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media/image11.jpg" ContentType="image/jpeg"/>
  <Override PartName="/ppt/media/image1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558" r:id="rId3"/>
    <p:sldId id="559" r:id="rId4"/>
    <p:sldId id="560" r:id="rId5"/>
    <p:sldId id="562" r:id="rId6"/>
    <p:sldId id="561" r:id="rId7"/>
    <p:sldId id="563" r:id="rId8"/>
    <p:sldId id="564" r:id="rId9"/>
    <p:sldId id="565" r:id="rId10"/>
    <p:sldId id="566" r:id="rId11"/>
    <p:sldId id="567" r:id="rId12"/>
    <p:sldId id="574" r:id="rId13"/>
    <p:sldId id="568" r:id="rId14"/>
    <p:sldId id="569" r:id="rId15"/>
    <p:sldId id="570" r:id="rId16"/>
    <p:sldId id="571" r:id="rId17"/>
    <p:sldId id="572" r:id="rId18"/>
    <p:sldId id="573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284" r:id="rId47"/>
    <p:sldId id="285" r:id="rId48"/>
    <p:sldId id="286" r:id="rId49"/>
    <p:sldId id="287" r:id="rId50"/>
    <p:sldId id="288" r:id="rId51"/>
    <p:sldId id="289" r:id="rId52"/>
    <p:sldId id="290" r:id="rId53"/>
    <p:sldId id="291" r:id="rId54"/>
    <p:sldId id="292" r:id="rId55"/>
    <p:sldId id="293" r:id="rId56"/>
    <p:sldId id="294" r:id="rId57"/>
    <p:sldId id="295" r:id="rId58"/>
    <p:sldId id="296" r:id="rId59"/>
    <p:sldId id="297" r:id="rId60"/>
    <p:sldId id="298" r:id="rId61"/>
    <p:sldId id="299" r:id="rId62"/>
    <p:sldId id="300" r:id="rId63"/>
    <p:sldId id="301" r:id="rId64"/>
    <p:sldId id="302" r:id="rId65"/>
    <p:sldId id="303" r:id="rId66"/>
    <p:sldId id="304" r:id="rId67"/>
    <p:sldId id="305" r:id="rId68"/>
    <p:sldId id="306" r:id="rId69"/>
    <p:sldId id="307" r:id="rId70"/>
    <p:sldId id="308" r:id="rId71"/>
    <p:sldId id="309" r:id="rId72"/>
    <p:sldId id="310" r:id="rId73"/>
    <p:sldId id="311" r:id="rId74"/>
    <p:sldId id="312" r:id="rId75"/>
    <p:sldId id="313" r:id="rId76"/>
    <p:sldId id="314" r:id="rId77"/>
    <p:sldId id="315" r:id="rId78"/>
    <p:sldId id="316" r:id="rId79"/>
    <p:sldId id="317" r:id="rId80"/>
    <p:sldId id="318" r:id="rId81"/>
    <p:sldId id="319" r:id="rId82"/>
    <p:sldId id="320" r:id="rId83"/>
    <p:sldId id="321" r:id="rId84"/>
    <p:sldId id="322" r:id="rId85"/>
    <p:sldId id="323" r:id="rId86"/>
    <p:sldId id="324" r:id="rId87"/>
    <p:sldId id="325" r:id="rId88"/>
    <p:sldId id="326" r:id="rId89"/>
    <p:sldId id="327" r:id="rId90"/>
    <p:sldId id="328" r:id="rId91"/>
    <p:sldId id="329" r:id="rId92"/>
    <p:sldId id="330" r:id="rId93"/>
    <p:sldId id="331" r:id="rId94"/>
    <p:sldId id="332" r:id="rId95"/>
    <p:sldId id="333" r:id="rId96"/>
    <p:sldId id="334" r:id="rId97"/>
    <p:sldId id="335" r:id="rId98"/>
    <p:sldId id="336" r:id="rId99"/>
    <p:sldId id="337" r:id="rId100"/>
    <p:sldId id="338" r:id="rId101"/>
    <p:sldId id="339" r:id="rId102"/>
    <p:sldId id="340" r:id="rId103"/>
    <p:sldId id="341" r:id="rId104"/>
    <p:sldId id="342" r:id="rId105"/>
    <p:sldId id="343" r:id="rId106"/>
    <p:sldId id="344" r:id="rId107"/>
    <p:sldId id="345" r:id="rId108"/>
    <p:sldId id="346" r:id="rId109"/>
    <p:sldId id="347" r:id="rId110"/>
    <p:sldId id="348" r:id="rId111"/>
    <p:sldId id="349" r:id="rId112"/>
    <p:sldId id="350" r:id="rId113"/>
    <p:sldId id="351" r:id="rId114"/>
    <p:sldId id="352" r:id="rId115"/>
    <p:sldId id="353" r:id="rId116"/>
    <p:sldId id="354" r:id="rId117"/>
    <p:sldId id="355" r:id="rId118"/>
    <p:sldId id="356" r:id="rId119"/>
    <p:sldId id="357" r:id="rId120"/>
    <p:sldId id="358" r:id="rId121"/>
    <p:sldId id="359" r:id="rId122"/>
    <p:sldId id="360" r:id="rId123"/>
    <p:sldId id="361" r:id="rId124"/>
    <p:sldId id="362" r:id="rId125"/>
    <p:sldId id="363" r:id="rId126"/>
    <p:sldId id="364" r:id="rId127"/>
    <p:sldId id="365" r:id="rId128"/>
    <p:sldId id="366" r:id="rId129"/>
    <p:sldId id="367" r:id="rId130"/>
    <p:sldId id="368" r:id="rId131"/>
    <p:sldId id="369" r:id="rId132"/>
    <p:sldId id="370" r:id="rId133"/>
    <p:sldId id="371" r:id="rId134"/>
    <p:sldId id="372" r:id="rId135"/>
    <p:sldId id="373" r:id="rId136"/>
    <p:sldId id="374" r:id="rId137"/>
    <p:sldId id="375" r:id="rId138"/>
    <p:sldId id="376" r:id="rId139"/>
    <p:sldId id="377" r:id="rId140"/>
    <p:sldId id="378" r:id="rId141"/>
    <p:sldId id="379" r:id="rId142"/>
    <p:sldId id="380" r:id="rId143"/>
    <p:sldId id="381" r:id="rId144"/>
    <p:sldId id="382" r:id="rId145"/>
    <p:sldId id="383" r:id="rId146"/>
    <p:sldId id="384" r:id="rId147"/>
    <p:sldId id="385" r:id="rId148"/>
    <p:sldId id="386" r:id="rId149"/>
    <p:sldId id="387" r:id="rId150"/>
    <p:sldId id="388" r:id="rId151"/>
    <p:sldId id="389" r:id="rId152"/>
    <p:sldId id="390" r:id="rId153"/>
    <p:sldId id="391" r:id="rId154"/>
    <p:sldId id="392" r:id="rId155"/>
    <p:sldId id="393" r:id="rId156"/>
    <p:sldId id="394" r:id="rId157"/>
    <p:sldId id="395" r:id="rId158"/>
    <p:sldId id="396" r:id="rId159"/>
    <p:sldId id="397" r:id="rId160"/>
    <p:sldId id="398" r:id="rId161"/>
    <p:sldId id="399" r:id="rId162"/>
    <p:sldId id="400" r:id="rId163"/>
    <p:sldId id="401" r:id="rId164"/>
    <p:sldId id="402" r:id="rId165"/>
    <p:sldId id="403" r:id="rId166"/>
    <p:sldId id="404" r:id="rId167"/>
    <p:sldId id="405" r:id="rId168"/>
    <p:sldId id="406" r:id="rId169"/>
    <p:sldId id="407" r:id="rId170"/>
    <p:sldId id="408" r:id="rId171"/>
    <p:sldId id="409" r:id="rId172"/>
    <p:sldId id="410" r:id="rId173"/>
    <p:sldId id="411" r:id="rId174"/>
    <p:sldId id="412" r:id="rId175"/>
    <p:sldId id="413" r:id="rId176"/>
    <p:sldId id="414" r:id="rId177"/>
    <p:sldId id="415" r:id="rId178"/>
    <p:sldId id="416" r:id="rId179"/>
    <p:sldId id="417" r:id="rId180"/>
    <p:sldId id="418" r:id="rId181"/>
    <p:sldId id="419" r:id="rId182"/>
    <p:sldId id="420" r:id="rId183"/>
    <p:sldId id="421" r:id="rId184"/>
    <p:sldId id="422" r:id="rId185"/>
    <p:sldId id="423" r:id="rId186"/>
    <p:sldId id="424" r:id="rId187"/>
    <p:sldId id="425" r:id="rId188"/>
    <p:sldId id="426" r:id="rId189"/>
    <p:sldId id="427" r:id="rId190"/>
    <p:sldId id="428" r:id="rId191"/>
    <p:sldId id="429" r:id="rId192"/>
    <p:sldId id="430" r:id="rId193"/>
    <p:sldId id="431" r:id="rId194"/>
    <p:sldId id="432" r:id="rId195"/>
    <p:sldId id="433" r:id="rId196"/>
    <p:sldId id="434" r:id="rId197"/>
    <p:sldId id="435" r:id="rId198"/>
    <p:sldId id="436" r:id="rId199"/>
    <p:sldId id="437" r:id="rId200"/>
    <p:sldId id="438" r:id="rId201"/>
    <p:sldId id="439" r:id="rId202"/>
    <p:sldId id="440" r:id="rId203"/>
    <p:sldId id="441" r:id="rId204"/>
    <p:sldId id="442" r:id="rId205"/>
    <p:sldId id="443" r:id="rId206"/>
    <p:sldId id="444" r:id="rId207"/>
    <p:sldId id="445" r:id="rId208"/>
    <p:sldId id="446" r:id="rId209"/>
    <p:sldId id="447" r:id="rId210"/>
    <p:sldId id="448" r:id="rId211"/>
    <p:sldId id="449" r:id="rId212"/>
    <p:sldId id="450" r:id="rId213"/>
    <p:sldId id="451" r:id="rId214"/>
    <p:sldId id="452" r:id="rId215"/>
    <p:sldId id="453" r:id="rId216"/>
    <p:sldId id="454" r:id="rId217"/>
    <p:sldId id="455" r:id="rId218"/>
    <p:sldId id="456" r:id="rId219"/>
    <p:sldId id="457" r:id="rId220"/>
    <p:sldId id="458" r:id="rId221"/>
    <p:sldId id="459" r:id="rId222"/>
    <p:sldId id="460" r:id="rId223"/>
    <p:sldId id="461" r:id="rId224"/>
    <p:sldId id="462" r:id="rId225"/>
    <p:sldId id="463" r:id="rId226"/>
    <p:sldId id="464" r:id="rId227"/>
    <p:sldId id="465" r:id="rId228"/>
    <p:sldId id="466" r:id="rId229"/>
    <p:sldId id="467" r:id="rId230"/>
    <p:sldId id="468" r:id="rId231"/>
    <p:sldId id="469" r:id="rId232"/>
    <p:sldId id="470" r:id="rId233"/>
    <p:sldId id="471" r:id="rId234"/>
    <p:sldId id="472" r:id="rId235"/>
    <p:sldId id="473" r:id="rId236"/>
    <p:sldId id="474" r:id="rId237"/>
    <p:sldId id="475" r:id="rId238"/>
    <p:sldId id="476" r:id="rId239"/>
    <p:sldId id="477" r:id="rId240"/>
    <p:sldId id="478" r:id="rId241"/>
    <p:sldId id="479" r:id="rId242"/>
    <p:sldId id="480" r:id="rId243"/>
    <p:sldId id="481" r:id="rId244"/>
    <p:sldId id="482" r:id="rId245"/>
    <p:sldId id="483" r:id="rId246"/>
    <p:sldId id="484" r:id="rId247"/>
    <p:sldId id="485" r:id="rId248"/>
    <p:sldId id="486" r:id="rId249"/>
    <p:sldId id="487" r:id="rId250"/>
    <p:sldId id="488" r:id="rId251"/>
    <p:sldId id="489" r:id="rId252"/>
    <p:sldId id="490" r:id="rId253"/>
    <p:sldId id="491" r:id="rId254"/>
    <p:sldId id="492" r:id="rId255"/>
    <p:sldId id="493" r:id="rId256"/>
    <p:sldId id="494" r:id="rId257"/>
    <p:sldId id="495" r:id="rId258"/>
    <p:sldId id="496" r:id="rId259"/>
    <p:sldId id="497" r:id="rId260"/>
    <p:sldId id="498" r:id="rId261"/>
    <p:sldId id="499" r:id="rId262"/>
    <p:sldId id="500" r:id="rId263"/>
    <p:sldId id="501" r:id="rId264"/>
    <p:sldId id="502" r:id="rId265"/>
    <p:sldId id="503" r:id="rId266"/>
    <p:sldId id="504" r:id="rId267"/>
    <p:sldId id="505" r:id="rId268"/>
    <p:sldId id="506" r:id="rId269"/>
    <p:sldId id="507" r:id="rId270"/>
    <p:sldId id="508" r:id="rId271"/>
    <p:sldId id="509" r:id="rId272"/>
    <p:sldId id="510" r:id="rId273"/>
    <p:sldId id="511" r:id="rId274"/>
    <p:sldId id="512" r:id="rId275"/>
    <p:sldId id="513" r:id="rId276"/>
    <p:sldId id="514" r:id="rId277"/>
    <p:sldId id="515" r:id="rId278"/>
    <p:sldId id="516" r:id="rId279"/>
    <p:sldId id="517" r:id="rId280"/>
    <p:sldId id="518" r:id="rId281"/>
    <p:sldId id="519" r:id="rId282"/>
    <p:sldId id="520" r:id="rId283"/>
    <p:sldId id="521" r:id="rId284"/>
    <p:sldId id="522" r:id="rId285"/>
    <p:sldId id="523" r:id="rId286"/>
    <p:sldId id="524" r:id="rId287"/>
    <p:sldId id="525" r:id="rId288"/>
    <p:sldId id="526" r:id="rId289"/>
    <p:sldId id="527" r:id="rId290"/>
    <p:sldId id="528" r:id="rId291"/>
    <p:sldId id="529" r:id="rId292"/>
    <p:sldId id="530" r:id="rId293"/>
    <p:sldId id="531" r:id="rId294"/>
    <p:sldId id="532" r:id="rId295"/>
    <p:sldId id="533" r:id="rId296"/>
    <p:sldId id="534" r:id="rId297"/>
    <p:sldId id="535" r:id="rId298"/>
    <p:sldId id="536" r:id="rId299"/>
    <p:sldId id="537" r:id="rId300"/>
    <p:sldId id="538" r:id="rId301"/>
    <p:sldId id="539" r:id="rId302"/>
    <p:sldId id="540" r:id="rId303"/>
    <p:sldId id="541" r:id="rId304"/>
    <p:sldId id="542" r:id="rId305"/>
    <p:sldId id="543" r:id="rId306"/>
    <p:sldId id="544" r:id="rId307"/>
    <p:sldId id="545" r:id="rId308"/>
    <p:sldId id="546" r:id="rId309"/>
    <p:sldId id="547" r:id="rId310"/>
    <p:sldId id="548" r:id="rId311"/>
    <p:sldId id="549" r:id="rId312"/>
    <p:sldId id="550" r:id="rId313"/>
    <p:sldId id="551" r:id="rId314"/>
    <p:sldId id="552" r:id="rId315"/>
    <p:sldId id="553" r:id="rId316"/>
    <p:sldId id="554" r:id="rId317"/>
    <p:sldId id="555" r:id="rId318"/>
    <p:sldId id="556" r:id="rId319"/>
    <p:sldId id="557" r:id="rId32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 /><Relationship Id="rId299" Type="http://schemas.openxmlformats.org/officeDocument/2006/relationships/slide" Target="slides/slide298.xml" /><Relationship Id="rId303" Type="http://schemas.openxmlformats.org/officeDocument/2006/relationships/slide" Target="slides/slide302.xml" /><Relationship Id="rId21" Type="http://schemas.openxmlformats.org/officeDocument/2006/relationships/slide" Target="slides/slide20.xml" /><Relationship Id="rId42" Type="http://schemas.openxmlformats.org/officeDocument/2006/relationships/slide" Target="slides/slide41.xml" /><Relationship Id="rId63" Type="http://schemas.openxmlformats.org/officeDocument/2006/relationships/slide" Target="slides/slide62.xml" /><Relationship Id="rId84" Type="http://schemas.openxmlformats.org/officeDocument/2006/relationships/slide" Target="slides/slide83.xml" /><Relationship Id="rId138" Type="http://schemas.openxmlformats.org/officeDocument/2006/relationships/slide" Target="slides/slide137.xml" /><Relationship Id="rId159" Type="http://schemas.openxmlformats.org/officeDocument/2006/relationships/slide" Target="slides/slide158.xml" /><Relationship Id="rId324" Type="http://schemas.openxmlformats.org/officeDocument/2006/relationships/tableStyles" Target="tableStyles.xml" /><Relationship Id="rId170" Type="http://schemas.openxmlformats.org/officeDocument/2006/relationships/slide" Target="slides/slide169.xml" /><Relationship Id="rId191" Type="http://schemas.openxmlformats.org/officeDocument/2006/relationships/slide" Target="slides/slide190.xml" /><Relationship Id="rId205" Type="http://schemas.openxmlformats.org/officeDocument/2006/relationships/slide" Target="slides/slide204.xml" /><Relationship Id="rId226" Type="http://schemas.openxmlformats.org/officeDocument/2006/relationships/slide" Target="slides/slide225.xml" /><Relationship Id="rId247" Type="http://schemas.openxmlformats.org/officeDocument/2006/relationships/slide" Target="slides/slide246.xml" /><Relationship Id="rId107" Type="http://schemas.openxmlformats.org/officeDocument/2006/relationships/slide" Target="slides/slide106.xml" /><Relationship Id="rId268" Type="http://schemas.openxmlformats.org/officeDocument/2006/relationships/slide" Target="slides/slide267.xml" /><Relationship Id="rId289" Type="http://schemas.openxmlformats.org/officeDocument/2006/relationships/slide" Target="slides/slide288.xml" /><Relationship Id="rId11" Type="http://schemas.openxmlformats.org/officeDocument/2006/relationships/slide" Target="slides/slide10.xml" /><Relationship Id="rId32" Type="http://schemas.openxmlformats.org/officeDocument/2006/relationships/slide" Target="slides/slide31.xml" /><Relationship Id="rId53" Type="http://schemas.openxmlformats.org/officeDocument/2006/relationships/slide" Target="slides/slide52.xml" /><Relationship Id="rId74" Type="http://schemas.openxmlformats.org/officeDocument/2006/relationships/slide" Target="slides/slide73.xml" /><Relationship Id="rId128" Type="http://schemas.openxmlformats.org/officeDocument/2006/relationships/slide" Target="slides/slide127.xml" /><Relationship Id="rId149" Type="http://schemas.openxmlformats.org/officeDocument/2006/relationships/slide" Target="slides/slide148.xml" /><Relationship Id="rId314" Type="http://schemas.openxmlformats.org/officeDocument/2006/relationships/slide" Target="slides/slide313.xml" /><Relationship Id="rId5" Type="http://schemas.openxmlformats.org/officeDocument/2006/relationships/slide" Target="slides/slide4.xml" /><Relationship Id="rId95" Type="http://schemas.openxmlformats.org/officeDocument/2006/relationships/slide" Target="slides/slide94.xml" /><Relationship Id="rId160" Type="http://schemas.openxmlformats.org/officeDocument/2006/relationships/slide" Target="slides/slide159.xml" /><Relationship Id="rId181" Type="http://schemas.openxmlformats.org/officeDocument/2006/relationships/slide" Target="slides/slide180.xml" /><Relationship Id="rId216" Type="http://schemas.openxmlformats.org/officeDocument/2006/relationships/slide" Target="slides/slide215.xml" /><Relationship Id="rId237" Type="http://schemas.openxmlformats.org/officeDocument/2006/relationships/slide" Target="slides/slide236.xml" /><Relationship Id="rId258" Type="http://schemas.openxmlformats.org/officeDocument/2006/relationships/slide" Target="slides/slide257.xml" /><Relationship Id="rId279" Type="http://schemas.openxmlformats.org/officeDocument/2006/relationships/slide" Target="slides/slide278.xml" /><Relationship Id="rId22" Type="http://schemas.openxmlformats.org/officeDocument/2006/relationships/slide" Target="slides/slide21.xml" /><Relationship Id="rId43" Type="http://schemas.openxmlformats.org/officeDocument/2006/relationships/slide" Target="slides/slide42.xml" /><Relationship Id="rId64" Type="http://schemas.openxmlformats.org/officeDocument/2006/relationships/slide" Target="slides/slide63.xml" /><Relationship Id="rId118" Type="http://schemas.openxmlformats.org/officeDocument/2006/relationships/slide" Target="slides/slide117.xml" /><Relationship Id="rId139" Type="http://schemas.openxmlformats.org/officeDocument/2006/relationships/slide" Target="slides/slide138.xml" /><Relationship Id="rId290" Type="http://schemas.openxmlformats.org/officeDocument/2006/relationships/slide" Target="slides/slide289.xml" /><Relationship Id="rId304" Type="http://schemas.openxmlformats.org/officeDocument/2006/relationships/slide" Target="slides/slide303.xml" /><Relationship Id="rId85" Type="http://schemas.openxmlformats.org/officeDocument/2006/relationships/slide" Target="slides/slide84.xml" /><Relationship Id="rId150" Type="http://schemas.openxmlformats.org/officeDocument/2006/relationships/slide" Target="slides/slide149.xml" /><Relationship Id="rId171" Type="http://schemas.openxmlformats.org/officeDocument/2006/relationships/slide" Target="slides/slide170.xml" /><Relationship Id="rId192" Type="http://schemas.openxmlformats.org/officeDocument/2006/relationships/slide" Target="slides/slide191.xml" /><Relationship Id="rId206" Type="http://schemas.openxmlformats.org/officeDocument/2006/relationships/slide" Target="slides/slide205.xml" /><Relationship Id="rId227" Type="http://schemas.openxmlformats.org/officeDocument/2006/relationships/slide" Target="slides/slide226.xml" /><Relationship Id="rId248" Type="http://schemas.openxmlformats.org/officeDocument/2006/relationships/slide" Target="slides/slide247.xml" /><Relationship Id="rId269" Type="http://schemas.openxmlformats.org/officeDocument/2006/relationships/slide" Target="slides/slide268.xml" /><Relationship Id="rId12" Type="http://schemas.openxmlformats.org/officeDocument/2006/relationships/slide" Target="slides/slide11.xml" /><Relationship Id="rId33" Type="http://schemas.openxmlformats.org/officeDocument/2006/relationships/slide" Target="slides/slide32.xml" /><Relationship Id="rId108" Type="http://schemas.openxmlformats.org/officeDocument/2006/relationships/slide" Target="slides/slide107.xml" /><Relationship Id="rId129" Type="http://schemas.openxmlformats.org/officeDocument/2006/relationships/slide" Target="slides/slide128.xml" /><Relationship Id="rId280" Type="http://schemas.openxmlformats.org/officeDocument/2006/relationships/slide" Target="slides/slide279.xml" /><Relationship Id="rId315" Type="http://schemas.openxmlformats.org/officeDocument/2006/relationships/slide" Target="slides/slide314.xml" /><Relationship Id="rId54" Type="http://schemas.openxmlformats.org/officeDocument/2006/relationships/slide" Target="slides/slide53.xml" /><Relationship Id="rId75" Type="http://schemas.openxmlformats.org/officeDocument/2006/relationships/slide" Target="slides/slide74.xml" /><Relationship Id="rId96" Type="http://schemas.openxmlformats.org/officeDocument/2006/relationships/slide" Target="slides/slide95.xml" /><Relationship Id="rId140" Type="http://schemas.openxmlformats.org/officeDocument/2006/relationships/slide" Target="slides/slide139.xml" /><Relationship Id="rId161" Type="http://schemas.openxmlformats.org/officeDocument/2006/relationships/slide" Target="slides/slide160.xml" /><Relationship Id="rId182" Type="http://schemas.openxmlformats.org/officeDocument/2006/relationships/slide" Target="slides/slide181.xml" /><Relationship Id="rId217" Type="http://schemas.openxmlformats.org/officeDocument/2006/relationships/slide" Target="slides/slide216.xml" /><Relationship Id="rId6" Type="http://schemas.openxmlformats.org/officeDocument/2006/relationships/slide" Target="slides/slide5.xml" /><Relationship Id="rId238" Type="http://schemas.openxmlformats.org/officeDocument/2006/relationships/slide" Target="slides/slide237.xml" /><Relationship Id="rId259" Type="http://schemas.openxmlformats.org/officeDocument/2006/relationships/slide" Target="slides/slide258.xml" /><Relationship Id="rId23" Type="http://schemas.openxmlformats.org/officeDocument/2006/relationships/slide" Target="slides/slide22.xml" /><Relationship Id="rId119" Type="http://schemas.openxmlformats.org/officeDocument/2006/relationships/slide" Target="slides/slide118.xml" /><Relationship Id="rId270" Type="http://schemas.openxmlformats.org/officeDocument/2006/relationships/slide" Target="slides/slide269.xml" /><Relationship Id="rId291" Type="http://schemas.openxmlformats.org/officeDocument/2006/relationships/slide" Target="slides/slide290.xml" /><Relationship Id="rId305" Type="http://schemas.openxmlformats.org/officeDocument/2006/relationships/slide" Target="slides/slide304.xml" /><Relationship Id="rId44" Type="http://schemas.openxmlformats.org/officeDocument/2006/relationships/slide" Target="slides/slide43.xml" /><Relationship Id="rId65" Type="http://schemas.openxmlformats.org/officeDocument/2006/relationships/slide" Target="slides/slide64.xml" /><Relationship Id="rId86" Type="http://schemas.openxmlformats.org/officeDocument/2006/relationships/slide" Target="slides/slide85.xml" /><Relationship Id="rId130" Type="http://schemas.openxmlformats.org/officeDocument/2006/relationships/slide" Target="slides/slide129.xml" /><Relationship Id="rId151" Type="http://schemas.openxmlformats.org/officeDocument/2006/relationships/slide" Target="slides/slide150.xml" /><Relationship Id="rId172" Type="http://schemas.openxmlformats.org/officeDocument/2006/relationships/slide" Target="slides/slide171.xml" /><Relationship Id="rId193" Type="http://schemas.openxmlformats.org/officeDocument/2006/relationships/slide" Target="slides/slide192.xml" /><Relationship Id="rId207" Type="http://schemas.openxmlformats.org/officeDocument/2006/relationships/slide" Target="slides/slide206.xml" /><Relationship Id="rId228" Type="http://schemas.openxmlformats.org/officeDocument/2006/relationships/slide" Target="slides/slide227.xml" /><Relationship Id="rId249" Type="http://schemas.openxmlformats.org/officeDocument/2006/relationships/slide" Target="slides/slide248.xml" /><Relationship Id="rId13" Type="http://schemas.openxmlformats.org/officeDocument/2006/relationships/slide" Target="slides/slide12.xml" /><Relationship Id="rId109" Type="http://schemas.openxmlformats.org/officeDocument/2006/relationships/slide" Target="slides/slide108.xml" /><Relationship Id="rId260" Type="http://schemas.openxmlformats.org/officeDocument/2006/relationships/slide" Target="slides/slide259.xml" /><Relationship Id="rId281" Type="http://schemas.openxmlformats.org/officeDocument/2006/relationships/slide" Target="slides/slide280.xml" /><Relationship Id="rId316" Type="http://schemas.openxmlformats.org/officeDocument/2006/relationships/slide" Target="slides/slide315.xml" /><Relationship Id="rId34" Type="http://schemas.openxmlformats.org/officeDocument/2006/relationships/slide" Target="slides/slide33.xml" /><Relationship Id="rId55" Type="http://schemas.openxmlformats.org/officeDocument/2006/relationships/slide" Target="slides/slide54.xml" /><Relationship Id="rId76" Type="http://schemas.openxmlformats.org/officeDocument/2006/relationships/slide" Target="slides/slide75.xml" /><Relationship Id="rId97" Type="http://schemas.openxmlformats.org/officeDocument/2006/relationships/slide" Target="slides/slide96.xml" /><Relationship Id="rId120" Type="http://schemas.openxmlformats.org/officeDocument/2006/relationships/slide" Target="slides/slide119.xml" /><Relationship Id="rId141" Type="http://schemas.openxmlformats.org/officeDocument/2006/relationships/slide" Target="slides/slide140.xml" /><Relationship Id="rId7" Type="http://schemas.openxmlformats.org/officeDocument/2006/relationships/slide" Target="slides/slide6.xml" /><Relationship Id="rId162" Type="http://schemas.openxmlformats.org/officeDocument/2006/relationships/slide" Target="slides/slide161.xml" /><Relationship Id="rId183" Type="http://schemas.openxmlformats.org/officeDocument/2006/relationships/slide" Target="slides/slide182.xml" /><Relationship Id="rId218" Type="http://schemas.openxmlformats.org/officeDocument/2006/relationships/slide" Target="slides/slide217.xml" /><Relationship Id="rId239" Type="http://schemas.openxmlformats.org/officeDocument/2006/relationships/slide" Target="slides/slide238.xml" /><Relationship Id="rId250" Type="http://schemas.openxmlformats.org/officeDocument/2006/relationships/slide" Target="slides/slide249.xml" /><Relationship Id="rId271" Type="http://schemas.openxmlformats.org/officeDocument/2006/relationships/slide" Target="slides/slide270.xml" /><Relationship Id="rId292" Type="http://schemas.openxmlformats.org/officeDocument/2006/relationships/slide" Target="slides/slide291.xml" /><Relationship Id="rId306" Type="http://schemas.openxmlformats.org/officeDocument/2006/relationships/slide" Target="slides/slide305.xml" /><Relationship Id="rId24" Type="http://schemas.openxmlformats.org/officeDocument/2006/relationships/slide" Target="slides/slide23.xml" /><Relationship Id="rId45" Type="http://schemas.openxmlformats.org/officeDocument/2006/relationships/slide" Target="slides/slide44.xml" /><Relationship Id="rId66" Type="http://schemas.openxmlformats.org/officeDocument/2006/relationships/slide" Target="slides/slide65.xml" /><Relationship Id="rId87" Type="http://schemas.openxmlformats.org/officeDocument/2006/relationships/slide" Target="slides/slide86.xml" /><Relationship Id="rId110" Type="http://schemas.openxmlformats.org/officeDocument/2006/relationships/slide" Target="slides/slide109.xml" /><Relationship Id="rId131" Type="http://schemas.openxmlformats.org/officeDocument/2006/relationships/slide" Target="slides/slide130.xml" /><Relationship Id="rId152" Type="http://schemas.openxmlformats.org/officeDocument/2006/relationships/slide" Target="slides/slide151.xml" /><Relationship Id="rId173" Type="http://schemas.openxmlformats.org/officeDocument/2006/relationships/slide" Target="slides/slide172.xml" /><Relationship Id="rId194" Type="http://schemas.openxmlformats.org/officeDocument/2006/relationships/slide" Target="slides/slide193.xml" /><Relationship Id="rId208" Type="http://schemas.openxmlformats.org/officeDocument/2006/relationships/slide" Target="slides/slide207.xml" /><Relationship Id="rId229" Type="http://schemas.openxmlformats.org/officeDocument/2006/relationships/slide" Target="slides/slide228.xml" /><Relationship Id="rId19" Type="http://schemas.openxmlformats.org/officeDocument/2006/relationships/slide" Target="slides/slide18.xml" /><Relationship Id="rId224" Type="http://schemas.openxmlformats.org/officeDocument/2006/relationships/slide" Target="slides/slide223.xml" /><Relationship Id="rId240" Type="http://schemas.openxmlformats.org/officeDocument/2006/relationships/slide" Target="slides/slide239.xml" /><Relationship Id="rId245" Type="http://schemas.openxmlformats.org/officeDocument/2006/relationships/slide" Target="slides/slide244.xml" /><Relationship Id="rId261" Type="http://schemas.openxmlformats.org/officeDocument/2006/relationships/slide" Target="slides/slide260.xml" /><Relationship Id="rId266" Type="http://schemas.openxmlformats.org/officeDocument/2006/relationships/slide" Target="slides/slide265.xml" /><Relationship Id="rId287" Type="http://schemas.openxmlformats.org/officeDocument/2006/relationships/slide" Target="slides/slide286.xml" /><Relationship Id="rId14" Type="http://schemas.openxmlformats.org/officeDocument/2006/relationships/slide" Target="slides/slide13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56" Type="http://schemas.openxmlformats.org/officeDocument/2006/relationships/slide" Target="slides/slide55.xml" /><Relationship Id="rId77" Type="http://schemas.openxmlformats.org/officeDocument/2006/relationships/slide" Target="slides/slide76.xml" /><Relationship Id="rId100" Type="http://schemas.openxmlformats.org/officeDocument/2006/relationships/slide" Target="slides/slide99.xml" /><Relationship Id="rId105" Type="http://schemas.openxmlformats.org/officeDocument/2006/relationships/slide" Target="slides/slide104.xml" /><Relationship Id="rId126" Type="http://schemas.openxmlformats.org/officeDocument/2006/relationships/slide" Target="slides/slide125.xml" /><Relationship Id="rId147" Type="http://schemas.openxmlformats.org/officeDocument/2006/relationships/slide" Target="slides/slide146.xml" /><Relationship Id="rId168" Type="http://schemas.openxmlformats.org/officeDocument/2006/relationships/slide" Target="slides/slide167.xml" /><Relationship Id="rId282" Type="http://schemas.openxmlformats.org/officeDocument/2006/relationships/slide" Target="slides/slide281.xml" /><Relationship Id="rId312" Type="http://schemas.openxmlformats.org/officeDocument/2006/relationships/slide" Target="slides/slide311.xml" /><Relationship Id="rId317" Type="http://schemas.openxmlformats.org/officeDocument/2006/relationships/slide" Target="slides/slide316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72" Type="http://schemas.openxmlformats.org/officeDocument/2006/relationships/slide" Target="slides/slide71.xml" /><Relationship Id="rId93" Type="http://schemas.openxmlformats.org/officeDocument/2006/relationships/slide" Target="slides/slide92.xml" /><Relationship Id="rId98" Type="http://schemas.openxmlformats.org/officeDocument/2006/relationships/slide" Target="slides/slide97.xml" /><Relationship Id="rId121" Type="http://schemas.openxmlformats.org/officeDocument/2006/relationships/slide" Target="slides/slide120.xml" /><Relationship Id="rId142" Type="http://schemas.openxmlformats.org/officeDocument/2006/relationships/slide" Target="slides/slide141.xml" /><Relationship Id="rId163" Type="http://schemas.openxmlformats.org/officeDocument/2006/relationships/slide" Target="slides/slide162.xml" /><Relationship Id="rId184" Type="http://schemas.openxmlformats.org/officeDocument/2006/relationships/slide" Target="slides/slide183.xml" /><Relationship Id="rId189" Type="http://schemas.openxmlformats.org/officeDocument/2006/relationships/slide" Target="slides/slide188.xml" /><Relationship Id="rId219" Type="http://schemas.openxmlformats.org/officeDocument/2006/relationships/slide" Target="slides/slide218.xml" /><Relationship Id="rId3" Type="http://schemas.openxmlformats.org/officeDocument/2006/relationships/slide" Target="slides/slide2.xml" /><Relationship Id="rId214" Type="http://schemas.openxmlformats.org/officeDocument/2006/relationships/slide" Target="slides/slide213.xml" /><Relationship Id="rId230" Type="http://schemas.openxmlformats.org/officeDocument/2006/relationships/slide" Target="slides/slide229.xml" /><Relationship Id="rId235" Type="http://schemas.openxmlformats.org/officeDocument/2006/relationships/slide" Target="slides/slide234.xml" /><Relationship Id="rId251" Type="http://schemas.openxmlformats.org/officeDocument/2006/relationships/slide" Target="slides/slide250.xml" /><Relationship Id="rId256" Type="http://schemas.openxmlformats.org/officeDocument/2006/relationships/slide" Target="slides/slide255.xml" /><Relationship Id="rId277" Type="http://schemas.openxmlformats.org/officeDocument/2006/relationships/slide" Target="slides/slide276.xml" /><Relationship Id="rId298" Type="http://schemas.openxmlformats.org/officeDocument/2006/relationships/slide" Target="slides/slide297.xml" /><Relationship Id="rId25" Type="http://schemas.openxmlformats.org/officeDocument/2006/relationships/slide" Target="slides/slide24.xml" /><Relationship Id="rId46" Type="http://schemas.openxmlformats.org/officeDocument/2006/relationships/slide" Target="slides/slide45.xml" /><Relationship Id="rId67" Type="http://schemas.openxmlformats.org/officeDocument/2006/relationships/slide" Target="slides/slide66.xml" /><Relationship Id="rId116" Type="http://schemas.openxmlformats.org/officeDocument/2006/relationships/slide" Target="slides/slide115.xml" /><Relationship Id="rId137" Type="http://schemas.openxmlformats.org/officeDocument/2006/relationships/slide" Target="slides/slide136.xml" /><Relationship Id="rId158" Type="http://schemas.openxmlformats.org/officeDocument/2006/relationships/slide" Target="slides/slide157.xml" /><Relationship Id="rId272" Type="http://schemas.openxmlformats.org/officeDocument/2006/relationships/slide" Target="slides/slide271.xml" /><Relationship Id="rId293" Type="http://schemas.openxmlformats.org/officeDocument/2006/relationships/slide" Target="slides/slide292.xml" /><Relationship Id="rId302" Type="http://schemas.openxmlformats.org/officeDocument/2006/relationships/slide" Target="slides/slide301.xml" /><Relationship Id="rId307" Type="http://schemas.openxmlformats.org/officeDocument/2006/relationships/slide" Target="slides/slide306.xml" /><Relationship Id="rId323" Type="http://schemas.openxmlformats.org/officeDocument/2006/relationships/theme" Target="theme/theme1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62" Type="http://schemas.openxmlformats.org/officeDocument/2006/relationships/slide" Target="slides/slide61.xml" /><Relationship Id="rId83" Type="http://schemas.openxmlformats.org/officeDocument/2006/relationships/slide" Target="slides/slide82.xml" /><Relationship Id="rId88" Type="http://schemas.openxmlformats.org/officeDocument/2006/relationships/slide" Target="slides/slide87.xml" /><Relationship Id="rId111" Type="http://schemas.openxmlformats.org/officeDocument/2006/relationships/slide" Target="slides/slide110.xml" /><Relationship Id="rId132" Type="http://schemas.openxmlformats.org/officeDocument/2006/relationships/slide" Target="slides/slide131.xml" /><Relationship Id="rId153" Type="http://schemas.openxmlformats.org/officeDocument/2006/relationships/slide" Target="slides/slide152.xml" /><Relationship Id="rId174" Type="http://schemas.openxmlformats.org/officeDocument/2006/relationships/slide" Target="slides/slide173.xml" /><Relationship Id="rId179" Type="http://schemas.openxmlformats.org/officeDocument/2006/relationships/slide" Target="slides/slide178.xml" /><Relationship Id="rId195" Type="http://schemas.openxmlformats.org/officeDocument/2006/relationships/slide" Target="slides/slide194.xml" /><Relationship Id="rId209" Type="http://schemas.openxmlformats.org/officeDocument/2006/relationships/slide" Target="slides/slide208.xml" /><Relationship Id="rId190" Type="http://schemas.openxmlformats.org/officeDocument/2006/relationships/slide" Target="slides/slide189.xml" /><Relationship Id="rId204" Type="http://schemas.openxmlformats.org/officeDocument/2006/relationships/slide" Target="slides/slide203.xml" /><Relationship Id="rId220" Type="http://schemas.openxmlformats.org/officeDocument/2006/relationships/slide" Target="slides/slide219.xml" /><Relationship Id="rId225" Type="http://schemas.openxmlformats.org/officeDocument/2006/relationships/slide" Target="slides/slide224.xml" /><Relationship Id="rId241" Type="http://schemas.openxmlformats.org/officeDocument/2006/relationships/slide" Target="slides/slide240.xml" /><Relationship Id="rId246" Type="http://schemas.openxmlformats.org/officeDocument/2006/relationships/slide" Target="slides/slide245.xml" /><Relationship Id="rId267" Type="http://schemas.openxmlformats.org/officeDocument/2006/relationships/slide" Target="slides/slide266.xml" /><Relationship Id="rId288" Type="http://schemas.openxmlformats.org/officeDocument/2006/relationships/slide" Target="slides/slide287.xml" /><Relationship Id="rId15" Type="http://schemas.openxmlformats.org/officeDocument/2006/relationships/slide" Target="slides/slide14.xml" /><Relationship Id="rId36" Type="http://schemas.openxmlformats.org/officeDocument/2006/relationships/slide" Target="slides/slide35.xml" /><Relationship Id="rId57" Type="http://schemas.openxmlformats.org/officeDocument/2006/relationships/slide" Target="slides/slide56.xml" /><Relationship Id="rId106" Type="http://schemas.openxmlformats.org/officeDocument/2006/relationships/slide" Target="slides/slide105.xml" /><Relationship Id="rId127" Type="http://schemas.openxmlformats.org/officeDocument/2006/relationships/slide" Target="slides/slide126.xml" /><Relationship Id="rId262" Type="http://schemas.openxmlformats.org/officeDocument/2006/relationships/slide" Target="slides/slide261.xml" /><Relationship Id="rId283" Type="http://schemas.openxmlformats.org/officeDocument/2006/relationships/slide" Target="slides/slide282.xml" /><Relationship Id="rId313" Type="http://schemas.openxmlformats.org/officeDocument/2006/relationships/slide" Target="slides/slide312.xml" /><Relationship Id="rId318" Type="http://schemas.openxmlformats.org/officeDocument/2006/relationships/slide" Target="slides/slide317.xml" /><Relationship Id="rId10" Type="http://schemas.openxmlformats.org/officeDocument/2006/relationships/slide" Target="slides/slide9.xml" /><Relationship Id="rId31" Type="http://schemas.openxmlformats.org/officeDocument/2006/relationships/slide" Target="slides/slide30.xml" /><Relationship Id="rId52" Type="http://schemas.openxmlformats.org/officeDocument/2006/relationships/slide" Target="slides/slide51.xml" /><Relationship Id="rId73" Type="http://schemas.openxmlformats.org/officeDocument/2006/relationships/slide" Target="slides/slide72.xml" /><Relationship Id="rId78" Type="http://schemas.openxmlformats.org/officeDocument/2006/relationships/slide" Target="slides/slide77.xml" /><Relationship Id="rId94" Type="http://schemas.openxmlformats.org/officeDocument/2006/relationships/slide" Target="slides/slide93.xml" /><Relationship Id="rId99" Type="http://schemas.openxmlformats.org/officeDocument/2006/relationships/slide" Target="slides/slide98.xml" /><Relationship Id="rId101" Type="http://schemas.openxmlformats.org/officeDocument/2006/relationships/slide" Target="slides/slide100.xml" /><Relationship Id="rId122" Type="http://schemas.openxmlformats.org/officeDocument/2006/relationships/slide" Target="slides/slide121.xml" /><Relationship Id="rId143" Type="http://schemas.openxmlformats.org/officeDocument/2006/relationships/slide" Target="slides/slide142.xml" /><Relationship Id="rId148" Type="http://schemas.openxmlformats.org/officeDocument/2006/relationships/slide" Target="slides/slide147.xml" /><Relationship Id="rId164" Type="http://schemas.openxmlformats.org/officeDocument/2006/relationships/slide" Target="slides/slide163.xml" /><Relationship Id="rId169" Type="http://schemas.openxmlformats.org/officeDocument/2006/relationships/slide" Target="slides/slide168.xml" /><Relationship Id="rId185" Type="http://schemas.openxmlformats.org/officeDocument/2006/relationships/slide" Target="slides/slide184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80" Type="http://schemas.openxmlformats.org/officeDocument/2006/relationships/slide" Target="slides/slide179.xml" /><Relationship Id="rId210" Type="http://schemas.openxmlformats.org/officeDocument/2006/relationships/slide" Target="slides/slide209.xml" /><Relationship Id="rId215" Type="http://schemas.openxmlformats.org/officeDocument/2006/relationships/slide" Target="slides/slide214.xml" /><Relationship Id="rId236" Type="http://schemas.openxmlformats.org/officeDocument/2006/relationships/slide" Target="slides/slide235.xml" /><Relationship Id="rId257" Type="http://schemas.openxmlformats.org/officeDocument/2006/relationships/slide" Target="slides/slide256.xml" /><Relationship Id="rId278" Type="http://schemas.openxmlformats.org/officeDocument/2006/relationships/slide" Target="slides/slide277.xml" /><Relationship Id="rId26" Type="http://schemas.openxmlformats.org/officeDocument/2006/relationships/slide" Target="slides/slide25.xml" /><Relationship Id="rId231" Type="http://schemas.openxmlformats.org/officeDocument/2006/relationships/slide" Target="slides/slide230.xml" /><Relationship Id="rId252" Type="http://schemas.openxmlformats.org/officeDocument/2006/relationships/slide" Target="slides/slide251.xml" /><Relationship Id="rId273" Type="http://schemas.openxmlformats.org/officeDocument/2006/relationships/slide" Target="slides/slide272.xml" /><Relationship Id="rId294" Type="http://schemas.openxmlformats.org/officeDocument/2006/relationships/slide" Target="slides/slide293.xml" /><Relationship Id="rId308" Type="http://schemas.openxmlformats.org/officeDocument/2006/relationships/slide" Target="slides/slide307.xml" /><Relationship Id="rId47" Type="http://schemas.openxmlformats.org/officeDocument/2006/relationships/slide" Target="slides/slide46.xml" /><Relationship Id="rId68" Type="http://schemas.openxmlformats.org/officeDocument/2006/relationships/slide" Target="slides/slide67.xml" /><Relationship Id="rId89" Type="http://schemas.openxmlformats.org/officeDocument/2006/relationships/slide" Target="slides/slide88.xml" /><Relationship Id="rId112" Type="http://schemas.openxmlformats.org/officeDocument/2006/relationships/slide" Target="slides/slide111.xml" /><Relationship Id="rId133" Type="http://schemas.openxmlformats.org/officeDocument/2006/relationships/slide" Target="slides/slide132.xml" /><Relationship Id="rId154" Type="http://schemas.openxmlformats.org/officeDocument/2006/relationships/slide" Target="slides/slide153.xml" /><Relationship Id="rId175" Type="http://schemas.openxmlformats.org/officeDocument/2006/relationships/slide" Target="slides/slide174.xml" /><Relationship Id="rId196" Type="http://schemas.openxmlformats.org/officeDocument/2006/relationships/slide" Target="slides/slide195.xml" /><Relationship Id="rId200" Type="http://schemas.openxmlformats.org/officeDocument/2006/relationships/slide" Target="slides/slide199.xml" /><Relationship Id="rId16" Type="http://schemas.openxmlformats.org/officeDocument/2006/relationships/slide" Target="slides/slide15.xml" /><Relationship Id="rId221" Type="http://schemas.openxmlformats.org/officeDocument/2006/relationships/slide" Target="slides/slide220.xml" /><Relationship Id="rId242" Type="http://schemas.openxmlformats.org/officeDocument/2006/relationships/slide" Target="slides/slide241.xml" /><Relationship Id="rId263" Type="http://schemas.openxmlformats.org/officeDocument/2006/relationships/slide" Target="slides/slide262.xml" /><Relationship Id="rId284" Type="http://schemas.openxmlformats.org/officeDocument/2006/relationships/slide" Target="slides/slide283.xml" /><Relationship Id="rId319" Type="http://schemas.openxmlformats.org/officeDocument/2006/relationships/slide" Target="slides/slide318.xml" /><Relationship Id="rId37" Type="http://schemas.openxmlformats.org/officeDocument/2006/relationships/slide" Target="slides/slide36.xml" /><Relationship Id="rId58" Type="http://schemas.openxmlformats.org/officeDocument/2006/relationships/slide" Target="slides/slide57.xml" /><Relationship Id="rId79" Type="http://schemas.openxmlformats.org/officeDocument/2006/relationships/slide" Target="slides/slide78.xml" /><Relationship Id="rId102" Type="http://schemas.openxmlformats.org/officeDocument/2006/relationships/slide" Target="slides/slide101.xml" /><Relationship Id="rId123" Type="http://schemas.openxmlformats.org/officeDocument/2006/relationships/slide" Target="slides/slide122.xml" /><Relationship Id="rId144" Type="http://schemas.openxmlformats.org/officeDocument/2006/relationships/slide" Target="slides/slide143.xml" /><Relationship Id="rId90" Type="http://schemas.openxmlformats.org/officeDocument/2006/relationships/slide" Target="slides/slide89.xml" /><Relationship Id="rId165" Type="http://schemas.openxmlformats.org/officeDocument/2006/relationships/slide" Target="slides/slide164.xml" /><Relationship Id="rId186" Type="http://schemas.openxmlformats.org/officeDocument/2006/relationships/slide" Target="slides/slide185.xml" /><Relationship Id="rId211" Type="http://schemas.openxmlformats.org/officeDocument/2006/relationships/slide" Target="slides/slide210.xml" /><Relationship Id="rId232" Type="http://schemas.openxmlformats.org/officeDocument/2006/relationships/slide" Target="slides/slide231.xml" /><Relationship Id="rId253" Type="http://schemas.openxmlformats.org/officeDocument/2006/relationships/slide" Target="slides/slide252.xml" /><Relationship Id="rId274" Type="http://schemas.openxmlformats.org/officeDocument/2006/relationships/slide" Target="slides/slide273.xml" /><Relationship Id="rId295" Type="http://schemas.openxmlformats.org/officeDocument/2006/relationships/slide" Target="slides/slide294.xml" /><Relationship Id="rId309" Type="http://schemas.openxmlformats.org/officeDocument/2006/relationships/slide" Target="slides/slide308.xml" /><Relationship Id="rId27" Type="http://schemas.openxmlformats.org/officeDocument/2006/relationships/slide" Target="slides/slide26.xml" /><Relationship Id="rId48" Type="http://schemas.openxmlformats.org/officeDocument/2006/relationships/slide" Target="slides/slide47.xml" /><Relationship Id="rId69" Type="http://schemas.openxmlformats.org/officeDocument/2006/relationships/slide" Target="slides/slide68.xml" /><Relationship Id="rId113" Type="http://schemas.openxmlformats.org/officeDocument/2006/relationships/slide" Target="slides/slide112.xml" /><Relationship Id="rId134" Type="http://schemas.openxmlformats.org/officeDocument/2006/relationships/slide" Target="slides/slide133.xml" /><Relationship Id="rId320" Type="http://schemas.openxmlformats.org/officeDocument/2006/relationships/slide" Target="slides/slide319.xml" /><Relationship Id="rId80" Type="http://schemas.openxmlformats.org/officeDocument/2006/relationships/slide" Target="slides/slide79.xml" /><Relationship Id="rId155" Type="http://schemas.openxmlformats.org/officeDocument/2006/relationships/slide" Target="slides/slide154.xml" /><Relationship Id="rId176" Type="http://schemas.openxmlformats.org/officeDocument/2006/relationships/slide" Target="slides/slide175.xml" /><Relationship Id="rId197" Type="http://schemas.openxmlformats.org/officeDocument/2006/relationships/slide" Target="slides/slide196.xml" /><Relationship Id="rId201" Type="http://schemas.openxmlformats.org/officeDocument/2006/relationships/slide" Target="slides/slide200.xml" /><Relationship Id="rId222" Type="http://schemas.openxmlformats.org/officeDocument/2006/relationships/slide" Target="slides/slide221.xml" /><Relationship Id="rId243" Type="http://schemas.openxmlformats.org/officeDocument/2006/relationships/slide" Target="slides/slide242.xml" /><Relationship Id="rId264" Type="http://schemas.openxmlformats.org/officeDocument/2006/relationships/slide" Target="slides/slide263.xml" /><Relationship Id="rId285" Type="http://schemas.openxmlformats.org/officeDocument/2006/relationships/slide" Target="slides/slide284.xml" /><Relationship Id="rId17" Type="http://schemas.openxmlformats.org/officeDocument/2006/relationships/slide" Target="slides/slide16.xml" /><Relationship Id="rId38" Type="http://schemas.openxmlformats.org/officeDocument/2006/relationships/slide" Target="slides/slide37.xml" /><Relationship Id="rId59" Type="http://schemas.openxmlformats.org/officeDocument/2006/relationships/slide" Target="slides/slide58.xml" /><Relationship Id="rId103" Type="http://schemas.openxmlformats.org/officeDocument/2006/relationships/slide" Target="slides/slide102.xml" /><Relationship Id="rId124" Type="http://schemas.openxmlformats.org/officeDocument/2006/relationships/slide" Target="slides/slide123.xml" /><Relationship Id="rId310" Type="http://schemas.openxmlformats.org/officeDocument/2006/relationships/slide" Target="slides/slide309.xml" /><Relationship Id="rId70" Type="http://schemas.openxmlformats.org/officeDocument/2006/relationships/slide" Target="slides/slide69.xml" /><Relationship Id="rId91" Type="http://schemas.openxmlformats.org/officeDocument/2006/relationships/slide" Target="slides/slide90.xml" /><Relationship Id="rId145" Type="http://schemas.openxmlformats.org/officeDocument/2006/relationships/slide" Target="slides/slide144.xml" /><Relationship Id="rId166" Type="http://schemas.openxmlformats.org/officeDocument/2006/relationships/slide" Target="slides/slide165.xml" /><Relationship Id="rId187" Type="http://schemas.openxmlformats.org/officeDocument/2006/relationships/slide" Target="slides/slide186.xml" /><Relationship Id="rId1" Type="http://schemas.openxmlformats.org/officeDocument/2006/relationships/slideMaster" Target="slideMasters/slideMaster1.xml" /><Relationship Id="rId212" Type="http://schemas.openxmlformats.org/officeDocument/2006/relationships/slide" Target="slides/slide211.xml" /><Relationship Id="rId233" Type="http://schemas.openxmlformats.org/officeDocument/2006/relationships/slide" Target="slides/slide232.xml" /><Relationship Id="rId254" Type="http://schemas.openxmlformats.org/officeDocument/2006/relationships/slide" Target="slides/slide253.xml" /><Relationship Id="rId28" Type="http://schemas.openxmlformats.org/officeDocument/2006/relationships/slide" Target="slides/slide27.xml" /><Relationship Id="rId49" Type="http://schemas.openxmlformats.org/officeDocument/2006/relationships/slide" Target="slides/slide48.xml" /><Relationship Id="rId114" Type="http://schemas.openxmlformats.org/officeDocument/2006/relationships/slide" Target="slides/slide113.xml" /><Relationship Id="rId275" Type="http://schemas.openxmlformats.org/officeDocument/2006/relationships/slide" Target="slides/slide274.xml" /><Relationship Id="rId296" Type="http://schemas.openxmlformats.org/officeDocument/2006/relationships/slide" Target="slides/slide295.xml" /><Relationship Id="rId300" Type="http://schemas.openxmlformats.org/officeDocument/2006/relationships/slide" Target="slides/slide299.xml" /><Relationship Id="rId60" Type="http://schemas.openxmlformats.org/officeDocument/2006/relationships/slide" Target="slides/slide59.xml" /><Relationship Id="rId81" Type="http://schemas.openxmlformats.org/officeDocument/2006/relationships/slide" Target="slides/slide80.xml" /><Relationship Id="rId135" Type="http://schemas.openxmlformats.org/officeDocument/2006/relationships/slide" Target="slides/slide134.xml" /><Relationship Id="rId156" Type="http://schemas.openxmlformats.org/officeDocument/2006/relationships/slide" Target="slides/slide155.xml" /><Relationship Id="rId177" Type="http://schemas.openxmlformats.org/officeDocument/2006/relationships/slide" Target="slides/slide176.xml" /><Relationship Id="rId198" Type="http://schemas.openxmlformats.org/officeDocument/2006/relationships/slide" Target="slides/slide197.xml" /><Relationship Id="rId321" Type="http://schemas.openxmlformats.org/officeDocument/2006/relationships/presProps" Target="presProps.xml" /><Relationship Id="rId202" Type="http://schemas.openxmlformats.org/officeDocument/2006/relationships/slide" Target="slides/slide201.xml" /><Relationship Id="rId223" Type="http://schemas.openxmlformats.org/officeDocument/2006/relationships/slide" Target="slides/slide222.xml" /><Relationship Id="rId244" Type="http://schemas.openxmlformats.org/officeDocument/2006/relationships/slide" Target="slides/slide243.xml" /><Relationship Id="rId18" Type="http://schemas.openxmlformats.org/officeDocument/2006/relationships/slide" Target="slides/slide17.xml" /><Relationship Id="rId39" Type="http://schemas.openxmlformats.org/officeDocument/2006/relationships/slide" Target="slides/slide38.xml" /><Relationship Id="rId265" Type="http://schemas.openxmlformats.org/officeDocument/2006/relationships/slide" Target="slides/slide264.xml" /><Relationship Id="rId286" Type="http://schemas.openxmlformats.org/officeDocument/2006/relationships/slide" Target="slides/slide285.xml" /><Relationship Id="rId50" Type="http://schemas.openxmlformats.org/officeDocument/2006/relationships/slide" Target="slides/slide49.xml" /><Relationship Id="rId104" Type="http://schemas.openxmlformats.org/officeDocument/2006/relationships/slide" Target="slides/slide103.xml" /><Relationship Id="rId125" Type="http://schemas.openxmlformats.org/officeDocument/2006/relationships/slide" Target="slides/slide124.xml" /><Relationship Id="rId146" Type="http://schemas.openxmlformats.org/officeDocument/2006/relationships/slide" Target="slides/slide145.xml" /><Relationship Id="rId167" Type="http://schemas.openxmlformats.org/officeDocument/2006/relationships/slide" Target="slides/slide166.xml" /><Relationship Id="rId188" Type="http://schemas.openxmlformats.org/officeDocument/2006/relationships/slide" Target="slides/slide187.xml" /><Relationship Id="rId311" Type="http://schemas.openxmlformats.org/officeDocument/2006/relationships/slide" Target="slides/slide310.xml" /><Relationship Id="rId71" Type="http://schemas.openxmlformats.org/officeDocument/2006/relationships/slide" Target="slides/slide70.xml" /><Relationship Id="rId92" Type="http://schemas.openxmlformats.org/officeDocument/2006/relationships/slide" Target="slides/slide91.xml" /><Relationship Id="rId213" Type="http://schemas.openxmlformats.org/officeDocument/2006/relationships/slide" Target="slides/slide212.xml" /><Relationship Id="rId234" Type="http://schemas.openxmlformats.org/officeDocument/2006/relationships/slide" Target="slides/slide233.xml" /><Relationship Id="rId2" Type="http://schemas.openxmlformats.org/officeDocument/2006/relationships/slide" Target="slides/slide1.xml" /><Relationship Id="rId29" Type="http://schemas.openxmlformats.org/officeDocument/2006/relationships/slide" Target="slides/slide28.xml" /><Relationship Id="rId255" Type="http://schemas.openxmlformats.org/officeDocument/2006/relationships/slide" Target="slides/slide254.xml" /><Relationship Id="rId276" Type="http://schemas.openxmlformats.org/officeDocument/2006/relationships/slide" Target="slides/slide275.xml" /><Relationship Id="rId297" Type="http://schemas.openxmlformats.org/officeDocument/2006/relationships/slide" Target="slides/slide296.xml" /><Relationship Id="rId40" Type="http://schemas.openxmlformats.org/officeDocument/2006/relationships/slide" Target="slides/slide39.xml" /><Relationship Id="rId115" Type="http://schemas.openxmlformats.org/officeDocument/2006/relationships/slide" Target="slides/slide114.xml" /><Relationship Id="rId136" Type="http://schemas.openxmlformats.org/officeDocument/2006/relationships/slide" Target="slides/slide135.xml" /><Relationship Id="rId157" Type="http://schemas.openxmlformats.org/officeDocument/2006/relationships/slide" Target="slides/slide156.xml" /><Relationship Id="rId178" Type="http://schemas.openxmlformats.org/officeDocument/2006/relationships/slide" Target="slides/slide177.xml" /><Relationship Id="rId301" Type="http://schemas.openxmlformats.org/officeDocument/2006/relationships/slide" Target="slides/slide300.xml" /><Relationship Id="rId322" Type="http://schemas.openxmlformats.org/officeDocument/2006/relationships/viewProps" Target="viewProps.xml" /><Relationship Id="rId61" Type="http://schemas.openxmlformats.org/officeDocument/2006/relationships/slide" Target="slides/slide60.xml" /><Relationship Id="rId82" Type="http://schemas.openxmlformats.org/officeDocument/2006/relationships/slide" Target="slides/slide81.xml" /><Relationship Id="rId199" Type="http://schemas.openxmlformats.org/officeDocument/2006/relationships/slide" Target="slides/slide198.xml" /><Relationship Id="rId203" Type="http://schemas.openxmlformats.org/officeDocument/2006/relationships/slide" Target="slides/slide202.xml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0:01.925"/>
    </inkml:context>
    <inkml:brush xml:id="br0">
      <inkml:brushProperty name="width" value="0.06991" units="cm"/>
      <inkml:brushProperty name="height" value="0.06991" units="cm"/>
      <inkml:brushProperty name="color" value="#ED1C24"/>
    </inkml:brush>
  </inkml:definitions>
  <inkml:trace contextRef="#ctx0" brushRef="#br0">33 940 6017,'0'0'0,"0"3"832,0-3 56,0 0-888,0 2 840,0 0 105,0 1-153,0-3-792,0 2 800,0 0-16,0 1-160,0-3-624,0 2 664,0 0-88,0 1-55,0-3-521,0 2 568,0 0-80,0 1 16,0-3-504,0 0 480,0 2-40,0-2-16,0 0-424,0 0 416,0 0 104,-2 0 0,2 0-520,0 0 433,0 0 15,0 0-176,0 0-1425,0 0 2578,0 0-1073,0 0-64,0 0-2353,0 0 4482,0 0-2097,0 0-144,0 0-3089,0-5 6218,0 5-2977,0-4-112,0 4-216,0-5 400,0 0-144,0 1 9,0 4-265,0-7 248,0 2-112,0-2 80,0 7-216,0-7 40,0 0 128,0-12-32,0 19-136,0-5 40,0-2 16,0-11 72,0 18-128,0-5 208,0-16-224,0 14 224,0 7-208,0-21 144,-3 14-144,3-21 168,0 28-168,-2-19 40,2 0-24,-2-2 24,2 21-40,-3-21 0,3 0 200,-2 0-216,2 21 16,0-24 16,0 1 128,-2 2-248,2 21 104,0-26 56,-3 2 0,3 3-184,0 21 128,-2-23 0,2-1 0,-2 1 0,2 23 0,0-21 88,-3-3 0,1 1-16,2 23-72,0-21 80,-2 0 8,2-3 40,0 24-128,0-18 0,0-1 0,-3 0 88,3 19-88,0-19-128,0 12 80,0-21-32,0 28 80,0-7-128,0-19 8,0 19 96,0 7 24,0-25 80,0 18-144,0-15 176,0 22-112,5-4 128,-5-17-200,5 16 184,-5 5-112,4-7 16,-4-12-72,5 14 136,-5 5-80,5-7-64,-5 0 192,4 0-144,-4 7 16,5-4 0,-5-1 128,5 0-344,-5 5 216,0-4-40,4-1-144,-4 5-56,0 0 240,5-5-16,-5 5-16,0 0 88,0 0-56,5 0 88,-5 0-128,0 0 48,0 0-8,0 0 16,5 0-32,-5 0 192,0 0-176,0 0-32,4 0 32,-4 0 56,0 0-56,5 3-168,0-1 184,-5 5-128,0-7 112,4 5-176,1 2 64,0 0-8,-5-7 120,7 7 40,0 2-184,0 1 144,-7-10 0,7 18 32,0-11-160,0 12 184,-7-19-56,7 7-80,12 17 104,-15-15-8,-4-9-16,7 23-56,0-13 152,15 16-288,-22-26 192,4 9-56,3 17 80,14-8-192,-21-18 168,7 19-24,12-9-112,-12 15-32,-7-25 168,19 19-72,-12 0-48,12-10 88,-19-9 32,7 24-8,14-17 16,-14 14-104,-7-21 96,21 7-24,-14 14-32,14-14 32,-21-7 24,7 19 56,14-12-72,-16 2 112,-5-9-96,21 19-96,-16-12 40,13 2-120,-18-9 176,5 10-313,14-1 73,-14 0-88,-5-9 328,7 10-208,14-1-152,-17-2-120,-4-7 480,7 7-512,1 0-328,10 0-16,-18-7 856,0 7-993,7 0-111,0 0-88,-7-7 1192,7 5-1472,0 0-177,0-3-567,-7-2 2216,7 5-2713,1-3 337,-1 1-2145,-7-3 4521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6:43.831"/>
    </inkml:context>
    <inkml:brush xml:id="br0">
      <inkml:brushProperty name="width" value="0.07006" units="cm"/>
      <inkml:brushProperty name="height" value="0.07006" units="cm"/>
      <inkml:brushProperty name="color" value="#ED1C24"/>
    </inkml:brush>
  </inkml:definitions>
  <inkml:trace contextRef="#ctx0" brushRef="#br0">69 381 6913,'0'0'0,"0"0"0,0 3 680,0 0-264,0 0-56,0-3-360,6 9 504,-6-6 185,6 3 47,-6-6-736,6 9 680,-6-3-64,6 0-96,-6-6-520,0 9 456,6-1-32,-6 1-40,0-9-384,6 9 336,0 0-40,-6 3-31,0-12-265,6 9 224,0 0-32,0 0 0,-6-9-192,6 12 168,-6-3-24,6 0 0,0 0-24,-6-9-120,6 8 96,-1 1 24,-5-9-120,6 9 96,0 0-8,0 0-16,-6-9-72,0 9 80,6 0-32,0-3-16,-6-3 24,0-3-56,6 6 8,-6 0 8,6-3 8,-6-3-24,0 6-24,6-3 8,-6 0-40,0-3 56,0 3-88,6 0-56,-6-3 144,0 0-240,0 0-136,0 0-208,0 0-217,0 0 2802,0 0-5066,0 0 1665,0 0-448,0 0 8161,0 0-14403,0 0 2505,0 0 5585</inkml:trace>
  <inkml:trace contextRef="#ctx0" brushRef="#br0" timeOffset="1">1 45 8705,'0'0'0,"0"0"0,0-6 1185,0 0-641,0 0-200,0 6-344,0-9 240,0 3-112,0 6-32,0 0-96,0-6 72,6 0-32,-6 6-32,0 0-8,6 0-24,-6 0-48,0 0-8,0 0 80,6 0-104,-6 0 0,6 0 16,-6 0 88,0 0-168,6 0-200,0 0-432,-6 0 800,5 0-1121,4 3-4640,-9-3 5761</inkml:trace>
  <inkml:trace contextRef="#ctx0" brushRef="#br0" timeOffset="2">643 179 7137,'0'0'0,"0"0"664,0 0-160,0 0-504,-3 0 344,0 0 16,0-6 9,3 6-369,-3 0 464,-3-6 32,0 0-56,6 6-440,-9 0 480,3-9-120,-2 9-32,8 0-328,-9-6 360,0 6-112,0 0 48,9 0-296,-9 0 312,0 0-8,0 0 80,9 0-384,-9 3 337,0 6 55,0-6 16,9-3-408,-9 3 424,0 3 8,-2-3-72,11-3-360,-9 9 408,-3 0-32,3 0-16,9-9-360,-9 12 400,0-1-96,0 13-40,9-24-264,-3 3 280,-3 6-63,0 0 47,6-9-264,-6 9 184,3 3 0,-3-3 64,6-9-248,-3 12 88,-3 11 48,3-20-24,3-3-112,-3 24 80,0-15 104,3 3-80,0-12-104,0 33 216,0-30-88,0 6-120,0-9-8,0 9 192,6-3-200,0 5 8,-6-11 0,6 9 64,0 0-128,0 3 176,-6-12-112,9 6 48,0 6 32,0 0 64,-9-12-144,9 9-32,15 3 216,-18-6-96,-6-6-88,9 9 136,17-4 80,-20-5-288,-6 0 72,24 0 32,-15 0-56,18 3-24,-27-3 48,9 3 48,23-3-88,-23 3-32,-9-3 72,33 0-224,-9 0-96,0 0-96,-24 0 416,8 0-696,28-6-168,-27 6-177,-9 0 1041,30-8-1376,-21-1-8,23 0-313,-32 9 1697,9-9-2184,18 3-217,-18-3-4064,-9 9 6465,0 0 0</inkml:trace>
  <inkml:trace contextRef="#ctx0" brushRef="#br0" timeOffset="840">1223 235 6577,'0'0'0,"-3"0"552,0 0 40,3 0-592,-3 0 552,0-6-32,0 0 49,3 6-569,0 0 568,-3-5 64,0 5-16,3 0-616,-3 0 544,0 0-16,3-6-40,0 6-488,-3 0 488,0 0-16,0 0-31,0-6-9,3 6-16,0 0-8,0 0-408,0 0 360,0 0-32,0 0-24,0 0-1296,0 0 2240,0 0-984,0 0-8,0 0-2024,0 0 3776,0 0-1760,0 0-8,0 0-40,0 3 16,0 0-24,0-3-192,0 3 168,0 2 25,0 1-49,0-6-144,0 6 168,0 3-16,0-3-16,0-6-136,0 6 144,0 3-32,0 0 16,0-9-128,6 9 96,0-3 32,-6 3-32,0-9-96,6 9 104,-6 0-40,6 0 8,-6-9-72,6 8 80,0-2-8,-6 3 16,0-9-88,6 6 64,0 3 16,0-3-16,-6-6-64,9 6 80,0 3 8,-3-3-16,3 3-8,-1 0 16,1-3-32,-9-6-48,9 9 16,0-6 0,0 3-48,-9-6 32,9 6-32,-3 0 56,3-4-16,-9-2-8,6 6 40,0-3-8,3 0-24,-9-3-8,6 3 16,0 0-16,0 0 8,-6-3-8,6 0 0,-1 3-8,1-3 16,-6 0-8,6 0 16,0 0 8,-6 0-24,6 0 16,0 0-8,-6 0-8,6 0 0,-6-6-8,6 0-8,-6 6 16,0-6-24,6 0 24,-6 1 0,0 5 0,6 0-16,-6-6 8,6-3 8,-6 9 0,0-6-16,0 0 16,6-3 0,-6 9 0,0-6 0,0-3 0,0 0 0,0 9 0,0-6 16,0-3-32,0 0 32,0 9-16,0-9 8,0 0 8,0-14 0,0 23-16,0-6 8,0-3-16,0 0 16,0 9-8,0-9 0,-3-15 0,3 18 24,0 6-24,-3-9 0,0 0 32,3-14-8,0 23-24,-3 0 0,3-9 24,-3 0-24,3 9 0,0-9 0,-3 3 16,3-3-8,0 9-8,0-6 16,-3 0 0,3 0-16,0 6 0,-3-6 8,3 0 8,-3 0-16,3 6 0,0 0 24,0-6-24,0 0 16,0 6-16,0 0 8,0-6 8,0 6 0,0 0-16,0 0 24,0 0-8,0 0-32,0 0-8,0 0 24,0 0 0,6 0 0,-6 0 0,6 3 8,-6 6-32,0-9 24,6 6 16,0 3-32,-6 0 0,0-9 16,6 9 0,0 3 0,0 0 0,-6-12 0,0 12 0,6 0 16,0 0-16,-6-12 0,6 23 0,0-20 16,0 6-16,-6-9 0,5 12 0,1-3 8,0 3-8,-6-12 0,6 9-8,3 3 8,0-3-16,0 0-8,15-1 32,-24 1-32,0-9 24,9 9-8,-3-3-8,3 3-48,-9-9 64,9 6-56,-3-3-96,2 3-120,-8-6 272,9 3-512,15 0-288,-18 0-361,-6-3 1161,6 3-1560,18 0-168,-18-3-225,-6 0 1953,9 0-2312,14 0 7,-17 0-3952,-6 0 6257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6:46.918"/>
    </inkml:context>
    <inkml:brush xml:id="br0">
      <inkml:brushProperty name="width" value="0.07006" units="cm"/>
      <inkml:brushProperty name="height" value="0.07006" units="cm"/>
      <inkml:brushProperty name="color" value="#ED1C24"/>
    </inkml:brush>
  </inkml:definitions>
  <inkml:trace contextRef="#ctx0" brushRef="#br0">1 325 5433,'0'0'0,"0"0"2072,0 0-1504,0 0-568,0-6 304,0 6-96,0 0-24,0 0-184,0 0 192,0 0 8,0 0 49,0 0-890,0 0 1554,6 0-681,-6 3 0,0-3-232,6 3 216,-6 3-40,6 0-16,-6-6-160,0 6 160,6 2 8,-6 1-16,0-9-152,6 9 136,0 0-32,0 0-8,-6-9-96,5 9 88,1-3-24,0 3 16,-6-9-80,6 9 40,0 0-16,0 0-16,-6-9-8,6 12 16,0-3 8,0-1-24,-6-8 0,6 9 80,3 0-64,0 3-8,-9-12-8,9 9 48,0 0-32,-3 0-16,-6-9 0,9 9 16,-1 0-16,-2 0-32,-6-9 32,6 9 24,0 0-16,0-4 64,-6-5-72,6 3-24,0 3 24,0-3-64,-6-3 64,0 9-80,0-6 80,6 3-56,-6-6 56,0 9 40,0-3-40,0 0-64,0-6 64,0 6 88,0 0-56,0-3-32,0-3 0,-3 0 40,0 3 8,0 0-8,3-3-40,-6 0 32,3 3 120,-3 0-104,6-3-48,-6 3 120,-3 0 16,0 0 0,9-3-136,-8 3 256,-1-3-56,0 0 96,9 0-296,-6 0 312,-3 0-88,3-6 97,6 6-321,-6-6 288,-3 0 88,3 0 40,6 6-416,-9-6 360,0 0 0,3 0-24,6 6-336,-6-6 232,0-3 88,3 0-56,3 9-264,-6-9 152,1 0 120,2 1-128,3 8-144,-3-9 248,0-15-24,0 24-80,3 0-144,0-9 281,0-18-129,0 21-72,0 6-80,0-24 168,0 15-32,0-14 120,0 23-256,0-9 152,6-18-16,-6 21-48,0 6-88,6-24-112,-6 18 184,5-3-24,-5 9-48,0-6 56,6-2 56,0-1-40,-6 3 32,6-3-80,-6 0 0,0 9-24,6-9 72,-6 3-96,6-3 24,-6 9 0,6-9-136,0 9 72,-6-9-72,0 9 136,6-6-112,0 6-24,-6-6-80,0 6 216,6 0-408,0-6-241,0 6-255,-6 0 904,9-6-1472,0 6-40,0 0-265,-9 0 1777,9 0-2088,14 0-73,-23 0-3976,0 0 6137</inkml:trace>
  <inkml:trace contextRef="#ctx0" brushRef="#br0" timeOffset="1">435 390 6177,'0'0'0,"0"0"0,0 3 480,6 0 56,-6 0 16,0-3-552,6 9 648,-6-3 48,6 3-47,-6-9-649,6 9 624,0 0-128,0 0-72,-6-9-424,0 9 360,6-1-88,-6 1 24,0-9-296,6 9 192,0 0 8,-6 3 72,0-12-272,8 9 128,-2 0 88,0 0-56,-6-9-160,6 9 112,0 0 32,0 0-16,-6-9-128,6 23 184,0-23-104,0 3-15,-6-3-65,6 6 128,0-3-152,0 3 48,-6-6-24,6 3 24,-6 0-88,6 3 56,-6-6 8,6 3-96,0 0 7,0 0-119,-6-3 208,0 3-448,6 0-192,0 0-384,-6-3 1024,0 3-1408,5-3-289,-5 0-1863,0 0 3560,0 0-4081,0 0 4081</inkml:trace>
  <inkml:trace contextRef="#ctx0" brushRef="#br0" timeOffset="2">263 57 7505,'0'0'0,"0"-6"1248,-3 0-688,3 6-560,-6-9 425,0 3 15,3 0 8,3 6-448,-3 0 488,3-6-8,-3 6-48,3 0-432,0-5 336,-3-1-64,3 6-88,0 0-184,0 0 144,0-6-56,0 6-24,0 0-64,0 0 8,0 0-24,0 0-24,0 0 88,0 0-160,0 0 32,0 0-8,0 0 368,0 0-656,0 0 248,0 0-64,0 0 888,0 3-1728,0 0 576,6 3-336,-6-6 792,6 5-1240,0 1-201,0 0-4304,-6-6 5745</inkml:trace>
  <inkml:trace contextRef="#ctx0" brushRef="#br0" timeOffset="3">542 334 7057,'0'0'0,"0"0"792,0 0-304,0 0-136,0 0-352,0 0 352,0 0 89,0 0 39,0 0-1753,0 0 3042,0 0-1313,0 0-56,0 0-3025,0 0 5602,0 0-2641,6 3-32,-6-3-304,0 6 288,0 0 0,6 2-24,-6-8-264,0 9 264,0-3 16,6 3-16,-6-9-264,0 9 265,6 0-17,0 0-24,-6-9-224,0 9 208,6 0-24,0 3-8,-6-12-176,6 9 144,0 3-24,0-4-8,-6-8-112,5 9 96,4 0-8,-3 0 8,-6-9-96,6 9 64,0 0 0,0 0-8,-6-9-56,6 9 80,0 0-8,0 0-16,-6-9-56,6 9 64,0-3-16,0 0-8,-6-6-40,6 8 48,0-2-16,0 3-8,-6-6 0,6 3-8,-6 0-8,0-6-8,6 3 0,-6 3 24,6-3-16,-6-3-8,0 3 24,5 0-8,-5 0-8,0-3-8,6 3 8,-6 0 8,0 0-8,0-3-8,0 3 40,0-3-8,0 0 32,0 0-64,0 0 80,0 0 8,6 0-24,-6 0-64,0 0 80,0 0-16,0 0-8,0 0-256,0-6 424,0 0-200,0 6 0,0 0-24,0-6 32,0 0 16,0 0-16,0 6-32,0-6 24,0-3 0,0 3-16,0 6-8,0-9 40,0 1-16,0-1 8,0 9-32,-3-9 40,3-15 0,-3 18 0,3 6-40,0-9 48,-3-18 8,3 21 8,0 6-64,0-26 56,-3 17 16,3-21-24,0 30-48,0-9 56,0-21 16,0 21 0,0 9-72,0-29 72,0 23 16,0-3-8,0 9-80,6-24 72,-6 18 24,6 0-7,-6 6-89,0-9 80,0 0 0,6 0 0,-6 9-80,0-9 64,6 3 8,-6 0 0,0 6-72,6-5 48,0-1 0,0 6-16,-6 0-32,6 0 32,-6-6-8,6 6 16,-6 0-40,6 0 48,-6 0-8,6 0-8,-6 0-32,6 0 48,0 0 8,0 0-8,-6 0-48,6 3 72,0 0-32,3 3 8,-9-6-48,6 5 48,2 4-8,1-3 24,-9-6-64,9 9 32,-3 0 24,3 0-8,-9-9-48,6 9 48,3 0 8,0 0-32,-9-9-24,6 9 48,3 0-8,0 0-32,-9-9-8,9 9 40,0-1-24,-1 1-16,-8-9 0,6 9 48,3 0-32,0 0 8,-9-9-24,6 9 40,3 0-56,-3 0 32,-6-9-16,9 6 24,-3 0-40,0 3-8,-6-9 24,6 6-64,3 0-8,-3 0-48,-6-6 120,9 3-184,0 0-232,-1 2-296,-8-5 712,9 3-1057,0 0-407,0 0-120,-9-3 1584,9 3-1713,0-3-319,0 0-129,-9 0 2161,6 0-6329,-6 0 6329</inkml:trace>
  <inkml:trace contextRef="#ctx0" brushRef="#br0" timeOffset="4">1175 325 8209,'0'0'0,"0"0"1161,0 0-1161,0 0 768,0 0-104,0-6-104,0 6-560,6 0 528,-6-6 8,6 6-80,-6 0-456,6 0 464,-6 0-64,6 0-87,-6 0-313,6 0 344,0 0-112,0 0 0,-6 0-232,6 0 208,0 0 24,0 0 64,-6 0-296,6-6 208,0 6 48,0-6-8,-6 6-248,9-6 168,0 6 72,-1-6-56,-8 6-184,9-6 232,0 6-48,0-6-16,-9 6-168,9-6 208,0-3-104,0 3 48,-9 6-152,9-9 112,0 3 8,0 1-16,-9 5-104,9-9 64,-3 3 56,0 0-40,-6 6-80,0-6 48,6 0 73,-1 0-57,-5 6-64,0-6 96,0-3-8,0-15-32,0 24-56,0-6 112,0-20-152,0 20 8,0 6 32,0-9 0,0-18-88,-2 27 152,2 0-64,-6-6 80,-3 6-40,3-6 32,6 6-72,-9-9-8,0 3 64,0-3-32,9 9-24,-9-9-32,0 3 64,0 0-56,9 6 24,-9 0-56,0 0 80,0 0-152,9 0 128,-11 0-48,2 3 48,-3 0-56,12-3 56,-12 3 56,3 0-32,-3 0-8,12-3-16,-9 3 8,0 6 8,-3 0-32,12-9 16,-9 9-32,0 3 80,0 0-40,9-12-8,-8 24 16,-1-18 56,0 17-32,9-23-40,-9 9 96,3 15-32,0-15-16,6-9-48,-9 12 120,6-3-96,-3 15 80,6-24-104,-6 8 112,3 16-72,0-12 120,3-12-160,-3 24 96,0-15 48,0 3 40,3-12-184,0 9 64,-3 3 104,3-4-32,0 1-104,0 0 128,0 0-104,0-9-56,6 9 24,0 0 56,0 0-112,-6-9 32,9 9 80,0 0 8,0 0-88,-9-9 0,9 6 168,15 0-112,-18 0 24,-6-6-80,23 3 88,-17 0-72,21 2 8,-27-5-24,9 6-24,21-3 56,-21 0-56,-9-3 24,29 3-88,-20 0-32,21-3-128,-30 0 248,9 3-352,24-3-264,-24 0-240,-9 0 856,32 0-1057,-23 0-407,18-6-16,-27 6 1480,6-6-1753,3 6-479,18-6-209,-27 6 2441,6-5-6425,-6 5 6425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6:59.273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 64 9185,'0'0'0,"0"0"553,-5 0-209,5 0-344,-4-9 352,-1-1 0,5 1 8,0 9-360,0-9 296,0 9-40,0-9-48,0 9-208,0 0 184,0 0 40,0-9-24,0 9-200,0 0 256,0 0 8,0 0-24,0 0-1000,0 0 1816,0-9-808,0 9 25,0 0-273,0 0 256,0 0-24,0 0 48,0 0-1048,0 0 1680,0 0-808,0 0-40,0 0-1144,0 0 2192,0 0-1096,0 0 0,0 0-1160,0 0 2392,0 0-1264,0 5 88,0-5-72,0 4 16,0 1-24,9 4 64,-9-9-56,0 9 0,9-5 64,-9 5-32,0-9-32,9 5-32,0 4 112,0 0-56,-9-9-24,9 9 32,1 0 40,-1-4-32,-9-5-40,9 4-16,0 1-24,0-1-16,-9-4 56,9 9-16,5 1 0,-1-6 64,-13-4-48,14 9 80,22-4-80,-27-1 168,-9-4-168,14 5 104,22-1-32,-27-4 120,-9 0-192,36 0 16,-22 0 152,27 0 0,-41 0-168,13 5 24,33-5 104,-10 0-176,-36 0 48,14 0-8,35 0 64,-12 0-32,-37 0-24,36 0 56,0 0-24,0 0 0,-36 0-32,37 0 16,-1 0 56,0 0-40,-36 0-32,37 0 24,-1 0 32,5 0-32,-41 0-24,36 0 0,0 0 48,0 0-16,-36 0-32,37 0 72,-1 0-16,-22 0-48,-14 0-8,54-9 88,-40 9-136,40 0 56,-54 0-8,41 0 40,-28 0-64,42 0 48,-55 0-24,13 0 64,37 0 24,-36-9 24,-14 9-112,54 0 136,-40 0-24,36 0 8,-50 0-120,36 0 40,0 0 104,-22 0-96,-14 0-48,54 0 0,-40-9 56,31 9-128,-45 0 72,14 0 48,31 0-48,-31 0-8,-14 0 8,45 0 176,-31 0-136,31 0 16,-45 0-56,14 0 48,36 0-72,-37 0 64,-13 0-40,55 0 0,-42 0 81,37 0-57,-50 0-24,14 0 40,36-9 8,-37 9-40,-13 0-8,46 0 104,-33 0-96,37 0 16,-50 0-24,14 0 88,36 0-152,-37 0 88,-13 0-24,50 0 24,-36 0-80,36 0 104,-50 0-48,13 0-40,42 4 32,-42 1 64,-13-5-56,55 0-72,-42 0 160,42 0-16,-55 0-72,36 0-64,0 0 112,0 0-80,-36 0 32,37 4-48,-1-4 24,0 0-72,-36 0 96,37 0 0,-1 0-40,0 0 16,-36 0 24,36 0 64,-22 0-88,40 0 48,-54 0-24,37 0 80,3 0-64,1 0 32,-41 0-48,41 0 8,-5 0 16,1 0 0,-37 0-24,36 0 80,0 0-32,5 0-48,-41 0 0,36 0 32,1 0-80,3 0 64,-40 0-16,37 0 96,3 0-120,6 0 40,-46 0-16,41 0 8,4 0-80,0 0 112,-45 0-40,46 0 8,-6 0 32,6 0 56,-46 0-96,41 0-24,4 0 64,-4 0-32,-41 0-8,45 0-88,-4 0 152,4 0-88,-45 0 24,46 0-48,-1 0 8,-4 0 8,-41 0 32,45 5-40,0-5 24,1 0-8,-46 0 24,45 4 16,-4-4-56,4 5 64,-45-5-24,37 4 48,-1-4-56,0 5 48,-36-5-40,14 0-40,36 0 48,-37 4 8,-13-4-16,50 0-40,-36 5 80,36-1-24,-50-4-16,13 5 32,37-5-16,-36 0-8,-14 0-8,49 4 40,-35-4-80,27 0 56,-41 0-16,13 5 0,33 0-48,-33-5 48,-13 0 0,46 4-40,-33 1 0,37-1 40,-50-4 0,14 0 0,27 5 80,-28-5-56,-13 0-24,37 4 0,-24 1 48,1-5-96,-14 0 48,41 4 0,-32-4-24,27 5-40,-36-5 64,9 0 8,5 0-40,-1 4 40,-13-4-8,14 0-8,-1 5-16,-4-1 56,-9-4-32,10 5 0,-1-5 16,0 0 8,-9 0-24,0 0 16,0 0-32,9 0 56,-9 0-56,0 0 16,9 0 0,-9 0 16,0 0-8,0 0-8,0 0-8,9 0 16,-9 0 8,0 0-16,9 0 24,0 0-24,-9 0 0,9 0 0,0 0 0,-9 0 0,9 0 0,0 0-16,-9 0 16,9 0-8,-9 0 8,9 0-16,-9 0 16,0 0 0,0 0-8,0 0-8,0 0 40,0 0-56,9 0 32,-9 0-16,0 0 16,0 0-24,10 0-24,-10 0-40,0 0 88,0 0-144,9 0-152,-9 0-169,0 0 465,0 0-728,9 0-376,-9 4-624,0-4 1728,0 5-2249,0 0-5569,0-5 7818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0:02.411"/>
    </inkml:context>
    <inkml:brush xml:id="br0">
      <inkml:brushProperty name="width" value="0.06991" units="cm"/>
      <inkml:brushProperty name="height" value="0.06991" units="cm"/>
      <inkml:brushProperty name="color" value="#ED1C24"/>
    </inkml:brush>
  </inkml:definitions>
  <inkml:trace contextRef="#ctx0" brushRef="#br0">491 0 4072,'0'0'0,"0"0"1241,0 0-561,0 0-680,0 0 744,0 0-40,0 0 8,0 0-2872,0 0 5040,-3 0-2111,1 0-41,2 0-728,-3 0 672,3 0-48,-2 0-88,2 0-536,-2 0 512,-1 0-56,-1 0-24,4 0-432,-5 0 376,-2 0 1,2 0-57,5 0-320,-7 2 296,0 1-40,0-1-104,7-2-152,-7 5 192,-2-3-32,-1 3-24,10-5-136,-18 4 136,11 1-16,-3 0-8,10-5-112,-21 5 88,14 2 8,-12-3-16,19-4-80,-9 7 64,-12-2 16,12 2 24,9-7-104,-24 7 32,17 0 40,-30 14-48,37-21-24,-29 7 8,4 12 8,-1-12 16,26-7-32,-21 9 48,2-2-24,12 3-16,7-10-8,-19 7-48,12-3 16,0-1-24,7-3 56,-9 5-72,2-1-40,0-1-80,7-3 192,-7 2-288,0 0-144,2 1-208,5-3 640,-5 2-960,1 0-697,1 1-735,3-3 2392,-2 0-2369,0 0-3184,2 0 5553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0:10.732"/>
    </inkml:context>
    <inkml:brush xml:id="br0">
      <inkml:brushProperty name="width" value="0.06991" units="cm"/>
      <inkml:brushProperty name="height" value="0.06991" units="cm"/>
      <inkml:brushProperty name="color" value="#ED1C24"/>
    </inkml:brush>
  </inkml:definitions>
  <inkml:trace contextRef="#ctx0" brushRef="#br0">528 10 5809,'0'0'0,"0"0"1808,0 0-1808,0 0 640,0 0-192,-3-5 48,3 5-496,-2 0 585,0-4 15,2 4 24,0 0-624,-3 0 608,1 0-24,0 0-56,2 0-528,-3 0 432,1 0-64,0 0-80,2 0-288,-3 0 225,1 0-25,-3 2-32,5-2-168,-5 2 160,1 1 8,-1 1 16,5-4-184,-5 7 176,-2 0 16,3 0-40,4-7-152,-7 7 168,2 0 0,-2 3-16,7-10-152,-7 19 184,0-15-16,2 6-8,5-10-160,-7 18 136,0-11-32,0 12-24,7-19-80,-21 7 64,12 14-16,-15-14 0,24-7-48,-9 24 32,-15-15-8,15 17 0,9-26-24,-24 19 8,17-10 16,-2 17-16,9-26-8,-7 19 24,0 2-8,0-3 8,7-18-24,-7 22 24,0-1-96,2 0-8,5-21 80,-2 21-72,-3 0-8,3 0 80,2-21 0,-3 21 0,1 0 16,0 0-8,2-21-8,-3 21 8,3 3-8,0-3 16,0-21-16,-2 21 24,2 3 0,0-3 8,0-21-32,0 23 32,0 0-16,0 1 8,0-24-24,0 23 32,0-2 24,5 5 16,-5-26-72,0 24 56,4-1 0,1 1-88,-5-24 32,0 25-16,5-4-24,0 5 16,-5-26 24,4 24-48,1 2-8,0-1 8,-5-25 48,4 26-48,1-2 64,0-1 8,-5-23-24,4 23 32,1 1 0,16-1-8,-21-23-24,5 19 24,16 2 0,-14 0 8,-7-21-32,21 19 24,-14 0 0,14 0 0,-21-19-24,5 18 24,0 1-24,-1 0 8,-4-19-8,7 19-24,-2-1 40,0-8-72,-5-10 56,4 25-40,1-15 8,2 13 0,-7-23 32,5 10 16,-1 13-16,4-16 0,-8-7 0,4 21 0,1-14 0,0 14 16,-5-21-16,4 7 0,1 12 8,0-12 8,-5-7-16,4 10 8,1 8-8,0-11 16,-5-7-16,4 19 0,-4-14 8,5 4 8,-5-9-16,0 19-16,5-14-16,-5 4-16,0-9 48,4 9-32,-4 1 8,5-1 32,-5-9-8,0 10 0,5-1 16,-5 0-8,0-9-8,0 10 0,5-1 16,-5-2-16,0-7 0,0 9 0,4 1 0,-4-3 0,0-7 0,5 7 0,-5 0 0,0 0 0,0-7 0,0 7 0,5 0-16,-5 0 40,0-7-24,0 7 0,0 0 8,0-2 8,0-5-16,0 7-16,-3-5 32,3 3 8,0-5-24,-2 5 48,0-3-32,-1 3 24,3-5-40,-2 2 8,0 0 16,-1 1 24,3-3-48,-2 2 32,-3 0 16,3 1-24,2-3-24,-3 2 24,1-2 8,-3 0-8,3 0 16,-3 0-16,3 0 0,2 0-24,-5 0 24,1 0 0,-1 0 8,5 0-32,-5 0 0,1 0 48,-1-5-40,5 5-8,-5 0 16,1-4 16,-1 4-32,5 0 0,-7-5 24,2 0 16,0 5-40,5 0 0,-7-4 24,3 4-8,-1-5 8,-2 0 72,2 5-32,-16-5-16,21 5-48,-7-4 56,-16 4-32,13-5-8,10 5-16,-21 0 24,12-5-16,-15 1-8,24 4 0,-18-5 40,15 0-32,-4 1 32,0 4-16,0-7-16,0 2-8,7 5 0,-9-5 16,2 1 8,0-1-40,7 5 16,-7-5 40,0 0-32,2 1 8,5 4-16,-7-5 56,2 0-32,1 1 40,4 4-64,-5 0 48,0-5-15,-2 5 39,7 0-72,-4-5 24,-1 1 88,0 4 24,5 0-136,-5 0 80,1-5 32,-3 5-64,7 0-48,-5 0 16,3-5 8,-3 5-8,5 0-16,-5 0 48,1 0-48,1 0 8,3 0-8,-4 0 40,1 0-56,1 0 32,2 0-16,-2 0 8,-1 0-8,1 0-8,2 0 8,-2 0 24,-1 0-24,1 0 0,2 0 0,-3 3 24,3-1 0,-2-2 16,2 0-40,0 2 48,0 1-8,0-1-16,0-2-24,0 0 8,0 2 8,0 1-16,0-3 0,0 2 24,0 0 16,0 1 16,0-3-56,5 2 56,-5 3-24,5-3 32,-5-2-64,4 5 0,3-3 48,-2 0-72,-5-2 24,7 5-48,0-2 8,12-1-24,-19-2 64,4 2 0,3 1 16,1-1-16,-8-2 0,21 0 40,-17 2-32,3-2-8,-7 0 0,21 0 48,-16 3-32,14-3 24,-19 0-40,5 0 48,2 0-40,21 0 32,-28 0-40,21 0-40,0 0 32,-2 0-16,-19 0 24,21 0-24,0-5 56,0 5-8,-21 0-24,21-5 32,-14 1 0,14-1 8,-21 5-40,7 0 24,14-5-8,-14-2 48,-7 7-64,21-7-16,-13 2 32,13-2-16,-21 7 0,7-7-40,14 0 64,-17 0-48,-4 7 24,19-4 64,-14-3 24,2 0-104,-7 7 16,19-8-8,-15 1 512,1 3 8,-5 4-512,7-7 576,-2 2 40,-1-2-544,-4 7-72,5-5 24,0 1 40,-5-1-24,0 5-40,5-7 16,-5 0 24,0 0 0,0 7-40,0-7 16,0 0 32,0 2 8,0-2-112,0 0 152,0 2-80,0 5-16,0-4 64,-3-1 48,3 0-704,0 5 592,-2-4-432,-1-3-120,1 0 112,2 7 440,-2-5 240,-1-2-248,1 0 88,2 7-80,-5-7 0,3 0-96,-3 0 176,5 7-80,-2-5 0,0-2 120,-3 0-120,5 7 0,-2-7 8,-1 0 96,-1 0-88,4 7-16,-3-7 184,1-12-96,-3 19 56,5 0-144,-2-5 104,0-2-64,-3 3 136,5 4-176,-2-5 24,-1 0 32,1 5 144,2 0-200,-2-4 0,-1-1 64,1 5 32,2 0-96,-3 0-112,1-5 128,0 5-16,2 0 0,-3 0 24,1 0 72,0 0-72,2 0-24,-3 0-48,1 0 48,0 0 0,2 0 0,-5 2 80,0 1 0,3-1-40,2-2-40,-5 3 104,1 1-232,-1 1 56,5-5 72,-5 5-56,-2 2-48,3-3 80,4-4 24,-8 7 0,1 0 24,0 0-104,7-7 80,-7 7 40,0 3 40,0-1-216,7-9 136,-7 7 40,-2 3-48,0-1-144,9-9 152,-8 7 80,-1 2-128,0 10 112,9-19-64,-26 5 96,17 4-152,-17 10 120,26-19-64,-19 7-64,-2 2 88,2 1-64,19-10 40,-21 19-88,0-15 72,14 3-64,7-7 80,-9 19 0,-13-14 56,15 2-48,7-7-8,-18 18 32,11-13 56,-12 2-88,19-7 0,-7 19 96,-14-14-112,14 2 8,7-7 8,-19 7 88,12 0-192,-12 0 80,19-7 24,-5 7-56,-4 0-40,2-2 48,7-5 48,-9 7-32,2 0 152,0-3-208,7-4 88,-5 5 8,0 0-16,1 2-96,4-7 104,-5 2 32,3 0-80,-3 1 152,5-3-104,-3 2 24,1 0-48,0-2 144,2 0-120,-3 0-104,3 0 72,0 0 88,0 0-56,-2 3-80,2-3 160,0 0-80,0 0 24,0 0 16,0 0-64,0 0-16,0 0 136,0 0-192,0 0 232,0 0-112,0 0-8,0 0-192,0 0 432,0 0-296,0-5 40,0 5 0,5-5 48,-1 1-152,1-3 88,-5 7 16,5-7-24,2 0-80,0 0 88,-7 7 16,7-7-104,12-1 112,-15 1-8,-4 7 0,19-18-48,-12 13 72,14 0-32,-21 5 8,5-7-80,16-11 40,-14 18 104,-7 0-64,24-19-40,-17 14-56,16-2 192,-23 7-96,7-7-120,19-12 64,-3 15 56,-23 4 0,26-7-208,-2 0 64,-1-12-184,-23 19 328,26-5-240,-3-2 48,1 0-128,-24 7 320,25-19-144,-18 19-56,15-7-16,-22 7 216,7-7-88,16 0-104,-16 0-64,-7 7 256,21-7-288,-16 2-216,14-2-49,-19 7 553,4-4-592,15-1-176,-14 0 72,-5 5 696,4-4-680,4-1-32,-1 0 104,-7 5 608,4 0-649,1 0-39,0-4-136,-5 4 824,4 0-1176,-4 0-296,5 0-441,-5 0 1913,0 0-1632,0 0-2817,0 0 4449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0:18.745"/>
    </inkml:context>
    <inkml:brush xml:id="br0">
      <inkml:brushProperty name="width" value="0.06991" units="cm"/>
      <inkml:brushProperty name="height" value="0.06991" units="cm"/>
      <inkml:brushProperty name="color" value="#ED1C24"/>
    </inkml:brush>
  </inkml:definitions>
  <inkml:trace contextRef="#ctx0" brushRef="#br0">385 109 6657,'0'0'0,"0"0"952,-3 0-272,3 0-680,-2-5 584,0 0 9,-1 1-17,3 4-576,-2-5 600,2 5 0,-2-5-8,2 5-592,-3-4 512,1-1-80,0 0-40,2 5-392,-3 0 328,1-4-16,0-1-31,2 5-281,-3 0 296,1-5 16,-5 1 24,5 4 0,-3-5 8,-2 0-16,7 5-328,-2-5 344,-1 1-16,-2-1-16,5 5-312,-4 0 336,-1-5-56,-2 5 0,7 0-280,-7-4 272,0-1-80,0 0 0,7 5-192,-7 0 161,2-4-33,1 4 32,4 0-160,-7 0 120,2-5 8,0 5-32,5 0-96,-7 0 96,0 0-16,0 0-8,7 0-72,-7 0 48,-2 0 16,2 2 8,7-2-72,-10 5 48,3 0-8,-2-3-16,9-2-24,-10 7 16,1 0 8,0 0 0,9-7-24,-10 7 24,1 0 24,0 3 8,9-10-56,-7 9 48,-1 10 16,-1-12 0,9-7-64,-7 9 56,0 10 24,0-12-32,7-7-48,-7 19 24,0-12 16,2 14 24,5-21-64,-4 9 24,-1 12 56,-2-11-16,7-10-64,-5 25 24,-2-15 40,0 16-24,7-26-40,-5 18 64,1 1 0,-1 0 8,5-19-72,-2 19 96,-1-10-32,1 17 8,2-26-72,-2 9 40,-1 15 0,3-15 0,0-9-40,0 26 64,0-17 16,0 15-32,0-24-48,0 9 80,0 14-32,5-16-16,-5-7-32,5 19 48,-1-12-32,1 12 8,-5-19-24,5 7 56,2 0-16,0 12 64,-7-19-104,7 4 120,0 4-32,0-1 16,-7-7-104,7 7 72,12 0-32,-15-3 24,-4-4-64,19 7 64,-12-2-8,14 0-8,-21-5-48,7 2 72,14 0-32,-14-2 8,-7 0-48,22 0 16,-15 0 0,18 0-32,-25 0 16,7 0 16,22 0 32,-22-4-32,-7 4-16,28-5-40,-10-2-120,1 0-144,-19 7 304,21-5-464,-2-2-144,-12 0-168,-7 7 776,28-7-912,-21-12-56,17 19-105,-24 0 1073,7-7-1232,14-11-328,-16 18-529,-5 0 2089,7-7-2888,11 0-9,-13 0-2392,-5 7 5289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0:20.369"/>
    </inkml:context>
    <inkml:brush xml:id="br0">
      <inkml:brushProperty name="width" value="0.06991" units="cm"/>
      <inkml:brushProperty name="height" value="0.06991" units="cm"/>
      <inkml:brushProperty name="color" value="#ED1C24"/>
    </inkml:brush>
  </inkml:definitions>
  <inkml:trace contextRef="#ctx0" brushRef="#br0">326 387 7681,'0'0'0,"0"0"664,0 0-168,0 0-496,0-5 577,0 1 15,0-1 24,0 5-616,0-5 616,0 1 24,0 4-40,0 0-600,-2-5 488,0 5-72,-1 0-64,3 0-352,0 0 200,0 0 1,0 0-81,0 0-641,0 0 1138,-2 0-441,0 2-8,2-2-168,0 0 192,0 3 48,-3-1 8,3-2-248,0 2 224,0 1 40,0-1 8,0-2-272,0 5 224,0-3 48,0 3-32,0-5-240,0 4 288,0 3-32,0-2-24,0-5-232,-2 7 280,2 0-120,0 0 16,0-7-176,0 19 192,0-12-56,0 2 33,0-9-169,5 21 152,-5-14 0,4 12-16,-4-19-136,5 10 144,0 13-32,2-14 8,-7-9-120,4 21 104,3-11 8,-2 16-16,0-17 8,2 14-8,-3-13 8,-4-10-104,7 23 96,1-13-8,-1 13-24,-7-23-64,7 9 80,0 13-8,0-13 8,-7-9-80,18 21 88,-13-12-16,0 10-8,-5-19-64,7 7 56,0 3-8,0-1 16,-7-9-64,7 19 40,0-12 24,-2 2-24,-5-9-40,4 19 64,1-14 16,2 4-48,-7-9-32,5 19 56,-1-15 8,1 6 16,-5-10-80,5 9 48,-5-2 32,0 0-32,0-7-48,4 7 80,-4 0-16,5 0-8,-5-7-56,5 5 64,-5 0-24,5-3 16,-5-2-56,0 5 40,0-3 8,0 0 8,0-2-56,0 3 48,0-1 8,0-2-16,0 0-40,0 2 56,0-2 8,0 0 16,0 0-80,0 0 88,0 0 32,0 0 16,0 0-480,0 0 848,0 0-328,0 0-23,0 0-986,0 0 1802,0-4-873,0-1-32,0 5-64,0-5 72,-3 1-48,1-1 32,2 5-56,-5-7 64,0 2-16,3-2 0,2 7-48,-5-7 56,3 0-64,-5 0 48,7 7-40,-2-19 24,-3 15 8,-2-3-8,7 7-24,-2-24 16,-5 20-8,2-15 8,5 19-16,-7-5 16,0-16 24,0 14 0,0-12-24,0 12 24,0-19-24,7 26-16,-19-18 0,17-3 0,-5 2 40,7 19-40,-7-21 0,0-3 40,0 3-8,7 21-32,-8-21-16,-1 0 32,2 0 8,7 21-24,-7-24-16,0 3 32,5-2 0,2 23-16,-7-24 24,2-1 8,3-1-8,2 26-24,-7-24 32,4 1-24,-1 2 8,-1 0 0,2 0-32,1 0 16,2 21 0,0-22 32,0 1-32,0 3 8,0 18-8,0-7-8,0-19 16,0 19-8,0 7 0,5-24 0,0 20 16,-5-17-16,0 21 0,4-8 0,1-10 0,0 13 0,-5 5 0,0-19 16,4 15-16,1-3 0,-5 7 0,5-19-16,-5 14 16,7-2 0,-7 7 0,4-7-24,1-12 32,2 19-8,-7 0 0,19-7-24,-19 3 24,7-1-16,-7 5 16,7-5-16,0 1 16,12-1 0,-19 5 0,4 0 0,1-5-8,14 5-8,-19 0 16,5 0-24,2 0-8,14 2 16,-21-2 16,4 3-8,3 4 8,17 0 0,-24-7 0,7 19-48,14-12 64,-16 11-40,-5-18 24,23 7-88,-16 12 64,19-12-48,-26-7 72,21 19-64,-14-10 48,19 12 0,-26-21 16,7 8-16,16 13-8,-16-14 0,-7-7 24,24 21-16,-5-12 0,-12 12 16,-7-21 0,21 10-24,-14 11 8,19-14-8,-26-7 24,7 23 8,21-13 24,-21 11-32,-7-21 0,26 7-16,-19 14 0,16-14-8,-23-7 24,7 21-16,14-14 0,-16 12 8,-5-19 8,19 9 8,-15 12-48,3-11 32,-7-10 8,7 25-32,0-15-8,-2 13 56,-5-23-16,5 10 8,-5 13 40,4-16-8,-4-7-40,0 23 40,0-15 0,0 15-24,0-23-16,0 9 24,-2 15 8,0-15 16,2-9-48,-7 24 88,0-6 8,-12-8-40,19-10-56,-7 23 8,-14-2 24,2-2-16,19-19-16,-9 19 24,-19 0-8,9-12-16,19-7 0,-19 23-16,-2-16 0,2 16 32,19-23-16,-19 10-40,1 16-16,8-19-40,10-7 96,-26 23-128,17-16-48,-14 3-96,23-10 272,-10 9-392,-11 0-121,12 10-71,9-19 584,-21 5-656,11-1-96,-11 1-216,21-5 968,-7 5-1184,-12-3-425,12 0-855,7-2 2464,-7 3-3385,-11-3-4361,18 0 7746</inkml:trace>
  <inkml:trace contextRef="#ctx0" brushRef="#br0" timeOffset="1937">174 968 9097,'0'0'0,"0"0"953,0-4-169,0-1-72,0 0 16,0 5-728,0 0 680,0-4-80,0 4-39,0 0-561,0 0 488,0-5-40,0 5-104,0 0-344,0 0 280,0 0-88,0 0-48,0 0-760,0 0 1288,0 0-600,0 0-96,0 0-696,0 0 1392,-2 0-624,-1 2-24,3-2-24,-2 3 144,-3-1-32,0 3-8,5-5-104,-4 2 184,-1 5-40,-2-2-8,7-5-136,-5 7 176,-2-3-16,3 3-16,4-7-144,-7 7 152,0 1 96,0-1-120,7-7-128,-8 7 120,1 0 72,3 11-184,4-18-8,-7 5 136,0 4-88,0 10 8,7-19-56,-7 7 96,0 3-48,0 11 113,7-21-161,-7 7 72,-1 11 64,4-10-88,4-8-48,-5 18 0,0-11 112,3 12-64,2-19-48,-5 7 48,3 12 16,0-12-104,2-7 40,-3 7-72,3 12 104,0-15-32,0-4 0,0 7 24,0 12 32,0-14-56,0-5 0,0 7 48,0 12-24,0-17-16,0 5 56,5 2-24,0 10-64,-5-19 24,4 7 32,1 12 8,2-14 80,-7-5-120,7 9 88,0 0-40,0 1-16,-7-10-32,7 19-40,0-15 64,0 6-24,-7-10 0,19 9 48,-19 10-144,7-15 120,-7-4-24,19 7 24,-14 15-120,2-15 144,-7-7-48,18 9-16,-13 12 16,2-14 48,-7-7-48,21 7-56,-16 12 128,14-14-88,-19-5 16,4 7 0,17 0 128,-16-3-200,-5-4 72,19 7-24,-14 0 32,2 0-104,-7-7 96,7 7 8,11 0 8,-18-2-104,0-5 88,7 7 0,0-2 0,-2 2-40,-5-7 40,7 5 80,-2 2-72,0-3 96,-5-4-104,4 7 32,1-2-32,0 0 40,-5-5-40,0 4-112,4 1 112,-4 0 8,0-5-8,5 2 16,-5 3 8,5 0-8,-5-5-16,0 2 32,0 3-64,4-3 32,-4-2 0,0 2 24,0 1-40,0-1 16,0-2 0,5 2 48,-5 1-72,0-3 48,0 0-24,0 2-8,0-2 16,0 2 48,0-2-56,0 0 8,0 0 96,0 0-56,0 0-208,0 0 384,0 0-112,-2 0-32,2 0-80,-3 0 72,1 0 8,0 0-48,2 0-32,-3 0 56,-4 0-8,3-4-8,4 4-40,-5 0 40,-2-5-16,2 0 16,5 5-40,-7-4 32,0-1 8,0 0 0,7 5-40,-7-5 24,0 1 0,0-1 16,7 5-40,-7-5 16,0 1 8,-2-1-8,9 5-16,-7-5 8,-12 1 8,14-1-8,5 5-8,-7-5 16,0 1 8,0-1-8,7 5-16,-7-5 40,0 1-32,2-1 16,5 5-24,-7-5 40,0 0-8,0 1-8,7 4-24,-7-5 8,0 0 24,2 1-32,5 4 0,-4-5 0,-1 5 8,3-5 8,2 5-16,-3 0 24,-1-4 16,1 4-24,3 0-16,-2 0 0,0 0 0,-1-5 8,3 5-8,-2 0 0,0 0 0,-1 0 0,3 0 0,-2-5 0,2 5 24,-2 0-8,2 0-16,0 0 16,0-4-16,0 4-16,0 0 16,0 0 16,0 0-32,0 0 16,0-5 16,0 5-16,0-5 8,0 5 8,4 0-16,-4 0 0,5 0 0,-5-4 0,5 4 0,-5 0 0,4 0 16,-4-5-32,0 5 16,5 0 16,0-5-16,-1 5 0,-4 0 0,5-5 0,2 5-16,-2-4 16,-5 4 0,7-5 16,0 0-16,0 1 0,-7 4 0,21-5-16,-21 0 16,7 1 0,-7 4 0,7 0 16,0-7-8,14 0-8,-21 7 0,0-5-8,7-2 8,0 2 0,-7 5 0,7-5 0,0 1 0,0-1 0,-7 5 0,7-5 8,0 1-8,0 4 0,-7 0 0,7-5 16,-2 0-32,0 1 32,-5 4-16,5 0 0,-1-5-16,3 5 32,-7 0-16,5-5 0,0 5 0,-5-4 8,0 4-8,4-5-8,-4 5 16,0 0-8,5-5 16,-5 5 0,0 0-32,0 0 16,5-4 0,-5 4-16,0-5 32,0 5-16,0 0 24,0 0-8,0 0-56,0 0 96,0 0-32,0 0-104,0-5 160,0 5-56,-3 0-24,3 0 0,-2 0 0,0 0 16,-1 0-32,3 0 16,-4 0 0,1 0 0,1 2 0,2-2 0,-5 3 16,3-1-16,-5 1-16,7-3 16,-5 4 0,0 1 0,1 2 16,4-7-16,-5 5 0,-2 2 0,2-3 0,5-4 0,-7 7 0,0 0 0,0 0 0,7-7 0,-7 10 0,0-1 8,-12 1-8,19-10 0,-7 9 16,-2 0 0,-10 1-32,19-10 16,-2 9 0,-5-2-16,0 0 16,7-7 0,-5 10 16,-2-3-16,0 0 0,7-7 0,-7 7 24,-2 2-8,2-2-8,7-7-8,-10 7 0,1 0 0,2 0 0,7-7 0,-7 7 16,0 0 0,0 0-16,7-7 0,-7 7 0,4-2 8,-1 2-8,4-7 0,-7 5 16,2 2-16,0-3 0,5-4 0,-7 5 24,3 0-32,-1-1 16,5-4-8,-5 5 0,1 2 0,1-4 16,3-3-16,-5 4-16,3-1 48,0 1-24,2-4-8,-3 3 16,1-1 24,0 0-40,2-2 0,-3 3 8,1-3 8,0 2-32,2-2 16,0 0 16,-3 0 0,3 2-32,0-2 16,-2 3 16,2-1-16,0-2 0,-2 0 40,2 0-32,0 0 8,0 0-16,0 2 0,0-2 16,0 0-8,0 0-8,0 0 16,0 3-16,0-3-16,0 0 16,0 0-8,0 0 16,0 0-8,0 0 16,0 0 0,0 0-8,0 0-48,0 0 96,0 0-72,0 0-24,4 0 96,-4 0-32,5 0-8,-5 0-16,5 0 24,-1 0-40,1 0 32,-5 0-16,5 0 0,0 0 16,2 0-8,-7 0-8,7 0 0,-3-5 16,3 5-32,-7 0 16,7 0-8,0 0 16,0-5-8,-7 5 0,7 0 16,0 0-16,12-4 0,-19 4 0,5 0-16,2-5 8,0 5 32,-7 0-24,19 0-16,-15 0 48,3 0-48,-7 0 16,8 0-24,10-5 32,-13 5-16,-5 0 8,21 0 8,-16 0-16,13 0-8,-18 0 16,5-4-16,2 4 16,14 0 0,-21 0 0,5 0-8,2 0 8,12 0 0,-19 0 0,4 2-16,4-2 0,10 0 8,-18 0 8,5 0-16,2 2 8,0-2-8,-7 0 16,19 0 0,-15 3-16,4-3 32,-8 0-16,21 2 0,-17-2-16,3 0-8,-7 0 24,7 2-40,0-2 24,0 0 8,-7 0 8,5 0 8,0 0-16,0 0-8,-5 0 16,4 0 16,-4 0 24,0 0-40,5 0 8,-5 0 8,0 0-16,0 0-16,0 0 32,0 0-16,0 0 0,0 0 16,0 0-8,0-4 8,0 4-16,0 0 16,0-5-8,0 5-8,0-5 24,0 1-32,0 4-8,0 0 16,0-5 16,0 0-16,-2 0 8,2 5-8,0 0 32,-3-4-24,1-1 32,2 5-40,-2 0 16,-1-5 0,1 1 8,2 4-24,-5-5 0,3 0 24,-3 1-8,5 4-16,-2-5 40,-1-2-40,-1 2 0,4 5 0,-5-7 16,0 0-16,1 0 0,4 7 0,-5-7 40,-2-12-16,2 15-16,5 4-8,-7-7 56,3 0-40,-4-15-8,8 22-8,-7-4 16,3-15 8,-3 14-8,7 5-16,-5-21 0,0 14 56,-2-14-56,7 21 0,-4-5 24,-3-16 0,0 17 8,7 4-32,-5-19 40,0 14-32,0-2 32,5 7-40,-4-19 32,-1 19-24,-2-4-8,7 4 0,-2-7-8,-3 0 32,3 0 32,2 7-56,-3-7 16,-1 2 8,1 5-8,3 0-16,-2-5-32,0 5 32,-1-4 0,3 4 0,-2 0-8,0 0 8,2 0-32,0 0 32,0 0 32,-3 0-32,3 0-32,0 0 32,0 0 32,0 0-48,0 0 0,-2 0 56,0 0-40,2 0-8,0 0 8,-3 0-16,3 0 16,0 2 0,-2 0-32,2 1 24,0-3 8,0 4 8,0 1-8,0 0-8,0-5 8,0 7 40,0-3-72,0 1-16,0-5 48,0 5-40,0 2-80,0 0-16,0-7 136,0 9-208,0-2-232,5 0-288,-5-7 728,0 10-1032,4-3-376,1 2-569,-5-9 1977,5 19-3137,2-15-5808,-7-4 8945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0:24.157"/>
    </inkml:context>
    <inkml:brush xml:id="br0">
      <inkml:brushProperty name="width" value="0.06991" units="cm"/>
      <inkml:brushProperty name="height" value="0.06991" units="cm"/>
      <inkml:brushProperty name="color" value="#ED1C24"/>
    </inkml:brush>
  </inkml:definitions>
  <inkml:trace contextRef="#ctx0" brushRef="#br0">247 24 3376,'0'0'0,"0"-5"2929,0 5-2929,0-4 536,0-1-64,0 5 8,0 0-480,0-5 496,0 5 8,0 0 8,0 0-512,0 0 513,0 0-33,0 0-56,0 0-1841,0-4 3186,-2 4-1497,2 0-64,0 0-208,-3 0 160,1 0-32,2 0 8,0 0-136,-5 0 136,1 2 0,-3-2 8,7 0-144,-5 2 168,3 1 24,-3-1 24,5-2-216,-5 5 232,0-1 16,1 1-8,4-5-240,-5 7 224,0 0 1,-2 0-17,7-7-208,-4 7 200,-3 3-24,0 8-8,7-18-168,-7 5 144,0 4-16,-1 1-8,8-10-120,-7 19 112,0-12-8,0 14 0,7-21-104,-7 9 96,0 15-8,0-17 0,7-7-88,-7 23 96,0-16 0,0 14-8,7-21-88,-7 7 96,0 14-32,0-14-8,7-7-56,-5 21 56,1-14-24,1 12 32,3-19-64,-4 7 64,1 12 16,1-12 16,2-7-96,-2 19 80,-1-12 8,1 12-32,2-19-56,-2 7 96,-1 2-32,3 12 0,0-21-64,0 7 64,0 3-16,0 8 0,0-18-48,0 5 32,5 14 16,-5-10 0,0-9-48,5 21 56,-1-14 8,1 3-40,-5-10-24,5 18 32,-1-13 0,1 4-8,-5-9-24,5 19 48,-1-12-8,1 3-16,-5-10-24,7 9 24,0 10-24,0-15 24,-7-4-24,7 10 24,0-1-16,12 10 16,-19-19-24,0 5 0,7 2 24,0 0-16,-7-7-8,19 7 0,-14 0 16,2 0-16,-7-7 0,7 7 24,11 0-24,-13 0 8,-5-7-8,19 7 16,-14 0-16,13 0 24,-18-7-24,5 5 0,2-1 8,12 1-8,-19-5 0,4 5 0,4-1 0,-1 1-8,-7-5 8,18 7 8,-13-5-8,2 6 16,-7-8-16,19 4-16,-19 1 8,7-3-8,-7-2 16,19 5-8,-15 0 8,3-1 0,-7-4 0,7 5-16,0 0 16,12-3 0,-19-2 0,0 2 0,7 3 16,0-3-16,-7-2 0,7 3-16,-2-1 8,0 0 16,-5-2-8,4 3 0,1-1 0,0 0 16,-5-2-16,0 3 0,4-1 0,-4-2 24,0 0-24,0 0-16,0 3 32,0-3-16,0 0 24,0 0 0,0 0-72,0 2 104,0-2-40,0 0 16,0 0-32,0 0 16,0 0 32,0 0-24,0 0-112,0 0 200,-2 0-56,0 0-32,2 0-24,-5 0 40,0 0-8,1 0 8,4 0-40,-5 0 32,-2 0-8,0 0 0,7 0-24,-7 0 16,0 0 16,-3 0-16,10 0-16,-9 0 24,-10 0-16,15 0 16,4 0-24,-10 0 16,-11 0 9,14 0-1,7 0-24,-9 0 24,-10 0-16,12 0 8,7 0-16,-24 0 0,15 0 0,-17 0 24,8 0-16,-1 0 32,-2 0-16,21 0-24,-10-5 8,-11 5 16,12 0-8,-10 0 24,19 0-40,-7 0 48,-12 0-40,12 0 16,7 0-24,-7-5 16,-2 5-8,-1 0 16,10 0-24,-9 0 24,2-4 16,0 4 0,7 0-40,-7 0 24,0 0 8,0 0-16,7 0-16,-2 0 24,-1 0 0,1 0-16,2 0-8,-2 0 40,-1 0 0,1 0-56,2 0 16,0 0 16,0 0-32,0 0-8,0 0 48,0 0-32,0 0-8,0 0 32,0 0-8,0 0-8,5 0 16,-5 0-16,0 0 8,4 0 32,3 2-32,-7-2-8,5 2 0,0 1 0,2-1 0,-7-2 0,7 3 0,0-1 40,0 0-16,-7-2-24,19 3 16,-19-1-16,7 0 8,-7-2-8,18 3 0,-13-1 40,2-2-32,-7 0-8,21 2 0,-16-2 16,14 0-40,-19 0 24,4 0 8,15 0-8,-14 0 24,-5 0-24,18 0 32,-11 0-24,17 0 8,-24 0-16,7 0 24,12-4 0,-12 4-24,-7 0 0,21-5 24,-16 0 16,13 1-32,-18 4-8,7-5 24,12 0-24,-14 0 64,-5 5-64,19-7 16,-15 3-8,3-3 40,-7 7-48,21-7-24,-21 0 24,7 0 16,-7 7-16,19-7 0,-19 0 8,7-1 8,-7 8-16,5-7 48,2 0-32,0 0 8,-2 0 16,-1 0-40,1-11 24,-5 18-24,5 0 48,-5-7-72,4 0 48,-4 7-24,0-8-16,5 1 48,-5 0 56,0 7-88,0-7 88,0-11-16,0 18-48,0 0-24,0-7 88,0-12-72,0 19-16,0-7 16,0 0-72,0 2 32,0 5 24,0-7 0,-2 0-24,-1 0 8,3 7 16,-2-7-64,0 0 96,-1 0-24,3 7-8,-2-7 16,0 0 56,-1 2-16,3 5-56,-2-5 32,0 1-8,-1-1-24,3 5 0,-2-5 32,0 5-48,-1-4 16,3 4 0,-2 0 64,2-5-80,-2 5 48,2 0-32,-3 0 8,1 0-32,2 0 48,0 0-24,-2 0 16,-1 0-8,1 0 24,2 0-32,-3 0-80,-1 0 96,-1 2-8,5-2-8,-5 3 0,1-1 184,-1 5-184,5-7 0,-5 5 24,-2-1 48,3 1-184,4-5 112,-7 7 40,2 0-120,-2 0 8,7-7 72,-7 7-16,0 0-88,0 0 168,7-7-64,-7 7-40,-3 3-24,3-3 128,7-7-64,-7 9-24,-2 1 48,-10-1 40,19-9-64,-5 9 16,-2 1 32,-2 8-56,9-18 8,-9 7 64,-10 0-40,12 3 56,7-10-80,-9 9 88,-10 10-88,16-17 112,3-2-112,-7 10-48,-2-1 48,0 10 40,9-19-40,-10 7-96,3 0 96,-2 12-32,9-19 32,-10 2-32,1 5 64,2 0-32,7-7 0,-7 7 88,0 0 24,2 0-96,5-7-16,-7 7 8,3 0-8,-1 0-88,5-7 88,-5 7 64,3-2-72,-3 0 8,5-5 0,-2 4 0,-3 1-96,3-3 152,2-2-56,-5 3 8,3 1-32,-1-1 112,3-3-88,-2 2 40,0 0 16,-1-2-16,3 0-40,-2 3 24,0-3-64,2 0 24,0 0 16,-3 0 32,3 2-24,-2-2 96,2 0-104,0 0 40,0 0-16,-2 0 96,2 0-120,0 0-24,-3 0 48,3 0 56,0 0-80,0 0-56,-2 0 80,2 0-32,0 0 8,-2 0 24,2-5-88,0 5 64,0 0 40,0-4 72,0-1-112,0 5 0,0 0 112,0-5-128,4 1-88,-4 4 104,0-5-56,7-2 48,0 2 16,-7 5-8,7-7-40,0 0 32,0 0 8,-7 7 0,19-19 0,-14 19 48,16-7-8,-21 7-40,5-18 24,16 13 32,-14-14-120,-7 19 64,21-4 8,-14-4 32,12 1-128,-19 7 88,7-21-16,19 17 8,-19-3-48,-7 7 56,21-7-24,-14-12 8,11 14 112,-18 5-96,8-5-80,-1-2 64,14 0 96,-21 7-80,4-4-128,3-1 104,12 0-16,-19 5 40,5-7-104,2 3 104,0-1-64,-7 5 64,7-5-16,-2 1-32,-1 4-56,-4 0 104,5-5-40,-5 5-48,0 0-40,0 0 128,5 0-168,-5 0-152,0 0-112,0 0 432,0 0-544,0 0-192,0 0 7,0 0 2738,0 0-4970,0 0 1817,-3 0-352,3 0 1496,-2 2-2113,0 1-631,-3-1-3986,5-2 6730,0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0:45.459"/>
    </inkml:context>
    <inkml:brush xml:id="br0">
      <inkml:brushProperty name="width" value="0.07" units="cm"/>
      <inkml:brushProperty name="height" value="0.07" units="cm"/>
      <inkml:brushProperty name="color" value="#ED1C24"/>
    </inkml:brush>
  </inkml:definitions>
  <inkml:trace contextRef="#ctx0" brushRef="#br0">1 1 5113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6:33.243"/>
    </inkml:context>
    <inkml:brush xml:id="br0">
      <inkml:brushProperty name="width" value="0.07006" units="cm"/>
      <inkml:brushProperty name="height" value="0.07006" units="cm"/>
      <inkml:brushProperty name="color" value="#ED1C24"/>
    </inkml:brush>
  </inkml:definitions>
  <inkml:trace contextRef="#ctx0" brushRef="#br0">1 633 7121,'0'0'0,"0"0"0,0 0 1008,0 0-408,0 0 0,0 0-31,0 0 7,0 0 24,0 0-24,0 0-16,0 0-16,0 0-32,0 0-32,0 0-15,0 0-41,0 0-16,0 0-16,0 0-8706,0-6 16996,0 6-8314,0-6-32,0 6-336,0 0 344,0-6-56,0 6-8,0 0-280,0-5 288,0-1-40,0 6 16,0 0-264,0-6 256,0 0 33,0 6-9,0 0-280,0-6 264,6 0 8,-6 6-72,0 0-200,0-9 176,0 3 0,6 0 0,-6 6-176,0-6 136,6 0 16,-6 6-8,0 0-144,0-6 112,6-3-8,0 0 24,-6 9-128,0-6 72,6-3 24,-6 1 8,0 8-104,6-9 64,0 0-16,0 0 16,-6 9-64,5-9 24,1 0 32,0 0-8,-6 9-48,6-9 16,0 0 40,0 0-24,-6 9-32,9-9 40,-3 3-88,0-3-32,-6 9 80,6-5-88,3-1-8,-3 0 112,-6 6-16,9-6 24,0-3 0,0 3-24,-9 6 0,6-6 32,2 0-32,1 0 8,-9 6-8,9-6 32,15 0-32,-24 0 24,0 6-24,9-6 8,15 6-8,-18-6 16,-6 6-16,9-6 0,0 0 16,17 6-16,-20-6 24,3 0-24,18 6 16,-27 0-16,6-5 8,18-1-8,-18 6 24,-6 0-24,23-6 0,-17 6 0,18-6 0,-24 6 0,9 0-8,18-6 16,-18 6 8,-9 0-16,24-6 0,-16 6 0,19 0 0,-27 0 0,9-6-16,21 6 16,-21 0 0,-9 0 0,30-6 0,-22 6 16,25 0-16,-33 0 0,9-6 16,18 6-16,-18-6 0,-9 6 0,30 0 8,-22-6-8,19 6 0,-27 0 0,9 0 16,21-6-32,-24 6 8,-6 0 8,24 0-16,-15-6 32,14 6-8,-23 0-8,6-6 16,18 6 0,-18-6 8,-6 6-24,9 0-16,15 0 16,-18 0 16,-6 0-16,9 0 0,-1-6-16,16 6 16,-24 0 0,6 0 16,3-6-16,0 6 0,-9 0 0,24 0 40,-18-6-72,18 6 32,-24 0 0,6-6 16,17 6-16,-14-5-16,-9 5 16,24-6-8,-18 6 8,18 0 0,-24 0 0,6-6-24,18 6 32,-19 0-8,19-6 0,-18 6 16,3 0-16,-9 0 0,24-6-16,-18 6 16,3 0-24,-9 0 24,24-6 0,-18 6 24,-1 0-8,-5 0-16,9 0 8,0-6 8,0 6 24,-9 0-40,9 0-24,0 0 24,-3-6-32,-6 6 32,6 0-24,0 0 64,0 0-56,-6 0 16,6 0 0,0 0 0,0-6-24,-6 6 24,6 0 24,0 0-8,0 0-16,-6 0 0,5 0 24,1-6-32,-6 6-8,0 0 16,6 0 16,0-6-32,0 6 16,-6 0 0,6 0 0,0-6-16,-6 6 16,6 0 16,-6 0-40,0 0 24,6 0 24,-6-6-8,0 6-8,6 0 64,-6-6-64,0 6-48,0 0 40,0-6 32,0 6-64,0 0 24,0 0 8,0 0 40,0 0-32,0 0 72,0 0-208,0-6 296,0 6-144,0 0 80,0 0-104,0-6-48,-3 6 48,-3-6 64,6 6-64,-6 0-88,-3-6 88,0 6-96,9 0 96,-9 0-64,0 0 80,1-5-56,8 5 40,-12 0 104,0 0-96,0 0-16,12 0 8,-24-6 8,18 6-32,-18 0 48,24 0-24,-9 0-8,-2 0 72,-13 0-48,24 0-16,-6 0-32,-6 0 64,-12 0-8,24 0-24,-9 0 48,-3-6 8,-12 6-56,24 0 0,-8-6 56,-1 0-72,-3 0 32,12 6-16,-24 0 48,18 0-128,-3 0 152,9 0-72,-9 0-32,-3 0 48,0 0 104,12 0-120,-12 0-40,4 0 144,-1-6-80,9 6-24,-9-6-40,0 6 56,3-6-96,6 6 80,-6 0 0,3-6 16,-3 6-96,6 0 80,-6 0 40,3 0-80,0 0-24,3 0 64,-3 0 120,0 0-112,3 0 32,0 0-40,0 0 24,0 0-32,0 0 16,0 0-32,0 0 0,0 0 88,0 0-48,0 0-72,0 3 136,0-3 16,0 0-96,6 3 128,0-3-152,3 0 40,-9 0-16,9 0 88,0 0-176,15 0 112,-24 0-24,6 0-16,2 0-64,19 0 72,-27 0 8,6 0 0,18 3 48,-18 0 48,-6-3-96,24 3 24,-18-3 48,20 0-32,-26 0-40,9 0-112,15 0 128,-15 0-56,-9 0 40,27 0-64,-18-6 32,20 6-48,-29 0 80,9 0-8,24 0-24,-24 0 24,-9 0 8,33 0 64,-24 0-64,20 0 120,-29 0-120,9 0 16,21 0-8,-24 0 24,-6 0-32,27-6-112,-21 6 168,20 0-80,-26 0 24,6 0 24,18 0 0,-18 0-24,-6 0 0,9 3 112,15-3-192,-18 0 104,-6 0-24,9 0 40,0 0-120,0 0 80,-9 0 0,8 0-40,1 0 0,0 0 24,-9 0 16,9 0-80,0 3 160,-3 0 56,-6-3-136,6 3 16,3 0 104,-3-3-80,-6 0-40,6 3-112,0 0 128,-6-3-80,0 0 64,6 3-112,-6-3 48,0 3-16,0-3 80,0 9 16,0-3-16,0 0-40,0-6 40,0 8 80,0 1-120,0 0 64,0-9-24,-3 9 96,-3 3-32,0 0 128,6-12-192,-9 6-56,0 3 80,0 0-32,9-9 8,-9 9-48,-3 0 144,-11 0-56,23-9-40,-6 23 112,-18-20-144,15 6 64,9-9-32,-12 9 40,-15 0-112,18 3 104,9-12-32,-26 9 24,17 15-48,-18-18 48,27-6-24,-9 9-64,-15 2 88,15 13 16,9-24-40,-27 9 16,19 18 88,-19-21-31,27-6-73,-12 12 0,-15-3 0,15-3-40,12-6 40,-27 9-57,19-1 17,-19 4-32,27-12 72,-9 24 0,-18-18-80,18 3 32,9-9 48,-27 24 48,18-15-56,-17 0 32,26-9-24,-9 9-16,-15 2-128,15-2-72,9-9 216,-12 6-488,-12 3-144,18-6-216,6-3 848,-8 3-1136,-1 0-289,3 0-519,6-3 1944,-6 3-2665,3-3-591,3 0-3882,0 0 7138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6T09:06:40.974"/>
    </inkml:context>
    <inkml:brush xml:id="br0">
      <inkml:brushProperty name="width" value="0.07006" units="cm"/>
      <inkml:brushProperty name="height" value="0.07006" units="cm"/>
      <inkml:brushProperty name="color" value="#ED1C24"/>
    </inkml:brush>
  </inkml:definitions>
  <inkml:trace contextRef="#ctx0" brushRef="#br0">230 714 1752,'0'0'0,"0"0"1168,0 0-1168,6 0 1048,0 0-432,0-6-31,-6 6-585,5-6 336,-5 6-120,6 0 0,-6 0-216,6-6 32,-6 6 32,6-6 56,-6 6-120,0 0-8,6-6 88,-6 6-8,0 0-72,6 0 80,-6-6-8,0 6 8,0 0-80,6 0 120,-6 0-72,0-6 112,0 6-160,0-6 152,6 6 64,-6-6 64,0 6-280,6-6 256,-6 6 48,0 0-24,0 0-280,0-6 256,0 6 72,0-5-24,0 5-304,0 0 249,0 0 15,0-6 32,0 6-296,0-6 320,0 6 56,0 0-56,0 0-320,-3 0 328,3-6-16,-3 6 24,3 0-336,0-6 360,-3 0-40,3 0 40,0 6-360,-3-6 256,0 0 48,0 0 32,3 6-336,-3-6 217,0 6 63,-3-6 40,6 6-320,-3-6 160,-3 6 32,0-6-72,6 6-120,-6 0 176,-2-6-24,2 6-16,6 0-136,-6 0 224,-3 0-168,0 0 40,9 0-96,-9 0 80,0 0 56,0 0-56,9 0-80,-9 0 64,0 0 120,-3 3-128,12-3-56,-12 6 96,1-3 72,2 6-16,9-9-152,-12 9 184,3 0 120,0 0-56,9-9-248,-9 9 288,0 0-144,0 3-120,9-12-24,-9 9 72,0-1-96,0 4 128,9-12-104,-9 9 112,4 3-64,-1 15 81,6-27-129,-6 3-8,3 6 56,0 0 8,3-9-56,-3 9-32,0 3 64,3-4-8,0-8-24,0 27-8,0-21 40,0 6 24,0 12-32,6-18 0,0 6-24,-6-12 0,0 3-48,6 9 72,0-4 0,-6-8-24,8 6-16,-2 3 104,3-6-56,-9-3-32,9 9-8,-3 0 56,3 0-120,-9-9 72,6 9-64,0-9 32,3 3 32,-9-3 0,6 9 104,3-6-88,0 0 56,-9-3-72,23 0 96,-23 0-104,9 0 88,-9 0-80,9 0 32,15 0 24,-24 0-40,0 0-16,9 0 32,0-6 24,0 6-24,-9 0-32,9-9 24,0 3 0,0-3-72,-9 9 48,6-9-48,2 0 72,-2 0-48,-6 9 24,9-6 72,-3-3-24,0 1-80,-6 8 32,6-9 72,0 0-32,0 0-104,-6 9 64,6-6 96,-6-3-40,6 0-24,-6 9-32,0-30 88,0 24-72,6-3 8,-6 9-24,0-23-48,0 17 120,0-3 0,0 9-72,0-9 64,0-18 88,0 21-112,0 6-40,0-9 128,0-21-96,0 25 32,0 5-64,-3-9 152,3-21-136,-3 30 72,3 0-88,-3-24 88,3 18-48,0 0 72,0 6-112,-3-6 128,3 0-8,0 0-16,0 6-104,0 0 104,0-6 8,0 6-8,0 0-104,0-6 104,0 6-8,0 0-16,0 0-80,0 0 88,-3 0-32,3 0-8,0 0-48,0 0 32,0 0-24,0 0 16,0 0-88,0 0 160,0 3-88,0-3-8,0 3 40,0 6 0,6 0-8,-6-9-32,0 9 8,0 3 24,6 0-8,-6-12-24,0 12 24,6 12 32,0-18-48,-6-6-8,0 11 0,6 13 16,0-15 0,-6-9-16,0 12 8,6 12-8,0-15 16,-6-9-16,6 12 16,0 0-16,-1 11 40,-5-23-40,6 6-16,3 3 0,-3 3 16,-6-12 0,9 12 0,0-3 0,-3 3 0,-6-12 0,9 9-8,0 0 8,0 0 0,-9-9 0,9 8-32,0-2-16,0 0-112,-9-6 160,9 6-280,-1 0-216,16 0-248,-24-6 744,0 3-1024,9 3-377,15-3-263,-24-3 1664,6 3-1808,0 0-393,3 0-255,-9-3 2456,9 3-7002,-9-3 7002</inkml:trace>
  <inkml:trace contextRef="#ctx0" brushRef="#br0" timeOffset="733">902 538 7289,'0'0'0,"0"0"600,0 0-56,0 0-544,0 0 432,0-5-48,-3-1-7,3 6-377,-3 0 400,0-6 24,0 0 24,3 6-448,-6 0 448,3 0-48,-3-6-32,0 6-64,3 0-8,-3 0-56,6 0-240,-9 0 192,0 0 16,0 0-40,0 0 8,0 0 8,1 0-15,8 0-169,-9 0 160,0 3 8,0 0 0,9-3-168,-9 6 160,0 0 24,0-3 24,9-3-208,-9 8 208,0-2-16,3 3 24,6-9-216,-9 9 184,3 0 0,-3 3-8,9-12-176,-6 12 168,1 12 8,2-15-16,3-9-160,-3 12 176,0-1-8,-3 16 16,6-27-184,-3 9 152,0 3-24,0 12 0,3-24-128,-3 9 128,0 3-8,3 11 8,0-23-128,0 9 96,0 3 0,0 0-8,0-12-88,0 24 72,0-21 8,6 6-8,-6-9-72,6 12 72,0 0-24,0-1 17,-6-11-65,9 9 48,-1 3-16,1-3 16,-9-9-48,9 9 40,0 0 8,0 0-8,-9-9-40,24 6 48,-18 0-24,0 0 0,-6-6-24,24 3 24,-18 0 0,17 0 0,-17 0-8,18 0 32,-18 0-40,-6-3-8,9 0 16,18 0 8,-21 0-16,-6 0-8,23 0 0,-17 0 0,18 0 16,-24 0-16,6 0 0,3 0 0,18 0 0,-27 0 0,0-6 0,24 6-24,-18-6 0,-6 6 24,5-6-24,4 0 0,0 0-16,0 0 0,0 0 16,0 0-8,-9 6 32,6-6-24,0-3 24,0 0-16,-6 9 16,6-6 0,0-3 0,0 1-8,-6 8 8,0-9 0,6 0 0,-6 0 0,0 9 0,0-9 0,6 0 0,-6 0 24,0 9-24,0-24 8,0 18 16,0-3 0,0 9-24,0-26 16,0 20-16,0-3 24,0 9-24,0-27 8,0 18 24,0-15-24,0 24-8,0-9 40,-3-14-8,0 17 8,3 6-40,-3-24 48,0 18-24,0-3 24,3 9-48,-3-24 48,0 24 8,0-6 16,3 6-72,0-6 64,-3 0 24,3 0-8,0 6-80,-3-6 104,3 6 8,0 0 0,0 0-112,-3-6 112,3 6 0,0 0-8,0 0 0,0 0-40,0 0-32,0 0-32,0 0 40,0 0 16,0 0-24,0 0-160,0 0 320,0 3-128,0 3 32,0-6-96,0 6 72,0 3 8,0 0-8,0-9-72,0 12 72,0 0 0,0 12 8,0-18-16,0 6-8,0-1-8,0-11-48,0 27 24,6-18 8,-6 3-32,0-12 0,0 27 32,0-18 0,6 3-32,-6-12 0,0 26 64,6-20-40,0 6-8,-6-12-16,0 9 40,6 3-40,-6 0-16,0-12 16,6 12-16,-6 0 32,6-3-16,-6-9 0,0 12-16,6-4 56,-1-2-48,-5-6 8,0 9 8,6-3-16,-6 0-88,0-6 96,6 6-104,-6-3-152,0 0-208,0-3 464,6 3-752,-6 0-448,6 0-393,-6-3 1593,0 3-1760,0 0-249,0-3-399,0 0 2408,6 0-2737,-6 0-3392,0 0 6129</inkml:trace>
  <inkml:trace contextRef="#ctx0" brushRef="#br0" timeOffset="1187">1009 304 8241,'0'0'0,"0"0"904,0-6-327,0 6-577,0-9 440,0 0-152,6 3 80,-6 6-368,0-6 384,6 0 32,-6 6 48,0 0-464,6-6 312,-6 6-16,0 0-144,0 0-152,0-6 120,0 6 8,6 0-32,-6 0-96,0-6 48,0 6-16,0 0-112,0 0 80,0 0-80,0 0 8,0 0-64,0 0 424,5 0-672,-5 0 272,0 0 112,0 0-48,6 3-104,-6 3-32,0-6 184,6 3-256,-6 3-304,6-3-408,-6-3 968,0 3-1345,6 3-4552,-6-6 5897</inkml:trace>
  <inkml:trace contextRef="#ctx0" brushRef="#br0" timeOffset="1789">1663 631 6145,'0'0'0,"0"0"0,0-6 1288,0 0-736,0 0-128,0 6-424,0-9 320,0 0-24,0 0-24,0 9-272,-3-9 225,0 3 7,-6 0 8,9 6-240,-6-6 248,-3 6-16,0-6 24,9 6-256,-6-6 216,0 6-8,0 0 24,6 0-232,-6-6 208,-2 6 48,2 0-8,6 0-248,-9 0 240,3 0 16,-3 0 8,9 0-264,-9 3 304,0-3-24,0 3 48,9-3-328,-9 3 345,0-3-89,-3 3 40,12-3-296,-12 9 280,3 0-56,-2 3 72,11-12-296,-9 9 256,0 15 0,3-21-56,6-3-200,-9 9 192,6 0 0,-3 0-72,6-9-120,-6 11 112,3 13 48,0-21-112,3-3-48,0 12 104,0-3-48,0 3-32,0-12-24,0 24 56,0-18-48,0 17 64,0-23-72,0 6 48,6 6-16,0 15 32,-6-27-64,0 6 48,6 6-32,0 0 32,-6-12-48,6 12 40,0 0-8,0-1-8,-6-11-24,6 9 24,3 0 8,-1 0 8,-8-9-40,9 9 32,0 0 8,0 0-8,-9-9-32,9 9 48,0-6-16,0 3 16,-9-6-48,9 3 48,0 0 0,15 0-8,-24-3-40,0 3 48,9 0 24,-1-3-40,-8 0-32,27 0 64,-21 0-16,3 0 24,-9 0-72,9 0 96,0 0-40,0-6 8,-9 6-64,24 0 57,-24-6-17,6-3 16,-6 9-56,9-9 72,-4 0-16,4 0 16,-9 9-72,9-9 56,0 0 8,-3 0 0,-6 9-64,6-23 48,3 17 0,-3-3 16,-6 9-64,9-9 48,-3-15 40,0 18-32,-6 6-56,6-24 48,0 15 16,-6-17 0,0 26-64,0-9 72,6-24 8,-6 24-32,0 9-48,0-36 48,0 10 0,0-1 16,0 27-64,0-27 48,0 0 16,-3 0 0,3 27-64,-6-26 64,0-1 16,3 0-32,3 27-48,-6-27 72,3 4-32,0-4 0,3 27-40,-6-27 64,3 3 0,-3 1-16,6 23-48,-6-27 56,0 18-8,-3-27-8,9 36-40,-9-9 40,0-23 8,-2 23-8,11 9-40,-12-30 24,-12 21 0,15-15 0,9 24-24,-9-9 16,-15-17 24,21 20-16,3 6-24,-9-9 24,0-15 16,0 24-24,9 0-16,-11-9 40,-1 0-8,0 0 0,12 9-32,-12-6 32,3 0-16,-3 6-16,12 0 0,-12-6 24,0 6-24,3 0 16,9 0-16,-12 0 16,4 0 8,-1 0-24,9 0 0,-9 0 0,0 3 40,3 0-72,6-3 32,-9 3 0,3 3 16,0 3-32,6-9 16,-6 9 0,3 0 0,-3 3-8,6-12 8,-3 12 8,0 11-16,0-14 8,3-9 0,0 12 8,-3 15-16,0-18-16,3-9 24,0 24 0,0-15 0,0 17-16,0-26 16,0 9 0,0 18 0,0-18 0,0-9 0,0 24 0,6-15 0,0 15-16,-6-24 16,9 8 32,0 16-48,-3-15 32,-6-9-16,9 12-16,0 12-8,0-15 8,-9-9 16,26 12-16,-20 11-8,18-17-24,-24-6 48,6 12-96,21 0-56,-18-3-88,-9-9 240,24 12-360,-15 0-168,23-3-168,-32-9 696,9 9-905,24 0-207,-24 0-152,-9-9 1264,30 8-1288,-22-2-193,22 0-319,-30-6 1800,9 6-1976,21 0-4538,-30-6 6514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20314" y="2147188"/>
            <a:ext cx="4103370" cy="1368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38629" y="3592766"/>
            <a:ext cx="5666740" cy="849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80975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80975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6575" y="1521925"/>
            <a:ext cx="3595370" cy="3481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31765" y="1521925"/>
            <a:ext cx="3731895" cy="3843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80975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80975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80975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47745" y="461010"/>
            <a:ext cx="2048509" cy="701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6942" y="2097150"/>
            <a:ext cx="4446270" cy="3106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96326" y="6472554"/>
            <a:ext cx="44894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80975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 /><Relationship Id="rId3" Type="http://schemas.openxmlformats.org/officeDocument/2006/relationships/image" Target="../media/image17.png" /><Relationship Id="rId7" Type="http://schemas.openxmlformats.org/officeDocument/2006/relationships/image" Target="../media/image19.png" /><Relationship Id="rId2" Type="http://schemas.openxmlformats.org/officeDocument/2006/relationships/customXml" Target="../ink/ink8.xml" /><Relationship Id="rId1" Type="http://schemas.openxmlformats.org/officeDocument/2006/relationships/slideLayout" Target="../slideLayouts/slideLayout5.xml" /><Relationship Id="rId6" Type="http://schemas.openxmlformats.org/officeDocument/2006/relationships/customXml" Target="../ink/ink10.xml" /><Relationship Id="rId11" Type="http://schemas.openxmlformats.org/officeDocument/2006/relationships/image" Target="../media/image21.png" /><Relationship Id="rId5" Type="http://schemas.openxmlformats.org/officeDocument/2006/relationships/image" Target="../media/image18.png" /><Relationship Id="rId10" Type="http://schemas.openxmlformats.org/officeDocument/2006/relationships/customXml" Target="../ink/ink12.xml" /><Relationship Id="rId4" Type="http://schemas.openxmlformats.org/officeDocument/2006/relationships/customXml" Target="../ink/ink9.xml" /><Relationship Id="rId9" Type="http://schemas.openxmlformats.org/officeDocument/2006/relationships/image" Target="../media/image20.png" 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 /><Relationship Id="rId1" Type="http://schemas.openxmlformats.org/officeDocument/2006/relationships/slideLayout" Target="../slideLayouts/slideLayout2.xml" 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 /><Relationship Id="rId1" Type="http://schemas.openxmlformats.org/officeDocument/2006/relationships/slideLayout" Target="../slideLayouts/slideLayout2.xml" 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 /><Relationship Id="rId1" Type="http://schemas.openxmlformats.org/officeDocument/2006/relationships/slideLayout" Target="../slideLayouts/slideLayout2.xml" 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 /><Relationship Id="rId1" Type="http://schemas.openxmlformats.org/officeDocument/2006/relationships/slideLayout" Target="../slideLayouts/slideLayout2.xml" 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 /><Relationship Id="rId1" Type="http://schemas.openxmlformats.org/officeDocument/2006/relationships/slideLayout" Target="../slideLayouts/slideLayout2.xml" 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 /><Relationship Id="rId2" Type="http://schemas.openxmlformats.org/officeDocument/2006/relationships/image" Target="../media/image63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0.jpg" /><Relationship Id="rId4" Type="http://schemas.openxmlformats.org/officeDocument/2006/relationships/image" Target="../media/image39.jpg" 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 /><Relationship Id="rId2" Type="http://schemas.openxmlformats.org/officeDocument/2006/relationships/image" Target="../media/image65.jpg" /><Relationship Id="rId1" Type="http://schemas.openxmlformats.org/officeDocument/2006/relationships/slideLayout" Target="../slideLayouts/slideLayout2.xml" 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 /><Relationship Id="rId2" Type="http://schemas.openxmlformats.org/officeDocument/2006/relationships/image" Target="../media/image45.jp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 /><Relationship Id="rId2" Type="http://schemas.openxmlformats.org/officeDocument/2006/relationships/image" Target="../media/image48.jpg" /><Relationship Id="rId1" Type="http://schemas.openxmlformats.org/officeDocument/2006/relationships/slideLayout" Target="../slideLayouts/slideLayout2.xml" 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 /><Relationship Id="rId2" Type="http://schemas.openxmlformats.org/officeDocument/2006/relationships/image" Target="../media/image68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9.png" 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 /><Relationship Id="rId2" Type="http://schemas.openxmlformats.org/officeDocument/2006/relationships/image" Target="../media/image70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7.png" 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 /><Relationship Id="rId2" Type="http://schemas.openxmlformats.org/officeDocument/2006/relationships/image" Target="../media/image71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7.png" 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 /><Relationship Id="rId1" Type="http://schemas.openxmlformats.org/officeDocument/2006/relationships/slideLayout" Target="../slideLayouts/slideLayout2.xml" 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 /><Relationship Id="rId1" Type="http://schemas.openxmlformats.org/officeDocument/2006/relationships/slideLayout" Target="../slideLayouts/slideLayout2.xml" 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5.xml" 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2.xml" 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 /><Relationship Id="rId1" Type="http://schemas.openxmlformats.org/officeDocument/2006/relationships/slideLayout" Target="../slideLayouts/slideLayout2.xml" 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 /><Relationship Id="rId1" Type="http://schemas.openxmlformats.org/officeDocument/2006/relationships/slideLayout" Target="../slideLayouts/slideLayout2.xml" 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 /><Relationship Id="rId1" Type="http://schemas.openxmlformats.org/officeDocument/2006/relationships/slideLayout" Target="../slideLayouts/slideLayout2.xml" 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 /><Relationship Id="rId2" Type="http://schemas.openxmlformats.org/officeDocument/2006/relationships/image" Target="../media/image24.jp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5.xml" 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 /><Relationship Id="rId1" Type="http://schemas.openxmlformats.org/officeDocument/2006/relationships/slideLayout" Target="../slideLayouts/slideLayout2.xml" 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 /><Relationship Id="rId1" Type="http://schemas.openxmlformats.org/officeDocument/2006/relationships/slideLayout" Target="../slideLayouts/slideLayout2.xml" 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 /><Relationship Id="rId1" Type="http://schemas.openxmlformats.org/officeDocument/2006/relationships/slideLayout" Target="../slideLayouts/slideLayout5.xml" 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 /><Relationship Id="rId1" Type="http://schemas.openxmlformats.org/officeDocument/2006/relationships/slideLayout" Target="../slideLayouts/slideLayout2.xml" 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 /><Relationship Id="rId1" Type="http://schemas.openxmlformats.org/officeDocument/2006/relationships/slideLayout" Target="../slideLayouts/slideLayout2.xml" 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 /><Relationship Id="rId1" Type="http://schemas.openxmlformats.org/officeDocument/2006/relationships/slideLayout" Target="../slideLayouts/slideLayout5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 /><Relationship Id="rId1" Type="http://schemas.openxmlformats.org/officeDocument/2006/relationships/slideLayout" Target="../slideLayouts/slideLayout2.xml" 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 /><Relationship Id="rId1" Type="http://schemas.openxmlformats.org/officeDocument/2006/relationships/slideLayout" Target="../slideLayouts/slideLayout5.xml" 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 /><Relationship Id="rId1" Type="http://schemas.openxmlformats.org/officeDocument/2006/relationships/slideLayout" Target="../slideLayouts/slideLayout4.xml" 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 /><Relationship Id="rId2" Type="http://schemas.openxmlformats.org/officeDocument/2006/relationships/image" Target="../media/image84.jpg" /><Relationship Id="rId1" Type="http://schemas.openxmlformats.org/officeDocument/2006/relationships/slideLayout" Target="../slideLayouts/slideLayout4.xml" 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 /><Relationship Id="rId1" Type="http://schemas.openxmlformats.org/officeDocument/2006/relationships/slideLayout" Target="../slideLayouts/slideLayout2.xml" 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 /><Relationship Id="rId1" Type="http://schemas.openxmlformats.org/officeDocument/2006/relationships/slideLayout" Target="../slideLayouts/slideLayout4.xml" 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 /><Relationship Id="rId1" Type="http://schemas.openxmlformats.org/officeDocument/2006/relationships/slideLayout" Target="../slideLayouts/slideLayout2.xml" 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 /><Relationship Id="rId2" Type="http://schemas.openxmlformats.org/officeDocument/2006/relationships/image" Target="../media/image89.png" /><Relationship Id="rId1" Type="http://schemas.openxmlformats.org/officeDocument/2006/relationships/slideLayout" Target="../slideLayouts/slideLayout2.xml" 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 /><Relationship Id="rId1" Type="http://schemas.openxmlformats.org/officeDocument/2006/relationships/slideLayout" Target="../slideLayouts/slideLayout4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5.xml" 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 /><Relationship Id="rId1" Type="http://schemas.openxmlformats.org/officeDocument/2006/relationships/slideLayout" Target="../slideLayouts/slideLayout2.xml" 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 /><Relationship Id="rId1" Type="http://schemas.openxmlformats.org/officeDocument/2006/relationships/slideLayout" Target="../slideLayouts/slideLayout5.xml" 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hyperlink" Target="https://patient.info/doctor/varicocele-pro" TargetMode="External" /><Relationship Id="rId1" Type="http://schemas.openxmlformats.org/officeDocument/2006/relationships/slideLayout" Target="../slideLayouts/slideLayout5.xml" 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2.xml" 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 /><Relationship Id="rId1" Type="http://schemas.openxmlformats.org/officeDocument/2006/relationships/slideLayout" Target="../slideLayouts/slideLayout2.xml" 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 /><Relationship Id="rId2" Type="http://schemas.openxmlformats.org/officeDocument/2006/relationships/image" Target="../media/image24.jpg" /><Relationship Id="rId1" Type="http://schemas.openxmlformats.org/officeDocument/2006/relationships/slideLayout" Target="../slideLayouts/slideLayout1.xml" 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5.xml" 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2.xml" 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 /><Relationship Id="rId1" Type="http://schemas.openxmlformats.org/officeDocument/2006/relationships/slideLayout" Target="../slideLayouts/slideLayout2.xml" 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 /><Relationship Id="rId1" Type="http://schemas.openxmlformats.org/officeDocument/2006/relationships/slideLayout" Target="../slideLayouts/slideLayout4.xml" 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 /><Relationship Id="rId1" Type="http://schemas.openxmlformats.org/officeDocument/2006/relationships/slideLayout" Target="../slideLayouts/slideLayout5.xml" 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 /><Relationship Id="rId2" Type="http://schemas.openxmlformats.org/officeDocument/2006/relationships/image" Target="../media/image96.jpg" /><Relationship Id="rId1" Type="http://schemas.openxmlformats.org/officeDocument/2006/relationships/slideLayout" Target="../slideLayouts/slideLayout4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5.xml" 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hyperlink" Target="https://patient.info/doctor/varicocele-pro" TargetMode="External" /><Relationship Id="rId1" Type="http://schemas.openxmlformats.org/officeDocument/2006/relationships/slideLayout" Target="../slideLayouts/slideLayout5.xml" 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 /><Relationship Id="rId1" Type="http://schemas.openxmlformats.org/officeDocument/2006/relationships/slideLayout" Target="../slideLayouts/slideLayout5.xml" 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 /><Relationship Id="rId1" Type="http://schemas.openxmlformats.org/officeDocument/2006/relationships/slideLayout" Target="../slideLayouts/slideLayout2.xml" 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 /><Relationship Id="rId1" Type="http://schemas.openxmlformats.org/officeDocument/2006/relationships/slideLayout" Target="../slideLayouts/slideLayout5.xml" 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 /><Relationship Id="rId1" Type="http://schemas.openxmlformats.org/officeDocument/2006/relationships/slideLayout" Target="../slideLayouts/slideLayout5.xml" 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 /><Relationship Id="rId1" Type="http://schemas.openxmlformats.org/officeDocument/2006/relationships/slideLayout" Target="../slideLayouts/slideLayout2.xml" 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 /><Relationship Id="rId1" Type="http://schemas.openxmlformats.org/officeDocument/2006/relationships/slideLayout" Target="../slideLayouts/slideLayout4.xml" 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 /><Relationship Id="rId1" Type="http://schemas.openxmlformats.org/officeDocument/2006/relationships/slideLayout" Target="../slideLayouts/slideLayout5.xml" 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 /><Relationship Id="rId1" Type="http://schemas.openxmlformats.org/officeDocument/2006/relationships/slideLayout" Target="../slideLayouts/slideLayout2.xml" 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 /><Relationship Id="rId1" Type="http://schemas.openxmlformats.org/officeDocument/2006/relationships/slideLayout" Target="../slideLayouts/slideLayout5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 /><Relationship Id="rId1" Type="http://schemas.openxmlformats.org/officeDocument/2006/relationships/slideLayout" Target="../slideLayouts/slideLayout5.xml" 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 /><Relationship Id="rId1" Type="http://schemas.openxmlformats.org/officeDocument/2006/relationships/slideLayout" Target="../slideLayouts/slideLayout2.xml" 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2.xml" 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 /><Relationship Id="rId1" Type="http://schemas.openxmlformats.org/officeDocument/2006/relationships/slideLayout" Target="../slideLayouts/slideLayout5.xml" 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 /><Relationship Id="rId1" Type="http://schemas.openxmlformats.org/officeDocument/2006/relationships/slideLayout" Target="../slideLayouts/slideLayout5.xml" 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 /><Relationship Id="rId1" Type="http://schemas.openxmlformats.org/officeDocument/2006/relationships/slideLayout" Target="../slideLayouts/slideLayout5.xml" 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 /><Relationship Id="rId1" Type="http://schemas.openxmlformats.org/officeDocument/2006/relationships/slideLayout" Target="../slideLayouts/slideLayout5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 /><Relationship Id="rId1" Type="http://schemas.openxmlformats.org/officeDocument/2006/relationships/slideLayout" Target="../slideLayouts/slideLayout5.xml" 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 /><Relationship Id="rId1" Type="http://schemas.openxmlformats.org/officeDocument/2006/relationships/slideLayout" Target="../slideLayouts/slideLayout5.xml" 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 /><Relationship Id="rId1" Type="http://schemas.openxmlformats.org/officeDocument/2006/relationships/slideLayout" Target="../slideLayouts/slideLayout2.xml" 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 /><Relationship Id="rId1" Type="http://schemas.openxmlformats.org/officeDocument/2006/relationships/slideLayout" Target="../slideLayouts/slideLayout2.xml" 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 /><Relationship Id="rId1" Type="http://schemas.openxmlformats.org/officeDocument/2006/relationships/slideLayout" Target="../slideLayouts/slideLayout5.xml" 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 /><Relationship Id="rId1" Type="http://schemas.openxmlformats.org/officeDocument/2006/relationships/slideLayout" Target="../slideLayouts/slideLayout1.xml" 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 /><Relationship Id="rId1" Type="http://schemas.openxmlformats.org/officeDocument/2006/relationships/slideLayout" Target="../slideLayouts/slideLayout1.xml" 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 /><Relationship Id="rId1" Type="http://schemas.openxmlformats.org/officeDocument/2006/relationships/slideLayout" Target="../slideLayouts/slideLayout5.xml" 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2.xml" 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 /><Relationship Id="rId1" Type="http://schemas.openxmlformats.org/officeDocument/2006/relationships/slideLayout" Target="../slideLayouts/slideLayout5.xml" 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 /><Relationship Id="rId1" Type="http://schemas.openxmlformats.org/officeDocument/2006/relationships/slideLayout" Target="../slideLayouts/slideLayout5.xml" 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 /><Relationship Id="rId1" Type="http://schemas.openxmlformats.org/officeDocument/2006/relationships/slideLayout" Target="../slideLayouts/slideLayout2.xml" 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 /><Relationship Id="rId1" Type="http://schemas.openxmlformats.org/officeDocument/2006/relationships/slideLayout" Target="../slideLayouts/slideLayout2.xml" 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 /><Relationship Id="rId1" Type="http://schemas.openxmlformats.org/officeDocument/2006/relationships/slideLayout" Target="../slideLayouts/slideLayout2.xml" 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 /><Relationship Id="rId1" Type="http://schemas.openxmlformats.org/officeDocument/2006/relationships/slideLayout" Target="../slideLayouts/slideLayout2.xml" 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 /><Relationship Id="rId1" Type="http://schemas.openxmlformats.org/officeDocument/2006/relationships/slideLayout" Target="../slideLayouts/slideLayout5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2.xml" 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 /><Relationship Id="rId1" Type="http://schemas.openxmlformats.org/officeDocument/2006/relationships/slideLayout" Target="../slideLayouts/slideLayout2.xml" 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 /><Relationship Id="rId1" Type="http://schemas.openxmlformats.org/officeDocument/2006/relationships/slideLayout" Target="../slideLayouts/slideLayout2.xml" 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 /><Relationship Id="rId1" Type="http://schemas.openxmlformats.org/officeDocument/2006/relationships/slideLayout" Target="../slideLayouts/slideLayout2.xml" 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 /><Relationship Id="rId1" Type="http://schemas.openxmlformats.org/officeDocument/2006/relationships/slideLayout" Target="../slideLayouts/slideLayout2.xml" 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 /><Relationship Id="rId1" Type="http://schemas.openxmlformats.org/officeDocument/2006/relationships/slideLayout" Target="../slideLayouts/slideLayout2.xml" 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 /><Relationship Id="rId1" Type="http://schemas.openxmlformats.org/officeDocument/2006/relationships/slideLayout" Target="../slideLayouts/slideLayout2.xml" 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 /><Relationship Id="rId1" Type="http://schemas.openxmlformats.org/officeDocument/2006/relationships/slideLayout" Target="../slideLayouts/slideLayout2.xml" 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 /><Relationship Id="rId1" Type="http://schemas.openxmlformats.org/officeDocument/2006/relationships/slideLayout" Target="../slideLayouts/slideLayout2.xml" 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 /><Relationship Id="rId1" Type="http://schemas.openxmlformats.org/officeDocument/2006/relationships/slideLayout" Target="../slideLayouts/slideLayout2.xml" 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 /><Relationship Id="rId1" Type="http://schemas.openxmlformats.org/officeDocument/2006/relationships/slideLayout" Target="../slideLayouts/slideLayout5.xml" 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 /><Relationship Id="rId1" Type="http://schemas.openxmlformats.org/officeDocument/2006/relationships/slideLayout" Target="../slideLayouts/slideLayout2.xml" 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 /><Relationship Id="rId1" Type="http://schemas.openxmlformats.org/officeDocument/2006/relationships/slideLayout" Target="../slideLayouts/slideLayout2.xml" 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 /><Relationship Id="rId1" Type="http://schemas.openxmlformats.org/officeDocument/2006/relationships/slideLayout" Target="../slideLayouts/slideLayout2.xml" 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 /><Relationship Id="rId1" Type="http://schemas.openxmlformats.org/officeDocument/2006/relationships/slideLayout" Target="../slideLayouts/slideLayout5.xml" 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 /><Relationship Id="rId1" Type="http://schemas.openxmlformats.org/officeDocument/2006/relationships/slideLayout" Target="../slideLayouts/slideLayout2.xml" 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 /><Relationship Id="rId1" Type="http://schemas.openxmlformats.org/officeDocument/2006/relationships/slideLayout" Target="../slideLayouts/slideLayout2.xml" 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 /><Relationship Id="rId1" Type="http://schemas.openxmlformats.org/officeDocument/2006/relationships/slideLayout" Target="../slideLayouts/slideLayout5.xml" 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 /><Relationship Id="rId1" Type="http://schemas.openxmlformats.org/officeDocument/2006/relationships/slideLayout" Target="../slideLayouts/slideLayout2.xml" 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 /><Relationship Id="rId1" Type="http://schemas.openxmlformats.org/officeDocument/2006/relationships/slideLayout" Target="../slideLayouts/slideLayout5.xml" 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 /><Relationship Id="rId1" Type="http://schemas.openxmlformats.org/officeDocument/2006/relationships/slideLayout" Target="../slideLayouts/slideLayout5.xml" 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 /><Relationship Id="rId1" Type="http://schemas.openxmlformats.org/officeDocument/2006/relationships/slideLayout" Target="../slideLayouts/slideLayout1.xml" 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 /><Relationship Id="rId1" Type="http://schemas.openxmlformats.org/officeDocument/2006/relationships/slideLayout" Target="../slideLayouts/slideLayout2.xml" 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 /><Relationship Id="rId1" Type="http://schemas.openxmlformats.org/officeDocument/2006/relationships/slideLayout" Target="../slideLayouts/slideLayout5.xml" 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 /><Relationship Id="rId2" Type="http://schemas.openxmlformats.org/officeDocument/2006/relationships/image" Target="../media/image25.jpg" /><Relationship Id="rId1" Type="http://schemas.openxmlformats.org/officeDocument/2006/relationships/slideLayout" Target="../slideLayouts/slideLayout5.xml" 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 /><Relationship Id="rId1" Type="http://schemas.openxmlformats.org/officeDocument/2006/relationships/slideLayout" Target="../slideLayouts/slideLayout2.xml" 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2.xml" 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g" /><Relationship Id="rId1" Type="http://schemas.openxmlformats.org/officeDocument/2006/relationships/slideLayout" Target="../slideLayouts/slideLayout5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5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5.xml" 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 /><Relationship Id="rId1" Type="http://schemas.openxmlformats.org/officeDocument/2006/relationships/slideLayout" Target="../slideLayouts/slideLayout5.xml" 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g" /><Relationship Id="rId1" Type="http://schemas.openxmlformats.org/officeDocument/2006/relationships/slideLayout" Target="../slideLayouts/slideLayout2.xml" 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 /><Relationship Id="rId1" Type="http://schemas.openxmlformats.org/officeDocument/2006/relationships/slideLayout" Target="../slideLayouts/slideLayout2.xml" 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 /><Relationship Id="rId1" Type="http://schemas.openxmlformats.org/officeDocument/2006/relationships/slideLayout" Target="../slideLayouts/slideLayout5.xml" 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 /><Relationship Id="rId1" Type="http://schemas.openxmlformats.org/officeDocument/2006/relationships/slideLayout" Target="../slideLayouts/slideLayout5.xml" 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13" Type="http://schemas.openxmlformats.org/officeDocument/2006/relationships/customXml" Target="../ink/ink6.xml" /><Relationship Id="rId3" Type="http://schemas.openxmlformats.org/officeDocument/2006/relationships/customXml" Target="../ink/ink1.xml" /><Relationship Id="rId7" Type="http://schemas.openxmlformats.org/officeDocument/2006/relationships/customXml" Target="../ink/ink3.xml" /><Relationship Id="rId12" Type="http://schemas.openxmlformats.org/officeDocument/2006/relationships/image" Target="../media/image10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7.png" /><Relationship Id="rId11" Type="http://schemas.openxmlformats.org/officeDocument/2006/relationships/customXml" Target="../ink/ink5.xml" /><Relationship Id="rId5" Type="http://schemas.openxmlformats.org/officeDocument/2006/relationships/customXml" Target="../ink/ink2.xml" /><Relationship Id="rId10" Type="http://schemas.openxmlformats.org/officeDocument/2006/relationships/image" Target="../media/image9.png" /><Relationship Id="rId4" Type="http://schemas.openxmlformats.org/officeDocument/2006/relationships/image" Target="../media/image6.png" /><Relationship Id="rId9" Type="http://schemas.openxmlformats.org/officeDocument/2006/relationships/customXml" Target="../ink/ink4.xml" /><Relationship Id="rId14" Type="http://schemas.openxmlformats.org/officeDocument/2006/relationships/image" Target="../media/image11.png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customXml" Target="../ink/ink7.xml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6.jpg" 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 /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5.xml" 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5.xml" 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5.xml" 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 /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2.xml" 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 /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2.xml" 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 /><Relationship Id="rId1" Type="http://schemas.openxmlformats.org/officeDocument/2006/relationships/slideLayout" Target="../slideLayouts/slideLayout2.xml" 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 /><Relationship Id="rId1" Type="http://schemas.openxmlformats.org/officeDocument/2006/relationships/slideLayout" Target="../slideLayouts/slideLayout5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5.xml" 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 /><Relationship Id="rId1" Type="http://schemas.openxmlformats.org/officeDocument/2006/relationships/slideLayout" Target="../slideLayouts/slideLayout2.xml" 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 /><Relationship Id="rId7" Type="http://schemas.openxmlformats.org/officeDocument/2006/relationships/image" Target="../media/image44.png" /><Relationship Id="rId2" Type="http://schemas.openxmlformats.org/officeDocument/2006/relationships/image" Target="../media/image39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3.png" /><Relationship Id="rId5" Type="http://schemas.openxmlformats.org/officeDocument/2006/relationships/image" Target="../media/image42.png" /><Relationship Id="rId4" Type="http://schemas.openxmlformats.org/officeDocument/2006/relationships/image" Target="../media/image41.png" 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 /><Relationship Id="rId1" Type="http://schemas.openxmlformats.org/officeDocument/2006/relationships/slideLayout" Target="../slideLayouts/slideLayout2.xml" 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 /><Relationship Id="rId1" Type="http://schemas.openxmlformats.org/officeDocument/2006/relationships/slideLayout" Target="../slideLayouts/slideLayout2.xml" 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 /><Relationship Id="rId1" Type="http://schemas.openxmlformats.org/officeDocument/2006/relationships/slideLayout" Target="../slideLayouts/slideLayout2.xml" 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 /><Relationship Id="rId1" Type="http://schemas.openxmlformats.org/officeDocument/2006/relationships/slideLayout" Target="../slideLayouts/slideLayout2.xml" 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5.xml" 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 /><Relationship Id="rId1" Type="http://schemas.openxmlformats.org/officeDocument/2006/relationships/slideLayout" Target="../slideLayouts/slideLayout2.xml" 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 /><Relationship Id="rId1" Type="http://schemas.openxmlformats.org/officeDocument/2006/relationships/slideLayout" Target="../slideLayouts/slideLayout2.xml" 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 /><Relationship Id="rId1" Type="http://schemas.openxmlformats.org/officeDocument/2006/relationships/slideLayout" Target="../slideLayouts/slideLayout2.xml" 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 /><Relationship Id="rId1" Type="http://schemas.openxmlformats.org/officeDocument/2006/relationships/slideLayout" Target="../slideLayouts/slideLayout5.xml" 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 /><Relationship Id="rId1" Type="http://schemas.openxmlformats.org/officeDocument/2006/relationships/slideLayout" Target="../slideLayouts/slideLayout2.xml" 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 /><Relationship Id="rId1" Type="http://schemas.openxmlformats.org/officeDocument/2006/relationships/slideLayout" Target="../slideLayouts/slideLayout5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5.xml" 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 /><Relationship Id="rId1" Type="http://schemas.openxmlformats.org/officeDocument/2006/relationships/slideLayout" Target="../slideLayouts/slideLayout5.xml" 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 /><Relationship Id="rId1" Type="http://schemas.openxmlformats.org/officeDocument/2006/relationships/slideLayout" Target="../slideLayouts/slideLayout5.xml" 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 /><Relationship Id="rId1" Type="http://schemas.openxmlformats.org/officeDocument/2006/relationships/slideLayout" Target="../slideLayouts/slideLayout5.xml" 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 /><Relationship Id="rId1" Type="http://schemas.openxmlformats.org/officeDocument/2006/relationships/slideLayout" Target="../slideLayouts/slideLayout5.xml" 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 /><Relationship Id="rId1" Type="http://schemas.openxmlformats.org/officeDocument/2006/relationships/slideLayout" Target="../slideLayouts/slideLayout5.xml" 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 /><Relationship Id="rId1" Type="http://schemas.openxmlformats.org/officeDocument/2006/relationships/slideLayout" Target="../slideLayouts/slideLayout2.xml" 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99054" y="5175884"/>
            <a:ext cx="3951604" cy="14928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708025" marR="5080" indent="-695960">
              <a:lnSpc>
                <a:spcPct val="100400"/>
              </a:lnSpc>
              <a:spcBef>
                <a:spcPts val="85"/>
              </a:spcBef>
            </a:pPr>
            <a:r>
              <a:rPr sz="4800" spc="-10" dirty="0">
                <a:solidFill>
                  <a:srgbClr val="7E7E7E"/>
                </a:solidFill>
                <a:latin typeface="Calibri"/>
                <a:cs typeface="Calibri"/>
              </a:rPr>
              <a:t>Urology</a:t>
            </a:r>
            <a:r>
              <a:rPr sz="4800" spc="-10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4800" spc="-20" dirty="0">
                <a:solidFill>
                  <a:srgbClr val="7E7E7E"/>
                </a:solidFill>
                <a:latin typeface="Calibri"/>
                <a:cs typeface="Calibri"/>
              </a:rPr>
              <a:t>Archive </a:t>
            </a:r>
            <a:r>
              <a:rPr sz="4800" spc="-107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4800" spc="10" dirty="0">
                <a:solidFill>
                  <a:srgbClr val="7E7E7E"/>
                </a:solidFill>
                <a:latin typeface="Calibri"/>
                <a:cs typeface="Calibri"/>
              </a:rPr>
              <a:t>Mini-Osce</a:t>
            </a:r>
            <a:endParaRPr sz="4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104775"/>
            <a:ext cx="7772400" cy="463867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517255" y="643445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A52888C-F044-F3B7-539E-E04F4B762DBD}"/>
              </a:ext>
            </a:extLst>
          </p:cNvPr>
          <p:cNvSpPr>
            <a:spLocks noGrp="1"/>
          </p:cNvSpPr>
          <p:nvPr/>
        </p:nvSpPr>
        <p:spPr>
          <a:xfrm>
            <a:off x="363791" y="1855500"/>
            <a:ext cx="10562049" cy="3808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75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Kub</a:t>
            </a:r>
            <a:r>
              <a:rPr lang="en-GB" dirty="0"/>
              <a:t> + 2 CT images </a:t>
            </a:r>
          </a:p>
          <a:p>
            <a:r>
              <a:rPr lang="en-GB" dirty="0"/>
              <a:t>Fever 38.5 , </a:t>
            </a:r>
            <a:r>
              <a:rPr lang="en-GB" dirty="0" err="1"/>
              <a:t>tacycardia</a:t>
            </a:r>
            <a:r>
              <a:rPr lang="en-GB" dirty="0"/>
              <a:t>, loin pain </a:t>
            </a:r>
          </a:p>
          <a:p>
            <a:r>
              <a:rPr lang="en-GB" dirty="0"/>
              <a:t>There are RBCs &amp; 18000 WBC in Urine analysis </a:t>
            </a:r>
          </a:p>
          <a:p>
            <a:r>
              <a:rPr lang="en-GB" dirty="0"/>
              <a:t>PH of urine 4.3 </a:t>
            </a:r>
          </a:p>
          <a:p>
            <a:r>
              <a:rPr lang="en-GB" dirty="0"/>
              <a:t>1.Describe findings A,B on CT images?</a:t>
            </a:r>
          </a:p>
          <a:p>
            <a:r>
              <a:rPr lang="en-GB" dirty="0">
                <a:solidFill>
                  <a:srgbClr val="00B050"/>
                </a:solidFill>
              </a:rPr>
              <a:t>A: hypodense mass in the left kidney</a:t>
            </a:r>
          </a:p>
          <a:p>
            <a:r>
              <a:rPr lang="en-GB" dirty="0">
                <a:solidFill>
                  <a:srgbClr val="00B050"/>
                </a:solidFill>
              </a:rPr>
              <a:t>B:stone in the left ureter</a:t>
            </a:r>
          </a:p>
          <a:p>
            <a:r>
              <a:rPr lang="en-GB" dirty="0"/>
              <a:t>2. Type of stone? </a:t>
            </a:r>
            <a:r>
              <a:rPr lang="en-GB" dirty="0">
                <a:solidFill>
                  <a:srgbClr val="00B050"/>
                </a:solidFill>
              </a:rPr>
              <a:t>Uric acid stone  (</a:t>
            </a:r>
            <a:r>
              <a:rPr lang="en-GB" dirty="0" err="1">
                <a:solidFill>
                  <a:srgbClr val="00B050"/>
                </a:solidFill>
              </a:rPr>
              <a:t>kubالحصوة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ما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كانت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مبينة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على</a:t>
            </a:r>
            <a:r>
              <a:rPr lang="en-GB" dirty="0"/>
              <a:t>)</a:t>
            </a:r>
          </a:p>
          <a:p>
            <a:r>
              <a:rPr lang="en-GB" dirty="0"/>
              <a:t>3. Initial </a:t>
            </a:r>
            <a:r>
              <a:rPr lang="en-GB" dirty="0" err="1"/>
              <a:t>mangement</a:t>
            </a:r>
            <a:r>
              <a:rPr lang="en-GB" dirty="0"/>
              <a:t>?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F621BA46-BB10-4783-44A6-D6C02E40747A}"/>
              </a:ext>
            </a:extLst>
          </p:cNvPr>
          <p:cNvSpPr txBox="1">
            <a:spLocks noGrp="1"/>
          </p:cNvSpPr>
          <p:nvPr/>
        </p:nvSpPr>
        <p:spPr>
          <a:xfrm>
            <a:off x="363791" y="846875"/>
            <a:ext cx="8103234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275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30"/>
              </a:spcBef>
            </a:pPr>
            <a:r>
              <a:rPr lang="en-GB" sz="4400" kern="0" spc="35" dirty="0"/>
              <a:t>Station 8</a:t>
            </a:r>
            <a:endParaRPr lang="en-GB" sz="4400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66588AB-C2FD-A45C-3BFA-216D799E84AE}"/>
                  </a:ext>
                </a:extLst>
              </p14:cNvPr>
              <p14:cNvContentPartPr/>
              <p14:nvPr/>
            </p14:nvContentPartPr>
            <p14:xfrm>
              <a:off x="3949920" y="4621978"/>
              <a:ext cx="617040" cy="228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66588AB-C2FD-A45C-3BFA-216D799E84A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37320" y="4609378"/>
                <a:ext cx="64188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20">
                <a:extLst>
                  <a:ext uri="{FF2B5EF4-FFF2-40B4-BE49-F238E27FC236}">
                    <a16:creationId xmlns:a16="http://schemas.microsoft.com/office/drawing/2014/main" id="{D78C4B73-6E04-FE94-9641-024A67BF61F9}"/>
                  </a:ext>
                </a:extLst>
              </p14:cNvPr>
              <p14:cNvContentPartPr/>
              <p14:nvPr/>
            </p14:nvContentPartPr>
            <p14:xfrm>
              <a:off x="4647960" y="4369258"/>
              <a:ext cx="649080" cy="348120"/>
            </p14:xfrm>
          </p:contentPart>
        </mc:Choice>
        <mc:Fallback xmlns="">
          <p:pic>
            <p:nvPicPr>
              <p:cNvPr id="20" name="Ink 20">
                <a:extLst>
                  <a:ext uri="{FF2B5EF4-FFF2-40B4-BE49-F238E27FC236}">
                    <a16:creationId xmlns:a16="http://schemas.microsoft.com/office/drawing/2014/main" id="{D78C4B73-6E04-FE94-9641-024A67BF61F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35720" y="4356658"/>
                <a:ext cx="67392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3">
                <a:extLst>
                  <a:ext uri="{FF2B5EF4-FFF2-40B4-BE49-F238E27FC236}">
                    <a16:creationId xmlns:a16="http://schemas.microsoft.com/office/drawing/2014/main" id="{75007759-D249-A0C7-D9AA-DBA70133F067}"/>
                  </a:ext>
                </a:extLst>
              </p14:cNvPr>
              <p14:cNvContentPartPr/>
              <p14:nvPr/>
            </p14:nvContentPartPr>
            <p14:xfrm>
              <a:off x="5369400" y="4443058"/>
              <a:ext cx="624600" cy="235800"/>
            </p14:xfrm>
          </p:contentPart>
        </mc:Choice>
        <mc:Fallback xmlns="">
          <p:pic>
            <p:nvPicPr>
              <p:cNvPr id="23" name="Ink 23">
                <a:extLst>
                  <a:ext uri="{FF2B5EF4-FFF2-40B4-BE49-F238E27FC236}">
                    <a16:creationId xmlns:a16="http://schemas.microsoft.com/office/drawing/2014/main" id="{75007759-D249-A0C7-D9AA-DBA70133F06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57160" y="4430458"/>
                <a:ext cx="64944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B423FEC-77CD-21BC-E601-A9266DC192A2}"/>
                  </a:ext>
                </a:extLst>
              </p14:cNvPr>
              <p14:cNvContentPartPr/>
              <p14:nvPr/>
            </p14:nvContentPartPr>
            <p14:xfrm>
              <a:off x="6014880" y="4355218"/>
              <a:ext cx="540000" cy="239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B423FEC-77CD-21BC-E601-A9266DC192A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02640" y="4342978"/>
                <a:ext cx="56484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5A427E3-EAB1-19BC-E59B-2E5A2BAB1088}"/>
                  </a:ext>
                </a:extLst>
              </p14:cNvPr>
              <p14:cNvContentPartPr/>
              <p14:nvPr/>
            </p14:nvContentPartPr>
            <p14:xfrm>
              <a:off x="390808" y="3246452"/>
              <a:ext cx="2049120" cy="93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5A427E3-EAB1-19BC-E59B-2E5A2BAB108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5808" y="3156452"/>
                <a:ext cx="2138760" cy="27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981741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657" y="210438"/>
            <a:ext cx="6902450" cy="112839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0"/>
              </a:spcBef>
            </a:pPr>
            <a:r>
              <a:rPr sz="3950" spc="20" dirty="0"/>
              <a:t>Q3:</a:t>
            </a:r>
            <a:r>
              <a:rPr sz="3950" spc="-15" dirty="0"/>
              <a:t> </a:t>
            </a:r>
            <a:r>
              <a:rPr sz="3200" spc="20" dirty="0"/>
              <a:t>55</a:t>
            </a:r>
            <a:r>
              <a:rPr sz="3200" spc="-45" dirty="0"/>
              <a:t> </a:t>
            </a:r>
            <a:r>
              <a:rPr sz="3200" spc="-5" dirty="0"/>
              <a:t>yo</a:t>
            </a:r>
            <a:r>
              <a:rPr sz="3200" spc="-25" dirty="0"/>
              <a:t> </a:t>
            </a:r>
            <a:r>
              <a:rPr sz="3200" spc="10" dirty="0"/>
              <a:t>male</a:t>
            </a:r>
            <a:r>
              <a:rPr sz="3200" spc="-75" dirty="0"/>
              <a:t> </a:t>
            </a:r>
            <a:r>
              <a:rPr sz="3200" dirty="0"/>
              <a:t>smoker</a:t>
            </a:r>
            <a:r>
              <a:rPr sz="3200" spc="-125" dirty="0"/>
              <a:t> </a:t>
            </a:r>
            <a:r>
              <a:rPr sz="3200" spc="-10" dirty="0"/>
              <a:t>c/o</a:t>
            </a:r>
            <a:r>
              <a:rPr sz="3200" spc="-35" dirty="0"/>
              <a:t> </a:t>
            </a:r>
            <a:r>
              <a:rPr sz="3200" spc="-30" dirty="0"/>
              <a:t>Lt</a:t>
            </a:r>
            <a:r>
              <a:rPr sz="3200" spc="65" dirty="0"/>
              <a:t> </a:t>
            </a:r>
            <a:r>
              <a:rPr sz="3200" spc="15" dirty="0"/>
              <a:t>loin</a:t>
            </a:r>
            <a:r>
              <a:rPr sz="3200" spc="-95" dirty="0"/>
              <a:t> </a:t>
            </a:r>
            <a:r>
              <a:rPr sz="3200" spc="25" dirty="0"/>
              <a:t>pain</a:t>
            </a:r>
            <a:r>
              <a:rPr sz="3200" spc="-90" dirty="0"/>
              <a:t> </a:t>
            </a:r>
            <a:r>
              <a:rPr sz="3200" spc="20" dirty="0"/>
              <a:t>&amp; </a:t>
            </a:r>
            <a:r>
              <a:rPr sz="3200" spc="-710" dirty="0"/>
              <a:t> </a:t>
            </a:r>
            <a:r>
              <a:rPr sz="3200" spc="10" dirty="0"/>
              <a:t>hematuria,</a:t>
            </a:r>
            <a:r>
              <a:rPr sz="3200" spc="-185" dirty="0"/>
              <a:t> </a:t>
            </a:r>
            <a:r>
              <a:rPr sz="3200" spc="10" dirty="0"/>
              <a:t>CT</a:t>
            </a:r>
            <a:r>
              <a:rPr sz="3200" spc="25" dirty="0"/>
              <a:t> </a:t>
            </a:r>
            <a:r>
              <a:rPr sz="3200" spc="10" dirty="0"/>
              <a:t>with</a:t>
            </a:r>
            <a:r>
              <a:rPr sz="3200" spc="-25" dirty="0"/>
              <a:t> </a:t>
            </a:r>
            <a:r>
              <a:rPr sz="3200" spc="5" dirty="0"/>
              <a:t>contrast</a:t>
            </a:r>
            <a:r>
              <a:rPr sz="3200" spc="-229" dirty="0"/>
              <a:t> </a:t>
            </a:r>
            <a:r>
              <a:rPr sz="3200" spc="25" dirty="0"/>
              <a:t>was</a:t>
            </a:r>
            <a:r>
              <a:rPr sz="3200" spc="-114" dirty="0"/>
              <a:t> </a:t>
            </a:r>
            <a:r>
              <a:rPr sz="3200" spc="30" dirty="0"/>
              <a:t>done</a:t>
            </a:r>
            <a:r>
              <a:rPr sz="3200" spc="-155" dirty="0"/>
              <a:t> </a:t>
            </a:r>
            <a:r>
              <a:rPr sz="3200" spc="5" dirty="0"/>
              <a:t>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24827" y="2001647"/>
            <a:ext cx="4197350" cy="215265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670"/>
              </a:spcBef>
              <a:buAutoNum type="alphaUcPeriod"/>
              <a:tabLst>
                <a:tab pos="527050" algn="l"/>
                <a:tab pos="527685" algn="l"/>
              </a:tabLst>
            </a:pPr>
            <a:r>
              <a:rPr sz="2400" spc="5" dirty="0">
                <a:latin typeface="Calibri"/>
                <a:cs typeface="Calibri"/>
              </a:rPr>
              <a:t>Describe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what</a:t>
            </a:r>
            <a:r>
              <a:rPr sz="2400" spc="-15" dirty="0">
                <a:latin typeface="Calibri"/>
                <a:cs typeface="Calibri"/>
              </a:rPr>
              <a:t> you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see</a:t>
            </a:r>
            <a:endParaRPr sz="2400">
              <a:latin typeface="Calibri"/>
              <a:cs typeface="Calibri"/>
            </a:endParaRPr>
          </a:p>
          <a:p>
            <a:pPr marL="412750">
              <a:lnSpc>
                <a:spcPts val="2870"/>
              </a:lnSpc>
              <a:spcBef>
                <a:spcPts val="575"/>
              </a:spcBef>
            </a:pPr>
            <a:r>
              <a:rPr sz="2400" spc="-55" dirty="0">
                <a:solidFill>
                  <a:srgbClr val="00CC00"/>
                </a:solidFill>
                <a:latin typeface="Calibri"/>
                <a:cs typeface="Calibri"/>
              </a:rPr>
              <a:t>Lt</a:t>
            </a:r>
            <a:r>
              <a:rPr sz="2400" spc="6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CC00"/>
                </a:solidFill>
                <a:latin typeface="Calibri"/>
                <a:cs typeface="Calibri"/>
              </a:rPr>
              <a:t>renal</a:t>
            </a:r>
            <a:r>
              <a:rPr sz="2400" spc="-5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CC00"/>
                </a:solidFill>
                <a:latin typeface="Calibri"/>
                <a:cs typeface="Calibri"/>
              </a:rPr>
              <a:t>hypodense</a:t>
            </a:r>
            <a:r>
              <a:rPr sz="2400" spc="-1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CC00"/>
                </a:solidFill>
                <a:latin typeface="Calibri"/>
                <a:cs typeface="Calibri"/>
              </a:rPr>
              <a:t>lesion</a:t>
            </a:r>
            <a:r>
              <a:rPr sz="2400" spc="-1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CC00"/>
                </a:solidFill>
                <a:latin typeface="Calibri"/>
                <a:cs typeface="Calibri"/>
              </a:rPr>
              <a:t>with</a:t>
            </a:r>
            <a:endParaRPr sz="2400">
              <a:latin typeface="Calibri"/>
              <a:cs typeface="Calibri"/>
            </a:endParaRPr>
          </a:p>
          <a:p>
            <a:pPr marL="412750">
              <a:lnSpc>
                <a:spcPts val="2870"/>
              </a:lnSpc>
            </a:pPr>
            <a:r>
              <a:rPr sz="2400" spc="5" dirty="0">
                <a:solidFill>
                  <a:srgbClr val="00CC00"/>
                </a:solidFill>
                <a:latin typeface="Calibri"/>
                <a:cs typeface="Calibri"/>
              </a:rPr>
              <a:t>septation</a:t>
            </a:r>
            <a:endParaRPr sz="2400">
              <a:latin typeface="Calibri"/>
              <a:cs typeface="Calibri"/>
            </a:endParaRPr>
          </a:p>
          <a:p>
            <a:pPr marL="412750" marR="389890" indent="-400685">
              <a:lnSpc>
                <a:spcPct val="120000"/>
              </a:lnSpc>
              <a:spcBef>
                <a:spcPts val="75"/>
              </a:spcBef>
              <a:buAutoNum type="alphaUcPeriod" startAt="2"/>
              <a:tabLst>
                <a:tab pos="527050" algn="l"/>
                <a:tab pos="527685" algn="l"/>
              </a:tabLst>
            </a:pPr>
            <a:r>
              <a:rPr sz="2400" spc="-15" dirty="0">
                <a:latin typeface="Calibri"/>
                <a:cs typeface="Calibri"/>
              </a:rPr>
              <a:t>Gold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standard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treatment</a:t>
            </a:r>
            <a:r>
              <a:rPr sz="2400" spc="-1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?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CC00"/>
                </a:solidFill>
                <a:latin typeface="Calibri"/>
                <a:cs typeface="Calibri"/>
              </a:rPr>
              <a:t>Radical</a:t>
            </a:r>
            <a:r>
              <a:rPr sz="2400" spc="2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nephrectomy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4925" y="1524000"/>
            <a:ext cx="3581400" cy="41910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315930" y="5899150"/>
            <a:ext cx="3165475" cy="567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30"/>
              </a:lnSpc>
              <a:spcBef>
                <a:spcPts val="100"/>
              </a:spcBef>
            </a:pPr>
            <a:r>
              <a:rPr sz="1800" spc="-100" dirty="0">
                <a:solidFill>
                  <a:srgbClr val="C00000"/>
                </a:solidFill>
                <a:latin typeface="Arial"/>
                <a:cs typeface="Arial"/>
              </a:rPr>
              <a:t>ي</a:t>
            </a:r>
            <a:r>
              <a:rPr sz="1800" spc="-940" dirty="0">
                <a:solidFill>
                  <a:srgbClr val="C00000"/>
                </a:solidFill>
                <a:latin typeface="Arial"/>
                <a:cs typeface="Arial"/>
              </a:rPr>
              <a:t>ف</a:t>
            </a:r>
            <a:r>
              <a:rPr sz="1800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C00000"/>
                </a:solidFill>
                <a:latin typeface="Arial"/>
                <a:cs typeface="Arial"/>
              </a:rPr>
              <a:t>ن</a:t>
            </a:r>
            <a:r>
              <a:rPr sz="1800" spc="75" dirty="0">
                <a:solidFill>
                  <a:srgbClr val="C00000"/>
                </a:solidFill>
                <a:latin typeface="Arial"/>
                <a:cs typeface="Arial"/>
              </a:rPr>
              <a:t>ا</a:t>
            </a:r>
            <a:r>
              <a:rPr sz="1800" spc="-375" dirty="0">
                <a:solidFill>
                  <a:srgbClr val="C00000"/>
                </a:solidFill>
                <a:latin typeface="Arial"/>
                <a:cs typeface="Arial"/>
              </a:rPr>
              <a:t>ك</a:t>
            </a:r>
            <a:r>
              <a:rPr sz="1800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C00000"/>
                </a:solidFill>
                <a:latin typeface="Arial"/>
                <a:cs typeface="Arial"/>
              </a:rPr>
              <a:t>س</a:t>
            </a:r>
            <a:r>
              <a:rPr sz="1800" spc="-844" dirty="0">
                <a:solidFill>
                  <a:srgbClr val="C00000"/>
                </a:solidFill>
                <a:latin typeface="Arial"/>
                <a:cs typeface="Arial"/>
              </a:rPr>
              <a:t>ب</a:t>
            </a:r>
            <a:r>
              <a:rPr sz="1800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75" dirty="0">
                <a:solidFill>
                  <a:srgbClr val="C00000"/>
                </a:solidFill>
                <a:latin typeface="Arial"/>
                <a:cs typeface="Arial"/>
              </a:rPr>
              <a:t>ا</a:t>
            </a:r>
            <a:r>
              <a:rPr sz="1800" spc="160" dirty="0">
                <a:solidFill>
                  <a:srgbClr val="C00000"/>
                </a:solidFill>
                <a:latin typeface="Arial"/>
                <a:cs typeface="Arial"/>
              </a:rPr>
              <a:t>هه</a:t>
            </a:r>
            <a:r>
              <a:rPr sz="1800" spc="-840" dirty="0">
                <a:solidFill>
                  <a:srgbClr val="C00000"/>
                </a:solidFill>
                <a:latin typeface="Arial"/>
                <a:cs typeface="Arial"/>
              </a:rPr>
              <a:t>ب</a:t>
            </a:r>
            <a:r>
              <a:rPr sz="1800" spc="-509" dirty="0">
                <a:solidFill>
                  <a:srgbClr val="C00000"/>
                </a:solidFill>
                <a:latin typeface="Arial"/>
                <a:cs typeface="Arial"/>
              </a:rPr>
              <a:t>ش</a:t>
            </a:r>
            <a:r>
              <a:rPr sz="1800" spc="-844" dirty="0">
                <a:solidFill>
                  <a:srgbClr val="C00000"/>
                </a:solidFill>
                <a:latin typeface="Arial"/>
                <a:cs typeface="Arial"/>
              </a:rPr>
              <a:t>ت</a:t>
            </a:r>
            <a:r>
              <a:rPr sz="1800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Arial"/>
                <a:cs typeface="Arial"/>
              </a:rPr>
              <a:t>ت</a:t>
            </a:r>
            <a:r>
              <a:rPr sz="1800" spc="-505" dirty="0">
                <a:solidFill>
                  <a:srgbClr val="C00000"/>
                </a:solidFill>
                <a:latin typeface="Arial"/>
                <a:cs typeface="Arial"/>
              </a:rPr>
              <a:t>ن</a:t>
            </a:r>
            <a:r>
              <a:rPr sz="1800" spc="75" dirty="0">
                <a:solidFill>
                  <a:srgbClr val="C00000"/>
                </a:solidFill>
                <a:latin typeface="Arial"/>
                <a:cs typeface="Arial"/>
              </a:rPr>
              <a:t>ا</a:t>
            </a:r>
            <a:r>
              <a:rPr sz="1800" spc="-375" dirty="0">
                <a:solidFill>
                  <a:srgbClr val="C00000"/>
                </a:solidFill>
                <a:latin typeface="Arial"/>
                <a:cs typeface="Arial"/>
              </a:rPr>
              <a:t>ك</a:t>
            </a:r>
            <a:r>
              <a:rPr sz="1800" spc="-1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C00000"/>
                </a:solidFill>
                <a:latin typeface="Arial"/>
                <a:cs typeface="Arial"/>
              </a:rPr>
              <a:t>ن</a:t>
            </a:r>
            <a:r>
              <a:rPr sz="1800" spc="75" dirty="0">
                <a:solidFill>
                  <a:srgbClr val="C00000"/>
                </a:solidFill>
                <a:latin typeface="Arial"/>
                <a:cs typeface="Arial"/>
              </a:rPr>
              <a:t>ا</a:t>
            </a:r>
            <a:r>
              <a:rPr sz="1800" spc="-45" dirty="0">
                <a:solidFill>
                  <a:srgbClr val="C00000"/>
                </a:solidFill>
                <a:latin typeface="Arial"/>
                <a:cs typeface="Arial"/>
              </a:rPr>
              <a:t>ح</a:t>
            </a:r>
            <a:r>
              <a:rPr sz="1800" spc="-840" dirty="0">
                <a:solidFill>
                  <a:srgbClr val="C00000"/>
                </a:solidFill>
                <a:latin typeface="Arial"/>
                <a:cs typeface="Arial"/>
              </a:rPr>
              <a:t>ت</a:t>
            </a:r>
            <a:r>
              <a:rPr sz="1800" spc="60" dirty="0">
                <a:solidFill>
                  <a:srgbClr val="C00000"/>
                </a:solidFill>
                <a:latin typeface="Arial"/>
                <a:cs typeface="Arial"/>
              </a:rPr>
              <a:t>م</a:t>
            </a:r>
            <a:r>
              <a:rPr sz="1800" spc="-220" dirty="0">
                <a:solidFill>
                  <a:srgbClr val="C00000"/>
                </a:solidFill>
                <a:latin typeface="Arial"/>
                <a:cs typeface="Arial"/>
              </a:rPr>
              <a:t>ل</a:t>
            </a:r>
            <a:r>
              <a:rPr sz="1800" spc="-100" dirty="0">
                <a:solidFill>
                  <a:srgbClr val="C00000"/>
                </a:solidFill>
                <a:latin typeface="Arial"/>
                <a:cs typeface="Arial"/>
              </a:rPr>
              <a:t>ا</a:t>
            </a:r>
            <a:r>
              <a:rPr sz="1800" spc="75" dirty="0">
                <a:solidFill>
                  <a:srgbClr val="C00000"/>
                </a:solidFill>
                <a:latin typeface="Arial"/>
                <a:cs typeface="Arial"/>
              </a:rPr>
              <a:t>ا</a:t>
            </a:r>
            <a:r>
              <a:rPr sz="1800" spc="-844" dirty="0">
                <a:solidFill>
                  <a:srgbClr val="C00000"/>
                </a:solidFill>
                <a:latin typeface="Arial"/>
                <a:cs typeface="Arial"/>
              </a:rPr>
              <a:t>ب</a:t>
            </a:r>
            <a:r>
              <a:rPr sz="1800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C00000"/>
                </a:solidFill>
                <a:latin typeface="Arial"/>
                <a:cs typeface="Arial"/>
              </a:rPr>
              <a:t>ة</a:t>
            </a:r>
            <a:r>
              <a:rPr sz="1800" spc="15" dirty="0">
                <a:solidFill>
                  <a:srgbClr val="C00000"/>
                </a:solidFill>
                <a:latin typeface="Arial"/>
                <a:cs typeface="Arial"/>
              </a:rPr>
              <a:t>ر</a:t>
            </a:r>
            <a:r>
              <a:rPr sz="1800" spc="-30" dirty="0">
                <a:solidFill>
                  <a:srgbClr val="C00000"/>
                </a:solidFill>
                <a:latin typeface="Arial"/>
                <a:cs typeface="Arial"/>
              </a:rPr>
              <a:t>و</a:t>
            </a:r>
            <a:r>
              <a:rPr sz="1800" spc="-480" dirty="0">
                <a:solidFill>
                  <a:srgbClr val="C00000"/>
                </a:solidFill>
                <a:latin typeface="Arial"/>
                <a:cs typeface="Arial"/>
              </a:rPr>
              <a:t>ص</a:t>
            </a:r>
            <a:r>
              <a:rPr sz="1800" spc="-275" dirty="0">
                <a:solidFill>
                  <a:srgbClr val="C00000"/>
                </a:solidFill>
                <a:latin typeface="Arial"/>
                <a:cs typeface="Arial"/>
              </a:rPr>
              <a:t>لا</a:t>
            </a:r>
            <a:endParaRPr sz="1800">
              <a:latin typeface="Arial"/>
              <a:cs typeface="Arial"/>
            </a:endParaRPr>
          </a:p>
          <a:p>
            <a:pPr marL="30480" algn="ctr">
              <a:lnSpc>
                <a:spcPts val="2130"/>
              </a:lnSpc>
            </a:pP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1800" spc="1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800" spc="-35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1800" spc="-13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800" spc="-14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800" spc="1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IO</a:t>
            </a:r>
            <a:r>
              <a:rPr sz="1800" spc="3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1800" spc="-11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1800" spc="2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1800" spc="10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800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1800" spc="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657" y="0"/>
            <a:ext cx="8763635" cy="1614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00"/>
              </a:spcBef>
              <a:tabLst>
                <a:tab pos="6657975" algn="l"/>
              </a:tabLst>
            </a:pPr>
            <a:r>
              <a:rPr sz="3950" spc="20" dirty="0"/>
              <a:t>Q4:</a:t>
            </a:r>
            <a:r>
              <a:rPr sz="3950" dirty="0"/>
              <a:t> </a:t>
            </a:r>
            <a:r>
              <a:rPr sz="3200" spc="20" dirty="0"/>
              <a:t>12</a:t>
            </a:r>
            <a:r>
              <a:rPr sz="3200" spc="-35" dirty="0"/>
              <a:t> </a:t>
            </a:r>
            <a:r>
              <a:rPr sz="3200" spc="-5" dirty="0"/>
              <a:t>yo</a:t>
            </a:r>
            <a:r>
              <a:rPr sz="3200" spc="-15" dirty="0"/>
              <a:t> </a:t>
            </a:r>
            <a:r>
              <a:rPr sz="3200" spc="10" dirty="0"/>
              <a:t>male</a:t>
            </a:r>
            <a:r>
              <a:rPr sz="3200" spc="-65" dirty="0"/>
              <a:t> </a:t>
            </a:r>
            <a:r>
              <a:rPr sz="3200" spc="25" dirty="0"/>
              <a:t>pt</a:t>
            </a:r>
            <a:r>
              <a:rPr sz="3200" spc="5" dirty="0"/>
              <a:t> </a:t>
            </a:r>
            <a:r>
              <a:rPr sz="3200" spc="-5" dirty="0"/>
              <a:t>presented</a:t>
            </a:r>
            <a:r>
              <a:rPr sz="3200" spc="-90" dirty="0"/>
              <a:t> </a:t>
            </a:r>
            <a:r>
              <a:rPr sz="3200" spc="-5" dirty="0"/>
              <a:t>to</a:t>
            </a:r>
            <a:r>
              <a:rPr sz="3200" spc="-15" dirty="0"/>
              <a:t> </a:t>
            </a:r>
            <a:r>
              <a:rPr sz="3200" spc="10" dirty="0"/>
              <a:t>the</a:t>
            </a:r>
            <a:r>
              <a:rPr sz="3200" dirty="0"/>
              <a:t> </a:t>
            </a:r>
            <a:r>
              <a:rPr sz="3200" spc="10" dirty="0"/>
              <a:t>ER	</a:t>
            </a:r>
            <a:r>
              <a:rPr sz="3200" spc="-10" dirty="0"/>
              <a:t>c/o</a:t>
            </a:r>
            <a:r>
              <a:rPr sz="3200" spc="-55" dirty="0"/>
              <a:t> </a:t>
            </a:r>
            <a:r>
              <a:rPr sz="3200" spc="20" dirty="0"/>
              <a:t>12</a:t>
            </a:r>
            <a:r>
              <a:rPr sz="3200" spc="-65" dirty="0"/>
              <a:t> </a:t>
            </a:r>
            <a:r>
              <a:rPr sz="3200" spc="-5" dirty="0"/>
              <a:t>hrs</a:t>
            </a:r>
            <a:r>
              <a:rPr sz="3200" spc="-60" dirty="0"/>
              <a:t> </a:t>
            </a:r>
            <a:r>
              <a:rPr sz="3200" spc="-5" dirty="0"/>
              <a:t>Rt </a:t>
            </a:r>
            <a:r>
              <a:rPr sz="3200" spc="-710" dirty="0"/>
              <a:t> </a:t>
            </a:r>
            <a:r>
              <a:rPr sz="3200" spc="5" dirty="0"/>
              <a:t>testicular </a:t>
            </a:r>
            <a:r>
              <a:rPr sz="3200" spc="25" dirty="0"/>
              <a:t>pain, </a:t>
            </a:r>
            <a:r>
              <a:rPr sz="3200" spc="-15" dirty="0"/>
              <a:t>emergent </a:t>
            </a:r>
            <a:r>
              <a:rPr sz="3200" spc="5" dirty="0"/>
              <a:t>exploration </a:t>
            </a:r>
            <a:r>
              <a:rPr sz="3200" spc="-5" dirty="0"/>
              <a:t>surgery </a:t>
            </a:r>
            <a:r>
              <a:rPr sz="3200" spc="25" dirty="0"/>
              <a:t>was </a:t>
            </a:r>
            <a:r>
              <a:rPr sz="3200" spc="30" dirty="0"/>
              <a:t> </a:t>
            </a:r>
            <a:r>
              <a:rPr sz="3200" spc="40" dirty="0"/>
              <a:t>d</a:t>
            </a:r>
            <a:r>
              <a:rPr sz="3200" spc="35" dirty="0"/>
              <a:t>o</a:t>
            </a:r>
            <a:r>
              <a:rPr sz="3200" spc="40" dirty="0"/>
              <a:t>n</a:t>
            </a:r>
            <a:r>
              <a:rPr sz="3200" spc="10" dirty="0"/>
              <a:t>e</a:t>
            </a:r>
            <a:r>
              <a:rPr sz="3200" spc="-155" dirty="0"/>
              <a:t> </a:t>
            </a:r>
            <a:r>
              <a:rPr sz="3200" spc="20" dirty="0"/>
              <a:t>s</a:t>
            </a:r>
            <a:r>
              <a:rPr sz="3200" spc="40" dirty="0"/>
              <a:t>h</a:t>
            </a:r>
            <a:r>
              <a:rPr sz="3200" spc="35" dirty="0"/>
              <a:t>ow</a:t>
            </a:r>
            <a:r>
              <a:rPr sz="3200" spc="5" dirty="0"/>
              <a:t>i</a:t>
            </a:r>
            <a:r>
              <a:rPr sz="3200" spc="50" dirty="0"/>
              <a:t>n</a:t>
            </a:r>
            <a:r>
              <a:rPr sz="3200" spc="10" dirty="0"/>
              <a:t>g</a:t>
            </a:r>
            <a:r>
              <a:rPr sz="3200" spc="-220" dirty="0"/>
              <a:t> </a:t>
            </a:r>
            <a:r>
              <a:rPr sz="3200" spc="-20" dirty="0"/>
              <a:t>t</a:t>
            </a:r>
            <a:r>
              <a:rPr sz="3200" spc="40" dirty="0"/>
              <a:t>h</a:t>
            </a:r>
            <a:r>
              <a:rPr sz="3200" spc="10" dirty="0"/>
              <a:t>e</a:t>
            </a:r>
            <a:r>
              <a:rPr sz="3200" spc="-10" dirty="0"/>
              <a:t> </a:t>
            </a:r>
            <a:r>
              <a:rPr sz="3200" spc="-80" dirty="0"/>
              <a:t>f</a:t>
            </a:r>
            <a:r>
              <a:rPr sz="3200" spc="35" dirty="0"/>
              <a:t>o</a:t>
            </a:r>
            <a:r>
              <a:rPr sz="3200" spc="5" dirty="0"/>
              <a:t>l</a:t>
            </a:r>
            <a:r>
              <a:rPr sz="3200" spc="15" dirty="0"/>
              <a:t>l</a:t>
            </a:r>
            <a:r>
              <a:rPr sz="3200" spc="35" dirty="0"/>
              <a:t>ow</a:t>
            </a:r>
            <a:r>
              <a:rPr sz="3200" spc="5" dirty="0"/>
              <a:t>i</a:t>
            </a:r>
            <a:r>
              <a:rPr sz="3200" spc="50" dirty="0"/>
              <a:t>n</a:t>
            </a:r>
            <a:r>
              <a:rPr sz="3200" spc="-10" dirty="0"/>
              <a:t>g</a:t>
            </a:r>
            <a:r>
              <a:rPr sz="3200" spc="5" dirty="0"/>
              <a:t>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24827" y="2001647"/>
            <a:ext cx="4403090" cy="251523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670"/>
              </a:spcBef>
              <a:buAutoNum type="alphaUcPeriod"/>
              <a:tabLst>
                <a:tab pos="527050" algn="l"/>
                <a:tab pos="527685" algn="l"/>
              </a:tabLst>
            </a:pPr>
            <a:r>
              <a:rPr sz="2400" spc="-5" dirty="0">
                <a:latin typeface="Calibri"/>
                <a:cs typeface="Calibri"/>
              </a:rPr>
              <a:t>Diagnosis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412750">
              <a:lnSpc>
                <a:spcPct val="100000"/>
              </a:lnSpc>
              <a:spcBef>
                <a:spcPts val="575"/>
              </a:spcBef>
            </a:pPr>
            <a:r>
              <a:rPr sz="2400" spc="-15" dirty="0">
                <a:solidFill>
                  <a:srgbClr val="00CC00"/>
                </a:solidFill>
                <a:latin typeface="Calibri"/>
                <a:cs typeface="Calibri"/>
              </a:rPr>
              <a:t>Rt</a:t>
            </a:r>
            <a:r>
              <a:rPr sz="2400" spc="-2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testicular</a:t>
            </a:r>
            <a:r>
              <a:rPr sz="2400" spc="-12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CC00"/>
                </a:solidFill>
                <a:latin typeface="Calibri"/>
                <a:cs typeface="Calibri"/>
              </a:rPr>
              <a:t>torsion</a:t>
            </a:r>
            <a:endParaRPr sz="2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575"/>
              </a:spcBef>
              <a:buAutoNum type="alphaUcPeriod" startAt="2"/>
              <a:tabLst>
                <a:tab pos="527050" algn="l"/>
                <a:tab pos="527685" algn="l"/>
              </a:tabLst>
            </a:pPr>
            <a:r>
              <a:rPr sz="2400" spc="-5" dirty="0">
                <a:latin typeface="Calibri"/>
                <a:cs typeface="Calibri"/>
              </a:rPr>
              <a:t>Management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412750" marR="5080">
              <a:lnSpc>
                <a:spcPct val="100400"/>
              </a:lnSpc>
              <a:spcBef>
                <a:spcPts val="565"/>
              </a:spcBef>
            </a:pPr>
            <a:r>
              <a:rPr sz="2400" spc="-30" dirty="0">
                <a:solidFill>
                  <a:srgbClr val="00CC00"/>
                </a:solidFill>
                <a:latin typeface="Calibri"/>
                <a:cs typeface="Calibri"/>
              </a:rPr>
              <a:t>R</a:t>
            </a:r>
            <a:r>
              <a:rPr sz="2400" spc="-25" dirty="0">
                <a:solidFill>
                  <a:srgbClr val="00CC00"/>
                </a:solidFill>
                <a:latin typeface="Calibri"/>
                <a:cs typeface="Calibri"/>
              </a:rPr>
              <a:t>a</a:t>
            </a:r>
            <a:r>
              <a:rPr sz="2400" spc="10" dirty="0">
                <a:solidFill>
                  <a:srgbClr val="00CC00"/>
                </a:solidFill>
                <a:latin typeface="Calibri"/>
                <a:cs typeface="Calibri"/>
              </a:rPr>
              <a:t>d</a:t>
            </a:r>
            <a:r>
              <a:rPr sz="2400" spc="-30" dirty="0">
                <a:solidFill>
                  <a:srgbClr val="00CC00"/>
                </a:solidFill>
                <a:latin typeface="Calibri"/>
                <a:cs typeface="Calibri"/>
              </a:rPr>
              <a:t>i</a:t>
            </a:r>
            <a:r>
              <a:rPr sz="2400" spc="30" dirty="0">
                <a:solidFill>
                  <a:srgbClr val="00CC00"/>
                </a:solidFill>
                <a:latin typeface="Calibri"/>
                <a:cs typeface="Calibri"/>
              </a:rPr>
              <a:t>c</a:t>
            </a:r>
            <a:r>
              <a:rPr sz="2400" spc="-25" dirty="0">
                <a:solidFill>
                  <a:srgbClr val="00CC0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l</a:t>
            </a:r>
            <a:r>
              <a:rPr sz="2400" spc="3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CC00"/>
                </a:solidFill>
                <a:latin typeface="Calibri"/>
                <a:cs typeface="Calibri"/>
              </a:rPr>
              <a:t>o</a:t>
            </a:r>
            <a:r>
              <a:rPr sz="2400" spc="-15" dirty="0">
                <a:solidFill>
                  <a:srgbClr val="00CC00"/>
                </a:solidFill>
                <a:latin typeface="Calibri"/>
                <a:cs typeface="Calibri"/>
              </a:rPr>
              <a:t>r</a:t>
            </a:r>
            <a:r>
              <a:rPr sz="2400" spc="30" dirty="0">
                <a:solidFill>
                  <a:srgbClr val="00CC00"/>
                </a:solidFill>
                <a:latin typeface="Calibri"/>
                <a:cs typeface="Calibri"/>
              </a:rPr>
              <a:t>c</a:t>
            </a:r>
            <a:r>
              <a:rPr sz="2400" spc="10" dirty="0">
                <a:solidFill>
                  <a:srgbClr val="00CC00"/>
                </a:solidFill>
                <a:latin typeface="Calibri"/>
                <a:cs typeface="Calibri"/>
              </a:rPr>
              <a:t>h</a:t>
            </a:r>
            <a:r>
              <a:rPr sz="2400" spc="-30" dirty="0">
                <a:solidFill>
                  <a:srgbClr val="00CC00"/>
                </a:solidFill>
                <a:latin typeface="Calibri"/>
                <a:cs typeface="Calibri"/>
              </a:rPr>
              <a:t>i</a:t>
            </a:r>
            <a:r>
              <a:rPr sz="2400" spc="10" dirty="0">
                <a:solidFill>
                  <a:srgbClr val="00CC00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e</a:t>
            </a:r>
            <a:r>
              <a:rPr sz="2400" spc="40" dirty="0">
                <a:solidFill>
                  <a:srgbClr val="00CC00"/>
                </a:solidFill>
                <a:latin typeface="Calibri"/>
                <a:cs typeface="Calibri"/>
              </a:rPr>
              <a:t>c</a:t>
            </a:r>
            <a:r>
              <a:rPr sz="2400" spc="15" dirty="0">
                <a:solidFill>
                  <a:srgbClr val="00CC00"/>
                </a:solidFill>
                <a:latin typeface="Calibri"/>
                <a:cs typeface="Calibri"/>
              </a:rPr>
              <a:t>t</a:t>
            </a:r>
            <a:r>
              <a:rPr sz="2400" spc="5" dirty="0">
                <a:solidFill>
                  <a:srgbClr val="00CC00"/>
                </a:solidFill>
                <a:latin typeface="Calibri"/>
                <a:cs typeface="Calibri"/>
              </a:rPr>
              <a:t>o</a:t>
            </a:r>
            <a:r>
              <a:rPr sz="2400" spc="-45" dirty="0">
                <a:solidFill>
                  <a:srgbClr val="00CC00"/>
                </a:solidFill>
                <a:latin typeface="Calibri"/>
                <a:cs typeface="Calibri"/>
              </a:rPr>
              <a:t>m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y</a:t>
            </a:r>
            <a:r>
              <a:rPr sz="2400" spc="-204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CC00"/>
                </a:solidFill>
                <a:latin typeface="Calibri"/>
                <a:cs typeface="Calibri"/>
              </a:rPr>
              <a:t>w</a:t>
            </a:r>
            <a:r>
              <a:rPr sz="2400" spc="-30" dirty="0">
                <a:solidFill>
                  <a:srgbClr val="00CC00"/>
                </a:solidFill>
                <a:latin typeface="Calibri"/>
                <a:cs typeface="Calibri"/>
              </a:rPr>
              <a:t>i</a:t>
            </a:r>
            <a:r>
              <a:rPr sz="2400" spc="15" dirty="0">
                <a:solidFill>
                  <a:srgbClr val="00CC0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h  </a:t>
            </a:r>
            <a:r>
              <a:rPr sz="2400" spc="5" dirty="0">
                <a:solidFill>
                  <a:srgbClr val="00CC00"/>
                </a:solidFill>
                <a:latin typeface="Calibri"/>
                <a:cs typeface="Calibri"/>
              </a:rPr>
              <a:t>o</a:t>
            </a:r>
            <a:r>
              <a:rPr sz="2400" spc="-15" dirty="0">
                <a:solidFill>
                  <a:srgbClr val="00CC00"/>
                </a:solidFill>
                <a:latin typeface="Calibri"/>
                <a:cs typeface="Calibri"/>
              </a:rPr>
              <a:t>r</a:t>
            </a:r>
            <a:r>
              <a:rPr sz="2400" spc="30" dirty="0">
                <a:solidFill>
                  <a:srgbClr val="00CC00"/>
                </a:solidFill>
                <a:latin typeface="Calibri"/>
                <a:cs typeface="Calibri"/>
              </a:rPr>
              <a:t>c</a:t>
            </a:r>
            <a:r>
              <a:rPr sz="2400" spc="10" dirty="0">
                <a:solidFill>
                  <a:srgbClr val="00CC00"/>
                </a:solidFill>
                <a:latin typeface="Calibri"/>
                <a:cs typeface="Calibri"/>
              </a:rPr>
              <a:t>h</a:t>
            </a:r>
            <a:r>
              <a:rPr sz="2400" spc="-30" dirty="0">
                <a:solidFill>
                  <a:srgbClr val="00CC00"/>
                </a:solidFill>
                <a:latin typeface="Calibri"/>
                <a:cs typeface="Calibri"/>
              </a:rPr>
              <a:t>i</a:t>
            </a:r>
            <a:r>
              <a:rPr sz="2400" spc="10" dirty="0">
                <a:solidFill>
                  <a:srgbClr val="00CC00"/>
                </a:solidFill>
                <a:latin typeface="Calibri"/>
                <a:cs typeface="Calibri"/>
              </a:rPr>
              <a:t>d</a:t>
            </a:r>
            <a:r>
              <a:rPr sz="2400" spc="5" dirty="0">
                <a:solidFill>
                  <a:srgbClr val="00CC00"/>
                </a:solidFill>
                <a:latin typeface="Calibri"/>
                <a:cs typeface="Calibri"/>
              </a:rPr>
              <a:t>o</a:t>
            </a:r>
            <a:r>
              <a:rPr sz="2400" spc="10" dirty="0">
                <a:solidFill>
                  <a:srgbClr val="00CC00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e</a:t>
            </a:r>
            <a:r>
              <a:rPr sz="2400" spc="15" dirty="0">
                <a:solidFill>
                  <a:srgbClr val="00CC00"/>
                </a:solidFill>
                <a:latin typeface="Calibri"/>
                <a:cs typeface="Calibri"/>
              </a:rPr>
              <a:t>x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y</a:t>
            </a:r>
            <a:r>
              <a:rPr sz="2400" spc="-13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solidFill>
                  <a:srgbClr val="00CC0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o</a:t>
            </a:r>
            <a:r>
              <a:rPr sz="2400" spc="-8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solidFill>
                  <a:srgbClr val="00CC00"/>
                </a:solidFill>
                <a:latin typeface="Calibri"/>
                <a:cs typeface="Calibri"/>
              </a:rPr>
              <a:t>t</a:t>
            </a:r>
            <a:r>
              <a:rPr sz="2400" spc="10" dirty="0">
                <a:solidFill>
                  <a:srgbClr val="00CC00"/>
                </a:solidFill>
                <a:latin typeface="Calibri"/>
                <a:cs typeface="Calibri"/>
              </a:rPr>
              <a:t>h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00CC00"/>
                </a:solidFill>
                <a:latin typeface="Calibri"/>
                <a:cs typeface="Calibri"/>
              </a:rPr>
              <a:t>c</a:t>
            </a:r>
            <a:r>
              <a:rPr sz="2400" spc="5" dirty="0">
                <a:solidFill>
                  <a:srgbClr val="00CC00"/>
                </a:solidFill>
                <a:latin typeface="Calibri"/>
                <a:cs typeface="Calibri"/>
              </a:rPr>
              <a:t>o</a:t>
            </a:r>
            <a:r>
              <a:rPr sz="2400" spc="10" dirty="0">
                <a:solidFill>
                  <a:srgbClr val="00CC00"/>
                </a:solidFill>
                <a:latin typeface="Calibri"/>
                <a:cs typeface="Calibri"/>
              </a:rPr>
              <a:t>n</a:t>
            </a:r>
            <a:r>
              <a:rPr sz="2400" spc="15" dirty="0">
                <a:solidFill>
                  <a:srgbClr val="00CC00"/>
                </a:solidFill>
                <a:latin typeface="Calibri"/>
                <a:cs typeface="Calibri"/>
              </a:rPr>
              <a:t>t</a:t>
            </a:r>
            <a:r>
              <a:rPr sz="2400" spc="-90" dirty="0">
                <a:solidFill>
                  <a:srgbClr val="00CC00"/>
                </a:solidFill>
                <a:latin typeface="Calibri"/>
                <a:cs typeface="Calibri"/>
              </a:rPr>
              <a:t>r</a:t>
            </a:r>
            <a:r>
              <a:rPr sz="2400" spc="-25" dirty="0">
                <a:solidFill>
                  <a:srgbClr val="00CC00"/>
                </a:solidFill>
                <a:latin typeface="Calibri"/>
                <a:cs typeface="Calibri"/>
              </a:rPr>
              <a:t>a</a:t>
            </a:r>
            <a:r>
              <a:rPr sz="2400" spc="-30" dirty="0">
                <a:solidFill>
                  <a:srgbClr val="00CC00"/>
                </a:solidFill>
                <a:latin typeface="Calibri"/>
                <a:cs typeface="Calibri"/>
              </a:rPr>
              <a:t>l</a:t>
            </a:r>
            <a:r>
              <a:rPr sz="2400" spc="-25" dirty="0">
                <a:solidFill>
                  <a:srgbClr val="00CC00"/>
                </a:solidFill>
                <a:latin typeface="Calibri"/>
                <a:cs typeface="Calibri"/>
              </a:rPr>
              <a:t>a</a:t>
            </a:r>
            <a:r>
              <a:rPr sz="2400" spc="15" dirty="0">
                <a:solidFill>
                  <a:srgbClr val="00CC0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e</a:t>
            </a:r>
            <a:r>
              <a:rPr sz="2400" spc="-85" dirty="0">
                <a:solidFill>
                  <a:srgbClr val="00CC00"/>
                </a:solidFill>
                <a:latin typeface="Calibri"/>
                <a:cs typeface="Calibri"/>
              </a:rPr>
              <a:t>r</a:t>
            </a:r>
            <a:r>
              <a:rPr sz="2400" spc="-25" dirty="0">
                <a:solidFill>
                  <a:srgbClr val="00CC0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l  </a:t>
            </a:r>
            <a:r>
              <a:rPr sz="2400" spc="5" dirty="0">
                <a:solidFill>
                  <a:srgbClr val="00CC00"/>
                </a:solidFill>
                <a:latin typeface="Calibri"/>
                <a:cs typeface="Calibri"/>
              </a:rPr>
              <a:t>testicle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3525" y="2057400"/>
            <a:ext cx="3352800" cy="35814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657" y="210438"/>
            <a:ext cx="8355965" cy="112839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0"/>
              </a:spcBef>
            </a:pPr>
            <a:r>
              <a:rPr sz="3950" spc="20" dirty="0"/>
              <a:t>Q5:</a:t>
            </a:r>
            <a:r>
              <a:rPr sz="3950" spc="-10" dirty="0"/>
              <a:t> </a:t>
            </a:r>
            <a:r>
              <a:rPr sz="3200" spc="20" dirty="0"/>
              <a:t>80</a:t>
            </a:r>
            <a:r>
              <a:rPr sz="3200" spc="-40" dirty="0"/>
              <a:t> </a:t>
            </a:r>
            <a:r>
              <a:rPr sz="3200" spc="-5" dirty="0"/>
              <a:t>yo</a:t>
            </a:r>
            <a:r>
              <a:rPr sz="3200" spc="-25" dirty="0"/>
              <a:t> </a:t>
            </a:r>
            <a:r>
              <a:rPr sz="3200" spc="10" dirty="0"/>
              <a:t>male</a:t>
            </a:r>
            <a:r>
              <a:rPr sz="3200" spc="-70" dirty="0"/>
              <a:t> </a:t>
            </a:r>
            <a:r>
              <a:rPr sz="3200" spc="25" dirty="0"/>
              <a:t>pt</a:t>
            </a:r>
            <a:r>
              <a:rPr sz="3200" spc="-5" dirty="0"/>
              <a:t> </a:t>
            </a:r>
            <a:r>
              <a:rPr sz="3200" spc="5" dirty="0"/>
              <a:t>co</a:t>
            </a:r>
            <a:r>
              <a:rPr sz="3200" spc="-25" dirty="0"/>
              <a:t> </a:t>
            </a:r>
            <a:r>
              <a:rPr sz="3200" spc="10" dirty="0"/>
              <a:t>acute</a:t>
            </a:r>
            <a:r>
              <a:rPr sz="3200" spc="-155" dirty="0"/>
              <a:t> </a:t>
            </a:r>
            <a:r>
              <a:rPr sz="3200" spc="20" dirty="0"/>
              <a:t>urine</a:t>
            </a:r>
            <a:r>
              <a:rPr sz="3200" spc="-80" dirty="0"/>
              <a:t> </a:t>
            </a:r>
            <a:r>
              <a:rPr sz="3200" spc="-5" dirty="0"/>
              <a:t>retention</a:t>
            </a:r>
            <a:r>
              <a:rPr sz="3200" spc="-95" dirty="0"/>
              <a:t> </a:t>
            </a:r>
            <a:r>
              <a:rPr sz="3200" spc="25" dirty="0"/>
              <a:t>as</a:t>
            </a:r>
            <a:r>
              <a:rPr sz="3200" spc="-35" dirty="0"/>
              <a:t> </a:t>
            </a:r>
            <a:r>
              <a:rPr sz="3200" spc="10" dirty="0"/>
              <a:t>you </a:t>
            </a:r>
            <a:r>
              <a:rPr sz="3200" spc="-710" dirty="0"/>
              <a:t> </a:t>
            </a:r>
            <a:r>
              <a:rPr sz="3200" spc="5" dirty="0"/>
              <a:t>see</a:t>
            </a:r>
            <a:r>
              <a:rPr sz="3200" spc="-15" dirty="0"/>
              <a:t> </a:t>
            </a:r>
            <a:r>
              <a:rPr sz="3200" spc="5" dirty="0"/>
              <a:t>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24827" y="2001293"/>
            <a:ext cx="4224020" cy="423227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412750" marR="206375" indent="-400685">
              <a:lnSpc>
                <a:spcPct val="100400"/>
              </a:lnSpc>
              <a:spcBef>
                <a:spcPts val="365"/>
              </a:spcBef>
              <a:buFont typeface="Calibri"/>
              <a:buAutoNum type="alphaUcPeriod"/>
              <a:tabLst>
                <a:tab pos="527050" algn="l"/>
                <a:tab pos="527685" algn="l"/>
              </a:tabLst>
            </a:pPr>
            <a:r>
              <a:rPr dirty="0"/>
              <a:t>	</a:t>
            </a:r>
            <a:r>
              <a:rPr sz="2400" spc="-15" dirty="0">
                <a:latin typeface="Calibri"/>
                <a:cs typeface="Calibri"/>
              </a:rPr>
              <a:t>What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your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management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?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CC00"/>
                </a:solidFill>
                <a:latin typeface="Calibri"/>
                <a:cs typeface="Calibri"/>
              </a:rPr>
              <a:t>Bladder</a:t>
            </a:r>
            <a:r>
              <a:rPr sz="2400" spc="3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CC00"/>
                </a:solidFill>
                <a:latin typeface="Calibri"/>
                <a:cs typeface="Calibri"/>
              </a:rPr>
              <a:t>drainage</a:t>
            </a:r>
            <a:r>
              <a:rPr sz="2400" spc="5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CC00"/>
                </a:solidFill>
                <a:latin typeface="Calibri"/>
                <a:cs typeface="Calibri"/>
              </a:rPr>
              <a:t>by</a:t>
            </a:r>
            <a:r>
              <a:rPr sz="2400" spc="-6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00CC00"/>
                </a:solidFill>
                <a:latin typeface="Calibri"/>
                <a:cs typeface="Calibri"/>
              </a:rPr>
              <a:t>foley’s </a:t>
            </a:r>
            <a:r>
              <a:rPr sz="2400" spc="-2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CC00"/>
                </a:solidFill>
                <a:latin typeface="Calibri"/>
                <a:cs typeface="Calibri"/>
              </a:rPr>
              <a:t>catheter</a:t>
            </a:r>
            <a:endParaRPr sz="2400">
              <a:latin typeface="Calibri"/>
              <a:cs typeface="Calibri"/>
            </a:endParaRPr>
          </a:p>
          <a:p>
            <a:pPr marL="412750" marR="5080">
              <a:lnSpc>
                <a:spcPts val="2630"/>
              </a:lnSpc>
              <a:spcBef>
                <a:spcPts val="570"/>
              </a:spcBef>
            </a:pPr>
            <a:r>
              <a:rPr sz="2400" spc="5" dirty="0">
                <a:solidFill>
                  <a:srgbClr val="00CC00"/>
                </a:solidFill>
                <a:latin typeface="Calibri"/>
                <a:cs typeface="Calibri"/>
              </a:rPr>
              <a:t>Alpha</a:t>
            </a:r>
            <a:r>
              <a:rPr sz="2400" spc="-6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CC00"/>
                </a:solidFill>
                <a:latin typeface="Calibri"/>
                <a:cs typeface="Calibri"/>
              </a:rPr>
              <a:t>blocker</a:t>
            </a:r>
            <a:r>
              <a:rPr sz="2400" spc="-11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CC00"/>
                </a:solidFill>
                <a:latin typeface="Calibri"/>
                <a:cs typeface="Calibri"/>
              </a:rPr>
              <a:t>for</a:t>
            </a:r>
            <a:r>
              <a:rPr sz="2400" spc="3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CC00"/>
                </a:solidFill>
                <a:latin typeface="Calibri"/>
                <a:cs typeface="Calibri"/>
              </a:rPr>
              <a:t>symptomatic </a:t>
            </a:r>
            <a:r>
              <a:rPr sz="2400" spc="-53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CC00"/>
                </a:solidFill>
                <a:latin typeface="Calibri"/>
                <a:cs typeface="Calibri"/>
              </a:rPr>
              <a:t>relief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 of</a:t>
            </a:r>
            <a:r>
              <a:rPr sz="2400" spc="-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BPH</a:t>
            </a:r>
            <a:endParaRPr sz="2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225"/>
              </a:spcBef>
              <a:buAutoNum type="alphaUcPeriod" startAt="2"/>
              <a:tabLst>
                <a:tab pos="527050" algn="l"/>
                <a:tab pos="527685" algn="l"/>
              </a:tabLst>
            </a:pPr>
            <a:r>
              <a:rPr sz="2400" spc="-10" dirty="0">
                <a:latin typeface="Calibri"/>
                <a:cs typeface="Calibri"/>
              </a:rPr>
              <a:t>List </a:t>
            </a:r>
            <a:r>
              <a:rPr sz="2400" dirty="0">
                <a:latin typeface="Calibri"/>
                <a:cs typeface="Calibri"/>
              </a:rPr>
              <a:t>4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indications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TURP</a:t>
            </a:r>
            <a:endParaRPr sz="2400">
              <a:latin typeface="Calibri"/>
              <a:cs typeface="Calibri"/>
            </a:endParaRPr>
          </a:p>
          <a:p>
            <a:pPr marL="870585" marR="72390" lvl="1" indent="-457834">
              <a:lnSpc>
                <a:spcPts val="2630"/>
              </a:lnSpc>
              <a:spcBef>
                <a:spcPts val="575"/>
              </a:spcBef>
              <a:buAutoNum type="arabicPeriod"/>
              <a:tabLst>
                <a:tab pos="870585" algn="l"/>
                <a:tab pos="871219" algn="l"/>
              </a:tabLst>
            </a:pPr>
            <a:r>
              <a:rPr sz="2400" spc="-10" dirty="0">
                <a:solidFill>
                  <a:srgbClr val="00CC00"/>
                </a:solidFill>
                <a:latin typeface="Calibri"/>
                <a:cs typeface="Calibri"/>
              </a:rPr>
              <a:t>Recurrent</a:t>
            </a:r>
            <a:r>
              <a:rPr sz="2400" spc="-10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CC00"/>
                </a:solidFill>
                <a:latin typeface="Calibri"/>
                <a:cs typeface="Calibri"/>
              </a:rPr>
              <a:t>refractory</a:t>
            </a:r>
            <a:r>
              <a:rPr sz="2400" spc="-7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CC00"/>
                </a:solidFill>
                <a:latin typeface="Calibri"/>
                <a:cs typeface="Calibri"/>
              </a:rPr>
              <a:t>acute </a:t>
            </a:r>
            <a:r>
              <a:rPr sz="2400" spc="-52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CC00"/>
                </a:solidFill>
                <a:latin typeface="Calibri"/>
                <a:cs typeface="Calibri"/>
              </a:rPr>
              <a:t>urine</a:t>
            </a:r>
            <a:r>
              <a:rPr sz="2400" spc="-2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retention</a:t>
            </a:r>
            <a:endParaRPr sz="2400">
              <a:latin typeface="Calibri"/>
              <a:cs typeface="Calibri"/>
            </a:endParaRPr>
          </a:p>
          <a:p>
            <a:pPr marL="870585" lvl="1" indent="-458470">
              <a:lnSpc>
                <a:spcPct val="100000"/>
              </a:lnSpc>
              <a:spcBef>
                <a:spcPts val="225"/>
              </a:spcBef>
              <a:buAutoNum type="arabicPeriod"/>
              <a:tabLst>
                <a:tab pos="870585" algn="l"/>
                <a:tab pos="871219" algn="l"/>
              </a:tabLst>
            </a:pPr>
            <a:r>
              <a:rPr sz="2400" spc="-10" dirty="0">
                <a:solidFill>
                  <a:srgbClr val="00CC00"/>
                </a:solidFill>
                <a:latin typeface="Calibri"/>
                <a:cs typeface="Calibri"/>
              </a:rPr>
              <a:t>Recurrent</a:t>
            </a:r>
            <a:r>
              <a:rPr sz="2400" spc="-9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CC00"/>
                </a:solidFill>
                <a:latin typeface="Calibri"/>
                <a:cs typeface="Calibri"/>
              </a:rPr>
              <a:t>gross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CC00"/>
                </a:solidFill>
                <a:latin typeface="Calibri"/>
                <a:cs typeface="Calibri"/>
              </a:rPr>
              <a:t>hematuria</a:t>
            </a:r>
            <a:endParaRPr sz="2400">
              <a:latin typeface="Calibri"/>
              <a:cs typeface="Calibri"/>
            </a:endParaRPr>
          </a:p>
          <a:p>
            <a:pPr marL="870585" lvl="1" indent="-458470">
              <a:lnSpc>
                <a:spcPct val="100000"/>
              </a:lnSpc>
              <a:spcBef>
                <a:spcPts val="275"/>
              </a:spcBef>
              <a:buAutoNum type="arabicPeriod"/>
              <a:tabLst>
                <a:tab pos="870585" algn="l"/>
                <a:tab pos="871219" algn="l"/>
              </a:tabLst>
            </a:pPr>
            <a:r>
              <a:rPr sz="2400" spc="-10" dirty="0">
                <a:solidFill>
                  <a:srgbClr val="00CC00"/>
                </a:solidFill>
                <a:latin typeface="Calibri"/>
                <a:cs typeface="Calibri"/>
              </a:rPr>
              <a:t>Recurrent</a:t>
            </a:r>
            <a:r>
              <a:rPr sz="2400" spc="-10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solidFill>
                  <a:srgbClr val="00CC00"/>
                </a:solidFill>
                <a:latin typeface="Calibri"/>
                <a:cs typeface="Calibri"/>
              </a:rPr>
              <a:t>UTI</a:t>
            </a:r>
            <a:endParaRPr sz="2400">
              <a:latin typeface="Calibri"/>
              <a:cs typeface="Calibri"/>
            </a:endParaRPr>
          </a:p>
          <a:p>
            <a:pPr marL="870585" lvl="1" indent="-458470">
              <a:lnSpc>
                <a:spcPct val="100000"/>
              </a:lnSpc>
              <a:spcBef>
                <a:spcPts val="275"/>
              </a:spcBef>
              <a:buAutoNum type="arabicPeriod"/>
              <a:tabLst>
                <a:tab pos="870585" algn="l"/>
                <a:tab pos="871219" algn="l"/>
              </a:tabLst>
            </a:pPr>
            <a:r>
              <a:rPr sz="2400" spc="-25" dirty="0">
                <a:solidFill>
                  <a:srgbClr val="00CC00"/>
                </a:solidFill>
                <a:latin typeface="Calibri"/>
                <a:cs typeface="Calibri"/>
              </a:rPr>
              <a:t>Failed</a:t>
            </a:r>
            <a:r>
              <a:rPr sz="2400" spc="6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medical</a:t>
            </a:r>
            <a:r>
              <a:rPr sz="2400" spc="-5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treatment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67300" y="2306701"/>
            <a:ext cx="3657600" cy="382739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657" y="225805"/>
            <a:ext cx="204216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20" dirty="0"/>
              <a:t>Q6:</a:t>
            </a:r>
            <a:r>
              <a:rPr sz="3950" spc="-65" dirty="0"/>
              <a:t> </a:t>
            </a:r>
            <a:r>
              <a:rPr sz="3200" spc="5" dirty="0"/>
              <a:t>define: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61327" y="1162240"/>
            <a:ext cx="7671434" cy="53765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591185" indent="-514984">
              <a:lnSpc>
                <a:spcPct val="100000"/>
              </a:lnSpc>
              <a:spcBef>
                <a:spcPts val="675"/>
              </a:spcBef>
              <a:buAutoNum type="alphaUcPeriod"/>
              <a:tabLst>
                <a:tab pos="590550" algn="l"/>
                <a:tab pos="591185" algn="l"/>
              </a:tabLst>
            </a:pPr>
            <a:r>
              <a:rPr sz="2400" spc="-10" dirty="0">
                <a:latin typeface="Calibri"/>
                <a:cs typeface="Calibri"/>
              </a:rPr>
              <a:t>Overflow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incontinence</a:t>
            </a:r>
            <a:endParaRPr sz="2400">
              <a:latin typeface="Calibri"/>
              <a:cs typeface="Calibri"/>
            </a:endParaRPr>
          </a:p>
          <a:p>
            <a:pPr marL="476250">
              <a:lnSpc>
                <a:spcPts val="2865"/>
              </a:lnSpc>
              <a:spcBef>
                <a:spcPts val="575"/>
              </a:spcBef>
            </a:pPr>
            <a:r>
              <a:rPr sz="2400" spc="-15" dirty="0">
                <a:solidFill>
                  <a:srgbClr val="00CC00"/>
                </a:solidFill>
                <a:latin typeface="Calibri"/>
                <a:cs typeface="Calibri"/>
              </a:rPr>
              <a:t>Involuntary</a:t>
            </a:r>
            <a:r>
              <a:rPr sz="2400" spc="2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CC00"/>
                </a:solidFill>
                <a:latin typeface="Calibri"/>
                <a:cs typeface="Calibri"/>
              </a:rPr>
              <a:t>leakage</a:t>
            </a:r>
            <a:r>
              <a:rPr sz="2400" spc="-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of</a:t>
            </a:r>
            <a:r>
              <a:rPr sz="2400" spc="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CC00"/>
                </a:solidFill>
                <a:latin typeface="Calibri"/>
                <a:cs typeface="Calibri"/>
              </a:rPr>
              <a:t>urine</a:t>
            </a:r>
            <a:r>
              <a:rPr sz="2400" spc="6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CC00"/>
                </a:solidFill>
                <a:latin typeface="Calibri"/>
                <a:cs typeface="Calibri"/>
              </a:rPr>
              <a:t>when</a:t>
            </a:r>
            <a:r>
              <a:rPr sz="2400" spc="-6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CC00"/>
                </a:solidFill>
                <a:latin typeface="Calibri"/>
                <a:cs typeface="Calibri"/>
              </a:rPr>
              <a:t>intravesical</a:t>
            </a:r>
            <a:r>
              <a:rPr sz="2400" spc="4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CC00"/>
                </a:solidFill>
                <a:latin typeface="Calibri"/>
                <a:cs typeface="Calibri"/>
              </a:rPr>
              <a:t>pressure</a:t>
            </a:r>
            <a:endParaRPr sz="2400">
              <a:latin typeface="Calibri"/>
              <a:cs typeface="Calibri"/>
            </a:endParaRPr>
          </a:p>
          <a:p>
            <a:pPr marL="476250">
              <a:lnSpc>
                <a:spcPts val="2865"/>
              </a:lnSpc>
            </a:pP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00CC00"/>
                </a:solidFill>
                <a:latin typeface="Calibri"/>
                <a:cs typeface="Calibri"/>
              </a:rPr>
              <a:t>x</a:t>
            </a:r>
            <a:r>
              <a:rPr sz="2400" spc="30" dirty="0">
                <a:solidFill>
                  <a:srgbClr val="00CC0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00CC00"/>
                </a:solidFill>
                <a:latin typeface="Calibri"/>
                <a:cs typeface="Calibri"/>
              </a:rPr>
              <a:t>e</a:t>
            </a:r>
            <a:r>
              <a:rPr sz="2400" spc="10" dirty="0">
                <a:solidFill>
                  <a:srgbClr val="00CC00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s</a:t>
            </a:r>
            <a:r>
              <a:rPr sz="2400" spc="-6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00CC00"/>
                </a:solidFill>
                <a:latin typeface="Calibri"/>
                <a:cs typeface="Calibri"/>
              </a:rPr>
              <a:t>s</a:t>
            </a:r>
            <a:r>
              <a:rPr sz="2400" spc="10" dirty="0">
                <a:solidFill>
                  <a:srgbClr val="00CC00"/>
                </a:solidFill>
                <a:latin typeface="Calibri"/>
                <a:cs typeface="Calibri"/>
              </a:rPr>
              <a:t>ph</a:t>
            </a:r>
            <a:r>
              <a:rPr sz="2400" spc="-30" dirty="0">
                <a:solidFill>
                  <a:srgbClr val="00CC00"/>
                </a:solidFill>
                <a:latin typeface="Calibri"/>
                <a:cs typeface="Calibri"/>
              </a:rPr>
              <a:t>i</a:t>
            </a:r>
            <a:r>
              <a:rPr sz="2400" spc="10" dirty="0">
                <a:solidFill>
                  <a:srgbClr val="00CC00"/>
                </a:solidFill>
                <a:latin typeface="Calibri"/>
                <a:cs typeface="Calibri"/>
              </a:rPr>
              <a:t>n</a:t>
            </a:r>
            <a:r>
              <a:rPr sz="2400" spc="30" dirty="0">
                <a:solidFill>
                  <a:srgbClr val="00CC00"/>
                </a:solidFill>
                <a:latin typeface="Calibri"/>
                <a:cs typeface="Calibri"/>
              </a:rPr>
              <a:t>c</a:t>
            </a:r>
            <a:r>
              <a:rPr sz="2400" spc="15" dirty="0">
                <a:solidFill>
                  <a:srgbClr val="00CC0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00CC00"/>
                </a:solidFill>
                <a:latin typeface="Calibri"/>
                <a:cs typeface="Calibri"/>
              </a:rPr>
              <a:t>r</a:t>
            </a:r>
            <a:r>
              <a:rPr sz="2400" spc="-30" dirty="0">
                <a:solidFill>
                  <a:srgbClr val="00CC00"/>
                </a:solidFill>
                <a:latin typeface="Calibri"/>
                <a:cs typeface="Calibri"/>
              </a:rPr>
              <a:t>i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c</a:t>
            </a:r>
            <a:r>
              <a:rPr sz="2400" spc="-13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CC00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00CC0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e</a:t>
            </a:r>
            <a:r>
              <a:rPr sz="2400" spc="35" dirty="0">
                <a:solidFill>
                  <a:srgbClr val="00CC00"/>
                </a:solidFill>
                <a:latin typeface="Calibri"/>
                <a:cs typeface="Calibri"/>
              </a:rPr>
              <a:t>s</a:t>
            </a:r>
            <a:r>
              <a:rPr sz="2400" spc="30" dirty="0">
                <a:solidFill>
                  <a:srgbClr val="00CC00"/>
                </a:solidFill>
                <a:latin typeface="Calibri"/>
                <a:cs typeface="Calibri"/>
              </a:rPr>
              <a:t>s</a:t>
            </a:r>
            <a:r>
              <a:rPr sz="2400" spc="10" dirty="0">
                <a:solidFill>
                  <a:srgbClr val="00CC00"/>
                </a:solidFill>
                <a:latin typeface="Calibri"/>
                <a:cs typeface="Calibri"/>
              </a:rPr>
              <a:t>u</a:t>
            </a:r>
            <a:r>
              <a:rPr sz="2400" spc="-15" dirty="0">
                <a:solidFill>
                  <a:srgbClr val="00CC0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591185" indent="-514984">
              <a:lnSpc>
                <a:spcPct val="100000"/>
              </a:lnSpc>
              <a:spcBef>
                <a:spcPts val="650"/>
              </a:spcBef>
              <a:buAutoNum type="alphaUcPeriod" startAt="2"/>
              <a:tabLst>
                <a:tab pos="590550" algn="l"/>
                <a:tab pos="591185" algn="l"/>
              </a:tabLst>
            </a:pPr>
            <a:r>
              <a:rPr sz="2400" spc="-10" dirty="0">
                <a:latin typeface="Calibri"/>
                <a:cs typeface="Calibri"/>
              </a:rPr>
              <a:t>Recurrent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UTI</a:t>
            </a:r>
            <a:endParaRPr sz="2400">
              <a:latin typeface="Calibri"/>
              <a:cs typeface="Calibri"/>
            </a:endParaRPr>
          </a:p>
          <a:p>
            <a:pPr marL="476250" marR="120650">
              <a:lnSpc>
                <a:spcPts val="2850"/>
              </a:lnSpc>
              <a:spcBef>
                <a:spcPts val="695"/>
              </a:spcBef>
            </a:pP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2</a:t>
            </a:r>
            <a:r>
              <a:rPr sz="2400" spc="-3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episodes</a:t>
            </a:r>
            <a:r>
              <a:rPr sz="2400" spc="-6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of </a:t>
            </a:r>
            <a:r>
              <a:rPr sz="2400" spc="15" dirty="0">
                <a:solidFill>
                  <a:srgbClr val="00CC00"/>
                </a:solidFill>
                <a:latin typeface="Calibri"/>
                <a:cs typeface="Calibri"/>
              </a:rPr>
              <a:t>UTI</a:t>
            </a:r>
            <a:r>
              <a:rPr sz="2400" spc="-10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CC00"/>
                </a:solidFill>
                <a:latin typeface="Calibri"/>
                <a:cs typeface="Calibri"/>
              </a:rPr>
              <a:t>in</a:t>
            </a:r>
            <a:r>
              <a:rPr sz="2400" spc="7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CC00"/>
                </a:solidFill>
                <a:latin typeface="Calibri"/>
                <a:cs typeface="Calibri"/>
              </a:rPr>
              <a:t>period</a:t>
            </a:r>
            <a:r>
              <a:rPr sz="2400" spc="-1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of</a:t>
            </a:r>
            <a:r>
              <a:rPr sz="2400" spc="5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6</a:t>
            </a:r>
            <a:r>
              <a:rPr sz="2400" spc="4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CC00"/>
                </a:solidFill>
                <a:latin typeface="Calibri"/>
                <a:cs typeface="Calibri"/>
              </a:rPr>
              <a:t>months</a:t>
            </a:r>
            <a:r>
              <a:rPr sz="2400" spc="-13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or</a:t>
            </a:r>
            <a:r>
              <a:rPr sz="2400" spc="-1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3</a:t>
            </a:r>
            <a:r>
              <a:rPr sz="2400" spc="-3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times</a:t>
            </a:r>
            <a:r>
              <a:rPr sz="2400" spc="-6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CC00"/>
                </a:solidFill>
                <a:latin typeface="Calibri"/>
                <a:cs typeface="Calibri"/>
              </a:rPr>
              <a:t>in</a:t>
            </a:r>
            <a:r>
              <a:rPr sz="2400" spc="7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CC00"/>
                </a:solidFill>
                <a:latin typeface="Calibri"/>
                <a:cs typeface="Calibri"/>
              </a:rPr>
              <a:t>12 </a:t>
            </a:r>
            <a:r>
              <a:rPr sz="2400" spc="-52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CC00"/>
                </a:solidFill>
                <a:latin typeface="Calibri"/>
                <a:cs typeface="Calibri"/>
              </a:rPr>
              <a:t>months</a:t>
            </a:r>
            <a:endParaRPr sz="2400">
              <a:latin typeface="Calibri"/>
              <a:cs typeface="Calibri"/>
            </a:endParaRPr>
          </a:p>
          <a:p>
            <a:pPr marL="591185" indent="-514984">
              <a:lnSpc>
                <a:spcPct val="100000"/>
              </a:lnSpc>
              <a:spcBef>
                <a:spcPts val="490"/>
              </a:spcBef>
              <a:buAutoNum type="alphaUcPeriod" startAt="3"/>
              <a:tabLst>
                <a:tab pos="590550" algn="l"/>
                <a:tab pos="591185" algn="l"/>
              </a:tabLst>
            </a:pPr>
            <a:r>
              <a:rPr sz="2400" spc="30" dirty="0">
                <a:latin typeface="Calibri"/>
                <a:cs typeface="Calibri"/>
              </a:rPr>
              <a:t>U</a:t>
            </a:r>
            <a:r>
              <a:rPr sz="2400" spc="10" dirty="0">
                <a:latin typeface="Calibri"/>
                <a:cs typeface="Calibri"/>
              </a:rPr>
              <a:t>nd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35" dirty="0">
                <a:latin typeface="Calibri"/>
                <a:cs typeface="Calibri"/>
              </a:rPr>
              <a:t>s</a:t>
            </a:r>
            <a:r>
              <a:rPr sz="2400" spc="3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5" dirty="0">
                <a:latin typeface="Calibri"/>
                <a:cs typeface="Calibri"/>
              </a:rPr>
              <a:t>n</a:t>
            </a:r>
            <a:r>
              <a:rPr sz="2400" spc="10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ed</a:t>
            </a:r>
            <a:r>
              <a:rPr sz="2400" spc="-155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35" dirty="0">
                <a:latin typeface="Calibri"/>
                <a:cs typeface="Calibri"/>
              </a:rPr>
              <a:t>s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476250" marR="347980">
              <a:lnSpc>
                <a:spcPct val="101600"/>
              </a:lnSpc>
              <a:spcBef>
                <a:spcPts val="530"/>
              </a:spcBef>
            </a:pPr>
            <a:r>
              <a:rPr sz="2400" spc="-55" dirty="0">
                <a:solidFill>
                  <a:srgbClr val="00CC00"/>
                </a:solidFill>
                <a:latin typeface="Calibri"/>
                <a:cs typeface="Calibri"/>
              </a:rPr>
              <a:t>F</a:t>
            </a:r>
            <a:r>
              <a:rPr sz="2400" spc="-25" dirty="0">
                <a:solidFill>
                  <a:srgbClr val="00CC00"/>
                </a:solidFill>
                <a:latin typeface="Calibri"/>
                <a:cs typeface="Calibri"/>
              </a:rPr>
              <a:t>a</a:t>
            </a:r>
            <a:r>
              <a:rPr sz="2400" spc="-30" dirty="0">
                <a:solidFill>
                  <a:srgbClr val="00CC00"/>
                </a:solidFill>
                <a:latin typeface="Calibri"/>
                <a:cs typeface="Calibri"/>
              </a:rPr>
              <a:t>il</a:t>
            </a:r>
            <a:r>
              <a:rPr sz="2400" spc="10" dirty="0">
                <a:solidFill>
                  <a:srgbClr val="00CC00"/>
                </a:solidFill>
                <a:latin typeface="Calibri"/>
                <a:cs typeface="Calibri"/>
              </a:rPr>
              <a:t>u</a:t>
            </a:r>
            <a:r>
              <a:rPr sz="2400" spc="-15" dirty="0">
                <a:solidFill>
                  <a:srgbClr val="00CC0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e</a:t>
            </a:r>
            <a:r>
              <a:rPr sz="2400" spc="6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CC0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f</a:t>
            </a:r>
            <a:r>
              <a:rPr sz="2400" spc="-7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solidFill>
                  <a:srgbClr val="00CC00"/>
                </a:solidFill>
                <a:latin typeface="Calibri"/>
                <a:cs typeface="Calibri"/>
              </a:rPr>
              <a:t>t</a:t>
            </a:r>
            <a:r>
              <a:rPr sz="2400" spc="35" dirty="0">
                <a:solidFill>
                  <a:srgbClr val="00CC00"/>
                </a:solidFill>
                <a:latin typeface="Calibri"/>
                <a:cs typeface="Calibri"/>
              </a:rPr>
              <a:t>s</a:t>
            </a:r>
            <a:r>
              <a:rPr sz="2400" spc="15" dirty="0">
                <a:solidFill>
                  <a:srgbClr val="00CC00"/>
                </a:solidFill>
                <a:latin typeface="Calibri"/>
                <a:cs typeface="Calibri"/>
              </a:rPr>
              <a:t>t</a:t>
            </a:r>
            <a:r>
              <a:rPr sz="2400" spc="-30" dirty="0">
                <a:solidFill>
                  <a:srgbClr val="00CC00"/>
                </a:solidFill>
                <a:latin typeface="Calibri"/>
                <a:cs typeface="Calibri"/>
              </a:rPr>
              <a:t>i</a:t>
            </a:r>
            <a:r>
              <a:rPr sz="2400" spc="30" dirty="0">
                <a:solidFill>
                  <a:srgbClr val="00CC00"/>
                </a:solidFill>
                <a:latin typeface="Calibri"/>
                <a:cs typeface="Calibri"/>
              </a:rPr>
              <a:t>c</a:t>
            </a:r>
            <a:r>
              <a:rPr sz="2400" spc="-30" dirty="0">
                <a:solidFill>
                  <a:srgbClr val="00CC00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es</a:t>
            </a:r>
            <a:r>
              <a:rPr sz="2400" spc="-4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solidFill>
                  <a:srgbClr val="00CC0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o</a:t>
            </a:r>
            <a:r>
              <a:rPr sz="2400" spc="-8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CC00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e</a:t>
            </a:r>
            <a:r>
              <a:rPr sz="2400" spc="40" dirty="0">
                <a:solidFill>
                  <a:srgbClr val="00CC00"/>
                </a:solidFill>
                <a:latin typeface="Calibri"/>
                <a:cs typeface="Calibri"/>
              </a:rPr>
              <a:t>s</a:t>
            </a:r>
            <a:r>
              <a:rPr sz="2400" spc="30" dirty="0">
                <a:solidFill>
                  <a:srgbClr val="00CC0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e</a:t>
            </a:r>
            <a:r>
              <a:rPr sz="2400" spc="20" dirty="0">
                <a:solidFill>
                  <a:srgbClr val="00CC0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t</a:t>
            </a:r>
            <a:r>
              <a:rPr sz="2400" spc="-15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00CC00"/>
                </a:solidFill>
                <a:latin typeface="Calibri"/>
                <a:cs typeface="Calibri"/>
              </a:rPr>
              <a:t>i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n</a:t>
            </a:r>
            <a:r>
              <a:rPr sz="2400" spc="6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solidFill>
                  <a:srgbClr val="00CC00"/>
                </a:solidFill>
                <a:latin typeface="Calibri"/>
                <a:cs typeface="Calibri"/>
              </a:rPr>
              <a:t>t</a:t>
            </a:r>
            <a:r>
              <a:rPr sz="2400" spc="10" dirty="0">
                <a:solidFill>
                  <a:srgbClr val="00CC00"/>
                </a:solidFill>
                <a:latin typeface="Calibri"/>
                <a:cs typeface="Calibri"/>
              </a:rPr>
              <a:t>h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e</a:t>
            </a:r>
            <a:r>
              <a:rPr sz="2400" spc="-7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CC00"/>
                </a:solidFill>
                <a:latin typeface="Calibri"/>
                <a:cs typeface="Calibri"/>
              </a:rPr>
              <a:t>3</a:t>
            </a:r>
            <a:r>
              <a:rPr sz="2325" spc="-30" baseline="26881" dirty="0">
                <a:solidFill>
                  <a:srgbClr val="00CC00"/>
                </a:solidFill>
                <a:latin typeface="Calibri"/>
                <a:cs typeface="Calibri"/>
              </a:rPr>
              <a:t>r</a:t>
            </a:r>
            <a:r>
              <a:rPr sz="2325" spc="15" baseline="26881" dirty="0">
                <a:solidFill>
                  <a:srgbClr val="00CC00"/>
                </a:solidFill>
                <a:latin typeface="Calibri"/>
                <a:cs typeface="Calibri"/>
              </a:rPr>
              <a:t>d</a:t>
            </a:r>
            <a:r>
              <a:rPr sz="2325" baseline="26881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325" spc="-157" baseline="26881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solidFill>
                  <a:srgbClr val="00CC0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0CC00"/>
                </a:solidFill>
                <a:latin typeface="Calibri"/>
                <a:cs typeface="Calibri"/>
              </a:rPr>
              <a:t>r</a:t>
            </a:r>
            <a:r>
              <a:rPr sz="2400" spc="-25" dirty="0">
                <a:solidFill>
                  <a:srgbClr val="00CC00"/>
                </a:solidFill>
                <a:latin typeface="Calibri"/>
                <a:cs typeface="Calibri"/>
              </a:rPr>
              <a:t>i</a:t>
            </a:r>
            <a:r>
              <a:rPr sz="2400" spc="30" dirty="0">
                <a:solidFill>
                  <a:srgbClr val="00CC00"/>
                </a:solidFill>
                <a:latin typeface="Calibri"/>
                <a:cs typeface="Calibri"/>
              </a:rPr>
              <a:t>m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e</a:t>
            </a:r>
            <a:r>
              <a:rPr sz="2400" spc="40" dirty="0">
                <a:solidFill>
                  <a:srgbClr val="00CC00"/>
                </a:solidFill>
                <a:latin typeface="Calibri"/>
                <a:cs typeface="Calibri"/>
              </a:rPr>
              <a:t>s</a:t>
            </a:r>
            <a:r>
              <a:rPr sz="2400" spc="15" dirty="0">
                <a:solidFill>
                  <a:srgbClr val="00CC0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er</a:t>
            </a:r>
            <a:r>
              <a:rPr sz="2400" spc="-17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solidFill>
                  <a:srgbClr val="00CC0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solidFill>
                  <a:srgbClr val="00CC00"/>
                </a:solidFill>
                <a:latin typeface="Calibri"/>
                <a:cs typeface="Calibri"/>
              </a:rPr>
              <a:t>t</a:t>
            </a:r>
            <a:r>
              <a:rPr sz="2400" spc="10" dirty="0">
                <a:solidFill>
                  <a:srgbClr val="00CC00"/>
                </a:solidFill>
                <a:latin typeface="Calibri"/>
                <a:cs typeface="Calibri"/>
              </a:rPr>
              <a:t>h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e</a:t>
            </a:r>
            <a:r>
              <a:rPr sz="2400" spc="-20" dirty="0">
                <a:solidFill>
                  <a:srgbClr val="00CC00"/>
                </a:solidFill>
                <a:latin typeface="Calibri"/>
                <a:cs typeface="Calibri"/>
              </a:rPr>
              <a:t>i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r  normal</a:t>
            </a:r>
            <a:r>
              <a:rPr sz="2400" spc="-5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CC00"/>
                </a:solidFill>
                <a:latin typeface="Calibri"/>
                <a:cs typeface="Calibri"/>
              </a:rPr>
              <a:t>location</a:t>
            </a:r>
            <a:r>
              <a:rPr sz="2400" spc="-8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CC00"/>
                </a:solidFill>
                <a:latin typeface="Calibri"/>
                <a:cs typeface="Calibri"/>
              </a:rPr>
              <a:t>in</a:t>
            </a:r>
            <a:r>
              <a:rPr sz="2400" spc="6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CC00"/>
                </a:solidFill>
                <a:latin typeface="Calibri"/>
                <a:cs typeface="Calibri"/>
              </a:rPr>
              <a:t>the</a:t>
            </a:r>
            <a:r>
              <a:rPr sz="2400" spc="-8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scrotum</a:t>
            </a:r>
            <a:endParaRPr sz="2400">
              <a:latin typeface="Calibri"/>
              <a:cs typeface="Calibri"/>
            </a:endParaRPr>
          </a:p>
          <a:p>
            <a:pPr marL="591185" indent="-514984">
              <a:lnSpc>
                <a:spcPct val="100000"/>
              </a:lnSpc>
              <a:spcBef>
                <a:spcPts val="575"/>
              </a:spcBef>
              <a:buAutoNum type="alphaUcPeriod" startAt="4"/>
              <a:tabLst>
                <a:tab pos="590550" algn="l"/>
                <a:tab pos="591185" algn="l"/>
              </a:tabLst>
            </a:pPr>
            <a:r>
              <a:rPr sz="2400" spc="-5" dirty="0">
                <a:latin typeface="Calibri"/>
                <a:cs typeface="Calibri"/>
              </a:rPr>
              <a:t>Hypospadius</a:t>
            </a:r>
            <a:endParaRPr sz="2400">
              <a:latin typeface="Calibri"/>
              <a:cs typeface="Calibri"/>
            </a:endParaRPr>
          </a:p>
          <a:p>
            <a:pPr marL="476250" marR="81280">
              <a:lnSpc>
                <a:spcPct val="100400"/>
              </a:lnSpc>
              <a:spcBef>
                <a:spcPts val="565"/>
              </a:spcBef>
            </a:pP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Abnormality </a:t>
            </a:r>
            <a:r>
              <a:rPr sz="2400" spc="-15" dirty="0">
                <a:solidFill>
                  <a:srgbClr val="00CC00"/>
                </a:solidFill>
                <a:latin typeface="Calibri"/>
                <a:cs typeface="Calibri"/>
              </a:rPr>
              <a:t>in </a:t>
            </a:r>
            <a:r>
              <a:rPr sz="2400" spc="-10" dirty="0">
                <a:solidFill>
                  <a:srgbClr val="00CC00"/>
                </a:solidFill>
                <a:latin typeface="Calibri"/>
                <a:cs typeface="Calibri"/>
              </a:rPr>
              <a:t>urethral 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opening </a:t>
            </a:r>
            <a:r>
              <a:rPr sz="2400" spc="-15" dirty="0">
                <a:solidFill>
                  <a:srgbClr val="00CC00"/>
                </a:solidFill>
                <a:latin typeface="Calibri"/>
                <a:cs typeface="Calibri"/>
              </a:rPr>
              <a:t>in 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which </a:t>
            </a:r>
            <a:r>
              <a:rPr sz="2400" spc="-15" dirty="0">
                <a:solidFill>
                  <a:srgbClr val="00CC00"/>
                </a:solidFill>
                <a:latin typeface="Calibri"/>
                <a:cs typeface="Calibri"/>
              </a:rPr>
              <a:t>it </a:t>
            </a:r>
            <a:r>
              <a:rPr sz="2400" spc="5" dirty="0">
                <a:solidFill>
                  <a:srgbClr val="00CC00"/>
                </a:solidFill>
                <a:latin typeface="Calibri"/>
                <a:cs typeface="Calibri"/>
              </a:rPr>
              <a:t>opens </a:t>
            </a:r>
            <a:r>
              <a:rPr sz="2400" spc="-15" dirty="0">
                <a:solidFill>
                  <a:srgbClr val="00CC00"/>
                </a:solidFill>
                <a:latin typeface="Calibri"/>
                <a:cs typeface="Calibri"/>
              </a:rPr>
              <a:t>in </a:t>
            </a:r>
            <a:r>
              <a:rPr sz="2400" spc="5" dirty="0">
                <a:solidFill>
                  <a:srgbClr val="00CC00"/>
                </a:solidFill>
                <a:latin typeface="Calibri"/>
                <a:cs typeface="Calibri"/>
              </a:rPr>
              <a:t>the </a:t>
            </a:r>
            <a:r>
              <a:rPr sz="2400" spc="1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CC00"/>
                </a:solidFill>
                <a:latin typeface="Calibri"/>
                <a:cs typeface="Calibri"/>
              </a:rPr>
              <a:t>underside </a:t>
            </a:r>
            <a:r>
              <a:rPr sz="2400" spc="-15" dirty="0">
                <a:solidFill>
                  <a:srgbClr val="00CC00"/>
                </a:solidFill>
                <a:latin typeface="Calibri"/>
                <a:cs typeface="Calibri"/>
              </a:rPr>
              <a:t>(ventral) 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of </a:t>
            </a:r>
            <a:r>
              <a:rPr sz="2400" spc="5" dirty="0">
                <a:solidFill>
                  <a:srgbClr val="00CC00"/>
                </a:solidFill>
                <a:latin typeface="Calibri"/>
                <a:cs typeface="Calibri"/>
              </a:rPr>
              <a:t>the 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penis </a:t>
            </a:r>
            <a:r>
              <a:rPr sz="2400" spc="-30" dirty="0">
                <a:solidFill>
                  <a:srgbClr val="00CC00"/>
                </a:solidFill>
                <a:latin typeface="Calibri"/>
                <a:cs typeface="Calibri"/>
              </a:rPr>
              <a:t>any 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where </a:t>
            </a:r>
            <a:r>
              <a:rPr sz="2400" spc="-20" dirty="0">
                <a:solidFill>
                  <a:srgbClr val="00CC00"/>
                </a:solidFill>
                <a:latin typeface="Calibri"/>
                <a:cs typeface="Calibri"/>
              </a:rPr>
              <a:t>from </a:t>
            </a:r>
            <a:r>
              <a:rPr sz="2400" spc="5" dirty="0">
                <a:solidFill>
                  <a:srgbClr val="00CC00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00CC00"/>
                </a:solidFill>
                <a:latin typeface="Calibri"/>
                <a:cs typeface="Calibri"/>
              </a:rPr>
              <a:t>glans </a:t>
            </a:r>
            <a:r>
              <a:rPr sz="2400" spc="-53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CC00"/>
                </a:solidFill>
                <a:latin typeface="Calibri"/>
                <a:cs typeface="Calibri"/>
              </a:rPr>
              <a:t>to</a:t>
            </a:r>
            <a:r>
              <a:rPr sz="2400" spc="-9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CC00"/>
                </a:solidFill>
                <a:latin typeface="Calibri"/>
                <a:cs typeface="Calibri"/>
              </a:rPr>
              <a:t>the</a:t>
            </a:r>
            <a:r>
              <a:rPr sz="2400" spc="-1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perineum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657" y="0"/>
            <a:ext cx="8608695" cy="112839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0"/>
              </a:spcBef>
            </a:pPr>
            <a:r>
              <a:rPr sz="3950" spc="20" dirty="0"/>
              <a:t>Q7:</a:t>
            </a:r>
            <a:r>
              <a:rPr sz="3950" spc="-10" dirty="0"/>
              <a:t> </a:t>
            </a:r>
            <a:r>
              <a:rPr sz="3200" spc="20" dirty="0"/>
              <a:t>28</a:t>
            </a:r>
            <a:r>
              <a:rPr sz="3200" spc="-35" dirty="0"/>
              <a:t> </a:t>
            </a:r>
            <a:r>
              <a:rPr sz="3200" spc="-5" dirty="0"/>
              <a:t>yo</a:t>
            </a:r>
            <a:r>
              <a:rPr sz="3200" spc="-25" dirty="0"/>
              <a:t> </a:t>
            </a:r>
            <a:r>
              <a:rPr sz="3200" spc="10" dirty="0"/>
              <a:t>male</a:t>
            </a:r>
            <a:r>
              <a:rPr sz="3200" spc="-70" dirty="0"/>
              <a:t> </a:t>
            </a:r>
            <a:r>
              <a:rPr sz="3200" spc="25" dirty="0"/>
              <a:t>pt</a:t>
            </a:r>
            <a:r>
              <a:rPr sz="3200" dirty="0"/>
              <a:t> </a:t>
            </a:r>
            <a:r>
              <a:rPr sz="3200" spc="-5" dirty="0"/>
              <a:t>presented</a:t>
            </a:r>
            <a:r>
              <a:rPr sz="3200" spc="-95" dirty="0"/>
              <a:t> </a:t>
            </a:r>
            <a:r>
              <a:rPr sz="3200" spc="-5" dirty="0"/>
              <a:t>to</a:t>
            </a:r>
            <a:r>
              <a:rPr sz="3200" spc="-20" dirty="0"/>
              <a:t> </a:t>
            </a:r>
            <a:r>
              <a:rPr sz="3200" spc="10" dirty="0"/>
              <a:t>the</a:t>
            </a:r>
            <a:r>
              <a:rPr sz="3200" spc="-5" dirty="0"/>
              <a:t> </a:t>
            </a:r>
            <a:r>
              <a:rPr sz="3200" spc="10" dirty="0"/>
              <a:t>ER</a:t>
            </a:r>
            <a:r>
              <a:rPr sz="3200" spc="-70" dirty="0"/>
              <a:t> </a:t>
            </a:r>
            <a:r>
              <a:rPr sz="3200" spc="5" dirty="0"/>
              <a:t>co</a:t>
            </a:r>
            <a:r>
              <a:rPr sz="3200" spc="-25" dirty="0"/>
              <a:t> </a:t>
            </a:r>
            <a:r>
              <a:rPr sz="3200" spc="5" dirty="0"/>
              <a:t>testicular </a:t>
            </a:r>
            <a:r>
              <a:rPr sz="3200" spc="-710" dirty="0"/>
              <a:t> </a:t>
            </a:r>
            <a:r>
              <a:rPr sz="3200" spc="25" dirty="0"/>
              <a:t>pain</a:t>
            </a:r>
            <a:r>
              <a:rPr sz="3200" spc="-95" dirty="0"/>
              <a:t> </a:t>
            </a:r>
            <a:r>
              <a:rPr sz="3200" spc="5" dirty="0"/>
              <a:t>,examination</a:t>
            </a:r>
            <a:r>
              <a:rPr sz="3200" spc="-170" dirty="0"/>
              <a:t> </a:t>
            </a:r>
            <a:r>
              <a:rPr sz="3200" spc="20" dirty="0"/>
              <a:t>finding</a:t>
            </a:r>
            <a:r>
              <a:rPr sz="3200" spc="-145" dirty="0"/>
              <a:t> </a:t>
            </a:r>
            <a:r>
              <a:rPr sz="3200" spc="25" dirty="0"/>
              <a:t>was</a:t>
            </a:r>
            <a:r>
              <a:rPr sz="3200" spc="-114" dirty="0"/>
              <a:t> </a:t>
            </a:r>
            <a:r>
              <a:rPr sz="3200" spc="5" dirty="0"/>
              <a:t>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24827" y="1162240"/>
            <a:ext cx="4001135" cy="3096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0" marR="2086610" indent="-400685">
              <a:lnSpc>
                <a:spcPct val="120000"/>
              </a:lnSpc>
              <a:spcBef>
                <a:spcPts val="100"/>
              </a:spcBef>
              <a:buFont typeface="Calibri"/>
              <a:buAutoNum type="alphaUcPeriod"/>
              <a:tabLst>
                <a:tab pos="527050" algn="l"/>
                <a:tab pos="527685" algn="l"/>
              </a:tabLst>
            </a:pPr>
            <a:r>
              <a:rPr dirty="0"/>
              <a:t>	</a:t>
            </a:r>
            <a:r>
              <a:rPr sz="2400" spc="-5" dirty="0">
                <a:latin typeface="Calibri"/>
                <a:cs typeface="Calibri"/>
              </a:rPr>
              <a:t>Diagnosis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?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CC00"/>
                </a:solidFill>
                <a:latin typeface="Calibri"/>
                <a:cs typeface="Calibri"/>
              </a:rPr>
              <a:t>varicocele</a:t>
            </a:r>
            <a:endParaRPr sz="2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570"/>
              </a:spcBef>
              <a:buAutoNum type="alphaUcPeriod"/>
              <a:tabLst>
                <a:tab pos="527050" algn="l"/>
                <a:tab pos="527685" algn="l"/>
              </a:tabLst>
            </a:pPr>
            <a:r>
              <a:rPr sz="2400" spc="-10" dirty="0">
                <a:latin typeface="Calibri"/>
                <a:cs typeface="Calibri"/>
              </a:rPr>
              <a:t>List </a:t>
            </a:r>
            <a:r>
              <a:rPr sz="2400" dirty="0">
                <a:latin typeface="Calibri"/>
                <a:cs typeface="Calibri"/>
              </a:rPr>
              <a:t>4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indications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surgery</a:t>
            </a:r>
            <a:endParaRPr sz="2400">
              <a:latin typeface="Calibri"/>
              <a:cs typeface="Calibri"/>
            </a:endParaRPr>
          </a:p>
          <a:p>
            <a:pPr marL="870585" lvl="1" indent="-458470">
              <a:lnSpc>
                <a:spcPct val="100000"/>
              </a:lnSpc>
              <a:spcBef>
                <a:spcPts val="575"/>
              </a:spcBef>
              <a:buAutoNum type="alphaUcPeriod"/>
              <a:tabLst>
                <a:tab pos="870585" algn="l"/>
                <a:tab pos="871219" algn="l"/>
              </a:tabLst>
            </a:pPr>
            <a:r>
              <a:rPr sz="2400" spc="-25" dirty="0">
                <a:solidFill>
                  <a:srgbClr val="00CC00"/>
                </a:solidFill>
                <a:latin typeface="Calibri"/>
                <a:cs typeface="Calibri"/>
              </a:rPr>
              <a:t>Pain</a:t>
            </a:r>
            <a:endParaRPr sz="2400">
              <a:latin typeface="Calibri"/>
              <a:cs typeface="Calibri"/>
            </a:endParaRPr>
          </a:p>
          <a:p>
            <a:pPr marL="870585" lvl="1" indent="-458470">
              <a:lnSpc>
                <a:spcPct val="100000"/>
              </a:lnSpc>
              <a:spcBef>
                <a:spcPts val="575"/>
              </a:spcBef>
              <a:buAutoNum type="alphaUcPeriod"/>
              <a:tabLst>
                <a:tab pos="870585" algn="l"/>
                <a:tab pos="871219" algn="l"/>
              </a:tabLst>
            </a:pPr>
            <a:r>
              <a:rPr sz="2400" spc="15" dirty="0">
                <a:solidFill>
                  <a:srgbClr val="00CC00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00CC00"/>
                </a:solidFill>
                <a:latin typeface="Calibri"/>
                <a:cs typeface="Calibri"/>
              </a:rPr>
              <a:t>r</a:t>
            </a:r>
            <a:r>
              <a:rPr sz="2400" spc="15" dirty="0">
                <a:solidFill>
                  <a:srgbClr val="00CC00"/>
                </a:solidFill>
                <a:latin typeface="Calibri"/>
                <a:cs typeface="Calibri"/>
              </a:rPr>
              <a:t>t</a:t>
            </a:r>
            <a:r>
              <a:rPr sz="2400" spc="-30" dirty="0">
                <a:solidFill>
                  <a:srgbClr val="00CC00"/>
                </a:solidFill>
                <a:latin typeface="Calibri"/>
                <a:cs typeface="Calibri"/>
              </a:rPr>
              <a:t>ili</a:t>
            </a:r>
            <a:r>
              <a:rPr sz="2400" spc="15" dirty="0">
                <a:solidFill>
                  <a:srgbClr val="00CC0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y</a:t>
            </a:r>
            <a:r>
              <a:rPr sz="2400" spc="-6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CC00"/>
                </a:solidFill>
                <a:latin typeface="Calibri"/>
                <a:cs typeface="Calibri"/>
              </a:rPr>
              <a:t>p</a:t>
            </a:r>
            <a:r>
              <a:rPr sz="2400" spc="-90" dirty="0">
                <a:solidFill>
                  <a:srgbClr val="00CC0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o</a:t>
            </a:r>
            <a:r>
              <a:rPr sz="2400" spc="5" dirty="0">
                <a:solidFill>
                  <a:srgbClr val="00CC00"/>
                </a:solidFill>
                <a:latin typeface="Calibri"/>
                <a:cs typeface="Calibri"/>
              </a:rPr>
              <a:t>b</a:t>
            </a:r>
            <a:r>
              <a:rPr sz="2400" spc="-30" dirty="0">
                <a:solidFill>
                  <a:srgbClr val="00CC00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e</a:t>
            </a:r>
            <a:r>
              <a:rPr sz="2400" spc="25" dirty="0">
                <a:solidFill>
                  <a:srgbClr val="00CC00"/>
                </a:solidFill>
                <a:latin typeface="Calibri"/>
                <a:cs typeface="Calibri"/>
              </a:rPr>
              <a:t>m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870585" lvl="1" indent="-458470">
              <a:lnSpc>
                <a:spcPct val="100000"/>
              </a:lnSpc>
              <a:spcBef>
                <a:spcPts val="575"/>
              </a:spcBef>
              <a:buAutoNum type="alphaUcPeriod"/>
              <a:tabLst>
                <a:tab pos="870585" algn="l"/>
                <a:tab pos="871219" algn="l"/>
              </a:tabLst>
            </a:pPr>
            <a:r>
              <a:rPr sz="2400" spc="-200" dirty="0">
                <a:solidFill>
                  <a:srgbClr val="00CC0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e</a:t>
            </a:r>
            <a:r>
              <a:rPr sz="2400" spc="30" dirty="0">
                <a:solidFill>
                  <a:srgbClr val="00CC00"/>
                </a:solidFill>
                <a:latin typeface="Calibri"/>
                <a:cs typeface="Calibri"/>
              </a:rPr>
              <a:t>s</a:t>
            </a:r>
            <a:r>
              <a:rPr sz="2400" spc="15" dirty="0">
                <a:solidFill>
                  <a:srgbClr val="00CC00"/>
                </a:solidFill>
                <a:latin typeface="Calibri"/>
                <a:cs typeface="Calibri"/>
              </a:rPr>
              <a:t>t</a:t>
            </a:r>
            <a:r>
              <a:rPr sz="2400" spc="-30" dirty="0">
                <a:solidFill>
                  <a:srgbClr val="00CC00"/>
                </a:solidFill>
                <a:latin typeface="Calibri"/>
                <a:cs typeface="Calibri"/>
              </a:rPr>
              <a:t>i</a:t>
            </a:r>
            <a:r>
              <a:rPr sz="2400" spc="30" dirty="0">
                <a:solidFill>
                  <a:srgbClr val="00CC00"/>
                </a:solidFill>
                <a:latin typeface="Calibri"/>
                <a:cs typeface="Calibri"/>
              </a:rPr>
              <a:t>c</a:t>
            </a:r>
            <a:r>
              <a:rPr sz="2400" spc="5" dirty="0">
                <a:solidFill>
                  <a:srgbClr val="00CC00"/>
                </a:solidFill>
                <a:latin typeface="Calibri"/>
                <a:cs typeface="Calibri"/>
              </a:rPr>
              <a:t>u</a:t>
            </a:r>
            <a:r>
              <a:rPr sz="2400" spc="-30" dirty="0">
                <a:solidFill>
                  <a:srgbClr val="00CC00"/>
                </a:solidFill>
                <a:latin typeface="Calibri"/>
                <a:cs typeface="Calibri"/>
              </a:rPr>
              <a:t>la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r</a:t>
            </a:r>
            <a:r>
              <a:rPr sz="2400" spc="-11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00CC00"/>
                </a:solidFill>
                <a:latin typeface="Calibri"/>
                <a:cs typeface="Calibri"/>
              </a:rPr>
              <a:t>a</a:t>
            </a:r>
            <a:r>
              <a:rPr sz="2400" spc="15" dirty="0">
                <a:solidFill>
                  <a:srgbClr val="00CC00"/>
                </a:solidFill>
                <a:latin typeface="Calibri"/>
                <a:cs typeface="Calibri"/>
              </a:rPr>
              <a:t>t</a:t>
            </a:r>
            <a:r>
              <a:rPr sz="2400" spc="-90" dirty="0">
                <a:solidFill>
                  <a:srgbClr val="00CC0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o</a:t>
            </a:r>
            <a:r>
              <a:rPr sz="2400" spc="5" dirty="0">
                <a:solidFill>
                  <a:srgbClr val="00CC00"/>
                </a:solidFill>
                <a:latin typeface="Calibri"/>
                <a:cs typeface="Calibri"/>
              </a:rPr>
              <a:t>p</a:t>
            </a:r>
            <a:r>
              <a:rPr sz="2400" spc="-65" dirty="0">
                <a:solidFill>
                  <a:srgbClr val="00CC00"/>
                </a:solidFill>
                <a:latin typeface="Calibri"/>
                <a:cs typeface="Calibri"/>
              </a:rPr>
              <a:t>h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  <a:p>
            <a:pPr marL="870585" lvl="1" indent="-458470">
              <a:lnSpc>
                <a:spcPct val="100000"/>
              </a:lnSpc>
              <a:spcBef>
                <a:spcPts val="575"/>
              </a:spcBef>
              <a:buAutoNum type="alphaUcPeriod"/>
              <a:tabLst>
                <a:tab pos="870585" algn="l"/>
                <a:tab pos="871219" algn="l"/>
              </a:tabLst>
            </a:pPr>
            <a:r>
              <a:rPr sz="2400" spc="-200" dirty="0">
                <a:solidFill>
                  <a:srgbClr val="00CC0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e</a:t>
            </a:r>
            <a:r>
              <a:rPr sz="2400" spc="30" dirty="0">
                <a:solidFill>
                  <a:srgbClr val="00CC00"/>
                </a:solidFill>
                <a:latin typeface="Calibri"/>
                <a:cs typeface="Calibri"/>
              </a:rPr>
              <a:t>s</a:t>
            </a:r>
            <a:r>
              <a:rPr sz="2400" spc="15" dirty="0">
                <a:solidFill>
                  <a:srgbClr val="00CC00"/>
                </a:solidFill>
                <a:latin typeface="Calibri"/>
                <a:cs typeface="Calibri"/>
              </a:rPr>
              <a:t>t</a:t>
            </a:r>
            <a:r>
              <a:rPr sz="2400" spc="-30" dirty="0">
                <a:solidFill>
                  <a:srgbClr val="00CC00"/>
                </a:solidFill>
                <a:latin typeface="Calibri"/>
                <a:cs typeface="Calibri"/>
              </a:rPr>
              <a:t>i</a:t>
            </a:r>
            <a:r>
              <a:rPr sz="2400" spc="30" dirty="0">
                <a:solidFill>
                  <a:srgbClr val="00CC00"/>
                </a:solidFill>
                <a:latin typeface="Calibri"/>
                <a:cs typeface="Calibri"/>
              </a:rPr>
              <a:t>c</a:t>
            </a:r>
            <a:r>
              <a:rPr sz="2400" spc="5" dirty="0">
                <a:solidFill>
                  <a:srgbClr val="00CC00"/>
                </a:solidFill>
                <a:latin typeface="Calibri"/>
                <a:cs typeface="Calibri"/>
              </a:rPr>
              <a:t>u</a:t>
            </a:r>
            <a:r>
              <a:rPr sz="2400" spc="-30" dirty="0">
                <a:solidFill>
                  <a:srgbClr val="00CC00"/>
                </a:solidFill>
                <a:latin typeface="Calibri"/>
                <a:cs typeface="Calibri"/>
              </a:rPr>
              <a:t>la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r</a:t>
            </a:r>
            <a:r>
              <a:rPr sz="2400" spc="-11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00CC00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00CC00"/>
                </a:solidFill>
                <a:latin typeface="Calibri"/>
                <a:cs typeface="Calibri"/>
              </a:rPr>
              <a:t>s</a:t>
            </a:r>
            <a:r>
              <a:rPr sz="2400" spc="-40" dirty="0">
                <a:solidFill>
                  <a:srgbClr val="00CC00"/>
                </a:solidFill>
                <a:latin typeface="Calibri"/>
                <a:cs typeface="Calibri"/>
              </a:rPr>
              <a:t>y</a:t>
            </a:r>
            <a:r>
              <a:rPr sz="2400" spc="25" dirty="0">
                <a:solidFill>
                  <a:srgbClr val="00CC00"/>
                </a:solidFill>
                <a:latin typeface="Calibri"/>
                <a:cs typeface="Calibri"/>
              </a:rPr>
              <a:t>mm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e</a:t>
            </a:r>
            <a:r>
              <a:rPr sz="2400" spc="20" dirty="0">
                <a:solidFill>
                  <a:srgbClr val="00CC0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0CC0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6375" y="2209800"/>
            <a:ext cx="3409950" cy="35814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657" y="225805"/>
            <a:ext cx="76136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40" dirty="0"/>
              <a:t>Q</a:t>
            </a:r>
            <a:r>
              <a:rPr sz="3950" spc="25" dirty="0"/>
              <a:t>8</a:t>
            </a:r>
            <a:r>
              <a:rPr sz="3950" spc="5" dirty="0"/>
              <a:t>: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524827" y="1162240"/>
            <a:ext cx="4085590" cy="3096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0" marR="2170430" indent="-400685">
              <a:lnSpc>
                <a:spcPct val="120000"/>
              </a:lnSpc>
              <a:spcBef>
                <a:spcPts val="100"/>
              </a:spcBef>
              <a:buFont typeface="Calibri"/>
              <a:buAutoNum type="alphaUcPeriod"/>
              <a:tabLst>
                <a:tab pos="527050" algn="l"/>
                <a:tab pos="527685" algn="l"/>
              </a:tabLst>
            </a:pPr>
            <a:r>
              <a:rPr dirty="0"/>
              <a:t>	</a:t>
            </a:r>
            <a:r>
              <a:rPr sz="2400" spc="-5" dirty="0">
                <a:latin typeface="Calibri"/>
                <a:cs typeface="Calibri"/>
              </a:rPr>
              <a:t>Diagnosis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?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00CC00"/>
                </a:solidFill>
                <a:latin typeface="Calibri"/>
                <a:cs typeface="Calibri"/>
              </a:rPr>
              <a:t>P</a:t>
            </a:r>
            <a:r>
              <a:rPr sz="2400" spc="-90" dirty="0">
                <a:solidFill>
                  <a:srgbClr val="00CC00"/>
                </a:solidFill>
                <a:latin typeface="Calibri"/>
                <a:cs typeface="Calibri"/>
              </a:rPr>
              <a:t>r</a:t>
            </a:r>
            <a:r>
              <a:rPr sz="2400" spc="5" dirty="0">
                <a:solidFill>
                  <a:srgbClr val="00CC00"/>
                </a:solidFill>
                <a:latin typeface="Calibri"/>
                <a:cs typeface="Calibri"/>
              </a:rPr>
              <a:t>o</a:t>
            </a:r>
            <a:r>
              <a:rPr sz="2400" spc="35" dirty="0">
                <a:solidFill>
                  <a:srgbClr val="00CC00"/>
                </a:solidFill>
                <a:latin typeface="Calibri"/>
                <a:cs typeface="Calibri"/>
              </a:rPr>
              <a:t>s</a:t>
            </a:r>
            <a:r>
              <a:rPr sz="2400" spc="15" dirty="0">
                <a:solidFill>
                  <a:srgbClr val="00CC00"/>
                </a:solidFill>
                <a:latin typeface="Calibri"/>
                <a:cs typeface="Calibri"/>
              </a:rPr>
              <a:t>t</a:t>
            </a:r>
            <a:r>
              <a:rPr sz="2400" spc="-25" dirty="0">
                <a:solidFill>
                  <a:srgbClr val="00CC00"/>
                </a:solidFill>
                <a:latin typeface="Calibri"/>
                <a:cs typeface="Calibri"/>
              </a:rPr>
              <a:t>a</a:t>
            </a:r>
            <a:r>
              <a:rPr sz="2400" spc="15" dirty="0">
                <a:solidFill>
                  <a:srgbClr val="00CC0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e</a:t>
            </a:r>
            <a:r>
              <a:rPr sz="2400" spc="-16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CC00"/>
                </a:solidFill>
                <a:latin typeface="Calibri"/>
                <a:cs typeface="Calibri"/>
              </a:rPr>
              <a:t>CA</a:t>
            </a:r>
            <a:endParaRPr sz="2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570"/>
              </a:spcBef>
              <a:buAutoNum type="alphaUcPeriod"/>
              <a:tabLst>
                <a:tab pos="527050" algn="l"/>
                <a:tab pos="527685" algn="l"/>
              </a:tabLst>
            </a:pPr>
            <a:r>
              <a:rPr sz="2400" spc="-10" dirty="0">
                <a:latin typeface="Calibri"/>
                <a:cs typeface="Calibri"/>
              </a:rPr>
              <a:t>List </a:t>
            </a:r>
            <a:r>
              <a:rPr sz="2400" dirty="0">
                <a:latin typeface="Calibri"/>
                <a:cs typeface="Calibri"/>
              </a:rPr>
              <a:t>4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features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by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DRE</a:t>
            </a:r>
            <a:endParaRPr sz="2400">
              <a:latin typeface="Calibri"/>
              <a:cs typeface="Calibri"/>
            </a:endParaRPr>
          </a:p>
          <a:p>
            <a:pPr marL="870585" lvl="1" indent="-458470">
              <a:lnSpc>
                <a:spcPct val="100000"/>
              </a:lnSpc>
              <a:spcBef>
                <a:spcPts val="575"/>
              </a:spcBef>
              <a:buAutoNum type="alphaUcPeriod"/>
              <a:tabLst>
                <a:tab pos="870585" algn="l"/>
                <a:tab pos="871219" algn="l"/>
              </a:tabLst>
            </a:pPr>
            <a:r>
              <a:rPr sz="2400" spc="-5" dirty="0">
                <a:solidFill>
                  <a:srgbClr val="00CC00"/>
                </a:solidFill>
                <a:latin typeface="Calibri"/>
                <a:cs typeface="Calibri"/>
              </a:rPr>
              <a:t>Nodularity</a:t>
            </a:r>
            <a:endParaRPr sz="2400">
              <a:latin typeface="Calibri"/>
              <a:cs typeface="Calibri"/>
            </a:endParaRPr>
          </a:p>
          <a:p>
            <a:pPr marL="870585" lvl="1" indent="-458470">
              <a:lnSpc>
                <a:spcPct val="100000"/>
              </a:lnSpc>
              <a:spcBef>
                <a:spcPts val="575"/>
              </a:spcBef>
              <a:buAutoNum type="alphaUcPeriod"/>
              <a:tabLst>
                <a:tab pos="870585" algn="l"/>
                <a:tab pos="871219" algn="l"/>
              </a:tabLst>
            </a:pPr>
            <a:r>
              <a:rPr sz="2400" spc="-10" dirty="0">
                <a:solidFill>
                  <a:srgbClr val="00CC00"/>
                </a:solidFill>
                <a:latin typeface="Calibri"/>
                <a:cs typeface="Calibri"/>
              </a:rPr>
              <a:t>Hard</a:t>
            </a:r>
            <a:r>
              <a:rPr sz="2400" spc="-2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CC00"/>
                </a:solidFill>
                <a:latin typeface="Calibri"/>
                <a:cs typeface="Calibri"/>
              </a:rPr>
              <a:t>irregular</a:t>
            </a:r>
            <a:r>
              <a:rPr sz="2400" spc="2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CC00"/>
                </a:solidFill>
                <a:latin typeface="Calibri"/>
                <a:cs typeface="Calibri"/>
              </a:rPr>
              <a:t>surface</a:t>
            </a:r>
            <a:endParaRPr sz="2400">
              <a:latin typeface="Calibri"/>
              <a:cs typeface="Calibri"/>
            </a:endParaRPr>
          </a:p>
          <a:p>
            <a:pPr marL="870585" lvl="1" indent="-458470">
              <a:lnSpc>
                <a:spcPct val="100000"/>
              </a:lnSpc>
              <a:spcBef>
                <a:spcPts val="575"/>
              </a:spcBef>
              <a:buAutoNum type="alphaUcPeriod"/>
              <a:tabLst>
                <a:tab pos="870585" algn="l"/>
                <a:tab pos="871219" algn="l"/>
              </a:tabLst>
            </a:pPr>
            <a:r>
              <a:rPr sz="2400" spc="30" dirty="0">
                <a:solidFill>
                  <a:srgbClr val="00CC00"/>
                </a:solidFill>
                <a:latin typeface="Calibri"/>
                <a:cs typeface="Calibri"/>
              </a:rPr>
              <a:t>A</a:t>
            </a:r>
            <a:r>
              <a:rPr sz="2400" spc="5" dirty="0">
                <a:solidFill>
                  <a:srgbClr val="00CC00"/>
                </a:solidFill>
                <a:latin typeface="Calibri"/>
                <a:cs typeface="Calibri"/>
              </a:rPr>
              <a:t>b</a:t>
            </a:r>
            <a:r>
              <a:rPr sz="2400" spc="30" dirty="0">
                <a:solidFill>
                  <a:srgbClr val="00CC0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e</a:t>
            </a:r>
            <a:r>
              <a:rPr sz="2400" spc="10" dirty="0">
                <a:solidFill>
                  <a:srgbClr val="00CC00"/>
                </a:solidFill>
                <a:latin typeface="Calibri"/>
                <a:cs typeface="Calibri"/>
              </a:rPr>
              <a:t>n</a:t>
            </a:r>
            <a:r>
              <a:rPr sz="2400" spc="30" dirty="0">
                <a:solidFill>
                  <a:srgbClr val="00CC0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e</a:t>
            </a:r>
            <a:r>
              <a:rPr sz="2400" spc="-16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of</a:t>
            </a:r>
            <a:r>
              <a:rPr sz="2400" spc="-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25" dirty="0">
                <a:solidFill>
                  <a:srgbClr val="00CC00"/>
                </a:solidFill>
                <a:latin typeface="Calibri"/>
                <a:cs typeface="Calibri"/>
              </a:rPr>
              <a:t>m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e</a:t>
            </a:r>
            <a:r>
              <a:rPr sz="2400" spc="10" dirty="0">
                <a:solidFill>
                  <a:srgbClr val="00CC00"/>
                </a:solidFill>
                <a:latin typeface="Calibri"/>
                <a:cs typeface="Calibri"/>
              </a:rPr>
              <a:t>d</a:t>
            </a:r>
            <a:r>
              <a:rPr sz="2400" spc="-30" dirty="0">
                <a:solidFill>
                  <a:srgbClr val="00CC00"/>
                </a:solidFill>
                <a:latin typeface="Calibri"/>
                <a:cs typeface="Calibri"/>
              </a:rPr>
              <a:t>ia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00CC00"/>
                </a:solidFill>
                <a:latin typeface="Calibri"/>
                <a:cs typeface="Calibri"/>
              </a:rPr>
              <a:t>s</a:t>
            </a:r>
            <a:r>
              <a:rPr sz="2400" spc="5" dirty="0">
                <a:solidFill>
                  <a:srgbClr val="00CC00"/>
                </a:solidFill>
                <a:latin typeface="Calibri"/>
                <a:cs typeface="Calibri"/>
              </a:rPr>
              <a:t>u</a:t>
            </a:r>
            <a:r>
              <a:rPr sz="2400" spc="-30" dirty="0">
                <a:solidFill>
                  <a:srgbClr val="00CC00"/>
                </a:solidFill>
                <a:latin typeface="Calibri"/>
                <a:cs typeface="Calibri"/>
              </a:rPr>
              <a:t>l</a:t>
            </a:r>
            <a:r>
              <a:rPr sz="2400" spc="30" dirty="0">
                <a:solidFill>
                  <a:srgbClr val="00CC00"/>
                </a:solidFill>
                <a:latin typeface="Calibri"/>
                <a:cs typeface="Calibri"/>
              </a:rPr>
              <a:t>c</a:t>
            </a:r>
            <a:r>
              <a:rPr sz="2400" spc="5" dirty="0">
                <a:solidFill>
                  <a:srgbClr val="00CC00"/>
                </a:solidFill>
                <a:latin typeface="Calibri"/>
                <a:cs typeface="Calibri"/>
              </a:rPr>
              <a:t>u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870585" lvl="1" indent="-458470">
              <a:lnSpc>
                <a:spcPct val="100000"/>
              </a:lnSpc>
              <a:spcBef>
                <a:spcPts val="575"/>
              </a:spcBef>
              <a:buAutoNum type="alphaUcPeriod"/>
              <a:tabLst>
                <a:tab pos="870585" algn="l"/>
                <a:tab pos="871219" algn="l"/>
              </a:tabLst>
            </a:pP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Asymmetry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800" y="1866900"/>
            <a:ext cx="3924300" cy="374332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80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8224" y="2147188"/>
            <a:ext cx="6074410" cy="1377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14195" marR="5080" indent="-1802130">
              <a:lnSpc>
                <a:spcPct val="101000"/>
              </a:lnSpc>
              <a:spcBef>
                <a:spcPts val="75"/>
              </a:spcBef>
            </a:pPr>
            <a:r>
              <a:rPr spc="5" dirty="0"/>
              <a:t>Urology</a:t>
            </a:r>
            <a:r>
              <a:rPr spc="-175" dirty="0"/>
              <a:t> </a:t>
            </a:r>
            <a:r>
              <a:rPr spc="15" dirty="0"/>
              <a:t>Mini-Osce</a:t>
            </a:r>
            <a:r>
              <a:rPr spc="-155" dirty="0"/>
              <a:t> </a:t>
            </a:r>
            <a:r>
              <a:rPr dirty="0"/>
              <a:t>Archive </a:t>
            </a:r>
            <a:r>
              <a:rPr spc="-980" dirty="0"/>
              <a:t> </a:t>
            </a:r>
            <a:r>
              <a:rPr spc="20" dirty="0"/>
              <a:t>2/12/2021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62024" y="3895979"/>
            <a:ext cx="6220460" cy="159575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algn="ctr">
              <a:lnSpc>
                <a:spcPts val="3829"/>
              </a:lnSpc>
              <a:spcBef>
                <a:spcPts val="265"/>
              </a:spcBef>
            </a:pPr>
            <a:r>
              <a:rPr sz="3200" spc="-15" dirty="0">
                <a:solidFill>
                  <a:srgbClr val="888888"/>
                </a:solidFill>
                <a:latin typeface="Calibri"/>
                <a:cs typeface="Calibri"/>
              </a:rPr>
              <a:t>Prepared</a:t>
            </a:r>
            <a:r>
              <a:rPr sz="3200" spc="-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888888"/>
                </a:solidFill>
                <a:latin typeface="Calibri"/>
                <a:cs typeface="Calibri"/>
              </a:rPr>
              <a:t>By</a:t>
            </a:r>
            <a:r>
              <a:rPr sz="32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888888"/>
                </a:solidFill>
                <a:latin typeface="Calibri"/>
                <a:cs typeface="Calibri"/>
              </a:rPr>
              <a:t>:</a:t>
            </a:r>
            <a:r>
              <a:rPr sz="32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25" dirty="0">
                <a:solidFill>
                  <a:srgbClr val="888888"/>
                </a:solidFill>
                <a:latin typeface="Calibri"/>
                <a:cs typeface="Calibri"/>
              </a:rPr>
              <a:t>Noor</a:t>
            </a:r>
            <a:r>
              <a:rPr sz="3200" spc="-1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888888"/>
                </a:solidFill>
                <a:latin typeface="Calibri"/>
                <a:cs typeface="Calibri"/>
              </a:rPr>
              <a:t>Al-Huda</a:t>
            </a:r>
            <a:r>
              <a:rPr sz="3200" spc="-17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888888"/>
                </a:solidFill>
                <a:latin typeface="Calibri"/>
                <a:cs typeface="Calibri"/>
              </a:rPr>
              <a:t>AL-Karaki </a:t>
            </a:r>
            <a:r>
              <a:rPr sz="3200" spc="-70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888888"/>
                </a:solidFill>
                <a:latin typeface="Calibri"/>
                <a:cs typeface="Calibri"/>
              </a:rPr>
              <a:t>&amp;</a:t>
            </a:r>
            <a:endParaRPr sz="3200">
              <a:latin typeface="Calibri"/>
              <a:cs typeface="Calibri"/>
            </a:endParaRPr>
          </a:p>
          <a:p>
            <a:pPr marL="5715" algn="ctr">
              <a:lnSpc>
                <a:spcPct val="100000"/>
              </a:lnSpc>
              <a:spcBef>
                <a:spcPts val="690"/>
              </a:spcBef>
            </a:pPr>
            <a:r>
              <a:rPr sz="3200" spc="15" dirty="0">
                <a:solidFill>
                  <a:srgbClr val="888888"/>
                </a:solidFill>
                <a:latin typeface="Calibri"/>
                <a:cs typeface="Calibri"/>
              </a:rPr>
              <a:t>Dania</a:t>
            </a:r>
            <a:r>
              <a:rPr sz="3200" spc="-1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888888"/>
                </a:solidFill>
                <a:latin typeface="Calibri"/>
                <a:cs typeface="Calibri"/>
              </a:rPr>
              <a:t>Maaitah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51180"/>
            <a:ext cx="199136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-5" dirty="0"/>
              <a:t>Station</a:t>
            </a:r>
            <a:r>
              <a:rPr sz="3950" spc="10" dirty="0"/>
              <a:t> 1:</a:t>
            </a:r>
            <a:endParaRPr sz="3950"/>
          </a:p>
        </p:txBody>
      </p:sp>
      <p:sp>
        <p:nvSpPr>
          <p:cNvPr id="3" name="object 3"/>
          <p:cNvSpPr/>
          <p:nvPr/>
        </p:nvSpPr>
        <p:spPr>
          <a:xfrm>
            <a:off x="3971925" y="0"/>
            <a:ext cx="1143000" cy="371475"/>
          </a:xfrm>
          <a:custGeom>
            <a:avLst/>
            <a:gdLst/>
            <a:ahLst/>
            <a:cxnLst/>
            <a:rect l="l" t="t" r="r" b="b"/>
            <a:pathLst>
              <a:path w="1143000" h="371475">
                <a:moveTo>
                  <a:pt x="1143000" y="0"/>
                </a:moveTo>
                <a:lnTo>
                  <a:pt x="0" y="0"/>
                </a:lnTo>
                <a:lnTo>
                  <a:pt x="0" y="371475"/>
                </a:lnTo>
                <a:lnTo>
                  <a:pt x="1143000" y="371475"/>
                </a:lnTo>
                <a:lnTo>
                  <a:pt x="1143000" y="0"/>
                </a:lnTo>
                <a:close/>
              </a:path>
            </a:pathLst>
          </a:custGeom>
          <a:solidFill>
            <a:srgbClr val="B3A1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51934" y="23431"/>
            <a:ext cx="8572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latin typeface="Calibri"/>
                <a:cs typeface="Calibri"/>
              </a:rPr>
              <a:t>P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3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05225" y="5021674"/>
            <a:ext cx="1151164" cy="37300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057525"/>
            <a:ext cx="2305049" cy="75247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9372" y="629856"/>
            <a:ext cx="4406900" cy="590486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1590" marR="381000">
              <a:lnSpc>
                <a:spcPct val="100800"/>
              </a:lnSpc>
              <a:spcBef>
                <a:spcPts val="85"/>
              </a:spcBef>
            </a:pPr>
            <a:r>
              <a:rPr sz="1800" spc="-35" dirty="0">
                <a:latin typeface="Calibri"/>
                <a:cs typeface="Calibri"/>
              </a:rPr>
              <a:t>U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25" dirty="0">
                <a:latin typeface="Calibri"/>
                <a:cs typeface="Calibri"/>
              </a:rPr>
              <a:t>d</a:t>
            </a:r>
            <a:r>
              <a:rPr sz="1800" spc="5" dirty="0">
                <a:latin typeface="Calibri"/>
                <a:cs typeface="Calibri"/>
              </a:rPr>
              <a:t>y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c</a:t>
            </a:r>
            <a:r>
              <a:rPr sz="1800" spc="-12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20" dirty="0">
                <a:latin typeface="Calibri"/>
                <a:cs typeface="Calibri"/>
              </a:rPr>
              <a:t>u</a:t>
            </a:r>
            <a:r>
              <a:rPr sz="1800" spc="25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0" dirty="0">
                <a:latin typeface="Calibri"/>
                <a:cs typeface="Calibri"/>
              </a:rPr>
              <a:t>f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r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25" dirty="0">
                <a:latin typeface="Calibri"/>
                <a:cs typeface="Calibri"/>
              </a:rPr>
              <a:t> p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3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ts</a:t>
            </a:r>
            <a:r>
              <a:rPr sz="1800" spc="-2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w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th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e  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9050" marR="5080">
              <a:lnSpc>
                <a:spcPct val="100899"/>
              </a:lnSpc>
              <a:spcBef>
                <a:spcPts val="550"/>
              </a:spcBef>
              <a:buSzPct val="94444"/>
              <a:buAutoNum type="arabicPlain"/>
              <a:tabLst>
                <a:tab pos="205104" algn="l"/>
              </a:tabLst>
            </a:pPr>
            <a:r>
              <a:rPr sz="1800" spc="30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ec</a:t>
            </a:r>
            <a:r>
              <a:rPr sz="1800" spc="20" dirty="0">
                <a:latin typeface="Calibri"/>
                <a:cs typeface="Calibri"/>
              </a:rPr>
              <a:t>h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m</a:t>
            </a:r>
            <a:r>
              <a:rPr sz="1800" spc="-120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c</a:t>
            </a:r>
            <a:r>
              <a:rPr sz="1800" spc="-1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35" dirty="0">
                <a:latin typeface="Calibri"/>
                <a:cs typeface="Calibri"/>
              </a:rPr>
              <a:t>nla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25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3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g  </a:t>
            </a:r>
            <a:r>
              <a:rPr sz="1800" spc="-10" dirty="0">
                <a:latin typeface="Calibri"/>
                <a:cs typeface="Calibri"/>
              </a:rPr>
              <a:t>B</a:t>
            </a:r>
            <a:r>
              <a:rPr sz="1800" spc="35" dirty="0">
                <a:latin typeface="Calibri"/>
                <a:cs typeface="Calibri"/>
              </a:rPr>
              <a:t>l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dd</a:t>
            </a:r>
            <a:r>
              <a:rPr sz="1800" dirty="0">
                <a:latin typeface="Calibri"/>
                <a:cs typeface="Calibri"/>
              </a:rPr>
              <a:t>er</a:t>
            </a:r>
            <a:r>
              <a:rPr sz="1800" spc="-135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et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25" dirty="0">
                <a:latin typeface="Calibri"/>
                <a:cs typeface="Calibri"/>
              </a:rPr>
              <a:t>b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  <a:p>
            <a:pPr marL="204470" indent="-186055">
              <a:lnSpc>
                <a:spcPct val="100000"/>
              </a:lnSpc>
              <a:spcBef>
                <a:spcPts val="390"/>
              </a:spcBef>
              <a:buSzPct val="94444"/>
              <a:buAutoNum type="arabicPlain"/>
              <a:tabLst>
                <a:tab pos="205104" algn="l"/>
              </a:tabLst>
            </a:pPr>
            <a:r>
              <a:rPr sz="1800" spc="30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3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25" dirty="0">
                <a:latin typeface="Calibri"/>
                <a:cs typeface="Calibri"/>
              </a:rPr>
              <a:t>nd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215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25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 B</a:t>
            </a:r>
            <a:r>
              <a:rPr sz="1800" spc="-3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  <a:p>
            <a:pPr marL="275590" indent="-238125">
              <a:lnSpc>
                <a:spcPct val="100000"/>
              </a:lnSpc>
              <a:spcBef>
                <a:spcPts val="630"/>
              </a:spcBef>
              <a:buAutoNum type="arabicParenR" startAt="3"/>
              <a:tabLst>
                <a:tab pos="276225" algn="l"/>
              </a:tabLst>
            </a:pPr>
            <a:r>
              <a:rPr sz="1800" spc="-15" dirty="0">
                <a:latin typeface="Calibri"/>
                <a:cs typeface="Calibri"/>
              </a:rPr>
              <a:t>w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b</a:t>
            </a:r>
            <a:r>
              <a:rPr sz="1800" spc="35" dirty="0">
                <a:latin typeface="Calibri"/>
                <a:cs typeface="Calibri"/>
              </a:rPr>
              <a:t>la</a:t>
            </a:r>
            <a:r>
              <a:rPr sz="1800" spc="25" dirty="0">
                <a:latin typeface="Calibri"/>
                <a:cs typeface="Calibri"/>
              </a:rPr>
              <a:t>dd</a:t>
            </a:r>
            <a:r>
              <a:rPr sz="1800" dirty="0">
                <a:latin typeface="Calibri"/>
                <a:cs typeface="Calibri"/>
              </a:rPr>
              <a:t>er</a:t>
            </a:r>
            <a:r>
              <a:rPr sz="1800" spc="-13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und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spc="5" dirty="0">
                <a:latin typeface="Calibri"/>
                <a:cs typeface="Calibri"/>
              </a:rPr>
              <a:t>v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ty</a:t>
            </a:r>
            <a:r>
              <a:rPr sz="1800" spc="-1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  <a:p>
            <a:pPr marL="38100" marR="196215">
              <a:lnSpc>
                <a:spcPct val="100800"/>
              </a:lnSpc>
              <a:buAutoNum type="arabicParenR" startAt="3"/>
              <a:tabLst>
                <a:tab pos="276225" algn="l"/>
              </a:tabLst>
            </a:pPr>
            <a:r>
              <a:rPr sz="1800" spc="5" dirty="0">
                <a:latin typeface="Calibri"/>
                <a:cs typeface="Calibri"/>
              </a:rPr>
              <a:t>which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patient</a:t>
            </a:r>
            <a:r>
              <a:rPr sz="1800" spc="-19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would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have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better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response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0" dirty="0">
                <a:latin typeface="Calibri"/>
                <a:cs typeface="Calibri"/>
              </a:rPr>
              <a:t>f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d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00">
              <a:latin typeface="Calibri"/>
              <a:cs typeface="Calibri"/>
            </a:endParaRPr>
          </a:p>
          <a:p>
            <a:pPr marL="46355" marR="44450">
              <a:lnSpc>
                <a:spcPct val="100800"/>
              </a:lnSpc>
            </a:pPr>
            <a:r>
              <a:rPr sz="1800" spc="-15" dirty="0">
                <a:latin typeface="Calibri"/>
                <a:cs typeface="Calibri"/>
              </a:rPr>
              <a:t>1</a:t>
            </a:r>
            <a:r>
              <a:rPr sz="1800" spc="-30" dirty="0">
                <a:latin typeface="Calibri"/>
                <a:cs typeface="Calibri"/>
              </a:rPr>
              <a:t>-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w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spc="5" dirty="0">
                <a:latin typeface="Calibri"/>
                <a:cs typeface="Calibri"/>
              </a:rPr>
              <a:t>y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spc="35" dirty="0">
                <a:latin typeface="Calibri"/>
                <a:cs typeface="Calibri"/>
              </a:rPr>
              <a:t>la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c</a:t>
            </a:r>
            <a:r>
              <a:rPr sz="1800" spc="-19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c  </a:t>
            </a:r>
            <a:r>
              <a:rPr sz="1800" spc="-5" dirty="0">
                <a:latin typeface="Calibri"/>
                <a:cs typeface="Calibri"/>
              </a:rPr>
              <a:t>tissue </a:t>
            </a:r>
            <a:r>
              <a:rPr sz="1800" spc="-10" dirty="0">
                <a:latin typeface="Calibri"/>
                <a:cs typeface="Calibri"/>
              </a:rPr>
              <a:t>compresses </a:t>
            </a:r>
            <a:r>
              <a:rPr sz="1800" spc="5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urethra </a:t>
            </a:r>
            <a:r>
              <a:rPr sz="1800" spc="15" dirty="0">
                <a:latin typeface="Calibri"/>
                <a:cs typeface="Calibri"/>
              </a:rPr>
              <a:t>,and </a:t>
            </a:r>
            <a:r>
              <a:rPr sz="1800" spc="10" dirty="0">
                <a:latin typeface="Calibri"/>
                <a:cs typeface="Calibri"/>
              </a:rPr>
              <a:t>dynamic, 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with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increased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adrenergic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nervous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system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and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c</a:t>
            </a:r>
            <a:r>
              <a:rPr sz="1800" spc="-19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20" dirty="0">
                <a:latin typeface="Calibri"/>
                <a:cs typeface="Calibri"/>
              </a:rPr>
              <a:t>oo</a:t>
            </a:r>
            <a:r>
              <a:rPr sz="1800" dirty="0">
                <a:latin typeface="Calibri"/>
                <a:cs typeface="Calibri"/>
              </a:rPr>
              <a:t>th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3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15" dirty="0">
                <a:latin typeface="Calibri"/>
                <a:cs typeface="Calibri"/>
              </a:rPr>
              <a:t>o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50"/>
              </a:lnSpc>
            </a:pPr>
            <a:r>
              <a:rPr sz="1800" spc="-10" dirty="0">
                <a:latin typeface="Calibri"/>
                <a:cs typeface="Calibri"/>
              </a:rPr>
              <a:t>2-1.Refractory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urinary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retention</a:t>
            </a:r>
            <a:endParaRPr sz="1800">
              <a:latin typeface="Calibri"/>
              <a:cs typeface="Calibri"/>
            </a:endParaRPr>
          </a:p>
          <a:p>
            <a:pPr marL="185420" indent="-173355">
              <a:lnSpc>
                <a:spcPct val="100000"/>
              </a:lnSpc>
              <a:spcBef>
                <a:spcPts val="20"/>
              </a:spcBef>
              <a:buSzPct val="94444"/>
              <a:buAutoNum type="arabicPeriod" startAt="2"/>
              <a:tabLst>
                <a:tab pos="186055" algn="l"/>
              </a:tabLst>
            </a:pPr>
            <a:r>
              <a:rPr sz="1800" spc="-5" dirty="0">
                <a:latin typeface="Calibri"/>
                <a:cs typeface="Calibri"/>
              </a:rPr>
              <a:t>Recurrent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UTI</a:t>
            </a:r>
            <a:endParaRPr sz="1800">
              <a:latin typeface="Calibri"/>
              <a:cs typeface="Calibri"/>
            </a:endParaRPr>
          </a:p>
          <a:p>
            <a:pPr marL="12700" marR="1734185">
              <a:lnSpc>
                <a:spcPct val="100800"/>
              </a:lnSpc>
              <a:buSzPct val="94444"/>
              <a:buAutoNum type="arabicPeriod" startAt="2"/>
              <a:tabLst>
                <a:tab pos="186055" algn="l"/>
              </a:tabLst>
            </a:pPr>
            <a:r>
              <a:rPr sz="1800" spc="-5" dirty="0">
                <a:latin typeface="Calibri"/>
                <a:cs typeface="Calibri"/>
              </a:rPr>
              <a:t>Recurrent </a:t>
            </a:r>
            <a:r>
              <a:rPr sz="1800" spc="-15" dirty="0">
                <a:latin typeface="Calibri"/>
                <a:cs typeface="Calibri"/>
              </a:rPr>
              <a:t>gross </a:t>
            </a:r>
            <a:r>
              <a:rPr sz="1800" spc="5" dirty="0">
                <a:latin typeface="Calibri"/>
                <a:cs typeface="Calibri"/>
              </a:rPr>
              <a:t>hematuria </a:t>
            </a:r>
            <a:r>
              <a:rPr sz="1800" spc="-4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4</a:t>
            </a:r>
            <a:r>
              <a:rPr sz="1800" spc="-5" dirty="0">
                <a:latin typeface="Calibri"/>
                <a:cs typeface="Calibri"/>
              </a:rPr>
              <a:t>.</a:t>
            </a:r>
            <a:r>
              <a:rPr sz="1800" spc="-10" dirty="0">
                <a:latin typeface="Calibri"/>
                <a:cs typeface="Calibri"/>
              </a:rPr>
              <a:t>B</a:t>
            </a:r>
            <a:r>
              <a:rPr sz="1800" spc="35" dirty="0">
                <a:latin typeface="Calibri"/>
                <a:cs typeface="Calibri"/>
              </a:rPr>
              <a:t>l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dd</a:t>
            </a:r>
            <a:r>
              <a:rPr sz="1800" dirty="0">
                <a:latin typeface="Calibri"/>
                <a:cs typeface="Calibri"/>
              </a:rPr>
              <a:t>er</a:t>
            </a:r>
            <a:r>
              <a:rPr sz="1800" spc="-13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15" dirty="0">
                <a:latin typeface="Calibri"/>
                <a:cs typeface="Calibri"/>
              </a:rPr>
              <a:t>o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es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spc="-15" dirty="0">
                <a:latin typeface="Calibri"/>
                <a:cs typeface="Calibri"/>
              </a:rPr>
              <a:t>5</a:t>
            </a:r>
            <a:r>
              <a:rPr sz="1800" spc="-5" dirty="0">
                <a:latin typeface="Calibri"/>
                <a:cs typeface="Calibri"/>
              </a:rPr>
              <a:t>.</a:t>
            </a:r>
            <a:r>
              <a:rPr sz="1800" spc="-15" dirty="0">
                <a:latin typeface="Calibri"/>
                <a:cs typeface="Calibri"/>
              </a:rPr>
              <a:t>L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25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b</a:t>
            </a:r>
            <a:r>
              <a:rPr sz="1800" spc="35" dirty="0">
                <a:latin typeface="Calibri"/>
                <a:cs typeface="Calibri"/>
              </a:rPr>
              <a:t>l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dd</a:t>
            </a:r>
            <a:r>
              <a:rPr sz="1800" dirty="0">
                <a:latin typeface="Calibri"/>
                <a:cs typeface="Calibri"/>
              </a:rPr>
              <a:t>er</a:t>
            </a:r>
            <a:r>
              <a:rPr sz="1800" spc="-13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d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5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spc="3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  <a:spcBef>
                <a:spcPts val="680"/>
              </a:spcBef>
            </a:pPr>
            <a:r>
              <a:rPr sz="1800" spc="-15" dirty="0">
                <a:latin typeface="Calibri"/>
                <a:cs typeface="Calibri"/>
              </a:rPr>
              <a:t>3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3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953000" y="0"/>
            <a:ext cx="4191000" cy="6763384"/>
            <a:chOff x="4953000" y="0"/>
            <a:chExt cx="4191000" cy="6763384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14925" y="0"/>
              <a:ext cx="4029075" cy="31242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53000" y="3124199"/>
              <a:ext cx="4191000" cy="363903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81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39" y="6567884"/>
            <a:ext cx="115252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5" dirty="0">
                <a:latin typeface="Calibri"/>
                <a:cs typeface="Calibri"/>
              </a:rPr>
              <a:t>4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3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219773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Station</a:t>
            </a:r>
            <a:r>
              <a:rPr spc="-80" dirty="0"/>
              <a:t> </a:t>
            </a:r>
            <a:r>
              <a:rPr spc="10" dirty="0"/>
              <a:t>2: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1800" y="0"/>
            <a:ext cx="2362200" cy="27146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739" y="700405"/>
            <a:ext cx="6139815" cy="29584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300990">
              <a:lnSpc>
                <a:spcPct val="100400"/>
              </a:lnSpc>
              <a:spcBef>
                <a:spcPts val="90"/>
              </a:spcBef>
            </a:pPr>
            <a:r>
              <a:rPr sz="2400" spc="-20" dirty="0">
                <a:latin typeface="Calibri"/>
                <a:cs typeface="Calibri"/>
              </a:rPr>
              <a:t>7</a:t>
            </a:r>
            <a:r>
              <a:rPr sz="2400" dirty="0">
                <a:latin typeface="Calibri"/>
                <a:cs typeface="Calibri"/>
              </a:rPr>
              <a:t>0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25" dirty="0">
                <a:latin typeface="Calibri"/>
                <a:cs typeface="Calibri"/>
              </a:rPr>
              <a:t>m</a:t>
            </a:r>
            <a:r>
              <a:rPr sz="2400" spc="-30" dirty="0">
                <a:latin typeface="Calibri"/>
                <a:cs typeface="Calibri"/>
              </a:rPr>
              <a:t>al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,w</a:t>
            </a:r>
            <a:r>
              <a:rPr sz="2400" spc="-25" dirty="0">
                <a:latin typeface="Calibri"/>
                <a:cs typeface="Calibri"/>
              </a:rPr>
              <a:t>i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h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spc="30" dirty="0">
                <a:latin typeface="Calibri"/>
                <a:cs typeface="Calibri"/>
              </a:rPr>
              <a:t>s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30" dirty="0">
                <a:latin typeface="Calibri"/>
                <a:cs typeface="Calibri"/>
              </a:rPr>
              <a:t>s</a:t>
            </a:r>
            <a:r>
              <a:rPr sz="2400" spc="25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25" dirty="0">
                <a:latin typeface="Calibri"/>
                <a:cs typeface="Calibri"/>
              </a:rPr>
              <a:t>k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</a:t>
            </a:r>
            <a:r>
              <a:rPr sz="2400" spc="-25" dirty="0">
                <a:latin typeface="Calibri"/>
                <a:cs typeface="Calibri"/>
              </a:rPr>
              <a:t>i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h  </a:t>
            </a:r>
            <a:r>
              <a:rPr sz="2400" spc="-5" dirty="0">
                <a:latin typeface="Calibri"/>
                <a:cs typeface="Calibri"/>
              </a:rPr>
              <a:t>ultrasound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" dirty="0">
                <a:latin typeface="Calibri"/>
                <a:cs typeface="Calibri"/>
              </a:rPr>
              <a:t> bladder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showing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mass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within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bladder</a:t>
            </a:r>
            <a:endParaRPr sz="2400">
              <a:latin typeface="Calibri"/>
              <a:cs typeface="Calibri"/>
            </a:endParaRPr>
          </a:p>
          <a:p>
            <a:pPr marL="327025" indent="-314960">
              <a:lnSpc>
                <a:spcPts val="2855"/>
              </a:lnSpc>
              <a:buAutoNum type="arabicPlain"/>
              <a:tabLst>
                <a:tab pos="327660" algn="l"/>
              </a:tabLst>
            </a:pPr>
            <a:r>
              <a:rPr sz="2400" spc="25" dirty="0">
                <a:latin typeface="Calibri"/>
                <a:cs typeface="Calibri"/>
              </a:rPr>
              <a:t>T</a:t>
            </a:r>
            <a:r>
              <a:rPr sz="2400" spc="10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3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20" dirty="0">
                <a:latin typeface="Calibri"/>
                <a:cs typeface="Calibri"/>
              </a:rPr>
              <a:t>D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5" dirty="0">
                <a:latin typeface="Calibri"/>
                <a:cs typeface="Calibri"/>
              </a:rPr>
              <a:t>no</a:t>
            </a:r>
            <a:r>
              <a:rPr sz="2400" spc="30" dirty="0">
                <a:latin typeface="Calibri"/>
                <a:cs typeface="Calibri"/>
              </a:rPr>
              <a:t>s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35" dirty="0">
                <a:latin typeface="Calibri"/>
                <a:cs typeface="Calibri"/>
              </a:rPr>
              <a:t>s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260350" indent="-248285">
              <a:lnSpc>
                <a:spcPts val="2865"/>
              </a:lnSpc>
              <a:spcBef>
                <a:spcPts val="50"/>
              </a:spcBef>
              <a:buAutoNum type="arabicPlain"/>
              <a:tabLst>
                <a:tab pos="260985" algn="l"/>
              </a:tabLst>
            </a:pPr>
            <a:r>
              <a:rPr sz="2400" spc="30" dirty="0">
                <a:latin typeface="Calibri"/>
                <a:cs typeface="Calibri"/>
              </a:rPr>
              <a:t>m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3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55" dirty="0">
                <a:latin typeface="Calibri"/>
                <a:cs typeface="Calibri"/>
              </a:rPr>
              <a:t> </a:t>
            </a:r>
            <a:r>
              <a:rPr sz="2400" spc="30" dirty="0">
                <a:latin typeface="Calibri"/>
                <a:cs typeface="Calibri"/>
              </a:rPr>
              <a:t>c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30" dirty="0">
                <a:latin typeface="Calibri"/>
                <a:cs typeface="Calibri"/>
              </a:rPr>
              <a:t>mm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55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10" dirty="0">
                <a:latin typeface="Calibri"/>
                <a:cs typeface="Calibri"/>
              </a:rPr>
              <a:t>u</a:t>
            </a:r>
            <a:r>
              <a:rPr sz="2400" spc="30" dirty="0">
                <a:latin typeface="Calibri"/>
                <a:cs typeface="Calibri"/>
              </a:rPr>
              <a:t>m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327025" indent="-314960">
              <a:lnSpc>
                <a:spcPts val="2855"/>
              </a:lnSpc>
              <a:buAutoNum type="arabicPlain"/>
              <a:tabLst>
                <a:tab pos="327660" algn="l"/>
              </a:tabLst>
            </a:pPr>
            <a:r>
              <a:rPr sz="2400" spc="5" dirty="0">
                <a:latin typeface="Calibri"/>
                <a:cs typeface="Calibri"/>
              </a:rPr>
              <a:t>mention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risk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factors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this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patient 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930"/>
              </a:lnSpc>
              <a:spcBef>
                <a:spcPts val="40"/>
              </a:spcBef>
              <a:buAutoNum type="arabicPlain"/>
              <a:tabLst>
                <a:tab pos="327660" algn="l"/>
              </a:tabLst>
            </a:pPr>
            <a:r>
              <a:rPr sz="2400" dirty="0">
                <a:latin typeface="Calibri"/>
                <a:cs typeface="Calibri"/>
              </a:rPr>
              <a:t>Is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ok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do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suprapubic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catheterization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patient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?(explain </a:t>
            </a:r>
            <a:r>
              <a:rPr sz="2400" spc="-25" dirty="0">
                <a:latin typeface="Calibri"/>
                <a:cs typeface="Calibri"/>
              </a:rPr>
              <a:t>why)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017459"/>
            <a:ext cx="2238374" cy="52612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1437" y="4601464"/>
            <a:ext cx="7760970" cy="2157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4175" indent="-372110">
              <a:lnSpc>
                <a:spcPct val="100000"/>
              </a:lnSpc>
              <a:spcBef>
                <a:spcPts val="130"/>
              </a:spcBef>
              <a:buAutoNum type="arabicPlain"/>
              <a:tabLst>
                <a:tab pos="384810" algn="l"/>
              </a:tabLst>
            </a:pPr>
            <a:r>
              <a:rPr sz="2750" spc="10" dirty="0">
                <a:latin typeface="Calibri"/>
                <a:cs typeface="Calibri"/>
              </a:rPr>
              <a:t>Cystoscopy</a:t>
            </a:r>
            <a:r>
              <a:rPr sz="2750" spc="-2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with</a:t>
            </a:r>
            <a:r>
              <a:rPr sz="2750" spc="14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biopsy</a:t>
            </a:r>
            <a:endParaRPr sz="2750">
              <a:latin typeface="Calibri"/>
              <a:cs typeface="Calibri"/>
            </a:endParaRPr>
          </a:p>
          <a:p>
            <a:pPr marL="12700" marR="3471545">
              <a:lnSpc>
                <a:spcPct val="102400"/>
              </a:lnSpc>
              <a:buAutoNum type="arabicPlain"/>
              <a:tabLst>
                <a:tab pos="384810" algn="l"/>
              </a:tabLst>
            </a:pPr>
            <a:r>
              <a:rPr sz="2750" spc="-20" dirty="0">
                <a:latin typeface="Calibri"/>
                <a:cs typeface="Calibri"/>
              </a:rPr>
              <a:t>Transitional</a:t>
            </a:r>
            <a:r>
              <a:rPr sz="2750" spc="19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Cell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Carcinoma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3-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Male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,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old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age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,</a:t>
            </a:r>
            <a:r>
              <a:rPr sz="2750" spc="-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smoker</a:t>
            </a:r>
            <a:endParaRPr sz="2750">
              <a:latin typeface="Calibri"/>
              <a:cs typeface="Calibri"/>
            </a:endParaRPr>
          </a:p>
          <a:p>
            <a:pPr marL="12700" marR="5080">
              <a:lnSpc>
                <a:spcPts val="3379"/>
              </a:lnSpc>
              <a:spcBef>
                <a:spcPts val="30"/>
              </a:spcBef>
              <a:tabLst>
                <a:tab pos="6723380" algn="l"/>
              </a:tabLst>
            </a:pPr>
            <a:r>
              <a:rPr sz="2750" spc="25" dirty="0">
                <a:latin typeface="Calibri"/>
                <a:cs typeface="Calibri"/>
              </a:rPr>
              <a:t>4</a:t>
            </a:r>
            <a:r>
              <a:rPr sz="2750" spc="5" dirty="0">
                <a:latin typeface="Calibri"/>
                <a:cs typeface="Calibri"/>
              </a:rPr>
              <a:t>-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No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,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th</a:t>
            </a:r>
            <a:r>
              <a:rPr sz="2750" spc="-35" dirty="0">
                <a:latin typeface="Calibri"/>
                <a:cs typeface="Calibri"/>
              </a:rPr>
              <a:t>i</a:t>
            </a:r>
            <a:r>
              <a:rPr sz="2750" spc="10" dirty="0">
                <a:latin typeface="Calibri"/>
                <a:cs typeface="Calibri"/>
              </a:rPr>
              <a:t>s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tu</a:t>
            </a:r>
            <a:r>
              <a:rPr sz="2750" spc="50" dirty="0">
                <a:latin typeface="Calibri"/>
                <a:cs typeface="Calibri"/>
              </a:rPr>
              <a:t>m</a:t>
            </a:r>
            <a:r>
              <a:rPr sz="2750" spc="45" dirty="0">
                <a:latin typeface="Calibri"/>
                <a:cs typeface="Calibri"/>
              </a:rPr>
              <a:t>o</a:t>
            </a:r>
            <a:r>
              <a:rPr sz="2750" spc="5" dirty="0">
                <a:latin typeface="Calibri"/>
                <a:cs typeface="Calibri"/>
              </a:rPr>
              <a:t>r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35" dirty="0">
                <a:latin typeface="Calibri"/>
                <a:cs typeface="Calibri"/>
              </a:rPr>
              <a:t>c</a:t>
            </a:r>
            <a:r>
              <a:rPr sz="2750" spc="25" dirty="0">
                <a:latin typeface="Calibri"/>
                <a:cs typeface="Calibri"/>
              </a:rPr>
              <a:t>a</a:t>
            </a:r>
            <a:r>
              <a:rPr sz="2750" spc="10" dirty="0">
                <a:latin typeface="Calibri"/>
                <a:cs typeface="Calibri"/>
              </a:rPr>
              <a:t>n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sp</a:t>
            </a:r>
            <a:r>
              <a:rPr sz="2750" spc="5" dirty="0">
                <a:latin typeface="Calibri"/>
                <a:cs typeface="Calibri"/>
              </a:rPr>
              <a:t>r</a:t>
            </a:r>
            <a:r>
              <a:rPr sz="2750" spc="-15" dirty="0">
                <a:latin typeface="Calibri"/>
                <a:cs typeface="Calibri"/>
              </a:rPr>
              <a:t>e</a:t>
            </a:r>
            <a:r>
              <a:rPr sz="2750" spc="25" dirty="0">
                <a:latin typeface="Calibri"/>
                <a:cs typeface="Calibri"/>
              </a:rPr>
              <a:t>a</a:t>
            </a:r>
            <a:r>
              <a:rPr sz="2750" spc="10" dirty="0">
                <a:latin typeface="Calibri"/>
                <a:cs typeface="Calibri"/>
              </a:rPr>
              <a:t>d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b</a:t>
            </a:r>
            <a:r>
              <a:rPr sz="2750" spc="10" dirty="0">
                <a:latin typeface="Calibri"/>
                <a:cs typeface="Calibri"/>
              </a:rPr>
              <a:t>y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spc="-35" dirty="0">
                <a:latin typeface="Calibri"/>
                <a:cs typeface="Calibri"/>
              </a:rPr>
              <a:t>i</a:t>
            </a:r>
            <a:r>
              <a:rPr sz="2750" spc="50" dirty="0">
                <a:latin typeface="Calibri"/>
                <a:cs typeface="Calibri"/>
              </a:rPr>
              <a:t>m</a:t>
            </a:r>
            <a:r>
              <a:rPr sz="2750" spc="-25" dirty="0">
                <a:latin typeface="Calibri"/>
                <a:cs typeface="Calibri"/>
              </a:rPr>
              <a:t>p</a:t>
            </a:r>
            <a:r>
              <a:rPr sz="2750" spc="-35" dirty="0">
                <a:latin typeface="Calibri"/>
                <a:cs typeface="Calibri"/>
              </a:rPr>
              <a:t>l</a:t>
            </a:r>
            <a:r>
              <a:rPr sz="2750" spc="25" dirty="0">
                <a:latin typeface="Calibri"/>
                <a:cs typeface="Calibri"/>
              </a:rPr>
              <a:t>a</a:t>
            </a:r>
            <a:r>
              <a:rPr sz="2750" spc="-25" dirty="0">
                <a:latin typeface="Calibri"/>
                <a:cs typeface="Calibri"/>
              </a:rPr>
              <a:t>nt</a:t>
            </a:r>
            <a:r>
              <a:rPr sz="2750" spc="25" dirty="0">
                <a:latin typeface="Calibri"/>
                <a:cs typeface="Calibri"/>
              </a:rPr>
              <a:t>a</a:t>
            </a:r>
            <a:r>
              <a:rPr sz="2750" spc="-25" dirty="0">
                <a:latin typeface="Calibri"/>
                <a:cs typeface="Calibri"/>
              </a:rPr>
              <a:t>t</a:t>
            </a:r>
            <a:r>
              <a:rPr sz="2750" spc="-35" dirty="0">
                <a:latin typeface="Calibri"/>
                <a:cs typeface="Calibri"/>
              </a:rPr>
              <a:t>i</a:t>
            </a:r>
            <a:r>
              <a:rPr sz="2750" spc="45" dirty="0">
                <a:latin typeface="Calibri"/>
                <a:cs typeface="Calibri"/>
              </a:rPr>
              <a:t>o</a:t>
            </a:r>
            <a:r>
              <a:rPr sz="2750" spc="10" dirty="0">
                <a:latin typeface="Calibri"/>
                <a:cs typeface="Calibri"/>
              </a:rPr>
              <a:t>n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25" dirty="0">
                <a:latin typeface="Calibri"/>
                <a:cs typeface="Calibri"/>
              </a:rPr>
              <a:t>a</a:t>
            </a:r>
            <a:r>
              <a:rPr sz="2750" spc="-65" dirty="0">
                <a:latin typeface="Calibri"/>
                <a:cs typeface="Calibri"/>
              </a:rPr>
              <a:t>r</a:t>
            </a:r>
            <a:r>
              <a:rPr sz="2750" spc="45" dirty="0">
                <a:latin typeface="Calibri"/>
                <a:cs typeface="Calibri"/>
              </a:rPr>
              <a:t>o</a:t>
            </a:r>
            <a:r>
              <a:rPr sz="2750" spc="-25" dirty="0">
                <a:latin typeface="Calibri"/>
                <a:cs typeface="Calibri"/>
              </a:rPr>
              <a:t>un</a:t>
            </a:r>
            <a:r>
              <a:rPr sz="2750" spc="5" dirty="0">
                <a:latin typeface="Calibri"/>
                <a:cs typeface="Calibri"/>
              </a:rPr>
              <a:t>d  </a:t>
            </a:r>
            <a:r>
              <a:rPr sz="2750" spc="-5" dirty="0">
                <a:latin typeface="Calibri"/>
                <a:cs typeface="Calibri"/>
              </a:rPr>
              <a:t>catheter</a:t>
            </a:r>
            <a:r>
              <a:rPr sz="2750" spc="12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or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skin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wound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.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41055" y="643445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82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05" y="204088"/>
            <a:ext cx="232156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Station</a:t>
            </a:r>
            <a:r>
              <a:rPr spc="-55" dirty="0"/>
              <a:t> </a:t>
            </a:r>
            <a:r>
              <a:rPr spc="15" dirty="0"/>
              <a:t>3</a:t>
            </a:r>
            <a:r>
              <a:rPr spc="-55" dirty="0"/>
              <a:t> </a:t>
            </a:r>
            <a:r>
              <a:rPr spc="5" dirty="0"/>
              <a:t>: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4500" y="0"/>
            <a:ext cx="3619500" cy="32289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0642" y="929703"/>
            <a:ext cx="5314950" cy="1950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Patient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with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renal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Truma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gross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hematuria</a:t>
            </a:r>
            <a:r>
              <a:rPr sz="1800" spc="2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Ct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scan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with</a:t>
            </a:r>
            <a:endParaRPr sz="1800">
              <a:latin typeface="Calibri"/>
              <a:cs typeface="Calibri"/>
            </a:endParaRPr>
          </a:p>
          <a:p>
            <a:pPr marL="12700" marR="1134745">
              <a:lnSpc>
                <a:spcPts val="2180"/>
              </a:lnSpc>
              <a:spcBef>
                <a:spcPts val="75"/>
              </a:spcBef>
            </a:pPr>
            <a:r>
              <a:rPr sz="1800" spc="-15" dirty="0">
                <a:latin typeface="Calibri"/>
                <a:cs typeface="Calibri"/>
              </a:rPr>
              <a:t>1</a:t>
            </a:r>
            <a:r>
              <a:rPr sz="1800" spc="-5" dirty="0">
                <a:latin typeface="Calibri"/>
                <a:cs typeface="Calibri"/>
              </a:rPr>
              <a:t>.</a:t>
            </a:r>
            <a:r>
              <a:rPr sz="1800" dirty="0">
                <a:latin typeface="Calibri"/>
                <a:cs typeface="Calibri"/>
              </a:rPr>
              <a:t>6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m</a:t>
            </a:r>
            <a:r>
              <a:rPr sz="1800" spc="25" dirty="0">
                <a:latin typeface="Calibri"/>
                <a:cs typeface="Calibri"/>
              </a:rPr>
              <a:t> p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spc="5" dirty="0">
                <a:latin typeface="Calibri"/>
                <a:cs typeface="Calibri"/>
              </a:rPr>
              <a:t>y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150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l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6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w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th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e  extravasation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250825" indent="-238760">
              <a:lnSpc>
                <a:spcPts val="2100"/>
              </a:lnSpc>
              <a:buAutoNum type="arabicPlain"/>
              <a:tabLst>
                <a:tab pos="251460" algn="l"/>
              </a:tabLst>
            </a:pPr>
            <a:r>
              <a:rPr sz="1800" spc="-15" dirty="0">
                <a:latin typeface="Calibri"/>
                <a:cs typeface="Calibri"/>
              </a:rPr>
              <a:t>w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w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20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25" dirty="0">
                <a:latin typeface="Calibri"/>
                <a:cs typeface="Calibri"/>
              </a:rPr>
              <a:t>nd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0" dirty="0">
                <a:latin typeface="Calibri"/>
                <a:cs typeface="Calibri"/>
              </a:rPr>
              <a:t>f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r</a:t>
            </a:r>
            <a:r>
              <a:rPr sz="1800" spc="-14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  <a:p>
            <a:pPr marL="250825" indent="-238760">
              <a:lnSpc>
                <a:spcPts val="2130"/>
              </a:lnSpc>
              <a:spcBef>
                <a:spcPts val="15"/>
              </a:spcBef>
              <a:buAutoNum type="arabicPlain"/>
              <a:tabLst>
                <a:tab pos="251460" algn="l"/>
              </a:tabLst>
            </a:pPr>
            <a:r>
              <a:rPr sz="1800" spc="5" dirty="0">
                <a:latin typeface="Calibri"/>
                <a:cs typeface="Calibri"/>
              </a:rPr>
              <a:t>which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grade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  <a:p>
            <a:pPr marL="197485" indent="-185420">
              <a:lnSpc>
                <a:spcPts val="2130"/>
              </a:lnSpc>
              <a:buAutoNum type="arabicPlain"/>
              <a:tabLst>
                <a:tab pos="198120" algn="l"/>
                <a:tab pos="2059305" algn="l"/>
              </a:tabLst>
            </a:pPr>
            <a:r>
              <a:rPr sz="1800" spc="-25" dirty="0">
                <a:latin typeface="Calibri"/>
                <a:cs typeface="Calibri"/>
              </a:rPr>
              <a:t>Your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management	</a:t>
            </a:r>
            <a:r>
              <a:rPr sz="180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  <a:p>
            <a:pPr marL="250825" indent="-238760">
              <a:lnSpc>
                <a:spcPct val="100000"/>
              </a:lnSpc>
              <a:spcBef>
                <a:spcPts val="20"/>
              </a:spcBef>
              <a:buAutoNum type="arabicPlain"/>
              <a:tabLst>
                <a:tab pos="251460" algn="l"/>
              </a:tabLst>
            </a:pPr>
            <a:r>
              <a:rPr sz="1800" spc="5" dirty="0">
                <a:latin typeface="Calibri"/>
                <a:cs typeface="Calibri"/>
              </a:rPr>
              <a:t>mention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indications</a:t>
            </a:r>
            <a:r>
              <a:rPr sz="1800" spc="-21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for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surgery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119" y="3179259"/>
            <a:ext cx="2264030" cy="52612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8739" y="3752913"/>
            <a:ext cx="8871585" cy="195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825" indent="-238760">
              <a:lnSpc>
                <a:spcPct val="100000"/>
              </a:lnSpc>
              <a:spcBef>
                <a:spcPts val="100"/>
              </a:spcBef>
              <a:buAutoNum type="arabicPlain"/>
              <a:tabLst>
                <a:tab pos="251460" algn="l"/>
              </a:tabLst>
            </a:pPr>
            <a:r>
              <a:rPr sz="1800" spc="-10" dirty="0">
                <a:latin typeface="Calibri"/>
                <a:cs typeface="Calibri"/>
              </a:rPr>
              <a:t>Gross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hematuria</a:t>
            </a:r>
            <a:endParaRPr sz="1800">
              <a:latin typeface="Calibri"/>
              <a:cs typeface="Calibri"/>
            </a:endParaRPr>
          </a:p>
          <a:p>
            <a:pPr marL="250825" indent="-238760">
              <a:lnSpc>
                <a:spcPct val="100000"/>
              </a:lnSpc>
              <a:spcBef>
                <a:spcPts val="20"/>
              </a:spcBef>
              <a:buAutoNum type="arabicPlain"/>
              <a:tabLst>
                <a:tab pos="251460" algn="l"/>
              </a:tabLst>
            </a:pPr>
            <a:r>
              <a:rPr sz="1800" dirty="0">
                <a:latin typeface="Calibri"/>
                <a:cs typeface="Calibri"/>
              </a:rPr>
              <a:t>3  (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fr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m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t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fr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m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20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20" dirty="0">
                <a:latin typeface="Calibri"/>
                <a:cs typeface="Calibri"/>
              </a:rPr>
              <a:t>u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800"/>
              </a:lnSpc>
              <a:buAutoNum type="arabicPlain"/>
              <a:tabLst>
                <a:tab pos="299085" algn="l"/>
              </a:tabLst>
            </a:pPr>
            <a:r>
              <a:rPr sz="1800" spc="15" dirty="0">
                <a:latin typeface="Calibri"/>
                <a:cs typeface="Calibri"/>
              </a:rPr>
              <a:t>Follow</a:t>
            </a:r>
            <a:r>
              <a:rPr sz="1800" spc="-114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up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bed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rest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resuscitation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no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need </a:t>
            </a:r>
            <a:r>
              <a:rPr sz="1800" spc="-30" dirty="0">
                <a:latin typeface="Calibri"/>
                <a:cs typeface="Calibri"/>
              </a:rPr>
              <a:t>for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surgery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grade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not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indication</a:t>
            </a:r>
            <a:r>
              <a:rPr sz="1800" spc="-15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for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surgery </a:t>
            </a:r>
            <a:r>
              <a:rPr sz="1800" dirty="0">
                <a:latin typeface="Calibri"/>
                <a:cs typeface="Calibri"/>
              </a:rPr>
              <a:t>)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4-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1.Exploration</a:t>
            </a:r>
            <a:r>
              <a:rPr sz="1800" spc="-15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for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associated</a:t>
            </a:r>
            <a:r>
              <a:rPr sz="1800" spc="-15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injuries</a:t>
            </a:r>
            <a:endParaRPr sz="1800">
              <a:latin typeface="Calibri"/>
              <a:cs typeface="Calibri"/>
            </a:endParaRPr>
          </a:p>
          <a:p>
            <a:pPr marL="240665" indent="-228600">
              <a:lnSpc>
                <a:spcPts val="2130"/>
              </a:lnSpc>
              <a:spcBef>
                <a:spcPts val="20"/>
              </a:spcBef>
              <a:buAutoNum type="arabicPeriod" startAt="2"/>
              <a:tabLst>
                <a:tab pos="241300" algn="l"/>
              </a:tabLst>
            </a:pPr>
            <a:r>
              <a:rPr sz="1800" spc="15" dirty="0">
                <a:latin typeface="Calibri"/>
                <a:cs typeface="Calibri"/>
              </a:rPr>
              <a:t>Expanding</a:t>
            </a:r>
            <a:r>
              <a:rPr sz="1800" spc="-204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pulsatile</a:t>
            </a:r>
            <a:r>
              <a:rPr sz="1800" spc="-18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retroperitoneal</a:t>
            </a:r>
            <a:r>
              <a:rPr sz="1800" spc="-15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hematoma</a:t>
            </a:r>
            <a:r>
              <a:rPr sz="1800" spc="-15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during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laparotomy</a:t>
            </a:r>
            <a:endParaRPr sz="1800">
              <a:latin typeface="Calibri"/>
              <a:cs typeface="Calibri"/>
            </a:endParaRPr>
          </a:p>
          <a:p>
            <a:pPr marL="240665" indent="-228600">
              <a:lnSpc>
                <a:spcPts val="2130"/>
              </a:lnSpc>
              <a:buAutoNum type="arabicPeriod" startAt="2"/>
              <a:tabLst>
                <a:tab pos="241300" algn="l"/>
              </a:tabLst>
            </a:pPr>
            <a:r>
              <a:rPr sz="1800" spc="2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et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g</a:t>
            </a:r>
            <a:r>
              <a:rPr sz="1800" spc="-20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0"/>
              </a:spcBef>
              <a:buAutoNum type="arabicPeriod" startAt="2"/>
              <a:tabLst>
                <a:tab pos="241300" algn="l"/>
              </a:tabLst>
            </a:pPr>
            <a:r>
              <a:rPr sz="1800" spc="-5" dirty="0">
                <a:latin typeface="Calibri"/>
                <a:cs typeface="Calibri"/>
              </a:rPr>
              <a:t>He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25" dirty="0">
                <a:latin typeface="Calibri"/>
                <a:cs typeface="Calibri"/>
              </a:rPr>
              <a:t>d</a:t>
            </a:r>
            <a:r>
              <a:rPr sz="1800" spc="5" dirty="0">
                <a:latin typeface="Calibri"/>
                <a:cs typeface="Calibri"/>
              </a:rPr>
              <a:t>y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c</a:t>
            </a:r>
            <a:r>
              <a:rPr sz="1800" spc="-195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b</a:t>
            </a:r>
            <a:r>
              <a:rPr sz="1800" spc="35" dirty="0">
                <a:latin typeface="Calibri"/>
                <a:cs typeface="Calibri"/>
              </a:rPr>
              <a:t>ili</a:t>
            </a:r>
            <a:r>
              <a:rPr sz="1800" dirty="0">
                <a:latin typeface="Calibri"/>
                <a:cs typeface="Calibri"/>
              </a:rPr>
              <a:t>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41055" y="6472554"/>
            <a:ext cx="1778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83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E726B72E-3CDD-C687-73AD-607CEECE7494}"/>
              </a:ext>
            </a:extLst>
          </p:cNvPr>
          <p:cNvSpPr txBox="1">
            <a:spLocks/>
          </p:cNvSpPr>
          <p:nvPr/>
        </p:nvSpPr>
        <p:spPr>
          <a:xfrm>
            <a:off x="3523447" y="2584704"/>
            <a:ext cx="5840095" cy="941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10"/>
              </a:spcBef>
            </a:pPr>
            <a:r>
              <a:rPr lang="en-GB" sz="6000" kern="0" spc="-5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Urology</a:t>
            </a:r>
            <a:r>
              <a:rPr lang="en-GB" sz="6000" kern="0" spc="-155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</a:t>
            </a:r>
            <a:r>
              <a:rPr lang="en-GB" sz="6000" kern="0" spc="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Mini-OSCE</a:t>
            </a:r>
            <a:endParaRPr lang="en-GB" sz="6000" kern="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E5E4460C-D128-ECC9-5F2C-23D60B3A5FF3}"/>
              </a:ext>
            </a:extLst>
          </p:cNvPr>
          <p:cNvSpPr txBox="1"/>
          <p:nvPr/>
        </p:nvSpPr>
        <p:spPr>
          <a:xfrm>
            <a:off x="4902834" y="3802443"/>
            <a:ext cx="3652708" cy="685444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505"/>
              </a:spcBef>
            </a:pPr>
            <a:r>
              <a:rPr lang="en-GB" sz="1850" dirty="0" err="1">
                <a:latin typeface="Calibri"/>
                <a:cs typeface="Calibri"/>
              </a:rPr>
              <a:t>Ebaa</a:t>
            </a:r>
            <a:r>
              <a:rPr lang="en-GB" sz="1850" dirty="0">
                <a:latin typeface="Calibri"/>
                <a:cs typeface="Calibri"/>
              </a:rPr>
              <a:t> al </a:t>
            </a:r>
            <a:r>
              <a:rPr lang="en-GB" sz="1850" dirty="0" err="1">
                <a:latin typeface="Calibri"/>
                <a:cs typeface="Calibri"/>
              </a:rPr>
              <a:t>khattab</a:t>
            </a:r>
            <a:endParaRPr sz="1850" dirty="0">
              <a:latin typeface="Calibri"/>
              <a:cs typeface="Calibri"/>
            </a:endParaRPr>
          </a:p>
          <a:p>
            <a:pPr marL="8890" algn="ctr">
              <a:lnSpc>
                <a:spcPct val="100000"/>
              </a:lnSpc>
              <a:spcBef>
                <a:spcPts val="409"/>
              </a:spcBef>
            </a:pPr>
            <a:r>
              <a:rPr lang="en-GB" sz="1850" dirty="0">
                <a:latin typeface="Calibri"/>
                <a:cs typeface="Calibri"/>
              </a:rPr>
              <a:t>Collected by Mahmoud Darwish</a:t>
            </a:r>
            <a:endParaRPr sz="18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84996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7462"/>
            <a:ext cx="232156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Station</a:t>
            </a:r>
            <a:r>
              <a:rPr spc="-55" dirty="0"/>
              <a:t> </a:t>
            </a:r>
            <a:r>
              <a:rPr spc="15" dirty="0"/>
              <a:t>4</a:t>
            </a:r>
            <a:r>
              <a:rPr spc="-50" dirty="0"/>
              <a:t> </a:t>
            </a:r>
            <a:r>
              <a:rPr spc="5" dirty="0"/>
              <a:t>: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72175" y="9525"/>
            <a:ext cx="3171825" cy="24098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410" y="4026984"/>
            <a:ext cx="2264789" cy="52612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2387" y="618490"/>
            <a:ext cx="6119495" cy="591820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8100" marR="702945">
              <a:lnSpc>
                <a:spcPct val="79800"/>
              </a:lnSpc>
              <a:spcBef>
                <a:spcPts val="830"/>
              </a:spcBef>
            </a:pPr>
            <a:r>
              <a:rPr sz="3000" spc="-10" dirty="0">
                <a:latin typeface="Calibri"/>
                <a:cs typeface="Calibri"/>
              </a:rPr>
              <a:t>49 </a:t>
            </a:r>
            <a:r>
              <a:rPr sz="3000" dirty="0">
                <a:latin typeface="Calibri"/>
                <a:cs typeface="Calibri"/>
              </a:rPr>
              <a:t>y </a:t>
            </a:r>
            <a:r>
              <a:rPr sz="3000" spc="-10" dirty="0">
                <a:latin typeface="Calibri"/>
                <a:cs typeface="Calibri"/>
              </a:rPr>
              <a:t>old has </a:t>
            </a:r>
            <a:r>
              <a:rPr sz="3000" dirty="0">
                <a:latin typeface="Calibri"/>
                <a:cs typeface="Calibri"/>
              </a:rPr>
              <a:t>gout , </a:t>
            </a:r>
            <a:r>
              <a:rPr sz="3000" spc="-10" dirty="0">
                <a:latin typeface="Calibri"/>
                <a:cs typeface="Calibri"/>
              </a:rPr>
              <a:t>presented </a:t>
            </a:r>
            <a:r>
              <a:rPr sz="3000" spc="-15" dirty="0">
                <a:latin typeface="Calibri"/>
                <a:cs typeface="Calibri"/>
              </a:rPr>
              <a:t>to </a:t>
            </a:r>
            <a:r>
              <a:rPr sz="3000" spc="10" dirty="0">
                <a:latin typeface="Calibri"/>
                <a:cs typeface="Calibri"/>
              </a:rPr>
              <a:t>ER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with </a:t>
            </a:r>
            <a:r>
              <a:rPr sz="3000" dirty="0">
                <a:latin typeface="Calibri"/>
                <a:cs typeface="Calibri"/>
              </a:rPr>
              <a:t>sever </a:t>
            </a:r>
            <a:r>
              <a:rPr sz="3000" spc="-10" dirty="0">
                <a:latin typeface="Calibri"/>
                <a:cs typeface="Calibri"/>
              </a:rPr>
              <a:t>left </a:t>
            </a:r>
            <a:r>
              <a:rPr sz="3000" spc="-20" dirty="0">
                <a:latin typeface="Calibri"/>
                <a:cs typeface="Calibri"/>
              </a:rPr>
              <a:t>renal </a:t>
            </a:r>
            <a:r>
              <a:rPr sz="3000" spc="-10" dirty="0">
                <a:latin typeface="Calibri"/>
                <a:cs typeface="Calibri"/>
              </a:rPr>
              <a:t>colic </a:t>
            </a:r>
            <a:r>
              <a:rPr sz="3000" spc="-15" dirty="0">
                <a:latin typeface="Calibri"/>
                <a:cs typeface="Calibri"/>
              </a:rPr>
              <a:t>the </a:t>
            </a:r>
            <a:r>
              <a:rPr sz="3000" spc="-10" dirty="0">
                <a:latin typeface="Calibri"/>
                <a:cs typeface="Calibri"/>
              </a:rPr>
              <a:t> presented </a:t>
            </a:r>
            <a:r>
              <a:rPr sz="3000" dirty="0">
                <a:latin typeface="Calibri"/>
                <a:cs typeface="Calibri"/>
              </a:rPr>
              <a:t>x - </a:t>
            </a:r>
            <a:r>
              <a:rPr sz="3000" spc="-55" dirty="0">
                <a:latin typeface="Calibri"/>
                <a:cs typeface="Calibri"/>
              </a:rPr>
              <a:t>ray </a:t>
            </a:r>
            <a:r>
              <a:rPr sz="3000" spc="-5" dirty="0">
                <a:latin typeface="Calibri"/>
                <a:cs typeface="Calibri"/>
              </a:rPr>
              <a:t>study does </a:t>
            </a:r>
            <a:r>
              <a:rPr sz="3000" spc="-10" dirty="0">
                <a:latin typeface="Calibri"/>
                <a:cs typeface="Calibri"/>
              </a:rPr>
              <a:t>not 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show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radio-opaque</a:t>
            </a:r>
            <a:r>
              <a:rPr sz="3000" spc="6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shadow</a:t>
            </a:r>
            <a:r>
              <a:rPr sz="3000" spc="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.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with 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further</a:t>
            </a:r>
            <a:r>
              <a:rPr sz="3000" spc="-20" dirty="0">
                <a:latin typeface="Calibri"/>
                <a:cs typeface="Calibri"/>
              </a:rPr>
              <a:t> investigation</a:t>
            </a:r>
            <a:r>
              <a:rPr sz="3000" spc="4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found </a:t>
            </a:r>
            <a:r>
              <a:rPr sz="3000" spc="-20" dirty="0">
                <a:latin typeface="Calibri"/>
                <a:cs typeface="Calibri"/>
              </a:rPr>
              <a:t>to</a:t>
            </a:r>
            <a:r>
              <a:rPr sz="3000" spc="-25" dirty="0">
                <a:latin typeface="Calibri"/>
                <a:cs typeface="Calibri"/>
              </a:rPr>
              <a:t> have</a:t>
            </a:r>
            <a:endParaRPr sz="3000">
              <a:latin typeface="Calibri"/>
              <a:cs typeface="Calibri"/>
            </a:endParaRPr>
          </a:p>
          <a:p>
            <a:pPr marL="38100">
              <a:lnSpc>
                <a:spcPts val="2655"/>
              </a:lnSpc>
            </a:pPr>
            <a:r>
              <a:rPr sz="3000" spc="-10" dirty="0">
                <a:latin typeface="Calibri"/>
                <a:cs typeface="Calibri"/>
              </a:rPr>
              <a:t>left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ureteric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stone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197485" indent="-185420">
              <a:lnSpc>
                <a:spcPts val="1885"/>
              </a:lnSpc>
              <a:buSzPct val="94444"/>
              <a:buAutoNum type="arabicPlain"/>
              <a:tabLst>
                <a:tab pos="198120" algn="l"/>
              </a:tabLst>
            </a:pPr>
            <a:r>
              <a:rPr sz="1800" spc="5" dirty="0">
                <a:latin typeface="Calibri"/>
                <a:cs typeface="Calibri"/>
              </a:rPr>
              <a:t>What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is </a:t>
            </a:r>
            <a:r>
              <a:rPr sz="1800" spc="5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likely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stone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type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for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this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patient</a:t>
            </a:r>
            <a:r>
              <a:rPr sz="1800" spc="-1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  <a:p>
            <a:pPr marL="12700" marR="2183765">
              <a:lnSpc>
                <a:spcPct val="100800"/>
              </a:lnSpc>
              <a:spcBef>
                <a:spcPts val="5"/>
              </a:spcBef>
              <a:buSzPct val="94444"/>
              <a:buAutoNum type="arabicPlain"/>
              <a:tabLst>
                <a:tab pos="198120" algn="l"/>
              </a:tabLst>
            </a:pP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8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spc="10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f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2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r</a:t>
            </a:r>
            <a:r>
              <a:rPr sz="1800" spc="-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  </a:t>
            </a:r>
            <a:r>
              <a:rPr sz="1800" spc="-15" dirty="0">
                <a:latin typeface="Calibri"/>
                <a:cs typeface="Calibri"/>
              </a:rPr>
              <a:t>3</a:t>
            </a:r>
            <a:r>
              <a:rPr sz="1800" spc="-30" dirty="0">
                <a:latin typeface="Calibri"/>
                <a:cs typeface="Calibri"/>
              </a:rPr>
              <a:t>-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3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nd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155" dirty="0">
                <a:latin typeface="Calibri"/>
                <a:cs typeface="Calibri"/>
              </a:rPr>
              <a:t> </a:t>
            </a:r>
            <a:r>
              <a:rPr sz="1800" spc="-100" dirty="0">
                <a:latin typeface="Calibri"/>
                <a:cs typeface="Calibri"/>
              </a:rPr>
              <a:t>f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r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d</a:t>
            </a:r>
            <a:r>
              <a:rPr sz="1800" spc="35" dirty="0">
                <a:latin typeface="Calibri"/>
                <a:cs typeface="Calibri"/>
              </a:rPr>
              <a:t>ia</a:t>
            </a:r>
            <a:r>
              <a:rPr sz="1800" spc="-25" dirty="0">
                <a:latin typeface="Calibri"/>
                <a:cs typeface="Calibri"/>
              </a:rPr>
              <a:t>g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spc="-10" dirty="0">
                <a:latin typeface="Calibri"/>
                <a:cs typeface="Calibri"/>
              </a:rPr>
              <a:t>4-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mention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indications</a:t>
            </a:r>
            <a:r>
              <a:rPr sz="1800" spc="-21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of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emergent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double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tube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in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this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case</a:t>
            </a:r>
            <a:r>
              <a:rPr sz="1800" spc="4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277495" indent="-238760">
              <a:lnSpc>
                <a:spcPct val="100000"/>
              </a:lnSpc>
              <a:buAutoNum type="arabicPlain"/>
              <a:tabLst>
                <a:tab pos="277495" algn="l"/>
              </a:tabLst>
            </a:pPr>
            <a:r>
              <a:rPr sz="1800" spc="5" dirty="0">
                <a:latin typeface="Calibri"/>
                <a:cs typeface="Calibri"/>
              </a:rPr>
              <a:t>uric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acid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stone</a:t>
            </a:r>
            <a:endParaRPr sz="1800">
              <a:latin typeface="Calibri"/>
              <a:cs typeface="Calibri"/>
            </a:endParaRPr>
          </a:p>
          <a:p>
            <a:pPr marL="38735" marR="987425">
              <a:lnSpc>
                <a:spcPct val="100800"/>
              </a:lnSpc>
              <a:buAutoNum type="arabicPlain"/>
              <a:tabLst>
                <a:tab pos="277495" algn="l"/>
              </a:tabLst>
            </a:pPr>
            <a:r>
              <a:rPr sz="1800" spc="15" dirty="0">
                <a:latin typeface="Calibri"/>
                <a:cs typeface="Calibri"/>
              </a:rPr>
              <a:t>acidic</a:t>
            </a:r>
            <a:r>
              <a:rPr sz="1800" spc="-12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urine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due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high</a:t>
            </a:r>
            <a:r>
              <a:rPr sz="1800" spc="-10" dirty="0">
                <a:latin typeface="Calibri"/>
                <a:cs typeface="Calibri"/>
              </a:rPr>
              <a:t> serum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uric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acid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level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gout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)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3</a:t>
            </a:r>
            <a:r>
              <a:rPr sz="1800" spc="-30" dirty="0">
                <a:latin typeface="Calibri"/>
                <a:cs typeface="Calibri"/>
              </a:rPr>
              <a:t>-</a:t>
            </a:r>
            <a:r>
              <a:rPr sz="1800" spc="1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w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20" dirty="0">
                <a:latin typeface="Calibri"/>
                <a:cs typeface="Calibri"/>
              </a:rPr>
              <a:t>ho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14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  <a:p>
            <a:pPr marL="38735" marR="4001770">
              <a:lnSpc>
                <a:spcPts val="2180"/>
              </a:lnSpc>
              <a:spcBef>
                <a:spcPts val="75"/>
              </a:spcBef>
            </a:pPr>
            <a:r>
              <a:rPr sz="1800" spc="-10" dirty="0">
                <a:latin typeface="Calibri"/>
                <a:cs typeface="Calibri"/>
              </a:rPr>
              <a:t>4- </a:t>
            </a:r>
            <a:r>
              <a:rPr sz="1800" dirty="0">
                <a:latin typeface="Calibri"/>
                <a:cs typeface="Calibri"/>
              </a:rPr>
              <a:t>1.single </a:t>
            </a:r>
            <a:r>
              <a:rPr sz="1800" spc="15" dirty="0">
                <a:latin typeface="Calibri"/>
                <a:cs typeface="Calibri"/>
              </a:rPr>
              <a:t>kidney 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2</a:t>
            </a:r>
            <a:r>
              <a:rPr sz="1800" spc="-5" dirty="0">
                <a:latin typeface="Calibri"/>
                <a:cs typeface="Calibri"/>
              </a:rPr>
              <a:t>.</a:t>
            </a:r>
            <a:r>
              <a:rPr sz="1800" spc="-10" dirty="0">
                <a:latin typeface="Calibri"/>
                <a:cs typeface="Calibri"/>
              </a:rPr>
              <a:t>B</a:t>
            </a:r>
            <a:r>
              <a:rPr sz="1800" spc="35" dirty="0">
                <a:latin typeface="Calibri"/>
                <a:cs typeface="Calibri"/>
              </a:rPr>
              <a:t>il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te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150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25" dirty="0">
                <a:latin typeface="Calibri"/>
                <a:cs typeface="Calibri"/>
              </a:rPr>
              <a:t>b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  <a:p>
            <a:pPr marL="267335" indent="-229235">
              <a:lnSpc>
                <a:spcPts val="2025"/>
              </a:lnSpc>
              <a:buAutoNum type="arabicPeriod" startAt="3"/>
              <a:tabLst>
                <a:tab pos="267970" algn="l"/>
              </a:tabLst>
            </a:pPr>
            <a:r>
              <a:rPr sz="1800" spc="5" dirty="0">
                <a:latin typeface="Calibri"/>
                <a:cs typeface="Calibri"/>
              </a:rPr>
              <a:t>O</a:t>
            </a:r>
            <a:r>
              <a:rPr sz="1800" spc="25" dirty="0">
                <a:latin typeface="Calibri"/>
                <a:cs typeface="Calibri"/>
              </a:rPr>
              <a:t>b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spc="5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ph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20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  <a:p>
            <a:pPr marL="212090" indent="-173355">
              <a:lnSpc>
                <a:spcPct val="100000"/>
              </a:lnSpc>
              <a:spcBef>
                <a:spcPts val="15"/>
              </a:spcBef>
              <a:buAutoNum type="arabicPeriod" startAt="3"/>
              <a:tabLst>
                <a:tab pos="212090" algn="l"/>
              </a:tabLst>
            </a:pP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25" dirty="0">
                <a:latin typeface="Calibri"/>
                <a:cs typeface="Calibri"/>
              </a:rPr>
              <a:t>b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spc="5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spc="5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35" dirty="0">
                <a:latin typeface="Calibri"/>
                <a:cs typeface="Calibri"/>
              </a:rPr>
              <a:t>l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ph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6569789"/>
            <a:ext cx="166814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5" dirty="0">
                <a:latin typeface="Calibri"/>
                <a:cs typeface="Calibri"/>
              </a:rPr>
              <a:t>5</a:t>
            </a:r>
            <a:r>
              <a:rPr sz="1800" spc="-5" dirty="0">
                <a:latin typeface="Calibri"/>
                <a:cs typeface="Calibri"/>
              </a:rPr>
              <a:t>.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b</a:t>
            </a:r>
            <a:r>
              <a:rPr sz="1800" spc="3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80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41055" y="643445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84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" y="244855"/>
            <a:ext cx="2295525" cy="685800"/>
          </a:xfrm>
          <a:custGeom>
            <a:avLst/>
            <a:gdLst/>
            <a:ahLst/>
            <a:cxnLst/>
            <a:rect l="l" t="t" r="r" b="b"/>
            <a:pathLst>
              <a:path w="2295525" h="685800">
                <a:moveTo>
                  <a:pt x="2295525" y="0"/>
                </a:moveTo>
                <a:lnTo>
                  <a:pt x="2143125" y="0"/>
                </a:lnTo>
                <a:lnTo>
                  <a:pt x="1733550" y="0"/>
                </a:lnTo>
                <a:lnTo>
                  <a:pt x="0" y="0"/>
                </a:lnTo>
                <a:lnTo>
                  <a:pt x="0" y="685800"/>
                </a:lnTo>
                <a:lnTo>
                  <a:pt x="1733550" y="685800"/>
                </a:lnTo>
                <a:lnTo>
                  <a:pt x="2143125" y="685800"/>
                </a:lnTo>
                <a:lnTo>
                  <a:pt x="2295525" y="685800"/>
                </a:lnTo>
                <a:lnTo>
                  <a:pt x="229552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204088"/>
            <a:ext cx="232156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Station</a:t>
            </a:r>
            <a:r>
              <a:rPr spc="-55" dirty="0"/>
              <a:t> </a:t>
            </a:r>
            <a:r>
              <a:rPr spc="15" dirty="0"/>
              <a:t>5</a:t>
            </a:r>
            <a:r>
              <a:rPr spc="-50" dirty="0"/>
              <a:t> </a:t>
            </a:r>
            <a:r>
              <a:rPr spc="5" dirty="0"/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1082039"/>
            <a:ext cx="8988425" cy="233616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marR="12700">
              <a:lnSpc>
                <a:spcPct val="80000"/>
              </a:lnSpc>
              <a:spcBef>
                <a:spcPts val="750"/>
              </a:spcBef>
            </a:pPr>
            <a:r>
              <a:rPr sz="2700" dirty="0">
                <a:latin typeface="Calibri"/>
                <a:cs typeface="Calibri"/>
              </a:rPr>
              <a:t>This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photo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showing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suprapubic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fullness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for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70</a:t>
            </a:r>
            <a:r>
              <a:rPr sz="2700" spc="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y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old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male</a:t>
            </a:r>
            <a:r>
              <a:rPr sz="2700" spc="7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patient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attend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urology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clinic</a:t>
            </a:r>
            <a:r>
              <a:rPr sz="2700" spc="12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complaining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of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inability</a:t>
            </a:r>
            <a:r>
              <a:rPr sz="2700" spc="114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to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pass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urine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with 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episodes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dirty="0">
                <a:latin typeface="Calibri"/>
                <a:cs typeface="Calibri"/>
              </a:rPr>
              <a:t>urinary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incontinence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since</a:t>
            </a:r>
            <a:r>
              <a:rPr sz="2700" spc="70" dirty="0">
                <a:latin typeface="Calibri"/>
                <a:cs typeface="Calibri"/>
              </a:rPr>
              <a:t> </a:t>
            </a:r>
            <a:r>
              <a:rPr sz="2700" spc="10" dirty="0">
                <a:latin typeface="Calibri"/>
                <a:cs typeface="Calibri"/>
              </a:rPr>
              <a:t>more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than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2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weeks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.</a:t>
            </a:r>
            <a:endParaRPr sz="2700">
              <a:latin typeface="Calibri"/>
              <a:cs typeface="Calibri"/>
            </a:endParaRPr>
          </a:p>
          <a:p>
            <a:pPr marL="12700" marR="866140">
              <a:lnSpc>
                <a:spcPts val="3229"/>
              </a:lnSpc>
              <a:spcBef>
                <a:spcPts val="105"/>
              </a:spcBef>
            </a:pPr>
            <a:r>
              <a:rPr sz="2700" spc="-5" dirty="0">
                <a:latin typeface="Calibri"/>
                <a:cs typeface="Calibri"/>
              </a:rPr>
              <a:t>1-What </a:t>
            </a:r>
            <a:r>
              <a:rPr sz="2700" spc="-15" dirty="0">
                <a:latin typeface="Calibri"/>
                <a:cs typeface="Calibri"/>
              </a:rPr>
              <a:t>is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10" dirty="0">
                <a:latin typeface="Calibri"/>
                <a:cs typeface="Calibri"/>
              </a:rPr>
              <a:t>type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spc="-10" dirty="0">
                <a:latin typeface="Calibri"/>
                <a:cs typeface="Calibri"/>
              </a:rPr>
              <a:t>incontinence </a:t>
            </a:r>
            <a:r>
              <a:rPr sz="2700" dirty="0">
                <a:latin typeface="Calibri"/>
                <a:cs typeface="Calibri"/>
              </a:rPr>
              <a:t>does </a:t>
            </a:r>
            <a:r>
              <a:rPr sz="2700" spc="-5" dirty="0">
                <a:latin typeface="Calibri"/>
                <a:cs typeface="Calibri"/>
              </a:rPr>
              <a:t>this patient </a:t>
            </a:r>
            <a:r>
              <a:rPr sz="2700" spc="-25" dirty="0">
                <a:latin typeface="Calibri"/>
                <a:cs typeface="Calibri"/>
              </a:rPr>
              <a:t>have?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2-the </a:t>
            </a:r>
            <a:r>
              <a:rPr sz="2700" dirty="0">
                <a:latin typeface="Calibri"/>
                <a:cs typeface="Calibri"/>
              </a:rPr>
              <a:t>most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30" dirty="0">
                <a:latin typeface="Calibri"/>
                <a:cs typeface="Calibri"/>
              </a:rPr>
              <a:t>likely</a:t>
            </a:r>
            <a:r>
              <a:rPr sz="2700" spc="4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diagnosis</a:t>
            </a:r>
            <a:r>
              <a:rPr sz="2700" spc="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?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ts val="3200"/>
              </a:lnSpc>
            </a:pPr>
            <a:r>
              <a:rPr sz="2700" spc="-10" dirty="0">
                <a:latin typeface="Calibri"/>
                <a:cs typeface="Calibri"/>
              </a:rPr>
              <a:t>3-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mention 3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differences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spc="5" dirty="0">
                <a:latin typeface="Calibri"/>
                <a:cs typeface="Calibri"/>
              </a:rPr>
              <a:t>between</a:t>
            </a:r>
            <a:r>
              <a:rPr sz="2700" spc="-15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this</a:t>
            </a:r>
            <a:r>
              <a:rPr sz="2700" spc="6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case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and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acute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retention</a:t>
            </a:r>
            <a:r>
              <a:rPr sz="2700" spc="-1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: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0" y="0"/>
            <a:ext cx="6096000" cy="11430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78" y="3484059"/>
            <a:ext cx="2268796" cy="52612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0489" y="4200207"/>
            <a:ext cx="2620010" cy="854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825" indent="-238760">
              <a:lnSpc>
                <a:spcPct val="100000"/>
              </a:lnSpc>
              <a:spcBef>
                <a:spcPts val="100"/>
              </a:spcBef>
              <a:buAutoNum type="arabicPlain"/>
              <a:tabLst>
                <a:tab pos="251460" algn="l"/>
              </a:tabLst>
            </a:pPr>
            <a:r>
              <a:rPr sz="1800" dirty="0">
                <a:latin typeface="Calibri"/>
                <a:cs typeface="Calibri"/>
              </a:rPr>
              <a:t>Overflow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incontinence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800"/>
              </a:lnSpc>
              <a:spcBef>
                <a:spcPts val="5"/>
              </a:spcBef>
              <a:buAutoNum type="arabicPlain"/>
              <a:tabLst>
                <a:tab pos="251460" algn="l"/>
              </a:tabLst>
            </a:pPr>
            <a:r>
              <a:rPr sz="1800" spc="10" dirty="0">
                <a:latin typeface="Calibri"/>
                <a:cs typeface="Calibri"/>
              </a:rPr>
              <a:t>C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c</a:t>
            </a:r>
            <a:r>
              <a:rPr sz="1800" spc="-125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ete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  </a:t>
            </a:r>
            <a:r>
              <a:rPr sz="1800" spc="-10" dirty="0">
                <a:latin typeface="Calibri"/>
                <a:cs typeface="Calibri"/>
              </a:rPr>
              <a:t>3-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987801" y="3831645"/>
            <a:ext cx="5770245" cy="2787015"/>
            <a:chOff x="2987801" y="3831645"/>
            <a:chExt cx="5770245" cy="278701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2251" y="3831645"/>
              <a:ext cx="5685546" cy="278693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987802" y="4245863"/>
              <a:ext cx="1357630" cy="2299970"/>
            </a:xfrm>
            <a:custGeom>
              <a:avLst/>
              <a:gdLst/>
              <a:ahLst/>
              <a:cxnLst/>
              <a:rect l="l" t="t" r="r" b="b"/>
              <a:pathLst>
                <a:path w="1357629" h="2299970">
                  <a:moveTo>
                    <a:pt x="694563" y="727329"/>
                  </a:moveTo>
                  <a:lnTo>
                    <a:pt x="444627" y="727329"/>
                  </a:lnTo>
                  <a:lnTo>
                    <a:pt x="444627" y="691642"/>
                  </a:lnTo>
                  <a:lnTo>
                    <a:pt x="412877" y="691642"/>
                  </a:lnTo>
                  <a:lnTo>
                    <a:pt x="376936" y="709295"/>
                  </a:lnTo>
                  <a:lnTo>
                    <a:pt x="341249" y="718312"/>
                  </a:lnTo>
                  <a:lnTo>
                    <a:pt x="278638" y="727329"/>
                  </a:lnTo>
                  <a:lnTo>
                    <a:pt x="212471" y="727329"/>
                  </a:lnTo>
                  <a:lnTo>
                    <a:pt x="203454" y="718312"/>
                  </a:lnTo>
                  <a:lnTo>
                    <a:pt x="171704" y="718312"/>
                  </a:lnTo>
                  <a:lnTo>
                    <a:pt x="171704" y="727329"/>
                  </a:lnTo>
                  <a:lnTo>
                    <a:pt x="109093" y="727329"/>
                  </a:lnTo>
                  <a:lnTo>
                    <a:pt x="82423" y="736219"/>
                  </a:lnTo>
                  <a:lnTo>
                    <a:pt x="73406" y="736219"/>
                  </a:lnTo>
                  <a:lnTo>
                    <a:pt x="73406" y="863219"/>
                  </a:lnTo>
                  <a:lnTo>
                    <a:pt x="114173" y="863219"/>
                  </a:lnTo>
                  <a:lnTo>
                    <a:pt x="225425" y="863219"/>
                  </a:lnTo>
                  <a:lnTo>
                    <a:pt x="257175" y="863219"/>
                  </a:lnTo>
                  <a:lnTo>
                    <a:pt x="310388" y="854329"/>
                  </a:lnTo>
                  <a:lnTo>
                    <a:pt x="694563" y="854329"/>
                  </a:lnTo>
                  <a:lnTo>
                    <a:pt x="694563" y="727329"/>
                  </a:lnTo>
                  <a:close/>
                </a:path>
                <a:path w="1357629" h="2299970">
                  <a:moveTo>
                    <a:pt x="794893" y="0"/>
                  </a:moveTo>
                  <a:lnTo>
                    <a:pt x="794893" y="0"/>
                  </a:lnTo>
                  <a:lnTo>
                    <a:pt x="236093" y="0"/>
                  </a:lnTo>
                  <a:lnTo>
                    <a:pt x="236093" y="6540"/>
                  </a:lnTo>
                  <a:lnTo>
                    <a:pt x="227457" y="8636"/>
                  </a:lnTo>
                  <a:lnTo>
                    <a:pt x="218440" y="8636"/>
                  </a:lnTo>
                  <a:lnTo>
                    <a:pt x="209423" y="17653"/>
                  </a:lnTo>
                  <a:lnTo>
                    <a:pt x="200406" y="17653"/>
                  </a:lnTo>
                  <a:lnTo>
                    <a:pt x="93472" y="17653"/>
                  </a:lnTo>
                  <a:lnTo>
                    <a:pt x="93472" y="144653"/>
                  </a:lnTo>
                  <a:lnTo>
                    <a:pt x="687578" y="144653"/>
                  </a:lnTo>
                  <a:lnTo>
                    <a:pt x="759206" y="127000"/>
                  </a:lnTo>
                  <a:lnTo>
                    <a:pt x="794893" y="127000"/>
                  </a:lnTo>
                  <a:lnTo>
                    <a:pt x="794893" y="0"/>
                  </a:lnTo>
                  <a:close/>
                </a:path>
                <a:path w="1357629" h="2299970">
                  <a:moveTo>
                    <a:pt x="844296" y="306451"/>
                  </a:moveTo>
                  <a:lnTo>
                    <a:pt x="808609" y="306451"/>
                  </a:lnTo>
                  <a:lnTo>
                    <a:pt x="776859" y="306451"/>
                  </a:lnTo>
                  <a:lnTo>
                    <a:pt x="375158" y="306451"/>
                  </a:lnTo>
                  <a:lnTo>
                    <a:pt x="330073" y="315468"/>
                  </a:lnTo>
                  <a:lnTo>
                    <a:pt x="201295" y="315468"/>
                  </a:lnTo>
                  <a:lnTo>
                    <a:pt x="165608" y="297434"/>
                  </a:lnTo>
                  <a:lnTo>
                    <a:pt x="133858" y="297434"/>
                  </a:lnTo>
                  <a:lnTo>
                    <a:pt x="112014" y="297434"/>
                  </a:lnTo>
                  <a:lnTo>
                    <a:pt x="67437" y="288417"/>
                  </a:lnTo>
                  <a:lnTo>
                    <a:pt x="35687" y="288417"/>
                  </a:lnTo>
                  <a:lnTo>
                    <a:pt x="0" y="288417"/>
                  </a:lnTo>
                  <a:lnTo>
                    <a:pt x="0" y="415417"/>
                  </a:lnTo>
                  <a:lnTo>
                    <a:pt x="35687" y="415417"/>
                  </a:lnTo>
                  <a:lnTo>
                    <a:pt x="80264" y="424434"/>
                  </a:lnTo>
                  <a:lnTo>
                    <a:pt x="112014" y="424434"/>
                  </a:lnTo>
                  <a:lnTo>
                    <a:pt x="133858" y="424434"/>
                  </a:lnTo>
                  <a:lnTo>
                    <a:pt x="169545" y="442468"/>
                  </a:lnTo>
                  <a:lnTo>
                    <a:pt x="201295" y="442468"/>
                  </a:lnTo>
                  <a:lnTo>
                    <a:pt x="330073" y="442468"/>
                  </a:lnTo>
                  <a:lnTo>
                    <a:pt x="330073" y="496062"/>
                  </a:lnTo>
                  <a:lnTo>
                    <a:pt x="361823" y="496062"/>
                  </a:lnTo>
                  <a:lnTo>
                    <a:pt x="446405" y="496062"/>
                  </a:lnTo>
                  <a:lnTo>
                    <a:pt x="478155" y="496062"/>
                  </a:lnTo>
                  <a:lnTo>
                    <a:pt x="567436" y="487045"/>
                  </a:lnTo>
                  <a:lnTo>
                    <a:pt x="665734" y="460121"/>
                  </a:lnTo>
                  <a:lnTo>
                    <a:pt x="719328" y="451485"/>
                  </a:lnTo>
                  <a:lnTo>
                    <a:pt x="808609" y="433451"/>
                  </a:lnTo>
                  <a:lnTo>
                    <a:pt x="844296" y="433451"/>
                  </a:lnTo>
                  <a:lnTo>
                    <a:pt x="844296" y="306451"/>
                  </a:lnTo>
                  <a:close/>
                </a:path>
                <a:path w="1357629" h="2299970">
                  <a:moveTo>
                    <a:pt x="1353693" y="1400848"/>
                  </a:moveTo>
                  <a:lnTo>
                    <a:pt x="1321943" y="1400848"/>
                  </a:lnTo>
                  <a:lnTo>
                    <a:pt x="1247267" y="1400848"/>
                  </a:lnTo>
                  <a:lnTo>
                    <a:pt x="1247267" y="1365211"/>
                  </a:lnTo>
                  <a:lnTo>
                    <a:pt x="1247267" y="1356207"/>
                  </a:lnTo>
                  <a:lnTo>
                    <a:pt x="1215517" y="1356207"/>
                  </a:lnTo>
                  <a:lnTo>
                    <a:pt x="938657" y="1356207"/>
                  </a:lnTo>
                  <a:lnTo>
                    <a:pt x="921004" y="1365211"/>
                  </a:lnTo>
                  <a:lnTo>
                    <a:pt x="902677" y="1374203"/>
                  </a:lnTo>
                  <a:lnTo>
                    <a:pt x="857504" y="1374203"/>
                  </a:lnTo>
                  <a:lnTo>
                    <a:pt x="857504" y="1549666"/>
                  </a:lnTo>
                  <a:lnTo>
                    <a:pt x="857504" y="1554848"/>
                  </a:lnTo>
                  <a:lnTo>
                    <a:pt x="223520" y="1554848"/>
                  </a:lnTo>
                  <a:lnTo>
                    <a:pt x="192659" y="1554848"/>
                  </a:lnTo>
                  <a:lnTo>
                    <a:pt x="223520" y="1549666"/>
                  </a:lnTo>
                  <a:lnTo>
                    <a:pt x="857504" y="1549666"/>
                  </a:lnTo>
                  <a:lnTo>
                    <a:pt x="857504" y="1374203"/>
                  </a:lnTo>
                  <a:lnTo>
                    <a:pt x="273812" y="1374203"/>
                  </a:lnTo>
                  <a:lnTo>
                    <a:pt x="242062" y="1374203"/>
                  </a:lnTo>
                  <a:lnTo>
                    <a:pt x="224409" y="1374203"/>
                  </a:lnTo>
                  <a:lnTo>
                    <a:pt x="224409" y="1382852"/>
                  </a:lnTo>
                  <a:lnTo>
                    <a:pt x="170815" y="1382852"/>
                  </a:lnTo>
                  <a:lnTo>
                    <a:pt x="152781" y="1391843"/>
                  </a:lnTo>
                  <a:lnTo>
                    <a:pt x="152781" y="1430489"/>
                  </a:lnTo>
                  <a:lnTo>
                    <a:pt x="134239" y="1436484"/>
                  </a:lnTo>
                  <a:lnTo>
                    <a:pt x="121412" y="1436484"/>
                  </a:lnTo>
                  <a:lnTo>
                    <a:pt x="89662" y="1436484"/>
                  </a:lnTo>
                  <a:lnTo>
                    <a:pt x="89662" y="1581492"/>
                  </a:lnTo>
                  <a:lnTo>
                    <a:pt x="250190" y="1581492"/>
                  </a:lnTo>
                  <a:lnTo>
                    <a:pt x="285750" y="1590484"/>
                  </a:lnTo>
                  <a:lnTo>
                    <a:pt x="312801" y="1599488"/>
                  </a:lnTo>
                  <a:lnTo>
                    <a:pt x="857504" y="1599488"/>
                  </a:lnTo>
                  <a:lnTo>
                    <a:pt x="889254" y="1599488"/>
                  </a:lnTo>
                  <a:lnTo>
                    <a:pt x="907288" y="1590484"/>
                  </a:lnTo>
                  <a:lnTo>
                    <a:pt x="942848" y="1581492"/>
                  </a:lnTo>
                  <a:lnTo>
                    <a:pt x="1116330" y="1581492"/>
                  </a:lnTo>
                  <a:lnTo>
                    <a:pt x="1148080" y="1581492"/>
                  </a:lnTo>
                  <a:lnTo>
                    <a:pt x="1166114" y="1572488"/>
                  </a:lnTo>
                  <a:lnTo>
                    <a:pt x="1184021" y="1572488"/>
                  </a:lnTo>
                  <a:lnTo>
                    <a:pt x="1184021" y="1554848"/>
                  </a:lnTo>
                  <a:lnTo>
                    <a:pt x="1192657" y="1554848"/>
                  </a:lnTo>
                  <a:lnTo>
                    <a:pt x="1255395" y="1545844"/>
                  </a:lnTo>
                  <a:lnTo>
                    <a:pt x="1259205" y="1545844"/>
                  </a:lnTo>
                  <a:lnTo>
                    <a:pt x="1290955" y="1545844"/>
                  </a:lnTo>
                  <a:lnTo>
                    <a:pt x="1326642" y="1536852"/>
                  </a:lnTo>
                  <a:lnTo>
                    <a:pt x="1344676" y="1536852"/>
                  </a:lnTo>
                  <a:lnTo>
                    <a:pt x="1353693" y="1527848"/>
                  </a:lnTo>
                  <a:lnTo>
                    <a:pt x="1353693" y="1409839"/>
                  </a:lnTo>
                  <a:lnTo>
                    <a:pt x="1353693" y="1400848"/>
                  </a:lnTo>
                  <a:close/>
                </a:path>
                <a:path w="1357629" h="2299970">
                  <a:moveTo>
                    <a:pt x="1357630" y="2154885"/>
                  </a:moveTo>
                  <a:lnTo>
                    <a:pt x="1250315" y="2154885"/>
                  </a:lnTo>
                  <a:lnTo>
                    <a:pt x="1218565" y="2154885"/>
                  </a:lnTo>
                  <a:lnTo>
                    <a:pt x="1170051" y="2154885"/>
                  </a:lnTo>
                  <a:lnTo>
                    <a:pt x="1170051" y="2101240"/>
                  </a:lnTo>
                  <a:lnTo>
                    <a:pt x="1152017" y="2101240"/>
                  </a:lnTo>
                  <a:lnTo>
                    <a:pt x="1134364" y="2101240"/>
                  </a:lnTo>
                  <a:lnTo>
                    <a:pt x="1134364" y="2092236"/>
                  </a:lnTo>
                  <a:lnTo>
                    <a:pt x="227457" y="2092236"/>
                  </a:lnTo>
                  <a:lnTo>
                    <a:pt x="227457" y="2110854"/>
                  </a:lnTo>
                  <a:lnTo>
                    <a:pt x="182880" y="2118880"/>
                  </a:lnTo>
                  <a:lnTo>
                    <a:pt x="148907" y="2135835"/>
                  </a:lnTo>
                  <a:lnTo>
                    <a:pt x="125349" y="2127885"/>
                  </a:lnTo>
                  <a:lnTo>
                    <a:pt x="116332" y="2127885"/>
                  </a:lnTo>
                  <a:lnTo>
                    <a:pt x="116332" y="2101240"/>
                  </a:lnTo>
                  <a:lnTo>
                    <a:pt x="84582" y="2101240"/>
                  </a:lnTo>
                  <a:lnTo>
                    <a:pt x="84582" y="2254885"/>
                  </a:lnTo>
                  <a:lnTo>
                    <a:pt x="93599" y="2254885"/>
                  </a:lnTo>
                  <a:lnTo>
                    <a:pt x="120269" y="2263876"/>
                  </a:lnTo>
                  <a:lnTo>
                    <a:pt x="146812" y="2263876"/>
                  </a:lnTo>
                  <a:lnTo>
                    <a:pt x="146812" y="2299525"/>
                  </a:lnTo>
                  <a:lnTo>
                    <a:pt x="205613" y="2299525"/>
                  </a:lnTo>
                  <a:lnTo>
                    <a:pt x="361442" y="2299525"/>
                  </a:lnTo>
                  <a:lnTo>
                    <a:pt x="393192" y="2299525"/>
                  </a:lnTo>
                  <a:lnTo>
                    <a:pt x="446786" y="2290521"/>
                  </a:lnTo>
                  <a:lnTo>
                    <a:pt x="1102614" y="2290521"/>
                  </a:lnTo>
                  <a:lnTo>
                    <a:pt x="1134364" y="2290521"/>
                  </a:lnTo>
                  <a:lnTo>
                    <a:pt x="1250315" y="2281885"/>
                  </a:lnTo>
                  <a:lnTo>
                    <a:pt x="1357630" y="2281885"/>
                  </a:lnTo>
                  <a:lnTo>
                    <a:pt x="1357630" y="2154885"/>
                  </a:lnTo>
                  <a:close/>
                </a:path>
              </a:pathLst>
            </a:custGeom>
            <a:solidFill>
              <a:srgbClr val="FFFF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85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94361"/>
            <a:ext cx="219773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Station</a:t>
            </a:r>
            <a:r>
              <a:rPr spc="-80" dirty="0"/>
              <a:t> </a:t>
            </a:r>
            <a:r>
              <a:rPr spc="10" dirty="0"/>
              <a:t>6: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9800" y="0"/>
            <a:ext cx="3124200" cy="33528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7310" y="853503"/>
            <a:ext cx="5661025" cy="16833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800" spc="-10" dirty="0">
                <a:latin typeface="Calibri"/>
                <a:cs typeface="Calibri"/>
              </a:rPr>
              <a:t>14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old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boy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attend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ER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complaining</a:t>
            </a:r>
            <a:r>
              <a:rPr sz="1800" spc="-20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of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sudden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testicular</a:t>
            </a:r>
            <a:r>
              <a:rPr sz="1800" spc="-130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pain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with </a:t>
            </a:r>
            <a:r>
              <a:rPr sz="1800" spc="10" dirty="0">
                <a:latin typeface="Calibri"/>
                <a:cs typeface="Calibri"/>
              </a:rPr>
              <a:t>vomiting </a:t>
            </a:r>
            <a:r>
              <a:rPr sz="1800" dirty="0">
                <a:latin typeface="Calibri"/>
                <a:cs typeface="Calibri"/>
              </a:rPr>
              <a:t>since 4 </a:t>
            </a:r>
            <a:r>
              <a:rPr sz="1800" spc="5" dirty="0">
                <a:latin typeface="Calibri"/>
                <a:cs typeface="Calibri"/>
              </a:rPr>
              <a:t>hours </a:t>
            </a:r>
            <a:r>
              <a:rPr sz="1800" dirty="0">
                <a:latin typeface="Calibri"/>
                <a:cs typeface="Calibri"/>
              </a:rPr>
              <a:t>, On </a:t>
            </a:r>
            <a:r>
              <a:rPr sz="1800" spc="15" dirty="0">
                <a:latin typeface="Calibri"/>
                <a:cs typeface="Calibri"/>
              </a:rPr>
              <a:t>Doppler </a:t>
            </a:r>
            <a:r>
              <a:rPr sz="1800" spc="-20" dirty="0">
                <a:latin typeface="Calibri"/>
                <a:cs typeface="Calibri"/>
              </a:rPr>
              <a:t>U/S </a:t>
            </a:r>
            <a:r>
              <a:rPr sz="1800" spc="10" dirty="0">
                <a:latin typeface="Calibri"/>
                <a:cs typeface="Calibri"/>
              </a:rPr>
              <a:t>no </a:t>
            </a:r>
            <a:r>
              <a:rPr sz="1800" spc="20" dirty="0">
                <a:latin typeface="Calibri"/>
                <a:cs typeface="Calibri"/>
              </a:rPr>
              <a:t>blood </a:t>
            </a:r>
            <a:r>
              <a:rPr sz="1800" spc="5" dirty="0">
                <a:latin typeface="Calibri"/>
                <a:cs typeface="Calibri"/>
              </a:rPr>
              <a:t>flow 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identified:</a:t>
            </a:r>
            <a:endParaRPr sz="1800">
              <a:latin typeface="Calibri"/>
              <a:cs typeface="Calibri"/>
            </a:endParaRPr>
          </a:p>
          <a:p>
            <a:pPr marL="12700" marR="2303780">
              <a:lnSpc>
                <a:spcPts val="2180"/>
              </a:lnSpc>
              <a:spcBef>
                <a:spcPts val="75"/>
              </a:spcBef>
            </a:pPr>
            <a:r>
              <a:rPr sz="1800" spc="-10" dirty="0">
                <a:latin typeface="Calibri"/>
                <a:cs typeface="Calibri"/>
              </a:rPr>
              <a:t>1-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what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is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most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likely</a:t>
            </a:r>
            <a:r>
              <a:rPr sz="1800" spc="-17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diagnosis?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2</a:t>
            </a:r>
            <a:r>
              <a:rPr sz="1800" spc="-30" dirty="0">
                <a:latin typeface="Calibri"/>
                <a:cs typeface="Calibri"/>
              </a:rPr>
              <a:t>-</a:t>
            </a:r>
            <a:r>
              <a:rPr sz="1800" spc="-130" dirty="0">
                <a:latin typeface="Calibri"/>
                <a:cs typeface="Calibri"/>
              </a:rPr>
              <a:t>Y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00"/>
              </a:lnSpc>
            </a:pPr>
            <a:r>
              <a:rPr sz="1800" spc="5" dirty="0">
                <a:latin typeface="Calibri"/>
                <a:cs typeface="Calibri"/>
              </a:rPr>
              <a:t>3-Mention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difference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between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this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case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and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epididymitis</a:t>
            </a:r>
            <a:r>
              <a:rPr sz="1800" spc="-20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713" y="2645859"/>
            <a:ext cx="2265536" cy="52612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2232" y="3218878"/>
            <a:ext cx="8820785" cy="1406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7485" indent="-185420">
              <a:lnSpc>
                <a:spcPct val="100000"/>
              </a:lnSpc>
              <a:spcBef>
                <a:spcPts val="100"/>
              </a:spcBef>
              <a:buSzPct val="94444"/>
              <a:buAutoNum type="arabicPlain"/>
              <a:tabLst>
                <a:tab pos="198120" algn="l"/>
              </a:tabLst>
            </a:pPr>
            <a:r>
              <a:rPr sz="1800" spc="-1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spc="35" dirty="0">
                <a:latin typeface="Calibri"/>
                <a:cs typeface="Calibri"/>
              </a:rPr>
              <a:t>l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r</a:t>
            </a:r>
            <a:r>
              <a:rPr sz="1800" spc="-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15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800"/>
              </a:lnSpc>
              <a:buSzPct val="94444"/>
              <a:buAutoNum type="arabicPlain"/>
              <a:tabLst>
                <a:tab pos="198120" algn="l"/>
              </a:tabLst>
            </a:pPr>
            <a:r>
              <a:rPr sz="1800" spc="5" dirty="0">
                <a:latin typeface="Calibri"/>
                <a:cs typeface="Calibri"/>
              </a:rPr>
              <a:t>Do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bilateral</a:t>
            </a:r>
            <a:r>
              <a:rPr sz="1800" spc="-14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orchidopexy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within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6-12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hours</a:t>
            </a:r>
            <a:r>
              <a:rPr sz="1800" spc="-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prevent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ischemia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and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necrosis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give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analgesia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and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antibiotics</a:t>
            </a:r>
            <a:r>
              <a:rPr sz="1800" spc="-2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in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case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testes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is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infarcted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do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orchiectomy</a:t>
            </a:r>
            <a:r>
              <a:rPr sz="1800" spc="-1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otherwise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de-trosion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3-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116" y="4397649"/>
            <a:ext cx="8262445" cy="229245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86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" y="226694"/>
            <a:ext cx="2295525" cy="685800"/>
          </a:xfrm>
          <a:custGeom>
            <a:avLst/>
            <a:gdLst/>
            <a:ahLst/>
            <a:cxnLst/>
            <a:rect l="l" t="t" r="r" b="b"/>
            <a:pathLst>
              <a:path w="2295525" h="685800">
                <a:moveTo>
                  <a:pt x="2295525" y="0"/>
                </a:moveTo>
                <a:lnTo>
                  <a:pt x="2143125" y="0"/>
                </a:lnTo>
                <a:lnTo>
                  <a:pt x="1733550" y="0"/>
                </a:lnTo>
                <a:lnTo>
                  <a:pt x="0" y="0"/>
                </a:lnTo>
                <a:lnTo>
                  <a:pt x="0" y="685800"/>
                </a:lnTo>
                <a:lnTo>
                  <a:pt x="1733550" y="685800"/>
                </a:lnTo>
                <a:lnTo>
                  <a:pt x="2143125" y="685800"/>
                </a:lnTo>
                <a:lnTo>
                  <a:pt x="2295525" y="685800"/>
                </a:lnTo>
                <a:lnTo>
                  <a:pt x="229552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85356"/>
            <a:ext cx="232156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Station</a:t>
            </a:r>
            <a:r>
              <a:rPr spc="-55" dirty="0"/>
              <a:t> </a:t>
            </a:r>
            <a:r>
              <a:rPr spc="15" dirty="0"/>
              <a:t>7</a:t>
            </a:r>
            <a:r>
              <a:rPr spc="-50" dirty="0"/>
              <a:t> </a:t>
            </a:r>
            <a:r>
              <a:rPr spc="5" dirty="0"/>
              <a:t>: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410200" y="0"/>
            <a:ext cx="3733800" cy="3609975"/>
            <a:chOff x="5410200" y="0"/>
            <a:chExt cx="3733800" cy="36099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3750" y="0"/>
              <a:ext cx="2000250" cy="36099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0200" y="0"/>
              <a:ext cx="1800225" cy="360997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8739" y="983614"/>
            <a:ext cx="4966970" cy="1489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7025" indent="-314960">
              <a:lnSpc>
                <a:spcPts val="2865"/>
              </a:lnSpc>
              <a:spcBef>
                <a:spcPts val="105"/>
              </a:spcBef>
              <a:buAutoNum type="arabicPlain"/>
              <a:tabLst>
                <a:tab pos="327660" algn="l"/>
              </a:tabLst>
            </a:pPr>
            <a:r>
              <a:rPr sz="2400" spc="20" dirty="0">
                <a:latin typeface="Calibri"/>
                <a:cs typeface="Calibri"/>
              </a:rPr>
              <a:t>N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25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 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10" dirty="0">
                <a:latin typeface="Calibri"/>
                <a:cs typeface="Calibri"/>
              </a:rPr>
              <a:t>h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d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5" dirty="0">
                <a:latin typeface="Calibri"/>
                <a:cs typeface="Calibri"/>
              </a:rPr>
              <a:t>no</a:t>
            </a:r>
            <a:r>
              <a:rPr sz="2400" spc="30" dirty="0">
                <a:latin typeface="Calibri"/>
                <a:cs typeface="Calibri"/>
              </a:rPr>
              <a:t>s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30" dirty="0">
                <a:latin typeface="Calibri"/>
                <a:cs typeface="Calibri"/>
              </a:rPr>
              <a:t>s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10" dirty="0">
                <a:latin typeface="Calibri"/>
                <a:cs typeface="Calibri"/>
              </a:rPr>
              <a:t>ud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260350" indent="-248285">
              <a:lnSpc>
                <a:spcPts val="2865"/>
              </a:lnSpc>
              <a:buAutoNum type="arabicPlain"/>
              <a:tabLst>
                <a:tab pos="260985" algn="l"/>
              </a:tabLst>
            </a:pPr>
            <a:r>
              <a:rPr sz="2400" spc="-25" dirty="0">
                <a:latin typeface="Calibri"/>
                <a:cs typeface="Calibri"/>
              </a:rPr>
              <a:t>Grade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327025" indent="-314960">
              <a:lnSpc>
                <a:spcPts val="2865"/>
              </a:lnSpc>
              <a:spcBef>
                <a:spcPts val="45"/>
              </a:spcBef>
              <a:buAutoNum type="arabicPlain"/>
              <a:tabLst>
                <a:tab pos="327660" algn="l"/>
                <a:tab pos="880110" algn="l"/>
              </a:tabLst>
            </a:pPr>
            <a:r>
              <a:rPr sz="2400" spc="10" dirty="0">
                <a:latin typeface="Calibri"/>
                <a:cs typeface="Calibri"/>
              </a:rPr>
              <a:t>the	</a:t>
            </a:r>
            <a:r>
              <a:rPr sz="2400" spc="20" dirty="0">
                <a:latin typeface="Calibri"/>
                <a:cs typeface="Calibri"/>
              </a:rPr>
              <a:t>UTI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effect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on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condition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327025" indent="-314960">
              <a:lnSpc>
                <a:spcPts val="2865"/>
              </a:lnSpc>
              <a:buAutoNum type="arabicPlain"/>
              <a:tabLst>
                <a:tab pos="327660" algn="l"/>
              </a:tabLst>
            </a:pPr>
            <a:r>
              <a:rPr sz="2400" spc="3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20" dirty="0">
                <a:latin typeface="Calibri"/>
                <a:cs typeface="Calibri"/>
              </a:rPr>
              <a:t>n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-25" dirty="0">
                <a:latin typeface="Calibri"/>
                <a:cs typeface="Calibri"/>
              </a:rPr>
              <a:t>i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35" dirty="0">
                <a:latin typeface="Calibri"/>
                <a:cs typeface="Calibri"/>
              </a:rPr>
              <a:t>c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10" dirty="0">
                <a:latin typeface="Calibri"/>
                <a:cs typeface="Calibri"/>
              </a:rPr>
              <a:t>nd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30" dirty="0">
                <a:latin typeface="Calibri"/>
                <a:cs typeface="Calibri"/>
              </a:rPr>
              <a:t>c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10" dirty="0">
                <a:latin typeface="Calibri"/>
                <a:cs typeface="Calibri"/>
              </a:rPr>
              <a:t>u</a:t>
            </a:r>
            <a:r>
              <a:rPr sz="2400" spc="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es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</a:t>
            </a:r>
            <a:r>
              <a:rPr sz="2400" spc="30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978" y="3045212"/>
            <a:ext cx="2268796" cy="51946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1439" y="3756342"/>
            <a:ext cx="8653780" cy="258572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3956050">
              <a:lnSpc>
                <a:spcPct val="102400"/>
              </a:lnSpc>
              <a:spcBef>
                <a:spcPts val="45"/>
              </a:spcBef>
            </a:pPr>
            <a:r>
              <a:rPr sz="2750" spc="-10" dirty="0">
                <a:latin typeface="Calibri"/>
                <a:cs typeface="Calibri"/>
              </a:rPr>
              <a:t>1-micturating</a:t>
            </a:r>
            <a:r>
              <a:rPr sz="2750" spc="229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cystourethrogram.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2-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2</a:t>
            </a:r>
            <a:endParaRPr sz="27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80"/>
              </a:spcBef>
              <a:buAutoNum type="arabicPlain" startAt="3"/>
              <a:tabLst>
                <a:tab pos="384810" algn="l"/>
                <a:tab pos="7911465" algn="l"/>
              </a:tabLst>
            </a:pPr>
            <a:r>
              <a:rPr sz="2750" spc="10" dirty="0">
                <a:latin typeface="Calibri"/>
                <a:cs typeface="Calibri"/>
              </a:rPr>
              <a:t>r</a:t>
            </a:r>
            <a:r>
              <a:rPr sz="2750" spc="-20" dirty="0">
                <a:latin typeface="Calibri"/>
                <a:cs typeface="Calibri"/>
              </a:rPr>
              <a:t>ef</a:t>
            </a:r>
            <a:r>
              <a:rPr sz="2750" spc="-35" dirty="0">
                <a:latin typeface="Calibri"/>
                <a:cs typeface="Calibri"/>
              </a:rPr>
              <a:t>l</a:t>
            </a:r>
            <a:r>
              <a:rPr sz="2750" spc="-20" dirty="0">
                <a:latin typeface="Calibri"/>
                <a:cs typeface="Calibri"/>
              </a:rPr>
              <a:t>u</a:t>
            </a:r>
            <a:r>
              <a:rPr sz="2750" spc="10" dirty="0">
                <a:latin typeface="Calibri"/>
                <a:cs typeface="Calibri"/>
              </a:rPr>
              <a:t>x</a:t>
            </a:r>
            <a:r>
              <a:rPr sz="2750" spc="120" dirty="0">
                <a:latin typeface="Calibri"/>
                <a:cs typeface="Calibri"/>
              </a:rPr>
              <a:t> </a:t>
            </a:r>
            <a:r>
              <a:rPr sz="2750" spc="45" dirty="0">
                <a:latin typeface="Calibri"/>
                <a:cs typeface="Calibri"/>
              </a:rPr>
              <a:t>o</a:t>
            </a:r>
            <a:r>
              <a:rPr sz="2750" spc="5" dirty="0">
                <a:latin typeface="Calibri"/>
                <a:cs typeface="Calibri"/>
              </a:rPr>
              <a:t>f</a:t>
            </a:r>
            <a:r>
              <a:rPr sz="2750" spc="-45" dirty="0">
                <a:latin typeface="Calibri"/>
                <a:cs typeface="Calibri"/>
              </a:rPr>
              <a:t> </a:t>
            </a:r>
            <a:r>
              <a:rPr sz="2750" spc="-35" dirty="0">
                <a:latin typeface="Calibri"/>
                <a:cs typeface="Calibri"/>
              </a:rPr>
              <a:t>i</a:t>
            </a:r>
            <a:r>
              <a:rPr sz="2750" spc="-20" dirty="0">
                <a:latin typeface="Calibri"/>
                <a:cs typeface="Calibri"/>
              </a:rPr>
              <a:t>n</a:t>
            </a:r>
            <a:r>
              <a:rPr sz="2750" spc="-95" dirty="0">
                <a:latin typeface="Calibri"/>
                <a:cs typeface="Calibri"/>
              </a:rPr>
              <a:t>f</a:t>
            </a:r>
            <a:r>
              <a:rPr sz="2750" spc="-20" dirty="0">
                <a:latin typeface="Calibri"/>
                <a:cs typeface="Calibri"/>
              </a:rPr>
              <a:t>e</a:t>
            </a:r>
            <a:r>
              <a:rPr sz="2750" spc="30" dirty="0">
                <a:latin typeface="Calibri"/>
                <a:cs typeface="Calibri"/>
              </a:rPr>
              <a:t>c</a:t>
            </a:r>
            <a:r>
              <a:rPr sz="2750" spc="-25" dirty="0">
                <a:latin typeface="Calibri"/>
                <a:cs typeface="Calibri"/>
              </a:rPr>
              <a:t>t</a:t>
            </a:r>
            <a:r>
              <a:rPr sz="2750" spc="-20" dirty="0">
                <a:latin typeface="Calibri"/>
                <a:cs typeface="Calibri"/>
              </a:rPr>
              <a:t>e</a:t>
            </a:r>
            <a:r>
              <a:rPr sz="2750" spc="15" dirty="0">
                <a:latin typeface="Calibri"/>
                <a:cs typeface="Calibri"/>
              </a:rPr>
              <a:t>d</a:t>
            </a:r>
            <a:r>
              <a:rPr sz="2750" spc="24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u</a:t>
            </a:r>
            <a:r>
              <a:rPr sz="2750" spc="10" dirty="0">
                <a:latin typeface="Calibri"/>
                <a:cs typeface="Calibri"/>
              </a:rPr>
              <a:t>r</a:t>
            </a:r>
            <a:r>
              <a:rPr sz="2750" spc="-25" dirty="0">
                <a:latin typeface="Calibri"/>
                <a:cs typeface="Calibri"/>
              </a:rPr>
              <a:t>in</a:t>
            </a:r>
            <a:r>
              <a:rPr sz="2750" spc="10" dirty="0">
                <a:latin typeface="Calibri"/>
                <a:cs typeface="Calibri"/>
              </a:rPr>
              <a:t>e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-30" dirty="0">
                <a:latin typeface="Calibri"/>
                <a:cs typeface="Calibri"/>
              </a:rPr>
              <a:t>wil</a:t>
            </a:r>
            <a:r>
              <a:rPr sz="2750" spc="5" dirty="0">
                <a:latin typeface="Calibri"/>
                <a:cs typeface="Calibri"/>
              </a:rPr>
              <a:t>l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upg</a:t>
            </a:r>
            <a:r>
              <a:rPr sz="2750" spc="-60" dirty="0">
                <a:latin typeface="Calibri"/>
                <a:cs typeface="Calibri"/>
              </a:rPr>
              <a:t>r</a:t>
            </a:r>
            <a:r>
              <a:rPr sz="2750" spc="25" dirty="0">
                <a:latin typeface="Calibri"/>
                <a:cs typeface="Calibri"/>
              </a:rPr>
              <a:t>a</a:t>
            </a:r>
            <a:r>
              <a:rPr sz="2750" spc="-20" dirty="0">
                <a:latin typeface="Calibri"/>
                <a:cs typeface="Calibri"/>
              </a:rPr>
              <a:t>d</a:t>
            </a:r>
            <a:r>
              <a:rPr sz="2750" spc="10" dirty="0">
                <a:latin typeface="Calibri"/>
                <a:cs typeface="Calibri"/>
              </a:rPr>
              <a:t>e</a:t>
            </a:r>
            <a:r>
              <a:rPr sz="2750" spc="24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th</a:t>
            </a:r>
            <a:r>
              <a:rPr sz="2750" spc="-35" dirty="0">
                <a:latin typeface="Calibri"/>
                <a:cs typeface="Calibri"/>
              </a:rPr>
              <a:t>i</a:t>
            </a:r>
            <a:r>
              <a:rPr sz="2750" spc="10" dirty="0">
                <a:latin typeface="Calibri"/>
                <a:cs typeface="Calibri"/>
              </a:rPr>
              <a:t>s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c</a:t>
            </a:r>
            <a:r>
              <a:rPr sz="2750" spc="45" dirty="0">
                <a:latin typeface="Calibri"/>
                <a:cs typeface="Calibri"/>
              </a:rPr>
              <a:t>o</a:t>
            </a:r>
            <a:r>
              <a:rPr sz="2750" spc="-20" dirty="0">
                <a:latin typeface="Calibri"/>
                <a:cs typeface="Calibri"/>
              </a:rPr>
              <a:t>nd</a:t>
            </a:r>
            <a:r>
              <a:rPr sz="2750" spc="-35" dirty="0">
                <a:latin typeface="Calibri"/>
                <a:cs typeface="Calibri"/>
              </a:rPr>
              <a:t>i</a:t>
            </a:r>
            <a:r>
              <a:rPr sz="2750" spc="-25" dirty="0">
                <a:latin typeface="Calibri"/>
                <a:cs typeface="Calibri"/>
              </a:rPr>
              <a:t>t</a:t>
            </a:r>
            <a:r>
              <a:rPr sz="2750" spc="-35" dirty="0">
                <a:latin typeface="Calibri"/>
                <a:cs typeface="Calibri"/>
              </a:rPr>
              <a:t>i</a:t>
            </a:r>
            <a:r>
              <a:rPr sz="2750" spc="45" dirty="0">
                <a:latin typeface="Calibri"/>
                <a:cs typeface="Calibri"/>
              </a:rPr>
              <a:t>o</a:t>
            </a:r>
            <a:r>
              <a:rPr sz="2750" spc="15" dirty="0">
                <a:latin typeface="Calibri"/>
                <a:cs typeface="Calibri"/>
              </a:rPr>
              <a:t>n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,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10" dirty="0">
                <a:latin typeface="Calibri"/>
                <a:cs typeface="Calibri"/>
              </a:rPr>
              <a:t>r</a:t>
            </a:r>
            <a:r>
              <a:rPr sz="2750" spc="-20" dirty="0">
                <a:latin typeface="Calibri"/>
                <a:cs typeface="Calibri"/>
              </a:rPr>
              <a:t>en</a:t>
            </a:r>
            <a:r>
              <a:rPr sz="2750" spc="25" dirty="0">
                <a:latin typeface="Calibri"/>
                <a:cs typeface="Calibri"/>
              </a:rPr>
              <a:t>a</a:t>
            </a:r>
            <a:r>
              <a:rPr sz="2750" spc="5" dirty="0">
                <a:latin typeface="Calibri"/>
                <a:cs typeface="Calibri"/>
              </a:rPr>
              <a:t>l  </a:t>
            </a:r>
            <a:r>
              <a:rPr sz="2750" spc="-20" dirty="0">
                <a:latin typeface="Calibri"/>
                <a:cs typeface="Calibri"/>
              </a:rPr>
              <a:t>failure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and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scar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.</a:t>
            </a:r>
            <a:endParaRPr sz="275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85"/>
              </a:spcBef>
              <a:buAutoNum type="arabicPlain" startAt="3"/>
              <a:tabLst>
                <a:tab pos="384810" algn="l"/>
              </a:tabLst>
            </a:pPr>
            <a:r>
              <a:rPr sz="2750" spc="15" dirty="0">
                <a:latin typeface="Calibri"/>
                <a:cs typeface="Calibri"/>
              </a:rPr>
              <a:t>1. </a:t>
            </a:r>
            <a:r>
              <a:rPr sz="2750" spc="-15" dirty="0">
                <a:latin typeface="Calibri"/>
                <a:cs typeface="Calibri"/>
              </a:rPr>
              <a:t>Neurogenic</a:t>
            </a:r>
            <a:r>
              <a:rPr sz="2750" spc="28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bladder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2750" spc="15" dirty="0">
                <a:latin typeface="Calibri"/>
                <a:cs typeface="Calibri"/>
              </a:rPr>
              <a:t>2.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Acute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cystitis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439" y="6322059"/>
            <a:ext cx="285305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15" dirty="0">
                <a:latin typeface="Calibri"/>
                <a:cs typeface="Calibri"/>
              </a:rPr>
              <a:t>3.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Urethral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stricture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41055" y="643445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87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85356"/>
            <a:ext cx="232156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Station</a:t>
            </a:r>
            <a:r>
              <a:rPr spc="-55" dirty="0"/>
              <a:t> </a:t>
            </a:r>
            <a:r>
              <a:rPr spc="15" dirty="0"/>
              <a:t>8</a:t>
            </a:r>
            <a:r>
              <a:rPr spc="-50" dirty="0"/>
              <a:t> </a:t>
            </a:r>
            <a:r>
              <a:rPr spc="5" dirty="0"/>
              <a:t>: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0" y="28575"/>
            <a:ext cx="6448425" cy="18002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739" y="4591939"/>
            <a:ext cx="8115934" cy="2223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0350" indent="-248285">
              <a:lnSpc>
                <a:spcPts val="2870"/>
              </a:lnSpc>
              <a:spcBef>
                <a:spcPts val="105"/>
              </a:spcBef>
              <a:buSzPct val="95833"/>
              <a:buAutoNum type="arabicPlain"/>
              <a:tabLst>
                <a:tab pos="260985" algn="l"/>
              </a:tabLst>
            </a:pPr>
            <a:r>
              <a:rPr sz="2400" spc="-10" dirty="0">
                <a:latin typeface="Calibri"/>
                <a:cs typeface="Calibri"/>
              </a:rPr>
              <a:t>Urethral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Stricture</a:t>
            </a:r>
            <a:endParaRPr sz="2400">
              <a:latin typeface="Calibri"/>
              <a:cs typeface="Calibri"/>
            </a:endParaRPr>
          </a:p>
          <a:p>
            <a:pPr marL="327025" indent="-314960">
              <a:lnSpc>
                <a:spcPts val="2870"/>
              </a:lnSpc>
              <a:buSzPct val="95833"/>
              <a:buAutoNum type="arabicPlain"/>
              <a:tabLst>
                <a:tab pos="327660" algn="l"/>
              </a:tabLst>
            </a:pPr>
            <a:r>
              <a:rPr sz="2400" spc="-10" dirty="0">
                <a:latin typeface="Calibri"/>
                <a:cs typeface="Calibri"/>
              </a:rPr>
              <a:t>1.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Iatrogenic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traumatic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catheter</a:t>
            </a:r>
            <a:r>
              <a:rPr sz="2400" spc="-1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endoscope</a:t>
            </a:r>
            <a:r>
              <a:rPr sz="2400" spc="-160" dirty="0">
                <a:latin typeface="Calibri"/>
                <a:cs typeface="Calibri"/>
              </a:rPr>
              <a:t> </a:t>
            </a:r>
            <a:r>
              <a:rPr sz="2400" spc="50" dirty="0">
                <a:latin typeface="Calibri"/>
                <a:cs typeface="Calibri"/>
              </a:rPr>
              <a:t>)-</a:t>
            </a:r>
            <a:r>
              <a:rPr sz="2400" dirty="0">
                <a:latin typeface="Calibri"/>
                <a:cs typeface="Calibri"/>
              </a:rPr>
              <a:t> Most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common</a:t>
            </a:r>
            <a:endParaRPr sz="2400">
              <a:latin typeface="Calibri"/>
              <a:cs typeface="Calibri"/>
            </a:endParaRPr>
          </a:p>
          <a:p>
            <a:pPr marL="12700" marR="6251575">
              <a:lnSpc>
                <a:spcPct val="100400"/>
              </a:lnSpc>
              <a:spcBef>
                <a:spcPts val="35"/>
              </a:spcBef>
            </a:pPr>
            <a:r>
              <a:rPr sz="2400" spc="-10" dirty="0">
                <a:latin typeface="Calibri"/>
                <a:cs typeface="Calibri"/>
              </a:rPr>
              <a:t>2. </a:t>
            </a:r>
            <a:r>
              <a:rPr sz="2400" spc="-20" dirty="0">
                <a:latin typeface="Calibri"/>
                <a:cs typeface="Calibri"/>
              </a:rPr>
              <a:t>Truma 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3</a:t>
            </a:r>
            <a:r>
              <a:rPr sz="2400" spc="-5" dirty="0">
                <a:latin typeface="Calibri"/>
                <a:cs typeface="Calibri"/>
              </a:rPr>
              <a:t>.</a:t>
            </a:r>
            <a:r>
              <a:rPr sz="2400" spc="-35" dirty="0">
                <a:latin typeface="Calibri"/>
                <a:cs typeface="Calibri"/>
              </a:rPr>
              <a:t>M</a:t>
            </a:r>
            <a:r>
              <a:rPr sz="2400" spc="-30" dirty="0">
                <a:latin typeface="Calibri"/>
                <a:cs typeface="Calibri"/>
              </a:rPr>
              <a:t>ali</a:t>
            </a:r>
            <a:r>
              <a:rPr sz="2400" dirty="0">
                <a:latin typeface="Calibri"/>
                <a:cs typeface="Calibri"/>
              </a:rPr>
              <a:t>gn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spc="30" dirty="0">
                <a:latin typeface="Calibri"/>
                <a:cs typeface="Calibri"/>
              </a:rPr>
              <a:t>c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es  </a:t>
            </a:r>
            <a:r>
              <a:rPr sz="2400" spc="-15" dirty="0">
                <a:latin typeface="Calibri"/>
                <a:cs typeface="Calibri"/>
              </a:rPr>
              <a:t>4.Congenital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55"/>
              </a:lnSpc>
            </a:pPr>
            <a:r>
              <a:rPr sz="2400" spc="-5" dirty="0">
                <a:latin typeface="Calibri"/>
                <a:cs typeface="Calibri"/>
              </a:rPr>
              <a:t>5.Infections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as</a:t>
            </a:r>
            <a:r>
              <a:rPr sz="2400" spc="-5" dirty="0">
                <a:latin typeface="Calibri"/>
                <a:cs typeface="Calibri"/>
              </a:rPr>
              <a:t> with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STDs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" y="3952875"/>
            <a:ext cx="2266950" cy="523875"/>
          </a:xfrm>
          <a:custGeom>
            <a:avLst/>
            <a:gdLst/>
            <a:ahLst/>
            <a:cxnLst/>
            <a:rect l="l" t="t" r="r" b="b"/>
            <a:pathLst>
              <a:path w="2266950" h="523875">
                <a:moveTo>
                  <a:pt x="2266950" y="0"/>
                </a:moveTo>
                <a:lnTo>
                  <a:pt x="0" y="0"/>
                </a:lnTo>
                <a:lnTo>
                  <a:pt x="0" y="523875"/>
                </a:lnTo>
                <a:lnTo>
                  <a:pt x="2266950" y="523875"/>
                </a:lnTo>
                <a:lnTo>
                  <a:pt x="2266950" y="0"/>
                </a:lnTo>
                <a:close/>
              </a:path>
            </a:pathLst>
          </a:custGeom>
          <a:solidFill>
            <a:srgbClr val="B3A1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4932" y="1845055"/>
            <a:ext cx="8880475" cy="25761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400"/>
              </a:lnSpc>
              <a:spcBef>
                <a:spcPts val="90"/>
              </a:spcBef>
            </a:pPr>
            <a:r>
              <a:rPr sz="2400" spc="-10" dirty="0">
                <a:latin typeface="Calibri"/>
                <a:cs typeface="Calibri"/>
              </a:rPr>
              <a:t>25 </a:t>
            </a:r>
            <a:r>
              <a:rPr sz="2400" dirty="0">
                <a:latin typeface="Calibri"/>
                <a:cs typeface="Calibri"/>
              </a:rPr>
              <a:t>y </a:t>
            </a:r>
            <a:r>
              <a:rPr sz="2400" spc="-10" dirty="0">
                <a:latin typeface="Calibri"/>
                <a:cs typeface="Calibri"/>
              </a:rPr>
              <a:t>male </a:t>
            </a:r>
            <a:r>
              <a:rPr sz="2400" spc="-5" dirty="0">
                <a:latin typeface="Calibri"/>
                <a:cs typeface="Calibri"/>
              </a:rPr>
              <a:t>patient </a:t>
            </a:r>
            <a:r>
              <a:rPr sz="2400" dirty="0">
                <a:latin typeface="Calibri"/>
                <a:cs typeface="Calibri"/>
              </a:rPr>
              <a:t>, </a:t>
            </a:r>
            <a:r>
              <a:rPr sz="2400" spc="-35" dirty="0">
                <a:latin typeface="Calibri"/>
                <a:cs typeface="Calibri"/>
              </a:rPr>
              <a:t>have </a:t>
            </a:r>
            <a:r>
              <a:rPr sz="2400" dirty="0">
                <a:latin typeface="Calibri"/>
                <a:cs typeface="Calibri"/>
              </a:rPr>
              <a:t>history of car accident </a:t>
            </a:r>
            <a:r>
              <a:rPr sz="2400" spc="-1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multiple </a:t>
            </a:r>
            <a:r>
              <a:rPr sz="2400" spc="-10" dirty="0">
                <a:latin typeface="Calibri"/>
                <a:cs typeface="Calibri"/>
              </a:rPr>
              <a:t>fractures </a:t>
            </a:r>
            <a:r>
              <a:rPr sz="2400" dirty="0">
                <a:latin typeface="Calibri"/>
                <a:cs typeface="Calibri"/>
              </a:rPr>
              <a:t>3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years </a:t>
            </a:r>
            <a:r>
              <a:rPr sz="2400" spc="-10" dirty="0">
                <a:latin typeface="Calibri"/>
                <a:cs typeface="Calibri"/>
              </a:rPr>
              <a:t>ago </a:t>
            </a:r>
            <a:r>
              <a:rPr sz="2400" spc="5" dirty="0">
                <a:latin typeface="Calibri"/>
                <a:cs typeface="Calibri"/>
              </a:rPr>
              <a:t>presented </a:t>
            </a:r>
            <a:r>
              <a:rPr sz="2400" spc="-5" dirty="0">
                <a:latin typeface="Calibri"/>
                <a:cs typeface="Calibri"/>
              </a:rPr>
              <a:t>with </a:t>
            </a:r>
            <a:r>
              <a:rPr sz="2400" dirty="0">
                <a:latin typeface="Calibri"/>
                <a:cs typeface="Calibri"/>
              </a:rPr>
              <a:t>obstructive </a:t>
            </a:r>
            <a:r>
              <a:rPr sz="2400" spc="-10" dirty="0">
                <a:latin typeface="Calibri"/>
                <a:cs typeface="Calibri"/>
              </a:rPr>
              <a:t>urinary </a:t>
            </a:r>
            <a:r>
              <a:rPr sz="2400" dirty="0">
                <a:latin typeface="Calibri"/>
                <a:cs typeface="Calibri"/>
              </a:rPr>
              <a:t>symptoms , </a:t>
            </a:r>
            <a:r>
              <a:rPr sz="2400" spc="-5" dirty="0">
                <a:latin typeface="Calibri"/>
                <a:cs typeface="Calibri"/>
              </a:rPr>
              <a:t>uroflowmetry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showed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box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shaped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graphy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260350" indent="-247650" algn="just">
              <a:lnSpc>
                <a:spcPts val="2855"/>
              </a:lnSpc>
              <a:buSzPct val="95833"/>
              <a:buAutoNum type="arabicPlain"/>
              <a:tabLst>
                <a:tab pos="260350" algn="l"/>
              </a:tabLst>
            </a:pPr>
            <a:r>
              <a:rPr sz="2400" dirty="0">
                <a:latin typeface="Calibri"/>
                <a:cs typeface="Calibri"/>
              </a:rPr>
              <a:t>what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the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likely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diagnosis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327025" indent="-314960" algn="just">
              <a:lnSpc>
                <a:spcPct val="100000"/>
              </a:lnSpc>
              <a:spcBef>
                <a:spcPts val="50"/>
              </a:spcBef>
              <a:buSzPct val="95833"/>
              <a:buAutoNum type="arabicPlain"/>
              <a:tabLst>
                <a:tab pos="327660" algn="l"/>
              </a:tabLst>
            </a:pPr>
            <a:r>
              <a:rPr sz="2400" spc="5" dirty="0">
                <a:latin typeface="Calibri"/>
                <a:cs typeface="Calibri"/>
              </a:rPr>
              <a:t>mention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causes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this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condition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Calibri"/>
              <a:cs typeface="Calibri"/>
            </a:endParaRPr>
          </a:p>
          <a:p>
            <a:pPr marL="32384" algn="just">
              <a:lnSpc>
                <a:spcPct val="100000"/>
              </a:lnSpc>
              <a:spcBef>
                <a:spcPts val="5"/>
              </a:spcBef>
            </a:pPr>
            <a:r>
              <a:rPr sz="2750" b="1" spc="15" dirty="0">
                <a:latin typeface="Calibri"/>
                <a:cs typeface="Calibri"/>
              </a:rPr>
              <a:t>Answers</a:t>
            </a:r>
            <a:r>
              <a:rPr sz="2750" b="1" spc="-4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: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41055" y="643445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88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89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622935" marR="5080" indent="-610235">
              <a:lnSpc>
                <a:spcPts val="5260"/>
              </a:lnSpc>
              <a:spcBef>
                <a:spcPts val="254"/>
              </a:spcBef>
            </a:pPr>
            <a:r>
              <a:rPr spc="5" dirty="0"/>
              <a:t>Urology</a:t>
            </a:r>
            <a:r>
              <a:rPr spc="-185" dirty="0"/>
              <a:t> </a:t>
            </a:r>
            <a:r>
              <a:rPr spc="10" dirty="0"/>
              <a:t>Mini-Osci </a:t>
            </a:r>
            <a:r>
              <a:rPr spc="-980" dirty="0"/>
              <a:t> </a:t>
            </a:r>
            <a:r>
              <a:rPr dirty="0"/>
              <a:t>Group</a:t>
            </a:r>
            <a:r>
              <a:rPr spc="-40" dirty="0"/>
              <a:t> </a:t>
            </a:r>
            <a:r>
              <a:rPr spc="-5" dirty="0"/>
              <a:t>3/c+d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45104" y="3895979"/>
            <a:ext cx="263906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5" dirty="0">
                <a:solidFill>
                  <a:srgbClr val="0D0D0D"/>
                </a:solidFill>
                <a:latin typeface="Arial"/>
                <a:cs typeface="Arial"/>
              </a:rPr>
              <a:t>.</a:t>
            </a:r>
            <a:r>
              <a:rPr sz="3200" spc="-10" dirty="0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sz="3200" spc="40" dirty="0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sz="3200" spc="-905" dirty="0">
                <a:solidFill>
                  <a:srgbClr val="0D0D0D"/>
                </a:solidFill>
                <a:latin typeface="Arial"/>
                <a:cs typeface="Arial"/>
              </a:rPr>
              <a:t>ش</a:t>
            </a:r>
            <a:r>
              <a:rPr sz="3200" dirty="0">
                <a:solidFill>
                  <a:srgbClr val="0D0D0D"/>
                </a:solidFill>
                <a:latin typeface="Arial"/>
                <a:cs typeface="Arial"/>
              </a:rPr>
              <a:t>ا</a:t>
            </a:r>
            <a:r>
              <a:rPr sz="3200" spc="45" dirty="0">
                <a:solidFill>
                  <a:srgbClr val="0D0D0D"/>
                </a:solidFill>
                <a:latin typeface="Arial"/>
                <a:cs typeface="Arial"/>
              </a:rPr>
              <a:t>و</a:t>
            </a:r>
            <a:r>
              <a:rPr sz="3200" spc="-315" dirty="0">
                <a:solidFill>
                  <a:srgbClr val="0D0D0D"/>
                </a:solidFill>
                <a:latin typeface="Arial"/>
                <a:cs typeface="Arial"/>
              </a:rPr>
              <a:t>رلا</a:t>
            </a:r>
            <a:r>
              <a:rPr sz="3200" spc="-12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3200" spc="40" dirty="0">
                <a:solidFill>
                  <a:srgbClr val="0D0D0D"/>
                </a:solidFill>
                <a:latin typeface="Arial"/>
                <a:cs typeface="Arial"/>
              </a:rPr>
              <a:t>د</a:t>
            </a:r>
            <a:r>
              <a:rPr sz="3200" spc="30" dirty="0">
                <a:solidFill>
                  <a:srgbClr val="0D0D0D"/>
                </a:solidFill>
                <a:latin typeface="Arial"/>
                <a:cs typeface="Arial"/>
              </a:rPr>
              <a:t>م</a:t>
            </a:r>
            <a:r>
              <a:rPr sz="3200" spc="70" dirty="0">
                <a:solidFill>
                  <a:srgbClr val="0D0D0D"/>
                </a:solidFill>
                <a:latin typeface="Arial"/>
                <a:cs typeface="Arial"/>
              </a:rPr>
              <a:t>ح</a:t>
            </a:r>
            <a:r>
              <a:rPr sz="3200" spc="5" dirty="0">
                <a:solidFill>
                  <a:srgbClr val="0D0D0D"/>
                </a:solidFill>
                <a:latin typeface="Arial"/>
                <a:cs typeface="Arial"/>
              </a:rPr>
              <a:t>أ</a:t>
            </a:r>
            <a:r>
              <a:rPr sz="3200" spc="-13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3200" spc="295" dirty="0">
                <a:solidFill>
                  <a:srgbClr val="0D0D0D"/>
                </a:solidFill>
                <a:latin typeface="Arial"/>
                <a:cs typeface="Arial"/>
              </a:rPr>
              <a:t>ة</a:t>
            </a:r>
            <a:r>
              <a:rPr sz="3200" spc="-1225" dirty="0">
                <a:solidFill>
                  <a:srgbClr val="0D0D0D"/>
                </a:solidFill>
                <a:latin typeface="Arial"/>
                <a:cs typeface="Arial"/>
              </a:rPr>
              <a:t>ي</a:t>
            </a:r>
            <a:r>
              <a:rPr sz="3200" spc="-865" dirty="0">
                <a:solidFill>
                  <a:srgbClr val="0D0D0D"/>
                </a:solidFill>
                <a:latin typeface="Arial"/>
                <a:cs typeface="Arial"/>
              </a:rPr>
              <a:t>ن</a:t>
            </a:r>
            <a:r>
              <a:rPr sz="3200" dirty="0">
                <a:solidFill>
                  <a:srgbClr val="0D0D0D"/>
                </a:solidFill>
                <a:latin typeface="Arial"/>
                <a:cs typeface="Arial"/>
              </a:rPr>
              <a:t>اد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461010"/>
            <a:ext cx="209423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b="1" spc="-25" dirty="0">
                <a:solidFill>
                  <a:srgbClr val="0D0D0D"/>
                </a:solidFill>
                <a:latin typeface="Calibri"/>
                <a:cs typeface="Calibri"/>
              </a:rPr>
              <a:t>Station</a:t>
            </a:r>
            <a:r>
              <a:rPr b="1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b="1" spc="15" dirty="0">
                <a:solidFill>
                  <a:srgbClr val="0D0D0D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32937"/>
            <a:ext cx="4434205" cy="390906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-30" dirty="0">
                <a:latin typeface="Calibri"/>
                <a:cs typeface="Calibri"/>
              </a:rPr>
              <a:t>findings</a:t>
            </a:r>
            <a:r>
              <a:rPr sz="2750" b="1" spc="-30" dirty="0">
                <a:latin typeface="Arial"/>
                <a:cs typeface="Arial"/>
              </a:rPr>
              <a:t>:</a:t>
            </a:r>
            <a:endParaRPr sz="2750">
              <a:latin typeface="Arial"/>
              <a:cs typeface="Arial"/>
            </a:endParaRPr>
          </a:p>
          <a:p>
            <a:pPr marL="355600" marR="5080" indent="-343535">
              <a:lnSpc>
                <a:spcPct val="100400"/>
              </a:lnSpc>
              <a:spcBef>
                <a:spcPts val="570"/>
              </a:spcBef>
              <a:buFont typeface="Arial"/>
              <a:buChar char="•"/>
              <a:tabLst>
                <a:tab pos="422275" algn="l"/>
                <a:tab pos="422909" algn="l"/>
              </a:tabLst>
            </a:pPr>
            <a:r>
              <a:rPr dirty="0"/>
              <a:t>	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Bilateral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hydrouretronephrosis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lose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400" b="1" spc="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papilary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impreession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40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ureter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dilation.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har char="•"/>
            </a:pPr>
            <a:endParaRPr sz="33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2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Complication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kidney?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33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Ranal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scarring.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Renal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failure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5450" y="2133600"/>
            <a:ext cx="2781300" cy="376237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90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91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461010"/>
            <a:ext cx="209423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b="1" spc="-25" dirty="0">
                <a:solidFill>
                  <a:srgbClr val="0D0D0D"/>
                </a:solidFill>
                <a:latin typeface="Calibri"/>
                <a:cs typeface="Calibri"/>
              </a:rPr>
              <a:t>Station</a:t>
            </a:r>
            <a:r>
              <a:rPr b="1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b="1" spc="15" dirty="0">
                <a:solidFill>
                  <a:srgbClr val="0D0D0D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607248"/>
            <a:ext cx="7868920" cy="36023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59765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5" dirty="0">
                <a:latin typeface="Calibri"/>
                <a:cs typeface="Calibri"/>
              </a:rPr>
              <a:t>Newly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married</a:t>
            </a:r>
            <a:r>
              <a:rPr sz="3000" spc="8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female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with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5" dirty="0">
                <a:latin typeface="Calibri"/>
                <a:cs typeface="Calibri"/>
              </a:rPr>
              <a:t>fever,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35" dirty="0">
                <a:latin typeface="Calibri"/>
                <a:cs typeface="Calibri"/>
              </a:rPr>
              <a:t>frequency,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40" dirty="0">
                <a:latin typeface="Calibri"/>
                <a:cs typeface="Calibri"/>
              </a:rPr>
              <a:t>urgency,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dysuria: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1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dirty="0">
                <a:latin typeface="Calibri"/>
                <a:cs typeface="Calibri"/>
              </a:rPr>
              <a:t>What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is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your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diagnosis?</a:t>
            </a:r>
            <a:endParaRPr sz="3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Acute</a:t>
            </a:r>
            <a:r>
              <a:rPr sz="30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5" dirty="0">
                <a:solidFill>
                  <a:srgbClr val="FF0000"/>
                </a:solidFill>
                <a:latin typeface="Calibri"/>
                <a:cs typeface="Calibri"/>
              </a:rPr>
              <a:t>cystities</a:t>
            </a:r>
            <a:endParaRPr sz="3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10" dirty="0">
                <a:latin typeface="Calibri"/>
                <a:cs typeface="Calibri"/>
              </a:rPr>
              <a:t>Simple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diagnostic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tests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to</a:t>
            </a:r>
            <a:r>
              <a:rPr sz="3000" spc="-10" dirty="0">
                <a:latin typeface="Calibri"/>
                <a:cs typeface="Calibri"/>
              </a:rPr>
              <a:t> assure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your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diagnosis?</a:t>
            </a:r>
            <a:endParaRPr sz="3000">
              <a:latin typeface="Calibri"/>
              <a:cs typeface="Calibri"/>
            </a:endParaRPr>
          </a:p>
          <a:p>
            <a:pPr marL="269875">
              <a:lnSpc>
                <a:spcPct val="100000"/>
              </a:lnSpc>
              <a:spcBef>
                <a:spcPts val="755"/>
              </a:spcBef>
            </a:pPr>
            <a:r>
              <a:rPr sz="3000" b="1" spc="-20" dirty="0">
                <a:solidFill>
                  <a:srgbClr val="FF0000"/>
                </a:solidFill>
                <a:latin typeface="Calibri"/>
                <a:cs typeface="Calibri"/>
              </a:rPr>
              <a:t>urine</a:t>
            </a:r>
            <a:r>
              <a:rPr sz="3000" b="1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analysis,</a:t>
            </a:r>
            <a:r>
              <a:rPr sz="3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20" dirty="0">
                <a:solidFill>
                  <a:srgbClr val="FF0000"/>
                </a:solidFill>
                <a:latin typeface="Calibri"/>
                <a:cs typeface="Calibri"/>
              </a:rPr>
              <a:t>urine</a:t>
            </a:r>
            <a:r>
              <a:rPr sz="3000" b="1" spc="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15" dirty="0">
                <a:solidFill>
                  <a:srgbClr val="FF0000"/>
                </a:solidFill>
                <a:latin typeface="Calibri"/>
                <a:cs typeface="Calibri"/>
              </a:rPr>
              <a:t>culture,CBC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92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461010"/>
            <a:ext cx="485013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b="1" spc="-25" dirty="0">
                <a:latin typeface="Calibri"/>
                <a:cs typeface="Calibri"/>
              </a:rPr>
              <a:t>Station</a:t>
            </a:r>
            <a:r>
              <a:rPr b="1" spc="60" dirty="0">
                <a:latin typeface="Calibri"/>
                <a:cs typeface="Calibri"/>
              </a:rPr>
              <a:t> </a:t>
            </a:r>
            <a:r>
              <a:rPr b="1" spc="15" dirty="0">
                <a:latin typeface="Calibri"/>
                <a:cs typeface="Calibri"/>
              </a:rPr>
              <a:t>3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5" dirty="0">
                <a:latin typeface="Calibri"/>
                <a:cs typeface="Calibri"/>
              </a:rPr>
              <a:t>(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matching)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30349"/>
            <a:ext cx="7914640" cy="414655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355600" marR="344170" indent="-343535">
              <a:lnSpc>
                <a:spcPct val="79300"/>
              </a:lnSpc>
              <a:spcBef>
                <a:spcPts val="8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10" dirty="0">
                <a:latin typeface="Calibri"/>
                <a:cs typeface="Calibri"/>
              </a:rPr>
              <a:t>patient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with </a:t>
            </a:r>
            <a:r>
              <a:rPr sz="3000" spc="-20" dirty="0">
                <a:latin typeface="Calibri"/>
                <a:cs typeface="Calibri"/>
              </a:rPr>
              <a:t>prostate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size</a:t>
            </a:r>
            <a:r>
              <a:rPr sz="3000" spc="2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35g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and</a:t>
            </a:r>
            <a:r>
              <a:rPr sz="3000" spc="5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bothersome </a:t>
            </a:r>
            <a:r>
              <a:rPr sz="3000" spc="-66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symptoms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spc="-60" dirty="0">
                <a:latin typeface="Calibri"/>
                <a:cs typeface="Calibri"/>
              </a:rPr>
              <a:t>Tx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is&gt;&gt;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alpha</a:t>
            </a:r>
            <a:r>
              <a:rPr sz="30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15" dirty="0">
                <a:solidFill>
                  <a:srgbClr val="FF0000"/>
                </a:solidFill>
                <a:latin typeface="Calibri"/>
                <a:cs typeface="Calibri"/>
              </a:rPr>
              <a:t>blocker</a:t>
            </a:r>
            <a:endParaRPr sz="3000">
              <a:latin typeface="Calibri"/>
              <a:cs typeface="Calibri"/>
            </a:endParaRPr>
          </a:p>
          <a:p>
            <a:pPr marL="355600" marR="5080" indent="-343535">
              <a:lnSpc>
                <a:spcPts val="2930"/>
              </a:lnSpc>
              <a:spcBef>
                <a:spcPts val="6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10" dirty="0">
                <a:latin typeface="Calibri"/>
                <a:cs typeface="Calibri"/>
              </a:rPr>
              <a:t>patient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with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prostate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size</a:t>
            </a:r>
            <a:r>
              <a:rPr sz="3000" spc="3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100g</a:t>
            </a:r>
            <a:r>
              <a:rPr sz="3000" spc="7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and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large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bladder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stone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&gt;&gt;</a:t>
            </a:r>
            <a:r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tranvesical</a:t>
            </a:r>
            <a:r>
              <a:rPr sz="30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Calibri"/>
                <a:cs typeface="Calibri"/>
              </a:rPr>
              <a:t>prostatectomy</a:t>
            </a:r>
            <a:endParaRPr sz="3000">
              <a:latin typeface="Calibri"/>
              <a:cs typeface="Calibri"/>
            </a:endParaRPr>
          </a:p>
          <a:p>
            <a:pPr marL="355600" marR="746125" indent="-343535">
              <a:lnSpc>
                <a:spcPct val="792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10" dirty="0">
                <a:latin typeface="Calibri"/>
                <a:cs typeface="Calibri"/>
              </a:rPr>
              <a:t>patient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with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localized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prostate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CA&gt;&gt;</a:t>
            </a:r>
            <a:r>
              <a:rPr sz="3000" spc="85" dirty="0">
                <a:latin typeface="Calibri"/>
                <a:cs typeface="Calibri"/>
              </a:rPr>
              <a:t> </a:t>
            </a:r>
            <a:r>
              <a:rPr sz="3000" b="1" spc="5" dirty="0">
                <a:solidFill>
                  <a:srgbClr val="FF0000"/>
                </a:solidFill>
                <a:latin typeface="Calibri"/>
                <a:cs typeface="Calibri"/>
              </a:rPr>
              <a:t>Radical </a:t>
            </a:r>
            <a:r>
              <a:rPr sz="3000" b="1" spc="-6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Calibri"/>
                <a:cs typeface="Calibri"/>
              </a:rPr>
              <a:t>prostatectomy</a:t>
            </a:r>
            <a:endParaRPr sz="3000">
              <a:latin typeface="Calibri"/>
              <a:cs typeface="Calibri"/>
            </a:endParaRPr>
          </a:p>
          <a:p>
            <a:pPr marL="355600" marR="59055" indent="-343535">
              <a:lnSpc>
                <a:spcPct val="7930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10" dirty="0">
                <a:latin typeface="Calibri"/>
                <a:cs typeface="Calibri"/>
              </a:rPr>
              <a:t>patient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with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metastatic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prostate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CA&gt;&gt;</a:t>
            </a:r>
            <a:r>
              <a:rPr sz="3000" spc="114" dirty="0"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hormonal </a:t>
            </a:r>
            <a:r>
              <a:rPr sz="3000" b="1" spc="-6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25" dirty="0">
                <a:solidFill>
                  <a:srgbClr val="FF0000"/>
                </a:solidFill>
                <a:latin typeface="Calibri"/>
                <a:cs typeface="Calibri"/>
              </a:rPr>
              <a:t>therapy</a:t>
            </a:r>
            <a:endParaRPr sz="3000">
              <a:latin typeface="Calibri"/>
              <a:cs typeface="Calibri"/>
            </a:endParaRPr>
          </a:p>
          <a:p>
            <a:pPr marL="355600" indent="-343535">
              <a:lnSpc>
                <a:spcPts val="3265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10" dirty="0">
                <a:latin typeface="Calibri"/>
                <a:cs typeface="Calibri"/>
              </a:rPr>
              <a:t>patient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with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prostate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size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80g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without</a:t>
            </a:r>
            <a:r>
              <a:rPr sz="3000" spc="3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symptom</a:t>
            </a:r>
            <a:endParaRPr sz="3000">
              <a:latin typeface="Calibri"/>
              <a:cs typeface="Calibri"/>
            </a:endParaRPr>
          </a:p>
          <a:p>
            <a:pPr marL="355600">
              <a:lnSpc>
                <a:spcPts val="3265"/>
              </a:lnSpc>
            </a:pPr>
            <a:r>
              <a:rPr sz="3000" spc="5" dirty="0">
                <a:latin typeface="Calibri"/>
                <a:cs typeface="Calibri"/>
              </a:rPr>
              <a:t>&gt;&gt;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watchful</a:t>
            </a:r>
            <a:r>
              <a:rPr sz="30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waiting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461010"/>
            <a:ext cx="209423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b="1" spc="-25" dirty="0">
                <a:latin typeface="Calibri"/>
                <a:cs typeface="Calibri"/>
              </a:rPr>
              <a:t>Station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15" dirty="0">
                <a:latin typeface="Calibri"/>
                <a:cs typeface="Calibri"/>
              </a:rPr>
              <a:t>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49717"/>
            <a:ext cx="3803015" cy="4417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ts val="287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Diagnosis?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ts val="287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Renal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cell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carcinoma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2350">
              <a:latin typeface="Calibri"/>
              <a:cs typeface="Calibri"/>
            </a:endParaRPr>
          </a:p>
          <a:p>
            <a:pPr marL="342900" marR="1228725" indent="-342900">
              <a:lnSpc>
                <a:spcPts val="2605"/>
              </a:lnSpc>
              <a:buFont typeface="Arial"/>
              <a:buChar char="•"/>
              <a:tabLst>
                <a:tab pos="3429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Mention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clinical</a:t>
            </a:r>
            <a:endParaRPr sz="2400">
              <a:latin typeface="Calibri"/>
              <a:cs typeface="Calibri"/>
            </a:endParaRPr>
          </a:p>
          <a:p>
            <a:pPr marR="1219835" algn="ctr">
              <a:lnSpc>
                <a:spcPts val="2590"/>
              </a:lnSpc>
            </a:pPr>
            <a:r>
              <a:rPr sz="2400" dirty="0">
                <a:latin typeface="Calibri"/>
                <a:cs typeface="Calibri"/>
              </a:rPr>
              <a:t>presentations?</a:t>
            </a:r>
            <a:endParaRPr sz="2400">
              <a:latin typeface="Calibri"/>
              <a:cs typeface="Calibri"/>
            </a:endParaRPr>
          </a:p>
          <a:p>
            <a:pPr marL="355600" marR="153035" indent="-343535">
              <a:lnSpc>
                <a:spcPts val="2330"/>
              </a:lnSpc>
              <a:spcBef>
                <a:spcPts val="5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flank</a:t>
            </a:r>
            <a:r>
              <a:rPr sz="24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pain,</a:t>
            </a:r>
            <a:r>
              <a:rPr sz="24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palpable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mass, </a:t>
            </a:r>
            <a:r>
              <a:rPr sz="2400" b="1" spc="-5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gross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hematuria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2850">
              <a:latin typeface="Calibri"/>
              <a:cs typeface="Calibri"/>
            </a:endParaRPr>
          </a:p>
          <a:p>
            <a:pPr marL="355600" marR="5080" indent="-343535">
              <a:lnSpc>
                <a:spcPct val="795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5" dirty="0">
                <a:latin typeface="Calibri"/>
                <a:cs typeface="Calibri"/>
              </a:rPr>
              <a:t>mention </a:t>
            </a:r>
            <a:r>
              <a:rPr sz="2400" spc="-20" dirty="0">
                <a:latin typeface="Calibri"/>
                <a:cs typeface="Calibri"/>
              </a:rPr>
              <a:t>investigations </a:t>
            </a:r>
            <a:r>
              <a:rPr sz="2400" spc="-15" dirty="0">
                <a:latin typeface="Calibri"/>
                <a:cs typeface="Calibri"/>
              </a:rPr>
              <a:t>you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30" dirty="0">
                <a:latin typeface="Calibri"/>
                <a:cs typeface="Calibri"/>
              </a:rPr>
              <a:t>s</a:t>
            </a:r>
            <a:r>
              <a:rPr sz="2400" spc="10" dirty="0">
                <a:latin typeface="Calibri"/>
                <a:cs typeface="Calibri"/>
              </a:rPr>
              <a:t>h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10" dirty="0">
                <a:latin typeface="Calibri"/>
                <a:cs typeface="Calibri"/>
              </a:rPr>
              <a:t>u</a:t>
            </a:r>
            <a:r>
              <a:rPr sz="2400" spc="-30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p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5" dirty="0">
                <a:latin typeface="Calibri"/>
                <a:cs typeface="Calibri"/>
              </a:rPr>
              <a:t>f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30" dirty="0">
                <a:latin typeface="Calibri"/>
                <a:cs typeface="Calibri"/>
              </a:rPr>
              <a:t>c</a:t>
            </a:r>
            <a:r>
              <a:rPr sz="2400" spc="10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4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-140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f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  </a:t>
            </a:r>
            <a:r>
              <a:rPr sz="2400" spc="10" dirty="0">
                <a:latin typeface="Calibri"/>
                <a:cs typeface="Calibri"/>
              </a:rPr>
              <a:t>mets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ts val="2570"/>
              </a:lnSpc>
              <a:spcBef>
                <a:spcPts val="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cystoscope,</a:t>
            </a:r>
            <a:r>
              <a:rPr sz="24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bone</a:t>
            </a:r>
            <a:r>
              <a:rPr sz="24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scan,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570"/>
              </a:lnSpc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chest</a:t>
            </a:r>
            <a:r>
              <a:rPr sz="24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xray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0" y="1441830"/>
            <a:ext cx="3740424" cy="377474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93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934865-4311-5989-2091-555E4EBB5758}"/>
              </a:ext>
            </a:extLst>
          </p:cNvPr>
          <p:cNvSpPr>
            <a:spLocks noGrp="1"/>
          </p:cNvSpPr>
          <p:nvPr/>
        </p:nvSpPr>
        <p:spPr>
          <a:xfrm>
            <a:off x="838200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b="1" dirty="0"/>
              <a:t>W</a:t>
            </a:r>
            <a:r>
              <a:rPr lang="en-JO" b="1" dirty="0"/>
              <a:t>hich study do we use in this case?</a:t>
            </a:r>
          </a:p>
          <a:p>
            <a:pPr marL="457200" lvl="1" indent="0">
              <a:buNone/>
            </a:pPr>
            <a:r>
              <a:rPr lang="en-JO" dirty="0"/>
              <a:t>Retrograde urethrography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W</a:t>
            </a:r>
            <a:r>
              <a:rPr lang="en-JO" b="1" dirty="0"/>
              <a:t>hy not use foleys catheter?</a:t>
            </a:r>
          </a:p>
          <a:p>
            <a:pPr marL="457200" lvl="1" indent="0">
              <a:buNone/>
            </a:pPr>
            <a:r>
              <a:rPr lang="en-US" dirty="0"/>
              <a:t>R</a:t>
            </a:r>
            <a:r>
              <a:rPr lang="en-JO" dirty="0"/>
              <a:t>isk for complications ( infection..)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M</a:t>
            </a:r>
            <a:r>
              <a:rPr lang="en-JO" b="1" dirty="0"/>
              <a:t>ost common site of injury?</a:t>
            </a:r>
          </a:p>
          <a:p>
            <a:pPr marL="457200" lvl="1" indent="0">
              <a:buNone/>
            </a:pPr>
            <a:r>
              <a:rPr lang="en-US" dirty="0"/>
              <a:t>L</a:t>
            </a:r>
            <a:r>
              <a:rPr lang="en-JO" dirty="0"/>
              <a:t>eft side</a:t>
            </a:r>
          </a:p>
          <a:p>
            <a:pPr marL="457200" lvl="1" indent="0">
              <a:buNone/>
            </a:pPr>
            <a:endParaRPr lang="en-JO" dirty="0"/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id="{D6D14C8A-D094-D3F4-2C31-C4434E93B79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10425" y="1602958"/>
            <a:ext cx="414337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3072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734" y="196849"/>
            <a:ext cx="190309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b="1" spc="-10" dirty="0">
                <a:latin typeface="Calibri"/>
                <a:cs typeface="Calibri"/>
              </a:rPr>
              <a:t>Station</a:t>
            </a:r>
            <a:r>
              <a:rPr sz="3950" b="1" spc="60" dirty="0">
                <a:latin typeface="Calibri"/>
                <a:cs typeface="Calibri"/>
              </a:rPr>
              <a:t> </a:t>
            </a:r>
            <a:r>
              <a:rPr sz="3950" b="1" spc="15" dirty="0">
                <a:latin typeface="Calibri"/>
                <a:cs typeface="Calibri"/>
              </a:rPr>
              <a:t>5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845502"/>
            <a:ext cx="5328285" cy="512127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2225" marR="5080" indent="57150">
              <a:lnSpc>
                <a:spcPct val="100800"/>
              </a:lnSpc>
              <a:spcBef>
                <a:spcPts val="85"/>
              </a:spcBef>
            </a:pPr>
            <a:r>
              <a:rPr sz="1800" spc="15" dirty="0">
                <a:latin typeface="Calibri"/>
                <a:cs typeface="Calibri"/>
              </a:rPr>
              <a:t>This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is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KUB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of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37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year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old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female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patient</a:t>
            </a:r>
            <a:r>
              <a:rPr sz="1800" spc="-18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with</a:t>
            </a:r>
            <a:r>
              <a:rPr sz="1800" dirty="0">
                <a:latin typeface="Calibri"/>
                <a:cs typeface="Calibri"/>
              </a:rPr>
              <a:t> 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history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of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loin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pain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and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recurrent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UTI.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This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patients</a:t>
            </a:r>
            <a:r>
              <a:rPr sz="1800" spc="-135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has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kids</a:t>
            </a:r>
            <a:endParaRPr sz="1800">
              <a:latin typeface="Calibri"/>
              <a:cs typeface="Calibri"/>
            </a:endParaRPr>
          </a:p>
          <a:p>
            <a:pPr marL="342900" marR="1737995" indent="-342900" algn="r">
              <a:lnSpc>
                <a:spcPts val="2605"/>
              </a:lnSpc>
              <a:spcBef>
                <a:spcPts val="1205"/>
              </a:spcBef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sz="2400" spc="-5" dirty="0">
                <a:latin typeface="Calibri"/>
                <a:cs typeface="Calibri"/>
              </a:rPr>
              <a:t>what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most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probable</a:t>
            </a:r>
            <a:endParaRPr sz="2400">
              <a:latin typeface="Calibri"/>
              <a:cs typeface="Calibri"/>
            </a:endParaRPr>
          </a:p>
          <a:p>
            <a:pPr marR="1666239" algn="r">
              <a:lnSpc>
                <a:spcPts val="2590"/>
              </a:lnSpc>
            </a:pPr>
            <a:r>
              <a:rPr sz="2400" spc="-5" dirty="0">
                <a:latin typeface="Calibri"/>
                <a:cs typeface="Calibri"/>
              </a:rPr>
              <a:t>etiology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her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condition?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ts val="259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Infection(proteus,pseudomonas,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605"/>
              </a:lnSpc>
            </a:pP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Klebsiella).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Calibri"/>
              <a:cs typeface="Calibri"/>
            </a:endParaRPr>
          </a:p>
          <a:p>
            <a:pPr marL="355600" indent="-343535">
              <a:lnSpc>
                <a:spcPts val="2565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40" dirty="0">
                <a:latin typeface="Calibri"/>
                <a:cs typeface="Calibri"/>
              </a:rPr>
              <a:t>W</a:t>
            </a:r>
            <a:r>
              <a:rPr sz="2400" spc="5" dirty="0">
                <a:latin typeface="Calibri"/>
                <a:cs typeface="Calibri"/>
              </a:rPr>
              <a:t>h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3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25" dirty="0">
                <a:latin typeface="Calibri"/>
                <a:cs typeface="Calibri"/>
              </a:rPr>
              <a:t>m</a:t>
            </a:r>
            <a:r>
              <a:rPr sz="2400" spc="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30" dirty="0">
                <a:latin typeface="Calibri"/>
                <a:cs typeface="Calibri"/>
              </a:rPr>
              <a:t>s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1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5" dirty="0">
                <a:latin typeface="Calibri"/>
                <a:cs typeface="Calibri"/>
              </a:rPr>
              <a:t>h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565"/>
              </a:lnSpc>
            </a:pPr>
            <a:r>
              <a:rPr sz="2400" spc="-5" dirty="0">
                <a:latin typeface="Calibri"/>
                <a:cs typeface="Calibri"/>
              </a:rPr>
              <a:t>pathology?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ts val="2605"/>
              </a:lnSpc>
              <a:spcBef>
                <a:spcPts val="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Magnesium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ammonium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605"/>
              </a:lnSpc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phosphate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libri"/>
              <a:cs typeface="Calibri"/>
            </a:endParaRPr>
          </a:p>
          <a:p>
            <a:pPr marL="355600" marR="1338580" indent="-343535">
              <a:lnSpc>
                <a:spcPts val="233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40" dirty="0">
                <a:latin typeface="Calibri"/>
                <a:cs typeface="Calibri"/>
              </a:rPr>
              <a:t>W</a:t>
            </a:r>
            <a:r>
              <a:rPr sz="2400" spc="10" dirty="0">
                <a:latin typeface="Calibri"/>
                <a:cs typeface="Calibri"/>
              </a:rPr>
              <a:t>h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 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15" dirty="0">
                <a:latin typeface="Calibri"/>
                <a:cs typeface="Calibri"/>
              </a:rPr>
              <a:t> t</a:t>
            </a:r>
            <a:r>
              <a:rPr sz="2400" spc="10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30" dirty="0">
                <a:latin typeface="Calibri"/>
                <a:cs typeface="Calibri"/>
              </a:rPr>
              <a:t>m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5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10" dirty="0">
                <a:latin typeface="Calibri"/>
                <a:cs typeface="Calibri"/>
              </a:rPr>
              <a:t>pp</a:t>
            </a:r>
            <a:r>
              <a:rPr sz="2400" spc="-90" dirty="0">
                <a:latin typeface="Calibri"/>
                <a:cs typeface="Calibri"/>
              </a:rPr>
              <a:t>r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10" dirty="0">
                <a:latin typeface="Calibri"/>
                <a:cs typeface="Calibri"/>
              </a:rPr>
              <a:t>p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spc="-30" dirty="0">
                <a:latin typeface="Calibri"/>
                <a:cs typeface="Calibri"/>
              </a:rPr>
              <a:t>ia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  </a:t>
            </a:r>
            <a:r>
              <a:rPr sz="2400" spc="10" dirty="0">
                <a:latin typeface="Calibri"/>
                <a:cs typeface="Calibri"/>
              </a:rPr>
              <a:t>method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management?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ts val="2865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percutaneous</a:t>
            </a:r>
            <a:r>
              <a:rPr sz="2400" b="1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nephrolithotomy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2200275"/>
            <a:ext cx="2743200" cy="31813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94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95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461010"/>
            <a:ext cx="209423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b="1" spc="-25" dirty="0">
                <a:latin typeface="Calibri"/>
                <a:cs typeface="Calibri"/>
              </a:rPr>
              <a:t>Station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15" dirty="0">
                <a:latin typeface="Calibri"/>
                <a:cs typeface="Calibri"/>
              </a:rPr>
              <a:t>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39874"/>
            <a:ext cx="8041005" cy="430657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355600" marR="92710" indent="-343535">
              <a:lnSpc>
                <a:spcPct val="80600"/>
              </a:lnSpc>
              <a:spcBef>
                <a:spcPts val="73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spc="20" dirty="0">
                <a:latin typeface="Calibri"/>
                <a:cs typeface="Calibri"/>
              </a:rPr>
              <a:t>68 </a:t>
            </a:r>
            <a:r>
              <a:rPr sz="2600" spc="5" dirty="0">
                <a:latin typeface="Calibri"/>
                <a:cs typeface="Calibri"/>
              </a:rPr>
              <a:t>year </a:t>
            </a:r>
            <a:r>
              <a:rPr sz="2600" spc="-5" dirty="0">
                <a:latin typeface="Calibri"/>
                <a:cs typeface="Calibri"/>
              </a:rPr>
              <a:t>old </a:t>
            </a:r>
            <a:r>
              <a:rPr sz="2600" spc="15" dirty="0">
                <a:latin typeface="Calibri"/>
                <a:cs typeface="Calibri"/>
              </a:rPr>
              <a:t>male </a:t>
            </a:r>
            <a:r>
              <a:rPr sz="2600" dirty="0">
                <a:latin typeface="Calibri"/>
                <a:cs typeface="Calibri"/>
              </a:rPr>
              <a:t>patient </a:t>
            </a:r>
            <a:r>
              <a:rPr sz="2600" spc="15" dirty="0">
                <a:latin typeface="Calibri"/>
                <a:cs typeface="Calibri"/>
              </a:rPr>
              <a:t>with </a:t>
            </a:r>
            <a:r>
              <a:rPr sz="2600" spc="-5" dirty="0">
                <a:latin typeface="Calibri"/>
                <a:cs typeface="Calibri"/>
              </a:rPr>
              <a:t>bph </a:t>
            </a:r>
            <a:r>
              <a:rPr sz="2600" spc="20" dirty="0">
                <a:latin typeface="Calibri"/>
                <a:cs typeface="Calibri"/>
              </a:rPr>
              <a:t>came to </a:t>
            </a:r>
            <a:r>
              <a:rPr sz="2600" spc="5" dirty="0">
                <a:latin typeface="Calibri"/>
                <a:cs typeface="Calibri"/>
              </a:rPr>
              <a:t>the </a:t>
            </a:r>
            <a:r>
              <a:rPr sz="2600" spc="10" dirty="0">
                <a:latin typeface="Calibri"/>
                <a:cs typeface="Calibri"/>
              </a:rPr>
              <a:t>ER with 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back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pain,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abdominal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pain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and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didn’t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pass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urine</a:t>
            </a:r>
            <a:r>
              <a:rPr sz="2600" spc="45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since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morning</a:t>
            </a:r>
            <a:r>
              <a:rPr sz="2600" spc="4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2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150" spc="5" dirty="0">
                <a:latin typeface="Calibri"/>
                <a:cs typeface="Calibri"/>
              </a:rPr>
              <a:t>diagnosis?</a:t>
            </a:r>
            <a:endParaRPr sz="21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150" b="1" dirty="0">
                <a:solidFill>
                  <a:srgbClr val="FF0000"/>
                </a:solidFill>
                <a:latin typeface="Calibri"/>
                <a:cs typeface="Calibri"/>
              </a:rPr>
              <a:t>Urinary</a:t>
            </a:r>
            <a:r>
              <a:rPr sz="2150" b="1" spc="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b="1" spc="15" dirty="0">
                <a:solidFill>
                  <a:srgbClr val="FF0000"/>
                </a:solidFill>
                <a:latin typeface="Calibri"/>
                <a:cs typeface="Calibri"/>
              </a:rPr>
              <a:t>retention.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•"/>
            </a:pPr>
            <a:endParaRPr sz="21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150" spc="10" dirty="0">
                <a:latin typeface="Calibri"/>
                <a:cs typeface="Calibri"/>
              </a:rPr>
              <a:t>What</a:t>
            </a:r>
            <a:r>
              <a:rPr sz="2150" spc="50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clinical</a:t>
            </a:r>
            <a:r>
              <a:rPr sz="2150" spc="-15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exam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do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you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do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spc="15" dirty="0">
                <a:latin typeface="Calibri"/>
                <a:cs typeface="Calibri"/>
              </a:rPr>
              <a:t>to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support</a:t>
            </a:r>
            <a:r>
              <a:rPr sz="2150" spc="200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the</a:t>
            </a:r>
            <a:r>
              <a:rPr sz="215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diagnosis?</a:t>
            </a:r>
            <a:endParaRPr sz="2150">
              <a:latin typeface="Calibri"/>
              <a:cs typeface="Calibri"/>
            </a:endParaRPr>
          </a:p>
          <a:p>
            <a:pPr marL="355600" marR="5080" indent="-343535">
              <a:lnSpc>
                <a:spcPts val="2100"/>
              </a:lnSpc>
              <a:spcBef>
                <a:spcPts val="5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150" b="1" spc="5" dirty="0">
                <a:solidFill>
                  <a:srgbClr val="FF0000"/>
                </a:solidFill>
                <a:latin typeface="Calibri"/>
                <a:cs typeface="Calibri"/>
              </a:rPr>
              <a:t>palpate</a:t>
            </a:r>
            <a:r>
              <a:rPr sz="2150" b="1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b="1" spc="15" dirty="0">
                <a:solidFill>
                  <a:srgbClr val="FF0000"/>
                </a:solidFill>
                <a:latin typeface="Calibri"/>
                <a:cs typeface="Calibri"/>
              </a:rPr>
              <a:t>suprapubic</a:t>
            </a:r>
            <a:r>
              <a:rPr sz="215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b="1" spc="5" dirty="0">
                <a:solidFill>
                  <a:srgbClr val="FF0000"/>
                </a:solidFill>
                <a:latin typeface="Calibri"/>
                <a:cs typeface="Calibri"/>
              </a:rPr>
              <a:t>area</a:t>
            </a:r>
            <a:r>
              <a:rPr sz="2150" b="1" spc="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b="1" spc="1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15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b="1" spc="20" dirty="0">
                <a:solidFill>
                  <a:srgbClr val="FF0000"/>
                </a:solidFill>
                <a:latin typeface="Calibri"/>
                <a:cs typeface="Calibri"/>
              </a:rPr>
              <a:t>determine</a:t>
            </a:r>
            <a:r>
              <a:rPr sz="215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b="1" dirty="0">
                <a:solidFill>
                  <a:srgbClr val="FF0000"/>
                </a:solidFill>
                <a:latin typeface="Calibri"/>
                <a:cs typeface="Calibri"/>
              </a:rPr>
              <a:t>if</a:t>
            </a:r>
            <a:r>
              <a:rPr sz="215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b="1" spc="15" dirty="0">
                <a:solidFill>
                  <a:srgbClr val="FF0000"/>
                </a:solidFill>
                <a:latin typeface="Calibri"/>
                <a:cs typeface="Calibri"/>
              </a:rPr>
              <a:t>there</a:t>
            </a:r>
            <a:r>
              <a:rPr sz="215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b="1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2150" b="1" spc="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b="1" spc="15" dirty="0">
                <a:solidFill>
                  <a:srgbClr val="FF0000"/>
                </a:solidFill>
                <a:latin typeface="Calibri"/>
                <a:cs typeface="Calibri"/>
              </a:rPr>
              <a:t>urine</a:t>
            </a:r>
            <a:r>
              <a:rPr sz="215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b="1" spc="15" dirty="0">
                <a:solidFill>
                  <a:srgbClr val="FF0000"/>
                </a:solidFill>
                <a:latin typeface="Calibri"/>
                <a:cs typeface="Calibri"/>
              </a:rPr>
              <a:t>retention</a:t>
            </a:r>
            <a:r>
              <a:rPr sz="215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b="1" spc="20" dirty="0">
                <a:solidFill>
                  <a:srgbClr val="FF0000"/>
                </a:solidFill>
                <a:latin typeface="Calibri"/>
                <a:cs typeface="Calibri"/>
              </a:rPr>
              <a:t>or </a:t>
            </a:r>
            <a:r>
              <a:rPr sz="2150" b="1" spc="-4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b="1" spc="5" dirty="0">
                <a:solidFill>
                  <a:srgbClr val="FF0000"/>
                </a:solidFill>
                <a:latin typeface="Calibri"/>
                <a:cs typeface="Calibri"/>
              </a:rPr>
              <a:t>anuria.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22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150" spc="-5" dirty="0">
                <a:latin typeface="Calibri"/>
                <a:cs typeface="Calibri"/>
              </a:rPr>
              <a:t>First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step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spc="20" dirty="0">
                <a:latin typeface="Calibri"/>
                <a:cs typeface="Calibri"/>
              </a:rPr>
              <a:t>in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the</a:t>
            </a:r>
            <a:r>
              <a:rPr sz="2150" spc="-5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management?</a:t>
            </a:r>
            <a:endParaRPr sz="21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150" b="1" spc="15" dirty="0">
                <a:solidFill>
                  <a:srgbClr val="FF0000"/>
                </a:solidFill>
                <a:latin typeface="Calibri"/>
                <a:cs typeface="Calibri"/>
              </a:rPr>
              <a:t>foleys</a:t>
            </a:r>
            <a:r>
              <a:rPr sz="215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b="1" spc="5" dirty="0">
                <a:solidFill>
                  <a:srgbClr val="FF0000"/>
                </a:solidFill>
                <a:latin typeface="Calibri"/>
                <a:cs typeface="Calibri"/>
              </a:rPr>
              <a:t>catheteration.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309880"/>
            <a:ext cx="7657465" cy="10350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30"/>
              </a:spcBef>
            </a:pPr>
            <a:r>
              <a:rPr sz="2900" b="1" spc="35" dirty="0">
                <a:latin typeface="Calibri"/>
                <a:cs typeface="Calibri"/>
              </a:rPr>
              <a:t>s</a:t>
            </a:r>
            <a:r>
              <a:rPr sz="2900" b="1" spc="40" dirty="0">
                <a:latin typeface="Calibri"/>
                <a:cs typeface="Calibri"/>
              </a:rPr>
              <a:t>t</a:t>
            </a:r>
            <a:r>
              <a:rPr sz="2900" b="1" spc="-10" dirty="0">
                <a:latin typeface="Calibri"/>
                <a:cs typeface="Calibri"/>
              </a:rPr>
              <a:t>a</a:t>
            </a:r>
            <a:r>
              <a:rPr sz="2900" b="1" spc="40" dirty="0">
                <a:latin typeface="Calibri"/>
                <a:cs typeface="Calibri"/>
              </a:rPr>
              <a:t>t</a:t>
            </a:r>
            <a:r>
              <a:rPr sz="2900" b="1" spc="-45" dirty="0">
                <a:latin typeface="Calibri"/>
                <a:cs typeface="Calibri"/>
              </a:rPr>
              <a:t>i</a:t>
            </a:r>
            <a:r>
              <a:rPr sz="2900" b="1" spc="15" dirty="0">
                <a:latin typeface="Calibri"/>
                <a:cs typeface="Calibri"/>
              </a:rPr>
              <a:t>on</a:t>
            </a:r>
            <a:r>
              <a:rPr sz="2900" b="1" spc="-270" dirty="0">
                <a:latin typeface="Calibri"/>
                <a:cs typeface="Calibri"/>
              </a:rPr>
              <a:t> </a:t>
            </a:r>
            <a:r>
              <a:rPr sz="2900" b="1" spc="15" dirty="0">
                <a:latin typeface="Calibri"/>
                <a:cs typeface="Calibri"/>
              </a:rPr>
              <a:t>7</a:t>
            </a:r>
            <a:endParaRPr sz="2900">
              <a:latin typeface="Calibri"/>
              <a:cs typeface="Calibri"/>
            </a:endParaRPr>
          </a:p>
          <a:p>
            <a:pPr marL="12700" marR="5080">
              <a:lnSpc>
                <a:spcPct val="100899"/>
              </a:lnSpc>
              <a:spcBef>
                <a:spcPts val="75"/>
              </a:spcBef>
            </a:pPr>
            <a:r>
              <a:rPr sz="1800" dirty="0"/>
              <a:t>A</a:t>
            </a:r>
            <a:r>
              <a:rPr sz="1800" spc="-25" dirty="0"/>
              <a:t> </a:t>
            </a:r>
            <a:r>
              <a:rPr sz="1800" spc="-5" dirty="0"/>
              <a:t>50-year-old </a:t>
            </a:r>
            <a:r>
              <a:rPr sz="1800" spc="10" dirty="0"/>
              <a:t>male</a:t>
            </a:r>
            <a:r>
              <a:rPr sz="1800" spc="-25" dirty="0"/>
              <a:t> </a:t>
            </a:r>
            <a:r>
              <a:rPr sz="1800" spc="15" dirty="0"/>
              <a:t>patient</a:t>
            </a:r>
            <a:r>
              <a:rPr sz="1800" spc="-185" dirty="0"/>
              <a:t> </a:t>
            </a:r>
            <a:r>
              <a:rPr sz="1800" dirty="0"/>
              <a:t>presented</a:t>
            </a:r>
            <a:r>
              <a:rPr sz="1800" spc="-80" dirty="0"/>
              <a:t> </a:t>
            </a:r>
            <a:r>
              <a:rPr sz="1800" spc="5" dirty="0"/>
              <a:t>with</a:t>
            </a:r>
            <a:r>
              <a:rPr sz="1800" spc="40" dirty="0"/>
              <a:t> </a:t>
            </a:r>
            <a:r>
              <a:rPr sz="1800" spc="5" dirty="0"/>
              <a:t>hematuria</a:t>
            </a:r>
            <a:r>
              <a:rPr sz="1800" spc="-60" dirty="0"/>
              <a:t> </a:t>
            </a:r>
            <a:r>
              <a:rPr sz="1800" spc="20" dirty="0"/>
              <a:t>and</a:t>
            </a:r>
            <a:r>
              <a:rPr sz="1800" spc="-75" dirty="0"/>
              <a:t> </a:t>
            </a:r>
            <a:r>
              <a:rPr sz="1800" spc="20" dirty="0"/>
              <a:t>bladder</a:t>
            </a:r>
            <a:r>
              <a:rPr sz="1800" spc="-130" dirty="0"/>
              <a:t> </a:t>
            </a:r>
            <a:r>
              <a:rPr sz="1800" spc="20" dirty="0"/>
              <a:t>filling</a:t>
            </a:r>
            <a:r>
              <a:rPr sz="1800" spc="-130" dirty="0"/>
              <a:t> </a:t>
            </a:r>
            <a:r>
              <a:rPr sz="1800" spc="-15" dirty="0"/>
              <a:t>defect</a:t>
            </a:r>
            <a:r>
              <a:rPr sz="1800" spc="40" dirty="0"/>
              <a:t> </a:t>
            </a:r>
            <a:r>
              <a:rPr sz="1800" spc="10" dirty="0"/>
              <a:t>on </a:t>
            </a:r>
            <a:r>
              <a:rPr sz="1800" spc="-395" dirty="0"/>
              <a:t> </a:t>
            </a:r>
            <a:r>
              <a:rPr sz="1800" spc="-5" dirty="0"/>
              <a:t>radiology,</a:t>
            </a:r>
            <a:r>
              <a:rPr sz="1800" spc="-185" dirty="0"/>
              <a:t> </a:t>
            </a:r>
            <a:r>
              <a:rPr sz="1800" spc="-5" dirty="0"/>
              <a:t>He</a:t>
            </a:r>
            <a:r>
              <a:rPr sz="1800" spc="45" dirty="0"/>
              <a:t> </a:t>
            </a:r>
            <a:r>
              <a:rPr sz="1800" spc="15" dirty="0"/>
              <a:t>has</a:t>
            </a:r>
            <a:r>
              <a:rPr sz="1800" spc="-65" dirty="0"/>
              <a:t> </a:t>
            </a:r>
            <a:r>
              <a:rPr sz="1800" spc="5" dirty="0"/>
              <a:t>been</a:t>
            </a:r>
            <a:r>
              <a:rPr sz="1800" dirty="0"/>
              <a:t> a </a:t>
            </a:r>
            <a:r>
              <a:rPr sz="1800" spc="-15" dirty="0"/>
              <a:t>worker</a:t>
            </a:r>
            <a:r>
              <a:rPr sz="1800" spc="-60" dirty="0"/>
              <a:t> </a:t>
            </a:r>
            <a:r>
              <a:rPr sz="1800" spc="15" dirty="0"/>
              <a:t>in</a:t>
            </a:r>
            <a:r>
              <a:rPr sz="1800" spc="-5" dirty="0"/>
              <a:t> </a:t>
            </a:r>
            <a:r>
              <a:rPr sz="1800" dirty="0"/>
              <a:t>a</a:t>
            </a:r>
            <a:r>
              <a:rPr sz="1800" spc="55" dirty="0"/>
              <a:t> </a:t>
            </a:r>
            <a:r>
              <a:rPr sz="1800" u="heavy" spc="5" dirty="0">
                <a:uFill>
                  <a:solidFill>
                    <a:srgbClr val="000000"/>
                  </a:solidFill>
                </a:uFill>
              </a:rPr>
              <a:t>chemical</a:t>
            </a:r>
            <a:r>
              <a:rPr sz="1800" spc="-60" dirty="0"/>
              <a:t> </a:t>
            </a:r>
            <a:r>
              <a:rPr sz="1800" spc="-5" dirty="0"/>
              <a:t>factory</a:t>
            </a:r>
            <a:r>
              <a:rPr sz="1800" spc="-25" dirty="0"/>
              <a:t> </a:t>
            </a:r>
            <a:r>
              <a:rPr sz="1800" dirty="0"/>
              <a:t>since</a:t>
            </a:r>
            <a:r>
              <a:rPr sz="1800" spc="-15" dirty="0"/>
              <a:t> </a:t>
            </a:r>
            <a:r>
              <a:rPr sz="1800" spc="-10" dirty="0"/>
              <a:t>25</a:t>
            </a:r>
            <a:r>
              <a:rPr sz="1800" spc="30" dirty="0"/>
              <a:t> </a:t>
            </a:r>
            <a:r>
              <a:rPr sz="1800" dirty="0"/>
              <a:t>years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536575" y="1525206"/>
            <a:ext cx="2884805" cy="302006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4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-5" dirty="0">
                <a:latin typeface="Calibri"/>
                <a:cs typeface="Calibri"/>
              </a:rPr>
              <a:t>Diagnosis?</a:t>
            </a:r>
            <a:endParaRPr sz="2750">
              <a:latin typeface="Calibri"/>
              <a:cs typeface="Calibri"/>
            </a:endParaRPr>
          </a:p>
          <a:p>
            <a:pPr marL="355600" marR="214629" indent="-343535">
              <a:lnSpc>
                <a:spcPct val="1024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b="1" spc="-15" dirty="0">
                <a:solidFill>
                  <a:srgbClr val="FF0000"/>
                </a:solidFill>
                <a:latin typeface="Calibri"/>
                <a:cs typeface="Calibri"/>
              </a:rPr>
              <a:t>Transitional</a:t>
            </a:r>
            <a:r>
              <a:rPr sz="2750" b="1" spc="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FF0000"/>
                </a:solidFill>
                <a:latin typeface="Calibri"/>
                <a:cs typeface="Calibri"/>
              </a:rPr>
              <a:t>cell </a:t>
            </a:r>
            <a:r>
              <a:rPr sz="2750" b="1" spc="-6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spc="-10" dirty="0">
                <a:solidFill>
                  <a:srgbClr val="FF0000"/>
                </a:solidFill>
                <a:latin typeface="Calibri"/>
                <a:cs typeface="Calibri"/>
              </a:rPr>
              <a:t>carcinoma.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38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-5" dirty="0">
                <a:latin typeface="Calibri"/>
                <a:cs typeface="Calibri"/>
              </a:rPr>
              <a:t>Diagnostic</a:t>
            </a:r>
            <a:r>
              <a:rPr sz="2750" spc="14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study?</a:t>
            </a:r>
            <a:endParaRPr sz="2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b="1" spc="5" dirty="0">
                <a:solidFill>
                  <a:srgbClr val="FF0000"/>
                </a:solidFill>
                <a:latin typeface="Calibri"/>
                <a:cs typeface="Calibri"/>
              </a:rPr>
              <a:t>Cystoscopy.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8325" y="2276475"/>
            <a:ext cx="2628900" cy="35433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96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97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8640" y="501395"/>
            <a:ext cx="2079625" cy="6858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90"/>
              </a:lnSpc>
            </a:pPr>
            <a:r>
              <a:rPr b="1" spc="-25" dirty="0">
                <a:latin typeface="Calibri"/>
                <a:cs typeface="Calibri"/>
              </a:rPr>
              <a:t>Station</a:t>
            </a:r>
            <a:r>
              <a:rPr b="1" spc="20" dirty="0">
                <a:latin typeface="Calibri"/>
                <a:cs typeface="Calibri"/>
              </a:rPr>
              <a:t> </a:t>
            </a:r>
            <a:r>
              <a:rPr b="1" spc="15" dirty="0">
                <a:latin typeface="Calibri"/>
                <a:cs typeface="Calibri"/>
              </a:rPr>
              <a:t>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69148"/>
            <a:ext cx="7892415" cy="432689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55600" marR="5080" indent="-343535">
              <a:lnSpc>
                <a:spcPct val="89700"/>
              </a:lnSpc>
              <a:spcBef>
                <a:spcPts val="4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20" dirty="0">
                <a:solidFill>
                  <a:srgbClr val="0D0D0D"/>
                </a:solidFill>
                <a:latin typeface="Calibri"/>
                <a:cs typeface="Calibri"/>
              </a:rPr>
              <a:t>Infertility</a:t>
            </a:r>
            <a:r>
              <a:rPr sz="3000" spc="5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D0D0D"/>
                </a:solidFill>
                <a:latin typeface="Calibri"/>
                <a:cs typeface="Calibri"/>
              </a:rPr>
              <a:t>is</a:t>
            </a:r>
            <a:r>
              <a:rPr sz="3000" spc="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000" spc="-35" dirty="0">
                <a:solidFill>
                  <a:srgbClr val="0D0D0D"/>
                </a:solidFill>
                <a:latin typeface="Calibri"/>
                <a:cs typeface="Calibri"/>
              </a:rPr>
              <a:t>failure</a:t>
            </a:r>
            <a:r>
              <a:rPr sz="3000" spc="7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0D0D0D"/>
                </a:solidFill>
                <a:latin typeface="Calibri"/>
                <a:cs typeface="Calibri"/>
              </a:rPr>
              <a:t>of</a:t>
            </a:r>
            <a:r>
              <a:rPr sz="3000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0D0D0D"/>
                </a:solidFill>
                <a:latin typeface="Calibri"/>
                <a:cs typeface="Calibri"/>
              </a:rPr>
              <a:t>conception</a:t>
            </a:r>
            <a:r>
              <a:rPr sz="3000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0D0D0D"/>
                </a:solidFill>
                <a:latin typeface="Calibri"/>
                <a:cs typeface="Calibri"/>
              </a:rPr>
              <a:t>after</a:t>
            </a:r>
            <a:r>
              <a:rPr sz="3000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D0D0D"/>
                </a:solidFill>
                <a:latin typeface="Calibri"/>
                <a:cs typeface="Calibri"/>
              </a:rPr>
              <a:t>at</a:t>
            </a:r>
            <a:r>
              <a:rPr sz="3000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D0D0D"/>
                </a:solidFill>
                <a:latin typeface="Calibri"/>
                <a:cs typeface="Calibri"/>
              </a:rPr>
              <a:t>least</a:t>
            </a:r>
            <a:r>
              <a:rPr sz="3000" spc="-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0D0D0D"/>
                </a:solidFill>
                <a:latin typeface="Calibri"/>
                <a:cs typeface="Calibri"/>
              </a:rPr>
              <a:t>12 </a:t>
            </a:r>
            <a:r>
              <a:rPr sz="3000" spc="-66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0D0D0D"/>
                </a:solidFill>
                <a:latin typeface="Calibri"/>
                <a:cs typeface="Calibri"/>
              </a:rPr>
              <a:t>months</a:t>
            </a:r>
            <a:r>
              <a:rPr sz="3000" spc="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0D0D0D"/>
                </a:solidFill>
                <a:latin typeface="Calibri"/>
                <a:cs typeface="Calibri"/>
              </a:rPr>
              <a:t>of</a:t>
            </a:r>
            <a:r>
              <a:rPr sz="3000" spc="-15" dirty="0">
                <a:solidFill>
                  <a:srgbClr val="0D0D0D"/>
                </a:solidFill>
                <a:latin typeface="Calibri"/>
                <a:cs typeface="Calibri"/>
              </a:rPr>
              <a:t> unprotected</a:t>
            </a:r>
            <a:r>
              <a:rPr sz="3000" spc="-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0D0D0D"/>
                </a:solidFill>
                <a:latin typeface="Calibri"/>
                <a:cs typeface="Calibri"/>
              </a:rPr>
              <a:t>intercourse,</a:t>
            </a:r>
            <a:r>
              <a:rPr sz="3000" spc="-6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D0D0D"/>
                </a:solidFill>
                <a:latin typeface="Calibri"/>
                <a:cs typeface="Calibri"/>
              </a:rPr>
              <a:t>metion</a:t>
            </a:r>
            <a:r>
              <a:rPr sz="3000" spc="5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D0D0D"/>
                </a:solidFill>
                <a:latin typeface="Calibri"/>
                <a:cs typeface="Calibri"/>
              </a:rPr>
              <a:t>3</a:t>
            </a:r>
            <a:r>
              <a:rPr sz="3000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0D0D0D"/>
                </a:solidFill>
                <a:latin typeface="Calibri"/>
                <a:cs typeface="Calibri"/>
              </a:rPr>
              <a:t>of </a:t>
            </a:r>
            <a:r>
              <a:rPr sz="3000" dirty="0">
                <a:solidFill>
                  <a:srgbClr val="0D0D0D"/>
                </a:solidFill>
                <a:latin typeface="Calibri"/>
                <a:cs typeface="Calibri"/>
              </a:rPr>
              <a:t> each</a:t>
            </a:r>
            <a:r>
              <a:rPr sz="3000" spc="-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D0D0D"/>
                </a:solidFill>
                <a:latin typeface="Calibri"/>
                <a:cs typeface="Calibri"/>
              </a:rPr>
              <a:t>one</a:t>
            </a:r>
            <a:r>
              <a:rPr sz="3000" spc="-5" dirty="0">
                <a:solidFill>
                  <a:srgbClr val="0D0D0D"/>
                </a:solidFill>
                <a:latin typeface="Calibri"/>
                <a:cs typeface="Calibri"/>
              </a:rPr>
              <a:t> of</a:t>
            </a:r>
            <a:r>
              <a:rPr sz="3000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0D0D0D"/>
                </a:solidFill>
                <a:latin typeface="Calibri"/>
                <a:cs typeface="Calibri"/>
              </a:rPr>
              <a:t>the</a:t>
            </a:r>
            <a:r>
              <a:rPr sz="3000" spc="-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0D0D0D"/>
                </a:solidFill>
                <a:latin typeface="Calibri"/>
                <a:cs typeface="Calibri"/>
              </a:rPr>
              <a:t>following:</a:t>
            </a:r>
            <a:endParaRPr sz="3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5" dirty="0">
                <a:solidFill>
                  <a:srgbClr val="0D0D0D"/>
                </a:solidFill>
                <a:latin typeface="Calibri"/>
                <a:cs typeface="Calibri"/>
              </a:rPr>
              <a:t>Local</a:t>
            </a:r>
            <a:r>
              <a:rPr sz="3000" spc="-5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D0D0D"/>
                </a:solidFill>
                <a:latin typeface="Calibri"/>
                <a:cs typeface="Calibri"/>
              </a:rPr>
              <a:t>cause:</a:t>
            </a:r>
            <a:endParaRPr sz="3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b="1" spc="-1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000" b="1" spc="-2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3000" b="1" spc="-3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000" b="1" spc="4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000" b="1" spc="-9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000" b="1" spc="1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000" b="1" spc="-3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3000" b="1" spc="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000" b="1" spc="-3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3000" b="1" spc="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000" b="1" spc="5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3000" b="1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125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3000" b="1" spc="1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000" b="1" spc="-1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000" b="1" spc="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000" b="1" spc="1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000" b="1" spc="3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000" b="1" spc="1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000" b="1" spc="-5" dirty="0">
                <a:solidFill>
                  <a:srgbClr val="FF0000"/>
                </a:solidFill>
                <a:latin typeface="Calibri"/>
                <a:cs typeface="Calibri"/>
              </a:rPr>
              <a:t>el</a:t>
            </a:r>
            <a:r>
              <a:rPr sz="3000" b="1" spc="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3000" b="1" spc="-1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2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000" b="1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000" b="1" spc="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000" b="1" spc="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000" b="1" spc="1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000" b="1" spc="-3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3000" b="1" spc="1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3000" b="1" spc="1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000" b="1" spc="-1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000" b="1" spc="-3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000" b="1" spc="-20" dirty="0">
                <a:solidFill>
                  <a:srgbClr val="FF0000"/>
                </a:solidFill>
                <a:latin typeface="Calibri"/>
                <a:cs typeface="Calibri"/>
              </a:rPr>
              <a:t>j</a:t>
            </a:r>
            <a:r>
              <a:rPr sz="3000" b="1" spc="-3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3000" b="1" spc="-2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000" b="1" spc="-15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10" dirty="0">
                <a:solidFill>
                  <a:srgbClr val="0D0D0D"/>
                </a:solidFill>
                <a:latin typeface="Calibri"/>
                <a:cs typeface="Calibri"/>
              </a:rPr>
              <a:t>Systemic</a:t>
            </a:r>
            <a:r>
              <a:rPr sz="3000" spc="-9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D0D0D"/>
                </a:solidFill>
                <a:latin typeface="Calibri"/>
                <a:cs typeface="Calibri"/>
              </a:rPr>
              <a:t>cause:</a:t>
            </a:r>
            <a:endParaRPr sz="3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5600" algn="l"/>
                <a:tab pos="356235" algn="l"/>
                <a:tab pos="2538095" algn="l"/>
                <a:tab pos="4918710" algn="l"/>
              </a:tabLst>
            </a:pPr>
            <a:r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renal</a:t>
            </a:r>
            <a:r>
              <a:rPr sz="30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failure,	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liver</a:t>
            </a:r>
            <a:r>
              <a:rPr sz="3000" b="1" spc="-5" dirty="0">
                <a:solidFill>
                  <a:srgbClr val="FF0000"/>
                </a:solidFill>
                <a:latin typeface="Calibri"/>
                <a:cs typeface="Calibri"/>
              </a:rPr>
              <a:t> cirrhosis,	</a:t>
            </a:r>
            <a:r>
              <a:rPr sz="3000" b="1" spc="5" dirty="0">
                <a:solidFill>
                  <a:srgbClr val="FF0000"/>
                </a:solidFill>
                <a:latin typeface="Calibri"/>
                <a:cs typeface="Calibri"/>
              </a:rPr>
              <a:t>cystic</a:t>
            </a:r>
            <a:r>
              <a:rPr sz="3000" b="1" spc="-1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fibrosis.</a:t>
            </a:r>
            <a:endParaRPr sz="3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15" dirty="0">
                <a:solidFill>
                  <a:srgbClr val="0D0D0D"/>
                </a:solidFill>
                <a:latin typeface="Calibri"/>
                <a:cs typeface="Calibri"/>
              </a:rPr>
              <a:t>Environmental</a:t>
            </a:r>
            <a:r>
              <a:rPr sz="3000" spc="-5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D0D0D"/>
                </a:solidFill>
                <a:latin typeface="Calibri"/>
                <a:cs typeface="Calibri"/>
              </a:rPr>
              <a:t>cause:</a:t>
            </a:r>
            <a:endParaRPr sz="3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5600" algn="l"/>
                <a:tab pos="356235" algn="l"/>
                <a:tab pos="2195830" algn="l"/>
                <a:tab pos="4551045" algn="l"/>
              </a:tabLst>
            </a:pPr>
            <a:r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Pesticides,	</a:t>
            </a:r>
            <a:r>
              <a:rPr sz="3000" b="1" spc="-25" dirty="0">
                <a:solidFill>
                  <a:srgbClr val="FF0000"/>
                </a:solidFill>
                <a:latin typeface="Calibri"/>
                <a:cs typeface="Calibri"/>
              </a:rPr>
              <a:t>heavy</a:t>
            </a:r>
            <a:r>
              <a:rPr sz="3000" b="1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5" dirty="0">
                <a:solidFill>
                  <a:srgbClr val="FF0000"/>
                </a:solidFill>
                <a:latin typeface="Calibri"/>
                <a:cs typeface="Calibri"/>
              </a:rPr>
              <a:t>metals,	</a:t>
            </a:r>
            <a:r>
              <a:rPr sz="3000" b="1" spc="-5" dirty="0">
                <a:solidFill>
                  <a:srgbClr val="FF0000"/>
                </a:solidFill>
                <a:latin typeface="Calibri"/>
                <a:cs typeface="Calibri"/>
              </a:rPr>
              <a:t>hot</a:t>
            </a:r>
            <a:r>
              <a:rPr sz="30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baths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98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4825" y="2482532"/>
            <a:ext cx="305689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a+b)</a:t>
            </a:r>
            <a:r>
              <a:rPr dirty="0">
                <a:latin typeface="Times New Roman"/>
                <a:cs typeface="Times New Roman"/>
              </a:rPr>
              <a:t>)</a:t>
            </a:r>
            <a:r>
              <a:rPr dirty="0"/>
              <a:t>Group</a:t>
            </a:r>
            <a:r>
              <a:rPr spc="-150" dirty="0"/>
              <a:t> </a:t>
            </a:r>
            <a:r>
              <a:rPr spc="15" dirty="0"/>
              <a:t>3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Station</a:t>
            </a:r>
            <a:r>
              <a:rPr spc="-90" dirty="0"/>
              <a:t> </a:t>
            </a:r>
            <a:r>
              <a:rPr spc="15" dirty="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91881"/>
            <a:ext cx="3716020" cy="35928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5600" marR="277495" indent="-343535">
              <a:lnSpc>
                <a:spcPct val="107000"/>
              </a:lnSpc>
              <a:spcBef>
                <a:spcPts val="90"/>
              </a:spcBef>
              <a:buAutoNum type="arabicPeriod"/>
              <a:tabLst>
                <a:tab pos="356235" algn="l"/>
              </a:tabLst>
            </a:pP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-2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is</a:t>
            </a:r>
            <a:r>
              <a:rPr sz="2750" b="1" spc="4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spc="-1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name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of </a:t>
            </a:r>
            <a:r>
              <a:rPr sz="2750" b="1" spc="1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this </a:t>
            </a:r>
            <a:r>
              <a:rPr sz="2750" b="1" spc="15" dirty="0">
                <a:latin typeface="Calibri"/>
                <a:cs typeface="Calibri"/>
              </a:rPr>
              <a:t>test </a:t>
            </a:r>
            <a:r>
              <a:rPr sz="2750" b="1" spc="-25" dirty="0">
                <a:latin typeface="Calibri"/>
                <a:cs typeface="Calibri"/>
              </a:rPr>
              <a:t>&gt;&gt; </a:t>
            </a:r>
            <a:r>
              <a:rPr sz="2750" b="1" spc="-20" dirty="0"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transillumination</a:t>
            </a:r>
            <a:r>
              <a:rPr sz="2750" spc="3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test</a:t>
            </a:r>
            <a:endParaRPr sz="2750">
              <a:latin typeface="Calibri"/>
              <a:cs typeface="Calibri"/>
            </a:endParaRPr>
          </a:p>
          <a:p>
            <a:pPr marL="469900" lvl="1" indent="-343535">
              <a:lnSpc>
                <a:spcPct val="100000"/>
              </a:lnSpc>
              <a:spcBef>
                <a:spcPts val="195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750" spc="5" dirty="0">
                <a:latin typeface="Calibri"/>
                <a:cs typeface="Calibri"/>
              </a:rPr>
              <a:t>-What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is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15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diagnosis</a:t>
            </a:r>
            <a:endParaRPr sz="275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229"/>
              </a:spcBef>
            </a:pPr>
            <a:r>
              <a:rPr sz="2750" spc="-5" dirty="0">
                <a:latin typeface="Calibri"/>
                <a:cs typeface="Calibri"/>
              </a:rPr>
              <a:t>&gt;&gt;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hydrocele</a:t>
            </a:r>
            <a:endParaRPr sz="2750">
              <a:latin typeface="Calibri"/>
              <a:cs typeface="Calibri"/>
            </a:endParaRPr>
          </a:p>
          <a:p>
            <a:pPr marL="469900" marR="5080" lvl="1" indent="-343535">
              <a:lnSpc>
                <a:spcPct val="107000"/>
              </a:lnSpc>
              <a:spcBef>
                <a:spcPts val="165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750" spc="-5" dirty="0">
                <a:latin typeface="Calibri"/>
                <a:cs typeface="Calibri"/>
              </a:rPr>
              <a:t>-mention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three 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differantial</a:t>
            </a:r>
            <a:r>
              <a:rPr sz="2750" spc="19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diagnosis</a:t>
            </a:r>
            <a:r>
              <a:rPr sz="2750" spc="21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875" y="5364797"/>
            <a:ext cx="3143250" cy="49339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4299"/>
              </a:lnSpc>
              <a:spcBef>
                <a:spcPts val="25"/>
              </a:spcBef>
            </a:pPr>
            <a:r>
              <a:rPr sz="1500" spc="-3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1500" spc="-1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1500" spc="3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500" spc="3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500" spc="-4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500" spc="3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5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15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500" spc="3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erm</a:t>
            </a:r>
            <a:r>
              <a:rPr sz="15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500" spc="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500" spc="3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500" spc="-4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500" spc="3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5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15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spc="30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em</a:t>
            </a:r>
            <a:r>
              <a:rPr sz="1500" spc="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500" spc="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500" spc="3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500" spc="-4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500" spc="3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5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0000"/>
                </a:solidFill>
                <a:latin typeface="Calibri"/>
                <a:cs typeface="Calibri"/>
              </a:rPr>
              <a:t>,  varicocele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11569" y="2286000"/>
            <a:ext cx="3191565" cy="300508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99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9175" y="501395"/>
            <a:ext cx="2032000" cy="6858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3810">
              <a:lnSpc>
                <a:spcPts val="5090"/>
              </a:lnSpc>
            </a:pPr>
            <a:r>
              <a:rPr spc="-10" dirty="0"/>
              <a:t>Station</a:t>
            </a:r>
            <a:r>
              <a:rPr spc="-55" dirty="0"/>
              <a:t> </a:t>
            </a:r>
            <a:r>
              <a:rPr spc="15" dirty="0"/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657" y="1056507"/>
            <a:ext cx="5031105" cy="4320540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38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2000" b="1" spc="10" dirty="0">
                <a:latin typeface="Calibri"/>
                <a:cs typeface="Calibri"/>
              </a:rPr>
              <a:t>D</a:t>
            </a:r>
            <a:r>
              <a:rPr sz="2000" b="1" spc="40" dirty="0">
                <a:latin typeface="Calibri"/>
                <a:cs typeface="Calibri"/>
              </a:rPr>
              <a:t>e</a:t>
            </a:r>
            <a:r>
              <a:rPr sz="2000" b="1" spc="25" dirty="0">
                <a:latin typeface="Calibri"/>
                <a:cs typeface="Calibri"/>
              </a:rPr>
              <a:t>s</a:t>
            </a:r>
            <a:r>
              <a:rPr sz="2000" b="1" spc="-15" dirty="0">
                <a:latin typeface="Calibri"/>
                <a:cs typeface="Calibri"/>
              </a:rPr>
              <a:t>c</a:t>
            </a:r>
            <a:r>
              <a:rPr sz="2000" b="1" spc="30" dirty="0">
                <a:latin typeface="Calibri"/>
                <a:cs typeface="Calibri"/>
              </a:rPr>
              <a:t>ri</a:t>
            </a:r>
            <a:r>
              <a:rPr sz="2000" b="1" spc="-25" dirty="0">
                <a:latin typeface="Calibri"/>
                <a:cs typeface="Calibri"/>
              </a:rPr>
              <a:t>b</a:t>
            </a:r>
            <a:r>
              <a:rPr sz="2000" b="1" spc="15" dirty="0">
                <a:latin typeface="Calibri"/>
                <a:cs typeface="Calibri"/>
              </a:rPr>
              <a:t>e</a:t>
            </a:r>
            <a:r>
              <a:rPr sz="2000" b="1" spc="-12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t</a:t>
            </a:r>
            <a:r>
              <a:rPr sz="2000" b="1" spc="-25" dirty="0">
                <a:latin typeface="Calibri"/>
                <a:cs typeface="Calibri"/>
              </a:rPr>
              <a:t>h</a:t>
            </a:r>
            <a:r>
              <a:rPr sz="2000" b="1" spc="15" dirty="0">
                <a:latin typeface="Calibri"/>
                <a:cs typeface="Calibri"/>
              </a:rPr>
              <a:t>e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spc="-40" dirty="0">
                <a:latin typeface="Calibri"/>
                <a:cs typeface="Calibri"/>
              </a:rPr>
              <a:t>r</a:t>
            </a:r>
            <a:r>
              <a:rPr sz="2000" b="1" spc="-15" dirty="0">
                <a:latin typeface="Calibri"/>
                <a:cs typeface="Calibri"/>
              </a:rPr>
              <a:t>a</a:t>
            </a:r>
            <a:r>
              <a:rPr sz="2000" b="1" spc="-25" dirty="0">
                <a:latin typeface="Calibri"/>
                <a:cs typeface="Calibri"/>
              </a:rPr>
              <a:t>d</a:t>
            </a:r>
            <a:r>
              <a:rPr sz="2000" b="1" spc="30" dirty="0">
                <a:latin typeface="Calibri"/>
                <a:cs typeface="Calibri"/>
              </a:rPr>
              <a:t>i</a:t>
            </a:r>
            <a:r>
              <a:rPr sz="2000" b="1" spc="45" dirty="0">
                <a:latin typeface="Calibri"/>
                <a:cs typeface="Calibri"/>
              </a:rPr>
              <a:t>o</a:t>
            </a:r>
            <a:r>
              <a:rPr sz="2000" b="1" spc="30" dirty="0">
                <a:latin typeface="Calibri"/>
                <a:cs typeface="Calibri"/>
              </a:rPr>
              <a:t>l</a:t>
            </a:r>
            <a:r>
              <a:rPr sz="2000" b="1" spc="45" dirty="0">
                <a:latin typeface="Calibri"/>
                <a:cs typeface="Calibri"/>
              </a:rPr>
              <a:t>o</a:t>
            </a:r>
            <a:r>
              <a:rPr sz="2000" b="1" spc="20" dirty="0">
                <a:latin typeface="Calibri"/>
                <a:cs typeface="Calibri"/>
              </a:rPr>
              <a:t>g</a:t>
            </a:r>
            <a:r>
              <a:rPr sz="2000" b="1" spc="30" dirty="0">
                <a:latin typeface="Calibri"/>
                <a:cs typeface="Calibri"/>
              </a:rPr>
              <a:t>i</a:t>
            </a:r>
            <a:r>
              <a:rPr sz="2000" b="1" spc="-15" dirty="0">
                <a:latin typeface="Calibri"/>
                <a:cs typeface="Calibri"/>
              </a:rPr>
              <a:t>ca</a:t>
            </a:r>
            <a:r>
              <a:rPr sz="2000" b="1" spc="5" dirty="0">
                <a:latin typeface="Calibri"/>
                <a:cs typeface="Calibri"/>
              </a:rPr>
              <a:t>l</a:t>
            </a:r>
            <a:r>
              <a:rPr sz="2000" b="1" spc="-125" dirty="0"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bn</a:t>
            </a:r>
            <a:r>
              <a:rPr sz="2000" b="1" spc="4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000" b="1" spc="3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000" b="1" spc="1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b="1" spc="30" dirty="0">
                <a:solidFill>
                  <a:srgbClr val="FF0000"/>
                </a:solidFill>
                <a:latin typeface="Calibri"/>
                <a:cs typeface="Calibri"/>
              </a:rPr>
              <a:t>li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000" b="1" spc="1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285"/>
              </a:spcBef>
            </a:pPr>
            <a:r>
              <a:rPr sz="2000" b="1" spc="10" dirty="0">
                <a:solidFill>
                  <a:srgbClr val="FF0000"/>
                </a:solidFill>
                <a:latin typeface="Calibri"/>
                <a:cs typeface="Calibri"/>
              </a:rPr>
              <a:t>seen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&gt;&gt;</a:t>
            </a:r>
            <a:r>
              <a:rPr sz="2000" spc="25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Bladder</a:t>
            </a:r>
            <a:r>
              <a:rPr sz="20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Filling</a:t>
            </a:r>
            <a:r>
              <a:rPr sz="20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Defect</a:t>
            </a:r>
            <a:r>
              <a:rPr sz="2000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0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left</a:t>
            </a:r>
            <a:r>
              <a:rPr sz="2000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side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Calibri"/>
              <a:cs typeface="Calibri"/>
            </a:endParaRPr>
          </a:p>
          <a:p>
            <a:pPr marL="355600" marR="189865" indent="-343535" algn="just">
              <a:lnSpc>
                <a:spcPct val="97100"/>
              </a:lnSpc>
              <a:spcBef>
                <a:spcPts val="5"/>
              </a:spcBef>
              <a:buAutoNum type="arabicPeriod" startAt="2"/>
              <a:tabLst>
                <a:tab pos="356235" algn="l"/>
              </a:tabLst>
            </a:pPr>
            <a:r>
              <a:rPr sz="2450" spc="-5" dirty="0">
                <a:latin typeface="Calibri"/>
                <a:cs typeface="Calibri"/>
              </a:rPr>
              <a:t>If </a:t>
            </a:r>
            <a:r>
              <a:rPr sz="2450" spc="5" dirty="0">
                <a:latin typeface="Calibri"/>
                <a:cs typeface="Calibri"/>
              </a:rPr>
              <a:t>this </a:t>
            </a:r>
            <a:r>
              <a:rPr sz="2450" dirty="0">
                <a:latin typeface="Calibri"/>
                <a:cs typeface="Calibri"/>
              </a:rPr>
              <a:t>pts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chronic </a:t>
            </a:r>
            <a:r>
              <a:rPr sz="2450" spc="-15" dirty="0">
                <a:latin typeface="Calibri"/>
                <a:cs typeface="Calibri"/>
              </a:rPr>
              <a:t>smoker </a:t>
            </a:r>
            <a:r>
              <a:rPr sz="2450" spc="5" dirty="0">
                <a:latin typeface="Calibri"/>
                <a:cs typeface="Calibri"/>
              </a:rPr>
              <a:t>and </a:t>
            </a:r>
            <a:r>
              <a:rPr sz="2450" dirty="0">
                <a:latin typeface="Calibri"/>
                <a:cs typeface="Calibri"/>
              </a:rPr>
              <a:t>long 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periods </a:t>
            </a:r>
            <a:r>
              <a:rPr sz="2450" spc="-5" dirty="0">
                <a:latin typeface="Calibri"/>
                <a:cs typeface="Calibri"/>
              </a:rPr>
              <a:t>on </a:t>
            </a:r>
            <a:r>
              <a:rPr sz="2450" dirty="0">
                <a:latin typeface="Calibri"/>
                <a:cs typeface="Calibri"/>
              </a:rPr>
              <a:t>bladder </a:t>
            </a:r>
            <a:r>
              <a:rPr sz="2450" spc="15" dirty="0">
                <a:latin typeface="Calibri"/>
                <a:cs typeface="Calibri"/>
              </a:rPr>
              <a:t>cath </a:t>
            </a:r>
            <a:r>
              <a:rPr sz="2450" spc="-5" dirty="0">
                <a:latin typeface="Calibri"/>
                <a:cs typeface="Calibri"/>
              </a:rPr>
              <a:t>…..what </a:t>
            </a:r>
            <a:r>
              <a:rPr sz="2450" spc="20" dirty="0">
                <a:latin typeface="Calibri"/>
                <a:cs typeface="Calibri"/>
              </a:rPr>
              <a:t>is </a:t>
            </a:r>
            <a:r>
              <a:rPr sz="2450" spc="2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the </a:t>
            </a:r>
            <a:r>
              <a:rPr sz="2450" spc="-5" dirty="0">
                <a:latin typeface="Calibri"/>
                <a:cs typeface="Calibri"/>
              </a:rPr>
              <a:t>most common </a:t>
            </a:r>
            <a:r>
              <a:rPr sz="2450" spc="-10" dirty="0">
                <a:latin typeface="Calibri"/>
                <a:cs typeface="Calibri"/>
              </a:rPr>
              <a:t>form </a:t>
            </a:r>
            <a:r>
              <a:rPr sz="2450" spc="-5" dirty="0">
                <a:latin typeface="Calibri"/>
                <a:cs typeface="Calibri"/>
              </a:rPr>
              <a:t>of </a:t>
            </a:r>
            <a:r>
              <a:rPr sz="2450" dirty="0">
                <a:latin typeface="Calibri"/>
                <a:cs typeface="Calibri"/>
              </a:rPr>
              <a:t>bladder 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spc="25" dirty="0">
                <a:latin typeface="Calibri"/>
                <a:cs typeface="Calibri"/>
              </a:rPr>
              <a:t>Ca</a:t>
            </a:r>
            <a:r>
              <a:rPr sz="2450" spc="-35" dirty="0">
                <a:latin typeface="Calibri"/>
                <a:cs typeface="Calibri"/>
              </a:rPr>
              <a:t> </a:t>
            </a:r>
            <a:r>
              <a:rPr sz="2450" spc="-15" dirty="0">
                <a:latin typeface="Calibri"/>
                <a:cs typeface="Calibri"/>
              </a:rPr>
              <a:t>&gt;&gt;&gt;&gt;</a:t>
            </a:r>
            <a:r>
              <a:rPr sz="2450" spc="155" dirty="0"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transitonal</a:t>
            </a:r>
            <a:r>
              <a:rPr sz="2450" spc="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FF0000"/>
                </a:solidFill>
                <a:latin typeface="Calibri"/>
                <a:cs typeface="Calibri"/>
              </a:rPr>
              <a:t>cell</a:t>
            </a:r>
            <a:r>
              <a:rPr sz="245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10" dirty="0">
                <a:solidFill>
                  <a:srgbClr val="FF0000"/>
                </a:solidFill>
                <a:latin typeface="Calibri"/>
                <a:cs typeface="Calibri"/>
              </a:rPr>
              <a:t>carcinoma</a:t>
            </a:r>
            <a:endParaRPr sz="2450">
              <a:latin typeface="Calibri"/>
              <a:cs typeface="Calibri"/>
            </a:endParaRPr>
          </a:p>
          <a:p>
            <a:pPr marL="470534" marR="447675" lvl="1" indent="-343535">
              <a:lnSpc>
                <a:spcPct val="97100"/>
              </a:lnSpc>
              <a:spcBef>
                <a:spcPts val="157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450" spc="15" dirty="0">
                <a:latin typeface="Calibri"/>
                <a:cs typeface="Calibri"/>
              </a:rPr>
              <a:t>List</a:t>
            </a:r>
            <a:r>
              <a:rPr sz="2450" spc="-40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five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differential</a:t>
            </a:r>
            <a:r>
              <a:rPr sz="2450" spc="65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diagnosis</a:t>
            </a:r>
            <a:r>
              <a:rPr sz="2450" spc="40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&gt;&gt; </a:t>
            </a:r>
            <a:r>
              <a:rPr sz="2450" spc="-53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Blood </a:t>
            </a:r>
            <a:r>
              <a:rPr sz="2450" spc="5" dirty="0">
                <a:latin typeface="Calibri"/>
                <a:cs typeface="Calibri"/>
              </a:rPr>
              <a:t>clot , </a:t>
            </a:r>
            <a:r>
              <a:rPr sz="2450" spc="-5" dirty="0">
                <a:latin typeface="Calibri"/>
                <a:cs typeface="Calibri"/>
              </a:rPr>
              <a:t>stone </a:t>
            </a:r>
            <a:r>
              <a:rPr sz="2450" spc="5" dirty="0">
                <a:latin typeface="Calibri"/>
                <a:cs typeface="Calibri"/>
              </a:rPr>
              <a:t>, </a:t>
            </a:r>
            <a:r>
              <a:rPr sz="2450" dirty="0">
                <a:latin typeface="Calibri"/>
                <a:cs typeface="Calibri"/>
              </a:rPr>
              <a:t>Neoplasm</a:t>
            </a:r>
            <a:r>
              <a:rPr sz="2450" spc="5" dirty="0">
                <a:latin typeface="Calibri"/>
                <a:cs typeface="Calibri"/>
              </a:rPr>
              <a:t> , </a:t>
            </a:r>
            <a:r>
              <a:rPr sz="2450" spc="1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Polyp</a:t>
            </a:r>
            <a:r>
              <a:rPr sz="2450" spc="90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,</a:t>
            </a:r>
            <a:r>
              <a:rPr sz="2450" spc="2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Prostatic</a:t>
            </a:r>
            <a:r>
              <a:rPr sz="2450" spc="-3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enlargement</a:t>
            </a:r>
            <a:r>
              <a:rPr sz="2450" spc="114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, </a:t>
            </a:r>
            <a:r>
              <a:rPr sz="2450" spc="10" dirty="0">
                <a:latin typeface="Calibri"/>
                <a:cs typeface="Calibri"/>
              </a:rPr>
              <a:t> </a:t>
            </a:r>
            <a:r>
              <a:rPr sz="2450" spc="-15" dirty="0">
                <a:latin typeface="Calibri"/>
                <a:cs typeface="Calibri"/>
              </a:rPr>
              <a:t>focal</a:t>
            </a:r>
            <a:r>
              <a:rPr sz="2450" spc="65" dirty="0">
                <a:latin typeface="Calibri"/>
                <a:cs typeface="Calibri"/>
              </a:rPr>
              <a:t> </a:t>
            </a:r>
            <a:r>
              <a:rPr sz="2450" spc="15" dirty="0">
                <a:latin typeface="Calibri"/>
                <a:cs typeface="Calibri"/>
              </a:rPr>
              <a:t>cystitis</a:t>
            </a:r>
            <a:endParaRPr sz="24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9800" y="1762125"/>
            <a:ext cx="3086100" cy="33337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100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101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Station</a:t>
            </a:r>
            <a:r>
              <a:rPr spc="-90" dirty="0"/>
              <a:t> </a:t>
            </a:r>
            <a:r>
              <a:rPr spc="15" dirty="0"/>
              <a:t>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606930"/>
            <a:ext cx="8064500" cy="364617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610870">
              <a:lnSpc>
                <a:spcPts val="3829"/>
              </a:lnSpc>
              <a:spcBef>
                <a:spcPts val="265"/>
              </a:spcBef>
            </a:pPr>
            <a:r>
              <a:rPr sz="3200" spc="30" dirty="0">
                <a:latin typeface="Calibri"/>
                <a:cs typeface="Calibri"/>
              </a:rPr>
              <a:t>2</a:t>
            </a:r>
            <a:r>
              <a:rPr sz="3200" spc="15" dirty="0">
                <a:latin typeface="Calibri"/>
                <a:cs typeface="Calibri"/>
              </a:rPr>
              <a:t>4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0" dirty="0">
                <a:latin typeface="Calibri"/>
                <a:cs typeface="Calibri"/>
              </a:rPr>
              <a:t>y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35" dirty="0">
                <a:latin typeface="Calibri"/>
                <a:cs typeface="Calibri"/>
              </a:rPr>
              <a:t>a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10" dirty="0">
                <a:latin typeface="Calibri"/>
                <a:cs typeface="Calibri"/>
              </a:rPr>
              <a:t>s</a:t>
            </a:r>
            <a:r>
              <a:rPr sz="3200" spc="35" dirty="0">
                <a:latin typeface="Calibri"/>
                <a:cs typeface="Calibri"/>
              </a:rPr>
              <a:t> o</a:t>
            </a:r>
            <a:r>
              <a:rPr sz="3200" spc="10" dirty="0">
                <a:latin typeface="Calibri"/>
                <a:cs typeface="Calibri"/>
              </a:rPr>
              <a:t>ld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40" dirty="0">
                <a:latin typeface="Calibri"/>
                <a:cs typeface="Calibri"/>
              </a:rPr>
              <a:t>pa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spc="40" dirty="0">
                <a:latin typeface="Calibri"/>
                <a:cs typeface="Calibri"/>
              </a:rPr>
              <a:t>n</a:t>
            </a:r>
            <a:r>
              <a:rPr sz="3200" spc="10" dirty="0">
                <a:latin typeface="Calibri"/>
                <a:cs typeface="Calibri"/>
              </a:rPr>
              <a:t>t</a:t>
            </a:r>
            <a:r>
              <a:rPr sz="3200" spc="-150" dirty="0">
                <a:latin typeface="Calibri"/>
                <a:cs typeface="Calibri"/>
              </a:rPr>
              <a:t> 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40" dirty="0">
                <a:latin typeface="Calibri"/>
                <a:cs typeface="Calibri"/>
              </a:rPr>
              <a:t>b</a:t>
            </a:r>
            <a:r>
              <a:rPr sz="3200" spc="20" dirty="0">
                <a:latin typeface="Calibri"/>
                <a:cs typeface="Calibri"/>
              </a:rPr>
              <a:t>s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1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v</a:t>
            </a:r>
            <a:r>
              <a:rPr sz="3200" spc="10" dirty="0">
                <a:latin typeface="Calibri"/>
                <a:cs typeface="Calibri"/>
              </a:rPr>
              <a:t>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40" dirty="0">
                <a:latin typeface="Calibri"/>
                <a:cs typeface="Calibri"/>
              </a:rPr>
              <a:t>pa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55" dirty="0">
                <a:latin typeface="Calibri"/>
                <a:cs typeface="Calibri"/>
              </a:rPr>
              <a:t>n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spc="20" dirty="0">
                <a:latin typeface="Calibri"/>
                <a:cs typeface="Calibri"/>
              </a:rPr>
              <a:t>s</a:t>
            </a:r>
            <a:r>
              <a:rPr sz="3200" spc="10" dirty="0">
                <a:latin typeface="Calibri"/>
                <a:cs typeface="Calibri"/>
              </a:rPr>
              <a:t>s</a:t>
            </a:r>
            <a:r>
              <a:rPr sz="3200" spc="-1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</a:t>
            </a:r>
            <a:r>
              <a:rPr sz="3200" spc="35" dirty="0">
                <a:latin typeface="Calibri"/>
                <a:cs typeface="Calibri"/>
              </a:rPr>
              <a:t>a</a:t>
            </a:r>
            <a:r>
              <a:rPr sz="3200" spc="20" dirty="0">
                <a:latin typeface="Calibri"/>
                <a:cs typeface="Calibri"/>
              </a:rPr>
              <a:t>s</a:t>
            </a:r>
            <a:r>
              <a:rPr sz="3200" spc="10" dirty="0">
                <a:latin typeface="Calibri"/>
                <a:cs typeface="Calibri"/>
              </a:rPr>
              <a:t>s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in  </a:t>
            </a:r>
            <a:r>
              <a:rPr sz="3200" spc="10" dirty="0">
                <a:latin typeface="Calibri"/>
                <a:cs typeface="Calibri"/>
              </a:rPr>
              <a:t>right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scrotal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region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25" dirty="0">
                <a:latin typeface="Calibri"/>
                <a:cs typeface="Calibri"/>
              </a:rPr>
              <a:t>during</a:t>
            </a:r>
            <a:r>
              <a:rPr sz="3200" spc="-145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shower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ts val="3829"/>
              </a:lnSpc>
              <a:spcBef>
                <a:spcPts val="825"/>
              </a:spcBef>
              <a:buSzPct val="96875"/>
              <a:buAutoNum type="arabicParenR"/>
              <a:tabLst>
                <a:tab pos="347980" algn="l"/>
              </a:tabLst>
            </a:pPr>
            <a:r>
              <a:rPr sz="3200" spc="-5" dirty="0">
                <a:latin typeface="Calibri"/>
                <a:cs typeface="Calibri"/>
              </a:rPr>
              <a:t>W</a:t>
            </a:r>
            <a:r>
              <a:rPr sz="3200" spc="30" dirty="0">
                <a:latin typeface="Calibri"/>
                <a:cs typeface="Calibri"/>
              </a:rPr>
              <a:t>h</a:t>
            </a:r>
            <a:r>
              <a:rPr sz="3200" spc="35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t</a:t>
            </a:r>
            <a:r>
              <a:rPr sz="3200" spc="-16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is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30" dirty="0">
                <a:latin typeface="Calibri"/>
                <a:cs typeface="Calibri"/>
              </a:rPr>
              <a:t>h</a:t>
            </a:r>
            <a:r>
              <a:rPr sz="3200" spc="1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30" dirty="0">
                <a:latin typeface="Calibri"/>
                <a:cs typeface="Calibri"/>
              </a:rPr>
              <a:t>p</a:t>
            </a:r>
            <a:r>
              <a:rPr sz="3200" spc="25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45" dirty="0">
                <a:latin typeface="Calibri"/>
                <a:cs typeface="Calibri"/>
              </a:rPr>
              <a:t>n</a:t>
            </a:r>
            <a:r>
              <a:rPr sz="3200" spc="5" dirty="0">
                <a:latin typeface="Calibri"/>
                <a:cs typeface="Calibri"/>
              </a:rPr>
              <a:t>t</a:t>
            </a:r>
            <a:r>
              <a:rPr sz="3200" spc="-1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</a:t>
            </a:r>
            <a:r>
              <a:rPr sz="3200" spc="-85" dirty="0">
                <a:latin typeface="Calibri"/>
                <a:cs typeface="Calibri"/>
              </a:rPr>
              <a:t>r</a:t>
            </a:r>
            <a:r>
              <a:rPr sz="3200" spc="25" dirty="0">
                <a:latin typeface="Calibri"/>
                <a:cs typeface="Calibri"/>
              </a:rPr>
              <a:t>o</a:t>
            </a:r>
            <a:r>
              <a:rPr sz="3200" spc="20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30" dirty="0">
                <a:latin typeface="Calibri"/>
                <a:cs typeface="Calibri"/>
              </a:rPr>
              <a:t>h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25" dirty="0">
                <a:latin typeface="Calibri"/>
                <a:cs typeface="Calibri"/>
              </a:rPr>
              <a:t>s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25" dirty="0">
                <a:latin typeface="Calibri"/>
                <a:cs typeface="Calibri"/>
              </a:rPr>
              <a:t>o</a:t>
            </a:r>
            <a:r>
              <a:rPr sz="3200" spc="10" dirty="0">
                <a:latin typeface="Calibri"/>
                <a:cs typeface="Calibri"/>
              </a:rPr>
              <a:t>ry</a:t>
            </a:r>
            <a:r>
              <a:rPr sz="3200" spc="-23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30" dirty="0">
                <a:latin typeface="Calibri"/>
                <a:cs typeface="Calibri"/>
              </a:rPr>
              <a:t>h</a:t>
            </a:r>
            <a:r>
              <a:rPr sz="3200" spc="35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t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30" dirty="0">
                <a:latin typeface="Calibri"/>
                <a:cs typeface="Calibri"/>
              </a:rPr>
              <a:t>p</a:t>
            </a:r>
            <a:r>
              <a:rPr sz="3200" spc="-75" dirty="0">
                <a:latin typeface="Calibri"/>
                <a:cs typeface="Calibri"/>
              </a:rPr>
              <a:t>r</a:t>
            </a:r>
            <a:r>
              <a:rPr sz="3200" spc="25" dirty="0">
                <a:latin typeface="Calibri"/>
                <a:cs typeface="Calibri"/>
              </a:rPr>
              <a:t>o</a:t>
            </a:r>
            <a:r>
              <a:rPr sz="3200" spc="-25" dirty="0">
                <a:latin typeface="Calibri"/>
                <a:cs typeface="Calibri"/>
              </a:rPr>
              <a:t>v</a:t>
            </a:r>
            <a:r>
              <a:rPr sz="3200" spc="10" dirty="0">
                <a:latin typeface="Calibri"/>
                <a:cs typeface="Calibri"/>
              </a:rPr>
              <a:t>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30" dirty="0">
                <a:latin typeface="Calibri"/>
                <a:cs typeface="Calibri"/>
              </a:rPr>
              <a:t>h</a:t>
            </a:r>
            <a:r>
              <a:rPr sz="3200" spc="35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t  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35" dirty="0">
                <a:latin typeface="Calibri"/>
                <a:cs typeface="Calibri"/>
              </a:rPr>
              <a:t>h</a:t>
            </a:r>
            <a:r>
              <a:rPr sz="3200" spc="5" dirty="0">
                <a:latin typeface="Calibri"/>
                <a:cs typeface="Calibri"/>
              </a:rPr>
              <a:t>is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35" dirty="0">
                <a:latin typeface="Calibri"/>
                <a:cs typeface="Calibri"/>
              </a:rPr>
              <a:t>p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10" dirty="0">
                <a:latin typeface="Calibri"/>
                <a:cs typeface="Calibri"/>
              </a:rPr>
              <a:t>s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35" dirty="0">
                <a:latin typeface="Calibri"/>
                <a:cs typeface="Calibri"/>
              </a:rPr>
              <a:t>ha</a:t>
            </a:r>
            <a:r>
              <a:rPr sz="3200" spc="10" dirty="0">
                <a:latin typeface="Calibri"/>
                <a:cs typeface="Calibri"/>
              </a:rPr>
              <a:t>s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te</a:t>
            </a:r>
            <a:r>
              <a:rPr sz="3200" spc="15" dirty="0">
                <a:latin typeface="Calibri"/>
                <a:cs typeface="Calibri"/>
              </a:rPr>
              <a:t>s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5" dirty="0">
                <a:latin typeface="Calibri"/>
                <a:cs typeface="Calibri"/>
              </a:rPr>
              <a:t>ic</a:t>
            </a:r>
            <a:r>
              <a:rPr sz="3200" spc="30" dirty="0">
                <a:latin typeface="Calibri"/>
                <a:cs typeface="Calibri"/>
              </a:rPr>
              <a:t>u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spc="40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r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35" dirty="0">
                <a:latin typeface="Calibri"/>
                <a:cs typeface="Calibri"/>
              </a:rPr>
              <a:t>u</a:t>
            </a:r>
            <a:r>
              <a:rPr sz="3200" spc="-10" dirty="0">
                <a:latin typeface="Calibri"/>
                <a:cs typeface="Calibri"/>
              </a:rPr>
              <a:t>m</a:t>
            </a:r>
            <a:r>
              <a:rPr sz="3200" spc="30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r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?</a:t>
            </a:r>
            <a:r>
              <a:rPr sz="3200" spc="90" dirty="0">
                <a:latin typeface="Calibri"/>
                <a:cs typeface="Calibri"/>
              </a:rPr>
              <a:t> </a:t>
            </a:r>
            <a:r>
              <a:rPr sz="3200" spc="-8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3200" spc="3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spc="5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spc="2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200" spc="-1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3200" spc="3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spc="15" dirty="0">
                <a:solidFill>
                  <a:srgbClr val="FF0000"/>
                </a:solidFill>
                <a:latin typeface="Calibri"/>
                <a:cs typeface="Calibri"/>
              </a:rPr>
              <a:t>ss</a:t>
            </a: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r>
              <a:rPr sz="3200" spc="3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e  </a:t>
            </a:r>
            <a:r>
              <a:rPr sz="3200" spc="30" dirty="0">
                <a:solidFill>
                  <a:srgbClr val="FF0000"/>
                </a:solidFill>
                <a:latin typeface="Calibri"/>
                <a:cs typeface="Calibri"/>
              </a:rPr>
              <a:t>24</a:t>
            </a:r>
            <a:endParaRPr sz="3200">
              <a:latin typeface="Calibri"/>
              <a:cs typeface="Calibri"/>
            </a:endParaRPr>
          </a:p>
          <a:p>
            <a:pPr marL="12700" marR="1081405">
              <a:lnSpc>
                <a:spcPct val="101699"/>
              </a:lnSpc>
              <a:spcBef>
                <a:spcPts val="550"/>
              </a:spcBef>
              <a:buSzPct val="96875"/>
              <a:buAutoNum type="arabicParenR"/>
              <a:tabLst>
                <a:tab pos="347980" algn="l"/>
              </a:tabLst>
            </a:pPr>
            <a:r>
              <a:rPr sz="3200" spc="30" dirty="0">
                <a:latin typeface="Calibri"/>
                <a:cs typeface="Calibri"/>
              </a:rPr>
              <a:t>Mo</a:t>
            </a:r>
            <a:r>
              <a:rPr sz="3200" spc="15" dirty="0">
                <a:latin typeface="Calibri"/>
                <a:cs typeface="Calibri"/>
              </a:rPr>
              <a:t>s</a:t>
            </a:r>
            <a:r>
              <a:rPr sz="3200" spc="10" dirty="0">
                <a:latin typeface="Calibri"/>
                <a:cs typeface="Calibri"/>
              </a:rPr>
              <a:t>t</a:t>
            </a:r>
            <a:r>
              <a:rPr sz="3200" spc="-15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spc="35" dirty="0">
                <a:latin typeface="Calibri"/>
                <a:cs typeface="Calibri"/>
              </a:rPr>
              <a:t>p</a:t>
            </a:r>
            <a:r>
              <a:rPr sz="3200" spc="30" dirty="0">
                <a:latin typeface="Calibri"/>
                <a:cs typeface="Calibri"/>
              </a:rPr>
              <a:t>o</a:t>
            </a:r>
            <a:r>
              <a:rPr sz="3200" spc="10" dirty="0">
                <a:latin typeface="Calibri"/>
                <a:cs typeface="Calibri"/>
              </a:rPr>
              <a:t>r</a:t>
            </a:r>
            <a:r>
              <a:rPr sz="3200" spc="-100" dirty="0">
                <a:latin typeface="Calibri"/>
                <a:cs typeface="Calibri"/>
              </a:rPr>
              <a:t>t</a:t>
            </a:r>
            <a:r>
              <a:rPr sz="3200" spc="35" dirty="0">
                <a:latin typeface="Calibri"/>
                <a:cs typeface="Calibri"/>
              </a:rPr>
              <a:t>an</a:t>
            </a:r>
            <a:r>
              <a:rPr sz="3200" spc="10" dirty="0">
                <a:latin typeface="Calibri"/>
                <a:cs typeface="Calibri"/>
              </a:rPr>
              <a:t>t</a:t>
            </a:r>
            <a:r>
              <a:rPr sz="3200" spc="-15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nve</a:t>
            </a:r>
            <a:r>
              <a:rPr sz="3200" spc="15" dirty="0">
                <a:latin typeface="Calibri"/>
                <a:cs typeface="Calibri"/>
              </a:rPr>
              <a:t>s</a:t>
            </a:r>
            <a:r>
              <a:rPr sz="3200" spc="-25" dirty="0">
                <a:latin typeface="Calibri"/>
                <a:cs typeface="Calibri"/>
              </a:rPr>
              <a:t>t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-80" dirty="0">
                <a:latin typeface="Calibri"/>
                <a:cs typeface="Calibri"/>
              </a:rPr>
              <a:t>g</a:t>
            </a:r>
            <a:r>
              <a:rPr sz="3200" spc="35" dirty="0">
                <a:latin typeface="Calibri"/>
                <a:cs typeface="Calibri"/>
              </a:rPr>
              <a:t>a</a:t>
            </a:r>
            <a:r>
              <a:rPr sz="3200" spc="-25" dirty="0">
                <a:latin typeface="Calibri"/>
                <a:cs typeface="Calibri"/>
              </a:rPr>
              <a:t>t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40" dirty="0">
                <a:latin typeface="Calibri"/>
                <a:cs typeface="Calibri"/>
              </a:rPr>
              <a:t>o</a:t>
            </a:r>
            <a:r>
              <a:rPr sz="3200" spc="15" dirty="0">
                <a:latin typeface="Calibri"/>
                <a:cs typeface="Calibri"/>
              </a:rPr>
              <a:t>n</a:t>
            </a:r>
            <a:r>
              <a:rPr sz="3200" spc="-17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</a:t>
            </a:r>
            <a:r>
              <a:rPr sz="3200" spc="15" dirty="0">
                <a:latin typeface="Calibri"/>
                <a:cs typeface="Calibri"/>
              </a:rPr>
              <a:t>o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</a:t>
            </a:r>
            <a:r>
              <a:rPr sz="3200" spc="30" dirty="0">
                <a:latin typeface="Calibri"/>
                <a:cs typeface="Calibri"/>
              </a:rPr>
              <a:t>o</a:t>
            </a:r>
            <a:r>
              <a:rPr sz="3200" spc="35" dirty="0">
                <a:latin typeface="Calibri"/>
                <a:cs typeface="Calibri"/>
              </a:rPr>
              <a:t>n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10" dirty="0">
                <a:latin typeface="Calibri"/>
                <a:cs typeface="Calibri"/>
              </a:rPr>
              <a:t>irm  </a:t>
            </a:r>
            <a:r>
              <a:rPr sz="3200" spc="40" dirty="0">
                <a:latin typeface="Calibri"/>
                <a:cs typeface="Calibri"/>
              </a:rPr>
              <a:t>d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40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g</a:t>
            </a:r>
            <a:r>
              <a:rPr sz="3200" spc="40" dirty="0">
                <a:latin typeface="Calibri"/>
                <a:cs typeface="Calibri"/>
              </a:rPr>
              <a:t>n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15" dirty="0">
                <a:latin typeface="Calibri"/>
                <a:cs typeface="Calibri"/>
              </a:rPr>
              <a:t>s</a:t>
            </a:r>
            <a:r>
              <a:rPr sz="3200" spc="5" dirty="0">
                <a:latin typeface="Calibri"/>
                <a:cs typeface="Calibri"/>
              </a:rPr>
              <a:t>is</a:t>
            </a:r>
            <a:r>
              <a:rPr sz="3200" spc="-18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?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45" dirty="0">
                <a:solidFill>
                  <a:srgbClr val="FF0000"/>
                </a:solidFill>
                <a:latin typeface="Calibri"/>
                <a:cs typeface="Calibri"/>
              </a:rPr>
              <a:t>US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102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6959" y="461010"/>
            <a:ext cx="192214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S</a:t>
            </a:r>
            <a:r>
              <a:rPr spc="-60" dirty="0"/>
              <a:t>t</a:t>
            </a:r>
            <a:r>
              <a:rPr spc="-85" dirty="0"/>
              <a:t>a</a:t>
            </a:r>
            <a:r>
              <a:rPr spc="20" dirty="0"/>
              <a:t>t</a:t>
            </a:r>
            <a:r>
              <a:rPr spc="30" dirty="0"/>
              <a:t>i</a:t>
            </a:r>
            <a:r>
              <a:rPr spc="10" dirty="0"/>
              <a:t>o</a:t>
            </a:r>
            <a:r>
              <a:rPr spc="20" dirty="0"/>
              <a:t>n</a:t>
            </a:r>
            <a:r>
              <a:rPr spc="15" dirty="0"/>
              <a:t>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9275" y="1469219"/>
            <a:ext cx="7737475" cy="3755390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15"/>
              </a:spcBef>
            </a:pPr>
            <a:r>
              <a:rPr sz="3200" spc="10" dirty="0">
                <a:latin typeface="Calibri"/>
                <a:cs typeface="Calibri"/>
              </a:rPr>
              <a:t>Mention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five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causes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that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increase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PSA</a:t>
            </a:r>
            <a:endParaRPr sz="3200">
              <a:latin typeface="Calibri"/>
              <a:cs typeface="Calibri"/>
            </a:endParaRPr>
          </a:p>
          <a:p>
            <a:pPr marL="457200" indent="-343535">
              <a:lnSpc>
                <a:spcPct val="114700"/>
              </a:lnSpc>
              <a:spcBef>
                <a:spcPts val="550"/>
              </a:spcBef>
              <a:buFont typeface="Arial"/>
              <a:buChar char="•"/>
              <a:tabLst>
                <a:tab pos="457200" algn="l"/>
                <a:tab pos="457834" algn="l"/>
                <a:tab pos="3060700" algn="l"/>
              </a:tabLst>
            </a:pPr>
            <a:r>
              <a:rPr sz="3200" spc="5" dirty="0">
                <a:solidFill>
                  <a:srgbClr val="1D2029"/>
                </a:solidFill>
                <a:latin typeface="Calibri"/>
                <a:cs typeface="Calibri"/>
              </a:rPr>
              <a:t>Five </a:t>
            </a:r>
            <a:r>
              <a:rPr sz="3200" spc="15" dirty="0">
                <a:solidFill>
                  <a:srgbClr val="1D2029"/>
                </a:solidFill>
                <a:latin typeface="Calibri"/>
                <a:cs typeface="Calibri"/>
              </a:rPr>
              <a:t>thing </a:t>
            </a:r>
            <a:r>
              <a:rPr sz="3200" spc="10" dirty="0">
                <a:solidFill>
                  <a:srgbClr val="1D2029"/>
                </a:solidFill>
                <a:latin typeface="Calibri"/>
                <a:cs typeface="Calibri"/>
              </a:rPr>
              <a:t>lead it </a:t>
            </a:r>
            <a:r>
              <a:rPr sz="3200" spc="-5" dirty="0">
                <a:solidFill>
                  <a:srgbClr val="1D2029"/>
                </a:solidFill>
                <a:latin typeface="Calibri"/>
                <a:cs typeface="Calibri"/>
              </a:rPr>
              <a:t>to </a:t>
            </a:r>
            <a:r>
              <a:rPr sz="3200" dirty="0">
                <a:solidFill>
                  <a:srgbClr val="1D2029"/>
                </a:solidFill>
                <a:latin typeface="Calibri"/>
                <a:cs typeface="Calibri"/>
              </a:rPr>
              <a:t>increase </a:t>
            </a:r>
            <a:r>
              <a:rPr sz="3200" spc="-5" dirty="0">
                <a:latin typeface="Calibri"/>
                <a:cs typeface="Calibri"/>
              </a:rPr>
              <a:t>&gt;&gt; 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benign </a:t>
            </a:r>
            <a:r>
              <a:rPr sz="32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prostatic</a:t>
            </a:r>
            <a:r>
              <a:rPr sz="3200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hyperplasia,</a:t>
            </a:r>
            <a:r>
              <a:rPr sz="3200" spc="-1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prostate</a:t>
            </a:r>
            <a:r>
              <a:rPr sz="3200" spc="-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35" dirty="0">
                <a:solidFill>
                  <a:srgbClr val="FF0000"/>
                </a:solidFill>
                <a:latin typeface="Calibri"/>
                <a:cs typeface="Calibri"/>
              </a:rPr>
              <a:t>cancer,</a:t>
            </a:r>
            <a:r>
              <a:rPr sz="3200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acute </a:t>
            </a:r>
            <a:r>
              <a:rPr sz="3200" spc="-7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prostatitis,</a:t>
            </a:r>
            <a:r>
              <a:rPr sz="32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FF0000"/>
                </a:solidFill>
                <a:latin typeface="Calibri"/>
                <a:cs typeface="Calibri"/>
              </a:rPr>
              <a:t>UTI	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, 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ejaculation 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,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DRE 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, </a:t>
            </a:r>
            <a:r>
              <a:rPr sz="3200" spc="15" dirty="0">
                <a:solidFill>
                  <a:srgbClr val="FF0000"/>
                </a:solidFill>
                <a:latin typeface="Calibri"/>
                <a:cs typeface="Calibri"/>
              </a:rPr>
              <a:t>biopsy 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, 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 TURP</a:t>
            </a:r>
            <a:endParaRPr sz="3200">
              <a:latin typeface="Calibri"/>
              <a:cs typeface="Calibri"/>
            </a:endParaRPr>
          </a:p>
          <a:p>
            <a:pPr marL="114300">
              <a:lnSpc>
                <a:spcPct val="100000"/>
              </a:lnSpc>
              <a:spcBef>
                <a:spcPts val="2390"/>
              </a:spcBef>
            </a:pPr>
            <a:r>
              <a:rPr sz="3200" spc="1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9175" y="501395"/>
            <a:ext cx="2032000" cy="6858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 marL="3810">
              <a:lnSpc>
                <a:spcPts val="5090"/>
              </a:lnSpc>
            </a:pPr>
            <a:r>
              <a:rPr spc="-10" dirty="0"/>
              <a:t>Station</a:t>
            </a:r>
            <a:r>
              <a:rPr spc="-55" dirty="0"/>
              <a:t> </a:t>
            </a:r>
            <a:r>
              <a:rPr spc="15" dirty="0"/>
              <a:t>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616074"/>
            <a:ext cx="3792854" cy="4274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5600" marR="78740" indent="-343535">
              <a:lnSpc>
                <a:spcPct val="100400"/>
              </a:lnSpc>
              <a:spcBef>
                <a:spcPts val="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Calibri"/>
                <a:cs typeface="Calibri"/>
              </a:rPr>
              <a:t>What </a:t>
            </a:r>
            <a:r>
              <a:rPr sz="2400" b="1" spc="-10" dirty="0">
                <a:latin typeface="Calibri"/>
                <a:cs typeface="Calibri"/>
              </a:rPr>
              <a:t>do you </a:t>
            </a:r>
            <a:r>
              <a:rPr sz="2400" b="1" dirty="0">
                <a:latin typeface="Calibri"/>
                <a:cs typeface="Calibri"/>
              </a:rPr>
              <a:t>see in </a:t>
            </a:r>
            <a:r>
              <a:rPr sz="2400" b="1" spc="-40" dirty="0">
                <a:latin typeface="Calibri"/>
                <a:cs typeface="Calibri"/>
              </a:rPr>
              <a:t>xr,ct? 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xr&gt;&gt;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radio</a:t>
            </a:r>
            <a:r>
              <a:rPr sz="240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opaque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lesion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in </a:t>
            </a:r>
            <a:r>
              <a:rPr sz="2400" spc="-5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5" dirty="0">
                <a:solidFill>
                  <a:srgbClr val="FF0000"/>
                </a:solidFill>
                <a:latin typeface="Calibri"/>
                <a:cs typeface="Calibri"/>
              </a:rPr>
              <a:t>Lt</a:t>
            </a:r>
            <a:r>
              <a:rPr sz="2400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&gt;&gt;&gt; uretric</a:t>
            </a:r>
            <a:r>
              <a:rPr sz="24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stone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850"/>
              </a:lnSpc>
            </a:pP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ct&gt;&gt;</a:t>
            </a:r>
            <a:r>
              <a:rPr sz="24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hydronephrosis</a:t>
            </a:r>
            <a:r>
              <a:rPr sz="2400" spc="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sz="24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5" dirty="0">
                <a:solidFill>
                  <a:srgbClr val="FF0000"/>
                </a:solidFill>
                <a:latin typeface="Calibri"/>
                <a:cs typeface="Calibri"/>
              </a:rPr>
              <a:t>Lt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5"/>
              </a:spcBef>
            </a:pP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kideny</a:t>
            </a:r>
            <a:endParaRPr sz="2400">
              <a:latin typeface="Calibri"/>
              <a:cs typeface="Calibri"/>
            </a:endParaRPr>
          </a:p>
          <a:p>
            <a:pPr marL="355600" marR="5080" indent="-343535">
              <a:lnSpc>
                <a:spcPct val="999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20" dirty="0">
                <a:latin typeface="Calibri"/>
                <a:cs typeface="Calibri"/>
              </a:rPr>
              <a:t>What’s </a:t>
            </a:r>
            <a:r>
              <a:rPr sz="2400" b="1" spc="-15" dirty="0">
                <a:latin typeface="Calibri"/>
                <a:cs typeface="Calibri"/>
              </a:rPr>
              <a:t>your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management? </a:t>
            </a:r>
            <a:r>
              <a:rPr sz="2400" b="1" spc="-5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Double </a:t>
            </a:r>
            <a:r>
              <a:rPr sz="2400" spc="10" dirty="0">
                <a:latin typeface="Calibri"/>
                <a:cs typeface="Calibri"/>
              </a:rPr>
              <a:t>jj </a:t>
            </a:r>
            <a:r>
              <a:rPr sz="2400" spc="-5" dirty="0">
                <a:latin typeface="Calibri"/>
                <a:cs typeface="Calibri"/>
              </a:rPr>
              <a:t>insertion </a:t>
            </a:r>
            <a:r>
              <a:rPr sz="2400" spc="20" dirty="0">
                <a:latin typeface="Calibri"/>
                <a:cs typeface="Calibri"/>
              </a:rPr>
              <a:t>(pt </a:t>
            </a:r>
            <a:r>
              <a:rPr sz="2400" dirty="0">
                <a:latin typeface="Calibri"/>
                <a:cs typeface="Calibri"/>
              </a:rPr>
              <a:t>not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stable need emergent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drainage)</a:t>
            </a:r>
            <a:endParaRPr sz="2400">
              <a:latin typeface="Calibri"/>
              <a:cs typeface="Calibri"/>
            </a:endParaRPr>
          </a:p>
          <a:p>
            <a:pPr marL="12700" marR="585470">
              <a:lnSpc>
                <a:spcPct val="12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Calibri"/>
                <a:cs typeface="Calibri"/>
              </a:rPr>
              <a:t>What is </a:t>
            </a:r>
            <a:r>
              <a:rPr sz="2400" spc="5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diagnosis </a:t>
            </a:r>
            <a:r>
              <a:rPr sz="2400" dirty="0">
                <a:latin typeface="Calibri"/>
                <a:cs typeface="Calibri"/>
              </a:rPr>
              <a:t>?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Hydropyonehrosis</a:t>
            </a:r>
            <a:r>
              <a:rPr sz="240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?</a:t>
            </a:r>
            <a:r>
              <a:rPr sz="2400" spc="5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38800" y="1304925"/>
            <a:ext cx="3038475" cy="4476750"/>
            <a:chOff x="5638800" y="1304925"/>
            <a:chExt cx="3038475" cy="44767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8800" y="1304925"/>
              <a:ext cx="3038475" cy="1828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8800" y="3162300"/>
              <a:ext cx="3028950" cy="261937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103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9B90A0-9FA9-F7B9-F14B-C3E85D3539E6}"/>
              </a:ext>
            </a:extLst>
          </p:cNvPr>
          <p:cNvSpPr>
            <a:spLocks noGrp="1"/>
          </p:cNvSpPr>
          <p:nvPr/>
        </p:nvSpPr>
        <p:spPr>
          <a:xfrm>
            <a:off x="838200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b="1" dirty="0"/>
              <a:t>T</a:t>
            </a:r>
            <a:r>
              <a:rPr lang="en-JO" b="1" dirty="0"/>
              <a:t>ype of hematuria associated with bladder cancer ”3”?</a:t>
            </a:r>
          </a:p>
          <a:p>
            <a:pPr marL="457200" lvl="1" indent="0">
              <a:buNone/>
            </a:pPr>
            <a:r>
              <a:rPr lang="en-US" dirty="0"/>
              <a:t>G</a:t>
            </a:r>
            <a:r>
              <a:rPr lang="en-JO" dirty="0"/>
              <a:t>ross hematuria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M</a:t>
            </a:r>
            <a:r>
              <a:rPr lang="en-JO" b="1" dirty="0"/>
              <a:t>ost common one?</a:t>
            </a:r>
          </a:p>
          <a:p>
            <a:pPr marL="457200" lvl="1" indent="0">
              <a:buNone/>
            </a:pPr>
            <a:r>
              <a:rPr lang="en-US" dirty="0"/>
              <a:t>T</a:t>
            </a:r>
            <a:r>
              <a:rPr lang="en-JO" dirty="0"/>
              <a:t>ransitional cell carcinoma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W</a:t>
            </a:r>
            <a:r>
              <a:rPr lang="en-JO" b="1" dirty="0"/>
              <a:t>hen it’s consider invasive?</a:t>
            </a:r>
          </a:p>
          <a:p>
            <a:pPr marL="457200" lvl="1" indent="0">
              <a:buNone/>
            </a:pPr>
            <a:r>
              <a:rPr lang="en-US" dirty="0"/>
              <a:t>W</a:t>
            </a:r>
            <a:r>
              <a:rPr lang="en-JO" dirty="0"/>
              <a:t>hen it invades the muscularis propria</a:t>
            </a:r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67F4ADDE-68C4-A28F-4562-99FA6DAFB6D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0972" y="2219325"/>
            <a:ext cx="28384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0046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Station</a:t>
            </a:r>
            <a:r>
              <a:rPr spc="-90" dirty="0"/>
              <a:t> </a:t>
            </a:r>
            <a:r>
              <a:rPr spc="15" dirty="0"/>
              <a:t>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616773"/>
            <a:ext cx="3573779" cy="403542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527050" marR="5080" indent="-514984">
              <a:lnSpc>
                <a:spcPct val="102400"/>
              </a:lnSpc>
              <a:spcBef>
                <a:spcPts val="45"/>
              </a:spcBef>
              <a:buAutoNum type="arabicParenR"/>
              <a:tabLst>
                <a:tab pos="527050" algn="l"/>
                <a:tab pos="527685" algn="l"/>
              </a:tabLst>
            </a:pPr>
            <a:r>
              <a:rPr sz="2750" spc="30" dirty="0">
                <a:latin typeface="Calibri"/>
                <a:cs typeface="Calibri"/>
              </a:rPr>
              <a:t>Name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this</a:t>
            </a:r>
            <a:r>
              <a:rPr sz="2750" spc="13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anomaly</a:t>
            </a:r>
            <a:r>
              <a:rPr sz="2750" spc="-3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Hypospedias</a:t>
            </a:r>
            <a:endParaRPr sz="2750">
              <a:latin typeface="Calibri"/>
              <a:cs typeface="Calibri"/>
            </a:endParaRPr>
          </a:p>
          <a:p>
            <a:pPr marL="12700" marR="277495">
              <a:lnSpc>
                <a:spcPct val="100000"/>
              </a:lnSpc>
              <a:spcBef>
                <a:spcPts val="755"/>
              </a:spcBef>
              <a:buAutoNum type="arabicParenR"/>
              <a:tabLst>
                <a:tab pos="301625" algn="l"/>
              </a:tabLst>
            </a:pPr>
            <a:r>
              <a:rPr sz="2750" dirty="0">
                <a:latin typeface="Calibri"/>
                <a:cs typeface="Calibri"/>
              </a:rPr>
              <a:t>Associated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condition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with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this</a:t>
            </a:r>
            <a:r>
              <a:rPr sz="2750" spc="15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anomaly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Cryptrochadism</a:t>
            </a:r>
            <a:endParaRPr sz="2750">
              <a:latin typeface="Calibri"/>
              <a:cs typeface="Calibri"/>
            </a:endParaRPr>
          </a:p>
          <a:p>
            <a:pPr marL="12700" marR="13335">
              <a:lnSpc>
                <a:spcPct val="101600"/>
              </a:lnSpc>
              <a:spcBef>
                <a:spcPts val="705"/>
              </a:spcBef>
              <a:buAutoNum type="arabicParenR" startAt="3"/>
              <a:tabLst>
                <a:tab pos="301625" algn="l"/>
                <a:tab pos="3072765" algn="l"/>
              </a:tabLst>
            </a:pPr>
            <a:r>
              <a:rPr sz="2750" spc="10" dirty="0">
                <a:latin typeface="Calibri"/>
                <a:cs typeface="Calibri"/>
              </a:rPr>
              <a:t>Anatomical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location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this</a:t>
            </a:r>
            <a:r>
              <a:rPr sz="2750" spc="204" dirty="0"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lesion?glandular	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, 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proximal</a:t>
            </a:r>
            <a:r>
              <a:rPr sz="2750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75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mid</a:t>
            </a:r>
            <a:r>
              <a:rPr sz="2750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shaft</a:t>
            </a:r>
            <a:r>
              <a:rPr sz="275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, 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distal</a:t>
            </a:r>
            <a:r>
              <a:rPr sz="2750" spc="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scrotal</a:t>
            </a:r>
            <a:r>
              <a:rPr sz="2750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,perineal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7775" y="2057400"/>
            <a:ext cx="3105150" cy="33909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104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105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36575" y="1517649"/>
            <a:ext cx="8039734" cy="2962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9200"/>
              </a:lnSpc>
              <a:spcBef>
                <a:spcPts val="95"/>
              </a:spcBef>
            </a:pPr>
            <a:r>
              <a:rPr sz="3200" spc="-15" dirty="0">
                <a:latin typeface="Calibri"/>
                <a:cs typeface="Calibri"/>
              </a:rPr>
              <a:t>B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15" dirty="0">
                <a:latin typeface="Calibri"/>
                <a:cs typeface="Calibri"/>
              </a:rPr>
              <a:t>s</a:t>
            </a:r>
            <a:r>
              <a:rPr sz="3200" spc="1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40" dirty="0">
                <a:latin typeface="Calibri"/>
                <a:cs typeface="Calibri"/>
              </a:rPr>
              <a:t>d</a:t>
            </a:r>
            <a:r>
              <a:rPr sz="3200" spc="10" dirty="0">
                <a:latin typeface="Calibri"/>
                <a:cs typeface="Calibri"/>
              </a:rPr>
              <a:t>ig</a:t>
            </a:r>
            <a:r>
              <a:rPr sz="3200" spc="35" dirty="0">
                <a:latin typeface="Calibri"/>
                <a:cs typeface="Calibri"/>
              </a:rPr>
              <a:t>no</a:t>
            </a:r>
            <a:r>
              <a:rPr sz="3200" spc="20" dirty="0">
                <a:latin typeface="Calibri"/>
                <a:cs typeface="Calibri"/>
              </a:rPr>
              <a:t>s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5" dirty="0">
                <a:latin typeface="Calibri"/>
                <a:cs typeface="Calibri"/>
              </a:rPr>
              <a:t>ic</a:t>
            </a:r>
            <a:r>
              <a:rPr sz="3200" spc="-204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</a:t>
            </a:r>
            <a:r>
              <a:rPr sz="3200" spc="-25" dirty="0">
                <a:latin typeface="Calibri"/>
                <a:cs typeface="Calibri"/>
              </a:rPr>
              <a:t>et</a:t>
            </a:r>
            <a:r>
              <a:rPr sz="3200" spc="35" dirty="0">
                <a:latin typeface="Calibri"/>
                <a:cs typeface="Calibri"/>
              </a:rPr>
              <a:t>h</a:t>
            </a:r>
            <a:r>
              <a:rPr sz="3200" spc="30" dirty="0">
                <a:latin typeface="Calibri"/>
                <a:cs typeface="Calibri"/>
              </a:rPr>
              <a:t>o</a:t>
            </a:r>
            <a:r>
              <a:rPr sz="3200" spc="15" dirty="0">
                <a:latin typeface="Calibri"/>
                <a:cs typeface="Calibri"/>
              </a:rPr>
              <a:t>d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80" dirty="0">
                <a:latin typeface="Calibri"/>
                <a:cs typeface="Calibri"/>
              </a:rPr>
              <a:t>f</a:t>
            </a:r>
            <a:r>
              <a:rPr sz="3200" spc="30" dirty="0">
                <a:latin typeface="Calibri"/>
                <a:cs typeface="Calibri"/>
              </a:rPr>
              <a:t>o</a:t>
            </a:r>
            <a:r>
              <a:rPr sz="3200" spc="10" dirty="0">
                <a:latin typeface="Calibri"/>
                <a:cs typeface="Calibri"/>
              </a:rPr>
              <a:t>r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35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c</a:t>
            </a:r>
            <a:r>
              <a:rPr sz="3200" spc="15" dirty="0">
                <a:latin typeface="Calibri"/>
                <a:cs typeface="Calibri"/>
              </a:rPr>
              <a:t>h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30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f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</a:t>
            </a:r>
            <a:r>
              <a:rPr sz="3200" spc="35" dirty="0">
                <a:latin typeface="Calibri"/>
                <a:cs typeface="Calibri"/>
              </a:rPr>
              <a:t>h</a:t>
            </a:r>
            <a:r>
              <a:rPr sz="3200" spc="10" dirty="0">
                <a:latin typeface="Calibri"/>
                <a:cs typeface="Calibri"/>
              </a:rPr>
              <a:t>e</a:t>
            </a:r>
            <a:r>
              <a:rPr sz="3200" spc="-80" dirty="0">
                <a:latin typeface="Calibri"/>
                <a:cs typeface="Calibri"/>
              </a:rPr>
              <a:t> f</a:t>
            </a:r>
            <a:r>
              <a:rPr sz="3200" spc="30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spc="15" dirty="0">
                <a:latin typeface="Calibri"/>
                <a:cs typeface="Calibri"/>
              </a:rPr>
              <a:t>l</a:t>
            </a:r>
            <a:r>
              <a:rPr sz="3200" spc="30" dirty="0">
                <a:latin typeface="Calibri"/>
                <a:cs typeface="Calibri"/>
              </a:rPr>
              <a:t>ow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45" dirty="0">
                <a:latin typeface="Calibri"/>
                <a:cs typeface="Calibri"/>
              </a:rPr>
              <a:t>n</a:t>
            </a:r>
            <a:r>
              <a:rPr sz="3200" spc="10" dirty="0">
                <a:latin typeface="Calibri"/>
                <a:cs typeface="Calibri"/>
              </a:rPr>
              <a:t>g</a:t>
            </a:r>
            <a:r>
              <a:rPr sz="3200" spc="-14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:  </a:t>
            </a:r>
            <a:r>
              <a:rPr sz="3200" spc="-165" dirty="0">
                <a:latin typeface="Calibri"/>
                <a:cs typeface="Calibri"/>
              </a:rPr>
              <a:t>V</a:t>
            </a:r>
            <a:r>
              <a:rPr sz="3200" spc="35" dirty="0">
                <a:latin typeface="Calibri"/>
                <a:cs typeface="Calibri"/>
              </a:rPr>
              <a:t>a</a:t>
            </a:r>
            <a:r>
              <a:rPr sz="3200" spc="15" dirty="0">
                <a:latin typeface="Calibri"/>
                <a:cs typeface="Calibri"/>
              </a:rPr>
              <a:t>s</a:t>
            </a:r>
            <a:r>
              <a:rPr sz="3200" spc="5" dirty="0">
                <a:latin typeface="Calibri"/>
                <a:cs typeface="Calibri"/>
              </a:rPr>
              <a:t>ic</a:t>
            </a:r>
            <a:r>
              <a:rPr sz="3200" spc="25" dirty="0">
                <a:latin typeface="Calibri"/>
                <a:cs typeface="Calibri"/>
              </a:rPr>
              <a:t>o</a:t>
            </a:r>
            <a:r>
              <a:rPr sz="3200" spc="40" dirty="0">
                <a:latin typeface="Calibri"/>
                <a:cs typeface="Calibri"/>
              </a:rPr>
              <a:t>u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et</a:t>
            </a:r>
            <a:r>
              <a:rPr sz="3200" spc="10" dirty="0">
                <a:latin typeface="Calibri"/>
                <a:cs typeface="Calibri"/>
              </a:rPr>
              <a:t>ric</a:t>
            </a:r>
            <a:r>
              <a:rPr sz="3200" spc="-195" dirty="0">
                <a:latin typeface="Calibri"/>
                <a:cs typeface="Calibri"/>
              </a:rPr>
              <a:t> 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spc="50" dirty="0">
                <a:latin typeface="Calibri"/>
                <a:cs typeface="Calibri"/>
              </a:rPr>
              <a:t>u</a:t>
            </a:r>
            <a:r>
              <a:rPr sz="3200" spc="10" dirty="0">
                <a:latin typeface="Calibri"/>
                <a:cs typeface="Calibri"/>
              </a:rPr>
              <a:t>x</a:t>
            </a:r>
            <a:r>
              <a:rPr sz="3200" spc="-25" dirty="0">
                <a:latin typeface="Calibri"/>
                <a:cs typeface="Calibri"/>
              </a:rPr>
              <a:t> &gt;&gt;</a:t>
            </a:r>
            <a:r>
              <a:rPr sz="3200" spc="10" dirty="0">
                <a:latin typeface="Calibri"/>
                <a:cs typeface="Calibri"/>
              </a:rPr>
              <a:t>&gt;</a:t>
            </a:r>
            <a:r>
              <a:rPr sz="3200" spc="75" dirty="0">
                <a:latin typeface="Calibri"/>
                <a:cs typeface="Calibri"/>
              </a:rPr>
              <a:t> </a:t>
            </a:r>
            <a:r>
              <a:rPr sz="3200" spc="3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200" spc="40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3200" spc="1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endParaRPr sz="3200">
              <a:latin typeface="Calibri"/>
              <a:cs typeface="Calibri"/>
            </a:endParaRPr>
          </a:p>
          <a:p>
            <a:pPr marL="12700" marR="1916430">
              <a:lnSpc>
                <a:spcPct val="121300"/>
              </a:lnSpc>
            </a:pPr>
            <a:r>
              <a:rPr sz="3200" spc="-5" dirty="0">
                <a:latin typeface="Calibri"/>
                <a:cs typeface="Calibri"/>
              </a:rPr>
              <a:t>Posterior </a:t>
            </a:r>
            <a:r>
              <a:rPr sz="3200" spc="-10" dirty="0">
                <a:latin typeface="Calibri"/>
                <a:cs typeface="Calibri"/>
              </a:rPr>
              <a:t>urethral </a:t>
            </a:r>
            <a:r>
              <a:rPr sz="3200" spc="-15" dirty="0">
                <a:latin typeface="Calibri"/>
                <a:cs typeface="Calibri"/>
              </a:rPr>
              <a:t>valve </a:t>
            </a:r>
            <a:r>
              <a:rPr sz="3200" spc="10" dirty="0">
                <a:latin typeface="Calibri"/>
                <a:cs typeface="Calibri"/>
              </a:rPr>
              <a:t>&gt;&gt;&gt;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MCUG </a:t>
            </a:r>
            <a:r>
              <a:rPr sz="32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Kideny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stone</a:t>
            </a:r>
            <a:r>
              <a:rPr sz="3200" spc="-16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&gt;&gt;&gt;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CT</a:t>
            </a:r>
            <a:r>
              <a:rPr sz="320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FF0000"/>
                </a:solidFill>
                <a:latin typeface="Calibri"/>
                <a:cs typeface="Calibri"/>
              </a:rPr>
              <a:t>without</a:t>
            </a:r>
            <a:r>
              <a:rPr sz="3200" spc="-1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contrast </a:t>
            </a:r>
            <a:r>
              <a:rPr sz="3200" spc="-7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35" dirty="0">
                <a:latin typeface="Arial"/>
                <a:cs typeface="Arial"/>
              </a:rPr>
              <a:t>ن</a:t>
            </a:r>
            <a:r>
              <a:rPr sz="3200" spc="-1225" dirty="0">
                <a:latin typeface="Arial"/>
                <a:cs typeface="Arial"/>
              </a:rPr>
              <a:t>ي</a:t>
            </a:r>
            <a:r>
              <a:rPr sz="3200" spc="-1465" dirty="0">
                <a:latin typeface="Arial"/>
                <a:cs typeface="Arial"/>
              </a:rPr>
              <a:t>ت</a:t>
            </a:r>
            <a:r>
              <a:rPr sz="3200" spc="-865" dirty="0">
                <a:latin typeface="Arial"/>
                <a:cs typeface="Arial"/>
              </a:rPr>
              <a:t>ن</a:t>
            </a:r>
            <a:r>
              <a:rPr sz="3200" spc="-1495" dirty="0">
                <a:latin typeface="Arial"/>
                <a:cs typeface="Arial"/>
              </a:rPr>
              <a:t>ث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35" dirty="0">
                <a:latin typeface="Arial"/>
                <a:cs typeface="Arial"/>
              </a:rPr>
              <a:t>ن</a:t>
            </a:r>
            <a:r>
              <a:rPr sz="3200" spc="75" dirty="0">
                <a:latin typeface="Arial"/>
                <a:cs typeface="Arial"/>
              </a:rPr>
              <a:t>ا</a:t>
            </a:r>
            <a:r>
              <a:rPr sz="3200" spc="-175" dirty="0">
                <a:latin typeface="Arial"/>
                <a:cs typeface="Arial"/>
              </a:rPr>
              <a:t>م</a:t>
            </a:r>
            <a:r>
              <a:rPr sz="3200" spc="-295" dirty="0">
                <a:latin typeface="Arial"/>
                <a:cs typeface="Arial"/>
              </a:rPr>
              <a:t>ك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35" dirty="0">
                <a:latin typeface="Arial"/>
                <a:cs typeface="Arial"/>
              </a:rPr>
              <a:t>و</a:t>
            </a:r>
            <a:r>
              <a:rPr sz="3200" spc="-815" dirty="0">
                <a:latin typeface="Arial"/>
                <a:cs typeface="Arial"/>
              </a:rPr>
              <a:t>ض</a:t>
            </a:r>
            <a:r>
              <a:rPr sz="3200" spc="-740" dirty="0">
                <a:latin typeface="Arial"/>
                <a:cs typeface="Arial"/>
              </a:rPr>
              <a:t>رب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ي</a:t>
            </a:r>
            <a:r>
              <a:rPr sz="3200" spc="-1660" dirty="0">
                <a:latin typeface="Arial"/>
                <a:cs typeface="Arial"/>
              </a:rPr>
              <a:t>ف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106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6959" y="461010"/>
            <a:ext cx="192214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S</a:t>
            </a:r>
            <a:r>
              <a:rPr spc="-60" dirty="0"/>
              <a:t>t</a:t>
            </a:r>
            <a:r>
              <a:rPr spc="-85" dirty="0"/>
              <a:t>a</a:t>
            </a:r>
            <a:r>
              <a:rPr spc="20" dirty="0"/>
              <a:t>t</a:t>
            </a:r>
            <a:r>
              <a:rPr spc="30" dirty="0"/>
              <a:t>i</a:t>
            </a:r>
            <a:r>
              <a:rPr spc="10" dirty="0"/>
              <a:t>o</a:t>
            </a:r>
            <a:r>
              <a:rPr spc="20" dirty="0"/>
              <a:t>n</a:t>
            </a:r>
            <a:r>
              <a:rPr spc="15" dirty="0"/>
              <a:t>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606930"/>
            <a:ext cx="7640320" cy="315976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3829"/>
              </a:lnSpc>
              <a:spcBef>
                <a:spcPts val="265"/>
              </a:spcBef>
              <a:tabLst>
                <a:tab pos="2040255" algn="l"/>
                <a:tab pos="5982335" algn="l"/>
              </a:tabLst>
            </a:pPr>
            <a:r>
              <a:rPr sz="3200" spc="30" dirty="0">
                <a:latin typeface="Calibri"/>
                <a:cs typeface="Calibri"/>
              </a:rPr>
              <a:t>6</a:t>
            </a:r>
            <a:r>
              <a:rPr sz="3200" spc="15" dirty="0">
                <a:latin typeface="Calibri"/>
                <a:cs typeface="Calibri"/>
              </a:rPr>
              <a:t>0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0" dirty="0">
                <a:latin typeface="Calibri"/>
                <a:cs typeface="Calibri"/>
              </a:rPr>
              <a:t>y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35" dirty="0">
                <a:latin typeface="Calibri"/>
                <a:cs typeface="Calibri"/>
              </a:rPr>
              <a:t>a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10" dirty="0">
                <a:latin typeface="Calibri"/>
                <a:cs typeface="Calibri"/>
              </a:rPr>
              <a:t>s</a:t>
            </a:r>
            <a:r>
              <a:rPr sz="3200" spc="35" dirty="0">
                <a:latin typeface="Calibri"/>
                <a:cs typeface="Calibri"/>
              </a:rPr>
              <a:t> o</a:t>
            </a:r>
            <a:r>
              <a:rPr sz="3200" spc="10" dirty="0">
                <a:latin typeface="Calibri"/>
                <a:cs typeface="Calibri"/>
              </a:rPr>
              <a:t>ld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</a:t>
            </a:r>
            <a:r>
              <a:rPr sz="3200" spc="35" dirty="0">
                <a:latin typeface="Calibri"/>
                <a:cs typeface="Calibri"/>
              </a:rPr>
              <a:t>a</a:t>
            </a:r>
            <a:r>
              <a:rPr sz="3200" spc="10" dirty="0">
                <a:latin typeface="Calibri"/>
                <a:cs typeface="Calibri"/>
              </a:rPr>
              <a:t>le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40" dirty="0">
                <a:latin typeface="Calibri"/>
                <a:cs typeface="Calibri"/>
              </a:rPr>
              <a:t>pa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spc="40" dirty="0">
                <a:latin typeface="Calibri"/>
                <a:cs typeface="Calibri"/>
              </a:rPr>
              <a:t>n</a:t>
            </a:r>
            <a:r>
              <a:rPr sz="3200" spc="10" dirty="0">
                <a:latin typeface="Calibri"/>
                <a:cs typeface="Calibri"/>
              </a:rPr>
              <a:t>t</a:t>
            </a:r>
            <a:r>
              <a:rPr sz="3200" spc="-150" dirty="0">
                <a:latin typeface="Calibri"/>
                <a:cs typeface="Calibri"/>
              </a:rPr>
              <a:t> </a:t>
            </a:r>
            <a:r>
              <a:rPr sz="3200" spc="35" dirty="0">
                <a:latin typeface="Calibri"/>
                <a:cs typeface="Calibri"/>
              </a:rPr>
              <a:t>w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spc="15" dirty="0">
                <a:latin typeface="Calibri"/>
                <a:cs typeface="Calibri"/>
              </a:rPr>
              <a:t>h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P</a:t>
            </a:r>
            <a:r>
              <a:rPr sz="3200" spc="1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40" dirty="0">
                <a:latin typeface="Calibri"/>
                <a:cs typeface="Calibri"/>
              </a:rPr>
              <a:t>an</a:t>
            </a:r>
            <a:r>
              <a:rPr sz="3200" spc="15" dirty="0">
                <a:latin typeface="Calibri"/>
                <a:cs typeface="Calibri"/>
              </a:rPr>
              <a:t>d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s</a:t>
            </a:r>
            <a:r>
              <a:rPr sz="3200" spc="40" dirty="0">
                <a:latin typeface="Calibri"/>
                <a:cs typeface="Calibri"/>
              </a:rPr>
              <a:t>up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5" dirty="0">
                <a:latin typeface="Calibri"/>
                <a:cs typeface="Calibri"/>
              </a:rPr>
              <a:t>a  </a:t>
            </a:r>
            <a:r>
              <a:rPr sz="3200" spc="25" dirty="0">
                <a:latin typeface="Calibri"/>
                <a:cs typeface="Calibri"/>
              </a:rPr>
              <a:t>pubic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mass	</a:t>
            </a:r>
            <a:r>
              <a:rPr sz="3200" spc="-5" dirty="0">
                <a:latin typeface="Calibri"/>
                <a:cs typeface="Calibri"/>
              </a:rPr>
              <a:t>presented to </a:t>
            </a:r>
            <a:r>
              <a:rPr sz="3200" spc="15" dirty="0">
                <a:latin typeface="Calibri"/>
                <a:cs typeface="Calibri"/>
              </a:rPr>
              <a:t>your </a:t>
            </a:r>
            <a:r>
              <a:rPr sz="3200" spc="10" dirty="0">
                <a:latin typeface="Calibri"/>
                <a:cs typeface="Calibri"/>
              </a:rPr>
              <a:t>clinic with 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complete</a:t>
            </a:r>
            <a:r>
              <a:rPr sz="3200" spc="-15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abscence</a:t>
            </a:r>
            <a:r>
              <a:rPr sz="3200" spc="-15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in</a:t>
            </a:r>
            <a:r>
              <a:rPr sz="3200" spc="-10" dirty="0">
                <a:latin typeface="Calibri"/>
                <a:cs typeface="Calibri"/>
              </a:rPr>
              <a:t> urein</a:t>
            </a:r>
            <a:endParaRPr sz="3200">
              <a:latin typeface="Calibri"/>
              <a:cs typeface="Calibri"/>
            </a:endParaRPr>
          </a:p>
          <a:p>
            <a:pPr marL="12700" marR="795020">
              <a:lnSpc>
                <a:spcPct val="100000"/>
              </a:lnSpc>
              <a:spcBef>
                <a:spcPts val="690"/>
              </a:spcBef>
            </a:pPr>
            <a:r>
              <a:rPr sz="3200" spc="-140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y</a:t>
            </a:r>
            <a:r>
              <a:rPr sz="3200" spc="35" dirty="0">
                <a:latin typeface="Calibri"/>
                <a:cs typeface="Calibri"/>
              </a:rPr>
              <a:t>p</a:t>
            </a:r>
            <a:r>
              <a:rPr sz="3200" spc="1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30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f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35" dirty="0">
                <a:latin typeface="Calibri"/>
                <a:cs typeface="Calibri"/>
              </a:rPr>
              <a:t>u</a:t>
            </a:r>
            <a:r>
              <a:rPr sz="3200" spc="5" dirty="0">
                <a:latin typeface="Calibri"/>
                <a:cs typeface="Calibri"/>
              </a:rPr>
              <a:t>ri</a:t>
            </a:r>
            <a:r>
              <a:rPr sz="3200" spc="45" dirty="0">
                <a:latin typeface="Calibri"/>
                <a:cs typeface="Calibri"/>
              </a:rPr>
              <a:t>n</a:t>
            </a:r>
            <a:r>
              <a:rPr sz="3200" spc="35" dirty="0">
                <a:latin typeface="Calibri"/>
                <a:cs typeface="Calibri"/>
              </a:rPr>
              <a:t>a</a:t>
            </a:r>
            <a:r>
              <a:rPr sz="3200" spc="10" dirty="0">
                <a:latin typeface="Calibri"/>
                <a:cs typeface="Calibri"/>
              </a:rPr>
              <a:t>ry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i</a:t>
            </a:r>
            <a:r>
              <a:rPr sz="3200" spc="35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c</a:t>
            </a:r>
            <a:r>
              <a:rPr sz="3200" spc="30" dirty="0">
                <a:latin typeface="Calibri"/>
                <a:cs typeface="Calibri"/>
              </a:rPr>
              <a:t>o</a:t>
            </a:r>
            <a:r>
              <a:rPr sz="3200" spc="35" dirty="0">
                <a:latin typeface="Calibri"/>
                <a:cs typeface="Calibri"/>
              </a:rPr>
              <a:t>n</a:t>
            </a:r>
            <a:r>
              <a:rPr sz="3200" spc="-25" dirty="0">
                <a:latin typeface="Calibri"/>
                <a:cs typeface="Calibri"/>
              </a:rPr>
              <a:t>t</a:t>
            </a:r>
            <a:r>
              <a:rPr sz="3200" spc="10" dirty="0">
                <a:latin typeface="Calibri"/>
                <a:cs typeface="Calibri"/>
              </a:rPr>
              <a:t>i</a:t>
            </a:r>
            <a:r>
              <a:rPr sz="3200" spc="35" dirty="0">
                <a:latin typeface="Calibri"/>
                <a:cs typeface="Calibri"/>
              </a:rPr>
              <a:t>nn</a:t>
            </a:r>
            <a:r>
              <a:rPr sz="3200" spc="-35" dirty="0">
                <a:latin typeface="Calibri"/>
                <a:cs typeface="Calibri"/>
              </a:rPr>
              <a:t>a</a:t>
            </a:r>
            <a:r>
              <a:rPr sz="3200" spc="35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c</a:t>
            </a:r>
            <a:r>
              <a:rPr sz="3200" spc="10" dirty="0">
                <a:latin typeface="Calibri"/>
                <a:cs typeface="Calibri"/>
              </a:rPr>
              <a:t>e</a:t>
            </a:r>
            <a:r>
              <a:rPr sz="3200" spc="-21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?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Ov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rfl</a:t>
            </a:r>
            <a:r>
              <a:rPr sz="3200" spc="3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w  incontinance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3200" spc="-5" dirty="0">
                <a:latin typeface="Calibri"/>
                <a:cs typeface="Calibri"/>
              </a:rPr>
              <a:t>First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manegment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?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foles</a:t>
            </a:r>
            <a:r>
              <a:rPr sz="32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cath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107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0050" y="1821814"/>
            <a:ext cx="327596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-10" dirty="0"/>
              <a:t>Urology</a:t>
            </a:r>
            <a:r>
              <a:rPr sz="3950" spc="90" dirty="0"/>
              <a:t> </a:t>
            </a:r>
            <a:r>
              <a:rPr sz="3950" spc="-20" dirty="0"/>
              <a:t>Archive</a:t>
            </a:r>
            <a:endParaRPr sz="3950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108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78739" y="1061656"/>
            <a:ext cx="3496310" cy="3737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0" dirty="0">
                <a:latin typeface="Calibri"/>
                <a:cs typeface="Calibri"/>
              </a:rPr>
              <a:t>Definition</a:t>
            </a:r>
            <a:r>
              <a:rPr sz="2700" spc="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?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Calibri"/>
              <a:cs typeface="Calibri"/>
            </a:endParaRPr>
          </a:p>
          <a:p>
            <a:pPr marL="365125" indent="-353060">
              <a:lnSpc>
                <a:spcPct val="100000"/>
              </a:lnSpc>
              <a:buAutoNum type="arabicPlain"/>
              <a:tabLst>
                <a:tab pos="365760" algn="l"/>
              </a:tabLst>
            </a:pPr>
            <a:r>
              <a:rPr sz="2700" spc="-15" dirty="0">
                <a:latin typeface="Calibri"/>
                <a:cs typeface="Calibri"/>
              </a:rPr>
              <a:t>hypospadias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AutoNum type="arabicPlain"/>
            </a:pPr>
            <a:endParaRPr sz="2700">
              <a:latin typeface="Calibri"/>
              <a:cs typeface="Calibri"/>
            </a:endParaRPr>
          </a:p>
          <a:p>
            <a:pPr marL="365125" indent="-353060">
              <a:lnSpc>
                <a:spcPct val="100000"/>
              </a:lnSpc>
              <a:buAutoNum type="arabicPlain"/>
              <a:tabLst>
                <a:tab pos="365760" algn="l"/>
              </a:tabLst>
            </a:pPr>
            <a:r>
              <a:rPr sz="2700" spc="-5" dirty="0">
                <a:latin typeface="Calibri"/>
                <a:cs typeface="Calibri"/>
              </a:rPr>
              <a:t>overflow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incontinence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alibri"/>
              <a:buAutoNum type="arabicPlain"/>
            </a:pPr>
            <a:endParaRPr sz="2600">
              <a:latin typeface="Calibri"/>
              <a:cs typeface="Calibri"/>
            </a:endParaRPr>
          </a:p>
          <a:p>
            <a:pPr marL="365125" indent="-353060">
              <a:lnSpc>
                <a:spcPct val="100000"/>
              </a:lnSpc>
              <a:buAutoNum type="arabicPlain"/>
              <a:tabLst>
                <a:tab pos="365760" algn="l"/>
              </a:tabLst>
            </a:pPr>
            <a:r>
              <a:rPr sz="2700" spc="30" dirty="0">
                <a:latin typeface="Calibri"/>
                <a:cs typeface="Calibri"/>
              </a:rPr>
              <a:t>r</a:t>
            </a:r>
            <a:r>
              <a:rPr sz="2700" dirty="0">
                <a:latin typeface="Calibri"/>
                <a:cs typeface="Calibri"/>
              </a:rPr>
              <a:t>e</a:t>
            </a:r>
            <a:r>
              <a:rPr sz="2700" spc="-10" dirty="0">
                <a:latin typeface="Calibri"/>
                <a:cs typeface="Calibri"/>
              </a:rPr>
              <a:t>c</a:t>
            </a:r>
            <a:r>
              <a:rPr sz="2700" dirty="0">
                <a:latin typeface="Calibri"/>
                <a:cs typeface="Calibri"/>
              </a:rPr>
              <a:t>u</a:t>
            </a:r>
            <a:r>
              <a:rPr sz="2700" spc="30" dirty="0">
                <a:latin typeface="Calibri"/>
                <a:cs typeface="Calibri"/>
              </a:rPr>
              <a:t>rr</a:t>
            </a:r>
            <a:r>
              <a:rPr sz="2700" dirty="0">
                <a:latin typeface="Calibri"/>
                <a:cs typeface="Calibri"/>
              </a:rPr>
              <a:t>e</a:t>
            </a:r>
            <a:r>
              <a:rPr sz="2700" spc="10" dirty="0">
                <a:latin typeface="Calibri"/>
                <a:cs typeface="Calibri"/>
              </a:rPr>
              <a:t>n</a:t>
            </a:r>
            <a:r>
              <a:rPr sz="2700" dirty="0">
                <a:latin typeface="Calibri"/>
                <a:cs typeface="Calibri"/>
              </a:rPr>
              <a:t>t</a:t>
            </a:r>
            <a:r>
              <a:rPr sz="2700" spc="-2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U</a:t>
            </a:r>
            <a:r>
              <a:rPr sz="2700" spc="25" dirty="0">
                <a:latin typeface="Calibri"/>
                <a:cs typeface="Calibri"/>
              </a:rPr>
              <a:t>T</a:t>
            </a:r>
            <a:r>
              <a:rPr sz="2700" dirty="0">
                <a:latin typeface="Calibri"/>
                <a:cs typeface="Calibri"/>
              </a:rPr>
              <a:t>I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Calibri"/>
              <a:buAutoNum type="arabicPlain"/>
            </a:pPr>
            <a:endParaRPr sz="2650">
              <a:latin typeface="Calibri"/>
              <a:cs typeface="Calibri"/>
            </a:endParaRPr>
          </a:p>
          <a:p>
            <a:pPr marL="365125" indent="-353060">
              <a:lnSpc>
                <a:spcPct val="100000"/>
              </a:lnSpc>
              <a:buAutoNum type="arabicPlain"/>
              <a:tabLst>
                <a:tab pos="365760" algn="l"/>
              </a:tabLst>
            </a:pPr>
            <a:r>
              <a:rPr sz="2700" dirty="0">
                <a:latin typeface="Calibri"/>
                <a:cs typeface="Calibri"/>
              </a:rPr>
              <a:t>undescended</a:t>
            </a:r>
            <a:r>
              <a:rPr sz="2700" spc="-114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testis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9200" y="2736056"/>
            <a:ext cx="2750343" cy="21859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250886"/>
            <a:ext cx="116903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0" dirty="0"/>
              <a:t>1-</a:t>
            </a:r>
            <a:r>
              <a:rPr sz="2700" spc="-100" dirty="0"/>
              <a:t> </a:t>
            </a:r>
            <a:r>
              <a:rPr sz="2700" dirty="0"/>
              <a:t>name</a:t>
            </a:r>
            <a:endParaRPr sz="27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109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2070735"/>
            <a:ext cx="3314065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00" spc="-10" dirty="0">
                <a:latin typeface="Calibri"/>
                <a:cs typeface="Calibri"/>
              </a:rPr>
              <a:t>2-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4</a:t>
            </a:r>
            <a:r>
              <a:rPr sz="2700" spc="3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indications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to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use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?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8825" y="1657350"/>
            <a:ext cx="5086350" cy="35433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110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3475" y="1685925"/>
            <a:ext cx="3822272" cy="38266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280731"/>
            <a:ext cx="235458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0" dirty="0"/>
              <a:t>1-</a:t>
            </a:r>
            <a:r>
              <a:rPr sz="2700" spc="-40" dirty="0"/>
              <a:t> </a:t>
            </a:r>
            <a:r>
              <a:rPr sz="2700" spc="-5" dirty="0"/>
              <a:t>spot</a:t>
            </a:r>
            <a:r>
              <a:rPr sz="2700" spc="-25" dirty="0"/>
              <a:t> </a:t>
            </a:r>
            <a:r>
              <a:rPr sz="2700" spc="-10" dirty="0"/>
              <a:t>diagnosis</a:t>
            </a:r>
            <a:endParaRPr sz="27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111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2100580"/>
            <a:ext cx="3633470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00" spc="-10" dirty="0">
                <a:latin typeface="Calibri"/>
                <a:cs typeface="Calibri"/>
              </a:rPr>
              <a:t>2-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4</a:t>
            </a:r>
            <a:r>
              <a:rPr sz="2700" spc="3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indications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of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5" dirty="0">
                <a:latin typeface="Calibri"/>
                <a:cs typeface="Calibri"/>
              </a:rPr>
              <a:t>surgery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9975" y="1704975"/>
            <a:ext cx="5324475" cy="3962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081722"/>
            <a:ext cx="235458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0" dirty="0"/>
              <a:t>1-</a:t>
            </a:r>
            <a:r>
              <a:rPr sz="2700" spc="-40" dirty="0"/>
              <a:t> </a:t>
            </a:r>
            <a:r>
              <a:rPr sz="2700" spc="-5" dirty="0"/>
              <a:t>spot</a:t>
            </a:r>
            <a:r>
              <a:rPr sz="2700" spc="-25" dirty="0"/>
              <a:t> </a:t>
            </a:r>
            <a:r>
              <a:rPr sz="2700" spc="-10" dirty="0"/>
              <a:t>diagnosis</a:t>
            </a:r>
            <a:endParaRPr sz="27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112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1901443"/>
            <a:ext cx="2238375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00" spc="-10" dirty="0">
                <a:latin typeface="Calibri"/>
                <a:cs typeface="Calibri"/>
              </a:rPr>
              <a:t>2-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management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2700" y="1537541"/>
            <a:ext cx="4819650" cy="365358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1260792"/>
            <a:ext cx="2734310" cy="3737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700" spc="-15" dirty="0">
                <a:latin typeface="Calibri"/>
                <a:cs typeface="Calibri"/>
              </a:rPr>
              <a:t>Patient </a:t>
            </a:r>
            <a:r>
              <a:rPr sz="2700" spc="-10" dirty="0">
                <a:latin typeface="Calibri"/>
                <a:cs typeface="Calibri"/>
              </a:rPr>
              <a:t>complain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urinary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retention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Calibri"/>
              <a:cs typeface="Calibri"/>
            </a:endParaRPr>
          </a:p>
          <a:p>
            <a:pPr marL="365125" indent="-353060">
              <a:lnSpc>
                <a:spcPct val="100000"/>
              </a:lnSpc>
              <a:buAutoNum type="arabicPlain"/>
              <a:tabLst>
                <a:tab pos="365760" algn="l"/>
              </a:tabLst>
            </a:pPr>
            <a:r>
              <a:rPr sz="2700" spc="-90" dirty="0">
                <a:latin typeface="Calibri"/>
                <a:cs typeface="Calibri"/>
              </a:rPr>
              <a:t>DX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Calibri"/>
              <a:buAutoNum type="arabicPlain"/>
            </a:pPr>
            <a:endParaRPr sz="2650">
              <a:latin typeface="Calibri"/>
              <a:cs typeface="Calibri"/>
            </a:endParaRPr>
          </a:p>
          <a:p>
            <a:pPr marL="365125" indent="-353060">
              <a:lnSpc>
                <a:spcPct val="100000"/>
              </a:lnSpc>
              <a:buAutoNum type="arabicPlain"/>
              <a:tabLst>
                <a:tab pos="365760" algn="l"/>
              </a:tabLst>
            </a:pPr>
            <a:r>
              <a:rPr sz="2700" dirty="0">
                <a:latin typeface="Calibri"/>
                <a:cs typeface="Calibri"/>
              </a:rPr>
              <a:t>management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libri"/>
              <a:buAutoNum type="arabicPlain"/>
            </a:pPr>
            <a:endParaRPr sz="2550">
              <a:latin typeface="Calibri"/>
              <a:cs typeface="Calibri"/>
            </a:endParaRPr>
          </a:p>
          <a:p>
            <a:pPr marL="12700" marR="123189">
              <a:lnSpc>
                <a:spcPct val="102000"/>
              </a:lnSpc>
              <a:buAutoNum type="arabicPlain"/>
              <a:tabLst>
                <a:tab pos="365760" algn="l"/>
              </a:tabLst>
            </a:pPr>
            <a:r>
              <a:rPr sz="2700" dirty="0">
                <a:latin typeface="Calibri"/>
                <a:cs typeface="Calibri"/>
              </a:rPr>
              <a:t>5 </a:t>
            </a:r>
            <a:r>
              <a:rPr sz="2700" spc="-10" dirty="0">
                <a:latin typeface="Calibri"/>
                <a:cs typeface="Calibri"/>
              </a:rPr>
              <a:t>indications </a:t>
            </a:r>
            <a:r>
              <a:rPr sz="2700" spc="-30" dirty="0">
                <a:latin typeface="Calibri"/>
                <a:cs typeface="Calibri"/>
              </a:rPr>
              <a:t>for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10" dirty="0">
                <a:latin typeface="Calibri"/>
                <a:cs typeface="Calibri"/>
              </a:rPr>
              <a:t>surgery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574CE4-83B1-1DBD-6A1C-0CB591E3660D}"/>
              </a:ext>
            </a:extLst>
          </p:cNvPr>
          <p:cNvSpPr>
            <a:spLocks noGrp="1"/>
          </p:cNvSpPr>
          <p:nvPr/>
        </p:nvSpPr>
        <p:spPr>
          <a:xfrm>
            <a:off x="838200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4000" b="1" dirty="0"/>
              <a:t>F</a:t>
            </a:r>
            <a:r>
              <a:rPr lang="en-JO" sz="4000" b="1" dirty="0"/>
              <a:t>ive modalities of treatment for BPH?</a:t>
            </a:r>
          </a:p>
          <a:p>
            <a:pPr marL="457200" lvl="1" indent="0">
              <a:buNone/>
            </a:pPr>
            <a:r>
              <a:rPr lang="en-US" sz="3600" dirty="0"/>
              <a:t>M</a:t>
            </a:r>
            <a:r>
              <a:rPr lang="en-JO" sz="3600" dirty="0"/>
              <a:t>edical </a:t>
            </a:r>
          </a:p>
          <a:p>
            <a:pPr marL="457200" lvl="1" indent="0">
              <a:buNone/>
            </a:pPr>
            <a:r>
              <a:rPr lang="en-JO" sz="3600" dirty="0"/>
              <a:t>TURP</a:t>
            </a:r>
          </a:p>
          <a:p>
            <a:pPr marL="457200" lvl="1" indent="0">
              <a:buNone/>
            </a:pPr>
            <a:r>
              <a:rPr lang="it-IT" sz="3600" dirty="0"/>
              <a:t>Open </a:t>
            </a:r>
            <a:r>
              <a:rPr lang="it-IT" sz="3600" dirty="0" err="1"/>
              <a:t>simple</a:t>
            </a:r>
            <a:r>
              <a:rPr lang="it-IT" sz="3600" dirty="0"/>
              <a:t> </a:t>
            </a:r>
            <a:r>
              <a:rPr lang="en-JO" sz="3600" dirty="0"/>
              <a:t>prostatectomy</a:t>
            </a:r>
          </a:p>
          <a:p>
            <a:pPr marL="457200" lvl="1" indent="0">
              <a:buNone/>
            </a:pPr>
            <a:r>
              <a:rPr lang="en-US" sz="3600" dirty="0"/>
              <a:t>T</a:t>
            </a:r>
            <a:r>
              <a:rPr lang="en-JO" sz="3600" dirty="0"/>
              <a:t>ransurethral incision of the prostate</a:t>
            </a:r>
          </a:p>
          <a:p>
            <a:pPr marL="457200" lvl="1" indent="0">
              <a:buNone/>
            </a:pPr>
            <a:r>
              <a:rPr lang="en-US" sz="3600" dirty="0"/>
              <a:t>L</a:t>
            </a:r>
            <a:r>
              <a:rPr lang="en-JO" sz="3600" dirty="0"/>
              <a:t>aser treatment</a:t>
            </a:r>
          </a:p>
        </p:txBody>
      </p:sp>
    </p:spTree>
    <p:extLst>
      <p:ext uri="{BB962C8B-B14F-4D97-AF65-F5344CB8AC3E}">
        <p14:creationId xmlns:p14="http://schemas.microsoft.com/office/powerpoint/2010/main" val="1587314720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19675" y="1352550"/>
            <a:ext cx="3924300" cy="37528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370266"/>
            <a:ext cx="235458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0" dirty="0"/>
              <a:t>1-</a:t>
            </a:r>
            <a:r>
              <a:rPr sz="2700" spc="-40" dirty="0"/>
              <a:t> </a:t>
            </a:r>
            <a:r>
              <a:rPr sz="2700" spc="-5" dirty="0"/>
              <a:t>spot</a:t>
            </a:r>
            <a:r>
              <a:rPr sz="2700" spc="-25" dirty="0"/>
              <a:t> </a:t>
            </a:r>
            <a:r>
              <a:rPr sz="2700" spc="-10" dirty="0"/>
              <a:t>diagnosis</a:t>
            </a:r>
            <a:endParaRPr sz="27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114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2190114"/>
            <a:ext cx="3873500" cy="85788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40"/>
              </a:spcBef>
            </a:pPr>
            <a:r>
              <a:rPr sz="2700" spc="-10" dirty="0">
                <a:latin typeface="Calibri"/>
                <a:cs typeface="Calibri"/>
              </a:rPr>
              <a:t>2-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4</a:t>
            </a:r>
            <a:r>
              <a:rPr sz="2700" spc="3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findings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in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digital</a:t>
            </a:r>
            <a:r>
              <a:rPr sz="2700" spc="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rectal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examination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05425" y="1638300"/>
            <a:ext cx="3819525" cy="3581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1470024"/>
            <a:ext cx="2875280" cy="154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1484" indent="-438784">
              <a:lnSpc>
                <a:spcPct val="100000"/>
              </a:lnSpc>
              <a:spcBef>
                <a:spcPts val="105"/>
              </a:spcBef>
              <a:buAutoNum type="arabicPlain"/>
              <a:tabLst>
                <a:tab pos="451484" algn="l"/>
              </a:tabLst>
            </a:pPr>
            <a:r>
              <a:rPr sz="3300" spc="-15" dirty="0">
                <a:latin typeface="Calibri"/>
                <a:cs typeface="Calibri"/>
              </a:rPr>
              <a:t>spot</a:t>
            </a:r>
            <a:r>
              <a:rPr sz="3300" spc="-45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diagnosis</a:t>
            </a:r>
            <a:endParaRPr sz="3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Calibri"/>
              <a:buAutoNum type="arabicPlain"/>
            </a:pPr>
            <a:endParaRPr sz="3250">
              <a:latin typeface="Calibri"/>
              <a:cs typeface="Calibri"/>
            </a:endParaRPr>
          </a:p>
          <a:p>
            <a:pPr marL="451484" indent="-438784">
              <a:lnSpc>
                <a:spcPct val="100000"/>
              </a:lnSpc>
              <a:buAutoNum type="arabicPlain"/>
              <a:tabLst>
                <a:tab pos="451484" algn="l"/>
              </a:tabLst>
            </a:pPr>
            <a:r>
              <a:rPr sz="3300" spc="-5" dirty="0">
                <a:latin typeface="Calibri"/>
                <a:cs typeface="Calibri"/>
              </a:rPr>
              <a:t>management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115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116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0050" y="1821814"/>
            <a:ext cx="3275965" cy="313499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01400"/>
              </a:lnSpc>
              <a:spcBef>
                <a:spcPts val="60"/>
              </a:spcBef>
            </a:pPr>
            <a:r>
              <a:rPr sz="3950" spc="-10" dirty="0"/>
              <a:t>Urology</a:t>
            </a:r>
            <a:r>
              <a:rPr sz="3950" spc="85" dirty="0"/>
              <a:t> </a:t>
            </a:r>
            <a:r>
              <a:rPr sz="3950" spc="-20" dirty="0"/>
              <a:t>Archive </a:t>
            </a:r>
            <a:r>
              <a:rPr sz="3950" spc="-875" dirty="0"/>
              <a:t> </a:t>
            </a:r>
            <a:r>
              <a:rPr sz="3950" spc="-725" dirty="0">
                <a:latin typeface="Times New Roman"/>
                <a:cs typeface="Times New Roman"/>
              </a:rPr>
              <a:t>ةي</a:t>
            </a:r>
            <a:r>
              <a:rPr sz="3950" spc="-819" dirty="0">
                <a:latin typeface="Times New Roman"/>
                <a:cs typeface="Times New Roman"/>
              </a:rPr>
              <a:t>ن</a:t>
            </a:r>
            <a:r>
              <a:rPr sz="3950" spc="-860" dirty="0">
                <a:latin typeface="Times New Roman"/>
                <a:cs typeface="Times New Roman"/>
              </a:rPr>
              <a:t>اثل</a:t>
            </a:r>
            <a:r>
              <a:rPr sz="3950" spc="-375" dirty="0">
                <a:latin typeface="Times New Roman"/>
                <a:cs typeface="Times New Roman"/>
              </a:rPr>
              <a:t>ا</a:t>
            </a:r>
            <a:r>
              <a:rPr sz="3950" spc="45" dirty="0">
                <a:latin typeface="Times New Roman"/>
                <a:cs typeface="Times New Roman"/>
              </a:rPr>
              <a:t> </a:t>
            </a:r>
            <a:r>
              <a:rPr sz="3950" spc="110" dirty="0">
                <a:latin typeface="Times New Roman"/>
                <a:cs typeface="Times New Roman"/>
              </a:rPr>
              <a:t>ة</a:t>
            </a:r>
            <a:r>
              <a:rPr sz="3950" spc="220" dirty="0">
                <a:latin typeface="Times New Roman"/>
                <a:cs typeface="Times New Roman"/>
              </a:rPr>
              <a:t>ع</a:t>
            </a:r>
            <a:r>
              <a:rPr sz="3950" spc="130" dirty="0">
                <a:latin typeface="Times New Roman"/>
                <a:cs typeface="Times New Roman"/>
              </a:rPr>
              <a:t>و</a:t>
            </a:r>
            <a:r>
              <a:rPr sz="3950" spc="110" dirty="0">
                <a:latin typeface="Times New Roman"/>
                <a:cs typeface="Times New Roman"/>
              </a:rPr>
              <a:t>م</a:t>
            </a:r>
            <a:r>
              <a:rPr sz="3950" spc="-229" dirty="0">
                <a:latin typeface="Times New Roman"/>
                <a:cs typeface="Times New Roman"/>
              </a:rPr>
              <a:t>جملا  </a:t>
            </a:r>
            <a:r>
              <a:rPr sz="3950" spc="35" dirty="0">
                <a:latin typeface="Times New Roman"/>
                <a:cs typeface="Times New Roman"/>
              </a:rPr>
              <a:t>5/8/2021</a:t>
            </a:r>
            <a:endParaRPr sz="3950">
              <a:latin typeface="Times New Roman"/>
              <a:cs typeface="Times New Roman"/>
            </a:endParaRPr>
          </a:p>
          <a:p>
            <a:pPr marL="28575" marR="62865" indent="12065" algn="ctr">
              <a:lnSpc>
                <a:spcPct val="119200"/>
              </a:lnSpc>
              <a:spcBef>
                <a:spcPts val="940"/>
              </a:spcBef>
            </a:pPr>
            <a:r>
              <a:rPr sz="3200" spc="20" dirty="0">
                <a:solidFill>
                  <a:srgbClr val="888888"/>
                </a:solidFill>
              </a:rPr>
              <a:t>Hashem </a:t>
            </a:r>
            <a:r>
              <a:rPr sz="3200" spc="-20" dirty="0">
                <a:solidFill>
                  <a:srgbClr val="888888"/>
                </a:solidFill>
              </a:rPr>
              <a:t>Tarawneh </a:t>
            </a:r>
            <a:r>
              <a:rPr sz="3200" spc="-710" dirty="0">
                <a:solidFill>
                  <a:srgbClr val="888888"/>
                </a:solidFill>
              </a:rPr>
              <a:t> </a:t>
            </a:r>
            <a:r>
              <a:rPr sz="3200" spc="15" dirty="0">
                <a:solidFill>
                  <a:srgbClr val="888888"/>
                </a:solidFill>
              </a:rPr>
              <a:t>A</a:t>
            </a:r>
            <a:r>
              <a:rPr sz="3200" spc="45" dirty="0">
                <a:solidFill>
                  <a:srgbClr val="888888"/>
                </a:solidFill>
              </a:rPr>
              <a:t>b</a:t>
            </a:r>
            <a:r>
              <a:rPr sz="3200" spc="35" dirty="0">
                <a:solidFill>
                  <a:srgbClr val="888888"/>
                </a:solidFill>
              </a:rPr>
              <a:t>da</a:t>
            </a:r>
            <a:r>
              <a:rPr sz="3200" spc="5" dirty="0">
                <a:solidFill>
                  <a:srgbClr val="888888"/>
                </a:solidFill>
              </a:rPr>
              <a:t>l</a:t>
            </a:r>
            <a:r>
              <a:rPr sz="3200" spc="15" dirty="0">
                <a:solidFill>
                  <a:srgbClr val="888888"/>
                </a:solidFill>
              </a:rPr>
              <a:t>l</a:t>
            </a:r>
            <a:r>
              <a:rPr sz="3200" spc="35" dirty="0">
                <a:solidFill>
                  <a:srgbClr val="888888"/>
                </a:solidFill>
              </a:rPr>
              <a:t>a</a:t>
            </a:r>
            <a:r>
              <a:rPr sz="3200" spc="15" dirty="0">
                <a:solidFill>
                  <a:srgbClr val="888888"/>
                </a:solidFill>
              </a:rPr>
              <a:t>h</a:t>
            </a:r>
            <a:r>
              <a:rPr sz="3200" spc="-250" dirty="0">
                <a:solidFill>
                  <a:srgbClr val="888888"/>
                </a:solidFill>
              </a:rPr>
              <a:t> </a:t>
            </a:r>
            <a:r>
              <a:rPr sz="3200" spc="-215" dirty="0">
                <a:solidFill>
                  <a:srgbClr val="888888"/>
                </a:solidFill>
              </a:rPr>
              <a:t>T</a:t>
            </a:r>
            <a:r>
              <a:rPr sz="3200" spc="35" dirty="0">
                <a:solidFill>
                  <a:srgbClr val="888888"/>
                </a:solidFill>
              </a:rPr>
              <a:t>a</a:t>
            </a:r>
            <a:r>
              <a:rPr sz="3200" spc="-70" dirty="0">
                <a:solidFill>
                  <a:srgbClr val="888888"/>
                </a:solidFill>
              </a:rPr>
              <a:t>r</a:t>
            </a:r>
            <a:r>
              <a:rPr sz="3200" spc="35" dirty="0">
                <a:solidFill>
                  <a:srgbClr val="888888"/>
                </a:solidFill>
              </a:rPr>
              <a:t>awn</a:t>
            </a:r>
            <a:r>
              <a:rPr sz="3200" spc="-25" dirty="0">
                <a:solidFill>
                  <a:srgbClr val="888888"/>
                </a:solidFill>
              </a:rPr>
              <a:t>e</a:t>
            </a:r>
            <a:r>
              <a:rPr sz="3200" spc="15" dirty="0">
                <a:solidFill>
                  <a:srgbClr val="888888"/>
                </a:solidFill>
              </a:rPr>
              <a:t>h</a:t>
            </a:r>
            <a:endParaRPr sz="3200"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Station</a:t>
            </a:r>
            <a:r>
              <a:rPr spc="-90" dirty="0"/>
              <a:t> </a:t>
            </a:r>
            <a:r>
              <a:rPr spc="15" dirty="0"/>
              <a:t>1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0547" y="2084862"/>
            <a:ext cx="5507401" cy="321312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71014" y="5394325"/>
            <a:ext cx="1955800" cy="38989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sz="1200" spc="-10" dirty="0">
                <a:solidFill>
                  <a:srgbClr val="00AF50"/>
                </a:solidFill>
                <a:latin typeface="Calibri"/>
                <a:cs typeface="Calibri"/>
              </a:rPr>
              <a:t>4-Non-infectious</a:t>
            </a:r>
            <a:r>
              <a:rPr sz="1200" spc="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AF50"/>
                </a:solidFill>
                <a:latin typeface="Calibri"/>
                <a:cs typeface="Calibri"/>
              </a:rPr>
              <a:t>inflammation. </a:t>
            </a:r>
            <a:r>
              <a:rPr sz="1200" spc="-254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00AF50"/>
                </a:solidFill>
                <a:latin typeface="Calibri"/>
                <a:cs typeface="Calibri"/>
              </a:rPr>
              <a:t>5-Trauma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117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Station</a:t>
            </a:r>
            <a:r>
              <a:rPr spc="-90" dirty="0"/>
              <a:t> </a:t>
            </a:r>
            <a:r>
              <a:rPr spc="15" dirty="0"/>
              <a:t>2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9326" y="2056046"/>
            <a:ext cx="4698152" cy="35860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8475" y="2295525"/>
            <a:ext cx="1990725" cy="19812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118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9175" y="501395"/>
            <a:ext cx="2032000" cy="6858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3810">
              <a:lnSpc>
                <a:spcPts val="5090"/>
              </a:lnSpc>
            </a:pPr>
            <a:r>
              <a:rPr spc="-10" dirty="0"/>
              <a:t>Station</a:t>
            </a:r>
            <a:r>
              <a:rPr spc="-55" dirty="0"/>
              <a:t> </a:t>
            </a:r>
            <a:r>
              <a:rPr spc="15" dirty="0"/>
              <a:t>3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181100"/>
            <a:ext cx="7010400" cy="540067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119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Station</a:t>
            </a:r>
            <a:r>
              <a:rPr spc="-90" dirty="0"/>
              <a:t> </a:t>
            </a:r>
            <a:r>
              <a:rPr spc="15" dirty="0"/>
              <a:t>4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554890"/>
            <a:ext cx="5376530" cy="285926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120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Station</a:t>
            </a:r>
            <a:r>
              <a:rPr spc="-90" dirty="0"/>
              <a:t> </a:t>
            </a:r>
            <a:r>
              <a:rPr spc="15" dirty="0"/>
              <a:t>5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924050"/>
            <a:ext cx="5600700" cy="38957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341745" y="2351722"/>
            <a:ext cx="2120900" cy="105219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580"/>
              </a:lnSpc>
              <a:spcBef>
                <a:spcPts val="185"/>
              </a:spcBef>
            </a:pPr>
            <a:r>
              <a:rPr sz="1350" spc="-15" dirty="0">
                <a:latin typeface="Calibri"/>
                <a:cs typeface="Calibri"/>
              </a:rPr>
              <a:t>3</a:t>
            </a:r>
            <a:r>
              <a:rPr sz="1350" dirty="0">
                <a:latin typeface="Calibri"/>
                <a:cs typeface="Calibri"/>
              </a:rPr>
              <a:t>-</a:t>
            </a:r>
            <a:r>
              <a:rPr sz="1350" spc="30" dirty="0">
                <a:latin typeface="Calibri"/>
                <a:cs typeface="Calibri"/>
              </a:rPr>
              <a:t> I</a:t>
            </a:r>
            <a:r>
              <a:rPr sz="1350" dirty="0">
                <a:latin typeface="Calibri"/>
                <a:cs typeface="Calibri"/>
              </a:rPr>
              <a:t>s</a:t>
            </a:r>
            <a:r>
              <a:rPr sz="1350" spc="-85" dirty="0">
                <a:latin typeface="Calibri"/>
                <a:cs typeface="Calibri"/>
              </a:rPr>
              <a:t> </a:t>
            </a:r>
            <a:r>
              <a:rPr sz="1350" spc="-15" dirty="0">
                <a:latin typeface="Calibri"/>
                <a:cs typeface="Calibri"/>
              </a:rPr>
              <a:t>i</a:t>
            </a:r>
            <a:r>
              <a:rPr sz="1350" dirty="0">
                <a:latin typeface="Calibri"/>
                <a:cs typeface="Calibri"/>
              </a:rPr>
              <a:t>t</a:t>
            </a:r>
            <a:r>
              <a:rPr sz="1350" spc="-10" dirty="0">
                <a:latin typeface="Calibri"/>
                <a:cs typeface="Calibri"/>
              </a:rPr>
              <a:t> </a:t>
            </a:r>
            <a:r>
              <a:rPr sz="1350" spc="35" dirty="0">
                <a:latin typeface="Calibri"/>
                <a:cs typeface="Calibri"/>
              </a:rPr>
              <a:t>o</a:t>
            </a:r>
            <a:r>
              <a:rPr sz="1350" dirty="0">
                <a:latin typeface="Calibri"/>
                <a:cs typeface="Calibri"/>
              </a:rPr>
              <a:t>k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to</a:t>
            </a:r>
            <a:r>
              <a:rPr sz="1350" spc="-50" dirty="0">
                <a:latin typeface="Calibri"/>
                <a:cs typeface="Calibri"/>
              </a:rPr>
              <a:t> </a:t>
            </a:r>
            <a:r>
              <a:rPr sz="1350" spc="-40" dirty="0">
                <a:latin typeface="Calibri"/>
                <a:cs typeface="Calibri"/>
              </a:rPr>
              <a:t>d</a:t>
            </a:r>
            <a:r>
              <a:rPr sz="1350" dirty="0">
                <a:latin typeface="Calibri"/>
                <a:cs typeface="Calibri"/>
              </a:rPr>
              <a:t>o</a:t>
            </a:r>
            <a:r>
              <a:rPr sz="1350" spc="3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s</a:t>
            </a:r>
            <a:r>
              <a:rPr sz="1350" spc="-40" dirty="0">
                <a:latin typeface="Calibri"/>
                <a:cs typeface="Calibri"/>
              </a:rPr>
              <a:t>up</a:t>
            </a:r>
            <a:r>
              <a:rPr sz="1350" spc="-25" dirty="0">
                <a:latin typeface="Calibri"/>
                <a:cs typeface="Calibri"/>
              </a:rPr>
              <a:t>r</a:t>
            </a:r>
            <a:r>
              <a:rPr sz="1350" spc="25" dirty="0">
                <a:latin typeface="Calibri"/>
                <a:cs typeface="Calibri"/>
              </a:rPr>
              <a:t>a</a:t>
            </a:r>
            <a:r>
              <a:rPr sz="1350" spc="-40" dirty="0">
                <a:latin typeface="Calibri"/>
                <a:cs typeface="Calibri"/>
              </a:rPr>
              <a:t>pub</a:t>
            </a:r>
            <a:r>
              <a:rPr sz="1350" spc="-15" dirty="0">
                <a:latin typeface="Calibri"/>
                <a:cs typeface="Calibri"/>
              </a:rPr>
              <a:t>i</a:t>
            </a:r>
            <a:r>
              <a:rPr sz="1350" dirty="0">
                <a:latin typeface="Calibri"/>
                <a:cs typeface="Calibri"/>
              </a:rPr>
              <a:t>c  </a:t>
            </a:r>
            <a:r>
              <a:rPr sz="1350" spc="25" dirty="0">
                <a:latin typeface="Calibri"/>
                <a:cs typeface="Calibri"/>
              </a:rPr>
              <a:t>ca</a:t>
            </a:r>
            <a:r>
              <a:rPr sz="1350" dirty="0">
                <a:latin typeface="Calibri"/>
                <a:cs typeface="Calibri"/>
              </a:rPr>
              <a:t>t</a:t>
            </a:r>
            <a:r>
              <a:rPr sz="1350" spc="-40" dirty="0">
                <a:latin typeface="Calibri"/>
                <a:cs typeface="Calibri"/>
              </a:rPr>
              <a:t>h</a:t>
            </a:r>
            <a:r>
              <a:rPr sz="1350" dirty="0">
                <a:latin typeface="Calibri"/>
                <a:cs typeface="Calibri"/>
              </a:rPr>
              <a:t>ete</a:t>
            </a:r>
            <a:r>
              <a:rPr sz="1350" spc="-25" dirty="0">
                <a:latin typeface="Calibri"/>
                <a:cs typeface="Calibri"/>
              </a:rPr>
              <a:t>r</a:t>
            </a:r>
            <a:r>
              <a:rPr sz="1350" spc="-15" dirty="0">
                <a:latin typeface="Calibri"/>
                <a:cs typeface="Calibri"/>
              </a:rPr>
              <a:t>i</a:t>
            </a:r>
            <a:r>
              <a:rPr sz="1350" spc="-10" dirty="0">
                <a:latin typeface="Calibri"/>
                <a:cs typeface="Calibri"/>
              </a:rPr>
              <a:t>z</a:t>
            </a:r>
            <a:r>
              <a:rPr sz="1350" spc="25" dirty="0">
                <a:latin typeface="Calibri"/>
                <a:cs typeface="Calibri"/>
              </a:rPr>
              <a:t>a</a:t>
            </a:r>
            <a:r>
              <a:rPr sz="1350" dirty="0">
                <a:latin typeface="Calibri"/>
                <a:cs typeface="Calibri"/>
              </a:rPr>
              <a:t>t</a:t>
            </a:r>
            <a:r>
              <a:rPr sz="1350" spc="-15" dirty="0">
                <a:latin typeface="Calibri"/>
                <a:cs typeface="Calibri"/>
              </a:rPr>
              <a:t>i</a:t>
            </a:r>
            <a:r>
              <a:rPr sz="1350" spc="35" dirty="0">
                <a:latin typeface="Calibri"/>
                <a:cs typeface="Calibri"/>
              </a:rPr>
              <a:t>o</a:t>
            </a:r>
            <a:r>
              <a:rPr sz="1350" dirty="0">
                <a:latin typeface="Calibri"/>
                <a:cs typeface="Calibri"/>
              </a:rPr>
              <a:t>n</a:t>
            </a:r>
            <a:r>
              <a:rPr sz="1350" spc="-120" dirty="0">
                <a:latin typeface="Calibri"/>
                <a:cs typeface="Calibri"/>
              </a:rPr>
              <a:t> </a:t>
            </a:r>
            <a:r>
              <a:rPr sz="1350" spc="35" dirty="0">
                <a:latin typeface="Calibri"/>
                <a:cs typeface="Calibri"/>
              </a:rPr>
              <a:t>fo</a:t>
            </a:r>
            <a:r>
              <a:rPr sz="1350" dirty="0">
                <a:latin typeface="Calibri"/>
                <a:cs typeface="Calibri"/>
              </a:rPr>
              <a:t>r</a:t>
            </a:r>
            <a:r>
              <a:rPr sz="1350" spc="-10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</a:t>
            </a:r>
            <a:r>
              <a:rPr sz="1350" spc="-40" dirty="0">
                <a:latin typeface="Calibri"/>
                <a:cs typeface="Calibri"/>
              </a:rPr>
              <a:t>h</a:t>
            </a:r>
            <a:r>
              <a:rPr sz="1350" dirty="0">
                <a:latin typeface="Calibri"/>
                <a:cs typeface="Calibri"/>
              </a:rPr>
              <a:t>e</a:t>
            </a:r>
            <a:r>
              <a:rPr sz="1350" spc="70" dirty="0">
                <a:latin typeface="Calibri"/>
                <a:cs typeface="Calibri"/>
              </a:rPr>
              <a:t> </a:t>
            </a:r>
            <a:r>
              <a:rPr sz="1350" spc="-40" dirty="0">
                <a:latin typeface="Calibri"/>
                <a:cs typeface="Calibri"/>
              </a:rPr>
              <a:t>p</a:t>
            </a:r>
            <a:r>
              <a:rPr sz="1350" spc="25" dirty="0">
                <a:latin typeface="Calibri"/>
                <a:cs typeface="Calibri"/>
              </a:rPr>
              <a:t>a</a:t>
            </a:r>
            <a:r>
              <a:rPr sz="1350" dirty="0">
                <a:latin typeface="Calibri"/>
                <a:cs typeface="Calibri"/>
              </a:rPr>
              <a:t>t</a:t>
            </a:r>
            <a:r>
              <a:rPr sz="1350" spc="-15" dirty="0">
                <a:latin typeface="Calibri"/>
                <a:cs typeface="Calibri"/>
              </a:rPr>
              <a:t>i</a:t>
            </a:r>
            <a:r>
              <a:rPr sz="1350" dirty="0">
                <a:latin typeface="Calibri"/>
                <a:cs typeface="Calibri"/>
              </a:rPr>
              <a:t>e</a:t>
            </a:r>
            <a:r>
              <a:rPr sz="1350" spc="-35" dirty="0">
                <a:latin typeface="Calibri"/>
                <a:cs typeface="Calibri"/>
              </a:rPr>
              <a:t>n</a:t>
            </a:r>
            <a:r>
              <a:rPr sz="1350" dirty="0">
                <a:latin typeface="Calibri"/>
                <a:cs typeface="Calibri"/>
              </a:rPr>
              <a:t>t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ts val="1605"/>
              </a:lnSpc>
            </a:pPr>
            <a:r>
              <a:rPr sz="1350" spc="-15" dirty="0">
                <a:latin typeface="Calibri"/>
                <a:cs typeface="Calibri"/>
              </a:rPr>
              <a:t>?(explain</a:t>
            </a:r>
            <a:r>
              <a:rPr sz="1350" spc="10" dirty="0">
                <a:latin typeface="Calibri"/>
                <a:cs typeface="Calibri"/>
              </a:rPr>
              <a:t> </a:t>
            </a:r>
            <a:r>
              <a:rPr sz="1350" spc="-20" dirty="0">
                <a:latin typeface="Calibri"/>
                <a:cs typeface="Calibri"/>
              </a:rPr>
              <a:t>why).</a:t>
            </a:r>
            <a:endParaRPr sz="1350">
              <a:latin typeface="Calibri"/>
              <a:cs typeface="Calibri"/>
            </a:endParaRPr>
          </a:p>
          <a:p>
            <a:pPr marL="12700" marR="153035">
              <a:lnSpc>
                <a:spcPts val="1580"/>
              </a:lnSpc>
              <a:spcBef>
                <a:spcPts val="120"/>
              </a:spcBef>
            </a:pPr>
            <a:r>
              <a:rPr sz="1350" spc="25" dirty="0">
                <a:latin typeface="Calibri"/>
                <a:cs typeface="Calibri"/>
              </a:rPr>
              <a:t>N</a:t>
            </a:r>
            <a:r>
              <a:rPr sz="1350" spc="35" dirty="0">
                <a:latin typeface="Calibri"/>
                <a:cs typeface="Calibri"/>
              </a:rPr>
              <a:t>o</a:t>
            </a:r>
            <a:r>
              <a:rPr sz="1350" dirty="0">
                <a:latin typeface="Calibri"/>
                <a:cs typeface="Calibri"/>
              </a:rPr>
              <a:t>,</a:t>
            </a:r>
            <a:r>
              <a:rPr sz="1350" spc="-120" dirty="0">
                <a:latin typeface="Calibri"/>
                <a:cs typeface="Calibri"/>
              </a:rPr>
              <a:t> </a:t>
            </a:r>
            <a:r>
              <a:rPr sz="1350" spc="-40" dirty="0">
                <a:latin typeface="Calibri"/>
                <a:cs typeface="Calibri"/>
              </a:rPr>
              <a:t>b</a:t>
            </a:r>
            <a:r>
              <a:rPr sz="1350" dirty="0">
                <a:latin typeface="Calibri"/>
                <a:cs typeface="Calibri"/>
              </a:rPr>
              <a:t>e</a:t>
            </a:r>
            <a:r>
              <a:rPr sz="1350" spc="25" dirty="0">
                <a:latin typeface="Calibri"/>
                <a:cs typeface="Calibri"/>
              </a:rPr>
              <a:t>ca</a:t>
            </a:r>
            <a:r>
              <a:rPr sz="1350" spc="-40" dirty="0">
                <a:latin typeface="Calibri"/>
                <a:cs typeface="Calibri"/>
              </a:rPr>
              <a:t>u</a:t>
            </a:r>
            <a:r>
              <a:rPr sz="1350" spc="-5" dirty="0">
                <a:latin typeface="Calibri"/>
                <a:cs typeface="Calibri"/>
              </a:rPr>
              <a:t>s</a:t>
            </a:r>
            <a:r>
              <a:rPr sz="1350" dirty="0">
                <a:latin typeface="Calibri"/>
                <a:cs typeface="Calibri"/>
              </a:rPr>
              <a:t>e</a:t>
            </a:r>
            <a:r>
              <a:rPr sz="1350" spc="65" dirty="0">
                <a:latin typeface="Calibri"/>
                <a:cs typeface="Calibri"/>
              </a:rPr>
              <a:t> </a:t>
            </a:r>
            <a:r>
              <a:rPr sz="1350" spc="-15" dirty="0">
                <a:latin typeface="Calibri"/>
                <a:cs typeface="Calibri"/>
              </a:rPr>
              <a:t>i</a:t>
            </a:r>
            <a:r>
              <a:rPr sz="1350" dirty="0">
                <a:latin typeface="Calibri"/>
                <a:cs typeface="Calibri"/>
              </a:rPr>
              <a:t>t</a:t>
            </a:r>
            <a:r>
              <a:rPr sz="1350" spc="-10" dirty="0">
                <a:latin typeface="Calibri"/>
                <a:cs typeface="Calibri"/>
              </a:rPr>
              <a:t> </a:t>
            </a:r>
            <a:r>
              <a:rPr sz="1350" spc="-35" dirty="0">
                <a:latin typeface="Calibri"/>
                <a:cs typeface="Calibri"/>
              </a:rPr>
              <a:t>m</a:t>
            </a:r>
            <a:r>
              <a:rPr sz="1350" spc="-15" dirty="0">
                <a:latin typeface="Calibri"/>
                <a:cs typeface="Calibri"/>
              </a:rPr>
              <a:t>i</a:t>
            </a:r>
            <a:r>
              <a:rPr sz="1350" spc="-40" dirty="0">
                <a:latin typeface="Calibri"/>
                <a:cs typeface="Calibri"/>
              </a:rPr>
              <a:t>gh</a:t>
            </a:r>
            <a:r>
              <a:rPr sz="1350" dirty="0">
                <a:latin typeface="Calibri"/>
                <a:cs typeface="Calibri"/>
              </a:rPr>
              <a:t>t</a:t>
            </a:r>
            <a:r>
              <a:rPr sz="1350" spc="65" dirty="0">
                <a:latin typeface="Calibri"/>
                <a:cs typeface="Calibri"/>
              </a:rPr>
              <a:t> </a:t>
            </a:r>
            <a:r>
              <a:rPr sz="1350" spc="25" dirty="0">
                <a:latin typeface="Calibri"/>
                <a:cs typeface="Calibri"/>
              </a:rPr>
              <a:t>ca</a:t>
            </a:r>
            <a:r>
              <a:rPr sz="1350" spc="-40" dirty="0">
                <a:latin typeface="Calibri"/>
                <a:cs typeface="Calibri"/>
              </a:rPr>
              <a:t>u</a:t>
            </a:r>
            <a:r>
              <a:rPr sz="1350" spc="-5" dirty="0">
                <a:latin typeface="Calibri"/>
                <a:cs typeface="Calibri"/>
              </a:rPr>
              <a:t>se  </a:t>
            </a:r>
            <a:r>
              <a:rPr sz="1350" spc="-10" dirty="0">
                <a:latin typeface="Calibri"/>
                <a:cs typeface="Calibri"/>
              </a:rPr>
              <a:t>implantation</a:t>
            </a:r>
            <a:r>
              <a:rPr sz="1350" spc="30" dirty="0">
                <a:latin typeface="Calibri"/>
                <a:cs typeface="Calibri"/>
              </a:rPr>
              <a:t> </a:t>
            </a:r>
            <a:r>
              <a:rPr sz="1350" spc="15" dirty="0">
                <a:latin typeface="Calibri"/>
                <a:cs typeface="Calibri"/>
              </a:rPr>
              <a:t>of</a:t>
            </a:r>
            <a:r>
              <a:rPr sz="1350" spc="-4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metastases.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121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5995" y="797242"/>
            <a:ext cx="204597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Station</a:t>
            </a:r>
            <a:r>
              <a:rPr spc="-90" dirty="0"/>
              <a:t> </a:t>
            </a:r>
            <a:r>
              <a:rPr spc="15" dirty="0"/>
              <a:t>6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025" y="1447800"/>
            <a:ext cx="4143375" cy="37052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29150" y="2076450"/>
            <a:ext cx="2819400" cy="334327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26072" y="2994342"/>
            <a:ext cx="4539615" cy="57721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80"/>
              </a:spcBef>
            </a:pPr>
            <a:r>
              <a:rPr sz="1800" spc="-15" dirty="0">
                <a:solidFill>
                  <a:srgbClr val="00AF50"/>
                </a:solidFill>
                <a:latin typeface="Calibri"/>
                <a:cs typeface="Calibri"/>
              </a:rPr>
              <a:t>4</a:t>
            </a:r>
            <a:r>
              <a:rPr sz="1800" spc="-30" dirty="0">
                <a:solidFill>
                  <a:srgbClr val="00AF50"/>
                </a:solidFill>
                <a:latin typeface="Calibri"/>
                <a:cs typeface="Calibri"/>
              </a:rPr>
              <a:t>-</a:t>
            </a:r>
            <a:r>
              <a:rPr sz="1800" spc="-105" dirty="0">
                <a:solidFill>
                  <a:srgbClr val="00AF50"/>
                </a:solidFill>
                <a:latin typeface="Calibri"/>
                <a:cs typeface="Calibri"/>
              </a:rPr>
              <a:t>W</a:t>
            </a:r>
            <a:r>
              <a:rPr sz="1800" spc="-30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800" spc="35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te</a:t>
            </a:r>
            <a:r>
              <a:rPr sz="1800" spc="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00AF50"/>
                </a:solidFill>
                <a:latin typeface="Calibri"/>
                <a:cs typeface="Calibri"/>
              </a:rPr>
              <a:t>d</a:t>
            </a:r>
            <a:r>
              <a:rPr sz="1800" spc="20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1800" spc="-15" dirty="0">
                <a:solidFill>
                  <a:srgbClr val="00AF50"/>
                </a:solidFill>
                <a:latin typeface="Calibri"/>
                <a:cs typeface="Calibri"/>
              </a:rPr>
              <a:t>w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3</a:t>
            </a:r>
            <a:r>
              <a:rPr sz="1800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1800" spc="25" dirty="0">
                <a:solidFill>
                  <a:srgbClr val="00AF50"/>
                </a:solidFill>
                <a:latin typeface="Calibri"/>
                <a:cs typeface="Calibri"/>
              </a:rPr>
              <a:t>nd</a:t>
            </a:r>
            <a:r>
              <a:rPr sz="1800" spc="35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1800" spc="3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1800" spc="3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1800" spc="20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1800" spc="25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1800" spc="-2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100" dirty="0">
                <a:solidFill>
                  <a:srgbClr val="00AF50"/>
                </a:solidFill>
                <a:latin typeface="Calibri"/>
                <a:cs typeface="Calibri"/>
              </a:rPr>
              <a:t>f</a:t>
            </a:r>
            <a:r>
              <a:rPr sz="1800" spc="20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800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00AF50"/>
                </a:solidFill>
                <a:latin typeface="Calibri"/>
                <a:cs typeface="Calibri"/>
              </a:rPr>
              <a:t>d</a:t>
            </a:r>
            <a:r>
              <a:rPr sz="1800" spc="20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1800" spc="35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1800" spc="25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g</a:t>
            </a:r>
            <a:r>
              <a:rPr sz="1800" spc="-1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800" spc="25" dirty="0">
                <a:solidFill>
                  <a:srgbClr val="00AF50"/>
                </a:solidFill>
                <a:latin typeface="Calibri"/>
                <a:cs typeface="Calibri"/>
              </a:rPr>
              <a:t>nd</a:t>
            </a:r>
            <a:r>
              <a:rPr sz="1800" spc="20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1800" spc="-35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1800" spc="-15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1800" spc="20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1800" spc="25" dirty="0">
                <a:solidFill>
                  <a:srgbClr val="00AF50"/>
                </a:solidFill>
                <a:latin typeface="Calibri"/>
                <a:cs typeface="Calibri"/>
              </a:rPr>
              <a:t>p</a:t>
            </a:r>
            <a:r>
              <a:rPr sz="1800" spc="35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c  </a:t>
            </a:r>
            <a:r>
              <a:rPr sz="1800" spc="-35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1800" spc="25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1800" spc="-30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800" spc="-25" dirty="0">
                <a:solidFill>
                  <a:srgbClr val="00AF50"/>
                </a:solidFill>
                <a:latin typeface="Calibri"/>
                <a:cs typeface="Calibri"/>
              </a:rPr>
              <a:t>g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y</a:t>
            </a:r>
            <a:r>
              <a:rPr sz="1800" spc="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100" dirty="0">
                <a:solidFill>
                  <a:srgbClr val="00AF50"/>
                </a:solidFill>
                <a:latin typeface="Calibri"/>
                <a:cs typeface="Calibri"/>
              </a:rPr>
              <a:t>f</a:t>
            </a:r>
            <a:r>
              <a:rPr sz="1800" spc="20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800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1800" spc="20" dirty="0">
                <a:solidFill>
                  <a:srgbClr val="00AF50"/>
                </a:solidFill>
                <a:latin typeface="Calibri"/>
                <a:cs typeface="Calibri"/>
              </a:rPr>
              <a:t>h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800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1800" spc="1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1800" spc="25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e </a:t>
            </a:r>
            <a:r>
              <a:rPr sz="1800" spc="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75" dirty="0">
                <a:solidFill>
                  <a:srgbClr val="00AF50"/>
                </a:solidFill>
                <a:latin typeface="Arial"/>
                <a:cs typeface="Arial"/>
              </a:rPr>
              <a:t>ا</a:t>
            </a:r>
            <a:r>
              <a:rPr sz="1800" spc="160" dirty="0">
                <a:solidFill>
                  <a:srgbClr val="00AF50"/>
                </a:solidFill>
                <a:latin typeface="Arial"/>
                <a:cs typeface="Arial"/>
              </a:rPr>
              <a:t>ه</a:t>
            </a:r>
            <a:r>
              <a:rPr sz="1800" spc="-505" dirty="0">
                <a:solidFill>
                  <a:srgbClr val="00AF50"/>
                </a:solidFill>
                <a:latin typeface="Arial"/>
                <a:cs typeface="Arial"/>
              </a:rPr>
              <a:t>ن</a:t>
            </a:r>
            <a:r>
              <a:rPr sz="1800" spc="75" dirty="0">
                <a:solidFill>
                  <a:srgbClr val="00AF50"/>
                </a:solidFill>
                <a:latin typeface="Arial"/>
                <a:cs typeface="Arial"/>
              </a:rPr>
              <a:t>ا</a:t>
            </a:r>
            <a:r>
              <a:rPr sz="1800" spc="-375" dirty="0">
                <a:solidFill>
                  <a:srgbClr val="00AF50"/>
                </a:solidFill>
                <a:latin typeface="Arial"/>
                <a:cs typeface="Arial"/>
              </a:rPr>
              <a:t>ك</a:t>
            </a:r>
            <a:r>
              <a:rPr sz="1800" spc="-1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00AF50"/>
                </a:solidFill>
                <a:latin typeface="Arial"/>
                <a:cs typeface="Arial"/>
              </a:rPr>
              <a:t>و</a:t>
            </a:r>
            <a:r>
              <a:rPr sz="1800" spc="90" dirty="0">
                <a:solidFill>
                  <a:srgbClr val="00AF50"/>
                </a:solidFill>
                <a:latin typeface="Arial"/>
                <a:cs typeface="Arial"/>
              </a:rPr>
              <a:t>ا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m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800" spc="-25" dirty="0">
                <a:solidFill>
                  <a:srgbClr val="00AF50"/>
                </a:solidFill>
                <a:latin typeface="Calibri"/>
                <a:cs typeface="Calibri"/>
              </a:rPr>
              <a:t>rg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800" spc="35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1800" spc="-15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122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1957" y="4906645"/>
            <a:ext cx="1296035" cy="851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350" spc="-5" dirty="0">
                <a:latin typeface="Calibri"/>
                <a:cs typeface="Calibri"/>
              </a:rPr>
              <a:t>4-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intractable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pain </a:t>
            </a:r>
            <a:r>
              <a:rPr sz="1350" spc="-290" dirty="0">
                <a:latin typeface="Calibri"/>
                <a:cs typeface="Calibri"/>
              </a:rPr>
              <a:t> </a:t>
            </a:r>
            <a:r>
              <a:rPr sz="1350" spc="5" dirty="0">
                <a:latin typeface="Calibri"/>
                <a:cs typeface="Calibri"/>
              </a:rPr>
              <a:t>Infection </a:t>
            </a:r>
            <a:r>
              <a:rPr sz="1350" spc="1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Obstruction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350" dirty="0">
                <a:latin typeface="Calibri"/>
                <a:cs typeface="Calibri"/>
              </a:rPr>
              <a:t>38.6C</a:t>
            </a:r>
            <a:r>
              <a:rPr sz="1350" spc="-70" dirty="0">
                <a:latin typeface="Calibri"/>
                <a:cs typeface="Calibri"/>
              </a:rPr>
              <a:t> </a:t>
            </a:r>
            <a:r>
              <a:rPr sz="1350" spc="5" dirty="0">
                <a:latin typeface="Calibri"/>
                <a:cs typeface="Calibri"/>
              </a:rPr>
              <a:t>fever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Station</a:t>
            </a:r>
            <a:r>
              <a:rPr spc="-90" dirty="0"/>
              <a:t> </a:t>
            </a:r>
            <a:r>
              <a:rPr spc="15" dirty="0"/>
              <a:t>7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2075" y="1800225"/>
            <a:ext cx="5600700" cy="39814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123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8EB9090E-9D0E-51C4-0C04-3BE2515C4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517" y="1393825"/>
            <a:ext cx="8488965" cy="407035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B9AB6A-D7B0-DBC8-04ED-19B90801A6BA}"/>
              </a:ext>
            </a:extLst>
          </p:cNvPr>
          <p:cNvSpPr>
            <a:spLocks noGrp="1"/>
          </p:cNvSpPr>
          <p:nvPr/>
        </p:nvSpPr>
        <p:spPr>
          <a:xfrm>
            <a:off x="902368" y="436145"/>
            <a:ext cx="10497552" cy="5028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/>
              <a:t>D</a:t>
            </a:r>
            <a:r>
              <a:rPr lang="en-JO" dirty="0"/>
              <a:t>ifference between testicular torsion and epididymoorchitis?</a:t>
            </a:r>
          </a:p>
        </p:txBody>
      </p:sp>
    </p:spTree>
    <p:extLst>
      <p:ext uri="{BB962C8B-B14F-4D97-AF65-F5344CB8AC3E}">
        <p14:creationId xmlns:p14="http://schemas.microsoft.com/office/powerpoint/2010/main" val="1586941596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Station</a:t>
            </a:r>
            <a:r>
              <a:rPr spc="-90" dirty="0"/>
              <a:t> </a:t>
            </a:r>
            <a:r>
              <a:rPr spc="15" dirty="0"/>
              <a:t>8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8154" y="2105025"/>
            <a:ext cx="1974075" cy="32474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7657" y="1707578"/>
            <a:ext cx="4568825" cy="39973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1493520">
              <a:lnSpc>
                <a:spcPct val="100000"/>
              </a:lnSpc>
              <a:spcBef>
                <a:spcPts val="125"/>
              </a:spcBef>
            </a:pPr>
            <a:r>
              <a:rPr sz="2000" spc="10" dirty="0">
                <a:latin typeface="Calibri"/>
                <a:cs typeface="Calibri"/>
              </a:rPr>
              <a:t>What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type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catheter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this?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15" dirty="0">
                <a:solidFill>
                  <a:srgbClr val="F79546"/>
                </a:solidFill>
                <a:latin typeface="Calibri"/>
                <a:cs typeface="Calibri"/>
              </a:rPr>
              <a:t>A</a:t>
            </a:r>
            <a:r>
              <a:rPr sz="2000" spc="-55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79546"/>
                </a:solidFill>
                <a:latin typeface="Calibri"/>
                <a:cs typeface="Calibri"/>
              </a:rPr>
              <a:t>three</a:t>
            </a:r>
            <a:r>
              <a:rPr sz="2000" spc="3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79546"/>
                </a:solidFill>
                <a:latin typeface="Calibri"/>
                <a:cs typeface="Calibri"/>
              </a:rPr>
              <a:t>way</a:t>
            </a:r>
            <a:r>
              <a:rPr sz="2000" spc="-95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79546"/>
                </a:solidFill>
                <a:latin typeface="Calibri"/>
                <a:cs typeface="Calibri"/>
              </a:rPr>
              <a:t>catheter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Calibri"/>
              <a:cs typeface="Calibri"/>
            </a:endParaRPr>
          </a:p>
          <a:p>
            <a:pPr marL="12700" marR="208279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Mention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3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indications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for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catheterization?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79546"/>
                </a:solidFill>
                <a:latin typeface="Calibri"/>
                <a:cs typeface="Calibri"/>
              </a:rPr>
              <a:t>Relief</a:t>
            </a:r>
            <a:r>
              <a:rPr sz="2000" spc="-3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79546"/>
                </a:solidFill>
                <a:latin typeface="Calibri"/>
                <a:cs typeface="Calibri"/>
              </a:rPr>
              <a:t>acute/chronic</a:t>
            </a:r>
            <a:r>
              <a:rPr sz="2000" spc="3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79546"/>
                </a:solidFill>
                <a:latin typeface="Calibri"/>
                <a:cs typeface="Calibri"/>
              </a:rPr>
              <a:t>urinary</a:t>
            </a:r>
            <a:r>
              <a:rPr sz="2000" spc="45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79546"/>
                </a:solidFill>
                <a:latin typeface="Calibri"/>
                <a:cs typeface="Calibri"/>
              </a:rPr>
              <a:t>retention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55" dirty="0">
                <a:solidFill>
                  <a:srgbClr val="F79546"/>
                </a:solidFill>
                <a:latin typeface="Calibri"/>
                <a:cs typeface="Calibri"/>
              </a:rPr>
              <a:t>T</a:t>
            </a:r>
            <a:r>
              <a:rPr sz="2000" spc="10" dirty="0">
                <a:solidFill>
                  <a:srgbClr val="F79546"/>
                </a:solidFill>
                <a:latin typeface="Calibri"/>
                <a:cs typeface="Calibri"/>
              </a:rPr>
              <a:t>o</a:t>
            </a:r>
            <a:r>
              <a:rPr sz="2000" spc="-2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79546"/>
                </a:solidFill>
                <a:latin typeface="Calibri"/>
                <a:cs typeface="Calibri"/>
              </a:rPr>
              <a:t>d</a:t>
            </a:r>
            <a:r>
              <a:rPr sz="2000" spc="10" dirty="0">
                <a:solidFill>
                  <a:srgbClr val="F79546"/>
                </a:solidFill>
                <a:latin typeface="Calibri"/>
                <a:cs typeface="Calibri"/>
              </a:rPr>
              <a:t>o</a:t>
            </a:r>
            <a:r>
              <a:rPr sz="2000" spc="-2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79546"/>
                </a:solidFill>
                <a:latin typeface="Calibri"/>
                <a:cs typeface="Calibri"/>
              </a:rPr>
              <a:t>u</a:t>
            </a:r>
            <a:r>
              <a:rPr sz="2000" spc="-30" dirty="0">
                <a:solidFill>
                  <a:srgbClr val="F79546"/>
                </a:solidFill>
                <a:latin typeface="Calibri"/>
                <a:cs typeface="Calibri"/>
              </a:rPr>
              <a:t>r</a:t>
            </a:r>
            <a:r>
              <a:rPr sz="2000" spc="-10" dirty="0">
                <a:solidFill>
                  <a:srgbClr val="F79546"/>
                </a:solidFill>
                <a:latin typeface="Calibri"/>
                <a:cs typeface="Calibri"/>
              </a:rPr>
              <a:t>o</a:t>
            </a:r>
            <a:r>
              <a:rPr sz="2000" spc="-5" dirty="0">
                <a:solidFill>
                  <a:srgbClr val="F79546"/>
                </a:solidFill>
                <a:latin typeface="Calibri"/>
                <a:cs typeface="Calibri"/>
              </a:rPr>
              <a:t>d</a:t>
            </a:r>
            <a:r>
              <a:rPr sz="2000" spc="-10" dirty="0">
                <a:solidFill>
                  <a:srgbClr val="F79546"/>
                </a:solidFill>
                <a:latin typeface="Calibri"/>
                <a:cs typeface="Calibri"/>
              </a:rPr>
              <a:t>y</a:t>
            </a:r>
            <a:r>
              <a:rPr sz="2000" spc="-5" dirty="0">
                <a:solidFill>
                  <a:srgbClr val="F79546"/>
                </a:solidFill>
                <a:latin typeface="Calibri"/>
                <a:cs typeface="Calibri"/>
              </a:rPr>
              <a:t>n</a:t>
            </a:r>
            <a:r>
              <a:rPr sz="2000" spc="10" dirty="0">
                <a:solidFill>
                  <a:srgbClr val="F79546"/>
                </a:solidFill>
                <a:latin typeface="Calibri"/>
                <a:cs typeface="Calibri"/>
              </a:rPr>
              <a:t>a</a:t>
            </a:r>
            <a:r>
              <a:rPr sz="2000" spc="50" dirty="0">
                <a:solidFill>
                  <a:srgbClr val="F79546"/>
                </a:solidFill>
                <a:latin typeface="Calibri"/>
                <a:cs typeface="Calibri"/>
              </a:rPr>
              <a:t>m</a:t>
            </a:r>
            <a:r>
              <a:rPr sz="2000" spc="-15" dirty="0">
                <a:solidFill>
                  <a:srgbClr val="F79546"/>
                </a:solidFill>
                <a:latin typeface="Calibri"/>
                <a:cs typeface="Calibri"/>
              </a:rPr>
              <a:t>i</a:t>
            </a:r>
            <a:r>
              <a:rPr sz="2000" spc="10" dirty="0">
                <a:solidFill>
                  <a:srgbClr val="F79546"/>
                </a:solidFill>
                <a:latin typeface="Calibri"/>
                <a:cs typeface="Calibri"/>
              </a:rPr>
              <a:t>c</a:t>
            </a:r>
            <a:r>
              <a:rPr sz="2000" spc="-11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2000" spc="40" dirty="0">
                <a:solidFill>
                  <a:srgbClr val="F79546"/>
                </a:solidFill>
                <a:latin typeface="Calibri"/>
                <a:cs typeface="Calibri"/>
              </a:rPr>
              <a:t>s</a:t>
            </a:r>
            <a:r>
              <a:rPr sz="2000" spc="5" dirty="0">
                <a:solidFill>
                  <a:srgbClr val="F79546"/>
                </a:solidFill>
                <a:latin typeface="Calibri"/>
                <a:cs typeface="Calibri"/>
              </a:rPr>
              <a:t>t</a:t>
            </a:r>
            <a:r>
              <a:rPr sz="2000" spc="-10" dirty="0">
                <a:solidFill>
                  <a:srgbClr val="F79546"/>
                </a:solidFill>
                <a:latin typeface="Calibri"/>
                <a:cs typeface="Calibri"/>
              </a:rPr>
              <a:t>u</a:t>
            </a:r>
            <a:r>
              <a:rPr sz="2000" spc="-5" dirty="0">
                <a:solidFill>
                  <a:srgbClr val="F79546"/>
                </a:solidFill>
                <a:latin typeface="Calibri"/>
                <a:cs typeface="Calibri"/>
              </a:rPr>
              <a:t>d</a:t>
            </a:r>
            <a:r>
              <a:rPr sz="2000" spc="-15" dirty="0">
                <a:solidFill>
                  <a:srgbClr val="F79546"/>
                </a:solidFill>
                <a:latin typeface="Calibri"/>
                <a:cs typeface="Calibri"/>
              </a:rPr>
              <a:t>i</a:t>
            </a:r>
            <a:r>
              <a:rPr sz="2000" spc="-25" dirty="0">
                <a:solidFill>
                  <a:srgbClr val="F79546"/>
                </a:solidFill>
                <a:latin typeface="Calibri"/>
                <a:cs typeface="Calibri"/>
              </a:rPr>
              <a:t>e</a:t>
            </a:r>
            <a:r>
              <a:rPr sz="2000" spc="10" dirty="0">
                <a:solidFill>
                  <a:srgbClr val="F79546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  <a:p>
            <a:pPr marL="12700" marR="1073150">
              <a:lnSpc>
                <a:spcPct val="100000"/>
              </a:lnSpc>
            </a:pPr>
            <a:r>
              <a:rPr sz="2000" spc="-15" dirty="0">
                <a:solidFill>
                  <a:srgbClr val="F79546"/>
                </a:solidFill>
                <a:latin typeface="Calibri"/>
                <a:cs typeface="Calibri"/>
              </a:rPr>
              <a:t>Sterile </a:t>
            </a:r>
            <a:r>
              <a:rPr sz="2000" spc="15" dirty="0">
                <a:solidFill>
                  <a:srgbClr val="F79546"/>
                </a:solidFill>
                <a:latin typeface="Calibri"/>
                <a:cs typeface="Calibri"/>
              </a:rPr>
              <a:t>sample </a:t>
            </a:r>
            <a:r>
              <a:rPr sz="2000" dirty="0">
                <a:solidFill>
                  <a:srgbClr val="F79546"/>
                </a:solidFill>
                <a:latin typeface="Calibri"/>
                <a:cs typeface="Calibri"/>
              </a:rPr>
              <a:t>taking </a:t>
            </a:r>
            <a:r>
              <a:rPr sz="2000" spc="5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2000" spc="15" dirty="0">
                <a:solidFill>
                  <a:srgbClr val="F79546"/>
                </a:solidFill>
                <a:latin typeface="Calibri"/>
                <a:cs typeface="Calibri"/>
              </a:rPr>
              <a:t>I</a:t>
            </a:r>
            <a:r>
              <a:rPr sz="2000" spc="50" dirty="0">
                <a:solidFill>
                  <a:srgbClr val="F79546"/>
                </a:solidFill>
                <a:latin typeface="Calibri"/>
                <a:cs typeface="Calibri"/>
              </a:rPr>
              <a:t>mm</a:t>
            </a:r>
            <a:r>
              <a:rPr sz="2000" spc="-10" dirty="0">
                <a:solidFill>
                  <a:srgbClr val="F79546"/>
                </a:solidFill>
                <a:latin typeface="Calibri"/>
                <a:cs typeface="Calibri"/>
              </a:rPr>
              <a:t>o</a:t>
            </a:r>
            <a:r>
              <a:rPr sz="2000" spc="-5" dirty="0">
                <a:solidFill>
                  <a:srgbClr val="F79546"/>
                </a:solidFill>
                <a:latin typeface="Calibri"/>
                <a:cs typeface="Calibri"/>
              </a:rPr>
              <a:t>b</a:t>
            </a:r>
            <a:r>
              <a:rPr sz="2000" spc="10" dirty="0">
                <a:solidFill>
                  <a:srgbClr val="F79546"/>
                </a:solidFill>
                <a:latin typeface="Calibri"/>
                <a:cs typeface="Calibri"/>
              </a:rPr>
              <a:t>a</a:t>
            </a:r>
            <a:r>
              <a:rPr sz="2000" spc="-10" dirty="0">
                <a:solidFill>
                  <a:srgbClr val="F79546"/>
                </a:solidFill>
                <a:latin typeface="Calibri"/>
                <a:cs typeface="Calibri"/>
              </a:rPr>
              <a:t>l</a:t>
            </a:r>
            <a:r>
              <a:rPr sz="2000" spc="-15" dirty="0">
                <a:solidFill>
                  <a:srgbClr val="F79546"/>
                </a:solidFill>
                <a:latin typeface="Calibri"/>
                <a:cs typeface="Calibri"/>
              </a:rPr>
              <a:t>i</a:t>
            </a:r>
            <a:r>
              <a:rPr sz="2000" spc="-45" dirty="0">
                <a:solidFill>
                  <a:srgbClr val="F79546"/>
                </a:solidFill>
                <a:latin typeface="Calibri"/>
                <a:cs typeface="Calibri"/>
              </a:rPr>
              <a:t>z</a:t>
            </a:r>
            <a:r>
              <a:rPr sz="2000" spc="-25" dirty="0">
                <a:solidFill>
                  <a:srgbClr val="F79546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F79546"/>
                </a:solidFill>
                <a:latin typeface="Calibri"/>
                <a:cs typeface="Calibri"/>
              </a:rPr>
              <a:t>d</a:t>
            </a:r>
            <a:r>
              <a:rPr sz="2000" spc="-25" dirty="0">
                <a:solidFill>
                  <a:srgbClr val="F79546"/>
                </a:solidFill>
                <a:latin typeface="Calibri"/>
                <a:cs typeface="Calibri"/>
              </a:rPr>
              <a:t>/c</a:t>
            </a:r>
            <a:r>
              <a:rPr sz="2000" spc="-10" dirty="0">
                <a:solidFill>
                  <a:srgbClr val="F79546"/>
                </a:solidFill>
                <a:latin typeface="Calibri"/>
                <a:cs typeface="Calibri"/>
              </a:rPr>
              <a:t>o</a:t>
            </a:r>
            <a:r>
              <a:rPr sz="2000" spc="50" dirty="0">
                <a:solidFill>
                  <a:srgbClr val="F79546"/>
                </a:solidFill>
                <a:latin typeface="Calibri"/>
                <a:cs typeface="Calibri"/>
              </a:rPr>
              <a:t>m</a:t>
            </a:r>
            <a:r>
              <a:rPr sz="2000" spc="10" dirty="0">
                <a:solidFill>
                  <a:srgbClr val="F79546"/>
                </a:solidFill>
                <a:latin typeface="Calibri"/>
                <a:cs typeface="Calibri"/>
              </a:rPr>
              <a:t>at</a:t>
            </a:r>
            <a:r>
              <a:rPr sz="2000" spc="-10" dirty="0">
                <a:solidFill>
                  <a:srgbClr val="F79546"/>
                </a:solidFill>
                <a:latin typeface="Calibri"/>
                <a:cs typeface="Calibri"/>
              </a:rPr>
              <a:t>o</a:t>
            </a:r>
            <a:r>
              <a:rPr sz="2000" spc="40" dirty="0">
                <a:solidFill>
                  <a:srgbClr val="F79546"/>
                </a:solidFill>
                <a:latin typeface="Calibri"/>
                <a:cs typeface="Calibri"/>
              </a:rPr>
              <a:t>s</a:t>
            </a:r>
            <a:r>
              <a:rPr sz="2000" spc="-25" dirty="0">
                <a:solidFill>
                  <a:srgbClr val="F79546"/>
                </a:solidFill>
                <a:latin typeface="Calibri"/>
                <a:cs typeface="Calibri"/>
              </a:rPr>
              <a:t>e</a:t>
            </a:r>
            <a:r>
              <a:rPr sz="2000" spc="10" dirty="0">
                <a:solidFill>
                  <a:srgbClr val="F79546"/>
                </a:solidFill>
                <a:latin typeface="Calibri"/>
                <a:cs typeface="Calibri"/>
              </a:rPr>
              <a:t>d</a:t>
            </a:r>
            <a:r>
              <a:rPr sz="2000" spc="-165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79546"/>
                </a:solidFill>
                <a:latin typeface="Calibri"/>
                <a:cs typeface="Calibri"/>
              </a:rPr>
              <a:t>p</a:t>
            </a:r>
            <a:r>
              <a:rPr sz="2000" spc="10" dirty="0">
                <a:solidFill>
                  <a:srgbClr val="F79546"/>
                </a:solidFill>
                <a:latin typeface="Calibri"/>
                <a:cs typeface="Calibri"/>
              </a:rPr>
              <a:t>at</a:t>
            </a:r>
            <a:r>
              <a:rPr sz="2000" spc="-15" dirty="0">
                <a:solidFill>
                  <a:srgbClr val="F79546"/>
                </a:solidFill>
                <a:latin typeface="Calibri"/>
                <a:cs typeface="Calibri"/>
              </a:rPr>
              <a:t>i</a:t>
            </a:r>
            <a:r>
              <a:rPr sz="2000" spc="-25" dirty="0">
                <a:solidFill>
                  <a:srgbClr val="F79546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F79546"/>
                </a:solidFill>
                <a:latin typeface="Calibri"/>
                <a:cs typeface="Calibri"/>
              </a:rPr>
              <a:t>n</a:t>
            </a:r>
            <a:r>
              <a:rPr sz="2000" spc="5" dirty="0">
                <a:solidFill>
                  <a:srgbClr val="F79546"/>
                </a:solidFill>
                <a:latin typeface="Calibri"/>
                <a:cs typeface="Calibri"/>
              </a:rPr>
              <a:t>ts  </a:t>
            </a:r>
            <a:r>
              <a:rPr sz="2000" spc="-5" dirty="0">
                <a:solidFill>
                  <a:srgbClr val="F79546"/>
                </a:solidFill>
                <a:latin typeface="Calibri"/>
                <a:cs typeface="Calibri"/>
              </a:rPr>
              <a:t>Irrigation </a:t>
            </a:r>
            <a:r>
              <a:rPr sz="2000" spc="10" dirty="0">
                <a:solidFill>
                  <a:srgbClr val="F79546"/>
                </a:solidFill>
                <a:latin typeface="Calibri"/>
                <a:cs typeface="Calibri"/>
              </a:rPr>
              <a:t>to </a:t>
            </a:r>
            <a:r>
              <a:rPr sz="2000" spc="-10" dirty="0">
                <a:solidFill>
                  <a:srgbClr val="F79546"/>
                </a:solidFill>
                <a:latin typeface="Calibri"/>
                <a:cs typeface="Calibri"/>
              </a:rPr>
              <a:t>prevent </a:t>
            </a:r>
            <a:r>
              <a:rPr sz="2000" spc="-5" dirty="0">
                <a:solidFill>
                  <a:srgbClr val="F79546"/>
                </a:solidFill>
                <a:latin typeface="Calibri"/>
                <a:cs typeface="Calibri"/>
              </a:rPr>
              <a:t>blood clots </a:t>
            </a:r>
            <a:r>
              <a:rPr sz="2000" dirty="0">
                <a:solidFill>
                  <a:srgbClr val="F79546"/>
                </a:solidFill>
                <a:latin typeface="Calibri"/>
                <a:cs typeface="Calibri"/>
              </a:rPr>
              <a:t> Drainage</a:t>
            </a:r>
            <a:r>
              <a:rPr sz="2000" spc="-5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79546"/>
                </a:solidFill>
                <a:latin typeface="Calibri"/>
                <a:cs typeface="Calibri"/>
              </a:rPr>
              <a:t>to</a:t>
            </a:r>
            <a:r>
              <a:rPr sz="2000" spc="-105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79546"/>
                </a:solidFill>
                <a:latin typeface="Calibri"/>
                <a:cs typeface="Calibri"/>
              </a:rPr>
              <a:t>encourage</a:t>
            </a:r>
            <a:r>
              <a:rPr sz="2000" spc="3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79546"/>
                </a:solidFill>
                <a:latin typeface="Calibri"/>
                <a:cs typeface="Calibri"/>
              </a:rPr>
              <a:t>healing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sz="2000" dirty="0">
                <a:solidFill>
                  <a:srgbClr val="F79546"/>
                </a:solidFill>
                <a:latin typeface="Calibri"/>
                <a:cs typeface="Calibri"/>
              </a:rPr>
              <a:t>Administration</a:t>
            </a:r>
            <a:r>
              <a:rPr sz="2000" spc="-10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79546"/>
                </a:solidFill>
                <a:latin typeface="Calibri"/>
                <a:cs typeface="Calibri"/>
              </a:rPr>
              <a:t>of</a:t>
            </a:r>
            <a:r>
              <a:rPr sz="2000" spc="-3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79546"/>
                </a:solidFill>
                <a:latin typeface="Calibri"/>
                <a:cs typeface="Calibri"/>
              </a:rPr>
              <a:t>drugs</a:t>
            </a:r>
            <a:r>
              <a:rPr sz="2000" spc="-55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79546"/>
                </a:solidFill>
                <a:latin typeface="Calibri"/>
                <a:cs typeface="Calibri"/>
              </a:rPr>
              <a:t>(e.g. </a:t>
            </a:r>
            <a:r>
              <a:rPr sz="2000" spc="-20" dirty="0">
                <a:solidFill>
                  <a:srgbClr val="F79546"/>
                </a:solidFill>
                <a:latin typeface="Calibri"/>
                <a:cs typeface="Calibri"/>
              </a:rPr>
              <a:t>chemotherapy, </a:t>
            </a:r>
            <a:r>
              <a:rPr sz="2000" spc="-44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79546"/>
                </a:solidFill>
                <a:latin typeface="Calibri"/>
                <a:cs typeface="Calibri"/>
              </a:rPr>
              <a:t>BCG)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124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125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3044825" y="1388110"/>
            <a:ext cx="3056890" cy="1377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428625">
              <a:lnSpc>
                <a:spcPct val="101000"/>
              </a:lnSpc>
              <a:spcBef>
                <a:spcPts val="75"/>
              </a:spcBef>
            </a:pPr>
            <a:r>
              <a:rPr sz="4400" spc="10" dirty="0">
                <a:latin typeface="Calibri"/>
                <a:cs typeface="Calibri"/>
              </a:rPr>
              <a:t>Mini </a:t>
            </a:r>
            <a:r>
              <a:rPr sz="4400" spc="5" dirty="0">
                <a:latin typeface="Calibri"/>
                <a:cs typeface="Calibri"/>
              </a:rPr>
              <a:t>osce </a:t>
            </a:r>
            <a:r>
              <a:rPr sz="4400" spc="10" dirty="0">
                <a:latin typeface="Calibri"/>
                <a:cs typeface="Calibri"/>
              </a:rPr>
              <a:t> </a:t>
            </a:r>
            <a:r>
              <a:rPr sz="4400" spc="5" dirty="0">
                <a:latin typeface="Calibri"/>
                <a:cs typeface="Calibri"/>
              </a:rPr>
              <a:t>G1</a:t>
            </a:r>
            <a:r>
              <a:rPr sz="4400" spc="-10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(a+b+d+c)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82925" y="3867530"/>
            <a:ext cx="290512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dirty="0">
                <a:latin typeface="Calibri"/>
                <a:cs typeface="Calibri"/>
              </a:rPr>
              <a:t>Alaa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Alhashiksa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9204" y="981074"/>
            <a:ext cx="69278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40" dirty="0"/>
              <a:t>Q</a:t>
            </a:r>
            <a:r>
              <a:rPr spc="15" dirty="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457" y="3041014"/>
            <a:ext cx="5213985" cy="2677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3225" indent="-391160">
              <a:lnSpc>
                <a:spcPct val="100000"/>
              </a:lnSpc>
              <a:spcBef>
                <a:spcPts val="105"/>
              </a:spcBef>
              <a:buAutoNum type="arabicPlain"/>
              <a:tabLst>
                <a:tab pos="403860" algn="l"/>
              </a:tabLst>
            </a:pPr>
            <a:r>
              <a:rPr sz="3000" b="1" dirty="0">
                <a:latin typeface="Calibri"/>
                <a:cs typeface="Calibri"/>
              </a:rPr>
              <a:t>name</a:t>
            </a:r>
            <a:r>
              <a:rPr sz="3000" b="1" spc="-20" dirty="0">
                <a:latin typeface="Calibri"/>
                <a:cs typeface="Calibri"/>
              </a:rPr>
              <a:t> </a:t>
            </a:r>
            <a:r>
              <a:rPr sz="3000" b="1" spc="15" dirty="0">
                <a:latin typeface="Calibri"/>
                <a:cs typeface="Calibri"/>
              </a:rPr>
              <a:t>of</a:t>
            </a:r>
            <a:r>
              <a:rPr sz="3000" b="1" spc="-65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this</a:t>
            </a:r>
            <a:r>
              <a:rPr sz="3000" b="1" spc="65" dirty="0">
                <a:latin typeface="Calibri"/>
                <a:cs typeface="Calibri"/>
              </a:rPr>
              <a:t> </a:t>
            </a:r>
            <a:r>
              <a:rPr sz="3000" b="1" spc="-15" dirty="0">
                <a:latin typeface="Calibri"/>
                <a:cs typeface="Calibri"/>
              </a:rPr>
              <a:t>procedure?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000" spc="-5" dirty="0">
                <a:latin typeface="Calibri"/>
                <a:cs typeface="Calibri"/>
              </a:rPr>
              <a:t>Double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5" dirty="0">
                <a:latin typeface="Calibri"/>
                <a:cs typeface="Calibri"/>
              </a:rPr>
              <a:t>JJ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stent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50">
              <a:latin typeface="Calibri"/>
              <a:cs typeface="Calibri"/>
            </a:endParaRPr>
          </a:p>
          <a:p>
            <a:pPr marL="320675" indent="-307975">
              <a:lnSpc>
                <a:spcPct val="100000"/>
              </a:lnSpc>
              <a:buAutoNum type="arabicPlain" startAt="2"/>
              <a:tabLst>
                <a:tab pos="320675" algn="l"/>
              </a:tabLst>
            </a:pPr>
            <a:r>
              <a:rPr sz="3000" b="1" spc="-10" dirty="0">
                <a:latin typeface="Calibri"/>
                <a:cs typeface="Calibri"/>
              </a:rPr>
              <a:t>the</a:t>
            </a:r>
            <a:r>
              <a:rPr sz="3000" b="1" spc="35" dirty="0">
                <a:latin typeface="Calibri"/>
                <a:cs typeface="Calibri"/>
              </a:rPr>
              <a:t> </a:t>
            </a:r>
            <a:r>
              <a:rPr sz="3000" b="1" spc="-15" dirty="0">
                <a:latin typeface="Calibri"/>
                <a:cs typeface="Calibri"/>
              </a:rPr>
              <a:t>way</a:t>
            </a:r>
            <a:r>
              <a:rPr sz="3000" b="1" spc="-90" dirty="0">
                <a:latin typeface="Calibri"/>
                <a:cs typeface="Calibri"/>
              </a:rPr>
              <a:t> </a:t>
            </a:r>
            <a:r>
              <a:rPr sz="3000" b="1" spc="15" dirty="0">
                <a:latin typeface="Calibri"/>
                <a:cs typeface="Calibri"/>
              </a:rPr>
              <a:t>of</a:t>
            </a:r>
            <a:r>
              <a:rPr sz="3000" b="1" spc="5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insertion?</a:t>
            </a:r>
            <a:endParaRPr sz="3000">
              <a:latin typeface="Calibri"/>
              <a:cs typeface="Calibri"/>
            </a:endParaRPr>
          </a:p>
          <a:p>
            <a:pPr marL="12700" marR="5080">
              <a:lnSpc>
                <a:spcPct val="79300"/>
              </a:lnSpc>
              <a:spcBef>
                <a:spcPts val="755"/>
              </a:spcBef>
            </a:pPr>
            <a:r>
              <a:rPr sz="3000" spc="-15" dirty="0">
                <a:latin typeface="Calibri"/>
                <a:cs typeface="Calibri"/>
              </a:rPr>
              <a:t>Cystouretroscopy </a:t>
            </a:r>
            <a:r>
              <a:rPr sz="3000" spc="-10" dirty="0">
                <a:latin typeface="Calibri"/>
                <a:cs typeface="Calibri"/>
              </a:rPr>
              <a:t>with </a:t>
            </a:r>
            <a:r>
              <a:rPr sz="3000" spc="-30" dirty="0">
                <a:latin typeface="Calibri"/>
                <a:cs typeface="Calibri"/>
              </a:rPr>
              <a:t>retrograde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insertion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3100" y="1104900"/>
            <a:ext cx="3390900" cy="46863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126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1509" y="195580"/>
            <a:ext cx="7841615" cy="12426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1430" algn="ctr">
              <a:lnSpc>
                <a:spcPct val="100000"/>
              </a:lnSpc>
              <a:spcBef>
                <a:spcPts val="130"/>
              </a:spcBef>
            </a:pPr>
            <a:r>
              <a:rPr sz="3950" b="1" dirty="0">
                <a:latin typeface="Calibri"/>
                <a:cs typeface="Calibri"/>
              </a:rPr>
              <a:t>Q2</a:t>
            </a:r>
            <a:endParaRPr sz="39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3950" b="1" dirty="0">
                <a:latin typeface="Calibri"/>
                <a:cs typeface="Calibri"/>
              </a:rPr>
              <a:t>Pt</a:t>
            </a:r>
            <a:r>
              <a:rPr sz="3950" b="1" spc="45" dirty="0">
                <a:latin typeface="Calibri"/>
                <a:cs typeface="Calibri"/>
              </a:rPr>
              <a:t> </a:t>
            </a:r>
            <a:r>
              <a:rPr sz="3950" b="1" spc="5" dirty="0">
                <a:latin typeface="Calibri"/>
                <a:cs typeface="Calibri"/>
              </a:rPr>
              <a:t>complain</a:t>
            </a:r>
            <a:r>
              <a:rPr sz="3950" b="1" spc="105" dirty="0">
                <a:latin typeface="Calibri"/>
                <a:cs typeface="Calibri"/>
              </a:rPr>
              <a:t> </a:t>
            </a:r>
            <a:r>
              <a:rPr sz="3950" b="1" spc="5" dirty="0">
                <a:latin typeface="Calibri"/>
                <a:cs typeface="Calibri"/>
              </a:rPr>
              <a:t>from</a:t>
            </a:r>
            <a:r>
              <a:rPr sz="3950" b="1" spc="-10" dirty="0">
                <a:latin typeface="Calibri"/>
                <a:cs typeface="Calibri"/>
              </a:rPr>
              <a:t> </a:t>
            </a:r>
            <a:r>
              <a:rPr sz="3950" b="1" spc="-5" dirty="0">
                <a:latin typeface="Calibri"/>
                <a:cs typeface="Calibri"/>
              </a:rPr>
              <a:t>palpable</a:t>
            </a:r>
            <a:r>
              <a:rPr sz="3950" b="1" spc="240" dirty="0">
                <a:latin typeface="Calibri"/>
                <a:cs typeface="Calibri"/>
              </a:rPr>
              <a:t> </a:t>
            </a:r>
            <a:r>
              <a:rPr sz="3950" b="1" spc="5" dirty="0">
                <a:latin typeface="Calibri"/>
                <a:cs typeface="Calibri"/>
              </a:rPr>
              <a:t>varicocele</a:t>
            </a:r>
            <a:endParaRPr sz="39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0375" y="1781175"/>
            <a:ext cx="2819400" cy="40386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127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128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422275" y="548005"/>
            <a:ext cx="8339455" cy="52698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93700" indent="-343535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393700" algn="l"/>
                <a:tab pos="394335" algn="l"/>
              </a:tabLst>
            </a:pPr>
            <a:r>
              <a:rPr sz="2750" b="1" dirty="0">
                <a:latin typeface="Calibri"/>
                <a:cs typeface="Calibri"/>
              </a:rPr>
              <a:t>Why</a:t>
            </a:r>
            <a:r>
              <a:rPr sz="2750" b="1" spc="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it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occurs</a:t>
            </a:r>
            <a:r>
              <a:rPr sz="2750" b="1" spc="13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in</a:t>
            </a:r>
            <a:r>
              <a:rPr sz="2750" b="1" spc="-2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spc="7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left</a:t>
            </a:r>
            <a:r>
              <a:rPr sz="2750" b="1" spc="-2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more</a:t>
            </a:r>
            <a:r>
              <a:rPr sz="2750" b="1" spc="-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than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right?</a:t>
            </a:r>
            <a:endParaRPr sz="2750">
              <a:latin typeface="Calibri"/>
              <a:cs typeface="Calibri"/>
            </a:endParaRPr>
          </a:p>
          <a:p>
            <a:pPr marL="50800">
              <a:lnSpc>
                <a:spcPts val="2340"/>
              </a:lnSpc>
              <a:spcBef>
                <a:spcPts val="80"/>
              </a:spcBef>
            </a:pPr>
            <a:r>
              <a:rPr sz="2150" spc="5" dirty="0">
                <a:latin typeface="Arial"/>
                <a:cs typeface="Arial"/>
              </a:rPr>
              <a:t>•</a:t>
            </a:r>
            <a:endParaRPr sz="2150">
              <a:latin typeface="Arial"/>
              <a:cs typeface="Arial"/>
            </a:endParaRPr>
          </a:p>
          <a:p>
            <a:pPr marL="393700">
              <a:lnSpc>
                <a:spcPts val="2340"/>
              </a:lnSpc>
            </a:pPr>
            <a:r>
              <a:rPr sz="2150" spc="5" dirty="0">
                <a:latin typeface="Calibri"/>
                <a:cs typeface="Calibri"/>
              </a:rPr>
              <a:t>-The</a:t>
            </a:r>
            <a:r>
              <a:rPr sz="2150" spc="70" dirty="0">
                <a:latin typeface="Calibri"/>
                <a:cs typeface="Calibri"/>
              </a:rPr>
              <a:t> </a:t>
            </a:r>
            <a:r>
              <a:rPr sz="2150" spc="15" dirty="0">
                <a:latin typeface="Calibri"/>
                <a:cs typeface="Calibri"/>
              </a:rPr>
              <a:t>angle</a:t>
            </a:r>
            <a:r>
              <a:rPr sz="2150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at</a:t>
            </a:r>
            <a:r>
              <a:rPr sz="2150" spc="-20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which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the</a:t>
            </a:r>
            <a:r>
              <a:rPr sz="215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left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testicular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vein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enters</a:t>
            </a:r>
            <a:r>
              <a:rPr sz="2150" spc="85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the</a:t>
            </a:r>
            <a:r>
              <a:rPr sz="215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left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renal</a:t>
            </a:r>
            <a:r>
              <a:rPr sz="2150" spc="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vein.</a:t>
            </a:r>
            <a:endParaRPr sz="2150">
              <a:latin typeface="Calibri"/>
              <a:cs typeface="Calibri"/>
            </a:endParaRPr>
          </a:p>
          <a:p>
            <a:pPr marL="584200" lvl="1" indent="-153035">
              <a:lnSpc>
                <a:spcPct val="100000"/>
              </a:lnSpc>
              <a:spcBef>
                <a:spcPts val="45"/>
              </a:spcBef>
              <a:buChar char="-"/>
              <a:tabLst>
                <a:tab pos="584835" algn="l"/>
              </a:tabLst>
            </a:pPr>
            <a:r>
              <a:rPr sz="2150" dirty="0">
                <a:latin typeface="Calibri"/>
                <a:cs typeface="Calibri"/>
              </a:rPr>
              <a:t>Lack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of</a:t>
            </a:r>
            <a:r>
              <a:rPr sz="2150" spc="55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effective</a:t>
            </a:r>
            <a:r>
              <a:rPr sz="2150" spc="165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valves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between</a:t>
            </a:r>
            <a:r>
              <a:rPr sz="2150" spc="105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the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testicular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and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renal</a:t>
            </a:r>
            <a:r>
              <a:rPr sz="2150" spc="65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veins.</a:t>
            </a:r>
            <a:endParaRPr sz="2150">
              <a:latin typeface="Calibri"/>
              <a:cs typeface="Calibri"/>
            </a:endParaRPr>
          </a:p>
          <a:p>
            <a:pPr marL="393700" marR="68580" lvl="1" indent="38100">
              <a:lnSpc>
                <a:spcPts val="2100"/>
              </a:lnSpc>
              <a:spcBef>
                <a:spcPts val="595"/>
              </a:spcBef>
              <a:buChar char="-"/>
              <a:tabLst>
                <a:tab pos="584835" algn="l"/>
              </a:tabLst>
            </a:pPr>
            <a:r>
              <a:rPr sz="2150" spc="-10" dirty="0">
                <a:latin typeface="Calibri"/>
                <a:cs typeface="Calibri"/>
              </a:rPr>
              <a:t>Increased</a:t>
            </a:r>
            <a:r>
              <a:rPr sz="2150" spc="-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reflux </a:t>
            </a:r>
            <a:r>
              <a:rPr sz="2150" spc="5" dirty="0">
                <a:latin typeface="Calibri"/>
                <a:cs typeface="Calibri"/>
              </a:rPr>
              <a:t>from </a:t>
            </a:r>
            <a:r>
              <a:rPr sz="2150" spc="-5" dirty="0">
                <a:latin typeface="Calibri"/>
                <a:cs typeface="Calibri"/>
              </a:rPr>
              <a:t>compression</a:t>
            </a:r>
            <a:r>
              <a:rPr sz="2150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of </a:t>
            </a:r>
            <a:r>
              <a:rPr sz="2150" spc="10" dirty="0">
                <a:latin typeface="Calibri"/>
                <a:cs typeface="Calibri"/>
              </a:rPr>
              <a:t>the </a:t>
            </a:r>
            <a:r>
              <a:rPr sz="2150" spc="-5" dirty="0">
                <a:latin typeface="Calibri"/>
                <a:cs typeface="Calibri"/>
              </a:rPr>
              <a:t>renal </a:t>
            </a:r>
            <a:r>
              <a:rPr sz="2150" spc="5" dirty="0">
                <a:latin typeface="Calibri"/>
                <a:cs typeface="Calibri"/>
              </a:rPr>
              <a:t>vein </a:t>
            </a:r>
            <a:r>
              <a:rPr sz="2150" dirty="0">
                <a:latin typeface="Calibri"/>
                <a:cs typeface="Calibri"/>
              </a:rPr>
              <a:t>(between </a:t>
            </a:r>
            <a:r>
              <a:rPr sz="2150" spc="10" dirty="0">
                <a:latin typeface="Calibri"/>
                <a:cs typeface="Calibri"/>
              </a:rPr>
              <a:t>the 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superior</a:t>
            </a:r>
            <a:r>
              <a:rPr sz="2150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mesenteric </a:t>
            </a:r>
            <a:r>
              <a:rPr sz="2150" dirty="0">
                <a:latin typeface="Calibri"/>
                <a:cs typeface="Calibri"/>
              </a:rPr>
              <a:t>artery </a:t>
            </a:r>
            <a:r>
              <a:rPr sz="2150" spc="5" dirty="0">
                <a:latin typeface="Calibri"/>
                <a:cs typeface="Calibri"/>
              </a:rPr>
              <a:t>and aorta). This </a:t>
            </a:r>
            <a:r>
              <a:rPr sz="2150" spc="15" dirty="0">
                <a:latin typeface="Calibri"/>
                <a:cs typeface="Calibri"/>
              </a:rPr>
              <a:t>is </a:t>
            </a:r>
            <a:r>
              <a:rPr sz="2150" dirty="0">
                <a:latin typeface="Calibri"/>
                <a:cs typeface="Calibri"/>
              </a:rPr>
              <a:t>sometimes</a:t>
            </a:r>
            <a:r>
              <a:rPr sz="2150" spc="5" dirty="0">
                <a:latin typeface="Calibri"/>
                <a:cs typeface="Calibri"/>
              </a:rPr>
              <a:t> called </a:t>
            </a:r>
            <a:r>
              <a:rPr sz="2150" spc="10" dirty="0">
                <a:latin typeface="Calibri"/>
                <a:cs typeface="Calibri"/>
              </a:rPr>
              <a:t>the 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nutcracker</a:t>
            </a:r>
            <a:r>
              <a:rPr sz="2150" spc="175" dirty="0">
                <a:latin typeface="Calibri"/>
                <a:cs typeface="Calibri"/>
              </a:rPr>
              <a:t> </a:t>
            </a:r>
            <a:r>
              <a:rPr sz="2150" spc="-15" dirty="0">
                <a:latin typeface="Calibri"/>
                <a:cs typeface="Calibri"/>
              </a:rPr>
              <a:t>syndrome</a:t>
            </a:r>
            <a:r>
              <a:rPr sz="2150" spc="225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or</a:t>
            </a:r>
            <a:r>
              <a:rPr sz="2150" spc="14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aorto-left</a:t>
            </a:r>
            <a:r>
              <a:rPr sz="2150" spc="50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renal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vein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entrapment</a:t>
            </a:r>
            <a:r>
              <a:rPr sz="2150" spc="20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syndrome</a:t>
            </a:r>
            <a:r>
              <a:rPr sz="2250" spc="-15" baseline="24074" dirty="0">
                <a:latin typeface="Calibri"/>
                <a:cs typeface="Calibri"/>
              </a:rPr>
              <a:t>[</a:t>
            </a:r>
            <a:r>
              <a:rPr sz="2250" u="sng" spc="-15" baseline="2407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1</a:t>
            </a:r>
            <a:r>
              <a:rPr sz="2250" spc="-15" baseline="24074" dirty="0">
                <a:latin typeface="Calibri"/>
                <a:cs typeface="Calibri"/>
              </a:rPr>
              <a:t>]</a:t>
            </a:r>
            <a:r>
              <a:rPr sz="2150" spc="-10" dirty="0">
                <a:latin typeface="Calibri"/>
                <a:cs typeface="Calibri"/>
              </a:rPr>
              <a:t>.</a:t>
            </a:r>
            <a:endParaRPr sz="21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Calibri"/>
              <a:buChar char="-"/>
            </a:pPr>
            <a:endParaRPr sz="2200">
              <a:latin typeface="Calibri"/>
              <a:cs typeface="Calibri"/>
            </a:endParaRPr>
          </a:p>
          <a:p>
            <a:pPr marL="393700" indent="-343535">
              <a:lnSpc>
                <a:spcPts val="3075"/>
              </a:lnSpc>
              <a:buFont typeface="Arial"/>
              <a:buChar char="•"/>
              <a:tabLst>
                <a:tab pos="393700" algn="l"/>
                <a:tab pos="394335" algn="l"/>
              </a:tabLst>
            </a:pPr>
            <a:r>
              <a:rPr sz="2750" b="1" spc="10" dirty="0">
                <a:latin typeface="Calibri"/>
                <a:cs typeface="Calibri"/>
              </a:rPr>
              <a:t>Which</a:t>
            </a:r>
            <a:r>
              <a:rPr sz="2750" b="1" spc="5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stage</a:t>
            </a:r>
            <a:r>
              <a:rPr sz="2750" b="1" spc="-8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?How</a:t>
            </a:r>
            <a:r>
              <a:rPr sz="2750" b="1" spc="8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it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can</a:t>
            </a:r>
            <a:r>
              <a:rPr sz="2750" b="1" spc="12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be</a:t>
            </a:r>
            <a:r>
              <a:rPr sz="2750" b="1" spc="5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assessed</a:t>
            </a:r>
            <a:r>
              <a:rPr sz="2750" b="1" spc="-2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clinically?</a:t>
            </a:r>
            <a:endParaRPr sz="2750">
              <a:latin typeface="Calibri"/>
              <a:cs typeface="Calibri"/>
            </a:endParaRPr>
          </a:p>
          <a:p>
            <a:pPr marL="460375">
              <a:lnSpc>
                <a:spcPts val="2120"/>
              </a:lnSpc>
            </a:pPr>
            <a:r>
              <a:rPr sz="2150" spc="15" dirty="0">
                <a:latin typeface="Calibri"/>
                <a:cs typeface="Calibri"/>
              </a:rPr>
              <a:t>stage</a:t>
            </a:r>
            <a:r>
              <a:rPr sz="2150" spc="-60" dirty="0">
                <a:latin typeface="Calibri"/>
                <a:cs typeface="Calibri"/>
              </a:rPr>
              <a:t> </a:t>
            </a:r>
            <a:r>
              <a:rPr sz="2150" spc="20" dirty="0">
                <a:latin typeface="Calibri"/>
                <a:cs typeface="Calibri"/>
              </a:rPr>
              <a:t>2,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easily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detected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without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valsalva</a:t>
            </a:r>
            <a:r>
              <a:rPr sz="2150" spc="-10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maneuver</a:t>
            </a:r>
            <a:r>
              <a:rPr sz="2150" spc="17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on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standing</a:t>
            </a:r>
            <a:endParaRPr sz="2150">
              <a:latin typeface="Calibri"/>
              <a:cs typeface="Calibri"/>
            </a:endParaRPr>
          </a:p>
          <a:p>
            <a:pPr marL="384175">
              <a:lnSpc>
                <a:spcPts val="2345"/>
              </a:lnSpc>
            </a:pPr>
            <a:r>
              <a:rPr sz="2150" spc="45" dirty="0">
                <a:latin typeface="Arial"/>
                <a:cs typeface="Arial"/>
              </a:rPr>
              <a:t>ي</a:t>
            </a:r>
            <a:r>
              <a:rPr sz="2150" spc="-5" dirty="0">
                <a:latin typeface="Arial"/>
                <a:cs typeface="Arial"/>
              </a:rPr>
              <a:t>ر</a:t>
            </a:r>
            <a:r>
              <a:rPr sz="2150" spc="40" dirty="0">
                <a:latin typeface="Arial"/>
                <a:cs typeface="Arial"/>
              </a:rPr>
              <a:t>و</a:t>
            </a:r>
            <a:r>
              <a:rPr sz="2150" spc="-755" dirty="0">
                <a:latin typeface="Arial"/>
                <a:cs typeface="Arial"/>
              </a:rPr>
              <a:t>ت</a:t>
            </a:r>
            <a:r>
              <a:rPr sz="2150" spc="-905" dirty="0">
                <a:latin typeface="Arial"/>
                <a:cs typeface="Arial"/>
              </a:rPr>
              <a:t>س</a:t>
            </a:r>
            <a:r>
              <a:rPr sz="2150" spc="215" dirty="0">
                <a:latin typeface="Arial"/>
                <a:cs typeface="Arial"/>
              </a:rPr>
              <a:t>ه</a:t>
            </a:r>
            <a:r>
              <a:rPr sz="2150" spc="-455" dirty="0">
                <a:latin typeface="Arial"/>
                <a:cs typeface="Arial"/>
              </a:rPr>
              <a:t>ل</a:t>
            </a:r>
            <a:r>
              <a:rPr sz="2150" spc="-185" dirty="0">
                <a:latin typeface="Arial"/>
                <a:cs typeface="Arial"/>
              </a:rPr>
              <a:t>ا</a:t>
            </a:r>
            <a:r>
              <a:rPr sz="2150" dirty="0">
                <a:latin typeface="Arial"/>
                <a:cs typeface="Arial"/>
              </a:rPr>
              <a:t> </a:t>
            </a:r>
            <a:r>
              <a:rPr sz="2150" spc="15" dirty="0">
                <a:latin typeface="Arial"/>
                <a:cs typeface="Arial"/>
              </a:rPr>
              <a:t>ع</a:t>
            </a:r>
            <a:r>
              <a:rPr sz="2150" spc="20" dirty="0">
                <a:latin typeface="Arial"/>
                <a:cs typeface="Arial"/>
              </a:rPr>
              <a:t> </a:t>
            </a:r>
            <a:r>
              <a:rPr sz="2150" spc="65" dirty="0">
                <a:latin typeface="Arial"/>
                <a:cs typeface="Arial"/>
              </a:rPr>
              <a:t>ا</a:t>
            </a:r>
            <a:r>
              <a:rPr sz="2150" spc="-600" dirty="0">
                <a:latin typeface="Arial"/>
                <a:cs typeface="Arial"/>
              </a:rPr>
              <a:t>ئ</a:t>
            </a:r>
            <a:r>
              <a:rPr sz="2150" spc="-180" dirty="0">
                <a:latin typeface="Arial"/>
                <a:cs typeface="Arial"/>
              </a:rPr>
              <a:t>ا</a:t>
            </a:r>
            <a:r>
              <a:rPr sz="2150" spc="-810" dirty="0">
                <a:latin typeface="Arial"/>
                <a:cs typeface="Arial"/>
              </a:rPr>
              <a:t>نب</a:t>
            </a:r>
            <a:endParaRPr sz="2150">
              <a:latin typeface="Arial"/>
              <a:cs typeface="Arial"/>
            </a:endParaRPr>
          </a:p>
          <a:p>
            <a:pPr marL="393700" indent="-343535">
              <a:lnSpc>
                <a:spcPct val="100000"/>
              </a:lnSpc>
              <a:spcBef>
                <a:spcPts val="2150"/>
              </a:spcBef>
              <a:buFont typeface="Arial"/>
              <a:buChar char="•"/>
              <a:tabLst>
                <a:tab pos="393700" algn="l"/>
                <a:tab pos="394335" algn="l"/>
              </a:tabLst>
            </a:pPr>
            <a:r>
              <a:rPr sz="2750" b="1" spc="5" dirty="0">
                <a:latin typeface="Calibri"/>
                <a:cs typeface="Calibri"/>
              </a:rPr>
              <a:t>Indications</a:t>
            </a:r>
            <a:r>
              <a:rPr sz="2750" b="1" spc="45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for</a:t>
            </a:r>
            <a:r>
              <a:rPr sz="2750" b="1" spc="25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surgery?</a:t>
            </a:r>
            <a:endParaRPr sz="2750">
              <a:latin typeface="Calibri"/>
              <a:cs typeface="Calibri"/>
            </a:endParaRPr>
          </a:p>
          <a:p>
            <a:pPr marL="403225" marR="6694170">
              <a:lnSpc>
                <a:spcPct val="101899"/>
              </a:lnSpc>
              <a:spcBef>
                <a:spcPts val="105"/>
              </a:spcBef>
            </a:pPr>
            <a:r>
              <a:rPr sz="2150" spc="-10" dirty="0">
                <a:latin typeface="Times New Roman"/>
                <a:cs typeface="Times New Roman"/>
              </a:rPr>
              <a:t>Pain </a:t>
            </a:r>
            <a:r>
              <a:rPr sz="2150" spc="-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S</a:t>
            </a:r>
            <a:r>
              <a:rPr sz="2150" spc="-30" dirty="0">
                <a:latin typeface="Times New Roman"/>
                <a:cs typeface="Times New Roman"/>
              </a:rPr>
              <a:t>ub</a:t>
            </a:r>
            <a:r>
              <a:rPr sz="2150" spc="-50" dirty="0">
                <a:latin typeface="Times New Roman"/>
                <a:cs typeface="Times New Roman"/>
              </a:rPr>
              <a:t>f</a:t>
            </a:r>
            <a:r>
              <a:rPr sz="2150" spc="15" dirty="0">
                <a:latin typeface="Times New Roman"/>
                <a:cs typeface="Times New Roman"/>
              </a:rPr>
              <a:t>e</a:t>
            </a:r>
            <a:r>
              <a:rPr sz="2150" spc="-50" dirty="0">
                <a:latin typeface="Times New Roman"/>
                <a:cs typeface="Times New Roman"/>
              </a:rPr>
              <a:t>r</a:t>
            </a:r>
            <a:r>
              <a:rPr sz="2150" spc="5" dirty="0">
                <a:latin typeface="Times New Roman"/>
                <a:cs typeface="Times New Roman"/>
              </a:rPr>
              <a:t>t</a:t>
            </a:r>
            <a:r>
              <a:rPr sz="2150" spc="-10" dirty="0">
                <a:latin typeface="Times New Roman"/>
                <a:cs typeface="Times New Roman"/>
              </a:rPr>
              <a:t>i</a:t>
            </a:r>
            <a:r>
              <a:rPr sz="2150" spc="5" dirty="0">
                <a:latin typeface="Times New Roman"/>
                <a:cs typeface="Times New Roman"/>
              </a:rPr>
              <a:t>l</a:t>
            </a:r>
            <a:r>
              <a:rPr sz="2150" spc="-10" dirty="0">
                <a:latin typeface="Times New Roman"/>
                <a:cs typeface="Times New Roman"/>
              </a:rPr>
              <a:t>i</a:t>
            </a:r>
            <a:r>
              <a:rPr sz="2150" spc="10" dirty="0">
                <a:latin typeface="Times New Roman"/>
                <a:cs typeface="Times New Roman"/>
              </a:rPr>
              <a:t>ty</a:t>
            </a:r>
            <a:endParaRPr sz="2150">
              <a:latin typeface="Times New Roman"/>
              <a:cs typeface="Times New Roman"/>
            </a:endParaRPr>
          </a:p>
          <a:p>
            <a:pPr marL="393700">
              <a:lnSpc>
                <a:spcPct val="100000"/>
              </a:lnSpc>
              <a:spcBef>
                <a:spcPts val="45"/>
              </a:spcBef>
            </a:pPr>
            <a:r>
              <a:rPr sz="2150" spc="-25" dirty="0">
                <a:latin typeface="Times New Roman"/>
                <a:cs typeface="Times New Roman"/>
              </a:rPr>
              <a:t>Testicular</a:t>
            </a:r>
            <a:r>
              <a:rPr sz="2150" spc="260" dirty="0">
                <a:latin typeface="Times New Roman"/>
                <a:cs typeface="Times New Roman"/>
              </a:rPr>
              <a:t> </a:t>
            </a:r>
            <a:r>
              <a:rPr sz="2150" spc="-25" dirty="0">
                <a:latin typeface="Times New Roman"/>
                <a:cs typeface="Times New Roman"/>
              </a:rPr>
              <a:t>atrophy</a:t>
            </a:r>
            <a:endParaRPr sz="2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7195" y="461010"/>
            <a:ext cx="69215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40" dirty="0"/>
              <a:t>Q</a:t>
            </a:r>
            <a:r>
              <a:rPr spc="15" dirty="0"/>
              <a:t>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587499"/>
            <a:ext cx="4887595" cy="386397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55600" marR="5080" indent="-343535">
              <a:lnSpc>
                <a:spcPct val="102400"/>
              </a:lnSpc>
              <a:spcBef>
                <a:spcPts val="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b="1" spc="10" dirty="0">
                <a:latin typeface="Calibri"/>
                <a:cs typeface="Calibri"/>
              </a:rPr>
              <a:t>1.cystoscopy</a:t>
            </a:r>
            <a:r>
              <a:rPr sz="2750" b="1" spc="-70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show</a:t>
            </a:r>
            <a:r>
              <a:rPr sz="2750" b="1" spc="8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a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superfical </a:t>
            </a:r>
            <a:r>
              <a:rPr sz="2750" b="1" spc="-60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papillary</a:t>
            </a:r>
            <a:r>
              <a:rPr sz="2750" b="1" spc="15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tumor</a:t>
            </a:r>
            <a:r>
              <a:rPr sz="2750" b="1" spc="3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whats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spc="25" dirty="0">
                <a:latin typeface="Calibri"/>
                <a:cs typeface="Calibri"/>
              </a:rPr>
              <a:t>your </a:t>
            </a:r>
            <a:r>
              <a:rPr sz="2750" b="1" spc="3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diagnosis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?</a:t>
            </a:r>
            <a:endParaRPr sz="2750">
              <a:latin typeface="Calibri"/>
              <a:cs typeface="Calibri"/>
            </a:endParaRPr>
          </a:p>
          <a:p>
            <a:pPr marL="737235">
              <a:lnSpc>
                <a:spcPct val="100000"/>
              </a:lnSpc>
              <a:spcBef>
                <a:spcPts val="680"/>
              </a:spcBef>
            </a:pPr>
            <a:r>
              <a:rPr sz="2750" spc="-15" dirty="0">
                <a:latin typeface="Calibri"/>
                <a:cs typeface="Calibri"/>
              </a:rPr>
              <a:t>transitional</a:t>
            </a:r>
            <a:r>
              <a:rPr sz="2750" spc="29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cell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carcinoma</a:t>
            </a:r>
            <a:endParaRPr sz="2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b="1" spc="20" dirty="0">
                <a:latin typeface="Calibri"/>
                <a:cs typeface="Calibri"/>
              </a:rPr>
              <a:t>2.best</a:t>
            </a:r>
            <a:r>
              <a:rPr sz="2750" b="1" spc="-4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tx?</a:t>
            </a:r>
            <a:endParaRPr sz="2750">
              <a:latin typeface="Calibri"/>
              <a:cs typeface="Calibri"/>
            </a:endParaRPr>
          </a:p>
          <a:p>
            <a:pPr marL="822960">
              <a:lnSpc>
                <a:spcPct val="100000"/>
              </a:lnSpc>
              <a:spcBef>
                <a:spcPts val="755"/>
              </a:spcBef>
            </a:pPr>
            <a:r>
              <a:rPr sz="2750" spc="-5" dirty="0">
                <a:latin typeface="Calibri"/>
                <a:cs typeface="Calibri"/>
              </a:rPr>
              <a:t>TURBT</a:t>
            </a:r>
            <a:endParaRPr sz="2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b="1" spc="10" dirty="0">
                <a:latin typeface="Calibri"/>
                <a:cs typeface="Calibri"/>
              </a:rPr>
              <a:t>3.when</a:t>
            </a:r>
            <a:r>
              <a:rPr sz="2750" b="1" spc="-2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u</a:t>
            </a:r>
            <a:r>
              <a:rPr sz="2750" b="1" spc="-2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repeat</a:t>
            </a:r>
            <a:r>
              <a:rPr sz="2750" b="1" spc="8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cystoscopy?</a:t>
            </a:r>
            <a:endParaRPr sz="2750">
              <a:latin typeface="Calibri"/>
              <a:cs typeface="Calibri"/>
            </a:endParaRPr>
          </a:p>
          <a:p>
            <a:pPr marL="822960">
              <a:lnSpc>
                <a:spcPct val="100000"/>
              </a:lnSpc>
              <a:spcBef>
                <a:spcPts val="680"/>
              </a:spcBef>
            </a:pPr>
            <a:r>
              <a:rPr sz="2750" spc="-5" dirty="0">
                <a:latin typeface="Calibri"/>
                <a:cs typeface="Calibri"/>
              </a:rPr>
              <a:t>after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3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months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53125" y="1352550"/>
            <a:ext cx="3190875" cy="43529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129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7195" y="461010"/>
            <a:ext cx="69215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40" dirty="0"/>
              <a:t>Q</a:t>
            </a:r>
            <a:r>
              <a:rPr spc="15" dirty="0"/>
              <a:t>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503968"/>
            <a:ext cx="5468620" cy="316547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b="1" spc="15" dirty="0">
                <a:latin typeface="Calibri"/>
                <a:cs typeface="Calibri"/>
              </a:rPr>
              <a:t>1-findings</a:t>
            </a:r>
            <a:r>
              <a:rPr sz="2750" b="1" spc="4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and</a:t>
            </a:r>
            <a:r>
              <a:rPr sz="2750" b="1" spc="4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grade?</a:t>
            </a:r>
            <a:endParaRPr sz="2750">
              <a:latin typeface="Calibri"/>
              <a:cs typeface="Calibri"/>
            </a:endParaRPr>
          </a:p>
          <a:p>
            <a:pPr marL="355600" marR="5080" indent="66675">
              <a:lnSpc>
                <a:spcPct val="100400"/>
              </a:lnSpc>
              <a:spcBef>
                <a:spcPts val="570"/>
              </a:spcBef>
              <a:tabLst>
                <a:tab pos="4340860" algn="l"/>
              </a:tabLst>
            </a:pPr>
            <a:r>
              <a:rPr sz="2400" spc="-35" dirty="0">
                <a:latin typeface="Calibri"/>
                <a:cs typeface="Calibri"/>
              </a:rPr>
              <a:t>B</a:t>
            </a:r>
            <a:r>
              <a:rPr sz="2400" spc="-30" dirty="0">
                <a:latin typeface="Calibri"/>
                <a:cs typeface="Calibri"/>
              </a:rPr>
              <a:t>ila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90" dirty="0">
                <a:latin typeface="Calibri"/>
                <a:cs typeface="Calibri"/>
              </a:rPr>
              <a:t>r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114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h</a:t>
            </a:r>
            <a:r>
              <a:rPr sz="2400" spc="-40" dirty="0">
                <a:latin typeface="Calibri"/>
                <a:cs typeface="Calibri"/>
              </a:rPr>
              <a:t>y</a:t>
            </a:r>
            <a:r>
              <a:rPr sz="2400" spc="10" dirty="0">
                <a:latin typeface="Calibri"/>
                <a:cs typeface="Calibri"/>
              </a:rPr>
              <a:t>d</a:t>
            </a:r>
            <a:r>
              <a:rPr sz="2400" spc="-90" dirty="0">
                <a:latin typeface="Calibri"/>
                <a:cs typeface="Calibri"/>
              </a:rPr>
              <a:t>r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10" dirty="0">
                <a:latin typeface="Calibri"/>
                <a:cs typeface="Calibri"/>
              </a:rPr>
              <a:t>u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25" dirty="0">
                <a:latin typeface="Calibri"/>
                <a:cs typeface="Calibri"/>
              </a:rPr>
              <a:t>t</a:t>
            </a:r>
            <a:r>
              <a:rPr sz="2400" spc="-90" dirty="0">
                <a:latin typeface="Calibri"/>
                <a:cs typeface="Calibri"/>
              </a:rPr>
              <a:t>r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5" dirty="0">
                <a:latin typeface="Calibri"/>
                <a:cs typeface="Calibri"/>
              </a:rPr>
              <a:t>p</a:t>
            </a:r>
            <a:r>
              <a:rPr sz="2400" spc="10" dirty="0">
                <a:latin typeface="Calibri"/>
                <a:cs typeface="Calibri"/>
              </a:rPr>
              <a:t>h</a:t>
            </a:r>
            <a:r>
              <a:rPr sz="2400" spc="-90" dirty="0">
                <a:latin typeface="Calibri"/>
                <a:cs typeface="Calibri"/>
              </a:rPr>
              <a:t>r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30" dirty="0">
                <a:latin typeface="Calibri"/>
                <a:cs typeface="Calibri"/>
              </a:rPr>
              <a:t>s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s	</a:t>
            </a:r>
            <a:r>
              <a:rPr sz="2400" spc="5" dirty="0">
                <a:latin typeface="Calibri"/>
                <a:cs typeface="Calibri"/>
              </a:rPr>
              <a:t>w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l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e  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 </a:t>
            </a:r>
            <a:r>
              <a:rPr sz="2400" spc="10" dirty="0">
                <a:latin typeface="Calibri"/>
                <a:cs typeface="Calibri"/>
              </a:rPr>
              <a:t>p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10" dirty="0">
                <a:latin typeface="Calibri"/>
                <a:cs typeface="Calibri"/>
              </a:rPr>
              <a:t>p</a:t>
            </a:r>
            <a:r>
              <a:rPr sz="2400" spc="-30" dirty="0">
                <a:latin typeface="Calibri"/>
                <a:cs typeface="Calibri"/>
              </a:rPr>
              <a:t>ila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spc="30" dirty="0">
                <a:latin typeface="Calibri"/>
                <a:cs typeface="Calibri"/>
              </a:rPr>
              <a:t>m</a:t>
            </a:r>
            <a:r>
              <a:rPr sz="2400" spc="10" dirty="0">
                <a:latin typeface="Calibri"/>
                <a:cs typeface="Calibri"/>
              </a:rPr>
              <a:t>p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ee</a:t>
            </a:r>
            <a:r>
              <a:rPr sz="2400" spc="40" dirty="0">
                <a:latin typeface="Calibri"/>
                <a:cs typeface="Calibri"/>
              </a:rPr>
              <a:t>s</a:t>
            </a:r>
            <a:r>
              <a:rPr sz="2400" spc="30" dirty="0">
                <a:latin typeface="Calibri"/>
                <a:cs typeface="Calibri"/>
              </a:rPr>
              <a:t>s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u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2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er  </a:t>
            </a:r>
            <a:r>
              <a:rPr sz="2400" spc="-10" dirty="0">
                <a:latin typeface="Calibri"/>
                <a:cs typeface="Calibri"/>
              </a:rPr>
              <a:t>dilation</a:t>
            </a:r>
            <a:endParaRPr sz="2400">
              <a:latin typeface="Calibri"/>
              <a:cs typeface="Calibri"/>
            </a:endParaRPr>
          </a:p>
          <a:p>
            <a:pPr marL="422909">
              <a:lnSpc>
                <a:spcPct val="100000"/>
              </a:lnSpc>
              <a:spcBef>
                <a:spcPts val="575"/>
              </a:spcBef>
            </a:pPr>
            <a:r>
              <a:rPr sz="2400" spc="-25" dirty="0">
                <a:latin typeface="Calibri"/>
                <a:cs typeface="Calibri"/>
              </a:rPr>
              <a:t>grade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5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b="1" spc="15" dirty="0">
                <a:latin typeface="Calibri"/>
                <a:cs typeface="Calibri"/>
              </a:rPr>
              <a:t>2.</a:t>
            </a:r>
            <a:r>
              <a:rPr sz="2750" b="1" spc="-25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best</a:t>
            </a:r>
            <a:r>
              <a:rPr sz="2750" b="1" spc="-20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test</a:t>
            </a:r>
            <a:r>
              <a:rPr sz="2750" b="1" spc="-2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to</a:t>
            </a:r>
            <a:r>
              <a:rPr sz="2750" b="1" spc="-20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see</a:t>
            </a:r>
            <a:r>
              <a:rPr sz="2750" b="1" spc="-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renal</a:t>
            </a:r>
            <a:r>
              <a:rPr sz="2750" b="1" spc="35" dirty="0">
                <a:latin typeface="Calibri"/>
                <a:cs typeface="Calibri"/>
              </a:rPr>
              <a:t> </a:t>
            </a:r>
            <a:r>
              <a:rPr sz="2750" b="1" spc="-5" dirty="0">
                <a:latin typeface="Calibri"/>
                <a:cs typeface="Calibri"/>
              </a:rPr>
              <a:t>scar?</a:t>
            </a:r>
            <a:endParaRPr sz="2750">
              <a:latin typeface="Calibri"/>
              <a:cs typeface="Calibri"/>
            </a:endParaRPr>
          </a:p>
          <a:p>
            <a:pPr marL="575310">
              <a:lnSpc>
                <a:spcPct val="100000"/>
              </a:lnSpc>
              <a:spcBef>
                <a:spcPts val="680"/>
              </a:spcBef>
            </a:pPr>
            <a:r>
              <a:rPr sz="2750" spc="20" dirty="0">
                <a:latin typeface="Calibri"/>
                <a:cs typeface="Calibri"/>
              </a:rPr>
              <a:t>DMSA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4575" y="1571625"/>
            <a:ext cx="2781300" cy="39338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130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327530"/>
            <a:ext cx="8415655" cy="1671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600" b="1" spc="-10" dirty="0">
                <a:latin typeface="Calibri"/>
                <a:cs typeface="Calibri"/>
              </a:rPr>
              <a:t>68 </a:t>
            </a:r>
            <a:r>
              <a:rPr sz="3600" b="1" spc="-15" dirty="0">
                <a:latin typeface="Calibri"/>
                <a:cs typeface="Calibri"/>
              </a:rPr>
              <a:t>year </a:t>
            </a:r>
            <a:r>
              <a:rPr sz="3600" b="1" spc="10" dirty="0">
                <a:latin typeface="Calibri"/>
                <a:cs typeface="Calibri"/>
              </a:rPr>
              <a:t>old </a:t>
            </a:r>
            <a:r>
              <a:rPr sz="3600" b="1" spc="5" dirty="0">
                <a:latin typeface="Calibri"/>
                <a:cs typeface="Calibri"/>
              </a:rPr>
              <a:t>male </a:t>
            </a:r>
            <a:r>
              <a:rPr sz="3600" b="1" spc="10" dirty="0">
                <a:latin typeface="Calibri"/>
                <a:cs typeface="Calibri"/>
              </a:rPr>
              <a:t>patient with bph </a:t>
            </a:r>
            <a:r>
              <a:rPr sz="3600" b="1" dirty="0">
                <a:latin typeface="Calibri"/>
                <a:cs typeface="Calibri"/>
              </a:rPr>
              <a:t>came </a:t>
            </a:r>
            <a:r>
              <a:rPr sz="3600" b="1" spc="15" dirty="0">
                <a:latin typeface="Calibri"/>
                <a:cs typeface="Calibri"/>
              </a:rPr>
              <a:t>to </a:t>
            </a:r>
            <a:r>
              <a:rPr sz="3600" b="1" spc="20" dirty="0">
                <a:latin typeface="Calibri"/>
                <a:cs typeface="Calibri"/>
              </a:rPr>
              <a:t> </a:t>
            </a:r>
            <a:r>
              <a:rPr sz="3600" b="1" spc="10" dirty="0">
                <a:latin typeface="Calibri"/>
                <a:cs typeface="Calibri"/>
              </a:rPr>
              <a:t>the</a:t>
            </a:r>
            <a:r>
              <a:rPr sz="3600" b="1" spc="-75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ER</a:t>
            </a:r>
            <a:r>
              <a:rPr sz="3600" b="1" spc="80" dirty="0">
                <a:latin typeface="Calibri"/>
                <a:cs typeface="Calibri"/>
              </a:rPr>
              <a:t> </a:t>
            </a:r>
            <a:r>
              <a:rPr sz="3600" b="1" spc="10" dirty="0">
                <a:latin typeface="Calibri"/>
                <a:cs typeface="Calibri"/>
              </a:rPr>
              <a:t>with</a:t>
            </a:r>
            <a:r>
              <a:rPr sz="3600" b="1" spc="-40" dirty="0">
                <a:latin typeface="Calibri"/>
                <a:cs typeface="Calibri"/>
              </a:rPr>
              <a:t> </a:t>
            </a:r>
            <a:r>
              <a:rPr sz="3600" b="1" spc="5" dirty="0">
                <a:latin typeface="Calibri"/>
                <a:cs typeface="Calibri"/>
              </a:rPr>
              <a:t>back</a:t>
            </a:r>
            <a:r>
              <a:rPr sz="3600" b="1" spc="-75" dirty="0">
                <a:latin typeface="Calibri"/>
                <a:cs typeface="Calibri"/>
              </a:rPr>
              <a:t> </a:t>
            </a:r>
            <a:r>
              <a:rPr sz="3600" b="1" spc="10" dirty="0">
                <a:latin typeface="Calibri"/>
                <a:cs typeface="Calibri"/>
              </a:rPr>
              <a:t>pain,</a:t>
            </a:r>
            <a:r>
              <a:rPr sz="3600" b="1" spc="-90" dirty="0">
                <a:latin typeface="Calibri"/>
                <a:cs typeface="Calibri"/>
              </a:rPr>
              <a:t> </a:t>
            </a:r>
            <a:r>
              <a:rPr sz="3600" b="1" spc="10" dirty="0">
                <a:latin typeface="Calibri"/>
                <a:cs typeface="Calibri"/>
              </a:rPr>
              <a:t>abdominal</a:t>
            </a:r>
            <a:r>
              <a:rPr sz="3600" b="1" spc="-10" dirty="0">
                <a:latin typeface="Calibri"/>
                <a:cs typeface="Calibri"/>
              </a:rPr>
              <a:t> pain,fever </a:t>
            </a:r>
            <a:r>
              <a:rPr sz="3600" b="1" spc="-79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tachycardia,creatinine</a:t>
            </a:r>
            <a:r>
              <a:rPr sz="3600" b="1" spc="-12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0.8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7875" y="2857500"/>
            <a:ext cx="2924175" cy="37909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84065" y="209232"/>
            <a:ext cx="69278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40" dirty="0">
                <a:latin typeface="Calibri"/>
                <a:cs typeface="Calibri"/>
              </a:rPr>
              <a:t>Q</a:t>
            </a:r>
            <a:r>
              <a:rPr sz="4400" spc="15" dirty="0">
                <a:latin typeface="Calibri"/>
                <a:cs typeface="Calibri"/>
              </a:rPr>
              <a:t>5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7250" y="3143250"/>
            <a:ext cx="4029075" cy="35052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131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132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383857" y="1043939"/>
            <a:ext cx="6631305" cy="30645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5" dirty="0">
                <a:latin typeface="Calibri"/>
                <a:cs typeface="Calibri"/>
              </a:rPr>
              <a:t>What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spc="15" dirty="0">
                <a:latin typeface="Calibri"/>
                <a:cs typeface="Calibri"/>
              </a:rPr>
              <a:t>do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you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spc="15" dirty="0">
                <a:latin typeface="Calibri"/>
                <a:cs typeface="Calibri"/>
              </a:rPr>
              <a:t>see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25" dirty="0">
                <a:latin typeface="Calibri"/>
                <a:cs typeface="Calibri"/>
              </a:rPr>
              <a:t>in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spc="-30" dirty="0">
                <a:latin typeface="Calibri"/>
                <a:cs typeface="Calibri"/>
              </a:rPr>
              <a:t>xr,ct?</a:t>
            </a:r>
            <a:endParaRPr sz="3200">
              <a:latin typeface="Calibri"/>
              <a:cs typeface="Calibri"/>
            </a:endParaRPr>
          </a:p>
          <a:p>
            <a:pPr marL="355600" marR="2877185">
              <a:lnSpc>
                <a:spcPts val="3829"/>
              </a:lnSpc>
              <a:spcBef>
                <a:spcPts val="200"/>
              </a:spcBef>
            </a:pPr>
            <a:r>
              <a:rPr sz="3200" spc="5" dirty="0">
                <a:latin typeface="Calibri"/>
                <a:cs typeface="Calibri"/>
              </a:rPr>
              <a:t>xr&gt;&gt; </a:t>
            </a:r>
            <a:r>
              <a:rPr sz="3200" spc="-10" dirty="0">
                <a:latin typeface="Calibri"/>
                <a:cs typeface="Calibri"/>
              </a:rPr>
              <a:t>uretric </a:t>
            </a:r>
            <a:r>
              <a:rPr sz="3200" spc="15" dirty="0">
                <a:latin typeface="Calibri"/>
                <a:cs typeface="Calibri"/>
              </a:rPr>
              <a:t>stone 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ct&gt;&gt;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hydronephrosis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ts val="3835"/>
              </a:lnSpc>
              <a:spcBef>
                <a:spcPts val="6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5" dirty="0">
                <a:latin typeface="Calibri"/>
                <a:cs typeface="Calibri"/>
              </a:rPr>
              <a:t>What’s</a:t>
            </a:r>
            <a:r>
              <a:rPr sz="3200" b="1" spc="-16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your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management?</a:t>
            </a:r>
            <a:endParaRPr sz="3200">
              <a:latin typeface="Calibri"/>
              <a:cs typeface="Calibri"/>
            </a:endParaRPr>
          </a:p>
          <a:p>
            <a:pPr marL="355600" marR="5080">
              <a:lnSpc>
                <a:spcPts val="3900"/>
              </a:lnSpc>
              <a:spcBef>
                <a:spcPts val="45"/>
              </a:spcBef>
            </a:pPr>
            <a:r>
              <a:rPr sz="3200" spc="15" dirty="0">
                <a:latin typeface="Calibri"/>
                <a:cs typeface="Calibri"/>
              </a:rPr>
              <a:t>Double</a:t>
            </a:r>
            <a:r>
              <a:rPr sz="3200" spc="-1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jj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insertion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(pt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25" dirty="0">
                <a:latin typeface="Calibri"/>
                <a:cs typeface="Calibri"/>
              </a:rPr>
              <a:t>not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stable</a:t>
            </a:r>
            <a:r>
              <a:rPr sz="3200" spc="-1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need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emergent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drainage)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8399780" cy="2302510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53975" algn="ctr">
              <a:lnSpc>
                <a:spcPct val="100000"/>
              </a:lnSpc>
              <a:spcBef>
                <a:spcPts val="1280"/>
              </a:spcBef>
            </a:pPr>
            <a:r>
              <a:rPr spc="25" dirty="0"/>
              <a:t>Q6</a:t>
            </a:r>
          </a:p>
          <a:p>
            <a:pPr marL="355600" marR="5080" indent="-343535">
              <a:lnSpc>
                <a:spcPct val="102099"/>
              </a:lnSpc>
              <a:spcBef>
                <a:spcPts val="795"/>
              </a:spcBef>
            </a:pPr>
            <a:r>
              <a:rPr sz="3200" b="1" dirty="0">
                <a:latin typeface="Calibri"/>
                <a:cs typeface="Calibri"/>
              </a:rPr>
              <a:t>.</a:t>
            </a:r>
            <a:r>
              <a:rPr sz="2750" b="1" dirty="0">
                <a:latin typeface="Calibri"/>
                <a:cs typeface="Calibri"/>
              </a:rPr>
              <a:t>Picture </a:t>
            </a:r>
            <a:r>
              <a:rPr sz="2750" b="1" spc="-10" dirty="0">
                <a:latin typeface="Calibri"/>
                <a:cs typeface="Calibri"/>
              </a:rPr>
              <a:t>for </a:t>
            </a:r>
            <a:r>
              <a:rPr sz="2750" b="1" spc="-30" dirty="0">
                <a:latin typeface="Calibri"/>
                <a:cs typeface="Calibri"/>
              </a:rPr>
              <a:t>x-ray</a:t>
            </a:r>
            <a:r>
              <a:rPr sz="2750" b="1" spc="56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bladder </a:t>
            </a:r>
            <a:r>
              <a:rPr sz="2750" b="1" spc="5" dirty="0">
                <a:latin typeface="Calibri"/>
                <a:cs typeface="Calibri"/>
              </a:rPr>
              <a:t>injury </a:t>
            </a:r>
            <a:r>
              <a:rPr sz="2750" b="1" spc="10" dirty="0">
                <a:latin typeface="Calibri"/>
                <a:cs typeface="Calibri"/>
              </a:rPr>
              <a:t>scuba </a:t>
            </a:r>
            <a:r>
              <a:rPr sz="2750" b="1" spc="15" dirty="0">
                <a:latin typeface="Calibri"/>
                <a:cs typeface="Calibri"/>
              </a:rPr>
              <a:t>diving </a:t>
            </a:r>
            <a:r>
              <a:rPr sz="2750" b="1" spc="20" dirty="0">
                <a:latin typeface="Calibri"/>
                <a:cs typeface="Calibri"/>
              </a:rPr>
              <a:t>presented </a:t>
            </a:r>
            <a:r>
              <a:rPr sz="2750" b="1" spc="2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to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ER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complaining</a:t>
            </a:r>
            <a:r>
              <a:rPr sz="2750" b="1" spc="17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of</a:t>
            </a:r>
            <a:r>
              <a:rPr sz="2750" b="1" spc="1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abdominal</a:t>
            </a:r>
            <a:r>
              <a:rPr sz="2750" b="1" spc="12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pain,</a:t>
            </a:r>
            <a:r>
              <a:rPr sz="2750" b="1" spc="9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stable</a:t>
            </a:r>
            <a:r>
              <a:rPr sz="2750" b="1" spc="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vital</a:t>
            </a:r>
            <a:r>
              <a:rPr sz="2750" b="1" spc="50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signs </a:t>
            </a:r>
            <a:r>
              <a:rPr sz="2750" b="1" spc="-605" dirty="0">
                <a:latin typeface="Calibri"/>
                <a:cs typeface="Calibri"/>
              </a:rPr>
              <a:t> </a:t>
            </a:r>
            <a:r>
              <a:rPr sz="2750" b="1" spc="-30" dirty="0">
                <a:latin typeface="Calibri"/>
                <a:cs typeface="Calibri"/>
              </a:rPr>
              <a:t>x-ray</a:t>
            </a:r>
            <a:r>
              <a:rPr sz="2750" b="1" spc="155" dirty="0">
                <a:latin typeface="Calibri"/>
                <a:cs typeface="Calibri"/>
              </a:rPr>
              <a:t> </a:t>
            </a:r>
            <a:r>
              <a:rPr sz="2750" b="1" spc="25" dirty="0">
                <a:latin typeface="Calibri"/>
                <a:cs typeface="Calibri"/>
              </a:rPr>
              <a:t>shows</a:t>
            </a:r>
            <a:r>
              <a:rPr sz="2750" b="1" spc="-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dilated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25" dirty="0">
                <a:latin typeface="Calibri"/>
                <a:cs typeface="Calibri"/>
              </a:rPr>
              <a:t>bowel</a:t>
            </a:r>
            <a:r>
              <a:rPr sz="2750" b="1" spc="-3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and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air</a:t>
            </a:r>
            <a:r>
              <a:rPr sz="2750" b="1" spc="11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fluid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25" dirty="0">
                <a:latin typeface="Calibri"/>
                <a:cs typeface="Calibri"/>
              </a:rPr>
              <a:t>level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2799080"/>
            <a:ext cx="4375785" cy="26638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55600" indent="-343535">
              <a:lnSpc>
                <a:spcPts val="3835"/>
              </a:lnSpc>
              <a:spcBef>
                <a:spcPts val="1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5" dirty="0">
                <a:latin typeface="Calibri"/>
                <a:cs typeface="Calibri"/>
              </a:rPr>
              <a:t>What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spc="20" dirty="0">
                <a:latin typeface="Calibri"/>
                <a:cs typeface="Calibri"/>
              </a:rPr>
              <a:t>is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your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diagnosis?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ts val="3835"/>
              </a:lnSpc>
            </a:pPr>
            <a:r>
              <a:rPr sz="3200" spc="10" dirty="0">
                <a:latin typeface="Calibri"/>
                <a:cs typeface="Calibri"/>
              </a:rPr>
              <a:t>I</a:t>
            </a:r>
            <a:r>
              <a:rPr sz="3200" spc="40" dirty="0">
                <a:latin typeface="Calibri"/>
                <a:cs typeface="Calibri"/>
              </a:rPr>
              <a:t>n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40" dirty="0">
                <a:latin typeface="Calibri"/>
                <a:cs typeface="Calibri"/>
              </a:rPr>
              <a:t>ap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10" dirty="0">
                <a:latin typeface="Calibri"/>
                <a:cs typeface="Calibri"/>
              </a:rPr>
              <a:t>ri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40" dirty="0">
                <a:latin typeface="Calibri"/>
                <a:cs typeface="Calibri"/>
              </a:rPr>
              <a:t>n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35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spc="-26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r</a:t>
            </a:r>
            <a:r>
              <a:rPr sz="3200" spc="45" dirty="0">
                <a:latin typeface="Calibri"/>
                <a:cs typeface="Calibri"/>
              </a:rPr>
              <a:t>u</a:t>
            </a:r>
            <a:r>
              <a:rPr sz="3200" spc="40" dirty="0">
                <a:latin typeface="Calibri"/>
                <a:cs typeface="Calibri"/>
              </a:rPr>
              <a:t>p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40" dirty="0">
                <a:latin typeface="Calibri"/>
                <a:cs typeface="Calibri"/>
              </a:rPr>
              <a:t>u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10" dirty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 marL="384810">
              <a:lnSpc>
                <a:spcPct val="100000"/>
              </a:lnSpc>
              <a:spcBef>
                <a:spcPts val="815"/>
              </a:spcBef>
            </a:pPr>
            <a:r>
              <a:rPr sz="3200" spc="20" dirty="0">
                <a:latin typeface="Calibri"/>
                <a:cs typeface="Calibri"/>
              </a:rPr>
              <a:t>of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bladder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ts val="3835"/>
              </a:lnSpc>
              <a:spcBef>
                <a:spcPts val="7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5" dirty="0">
                <a:latin typeface="Calibri"/>
                <a:cs typeface="Calibri"/>
              </a:rPr>
              <a:t>Treatment?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ts val="3835"/>
              </a:lnSpc>
            </a:pPr>
            <a:r>
              <a:rPr sz="3200" dirty="0">
                <a:latin typeface="Calibri"/>
                <a:cs typeface="Calibri"/>
              </a:rPr>
              <a:t>Open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laprotomy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6375" y="2286000"/>
            <a:ext cx="3638550" cy="43815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133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CE181A1D-969F-6B65-51E5-D9823F2D7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932" y="1571886"/>
            <a:ext cx="9555166" cy="453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8450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35450" y="501395"/>
            <a:ext cx="679450" cy="6858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4445">
              <a:lnSpc>
                <a:spcPts val="5090"/>
              </a:lnSpc>
            </a:pPr>
            <a:r>
              <a:rPr spc="40" dirty="0"/>
              <a:t>Q</a:t>
            </a:r>
            <a:r>
              <a:rPr spc="15" dirty="0"/>
              <a:t>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3370" y="1515999"/>
            <a:ext cx="4479925" cy="48939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55600" marR="5080" indent="-343535">
              <a:lnSpc>
                <a:spcPct val="102400"/>
              </a:lnSpc>
              <a:spcBef>
                <a:spcPts val="50"/>
              </a:spcBef>
              <a:buFont typeface="Arial"/>
              <a:buChar char="•"/>
              <a:tabLst>
                <a:tab pos="431800" algn="l"/>
                <a:tab pos="432434" algn="l"/>
              </a:tabLst>
            </a:pPr>
            <a:r>
              <a:rPr dirty="0"/>
              <a:t>	</a:t>
            </a:r>
            <a:r>
              <a:rPr sz="2750" b="1" spc="-10" dirty="0">
                <a:latin typeface="Calibri"/>
                <a:cs typeface="Calibri"/>
              </a:rPr>
              <a:t>ct</a:t>
            </a:r>
            <a:r>
              <a:rPr sz="2750" b="1" spc="12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scan</a:t>
            </a:r>
            <a:r>
              <a:rPr sz="2750" b="1" spc="45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show</a:t>
            </a:r>
            <a:r>
              <a:rPr sz="2750" b="1" spc="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Bilateral</a:t>
            </a:r>
            <a:r>
              <a:rPr sz="2750" b="1" spc="10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renal </a:t>
            </a:r>
            <a:r>
              <a:rPr sz="2750" b="1" spc="-60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mass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mention</a:t>
            </a:r>
            <a:r>
              <a:rPr sz="2750" b="1" spc="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5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-30" dirty="0">
                <a:latin typeface="Calibri"/>
                <a:cs typeface="Calibri"/>
              </a:rPr>
              <a:t>DDX</a:t>
            </a:r>
            <a:r>
              <a:rPr sz="2750" b="1" spc="90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for </a:t>
            </a:r>
            <a:r>
              <a:rPr sz="2750" b="1" spc="-5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benign</a:t>
            </a:r>
            <a:r>
              <a:rPr sz="2750" b="1" spc="-2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renal</a:t>
            </a:r>
            <a:r>
              <a:rPr sz="2750" b="1" spc="3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mass?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8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15" dirty="0">
                <a:latin typeface="Calibri"/>
                <a:cs typeface="Calibri"/>
              </a:rPr>
              <a:t>1.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angiomyolipoma</a:t>
            </a:r>
            <a:endParaRPr sz="2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dirty="0">
                <a:latin typeface="Calibri"/>
                <a:cs typeface="Calibri"/>
              </a:rPr>
              <a:t>2.renal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adenoma</a:t>
            </a:r>
            <a:endParaRPr sz="2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20" dirty="0">
                <a:latin typeface="Calibri"/>
                <a:cs typeface="Calibri"/>
              </a:rPr>
              <a:t>3.oncocytoma</a:t>
            </a:r>
            <a:endParaRPr sz="2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5" dirty="0">
                <a:latin typeface="Calibri"/>
                <a:cs typeface="Calibri"/>
              </a:rPr>
              <a:t>4.leiomyoma</a:t>
            </a:r>
            <a:endParaRPr sz="2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5" dirty="0">
                <a:latin typeface="Calibri"/>
                <a:cs typeface="Calibri"/>
              </a:rPr>
              <a:t>5.hemangioma</a:t>
            </a:r>
            <a:endParaRPr sz="2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5" dirty="0">
                <a:latin typeface="Calibri"/>
                <a:cs typeface="Calibri"/>
              </a:rPr>
              <a:t>6.schwannoma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8325" y="1571625"/>
            <a:ext cx="3095625" cy="34385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134</a:t>
            </a: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8620" y="185356"/>
            <a:ext cx="69215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40" dirty="0"/>
              <a:t>Q</a:t>
            </a:r>
            <a:r>
              <a:rPr spc="15" dirty="0"/>
              <a:t>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8025" y="1148968"/>
            <a:ext cx="4960620" cy="4523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55600" marR="145415" indent="-343535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15" dirty="0">
                <a:latin typeface="Calibri"/>
                <a:cs typeface="Calibri"/>
              </a:rPr>
              <a:t>U</a:t>
            </a:r>
            <a:r>
              <a:rPr sz="3200" b="1" spc="25" dirty="0">
                <a:latin typeface="Calibri"/>
                <a:cs typeface="Calibri"/>
              </a:rPr>
              <a:t>l</a:t>
            </a:r>
            <a:r>
              <a:rPr sz="3200" b="1" spc="10" dirty="0">
                <a:latin typeface="Calibri"/>
                <a:cs typeface="Calibri"/>
              </a:rPr>
              <a:t>t</a:t>
            </a:r>
            <a:r>
              <a:rPr sz="3200" b="1" spc="-80" dirty="0">
                <a:latin typeface="Calibri"/>
                <a:cs typeface="Calibri"/>
              </a:rPr>
              <a:t>r</a:t>
            </a:r>
            <a:r>
              <a:rPr sz="3200" b="1" spc="10" dirty="0">
                <a:latin typeface="Calibri"/>
                <a:cs typeface="Calibri"/>
              </a:rPr>
              <a:t>a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so</a:t>
            </a:r>
            <a:r>
              <a:rPr sz="3200" b="1" spc="15" dirty="0">
                <a:latin typeface="Calibri"/>
                <a:cs typeface="Calibri"/>
              </a:rPr>
              <a:t>u</a:t>
            </a:r>
            <a:r>
              <a:rPr sz="3200" b="1" dirty="0">
                <a:latin typeface="Calibri"/>
                <a:cs typeface="Calibri"/>
              </a:rPr>
              <a:t>n</a:t>
            </a:r>
            <a:r>
              <a:rPr sz="3200" b="1" spc="15" dirty="0">
                <a:latin typeface="Calibri"/>
                <a:cs typeface="Calibri"/>
              </a:rPr>
              <a:t>d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spc="30" dirty="0">
                <a:latin typeface="Calibri"/>
                <a:cs typeface="Calibri"/>
              </a:rPr>
              <a:t>f</a:t>
            </a:r>
            <a:r>
              <a:rPr sz="3200" b="1" spc="35" dirty="0">
                <a:latin typeface="Calibri"/>
                <a:cs typeface="Calibri"/>
              </a:rPr>
              <a:t>illi</a:t>
            </a:r>
            <a:r>
              <a:rPr sz="3200" b="1" spc="15" dirty="0">
                <a:latin typeface="Calibri"/>
                <a:cs typeface="Calibri"/>
              </a:rPr>
              <a:t>ng</a:t>
            </a:r>
            <a:r>
              <a:rPr sz="3200" b="1" spc="-235" dirty="0">
                <a:latin typeface="Calibri"/>
                <a:cs typeface="Calibri"/>
              </a:rPr>
              <a:t> </a:t>
            </a:r>
            <a:r>
              <a:rPr sz="3200" b="1" spc="15" dirty="0">
                <a:latin typeface="Calibri"/>
                <a:cs typeface="Calibri"/>
              </a:rPr>
              <a:t>d</a:t>
            </a:r>
            <a:r>
              <a:rPr sz="3200" b="1" spc="30" dirty="0">
                <a:latin typeface="Calibri"/>
                <a:cs typeface="Calibri"/>
              </a:rPr>
              <a:t>e</a:t>
            </a:r>
            <a:r>
              <a:rPr sz="3200" b="1" spc="-40" dirty="0">
                <a:latin typeface="Calibri"/>
                <a:cs typeface="Calibri"/>
              </a:rPr>
              <a:t>f</a:t>
            </a:r>
            <a:r>
              <a:rPr sz="3200" b="1" spc="35" dirty="0">
                <a:latin typeface="Calibri"/>
                <a:cs typeface="Calibri"/>
              </a:rPr>
              <a:t>e</a:t>
            </a:r>
            <a:r>
              <a:rPr sz="3200" b="1" spc="5" dirty="0">
                <a:latin typeface="Calibri"/>
                <a:cs typeface="Calibri"/>
              </a:rPr>
              <a:t>c</a:t>
            </a:r>
            <a:r>
              <a:rPr sz="3200" b="1" spc="10" dirty="0">
                <a:latin typeface="Calibri"/>
                <a:cs typeface="Calibri"/>
              </a:rPr>
              <a:t>t</a:t>
            </a:r>
            <a:r>
              <a:rPr sz="3200" b="1" spc="-125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5  </a:t>
            </a:r>
            <a:r>
              <a:rPr sz="3200" b="1" spc="-5" dirty="0">
                <a:latin typeface="Calibri"/>
                <a:cs typeface="Calibri"/>
              </a:rPr>
              <a:t>DDX: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5" dirty="0">
                <a:latin typeface="Calibri"/>
                <a:cs typeface="Calibri"/>
              </a:rPr>
              <a:t>stone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40" dirty="0">
                <a:latin typeface="Calibri"/>
                <a:cs typeface="Calibri"/>
              </a:rPr>
              <a:t>b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spc="45" dirty="0">
                <a:latin typeface="Calibri"/>
                <a:cs typeface="Calibri"/>
              </a:rPr>
              <a:t>o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15" dirty="0">
                <a:latin typeface="Calibri"/>
                <a:cs typeface="Calibri"/>
              </a:rPr>
              <a:t>d</a:t>
            </a:r>
            <a:r>
              <a:rPr sz="3200" spc="-17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spc="45" dirty="0">
                <a:latin typeface="Calibri"/>
                <a:cs typeface="Calibri"/>
              </a:rPr>
              <a:t>o</a:t>
            </a:r>
            <a:r>
              <a:rPr sz="3200" spc="10" dirty="0"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enlargement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prostate</a:t>
            </a:r>
            <a:r>
              <a:rPr sz="3200" spc="-175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gland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5" dirty="0">
                <a:latin typeface="Calibri"/>
                <a:cs typeface="Calibri"/>
              </a:rPr>
              <a:t>fungal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ball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focal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cystitis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20" dirty="0">
                <a:latin typeface="Calibri"/>
                <a:cs typeface="Calibri"/>
              </a:rPr>
              <a:t>neoplasm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43625" y="1714500"/>
            <a:ext cx="2600325" cy="34861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135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136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3521709" y="2482532"/>
            <a:ext cx="210312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dirty="0">
                <a:latin typeface="Calibri"/>
                <a:cs typeface="Calibri"/>
              </a:rPr>
              <a:t>Group</a:t>
            </a:r>
            <a:r>
              <a:rPr sz="4400" spc="-120" dirty="0">
                <a:latin typeface="Calibri"/>
                <a:cs typeface="Calibri"/>
              </a:rPr>
              <a:t> </a:t>
            </a:r>
            <a:r>
              <a:rPr sz="4400" spc="15" dirty="0">
                <a:latin typeface="Calibri"/>
                <a:cs typeface="Calibri"/>
              </a:rPr>
              <a:t>c5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91714" y="3895979"/>
            <a:ext cx="455993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-15" dirty="0">
                <a:solidFill>
                  <a:srgbClr val="888888"/>
                </a:solidFill>
                <a:latin typeface="Calibri"/>
                <a:cs typeface="Calibri"/>
              </a:rPr>
              <a:t>Prepared</a:t>
            </a:r>
            <a:r>
              <a:rPr sz="3200" spc="-3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888888"/>
                </a:solidFill>
                <a:latin typeface="Calibri"/>
                <a:cs typeface="Calibri"/>
              </a:rPr>
              <a:t>by</a:t>
            </a:r>
            <a:r>
              <a:rPr sz="3200" spc="-9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888888"/>
                </a:solidFill>
                <a:latin typeface="Calibri"/>
                <a:cs typeface="Calibri"/>
              </a:rPr>
              <a:t>:</a:t>
            </a:r>
            <a:r>
              <a:rPr sz="3200" spc="8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-45" dirty="0">
                <a:solidFill>
                  <a:srgbClr val="888888"/>
                </a:solidFill>
                <a:latin typeface="Calibri"/>
                <a:cs typeface="Calibri"/>
              </a:rPr>
              <a:t>Aya</a:t>
            </a:r>
            <a:r>
              <a:rPr sz="3200" spc="-3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888888"/>
                </a:solidFill>
                <a:latin typeface="Calibri"/>
                <a:cs typeface="Calibri"/>
              </a:rPr>
              <a:t>Hayajneh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137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385699"/>
            <a:ext cx="7451725" cy="195262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355600" marR="5080" indent="-343535">
              <a:lnSpc>
                <a:spcPct val="80300"/>
              </a:lnSpc>
              <a:spcBef>
                <a:spcPts val="815"/>
              </a:spcBef>
            </a:pPr>
            <a:r>
              <a:rPr sz="3000" b="1" dirty="0">
                <a:latin typeface="Times New Roman"/>
                <a:cs typeface="Times New Roman"/>
              </a:rPr>
              <a:t>1.70y</a:t>
            </a:r>
            <a:r>
              <a:rPr sz="3000" b="1" spc="-10" dirty="0">
                <a:latin typeface="Times New Roman"/>
                <a:cs typeface="Times New Roman"/>
              </a:rPr>
              <a:t> </a:t>
            </a:r>
            <a:r>
              <a:rPr sz="3000" b="1" spc="-30" dirty="0">
                <a:latin typeface="Times New Roman"/>
                <a:cs typeface="Times New Roman"/>
              </a:rPr>
              <a:t>old</a:t>
            </a:r>
            <a:r>
              <a:rPr sz="3000" b="1" spc="50" dirty="0">
                <a:latin typeface="Times New Roman"/>
                <a:cs typeface="Times New Roman"/>
              </a:rPr>
              <a:t> </a:t>
            </a:r>
            <a:r>
              <a:rPr sz="3000" b="1" spc="10" dirty="0">
                <a:latin typeface="Times New Roman"/>
                <a:cs typeface="Times New Roman"/>
              </a:rPr>
              <a:t>male </a:t>
            </a:r>
            <a:r>
              <a:rPr sz="3000" b="1" spc="-20" dirty="0">
                <a:latin typeface="Times New Roman"/>
                <a:cs typeface="Times New Roman"/>
              </a:rPr>
              <a:t>patient</a:t>
            </a:r>
            <a:r>
              <a:rPr sz="3000" b="1" spc="114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,</a:t>
            </a:r>
            <a:r>
              <a:rPr sz="3000" b="1" spc="-5" dirty="0">
                <a:latin typeface="Times New Roman"/>
                <a:cs typeface="Times New Roman"/>
              </a:rPr>
              <a:t> </a:t>
            </a:r>
            <a:r>
              <a:rPr sz="3000" b="1" spc="10" dirty="0">
                <a:latin typeface="Times New Roman"/>
                <a:cs typeface="Times New Roman"/>
              </a:rPr>
              <a:t>smoker</a:t>
            </a:r>
            <a:r>
              <a:rPr sz="3000" b="1" spc="-14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, </a:t>
            </a:r>
            <a:r>
              <a:rPr sz="3000" b="1" spc="-15" dirty="0">
                <a:latin typeface="Times New Roman"/>
                <a:cs typeface="Times New Roman"/>
              </a:rPr>
              <a:t>presented</a:t>
            </a:r>
            <a:r>
              <a:rPr sz="3000" b="1" spc="50" dirty="0">
                <a:latin typeface="Times New Roman"/>
                <a:cs typeface="Times New Roman"/>
              </a:rPr>
              <a:t> </a:t>
            </a:r>
            <a:r>
              <a:rPr sz="3000" b="1" spc="-15" dirty="0">
                <a:latin typeface="Times New Roman"/>
                <a:cs typeface="Times New Roman"/>
              </a:rPr>
              <a:t>to </a:t>
            </a:r>
            <a:r>
              <a:rPr sz="3000" b="1" spc="-735" dirty="0">
                <a:latin typeface="Times New Roman"/>
                <a:cs typeface="Times New Roman"/>
              </a:rPr>
              <a:t> </a:t>
            </a:r>
            <a:r>
              <a:rPr sz="3000" b="1" spc="-45" dirty="0">
                <a:latin typeface="Times New Roman"/>
                <a:cs typeface="Times New Roman"/>
              </a:rPr>
              <a:t>urology</a:t>
            </a:r>
            <a:r>
              <a:rPr sz="3000" b="1" spc="-40" dirty="0">
                <a:latin typeface="Times New Roman"/>
                <a:cs typeface="Times New Roman"/>
              </a:rPr>
              <a:t> </a:t>
            </a:r>
            <a:r>
              <a:rPr sz="3000" b="1" spc="-20" dirty="0">
                <a:latin typeface="Times New Roman"/>
                <a:cs typeface="Times New Roman"/>
              </a:rPr>
              <a:t>clinic </a:t>
            </a:r>
            <a:r>
              <a:rPr sz="3000" b="1" spc="-25" dirty="0">
                <a:latin typeface="Times New Roman"/>
                <a:cs typeface="Times New Roman"/>
              </a:rPr>
              <a:t>complaining</a:t>
            </a:r>
            <a:r>
              <a:rPr sz="3000" b="1" spc="-20" dirty="0">
                <a:latin typeface="Times New Roman"/>
                <a:cs typeface="Times New Roman"/>
              </a:rPr>
              <a:t> </a:t>
            </a:r>
            <a:r>
              <a:rPr sz="3000" b="1" spc="-40" dirty="0">
                <a:latin typeface="Times New Roman"/>
                <a:cs typeface="Times New Roman"/>
              </a:rPr>
              <a:t>of </a:t>
            </a:r>
            <a:r>
              <a:rPr sz="3000" b="1" spc="-15" dirty="0">
                <a:latin typeface="Times New Roman"/>
                <a:cs typeface="Times New Roman"/>
              </a:rPr>
              <a:t>painless </a:t>
            </a:r>
            <a:r>
              <a:rPr sz="3000" b="1" spc="-10" dirty="0">
                <a:latin typeface="Times New Roman"/>
                <a:cs typeface="Times New Roman"/>
              </a:rPr>
              <a:t> </a:t>
            </a:r>
            <a:r>
              <a:rPr sz="3000" b="1" spc="-20" dirty="0">
                <a:latin typeface="Times New Roman"/>
                <a:cs typeface="Times New Roman"/>
              </a:rPr>
              <a:t>intermittent</a:t>
            </a:r>
            <a:r>
              <a:rPr sz="3000" b="1" spc="-15" dirty="0">
                <a:latin typeface="Times New Roman"/>
                <a:cs typeface="Times New Roman"/>
              </a:rPr>
              <a:t> </a:t>
            </a:r>
            <a:r>
              <a:rPr sz="3000" b="1" spc="-25" dirty="0">
                <a:latin typeface="Times New Roman"/>
                <a:cs typeface="Times New Roman"/>
              </a:rPr>
              <a:t>gross </a:t>
            </a:r>
            <a:r>
              <a:rPr sz="3000" b="1" spc="-20" dirty="0">
                <a:latin typeface="Times New Roman"/>
                <a:cs typeface="Times New Roman"/>
              </a:rPr>
              <a:t>hematuria </a:t>
            </a:r>
            <a:r>
              <a:rPr sz="3000" b="1" spc="-35" dirty="0">
                <a:latin typeface="Times New Roman"/>
                <a:cs typeface="Times New Roman"/>
              </a:rPr>
              <a:t>and </a:t>
            </a:r>
            <a:r>
              <a:rPr sz="3000" b="1" spc="-25" dirty="0">
                <a:latin typeface="Times New Roman"/>
                <a:cs typeface="Times New Roman"/>
              </a:rPr>
              <a:t>urinary </a:t>
            </a:r>
            <a:r>
              <a:rPr sz="3000" b="1" spc="-20" dirty="0">
                <a:latin typeface="Times New Roman"/>
                <a:cs typeface="Times New Roman"/>
              </a:rPr>
              <a:t> </a:t>
            </a:r>
            <a:r>
              <a:rPr sz="3000" b="1" spc="-30" dirty="0">
                <a:latin typeface="Times New Roman"/>
                <a:cs typeface="Times New Roman"/>
              </a:rPr>
              <a:t>retention</a:t>
            </a:r>
            <a:r>
              <a:rPr sz="3000" b="1" spc="195" dirty="0">
                <a:latin typeface="Times New Roman"/>
                <a:cs typeface="Times New Roman"/>
              </a:rPr>
              <a:t> </a:t>
            </a:r>
            <a:r>
              <a:rPr sz="3000" b="1" spc="-40" dirty="0">
                <a:latin typeface="Times New Roman"/>
                <a:cs typeface="Times New Roman"/>
              </a:rPr>
              <a:t>on</a:t>
            </a:r>
            <a:r>
              <a:rPr sz="3000" b="1" spc="5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U /</a:t>
            </a:r>
            <a:r>
              <a:rPr sz="3000" b="1" spc="-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S</a:t>
            </a:r>
            <a:r>
              <a:rPr sz="3000" b="1" spc="-2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:</a:t>
            </a:r>
            <a:r>
              <a:rPr sz="3000" b="1" spc="7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33</a:t>
            </a:r>
            <a:r>
              <a:rPr sz="3000" b="1" spc="-5" dirty="0">
                <a:latin typeface="Times New Roman"/>
                <a:cs typeface="Times New Roman"/>
              </a:rPr>
              <a:t> </a:t>
            </a:r>
            <a:r>
              <a:rPr sz="3000" b="1" spc="5" dirty="0">
                <a:latin typeface="Times New Roman"/>
                <a:cs typeface="Times New Roman"/>
              </a:rPr>
              <a:t>cm</a:t>
            </a:r>
            <a:r>
              <a:rPr sz="3000" b="1" spc="-30" dirty="0">
                <a:latin typeface="Times New Roman"/>
                <a:cs typeface="Times New Roman"/>
              </a:rPr>
              <a:t> urinary</a:t>
            </a:r>
            <a:r>
              <a:rPr sz="3000" b="1" spc="140" dirty="0">
                <a:latin typeface="Times New Roman"/>
                <a:cs typeface="Times New Roman"/>
              </a:rPr>
              <a:t> </a:t>
            </a:r>
            <a:r>
              <a:rPr sz="3000" b="1" spc="15" dirty="0">
                <a:latin typeface="Times New Roman"/>
                <a:cs typeface="Times New Roman"/>
              </a:rPr>
              <a:t>mass</a:t>
            </a:r>
            <a:r>
              <a:rPr sz="3000" b="1" spc="-12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was </a:t>
            </a:r>
            <a:r>
              <a:rPr sz="3000" b="1" spc="-735" dirty="0">
                <a:latin typeface="Times New Roman"/>
                <a:cs typeface="Times New Roman"/>
              </a:rPr>
              <a:t> </a:t>
            </a:r>
            <a:r>
              <a:rPr sz="3000" b="1" spc="-45" dirty="0">
                <a:latin typeface="Times New Roman"/>
                <a:cs typeface="Times New Roman"/>
              </a:rPr>
              <a:t>found</a:t>
            </a:r>
            <a:r>
              <a:rPr sz="3000" b="1" spc="19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, </a:t>
            </a:r>
            <a:r>
              <a:rPr sz="3000" b="1" spc="-10" dirty="0">
                <a:latin typeface="Times New Roman"/>
                <a:cs typeface="Times New Roman"/>
              </a:rPr>
              <a:t>if</a:t>
            </a:r>
            <a:r>
              <a:rPr sz="3000" b="1" spc="-30" dirty="0">
                <a:latin typeface="Times New Roman"/>
                <a:cs typeface="Times New Roman"/>
              </a:rPr>
              <a:t> </a:t>
            </a:r>
            <a:r>
              <a:rPr sz="3000" b="1" spc="-40" dirty="0">
                <a:latin typeface="Times New Roman"/>
                <a:cs typeface="Times New Roman"/>
              </a:rPr>
              <a:t>the</a:t>
            </a:r>
            <a:r>
              <a:rPr sz="3000" b="1" spc="160" dirty="0">
                <a:latin typeface="Times New Roman"/>
                <a:cs typeface="Times New Roman"/>
              </a:rPr>
              <a:t> </a:t>
            </a:r>
            <a:r>
              <a:rPr sz="3000" b="1" spc="15" dirty="0">
                <a:latin typeface="Times New Roman"/>
                <a:cs typeface="Times New Roman"/>
              </a:rPr>
              <a:t>mass</a:t>
            </a:r>
            <a:r>
              <a:rPr sz="3000" b="1" spc="-12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was</a:t>
            </a:r>
            <a:r>
              <a:rPr sz="3000" b="1" spc="-45" dirty="0">
                <a:latin typeface="Times New Roman"/>
                <a:cs typeface="Times New Roman"/>
              </a:rPr>
              <a:t> </a:t>
            </a:r>
            <a:r>
              <a:rPr sz="3000" b="1" spc="-30" dirty="0">
                <a:latin typeface="Times New Roman"/>
                <a:cs typeface="Times New Roman"/>
              </a:rPr>
              <a:t>shown</a:t>
            </a:r>
            <a:r>
              <a:rPr sz="3000" b="1" spc="125" dirty="0">
                <a:latin typeface="Times New Roman"/>
                <a:cs typeface="Times New Roman"/>
              </a:rPr>
              <a:t> </a:t>
            </a:r>
            <a:r>
              <a:rPr sz="3000" b="1" spc="-15" dirty="0">
                <a:latin typeface="Times New Roman"/>
                <a:cs typeface="Times New Roman"/>
              </a:rPr>
              <a:t>to</a:t>
            </a:r>
            <a:r>
              <a:rPr sz="3000" b="1" spc="-5" dirty="0">
                <a:latin typeface="Times New Roman"/>
                <a:cs typeface="Times New Roman"/>
              </a:rPr>
              <a:t> </a:t>
            </a:r>
            <a:r>
              <a:rPr sz="3000" b="1" spc="-20" dirty="0">
                <a:latin typeface="Times New Roman"/>
                <a:cs typeface="Times New Roman"/>
              </a:rPr>
              <a:t>malignant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2689711"/>
            <a:ext cx="7954645" cy="3456304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5" dirty="0">
                <a:latin typeface="Times New Roman"/>
                <a:cs typeface="Times New Roman"/>
              </a:rPr>
              <a:t>what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is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the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most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likely</a:t>
            </a:r>
            <a:r>
              <a:rPr sz="3000" spc="140" dirty="0">
                <a:latin typeface="Times New Roman"/>
                <a:cs typeface="Times New Roman"/>
              </a:rPr>
              <a:t> </a:t>
            </a:r>
            <a:r>
              <a:rPr sz="3000" spc="-45" dirty="0">
                <a:latin typeface="Times New Roman"/>
                <a:cs typeface="Times New Roman"/>
              </a:rPr>
              <a:t>type</a:t>
            </a:r>
            <a:r>
              <a:rPr sz="3000" spc="1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?</a:t>
            </a:r>
            <a:endParaRPr sz="3000">
              <a:latin typeface="Times New Roman"/>
              <a:cs typeface="Times New Roman"/>
            </a:endParaRPr>
          </a:p>
          <a:p>
            <a:pPr marL="794385">
              <a:lnSpc>
                <a:spcPct val="100000"/>
              </a:lnSpc>
              <a:spcBef>
                <a:spcPts val="555"/>
              </a:spcBef>
            </a:pPr>
            <a:r>
              <a:rPr sz="2450" spc="-10" dirty="0">
                <a:solidFill>
                  <a:srgbClr val="FF0000"/>
                </a:solidFill>
                <a:latin typeface="Calibri"/>
                <a:cs typeface="Calibri"/>
              </a:rPr>
              <a:t>Transitional</a:t>
            </a:r>
            <a:r>
              <a:rPr sz="2450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FF0000"/>
                </a:solidFill>
                <a:latin typeface="Calibri"/>
                <a:cs typeface="Calibri"/>
              </a:rPr>
              <a:t>cell</a:t>
            </a:r>
            <a:r>
              <a:rPr sz="2450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10" dirty="0">
                <a:solidFill>
                  <a:srgbClr val="FF0000"/>
                </a:solidFill>
                <a:latin typeface="Calibri"/>
                <a:cs typeface="Calibri"/>
              </a:rPr>
              <a:t>carcinoma</a:t>
            </a:r>
            <a:endParaRPr sz="24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1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95" dirty="0">
                <a:latin typeface="Times New Roman"/>
                <a:cs typeface="Times New Roman"/>
              </a:rPr>
              <a:t>Your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management?</a:t>
            </a:r>
            <a:endParaRPr sz="3000">
              <a:latin typeface="Times New Roman"/>
              <a:cs typeface="Times New Roman"/>
            </a:endParaRPr>
          </a:p>
          <a:p>
            <a:pPr marL="412750">
              <a:lnSpc>
                <a:spcPts val="3235"/>
              </a:lnSpc>
              <a:spcBef>
                <a:spcPts val="5"/>
              </a:spcBef>
            </a:pPr>
            <a:r>
              <a:rPr sz="2700" spc="-35" dirty="0">
                <a:solidFill>
                  <a:srgbClr val="FF0000"/>
                </a:solidFill>
                <a:latin typeface="Times New Roman"/>
                <a:cs typeface="Times New Roman"/>
              </a:rPr>
              <a:t>According</a:t>
            </a:r>
            <a:r>
              <a:rPr sz="2700" spc="2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7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stage:</a:t>
            </a:r>
            <a:endParaRPr sz="2700">
              <a:latin typeface="Calibri"/>
              <a:cs typeface="Calibri"/>
            </a:endParaRPr>
          </a:p>
          <a:p>
            <a:pPr marL="1156970" marR="5080" lvl="1" indent="-343535">
              <a:lnSpc>
                <a:spcPct val="78900"/>
              </a:lnSpc>
              <a:spcBef>
                <a:spcPts val="675"/>
              </a:spcBef>
              <a:buFont typeface="Arial"/>
              <a:buChar char="•"/>
              <a:tabLst>
                <a:tab pos="1156335" algn="l"/>
                <a:tab pos="1156970" algn="l"/>
              </a:tabLst>
            </a:pPr>
            <a:r>
              <a:rPr sz="2700" spc="-20" dirty="0">
                <a:solidFill>
                  <a:srgbClr val="FF0000"/>
                </a:solidFill>
                <a:latin typeface="Calibri"/>
                <a:cs typeface="Calibri"/>
              </a:rPr>
              <a:t>T1,T2</a:t>
            </a:r>
            <a:r>
              <a:rPr sz="27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7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TURBT</a:t>
            </a:r>
            <a:r>
              <a:rPr sz="2700" spc="-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27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transurethral</a:t>
            </a:r>
            <a:r>
              <a:rPr sz="2700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cystodiathermy</a:t>
            </a:r>
            <a:r>
              <a:rPr sz="2700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or </a:t>
            </a:r>
            <a:r>
              <a:rPr sz="2700" spc="-5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FF0000"/>
                </a:solidFill>
                <a:latin typeface="Calibri"/>
                <a:cs typeface="Calibri"/>
              </a:rPr>
              <a:t>laser</a:t>
            </a:r>
            <a:endParaRPr sz="2700">
              <a:latin typeface="Calibri"/>
              <a:cs typeface="Calibri"/>
            </a:endParaRPr>
          </a:p>
          <a:p>
            <a:pPr marL="1156970" lvl="1" indent="-343535">
              <a:lnSpc>
                <a:spcPts val="3235"/>
              </a:lnSpc>
              <a:spcBef>
                <a:spcPts val="65"/>
              </a:spcBef>
              <a:buFont typeface="Arial"/>
              <a:buChar char="•"/>
              <a:tabLst>
                <a:tab pos="1156335" algn="l"/>
                <a:tab pos="1156970" algn="l"/>
              </a:tabLst>
            </a:pPr>
            <a:r>
              <a:rPr sz="2700" spc="15" dirty="0">
                <a:solidFill>
                  <a:srgbClr val="FF0000"/>
                </a:solidFill>
                <a:latin typeface="Calibri"/>
                <a:cs typeface="Calibri"/>
              </a:rPr>
              <a:t>T3</a:t>
            </a:r>
            <a:r>
              <a:rPr sz="27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FF0000"/>
                </a:solidFill>
                <a:latin typeface="Calibri"/>
                <a:cs typeface="Calibri"/>
              </a:rPr>
              <a:t>cystectomy</a:t>
            </a:r>
            <a:endParaRPr sz="2700">
              <a:latin typeface="Calibri"/>
              <a:cs typeface="Calibri"/>
            </a:endParaRPr>
          </a:p>
          <a:p>
            <a:pPr marL="1156970" lvl="1" indent="-343535">
              <a:lnSpc>
                <a:spcPts val="3235"/>
              </a:lnSpc>
              <a:buFont typeface="Arial"/>
              <a:buChar char="•"/>
              <a:tabLst>
                <a:tab pos="1156335" algn="l"/>
                <a:tab pos="1156970" algn="l"/>
              </a:tabLst>
            </a:pPr>
            <a:r>
              <a:rPr sz="2700" spc="15" dirty="0">
                <a:solidFill>
                  <a:srgbClr val="FF0000"/>
                </a:solidFill>
                <a:latin typeface="Calibri"/>
                <a:cs typeface="Calibri"/>
              </a:rPr>
              <a:t>T4</a:t>
            </a:r>
            <a:r>
              <a:rPr sz="27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7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chemoradiotherapy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138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36575" y="462280"/>
            <a:ext cx="8035290" cy="491490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5600" marR="38735" indent="-343535">
              <a:lnSpc>
                <a:spcPts val="3829"/>
              </a:lnSpc>
              <a:spcBef>
                <a:spcPts val="265"/>
              </a:spcBef>
            </a:pPr>
            <a:r>
              <a:rPr sz="3200" b="1" spc="30" dirty="0">
                <a:latin typeface="Calibri"/>
                <a:cs typeface="Calibri"/>
              </a:rPr>
              <a:t>2</a:t>
            </a:r>
            <a:r>
              <a:rPr sz="3200" b="1" spc="-35" dirty="0">
                <a:latin typeface="Calibri"/>
                <a:cs typeface="Calibri"/>
              </a:rPr>
              <a:t>.</a:t>
            </a:r>
            <a:r>
              <a:rPr sz="3200" b="1" spc="-55" dirty="0">
                <a:latin typeface="Calibri"/>
                <a:cs typeface="Calibri"/>
              </a:rPr>
              <a:t>P</a:t>
            </a:r>
            <a:r>
              <a:rPr sz="3200" b="1" spc="-10" dirty="0">
                <a:latin typeface="Calibri"/>
                <a:cs typeface="Calibri"/>
              </a:rPr>
              <a:t>a</a:t>
            </a:r>
            <a:r>
              <a:rPr sz="3200" b="1" spc="10" dirty="0">
                <a:latin typeface="Calibri"/>
                <a:cs typeface="Calibri"/>
              </a:rPr>
              <a:t>t</a:t>
            </a:r>
            <a:r>
              <a:rPr sz="3200" b="1" spc="35" dirty="0">
                <a:latin typeface="Calibri"/>
                <a:cs typeface="Calibri"/>
              </a:rPr>
              <a:t>ie</a:t>
            </a:r>
            <a:r>
              <a:rPr sz="3200" b="1" spc="10" dirty="0">
                <a:latin typeface="Calibri"/>
                <a:cs typeface="Calibri"/>
              </a:rPr>
              <a:t>nt</a:t>
            </a:r>
            <a:r>
              <a:rPr sz="3200" b="1" spc="-204" dirty="0">
                <a:latin typeface="Calibri"/>
                <a:cs typeface="Calibri"/>
              </a:rPr>
              <a:t> </a:t>
            </a:r>
            <a:r>
              <a:rPr sz="3200" b="1" spc="15" dirty="0">
                <a:latin typeface="Calibri"/>
                <a:cs typeface="Calibri"/>
              </a:rPr>
              <a:t>w</a:t>
            </a:r>
            <a:r>
              <a:rPr sz="3200" b="1" spc="25" dirty="0">
                <a:latin typeface="Calibri"/>
                <a:cs typeface="Calibri"/>
              </a:rPr>
              <a:t>i</a:t>
            </a:r>
            <a:r>
              <a:rPr sz="3200" b="1" spc="10" dirty="0">
                <a:latin typeface="Calibri"/>
                <a:cs typeface="Calibri"/>
              </a:rPr>
              <a:t>th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s</a:t>
            </a:r>
            <a:r>
              <a:rPr sz="3200" b="1" spc="15" dirty="0">
                <a:latin typeface="Calibri"/>
                <a:cs typeface="Calibri"/>
              </a:rPr>
              <a:t>p</a:t>
            </a:r>
            <a:r>
              <a:rPr sz="3200" b="1" spc="20" dirty="0">
                <a:latin typeface="Calibri"/>
                <a:cs typeface="Calibri"/>
              </a:rPr>
              <a:t>i</a:t>
            </a:r>
            <a:r>
              <a:rPr sz="3200" b="1" spc="15" dirty="0">
                <a:latin typeface="Calibri"/>
                <a:cs typeface="Calibri"/>
              </a:rPr>
              <a:t>n</a:t>
            </a:r>
            <a:r>
              <a:rPr sz="3200" b="1" spc="-20" dirty="0">
                <a:latin typeface="Calibri"/>
                <a:cs typeface="Calibri"/>
              </a:rPr>
              <a:t>a</a:t>
            </a:r>
            <a:r>
              <a:rPr sz="3200" b="1" spc="5" dirty="0">
                <a:latin typeface="Calibri"/>
                <a:cs typeface="Calibri"/>
              </a:rPr>
              <a:t>l</a:t>
            </a:r>
            <a:r>
              <a:rPr sz="3200" b="1" spc="-100" dirty="0">
                <a:latin typeface="Calibri"/>
                <a:cs typeface="Calibri"/>
              </a:rPr>
              <a:t> </a:t>
            </a:r>
            <a:r>
              <a:rPr sz="3200" b="1" spc="30" dirty="0">
                <a:latin typeface="Calibri"/>
                <a:cs typeface="Calibri"/>
              </a:rPr>
              <a:t>i</a:t>
            </a:r>
            <a:r>
              <a:rPr sz="3200" b="1" spc="10" dirty="0">
                <a:latin typeface="Calibri"/>
                <a:cs typeface="Calibri"/>
              </a:rPr>
              <a:t>nj</a:t>
            </a:r>
            <a:r>
              <a:rPr sz="3200" b="1" dirty="0">
                <a:latin typeface="Calibri"/>
                <a:cs typeface="Calibri"/>
              </a:rPr>
              <a:t>u</a:t>
            </a:r>
            <a:r>
              <a:rPr sz="3200" b="1" spc="-15" dirty="0">
                <a:latin typeface="Calibri"/>
                <a:cs typeface="Calibri"/>
              </a:rPr>
              <a:t>r</a:t>
            </a:r>
            <a:r>
              <a:rPr sz="3200" b="1" spc="10" dirty="0">
                <a:latin typeface="Calibri"/>
                <a:cs typeface="Calibri"/>
              </a:rPr>
              <a:t>y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spc="20" dirty="0">
                <a:latin typeface="Calibri"/>
                <a:cs typeface="Calibri"/>
              </a:rPr>
              <a:t>&amp;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15" dirty="0">
                <a:latin typeface="Calibri"/>
                <a:cs typeface="Calibri"/>
              </a:rPr>
              <a:t>q</a:t>
            </a:r>
            <a:r>
              <a:rPr sz="3200" b="1" spc="-5" dirty="0">
                <a:latin typeface="Calibri"/>
                <a:cs typeface="Calibri"/>
              </a:rPr>
              <a:t>ua</a:t>
            </a:r>
            <a:r>
              <a:rPr sz="3200" b="1" spc="15" dirty="0">
                <a:latin typeface="Calibri"/>
                <a:cs typeface="Calibri"/>
              </a:rPr>
              <a:t>d</a:t>
            </a:r>
            <a:r>
              <a:rPr sz="3200" b="1" spc="-25" dirty="0">
                <a:latin typeface="Calibri"/>
                <a:cs typeface="Calibri"/>
              </a:rPr>
              <a:t>r</a:t>
            </a:r>
            <a:r>
              <a:rPr sz="3200" b="1" spc="30" dirty="0">
                <a:latin typeface="Calibri"/>
                <a:cs typeface="Calibri"/>
              </a:rPr>
              <a:t>i</a:t>
            </a:r>
            <a:r>
              <a:rPr sz="3200" b="1" spc="15" dirty="0">
                <a:latin typeface="Calibri"/>
                <a:cs typeface="Calibri"/>
              </a:rPr>
              <a:t>p</a:t>
            </a:r>
            <a:r>
              <a:rPr sz="3200" b="1" spc="20" dirty="0">
                <a:latin typeface="Calibri"/>
                <a:cs typeface="Calibri"/>
              </a:rPr>
              <a:t>l</a:t>
            </a:r>
            <a:r>
              <a:rPr sz="3200" b="1" spc="35" dirty="0">
                <a:latin typeface="Calibri"/>
                <a:cs typeface="Calibri"/>
              </a:rPr>
              <a:t>e</a:t>
            </a:r>
            <a:r>
              <a:rPr sz="3200" b="1" spc="-25" dirty="0">
                <a:latin typeface="Calibri"/>
                <a:cs typeface="Calibri"/>
              </a:rPr>
              <a:t>g</a:t>
            </a:r>
            <a:r>
              <a:rPr sz="3200" b="1" spc="30" dirty="0">
                <a:latin typeface="Calibri"/>
                <a:cs typeface="Calibri"/>
              </a:rPr>
              <a:t>i</a:t>
            </a:r>
            <a:r>
              <a:rPr sz="3200" b="1" spc="5" dirty="0">
                <a:latin typeface="Calibri"/>
                <a:cs typeface="Calibri"/>
              </a:rPr>
              <a:t>a  cannot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pass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urine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20" dirty="0">
                <a:latin typeface="Calibri"/>
                <a:cs typeface="Calibri"/>
              </a:rPr>
              <a:t>&amp;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has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urinary</a:t>
            </a:r>
            <a:r>
              <a:rPr sz="3200" b="1" spc="-85" dirty="0">
                <a:latin typeface="Calibri"/>
                <a:cs typeface="Calibri"/>
              </a:rPr>
              <a:t> </a:t>
            </a:r>
            <a:r>
              <a:rPr sz="3200" b="1" spc="15" dirty="0">
                <a:latin typeface="Calibri"/>
                <a:cs typeface="Calibri"/>
              </a:rPr>
              <a:t>incontinence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3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30" dirty="0">
                <a:latin typeface="Calibri"/>
                <a:cs typeface="Calibri"/>
              </a:rPr>
              <a:t>Type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of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incontinence?</a:t>
            </a:r>
            <a:endParaRPr sz="32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745"/>
              </a:spcBef>
            </a:pPr>
            <a:r>
              <a:rPr sz="3200" spc="3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rfl</a:t>
            </a:r>
            <a:r>
              <a:rPr sz="3200" spc="4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spc="15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32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spc="3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200" spc="3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spc="3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spc="3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spc="3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spc="-2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3200" spc="35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3200" spc="35" dirty="0">
                <a:solidFill>
                  <a:srgbClr val="FF0000"/>
                </a:solidFill>
                <a:latin typeface="Calibri"/>
                <a:cs typeface="Calibri"/>
              </a:rPr>
              <a:t>add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spc="-1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3200" spc="-35" dirty="0">
                <a:solidFill>
                  <a:srgbClr val="FF0000"/>
                </a:solidFill>
                <a:latin typeface="Calibri"/>
                <a:cs typeface="Calibri"/>
              </a:rPr>
              <a:t> h</a:t>
            </a: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3200" spc="3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3200" spc="3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spc="3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)</a:t>
            </a:r>
            <a:endParaRPr sz="3200">
              <a:latin typeface="Calibri"/>
              <a:cs typeface="Calibri"/>
            </a:endParaRPr>
          </a:p>
          <a:p>
            <a:pPr marL="355600" marR="473709" indent="-343535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Predict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bladder</a:t>
            </a:r>
            <a:r>
              <a:rPr sz="3200" spc="-195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&amp;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sphincter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function</a:t>
            </a:r>
            <a:r>
              <a:rPr sz="3200" spc="-16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after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3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months?</a:t>
            </a:r>
            <a:endParaRPr sz="3200">
              <a:latin typeface="Calibri"/>
              <a:cs typeface="Calibri"/>
            </a:endParaRPr>
          </a:p>
          <a:p>
            <a:pPr marL="355600" marR="863600" indent="114300">
              <a:lnSpc>
                <a:spcPct val="100000"/>
              </a:lnSpc>
              <a:spcBef>
                <a:spcPts val="805"/>
              </a:spcBef>
            </a:pPr>
            <a:r>
              <a:rPr sz="3200" spc="20" dirty="0">
                <a:solidFill>
                  <a:srgbClr val="FF0000"/>
                </a:solidFill>
                <a:latin typeface="Calibri"/>
                <a:cs typeface="Calibri"/>
              </a:rPr>
              <a:t>bladder</a:t>
            </a:r>
            <a:r>
              <a:rPr sz="3200" spc="-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becomes</a:t>
            </a:r>
            <a:r>
              <a:rPr sz="3200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hyperactive</a:t>
            </a:r>
            <a:r>
              <a:rPr sz="32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15" dirty="0">
                <a:solidFill>
                  <a:srgbClr val="FF0000"/>
                </a:solidFill>
                <a:latin typeface="Calibri"/>
                <a:cs typeface="Calibri"/>
              </a:rPr>
              <a:t>detrusor </a:t>
            </a:r>
            <a:r>
              <a:rPr sz="3200" spc="-7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sphincter</a:t>
            </a:r>
            <a:r>
              <a:rPr sz="3200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dyssynergia</a:t>
            </a:r>
            <a:r>
              <a:rPr sz="32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(DSD)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139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36575" y="462280"/>
            <a:ext cx="8085455" cy="481012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5600" marR="5080" indent="-343535">
              <a:lnSpc>
                <a:spcPts val="3829"/>
              </a:lnSpc>
              <a:spcBef>
                <a:spcPts val="265"/>
              </a:spcBef>
            </a:pPr>
            <a:r>
              <a:rPr sz="3200" b="1" spc="10" dirty="0">
                <a:latin typeface="Calibri"/>
                <a:cs typeface="Calibri"/>
              </a:rPr>
              <a:t>3.Newly </a:t>
            </a:r>
            <a:r>
              <a:rPr sz="3200" b="1" spc="5" dirty="0">
                <a:latin typeface="Calibri"/>
                <a:cs typeface="Calibri"/>
              </a:rPr>
              <a:t>married female </a:t>
            </a:r>
            <a:r>
              <a:rPr sz="3200" b="1" spc="15" dirty="0">
                <a:latin typeface="Calibri"/>
                <a:cs typeface="Calibri"/>
              </a:rPr>
              <a:t>with </a:t>
            </a:r>
            <a:r>
              <a:rPr sz="3200" b="1" spc="5" dirty="0">
                <a:latin typeface="Calibri"/>
                <a:cs typeface="Calibri"/>
              </a:rPr>
              <a:t>typical 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presentation</a:t>
            </a:r>
            <a:r>
              <a:rPr sz="3200" b="1" spc="-204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of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UTI:</a:t>
            </a:r>
            <a:r>
              <a:rPr sz="3200" b="1" spc="35" dirty="0">
                <a:latin typeface="Calibri"/>
                <a:cs typeface="Calibri"/>
              </a:rPr>
              <a:t> </a:t>
            </a:r>
            <a:r>
              <a:rPr sz="3200" b="1" spc="-40" dirty="0">
                <a:latin typeface="Calibri"/>
                <a:cs typeface="Calibri"/>
              </a:rPr>
              <a:t>fever,</a:t>
            </a:r>
            <a:r>
              <a:rPr sz="3200" b="1" spc="-13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frequency,</a:t>
            </a:r>
            <a:r>
              <a:rPr sz="3200" b="1" spc="-130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urgency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300">
              <a:latin typeface="Calibri"/>
              <a:cs typeface="Calibri"/>
            </a:endParaRPr>
          </a:p>
          <a:p>
            <a:pPr marL="355600" marR="3787775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20" dirty="0">
                <a:latin typeface="Calibri"/>
                <a:cs typeface="Calibri"/>
              </a:rPr>
              <a:t>What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is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your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diagnosis?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Acute</a:t>
            </a:r>
            <a:r>
              <a:rPr sz="32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cystities</a:t>
            </a:r>
            <a:endParaRPr sz="3200">
              <a:latin typeface="Calibri"/>
              <a:cs typeface="Calibri"/>
            </a:endParaRPr>
          </a:p>
          <a:p>
            <a:pPr marL="355600" marR="1510665" indent="-343535">
              <a:lnSpc>
                <a:spcPct val="100000"/>
              </a:lnSpc>
              <a:spcBef>
                <a:spcPts val="81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20" dirty="0">
                <a:latin typeface="Calibri"/>
                <a:cs typeface="Calibri"/>
              </a:rPr>
              <a:t>S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spc="40" dirty="0">
                <a:latin typeface="Calibri"/>
                <a:cs typeface="Calibri"/>
              </a:rPr>
              <a:t>p</a:t>
            </a:r>
            <a:r>
              <a:rPr sz="3200" spc="10" dirty="0">
                <a:latin typeface="Calibri"/>
                <a:cs typeface="Calibri"/>
              </a:rPr>
              <a:t>le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40" dirty="0">
                <a:latin typeface="Calibri"/>
                <a:cs typeface="Calibri"/>
              </a:rPr>
              <a:t>d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45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g</a:t>
            </a:r>
            <a:r>
              <a:rPr sz="3200" spc="40" dirty="0">
                <a:latin typeface="Calibri"/>
                <a:cs typeface="Calibri"/>
              </a:rPr>
              <a:t>n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15" dirty="0">
                <a:latin typeface="Calibri"/>
                <a:cs typeface="Calibri"/>
              </a:rPr>
              <a:t>s</a:t>
            </a:r>
            <a:r>
              <a:rPr sz="3200" spc="-25" dirty="0">
                <a:latin typeface="Calibri"/>
                <a:cs typeface="Calibri"/>
              </a:rPr>
              <a:t>t</a:t>
            </a:r>
            <a:r>
              <a:rPr sz="3200" spc="5" dirty="0">
                <a:latin typeface="Calibri"/>
                <a:cs typeface="Calibri"/>
              </a:rPr>
              <a:t>ic</a:t>
            </a:r>
            <a:r>
              <a:rPr sz="3200" spc="-204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te</a:t>
            </a:r>
            <a:r>
              <a:rPr sz="3200" spc="15" dirty="0">
                <a:latin typeface="Calibri"/>
                <a:cs typeface="Calibri"/>
              </a:rPr>
              <a:t>s</a:t>
            </a:r>
            <a:r>
              <a:rPr sz="3200" spc="-25" dirty="0">
                <a:latin typeface="Calibri"/>
                <a:cs typeface="Calibri"/>
              </a:rPr>
              <a:t>t</a:t>
            </a:r>
            <a:r>
              <a:rPr sz="3200" spc="10" dirty="0">
                <a:latin typeface="Calibri"/>
                <a:cs typeface="Calibri"/>
              </a:rPr>
              <a:t>s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</a:t>
            </a:r>
            <a:r>
              <a:rPr sz="3200" spc="15" dirty="0">
                <a:latin typeface="Calibri"/>
                <a:cs typeface="Calibri"/>
              </a:rPr>
              <a:t>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35" dirty="0">
                <a:latin typeface="Calibri"/>
                <a:cs typeface="Calibri"/>
              </a:rPr>
              <a:t>a</a:t>
            </a:r>
            <a:r>
              <a:rPr sz="3200" spc="15" dirty="0">
                <a:latin typeface="Calibri"/>
                <a:cs typeface="Calibri"/>
              </a:rPr>
              <a:t>ss</a:t>
            </a:r>
            <a:r>
              <a:rPr sz="3200" spc="40" dirty="0">
                <a:latin typeface="Calibri"/>
                <a:cs typeface="Calibri"/>
              </a:rPr>
              <a:t>u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10" dirty="0">
                <a:latin typeface="Calibri"/>
                <a:cs typeface="Calibri"/>
              </a:rPr>
              <a:t>e</a:t>
            </a:r>
            <a:r>
              <a:rPr sz="3200" spc="-15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y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40" dirty="0">
                <a:latin typeface="Calibri"/>
                <a:cs typeface="Calibri"/>
              </a:rPr>
              <a:t>u</a:t>
            </a:r>
            <a:r>
              <a:rPr sz="3200" spc="5" dirty="0">
                <a:latin typeface="Calibri"/>
                <a:cs typeface="Calibri"/>
              </a:rPr>
              <a:t>r  </a:t>
            </a:r>
            <a:r>
              <a:rPr sz="3200" spc="20" dirty="0">
                <a:latin typeface="Calibri"/>
                <a:cs typeface="Calibri"/>
              </a:rPr>
              <a:t>diagnosis?</a:t>
            </a:r>
            <a:endParaRPr sz="3200">
              <a:latin typeface="Calibri"/>
              <a:cs typeface="Calibri"/>
            </a:endParaRPr>
          </a:p>
          <a:p>
            <a:pPr marL="355600" marR="184150" indent="114300">
              <a:lnSpc>
                <a:spcPct val="100000"/>
              </a:lnSpc>
              <a:spcBef>
                <a:spcPts val="730"/>
              </a:spcBef>
            </a:pPr>
            <a:r>
              <a:rPr sz="3200" spc="40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ri</a:t>
            </a:r>
            <a:r>
              <a:rPr sz="3200" spc="4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35" dirty="0">
                <a:solidFill>
                  <a:srgbClr val="FF0000"/>
                </a:solidFill>
                <a:latin typeface="Calibri"/>
                <a:cs typeface="Calibri"/>
              </a:rPr>
              <a:t>ana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3200" spc="2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spc="3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3200" spc="-1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40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ri</a:t>
            </a:r>
            <a:r>
              <a:rPr sz="3200" spc="4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spc="-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200" spc="40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spc="40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3200" spc="-6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FF0000"/>
                </a:solidFill>
                <a:latin typeface="Calibri"/>
                <a:cs typeface="Calibri"/>
              </a:rPr>
              <a:t>&amp;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spc="4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200" spc="2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spc="2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t  </a:t>
            </a:r>
            <a:r>
              <a:rPr sz="3200" spc="15" dirty="0">
                <a:solidFill>
                  <a:srgbClr val="FF0000"/>
                </a:solidFill>
                <a:latin typeface="Calibri"/>
                <a:cs typeface="Calibri"/>
              </a:rPr>
              <a:t>&amp;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CBC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0427" y="0"/>
            <a:ext cx="7539355" cy="246380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536575" marR="5080" indent="-524510">
              <a:lnSpc>
                <a:spcPct val="101400"/>
              </a:lnSpc>
              <a:spcBef>
                <a:spcPts val="60"/>
              </a:spcBef>
            </a:pPr>
            <a:r>
              <a:rPr sz="3950" b="1" spc="10" dirty="0">
                <a:latin typeface="Calibri"/>
                <a:cs typeface="Calibri"/>
              </a:rPr>
              <a:t>4.68</a:t>
            </a:r>
            <a:r>
              <a:rPr sz="3950" b="1" spc="15" dirty="0">
                <a:latin typeface="Calibri"/>
                <a:cs typeface="Calibri"/>
              </a:rPr>
              <a:t> </a:t>
            </a:r>
            <a:r>
              <a:rPr sz="3950" b="1" spc="-10" dirty="0">
                <a:latin typeface="Calibri"/>
                <a:cs typeface="Calibri"/>
              </a:rPr>
              <a:t>year</a:t>
            </a:r>
            <a:r>
              <a:rPr sz="3950" b="1" spc="85" dirty="0">
                <a:latin typeface="Calibri"/>
                <a:cs typeface="Calibri"/>
              </a:rPr>
              <a:t> </a:t>
            </a:r>
            <a:r>
              <a:rPr sz="3950" b="1" spc="20" dirty="0">
                <a:latin typeface="Calibri"/>
                <a:cs typeface="Calibri"/>
              </a:rPr>
              <a:t>old</a:t>
            </a:r>
            <a:r>
              <a:rPr sz="3950" b="1" spc="45" dirty="0">
                <a:latin typeface="Calibri"/>
                <a:cs typeface="Calibri"/>
              </a:rPr>
              <a:t> </a:t>
            </a:r>
            <a:r>
              <a:rPr sz="3950" b="1" spc="5" dirty="0">
                <a:latin typeface="Calibri"/>
                <a:cs typeface="Calibri"/>
              </a:rPr>
              <a:t>male</a:t>
            </a:r>
            <a:r>
              <a:rPr sz="3950" b="1" spc="20" dirty="0">
                <a:latin typeface="Calibri"/>
                <a:cs typeface="Calibri"/>
              </a:rPr>
              <a:t> </a:t>
            </a:r>
            <a:r>
              <a:rPr sz="3950" b="1" spc="-5" dirty="0">
                <a:latin typeface="Calibri"/>
                <a:cs typeface="Calibri"/>
              </a:rPr>
              <a:t>patient</a:t>
            </a:r>
            <a:r>
              <a:rPr sz="3950" b="1" spc="120" dirty="0">
                <a:latin typeface="Calibri"/>
                <a:cs typeface="Calibri"/>
              </a:rPr>
              <a:t> </a:t>
            </a:r>
            <a:r>
              <a:rPr sz="3950" b="1" spc="-5" dirty="0">
                <a:latin typeface="Calibri"/>
                <a:cs typeface="Calibri"/>
              </a:rPr>
              <a:t>with</a:t>
            </a:r>
            <a:r>
              <a:rPr sz="3950" b="1" spc="125" dirty="0">
                <a:latin typeface="Calibri"/>
                <a:cs typeface="Calibri"/>
              </a:rPr>
              <a:t> </a:t>
            </a:r>
            <a:r>
              <a:rPr sz="3950" b="1" spc="-20" dirty="0">
                <a:latin typeface="Calibri"/>
                <a:cs typeface="Calibri"/>
              </a:rPr>
              <a:t>bph </a:t>
            </a:r>
            <a:r>
              <a:rPr sz="3950" b="1" spc="-880" dirty="0">
                <a:latin typeface="Calibri"/>
                <a:cs typeface="Calibri"/>
              </a:rPr>
              <a:t> </a:t>
            </a:r>
            <a:r>
              <a:rPr sz="3950" b="1" spc="5" dirty="0">
                <a:latin typeface="Calibri"/>
                <a:cs typeface="Calibri"/>
              </a:rPr>
              <a:t>came</a:t>
            </a:r>
            <a:r>
              <a:rPr sz="3950" b="1" spc="80" dirty="0">
                <a:latin typeface="Calibri"/>
                <a:cs typeface="Calibri"/>
              </a:rPr>
              <a:t> </a:t>
            </a:r>
            <a:r>
              <a:rPr sz="3950" b="1" spc="-45" dirty="0">
                <a:latin typeface="Calibri"/>
                <a:cs typeface="Calibri"/>
              </a:rPr>
              <a:t>to</a:t>
            </a:r>
            <a:r>
              <a:rPr sz="3950" b="1" spc="30" dirty="0">
                <a:latin typeface="Calibri"/>
                <a:cs typeface="Calibri"/>
              </a:rPr>
              <a:t> </a:t>
            </a:r>
            <a:r>
              <a:rPr sz="3950" b="1" spc="-10" dirty="0">
                <a:latin typeface="Calibri"/>
                <a:cs typeface="Calibri"/>
              </a:rPr>
              <a:t>the</a:t>
            </a:r>
            <a:r>
              <a:rPr sz="3950" b="1" spc="90" dirty="0">
                <a:latin typeface="Calibri"/>
                <a:cs typeface="Calibri"/>
              </a:rPr>
              <a:t> </a:t>
            </a:r>
            <a:r>
              <a:rPr sz="3950" b="1" spc="15" dirty="0">
                <a:latin typeface="Calibri"/>
                <a:cs typeface="Calibri"/>
              </a:rPr>
              <a:t>ER</a:t>
            </a:r>
            <a:r>
              <a:rPr sz="3950" b="1" spc="20" dirty="0">
                <a:latin typeface="Calibri"/>
                <a:cs typeface="Calibri"/>
              </a:rPr>
              <a:t> </a:t>
            </a:r>
            <a:r>
              <a:rPr sz="3950" b="1" spc="-5" dirty="0">
                <a:latin typeface="Calibri"/>
                <a:cs typeface="Calibri"/>
              </a:rPr>
              <a:t>with</a:t>
            </a:r>
            <a:r>
              <a:rPr sz="3950" b="1" spc="110" dirty="0">
                <a:latin typeface="Calibri"/>
                <a:cs typeface="Calibri"/>
              </a:rPr>
              <a:t> </a:t>
            </a:r>
            <a:r>
              <a:rPr sz="3950" b="1" spc="-5" dirty="0">
                <a:latin typeface="Calibri"/>
                <a:cs typeface="Calibri"/>
              </a:rPr>
              <a:t>back</a:t>
            </a:r>
            <a:r>
              <a:rPr sz="3950" b="1" spc="114" dirty="0">
                <a:latin typeface="Calibri"/>
                <a:cs typeface="Calibri"/>
              </a:rPr>
              <a:t> </a:t>
            </a:r>
            <a:r>
              <a:rPr sz="3950" b="1" spc="-10" dirty="0">
                <a:latin typeface="Calibri"/>
                <a:cs typeface="Calibri"/>
              </a:rPr>
              <a:t>pain,</a:t>
            </a:r>
            <a:endParaRPr sz="3950">
              <a:latin typeface="Calibri"/>
              <a:cs typeface="Calibri"/>
            </a:endParaRPr>
          </a:p>
          <a:p>
            <a:pPr marL="1051560" marR="1044575" indent="467359">
              <a:lnSpc>
                <a:spcPts val="4810"/>
              </a:lnSpc>
              <a:spcBef>
                <a:spcPts val="100"/>
              </a:spcBef>
            </a:pPr>
            <a:r>
              <a:rPr sz="3950" b="1" dirty="0">
                <a:latin typeface="Calibri"/>
                <a:cs typeface="Calibri"/>
              </a:rPr>
              <a:t>abdominal</a:t>
            </a:r>
            <a:r>
              <a:rPr sz="3950" b="1" spc="215" dirty="0">
                <a:latin typeface="Calibri"/>
                <a:cs typeface="Calibri"/>
              </a:rPr>
              <a:t> </a:t>
            </a:r>
            <a:r>
              <a:rPr sz="3950" b="1" dirty="0">
                <a:latin typeface="Calibri"/>
                <a:cs typeface="Calibri"/>
              </a:rPr>
              <a:t>pain,fever </a:t>
            </a:r>
            <a:r>
              <a:rPr sz="3950" b="1" spc="5" dirty="0">
                <a:latin typeface="Calibri"/>
                <a:cs typeface="Calibri"/>
              </a:rPr>
              <a:t> </a:t>
            </a:r>
            <a:r>
              <a:rPr sz="3950" b="1" spc="-15" dirty="0">
                <a:latin typeface="Calibri"/>
                <a:cs typeface="Calibri"/>
              </a:rPr>
              <a:t>tachycardia,creatinine</a:t>
            </a:r>
            <a:r>
              <a:rPr sz="3950" b="1" spc="420" dirty="0">
                <a:latin typeface="Calibri"/>
                <a:cs typeface="Calibri"/>
              </a:rPr>
              <a:t> </a:t>
            </a:r>
            <a:r>
              <a:rPr sz="3950" b="1" spc="10" dirty="0">
                <a:latin typeface="Calibri"/>
                <a:cs typeface="Calibri"/>
              </a:rPr>
              <a:t>0.8</a:t>
            </a:r>
            <a:endParaRPr sz="39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9200" y="2819400"/>
            <a:ext cx="2914650" cy="37909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140</a:t>
            </a: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141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383857" y="1043939"/>
            <a:ext cx="6631305" cy="306451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55600" marR="1938655" indent="-343535">
              <a:lnSpc>
                <a:spcPct val="101800"/>
              </a:lnSpc>
              <a:spcBef>
                <a:spcPts val="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20" dirty="0">
                <a:latin typeface="Calibri"/>
                <a:cs typeface="Calibri"/>
              </a:rPr>
              <a:t>What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25" dirty="0">
                <a:latin typeface="Calibri"/>
                <a:cs typeface="Calibri"/>
              </a:rPr>
              <a:t>do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you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see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in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cxr,ct?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cxr&gt;&gt;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 uretric</a:t>
            </a:r>
            <a:r>
              <a:rPr sz="32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stone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ts val="3829"/>
              </a:lnSpc>
            </a:pP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ct&gt;&gt;</a:t>
            </a:r>
            <a:r>
              <a:rPr sz="320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hydronephrosis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ts val="3835"/>
              </a:lnSpc>
              <a:spcBef>
                <a:spcPts val="7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What’s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your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management?</a:t>
            </a:r>
            <a:endParaRPr sz="3200">
              <a:latin typeface="Calibri"/>
              <a:cs typeface="Calibri"/>
            </a:endParaRPr>
          </a:p>
          <a:p>
            <a:pPr marL="355600" marR="5080">
              <a:lnSpc>
                <a:spcPts val="3900"/>
              </a:lnSpc>
              <a:spcBef>
                <a:spcPts val="45"/>
              </a:spcBef>
            </a:pPr>
            <a:r>
              <a:rPr sz="3200" spc="15" dirty="0">
                <a:solidFill>
                  <a:srgbClr val="FF0000"/>
                </a:solidFill>
                <a:latin typeface="Calibri"/>
                <a:cs typeface="Calibri"/>
              </a:rPr>
              <a:t>Double</a:t>
            </a:r>
            <a:r>
              <a:rPr sz="3200" spc="-1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jj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insertion</a:t>
            </a:r>
            <a:r>
              <a:rPr sz="32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15" dirty="0">
                <a:solidFill>
                  <a:srgbClr val="FF0000"/>
                </a:solidFill>
                <a:latin typeface="Calibri"/>
                <a:cs typeface="Calibri"/>
              </a:rPr>
              <a:t>(pt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25" dirty="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sz="32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stable</a:t>
            </a:r>
            <a:r>
              <a:rPr sz="3200" spc="-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need </a:t>
            </a:r>
            <a:r>
              <a:rPr sz="3200" spc="-7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emergent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drainage)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425" y="180974"/>
            <a:ext cx="8048625" cy="3057525"/>
          </a:xfrm>
          <a:custGeom>
            <a:avLst/>
            <a:gdLst/>
            <a:ahLst/>
            <a:cxnLst/>
            <a:rect l="l" t="t" r="r" b="b"/>
            <a:pathLst>
              <a:path w="8048625" h="3057525">
                <a:moveTo>
                  <a:pt x="8048625" y="609600"/>
                </a:moveTo>
                <a:lnTo>
                  <a:pt x="7467600" y="609600"/>
                </a:lnTo>
                <a:lnTo>
                  <a:pt x="7467600" y="0"/>
                </a:lnTo>
                <a:lnTo>
                  <a:pt x="828675" y="0"/>
                </a:lnTo>
                <a:lnTo>
                  <a:pt x="571500" y="0"/>
                </a:lnTo>
                <a:lnTo>
                  <a:pt x="571500" y="609600"/>
                </a:lnTo>
                <a:lnTo>
                  <a:pt x="0" y="609600"/>
                </a:lnTo>
                <a:lnTo>
                  <a:pt x="0" y="1228725"/>
                </a:lnTo>
                <a:lnTo>
                  <a:pt x="809625" y="1228725"/>
                </a:lnTo>
                <a:lnTo>
                  <a:pt x="809625" y="1838325"/>
                </a:lnTo>
                <a:lnTo>
                  <a:pt x="866775" y="1838325"/>
                </a:lnTo>
                <a:lnTo>
                  <a:pt x="866775" y="2447925"/>
                </a:lnTo>
                <a:lnTo>
                  <a:pt x="3038475" y="2447925"/>
                </a:lnTo>
                <a:lnTo>
                  <a:pt x="3038475" y="3057525"/>
                </a:lnTo>
                <a:lnTo>
                  <a:pt x="4895850" y="3057525"/>
                </a:lnTo>
                <a:lnTo>
                  <a:pt x="4895850" y="2447925"/>
                </a:lnTo>
                <a:lnTo>
                  <a:pt x="7200900" y="2447925"/>
                </a:lnTo>
                <a:lnTo>
                  <a:pt x="7200900" y="1838325"/>
                </a:lnTo>
                <a:lnTo>
                  <a:pt x="7248525" y="1838325"/>
                </a:lnTo>
                <a:lnTo>
                  <a:pt x="7248525" y="1228725"/>
                </a:lnTo>
                <a:lnTo>
                  <a:pt x="8048625" y="1228725"/>
                </a:lnTo>
                <a:lnTo>
                  <a:pt x="8048625" y="6096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4359" y="149605"/>
            <a:ext cx="7958455" cy="307403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065" marR="5080" indent="-635" algn="ctr">
              <a:lnSpc>
                <a:spcPct val="101400"/>
              </a:lnSpc>
              <a:spcBef>
                <a:spcPts val="60"/>
              </a:spcBef>
            </a:pPr>
            <a:r>
              <a:rPr sz="3950" b="1" dirty="0">
                <a:solidFill>
                  <a:srgbClr val="C00000"/>
                </a:solidFill>
                <a:latin typeface="Calibri"/>
                <a:cs typeface="Calibri"/>
              </a:rPr>
              <a:t>5.Pt</a:t>
            </a:r>
            <a:r>
              <a:rPr sz="3950" b="1" spc="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950" b="1" spc="5" dirty="0">
                <a:solidFill>
                  <a:srgbClr val="C00000"/>
                </a:solidFill>
                <a:latin typeface="Calibri"/>
                <a:cs typeface="Calibri"/>
              </a:rPr>
              <a:t>came</a:t>
            </a:r>
            <a:r>
              <a:rPr sz="3950" b="1" spc="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950" b="1" spc="-45" dirty="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sz="3950" b="1" spc="1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950" b="1" spc="-5" dirty="0">
                <a:solidFill>
                  <a:srgbClr val="C00000"/>
                </a:solidFill>
                <a:latin typeface="Calibri"/>
                <a:cs typeface="Calibri"/>
              </a:rPr>
              <a:t>you</a:t>
            </a:r>
            <a:r>
              <a:rPr sz="3950" b="1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950" b="1" dirty="0">
                <a:solidFill>
                  <a:srgbClr val="C00000"/>
                </a:solidFill>
                <a:latin typeface="Calibri"/>
                <a:cs typeface="Calibri"/>
              </a:rPr>
              <a:t>complaining</a:t>
            </a:r>
            <a:r>
              <a:rPr sz="3950" b="1" spc="2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950" b="1" spc="25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3950" b="1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950" b="1" dirty="0">
                <a:solidFill>
                  <a:srgbClr val="C00000"/>
                </a:solidFill>
                <a:latin typeface="Calibri"/>
                <a:cs typeface="Calibri"/>
              </a:rPr>
              <a:t>erectile</a:t>
            </a:r>
            <a:r>
              <a:rPr sz="3950" b="1" spc="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950" b="1" dirty="0">
                <a:solidFill>
                  <a:srgbClr val="C00000"/>
                </a:solidFill>
                <a:latin typeface="Calibri"/>
                <a:cs typeface="Calibri"/>
              </a:rPr>
              <a:t>dysfunction</a:t>
            </a:r>
            <a:r>
              <a:rPr sz="3950" b="1" spc="1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950" b="1" spc="-10" dirty="0">
                <a:solidFill>
                  <a:srgbClr val="C00000"/>
                </a:solidFill>
                <a:latin typeface="Calibri"/>
                <a:cs typeface="Calibri"/>
              </a:rPr>
              <a:t>what</a:t>
            </a:r>
            <a:r>
              <a:rPr sz="3950" b="1" spc="11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950" b="1" spc="-5" dirty="0">
                <a:solidFill>
                  <a:srgbClr val="C00000"/>
                </a:solidFill>
                <a:latin typeface="Calibri"/>
                <a:cs typeface="Calibri"/>
              </a:rPr>
              <a:t>you</a:t>
            </a:r>
            <a:r>
              <a:rPr sz="3950" b="1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950" b="1" dirty="0">
                <a:solidFill>
                  <a:srgbClr val="C00000"/>
                </a:solidFill>
                <a:latin typeface="Calibri"/>
                <a:cs typeface="Calibri"/>
              </a:rPr>
              <a:t>will</a:t>
            </a:r>
            <a:r>
              <a:rPr sz="3950" b="1" spc="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950" b="1" spc="5" dirty="0">
                <a:solidFill>
                  <a:srgbClr val="C00000"/>
                </a:solidFill>
                <a:latin typeface="Calibri"/>
                <a:cs typeface="Calibri"/>
              </a:rPr>
              <a:t>ask </a:t>
            </a:r>
            <a:r>
              <a:rPr sz="3950" b="1" spc="-8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950" b="1" dirty="0">
                <a:solidFill>
                  <a:srgbClr val="C00000"/>
                </a:solidFill>
                <a:latin typeface="Calibri"/>
                <a:cs typeface="Calibri"/>
              </a:rPr>
              <a:t>him</a:t>
            </a:r>
            <a:r>
              <a:rPr sz="3950" b="1" spc="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950" b="1" spc="-45" dirty="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sz="3950" b="1" spc="1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950" b="1" spc="-5" dirty="0">
                <a:solidFill>
                  <a:srgbClr val="C00000"/>
                </a:solidFill>
                <a:latin typeface="Calibri"/>
                <a:cs typeface="Calibri"/>
              </a:rPr>
              <a:t>determine</a:t>
            </a:r>
            <a:r>
              <a:rPr sz="3950" b="1" spc="1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950" b="1" spc="-5" dirty="0">
                <a:solidFill>
                  <a:srgbClr val="C00000"/>
                </a:solidFill>
                <a:latin typeface="Calibri"/>
                <a:cs typeface="Calibri"/>
              </a:rPr>
              <a:t>whether</a:t>
            </a:r>
            <a:r>
              <a:rPr sz="3950" b="1" spc="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950" b="1" spc="-15" dirty="0">
                <a:solidFill>
                  <a:srgbClr val="C00000"/>
                </a:solidFill>
                <a:latin typeface="Calibri"/>
                <a:cs typeface="Calibri"/>
              </a:rPr>
              <a:t>it’s </a:t>
            </a:r>
            <a:r>
              <a:rPr sz="395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950" b="1" spc="-5" dirty="0">
                <a:solidFill>
                  <a:srgbClr val="C00000"/>
                </a:solidFill>
                <a:latin typeface="Calibri"/>
                <a:cs typeface="Calibri"/>
              </a:rPr>
              <a:t>physiological</a:t>
            </a:r>
            <a:r>
              <a:rPr sz="3950" b="1" spc="1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950" b="1" spc="25" dirty="0">
                <a:solidFill>
                  <a:srgbClr val="C00000"/>
                </a:solidFill>
                <a:latin typeface="Calibri"/>
                <a:cs typeface="Calibri"/>
              </a:rPr>
              <a:t>or</a:t>
            </a:r>
            <a:r>
              <a:rPr sz="395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950" b="1" spc="-10" dirty="0">
                <a:solidFill>
                  <a:srgbClr val="C00000"/>
                </a:solidFill>
                <a:latin typeface="Calibri"/>
                <a:cs typeface="Calibri"/>
              </a:rPr>
              <a:t>psychological </a:t>
            </a:r>
            <a:r>
              <a:rPr sz="395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950" b="1" spc="5" dirty="0">
                <a:solidFill>
                  <a:srgbClr val="C00000"/>
                </a:solidFill>
                <a:latin typeface="Calibri"/>
                <a:cs typeface="Calibri"/>
              </a:rPr>
              <a:t>causes??</a:t>
            </a:r>
            <a:endParaRPr sz="39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200400"/>
            <a:ext cx="8229600" cy="32766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142</a:t>
            </a: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717" y="952500"/>
            <a:ext cx="8760460" cy="5545455"/>
            <a:chOff x="21717" y="952500"/>
            <a:chExt cx="8760460" cy="5545455"/>
          </a:xfrm>
        </p:grpSpPr>
        <p:sp>
          <p:nvSpPr>
            <p:cNvPr id="3" name="object 3"/>
            <p:cNvSpPr/>
            <p:nvPr/>
          </p:nvSpPr>
          <p:spPr>
            <a:xfrm>
              <a:off x="723900" y="952500"/>
              <a:ext cx="8058150" cy="1352550"/>
            </a:xfrm>
            <a:custGeom>
              <a:avLst/>
              <a:gdLst/>
              <a:ahLst/>
              <a:cxnLst/>
              <a:rect l="l" t="t" r="r" b="b"/>
              <a:pathLst>
                <a:path w="8058150" h="1352550">
                  <a:moveTo>
                    <a:pt x="7752715" y="0"/>
                  </a:moveTo>
                  <a:lnTo>
                    <a:pt x="0" y="0"/>
                  </a:lnTo>
                  <a:lnTo>
                    <a:pt x="0" y="1352550"/>
                  </a:lnTo>
                  <a:lnTo>
                    <a:pt x="7752715" y="1352550"/>
                  </a:lnTo>
                  <a:lnTo>
                    <a:pt x="8058150" y="676275"/>
                  </a:lnTo>
                  <a:lnTo>
                    <a:pt x="7752715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717" y="2346698"/>
              <a:ext cx="6471665" cy="415097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81774" y="2971800"/>
              <a:ext cx="1933575" cy="280035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02360" y="1326768"/>
            <a:ext cx="7244715" cy="563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0" b="1" spc="15" dirty="0">
                <a:solidFill>
                  <a:srgbClr val="FFFFFF"/>
                </a:solidFill>
                <a:latin typeface="Calibri"/>
                <a:cs typeface="Calibri"/>
              </a:rPr>
              <a:t>6.Pt</a:t>
            </a:r>
            <a:r>
              <a:rPr sz="35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b="1" spc="10" dirty="0">
                <a:solidFill>
                  <a:srgbClr val="FFFFFF"/>
                </a:solidFill>
                <a:latin typeface="Calibri"/>
                <a:cs typeface="Calibri"/>
              </a:rPr>
              <a:t>complain</a:t>
            </a:r>
            <a:r>
              <a:rPr sz="3500" b="1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b="1" spc="-5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35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b="1" spc="5" dirty="0">
                <a:solidFill>
                  <a:srgbClr val="FFFFFF"/>
                </a:solidFill>
                <a:latin typeface="Calibri"/>
                <a:cs typeface="Calibri"/>
              </a:rPr>
              <a:t>palpable</a:t>
            </a:r>
            <a:r>
              <a:rPr sz="35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b="1" spc="10" dirty="0">
                <a:solidFill>
                  <a:srgbClr val="FFFFFF"/>
                </a:solidFill>
                <a:latin typeface="Calibri"/>
                <a:cs typeface="Calibri"/>
              </a:rPr>
              <a:t>varicocele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143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E93856B-F068-A708-0057-312DE2E90C2B}"/>
              </a:ext>
            </a:extLst>
          </p:cNvPr>
          <p:cNvSpPr>
            <a:spLocks noGrp="1"/>
          </p:cNvSpPr>
          <p:nvPr/>
        </p:nvSpPr>
        <p:spPr>
          <a:xfrm>
            <a:off x="464895" y="624724"/>
            <a:ext cx="8254314" cy="560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</a:t>
            </a:r>
            <a:r>
              <a:rPr lang="en-JO" dirty="0"/>
              <a:t>his is KUB of a 37 years old female petient with a history of loin pain and recurrent UTI. </a:t>
            </a:r>
            <a:r>
              <a:rPr lang="en-US" dirty="0"/>
              <a:t>T</a:t>
            </a:r>
            <a:r>
              <a:rPr lang="en-JO" dirty="0"/>
              <a:t>he patient has 2 kids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W</a:t>
            </a:r>
            <a:r>
              <a:rPr lang="en-JO" b="1" dirty="0"/>
              <a:t>hat is the most propable etiology for her condition?</a:t>
            </a:r>
          </a:p>
          <a:p>
            <a:pPr marL="457200" lvl="1" indent="0">
              <a:buNone/>
            </a:pPr>
            <a:r>
              <a:rPr lang="en-JO" dirty="0"/>
              <a:t>UTI with urease producing bacteria (proteus, pseudomonas, klebsiella)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W</a:t>
            </a:r>
            <a:r>
              <a:rPr lang="en-JO" b="1" dirty="0"/>
              <a:t>hat is the composition of this pathology?</a:t>
            </a:r>
          </a:p>
          <a:p>
            <a:pPr marL="457200" lvl="1" indent="0">
              <a:buNone/>
            </a:pPr>
            <a:r>
              <a:rPr lang="en-US" dirty="0"/>
              <a:t>M</a:t>
            </a:r>
            <a:r>
              <a:rPr lang="en-JO" dirty="0"/>
              <a:t>agnesium ammonium phosphate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W</a:t>
            </a:r>
            <a:r>
              <a:rPr lang="en-JO" b="1" dirty="0"/>
              <a:t>hat is the most appropriate method of management?</a:t>
            </a:r>
          </a:p>
          <a:p>
            <a:pPr marL="457200" lvl="1" indent="0">
              <a:buNone/>
            </a:pPr>
            <a:r>
              <a:rPr lang="en-US" dirty="0"/>
              <a:t>P</a:t>
            </a:r>
            <a:r>
              <a:rPr lang="en-JO" dirty="0"/>
              <a:t>ercutaneous nephrolithotomy</a:t>
            </a:r>
          </a:p>
        </p:txBody>
      </p:sp>
      <p:grpSp>
        <p:nvGrpSpPr>
          <p:cNvPr id="11" name="object 4">
            <a:extLst>
              <a:ext uri="{FF2B5EF4-FFF2-40B4-BE49-F238E27FC236}">
                <a16:creationId xmlns:a16="http://schemas.microsoft.com/office/drawing/2014/main" id="{050F663B-497A-C5ED-150C-7E3FAE071EA2}"/>
              </a:ext>
            </a:extLst>
          </p:cNvPr>
          <p:cNvGrpSpPr/>
          <p:nvPr/>
        </p:nvGrpSpPr>
        <p:grpSpPr>
          <a:xfrm>
            <a:off x="8458525" y="1291955"/>
            <a:ext cx="3937178" cy="4814929"/>
            <a:chOff x="5657739" y="1666777"/>
            <a:chExt cx="3210145" cy="3629220"/>
          </a:xfrm>
        </p:grpSpPr>
        <p:pic>
          <p:nvPicPr>
            <p:cNvPr id="9" name="object 5">
              <a:extLst>
                <a:ext uri="{FF2B5EF4-FFF2-40B4-BE49-F238E27FC236}">
                  <a16:creationId xmlns:a16="http://schemas.microsoft.com/office/drawing/2014/main" id="{87BBCFC3-8342-60BC-0110-56B43011F57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7739" y="1666777"/>
              <a:ext cx="3210145" cy="3629220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592EBDB5-D816-CFEC-E49E-7294CCD26F7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9300" y="1838325"/>
              <a:ext cx="2686050" cy="3105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3613577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144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409575" y="567372"/>
            <a:ext cx="8352790" cy="49263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3500">
              <a:lnSpc>
                <a:spcPts val="2340"/>
              </a:lnSpc>
              <a:spcBef>
                <a:spcPts val="125"/>
              </a:spcBef>
            </a:pPr>
            <a:r>
              <a:rPr sz="2150" spc="5" dirty="0">
                <a:latin typeface="Arial"/>
                <a:cs typeface="Arial"/>
              </a:rPr>
              <a:t>• </a:t>
            </a:r>
            <a:r>
              <a:rPr sz="2150" spc="145" dirty="0">
                <a:latin typeface="Arial"/>
                <a:cs typeface="Arial"/>
              </a:rPr>
              <a:t> </a:t>
            </a:r>
            <a:r>
              <a:rPr sz="2150" spc="-15" dirty="0">
                <a:latin typeface="Calibri"/>
                <a:cs typeface="Calibri"/>
              </a:rPr>
              <a:t>Why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spc="15" dirty="0">
                <a:latin typeface="Calibri"/>
                <a:cs typeface="Calibri"/>
              </a:rPr>
              <a:t>it</a:t>
            </a:r>
            <a:r>
              <a:rPr sz="2150" spc="-2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occur</a:t>
            </a:r>
            <a:r>
              <a:rPr sz="2150" spc="105" dirty="0">
                <a:latin typeface="Calibri"/>
                <a:cs typeface="Calibri"/>
              </a:rPr>
              <a:t> </a:t>
            </a:r>
            <a:r>
              <a:rPr sz="2150" spc="20" dirty="0">
                <a:latin typeface="Calibri"/>
                <a:cs typeface="Calibri"/>
              </a:rPr>
              <a:t>in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the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left</a:t>
            </a:r>
            <a:r>
              <a:rPr sz="2150" spc="-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more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than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right?</a:t>
            </a:r>
            <a:r>
              <a:rPr sz="2150" spc="160" dirty="0">
                <a:latin typeface="Calibri"/>
                <a:cs typeface="Calibri"/>
              </a:rPr>
              <a:t> </a:t>
            </a:r>
            <a:r>
              <a:rPr sz="2150" spc="30" dirty="0">
                <a:latin typeface="Arial"/>
                <a:cs typeface="Arial"/>
              </a:rPr>
              <a:t>دوجوم</a:t>
            </a:r>
            <a:r>
              <a:rPr sz="2150" spc="45" dirty="0">
                <a:latin typeface="Arial"/>
                <a:cs typeface="Arial"/>
              </a:rPr>
              <a:t> </a:t>
            </a:r>
            <a:r>
              <a:rPr sz="2150" spc="80" dirty="0">
                <a:latin typeface="Arial"/>
                <a:cs typeface="Arial"/>
              </a:rPr>
              <a:t>شم</a:t>
            </a:r>
            <a:r>
              <a:rPr sz="2150" spc="-20" dirty="0">
                <a:latin typeface="Arial"/>
                <a:cs typeface="Arial"/>
              </a:rPr>
              <a:t> </a:t>
            </a:r>
            <a:r>
              <a:rPr sz="2150" spc="-305" dirty="0">
                <a:latin typeface="Arial"/>
                <a:cs typeface="Arial"/>
              </a:rPr>
              <a:t>تنلا</a:t>
            </a:r>
            <a:r>
              <a:rPr sz="2150" spc="75" dirty="0">
                <a:latin typeface="Arial"/>
                <a:cs typeface="Arial"/>
              </a:rPr>
              <a:t> </a:t>
            </a:r>
            <a:r>
              <a:rPr sz="2150" spc="60" dirty="0">
                <a:latin typeface="Arial"/>
                <a:cs typeface="Arial"/>
              </a:rPr>
              <a:t>نم</a:t>
            </a:r>
            <a:r>
              <a:rPr sz="2150" spc="50" dirty="0">
                <a:latin typeface="Arial"/>
                <a:cs typeface="Arial"/>
              </a:rPr>
              <a:t> </a:t>
            </a:r>
            <a:r>
              <a:rPr sz="2150" spc="-95" dirty="0">
                <a:latin typeface="Arial"/>
                <a:cs typeface="Arial"/>
              </a:rPr>
              <a:t>باوجلا)</a:t>
            </a:r>
            <a:endParaRPr sz="2150">
              <a:latin typeface="Arial"/>
              <a:cs typeface="Arial"/>
            </a:endParaRPr>
          </a:p>
          <a:p>
            <a:pPr marL="396875">
              <a:lnSpc>
                <a:spcPts val="2100"/>
              </a:lnSpc>
            </a:pPr>
            <a:r>
              <a:rPr sz="2150" spc="25" dirty="0">
                <a:latin typeface="Arial"/>
                <a:cs typeface="Arial"/>
              </a:rPr>
              <a:t>)</a:t>
            </a:r>
            <a:r>
              <a:rPr sz="2150" spc="-15" dirty="0">
                <a:latin typeface="Arial"/>
                <a:cs typeface="Arial"/>
              </a:rPr>
              <a:t>ح</a:t>
            </a:r>
            <a:r>
              <a:rPr sz="2150" spc="-5" dirty="0">
                <a:latin typeface="Arial"/>
                <a:cs typeface="Arial"/>
              </a:rPr>
              <a:t>ر</a:t>
            </a:r>
            <a:r>
              <a:rPr sz="2150" spc="-640" dirty="0">
                <a:latin typeface="Arial"/>
                <a:cs typeface="Arial"/>
              </a:rPr>
              <a:t>ش</a:t>
            </a:r>
            <a:r>
              <a:rPr sz="2150" spc="-434" dirty="0">
                <a:latin typeface="Arial"/>
                <a:cs typeface="Arial"/>
              </a:rPr>
              <a:t>ن</a:t>
            </a:r>
            <a:r>
              <a:rPr sz="2150" spc="-170" dirty="0">
                <a:latin typeface="Arial"/>
                <a:cs typeface="Arial"/>
              </a:rPr>
              <a:t>ا</a:t>
            </a:r>
            <a:r>
              <a:rPr sz="2150" dirty="0">
                <a:latin typeface="Arial"/>
                <a:cs typeface="Arial"/>
              </a:rPr>
              <a:t> </a:t>
            </a:r>
            <a:r>
              <a:rPr sz="2150" spc="65" dirty="0">
                <a:latin typeface="Arial"/>
                <a:cs typeface="Arial"/>
              </a:rPr>
              <a:t>ا</a:t>
            </a:r>
            <a:r>
              <a:rPr sz="2150" spc="95" dirty="0">
                <a:latin typeface="Arial"/>
                <a:cs typeface="Arial"/>
              </a:rPr>
              <a:t>م</a:t>
            </a:r>
            <a:r>
              <a:rPr sz="2150" spc="10" dirty="0">
                <a:latin typeface="Arial"/>
                <a:cs typeface="Arial"/>
              </a:rPr>
              <a:t>و</a:t>
            </a:r>
            <a:r>
              <a:rPr sz="2150" spc="105" dirty="0">
                <a:latin typeface="Arial"/>
                <a:cs typeface="Arial"/>
              </a:rPr>
              <a:t> </a:t>
            </a:r>
            <a:r>
              <a:rPr sz="2150" spc="-5" dirty="0">
                <a:latin typeface="Arial"/>
                <a:cs typeface="Arial"/>
              </a:rPr>
              <a:t>ةر</a:t>
            </a:r>
            <a:r>
              <a:rPr sz="2150" spc="-490" dirty="0">
                <a:latin typeface="Arial"/>
                <a:cs typeface="Arial"/>
              </a:rPr>
              <a:t>ض</a:t>
            </a:r>
            <a:r>
              <a:rPr sz="2150" spc="70" dirty="0">
                <a:latin typeface="Arial"/>
                <a:cs typeface="Arial"/>
              </a:rPr>
              <a:t>ا</a:t>
            </a:r>
            <a:r>
              <a:rPr sz="2150" spc="-90" dirty="0">
                <a:latin typeface="Arial"/>
                <a:cs typeface="Arial"/>
              </a:rPr>
              <a:t>ح</a:t>
            </a:r>
            <a:r>
              <a:rPr sz="2150" spc="95" dirty="0">
                <a:latin typeface="Arial"/>
                <a:cs typeface="Arial"/>
              </a:rPr>
              <a:t>م</a:t>
            </a:r>
            <a:r>
              <a:rPr sz="2150" spc="-420" dirty="0">
                <a:latin typeface="Arial"/>
                <a:cs typeface="Arial"/>
              </a:rPr>
              <a:t>ل</a:t>
            </a:r>
            <a:r>
              <a:rPr sz="2150" spc="-150" dirty="0">
                <a:latin typeface="Arial"/>
                <a:cs typeface="Arial"/>
              </a:rPr>
              <a:t>ا</a:t>
            </a:r>
            <a:r>
              <a:rPr sz="2150" spc="-1005" dirty="0">
                <a:latin typeface="Arial"/>
                <a:cs typeface="Arial"/>
              </a:rPr>
              <a:t>ب</a:t>
            </a:r>
            <a:endParaRPr sz="2150">
              <a:latin typeface="Arial"/>
              <a:cs typeface="Arial"/>
            </a:endParaRPr>
          </a:p>
          <a:p>
            <a:pPr marL="406400">
              <a:lnSpc>
                <a:spcPts val="2340"/>
              </a:lnSpc>
            </a:pPr>
            <a:r>
              <a:rPr sz="2150" spc="5" dirty="0">
                <a:solidFill>
                  <a:srgbClr val="FF0000"/>
                </a:solidFill>
                <a:latin typeface="Calibri"/>
                <a:cs typeface="Calibri"/>
              </a:rPr>
              <a:t>-The</a:t>
            </a:r>
            <a:r>
              <a:rPr sz="2150" spc="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15" dirty="0">
                <a:solidFill>
                  <a:srgbClr val="FF0000"/>
                </a:solidFill>
                <a:latin typeface="Calibri"/>
                <a:cs typeface="Calibri"/>
              </a:rPr>
              <a:t>angle</a:t>
            </a:r>
            <a:r>
              <a:rPr sz="2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10" dirty="0">
                <a:solidFill>
                  <a:srgbClr val="FF0000"/>
                </a:solidFill>
                <a:latin typeface="Calibri"/>
                <a:cs typeface="Calibri"/>
              </a:rPr>
              <a:t>at</a:t>
            </a:r>
            <a:r>
              <a:rPr sz="215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10" dirty="0">
                <a:solidFill>
                  <a:srgbClr val="FF0000"/>
                </a:solidFill>
                <a:latin typeface="Calibri"/>
                <a:cs typeface="Calibri"/>
              </a:rPr>
              <a:t>which</a:t>
            </a:r>
            <a:r>
              <a:rPr sz="2150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1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0000"/>
                </a:solidFill>
                <a:latin typeface="Calibri"/>
                <a:cs typeface="Calibri"/>
              </a:rPr>
              <a:t>left</a:t>
            </a:r>
            <a:r>
              <a:rPr sz="215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0000"/>
                </a:solidFill>
                <a:latin typeface="Calibri"/>
                <a:cs typeface="Calibri"/>
              </a:rPr>
              <a:t>testicular</a:t>
            </a:r>
            <a:r>
              <a:rPr sz="215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0000"/>
                </a:solidFill>
                <a:latin typeface="Calibri"/>
                <a:cs typeface="Calibri"/>
              </a:rPr>
              <a:t>vein</a:t>
            </a:r>
            <a:r>
              <a:rPr sz="215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FF0000"/>
                </a:solidFill>
                <a:latin typeface="Calibri"/>
                <a:cs typeface="Calibri"/>
              </a:rPr>
              <a:t>enters</a:t>
            </a:r>
            <a:r>
              <a:rPr sz="2150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1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0000"/>
                </a:solidFill>
                <a:latin typeface="Calibri"/>
                <a:cs typeface="Calibri"/>
              </a:rPr>
              <a:t>left</a:t>
            </a:r>
            <a:r>
              <a:rPr sz="215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FF0000"/>
                </a:solidFill>
                <a:latin typeface="Calibri"/>
                <a:cs typeface="Calibri"/>
              </a:rPr>
              <a:t>renal</a:t>
            </a:r>
            <a:r>
              <a:rPr sz="215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0000"/>
                </a:solidFill>
                <a:latin typeface="Calibri"/>
                <a:cs typeface="Calibri"/>
              </a:rPr>
              <a:t>vein.</a:t>
            </a:r>
            <a:endParaRPr sz="2150">
              <a:latin typeface="Calibri"/>
              <a:cs typeface="Calibri"/>
            </a:endParaRPr>
          </a:p>
          <a:p>
            <a:pPr marL="596900" indent="-153035">
              <a:lnSpc>
                <a:spcPct val="100000"/>
              </a:lnSpc>
              <a:spcBef>
                <a:spcPts val="125"/>
              </a:spcBef>
              <a:buChar char="-"/>
              <a:tabLst>
                <a:tab pos="597535" algn="l"/>
              </a:tabLst>
            </a:pPr>
            <a:r>
              <a:rPr sz="2150" dirty="0">
                <a:solidFill>
                  <a:srgbClr val="FF0000"/>
                </a:solidFill>
                <a:latin typeface="Calibri"/>
                <a:cs typeface="Calibri"/>
              </a:rPr>
              <a:t>Lack</a:t>
            </a:r>
            <a:r>
              <a:rPr sz="215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15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FF0000"/>
                </a:solidFill>
                <a:latin typeface="Calibri"/>
                <a:cs typeface="Calibri"/>
              </a:rPr>
              <a:t>effective</a:t>
            </a:r>
            <a:r>
              <a:rPr sz="2150" spc="1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0000"/>
                </a:solidFill>
                <a:latin typeface="Calibri"/>
                <a:cs typeface="Calibri"/>
              </a:rPr>
              <a:t>valves</a:t>
            </a:r>
            <a:r>
              <a:rPr sz="215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0000"/>
                </a:solidFill>
                <a:latin typeface="Calibri"/>
                <a:cs typeface="Calibri"/>
              </a:rPr>
              <a:t>between</a:t>
            </a:r>
            <a:r>
              <a:rPr sz="2150" spc="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1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15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0000"/>
                </a:solidFill>
                <a:latin typeface="Calibri"/>
                <a:cs typeface="Calibri"/>
              </a:rPr>
              <a:t>testicular</a:t>
            </a:r>
            <a:r>
              <a:rPr sz="215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15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FF0000"/>
                </a:solidFill>
                <a:latin typeface="Calibri"/>
                <a:cs typeface="Calibri"/>
              </a:rPr>
              <a:t>renal</a:t>
            </a:r>
            <a:r>
              <a:rPr sz="2150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FF0000"/>
                </a:solidFill>
                <a:latin typeface="Calibri"/>
                <a:cs typeface="Calibri"/>
              </a:rPr>
              <a:t>veins.</a:t>
            </a:r>
            <a:endParaRPr sz="2150">
              <a:latin typeface="Calibri"/>
              <a:cs typeface="Calibri"/>
            </a:endParaRPr>
          </a:p>
          <a:p>
            <a:pPr marL="406400" marR="68580" indent="38100">
              <a:lnSpc>
                <a:spcPts val="2100"/>
              </a:lnSpc>
              <a:spcBef>
                <a:spcPts val="520"/>
              </a:spcBef>
              <a:buChar char="-"/>
              <a:tabLst>
                <a:tab pos="597535" algn="l"/>
              </a:tabLst>
            </a:pPr>
            <a:r>
              <a:rPr sz="2150" spc="-10" dirty="0">
                <a:solidFill>
                  <a:srgbClr val="FF0000"/>
                </a:solidFill>
                <a:latin typeface="Calibri"/>
                <a:cs typeface="Calibri"/>
              </a:rPr>
              <a:t>Increased</a:t>
            </a:r>
            <a:r>
              <a:rPr sz="215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0000"/>
                </a:solidFill>
                <a:latin typeface="Calibri"/>
                <a:cs typeface="Calibri"/>
              </a:rPr>
              <a:t>reflux </a:t>
            </a:r>
            <a:r>
              <a:rPr sz="2150" spc="5" dirty="0">
                <a:solidFill>
                  <a:srgbClr val="FF0000"/>
                </a:solidFill>
                <a:latin typeface="Calibri"/>
                <a:cs typeface="Calibri"/>
              </a:rPr>
              <a:t>from </a:t>
            </a:r>
            <a:r>
              <a:rPr sz="2150" spc="-5" dirty="0">
                <a:solidFill>
                  <a:srgbClr val="FF0000"/>
                </a:solidFill>
                <a:latin typeface="Calibri"/>
                <a:cs typeface="Calibri"/>
              </a:rPr>
              <a:t>compression</a:t>
            </a:r>
            <a:r>
              <a:rPr sz="2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2150" spc="10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150" spc="-5" dirty="0">
                <a:solidFill>
                  <a:srgbClr val="FF0000"/>
                </a:solidFill>
                <a:latin typeface="Calibri"/>
                <a:cs typeface="Calibri"/>
              </a:rPr>
              <a:t>renal </a:t>
            </a:r>
            <a:r>
              <a:rPr sz="2150" spc="5" dirty="0">
                <a:solidFill>
                  <a:srgbClr val="FF0000"/>
                </a:solidFill>
                <a:latin typeface="Calibri"/>
                <a:cs typeface="Calibri"/>
              </a:rPr>
              <a:t>vein </a:t>
            </a:r>
            <a:r>
              <a:rPr sz="2150" dirty="0">
                <a:solidFill>
                  <a:srgbClr val="FF0000"/>
                </a:solidFill>
                <a:latin typeface="Calibri"/>
                <a:cs typeface="Calibri"/>
              </a:rPr>
              <a:t>(between </a:t>
            </a:r>
            <a:r>
              <a:rPr sz="2150" spc="10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15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FF0000"/>
                </a:solidFill>
                <a:latin typeface="Calibri"/>
                <a:cs typeface="Calibri"/>
              </a:rPr>
              <a:t>superior</a:t>
            </a:r>
            <a:r>
              <a:rPr sz="2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FF0000"/>
                </a:solidFill>
                <a:latin typeface="Calibri"/>
                <a:cs typeface="Calibri"/>
              </a:rPr>
              <a:t>mesenteric </a:t>
            </a:r>
            <a:r>
              <a:rPr sz="2150" dirty="0">
                <a:solidFill>
                  <a:srgbClr val="FF0000"/>
                </a:solidFill>
                <a:latin typeface="Calibri"/>
                <a:cs typeface="Calibri"/>
              </a:rPr>
              <a:t>artery </a:t>
            </a:r>
            <a:r>
              <a:rPr sz="2150" spc="5" dirty="0">
                <a:solidFill>
                  <a:srgbClr val="FF0000"/>
                </a:solidFill>
                <a:latin typeface="Calibri"/>
                <a:cs typeface="Calibri"/>
              </a:rPr>
              <a:t>and aorta). This </a:t>
            </a:r>
            <a:r>
              <a:rPr sz="2150" spc="15" dirty="0">
                <a:solidFill>
                  <a:srgbClr val="FF0000"/>
                </a:solidFill>
                <a:latin typeface="Calibri"/>
                <a:cs typeface="Calibri"/>
              </a:rPr>
              <a:t>is </a:t>
            </a:r>
            <a:r>
              <a:rPr sz="2150" dirty="0">
                <a:solidFill>
                  <a:srgbClr val="FF0000"/>
                </a:solidFill>
                <a:latin typeface="Calibri"/>
                <a:cs typeface="Calibri"/>
              </a:rPr>
              <a:t>sometimes</a:t>
            </a:r>
            <a:r>
              <a:rPr sz="2150" spc="5" dirty="0">
                <a:solidFill>
                  <a:srgbClr val="FF0000"/>
                </a:solidFill>
                <a:latin typeface="Calibri"/>
                <a:cs typeface="Calibri"/>
              </a:rPr>
              <a:t> called </a:t>
            </a:r>
            <a:r>
              <a:rPr sz="2150" spc="10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15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20" dirty="0">
                <a:solidFill>
                  <a:srgbClr val="FF0000"/>
                </a:solidFill>
                <a:latin typeface="Calibri"/>
                <a:cs typeface="Calibri"/>
              </a:rPr>
              <a:t>nutcracker</a:t>
            </a:r>
            <a:r>
              <a:rPr sz="2150" spc="1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15" dirty="0">
                <a:solidFill>
                  <a:srgbClr val="FF0000"/>
                </a:solidFill>
                <a:latin typeface="Calibri"/>
                <a:cs typeface="Calibri"/>
              </a:rPr>
              <a:t>syndrome</a:t>
            </a:r>
            <a:r>
              <a:rPr sz="2150" spc="2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2150" spc="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0000"/>
                </a:solidFill>
                <a:latin typeface="Calibri"/>
                <a:cs typeface="Calibri"/>
              </a:rPr>
              <a:t>aorto-left</a:t>
            </a:r>
            <a:r>
              <a:rPr sz="215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FF0000"/>
                </a:solidFill>
                <a:latin typeface="Calibri"/>
                <a:cs typeface="Calibri"/>
              </a:rPr>
              <a:t>renal</a:t>
            </a:r>
            <a:r>
              <a:rPr sz="2150" spc="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0000"/>
                </a:solidFill>
                <a:latin typeface="Calibri"/>
                <a:cs typeface="Calibri"/>
              </a:rPr>
              <a:t>vein</a:t>
            </a:r>
            <a:r>
              <a:rPr sz="215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FF0000"/>
                </a:solidFill>
                <a:latin typeface="Calibri"/>
                <a:cs typeface="Calibri"/>
              </a:rPr>
              <a:t>entrapment</a:t>
            </a:r>
            <a:r>
              <a:rPr sz="2150" spc="2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15" dirty="0">
                <a:solidFill>
                  <a:srgbClr val="FF0000"/>
                </a:solidFill>
                <a:latin typeface="Calibri"/>
                <a:cs typeface="Calibri"/>
              </a:rPr>
              <a:t>syndrome</a:t>
            </a:r>
            <a:r>
              <a:rPr sz="2250" spc="-22" baseline="24074" dirty="0">
                <a:solidFill>
                  <a:srgbClr val="FF0000"/>
                </a:solidFill>
                <a:latin typeface="Calibri"/>
                <a:cs typeface="Calibri"/>
              </a:rPr>
              <a:t>[</a:t>
            </a:r>
            <a:r>
              <a:rPr sz="2250" u="sng" spc="-22" baseline="2407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1</a:t>
            </a:r>
            <a:r>
              <a:rPr sz="2250" spc="-22" baseline="24074" dirty="0">
                <a:solidFill>
                  <a:srgbClr val="FF0000"/>
                </a:solidFill>
                <a:latin typeface="Calibri"/>
                <a:cs typeface="Calibri"/>
              </a:rPr>
              <a:t>]</a:t>
            </a:r>
            <a:r>
              <a:rPr sz="2150" spc="-1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>
              <a:latin typeface="Calibri"/>
              <a:cs typeface="Calibri"/>
            </a:endParaRPr>
          </a:p>
          <a:p>
            <a:pPr marL="406400" indent="-343535">
              <a:lnSpc>
                <a:spcPts val="2340"/>
              </a:lnSpc>
              <a:buFont typeface="Arial"/>
              <a:buChar char="•"/>
              <a:tabLst>
                <a:tab pos="406400" algn="l"/>
                <a:tab pos="407034" algn="l"/>
              </a:tabLst>
            </a:pPr>
            <a:r>
              <a:rPr sz="2150" spc="10" dirty="0">
                <a:latin typeface="Calibri"/>
                <a:cs typeface="Calibri"/>
              </a:rPr>
              <a:t>Which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stage</a:t>
            </a:r>
            <a:r>
              <a:rPr sz="2150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?How</a:t>
            </a:r>
            <a:r>
              <a:rPr sz="2150" spc="125" dirty="0">
                <a:latin typeface="Calibri"/>
                <a:cs typeface="Calibri"/>
              </a:rPr>
              <a:t> </a:t>
            </a:r>
            <a:r>
              <a:rPr sz="2150" spc="15" dirty="0">
                <a:latin typeface="Calibri"/>
                <a:cs typeface="Calibri"/>
              </a:rPr>
              <a:t>it</a:t>
            </a:r>
            <a:r>
              <a:rPr sz="2150" spc="-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can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be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spc="-15" dirty="0">
                <a:latin typeface="Calibri"/>
                <a:cs typeface="Calibri"/>
              </a:rPr>
              <a:t>assessed</a:t>
            </a:r>
            <a:r>
              <a:rPr sz="2150" spc="240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clinically?</a:t>
            </a:r>
            <a:endParaRPr sz="2150">
              <a:latin typeface="Calibri"/>
              <a:cs typeface="Calibri"/>
            </a:endParaRPr>
          </a:p>
          <a:p>
            <a:pPr marL="473075">
              <a:lnSpc>
                <a:spcPts val="2105"/>
              </a:lnSpc>
            </a:pPr>
            <a:r>
              <a:rPr sz="2150" spc="15" dirty="0">
                <a:solidFill>
                  <a:srgbClr val="FF0000"/>
                </a:solidFill>
                <a:latin typeface="Calibri"/>
                <a:cs typeface="Calibri"/>
              </a:rPr>
              <a:t>stage</a:t>
            </a:r>
            <a:r>
              <a:rPr sz="215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20" dirty="0">
                <a:solidFill>
                  <a:srgbClr val="FF0000"/>
                </a:solidFill>
                <a:latin typeface="Calibri"/>
                <a:cs typeface="Calibri"/>
              </a:rPr>
              <a:t>2,</a:t>
            </a:r>
            <a:r>
              <a:rPr sz="215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0000"/>
                </a:solidFill>
                <a:latin typeface="Calibri"/>
                <a:cs typeface="Calibri"/>
              </a:rPr>
              <a:t>easily</a:t>
            </a:r>
            <a:r>
              <a:rPr sz="2150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FF0000"/>
                </a:solidFill>
                <a:latin typeface="Calibri"/>
                <a:cs typeface="Calibri"/>
              </a:rPr>
              <a:t>detected</a:t>
            </a:r>
            <a:r>
              <a:rPr sz="2150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0000"/>
                </a:solidFill>
                <a:latin typeface="Calibri"/>
                <a:cs typeface="Calibri"/>
              </a:rPr>
              <a:t>without</a:t>
            </a:r>
            <a:r>
              <a:rPr sz="2150" spc="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10" dirty="0">
                <a:solidFill>
                  <a:srgbClr val="FF0000"/>
                </a:solidFill>
                <a:latin typeface="Calibri"/>
                <a:cs typeface="Calibri"/>
              </a:rPr>
              <a:t>valsalva</a:t>
            </a:r>
            <a:r>
              <a:rPr sz="215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FF0000"/>
                </a:solidFill>
                <a:latin typeface="Calibri"/>
                <a:cs typeface="Calibri"/>
              </a:rPr>
              <a:t>maneuver</a:t>
            </a:r>
            <a:r>
              <a:rPr sz="2150" spc="1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sz="215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0000"/>
                </a:solidFill>
                <a:latin typeface="Calibri"/>
                <a:cs typeface="Calibri"/>
              </a:rPr>
              <a:t>standing</a:t>
            </a:r>
            <a:endParaRPr sz="2150">
              <a:latin typeface="Calibri"/>
              <a:cs typeface="Calibri"/>
            </a:endParaRPr>
          </a:p>
          <a:p>
            <a:pPr marL="396875">
              <a:lnSpc>
                <a:spcPts val="2340"/>
              </a:lnSpc>
            </a:pPr>
            <a:r>
              <a:rPr sz="2150" spc="45" dirty="0">
                <a:solidFill>
                  <a:srgbClr val="FF0000"/>
                </a:solidFill>
                <a:latin typeface="Arial"/>
                <a:cs typeface="Arial"/>
              </a:rPr>
              <a:t>ي</a:t>
            </a:r>
            <a:r>
              <a:rPr sz="2150" spc="-5" dirty="0">
                <a:solidFill>
                  <a:srgbClr val="FF0000"/>
                </a:solidFill>
                <a:latin typeface="Arial"/>
                <a:cs typeface="Arial"/>
              </a:rPr>
              <a:t>ر</a:t>
            </a:r>
            <a:r>
              <a:rPr sz="2150" spc="40" dirty="0">
                <a:solidFill>
                  <a:srgbClr val="FF0000"/>
                </a:solidFill>
                <a:latin typeface="Arial"/>
                <a:cs typeface="Arial"/>
              </a:rPr>
              <a:t>و</a:t>
            </a:r>
            <a:r>
              <a:rPr sz="2150" spc="-755" dirty="0">
                <a:solidFill>
                  <a:srgbClr val="FF0000"/>
                </a:solidFill>
                <a:latin typeface="Arial"/>
                <a:cs typeface="Arial"/>
              </a:rPr>
              <a:t>ت</a:t>
            </a:r>
            <a:r>
              <a:rPr sz="2150" spc="-905" dirty="0">
                <a:solidFill>
                  <a:srgbClr val="FF0000"/>
                </a:solidFill>
                <a:latin typeface="Arial"/>
                <a:cs typeface="Arial"/>
              </a:rPr>
              <a:t>س</a:t>
            </a:r>
            <a:r>
              <a:rPr sz="2150" spc="215" dirty="0">
                <a:solidFill>
                  <a:srgbClr val="FF0000"/>
                </a:solidFill>
                <a:latin typeface="Arial"/>
                <a:cs typeface="Arial"/>
              </a:rPr>
              <a:t>ه</a:t>
            </a:r>
            <a:r>
              <a:rPr sz="2150" spc="-455" dirty="0">
                <a:solidFill>
                  <a:srgbClr val="FF0000"/>
                </a:solidFill>
                <a:latin typeface="Arial"/>
                <a:cs typeface="Arial"/>
              </a:rPr>
              <a:t>ل</a:t>
            </a:r>
            <a:r>
              <a:rPr sz="2150" spc="-185" dirty="0">
                <a:solidFill>
                  <a:srgbClr val="FF0000"/>
                </a:solidFill>
                <a:latin typeface="Arial"/>
                <a:cs typeface="Arial"/>
              </a:rPr>
              <a:t>ا</a:t>
            </a:r>
            <a:r>
              <a:rPr sz="2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50" spc="15" dirty="0">
                <a:solidFill>
                  <a:srgbClr val="FF0000"/>
                </a:solidFill>
                <a:latin typeface="Arial"/>
                <a:cs typeface="Arial"/>
              </a:rPr>
              <a:t>ع</a:t>
            </a:r>
            <a:r>
              <a:rPr sz="215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50" spc="65" dirty="0">
                <a:solidFill>
                  <a:srgbClr val="FF0000"/>
                </a:solidFill>
                <a:latin typeface="Arial"/>
                <a:cs typeface="Arial"/>
              </a:rPr>
              <a:t>ا</a:t>
            </a:r>
            <a:r>
              <a:rPr sz="2150" spc="-600" dirty="0">
                <a:solidFill>
                  <a:srgbClr val="FF0000"/>
                </a:solidFill>
                <a:latin typeface="Arial"/>
                <a:cs typeface="Arial"/>
              </a:rPr>
              <a:t>ئ</a:t>
            </a:r>
            <a:r>
              <a:rPr sz="2150" spc="-180" dirty="0">
                <a:solidFill>
                  <a:srgbClr val="FF0000"/>
                </a:solidFill>
                <a:latin typeface="Arial"/>
                <a:cs typeface="Arial"/>
              </a:rPr>
              <a:t>ا</a:t>
            </a:r>
            <a:r>
              <a:rPr sz="2150" spc="-810" dirty="0">
                <a:solidFill>
                  <a:srgbClr val="FF0000"/>
                </a:solidFill>
                <a:latin typeface="Arial"/>
                <a:cs typeface="Arial"/>
              </a:rPr>
              <a:t>نب</a:t>
            </a:r>
            <a:endParaRPr sz="2150">
              <a:latin typeface="Arial"/>
              <a:cs typeface="Arial"/>
            </a:endParaRPr>
          </a:p>
          <a:p>
            <a:pPr marL="406400" indent="-343535">
              <a:lnSpc>
                <a:spcPct val="100000"/>
              </a:lnSpc>
              <a:spcBef>
                <a:spcPts val="2150"/>
              </a:spcBef>
              <a:buFont typeface="Arial"/>
              <a:buChar char="•"/>
              <a:tabLst>
                <a:tab pos="406400" algn="l"/>
                <a:tab pos="407034" algn="l"/>
              </a:tabLst>
            </a:pPr>
            <a:r>
              <a:rPr sz="2150" dirty="0">
                <a:latin typeface="Calibri"/>
                <a:cs typeface="Calibri"/>
              </a:rPr>
              <a:t>Indications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for</a:t>
            </a:r>
            <a:r>
              <a:rPr sz="2150" spc="90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surgery?</a:t>
            </a:r>
            <a:endParaRPr sz="2150">
              <a:latin typeface="Calibri"/>
              <a:cs typeface="Calibri"/>
            </a:endParaRPr>
          </a:p>
          <a:p>
            <a:pPr marL="415925" marR="6694170">
              <a:lnSpc>
                <a:spcPct val="101899"/>
              </a:lnSpc>
              <a:spcBef>
                <a:spcPts val="75"/>
              </a:spcBef>
            </a:pPr>
            <a:r>
              <a:rPr sz="2150" spc="-10" dirty="0">
                <a:solidFill>
                  <a:srgbClr val="FF0000"/>
                </a:solidFill>
                <a:latin typeface="Times New Roman"/>
                <a:cs typeface="Times New Roman"/>
              </a:rPr>
              <a:t>Pain </a:t>
            </a:r>
            <a:r>
              <a:rPr sz="215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150" spc="-30" dirty="0">
                <a:solidFill>
                  <a:srgbClr val="FF0000"/>
                </a:solidFill>
                <a:latin typeface="Times New Roman"/>
                <a:cs typeface="Times New Roman"/>
              </a:rPr>
              <a:t>ub</a:t>
            </a:r>
            <a:r>
              <a:rPr sz="2150" spc="-50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150" spc="1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150" spc="-5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150" spc="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150" spc="-1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150" spc="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150" spc="-1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150" spc="10" dirty="0">
                <a:solidFill>
                  <a:srgbClr val="FF0000"/>
                </a:solidFill>
                <a:latin typeface="Times New Roman"/>
                <a:cs typeface="Times New Roman"/>
              </a:rPr>
              <a:t>ty</a:t>
            </a:r>
            <a:endParaRPr sz="2150">
              <a:latin typeface="Times New Roman"/>
              <a:cs typeface="Times New Roman"/>
            </a:endParaRPr>
          </a:p>
          <a:p>
            <a:pPr marL="406400">
              <a:lnSpc>
                <a:spcPct val="100000"/>
              </a:lnSpc>
              <a:spcBef>
                <a:spcPts val="50"/>
              </a:spcBef>
            </a:pPr>
            <a:r>
              <a:rPr sz="2150" spc="-25" dirty="0">
                <a:solidFill>
                  <a:srgbClr val="FF0000"/>
                </a:solidFill>
                <a:latin typeface="Times New Roman"/>
                <a:cs typeface="Times New Roman"/>
              </a:rPr>
              <a:t>Testicular</a:t>
            </a:r>
            <a:r>
              <a:rPr sz="2150" spc="2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50" spc="-25" dirty="0">
                <a:solidFill>
                  <a:srgbClr val="FF0000"/>
                </a:solidFill>
                <a:latin typeface="Times New Roman"/>
                <a:cs typeface="Times New Roman"/>
              </a:rPr>
              <a:t>atrophy</a:t>
            </a:r>
            <a:endParaRPr sz="2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145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383857" y="967739"/>
            <a:ext cx="8046720" cy="4724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1" spc="5" dirty="0">
                <a:latin typeface="Calibri"/>
                <a:cs typeface="Calibri"/>
              </a:rPr>
              <a:t>7.Picture</a:t>
            </a:r>
            <a:r>
              <a:rPr sz="3200" b="1" spc="-10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for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x-ray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bladder</a:t>
            </a:r>
            <a:r>
              <a:rPr sz="3200" b="1" spc="-145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injury</a:t>
            </a:r>
            <a:endParaRPr sz="3200">
              <a:latin typeface="Calibri"/>
              <a:cs typeface="Calibri"/>
            </a:endParaRPr>
          </a:p>
          <a:p>
            <a:pPr marL="355600" marR="5080">
              <a:lnSpc>
                <a:spcPts val="3829"/>
              </a:lnSpc>
              <a:spcBef>
                <a:spcPts val="200"/>
              </a:spcBef>
            </a:pPr>
            <a:r>
              <a:rPr sz="3200" b="1" dirty="0">
                <a:latin typeface="Calibri"/>
                <a:cs typeface="Calibri"/>
              </a:rPr>
              <a:t>s</a:t>
            </a:r>
            <a:r>
              <a:rPr sz="3200" b="1" spc="5" dirty="0">
                <a:latin typeface="Calibri"/>
                <a:cs typeface="Calibri"/>
              </a:rPr>
              <a:t>cu</a:t>
            </a:r>
            <a:r>
              <a:rPr sz="3200" b="1" dirty="0">
                <a:latin typeface="Calibri"/>
                <a:cs typeface="Calibri"/>
              </a:rPr>
              <a:t>b</a:t>
            </a:r>
            <a:r>
              <a:rPr sz="3200" b="1" spc="10" dirty="0">
                <a:latin typeface="Calibri"/>
                <a:cs typeface="Calibri"/>
              </a:rPr>
              <a:t>a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15" dirty="0">
                <a:latin typeface="Calibri"/>
                <a:cs typeface="Calibri"/>
              </a:rPr>
              <a:t>d</a:t>
            </a:r>
            <a:r>
              <a:rPr sz="3200" b="1" spc="25" dirty="0">
                <a:latin typeface="Calibri"/>
                <a:cs typeface="Calibri"/>
              </a:rPr>
              <a:t>i</a:t>
            </a:r>
            <a:r>
              <a:rPr sz="3200" b="1" spc="-20" dirty="0">
                <a:latin typeface="Calibri"/>
                <a:cs typeface="Calibri"/>
              </a:rPr>
              <a:t>v</a:t>
            </a:r>
            <a:r>
              <a:rPr sz="3200" b="1" spc="35" dirty="0">
                <a:latin typeface="Calibri"/>
                <a:cs typeface="Calibri"/>
              </a:rPr>
              <a:t>i</a:t>
            </a:r>
            <a:r>
              <a:rPr sz="3200" b="1" spc="15" dirty="0">
                <a:latin typeface="Calibri"/>
                <a:cs typeface="Calibri"/>
              </a:rPr>
              <a:t>ng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spc="15" dirty="0">
                <a:latin typeface="Calibri"/>
                <a:cs typeface="Calibri"/>
              </a:rPr>
              <a:t>p</a:t>
            </a:r>
            <a:r>
              <a:rPr sz="3200" b="1" spc="-15" dirty="0">
                <a:latin typeface="Calibri"/>
                <a:cs typeface="Calibri"/>
              </a:rPr>
              <a:t>r</a:t>
            </a:r>
            <a:r>
              <a:rPr sz="3200" b="1" spc="35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s</a:t>
            </a:r>
            <a:r>
              <a:rPr sz="3200" b="1" spc="35" dirty="0">
                <a:latin typeface="Calibri"/>
                <a:cs typeface="Calibri"/>
              </a:rPr>
              <a:t>e</a:t>
            </a:r>
            <a:r>
              <a:rPr sz="3200" b="1" spc="15" dirty="0">
                <a:latin typeface="Calibri"/>
                <a:cs typeface="Calibri"/>
              </a:rPr>
              <a:t>n</a:t>
            </a:r>
            <a:r>
              <a:rPr sz="3200" b="1" spc="-65" dirty="0">
                <a:latin typeface="Calibri"/>
                <a:cs typeface="Calibri"/>
              </a:rPr>
              <a:t>t</a:t>
            </a:r>
            <a:r>
              <a:rPr sz="3200" b="1" spc="35" dirty="0">
                <a:latin typeface="Calibri"/>
                <a:cs typeface="Calibri"/>
              </a:rPr>
              <a:t>e</a:t>
            </a:r>
            <a:r>
              <a:rPr sz="3200" b="1" spc="15" dirty="0">
                <a:latin typeface="Calibri"/>
                <a:cs typeface="Calibri"/>
              </a:rPr>
              <a:t>d</a:t>
            </a:r>
            <a:r>
              <a:rPr sz="3200" b="1" spc="-204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to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spc="15" dirty="0">
                <a:latin typeface="Calibri"/>
                <a:cs typeface="Calibri"/>
              </a:rPr>
              <a:t>ER</a:t>
            </a:r>
            <a:r>
              <a:rPr sz="3200" b="1" spc="10" dirty="0">
                <a:latin typeface="Calibri"/>
                <a:cs typeface="Calibri"/>
              </a:rPr>
              <a:t> com</a:t>
            </a:r>
            <a:r>
              <a:rPr sz="3200" b="1" dirty="0">
                <a:latin typeface="Calibri"/>
                <a:cs typeface="Calibri"/>
              </a:rPr>
              <a:t>p</a:t>
            </a:r>
            <a:r>
              <a:rPr sz="3200" b="1" spc="35" dirty="0">
                <a:latin typeface="Calibri"/>
                <a:cs typeface="Calibri"/>
              </a:rPr>
              <a:t>l</a:t>
            </a:r>
            <a:r>
              <a:rPr sz="3200" b="1" spc="-10" dirty="0">
                <a:latin typeface="Calibri"/>
                <a:cs typeface="Calibri"/>
              </a:rPr>
              <a:t>a</a:t>
            </a:r>
            <a:r>
              <a:rPr sz="3200" b="1" spc="35" dirty="0">
                <a:latin typeface="Calibri"/>
                <a:cs typeface="Calibri"/>
              </a:rPr>
              <a:t>i</a:t>
            </a:r>
            <a:r>
              <a:rPr sz="3200" b="1" spc="15" dirty="0">
                <a:latin typeface="Calibri"/>
                <a:cs typeface="Calibri"/>
              </a:rPr>
              <a:t>n</a:t>
            </a:r>
            <a:r>
              <a:rPr sz="3200" b="1" spc="25" dirty="0">
                <a:latin typeface="Calibri"/>
                <a:cs typeface="Calibri"/>
              </a:rPr>
              <a:t>i</a:t>
            </a:r>
            <a:r>
              <a:rPr sz="3200" b="1" spc="15" dirty="0">
                <a:latin typeface="Calibri"/>
                <a:cs typeface="Calibri"/>
              </a:rPr>
              <a:t>ng</a:t>
            </a:r>
            <a:r>
              <a:rPr sz="3200" b="1" spc="-235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of  abdominal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pain,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stable</a:t>
            </a:r>
            <a:r>
              <a:rPr sz="3200" b="1" spc="-175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vital</a:t>
            </a:r>
            <a:r>
              <a:rPr sz="3200" b="1" spc="-85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signs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30" dirty="0">
                <a:latin typeface="Calibri"/>
                <a:cs typeface="Calibri"/>
              </a:rPr>
              <a:t>x-ray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shows </a:t>
            </a:r>
            <a:r>
              <a:rPr sz="3200" b="1" spc="-710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dilated</a:t>
            </a:r>
            <a:r>
              <a:rPr sz="3200" b="1" spc="-130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bowel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and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air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spc="25" dirty="0">
                <a:latin typeface="Calibri"/>
                <a:cs typeface="Calibri"/>
              </a:rPr>
              <a:t>fluid</a:t>
            </a:r>
            <a:r>
              <a:rPr sz="3200" b="1" spc="-130" dirty="0">
                <a:latin typeface="Calibri"/>
                <a:cs typeface="Calibri"/>
              </a:rPr>
              <a:t> </a:t>
            </a:r>
            <a:r>
              <a:rPr sz="3200" b="1" spc="15" dirty="0">
                <a:latin typeface="Calibri"/>
                <a:cs typeface="Calibri"/>
              </a:rPr>
              <a:t>level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300">
              <a:latin typeface="Calibri"/>
              <a:cs typeface="Calibri"/>
            </a:endParaRPr>
          </a:p>
          <a:p>
            <a:pPr marL="355600" marR="2031364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20" dirty="0">
                <a:latin typeface="Calibri"/>
                <a:cs typeface="Calibri"/>
              </a:rPr>
              <a:t>What </a:t>
            </a:r>
            <a:r>
              <a:rPr sz="3200" spc="10" dirty="0">
                <a:latin typeface="Calibri"/>
                <a:cs typeface="Calibri"/>
              </a:rPr>
              <a:t>is </a:t>
            </a:r>
            <a:r>
              <a:rPr sz="3200" spc="15" dirty="0">
                <a:latin typeface="Calibri"/>
                <a:cs typeface="Calibri"/>
              </a:rPr>
              <a:t>your </a:t>
            </a:r>
            <a:r>
              <a:rPr sz="3200" spc="20" dirty="0">
                <a:latin typeface="Calibri"/>
                <a:cs typeface="Calibri"/>
              </a:rPr>
              <a:t>diagnosis? 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Intraperitoneal</a:t>
            </a:r>
            <a:r>
              <a:rPr sz="3200" spc="-2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rupture</a:t>
            </a:r>
            <a:r>
              <a:rPr sz="32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32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FF0000"/>
                </a:solidFill>
                <a:latin typeface="Calibri"/>
                <a:cs typeface="Calibri"/>
              </a:rPr>
              <a:t>bladder</a:t>
            </a:r>
            <a:endParaRPr sz="3200">
              <a:latin typeface="Calibri"/>
              <a:cs typeface="Calibri"/>
            </a:endParaRPr>
          </a:p>
          <a:p>
            <a:pPr marL="355600" marR="4972685" indent="-343535">
              <a:lnSpc>
                <a:spcPct val="101699"/>
              </a:lnSpc>
              <a:spcBef>
                <a:spcPts val="6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30" dirty="0">
                <a:latin typeface="Calibri"/>
                <a:cs typeface="Calibri"/>
              </a:rPr>
              <a:t>Treatment? 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Open</a:t>
            </a:r>
            <a:r>
              <a:rPr sz="32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laprotomy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146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94092" y="1988438"/>
            <a:ext cx="4616450" cy="1128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spc="-5" dirty="0">
                <a:latin typeface="Calibri"/>
                <a:cs typeface="Calibri"/>
              </a:rPr>
              <a:t>GROUP</a:t>
            </a:r>
            <a:r>
              <a:rPr sz="3600" b="1" spc="-6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5</a:t>
            </a:r>
            <a:r>
              <a:rPr sz="3600" b="1" spc="3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(A+B)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3600" b="1" spc="-70" dirty="0">
                <a:latin typeface="Calibri"/>
                <a:cs typeface="Calibri"/>
              </a:rPr>
              <a:t>BY</a:t>
            </a:r>
            <a:r>
              <a:rPr sz="3600" b="1" spc="-1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:</a:t>
            </a:r>
            <a:r>
              <a:rPr sz="3600" b="1" spc="-35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HEBA</a:t>
            </a:r>
            <a:r>
              <a:rPr sz="3600" b="1" spc="-20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MOHAMMAD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9185" y="3132836"/>
            <a:ext cx="319341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5" dirty="0">
                <a:latin typeface="Calibri"/>
                <a:cs typeface="Calibri"/>
              </a:rPr>
              <a:t>4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NEW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QUESTIONS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147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36575" y="1606930"/>
            <a:ext cx="7756525" cy="266382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5600" marR="1009650" indent="-343535">
              <a:lnSpc>
                <a:spcPts val="3829"/>
              </a:lnSpc>
              <a:spcBef>
                <a:spcPts val="2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5" dirty="0">
                <a:latin typeface="Calibri"/>
                <a:cs typeface="Calibri"/>
              </a:rPr>
              <a:t>Bladder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study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for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2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patients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with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urine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incontinence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ts val="3829"/>
              </a:lnSpc>
              <a:spcBef>
                <a:spcPts val="8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5" dirty="0">
                <a:latin typeface="Calibri"/>
                <a:cs typeface="Calibri"/>
              </a:rPr>
              <a:t>1)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which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patient</a:t>
            </a:r>
            <a:r>
              <a:rPr sz="3200" spc="-165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would</a:t>
            </a:r>
            <a:r>
              <a:rPr sz="3200" spc="-16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have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better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response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for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medication</a:t>
            </a:r>
            <a:r>
              <a:rPr sz="3200" spc="-17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30" dirty="0">
                <a:latin typeface="Calibri"/>
                <a:cs typeface="Calibri"/>
              </a:rPr>
              <a:t>2</a:t>
            </a:r>
            <a:r>
              <a:rPr sz="3200" spc="5" dirty="0">
                <a:latin typeface="Calibri"/>
                <a:cs typeface="Calibri"/>
              </a:rPr>
              <a:t>)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35" dirty="0">
                <a:latin typeface="Calibri"/>
                <a:cs typeface="Calibri"/>
              </a:rPr>
              <a:t>wh</a:t>
            </a:r>
            <a:r>
              <a:rPr sz="3200" spc="10" dirty="0">
                <a:latin typeface="Calibri"/>
                <a:cs typeface="Calibri"/>
              </a:rPr>
              <a:t>ich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30" dirty="0">
                <a:latin typeface="Calibri"/>
                <a:cs typeface="Calibri"/>
              </a:rPr>
              <a:t>o</a:t>
            </a:r>
            <a:r>
              <a:rPr sz="3200" spc="35" dirty="0">
                <a:latin typeface="Calibri"/>
                <a:cs typeface="Calibri"/>
              </a:rPr>
              <a:t>n</a:t>
            </a:r>
            <a:r>
              <a:rPr sz="3200" spc="10" dirty="0">
                <a:latin typeface="Calibri"/>
                <a:cs typeface="Calibri"/>
              </a:rPr>
              <a:t>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35" dirty="0">
                <a:latin typeface="Calibri"/>
                <a:cs typeface="Calibri"/>
              </a:rPr>
              <a:t>h</a:t>
            </a:r>
            <a:r>
              <a:rPr sz="3200" spc="-40" dirty="0">
                <a:latin typeface="Calibri"/>
                <a:cs typeface="Calibri"/>
              </a:rPr>
              <a:t>a</a:t>
            </a:r>
            <a:r>
              <a:rPr sz="3200" spc="-25" dirty="0">
                <a:latin typeface="Calibri"/>
                <a:cs typeface="Calibri"/>
              </a:rPr>
              <a:t>v</a:t>
            </a:r>
            <a:r>
              <a:rPr sz="3200" spc="10" dirty="0">
                <a:latin typeface="Calibri"/>
                <a:cs typeface="Calibri"/>
              </a:rPr>
              <a:t>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35" dirty="0">
                <a:latin typeface="Calibri"/>
                <a:cs typeface="Calibri"/>
              </a:rPr>
              <a:t>b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100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te</a:t>
            </a:r>
            <a:r>
              <a:rPr sz="3200" spc="10" dirty="0">
                <a:latin typeface="Calibri"/>
                <a:cs typeface="Calibri"/>
              </a:rPr>
              <a:t>r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35" dirty="0">
                <a:latin typeface="Calibri"/>
                <a:cs typeface="Calibri"/>
              </a:rPr>
              <a:t>p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30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g</a:t>
            </a:r>
            <a:r>
              <a:rPr sz="3200" spc="35" dirty="0">
                <a:latin typeface="Calibri"/>
                <a:cs typeface="Calibri"/>
              </a:rPr>
              <a:t>n</a:t>
            </a:r>
            <a:r>
              <a:rPr sz="3200" spc="30" dirty="0">
                <a:latin typeface="Calibri"/>
                <a:cs typeface="Calibri"/>
              </a:rPr>
              <a:t>o</a:t>
            </a:r>
            <a:r>
              <a:rPr sz="3200" spc="15" dirty="0">
                <a:latin typeface="Calibri"/>
                <a:cs typeface="Calibri"/>
              </a:rPr>
              <a:t>s</a:t>
            </a:r>
            <a:r>
              <a:rPr sz="3200" spc="5" dirty="0">
                <a:latin typeface="Calibri"/>
                <a:cs typeface="Calibri"/>
              </a:rPr>
              <a:t>is</a:t>
            </a:r>
            <a:r>
              <a:rPr sz="3200" spc="-18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148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36575" y="1517649"/>
            <a:ext cx="7977505" cy="441261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5" dirty="0">
                <a:latin typeface="Calibri"/>
                <a:cs typeface="Calibri"/>
              </a:rPr>
              <a:t>Definition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  <a:p>
            <a:pPr marL="12700" marR="144780">
              <a:lnSpc>
                <a:spcPct val="100800"/>
              </a:lnSpc>
              <a:spcBef>
                <a:spcPts val="710"/>
              </a:spcBef>
            </a:pPr>
            <a:r>
              <a:rPr sz="3200" dirty="0">
                <a:latin typeface="Calibri"/>
                <a:cs typeface="Calibri"/>
              </a:rPr>
              <a:t>Neurogenic </a:t>
            </a:r>
            <a:r>
              <a:rPr sz="3200" spc="20" dirty="0">
                <a:latin typeface="Calibri"/>
                <a:cs typeface="Calibri"/>
              </a:rPr>
              <a:t>bladder </a:t>
            </a:r>
            <a:r>
              <a:rPr sz="3200" spc="10" dirty="0">
                <a:latin typeface="Calibri"/>
                <a:cs typeface="Calibri"/>
              </a:rPr>
              <a:t>(</a:t>
            </a:r>
            <a:r>
              <a:rPr sz="3200" spc="10" dirty="0">
                <a:solidFill>
                  <a:srgbClr val="C00000"/>
                </a:solidFill>
                <a:latin typeface="Calibri"/>
                <a:cs typeface="Calibri"/>
              </a:rPr>
              <a:t>Lower </a:t>
            </a:r>
            <a:r>
              <a:rPr sz="3200" spc="20" dirty="0">
                <a:solidFill>
                  <a:srgbClr val="C00000"/>
                </a:solidFill>
                <a:latin typeface="Calibri"/>
                <a:cs typeface="Calibri"/>
              </a:rPr>
              <a:t>urinary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tract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(LUT)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C00000"/>
                </a:solidFill>
                <a:latin typeface="Calibri"/>
                <a:cs typeface="Calibri"/>
              </a:rPr>
              <a:t>dysfunction</a:t>
            </a:r>
            <a:r>
              <a:rPr sz="3200" spc="-1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resulting</a:t>
            </a:r>
            <a:r>
              <a:rPr sz="3200" spc="-1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from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32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C00000"/>
                </a:solidFill>
                <a:latin typeface="Calibri"/>
                <a:cs typeface="Calibri"/>
              </a:rPr>
              <a:t>neurologic</a:t>
            </a:r>
            <a:r>
              <a:rPr sz="3200" spc="-1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15" dirty="0">
                <a:solidFill>
                  <a:srgbClr val="C00000"/>
                </a:solidFill>
                <a:latin typeface="Calibri"/>
                <a:cs typeface="Calibri"/>
              </a:rPr>
              <a:t>disease </a:t>
            </a:r>
            <a:r>
              <a:rPr sz="3200" spc="-7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C00000"/>
                </a:solidFill>
                <a:latin typeface="Calibri"/>
                <a:cs typeface="Calibri"/>
              </a:rPr>
              <a:t>or</a:t>
            </a:r>
            <a:r>
              <a:rPr sz="32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process)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3200" spc="25" dirty="0">
                <a:latin typeface="Calibri"/>
                <a:cs typeface="Calibri"/>
              </a:rPr>
              <a:t>N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c</a:t>
            </a:r>
            <a:r>
              <a:rPr sz="3200" spc="-25" dirty="0">
                <a:latin typeface="Calibri"/>
                <a:cs typeface="Calibri"/>
              </a:rPr>
              <a:t>t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40" dirty="0">
                <a:latin typeface="Calibri"/>
                <a:cs typeface="Calibri"/>
              </a:rPr>
              <a:t>u</a:t>
            </a:r>
            <a:r>
              <a:rPr sz="3200" spc="10" dirty="0">
                <a:latin typeface="Calibri"/>
                <a:cs typeface="Calibri"/>
              </a:rPr>
              <a:t>ria</a:t>
            </a:r>
            <a:r>
              <a:rPr sz="3200" spc="-155" dirty="0"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sz="32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35" dirty="0">
                <a:solidFill>
                  <a:srgbClr val="C00000"/>
                </a:solidFill>
                <a:latin typeface="Calibri"/>
                <a:cs typeface="Calibri"/>
              </a:rPr>
              <a:t>awa</a:t>
            </a:r>
            <a:r>
              <a:rPr sz="3200" spc="40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3200" spc="5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3200" spc="5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3200" spc="10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3200" spc="-2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3200" spc="40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sz="3200" spc="1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200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40" dirty="0">
                <a:solidFill>
                  <a:srgbClr val="C00000"/>
                </a:solidFill>
                <a:latin typeface="Calibri"/>
                <a:cs typeface="Calibri"/>
              </a:rPr>
              <a:t>pa</a:t>
            </a:r>
            <a:r>
              <a:rPr sz="3200" spc="-2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3200" spc="5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3200" spc="-1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200" spc="4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3200" spc="1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3200" spc="-1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sz="3200" spc="-75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3200" spc="35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3200" spc="20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3200" spc="5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3200" spc="-1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200" spc="-2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200" spc="15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32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)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9500"/>
              </a:lnSpc>
              <a:spcBef>
                <a:spcPts val="450"/>
              </a:spcBef>
              <a:tabLst>
                <a:tab pos="1804670" algn="l"/>
                <a:tab pos="3433445" algn="l"/>
              </a:tabLst>
            </a:pPr>
            <a:r>
              <a:rPr sz="3200" dirty="0">
                <a:latin typeface="Calibri"/>
                <a:cs typeface="Calibri"/>
              </a:rPr>
              <a:t>Hesitancy	</a:t>
            </a:r>
            <a:r>
              <a:rPr sz="3200" spc="10" dirty="0">
                <a:solidFill>
                  <a:srgbClr val="C00000"/>
                </a:solidFill>
                <a:latin typeface="Calibri"/>
                <a:cs typeface="Calibri"/>
              </a:rPr>
              <a:t>difficulty	in initiation </a:t>
            </a:r>
            <a:r>
              <a:rPr sz="3200" spc="20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3200" spc="15" dirty="0">
                <a:solidFill>
                  <a:srgbClr val="C00000"/>
                </a:solidFill>
                <a:latin typeface="Calibri"/>
                <a:cs typeface="Calibri"/>
              </a:rPr>
              <a:t>urination </a:t>
            </a:r>
            <a:r>
              <a:rPr sz="32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Infertility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</a:t>
            </a:r>
            <a:r>
              <a:rPr sz="3200" i="1" dirty="0">
                <a:solidFill>
                  <a:srgbClr val="C00000"/>
                </a:solidFill>
                <a:latin typeface="Calibri"/>
                <a:cs typeface="Calibri"/>
              </a:rPr>
              <a:t>Infertility</a:t>
            </a:r>
            <a:r>
              <a:rPr sz="3200" i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i="1" spc="5" dirty="0">
                <a:solidFill>
                  <a:srgbClr val="C00000"/>
                </a:solidFill>
                <a:latin typeface="Calibri"/>
                <a:cs typeface="Calibri"/>
              </a:rPr>
              <a:t>is</a:t>
            </a:r>
            <a:r>
              <a:rPr sz="3200" i="1" spc="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i="1" spc="-5" dirty="0">
                <a:solidFill>
                  <a:srgbClr val="C00000"/>
                </a:solidFill>
                <a:latin typeface="Calibri"/>
                <a:cs typeface="Calibri"/>
              </a:rPr>
              <a:t>failure</a:t>
            </a:r>
            <a:r>
              <a:rPr sz="3200" i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i="1" spc="5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3200" i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i="1" spc="10" dirty="0">
                <a:solidFill>
                  <a:srgbClr val="C00000"/>
                </a:solidFill>
                <a:latin typeface="Calibri"/>
                <a:cs typeface="Calibri"/>
              </a:rPr>
              <a:t>conception</a:t>
            </a:r>
            <a:r>
              <a:rPr sz="3200" i="1" spc="-11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i="1" spc="5" dirty="0">
                <a:solidFill>
                  <a:srgbClr val="C00000"/>
                </a:solidFill>
                <a:latin typeface="Calibri"/>
                <a:cs typeface="Calibri"/>
              </a:rPr>
              <a:t>after </a:t>
            </a:r>
            <a:r>
              <a:rPr sz="3200" i="1" spc="-7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i="1" spc="10" dirty="0">
                <a:solidFill>
                  <a:srgbClr val="C00000"/>
                </a:solidFill>
                <a:latin typeface="Calibri"/>
                <a:cs typeface="Calibri"/>
              </a:rPr>
              <a:t>at</a:t>
            </a:r>
            <a:r>
              <a:rPr sz="3200" i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i="1" spc="15" dirty="0">
                <a:solidFill>
                  <a:srgbClr val="C00000"/>
                </a:solidFill>
                <a:latin typeface="Calibri"/>
                <a:cs typeface="Calibri"/>
              </a:rPr>
              <a:t>least</a:t>
            </a:r>
            <a:r>
              <a:rPr sz="3200" i="1" spc="-1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i="1" spc="20" dirty="0">
                <a:solidFill>
                  <a:srgbClr val="C00000"/>
                </a:solidFill>
                <a:latin typeface="Calibri"/>
                <a:cs typeface="Calibri"/>
              </a:rPr>
              <a:t>12</a:t>
            </a:r>
            <a:r>
              <a:rPr sz="3200" i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C00000"/>
                </a:solidFill>
                <a:latin typeface="Calibri"/>
                <a:cs typeface="Calibri"/>
              </a:rPr>
              <a:t>months</a:t>
            </a:r>
            <a:r>
              <a:rPr sz="3200" i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i="1" spc="5" dirty="0">
                <a:solidFill>
                  <a:srgbClr val="C00000"/>
                </a:solidFill>
                <a:latin typeface="Calibri"/>
                <a:cs typeface="Calibri"/>
              </a:rPr>
              <a:t>of unprotected</a:t>
            </a:r>
            <a:r>
              <a:rPr sz="3200" i="1" spc="-1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intercourse)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149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36575" y="1517649"/>
            <a:ext cx="7801609" cy="1188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92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35" dirty="0">
                <a:latin typeface="Calibri"/>
                <a:cs typeface="Calibri"/>
              </a:rPr>
              <a:t>M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c</a:t>
            </a:r>
            <a:r>
              <a:rPr sz="3200" spc="40" dirty="0">
                <a:latin typeface="Calibri"/>
                <a:cs typeface="Calibri"/>
              </a:rPr>
              <a:t>han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25" dirty="0">
                <a:latin typeface="Calibri"/>
                <a:cs typeface="Calibri"/>
              </a:rPr>
              <a:t>s</a:t>
            </a:r>
            <a:r>
              <a:rPr sz="3200" spc="20" dirty="0">
                <a:latin typeface="Calibri"/>
                <a:cs typeface="Calibri"/>
              </a:rPr>
              <a:t>m</a:t>
            </a:r>
            <a:r>
              <a:rPr sz="3200" spc="-229" dirty="0">
                <a:latin typeface="Calibri"/>
                <a:cs typeface="Calibri"/>
              </a:rPr>
              <a:t> 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f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40" dirty="0">
                <a:latin typeface="Calibri"/>
                <a:cs typeface="Calibri"/>
              </a:rPr>
              <a:t>p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15" dirty="0">
                <a:latin typeface="Calibri"/>
                <a:cs typeface="Calibri"/>
              </a:rPr>
              <a:t>s</a:t>
            </a:r>
            <a:r>
              <a:rPr sz="3200" spc="-100" dirty="0">
                <a:latin typeface="Calibri"/>
                <a:cs typeface="Calibri"/>
              </a:rPr>
              <a:t>t</a:t>
            </a:r>
            <a:r>
              <a:rPr sz="3200" spc="35" dirty="0">
                <a:latin typeface="Calibri"/>
                <a:cs typeface="Calibri"/>
              </a:rPr>
              <a:t>a</a:t>
            </a:r>
            <a:r>
              <a:rPr sz="3200" spc="-25" dirty="0">
                <a:latin typeface="Calibri"/>
                <a:cs typeface="Calibri"/>
              </a:rPr>
              <a:t>t</a:t>
            </a:r>
            <a:r>
              <a:rPr sz="3200" spc="5" dirty="0">
                <a:latin typeface="Calibri"/>
                <a:cs typeface="Calibri"/>
              </a:rPr>
              <a:t>ic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40" dirty="0">
                <a:latin typeface="Calibri"/>
                <a:cs typeface="Calibri"/>
              </a:rPr>
              <a:t>n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spc="45" dirty="0">
                <a:latin typeface="Calibri"/>
                <a:cs typeface="Calibri"/>
              </a:rPr>
              <a:t>a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10" dirty="0">
                <a:latin typeface="Calibri"/>
                <a:cs typeface="Calibri"/>
              </a:rPr>
              <a:t>g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m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40" dirty="0">
                <a:latin typeface="Calibri"/>
                <a:cs typeface="Calibri"/>
              </a:rPr>
              <a:t>n</a:t>
            </a:r>
            <a:r>
              <a:rPr sz="3200" spc="10" dirty="0">
                <a:latin typeface="Calibri"/>
                <a:cs typeface="Calibri"/>
              </a:rPr>
              <a:t>t</a:t>
            </a:r>
            <a:r>
              <a:rPr sz="3200" spc="-1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</a:t>
            </a:r>
            <a:r>
              <a:rPr sz="3200" spc="40" dirty="0">
                <a:latin typeface="Calibri"/>
                <a:cs typeface="Calibri"/>
              </a:rPr>
              <a:t>au</a:t>
            </a:r>
            <a:r>
              <a:rPr sz="3200" spc="15" dirty="0">
                <a:latin typeface="Calibri"/>
                <a:cs typeface="Calibri"/>
              </a:rPr>
              <a:t>s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50" dirty="0">
                <a:latin typeface="Calibri"/>
                <a:cs typeface="Calibri"/>
              </a:rPr>
              <a:t>n</a:t>
            </a:r>
            <a:r>
              <a:rPr sz="3200" spc="5" dirty="0">
                <a:latin typeface="Calibri"/>
                <a:cs typeface="Calibri"/>
              </a:rPr>
              <a:t>g  </a:t>
            </a:r>
            <a:r>
              <a:rPr sz="3200" spc="15" dirty="0">
                <a:latin typeface="Calibri"/>
                <a:cs typeface="Calibri"/>
              </a:rPr>
              <a:t>Bladder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outlet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obstruction</a:t>
            </a:r>
            <a:r>
              <a:rPr sz="3200" spc="-17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150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1517649"/>
            <a:ext cx="7653020" cy="276288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223520">
              <a:lnSpc>
                <a:spcPct val="110500"/>
              </a:lnSpc>
              <a:spcBef>
                <a:spcPts val="430"/>
              </a:spcBef>
            </a:pPr>
            <a:r>
              <a:rPr sz="3200" spc="-5" dirty="0"/>
              <a:t>Patient</a:t>
            </a:r>
            <a:r>
              <a:rPr sz="3200" spc="-90" dirty="0"/>
              <a:t> </a:t>
            </a:r>
            <a:r>
              <a:rPr sz="3200" spc="-5" dirty="0"/>
              <a:t>admitted</a:t>
            </a:r>
            <a:r>
              <a:rPr sz="3200" spc="-30" dirty="0"/>
              <a:t> </a:t>
            </a:r>
            <a:r>
              <a:rPr sz="3200" spc="-5" dirty="0"/>
              <a:t>to</a:t>
            </a:r>
            <a:r>
              <a:rPr sz="3200" spc="-40" dirty="0"/>
              <a:t> </a:t>
            </a:r>
            <a:r>
              <a:rPr sz="3200" spc="10" dirty="0"/>
              <a:t>the</a:t>
            </a:r>
            <a:r>
              <a:rPr sz="3200" spc="-80" dirty="0"/>
              <a:t> </a:t>
            </a:r>
            <a:r>
              <a:rPr sz="3200" spc="10" dirty="0"/>
              <a:t>ER</a:t>
            </a:r>
            <a:r>
              <a:rPr sz="3200" spc="-20" dirty="0"/>
              <a:t> </a:t>
            </a:r>
            <a:r>
              <a:rPr sz="3200" spc="30" dirty="0"/>
              <a:t>due</a:t>
            </a:r>
            <a:r>
              <a:rPr sz="3200" spc="-85" dirty="0"/>
              <a:t> </a:t>
            </a:r>
            <a:r>
              <a:rPr sz="3200" spc="-5" dirty="0"/>
              <a:t>to</a:t>
            </a:r>
            <a:r>
              <a:rPr sz="3200" spc="-35" dirty="0"/>
              <a:t> </a:t>
            </a:r>
            <a:r>
              <a:rPr sz="3200" spc="25" dirty="0"/>
              <a:t>abdominal </a:t>
            </a:r>
            <a:r>
              <a:rPr sz="3200" spc="-705" dirty="0"/>
              <a:t> </a:t>
            </a:r>
            <a:r>
              <a:rPr sz="3200" spc="-35" dirty="0"/>
              <a:t>Trauma </a:t>
            </a:r>
            <a:r>
              <a:rPr sz="3200" spc="5" dirty="0"/>
              <a:t>( </a:t>
            </a:r>
            <a:r>
              <a:rPr sz="3200" spc="-5" dirty="0"/>
              <a:t>from </a:t>
            </a:r>
            <a:r>
              <a:rPr sz="3200" spc="10" dirty="0"/>
              <a:t>the </a:t>
            </a:r>
            <a:r>
              <a:rPr sz="3200" spc="15" dirty="0"/>
              <a:t>history </a:t>
            </a:r>
            <a:r>
              <a:rPr sz="3200" spc="-15" dirty="0"/>
              <a:t>there </a:t>
            </a:r>
            <a:r>
              <a:rPr sz="3200" spc="5" dirty="0"/>
              <a:t>is </a:t>
            </a:r>
            <a:r>
              <a:rPr sz="3200" spc="20" dirty="0"/>
              <a:t>bladder </a:t>
            </a:r>
            <a:r>
              <a:rPr sz="3200" spc="25" dirty="0"/>
              <a:t> </a:t>
            </a:r>
            <a:r>
              <a:rPr sz="3200" spc="10" dirty="0"/>
              <a:t>injury)</a:t>
            </a:r>
            <a:endParaRPr sz="3200"/>
          </a:p>
          <a:p>
            <a:pPr marL="12700" marR="5080" indent="95250">
              <a:lnSpc>
                <a:spcPct val="101699"/>
              </a:lnSpc>
              <a:spcBef>
                <a:spcPts val="675"/>
              </a:spcBef>
            </a:pPr>
            <a:r>
              <a:rPr sz="3200" spc="5" dirty="0"/>
              <a:t>Grade</a:t>
            </a:r>
            <a:r>
              <a:rPr sz="3200" spc="-160" dirty="0"/>
              <a:t> </a:t>
            </a:r>
            <a:r>
              <a:rPr sz="3200" spc="10" dirty="0"/>
              <a:t>??</a:t>
            </a:r>
            <a:r>
              <a:rPr sz="3200" spc="20" dirty="0"/>
              <a:t> </a:t>
            </a:r>
            <a:r>
              <a:rPr sz="3200" spc="5" dirty="0"/>
              <a:t>(</a:t>
            </a:r>
            <a:r>
              <a:rPr sz="3200" spc="-55" dirty="0"/>
              <a:t> </a:t>
            </a:r>
            <a:r>
              <a:rPr sz="3200" spc="15" dirty="0"/>
              <a:t>depend</a:t>
            </a:r>
            <a:r>
              <a:rPr sz="3200" spc="-100" dirty="0"/>
              <a:t> </a:t>
            </a:r>
            <a:r>
              <a:rPr sz="3200" spc="25" dirty="0"/>
              <a:t>on</a:t>
            </a:r>
            <a:r>
              <a:rPr sz="3200" spc="-30" dirty="0"/>
              <a:t> </a:t>
            </a:r>
            <a:r>
              <a:rPr sz="3200" spc="10" dirty="0"/>
              <a:t>the</a:t>
            </a:r>
            <a:r>
              <a:rPr sz="3200" spc="-15" dirty="0"/>
              <a:t> </a:t>
            </a:r>
            <a:r>
              <a:rPr sz="3200" spc="5" dirty="0"/>
              <a:t>laceration</a:t>
            </a:r>
            <a:r>
              <a:rPr sz="3200" spc="-175" dirty="0"/>
              <a:t> </a:t>
            </a:r>
            <a:r>
              <a:rPr sz="3200" spc="-5" dirty="0"/>
              <a:t>size</a:t>
            </a:r>
            <a:r>
              <a:rPr sz="3200" spc="-85" dirty="0"/>
              <a:t> </a:t>
            </a:r>
            <a:r>
              <a:rPr sz="3200" spc="-5" dirty="0"/>
              <a:t>from </a:t>
            </a:r>
            <a:r>
              <a:rPr sz="3200" spc="-705" dirty="0"/>
              <a:t> </a:t>
            </a:r>
            <a:r>
              <a:rPr sz="3200" spc="10" dirty="0"/>
              <a:t>the</a:t>
            </a:r>
            <a:r>
              <a:rPr sz="3200" spc="-10" dirty="0"/>
              <a:t> </a:t>
            </a:r>
            <a:r>
              <a:rPr sz="3200" spc="20" dirty="0"/>
              <a:t>Hx</a:t>
            </a:r>
            <a:r>
              <a:rPr sz="3200" spc="-95" dirty="0"/>
              <a:t> </a:t>
            </a:r>
            <a:r>
              <a:rPr sz="3200" spc="5" dirty="0"/>
              <a:t>)</a:t>
            </a:r>
            <a:endParaRPr sz="3200"/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151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0650" y="1281429"/>
            <a:ext cx="3879215" cy="2448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2960" marR="812800" indent="-14604" algn="ctr">
              <a:lnSpc>
                <a:spcPct val="121400"/>
              </a:lnSpc>
              <a:spcBef>
                <a:spcPts val="100"/>
              </a:spcBef>
            </a:pPr>
            <a:r>
              <a:rPr sz="3300" spc="-25" dirty="0">
                <a:solidFill>
                  <a:srgbClr val="888888"/>
                </a:solidFill>
              </a:rPr>
              <a:t>Urology </a:t>
            </a:r>
            <a:r>
              <a:rPr sz="3300" spc="-20" dirty="0">
                <a:solidFill>
                  <a:srgbClr val="888888"/>
                </a:solidFill>
              </a:rPr>
              <a:t> </a:t>
            </a:r>
            <a:r>
              <a:rPr sz="3300" spc="-25" dirty="0">
                <a:solidFill>
                  <a:srgbClr val="888888"/>
                </a:solidFill>
              </a:rPr>
              <a:t>Group</a:t>
            </a:r>
            <a:r>
              <a:rPr sz="3300" spc="-10" dirty="0">
                <a:solidFill>
                  <a:srgbClr val="888888"/>
                </a:solidFill>
              </a:rPr>
              <a:t> </a:t>
            </a:r>
            <a:r>
              <a:rPr sz="3300" spc="-5" dirty="0">
                <a:solidFill>
                  <a:srgbClr val="888888"/>
                </a:solidFill>
              </a:rPr>
              <a:t>4(c+d)</a:t>
            </a:r>
            <a:endParaRPr sz="3300"/>
          </a:p>
          <a:p>
            <a:pPr marL="12700" marR="5080" indent="-9525" algn="ctr">
              <a:lnSpc>
                <a:spcPct val="119500"/>
              </a:lnSpc>
            </a:pPr>
            <a:r>
              <a:rPr sz="3300" spc="-5" dirty="0">
                <a:solidFill>
                  <a:srgbClr val="888888"/>
                </a:solidFill>
              </a:rPr>
              <a:t>Dr</a:t>
            </a:r>
            <a:r>
              <a:rPr sz="3300" spc="-30" dirty="0">
                <a:solidFill>
                  <a:srgbClr val="888888"/>
                </a:solidFill>
              </a:rPr>
              <a:t> </a:t>
            </a:r>
            <a:r>
              <a:rPr sz="3300" dirty="0">
                <a:solidFill>
                  <a:srgbClr val="888888"/>
                </a:solidFill>
              </a:rPr>
              <a:t>.</a:t>
            </a:r>
            <a:r>
              <a:rPr sz="3300" spc="-10" dirty="0">
                <a:solidFill>
                  <a:srgbClr val="888888"/>
                </a:solidFill>
              </a:rPr>
              <a:t> </a:t>
            </a:r>
            <a:r>
              <a:rPr sz="3300" spc="-5" dirty="0">
                <a:solidFill>
                  <a:srgbClr val="888888"/>
                </a:solidFill>
              </a:rPr>
              <a:t>Mohamed</a:t>
            </a:r>
            <a:r>
              <a:rPr sz="3300" spc="70" dirty="0">
                <a:solidFill>
                  <a:srgbClr val="888888"/>
                </a:solidFill>
              </a:rPr>
              <a:t> </a:t>
            </a:r>
            <a:r>
              <a:rPr sz="3300" spc="-15" dirty="0">
                <a:solidFill>
                  <a:srgbClr val="888888"/>
                </a:solidFill>
              </a:rPr>
              <a:t>soub </a:t>
            </a:r>
            <a:r>
              <a:rPr sz="3300" spc="-10" dirty="0">
                <a:solidFill>
                  <a:srgbClr val="888888"/>
                </a:solidFill>
              </a:rPr>
              <a:t> Done</a:t>
            </a:r>
            <a:r>
              <a:rPr sz="3300" spc="-25" dirty="0">
                <a:solidFill>
                  <a:srgbClr val="888888"/>
                </a:solidFill>
              </a:rPr>
              <a:t> </a:t>
            </a:r>
            <a:r>
              <a:rPr sz="3300" spc="-5" dirty="0">
                <a:solidFill>
                  <a:srgbClr val="888888"/>
                </a:solidFill>
              </a:rPr>
              <a:t>by:</a:t>
            </a:r>
            <a:r>
              <a:rPr sz="3300" spc="10" dirty="0">
                <a:solidFill>
                  <a:srgbClr val="888888"/>
                </a:solidFill>
              </a:rPr>
              <a:t> </a:t>
            </a:r>
            <a:r>
              <a:rPr sz="3300" spc="-10" dirty="0">
                <a:solidFill>
                  <a:srgbClr val="888888"/>
                </a:solidFill>
              </a:rPr>
              <a:t>lina</a:t>
            </a:r>
            <a:r>
              <a:rPr sz="3300" spc="-25" dirty="0">
                <a:solidFill>
                  <a:srgbClr val="888888"/>
                </a:solidFill>
              </a:rPr>
              <a:t> </a:t>
            </a:r>
            <a:r>
              <a:rPr sz="3300" spc="-10" dirty="0">
                <a:solidFill>
                  <a:srgbClr val="888888"/>
                </a:solidFill>
              </a:rPr>
              <a:t>alhawadi</a:t>
            </a:r>
            <a:endParaRPr sz="3300"/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6526" y="1038542"/>
            <a:ext cx="14014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0" dirty="0">
                <a:solidFill>
                  <a:srgbClr val="888888"/>
                </a:solidFill>
              </a:rPr>
              <a:t>Station</a:t>
            </a:r>
            <a:r>
              <a:rPr sz="3000" spc="-10" dirty="0">
                <a:solidFill>
                  <a:srgbClr val="888888"/>
                </a:solidFill>
              </a:rPr>
              <a:t> </a:t>
            </a:r>
            <a:r>
              <a:rPr sz="3000" dirty="0">
                <a:solidFill>
                  <a:srgbClr val="888888"/>
                </a:solidFill>
              </a:rPr>
              <a:t>1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231457" y="2869311"/>
            <a:ext cx="5213985" cy="2677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014094">
              <a:lnSpc>
                <a:spcPct val="100000"/>
              </a:lnSpc>
              <a:spcBef>
                <a:spcPts val="105"/>
              </a:spcBef>
              <a:buAutoNum type="arabicPlain"/>
              <a:tabLst>
                <a:tab pos="403860" algn="l"/>
              </a:tabLst>
            </a:pPr>
            <a:r>
              <a:rPr sz="3000" spc="-5" dirty="0">
                <a:solidFill>
                  <a:srgbClr val="888888"/>
                </a:solidFill>
                <a:latin typeface="Calibri"/>
                <a:cs typeface="Calibri"/>
              </a:rPr>
              <a:t>name</a:t>
            </a:r>
            <a:r>
              <a:rPr sz="3000" spc="-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888888"/>
                </a:solidFill>
                <a:latin typeface="Calibri"/>
                <a:cs typeface="Calibri"/>
              </a:rPr>
              <a:t>of</a:t>
            </a:r>
            <a:r>
              <a:rPr sz="3000" spc="4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888888"/>
                </a:solidFill>
                <a:latin typeface="Calibri"/>
                <a:cs typeface="Calibri"/>
              </a:rPr>
              <a:t>this</a:t>
            </a:r>
            <a:r>
              <a:rPr sz="3000" spc="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888888"/>
                </a:solidFill>
                <a:latin typeface="Calibri"/>
                <a:cs typeface="Calibri"/>
              </a:rPr>
              <a:t>procedure? </a:t>
            </a:r>
            <a:r>
              <a:rPr sz="3000" spc="-66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000" spc="5" dirty="0">
                <a:solidFill>
                  <a:srgbClr val="888888"/>
                </a:solidFill>
                <a:latin typeface="Calibri"/>
                <a:cs typeface="Calibri"/>
              </a:rPr>
              <a:t>JJ </a:t>
            </a:r>
            <a:r>
              <a:rPr sz="3000" spc="-10" dirty="0">
                <a:solidFill>
                  <a:srgbClr val="888888"/>
                </a:solidFill>
                <a:latin typeface="Calibri"/>
                <a:cs typeface="Calibri"/>
              </a:rPr>
              <a:t>catheter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888888"/>
              </a:buClr>
              <a:buFont typeface="Calibri"/>
              <a:buAutoNum type="arabicPlain"/>
            </a:pPr>
            <a:endParaRPr sz="2950">
              <a:latin typeface="Calibri"/>
              <a:cs typeface="Calibri"/>
            </a:endParaRPr>
          </a:p>
          <a:p>
            <a:pPr marL="320675" indent="-307975">
              <a:lnSpc>
                <a:spcPct val="100000"/>
              </a:lnSpc>
              <a:buAutoNum type="arabicPlain"/>
              <a:tabLst>
                <a:tab pos="320675" algn="l"/>
              </a:tabLst>
            </a:pPr>
            <a:r>
              <a:rPr sz="3000" spc="-15" dirty="0">
                <a:solidFill>
                  <a:srgbClr val="888888"/>
                </a:solidFill>
                <a:latin typeface="Calibri"/>
                <a:cs typeface="Calibri"/>
              </a:rPr>
              <a:t>the</a:t>
            </a:r>
            <a:r>
              <a:rPr sz="3000" spc="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888888"/>
                </a:solidFill>
                <a:latin typeface="Calibri"/>
                <a:cs typeface="Calibri"/>
              </a:rPr>
              <a:t>way</a:t>
            </a:r>
            <a:r>
              <a:rPr sz="3000" spc="-10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888888"/>
                </a:solidFill>
                <a:latin typeface="Calibri"/>
                <a:cs typeface="Calibri"/>
              </a:rPr>
              <a:t>of</a:t>
            </a:r>
            <a:r>
              <a:rPr sz="3000" spc="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888888"/>
                </a:solidFill>
                <a:latin typeface="Calibri"/>
                <a:cs typeface="Calibri"/>
              </a:rPr>
              <a:t>insertion?</a:t>
            </a:r>
            <a:endParaRPr sz="3000">
              <a:latin typeface="Calibri"/>
              <a:cs typeface="Calibri"/>
            </a:endParaRPr>
          </a:p>
          <a:p>
            <a:pPr marL="12700" marR="5080">
              <a:lnSpc>
                <a:spcPct val="79300"/>
              </a:lnSpc>
              <a:spcBef>
                <a:spcPts val="755"/>
              </a:spcBef>
            </a:pPr>
            <a:r>
              <a:rPr sz="3000" spc="-15" dirty="0">
                <a:solidFill>
                  <a:srgbClr val="888888"/>
                </a:solidFill>
                <a:latin typeface="Calibri"/>
                <a:cs typeface="Calibri"/>
              </a:rPr>
              <a:t>Cystouretroscopy </a:t>
            </a:r>
            <a:r>
              <a:rPr sz="3000" spc="-10" dirty="0">
                <a:solidFill>
                  <a:srgbClr val="888888"/>
                </a:solidFill>
                <a:latin typeface="Calibri"/>
                <a:cs typeface="Calibri"/>
              </a:rPr>
              <a:t>with </a:t>
            </a:r>
            <a:r>
              <a:rPr sz="3000" spc="-30" dirty="0">
                <a:solidFill>
                  <a:srgbClr val="888888"/>
                </a:solidFill>
                <a:latin typeface="Calibri"/>
                <a:cs typeface="Calibri"/>
              </a:rPr>
              <a:t>retrograde </a:t>
            </a:r>
            <a:r>
              <a:rPr sz="3000" spc="-66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888888"/>
                </a:solidFill>
                <a:latin typeface="Calibri"/>
                <a:cs typeface="Calibri"/>
              </a:rPr>
              <a:t>insertion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3100" y="1104900"/>
            <a:ext cx="3390900" cy="46863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152</a:t>
            </a: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153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1053" y="1032827"/>
            <a:ext cx="137223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/>
              <a:t>station</a:t>
            </a:r>
            <a:r>
              <a:rPr sz="3000" spc="-95" dirty="0"/>
              <a:t> </a:t>
            </a:r>
            <a:r>
              <a:rPr sz="3000" dirty="0"/>
              <a:t>2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561975" y="2406332"/>
            <a:ext cx="5878830" cy="2867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9425" indent="-467359">
              <a:lnSpc>
                <a:spcPct val="100000"/>
              </a:lnSpc>
              <a:spcBef>
                <a:spcPts val="100"/>
              </a:spcBef>
              <a:buAutoNum type="alphaUcParenR" startAt="17"/>
              <a:tabLst>
                <a:tab pos="480059" algn="l"/>
              </a:tabLst>
            </a:pPr>
            <a:r>
              <a:rPr sz="3000" dirty="0">
                <a:latin typeface="Calibri"/>
                <a:cs typeface="Calibri"/>
              </a:rPr>
              <a:t>List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5</a:t>
            </a:r>
            <a:r>
              <a:rPr sz="3000" spc="19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indications</a:t>
            </a:r>
            <a:r>
              <a:rPr sz="3000" spc="15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of</a:t>
            </a:r>
            <a:r>
              <a:rPr sz="3000" spc="1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surgery</a:t>
            </a:r>
            <a:r>
              <a:rPr sz="3000" spc="15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in </a:t>
            </a:r>
            <a:r>
              <a:rPr sz="3000" spc="10" dirty="0">
                <a:latin typeface="Calibri"/>
                <a:cs typeface="Calibri"/>
              </a:rPr>
              <a:t>BPH</a:t>
            </a:r>
            <a:endParaRPr sz="3000">
              <a:latin typeface="Calibri"/>
              <a:cs typeface="Calibri"/>
            </a:endParaRPr>
          </a:p>
          <a:p>
            <a:pPr marL="603885" lvl="1" indent="-295910">
              <a:lnSpc>
                <a:spcPts val="3100"/>
              </a:lnSpc>
              <a:spcBef>
                <a:spcPts val="30"/>
              </a:spcBef>
              <a:buAutoNum type="arabicPeriod"/>
              <a:tabLst>
                <a:tab pos="603885" algn="l"/>
              </a:tabLst>
            </a:pPr>
            <a:r>
              <a:rPr sz="2600" spc="-10" dirty="0">
                <a:latin typeface="Calibri"/>
                <a:cs typeface="Calibri"/>
              </a:rPr>
              <a:t>Refractory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urinary</a:t>
            </a:r>
            <a:r>
              <a:rPr sz="2600" spc="1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retention</a:t>
            </a:r>
            <a:endParaRPr sz="2600">
              <a:latin typeface="Calibri"/>
              <a:cs typeface="Calibri"/>
            </a:endParaRPr>
          </a:p>
          <a:p>
            <a:pPr marL="603885" lvl="1" indent="-295910">
              <a:lnSpc>
                <a:spcPts val="3100"/>
              </a:lnSpc>
              <a:buAutoNum type="arabicPeriod"/>
              <a:tabLst>
                <a:tab pos="603885" algn="l"/>
              </a:tabLst>
            </a:pPr>
            <a:r>
              <a:rPr sz="2600" spc="-15" dirty="0">
                <a:latin typeface="Calibri"/>
                <a:cs typeface="Calibri"/>
              </a:rPr>
              <a:t>Recurrent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UTI</a:t>
            </a:r>
            <a:endParaRPr sz="2600">
              <a:latin typeface="Calibri"/>
              <a:cs typeface="Calibri"/>
            </a:endParaRPr>
          </a:p>
          <a:p>
            <a:pPr marL="603885" lvl="1" indent="-295910">
              <a:lnSpc>
                <a:spcPts val="3100"/>
              </a:lnSpc>
              <a:spcBef>
                <a:spcPts val="30"/>
              </a:spcBef>
              <a:buAutoNum type="arabicPeriod"/>
              <a:tabLst>
                <a:tab pos="603885" algn="l"/>
              </a:tabLst>
            </a:pPr>
            <a:r>
              <a:rPr sz="2600" spc="-15" dirty="0">
                <a:latin typeface="Calibri"/>
                <a:cs typeface="Calibri"/>
              </a:rPr>
              <a:t>Recurrent</a:t>
            </a:r>
            <a:r>
              <a:rPr sz="2600" spc="10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gross</a:t>
            </a:r>
            <a:r>
              <a:rPr sz="2600" spc="1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hematuria</a:t>
            </a:r>
            <a:endParaRPr sz="2600">
              <a:latin typeface="Calibri"/>
              <a:cs typeface="Calibri"/>
            </a:endParaRPr>
          </a:p>
          <a:p>
            <a:pPr marL="603885" lvl="1" indent="-295910">
              <a:lnSpc>
                <a:spcPts val="3100"/>
              </a:lnSpc>
              <a:buAutoNum type="arabicPeriod"/>
              <a:tabLst>
                <a:tab pos="603885" algn="l"/>
              </a:tabLst>
            </a:pPr>
            <a:r>
              <a:rPr sz="2600" spc="-5" dirty="0">
                <a:latin typeface="Calibri"/>
                <a:cs typeface="Calibri"/>
              </a:rPr>
              <a:t>Bladder</a:t>
            </a:r>
            <a:r>
              <a:rPr sz="2600" spc="114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stones</a:t>
            </a:r>
            <a:endParaRPr sz="2600">
              <a:latin typeface="Calibri"/>
              <a:cs typeface="Calibri"/>
            </a:endParaRPr>
          </a:p>
          <a:p>
            <a:pPr marL="603885" lvl="1" indent="-295910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603885" algn="l"/>
              </a:tabLst>
            </a:pPr>
            <a:r>
              <a:rPr sz="2600" spc="5" dirty="0">
                <a:latin typeface="Calibri"/>
                <a:cs typeface="Calibri"/>
              </a:rPr>
              <a:t>Large</a:t>
            </a:r>
            <a:r>
              <a:rPr sz="2600" spc="4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bladder</a:t>
            </a:r>
            <a:r>
              <a:rPr sz="2600" spc="1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diverticula</a:t>
            </a:r>
            <a:endParaRPr sz="2600">
              <a:latin typeface="Calibri"/>
              <a:cs typeface="Calibri"/>
            </a:endParaRPr>
          </a:p>
          <a:p>
            <a:pPr marL="603885" lvl="1" indent="-295910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603885" algn="l"/>
              </a:tabLst>
            </a:pPr>
            <a:r>
              <a:rPr sz="2600" spc="5" dirty="0">
                <a:latin typeface="Calibri"/>
                <a:cs typeface="Calibri"/>
              </a:rPr>
              <a:t>Large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prostate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size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9259D8-E8AE-B777-D85E-183980813CD2}"/>
              </a:ext>
            </a:extLst>
          </p:cNvPr>
          <p:cNvSpPr>
            <a:spLocks noGrp="1"/>
          </p:cNvSpPr>
          <p:nvPr/>
        </p:nvSpPr>
        <p:spPr>
          <a:xfrm>
            <a:off x="838200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it-IT" dirty="0" err="1"/>
              <a:t>Five</a:t>
            </a:r>
            <a:r>
              <a:rPr lang="it-IT" dirty="0"/>
              <a:t> </a:t>
            </a:r>
            <a:r>
              <a:rPr lang="it-IT" dirty="0" err="1"/>
              <a:t>advanteges</a:t>
            </a:r>
            <a:r>
              <a:rPr lang="it-IT" dirty="0"/>
              <a:t> of </a:t>
            </a:r>
            <a:r>
              <a:rPr lang="it-IT" dirty="0" err="1"/>
              <a:t>using</a:t>
            </a:r>
            <a:r>
              <a:rPr lang="it-IT" dirty="0"/>
              <a:t> CT for </a:t>
            </a:r>
            <a:r>
              <a:rPr lang="en-JO" dirty="0"/>
              <a:t>kidney stones?</a:t>
            </a:r>
          </a:p>
        </p:txBody>
      </p:sp>
    </p:spTree>
    <p:extLst>
      <p:ext uri="{BB962C8B-B14F-4D97-AF65-F5344CB8AC3E}">
        <p14:creationId xmlns:p14="http://schemas.microsoft.com/office/powerpoint/2010/main" val="1677036581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3310" y="1591706"/>
            <a:ext cx="6397624" cy="36356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154</a:t>
            </a: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0026" y="931227"/>
            <a:ext cx="185547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-10" dirty="0"/>
              <a:t>Station</a:t>
            </a:r>
            <a:r>
              <a:rPr sz="3950" spc="35" dirty="0"/>
              <a:t> </a:t>
            </a:r>
            <a:r>
              <a:rPr sz="3950" spc="15" dirty="0"/>
              <a:t>4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240029" y="1679320"/>
            <a:ext cx="5201285" cy="3314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30"/>
              </a:spcBef>
              <a:buSzPct val="95348"/>
              <a:buAutoNum type="arabicPlain"/>
              <a:tabLst>
                <a:tab pos="241300" algn="l"/>
              </a:tabLst>
            </a:pPr>
            <a:r>
              <a:rPr sz="2150" spc="10" dirty="0">
                <a:solidFill>
                  <a:srgbClr val="888888"/>
                </a:solidFill>
                <a:latin typeface="Calibri"/>
                <a:cs typeface="Calibri"/>
              </a:rPr>
              <a:t>findings</a:t>
            </a:r>
            <a:r>
              <a:rPr sz="215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150" spc="10" dirty="0">
                <a:solidFill>
                  <a:srgbClr val="888888"/>
                </a:solidFill>
                <a:latin typeface="Calibri"/>
                <a:cs typeface="Calibri"/>
              </a:rPr>
              <a:t>and</a:t>
            </a:r>
            <a:r>
              <a:rPr sz="215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888888"/>
                </a:solidFill>
                <a:latin typeface="Calibri"/>
                <a:cs typeface="Calibri"/>
              </a:rPr>
              <a:t>grade?</a:t>
            </a:r>
            <a:endParaRPr sz="2150">
              <a:latin typeface="Calibri"/>
              <a:cs typeface="Calibri"/>
            </a:endParaRPr>
          </a:p>
          <a:p>
            <a:pPr marL="12700" marR="290195">
              <a:lnSpc>
                <a:spcPts val="2100"/>
              </a:lnSpc>
              <a:spcBef>
                <a:spcPts val="520"/>
              </a:spcBef>
              <a:tabLst>
                <a:tab pos="3590290" algn="l"/>
              </a:tabLst>
            </a:pPr>
            <a:r>
              <a:rPr sz="2150" dirty="0">
                <a:solidFill>
                  <a:srgbClr val="888888"/>
                </a:solidFill>
                <a:latin typeface="Calibri"/>
                <a:cs typeface="Calibri"/>
              </a:rPr>
              <a:t>Bilateral </a:t>
            </a:r>
            <a:r>
              <a:rPr sz="2150" spc="-10" dirty="0">
                <a:solidFill>
                  <a:srgbClr val="888888"/>
                </a:solidFill>
                <a:latin typeface="Calibri"/>
                <a:cs typeface="Calibri"/>
              </a:rPr>
              <a:t>hydrouretronephrosis	</a:t>
            </a:r>
            <a:r>
              <a:rPr sz="2150" spc="20" dirty="0">
                <a:solidFill>
                  <a:srgbClr val="888888"/>
                </a:solidFill>
                <a:latin typeface="Calibri"/>
                <a:cs typeface="Calibri"/>
              </a:rPr>
              <a:t>with</a:t>
            </a:r>
            <a:r>
              <a:rPr sz="2150" spc="-8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888888"/>
                </a:solidFill>
                <a:latin typeface="Calibri"/>
                <a:cs typeface="Calibri"/>
              </a:rPr>
              <a:t>lose</a:t>
            </a:r>
            <a:r>
              <a:rPr sz="2150" spc="4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888888"/>
                </a:solidFill>
                <a:latin typeface="Calibri"/>
                <a:cs typeface="Calibri"/>
              </a:rPr>
              <a:t>of </a:t>
            </a:r>
            <a:r>
              <a:rPr sz="2150" spc="-47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888888"/>
                </a:solidFill>
                <a:latin typeface="Calibri"/>
                <a:cs typeface="Calibri"/>
              </a:rPr>
              <a:t>papilary</a:t>
            </a:r>
            <a:r>
              <a:rPr sz="2150" spc="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888888"/>
                </a:solidFill>
                <a:latin typeface="Calibri"/>
                <a:cs typeface="Calibri"/>
              </a:rPr>
              <a:t>impreession</a:t>
            </a:r>
            <a:r>
              <a:rPr sz="2150" spc="24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888888"/>
                </a:solidFill>
                <a:latin typeface="Calibri"/>
                <a:cs typeface="Calibri"/>
              </a:rPr>
              <a:t>and</a:t>
            </a:r>
            <a:r>
              <a:rPr sz="2150" spc="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150" spc="-5" dirty="0">
                <a:solidFill>
                  <a:srgbClr val="888888"/>
                </a:solidFill>
                <a:latin typeface="Calibri"/>
                <a:cs typeface="Calibri"/>
              </a:rPr>
              <a:t>ureter</a:t>
            </a:r>
            <a:r>
              <a:rPr sz="2150" spc="10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150" spc="10" dirty="0">
                <a:solidFill>
                  <a:srgbClr val="888888"/>
                </a:solidFill>
                <a:latin typeface="Calibri"/>
                <a:cs typeface="Calibri"/>
              </a:rPr>
              <a:t>dilation</a:t>
            </a:r>
            <a:endParaRPr sz="2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50" spc="-5" dirty="0">
                <a:solidFill>
                  <a:srgbClr val="888888"/>
                </a:solidFill>
                <a:latin typeface="Calibri"/>
                <a:cs typeface="Calibri"/>
              </a:rPr>
              <a:t>grade</a:t>
            </a:r>
            <a:r>
              <a:rPr sz="2150" spc="4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150" spc="15" dirty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5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SzPct val="95348"/>
              <a:buAutoNum type="arabicPlain" startAt="2"/>
              <a:tabLst>
                <a:tab pos="298450" algn="l"/>
              </a:tabLst>
            </a:pPr>
            <a:r>
              <a:rPr sz="2150" dirty="0">
                <a:solidFill>
                  <a:srgbClr val="888888"/>
                </a:solidFill>
                <a:latin typeface="Calibri"/>
                <a:cs typeface="Calibri"/>
              </a:rPr>
              <a:t>you</a:t>
            </a:r>
            <a:r>
              <a:rPr sz="2150" spc="9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888888"/>
                </a:solidFill>
                <a:latin typeface="Calibri"/>
                <a:cs typeface="Calibri"/>
              </a:rPr>
              <a:t>need</a:t>
            </a:r>
            <a:r>
              <a:rPr sz="2150" spc="17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150" spc="20" dirty="0">
                <a:solidFill>
                  <a:srgbClr val="888888"/>
                </a:solidFill>
                <a:latin typeface="Calibri"/>
                <a:cs typeface="Calibri"/>
              </a:rPr>
              <a:t>to</a:t>
            </a:r>
            <a:r>
              <a:rPr sz="2150" spc="-6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888888"/>
                </a:solidFill>
                <a:latin typeface="Calibri"/>
                <a:cs typeface="Calibri"/>
              </a:rPr>
              <a:t>see</a:t>
            </a:r>
            <a:r>
              <a:rPr sz="2150" spc="15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888888"/>
                </a:solidFill>
                <a:latin typeface="Calibri"/>
                <a:cs typeface="Calibri"/>
              </a:rPr>
              <a:t>urethra</a:t>
            </a:r>
            <a:r>
              <a:rPr sz="2150" spc="114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150" spc="20" dirty="0">
                <a:solidFill>
                  <a:srgbClr val="888888"/>
                </a:solidFill>
                <a:latin typeface="Calibri"/>
                <a:cs typeface="Calibri"/>
              </a:rPr>
              <a:t>to</a:t>
            </a:r>
            <a:r>
              <a:rPr sz="2150" spc="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888888"/>
                </a:solidFill>
                <a:latin typeface="Calibri"/>
                <a:cs typeface="Calibri"/>
              </a:rPr>
              <a:t>role </a:t>
            </a:r>
            <a:r>
              <a:rPr sz="2150" spc="-5" dirty="0">
                <a:solidFill>
                  <a:srgbClr val="888888"/>
                </a:solidFill>
                <a:latin typeface="Calibri"/>
                <a:cs typeface="Calibri"/>
              </a:rPr>
              <a:t>out</a:t>
            </a:r>
            <a:r>
              <a:rPr sz="2150" spc="5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150" spc="15" dirty="0">
                <a:solidFill>
                  <a:srgbClr val="888888"/>
                </a:solidFill>
                <a:latin typeface="Calibri"/>
                <a:cs typeface="Calibri"/>
              </a:rPr>
              <a:t>what?</a:t>
            </a:r>
            <a:endParaRPr sz="2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150" spc="-5" dirty="0">
                <a:solidFill>
                  <a:srgbClr val="888888"/>
                </a:solidFill>
                <a:latin typeface="Calibri"/>
                <a:cs typeface="Calibri"/>
              </a:rPr>
              <a:t>Urethral</a:t>
            </a:r>
            <a:r>
              <a:rPr sz="2150" spc="3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888888"/>
                </a:solidFill>
                <a:latin typeface="Calibri"/>
                <a:cs typeface="Calibri"/>
              </a:rPr>
              <a:t>stricture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01899"/>
              </a:lnSpc>
              <a:spcBef>
                <a:spcPts val="5"/>
              </a:spcBef>
            </a:pPr>
            <a:r>
              <a:rPr sz="2150" spc="5" dirty="0">
                <a:solidFill>
                  <a:srgbClr val="888888"/>
                </a:solidFill>
                <a:latin typeface="Calibri"/>
                <a:cs typeface="Calibri"/>
              </a:rPr>
              <a:t>3-normal</a:t>
            </a:r>
            <a:r>
              <a:rPr sz="2150" spc="13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150" spc="-15" dirty="0">
                <a:solidFill>
                  <a:srgbClr val="888888"/>
                </a:solidFill>
                <a:latin typeface="Calibri"/>
                <a:cs typeface="Calibri"/>
              </a:rPr>
              <a:t>PSA?(</a:t>
            </a:r>
            <a:r>
              <a:rPr sz="2150" spc="114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150" spc="-125" dirty="0">
                <a:solidFill>
                  <a:srgbClr val="888888"/>
                </a:solidFill>
                <a:latin typeface="Arial"/>
                <a:cs typeface="Arial"/>
              </a:rPr>
              <a:t>ناك</a:t>
            </a:r>
            <a:r>
              <a:rPr sz="2150" spc="-2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150" spc="-135" dirty="0">
                <a:solidFill>
                  <a:srgbClr val="888888"/>
                </a:solidFill>
                <a:latin typeface="Arial"/>
                <a:cs typeface="Arial"/>
              </a:rPr>
              <a:t>لاؤس</a:t>
            </a:r>
            <a:r>
              <a:rPr sz="2150" spc="-2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150" spc="-375" dirty="0">
                <a:solidFill>
                  <a:srgbClr val="888888"/>
                </a:solidFill>
                <a:latin typeface="Arial"/>
                <a:cs typeface="Arial"/>
              </a:rPr>
              <a:t>ونإب</a:t>
            </a:r>
            <a:r>
              <a:rPr sz="2150" spc="-22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150" spc="-345" dirty="0">
                <a:solidFill>
                  <a:srgbClr val="888888"/>
                </a:solidFill>
                <a:latin typeface="Arial"/>
                <a:cs typeface="Arial"/>
              </a:rPr>
              <a:t>عرفلا</a:t>
            </a:r>
            <a:r>
              <a:rPr sz="2150" spc="-25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150" spc="155" dirty="0">
                <a:solidFill>
                  <a:srgbClr val="888888"/>
                </a:solidFill>
                <a:latin typeface="Arial"/>
                <a:cs typeface="Arial"/>
              </a:rPr>
              <a:t>داه</a:t>
            </a:r>
            <a:r>
              <a:rPr sz="2150" spc="14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150" spc="-225" dirty="0">
                <a:solidFill>
                  <a:srgbClr val="888888"/>
                </a:solidFill>
                <a:latin typeface="Arial"/>
                <a:cs typeface="Arial"/>
              </a:rPr>
              <a:t>ةركذتم</a:t>
            </a:r>
            <a:r>
              <a:rPr sz="2150" spc="3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150" spc="80" dirty="0">
                <a:solidFill>
                  <a:srgbClr val="888888"/>
                </a:solidFill>
                <a:latin typeface="Arial"/>
                <a:cs typeface="Arial"/>
              </a:rPr>
              <a:t>شم</a:t>
            </a:r>
            <a:r>
              <a:rPr sz="2150" spc="80" dirty="0">
                <a:solidFill>
                  <a:srgbClr val="888888"/>
                </a:solidFill>
                <a:latin typeface="Calibri"/>
                <a:cs typeface="Calibri"/>
              </a:rPr>
              <a:t>) </a:t>
            </a:r>
            <a:r>
              <a:rPr sz="2150" spc="-47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150" spc="1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sz="2150" spc="-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150" spc="20" dirty="0">
                <a:solidFill>
                  <a:srgbClr val="888888"/>
                </a:solidFill>
                <a:latin typeface="Calibri"/>
                <a:cs typeface="Calibri"/>
              </a:rPr>
              <a:t>ng/ml</a:t>
            </a:r>
            <a:endParaRPr sz="21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15075" y="1724025"/>
            <a:ext cx="2828925" cy="40005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155</a:t>
            </a: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7220" y="1357497"/>
            <a:ext cx="5217159" cy="4062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156</a:t>
            </a: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655" y="1546039"/>
            <a:ext cx="7148830" cy="39526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157</a:t>
            </a: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3754" y="1013205"/>
            <a:ext cx="204660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Station</a:t>
            </a:r>
            <a:r>
              <a:rPr spc="-90" dirty="0"/>
              <a:t> </a:t>
            </a:r>
            <a:r>
              <a:rPr spc="15" dirty="0"/>
              <a:t>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3525" y="2526918"/>
            <a:ext cx="3145155" cy="26638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95630">
              <a:lnSpc>
                <a:spcPct val="100000"/>
              </a:lnSpc>
              <a:spcBef>
                <a:spcPts val="130"/>
              </a:spcBef>
            </a:pPr>
            <a:r>
              <a:rPr sz="3200" spc="15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sz="3200" spc="-3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3200" spc="55" dirty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3200" spc="40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3200" spc="5" dirty="0">
                <a:solidFill>
                  <a:srgbClr val="888888"/>
                </a:solidFill>
                <a:latin typeface="Calibri"/>
                <a:cs typeface="Calibri"/>
              </a:rPr>
              <a:t>ic</a:t>
            </a:r>
            <a:r>
              <a:rPr sz="3200" spc="3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3200" spc="-20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3200" spc="5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3200" spc="45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3200" spc="40" dirty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3200" spc="10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3200" spc="-26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35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3200" spc="5" dirty="0">
                <a:solidFill>
                  <a:srgbClr val="888888"/>
                </a:solidFill>
                <a:latin typeface="Calibri"/>
                <a:cs typeface="Calibri"/>
              </a:rPr>
              <a:t>f  </a:t>
            </a:r>
            <a:r>
              <a:rPr sz="3200" spc="10" dirty="0">
                <a:solidFill>
                  <a:srgbClr val="888888"/>
                </a:solidFill>
                <a:latin typeface="Calibri"/>
                <a:cs typeface="Calibri"/>
              </a:rPr>
              <a:t>DMSA:</a:t>
            </a:r>
            <a:endParaRPr sz="3200">
              <a:latin typeface="Calibri"/>
              <a:cs typeface="Calibri"/>
            </a:endParaRPr>
          </a:p>
          <a:p>
            <a:pPr marL="432434" indent="-419734">
              <a:lnSpc>
                <a:spcPct val="100000"/>
              </a:lnSpc>
              <a:spcBef>
                <a:spcPts val="805"/>
              </a:spcBef>
              <a:buAutoNum type="arabicPlain"/>
              <a:tabLst>
                <a:tab pos="432434" algn="l"/>
              </a:tabLst>
            </a:pPr>
            <a:r>
              <a:rPr sz="3200" spc="-5" dirty="0">
                <a:solidFill>
                  <a:srgbClr val="888888"/>
                </a:solidFill>
                <a:latin typeface="Calibri"/>
                <a:cs typeface="Calibri"/>
              </a:rPr>
              <a:t>renal</a:t>
            </a:r>
            <a:r>
              <a:rPr sz="3200" spc="-6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888888"/>
                </a:solidFill>
                <a:latin typeface="Calibri"/>
                <a:cs typeface="Calibri"/>
              </a:rPr>
              <a:t>scar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740"/>
              </a:spcBef>
              <a:buAutoNum type="arabicPlain"/>
              <a:tabLst>
                <a:tab pos="349250" algn="l"/>
              </a:tabLst>
            </a:pPr>
            <a:r>
              <a:rPr sz="3200" spc="-7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3200" spc="-25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3200" spc="-10" dirty="0">
                <a:solidFill>
                  <a:srgbClr val="888888"/>
                </a:solidFill>
                <a:latin typeface="Calibri"/>
                <a:cs typeface="Calibri"/>
              </a:rPr>
              <a:t>f</a:t>
            </a:r>
            <a:r>
              <a:rPr sz="3200" spc="5" dirty="0">
                <a:solidFill>
                  <a:srgbClr val="888888"/>
                </a:solidFill>
                <a:latin typeface="Calibri"/>
                <a:cs typeface="Calibri"/>
              </a:rPr>
              <a:t>l</a:t>
            </a:r>
            <a:r>
              <a:rPr sz="3200" spc="45" dirty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3200" spc="10" dirty="0">
                <a:solidFill>
                  <a:srgbClr val="888888"/>
                </a:solidFill>
                <a:latin typeface="Calibri"/>
                <a:cs typeface="Calibri"/>
              </a:rPr>
              <a:t>x</a:t>
            </a:r>
            <a:r>
              <a:rPr sz="3200" spc="-10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35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3200" spc="15" dirty="0">
                <a:solidFill>
                  <a:srgbClr val="888888"/>
                </a:solidFill>
                <a:latin typeface="Calibri"/>
                <a:cs typeface="Calibri"/>
              </a:rPr>
              <a:t>ss</a:t>
            </a:r>
            <a:r>
              <a:rPr sz="3200" spc="30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3200" spc="-10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3200" spc="5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3200" spc="4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3200" spc="-25" dirty="0">
                <a:solidFill>
                  <a:srgbClr val="888888"/>
                </a:solidFill>
                <a:latin typeface="Calibri"/>
                <a:cs typeface="Calibri"/>
              </a:rPr>
              <a:t>te</a:t>
            </a:r>
            <a:r>
              <a:rPr sz="3200" spc="5" dirty="0">
                <a:solidFill>
                  <a:srgbClr val="888888"/>
                </a:solidFill>
                <a:latin typeface="Calibri"/>
                <a:cs typeface="Calibri"/>
              </a:rPr>
              <a:t>d  </a:t>
            </a:r>
            <a:r>
              <a:rPr sz="3200" spc="-15" dirty="0">
                <a:solidFill>
                  <a:srgbClr val="888888"/>
                </a:solidFill>
                <a:latin typeface="Calibri"/>
                <a:cs typeface="Calibri"/>
              </a:rPr>
              <a:t>nephropathy.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9974" y="2647950"/>
            <a:ext cx="3965570" cy="27527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158</a:t>
            </a: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0026" y="863980"/>
            <a:ext cx="185483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-10" dirty="0"/>
              <a:t>Station</a:t>
            </a:r>
            <a:r>
              <a:rPr sz="3950" spc="35" dirty="0"/>
              <a:t> </a:t>
            </a:r>
            <a:r>
              <a:rPr sz="3950" spc="15" dirty="0"/>
              <a:t>8</a:t>
            </a:r>
            <a:endParaRPr sz="39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339" y="2079455"/>
            <a:ext cx="6635409" cy="34186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159</a:t>
            </a: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160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3368928" y="2089149"/>
            <a:ext cx="2409825" cy="1790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indent="12700" algn="ctr">
              <a:lnSpc>
                <a:spcPct val="120300"/>
              </a:lnSpc>
              <a:spcBef>
                <a:spcPts val="130"/>
              </a:spcBef>
            </a:pPr>
            <a:r>
              <a:rPr sz="3200" spc="10" dirty="0">
                <a:latin typeface="Calibri"/>
                <a:cs typeface="Calibri"/>
              </a:rPr>
              <a:t>Urology 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Group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4 </a:t>
            </a:r>
            <a:r>
              <a:rPr sz="3200" spc="5" dirty="0">
                <a:latin typeface="Calibri"/>
                <a:cs typeface="Calibri"/>
              </a:rPr>
              <a:t>(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a+b)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5" dirty="0">
                <a:latin typeface="Calibri"/>
                <a:cs typeface="Calibri"/>
              </a:rPr>
              <a:t>Dr.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malek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48458" y="3953129"/>
            <a:ext cx="485838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-25" dirty="0">
                <a:latin typeface="Calibri"/>
                <a:cs typeface="Calibri"/>
              </a:rPr>
              <a:t>D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40" dirty="0">
                <a:latin typeface="Calibri"/>
                <a:cs typeface="Calibri"/>
              </a:rPr>
              <a:t>n</a:t>
            </a:r>
            <a:r>
              <a:rPr sz="3200" spc="10" dirty="0">
                <a:latin typeface="Calibri"/>
                <a:cs typeface="Calibri"/>
              </a:rPr>
              <a:t>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40" dirty="0">
                <a:latin typeface="Calibri"/>
                <a:cs typeface="Calibri"/>
              </a:rPr>
              <a:t>b</a:t>
            </a:r>
            <a:r>
              <a:rPr sz="3200" spc="10" dirty="0">
                <a:latin typeface="Calibri"/>
                <a:cs typeface="Calibri"/>
              </a:rPr>
              <a:t>y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:</a:t>
            </a:r>
            <a:r>
              <a:rPr sz="3200" spc="70" dirty="0">
                <a:latin typeface="Calibri"/>
                <a:cs typeface="Calibri"/>
              </a:rPr>
              <a:t> </a:t>
            </a:r>
            <a:r>
              <a:rPr sz="3200" spc="35" dirty="0">
                <a:latin typeface="Calibri"/>
                <a:cs typeface="Calibri"/>
              </a:rPr>
              <a:t>abd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35" dirty="0">
                <a:latin typeface="Calibri"/>
                <a:cs typeface="Calibri"/>
              </a:rPr>
              <a:t>ah</a:t>
            </a:r>
            <a:r>
              <a:rPr sz="3200" spc="-10" dirty="0">
                <a:latin typeface="Calibri"/>
                <a:cs typeface="Calibri"/>
              </a:rPr>
              <a:t>m</a:t>
            </a:r>
            <a:r>
              <a:rPr sz="3200" spc="35" dirty="0">
                <a:latin typeface="Calibri"/>
                <a:cs typeface="Calibri"/>
              </a:rPr>
              <a:t>a</a:t>
            </a:r>
            <a:r>
              <a:rPr sz="3200" spc="15" dirty="0">
                <a:latin typeface="Calibri"/>
                <a:cs typeface="Calibri"/>
              </a:rPr>
              <a:t>n</a:t>
            </a:r>
            <a:r>
              <a:rPr sz="3200" spc="-215" dirty="0">
                <a:latin typeface="Calibri"/>
                <a:cs typeface="Calibri"/>
              </a:rPr>
              <a:t> </a:t>
            </a:r>
            <a:r>
              <a:rPr sz="3200" spc="40" dirty="0">
                <a:latin typeface="Calibri"/>
                <a:cs typeface="Calibri"/>
              </a:rPr>
              <a:t>bd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ir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597723"/>
            <a:ext cx="5277485" cy="41687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25"/>
              </a:spcBef>
            </a:pPr>
            <a:r>
              <a:rPr sz="2750" spc="25" dirty="0">
                <a:latin typeface="Times New Roman"/>
                <a:cs typeface="Times New Roman"/>
              </a:rPr>
              <a:t>1-</a:t>
            </a:r>
            <a:r>
              <a:rPr sz="2750" spc="3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Bag</a:t>
            </a:r>
            <a:r>
              <a:rPr sz="2750" spc="2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-</a:t>
            </a:r>
            <a:r>
              <a:rPr sz="2750" spc="2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of</a:t>
            </a:r>
            <a:r>
              <a:rPr sz="2750" spc="3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-</a:t>
            </a:r>
            <a:r>
              <a:rPr sz="2750" spc="3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worms</a:t>
            </a:r>
            <a:r>
              <a:rPr sz="2750" spc="95" dirty="0">
                <a:latin typeface="Times New Roman"/>
                <a:cs typeface="Times New Roman"/>
              </a:rPr>
              <a:t> </a:t>
            </a:r>
            <a:r>
              <a:rPr sz="2750" spc="-30" dirty="0">
                <a:latin typeface="Times New Roman"/>
                <a:cs typeface="Times New Roman"/>
              </a:rPr>
              <a:t>looking</a:t>
            </a:r>
            <a:endParaRPr sz="2750">
              <a:latin typeface="Times New Roman"/>
              <a:cs typeface="Times New Roman"/>
            </a:endParaRPr>
          </a:p>
          <a:p>
            <a:pPr marL="12700" marR="5080" indent="85725">
              <a:lnSpc>
                <a:spcPts val="3379"/>
              </a:lnSpc>
              <a:spcBef>
                <a:spcPts val="125"/>
              </a:spcBef>
              <a:tabLst>
                <a:tab pos="2245360" algn="l"/>
              </a:tabLst>
            </a:pPr>
            <a:r>
              <a:rPr sz="2750" spc="-5" dirty="0">
                <a:latin typeface="Times New Roman"/>
                <a:cs typeface="Times New Roman"/>
              </a:rPr>
              <a:t>mass</a:t>
            </a:r>
            <a:r>
              <a:rPr sz="2750" spc="95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over</a:t>
            </a:r>
            <a:r>
              <a:rPr sz="2750" spc="185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the</a:t>
            </a:r>
            <a:r>
              <a:rPr sz="2750" spc="20" dirty="0">
                <a:latin typeface="Times New Roman"/>
                <a:cs typeface="Times New Roman"/>
              </a:rPr>
              <a:t> </a:t>
            </a:r>
            <a:r>
              <a:rPr sz="2750" spc="-30" dirty="0">
                <a:latin typeface="Times New Roman"/>
                <a:cs typeface="Times New Roman"/>
              </a:rPr>
              <a:t>left</a:t>
            </a:r>
            <a:r>
              <a:rPr sz="2750" spc="185" dirty="0">
                <a:latin typeface="Times New Roman"/>
                <a:cs typeface="Times New Roman"/>
              </a:rPr>
              <a:t> </a:t>
            </a:r>
            <a:r>
              <a:rPr sz="2750" spc="-30" dirty="0">
                <a:latin typeface="Times New Roman"/>
                <a:cs typeface="Times New Roman"/>
              </a:rPr>
              <a:t>testis</a:t>
            </a:r>
            <a:r>
              <a:rPr sz="2750" spc="17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,</a:t>
            </a:r>
            <a:r>
              <a:rPr sz="2750" spc="35" dirty="0">
                <a:latin typeface="Times New Roman"/>
                <a:cs typeface="Times New Roman"/>
              </a:rPr>
              <a:t> </a:t>
            </a:r>
            <a:r>
              <a:rPr sz="2750" spc="-40" dirty="0">
                <a:latin typeface="Times New Roman"/>
                <a:cs typeface="Times New Roman"/>
              </a:rPr>
              <a:t>in</a:t>
            </a:r>
            <a:r>
              <a:rPr sz="2750" spc="90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this</a:t>
            </a:r>
            <a:r>
              <a:rPr sz="2750" spc="175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case </a:t>
            </a:r>
            <a:r>
              <a:rPr sz="2750" spc="-675" dirty="0">
                <a:latin typeface="Times New Roman"/>
                <a:cs typeface="Times New Roman"/>
              </a:rPr>
              <a:t> </a:t>
            </a:r>
            <a:r>
              <a:rPr sz="2750" spc="-60" dirty="0">
                <a:latin typeface="Times New Roman"/>
                <a:cs typeface="Times New Roman"/>
              </a:rPr>
              <a:t>Your</a:t>
            </a:r>
            <a:r>
              <a:rPr sz="2750" spc="45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diagnose	</a:t>
            </a:r>
            <a:r>
              <a:rPr sz="2750" spc="10" dirty="0">
                <a:latin typeface="Times New Roman"/>
                <a:cs typeface="Times New Roman"/>
              </a:rPr>
              <a:t>?</a:t>
            </a:r>
            <a:endParaRPr sz="2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750" spc="-50" dirty="0">
                <a:solidFill>
                  <a:srgbClr val="00AF50"/>
                </a:solidFill>
                <a:latin typeface="Times New Roman"/>
                <a:cs typeface="Times New Roman"/>
              </a:rPr>
              <a:t>Varicocele</a:t>
            </a:r>
            <a:endParaRPr sz="2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ts val="2815"/>
              </a:lnSpc>
              <a:tabLst>
                <a:tab pos="2177415" algn="l"/>
              </a:tabLst>
            </a:pPr>
            <a:r>
              <a:rPr sz="2750" spc="25" dirty="0">
                <a:latin typeface="Times New Roman"/>
                <a:cs typeface="Times New Roman"/>
              </a:rPr>
              <a:t>2-</a:t>
            </a:r>
            <a:r>
              <a:rPr sz="2750" spc="-25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3</a:t>
            </a:r>
            <a:r>
              <a:rPr sz="2750" spc="35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indication	</a:t>
            </a:r>
            <a:r>
              <a:rPr sz="2750" spc="-15" dirty="0">
                <a:latin typeface="Times New Roman"/>
                <a:cs typeface="Times New Roman"/>
              </a:rPr>
              <a:t>for</a:t>
            </a:r>
            <a:r>
              <a:rPr sz="2750" spc="85" dirty="0">
                <a:latin typeface="Times New Roman"/>
                <a:cs typeface="Times New Roman"/>
              </a:rPr>
              <a:t> </a:t>
            </a:r>
            <a:r>
              <a:rPr sz="2750" spc="-30" dirty="0">
                <a:latin typeface="Times New Roman"/>
                <a:cs typeface="Times New Roman"/>
              </a:rPr>
              <a:t>surgery?</a:t>
            </a:r>
            <a:endParaRPr sz="2750">
              <a:latin typeface="Times New Roman"/>
              <a:cs typeface="Times New Roman"/>
            </a:endParaRPr>
          </a:p>
          <a:p>
            <a:pPr marL="885190">
              <a:lnSpc>
                <a:spcPts val="2815"/>
              </a:lnSpc>
            </a:pPr>
            <a:r>
              <a:rPr sz="2750" spc="-15" dirty="0">
                <a:solidFill>
                  <a:srgbClr val="00AF50"/>
                </a:solidFill>
                <a:latin typeface="Times New Roman"/>
                <a:cs typeface="Times New Roman"/>
              </a:rPr>
              <a:t>Pain</a:t>
            </a:r>
            <a:endParaRPr sz="2750">
              <a:latin typeface="Times New Roman"/>
              <a:cs typeface="Times New Roman"/>
            </a:endParaRPr>
          </a:p>
          <a:p>
            <a:pPr marL="885190" marR="1843405">
              <a:lnSpc>
                <a:spcPct val="102400"/>
              </a:lnSpc>
            </a:pPr>
            <a:r>
              <a:rPr sz="2750" spc="-5" dirty="0">
                <a:solidFill>
                  <a:srgbClr val="00AF50"/>
                </a:solidFill>
                <a:latin typeface="Times New Roman"/>
                <a:cs typeface="Times New Roman"/>
              </a:rPr>
              <a:t>Subfertility </a:t>
            </a:r>
            <a:r>
              <a:rPr sz="27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750" spc="-45" dirty="0">
                <a:solidFill>
                  <a:srgbClr val="00AF50"/>
                </a:solidFill>
                <a:latin typeface="Times New Roman"/>
                <a:cs typeface="Times New Roman"/>
              </a:rPr>
              <a:t>Testicular</a:t>
            </a:r>
            <a:r>
              <a:rPr sz="2750" spc="30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Times New Roman"/>
                <a:cs typeface="Times New Roman"/>
              </a:rPr>
              <a:t>atrophy</a:t>
            </a:r>
            <a:endParaRPr sz="275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6875" y="1219200"/>
            <a:ext cx="3162300" cy="2667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161</a:t>
            </a: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67463" y="1295400"/>
            <a:ext cx="3281679" cy="4533900"/>
            <a:chOff x="5867463" y="1295400"/>
            <a:chExt cx="3281679" cy="4533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7955" y="1318479"/>
              <a:ext cx="3240314" cy="44877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872226" y="1300162"/>
              <a:ext cx="3272154" cy="4524375"/>
            </a:xfrm>
            <a:custGeom>
              <a:avLst/>
              <a:gdLst/>
              <a:ahLst/>
              <a:cxnLst/>
              <a:rect l="l" t="t" r="r" b="b"/>
              <a:pathLst>
                <a:path w="3272154" h="4524375">
                  <a:moveTo>
                    <a:pt x="0" y="4524375"/>
                  </a:moveTo>
                  <a:lnTo>
                    <a:pt x="3271774" y="4524375"/>
                  </a:lnTo>
                </a:path>
                <a:path w="3272154" h="4524375">
                  <a:moveTo>
                    <a:pt x="3271774" y="0"/>
                  </a:moveTo>
                  <a:lnTo>
                    <a:pt x="0" y="0"/>
                  </a:lnTo>
                  <a:lnTo>
                    <a:pt x="0" y="452437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3687" y="332101"/>
            <a:ext cx="3154680" cy="1304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2500"/>
              </a:lnSpc>
              <a:spcBef>
                <a:spcPts val="95"/>
              </a:spcBef>
            </a:pPr>
            <a:r>
              <a:rPr sz="2750" spc="15" dirty="0"/>
              <a:t>1-</a:t>
            </a:r>
            <a:r>
              <a:rPr sz="2750" dirty="0"/>
              <a:t> </a:t>
            </a:r>
            <a:r>
              <a:rPr sz="2750" spc="15" dirty="0"/>
              <a:t>name</a:t>
            </a:r>
            <a:r>
              <a:rPr sz="2750" spc="-10" dirty="0"/>
              <a:t> the</a:t>
            </a:r>
            <a:r>
              <a:rPr sz="2750" spc="65" dirty="0"/>
              <a:t> </a:t>
            </a:r>
            <a:r>
              <a:rPr sz="2750" spc="-5" dirty="0"/>
              <a:t>structure </a:t>
            </a:r>
            <a:r>
              <a:rPr sz="2750" spc="-605" dirty="0"/>
              <a:t> </a:t>
            </a:r>
            <a:r>
              <a:rPr sz="2750" spc="-5" dirty="0">
                <a:solidFill>
                  <a:srgbClr val="00AF50"/>
                </a:solidFill>
              </a:rPr>
              <a:t>double</a:t>
            </a:r>
            <a:r>
              <a:rPr sz="2750" spc="160" dirty="0">
                <a:solidFill>
                  <a:srgbClr val="00AF50"/>
                </a:solidFill>
              </a:rPr>
              <a:t> </a:t>
            </a:r>
            <a:r>
              <a:rPr sz="2750" spc="5" dirty="0">
                <a:solidFill>
                  <a:srgbClr val="00AF50"/>
                </a:solidFill>
              </a:rPr>
              <a:t>j</a:t>
            </a:r>
            <a:r>
              <a:rPr sz="2750" spc="50" dirty="0">
                <a:solidFill>
                  <a:srgbClr val="00AF50"/>
                </a:solidFill>
              </a:rPr>
              <a:t> </a:t>
            </a:r>
            <a:r>
              <a:rPr sz="2750" spc="-5" dirty="0">
                <a:solidFill>
                  <a:srgbClr val="00AF50"/>
                </a:solidFill>
              </a:rPr>
              <a:t>catheter</a:t>
            </a:r>
            <a:endParaRPr sz="275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162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3687" y="1826577"/>
            <a:ext cx="5379720" cy="442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20" dirty="0">
                <a:latin typeface="Calibri"/>
                <a:cs typeface="Calibri"/>
              </a:rPr>
              <a:t>2–</a:t>
            </a:r>
            <a:r>
              <a:rPr sz="275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give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4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indication</a:t>
            </a:r>
            <a:endParaRPr sz="27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80"/>
              </a:spcBef>
              <a:buAutoNum type="arabicPlain"/>
              <a:tabLst>
                <a:tab pos="280035" algn="l"/>
              </a:tabLst>
            </a:pPr>
            <a:r>
              <a:rPr sz="2000" spc="-5" dirty="0">
                <a:solidFill>
                  <a:srgbClr val="00AF50"/>
                </a:solidFill>
                <a:latin typeface="Calibri"/>
                <a:cs typeface="Calibri"/>
              </a:rPr>
              <a:t>Relief</a:t>
            </a:r>
            <a:r>
              <a:rPr sz="2000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sz="2000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AF50"/>
                </a:solidFill>
                <a:latin typeface="Calibri"/>
                <a:cs typeface="Calibri"/>
              </a:rPr>
              <a:t>obstruction</a:t>
            </a:r>
            <a:r>
              <a:rPr sz="2000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AF50"/>
                </a:solidFill>
                <a:latin typeface="Calibri"/>
                <a:cs typeface="Calibri"/>
              </a:rPr>
              <a:t>from</a:t>
            </a:r>
            <a:r>
              <a:rPr sz="2000" spc="-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AF50"/>
                </a:solidFill>
                <a:latin typeface="Calibri"/>
                <a:cs typeface="Calibri"/>
              </a:rPr>
              <a:t>ureteric</a:t>
            </a:r>
            <a:r>
              <a:rPr sz="2000" spc="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0AF50"/>
                </a:solidFill>
                <a:latin typeface="Calibri"/>
                <a:cs typeface="Calibri"/>
              </a:rPr>
              <a:t>stones,</a:t>
            </a:r>
            <a:r>
              <a:rPr sz="2000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AF50"/>
                </a:solidFill>
                <a:latin typeface="Calibri"/>
                <a:cs typeface="Calibri"/>
              </a:rPr>
              <a:t>benign </a:t>
            </a:r>
            <a:r>
              <a:rPr sz="2000" spc="-4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AF50"/>
                </a:solidFill>
                <a:latin typeface="Calibri"/>
                <a:cs typeface="Calibri"/>
              </a:rPr>
              <a:t>ureteric </a:t>
            </a:r>
            <a:r>
              <a:rPr sz="2000" spc="-5" dirty="0">
                <a:solidFill>
                  <a:srgbClr val="00AF50"/>
                </a:solidFill>
                <a:latin typeface="Calibri"/>
                <a:cs typeface="Calibri"/>
              </a:rPr>
              <a:t>stricture or </a:t>
            </a:r>
            <a:r>
              <a:rPr sz="2000" spc="10" dirty="0">
                <a:solidFill>
                  <a:srgbClr val="00AF50"/>
                </a:solidFill>
                <a:latin typeface="Calibri"/>
                <a:cs typeface="Calibri"/>
              </a:rPr>
              <a:t>malignant </a:t>
            </a:r>
            <a:r>
              <a:rPr sz="2000" spc="-5" dirty="0">
                <a:solidFill>
                  <a:srgbClr val="00AF50"/>
                </a:solidFill>
                <a:latin typeface="Calibri"/>
                <a:cs typeface="Calibri"/>
              </a:rPr>
              <a:t>stricture, </a:t>
            </a:r>
            <a:r>
              <a:rPr sz="2000" dirty="0">
                <a:solidFill>
                  <a:srgbClr val="00AF50"/>
                </a:solidFill>
                <a:latin typeface="Calibri"/>
                <a:cs typeface="Calibri"/>
              </a:rPr>
              <a:t>the </a:t>
            </a:r>
            <a:r>
              <a:rPr sz="2000" spc="5" dirty="0">
                <a:solidFill>
                  <a:srgbClr val="00AF50"/>
                </a:solidFill>
                <a:latin typeface="Calibri"/>
                <a:cs typeface="Calibri"/>
              </a:rPr>
              <a:t>stent </a:t>
            </a:r>
            <a:r>
              <a:rPr sz="2000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AF50"/>
                </a:solidFill>
                <a:latin typeface="Calibri"/>
                <a:cs typeface="Calibri"/>
              </a:rPr>
              <a:t>will </a:t>
            </a:r>
            <a:r>
              <a:rPr sz="2000" spc="-15" dirty="0">
                <a:solidFill>
                  <a:srgbClr val="00AF50"/>
                </a:solidFill>
                <a:latin typeface="Calibri"/>
                <a:cs typeface="Calibri"/>
              </a:rPr>
              <a:t>relieve </a:t>
            </a:r>
            <a:r>
              <a:rPr sz="2000" spc="5" dirty="0">
                <a:solidFill>
                  <a:srgbClr val="00AF50"/>
                </a:solidFill>
                <a:latin typeface="Calibri"/>
                <a:cs typeface="Calibri"/>
              </a:rPr>
              <a:t>the </a:t>
            </a:r>
            <a:r>
              <a:rPr sz="2000" dirty="0">
                <a:solidFill>
                  <a:srgbClr val="00AF50"/>
                </a:solidFill>
                <a:latin typeface="Calibri"/>
                <a:cs typeface="Calibri"/>
              </a:rPr>
              <a:t>pain caused by </a:t>
            </a:r>
            <a:r>
              <a:rPr sz="2000" spc="-5" dirty="0">
                <a:solidFill>
                  <a:srgbClr val="00AF50"/>
                </a:solidFill>
                <a:latin typeface="Calibri"/>
                <a:cs typeface="Calibri"/>
              </a:rPr>
              <a:t>obstruction </a:t>
            </a:r>
            <a:r>
              <a:rPr sz="2000" spc="5" dirty="0">
                <a:solidFill>
                  <a:srgbClr val="00AF50"/>
                </a:solidFill>
                <a:latin typeface="Calibri"/>
                <a:cs typeface="Calibri"/>
              </a:rPr>
              <a:t>and </a:t>
            </a:r>
            <a:r>
              <a:rPr sz="2000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AF50"/>
                </a:solidFill>
                <a:latin typeface="Calibri"/>
                <a:cs typeface="Calibri"/>
              </a:rPr>
              <a:t>reverse</a:t>
            </a:r>
            <a:r>
              <a:rPr sz="2000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AF50"/>
                </a:solidFill>
                <a:latin typeface="Calibri"/>
                <a:cs typeface="Calibri"/>
              </a:rPr>
              <a:t>renal </a:t>
            </a:r>
            <a:r>
              <a:rPr sz="2000" spc="5" dirty="0">
                <a:solidFill>
                  <a:srgbClr val="00AF50"/>
                </a:solidFill>
                <a:latin typeface="Calibri"/>
                <a:cs typeface="Calibri"/>
              </a:rPr>
              <a:t>impairment</a:t>
            </a:r>
            <a:r>
              <a:rPr sz="2000" spc="-5" dirty="0">
                <a:solidFill>
                  <a:srgbClr val="00AF50"/>
                </a:solidFill>
                <a:latin typeface="Calibri"/>
                <a:cs typeface="Calibri"/>
              </a:rPr>
              <a:t> if</a:t>
            </a:r>
            <a:r>
              <a:rPr sz="2000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AF50"/>
                </a:solidFill>
                <a:latin typeface="Calibri"/>
                <a:cs typeface="Calibri"/>
              </a:rPr>
              <a:t>present.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AF50"/>
              </a:buClr>
              <a:buFont typeface="Calibri"/>
              <a:buAutoNum type="arabicPlain"/>
            </a:pPr>
            <a:endParaRPr sz="1950">
              <a:latin typeface="Calibri"/>
              <a:cs typeface="Calibri"/>
            </a:endParaRPr>
          </a:p>
          <a:p>
            <a:pPr marL="279400" indent="-267335">
              <a:lnSpc>
                <a:spcPct val="100000"/>
              </a:lnSpc>
              <a:buAutoNum type="arabicPlain"/>
              <a:tabLst>
                <a:tab pos="280035" algn="l"/>
              </a:tabLst>
            </a:pPr>
            <a:r>
              <a:rPr sz="2000" spc="-5" dirty="0">
                <a:solidFill>
                  <a:srgbClr val="00AF50"/>
                </a:solidFill>
                <a:latin typeface="Calibri"/>
                <a:cs typeface="Calibri"/>
              </a:rPr>
              <a:t>Prevention</a:t>
            </a:r>
            <a:r>
              <a:rPr sz="2000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sz="2000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AF50"/>
                </a:solidFill>
                <a:latin typeface="Calibri"/>
                <a:cs typeface="Calibri"/>
              </a:rPr>
              <a:t>obstruction</a:t>
            </a:r>
            <a:r>
              <a:rPr sz="2000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0AF50"/>
                </a:solidFill>
                <a:latin typeface="Calibri"/>
                <a:cs typeface="Calibri"/>
              </a:rPr>
              <a:t>post</a:t>
            </a:r>
            <a:r>
              <a:rPr sz="2000" spc="-10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AF50"/>
                </a:solidFill>
                <a:latin typeface="Calibri"/>
                <a:cs typeface="Calibri"/>
              </a:rPr>
              <a:t>ureteroscopy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AF50"/>
              </a:buClr>
              <a:buFont typeface="Calibri"/>
              <a:buAutoNum type="arabicPlain"/>
            </a:pPr>
            <a:endParaRPr sz="1950">
              <a:latin typeface="Calibri"/>
              <a:cs typeface="Calibri"/>
            </a:endParaRPr>
          </a:p>
          <a:p>
            <a:pPr marL="279400" indent="-267335">
              <a:lnSpc>
                <a:spcPct val="100000"/>
              </a:lnSpc>
              <a:buAutoNum type="arabicPlain"/>
              <a:tabLst>
                <a:tab pos="280035" algn="l"/>
              </a:tabLst>
            </a:pPr>
            <a:r>
              <a:rPr sz="2000" dirty="0">
                <a:solidFill>
                  <a:srgbClr val="00AF50"/>
                </a:solidFill>
                <a:latin typeface="Calibri"/>
                <a:cs typeface="Calibri"/>
              </a:rPr>
              <a:t>Passive</a:t>
            </a:r>
            <a:r>
              <a:rPr sz="2000" spc="-1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AF50"/>
                </a:solidFill>
                <a:latin typeface="Calibri"/>
                <a:cs typeface="Calibri"/>
              </a:rPr>
              <a:t>dilation</a:t>
            </a:r>
            <a:r>
              <a:rPr sz="2000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sz="2000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AF50"/>
                </a:solidFill>
                <a:latin typeface="Calibri"/>
                <a:cs typeface="Calibri"/>
              </a:rPr>
              <a:t>ureter</a:t>
            </a:r>
            <a:r>
              <a:rPr sz="2000" spc="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AF50"/>
                </a:solidFill>
                <a:latin typeface="Calibri"/>
                <a:cs typeface="Calibri"/>
              </a:rPr>
              <a:t>prior</a:t>
            </a:r>
            <a:r>
              <a:rPr sz="2000" spc="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0AF50"/>
                </a:solidFill>
                <a:latin typeface="Calibri"/>
                <a:cs typeface="Calibri"/>
              </a:rPr>
              <a:t>to</a:t>
            </a:r>
            <a:r>
              <a:rPr sz="2000" spc="-114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AF50"/>
                </a:solidFill>
                <a:latin typeface="Calibri"/>
                <a:cs typeface="Calibri"/>
              </a:rPr>
              <a:t>ureteroscopy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AF50"/>
              </a:buClr>
              <a:buFont typeface="Calibri"/>
              <a:buAutoNum type="arabicPlain"/>
            </a:pPr>
            <a:endParaRPr sz="1950">
              <a:latin typeface="Calibri"/>
              <a:cs typeface="Calibri"/>
            </a:endParaRPr>
          </a:p>
          <a:p>
            <a:pPr marL="12700" marR="612140">
              <a:lnSpc>
                <a:spcPct val="100000"/>
              </a:lnSpc>
              <a:buAutoNum type="arabicPlain"/>
              <a:tabLst>
                <a:tab pos="280035" algn="l"/>
              </a:tabLst>
            </a:pPr>
            <a:r>
              <a:rPr sz="2000" spc="-15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000" spc="10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000" spc="-9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000" spc="40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000" spc="-5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2000" spc="-2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000" spc="1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000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000" spc="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000" spc="-3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000" spc="25" dirty="0">
                <a:solidFill>
                  <a:srgbClr val="00AF50"/>
                </a:solidFill>
                <a:latin typeface="Calibri"/>
                <a:cs typeface="Calibri"/>
              </a:rPr>
              <a:t>g</a:t>
            </a:r>
            <a:r>
              <a:rPr sz="2000" spc="-10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000" spc="1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00AF50"/>
                </a:solidFill>
                <a:latin typeface="Calibri"/>
                <a:cs typeface="Calibri"/>
              </a:rPr>
              <a:t>d</a:t>
            </a:r>
            <a:r>
              <a:rPr sz="2000" spc="1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000" spc="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AF50"/>
                </a:solidFill>
                <a:latin typeface="Calibri"/>
                <a:cs typeface="Calibri"/>
              </a:rPr>
              <a:t>flo</a:t>
            </a:r>
            <a:r>
              <a:rPr sz="2000" spc="15" dirty="0">
                <a:solidFill>
                  <a:srgbClr val="00AF50"/>
                </a:solidFill>
                <a:latin typeface="Calibri"/>
                <a:cs typeface="Calibri"/>
              </a:rPr>
              <a:t>w</a:t>
            </a:r>
            <a:r>
              <a:rPr sz="2000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000" spc="5" dirty="0">
                <a:solidFill>
                  <a:srgbClr val="00AF50"/>
                </a:solidFill>
                <a:latin typeface="Calibri"/>
                <a:cs typeface="Calibri"/>
              </a:rPr>
              <a:t>f</a:t>
            </a:r>
            <a:r>
              <a:rPr sz="2000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2000" spc="-2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000" spc="-15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000" spc="1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000" spc="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90" dirty="0">
                <a:solidFill>
                  <a:srgbClr val="00AF50"/>
                </a:solidFill>
                <a:latin typeface="Calibri"/>
                <a:cs typeface="Calibri"/>
              </a:rPr>
              <a:t>f</a:t>
            </a:r>
            <a:r>
              <a:rPr sz="2000" spc="-10" dirty="0">
                <a:solidFill>
                  <a:srgbClr val="00AF50"/>
                </a:solidFill>
                <a:latin typeface="Calibri"/>
                <a:cs typeface="Calibri"/>
              </a:rPr>
              <a:t>ollow</a:t>
            </a:r>
            <a:r>
              <a:rPr sz="2000" spc="-15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000" spc="5" dirty="0">
                <a:solidFill>
                  <a:srgbClr val="00AF50"/>
                </a:solidFill>
                <a:latin typeface="Calibri"/>
                <a:cs typeface="Calibri"/>
              </a:rPr>
              <a:t>g  </a:t>
            </a:r>
            <a:r>
              <a:rPr sz="2000" dirty="0">
                <a:solidFill>
                  <a:srgbClr val="00AF50"/>
                </a:solidFill>
                <a:latin typeface="Calibri"/>
                <a:cs typeface="Calibri"/>
              </a:rPr>
              <a:t>surgery</a:t>
            </a:r>
            <a:r>
              <a:rPr sz="2000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AF50"/>
                </a:solidFill>
                <a:latin typeface="Calibri"/>
                <a:cs typeface="Calibri"/>
              </a:rPr>
              <a:t>or</a:t>
            </a:r>
            <a:r>
              <a:rPr sz="2000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AF50"/>
                </a:solidFill>
                <a:latin typeface="Calibri"/>
                <a:cs typeface="Calibri"/>
              </a:rPr>
              <a:t>injury</a:t>
            </a:r>
            <a:r>
              <a:rPr sz="2000" spc="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0AF50"/>
                </a:solidFill>
                <a:latin typeface="Calibri"/>
                <a:cs typeface="Calibri"/>
              </a:rPr>
              <a:t>to</a:t>
            </a:r>
            <a:r>
              <a:rPr sz="2000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AF50"/>
                </a:solidFill>
                <a:latin typeface="Calibri"/>
                <a:cs typeface="Calibri"/>
              </a:rPr>
              <a:t>ureter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AF50"/>
              </a:buClr>
              <a:buFont typeface="Calibri"/>
              <a:buAutoNum type="arabicPlain"/>
            </a:pPr>
            <a:endParaRPr sz="1950">
              <a:latin typeface="Calibri"/>
              <a:cs typeface="Calibri"/>
            </a:endParaRPr>
          </a:p>
          <a:p>
            <a:pPr marL="279400" indent="-267335">
              <a:lnSpc>
                <a:spcPct val="100000"/>
              </a:lnSpc>
              <a:buAutoNum type="arabicPlain"/>
              <a:tabLst>
                <a:tab pos="280035" algn="l"/>
              </a:tabLst>
            </a:pPr>
            <a:r>
              <a:rPr sz="2000" spc="-10" dirty="0">
                <a:solidFill>
                  <a:srgbClr val="00AF50"/>
                </a:solidFill>
                <a:latin typeface="Calibri"/>
                <a:cs typeface="Calibri"/>
              </a:rPr>
              <a:t>Following</a:t>
            </a:r>
            <a:r>
              <a:rPr sz="20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AF50"/>
                </a:solidFill>
                <a:latin typeface="Calibri"/>
                <a:cs typeface="Calibri"/>
              </a:rPr>
              <a:t>endopyelotomy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8675" y="3691509"/>
            <a:ext cx="138430" cy="35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35"/>
              </a:lnSpc>
            </a:pPr>
            <a:r>
              <a:rPr sz="2750" spc="10" dirty="0">
                <a:latin typeface="Calibri"/>
                <a:cs typeface="Calibri"/>
              </a:rPr>
              <a:t>s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1539874"/>
            <a:ext cx="3581400" cy="403606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355600" marR="180975" indent="-343535" algn="just">
              <a:lnSpc>
                <a:spcPts val="2710"/>
              </a:lnSpc>
              <a:spcBef>
                <a:spcPts val="710"/>
              </a:spcBef>
            </a:pPr>
            <a:r>
              <a:rPr sz="275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History</a:t>
            </a:r>
            <a:r>
              <a:rPr sz="275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5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750" b="1" u="heavy" spc="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50" b="1" u="heavy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vomiting,</a:t>
            </a:r>
            <a:r>
              <a:rPr sz="2750" b="1" u="heavy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5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 </a:t>
            </a:r>
            <a:r>
              <a:rPr sz="2750" b="1" spc="-610" dirty="0">
                <a:latin typeface="Calibri"/>
                <a:cs typeface="Calibri"/>
              </a:rPr>
              <a:t> </a:t>
            </a:r>
            <a:r>
              <a:rPr sz="275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blood</a:t>
            </a:r>
            <a:r>
              <a:rPr sz="2750" b="1" u="heavy" spc="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5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flow</a:t>
            </a:r>
            <a:r>
              <a:rPr sz="275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5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buAutoNum type="arabicPlain"/>
              <a:tabLst>
                <a:tab pos="384810" algn="l"/>
              </a:tabLst>
            </a:pPr>
            <a:r>
              <a:rPr sz="2750" spc="-25" dirty="0">
                <a:latin typeface="Calibri"/>
                <a:cs typeface="Calibri"/>
              </a:rPr>
              <a:t>dx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AutoNum type="arabicPlain"/>
            </a:pPr>
            <a:endParaRPr sz="3300">
              <a:latin typeface="Calibri"/>
              <a:cs typeface="Calibri"/>
            </a:endParaRPr>
          </a:p>
          <a:p>
            <a:pPr marL="355600" marR="5080" indent="-343535" algn="just">
              <a:lnSpc>
                <a:spcPct val="81900"/>
              </a:lnSpc>
              <a:spcBef>
                <a:spcPts val="5"/>
              </a:spcBef>
              <a:buAutoNum type="arabicPlain"/>
              <a:tabLst>
                <a:tab pos="384810" algn="l"/>
              </a:tabLst>
            </a:pPr>
            <a:r>
              <a:rPr sz="2750" dirty="0">
                <a:latin typeface="Calibri"/>
                <a:cs typeface="Calibri"/>
              </a:rPr>
              <a:t>what </a:t>
            </a:r>
            <a:r>
              <a:rPr sz="2750" spc="-15" dirty="0">
                <a:latin typeface="Calibri"/>
                <a:cs typeface="Calibri"/>
              </a:rPr>
              <a:t>is </a:t>
            </a:r>
            <a:r>
              <a:rPr sz="2750" spc="-10" dirty="0">
                <a:latin typeface="Calibri"/>
                <a:cs typeface="Calibri"/>
              </a:rPr>
              <a:t>the </a:t>
            </a:r>
            <a:r>
              <a:rPr sz="2750" spc="-15" dirty="0">
                <a:latin typeface="Calibri"/>
                <a:cs typeface="Calibri"/>
              </a:rPr>
              <a:t>difference 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between this </a:t>
            </a:r>
            <a:r>
              <a:rPr sz="2750" spc="10" dirty="0">
                <a:latin typeface="Calibri"/>
                <a:cs typeface="Calibri"/>
              </a:rPr>
              <a:t>case </a:t>
            </a:r>
            <a:r>
              <a:rPr sz="2750" spc="5" dirty="0">
                <a:latin typeface="Calibri"/>
                <a:cs typeface="Calibri"/>
              </a:rPr>
              <a:t>and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epidydmoorchitis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750" spc="10" dirty="0">
                <a:latin typeface="Calibri"/>
                <a:cs typeface="Calibri"/>
              </a:rPr>
              <a:t>3</a:t>
            </a:r>
            <a:r>
              <a:rPr sz="2750" spc="-2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- management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4800" y="1600200"/>
            <a:ext cx="4829175" cy="43434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163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7539" y="2488945"/>
            <a:ext cx="5840095" cy="941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0" b="0" spc="-5" dirty="0">
                <a:latin typeface="Calibri Light"/>
                <a:cs typeface="Calibri Light"/>
              </a:rPr>
              <a:t>Urology</a:t>
            </a:r>
            <a:r>
              <a:rPr sz="6000" b="0" spc="-155" dirty="0">
                <a:latin typeface="Calibri Light"/>
                <a:cs typeface="Calibri Light"/>
              </a:rPr>
              <a:t> </a:t>
            </a:r>
            <a:r>
              <a:rPr sz="6000" b="0" spc="10" dirty="0">
                <a:latin typeface="Calibri Light"/>
                <a:cs typeface="Calibri Light"/>
              </a:rPr>
              <a:t>Mini-OSCE</a:t>
            </a:r>
            <a:endParaRPr sz="6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02834" y="3802443"/>
            <a:ext cx="2383155" cy="1675764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505"/>
              </a:spcBef>
            </a:pPr>
            <a:r>
              <a:rPr sz="1850" spc="30" dirty="0">
                <a:latin typeface="Calibri"/>
                <a:cs typeface="Calibri"/>
              </a:rPr>
              <a:t>13/2/2023</a:t>
            </a:r>
            <a:endParaRPr sz="1850">
              <a:latin typeface="Calibri"/>
              <a:cs typeface="Calibri"/>
            </a:endParaRPr>
          </a:p>
          <a:p>
            <a:pPr marL="8890" algn="ctr">
              <a:lnSpc>
                <a:spcPct val="100000"/>
              </a:lnSpc>
              <a:spcBef>
                <a:spcPts val="409"/>
              </a:spcBef>
            </a:pPr>
            <a:r>
              <a:rPr sz="1850" spc="10" dirty="0">
                <a:latin typeface="Calibri"/>
                <a:cs typeface="Calibri"/>
              </a:rPr>
              <a:t>Group</a:t>
            </a:r>
            <a:r>
              <a:rPr sz="1850" spc="-10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3</a:t>
            </a:r>
            <a:r>
              <a:rPr sz="1850" spc="25" dirty="0">
                <a:latin typeface="Calibri"/>
                <a:cs typeface="Calibri"/>
              </a:rPr>
              <a:t> </a:t>
            </a:r>
            <a:r>
              <a:rPr sz="1850" spc="5" dirty="0">
                <a:latin typeface="Calibri"/>
                <a:cs typeface="Calibri"/>
              </a:rPr>
              <a:t>(A+B)</a:t>
            </a:r>
            <a:endParaRPr sz="1850">
              <a:latin typeface="Calibri"/>
              <a:cs typeface="Calibri"/>
            </a:endParaRPr>
          </a:p>
          <a:p>
            <a:pPr marL="12700" marR="5080" algn="ctr">
              <a:lnSpc>
                <a:spcPts val="2630"/>
              </a:lnSpc>
              <a:spcBef>
                <a:spcPts val="75"/>
              </a:spcBef>
            </a:pPr>
            <a:r>
              <a:rPr sz="1850" spc="10" dirty="0">
                <a:latin typeface="Calibri"/>
                <a:cs typeface="Calibri"/>
              </a:rPr>
              <a:t>8</a:t>
            </a:r>
            <a:r>
              <a:rPr sz="1850" spc="-3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Questions,</a:t>
            </a:r>
            <a:r>
              <a:rPr sz="1850" spc="150" dirty="0">
                <a:latin typeface="Calibri"/>
                <a:cs typeface="Calibri"/>
              </a:rPr>
              <a:t> </a:t>
            </a:r>
            <a:r>
              <a:rPr sz="1850" spc="20" dirty="0">
                <a:latin typeface="Calibri"/>
                <a:cs typeface="Calibri"/>
              </a:rPr>
              <a:t>30</a:t>
            </a:r>
            <a:r>
              <a:rPr sz="1850" spc="-35" dirty="0">
                <a:latin typeface="Calibri"/>
                <a:cs typeface="Calibri"/>
              </a:rPr>
              <a:t> </a:t>
            </a:r>
            <a:r>
              <a:rPr sz="1850" spc="-5" dirty="0">
                <a:latin typeface="Calibri"/>
                <a:cs typeface="Calibri"/>
              </a:rPr>
              <a:t>Minutes </a:t>
            </a:r>
            <a:r>
              <a:rPr sz="1850" spc="-40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(Written</a:t>
            </a:r>
            <a:r>
              <a:rPr sz="1850" spc="85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Exam)</a:t>
            </a:r>
            <a:endParaRPr sz="1850">
              <a:latin typeface="Calibri"/>
              <a:cs typeface="Calibri"/>
            </a:endParaRPr>
          </a:p>
          <a:p>
            <a:pPr marL="15875" algn="ctr">
              <a:lnSpc>
                <a:spcPct val="100000"/>
              </a:lnSpc>
              <a:spcBef>
                <a:spcPts val="180"/>
              </a:spcBef>
            </a:pPr>
            <a:r>
              <a:rPr sz="1850" spc="25" dirty="0">
                <a:latin typeface="Calibri"/>
                <a:cs typeface="Calibri"/>
              </a:rPr>
              <a:t>By</a:t>
            </a:r>
            <a:r>
              <a:rPr sz="1850" spc="-15" dirty="0">
                <a:latin typeface="Calibri"/>
                <a:cs typeface="Calibri"/>
              </a:rPr>
              <a:t> </a:t>
            </a:r>
            <a:r>
              <a:rPr sz="1850" spc="20" dirty="0">
                <a:latin typeface="Calibri"/>
                <a:cs typeface="Calibri"/>
              </a:rPr>
              <a:t>Osama</a:t>
            </a:r>
            <a:r>
              <a:rPr sz="1850" spc="15" dirty="0">
                <a:latin typeface="Calibri"/>
                <a:cs typeface="Calibri"/>
              </a:rPr>
              <a:t> Al-Lahham</a:t>
            </a:r>
            <a:endParaRPr sz="1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336026" y="6392723"/>
            <a:ext cx="2825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spc="5" dirty="0">
                <a:solidFill>
                  <a:srgbClr val="888888"/>
                </a:solidFill>
                <a:latin typeface="Arial"/>
                <a:cs typeface="Arial"/>
              </a:rPr>
              <a:t>164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6575" y="94043"/>
            <a:ext cx="3297554" cy="826769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solidFill>
                  <a:srgbClr val="00AF50"/>
                </a:solidFill>
                <a:latin typeface="Calibri"/>
                <a:cs typeface="Calibri"/>
              </a:rPr>
              <a:t>1</a:t>
            </a:r>
            <a:r>
              <a:rPr sz="2400" spc="15" dirty="0">
                <a:solidFill>
                  <a:srgbClr val="00AF50"/>
                </a:solidFill>
                <a:latin typeface="Calibri"/>
                <a:cs typeface="Calibri"/>
              </a:rPr>
              <a:t>-</a:t>
            </a:r>
            <a:r>
              <a:rPr sz="2400" spc="2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400" spc="2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spc="15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400" spc="2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2400" spc="30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2400" spc="-35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2400" spc="3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400" spc="-2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400" spc="-30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400" spc="2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400" spc="-2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5365115"/>
            <a:ext cx="5378450" cy="105029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marR="5080" indent="-343535">
              <a:lnSpc>
                <a:spcPct val="90000"/>
              </a:lnSpc>
              <a:spcBef>
                <a:spcPts val="3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3- 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do </a:t>
            </a:r>
            <a:r>
              <a:rPr sz="2400" spc="-20" dirty="0">
                <a:solidFill>
                  <a:srgbClr val="00AF50"/>
                </a:solidFill>
                <a:latin typeface="Calibri"/>
                <a:cs typeface="Calibri"/>
              </a:rPr>
              <a:t>bilateral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orchidopexy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within 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6-12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hours</a:t>
            </a:r>
            <a:r>
              <a:rPr sz="2400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to</a:t>
            </a:r>
            <a:r>
              <a:rPr sz="2400" spc="-9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prevent</a:t>
            </a:r>
            <a:r>
              <a:rPr sz="2400" spc="-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ischemia</a:t>
            </a:r>
            <a:r>
              <a:rPr sz="2400" spc="-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and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necrosis</a:t>
            </a:r>
            <a:r>
              <a:rPr sz="2400" spc="-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/ </a:t>
            </a:r>
            <a:r>
              <a:rPr sz="2400" spc="-5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AF50"/>
                </a:solidFill>
                <a:latin typeface="Calibri"/>
                <a:cs typeface="Calibri"/>
              </a:rPr>
              <a:t>give</a:t>
            </a:r>
            <a:r>
              <a:rPr sz="2400" spc="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analgesia</a:t>
            </a:r>
            <a:r>
              <a:rPr sz="2400" spc="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and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antibiotics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90512" y="1281112"/>
          <a:ext cx="8272780" cy="3808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750" spc="-45" dirty="0">
                          <a:latin typeface="Arial"/>
                          <a:cs typeface="Arial"/>
                        </a:rPr>
                        <a:t>Testicular</a:t>
                      </a:r>
                      <a:r>
                        <a:rPr sz="2750" spc="3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-10" dirty="0">
                          <a:latin typeface="Arial"/>
                          <a:cs typeface="Arial"/>
                        </a:rPr>
                        <a:t>torsion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750" spc="5" dirty="0">
                          <a:latin typeface="Arial"/>
                          <a:cs typeface="Arial"/>
                        </a:rPr>
                        <a:t>epididymo-orchitis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879">
                <a:tc>
                  <a:txBody>
                    <a:bodyPr/>
                    <a:lstStyle/>
                    <a:p>
                      <a:pPr marL="100965" marR="587375">
                        <a:lnSpc>
                          <a:spcPct val="102299"/>
                        </a:lnSpc>
                        <a:spcBef>
                          <a:spcPts val="259"/>
                        </a:spcBef>
                      </a:pPr>
                      <a:r>
                        <a:rPr sz="2750" spc="20" dirty="0">
                          <a:latin typeface="Arial"/>
                          <a:cs typeface="Arial"/>
                        </a:rPr>
                        <a:t>Abnormal </a:t>
                      </a:r>
                      <a:r>
                        <a:rPr sz="2750" spc="-10" dirty="0">
                          <a:latin typeface="Arial"/>
                          <a:cs typeface="Arial"/>
                        </a:rPr>
                        <a:t>cremasteric </a:t>
                      </a:r>
                      <a:r>
                        <a:rPr sz="2750" spc="-7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-30" dirty="0">
                          <a:latin typeface="Arial"/>
                          <a:cs typeface="Arial"/>
                        </a:rPr>
                        <a:t>reflex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3301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 marR="959485">
                        <a:lnSpc>
                          <a:spcPct val="102299"/>
                        </a:lnSpc>
                        <a:spcBef>
                          <a:spcPts val="259"/>
                        </a:spcBef>
                      </a:pPr>
                      <a:r>
                        <a:rPr sz="2750" spc="10" dirty="0">
                          <a:latin typeface="Arial"/>
                          <a:cs typeface="Arial"/>
                        </a:rPr>
                        <a:t>Normal</a:t>
                      </a:r>
                      <a:r>
                        <a:rPr sz="27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-10" dirty="0">
                          <a:latin typeface="Arial"/>
                          <a:cs typeface="Arial"/>
                        </a:rPr>
                        <a:t>cremasteric </a:t>
                      </a:r>
                      <a:r>
                        <a:rPr sz="2750" spc="-7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-30" dirty="0">
                          <a:latin typeface="Arial"/>
                          <a:cs typeface="Arial"/>
                        </a:rPr>
                        <a:t>reflex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100965" marR="1017905">
                        <a:lnSpc>
                          <a:spcPct val="102400"/>
                        </a:lnSpc>
                        <a:spcBef>
                          <a:spcPts val="265"/>
                        </a:spcBef>
                      </a:pPr>
                      <a:r>
                        <a:rPr sz="2750" spc="15" dirty="0">
                          <a:latin typeface="Arial"/>
                          <a:cs typeface="Arial"/>
                        </a:rPr>
                        <a:t>More </a:t>
                      </a:r>
                      <a:r>
                        <a:rPr sz="2750" spc="35" dirty="0">
                          <a:latin typeface="Arial"/>
                          <a:cs typeface="Arial"/>
                        </a:rPr>
                        <a:t>common </a:t>
                      </a:r>
                      <a:r>
                        <a:rPr sz="2750" spc="-3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27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-5" dirty="0">
                          <a:latin typeface="Arial"/>
                          <a:cs typeface="Arial"/>
                        </a:rPr>
                        <a:t>adolescents</a:t>
                      </a:r>
                      <a:r>
                        <a:rPr sz="27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27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5" dirty="0">
                          <a:latin typeface="Arial"/>
                          <a:cs typeface="Arial"/>
                        </a:rPr>
                        <a:t>younger</a:t>
                      </a:r>
                      <a:r>
                        <a:rPr sz="275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5" dirty="0">
                          <a:latin typeface="Arial"/>
                          <a:cs typeface="Arial"/>
                        </a:rPr>
                        <a:t>age</a:t>
                      </a:r>
                      <a:r>
                        <a:rPr sz="27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25" dirty="0">
                          <a:latin typeface="Arial"/>
                          <a:cs typeface="Arial"/>
                        </a:rPr>
                        <a:t>group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 marR="664845">
                        <a:lnSpc>
                          <a:spcPct val="102400"/>
                        </a:lnSpc>
                        <a:spcBef>
                          <a:spcPts val="265"/>
                        </a:spcBef>
                      </a:pPr>
                      <a:r>
                        <a:rPr sz="2750" spc="15" dirty="0">
                          <a:latin typeface="Arial"/>
                          <a:cs typeface="Arial"/>
                        </a:rPr>
                        <a:t>More </a:t>
                      </a:r>
                      <a:r>
                        <a:rPr sz="2750" spc="30" dirty="0">
                          <a:latin typeface="Arial"/>
                          <a:cs typeface="Arial"/>
                        </a:rPr>
                        <a:t>common </a:t>
                      </a:r>
                      <a:r>
                        <a:rPr sz="2750" spc="-40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27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-25" dirty="0">
                          <a:latin typeface="Arial"/>
                          <a:cs typeface="Arial"/>
                        </a:rPr>
                        <a:t>sexually</a:t>
                      </a:r>
                      <a:r>
                        <a:rPr sz="2750" spc="2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-30" dirty="0">
                          <a:latin typeface="Arial"/>
                          <a:cs typeface="Arial"/>
                        </a:rPr>
                        <a:t>active</a:t>
                      </a:r>
                      <a:r>
                        <a:rPr sz="2750" spc="2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-10" dirty="0">
                          <a:latin typeface="Arial"/>
                          <a:cs typeface="Arial"/>
                        </a:rPr>
                        <a:t>adults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100965" marR="1113155">
                        <a:lnSpc>
                          <a:spcPct val="102400"/>
                        </a:lnSpc>
                        <a:spcBef>
                          <a:spcPts val="280"/>
                        </a:spcBef>
                      </a:pPr>
                      <a:r>
                        <a:rPr sz="2750" spc="-15" dirty="0">
                          <a:latin typeface="Arial"/>
                          <a:cs typeface="Arial"/>
                        </a:rPr>
                        <a:t>pain</a:t>
                      </a:r>
                      <a:r>
                        <a:rPr sz="275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-1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2750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-15" dirty="0">
                          <a:latin typeface="Arial"/>
                          <a:cs typeface="Arial"/>
                        </a:rPr>
                        <a:t>testicular </a:t>
                      </a:r>
                      <a:r>
                        <a:rPr sz="2750" spc="-7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-20" dirty="0">
                          <a:latin typeface="Arial"/>
                          <a:cs typeface="Arial"/>
                        </a:rPr>
                        <a:t>elevation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 marR="248285">
                        <a:lnSpc>
                          <a:spcPct val="102400"/>
                        </a:lnSpc>
                        <a:spcBef>
                          <a:spcPts val="280"/>
                        </a:spcBef>
                        <a:tabLst>
                          <a:tab pos="1627505" algn="l"/>
                          <a:tab pos="1751964" algn="l"/>
                        </a:tabLst>
                      </a:pPr>
                      <a:r>
                        <a:rPr sz="2750" spc="-20" dirty="0">
                          <a:latin typeface="Arial"/>
                          <a:cs typeface="Arial"/>
                        </a:rPr>
                        <a:t>pain</a:t>
                      </a:r>
                      <a:r>
                        <a:rPr sz="2750" spc="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-45" dirty="0">
                          <a:latin typeface="Arial"/>
                          <a:cs typeface="Arial"/>
                        </a:rPr>
                        <a:t>relief		</a:t>
                      </a:r>
                      <a:r>
                        <a:rPr sz="2750" spc="-1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27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-15" dirty="0">
                          <a:latin typeface="Arial"/>
                          <a:cs typeface="Arial"/>
                        </a:rPr>
                        <a:t>testicular </a:t>
                      </a:r>
                      <a:r>
                        <a:rPr sz="2750" spc="-7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-25" dirty="0">
                          <a:latin typeface="Arial"/>
                          <a:cs typeface="Arial"/>
                        </a:rPr>
                        <a:t>elevation	</a:t>
                      </a:r>
                      <a:r>
                        <a:rPr sz="2750" spc="10" dirty="0">
                          <a:latin typeface="Arial"/>
                          <a:cs typeface="Arial"/>
                        </a:rPr>
                        <a:t>(Prehn</a:t>
                      </a:r>
                      <a:r>
                        <a:rPr sz="275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-5" dirty="0">
                          <a:latin typeface="Arial"/>
                          <a:cs typeface="Arial"/>
                        </a:rPr>
                        <a:t>sign)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165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36575" y="1606930"/>
            <a:ext cx="7544434" cy="393255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1" u="heavy" spc="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</a:t>
            </a:r>
            <a:r>
              <a:rPr sz="32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ub</a:t>
            </a:r>
            <a:r>
              <a:rPr sz="3200" b="1" u="heavy" spc="-1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</a:t>
            </a:r>
            <a:r>
              <a:rPr sz="3200" b="1" u="heavy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32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</a:t>
            </a:r>
            <a:r>
              <a:rPr sz="3200" b="1" u="heavy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32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3200" b="1" u="heavy" spc="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</a:t>
            </a:r>
            <a:r>
              <a:rPr sz="32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uc</a:t>
            </a:r>
            <a:r>
              <a:rPr sz="3200" b="1" u="heavy" spc="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32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nt</a:t>
            </a:r>
            <a:r>
              <a:rPr sz="3200" b="1" u="heavy" spc="-1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</a:t>
            </a:r>
            <a:r>
              <a:rPr sz="32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sz="32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sz="32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3200" b="1" u="heavy" spc="-1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)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</a:t>
            </a:r>
            <a:r>
              <a:rPr sz="32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32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sz="3200" b="1" u="heavy" spc="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3200" b="1" u="heavy" spc="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32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nt</a:t>
            </a:r>
            <a:r>
              <a:rPr sz="3200" b="1" u="heavy" spc="-2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</a:t>
            </a:r>
            <a:r>
              <a:rPr sz="3200" b="1" u="heavy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32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</a:t>
            </a:r>
            <a:r>
              <a:rPr sz="3200" b="1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</a:t>
            </a:r>
            <a:r>
              <a:rPr sz="32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32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ut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800">
              <a:latin typeface="Calibri"/>
              <a:cs typeface="Calibri"/>
            </a:endParaRPr>
          </a:p>
          <a:p>
            <a:pPr marL="12700" marR="3790950">
              <a:lnSpc>
                <a:spcPct val="119300"/>
              </a:lnSpc>
            </a:pPr>
            <a:r>
              <a:rPr sz="3200" spc="15" dirty="0">
                <a:latin typeface="Calibri"/>
                <a:cs typeface="Calibri"/>
              </a:rPr>
              <a:t>1-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gold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standard</a:t>
            </a:r>
            <a:r>
              <a:rPr sz="3200" spc="-1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for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25" dirty="0">
                <a:latin typeface="Calibri"/>
                <a:cs typeface="Calibri"/>
              </a:rPr>
              <a:t>dx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2-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type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of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stone</a:t>
            </a:r>
            <a:endParaRPr sz="3200">
              <a:latin typeface="Calibri"/>
              <a:cs typeface="Calibri"/>
            </a:endParaRPr>
          </a:p>
          <a:p>
            <a:pPr marL="431800" indent="-419734">
              <a:lnSpc>
                <a:spcPct val="100000"/>
              </a:lnSpc>
              <a:spcBef>
                <a:spcPts val="820"/>
              </a:spcBef>
              <a:buAutoNum type="arabicPlain" startAt="3"/>
              <a:tabLst>
                <a:tab pos="432434" algn="l"/>
              </a:tabLst>
            </a:pPr>
            <a:r>
              <a:rPr sz="3200" spc="10" dirty="0">
                <a:latin typeface="Calibri"/>
                <a:cs typeface="Calibri"/>
              </a:rPr>
              <a:t>causative</a:t>
            </a:r>
            <a:r>
              <a:rPr sz="3200" spc="-17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factor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740"/>
              </a:spcBef>
              <a:buClr>
                <a:srgbClr val="000000"/>
              </a:buClr>
              <a:buAutoNum type="arabicPlain" startAt="3"/>
              <a:tabLst>
                <a:tab pos="432434" algn="l"/>
                <a:tab pos="2748915" algn="l"/>
              </a:tabLst>
            </a:pP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32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eme</a:t>
            </a:r>
            <a:r>
              <a:rPr sz="3200" spc="-7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spc="3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45" dirty="0">
                <a:latin typeface="Calibri"/>
                <a:cs typeface="Calibri"/>
              </a:rPr>
              <a:t>n</a:t>
            </a:r>
            <a:r>
              <a:rPr sz="3200" spc="30" dirty="0">
                <a:latin typeface="Calibri"/>
                <a:cs typeface="Calibri"/>
              </a:rPr>
              <a:t>d</a:t>
            </a:r>
            <a:r>
              <a:rPr sz="3200" spc="5" dirty="0">
                <a:latin typeface="Calibri"/>
                <a:cs typeface="Calibri"/>
              </a:rPr>
              <a:t>ic</a:t>
            </a:r>
            <a:r>
              <a:rPr sz="3200" spc="30" dirty="0">
                <a:latin typeface="Calibri"/>
                <a:cs typeface="Calibri"/>
              </a:rPr>
              <a:t>a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40" dirty="0">
                <a:latin typeface="Calibri"/>
                <a:cs typeface="Calibri"/>
              </a:rPr>
              <a:t>o</a:t>
            </a:r>
            <a:r>
              <a:rPr sz="3200" spc="-40" dirty="0">
                <a:latin typeface="Calibri"/>
                <a:cs typeface="Calibri"/>
              </a:rPr>
              <a:t>n</a:t>
            </a:r>
            <a:r>
              <a:rPr sz="3200" spc="10" dirty="0">
                <a:latin typeface="Calibri"/>
                <a:cs typeface="Calibri"/>
              </a:rPr>
              <a:t>s</a:t>
            </a:r>
            <a:r>
              <a:rPr sz="3200" spc="-270" dirty="0">
                <a:latin typeface="Calibri"/>
                <a:cs typeface="Calibri"/>
              </a:rPr>
              <a:t> </a:t>
            </a:r>
            <a:r>
              <a:rPr sz="3200" spc="25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f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30" dirty="0">
                <a:latin typeface="Calibri"/>
                <a:cs typeface="Calibri"/>
              </a:rPr>
              <a:t>d</a:t>
            </a:r>
            <a:r>
              <a:rPr sz="3200" spc="25" dirty="0">
                <a:latin typeface="Calibri"/>
                <a:cs typeface="Calibri"/>
              </a:rPr>
              <a:t>o</a:t>
            </a:r>
            <a:r>
              <a:rPr sz="3200" spc="30" dirty="0">
                <a:latin typeface="Calibri"/>
                <a:cs typeface="Calibri"/>
              </a:rPr>
              <a:t>ub</a:t>
            </a:r>
            <a:r>
              <a:rPr sz="3200" spc="10" dirty="0">
                <a:latin typeface="Calibri"/>
                <a:cs typeface="Calibri"/>
              </a:rPr>
              <a:t>le</a:t>
            </a:r>
            <a:r>
              <a:rPr sz="3200" spc="-22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J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in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30" dirty="0">
                <a:latin typeface="Calibri"/>
                <a:cs typeface="Calibri"/>
              </a:rPr>
              <a:t>h</a:t>
            </a:r>
            <a:r>
              <a:rPr sz="3200" spc="5" dirty="0">
                <a:latin typeface="Calibri"/>
                <a:cs typeface="Calibri"/>
              </a:rPr>
              <a:t>is  </a:t>
            </a:r>
            <a:r>
              <a:rPr sz="3200" spc="10" dirty="0">
                <a:latin typeface="Calibri"/>
                <a:cs typeface="Calibri"/>
              </a:rPr>
              <a:t>patient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166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36575" y="443547"/>
            <a:ext cx="6113780" cy="4138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ts val="3085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spc="-10" dirty="0">
                <a:solidFill>
                  <a:srgbClr val="00AF50"/>
                </a:solidFill>
                <a:latin typeface="Calibri"/>
                <a:cs typeface="Calibri"/>
              </a:rPr>
              <a:t>1-</a:t>
            </a:r>
            <a:r>
              <a:rPr sz="2700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00AF50"/>
                </a:solidFill>
                <a:latin typeface="Calibri"/>
                <a:cs typeface="Calibri"/>
              </a:rPr>
              <a:t>CT</a:t>
            </a:r>
            <a:r>
              <a:rPr sz="2700" spc="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00AF50"/>
                </a:solidFill>
                <a:latin typeface="Calibri"/>
                <a:cs typeface="Calibri"/>
              </a:rPr>
              <a:t>scan </a:t>
            </a:r>
            <a:r>
              <a:rPr sz="2700" dirty="0">
                <a:solidFill>
                  <a:srgbClr val="00AF50"/>
                </a:solidFill>
                <a:latin typeface="Calibri"/>
                <a:cs typeface="Calibri"/>
              </a:rPr>
              <a:t>without</a:t>
            </a:r>
            <a:r>
              <a:rPr sz="2700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00AF50"/>
                </a:solidFill>
                <a:latin typeface="Calibri"/>
                <a:cs typeface="Calibri"/>
              </a:rPr>
              <a:t>contrast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ts val="2890"/>
              </a:lnSpc>
            </a:pPr>
            <a:r>
              <a:rPr sz="2700" dirty="0">
                <a:solidFill>
                  <a:srgbClr val="00AF50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  <a:p>
            <a:pPr marL="355600" indent="-343535">
              <a:lnSpc>
                <a:spcPts val="3045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spc="-10" dirty="0">
                <a:solidFill>
                  <a:srgbClr val="00AF50"/>
                </a:solidFill>
                <a:latin typeface="Calibri"/>
                <a:cs typeface="Calibri"/>
              </a:rPr>
              <a:t>2-</a:t>
            </a:r>
            <a:r>
              <a:rPr sz="2700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00AF50"/>
                </a:solidFill>
                <a:latin typeface="Calibri"/>
                <a:cs typeface="Calibri"/>
              </a:rPr>
              <a:t>uric</a:t>
            </a:r>
            <a:r>
              <a:rPr sz="2700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00" spc="-20" dirty="0">
                <a:solidFill>
                  <a:srgbClr val="00AF50"/>
                </a:solidFill>
                <a:latin typeface="Calibri"/>
                <a:cs typeface="Calibri"/>
              </a:rPr>
              <a:t>acid</a:t>
            </a:r>
            <a:r>
              <a:rPr sz="2700" spc="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00AF50"/>
                </a:solidFill>
                <a:latin typeface="Calibri"/>
                <a:cs typeface="Calibri"/>
              </a:rPr>
              <a:t>stone</a:t>
            </a:r>
            <a:endParaRPr sz="2700">
              <a:latin typeface="Calibri"/>
              <a:cs typeface="Calibri"/>
            </a:endParaRPr>
          </a:p>
          <a:p>
            <a:pPr marL="355600" indent="-343535">
              <a:lnSpc>
                <a:spcPts val="3085"/>
              </a:lnSpc>
              <a:spcBef>
                <a:spcPts val="26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spc="-10" dirty="0">
                <a:solidFill>
                  <a:srgbClr val="00AF50"/>
                </a:solidFill>
                <a:latin typeface="Calibri"/>
                <a:cs typeface="Calibri"/>
              </a:rPr>
              <a:t>3-</a:t>
            </a:r>
            <a:r>
              <a:rPr sz="2700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00AF50"/>
                </a:solidFill>
                <a:latin typeface="Calibri"/>
                <a:cs typeface="Calibri"/>
              </a:rPr>
              <a:t>increase</a:t>
            </a:r>
            <a:r>
              <a:rPr sz="2700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00" spc="5" dirty="0">
                <a:solidFill>
                  <a:srgbClr val="00AF50"/>
                </a:solidFill>
                <a:latin typeface="Calibri"/>
                <a:cs typeface="Calibri"/>
              </a:rPr>
              <a:t>serum</a:t>
            </a:r>
            <a:r>
              <a:rPr sz="2700" spc="-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00AF50"/>
                </a:solidFill>
                <a:latin typeface="Calibri"/>
                <a:cs typeface="Calibri"/>
              </a:rPr>
              <a:t>uric</a:t>
            </a:r>
            <a:r>
              <a:rPr sz="2700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00" spc="-20" dirty="0">
                <a:solidFill>
                  <a:srgbClr val="00AF50"/>
                </a:solidFill>
                <a:latin typeface="Calibri"/>
                <a:cs typeface="Calibri"/>
              </a:rPr>
              <a:t>acid</a:t>
            </a:r>
            <a:r>
              <a:rPr sz="2700" spc="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00AF50"/>
                </a:solidFill>
                <a:latin typeface="Calibri"/>
                <a:cs typeface="Calibri"/>
              </a:rPr>
              <a:t>(</a:t>
            </a:r>
            <a:r>
              <a:rPr sz="2700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00AF50"/>
                </a:solidFill>
                <a:latin typeface="Calibri"/>
                <a:cs typeface="Calibri"/>
              </a:rPr>
              <a:t>acidic</a:t>
            </a:r>
            <a:r>
              <a:rPr sz="2700" spc="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00AF50"/>
                </a:solidFill>
                <a:latin typeface="Calibri"/>
                <a:cs typeface="Calibri"/>
              </a:rPr>
              <a:t>urine</a:t>
            </a:r>
            <a:r>
              <a:rPr sz="2700" spc="-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00AF50"/>
                </a:solidFill>
                <a:latin typeface="Calibri"/>
                <a:cs typeface="Calibri"/>
              </a:rPr>
              <a:t>)</a:t>
            </a:r>
            <a:endParaRPr sz="2700">
              <a:latin typeface="Calibri"/>
              <a:cs typeface="Calibri"/>
            </a:endParaRPr>
          </a:p>
          <a:p>
            <a:pPr marL="355600" indent="-343535">
              <a:lnSpc>
                <a:spcPts val="3085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spc="-10" dirty="0">
                <a:solidFill>
                  <a:srgbClr val="00AF50"/>
                </a:solidFill>
                <a:latin typeface="Calibri"/>
                <a:cs typeface="Calibri"/>
              </a:rPr>
              <a:t>Due</a:t>
            </a:r>
            <a:r>
              <a:rPr sz="2700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00AF50"/>
                </a:solidFill>
                <a:latin typeface="Calibri"/>
                <a:cs typeface="Calibri"/>
              </a:rPr>
              <a:t>gout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AF50"/>
              </a:buClr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355600" marR="2869565" indent="-355600">
              <a:lnSpc>
                <a:spcPts val="293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spc="-10" dirty="0">
                <a:solidFill>
                  <a:srgbClr val="00AF50"/>
                </a:solidFill>
                <a:latin typeface="Calibri"/>
                <a:cs typeface="Calibri"/>
              </a:rPr>
              <a:t>4-</a:t>
            </a:r>
            <a:r>
              <a:rPr sz="2700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00AF50"/>
                </a:solidFill>
                <a:latin typeface="Calibri"/>
                <a:cs typeface="Calibri"/>
              </a:rPr>
              <a:t>1-</a:t>
            </a:r>
            <a:r>
              <a:rPr sz="2700" spc="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00AF50"/>
                </a:solidFill>
                <a:latin typeface="Calibri"/>
                <a:cs typeface="Calibri"/>
              </a:rPr>
              <a:t>intractable</a:t>
            </a:r>
            <a:r>
              <a:rPr sz="2700" spc="-9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00AF50"/>
                </a:solidFill>
                <a:latin typeface="Calibri"/>
                <a:cs typeface="Calibri"/>
              </a:rPr>
              <a:t>pain </a:t>
            </a:r>
            <a:r>
              <a:rPr sz="2700" spc="-59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00AF50"/>
                </a:solidFill>
                <a:latin typeface="Calibri"/>
                <a:cs typeface="Calibri"/>
              </a:rPr>
              <a:t>2-</a:t>
            </a:r>
            <a:r>
              <a:rPr sz="2700" spc="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00AF50"/>
                </a:solidFill>
                <a:latin typeface="Calibri"/>
                <a:cs typeface="Calibri"/>
              </a:rPr>
              <a:t>pyelonephritis</a:t>
            </a:r>
            <a:endParaRPr sz="2700">
              <a:latin typeface="Calibri"/>
              <a:cs typeface="Calibri"/>
            </a:endParaRPr>
          </a:p>
          <a:p>
            <a:pPr marL="708660" marR="203835">
              <a:lnSpc>
                <a:spcPts val="2860"/>
              </a:lnSpc>
              <a:spcBef>
                <a:spcPts val="50"/>
              </a:spcBef>
            </a:pPr>
            <a:r>
              <a:rPr sz="2700" spc="-10" dirty="0">
                <a:solidFill>
                  <a:srgbClr val="00AF50"/>
                </a:solidFill>
                <a:latin typeface="Calibri"/>
                <a:cs typeface="Calibri"/>
              </a:rPr>
              <a:t>3- </a:t>
            </a:r>
            <a:r>
              <a:rPr sz="2700" dirty="0">
                <a:solidFill>
                  <a:srgbClr val="00AF50"/>
                </a:solidFill>
                <a:latin typeface="Calibri"/>
                <a:cs typeface="Calibri"/>
              </a:rPr>
              <a:t>one </a:t>
            </a:r>
            <a:r>
              <a:rPr sz="2700" spc="-10" dirty="0">
                <a:solidFill>
                  <a:srgbClr val="00AF50"/>
                </a:solidFill>
                <a:latin typeface="Calibri"/>
                <a:cs typeface="Calibri"/>
              </a:rPr>
              <a:t>kidney </a:t>
            </a:r>
            <a:r>
              <a:rPr sz="2700" spc="-5" dirty="0">
                <a:solidFill>
                  <a:srgbClr val="00AF50"/>
                </a:solidFill>
                <a:latin typeface="Calibri"/>
                <a:cs typeface="Calibri"/>
              </a:rPr>
              <a:t>or congenital </a:t>
            </a:r>
            <a:r>
              <a:rPr sz="2700" spc="-10" dirty="0">
                <a:solidFill>
                  <a:srgbClr val="00AF50"/>
                </a:solidFill>
                <a:latin typeface="Calibri"/>
                <a:cs typeface="Calibri"/>
              </a:rPr>
              <a:t>anomaly </a:t>
            </a:r>
            <a:r>
              <a:rPr sz="2700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00AF50"/>
                </a:solidFill>
                <a:latin typeface="Calibri"/>
                <a:cs typeface="Calibri"/>
              </a:rPr>
              <a:t>4-</a:t>
            </a:r>
            <a:r>
              <a:rPr sz="2700" spc="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00AF50"/>
                </a:solidFill>
                <a:latin typeface="Calibri"/>
                <a:cs typeface="Calibri"/>
              </a:rPr>
              <a:t>live</a:t>
            </a:r>
            <a:r>
              <a:rPr sz="27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00AF50"/>
                </a:solidFill>
                <a:latin typeface="Calibri"/>
                <a:cs typeface="Calibri"/>
              </a:rPr>
              <a:t>in</a:t>
            </a:r>
            <a:r>
              <a:rPr sz="2700" spc="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00AF50"/>
                </a:solidFill>
                <a:latin typeface="Calibri"/>
                <a:cs typeface="Calibri"/>
              </a:rPr>
              <a:t>place</a:t>
            </a:r>
            <a:r>
              <a:rPr sz="27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00" spc="-35" dirty="0">
                <a:solidFill>
                  <a:srgbClr val="00AF50"/>
                </a:solidFill>
                <a:latin typeface="Calibri"/>
                <a:cs typeface="Calibri"/>
              </a:rPr>
              <a:t>far</a:t>
            </a:r>
            <a:r>
              <a:rPr sz="2700" spc="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00" spc="-25" dirty="0">
                <a:solidFill>
                  <a:srgbClr val="00AF50"/>
                </a:solidFill>
                <a:latin typeface="Calibri"/>
                <a:cs typeface="Calibri"/>
              </a:rPr>
              <a:t>away</a:t>
            </a:r>
            <a:r>
              <a:rPr sz="2700" spc="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00AF50"/>
                </a:solidFill>
                <a:latin typeface="Calibri"/>
                <a:cs typeface="Calibri"/>
              </a:rPr>
              <a:t>from</a:t>
            </a:r>
            <a:r>
              <a:rPr sz="2700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00AF50"/>
                </a:solidFill>
                <a:latin typeface="Calibri"/>
                <a:cs typeface="Calibri"/>
              </a:rPr>
              <a:t>hospital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0" y="142875"/>
            <a:ext cx="3200400" cy="263842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83234" y="140080"/>
            <a:ext cx="4812030" cy="4999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99"/>
              </a:lnSpc>
              <a:spcBef>
                <a:spcPts val="100"/>
              </a:spcBef>
              <a:buAutoNum type="arabicPlain"/>
              <a:tabLst>
                <a:tab pos="346710" algn="l"/>
              </a:tabLst>
            </a:pPr>
            <a:r>
              <a:rPr sz="2400" dirty="0">
                <a:latin typeface="Times New Roman"/>
                <a:cs typeface="Times New Roman"/>
              </a:rPr>
              <a:t>25 y </a:t>
            </a:r>
            <a:r>
              <a:rPr sz="2400" spc="-40" dirty="0">
                <a:latin typeface="Times New Roman"/>
                <a:cs typeface="Times New Roman"/>
              </a:rPr>
              <a:t>male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patient </a:t>
            </a:r>
            <a:r>
              <a:rPr sz="2400" dirty="0">
                <a:latin typeface="Times New Roman"/>
                <a:cs typeface="Times New Roman"/>
              </a:rPr>
              <a:t>, </a:t>
            </a:r>
            <a:r>
              <a:rPr sz="2400" spc="-40" dirty="0">
                <a:latin typeface="Times New Roman"/>
                <a:cs typeface="Times New Roman"/>
              </a:rPr>
              <a:t>have</a:t>
            </a:r>
            <a:r>
              <a:rPr sz="2400" spc="5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history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car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accident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and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multiple</a:t>
            </a:r>
            <a:r>
              <a:rPr sz="2400" spc="20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fractures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years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ago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presented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obstructive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urinary </a:t>
            </a:r>
            <a:r>
              <a:rPr sz="2400" spc="-45" dirty="0">
                <a:latin typeface="Times New Roman"/>
                <a:cs typeface="Times New Roman"/>
              </a:rPr>
              <a:t>symptoms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, </a:t>
            </a:r>
            <a:r>
              <a:rPr sz="2400" spc="-25" dirty="0">
                <a:latin typeface="Times New Roman"/>
                <a:cs typeface="Times New Roman"/>
              </a:rPr>
              <a:t>uroflowmetry 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showed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box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shaped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graphy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what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the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likely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diagnosis</a:t>
            </a:r>
            <a:r>
              <a:rPr sz="2400" spc="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?</a:t>
            </a:r>
            <a:endParaRPr sz="2400">
              <a:latin typeface="Times New Roman"/>
              <a:cs typeface="Times New Roman"/>
            </a:endParaRPr>
          </a:p>
          <a:p>
            <a:pPr marL="676275">
              <a:lnSpc>
                <a:spcPct val="100000"/>
              </a:lnSpc>
              <a:spcBef>
                <a:spcPts val="1930"/>
              </a:spcBef>
            </a:pPr>
            <a:r>
              <a:rPr sz="2400" spc="-20" dirty="0">
                <a:solidFill>
                  <a:srgbClr val="00AF50"/>
                </a:solidFill>
                <a:latin typeface="Times New Roman"/>
                <a:cs typeface="Times New Roman"/>
              </a:rPr>
              <a:t>Urethral</a:t>
            </a:r>
            <a:r>
              <a:rPr sz="2400" spc="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AF50"/>
                </a:solidFill>
                <a:latin typeface="Times New Roman"/>
                <a:cs typeface="Times New Roman"/>
              </a:rPr>
              <a:t>stricture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00">
              <a:latin typeface="Times New Roman"/>
              <a:cs typeface="Times New Roman"/>
            </a:endParaRPr>
          </a:p>
          <a:p>
            <a:pPr marL="346075" indent="-334010">
              <a:lnSpc>
                <a:spcPct val="100000"/>
              </a:lnSpc>
              <a:buAutoNum type="arabicPlain" startAt="2"/>
              <a:tabLst>
                <a:tab pos="346710" algn="l"/>
              </a:tabLst>
            </a:pPr>
            <a:r>
              <a:rPr sz="2400" dirty="0">
                <a:latin typeface="Times New Roman"/>
                <a:cs typeface="Times New Roman"/>
              </a:rPr>
              <a:t>3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causes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for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this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condition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Times New Roman"/>
              <a:cs typeface="Times New Roman"/>
            </a:endParaRPr>
          </a:p>
          <a:p>
            <a:pPr marL="327025" indent="-314960">
              <a:lnSpc>
                <a:spcPts val="2870"/>
              </a:lnSpc>
              <a:buAutoNum type="arabicPlain"/>
              <a:tabLst>
                <a:tab pos="327660" algn="l"/>
              </a:tabLst>
            </a:pPr>
            <a:r>
              <a:rPr sz="2400" spc="15" dirty="0">
                <a:solidFill>
                  <a:srgbClr val="00AF50"/>
                </a:solidFill>
                <a:latin typeface="Calibri"/>
                <a:cs typeface="Calibri"/>
              </a:rPr>
              <a:t>(</a:t>
            </a:r>
            <a:r>
              <a:rPr sz="2400" spc="30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2400" spc="-3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400" spc="1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h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spc="20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spc="-240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2400" spc="-1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spc="1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400" spc="30" dirty="0">
                <a:solidFill>
                  <a:srgbClr val="00AF50"/>
                </a:solidFill>
                <a:latin typeface="Calibri"/>
                <a:cs typeface="Calibri"/>
              </a:rPr>
              <a:t>sc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p</a:t>
            </a:r>
            <a:r>
              <a:rPr sz="2400" spc="-40" dirty="0">
                <a:solidFill>
                  <a:srgbClr val="00AF50"/>
                </a:solidFill>
                <a:latin typeface="Calibri"/>
                <a:cs typeface="Calibri"/>
              </a:rPr>
              <a:t>y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)</a:t>
            </a:r>
            <a:r>
              <a:rPr sz="2400" spc="-1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solidFill>
                  <a:srgbClr val="00AF50"/>
                </a:solidFill>
                <a:latin typeface="Calibri"/>
                <a:cs typeface="Calibri"/>
              </a:rPr>
              <a:t>(</a:t>
            </a:r>
            <a:r>
              <a:rPr sz="2400" spc="-30" dirty="0">
                <a:solidFill>
                  <a:srgbClr val="00AF50"/>
                </a:solidFill>
                <a:latin typeface="Calibri"/>
                <a:cs typeface="Calibri"/>
              </a:rPr>
              <a:t>ia</a:t>
            </a:r>
            <a:r>
              <a:rPr sz="2400" spc="1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400" spc="-90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spc="1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400" spc="-3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400" spc="30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327025" indent="-314960">
              <a:lnSpc>
                <a:spcPts val="2870"/>
              </a:lnSpc>
              <a:buAutoNum type="arabicPlain"/>
              <a:tabLst>
                <a:tab pos="327660" algn="l"/>
              </a:tabLst>
            </a:pP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Malignancies</a:t>
            </a:r>
            <a:endParaRPr sz="2400">
              <a:latin typeface="Calibri"/>
              <a:cs typeface="Calibri"/>
            </a:endParaRPr>
          </a:p>
          <a:p>
            <a:pPr marL="327025" indent="-314960">
              <a:lnSpc>
                <a:spcPct val="100000"/>
              </a:lnSpc>
              <a:spcBef>
                <a:spcPts val="50"/>
              </a:spcBef>
              <a:buAutoNum type="arabicPlain"/>
              <a:tabLst>
                <a:tab pos="327660" algn="l"/>
              </a:tabLst>
            </a:pP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Infection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167</a:t>
            </a: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168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6969" y="149605"/>
            <a:ext cx="6534784" cy="124269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185545" marR="5080" indent="-1172845">
              <a:lnSpc>
                <a:spcPct val="101400"/>
              </a:lnSpc>
              <a:spcBef>
                <a:spcPts val="60"/>
              </a:spcBef>
            </a:pPr>
            <a:r>
              <a:rPr sz="3950" spc="-30" dirty="0"/>
              <a:t>difference</a:t>
            </a:r>
            <a:r>
              <a:rPr sz="3950" spc="254" dirty="0"/>
              <a:t> </a:t>
            </a:r>
            <a:r>
              <a:rPr sz="3950" spc="5" dirty="0"/>
              <a:t>between</a:t>
            </a:r>
            <a:r>
              <a:rPr sz="3950" spc="65" dirty="0"/>
              <a:t> </a:t>
            </a:r>
            <a:r>
              <a:rPr sz="3950" dirty="0"/>
              <a:t>Acute</a:t>
            </a:r>
            <a:r>
              <a:rPr sz="3950" spc="35" dirty="0"/>
              <a:t> </a:t>
            </a:r>
            <a:r>
              <a:rPr sz="3950" dirty="0"/>
              <a:t>urine </a:t>
            </a:r>
            <a:r>
              <a:rPr sz="3950" spc="-875" dirty="0"/>
              <a:t> </a:t>
            </a:r>
            <a:r>
              <a:rPr sz="3950" spc="-15" dirty="0"/>
              <a:t>retention</a:t>
            </a:r>
            <a:r>
              <a:rPr sz="3950" spc="155" dirty="0"/>
              <a:t> </a:t>
            </a:r>
            <a:r>
              <a:rPr sz="3950" spc="-70" dirty="0"/>
              <a:t>Vs</a:t>
            </a:r>
            <a:r>
              <a:rPr sz="3950" spc="-60" dirty="0"/>
              <a:t> </a:t>
            </a:r>
            <a:r>
              <a:rPr sz="3950" spc="-10" dirty="0"/>
              <a:t>Chronic</a:t>
            </a:r>
            <a:endParaRPr sz="395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65696" y="1803400"/>
          <a:ext cx="8538845" cy="4559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0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4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4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4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4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ete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Voiding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3027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spc="2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4297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spc="8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nc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spc="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Obstruction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Complete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Partial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Pain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+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spc="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400" spc="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pu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400" spc="-3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spc="-9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3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nd</a:t>
                      </a:r>
                      <a:r>
                        <a:rPr sz="1400" spc="-3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-3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4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+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3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ge</a:t>
                      </a:r>
                      <a:r>
                        <a:rPr sz="1400" spc="-1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4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3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4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40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40" dirty="0">
                          <a:latin typeface="Calibri"/>
                          <a:cs typeface="Calibri"/>
                        </a:rPr>
                        <a:t>&lt;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80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40" dirty="0">
                          <a:latin typeface="Calibri"/>
                          <a:cs typeface="Calibri"/>
                        </a:rPr>
                        <a:t>&gt;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80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Uremia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spc="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Hydronephrosis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+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932" y="0"/>
            <a:ext cx="7138034" cy="177546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55600" marR="5080" indent="-343535">
              <a:lnSpc>
                <a:spcPts val="3080"/>
              </a:lnSpc>
              <a:spcBef>
                <a:spcPts val="415"/>
              </a:spcBef>
            </a:pPr>
            <a:r>
              <a:rPr sz="2750" spc="-5" dirty="0"/>
              <a:t>Pic</a:t>
            </a:r>
            <a:r>
              <a:rPr sz="2750" spc="75" dirty="0"/>
              <a:t> </a:t>
            </a:r>
            <a:r>
              <a:rPr sz="2750" spc="25" dirty="0"/>
              <a:t>of</a:t>
            </a:r>
            <a:r>
              <a:rPr sz="2750" spc="35" dirty="0"/>
              <a:t> </a:t>
            </a:r>
            <a:r>
              <a:rPr sz="2750" spc="-20" dirty="0"/>
              <a:t>Vesicoureteral</a:t>
            </a:r>
            <a:r>
              <a:rPr sz="2750" spc="185" dirty="0"/>
              <a:t> </a:t>
            </a:r>
            <a:r>
              <a:rPr sz="2750" spc="-25" dirty="0"/>
              <a:t>reflex</a:t>
            </a:r>
            <a:r>
              <a:rPr sz="2750" spc="120" dirty="0"/>
              <a:t> </a:t>
            </a:r>
            <a:r>
              <a:rPr sz="2750" spc="-5" dirty="0"/>
              <a:t>to</a:t>
            </a:r>
            <a:r>
              <a:rPr sz="2750" spc="15" dirty="0"/>
              <a:t> </a:t>
            </a:r>
            <a:r>
              <a:rPr sz="2750" dirty="0"/>
              <a:t>renal</a:t>
            </a:r>
            <a:r>
              <a:rPr sz="2750" spc="85" dirty="0"/>
              <a:t> </a:t>
            </a:r>
            <a:r>
              <a:rPr sz="2750" spc="-15" dirty="0"/>
              <a:t>pelvis</a:t>
            </a:r>
            <a:r>
              <a:rPr sz="2750" spc="160" dirty="0"/>
              <a:t> </a:t>
            </a:r>
            <a:r>
              <a:rPr sz="2750" spc="-10" dirty="0"/>
              <a:t>without </a:t>
            </a:r>
            <a:r>
              <a:rPr sz="2750" spc="-605" dirty="0"/>
              <a:t> </a:t>
            </a:r>
            <a:r>
              <a:rPr sz="2750" spc="-10" dirty="0"/>
              <a:t>dilation:</a:t>
            </a:r>
            <a:endParaRPr sz="2750"/>
          </a:p>
          <a:p>
            <a:pPr marL="12700" marR="4163060">
              <a:lnSpc>
                <a:spcPts val="3679"/>
              </a:lnSpc>
              <a:spcBef>
                <a:spcPts val="40"/>
              </a:spcBef>
            </a:pPr>
            <a:r>
              <a:rPr sz="2750" spc="-10" dirty="0"/>
              <a:t>1)diagnostic</a:t>
            </a:r>
            <a:r>
              <a:rPr sz="2750" spc="270" dirty="0"/>
              <a:t> </a:t>
            </a:r>
            <a:r>
              <a:rPr sz="2750" spc="5" dirty="0"/>
              <a:t>image</a:t>
            </a:r>
            <a:r>
              <a:rPr sz="2750" dirty="0"/>
              <a:t> </a:t>
            </a:r>
            <a:r>
              <a:rPr sz="2750" spc="10" dirty="0"/>
              <a:t>? </a:t>
            </a:r>
            <a:r>
              <a:rPr sz="2750" spc="-605" dirty="0"/>
              <a:t> </a:t>
            </a:r>
            <a:r>
              <a:rPr sz="2750" spc="-5" dirty="0"/>
              <a:t>2)Grade</a:t>
            </a:r>
            <a:r>
              <a:rPr sz="2750" spc="155" dirty="0"/>
              <a:t> </a:t>
            </a:r>
            <a:r>
              <a:rPr sz="2750" spc="10" dirty="0"/>
              <a:t>?</a:t>
            </a:r>
            <a:endParaRPr sz="2750"/>
          </a:p>
        </p:txBody>
      </p:sp>
      <p:sp>
        <p:nvSpPr>
          <p:cNvPr id="3" name="object 3"/>
          <p:cNvSpPr txBox="1"/>
          <p:nvPr/>
        </p:nvSpPr>
        <p:spPr>
          <a:xfrm>
            <a:off x="221932" y="1725294"/>
            <a:ext cx="4101465" cy="14274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972185">
              <a:lnSpc>
                <a:spcPct val="111500"/>
              </a:lnSpc>
              <a:spcBef>
                <a:spcPts val="90"/>
              </a:spcBef>
              <a:buSzPct val="96363"/>
              <a:buAutoNum type="arabicParenR" startAt="3"/>
              <a:tabLst>
                <a:tab pos="301625" algn="l"/>
              </a:tabLst>
            </a:pPr>
            <a:r>
              <a:rPr sz="2750" spc="-20" dirty="0">
                <a:latin typeface="Calibri"/>
                <a:cs typeface="Calibri"/>
              </a:rPr>
              <a:t>effect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UTI</a:t>
            </a:r>
            <a:r>
              <a:rPr sz="2750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on</a:t>
            </a:r>
            <a:r>
              <a:rPr sz="275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this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Condition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???</a:t>
            </a:r>
            <a:endParaRPr sz="2750">
              <a:latin typeface="Calibri"/>
              <a:cs typeface="Calibri"/>
            </a:endParaRPr>
          </a:p>
          <a:p>
            <a:pPr marL="300990" indent="-288925">
              <a:lnSpc>
                <a:spcPct val="100000"/>
              </a:lnSpc>
              <a:spcBef>
                <a:spcPts val="380"/>
              </a:spcBef>
              <a:buSzPct val="96363"/>
              <a:buAutoNum type="arabicParenR" startAt="3"/>
              <a:tabLst>
                <a:tab pos="301625" algn="l"/>
                <a:tab pos="3220720" algn="l"/>
              </a:tabLst>
            </a:pPr>
            <a:r>
              <a:rPr sz="2750" spc="5" dirty="0">
                <a:latin typeface="Calibri"/>
                <a:cs typeface="Calibri"/>
              </a:rPr>
              <a:t>cause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 </a:t>
            </a:r>
            <a:r>
              <a:rPr sz="2750" spc="5" dirty="0">
                <a:latin typeface="Calibri"/>
                <a:cs typeface="Calibri"/>
              </a:rPr>
              <a:t>secondary	</a:t>
            </a:r>
            <a:r>
              <a:rPr sz="2750" spc="15" dirty="0">
                <a:latin typeface="Calibri"/>
                <a:cs typeface="Calibri"/>
              </a:rPr>
              <a:t>VUR</a:t>
            </a:r>
            <a:r>
              <a:rPr sz="2750" spc="-3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932" y="3594798"/>
            <a:ext cx="6792595" cy="310642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15" dirty="0">
                <a:solidFill>
                  <a:srgbClr val="00AF50"/>
                </a:solidFill>
                <a:latin typeface="Calibri"/>
                <a:cs typeface="Calibri"/>
              </a:rPr>
              <a:t>1-VCUG</a:t>
            </a:r>
            <a:endParaRPr sz="2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15" dirty="0">
                <a:solidFill>
                  <a:srgbClr val="00AF50"/>
                </a:solidFill>
                <a:latin typeface="Calibri"/>
                <a:cs typeface="Calibri"/>
              </a:rPr>
              <a:t>2-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Grade</a:t>
            </a:r>
            <a:r>
              <a:rPr sz="2750" spc="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00AF50"/>
                </a:solidFill>
                <a:latin typeface="Calibri"/>
                <a:cs typeface="Calibri"/>
              </a:rPr>
              <a:t>2</a:t>
            </a:r>
            <a:endParaRPr sz="2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15" dirty="0">
                <a:solidFill>
                  <a:srgbClr val="00AF50"/>
                </a:solidFill>
                <a:latin typeface="Calibri"/>
                <a:cs typeface="Calibri"/>
              </a:rPr>
              <a:t>3-</a:t>
            </a:r>
            <a:r>
              <a:rPr sz="2750" spc="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scarring</a:t>
            </a:r>
            <a:r>
              <a:rPr sz="2750" spc="9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20" dirty="0">
                <a:solidFill>
                  <a:srgbClr val="00AF50"/>
                </a:solidFill>
                <a:latin typeface="Calibri"/>
                <a:cs typeface="Calibri"/>
              </a:rPr>
              <a:t>&amp;</a:t>
            </a:r>
            <a:r>
              <a:rPr sz="2750" spc="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renal</a:t>
            </a:r>
            <a:r>
              <a:rPr sz="2750" spc="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00AF50"/>
                </a:solidFill>
                <a:latin typeface="Calibri"/>
                <a:cs typeface="Calibri"/>
              </a:rPr>
              <a:t>failure</a:t>
            </a:r>
            <a:r>
              <a:rPr sz="2750" spc="9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2750" spc="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00AF50"/>
                </a:solidFill>
                <a:latin typeface="Calibri"/>
                <a:cs typeface="Calibri"/>
              </a:rPr>
              <a:t>upgrading</a:t>
            </a:r>
            <a:r>
              <a:rPr sz="2750" spc="3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25" dirty="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sz="2750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20" dirty="0">
                <a:solidFill>
                  <a:srgbClr val="00AF50"/>
                </a:solidFill>
                <a:latin typeface="Calibri"/>
                <a:cs typeface="Calibri"/>
              </a:rPr>
              <a:t>VUR</a:t>
            </a:r>
            <a:endParaRPr sz="2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15" dirty="0">
                <a:solidFill>
                  <a:srgbClr val="00AF50"/>
                </a:solidFill>
                <a:latin typeface="Calibri"/>
                <a:cs typeface="Calibri"/>
              </a:rPr>
              <a:t>4-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 acute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cystitis</a:t>
            </a:r>
            <a:endParaRPr sz="2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-15" dirty="0">
                <a:solidFill>
                  <a:srgbClr val="00AF50"/>
                </a:solidFill>
                <a:latin typeface="Calibri"/>
                <a:cs typeface="Calibri"/>
              </a:rPr>
              <a:t>Neurogenuc</a:t>
            </a:r>
            <a:r>
              <a:rPr sz="2750" spc="3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00AF50"/>
                </a:solidFill>
                <a:latin typeface="Calibri"/>
                <a:cs typeface="Calibri"/>
              </a:rPr>
              <a:t>bladder</a:t>
            </a:r>
            <a:endParaRPr sz="2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-15" dirty="0">
                <a:solidFill>
                  <a:srgbClr val="00AF50"/>
                </a:solidFill>
                <a:latin typeface="Calibri"/>
                <a:cs typeface="Calibri"/>
              </a:rPr>
              <a:t>urethral</a:t>
            </a:r>
            <a:r>
              <a:rPr sz="2750" spc="1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stricture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43625" y="495300"/>
            <a:ext cx="2590800" cy="36576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364601" y="6434454"/>
            <a:ext cx="255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169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170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1606930"/>
            <a:ext cx="618490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90" dirty="0"/>
              <a:t>Q</a:t>
            </a:r>
            <a:r>
              <a:rPr sz="3200" spc="5" dirty="0"/>
              <a:t>)</a:t>
            </a:r>
            <a:r>
              <a:rPr sz="3200" spc="-55" dirty="0"/>
              <a:t> </a:t>
            </a:r>
            <a:r>
              <a:rPr sz="3200" dirty="0"/>
              <a:t>Li</a:t>
            </a:r>
            <a:r>
              <a:rPr sz="3200" spc="15" dirty="0"/>
              <a:t>s</a:t>
            </a:r>
            <a:r>
              <a:rPr sz="3200" spc="10" dirty="0"/>
              <a:t>t</a:t>
            </a:r>
            <a:r>
              <a:rPr sz="3200" spc="-65" dirty="0"/>
              <a:t> </a:t>
            </a:r>
            <a:r>
              <a:rPr sz="3200" spc="15" dirty="0"/>
              <a:t>5</a:t>
            </a:r>
            <a:r>
              <a:rPr sz="3200" spc="-35" dirty="0"/>
              <a:t> </a:t>
            </a:r>
            <a:r>
              <a:rPr sz="3200" spc="5" dirty="0"/>
              <a:t>i</a:t>
            </a:r>
            <a:r>
              <a:rPr sz="3200" spc="45" dirty="0"/>
              <a:t>n</a:t>
            </a:r>
            <a:r>
              <a:rPr sz="3200" spc="35" dirty="0"/>
              <a:t>d</a:t>
            </a:r>
            <a:r>
              <a:rPr sz="3200" spc="5" dirty="0"/>
              <a:t>ic</a:t>
            </a:r>
            <a:r>
              <a:rPr sz="3200" spc="25" dirty="0"/>
              <a:t>a</a:t>
            </a:r>
            <a:r>
              <a:rPr sz="3200" spc="-25" dirty="0"/>
              <a:t>t</a:t>
            </a:r>
            <a:r>
              <a:rPr sz="3200" spc="5" dirty="0"/>
              <a:t>i</a:t>
            </a:r>
            <a:r>
              <a:rPr sz="3200" spc="40" dirty="0"/>
              <a:t>o</a:t>
            </a:r>
            <a:r>
              <a:rPr sz="3200" spc="35" dirty="0"/>
              <a:t>n</a:t>
            </a:r>
            <a:r>
              <a:rPr sz="3200" spc="10" dirty="0"/>
              <a:t>s</a:t>
            </a:r>
            <a:r>
              <a:rPr sz="3200" spc="-270" dirty="0"/>
              <a:t> </a:t>
            </a:r>
            <a:r>
              <a:rPr sz="3200" spc="30" dirty="0"/>
              <a:t>o</a:t>
            </a:r>
            <a:r>
              <a:rPr sz="3200" spc="5" dirty="0"/>
              <a:t>f</a:t>
            </a:r>
            <a:r>
              <a:rPr sz="3200" spc="-60" dirty="0"/>
              <a:t> </a:t>
            </a:r>
            <a:r>
              <a:rPr sz="3200" spc="15" dirty="0"/>
              <a:t>s</a:t>
            </a:r>
            <a:r>
              <a:rPr sz="3200" spc="35" dirty="0"/>
              <a:t>u</a:t>
            </a:r>
            <a:r>
              <a:rPr sz="3200" spc="-70" dirty="0"/>
              <a:t>r</a:t>
            </a:r>
            <a:r>
              <a:rPr sz="3200" spc="-15" dirty="0"/>
              <a:t>g</a:t>
            </a:r>
            <a:r>
              <a:rPr sz="3200" spc="-25" dirty="0"/>
              <a:t>e</a:t>
            </a:r>
            <a:r>
              <a:rPr sz="3200" spc="10" dirty="0"/>
              <a:t>ry</a:t>
            </a:r>
            <a:r>
              <a:rPr sz="3200" spc="-20" dirty="0"/>
              <a:t> </a:t>
            </a:r>
            <a:r>
              <a:rPr sz="3200" spc="10" dirty="0"/>
              <a:t>in</a:t>
            </a:r>
            <a:r>
              <a:rPr sz="3200" spc="-15" dirty="0"/>
              <a:t> </a:t>
            </a:r>
            <a:r>
              <a:rPr sz="3200" spc="-20" dirty="0"/>
              <a:t>B</a:t>
            </a:r>
            <a:r>
              <a:rPr sz="3200" spc="-5" dirty="0"/>
              <a:t>P</a:t>
            </a:r>
            <a:r>
              <a:rPr sz="3200" spc="15" dirty="0"/>
              <a:t>H</a:t>
            </a:r>
            <a:endParaRPr sz="32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403225" indent="-391160">
              <a:lnSpc>
                <a:spcPct val="100000"/>
              </a:lnSpc>
              <a:spcBef>
                <a:spcPts val="850"/>
              </a:spcBef>
              <a:buAutoNum type="arabicPeriod"/>
              <a:tabLst>
                <a:tab pos="403860" algn="l"/>
              </a:tabLst>
            </a:pPr>
            <a:r>
              <a:rPr spc="-5" dirty="0">
                <a:solidFill>
                  <a:srgbClr val="00AF50"/>
                </a:solidFill>
              </a:rPr>
              <a:t>Refractory</a:t>
            </a:r>
            <a:r>
              <a:rPr spc="40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urinary</a:t>
            </a:r>
            <a:r>
              <a:rPr spc="185" dirty="0">
                <a:solidFill>
                  <a:srgbClr val="00AF50"/>
                </a:solidFill>
              </a:rPr>
              <a:t> </a:t>
            </a:r>
            <a:r>
              <a:rPr spc="-5" dirty="0">
                <a:solidFill>
                  <a:srgbClr val="00AF50"/>
                </a:solidFill>
              </a:rPr>
              <a:t>retention</a:t>
            </a:r>
          </a:p>
          <a:p>
            <a:pPr marL="403225" indent="-391160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403860" algn="l"/>
              </a:tabLst>
            </a:pPr>
            <a:r>
              <a:rPr spc="-10" dirty="0">
                <a:solidFill>
                  <a:srgbClr val="00AF50"/>
                </a:solidFill>
              </a:rPr>
              <a:t>Recurrent</a:t>
            </a:r>
            <a:r>
              <a:rPr spc="140" dirty="0">
                <a:solidFill>
                  <a:srgbClr val="00AF50"/>
                </a:solidFill>
              </a:rPr>
              <a:t> </a:t>
            </a:r>
            <a:r>
              <a:rPr spc="15" dirty="0">
                <a:solidFill>
                  <a:srgbClr val="00AF50"/>
                </a:solidFill>
              </a:rPr>
              <a:t>UTI</a:t>
            </a:r>
          </a:p>
          <a:p>
            <a:pPr marL="403225" indent="-391160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403860" algn="l"/>
              </a:tabLst>
            </a:pPr>
            <a:r>
              <a:rPr spc="-10" dirty="0">
                <a:solidFill>
                  <a:srgbClr val="00AF50"/>
                </a:solidFill>
              </a:rPr>
              <a:t>Recurrent</a:t>
            </a:r>
            <a:r>
              <a:rPr spc="150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gross</a:t>
            </a:r>
            <a:r>
              <a:rPr spc="70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hematuria</a:t>
            </a:r>
          </a:p>
          <a:p>
            <a:pPr marL="403225" indent="-391160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403860" algn="l"/>
              </a:tabLst>
            </a:pPr>
            <a:r>
              <a:rPr spc="-10" dirty="0">
                <a:solidFill>
                  <a:srgbClr val="00AF50"/>
                </a:solidFill>
              </a:rPr>
              <a:t>Bladder</a:t>
            </a:r>
            <a:r>
              <a:rPr spc="175" dirty="0">
                <a:solidFill>
                  <a:srgbClr val="00AF50"/>
                </a:solidFill>
              </a:rPr>
              <a:t> </a:t>
            </a:r>
            <a:r>
              <a:rPr spc="-5" dirty="0">
                <a:solidFill>
                  <a:srgbClr val="00AF50"/>
                </a:solidFill>
              </a:rPr>
              <a:t>stones</a:t>
            </a:r>
          </a:p>
          <a:p>
            <a:pPr marL="403225" indent="-391160">
              <a:lnSpc>
                <a:spcPct val="100000"/>
              </a:lnSpc>
              <a:spcBef>
                <a:spcPts val="680"/>
              </a:spcBef>
              <a:buAutoNum type="arabicPeriod"/>
              <a:tabLst>
                <a:tab pos="403860" algn="l"/>
              </a:tabLst>
            </a:pPr>
            <a:r>
              <a:rPr dirty="0">
                <a:solidFill>
                  <a:srgbClr val="00AF50"/>
                </a:solidFill>
              </a:rPr>
              <a:t>Large</a:t>
            </a:r>
            <a:r>
              <a:rPr spc="10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bladder</a:t>
            </a:r>
            <a:r>
              <a:rPr spc="275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diverticula</a:t>
            </a:r>
          </a:p>
          <a:p>
            <a:pPr marL="403225" indent="-391160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403860" algn="l"/>
              </a:tabLst>
            </a:pPr>
            <a:r>
              <a:rPr dirty="0">
                <a:solidFill>
                  <a:srgbClr val="00AF50"/>
                </a:solidFill>
              </a:rPr>
              <a:t>Large</a:t>
            </a:r>
            <a:r>
              <a:rPr spc="5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prostate</a:t>
            </a:r>
            <a:r>
              <a:rPr spc="80" dirty="0">
                <a:solidFill>
                  <a:srgbClr val="00AF50"/>
                </a:solidFill>
              </a:rPr>
              <a:t> </a:t>
            </a:r>
            <a:r>
              <a:rPr spc="-20" dirty="0">
                <a:solidFill>
                  <a:srgbClr val="00AF50"/>
                </a:solidFill>
              </a:rPr>
              <a:t>size</a:t>
            </a: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171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46735" marR="5080" indent="610235">
              <a:lnSpc>
                <a:spcPct val="101000"/>
              </a:lnSpc>
              <a:spcBef>
                <a:spcPts val="75"/>
              </a:spcBef>
            </a:pPr>
            <a:r>
              <a:rPr spc="5" dirty="0"/>
              <a:t>Urology </a:t>
            </a:r>
            <a:r>
              <a:rPr spc="10" dirty="0"/>
              <a:t> </a:t>
            </a:r>
            <a:r>
              <a:rPr spc="5" dirty="0"/>
              <a:t>group</a:t>
            </a:r>
            <a:r>
              <a:rPr spc="-140" dirty="0"/>
              <a:t> </a:t>
            </a:r>
            <a:r>
              <a:rPr spc="15" dirty="0"/>
              <a:t>3</a:t>
            </a:r>
            <a:r>
              <a:rPr spc="-60" dirty="0"/>
              <a:t> </a:t>
            </a:r>
            <a:r>
              <a:rPr spc="5" dirty="0"/>
              <a:t>(c+d)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87978" y="3895979"/>
            <a:ext cx="236918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5" dirty="0">
                <a:solidFill>
                  <a:srgbClr val="888888"/>
                </a:solidFill>
                <a:latin typeface="Calibri"/>
                <a:cs typeface="Calibri"/>
              </a:rPr>
              <a:t>G</a:t>
            </a:r>
            <a:r>
              <a:rPr sz="3200" spc="40" dirty="0">
                <a:solidFill>
                  <a:srgbClr val="888888"/>
                </a:solidFill>
                <a:latin typeface="Calibri"/>
                <a:cs typeface="Calibri"/>
              </a:rPr>
              <a:t>ha</a:t>
            </a:r>
            <a:r>
              <a:rPr sz="3200" spc="5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3200" spc="55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3200" spc="35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3200" spc="1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3200" spc="-16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-21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3200" spc="35" dirty="0">
                <a:solidFill>
                  <a:srgbClr val="888888"/>
                </a:solidFill>
                <a:latin typeface="Calibri"/>
                <a:cs typeface="Calibri"/>
              </a:rPr>
              <a:t>aan</a:t>
            </a:r>
            <a:r>
              <a:rPr sz="3200" spc="5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172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36575" y="1530349"/>
            <a:ext cx="7805420" cy="423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5" dirty="0">
                <a:latin typeface="Calibri"/>
                <a:cs typeface="Calibri"/>
              </a:rPr>
              <a:t>Choose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the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right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5" dirty="0">
                <a:latin typeface="Calibri"/>
                <a:cs typeface="Calibri"/>
              </a:rPr>
              <a:t>answer</a:t>
            </a:r>
            <a:endParaRPr sz="3000">
              <a:latin typeface="Calibri"/>
              <a:cs typeface="Calibri"/>
            </a:endParaRPr>
          </a:p>
          <a:p>
            <a:pPr marL="527050" indent="-514984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sz="3000" spc="-20" dirty="0">
                <a:latin typeface="Calibri"/>
                <a:cs typeface="Calibri"/>
              </a:rPr>
              <a:t>prostate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40</a:t>
            </a:r>
            <a:r>
              <a:rPr sz="3000" spc="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mg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with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symptoms&gt;</a:t>
            </a:r>
            <a:r>
              <a:rPr sz="3000" spc="180" dirty="0"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AF50"/>
                </a:solidFill>
                <a:latin typeface="Calibri"/>
                <a:cs typeface="Calibri"/>
              </a:rPr>
              <a:t>alpha</a:t>
            </a:r>
            <a:r>
              <a:rPr sz="3000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00AF50"/>
                </a:solidFill>
                <a:latin typeface="Calibri"/>
                <a:cs typeface="Calibri"/>
              </a:rPr>
              <a:t>blocker</a:t>
            </a:r>
            <a:endParaRPr sz="3000">
              <a:latin typeface="Calibri"/>
              <a:cs typeface="Calibri"/>
            </a:endParaRPr>
          </a:p>
          <a:p>
            <a:pPr marL="527050" marR="391795" indent="-514984">
              <a:lnSpc>
                <a:spcPct val="79300"/>
              </a:lnSpc>
              <a:spcBef>
                <a:spcPts val="750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sz="3000" spc="-20" dirty="0">
                <a:latin typeface="Calibri"/>
                <a:cs typeface="Calibri"/>
              </a:rPr>
              <a:t>prostate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80mg</a:t>
            </a:r>
            <a:r>
              <a:rPr sz="3000" spc="8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without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symptoms&gt;</a:t>
            </a:r>
            <a:r>
              <a:rPr sz="3000" spc="155" dirty="0"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00AF50"/>
                </a:solidFill>
                <a:latin typeface="Calibri"/>
                <a:cs typeface="Calibri"/>
              </a:rPr>
              <a:t>watchful </a:t>
            </a:r>
            <a:r>
              <a:rPr sz="3000" spc="-6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00AF50"/>
                </a:solidFill>
                <a:latin typeface="Calibri"/>
                <a:cs typeface="Calibri"/>
              </a:rPr>
              <a:t>watching</a:t>
            </a:r>
            <a:endParaRPr sz="3000">
              <a:latin typeface="Calibri"/>
              <a:cs typeface="Calibri"/>
            </a:endParaRPr>
          </a:p>
          <a:p>
            <a:pPr marL="527050" marR="794385" indent="-514984">
              <a:lnSpc>
                <a:spcPts val="2930"/>
              </a:lnSpc>
              <a:spcBef>
                <a:spcPts val="660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sz="3000" spc="-20" dirty="0">
                <a:latin typeface="Calibri"/>
                <a:cs typeface="Calibri"/>
              </a:rPr>
              <a:t>prostate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100mg</a:t>
            </a:r>
            <a:r>
              <a:rPr sz="3000" spc="7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with </a:t>
            </a:r>
            <a:r>
              <a:rPr sz="3000" spc="-20" dirty="0">
                <a:latin typeface="Calibri"/>
                <a:cs typeface="Calibri"/>
              </a:rPr>
              <a:t>large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bladder</a:t>
            </a:r>
            <a:r>
              <a:rPr sz="3000" spc="-5" dirty="0">
                <a:latin typeface="Calibri"/>
                <a:cs typeface="Calibri"/>
              </a:rPr>
              <a:t> stone&gt;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00AF50"/>
                </a:solidFill>
                <a:latin typeface="Calibri"/>
                <a:cs typeface="Calibri"/>
              </a:rPr>
              <a:t>transvesical</a:t>
            </a:r>
            <a:r>
              <a:rPr sz="3000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00AF50"/>
                </a:solidFill>
                <a:latin typeface="Calibri"/>
                <a:cs typeface="Calibri"/>
              </a:rPr>
              <a:t>prostatectomy</a:t>
            </a:r>
            <a:endParaRPr sz="3000">
              <a:latin typeface="Calibri"/>
              <a:cs typeface="Calibri"/>
            </a:endParaRPr>
          </a:p>
          <a:p>
            <a:pPr marL="527050" marR="850900" indent="-514984">
              <a:lnSpc>
                <a:spcPct val="79200"/>
              </a:lnSpc>
              <a:spcBef>
                <a:spcPts val="76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sz="3000" spc="-10" dirty="0">
                <a:latin typeface="Calibri"/>
                <a:cs typeface="Calibri"/>
              </a:rPr>
              <a:t>patient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with </a:t>
            </a:r>
            <a:r>
              <a:rPr sz="3000" spc="-15" dirty="0">
                <a:latin typeface="Calibri"/>
                <a:cs typeface="Calibri"/>
              </a:rPr>
              <a:t>localized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prostate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ca&gt;</a:t>
            </a:r>
            <a:r>
              <a:rPr sz="3000" spc="105" dirty="0"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00AF50"/>
                </a:solidFill>
                <a:latin typeface="Calibri"/>
                <a:cs typeface="Calibri"/>
              </a:rPr>
              <a:t>radical </a:t>
            </a:r>
            <a:r>
              <a:rPr sz="3000" spc="-6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00AF50"/>
                </a:solidFill>
                <a:latin typeface="Calibri"/>
                <a:cs typeface="Calibri"/>
              </a:rPr>
              <a:t>prostatectomy</a:t>
            </a:r>
            <a:endParaRPr sz="3000">
              <a:latin typeface="Calibri"/>
              <a:cs typeface="Calibri"/>
            </a:endParaRPr>
          </a:p>
          <a:p>
            <a:pPr marL="527050" marR="5080" indent="-514984">
              <a:lnSpc>
                <a:spcPct val="79300"/>
              </a:lnSpc>
              <a:spcBef>
                <a:spcPts val="75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sz="3000" spc="-10" dirty="0">
                <a:latin typeface="Calibri"/>
                <a:cs typeface="Calibri"/>
              </a:rPr>
              <a:t>patient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with </a:t>
            </a:r>
            <a:r>
              <a:rPr sz="3000" spc="-10" dirty="0">
                <a:latin typeface="Calibri"/>
                <a:cs typeface="Calibri"/>
              </a:rPr>
              <a:t>metastatic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prostatic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ca&gt;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00AF50"/>
                </a:solidFill>
                <a:latin typeface="Calibri"/>
                <a:cs typeface="Calibri"/>
              </a:rPr>
              <a:t>molecular </a:t>
            </a:r>
            <a:r>
              <a:rPr sz="3000" spc="-6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00AF50"/>
                </a:solidFill>
                <a:latin typeface="Calibri"/>
                <a:cs typeface="Calibri"/>
              </a:rPr>
              <a:t>therapy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575" y="1539874"/>
            <a:ext cx="7018655" cy="431038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55600" marR="5080" indent="-343535">
              <a:lnSpc>
                <a:spcPct val="78900"/>
              </a:lnSpc>
              <a:spcBef>
                <a:spcPts val="7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dirty="0">
                <a:latin typeface="Calibri"/>
                <a:cs typeface="Calibri"/>
              </a:rPr>
              <a:t>2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pictures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30" dirty="0">
                <a:latin typeface="Calibri"/>
                <a:cs typeface="Calibri"/>
              </a:rPr>
              <a:t>for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indwelling</a:t>
            </a:r>
            <a:r>
              <a:rPr sz="2700" spc="7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catheter</a:t>
            </a:r>
            <a:r>
              <a:rPr sz="2700" spc="-13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and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5" dirty="0">
                <a:latin typeface="Calibri"/>
                <a:cs typeface="Calibri"/>
              </a:rPr>
              <a:t>three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way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catheter</a:t>
            </a:r>
            <a:endParaRPr sz="2700">
              <a:latin typeface="Calibri"/>
              <a:cs typeface="Calibri"/>
            </a:endParaRPr>
          </a:p>
          <a:p>
            <a:pPr marL="355600">
              <a:lnSpc>
                <a:spcPts val="2620"/>
              </a:lnSpc>
            </a:pPr>
            <a:r>
              <a:rPr sz="2700" spc="5" dirty="0">
                <a:latin typeface="Calibri"/>
                <a:cs typeface="Calibri"/>
              </a:rPr>
              <a:t>write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indication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30" dirty="0">
                <a:latin typeface="Calibri"/>
                <a:cs typeface="Calibri"/>
              </a:rPr>
              <a:t>for</a:t>
            </a:r>
            <a:r>
              <a:rPr sz="2700" spc="15" dirty="0">
                <a:latin typeface="Calibri"/>
                <a:cs typeface="Calibri"/>
              </a:rPr>
              <a:t> </a:t>
            </a:r>
            <a:r>
              <a:rPr sz="2700" spc="5" dirty="0">
                <a:latin typeface="Calibri"/>
                <a:cs typeface="Calibri"/>
              </a:rPr>
              <a:t>three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way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catheter</a:t>
            </a:r>
            <a:r>
              <a:rPr sz="2700" spc="-5" dirty="0">
                <a:latin typeface="Arial"/>
                <a:cs typeface="Arial"/>
              </a:rPr>
              <a:t>:</a:t>
            </a:r>
            <a:endParaRPr sz="2700">
              <a:latin typeface="Arial"/>
              <a:cs typeface="Arial"/>
            </a:endParaRPr>
          </a:p>
          <a:p>
            <a:pPr marL="355600" indent="-343535">
              <a:lnSpc>
                <a:spcPts val="3229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spc="15" dirty="0">
                <a:solidFill>
                  <a:srgbClr val="00AF50"/>
                </a:solidFill>
                <a:latin typeface="Calibri"/>
                <a:cs typeface="Calibri"/>
              </a:rPr>
              <a:t>TURB</a:t>
            </a:r>
            <a:endParaRPr sz="2700">
              <a:latin typeface="Calibri"/>
              <a:cs typeface="Calibri"/>
            </a:endParaRPr>
          </a:p>
          <a:p>
            <a:pPr marL="355600" indent="-343535">
              <a:lnSpc>
                <a:spcPts val="3235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spc="-5" dirty="0">
                <a:solidFill>
                  <a:srgbClr val="00AF50"/>
                </a:solidFill>
                <a:latin typeface="Calibri"/>
                <a:cs typeface="Calibri"/>
              </a:rPr>
              <a:t>Heamaturia</a:t>
            </a:r>
            <a:endParaRPr sz="2700">
              <a:latin typeface="Calibri"/>
              <a:cs typeface="Calibri"/>
            </a:endParaRPr>
          </a:p>
          <a:p>
            <a:pPr marL="355600" indent="-343535">
              <a:lnSpc>
                <a:spcPts val="3235"/>
              </a:lnSpc>
              <a:spcBef>
                <a:spcPts val="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spc="-15" dirty="0">
                <a:solidFill>
                  <a:srgbClr val="00AF50"/>
                </a:solidFill>
                <a:latin typeface="Calibri"/>
                <a:cs typeface="Calibri"/>
              </a:rPr>
              <a:t>Post</a:t>
            </a:r>
            <a:r>
              <a:rPr sz="2700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00AF50"/>
                </a:solidFill>
                <a:latin typeface="Calibri"/>
                <a:cs typeface="Calibri"/>
              </a:rPr>
              <a:t>Prostatic</a:t>
            </a:r>
            <a:r>
              <a:rPr sz="2700" spc="-1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00AF50"/>
                </a:solidFill>
                <a:latin typeface="Calibri"/>
                <a:cs typeface="Calibri"/>
              </a:rPr>
              <a:t>or</a:t>
            </a:r>
            <a:r>
              <a:rPr sz="2700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00AF50"/>
                </a:solidFill>
                <a:latin typeface="Calibri"/>
                <a:cs typeface="Calibri"/>
              </a:rPr>
              <a:t>bladder</a:t>
            </a:r>
            <a:r>
              <a:rPr sz="2700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00" spc="5" dirty="0">
                <a:solidFill>
                  <a:srgbClr val="00AF50"/>
                </a:solidFill>
                <a:latin typeface="Calibri"/>
                <a:cs typeface="Calibri"/>
              </a:rPr>
              <a:t>surgery</a:t>
            </a:r>
            <a:endParaRPr sz="2700">
              <a:latin typeface="Calibri"/>
              <a:cs typeface="Calibri"/>
            </a:endParaRPr>
          </a:p>
          <a:p>
            <a:pPr marL="355600" indent="-343535">
              <a:lnSpc>
                <a:spcPts val="289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spc="-5" dirty="0">
                <a:solidFill>
                  <a:srgbClr val="00AF50"/>
                </a:solidFill>
                <a:latin typeface="Calibri"/>
                <a:cs typeface="Calibri"/>
              </a:rPr>
              <a:t>Bladder</a:t>
            </a:r>
            <a:r>
              <a:rPr sz="2700" spc="-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00" spc="-20" dirty="0">
                <a:solidFill>
                  <a:srgbClr val="00AF50"/>
                </a:solidFill>
                <a:latin typeface="Calibri"/>
                <a:cs typeface="Calibri"/>
              </a:rPr>
              <a:t>infection</a:t>
            </a:r>
            <a:endParaRPr sz="2700">
              <a:latin typeface="Calibri"/>
              <a:cs typeface="Calibri"/>
            </a:endParaRPr>
          </a:p>
          <a:p>
            <a:pPr marL="355600">
              <a:lnSpc>
                <a:spcPts val="2900"/>
              </a:lnSpc>
            </a:pPr>
            <a:r>
              <a:rPr sz="2700" spc="5" dirty="0">
                <a:latin typeface="Calibri"/>
                <a:cs typeface="Calibri"/>
              </a:rPr>
              <a:t>write</a:t>
            </a:r>
            <a:r>
              <a:rPr sz="2700" spc="-1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contraindication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30" dirty="0">
                <a:latin typeface="Calibri"/>
                <a:cs typeface="Calibri"/>
              </a:rPr>
              <a:t>for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both</a:t>
            </a:r>
            <a:r>
              <a:rPr sz="2700" spc="-9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types</a:t>
            </a:r>
            <a:endParaRPr sz="2700">
              <a:latin typeface="Calibri"/>
              <a:cs typeface="Calibri"/>
            </a:endParaRPr>
          </a:p>
          <a:p>
            <a:pPr marL="355600" indent="-343535">
              <a:lnSpc>
                <a:spcPts val="3235"/>
              </a:lnSpc>
              <a:spcBef>
                <a:spcPts val="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dirty="0">
                <a:solidFill>
                  <a:srgbClr val="00AF50"/>
                </a:solidFill>
                <a:latin typeface="Calibri"/>
                <a:cs typeface="Calibri"/>
              </a:rPr>
              <a:t>Lower</a:t>
            </a:r>
            <a:r>
              <a:rPr sz="2700" spc="-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00" spc="-20" dirty="0">
                <a:solidFill>
                  <a:srgbClr val="00AF50"/>
                </a:solidFill>
                <a:latin typeface="Calibri"/>
                <a:cs typeface="Calibri"/>
              </a:rPr>
              <a:t>tract</a:t>
            </a:r>
            <a:r>
              <a:rPr sz="2700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00" spc="-20" dirty="0">
                <a:solidFill>
                  <a:srgbClr val="00AF50"/>
                </a:solidFill>
                <a:latin typeface="Calibri"/>
                <a:cs typeface="Calibri"/>
              </a:rPr>
              <a:t>infection</a:t>
            </a:r>
            <a:endParaRPr sz="2700">
              <a:latin typeface="Calibri"/>
              <a:cs typeface="Calibri"/>
            </a:endParaRPr>
          </a:p>
          <a:p>
            <a:pPr marL="355600" indent="-343535">
              <a:lnSpc>
                <a:spcPts val="3229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spc="-5" dirty="0">
                <a:solidFill>
                  <a:srgbClr val="00AF50"/>
                </a:solidFill>
                <a:latin typeface="Calibri"/>
                <a:cs typeface="Calibri"/>
              </a:rPr>
              <a:t>Urethral</a:t>
            </a:r>
            <a:r>
              <a:rPr sz="2700" spc="-1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00AF50"/>
                </a:solidFill>
                <a:latin typeface="Calibri"/>
                <a:cs typeface="Calibri"/>
              </a:rPr>
              <a:t>tear</a:t>
            </a:r>
            <a:r>
              <a:rPr sz="2700" spc="-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00AF50"/>
                </a:solidFill>
                <a:latin typeface="Calibri"/>
                <a:cs typeface="Calibri"/>
              </a:rPr>
              <a:t>or </a:t>
            </a:r>
            <a:r>
              <a:rPr sz="2700" spc="-10" dirty="0">
                <a:solidFill>
                  <a:srgbClr val="00AF50"/>
                </a:solidFill>
                <a:latin typeface="Calibri"/>
                <a:cs typeface="Calibri"/>
              </a:rPr>
              <a:t>trauma</a:t>
            </a:r>
            <a:endParaRPr sz="2700">
              <a:latin typeface="Calibri"/>
              <a:cs typeface="Calibri"/>
            </a:endParaRPr>
          </a:p>
          <a:p>
            <a:pPr marL="355600" indent="-343535">
              <a:lnSpc>
                <a:spcPts val="3235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spc="-20" dirty="0">
                <a:solidFill>
                  <a:srgbClr val="00AF50"/>
                </a:solidFill>
                <a:latin typeface="Calibri"/>
                <a:cs typeface="Calibri"/>
              </a:rPr>
              <a:t>Pelvic</a:t>
            </a:r>
            <a:r>
              <a:rPr sz="2700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00AF50"/>
                </a:solidFill>
                <a:latin typeface="Calibri"/>
                <a:cs typeface="Calibri"/>
              </a:rPr>
              <a:t>fracture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76069" y="4201033"/>
            <a:ext cx="4728845" cy="331470"/>
          </a:xfrm>
          <a:custGeom>
            <a:avLst/>
            <a:gdLst/>
            <a:ahLst/>
            <a:cxnLst/>
            <a:rect l="l" t="t" r="r" b="b"/>
            <a:pathLst>
              <a:path w="4728845" h="331470">
                <a:moveTo>
                  <a:pt x="2419985" y="246843"/>
                </a:moveTo>
                <a:lnTo>
                  <a:pt x="2419985" y="331470"/>
                </a:lnTo>
                <a:lnTo>
                  <a:pt x="2460752" y="331470"/>
                </a:lnTo>
                <a:lnTo>
                  <a:pt x="2487295" y="323850"/>
                </a:lnTo>
                <a:lnTo>
                  <a:pt x="2464561" y="323850"/>
                </a:lnTo>
                <a:lnTo>
                  <a:pt x="2464561" y="314960"/>
                </a:lnTo>
                <a:lnTo>
                  <a:pt x="2433701" y="314960"/>
                </a:lnTo>
                <a:lnTo>
                  <a:pt x="2464561" y="307272"/>
                </a:lnTo>
                <a:lnTo>
                  <a:pt x="2464561" y="257406"/>
                </a:lnTo>
                <a:lnTo>
                  <a:pt x="2419985" y="246843"/>
                </a:lnTo>
                <a:close/>
              </a:path>
              <a:path w="4728845" h="331470">
                <a:moveTo>
                  <a:pt x="2535809" y="187960"/>
                </a:moveTo>
                <a:lnTo>
                  <a:pt x="2531998" y="187960"/>
                </a:lnTo>
                <a:lnTo>
                  <a:pt x="2531998" y="273387"/>
                </a:lnTo>
                <a:lnTo>
                  <a:pt x="2589530" y="287020"/>
                </a:lnTo>
                <a:lnTo>
                  <a:pt x="2741422" y="297180"/>
                </a:lnTo>
                <a:lnTo>
                  <a:pt x="2541016" y="297180"/>
                </a:lnTo>
                <a:lnTo>
                  <a:pt x="2531998" y="298299"/>
                </a:lnTo>
                <a:lnTo>
                  <a:pt x="2531998" y="314960"/>
                </a:lnTo>
                <a:lnTo>
                  <a:pt x="2496311" y="323850"/>
                </a:lnTo>
                <a:lnTo>
                  <a:pt x="2487295" y="323850"/>
                </a:lnTo>
                <a:lnTo>
                  <a:pt x="2460752" y="331470"/>
                </a:lnTo>
                <a:lnTo>
                  <a:pt x="2955671" y="331470"/>
                </a:lnTo>
                <a:lnTo>
                  <a:pt x="2955671" y="323850"/>
                </a:lnTo>
                <a:lnTo>
                  <a:pt x="2496311" y="323850"/>
                </a:lnTo>
                <a:lnTo>
                  <a:pt x="2496311" y="322056"/>
                </a:lnTo>
                <a:lnTo>
                  <a:pt x="2955671" y="322056"/>
                </a:lnTo>
                <a:lnTo>
                  <a:pt x="2955671" y="314960"/>
                </a:lnTo>
                <a:lnTo>
                  <a:pt x="2781808" y="314960"/>
                </a:lnTo>
                <a:lnTo>
                  <a:pt x="2781808" y="270510"/>
                </a:lnTo>
                <a:lnTo>
                  <a:pt x="2558669" y="270510"/>
                </a:lnTo>
                <a:lnTo>
                  <a:pt x="2585593" y="260350"/>
                </a:lnTo>
                <a:lnTo>
                  <a:pt x="2639314" y="251460"/>
                </a:lnTo>
                <a:lnTo>
                  <a:pt x="2732405" y="251460"/>
                </a:lnTo>
                <a:lnTo>
                  <a:pt x="2732405" y="237017"/>
                </a:lnTo>
                <a:lnTo>
                  <a:pt x="2535809" y="224790"/>
                </a:lnTo>
                <a:lnTo>
                  <a:pt x="2535809" y="187960"/>
                </a:lnTo>
                <a:close/>
              </a:path>
              <a:path w="4728845" h="331470">
                <a:moveTo>
                  <a:pt x="2960751" y="204470"/>
                </a:moveTo>
                <a:lnTo>
                  <a:pt x="2955671" y="204470"/>
                </a:lnTo>
                <a:lnTo>
                  <a:pt x="2955671" y="331470"/>
                </a:lnTo>
                <a:lnTo>
                  <a:pt x="2964688" y="331470"/>
                </a:lnTo>
                <a:lnTo>
                  <a:pt x="2964688" y="270510"/>
                </a:lnTo>
                <a:lnTo>
                  <a:pt x="2960751" y="270510"/>
                </a:lnTo>
                <a:lnTo>
                  <a:pt x="2960751" y="204470"/>
                </a:lnTo>
                <a:close/>
              </a:path>
              <a:path w="4728845" h="331470">
                <a:moveTo>
                  <a:pt x="3035935" y="196850"/>
                </a:moveTo>
                <a:lnTo>
                  <a:pt x="2969386" y="203967"/>
                </a:lnTo>
                <a:lnTo>
                  <a:pt x="2969386" y="260350"/>
                </a:lnTo>
                <a:lnTo>
                  <a:pt x="2964688" y="265878"/>
                </a:lnTo>
                <a:lnTo>
                  <a:pt x="2964688" y="331470"/>
                </a:lnTo>
                <a:lnTo>
                  <a:pt x="2996438" y="331470"/>
                </a:lnTo>
                <a:lnTo>
                  <a:pt x="2996438" y="204470"/>
                </a:lnTo>
                <a:lnTo>
                  <a:pt x="3035935" y="204470"/>
                </a:lnTo>
                <a:lnTo>
                  <a:pt x="3035935" y="196850"/>
                </a:lnTo>
                <a:close/>
              </a:path>
              <a:path w="4728845" h="331470">
                <a:moveTo>
                  <a:pt x="3035935" y="204470"/>
                </a:moveTo>
                <a:lnTo>
                  <a:pt x="2996438" y="204470"/>
                </a:lnTo>
                <a:lnTo>
                  <a:pt x="2996438" y="331470"/>
                </a:lnTo>
                <a:lnTo>
                  <a:pt x="3041015" y="326702"/>
                </a:lnTo>
                <a:lnTo>
                  <a:pt x="3041015" y="323850"/>
                </a:lnTo>
                <a:lnTo>
                  <a:pt x="3035935" y="323850"/>
                </a:lnTo>
                <a:lnTo>
                  <a:pt x="3035935" y="204470"/>
                </a:lnTo>
                <a:close/>
              </a:path>
              <a:path w="4728845" h="331470">
                <a:moveTo>
                  <a:pt x="3041015" y="326702"/>
                </a:moveTo>
                <a:lnTo>
                  <a:pt x="2996438" y="331470"/>
                </a:lnTo>
                <a:lnTo>
                  <a:pt x="3041015" y="331470"/>
                </a:lnTo>
                <a:lnTo>
                  <a:pt x="3041015" y="326702"/>
                </a:lnTo>
                <a:close/>
              </a:path>
              <a:path w="4728845" h="331470">
                <a:moveTo>
                  <a:pt x="3067685" y="204470"/>
                </a:moveTo>
                <a:lnTo>
                  <a:pt x="3041015" y="204470"/>
                </a:lnTo>
                <a:lnTo>
                  <a:pt x="3041015" y="326702"/>
                </a:lnTo>
                <a:lnTo>
                  <a:pt x="3067685" y="323850"/>
                </a:lnTo>
                <a:lnTo>
                  <a:pt x="3067685" y="204470"/>
                </a:lnTo>
                <a:close/>
              </a:path>
              <a:path w="4728845" h="331470">
                <a:moveTo>
                  <a:pt x="608922" y="179070"/>
                </a:moveTo>
                <a:lnTo>
                  <a:pt x="138683" y="179070"/>
                </a:lnTo>
                <a:lnTo>
                  <a:pt x="138683" y="223475"/>
                </a:lnTo>
                <a:lnTo>
                  <a:pt x="205231" y="233680"/>
                </a:lnTo>
                <a:lnTo>
                  <a:pt x="357124" y="260350"/>
                </a:lnTo>
                <a:lnTo>
                  <a:pt x="517651" y="297180"/>
                </a:lnTo>
                <a:lnTo>
                  <a:pt x="696213" y="323850"/>
                </a:lnTo>
                <a:lnTo>
                  <a:pt x="2419985" y="323850"/>
                </a:lnTo>
                <a:lnTo>
                  <a:pt x="2419985" y="314960"/>
                </a:lnTo>
                <a:lnTo>
                  <a:pt x="2401951" y="314960"/>
                </a:lnTo>
                <a:lnTo>
                  <a:pt x="2401951" y="242570"/>
                </a:lnTo>
                <a:lnTo>
                  <a:pt x="2250059" y="224790"/>
                </a:lnTo>
                <a:lnTo>
                  <a:pt x="2214372" y="224790"/>
                </a:lnTo>
                <a:lnTo>
                  <a:pt x="2214372" y="196850"/>
                </a:lnTo>
                <a:lnTo>
                  <a:pt x="727963" y="196850"/>
                </a:lnTo>
                <a:lnTo>
                  <a:pt x="608922" y="179070"/>
                </a:lnTo>
                <a:close/>
              </a:path>
              <a:path w="4728845" h="331470">
                <a:moveTo>
                  <a:pt x="2496311" y="302728"/>
                </a:moveTo>
                <a:lnTo>
                  <a:pt x="2469388" y="306070"/>
                </a:lnTo>
                <a:lnTo>
                  <a:pt x="2464561" y="307272"/>
                </a:lnTo>
                <a:lnTo>
                  <a:pt x="2464561" y="323850"/>
                </a:lnTo>
                <a:lnTo>
                  <a:pt x="2487295" y="323850"/>
                </a:lnTo>
                <a:lnTo>
                  <a:pt x="2496311" y="322056"/>
                </a:lnTo>
                <a:lnTo>
                  <a:pt x="2496311" y="302728"/>
                </a:lnTo>
                <a:close/>
              </a:path>
              <a:path w="4728845" h="331470">
                <a:moveTo>
                  <a:pt x="2531998" y="314960"/>
                </a:moveTo>
                <a:lnTo>
                  <a:pt x="2496311" y="322056"/>
                </a:lnTo>
                <a:lnTo>
                  <a:pt x="2496311" y="323850"/>
                </a:lnTo>
                <a:lnTo>
                  <a:pt x="2531998" y="314960"/>
                </a:lnTo>
                <a:close/>
              </a:path>
              <a:path w="4728845" h="331470">
                <a:moveTo>
                  <a:pt x="3067685" y="196850"/>
                </a:moveTo>
                <a:lnTo>
                  <a:pt x="3035935" y="196850"/>
                </a:lnTo>
                <a:lnTo>
                  <a:pt x="3035935" y="323850"/>
                </a:lnTo>
                <a:lnTo>
                  <a:pt x="3041015" y="323850"/>
                </a:lnTo>
                <a:lnTo>
                  <a:pt x="3041015" y="204470"/>
                </a:lnTo>
                <a:lnTo>
                  <a:pt x="3067685" y="204470"/>
                </a:lnTo>
                <a:lnTo>
                  <a:pt x="3067685" y="196850"/>
                </a:lnTo>
                <a:close/>
              </a:path>
              <a:path w="4728845" h="331470">
                <a:moveTo>
                  <a:pt x="3169793" y="196850"/>
                </a:moveTo>
                <a:lnTo>
                  <a:pt x="3067685" y="196850"/>
                </a:lnTo>
                <a:lnTo>
                  <a:pt x="3067685" y="323850"/>
                </a:lnTo>
                <a:lnTo>
                  <a:pt x="3393058" y="323850"/>
                </a:lnTo>
                <a:lnTo>
                  <a:pt x="3393058" y="287020"/>
                </a:lnTo>
                <a:lnTo>
                  <a:pt x="3169793" y="287020"/>
                </a:lnTo>
                <a:lnTo>
                  <a:pt x="3169793" y="196850"/>
                </a:lnTo>
                <a:close/>
              </a:path>
              <a:path w="4728845" h="331470">
                <a:moveTo>
                  <a:pt x="3693032" y="233680"/>
                </a:moveTo>
                <a:lnTo>
                  <a:pt x="3460750" y="251460"/>
                </a:lnTo>
                <a:lnTo>
                  <a:pt x="3393058" y="258681"/>
                </a:lnTo>
                <a:lnTo>
                  <a:pt x="3393058" y="323850"/>
                </a:lnTo>
                <a:lnTo>
                  <a:pt x="3693032" y="323850"/>
                </a:lnTo>
                <a:lnTo>
                  <a:pt x="3693032" y="233680"/>
                </a:lnTo>
                <a:close/>
              </a:path>
              <a:path w="4728845" h="331470">
                <a:moveTo>
                  <a:pt x="3848480" y="210208"/>
                </a:moveTo>
                <a:lnTo>
                  <a:pt x="3693032" y="233680"/>
                </a:lnTo>
                <a:lnTo>
                  <a:pt x="3693032" y="323850"/>
                </a:lnTo>
                <a:lnTo>
                  <a:pt x="4696967" y="323850"/>
                </a:lnTo>
                <a:lnTo>
                  <a:pt x="4696967" y="314960"/>
                </a:lnTo>
                <a:lnTo>
                  <a:pt x="4625339" y="314960"/>
                </a:lnTo>
                <a:lnTo>
                  <a:pt x="3848480" y="287020"/>
                </a:lnTo>
                <a:lnTo>
                  <a:pt x="3848480" y="210208"/>
                </a:lnTo>
                <a:close/>
              </a:path>
              <a:path w="4728845" h="331470">
                <a:moveTo>
                  <a:pt x="4728717" y="187960"/>
                </a:moveTo>
                <a:lnTo>
                  <a:pt x="4696967" y="187960"/>
                </a:lnTo>
                <a:lnTo>
                  <a:pt x="4696967" y="323850"/>
                </a:lnTo>
                <a:lnTo>
                  <a:pt x="4728717" y="323850"/>
                </a:lnTo>
                <a:lnTo>
                  <a:pt x="4728717" y="187960"/>
                </a:lnTo>
                <a:close/>
              </a:path>
              <a:path w="4728845" h="331470">
                <a:moveTo>
                  <a:pt x="2531998" y="298299"/>
                </a:moveTo>
                <a:lnTo>
                  <a:pt x="2496311" y="302728"/>
                </a:lnTo>
                <a:lnTo>
                  <a:pt x="2496311" y="322056"/>
                </a:lnTo>
                <a:lnTo>
                  <a:pt x="2531998" y="314960"/>
                </a:lnTo>
                <a:lnTo>
                  <a:pt x="2531998" y="298299"/>
                </a:lnTo>
                <a:close/>
              </a:path>
              <a:path w="4728845" h="331470">
                <a:moveTo>
                  <a:pt x="97917" y="217224"/>
                </a:moveTo>
                <a:lnTo>
                  <a:pt x="97917" y="314960"/>
                </a:lnTo>
                <a:lnTo>
                  <a:pt x="129667" y="314960"/>
                </a:lnTo>
                <a:lnTo>
                  <a:pt x="138683" y="306070"/>
                </a:lnTo>
                <a:lnTo>
                  <a:pt x="138683" y="223475"/>
                </a:lnTo>
                <a:lnTo>
                  <a:pt x="97917" y="217224"/>
                </a:lnTo>
                <a:close/>
              </a:path>
              <a:path w="4728845" h="331470">
                <a:moveTo>
                  <a:pt x="138683" y="223475"/>
                </a:moveTo>
                <a:lnTo>
                  <a:pt x="138683" y="306070"/>
                </a:lnTo>
                <a:lnTo>
                  <a:pt x="129667" y="314960"/>
                </a:lnTo>
                <a:lnTo>
                  <a:pt x="636693" y="314960"/>
                </a:lnTo>
                <a:lnTo>
                  <a:pt x="517651" y="297180"/>
                </a:lnTo>
                <a:lnTo>
                  <a:pt x="357124" y="260350"/>
                </a:lnTo>
                <a:lnTo>
                  <a:pt x="205231" y="233680"/>
                </a:lnTo>
                <a:lnTo>
                  <a:pt x="138683" y="223475"/>
                </a:lnTo>
                <a:close/>
              </a:path>
              <a:path w="4728845" h="331470">
                <a:moveTo>
                  <a:pt x="2401951" y="242570"/>
                </a:moveTo>
                <a:lnTo>
                  <a:pt x="2401951" y="314960"/>
                </a:lnTo>
                <a:lnTo>
                  <a:pt x="2419985" y="314960"/>
                </a:lnTo>
                <a:lnTo>
                  <a:pt x="2419985" y="246843"/>
                </a:lnTo>
                <a:lnTo>
                  <a:pt x="2401951" y="242570"/>
                </a:lnTo>
                <a:close/>
              </a:path>
              <a:path w="4728845" h="331470">
                <a:moveTo>
                  <a:pt x="2464561" y="307272"/>
                </a:moveTo>
                <a:lnTo>
                  <a:pt x="2433701" y="314960"/>
                </a:lnTo>
                <a:lnTo>
                  <a:pt x="2464561" y="314960"/>
                </a:lnTo>
                <a:lnTo>
                  <a:pt x="2464561" y="307272"/>
                </a:lnTo>
                <a:close/>
              </a:path>
              <a:path w="4728845" h="331470">
                <a:moveTo>
                  <a:pt x="2781808" y="256931"/>
                </a:moveTo>
                <a:lnTo>
                  <a:pt x="2781808" y="314960"/>
                </a:lnTo>
                <a:lnTo>
                  <a:pt x="2955671" y="314960"/>
                </a:lnTo>
                <a:lnTo>
                  <a:pt x="2955671" y="297180"/>
                </a:lnTo>
                <a:lnTo>
                  <a:pt x="2790825" y="297180"/>
                </a:lnTo>
                <a:lnTo>
                  <a:pt x="2790825" y="257930"/>
                </a:lnTo>
                <a:lnTo>
                  <a:pt x="2781808" y="256931"/>
                </a:lnTo>
                <a:close/>
              </a:path>
              <a:path w="4728845" h="331470">
                <a:moveTo>
                  <a:pt x="3880230" y="205414"/>
                </a:moveTo>
                <a:lnTo>
                  <a:pt x="3848480" y="210208"/>
                </a:lnTo>
                <a:lnTo>
                  <a:pt x="3848480" y="287020"/>
                </a:lnTo>
                <a:lnTo>
                  <a:pt x="4625339" y="314960"/>
                </a:lnTo>
                <a:lnTo>
                  <a:pt x="4625339" y="287020"/>
                </a:lnTo>
                <a:lnTo>
                  <a:pt x="3880230" y="287020"/>
                </a:lnTo>
                <a:lnTo>
                  <a:pt x="3880230" y="205414"/>
                </a:lnTo>
                <a:close/>
              </a:path>
              <a:path w="4728845" h="331470">
                <a:moveTo>
                  <a:pt x="4657089" y="187960"/>
                </a:moveTo>
                <a:lnTo>
                  <a:pt x="4625339" y="187960"/>
                </a:lnTo>
                <a:lnTo>
                  <a:pt x="4625339" y="314960"/>
                </a:lnTo>
                <a:lnTo>
                  <a:pt x="4657089" y="314960"/>
                </a:lnTo>
                <a:lnTo>
                  <a:pt x="4657089" y="187960"/>
                </a:lnTo>
                <a:close/>
              </a:path>
              <a:path w="4728845" h="331470">
                <a:moveTo>
                  <a:pt x="4696967" y="187960"/>
                </a:moveTo>
                <a:lnTo>
                  <a:pt x="4657089" y="187960"/>
                </a:lnTo>
                <a:lnTo>
                  <a:pt x="4657089" y="314960"/>
                </a:lnTo>
                <a:lnTo>
                  <a:pt x="4696967" y="314960"/>
                </a:lnTo>
                <a:lnTo>
                  <a:pt x="4696967" y="187960"/>
                </a:lnTo>
                <a:close/>
              </a:path>
              <a:path w="4728845" h="331470">
                <a:moveTo>
                  <a:pt x="2464561" y="257406"/>
                </a:moveTo>
                <a:lnTo>
                  <a:pt x="2464561" y="307272"/>
                </a:lnTo>
                <a:lnTo>
                  <a:pt x="2469388" y="306070"/>
                </a:lnTo>
                <a:lnTo>
                  <a:pt x="2496311" y="302728"/>
                </a:lnTo>
                <a:lnTo>
                  <a:pt x="2496311" y="264930"/>
                </a:lnTo>
                <a:lnTo>
                  <a:pt x="2464561" y="257406"/>
                </a:lnTo>
                <a:close/>
              </a:path>
              <a:path w="4728845" h="331470">
                <a:moveTo>
                  <a:pt x="2496311" y="264930"/>
                </a:moveTo>
                <a:lnTo>
                  <a:pt x="2496311" y="302728"/>
                </a:lnTo>
                <a:lnTo>
                  <a:pt x="2531998" y="298299"/>
                </a:lnTo>
                <a:lnTo>
                  <a:pt x="2531998" y="273387"/>
                </a:lnTo>
                <a:lnTo>
                  <a:pt x="2519857" y="270510"/>
                </a:lnTo>
                <a:lnTo>
                  <a:pt x="2518283" y="270510"/>
                </a:lnTo>
                <a:lnTo>
                  <a:pt x="2518283" y="270136"/>
                </a:lnTo>
                <a:lnTo>
                  <a:pt x="2496311" y="264930"/>
                </a:lnTo>
                <a:close/>
              </a:path>
              <a:path w="4728845" h="331470">
                <a:moveTo>
                  <a:pt x="2531998" y="273387"/>
                </a:moveTo>
                <a:lnTo>
                  <a:pt x="2531998" y="298299"/>
                </a:lnTo>
                <a:lnTo>
                  <a:pt x="2541016" y="297180"/>
                </a:lnTo>
                <a:lnTo>
                  <a:pt x="2741422" y="297180"/>
                </a:lnTo>
                <a:lnTo>
                  <a:pt x="2589530" y="287020"/>
                </a:lnTo>
                <a:lnTo>
                  <a:pt x="2531998" y="273387"/>
                </a:lnTo>
                <a:close/>
              </a:path>
              <a:path w="4728845" h="331470">
                <a:moveTo>
                  <a:pt x="2790825" y="257930"/>
                </a:moveTo>
                <a:lnTo>
                  <a:pt x="2790825" y="297180"/>
                </a:lnTo>
                <a:lnTo>
                  <a:pt x="2955671" y="297180"/>
                </a:lnTo>
                <a:lnTo>
                  <a:pt x="2955671" y="270510"/>
                </a:lnTo>
                <a:lnTo>
                  <a:pt x="2929001" y="270510"/>
                </a:lnTo>
                <a:lnTo>
                  <a:pt x="2929001" y="260350"/>
                </a:lnTo>
                <a:lnTo>
                  <a:pt x="2812669" y="260350"/>
                </a:lnTo>
                <a:lnTo>
                  <a:pt x="2790825" y="257930"/>
                </a:lnTo>
                <a:close/>
              </a:path>
              <a:path w="4728845" h="331470">
                <a:moveTo>
                  <a:pt x="3178810" y="160020"/>
                </a:moveTo>
                <a:lnTo>
                  <a:pt x="3169793" y="160020"/>
                </a:lnTo>
                <a:lnTo>
                  <a:pt x="3169793" y="287020"/>
                </a:lnTo>
                <a:lnTo>
                  <a:pt x="3178810" y="287020"/>
                </a:lnTo>
                <a:lnTo>
                  <a:pt x="3178810" y="160020"/>
                </a:lnTo>
                <a:close/>
              </a:path>
              <a:path w="4728845" h="331470">
                <a:moveTo>
                  <a:pt x="3768090" y="90284"/>
                </a:moveTo>
                <a:lnTo>
                  <a:pt x="3661282" y="106680"/>
                </a:lnTo>
                <a:lnTo>
                  <a:pt x="3429000" y="124460"/>
                </a:lnTo>
                <a:lnTo>
                  <a:pt x="3250438" y="143510"/>
                </a:lnTo>
                <a:lnTo>
                  <a:pt x="3178810" y="160020"/>
                </a:lnTo>
                <a:lnTo>
                  <a:pt x="3178810" y="287020"/>
                </a:lnTo>
                <a:lnTo>
                  <a:pt x="3210560" y="287020"/>
                </a:lnTo>
                <a:lnTo>
                  <a:pt x="3210560" y="160020"/>
                </a:lnTo>
                <a:lnTo>
                  <a:pt x="3389122" y="160020"/>
                </a:lnTo>
                <a:lnTo>
                  <a:pt x="3389122" y="133350"/>
                </a:lnTo>
                <a:lnTo>
                  <a:pt x="3908515" y="133350"/>
                </a:lnTo>
                <a:lnTo>
                  <a:pt x="3768090" y="127000"/>
                </a:lnTo>
                <a:lnTo>
                  <a:pt x="3768090" y="90284"/>
                </a:lnTo>
                <a:close/>
              </a:path>
              <a:path w="4728845" h="331470">
                <a:moveTo>
                  <a:pt x="3389122" y="160020"/>
                </a:moveTo>
                <a:lnTo>
                  <a:pt x="3210560" y="160020"/>
                </a:lnTo>
                <a:lnTo>
                  <a:pt x="3210560" y="287020"/>
                </a:lnTo>
                <a:lnTo>
                  <a:pt x="3282188" y="270510"/>
                </a:lnTo>
                <a:lnTo>
                  <a:pt x="3389122" y="259101"/>
                </a:lnTo>
                <a:lnTo>
                  <a:pt x="3389122" y="160020"/>
                </a:lnTo>
                <a:close/>
              </a:path>
              <a:path w="4728845" h="331470">
                <a:moveTo>
                  <a:pt x="3389122" y="259101"/>
                </a:moveTo>
                <a:lnTo>
                  <a:pt x="3282188" y="270510"/>
                </a:lnTo>
                <a:lnTo>
                  <a:pt x="3210560" y="287020"/>
                </a:lnTo>
                <a:lnTo>
                  <a:pt x="3393058" y="287020"/>
                </a:lnTo>
                <a:lnTo>
                  <a:pt x="3393058" y="260350"/>
                </a:lnTo>
                <a:lnTo>
                  <a:pt x="3389122" y="260350"/>
                </a:lnTo>
                <a:lnTo>
                  <a:pt x="3389122" y="259101"/>
                </a:lnTo>
                <a:close/>
              </a:path>
              <a:path w="4728845" h="331470">
                <a:moveTo>
                  <a:pt x="4096182" y="167961"/>
                </a:moveTo>
                <a:lnTo>
                  <a:pt x="4085717" y="171450"/>
                </a:lnTo>
                <a:lnTo>
                  <a:pt x="4032123" y="180340"/>
                </a:lnTo>
                <a:lnTo>
                  <a:pt x="3987419" y="189230"/>
                </a:lnTo>
                <a:lnTo>
                  <a:pt x="3880230" y="205414"/>
                </a:lnTo>
                <a:lnTo>
                  <a:pt x="3880230" y="287020"/>
                </a:lnTo>
                <a:lnTo>
                  <a:pt x="4625339" y="287020"/>
                </a:lnTo>
                <a:lnTo>
                  <a:pt x="4625339" y="187960"/>
                </a:lnTo>
                <a:lnTo>
                  <a:pt x="4657089" y="187960"/>
                </a:lnTo>
                <a:lnTo>
                  <a:pt x="4096182" y="167961"/>
                </a:lnTo>
                <a:close/>
              </a:path>
              <a:path w="4728845" h="331470">
                <a:moveTo>
                  <a:pt x="2535809" y="140155"/>
                </a:moveTo>
                <a:lnTo>
                  <a:pt x="2526919" y="143510"/>
                </a:lnTo>
                <a:lnTo>
                  <a:pt x="2518283" y="143510"/>
                </a:lnTo>
                <a:lnTo>
                  <a:pt x="2518283" y="270136"/>
                </a:lnTo>
                <a:lnTo>
                  <a:pt x="2531998" y="273387"/>
                </a:lnTo>
                <a:lnTo>
                  <a:pt x="2531998" y="187960"/>
                </a:lnTo>
                <a:lnTo>
                  <a:pt x="2535809" y="187960"/>
                </a:lnTo>
                <a:lnTo>
                  <a:pt x="2535809" y="140155"/>
                </a:lnTo>
                <a:close/>
              </a:path>
              <a:path w="4728845" h="331470">
                <a:moveTo>
                  <a:pt x="2518283" y="270136"/>
                </a:moveTo>
                <a:lnTo>
                  <a:pt x="2518283" y="270510"/>
                </a:lnTo>
                <a:lnTo>
                  <a:pt x="2519857" y="270510"/>
                </a:lnTo>
                <a:lnTo>
                  <a:pt x="2518283" y="270136"/>
                </a:lnTo>
                <a:close/>
              </a:path>
              <a:path w="4728845" h="331470">
                <a:moveTo>
                  <a:pt x="2732405" y="251460"/>
                </a:moveTo>
                <a:lnTo>
                  <a:pt x="2639314" y="251460"/>
                </a:lnTo>
                <a:lnTo>
                  <a:pt x="2585593" y="260350"/>
                </a:lnTo>
                <a:lnTo>
                  <a:pt x="2558669" y="270510"/>
                </a:lnTo>
                <a:lnTo>
                  <a:pt x="2781808" y="270510"/>
                </a:lnTo>
                <a:lnTo>
                  <a:pt x="2781808" y="256931"/>
                </a:lnTo>
                <a:lnTo>
                  <a:pt x="2732405" y="251460"/>
                </a:lnTo>
                <a:close/>
              </a:path>
              <a:path w="4728845" h="331470">
                <a:moveTo>
                  <a:pt x="2960751" y="133350"/>
                </a:moveTo>
                <a:lnTo>
                  <a:pt x="2937636" y="133350"/>
                </a:lnTo>
                <a:lnTo>
                  <a:pt x="2929001" y="143510"/>
                </a:lnTo>
                <a:lnTo>
                  <a:pt x="2929001" y="270510"/>
                </a:lnTo>
                <a:lnTo>
                  <a:pt x="2955671" y="270510"/>
                </a:lnTo>
                <a:lnTo>
                  <a:pt x="2955671" y="204470"/>
                </a:lnTo>
                <a:lnTo>
                  <a:pt x="2960751" y="204470"/>
                </a:lnTo>
                <a:lnTo>
                  <a:pt x="2960751" y="133350"/>
                </a:lnTo>
                <a:close/>
              </a:path>
              <a:path w="4728845" h="331470">
                <a:moveTo>
                  <a:pt x="2969386" y="133350"/>
                </a:moveTo>
                <a:lnTo>
                  <a:pt x="2960751" y="133350"/>
                </a:lnTo>
                <a:lnTo>
                  <a:pt x="2960751" y="270510"/>
                </a:lnTo>
                <a:lnTo>
                  <a:pt x="2964688" y="265878"/>
                </a:lnTo>
                <a:lnTo>
                  <a:pt x="2964688" y="204470"/>
                </a:lnTo>
                <a:lnTo>
                  <a:pt x="2969386" y="203967"/>
                </a:lnTo>
                <a:lnTo>
                  <a:pt x="2969386" y="133350"/>
                </a:lnTo>
                <a:close/>
              </a:path>
              <a:path w="4728845" h="331470">
                <a:moveTo>
                  <a:pt x="2964688" y="265878"/>
                </a:moveTo>
                <a:lnTo>
                  <a:pt x="2960751" y="270510"/>
                </a:lnTo>
                <a:lnTo>
                  <a:pt x="2964688" y="270510"/>
                </a:lnTo>
                <a:lnTo>
                  <a:pt x="2964688" y="265878"/>
                </a:lnTo>
                <a:close/>
              </a:path>
              <a:path w="4728845" h="331470">
                <a:moveTo>
                  <a:pt x="2518283" y="196850"/>
                </a:moveTo>
                <a:lnTo>
                  <a:pt x="2496311" y="196850"/>
                </a:lnTo>
                <a:lnTo>
                  <a:pt x="2496311" y="264930"/>
                </a:lnTo>
                <a:lnTo>
                  <a:pt x="2518283" y="270136"/>
                </a:lnTo>
                <a:lnTo>
                  <a:pt x="2518283" y="196850"/>
                </a:lnTo>
                <a:close/>
              </a:path>
              <a:path w="4728845" h="331470">
                <a:moveTo>
                  <a:pt x="2969386" y="203967"/>
                </a:moveTo>
                <a:lnTo>
                  <a:pt x="2964688" y="204470"/>
                </a:lnTo>
                <a:lnTo>
                  <a:pt x="2964688" y="265878"/>
                </a:lnTo>
                <a:lnTo>
                  <a:pt x="2969386" y="260350"/>
                </a:lnTo>
                <a:lnTo>
                  <a:pt x="2969386" y="203967"/>
                </a:lnTo>
                <a:close/>
              </a:path>
              <a:path w="4728845" h="331470">
                <a:moveTo>
                  <a:pt x="2518283" y="187960"/>
                </a:moveTo>
                <a:lnTo>
                  <a:pt x="2500248" y="187960"/>
                </a:lnTo>
                <a:lnTo>
                  <a:pt x="2464561" y="196850"/>
                </a:lnTo>
                <a:lnTo>
                  <a:pt x="2464561" y="257406"/>
                </a:lnTo>
                <a:lnTo>
                  <a:pt x="2496311" y="264930"/>
                </a:lnTo>
                <a:lnTo>
                  <a:pt x="2496311" y="196850"/>
                </a:lnTo>
                <a:lnTo>
                  <a:pt x="2518283" y="196850"/>
                </a:lnTo>
                <a:lnTo>
                  <a:pt x="2518283" y="187960"/>
                </a:lnTo>
                <a:close/>
              </a:path>
              <a:path w="4728845" h="331470">
                <a:moveTo>
                  <a:pt x="2790825" y="240650"/>
                </a:moveTo>
                <a:lnTo>
                  <a:pt x="2790825" y="257930"/>
                </a:lnTo>
                <a:lnTo>
                  <a:pt x="2812669" y="260350"/>
                </a:lnTo>
                <a:lnTo>
                  <a:pt x="2812669" y="242009"/>
                </a:lnTo>
                <a:lnTo>
                  <a:pt x="2790825" y="240650"/>
                </a:lnTo>
                <a:close/>
              </a:path>
              <a:path w="4728845" h="331470">
                <a:moveTo>
                  <a:pt x="2812669" y="242009"/>
                </a:moveTo>
                <a:lnTo>
                  <a:pt x="2812669" y="260350"/>
                </a:lnTo>
                <a:lnTo>
                  <a:pt x="2844419" y="260350"/>
                </a:lnTo>
                <a:lnTo>
                  <a:pt x="2844419" y="246336"/>
                </a:lnTo>
                <a:lnTo>
                  <a:pt x="2821685" y="242570"/>
                </a:lnTo>
                <a:lnTo>
                  <a:pt x="2812669" y="242009"/>
                </a:lnTo>
                <a:close/>
              </a:path>
              <a:path w="4728845" h="331470">
                <a:moveTo>
                  <a:pt x="2844419" y="246336"/>
                </a:moveTo>
                <a:lnTo>
                  <a:pt x="2844419" y="260350"/>
                </a:lnTo>
                <a:lnTo>
                  <a:pt x="2929001" y="260350"/>
                </a:lnTo>
                <a:lnTo>
                  <a:pt x="2844419" y="246336"/>
                </a:lnTo>
                <a:close/>
              </a:path>
              <a:path w="4728845" h="331470">
                <a:moveTo>
                  <a:pt x="2907093" y="124460"/>
                </a:moveTo>
                <a:lnTo>
                  <a:pt x="2764155" y="124460"/>
                </a:lnTo>
                <a:lnTo>
                  <a:pt x="2844419" y="133350"/>
                </a:lnTo>
                <a:lnTo>
                  <a:pt x="2844419" y="246336"/>
                </a:lnTo>
                <a:lnTo>
                  <a:pt x="2929001" y="260350"/>
                </a:lnTo>
                <a:lnTo>
                  <a:pt x="2929001" y="133350"/>
                </a:lnTo>
                <a:lnTo>
                  <a:pt x="2960751" y="133350"/>
                </a:lnTo>
                <a:lnTo>
                  <a:pt x="2907093" y="124460"/>
                </a:lnTo>
                <a:close/>
              </a:path>
              <a:path w="4728845" h="331470">
                <a:moveTo>
                  <a:pt x="3393058" y="258681"/>
                </a:moveTo>
                <a:lnTo>
                  <a:pt x="3389122" y="259101"/>
                </a:lnTo>
                <a:lnTo>
                  <a:pt x="3389122" y="260350"/>
                </a:lnTo>
                <a:lnTo>
                  <a:pt x="3393058" y="260350"/>
                </a:lnTo>
                <a:lnTo>
                  <a:pt x="3393058" y="258681"/>
                </a:lnTo>
                <a:close/>
              </a:path>
              <a:path w="4728845" h="331470">
                <a:moveTo>
                  <a:pt x="3908515" y="133350"/>
                </a:moveTo>
                <a:lnTo>
                  <a:pt x="3389122" y="133350"/>
                </a:lnTo>
                <a:lnTo>
                  <a:pt x="3389122" y="259101"/>
                </a:lnTo>
                <a:lnTo>
                  <a:pt x="3393058" y="258681"/>
                </a:lnTo>
                <a:lnTo>
                  <a:pt x="3393058" y="196850"/>
                </a:lnTo>
                <a:lnTo>
                  <a:pt x="3848480" y="196850"/>
                </a:lnTo>
                <a:lnTo>
                  <a:pt x="3848480" y="160020"/>
                </a:lnTo>
                <a:lnTo>
                  <a:pt x="4078169" y="160020"/>
                </a:lnTo>
                <a:lnTo>
                  <a:pt x="4072001" y="153670"/>
                </a:lnTo>
                <a:lnTo>
                  <a:pt x="4053967" y="144780"/>
                </a:lnTo>
                <a:lnTo>
                  <a:pt x="4018406" y="144780"/>
                </a:lnTo>
                <a:lnTo>
                  <a:pt x="3964685" y="135890"/>
                </a:lnTo>
                <a:lnTo>
                  <a:pt x="3908515" y="133350"/>
                </a:lnTo>
                <a:close/>
              </a:path>
              <a:path w="4728845" h="331470">
                <a:moveTo>
                  <a:pt x="3693032" y="196850"/>
                </a:moveTo>
                <a:lnTo>
                  <a:pt x="3393058" y="196850"/>
                </a:lnTo>
                <a:lnTo>
                  <a:pt x="3393058" y="258681"/>
                </a:lnTo>
                <a:lnTo>
                  <a:pt x="3460750" y="251460"/>
                </a:lnTo>
                <a:lnTo>
                  <a:pt x="3693032" y="233680"/>
                </a:lnTo>
                <a:lnTo>
                  <a:pt x="3693032" y="196850"/>
                </a:lnTo>
                <a:close/>
              </a:path>
              <a:path w="4728845" h="331470">
                <a:moveTo>
                  <a:pt x="2781808" y="240089"/>
                </a:moveTo>
                <a:lnTo>
                  <a:pt x="2781808" y="256931"/>
                </a:lnTo>
                <a:lnTo>
                  <a:pt x="2790825" y="257930"/>
                </a:lnTo>
                <a:lnTo>
                  <a:pt x="2790825" y="240650"/>
                </a:lnTo>
                <a:lnTo>
                  <a:pt x="2781808" y="240089"/>
                </a:lnTo>
                <a:close/>
              </a:path>
              <a:path w="4728845" h="331470">
                <a:moveTo>
                  <a:pt x="2500248" y="187960"/>
                </a:moveTo>
                <a:lnTo>
                  <a:pt x="2455545" y="196850"/>
                </a:lnTo>
                <a:lnTo>
                  <a:pt x="2429002" y="204470"/>
                </a:lnTo>
                <a:lnTo>
                  <a:pt x="2419985" y="204470"/>
                </a:lnTo>
                <a:lnTo>
                  <a:pt x="2419985" y="246843"/>
                </a:lnTo>
                <a:lnTo>
                  <a:pt x="2464561" y="257406"/>
                </a:lnTo>
                <a:lnTo>
                  <a:pt x="2464561" y="196850"/>
                </a:lnTo>
                <a:lnTo>
                  <a:pt x="2500248" y="187960"/>
                </a:lnTo>
                <a:close/>
              </a:path>
              <a:path w="4728845" h="331470">
                <a:moveTo>
                  <a:pt x="2732405" y="237017"/>
                </a:moveTo>
                <a:lnTo>
                  <a:pt x="2732405" y="251460"/>
                </a:lnTo>
                <a:lnTo>
                  <a:pt x="2781808" y="256931"/>
                </a:lnTo>
                <a:lnTo>
                  <a:pt x="2781808" y="251460"/>
                </a:lnTo>
                <a:lnTo>
                  <a:pt x="2764155" y="251460"/>
                </a:lnTo>
                <a:lnTo>
                  <a:pt x="2764155" y="238991"/>
                </a:lnTo>
                <a:lnTo>
                  <a:pt x="2732405" y="237017"/>
                </a:lnTo>
                <a:close/>
              </a:path>
              <a:path w="4728845" h="331470">
                <a:moveTo>
                  <a:pt x="2764155" y="238991"/>
                </a:moveTo>
                <a:lnTo>
                  <a:pt x="2764155" y="251460"/>
                </a:lnTo>
                <a:lnTo>
                  <a:pt x="2781808" y="251460"/>
                </a:lnTo>
                <a:lnTo>
                  <a:pt x="2781808" y="240089"/>
                </a:lnTo>
                <a:lnTo>
                  <a:pt x="2764155" y="238991"/>
                </a:lnTo>
                <a:close/>
              </a:path>
              <a:path w="4728845" h="331470">
                <a:moveTo>
                  <a:pt x="2518283" y="170180"/>
                </a:moveTo>
                <a:lnTo>
                  <a:pt x="2509266" y="170180"/>
                </a:lnTo>
                <a:lnTo>
                  <a:pt x="2437638" y="179070"/>
                </a:lnTo>
                <a:lnTo>
                  <a:pt x="2401951" y="187960"/>
                </a:lnTo>
                <a:lnTo>
                  <a:pt x="2401951" y="242570"/>
                </a:lnTo>
                <a:lnTo>
                  <a:pt x="2419985" y="246843"/>
                </a:lnTo>
                <a:lnTo>
                  <a:pt x="2419985" y="204470"/>
                </a:lnTo>
                <a:lnTo>
                  <a:pt x="2429002" y="204470"/>
                </a:lnTo>
                <a:lnTo>
                  <a:pt x="2455545" y="196850"/>
                </a:lnTo>
                <a:lnTo>
                  <a:pt x="2500248" y="187960"/>
                </a:lnTo>
                <a:lnTo>
                  <a:pt x="2518283" y="187960"/>
                </a:lnTo>
                <a:lnTo>
                  <a:pt x="2518283" y="170180"/>
                </a:lnTo>
                <a:close/>
              </a:path>
              <a:path w="4728845" h="331470">
                <a:moveTo>
                  <a:pt x="2844419" y="133350"/>
                </a:moveTo>
                <a:lnTo>
                  <a:pt x="2812669" y="133350"/>
                </a:lnTo>
                <a:lnTo>
                  <a:pt x="2812669" y="242009"/>
                </a:lnTo>
                <a:lnTo>
                  <a:pt x="2821685" y="242570"/>
                </a:lnTo>
                <a:lnTo>
                  <a:pt x="2844419" y="246336"/>
                </a:lnTo>
                <a:lnTo>
                  <a:pt x="2844419" y="133350"/>
                </a:lnTo>
                <a:close/>
              </a:path>
              <a:path w="4728845" h="331470">
                <a:moveTo>
                  <a:pt x="2281809" y="97790"/>
                </a:moveTo>
                <a:lnTo>
                  <a:pt x="2214372" y="97790"/>
                </a:lnTo>
                <a:lnTo>
                  <a:pt x="2214372" y="224790"/>
                </a:lnTo>
                <a:lnTo>
                  <a:pt x="2250059" y="224790"/>
                </a:lnTo>
                <a:lnTo>
                  <a:pt x="2401951" y="242570"/>
                </a:lnTo>
                <a:lnTo>
                  <a:pt x="2401951" y="187960"/>
                </a:lnTo>
                <a:lnTo>
                  <a:pt x="2437638" y="179070"/>
                </a:lnTo>
                <a:lnTo>
                  <a:pt x="2509266" y="170180"/>
                </a:lnTo>
                <a:lnTo>
                  <a:pt x="2518283" y="170180"/>
                </a:lnTo>
                <a:lnTo>
                  <a:pt x="2518283" y="143510"/>
                </a:lnTo>
                <a:lnTo>
                  <a:pt x="2526919" y="143510"/>
                </a:lnTo>
                <a:lnTo>
                  <a:pt x="2535809" y="140155"/>
                </a:lnTo>
                <a:lnTo>
                  <a:pt x="2535809" y="139766"/>
                </a:lnTo>
                <a:lnTo>
                  <a:pt x="2433701" y="115570"/>
                </a:lnTo>
                <a:lnTo>
                  <a:pt x="2281809" y="97790"/>
                </a:lnTo>
                <a:close/>
              </a:path>
              <a:path w="4728845" h="331470">
                <a:moveTo>
                  <a:pt x="2764155" y="124460"/>
                </a:moveTo>
                <a:lnTo>
                  <a:pt x="2764155" y="169576"/>
                </a:lnTo>
                <a:lnTo>
                  <a:pt x="2773172" y="170180"/>
                </a:lnTo>
                <a:lnTo>
                  <a:pt x="2790825" y="170180"/>
                </a:lnTo>
                <a:lnTo>
                  <a:pt x="2790825" y="240650"/>
                </a:lnTo>
                <a:lnTo>
                  <a:pt x="2812669" y="242009"/>
                </a:lnTo>
                <a:lnTo>
                  <a:pt x="2812669" y="133350"/>
                </a:lnTo>
                <a:lnTo>
                  <a:pt x="2844419" y="133350"/>
                </a:lnTo>
                <a:lnTo>
                  <a:pt x="2764155" y="124460"/>
                </a:lnTo>
                <a:close/>
              </a:path>
              <a:path w="4728845" h="331470">
                <a:moveTo>
                  <a:pt x="2790825" y="187960"/>
                </a:moveTo>
                <a:lnTo>
                  <a:pt x="2781808" y="187960"/>
                </a:lnTo>
                <a:lnTo>
                  <a:pt x="2781808" y="240089"/>
                </a:lnTo>
                <a:lnTo>
                  <a:pt x="2790825" y="240650"/>
                </a:lnTo>
                <a:lnTo>
                  <a:pt x="2790825" y="187960"/>
                </a:lnTo>
                <a:close/>
              </a:path>
              <a:path w="4728845" h="331470">
                <a:moveTo>
                  <a:pt x="2764155" y="169576"/>
                </a:moveTo>
                <a:lnTo>
                  <a:pt x="2764155" y="238991"/>
                </a:lnTo>
                <a:lnTo>
                  <a:pt x="2781808" y="240089"/>
                </a:lnTo>
                <a:lnTo>
                  <a:pt x="2781808" y="187960"/>
                </a:lnTo>
                <a:lnTo>
                  <a:pt x="2790825" y="187960"/>
                </a:lnTo>
                <a:lnTo>
                  <a:pt x="2790825" y="170180"/>
                </a:lnTo>
                <a:lnTo>
                  <a:pt x="2773172" y="170180"/>
                </a:lnTo>
                <a:lnTo>
                  <a:pt x="2764155" y="169576"/>
                </a:lnTo>
                <a:close/>
              </a:path>
              <a:path w="4728845" h="331470">
                <a:moveTo>
                  <a:pt x="2732405" y="167453"/>
                </a:moveTo>
                <a:lnTo>
                  <a:pt x="2732405" y="237017"/>
                </a:lnTo>
                <a:lnTo>
                  <a:pt x="2764155" y="238991"/>
                </a:lnTo>
                <a:lnTo>
                  <a:pt x="2764155" y="169576"/>
                </a:lnTo>
                <a:lnTo>
                  <a:pt x="2732405" y="167453"/>
                </a:lnTo>
                <a:close/>
              </a:path>
              <a:path w="4728845" h="331470">
                <a:moveTo>
                  <a:pt x="2536442" y="139916"/>
                </a:moveTo>
                <a:lnTo>
                  <a:pt x="2535809" y="140155"/>
                </a:lnTo>
                <a:lnTo>
                  <a:pt x="2535809" y="224790"/>
                </a:lnTo>
                <a:lnTo>
                  <a:pt x="2732405" y="237017"/>
                </a:lnTo>
                <a:lnTo>
                  <a:pt x="2732405" y="224790"/>
                </a:lnTo>
                <a:lnTo>
                  <a:pt x="2567559" y="224790"/>
                </a:lnTo>
                <a:lnTo>
                  <a:pt x="2567559" y="147289"/>
                </a:lnTo>
                <a:lnTo>
                  <a:pt x="2536442" y="139916"/>
                </a:lnTo>
                <a:close/>
              </a:path>
              <a:path w="4728845" h="331470">
                <a:moveTo>
                  <a:pt x="3848480" y="196850"/>
                </a:moveTo>
                <a:lnTo>
                  <a:pt x="3693032" y="196850"/>
                </a:lnTo>
                <a:lnTo>
                  <a:pt x="3693032" y="233680"/>
                </a:lnTo>
                <a:lnTo>
                  <a:pt x="3848480" y="210208"/>
                </a:lnTo>
                <a:lnTo>
                  <a:pt x="3848480" y="196850"/>
                </a:lnTo>
                <a:close/>
              </a:path>
              <a:path w="4728845" h="331470">
                <a:moveTo>
                  <a:pt x="2567559" y="147289"/>
                </a:moveTo>
                <a:lnTo>
                  <a:pt x="2567559" y="224790"/>
                </a:lnTo>
                <a:lnTo>
                  <a:pt x="2732405" y="224790"/>
                </a:lnTo>
                <a:lnTo>
                  <a:pt x="2732405" y="167453"/>
                </a:lnTo>
                <a:lnTo>
                  <a:pt x="2621280" y="160020"/>
                </a:lnTo>
                <a:lnTo>
                  <a:pt x="2567559" y="147289"/>
                </a:lnTo>
                <a:close/>
              </a:path>
              <a:path w="4728845" h="331470">
                <a:moveTo>
                  <a:pt x="138683" y="179070"/>
                </a:moveTo>
                <a:lnTo>
                  <a:pt x="106933" y="179070"/>
                </a:lnTo>
                <a:lnTo>
                  <a:pt x="97917" y="187960"/>
                </a:lnTo>
                <a:lnTo>
                  <a:pt x="97917" y="217224"/>
                </a:lnTo>
                <a:lnTo>
                  <a:pt x="138683" y="223475"/>
                </a:lnTo>
                <a:lnTo>
                  <a:pt x="138683" y="179070"/>
                </a:lnTo>
                <a:close/>
              </a:path>
              <a:path w="4728845" h="331470">
                <a:moveTo>
                  <a:pt x="97917" y="189230"/>
                </a:moveTo>
                <a:lnTo>
                  <a:pt x="85089" y="189230"/>
                </a:lnTo>
                <a:lnTo>
                  <a:pt x="40386" y="198120"/>
                </a:lnTo>
                <a:lnTo>
                  <a:pt x="31750" y="207010"/>
                </a:lnTo>
                <a:lnTo>
                  <a:pt x="17653" y="207010"/>
                </a:lnTo>
                <a:lnTo>
                  <a:pt x="89281" y="215900"/>
                </a:lnTo>
                <a:lnTo>
                  <a:pt x="97917" y="217224"/>
                </a:lnTo>
                <a:lnTo>
                  <a:pt x="97917" y="189230"/>
                </a:lnTo>
                <a:close/>
              </a:path>
              <a:path w="4728845" h="331470">
                <a:moveTo>
                  <a:pt x="3880230" y="160020"/>
                </a:moveTo>
                <a:lnTo>
                  <a:pt x="3848480" y="160020"/>
                </a:lnTo>
                <a:lnTo>
                  <a:pt x="3848480" y="210208"/>
                </a:lnTo>
                <a:lnTo>
                  <a:pt x="3880230" y="205414"/>
                </a:lnTo>
                <a:lnTo>
                  <a:pt x="3880230" y="160020"/>
                </a:lnTo>
                <a:close/>
              </a:path>
              <a:path w="4728845" h="331470">
                <a:moveTo>
                  <a:pt x="1401826" y="62230"/>
                </a:moveTo>
                <a:lnTo>
                  <a:pt x="53339" y="62230"/>
                </a:lnTo>
                <a:lnTo>
                  <a:pt x="8636" y="71120"/>
                </a:lnTo>
                <a:lnTo>
                  <a:pt x="0" y="80010"/>
                </a:lnTo>
                <a:lnTo>
                  <a:pt x="0" y="207010"/>
                </a:lnTo>
                <a:lnTo>
                  <a:pt x="31750" y="207010"/>
                </a:lnTo>
                <a:lnTo>
                  <a:pt x="40386" y="198120"/>
                </a:lnTo>
                <a:lnTo>
                  <a:pt x="85089" y="189230"/>
                </a:lnTo>
                <a:lnTo>
                  <a:pt x="97917" y="189230"/>
                </a:lnTo>
                <a:lnTo>
                  <a:pt x="97917" y="187960"/>
                </a:lnTo>
                <a:lnTo>
                  <a:pt x="106933" y="179070"/>
                </a:lnTo>
                <a:lnTo>
                  <a:pt x="608922" y="179070"/>
                </a:lnTo>
                <a:lnTo>
                  <a:pt x="549401" y="170180"/>
                </a:lnTo>
                <a:lnTo>
                  <a:pt x="388874" y="133350"/>
                </a:lnTo>
                <a:lnTo>
                  <a:pt x="236981" y="106680"/>
                </a:lnTo>
                <a:lnTo>
                  <a:pt x="121031" y="88900"/>
                </a:lnTo>
                <a:lnTo>
                  <a:pt x="49403" y="80010"/>
                </a:lnTo>
                <a:lnTo>
                  <a:pt x="1401826" y="80010"/>
                </a:lnTo>
                <a:lnTo>
                  <a:pt x="1401826" y="62230"/>
                </a:lnTo>
                <a:close/>
              </a:path>
              <a:path w="4728845" h="331470">
                <a:moveTo>
                  <a:pt x="3880230" y="160020"/>
                </a:moveTo>
                <a:lnTo>
                  <a:pt x="3880230" y="205414"/>
                </a:lnTo>
                <a:lnTo>
                  <a:pt x="3987419" y="189230"/>
                </a:lnTo>
                <a:lnTo>
                  <a:pt x="4032123" y="180340"/>
                </a:lnTo>
                <a:lnTo>
                  <a:pt x="4085717" y="171450"/>
                </a:lnTo>
                <a:lnTo>
                  <a:pt x="4096182" y="167961"/>
                </a:lnTo>
                <a:lnTo>
                  <a:pt x="3880230" y="160020"/>
                </a:lnTo>
                <a:close/>
              </a:path>
              <a:path w="4728845" h="331470">
                <a:moveTo>
                  <a:pt x="3345671" y="133350"/>
                </a:moveTo>
                <a:lnTo>
                  <a:pt x="2969386" y="133350"/>
                </a:lnTo>
                <a:lnTo>
                  <a:pt x="2969386" y="203967"/>
                </a:lnTo>
                <a:lnTo>
                  <a:pt x="3035935" y="196850"/>
                </a:lnTo>
                <a:lnTo>
                  <a:pt x="3169793" y="196850"/>
                </a:lnTo>
                <a:lnTo>
                  <a:pt x="3169793" y="160020"/>
                </a:lnTo>
                <a:lnTo>
                  <a:pt x="3178810" y="160020"/>
                </a:lnTo>
                <a:lnTo>
                  <a:pt x="3250438" y="143510"/>
                </a:lnTo>
                <a:lnTo>
                  <a:pt x="3345671" y="133350"/>
                </a:lnTo>
                <a:close/>
              </a:path>
              <a:path w="4728845" h="331470">
                <a:moveTo>
                  <a:pt x="1401826" y="80010"/>
                </a:moveTo>
                <a:lnTo>
                  <a:pt x="49403" y="80010"/>
                </a:lnTo>
                <a:lnTo>
                  <a:pt x="121031" y="88900"/>
                </a:lnTo>
                <a:lnTo>
                  <a:pt x="236981" y="106680"/>
                </a:lnTo>
                <a:lnTo>
                  <a:pt x="388874" y="133350"/>
                </a:lnTo>
                <a:lnTo>
                  <a:pt x="549401" y="170180"/>
                </a:lnTo>
                <a:lnTo>
                  <a:pt x="727963" y="196850"/>
                </a:lnTo>
                <a:lnTo>
                  <a:pt x="2214372" y="196850"/>
                </a:lnTo>
                <a:lnTo>
                  <a:pt x="2214372" y="189230"/>
                </a:lnTo>
                <a:lnTo>
                  <a:pt x="1401826" y="189230"/>
                </a:lnTo>
                <a:lnTo>
                  <a:pt x="1401826" y="80010"/>
                </a:lnTo>
                <a:close/>
              </a:path>
              <a:path w="4728845" h="331470">
                <a:moveTo>
                  <a:pt x="3768090" y="0"/>
                </a:moveTo>
                <a:lnTo>
                  <a:pt x="2107438" y="0"/>
                </a:lnTo>
                <a:lnTo>
                  <a:pt x="1714372" y="8890"/>
                </a:lnTo>
                <a:lnTo>
                  <a:pt x="1473200" y="53340"/>
                </a:lnTo>
                <a:lnTo>
                  <a:pt x="1410843" y="53340"/>
                </a:lnTo>
                <a:lnTo>
                  <a:pt x="1401826" y="62230"/>
                </a:lnTo>
                <a:lnTo>
                  <a:pt x="1401826" y="189230"/>
                </a:lnTo>
                <a:lnTo>
                  <a:pt x="1433576" y="189230"/>
                </a:lnTo>
                <a:lnTo>
                  <a:pt x="1442593" y="180340"/>
                </a:lnTo>
                <a:lnTo>
                  <a:pt x="1504950" y="180340"/>
                </a:lnTo>
                <a:lnTo>
                  <a:pt x="1746122" y="135890"/>
                </a:lnTo>
                <a:lnTo>
                  <a:pt x="1879981" y="132862"/>
                </a:lnTo>
                <a:lnTo>
                  <a:pt x="1879981" y="62230"/>
                </a:lnTo>
                <a:lnTo>
                  <a:pt x="3768090" y="62230"/>
                </a:lnTo>
                <a:lnTo>
                  <a:pt x="3768090" y="0"/>
                </a:lnTo>
                <a:close/>
              </a:path>
              <a:path w="4728845" h="331470">
                <a:moveTo>
                  <a:pt x="1879981" y="132862"/>
                </a:moveTo>
                <a:lnTo>
                  <a:pt x="1746122" y="135890"/>
                </a:lnTo>
                <a:lnTo>
                  <a:pt x="1504950" y="180340"/>
                </a:lnTo>
                <a:lnTo>
                  <a:pt x="1442593" y="180340"/>
                </a:lnTo>
                <a:lnTo>
                  <a:pt x="1433576" y="189230"/>
                </a:lnTo>
                <a:lnTo>
                  <a:pt x="1879981" y="189230"/>
                </a:lnTo>
                <a:lnTo>
                  <a:pt x="1879981" y="132862"/>
                </a:lnTo>
                <a:close/>
              </a:path>
              <a:path w="4728845" h="331470">
                <a:moveTo>
                  <a:pt x="2214372" y="187960"/>
                </a:moveTo>
                <a:lnTo>
                  <a:pt x="1879981" y="187960"/>
                </a:lnTo>
                <a:lnTo>
                  <a:pt x="1879981" y="189230"/>
                </a:lnTo>
                <a:lnTo>
                  <a:pt x="2214372" y="189230"/>
                </a:lnTo>
                <a:lnTo>
                  <a:pt x="2214372" y="187960"/>
                </a:lnTo>
                <a:close/>
              </a:path>
              <a:path w="4728845" h="331470">
                <a:moveTo>
                  <a:pt x="2764155" y="124460"/>
                </a:moveTo>
                <a:lnTo>
                  <a:pt x="2732405" y="124460"/>
                </a:lnTo>
                <a:lnTo>
                  <a:pt x="2732405" y="167453"/>
                </a:lnTo>
                <a:lnTo>
                  <a:pt x="2764155" y="169576"/>
                </a:lnTo>
                <a:lnTo>
                  <a:pt x="2764155" y="124460"/>
                </a:lnTo>
                <a:close/>
              </a:path>
              <a:path w="4728845" h="331470">
                <a:moveTo>
                  <a:pt x="4078169" y="160020"/>
                </a:moveTo>
                <a:lnTo>
                  <a:pt x="3880230" y="160020"/>
                </a:lnTo>
                <a:lnTo>
                  <a:pt x="4096182" y="167961"/>
                </a:lnTo>
                <a:lnTo>
                  <a:pt x="4112386" y="162560"/>
                </a:lnTo>
                <a:lnTo>
                  <a:pt x="4080636" y="162560"/>
                </a:lnTo>
                <a:lnTo>
                  <a:pt x="4078169" y="160020"/>
                </a:lnTo>
                <a:close/>
              </a:path>
              <a:path w="4728845" h="331470">
                <a:moveTo>
                  <a:pt x="2732405" y="124460"/>
                </a:moveTo>
                <a:lnTo>
                  <a:pt x="2607564" y="124460"/>
                </a:lnTo>
                <a:lnTo>
                  <a:pt x="2567559" y="131080"/>
                </a:lnTo>
                <a:lnTo>
                  <a:pt x="2567559" y="147289"/>
                </a:lnTo>
                <a:lnTo>
                  <a:pt x="2621280" y="160020"/>
                </a:lnTo>
                <a:lnTo>
                  <a:pt x="2732405" y="167453"/>
                </a:lnTo>
                <a:lnTo>
                  <a:pt x="2732405" y="124460"/>
                </a:lnTo>
                <a:close/>
              </a:path>
              <a:path w="4728845" h="331470">
                <a:moveTo>
                  <a:pt x="4085717" y="35560"/>
                </a:moveTo>
                <a:lnTo>
                  <a:pt x="4080636" y="35560"/>
                </a:lnTo>
                <a:lnTo>
                  <a:pt x="4053967" y="44450"/>
                </a:lnTo>
                <a:lnTo>
                  <a:pt x="4053967" y="144780"/>
                </a:lnTo>
                <a:lnTo>
                  <a:pt x="4072001" y="153670"/>
                </a:lnTo>
                <a:lnTo>
                  <a:pt x="4080636" y="162560"/>
                </a:lnTo>
                <a:lnTo>
                  <a:pt x="4112386" y="162560"/>
                </a:lnTo>
                <a:lnTo>
                  <a:pt x="4112386" y="144780"/>
                </a:lnTo>
                <a:lnTo>
                  <a:pt x="4085717" y="144780"/>
                </a:lnTo>
                <a:lnTo>
                  <a:pt x="4085717" y="35560"/>
                </a:lnTo>
                <a:close/>
              </a:path>
              <a:path w="4728845" h="331470">
                <a:moveTo>
                  <a:pt x="2567559" y="131080"/>
                </a:moveTo>
                <a:lnTo>
                  <a:pt x="2553843" y="133350"/>
                </a:lnTo>
                <a:lnTo>
                  <a:pt x="2536442" y="139916"/>
                </a:lnTo>
                <a:lnTo>
                  <a:pt x="2567559" y="147289"/>
                </a:lnTo>
                <a:lnTo>
                  <a:pt x="2567559" y="131080"/>
                </a:lnTo>
                <a:close/>
              </a:path>
              <a:path w="4728845" h="331470">
                <a:moveTo>
                  <a:pt x="3799840" y="85504"/>
                </a:moveTo>
                <a:lnTo>
                  <a:pt x="3768090" y="90284"/>
                </a:lnTo>
                <a:lnTo>
                  <a:pt x="3768090" y="127000"/>
                </a:lnTo>
                <a:lnTo>
                  <a:pt x="3964685" y="135890"/>
                </a:lnTo>
                <a:lnTo>
                  <a:pt x="4018406" y="144780"/>
                </a:lnTo>
                <a:lnTo>
                  <a:pt x="4018406" y="127000"/>
                </a:lnTo>
                <a:lnTo>
                  <a:pt x="3799840" y="127000"/>
                </a:lnTo>
                <a:lnTo>
                  <a:pt x="3799840" y="85504"/>
                </a:lnTo>
                <a:close/>
              </a:path>
              <a:path w="4728845" h="331470">
                <a:moveTo>
                  <a:pt x="4050156" y="45081"/>
                </a:moveTo>
                <a:lnTo>
                  <a:pt x="4018406" y="50348"/>
                </a:lnTo>
                <a:lnTo>
                  <a:pt x="4018406" y="144780"/>
                </a:lnTo>
                <a:lnTo>
                  <a:pt x="4050156" y="144780"/>
                </a:lnTo>
                <a:lnTo>
                  <a:pt x="4050156" y="45081"/>
                </a:lnTo>
                <a:close/>
              </a:path>
              <a:path w="4728845" h="331470">
                <a:moveTo>
                  <a:pt x="4053967" y="44450"/>
                </a:moveTo>
                <a:lnTo>
                  <a:pt x="4050156" y="45081"/>
                </a:lnTo>
                <a:lnTo>
                  <a:pt x="4050156" y="144780"/>
                </a:lnTo>
                <a:lnTo>
                  <a:pt x="4053967" y="144780"/>
                </a:lnTo>
                <a:lnTo>
                  <a:pt x="4053967" y="44450"/>
                </a:lnTo>
                <a:close/>
              </a:path>
              <a:path w="4728845" h="331470">
                <a:moveTo>
                  <a:pt x="4085717" y="17780"/>
                </a:moveTo>
                <a:lnTo>
                  <a:pt x="4085717" y="144780"/>
                </a:lnTo>
                <a:lnTo>
                  <a:pt x="4112386" y="144780"/>
                </a:lnTo>
                <a:lnTo>
                  <a:pt x="4112386" y="35560"/>
                </a:lnTo>
                <a:lnTo>
                  <a:pt x="4103751" y="26670"/>
                </a:lnTo>
                <a:lnTo>
                  <a:pt x="4085717" y="17780"/>
                </a:lnTo>
                <a:close/>
              </a:path>
              <a:path w="4728845" h="331470">
                <a:moveTo>
                  <a:pt x="2937636" y="133350"/>
                </a:moveTo>
                <a:lnTo>
                  <a:pt x="2929001" y="133350"/>
                </a:lnTo>
                <a:lnTo>
                  <a:pt x="2929001" y="143510"/>
                </a:lnTo>
                <a:lnTo>
                  <a:pt x="2937636" y="133350"/>
                </a:lnTo>
                <a:close/>
              </a:path>
              <a:path w="4728845" h="331470">
                <a:moveTo>
                  <a:pt x="2535809" y="139766"/>
                </a:moveTo>
                <a:lnTo>
                  <a:pt x="2535809" y="140155"/>
                </a:lnTo>
                <a:lnTo>
                  <a:pt x="2536442" y="139916"/>
                </a:lnTo>
                <a:lnTo>
                  <a:pt x="2535809" y="139766"/>
                </a:lnTo>
                <a:close/>
              </a:path>
              <a:path w="4728845" h="331470">
                <a:moveTo>
                  <a:pt x="2567559" y="97790"/>
                </a:moveTo>
                <a:lnTo>
                  <a:pt x="2535809" y="97790"/>
                </a:lnTo>
                <a:lnTo>
                  <a:pt x="2535809" y="139766"/>
                </a:lnTo>
                <a:lnTo>
                  <a:pt x="2536442" y="139916"/>
                </a:lnTo>
                <a:lnTo>
                  <a:pt x="2553843" y="133350"/>
                </a:lnTo>
                <a:lnTo>
                  <a:pt x="2567559" y="131080"/>
                </a:lnTo>
                <a:lnTo>
                  <a:pt x="2567559" y="97790"/>
                </a:lnTo>
                <a:close/>
              </a:path>
              <a:path w="4728845" h="331470">
                <a:moveTo>
                  <a:pt x="2535809" y="97790"/>
                </a:moveTo>
                <a:lnTo>
                  <a:pt x="2281809" y="97790"/>
                </a:lnTo>
                <a:lnTo>
                  <a:pt x="2433701" y="115570"/>
                </a:lnTo>
                <a:lnTo>
                  <a:pt x="2535809" y="139766"/>
                </a:lnTo>
                <a:lnTo>
                  <a:pt x="2535809" y="97790"/>
                </a:lnTo>
                <a:close/>
              </a:path>
              <a:path w="4728845" h="331470">
                <a:moveTo>
                  <a:pt x="3768090" y="62230"/>
                </a:moveTo>
                <a:lnTo>
                  <a:pt x="1879981" y="62230"/>
                </a:lnTo>
                <a:lnTo>
                  <a:pt x="1879981" y="132862"/>
                </a:lnTo>
                <a:lnTo>
                  <a:pt x="2139188" y="127000"/>
                </a:lnTo>
                <a:lnTo>
                  <a:pt x="2214372" y="127000"/>
                </a:lnTo>
                <a:lnTo>
                  <a:pt x="2214372" y="97790"/>
                </a:lnTo>
                <a:lnTo>
                  <a:pt x="3719195" y="97790"/>
                </a:lnTo>
                <a:lnTo>
                  <a:pt x="3768090" y="90284"/>
                </a:lnTo>
                <a:lnTo>
                  <a:pt x="3768090" y="62230"/>
                </a:lnTo>
                <a:close/>
              </a:path>
              <a:path w="4728845" h="331470">
                <a:moveTo>
                  <a:pt x="2567559" y="97790"/>
                </a:moveTo>
                <a:lnTo>
                  <a:pt x="2567559" y="131080"/>
                </a:lnTo>
                <a:lnTo>
                  <a:pt x="2607564" y="124460"/>
                </a:lnTo>
                <a:lnTo>
                  <a:pt x="2907093" y="124460"/>
                </a:lnTo>
                <a:lnTo>
                  <a:pt x="2853435" y="115570"/>
                </a:lnTo>
                <a:lnTo>
                  <a:pt x="2567559" y="97790"/>
                </a:lnTo>
                <a:close/>
              </a:path>
              <a:path w="4728845" h="331470">
                <a:moveTo>
                  <a:pt x="3719195" y="97790"/>
                </a:moveTo>
                <a:lnTo>
                  <a:pt x="2567559" y="97790"/>
                </a:lnTo>
                <a:lnTo>
                  <a:pt x="2853435" y="115570"/>
                </a:lnTo>
                <a:lnTo>
                  <a:pt x="2922424" y="127000"/>
                </a:lnTo>
                <a:lnTo>
                  <a:pt x="3405191" y="127000"/>
                </a:lnTo>
                <a:lnTo>
                  <a:pt x="3429000" y="124460"/>
                </a:lnTo>
                <a:lnTo>
                  <a:pt x="3661282" y="106680"/>
                </a:lnTo>
                <a:lnTo>
                  <a:pt x="3719195" y="97790"/>
                </a:lnTo>
                <a:close/>
              </a:path>
              <a:path w="4728845" h="331470">
                <a:moveTo>
                  <a:pt x="4018406" y="50348"/>
                </a:moveTo>
                <a:lnTo>
                  <a:pt x="4000373" y="53340"/>
                </a:lnTo>
                <a:lnTo>
                  <a:pt x="3955669" y="62230"/>
                </a:lnTo>
                <a:lnTo>
                  <a:pt x="3799840" y="85504"/>
                </a:lnTo>
                <a:lnTo>
                  <a:pt x="3799840" y="127000"/>
                </a:lnTo>
                <a:lnTo>
                  <a:pt x="4018406" y="127000"/>
                </a:lnTo>
                <a:lnTo>
                  <a:pt x="4018406" y="50348"/>
                </a:lnTo>
                <a:close/>
              </a:path>
              <a:path w="4728845" h="331470">
                <a:moveTo>
                  <a:pt x="3799840" y="0"/>
                </a:moveTo>
                <a:lnTo>
                  <a:pt x="3768090" y="0"/>
                </a:lnTo>
                <a:lnTo>
                  <a:pt x="3768090" y="90284"/>
                </a:lnTo>
                <a:lnTo>
                  <a:pt x="3799840" y="85504"/>
                </a:lnTo>
                <a:lnTo>
                  <a:pt x="3799840" y="0"/>
                </a:lnTo>
                <a:close/>
              </a:path>
              <a:path w="4728845" h="331470">
                <a:moveTo>
                  <a:pt x="3799840" y="0"/>
                </a:moveTo>
                <a:lnTo>
                  <a:pt x="3799840" y="85504"/>
                </a:lnTo>
                <a:lnTo>
                  <a:pt x="3955669" y="62230"/>
                </a:lnTo>
                <a:lnTo>
                  <a:pt x="4000373" y="53340"/>
                </a:lnTo>
                <a:lnTo>
                  <a:pt x="4018406" y="50348"/>
                </a:lnTo>
                <a:lnTo>
                  <a:pt x="4018406" y="17780"/>
                </a:lnTo>
                <a:lnTo>
                  <a:pt x="4050156" y="17780"/>
                </a:lnTo>
                <a:lnTo>
                  <a:pt x="3996435" y="8890"/>
                </a:lnTo>
                <a:lnTo>
                  <a:pt x="3799840" y="0"/>
                </a:lnTo>
                <a:close/>
              </a:path>
              <a:path w="4728845" h="331470">
                <a:moveTo>
                  <a:pt x="4050156" y="17780"/>
                </a:moveTo>
                <a:lnTo>
                  <a:pt x="4018406" y="17780"/>
                </a:lnTo>
                <a:lnTo>
                  <a:pt x="4018406" y="50348"/>
                </a:lnTo>
                <a:lnTo>
                  <a:pt x="4050156" y="45081"/>
                </a:lnTo>
                <a:lnTo>
                  <a:pt x="4050156" y="17780"/>
                </a:lnTo>
                <a:close/>
              </a:path>
              <a:path w="4728845" h="331470">
                <a:moveTo>
                  <a:pt x="4053967" y="17780"/>
                </a:moveTo>
                <a:lnTo>
                  <a:pt x="4050156" y="17780"/>
                </a:lnTo>
                <a:lnTo>
                  <a:pt x="4050156" y="45081"/>
                </a:lnTo>
                <a:lnTo>
                  <a:pt x="4053967" y="44450"/>
                </a:lnTo>
                <a:lnTo>
                  <a:pt x="4053967" y="17780"/>
                </a:lnTo>
                <a:close/>
              </a:path>
              <a:path w="4728845" h="331470">
                <a:moveTo>
                  <a:pt x="4085717" y="17780"/>
                </a:moveTo>
                <a:lnTo>
                  <a:pt x="4053967" y="17780"/>
                </a:lnTo>
                <a:lnTo>
                  <a:pt x="4053967" y="44450"/>
                </a:lnTo>
                <a:lnTo>
                  <a:pt x="4080636" y="35560"/>
                </a:lnTo>
                <a:lnTo>
                  <a:pt x="4085717" y="35560"/>
                </a:lnTo>
                <a:lnTo>
                  <a:pt x="4085717" y="17780"/>
                </a:lnTo>
                <a:close/>
              </a:path>
            </a:pathLst>
          </a:custGeom>
          <a:solidFill>
            <a:srgbClr val="FFFF0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173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B8491D-7AC0-AF8C-EF88-556A6F501B70}"/>
              </a:ext>
            </a:extLst>
          </p:cNvPr>
          <p:cNvSpPr>
            <a:spLocks noGrp="1"/>
          </p:cNvSpPr>
          <p:nvPr/>
        </p:nvSpPr>
        <p:spPr>
          <a:xfrm>
            <a:off x="2084705" y="2371018"/>
            <a:ext cx="8022590" cy="2115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75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/>
              <a:t>Group 5 A+B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Done by Ahmad Abu-</a:t>
            </a:r>
            <a:r>
              <a:rPr lang="en-GB" b="1" dirty="0" err="1"/>
              <a:t>Morad</a:t>
            </a:r>
            <a:endParaRPr lang="en-GB" b="1" dirty="0"/>
          </a:p>
          <a:p>
            <a:pPr algn="ctr"/>
            <a:r>
              <a:rPr lang="en-GB" b="1" dirty="0"/>
              <a:t>Mahmoud </a:t>
            </a:r>
            <a:r>
              <a:rPr lang="en-GB" b="1" dirty="0" err="1"/>
              <a:t>Darwish</a:t>
            </a:r>
            <a:r>
              <a:rPr lang="en-GB" b="1" dirty="0"/>
              <a:t> </a:t>
            </a:r>
          </a:p>
          <a:p>
            <a:pPr algn="ctr"/>
            <a:r>
              <a:rPr lang="en-GB" b="1" dirty="0"/>
              <a:t>Osama </a:t>
            </a:r>
            <a:r>
              <a:rPr lang="en-GB" b="1" dirty="0" err="1"/>
              <a:t>Alawneh</a:t>
            </a:r>
            <a:endParaRPr lang="en-GB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4A78B5D-FFD6-2769-2978-FAB2344E2EB8}"/>
              </a:ext>
            </a:extLst>
          </p:cNvPr>
          <p:cNvSpPr>
            <a:spLocks noGrp="1"/>
          </p:cNvSpPr>
          <p:nvPr/>
        </p:nvSpPr>
        <p:spPr>
          <a:xfrm>
            <a:off x="1202172" y="999959"/>
            <a:ext cx="8103234" cy="677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sz="275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en-GB" sz="4400" dirty="0"/>
              <a:t>Urology mini-</a:t>
            </a:r>
            <a:r>
              <a:rPr lang="en-GB" sz="4400" dirty="0" err="1"/>
              <a:t>osce</a:t>
            </a:r>
            <a:r>
              <a:rPr lang="en-GB" sz="4400" dirty="0"/>
              <a:t> archive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41249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67945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b="0" spc="-10" dirty="0">
                <a:latin typeface="Calibri Light"/>
                <a:cs typeface="Calibri Light"/>
              </a:rPr>
              <a:t>Q1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794255"/>
            <a:ext cx="6511925" cy="318643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55600" marR="5080" indent="-343535">
              <a:lnSpc>
                <a:spcPts val="3080"/>
              </a:lnSpc>
              <a:spcBef>
                <a:spcPts val="4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b="1" spc="15" dirty="0">
                <a:latin typeface="Calibri"/>
                <a:cs typeface="Calibri"/>
              </a:rPr>
              <a:t>1.Cystoscopy</a:t>
            </a:r>
            <a:r>
              <a:rPr sz="2750" b="1" spc="-75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shows</a:t>
            </a:r>
            <a:r>
              <a:rPr sz="2750" b="1" spc="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a</a:t>
            </a:r>
            <a:r>
              <a:rPr sz="2750" b="1" spc="3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superficial</a:t>
            </a:r>
            <a:r>
              <a:rPr sz="2750" b="1" spc="114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papillary </a:t>
            </a:r>
            <a:r>
              <a:rPr sz="2750" b="1" spc="-60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tumor</a:t>
            </a:r>
            <a:r>
              <a:rPr sz="2750" b="1" spc="3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7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is</a:t>
            </a:r>
            <a:r>
              <a:rPr sz="2750" b="1" spc="-10" dirty="0">
                <a:latin typeface="Calibri"/>
                <a:cs typeface="Calibri"/>
              </a:rPr>
              <a:t> </a:t>
            </a:r>
            <a:r>
              <a:rPr sz="2750" b="1" spc="25" dirty="0">
                <a:latin typeface="Calibri"/>
                <a:cs typeface="Calibri"/>
              </a:rPr>
              <a:t>your</a:t>
            </a:r>
            <a:r>
              <a:rPr sz="2750" b="1" spc="-4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diagnosis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?</a:t>
            </a:r>
            <a:endParaRPr sz="2750">
              <a:latin typeface="Calibri"/>
              <a:cs typeface="Calibri"/>
            </a:endParaRPr>
          </a:p>
          <a:p>
            <a:pPr marL="737235">
              <a:lnSpc>
                <a:spcPct val="100000"/>
              </a:lnSpc>
              <a:spcBef>
                <a:spcPts val="315"/>
              </a:spcBef>
            </a:pPr>
            <a:r>
              <a:rPr sz="2750" b="1" spc="-10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ransitional</a:t>
            </a:r>
            <a:r>
              <a:rPr sz="2750" spc="28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cell</a:t>
            </a:r>
            <a:r>
              <a:rPr sz="2750" spc="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00AF50"/>
                </a:solidFill>
                <a:latin typeface="Calibri"/>
                <a:cs typeface="Calibri"/>
              </a:rPr>
              <a:t>carcinoma</a:t>
            </a:r>
            <a:endParaRPr sz="2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b="1" spc="20" dirty="0">
                <a:latin typeface="Calibri"/>
                <a:cs typeface="Calibri"/>
              </a:rPr>
              <a:t>2.Best</a:t>
            </a:r>
            <a:r>
              <a:rPr sz="2750" b="1" spc="-3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tx?</a:t>
            </a:r>
            <a:endParaRPr sz="2750">
              <a:latin typeface="Calibri"/>
              <a:cs typeface="Calibri"/>
            </a:endParaRPr>
          </a:p>
          <a:p>
            <a:pPr marL="822960">
              <a:lnSpc>
                <a:spcPct val="100000"/>
              </a:lnSpc>
              <a:spcBef>
                <a:spcPts val="455"/>
              </a:spcBef>
            </a:pP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TURBT</a:t>
            </a:r>
            <a:endParaRPr sz="2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b="1" dirty="0">
                <a:latin typeface="Calibri"/>
                <a:cs typeface="Calibri"/>
              </a:rPr>
              <a:t>3.When</a:t>
            </a:r>
            <a:r>
              <a:rPr sz="2750" b="1" spc="-2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should</a:t>
            </a:r>
            <a:r>
              <a:rPr sz="2750" b="1" spc="50" dirty="0">
                <a:latin typeface="Calibri"/>
                <a:cs typeface="Calibri"/>
              </a:rPr>
              <a:t> </a:t>
            </a:r>
            <a:r>
              <a:rPr sz="2750" b="1" spc="25" dirty="0">
                <a:latin typeface="Calibri"/>
                <a:cs typeface="Calibri"/>
              </a:rPr>
              <a:t>you</a:t>
            </a:r>
            <a:r>
              <a:rPr sz="2750" b="1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repeat</a:t>
            </a:r>
            <a:r>
              <a:rPr sz="2750" b="1" spc="-2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cystoscopy?</a:t>
            </a:r>
            <a:endParaRPr sz="2750">
              <a:latin typeface="Calibri"/>
              <a:cs typeface="Calibri"/>
            </a:endParaRPr>
          </a:p>
          <a:p>
            <a:pPr marL="822960">
              <a:lnSpc>
                <a:spcPct val="100000"/>
              </a:lnSpc>
              <a:spcBef>
                <a:spcPts val="380"/>
              </a:spcBef>
            </a:pP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after</a:t>
            </a:r>
            <a:r>
              <a:rPr sz="2750" spc="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solidFill>
                  <a:srgbClr val="00AF50"/>
                </a:solidFill>
                <a:latin typeface="Calibri"/>
                <a:cs typeface="Calibri"/>
              </a:rPr>
              <a:t>3</a:t>
            </a:r>
            <a:r>
              <a:rPr sz="2750" spc="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months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62975" y="2343150"/>
            <a:ext cx="3190875" cy="4352925"/>
          </a:xfrm>
          <a:prstGeom prst="rect">
            <a:avLst/>
          </a:prstGeom>
        </p:spPr>
      </p:pic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174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36575" y="1606930"/>
            <a:ext cx="7764780" cy="295973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5600" marR="454659" indent="-343535">
              <a:lnSpc>
                <a:spcPts val="3829"/>
              </a:lnSpc>
              <a:spcBef>
                <a:spcPts val="265"/>
              </a:spcBef>
            </a:pPr>
            <a:r>
              <a:rPr sz="3200" spc="20" dirty="0">
                <a:latin typeface="Calibri"/>
                <a:cs typeface="Calibri"/>
              </a:rPr>
              <a:t>Car </a:t>
            </a:r>
            <a:r>
              <a:rPr sz="3200" spc="10" dirty="0">
                <a:latin typeface="Calibri"/>
                <a:cs typeface="Calibri"/>
              </a:rPr>
              <a:t>accident with right ileum </a:t>
            </a:r>
            <a:r>
              <a:rPr sz="3200" spc="-15" dirty="0">
                <a:latin typeface="Calibri"/>
                <a:cs typeface="Calibri"/>
              </a:rPr>
              <a:t>fracture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hematuria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75cc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with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picture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of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retrograde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pyelogram</a:t>
            </a:r>
            <a:endParaRPr sz="3200">
              <a:latin typeface="Calibri"/>
              <a:cs typeface="Calibri"/>
            </a:endParaRPr>
          </a:p>
          <a:p>
            <a:pPr marL="355600" marR="5080">
              <a:lnSpc>
                <a:spcPts val="3829"/>
              </a:lnSpc>
              <a:spcBef>
                <a:spcPts val="75"/>
              </a:spcBef>
            </a:pPr>
            <a:r>
              <a:rPr sz="3200" dirty="0">
                <a:latin typeface="Calibri"/>
                <a:cs typeface="Calibri"/>
              </a:rPr>
              <a:t>where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is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the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trauma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?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which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grade?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25" dirty="0">
                <a:latin typeface="Calibri"/>
                <a:cs typeface="Calibri"/>
              </a:rPr>
              <a:t>And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first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investigation</a:t>
            </a:r>
            <a:r>
              <a:rPr sz="3200" spc="-17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you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25" dirty="0">
                <a:latin typeface="Calibri"/>
                <a:cs typeface="Calibri"/>
              </a:rPr>
              <a:t>should</a:t>
            </a:r>
            <a:r>
              <a:rPr sz="3200" spc="-160" dirty="0">
                <a:latin typeface="Calibri"/>
                <a:cs typeface="Calibri"/>
              </a:rPr>
              <a:t> </a:t>
            </a:r>
            <a:r>
              <a:rPr sz="3200" spc="25" dirty="0">
                <a:latin typeface="Calibri"/>
                <a:cs typeface="Calibri"/>
              </a:rPr>
              <a:t>do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ts val="3704"/>
              </a:lnSpc>
            </a:pPr>
            <a:r>
              <a:rPr sz="3200" spc="10" dirty="0">
                <a:latin typeface="Calibri"/>
                <a:cs typeface="Calibri"/>
              </a:rPr>
              <a:t>I</a:t>
            </a:r>
            <a:r>
              <a:rPr sz="3200" spc="40" dirty="0">
                <a:latin typeface="Calibri"/>
                <a:cs typeface="Calibri"/>
              </a:rPr>
              <a:t>n</a:t>
            </a:r>
            <a:r>
              <a:rPr sz="3200" spc="-25" dirty="0">
                <a:latin typeface="Calibri"/>
                <a:cs typeface="Calibri"/>
              </a:rPr>
              <a:t>t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40" dirty="0">
                <a:latin typeface="Calibri"/>
                <a:cs typeface="Calibri"/>
              </a:rPr>
              <a:t>ap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ri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40" dirty="0">
                <a:latin typeface="Calibri"/>
                <a:cs typeface="Calibri"/>
              </a:rPr>
              <a:t>n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35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spc="-265" dirty="0">
                <a:latin typeface="Calibri"/>
                <a:cs typeface="Calibri"/>
              </a:rPr>
              <a:t> </a:t>
            </a:r>
            <a:r>
              <a:rPr sz="3200" spc="40" dirty="0">
                <a:latin typeface="Calibri"/>
                <a:cs typeface="Calibri"/>
              </a:rPr>
              <a:t>b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spc="45" dirty="0">
                <a:latin typeface="Calibri"/>
                <a:cs typeface="Calibri"/>
              </a:rPr>
              <a:t>a</a:t>
            </a:r>
            <a:r>
              <a:rPr sz="3200" spc="40" dirty="0">
                <a:latin typeface="Calibri"/>
                <a:cs typeface="Calibri"/>
              </a:rPr>
              <a:t>dd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10" dirty="0">
                <a:latin typeface="Calibri"/>
                <a:cs typeface="Calibri"/>
              </a:rPr>
              <a:t>r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spc="40" dirty="0">
                <a:latin typeface="Calibri"/>
                <a:cs typeface="Calibri"/>
              </a:rPr>
              <a:t>da</a:t>
            </a:r>
            <a:r>
              <a:rPr sz="3200" spc="-10" dirty="0">
                <a:latin typeface="Calibri"/>
                <a:cs typeface="Calibri"/>
              </a:rPr>
              <a:t>m</a:t>
            </a:r>
            <a:r>
              <a:rPr sz="3200" spc="35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g</a:t>
            </a:r>
            <a:r>
              <a:rPr sz="3200" spc="10" dirty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175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1606930"/>
            <a:ext cx="7952105" cy="149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699"/>
              </a:lnSpc>
              <a:spcBef>
                <a:spcPts val="100"/>
              </a:spcBef>
            </a:pPr>
            <a:r>
              <a:rPr sz="3200" dirty="0"/>
              <a:t>P</a:t>
            </a:r>
            <a:r>
              <a:rPr sz="3200" spc="5" dirty="0"/>
              <a:t>ic</a:t>
            </a:r>
            <a:r>
              <a:rPr sz="3200" spc="-35" dirty="0"/>
              <a:t>t</a:t>
            </a:r>
            <a:r>
              <a:rPr sz="3200" spc="40" dirty="0"/>
              <a:t>u</a:t>
            </a:r>
            <a:r>
              <a:rPr sz="3200" spc="-70" dirty="0"/>
              <a:t>r</a:t>
            </a:r>
            <a:r>
              <a:rPr sz="3200" spc="10" dirty="0"/>
              <a:t>e</a:t>
            </a:r>
            <a:r>
              <a:rPr sz="3200" spc="-10" dirty="0"/>
              <a:t> </a:t>
            </a:r>
            <a:r>
              <a:rPr sz="3200" spc="35" dirty="0"/>
              <a:t>o</a:t>
            </a:r>
            <a:r>
              <a:rPr sz="3200" spc="5" dirty="0"/>
              <a:t>f</a:t>
            </a:r>
            <a:r>
              <a:rPr sz="3200" spc="-60" dirty="0"/>
              <a:t> </a:t>
            </a:r>
            <a:r>
              <a:rPr sz="3200" spc="40" dirty="0"/>
              <a:t>b</a:t>
            </a:r>
            <a:r>
              <a:rPr sz="3200" spc="5" dirty="0"/>
              <a:t>l</a:t>
            </a:r>
            <a:r>
              <a:rPr sz="3200" spc="40" dirty="0"/>
              <a:t>add</a:t>
            </a:r>
            <a:r>
              <a:rPr sz="3200" spc="-25" dirty="0"/>
              <a:t>e</a:t>
            </a:r>
            <a:r>
              <a:rPr sz="3200" spc="10" dirty="0"/>
              <a:t>r</a:t>
            </a:r>
            <a:r>
              <a:rPr sz="3200" spc="-200" dirty="0"/>
              <a:t> </a:t>
            </a:r>
            <a:r>
              <a:rPr sz="3200" spc="-10" dirty="0"/>
              <a:t>m</a:t>
            </a:r>
            <a:r>
              <a:rPr sz="3200" spc="35" dirty="0"/>
              <a:t>a</a:t>
            </a:r>
            <a:r>
              <a:rPr sz="3200" spc="15" dirty="0"/>
              <a:t>s</a:t>
            </a:r>
            <a:r>
              <a:rPr sz="3200" spc="10" dirty="0"/>
              <a:t>s</a:t>
            </a:r>
            <a:r>
              <a:rPr sz="3200" spc="-40" dirty="0"/>
              <a:t> </a:t>
            </a:r>
            <a:r>
              <a:rPr sz="3200" spc="35" dirty="0"/>
              <a:t>w</a:t>
            </a:r>
            <a:r>
              <a:rPr sz="3200" spc="5" dirty="0"/>
              <a:t>i</a:t>
            </a:r>
            <a:r>
              <a:rPr sz="3200" spc="-15" dirty="0"/>
              <a:t>t</a:t>
            </a:r>
            <a:r>
              <a:rPr sz="3200" spc="15" dirty="0"/>
              <a:t>h</a:t>
            </a:r>
            <a:r>
              <a:rPr sz="3200" spc="-25" dirty="0"/>
              <a:t> </a:t>
            </a:r>
            <a:r>
              <a:rPr sz="3200" spc="-10" dirty="0"/>
              <a:t>f</a:t>
            </a:r>
            <a:r>
              <a:rPr sz="3200" spc="5" dirty="0"/>
              <a:t>i</a:t>
            </a:r>
            <a:r>
              <a:rPr sz="3200" spc="15" dirty="0"/>
              <a:t>l</a:t>
            </a:r>
            <a:r>
              <a:rPr sz="3200" spc="5" dirty="0"/>
              <a:t>l</a:t>
            </a:r>
            <a:r>
              <a:rPr sz="3200" spc="15" dirty="0"/>
              <a:t>i</a:t>
            </a:r>
            <a:r>
              <a:rPr sz="3200" spc="40" dirty="0"/>
              <a:t>n</a:t>
            </a:r>
            <a:r>
              <a:rPr sz="3200" spc="10" dirty="0"/>
              <a:t>g</a:t>
            </a:r>
            <a:r>
              <a:rPr sz="3200" spc="-15" dirty="0"/>
              <a:t> </a:t>
            </a:r>
            <a:r>
              <a:rPr sz="3200" spc="35" dirty="0"/>
              <a:t>d</a:t>
            </a:r>
            <a:r>
              <a:rPr sz="3200" spc="-25" dirty="0"/>
              <a:t>e</a:t>
            </a:r>
            <a:r>
              <a:rPr sz="3200" spc="-10" dirty="0"/>
              <a:t>f</a:t>
            </a:r>
            <a:r>
              <a:rPr sz="3200" spc="5" dirty="0"/>
              <a:t>ict  histological</a:t>
            </a:r>
            <a:r>
              <a:rPr sz="3200" spc="-185" dirty="0"/>
              <a:t> </a:t>
            </a:r>
            <a:r>
              <a:rPr sz="3200" spc="15" dirty="0"/>
              <a:t>finding?</a:t>
            </a:r>
            <a:r>
              <a:rPr sz="3200" spc="-100" dirty="0"/>
              <a:t> </a:t>
            </a:r>
            <a:r>
              <a:rPr sz="3200" spc="25" dirty="0"/>
              <a:t>Squamous</a:t>
            </a:r>
            <a:r>
              <a:rPr sz="3200" spc="-235" dirty="0"/>
              <a:t> </a:t>
            </a:r>
            <a:r>
              <a:rPr sz="3200" spc="-5" dirty="0"/>
              <a:t>cell</a:t>
            </a:r>
            <a:r>
              <a:rPr sz="3200" spc="40" dirty="0"/>
              <a:t> </a:t>
            </a:r>
            <a:r>
              <a:rPr sz="3200" spc="5" dirty="0"/>
              <a:t>carcinoma </a:t>
            </a:r>
            <a:r>
              <a:rPr sz="3200" spc="-705" dirty="0"/>
              <a:t> </a:t>
            </a:r>
            <a:r>
              <a:rPr sz="3200" spc="20" dirty="0"/>
              <a:t>diagnosis?</a:t>
            </a:r>
            <a:endParaRPr sz="3200"/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176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36575" y="1606930"/>
            <a:ext cx="7134225" cy="149987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5600" marR="1552575" indent="-343535">
              <a:lnSpc>
                <a:spcPts val="3829"/>
              </a:lnSpc>
              <a:spcBef>
                <a:spcPts val="2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Picture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of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right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renal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carcinoma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diagnosis?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ts val="3779"/>
              </a:lnSpc>
            </a:pPr>
            <a:r>
              <a:rPr sz="3200" dirty="0">
                <a:latin typeface="Calibri"/>
                <a:cs typeface="Calibri"/>
              </a:rPr>
              <a:t>P</a:t>
            </a:r>
            <a:r>
              <a:rPr sz="3200" spc="5" dirty="0">
                <a:latin typeface="Calibri"/>
                <a:cs typeface="Calibri"/>
              </a:rPr>
              <a:t>ri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spc="35" dirty="0">
                <a:latin typeface="Calibri"/>
                <a:cs typeface="Calibri"/>
              </a:rPr>
              <a:t>a</a:t>
            </a:r>
            <a:r>
              <a:rPr sz="3200" spc="10" dirty="0">
                <a:latin typeface="Calibri"/>
                <a:cs typeface="Calibri"/>
              </a:rPr>
              <a:t>ry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50" dirty="0">
                <a:latin typeface="Calibri"/>
                <a:cs typeface="Calibri"/>
              </a:rPr>
              <a:t>n</a:t>
            </a:r>
            <a:r>
              <a:rPr sz="3200" spc="-25" dirty="0">
                <a:latin typeface="Calibri"/>
                <a:cs typeface="Calibri"/>
              </a:rPr>
              <a:t>te</a:t>
            </a:r>
            <a:r>
              <a:rPr sz="3200" spc="10" dirty="0">
                <a:latin typeface="Calibri"/>
                <a:cs typeface="Calibri"/>
              </a:rPr>
              <a:t>r</a:t>
            </a:r>
            <a:r>
              <a:rPr sz="3200" spc="-30" dirty="0">
                <a:latin typeface="Calibri"/>
                <a:cs typeface="Calibri"/>
              </a:rPr>
              <a:t>v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40" dirty="0">
                <a:latin typeface="Calibri"/>
                <a:cs typeface="Calibri"/>
              </a:rPr>
              <a:t>n</a:t>
            </a:r>
            <a:r>
              <a:rPr sz="3200" spc="-25" dirty="0">
                <a:latin typeface="Calibri"/>
                <a:cs typeface="Calibri"/>
              </a:rPr>
              <a:t>t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45" dirty="0">
                <a:latin typeface="Calibri"/>
                <a:cs typeface="Calibri"/>
              </a:rPr>
              <a:t>o</a:t>
            </a:r>
            <a:r>
              <a:rPr sz="3200" spc="60" dirty="0">
                <a:latin typeface="Calibri"/>
                <a:cs typeface="Calibri"/>
              </a:rPr>
              <a:t>n</a:t>
            </a:r>
            <a:r>
              <a:rPr sz="3200" spc="10" dirty="0">
                <a:solidFill>
                  <a:srgbClr val="00AF50"/>
                </a:solidFill>
                <a:latin typeface="Calibri"/>
                <a:cs typeface="Calibri"/>
              </a:rPr>
              <a:t>?</a:t>
            </a:r>
            <a:r>
              <a:rPr sz="3200" spc="-19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-6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3200" spc="40" dirty="0">
                <a:solidFill>
                  <a:srgbClr val="00AF50"/>
                </a:solidFill>
                <a:latin typeface="Calibri"/>
                <a:cs typeface="Calibri"/>
              </a:rPr>
              <a:t>ad</a:t>
            </a:r>
            <a:r>
              <a:rPr sz="3200" spc="5" dirty="0">
                <a:solidFill>
                  <a:srgbClr val="00AF50"/>
                </a:solidFill>
                <a:latin typeface="Calibri"/>
                <a:cs typeface="Calibri"/>
              </a:rPr>
              <a:t>ic</a:t>
            </a:r>
            <a:r>
              <a:rPr sz="3200" spc="3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3200" spc="5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3200" spc="-114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3200" spc="-25" dirty="0">
                <a:solidFill>
                  <a:srgbClr val="00AF50"/>
                </a:solidFill>
                <a:latin typeface="Calibri"/>
                <a:cs typeface="Calibri"/>
              </a:rPr>
              <a:t>y</a:t>
            </a:r>
            <a:r>
              <a:rPr sz="3200" spc="20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3200" spc="-20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3200" spc="-2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3200" spc="-5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3200" spc="-20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3200" spc="3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3200" spc="-85" dirty="0">
                <a:solidFill>
                  <a:srgbClr val="00AF50"/>
                </a:solidFill>
                <a:latin typeface="Calibri"/>
                <a:cs typeface="Calibri"/>
              </a:rPr>
              <a:t>m</a:t>
            </a:r>
            <a:r>
              <a:rPr sz="3200" spc="10" dirty="0">
                <a:solidFill>
                  <a:srgbClr val="00AF50"/>
                </a:solidFill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575" y="1606930"/>
            <a:ext cx="3940810" cy="100393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55600" marR="5080" indent="-343535">
              <a:lnSpc>
                <a:spcPts val="3829"/>
              </a:lnSpc>
              <a:spcBef>
                <a:spcPts val="2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Picture </a:t>
            </a:r>
            <a:r>
              <a:rPr sz="3200" spc="20" dirty="0">
                <a:latin typeface="Calibri"/>
                <a:cs typeface="Calibri"/>
              </a:rPr>
              <a:t>of </a:t>
            </a:r>
            <a:r>
              <a:rPr sz="3200" spc="10" dirty="0">
                <a:latin typeface="Calibri"/>
                <a:cs typeface="Calibri"/>
              </a:rPr>
              <a:t>VUR 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50" dirty="0">
                <a:latin typeface="Calibri"/>
                <a:cs typeface="Calibri"/>
              </a:rPr>
              <a:t>n</a:t>
            </a:r>
            <a:r>
              <a:rPr sz="3200" spc="40" dirty="0">
                <a:latin typeface="Calibri"/>
                <a:cs typeface="Calibri"/>
              </a:rPr>
              <a:t>d</a:t>
            </a:r>
            <a:r>
              <a:rPr sz="3200" spc="5" dirty="0">
                <a:latin typeface="Calibri"/>
                <a:cs typeface="Calibri"/>
              </a:rPr>
              <a:t>ic</a:t>
            </a:r>
            <a:r>
              <a:rPr sz="3200" spc="30" dirty="0">
                <a:latin typeface="Calibri"/>
                <a:cs typeface="Calibri"/>
              </a:rPr>
              <a:t>a</a:t>
            </a:r>
            <a:r>
              <a:rPr sz="3200" spc="-25" dirty="0">
                <a:latin typeface="Calibri"/>
                <a:cs typeface="Calibri"/>
              </a:rPr>
              <a:t>t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45" dirty="0">
                <a:latin typeface="Calibri"/>
                <a:cs typeface="Calibri"/>
              </a:rPr>
              <a:t>o</a:t>
            </a:r>
            <a:r>
              <a:rPr sz="3200" spc="15" dirty="0">
                <a:latin typeface="Calibri"/>
                <a:cs typeface="Calibri"/>
              </a:rPr>
              <a:t>n</a:t>
            </a:r>
            <a:r>
              <a:rPr sz="3200" spc="-250" dirty="0">
                <a:latin typeface="Calibri"/>
                <a:cs typeface="Calibri"/>
              </a:rPr>
              <a:t> 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f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s</a:t>
            </a:r>
            <a:r>
              <a:rPr sz="3200" spc="40" dirty="0">
                <a:latin typeface="Calibri"/>
                <a:cs typeface="Calibri"/>
              </a:rPr>
              <a:t>u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10" dirty="0">
                <a:latin typeface="Calibri"/>
                <a:cs typeface="Calibri"/>
              </a:rPr>
              <a:t>g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10" dirty="0">
                <a:latin typeface="Calibri"/>
                <a:cs typeface="Calibri"/>
              </a:rPr>
              <a:t>r</a:t>
            </a:r>
            <a:r>
              <a:rPr sz="3200" spc="-35" dirty="0">
                <a:latin typeface="Calibri"/>
                <a:cs typeface="Calibri"/>
              </a:rPr>
              <a:t>y</a:t>
            </a:r>
            <a:r>
              <a:rPr sz="3200" spc="10" dirty="0"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021" y="3152775"/>
            <a:ext cx="8805978" cy="288026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177</a:t>
            </a:r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178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36575" y="1606930"/>
            <a:ext cx="7432675" cy="3942079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5600" marR="5080" indent="-343535" algn="just">
              <a:lnSpc>
                <a:spcPts val="3829"/>
              </a:lnSpc>
              <a:spcBef>
                <a:spcPts val="265"/>
              </a:spcBef>
              <a:buFont typeface="Arial"/>
              <a:buChar char="•"/>
              <a:tabLst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KUB </a:t>
            </a:r>
            <a:r>
              <a:rPr sz="3200" spc="20" dirty="0">
                <a:latin typeface="Calibri"/>
                <a:cs typeface="Calibri"/>
              </a:rPr>
              <a:t>of </a:t>
            </a:r>
            <a:r>
              <a:rPr sz="3200" spc="10" dirty="0">
                <a:latin typeface="Calibri"/>
                <a:cs typeface="Calibri"/>
              </a:rPr>
              <a:t>a </a:t>
            </a:r>
            <a:r>
              <a:rPr sz="3200" spc="20" dirty="0">
                <a:latin typeface="Calibri"/>
                <a:cs typeface="Calibri"/>
              </a:rPr>
              <a:t>37 </a:t>
            </a:r>
            <a:r>
              <a:rPr sz="3200" spc="-20" dirty="0">
                <a:latin typeface="Calibri"/>
                <a:cs typeface="Calibri"/>
              </a:rPr>
              <a:t>year </a:t>
            </a:r>
            <a:r>
              <a:rPr sz="3200" spc="15" dirty="0">
                <a:latin typeface="Calibri"/>
                <a:cs typeface="Calibri"/>
              </a:rPr>
              <a:t>old </a:t>
            </a:r>
            <a:r>
              <a:rPr sz="3200" spc="-10" dirty="0">
                <a:latin typeface="Calibri"/>
                <a:cs typeface="Calibri"/>
              </a:rPr>
              <a:t>female </a:t>
            </a:r>
            <a:r>
              <a:rPr sz="3200" spc="15" dirty="0">
                <a:latin typeface="Calibri"/>
                <a:cs typeface="Calibri"/>
              </a:rPr>
              <a:t>patient </a:t>
            </a:r>
            <a:r>
              <a:rPr sz="3200" spc="10" dirty="0">
                <a:latin typeface="Calibri"/>
                <a:cs typeface="Calibri"/>
              </a:rPr>
              <a:t>with a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history</a:t>
            </a:r>
            <a:r>
              <a:rPr sz="3200" spc="-175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of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loin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25" dirty="0">
                <a:latin typeface="Calibri"/>
                <a:cs typeface="Calibri"/>
              </a:rPr>
              <a:t>pain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30" dirty="0">
                <a:latin typeface="Calibri"/>
                <a:cs typeface="Calibri"/>
              </a:rPr>
              <a:t>and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recurrent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UTI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30" dirty="0">
                <a:latin typeface="Calibri"/>
                <a:cs typeface="Calibri"/>
              </a:rPr>
              <a:t>has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2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25" dirty="0">
                <a:latin typeface="Calibri"/>
                <a:cs typeface="Calibri"/>
              </a:rPr>
              <a:t>kids</a:t>
            </a:r>
            <a:endParaRPr sz="3200">
              <a:latin typeface="Calibri"/>
              <a:cs typeface="Calibri"/>
            </a:endParaRPr>
          </a:p>
          <a:p>
            <a:pPr marL="355600" marR="366395">
              <a:lnSpc>
                <a:spcPts val="3829"/>
              </a:lnSpc>
              <a:spcBef>
                <a:spcPts val="75"/>
              </a:spcBef>
            </a:pPr>
            <a:r>
              <a:rPr sz="3200" spc="10" dirty="0">
                <a:latin typeface="Calibri"/>
                <a:cs typeface="Calibri"/>
              </a:rPr>
              <a:t>most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probable</a:t>
            </a:r>
            <a:r>
              <a:rPr sz="3200" spc="-21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etiology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&gt;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AF50"/>
                </a:solidFill>
                <a:latin typeface="Calibri"/>
                <a:cs typeface="Calibri"/>
              </a:rPr>
              <a:t>staghorn</a:t>
            </a:r>
            <a:r>
              <a:rPr sz="3200" spc="-9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00AF50"/>
                </a:solidFill>
                <a:latin typeface="Calibri"/>
                <a:cs typeface="Calibri"/>
              </a:rPr>
              <a:t>stone </a:t>
            </a:r>
            <a:r>
              <a:rPr sz="3200" spc="-70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m</a:t>
            </a:r>
            <a:r>
              <a:rPr sz="3200" spc="40" dirty="0">
                <a:latin typeface="Calibri"/>
                <a:cs typeface="Calibri"/>
              </a:rPr>
              <a:t>p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15" dirty="0">
                <a:latin typeface="Calibri"/>
                <a:cs typeface="Calibri"/>
              </a:rPr>
              <a:t>s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45" dirty="0">
                <a:latin typeface="Calibri"/>
                <a:cs typeface="Calibri"/>
              </a:rPr>
              <a:t>o</a:t>
            </a:r>
            <a:r>
              <a:rPr sz="3200" spc="40" dirty="0">
                <a:latin typeface="Calibri"/>
                <a:cs typeface="Calibri"/>
              </a:rPr>
              <a:t>n</a:t>
            </a:r>
            <a:r>
              <a:rPr sz="3200" spc="10" dirty="0">
                <a:latin typeface="Calibri"/>
                <a:cs typeface="Calibri"/>
              </a:rPr>
              <a:t>&gt;</a:t>
            </a:r>
            <a:r>
              <a:rPr sz="3200" spc="-215" dirty="0"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AF50"/>
                </a:solidFill>
                <a:latin typeface="Calibri"/>
                <a:cs typeface="Calibri"/>
              </a:rPr>
              <a:t>m</a:t>
            </a:r>
            <a:r>
              <a:rPr sz="3200" spc="35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3200" spc="-15" dirty="0">
                <a:solidFill>
                  <a:srgbClr val="00AF50"/>
                </a:solidFill>
                <a:latin typeface="Calibri"/>
                <a:cs typeface="Calibri"/>
              </a:rPr>
              <a:t>g</a:t>
            </a:r>
            <a:r>
              <a:rPr sz="3200" spc="35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3200" spc="-2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3200" spc="15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3200" spc="5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3200" spc="45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3200" spc="20" dirty="0">
                <a:solidFill>
                  <a:srgbClr val="00AF50"/>
                </a:solidFill>
                <a:latin typeface="Calibri"/>
                <a:cs typeface="Calibri"/>
              </a:rPr>
              <a:t>m</a:t>
            </a:r>
            <a:r>
              <a:rPr sz="3200" spc="-1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35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3200" spc="-10" dirty="0">
                <a:solidFill>
                  <a:srgbClr val="00AF50"/>
                </a:solidFill>
                <a:latin typeface="Calibri"/>
                <a:cs typeface="Calibri"/>
              </a:rPr>
              <a:t>mm</a:t>
            </a:r>
            <a:r>
              <a:rPr sz="3200" spc="30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3200" spc="35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3200" spc="5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3200" spc="45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3200" spc="20" dirty="0">
                <a:solidFill>
                  <a:srgbClr val="00AF50"/>
                </a:solidFill>
                <a:latin typeface="Calibri"/>
                <a:cs typeface="Calibri"/>
              </a:rPr>
              <a:t>m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ts val="3700"/>
              </a:lnSpc>
            </a:pPr>
            <a:r>
              <a:rPr sz="3200" spc="15" dirty="0">
                <a:solidFill>
                  <a:srgbClr val="00AF50"/>
                </a:solidFill>
                <a:latin typeface="Calibri"/>
                <a:cs typeface="Calibri"/>
              </a:rPr>
              <a:t>phosphate</a:t>
            </a:r>
            <a:endParaRPr sz="3200">
              <a:latin typeface="Calibri"/>
              <a:cs typeface="Calibri"/>
            </a:endParaRPr>
          </a:p>
          <a:p>
            <a:pPr marL="355600" marR="664845">
              <a:lnSpc>
                <a:spcPts val="3910"/>
              </a:lnSpc>
              <a:spcBef>
                <a:spcPts val="25"/>
              </a:spcBef>
            </a:pPr>
            <a:r>
              <a:rPr sz="3200" spc="5" dirty="0">
                <a:latin typeface="Calibri"/>
                <a:cs typeface="Calibri"/>
              </a:rPr>
              <a:t>method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of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management&gt;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AF50"/>
                </a:solidFill>
                <a:latin typeface="Calibri"/>
                <a:cs typeface="Calibri"/>
              </a:rPr>
              <a:t>percutanous </a:t>
            </a:r>
            <a:r>
              <a:rPr sz="3200" spc="-70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00AF50"/>
                </a:solidFill>
                <a:latin typeface="Calibri"/>
                <a:cs typeface="Calibri"/>
              </a:rPr>
              <a:t>nephrolithiotomy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179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36575" y="1606930"/>
            <a:ext cx="7776845" cy="256857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5600" marR="5080" indent="-343535">
              <a:lnSpc>
                <a:spcPts val="3829"/>
              </a:lnSpc>
              <a:spcBef>
                <a:spcPts val="2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Patient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55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year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old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use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indwelling</a:t>
            </a:r>
            <a:r>
              <a:rPr sz="3200" spc="-1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cathter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for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period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of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time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ts val="3704"/>
              </a:lnSpc>
            </a:pPr>
            <a:r>
              <a:rPr sz="3200" spc="10" dirty="0">
                <a:latin typeface="Calibri"/>
                <a:cs typeface="Calibri"/>
              </a:rPr>
              <a:t>came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with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hematuria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65"/>
              </a:spcBef>
            </a:pPr>
            <a:r>
              <a:rPr sz="3200" spc="20" dirty="0">
                <a:latin typeface="Calibri"/>
                <a:cs typeface="Calibri"/>
              </a:rPr>
              <a:t>diagnosis?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5600" algn="l"/>
                <a:tab pos="356235" algn="l"/>
                <a:tab pos="2327275" algn="l"/>
              </a:tabLst>
            </a:pPr>
            <a:r>
              <a:rPr sz="3200" spc="15" dirty="0">
                <a:solidFill>
                  <a:srgbClr val="00AF50"/>
                </a:solidFill>
                <a:latin typeface="Calibri"/>
                <a:cs typeface="Calibri"/>
              </a:rPr>
              <a:t>SCC</a:t>
            </a:r>
            <a:r>
              <a:rPr sz="3200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30" dirty="0">
                <a:solidFill>
                  <a:srgbClr val="00AF50"/>
                </a:solidFill>
                <a:latin typeface="Calibri"/>
                <a:cs typeface="Calibri"/>
              </a:rPr>
              <a:t>due</a:t>
            </a:r>
            <a:r>
              <a:rPr sz="3200" spc="-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AF50"/>
                </a:solidFill>
                <a:latin typeface="Calibri"/>
                <a:cs typeface="Calibri"/>
              </a:rPr>
              <a:t>to	</a:t>
            </a:r>
            <a:r>
              <a:rPr sz="3200" spc="5" dirty="0">
                <a:solidFill>
                  <a:srgbClr val="00AF50"/>
                </a:solidFill>
                <a:latin typeface="Calibri"/>
                <a:cs typeface="Calibri"/>
              </a:rPr>
              <a:t>chronic</a:t>
            </a:r>
            <a:r>
              <a:rPr sz="3200" spc="-1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AF50"/>
                </a:solidFill>
                <a:latin typeface="Calibri"/>
                <a:cs typeface="Calibri"/>
              </a:rPr>
              <a:t>irritation</a:t>
            </a:r>
            <a:r>
              <a:rPr sz="3200" spc="-1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AF50"/>
                </a:solidFill>
                <a:latin typeface="Calibri"/>
                <a:cs typeface="Calibri"/>
              </a:rPr>
              <a:t>from</a:t>
            </a:r>
            <a:r>
              <a:rPr sz="3200" spc="-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00AF50"/>
                </a:solidFill>
                <a:latin typeface="Calibri"/>
                <a:cs typeface="Calibri"/>
              </a:rPr>
              <a:t>cath</a:t>
            </a:r>
            <a:r>
              <a:rPr sz="3200" spc="2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180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749295" y="1912619"/>
            <a:ext cx="3651885" cy="185293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01400"/>
              </a:lnSpc>
              <a:spcBef>
                <a:spcPts val="60"/>
              </a:spcBef>
            </a:pPr>
            <a:r>
              <a:rPr sz="3950" spc="-10" dirty="0">
                <a:latin typeface="Calibri"/>
                <a:cs typeface="Calibri"/>
              </a:rPr>
              <a:t>Urology</a:t>
            </a:r>
            <a:r>
              <a:rPr sz="3950" spc="95" dirty="0">
                <a:latin typeface="Calibri"/>
                <a:cs typeface="Calibri"/>
              </a:rPr>
              <a:t> </a:t>
            </a:r>
            <a:r>
              <a:rPr sz="3950" spc="5" dirty="0">
                <a:latin typeface="Calibri"/>
                <a:cs typeface="Calibri"/>
              </a:rPr>
              <a:t>Min-osce </a:t>
            </a:r>
            <a:r>
              <a:rPr sz="3950" spc="-880" dirty="0">
                <a:latin typeface="Calibri"/>
                <a:cs typeface="Calibri"/>
              </a:rPr>
              <a:t> </a:t>
            </a:r>
            <a:r>
              <a:rPr sz="3950" spc="15" dirty="0">
                <a:latin typeface="Calibri"/>
                <a:cs typeface="Calibri"/>
              </a:rPr>
              <a:t>4-10-2020</a:t>
            </a:r>
            <a:endParaRPr sz="3950">
              <a:latin typeface="Calibri"/>
              <a:cs typeface="Calibri"/>
            </a:endParaRPr>
          </a:p>
          <a:p>
            <a:pPr marL="6985" algn="ctr">
              <a:lnSpc>
                <a:spcPct val="100000"/>
              </a:lnSpc>
              <a:spcBef>
                <a:spcPts val="70"/>
              </a:spcBef>
            </a:pPr>
            <a:r>
              <a:rPr sz="3950" spc="-10" dirty="0">
                <a:latin typeface="Calibri"/>
                <a:cs typeface="Calibri"/>
              </a:rPr>
              <a:t>group</a:t>
            </a:r>
            <a:r>
              <a:rPr sz="3950" spc="70" dirty="0">
                <a:latin typeface="Calibri"/>
                <a:cs typeface="Calibri"/>
              </a:rPr>
              <a:t> </a:t>
            </a:r>
            <a:r>
              <a:rPr sz="3950" spc="15" dirty="0">
                <a:latin typeface="Calibri"/>
                <a:cs typeface="Calibri"/>
              </a:rPr>
              <a:t>3</a:t>
            </a:r>
            <a:r>
              <a:rPr sz="3950" spc="-1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(a+b)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20289" y="3895979"/>
            <a:ext cx="450278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5" dirty="0">
                <a:solidFill>
                  <a:srgbClr val="888888"/>
                </a:solidFill>
                <a:latin typeface="Calibri"/>
                <a:cs typeface="Calibri"/>
              </a:rPr>
              <a:t>Done</a:t>
            </a:r>
            <a:r>
              <a:rPr sz="3200" spc="-9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15" dirty="0">
                <a:solidFill>
                  <a:srgbClr val="888888"/>
                </a:solidFill>
                <a:latin typeface="Calibri"/>
                <a:cs typeface="Calibri"/>
              </a:rPr>
              <a:t>Raghad</a:t>
            </a:r>
            <a:r>
              <a:rPr sz="3200" spc="-7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30" dirty="0">
                <a:solidFill>
                  <a:srgbClr val="888888"/>
                </a:solidFill>
                <a:latin typeface="Calibri"/>
                <a:cs typeface="Calibri"/>
              </a:rPr>
              <a:t>abu</a:t>
            </a:r>
            <a:r>
              <a:rPr sz="3200" spc="-10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888888"/>
                </a:solidFill>
                <a:latin typeface="Calibri"/>
                <a:cs typeface="Calibri"/>
              </a:rPr>
              <a:t>al</a:t>
            </a:r>
            <a:r>
              <a:rPr sz="3200" spc="-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15" dirty="0">
                <a:solidFill>
                  <a:srgbClr val="888888"/>
                </a:solidFill>
                <a:latin typeface="Calibri"/>
                <a:cs typeface="Calibri"/>
              </a:rPr>
              <a:t>sheikh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0"/>
            <a:ext cx="2895600" cy="267652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5725" y="0"/>
            <a:ext cx="8529320" cy="652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8425" marR="4679315" indent="-85725">
              <a:lnSpc>
                <a:spcPct val="122900"/>
              </a:lnSpc>
              <a:spcBef>
                <a:spcPts val="95"/>
              </a:spcBef>
              <a:buAutoNum type="arabicPlain"/>
              <a:tabLst>
                <a:tab pos="394335" algn="l"/>
              </a:tabLst>
            </a:pPr>
            <a:r>
              <a:rPr sz="2750" spc="-5" dirty="0">
                <a:latin typeface="Times New Roman"/>
                <a:cs typeface="Times New Roman"/>
              </a:rPr>
              <a:t>What</a:t>
            </a:r>
            <a:r>
              <a:rPr sz="2750" spc="100" dirty="0">
                <a:latin typeface="Times New Roman"/>
                <a:cs typeface="Times New Roman"/>
              </a:rPr>
              <a:t> </a:t>
            </a:r>
            <a:r>
              <a:rPr sz="2750" spc="-40" dirty="0">
                <a:latin typeface="Times New Roman"/>
                <a:cs typeface="Times New Roman"/>
              </a:rPr>
              <a:t>is</a:t>
            </a:r>
            <a:r>
              <a:rPr sz="2750" spc="100" dirty="0">
                <a:latin typeface="Times New Roman"/>
                <a:cs typeface="Times New Roman"/>
              </a:rPr>
              <a:t> </a:t>
            </a:r>
            <a:r>
              <a:rPr sz="2750" spc="15" dirty="0">
                <a:latin typeface="Times New Roman"/>
                <a:cs typeface="Times New Roman"/>
              </a:rPr>
              <a:t>the</a:t>
            </a:r>
            <a:r>
              <a:rPr sz="2750" spc="20" dirty="0">
                <a:latin typeface="Times New Roman"/>
                <a:cs typeface="Times New Roman"/>
              </a:rPr>
              <a:t> </a:t>
            </a:r>
            <a:r>
              <a:rPr sz="2750" spc="15" dirty="0">
                <a:latin typeface="Times New Roman"/>
                <a:cs typeface="Times New Roman"/>
              </a:rPr>
              <a:t>name</a:t>
            </a:r>
            <a:r>
              <a:rPr sz="2750" spc="20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of</a:t>
            </a:r>
            <a:r>
              <a:rPr sz="2750" spc="30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this </a:t>
            </a:r>
            <a:r>
              <a:rPr sz="2750" spc="-67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radiological</a:t>
            </a:r>
            <a:r>
              <a:rPr sz="2750" spc="32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study</a:t>
            </a:r>
            <a:r>
              <a:rPr sz="2750" spc="90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?</a:t>
            </a:r>
            <a:r>
              <a:rPr sz="2750" spc="20" dirty="0">
                <a:latin typeface="Times New Roman"/>
                <a:cs typeface="Times New Roman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Times New Roman"/>
                <a:cs typeface="Times New Roman"/>
              </a:rPr>
              <a:t>KUB</a:t>
            </a:r>
            <a:endParaRPr sz="2750">
              <a:latin typeface="Times New Roman"/>
              <a:cs typeface="Times New Roman"/>
            </a:endParaRPr>
          </a:p>
          <a:p>
            <a:pPr marL="98425" marR="3009265" indent="-85725">
              <a:lnSpc>
                <a:spcPct val="120600"/>
              </a:lnSpc>
              <a:spcBef>
                <a:spcPts val="75"/>
              </a:spcBef>
              <a:buAutoNum type="arabicPlain"/>
              <a:tabLst>
                <a:tab pos="394335" algn="l"/>
                <a:tab pos="775335" algn="l"/>
                <a:tab pos="2463800" algn="l"/>
                <a:tab pos="2889250" algn="l"/>
              </a:tabLst>
            </a:pPr>
            <a:r>
              <a:rPr sz="2750" spc="-35" dirty="0">
                <a:latin typeface="Times New Roman"/>
                <a:cs typeface="Times New Roman"/>
              </a:rPr>
              <a:t>give</a:t>
            </a:r>
            <a:r>
              <a:rPr sz="2750" spc="275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3</a:t>
            </a:r>
            <a:r>
              <a:rPr sz="2750" spc="45" dirty="0">
                <a:latin typeface="Times New Roman"/>
                <a:cs typeface="Times New Roman"/>
              </a:rPr>
              <a:t> </a:t>
            </a:r>
            <a:r>
              <a:rPr sz="2750" spc="-30" dirty="0">
                <a:latin typeface="Times New Roman"/>
                <a:cs typeface="Times New Roman"/>
              </a:rPr>
              <a:t>difference	</a:t>
            </a:r>
            <a:r>
              <a:rPr sz="2750" spc="-10" dirty="0">
                <a:latin typeface="Times New Roman"/>
                <a:cs typeface="Times New Roman"/>
              </a:rPr>
              <a:t>between</a:t>
            </a:r>
            <a:r>
              <a:rPr sz="2750" spc="125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this</a:t>
            </a:r>
            <a:r>
              <a:rPr sz="2750" spc="65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study </a:t>
            </a:r>
            <a:r>
              <a:rPr sz="2750" spc="-670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and	</a:t>
            </a:r>
            <a:r>
              <a:rPr sz="2750" spc="-20" dirty="0">
                <a:latin typeface="Times New Roman"/>
                <a:cs typeface="Times New Roman"/>
              </a:rPr>
              <a:t>Abdominal	</a:t>
            </a:r>
            <a:r>
              <a:rPr sz="2750" spc="15" dirty="0">
                <a:latin typeface="Times New Roman"/>
                <a:cs typeface="Times New Roman"/>
              </a:rPr>
              <a:t>x</a:t>
            </a:r>
            <a:r>
              <a:rPr sz="2750" spc="20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ray</a:t>
            </a:r>
            <a:r>
              <a:rPr sz="2750" spc="9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???</a:t>
            </a:r>
            <a:endParaRPr sz="2750">
              <a:latin typeface="Times New Roman"/>
              <a:cs typeface="Times New Roman"/>
            </a:endParaRPr>
          </a:p>
          <a:p>
            <a:pPr marL="661035" lvl="1" indent="-200025">
              <a:lnSpc>
                <a:spcPct val="100000"/>
              </a:lnSpc>
              <a:spcBef>
                <a:spcPts val="755"/>
              </a:spcBef>
              <a:buChar char="-"/>
              <a:tabLst>
                <a:tab pos="661035" algn="l"/>
              </a:tabLst>
            </a:pPr>
            <a:r>
              <a:rPr sz="2750" spc="-5" dirty="0">
                <a:solidFill>
                  <a:srgbClr val="FF0000"/>
                </a:solidFill>
                <a:latin typeface="Times New Roman"/>
                <a:cs typeface="Times New Roman"/>
              </a:rPr>
              <a:t>supine</a:t>
            </a:r>
            <a:r>
              <a:rPr sz="2750" spc="1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spc="-25" dirty="0">
                <a:solidFill>
                  <a:srgbClr val="FF0000"/>
                </a:solidFill>
                <a:latin typeface="Times New Roman"/>
                <a:cs typeface="Times New Roman"/>
              </a:rPr>
              <a:t>position</a:t>
            </a:r>
            <a:endParaRPr sz="2750">
              <a:latin typeface="Times New Roman"/>
              <a:cs typeface="Times New Roman"/>
            </a:endParaRPr>
          </a:p>
          <a:p>
            <a:pPr marL="355600" marR="357505" lvl="1" indent="104775">
              <a:lnSpc>
                <a:spcPct val="102299"/>
              </a:lnSpc>
              <a:spcBef>
                <a:spcPts val="685"/>
              </a:spcBef>
              <a:buChar char="-"/>
              <a:tabLst>
                <a:tab pos="661035" algn="l"/>
                <a:tab pos="3169285" algn="l"/>
                <a:tab pos="5113655" algn="l"/>
              </a:tabLst>
            </a:pPr>
            <a:r>
              <a:rPr sz="2750" dirty="0">
                <a:solidFill>
                  <a:srgbClr val="FF0000"/>
                </a:solidFill>
                <a:latin typeface="Times New Roman"/>
                <a:cs typeface="Times New Roman"/>
              </a:rPr>
              <a:t>more</a:t>
            </a:r>
            <a:r>
              <a:rPr sz="2750" spc="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spc="-20" dirty="0">
                <a:solidFill>
                  <a:srgbClr val="FF0000"/>
                </a:solidFill>
                <a:latin typeface="Times New Roman"/>
                <a:cs typeface="Times New Roman"/>
              </a:rPr>
              <a:t>penetration	</a:t>
            </a:r>
            <a:r>
              <a:rPr sz="2750" spc="-15" dirty="0">
                <a:solidFill>
                  <a:srgbClr val="FF0000"/>
                </a:solidFill>
                <a:latin typeface="Times New Roman"/>
                <a:cs typeface="Times New Roman"/>
              </a:rPr>
              <a:t>(radiation)</a:t>
            </a:r>
            <a:r>
              <a:rPr sz="2750" spc="-15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2750" spc="-15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750" spc="5" dirty="0">
                <a:solidFill>
                  <a:srgbClr val="FF0000"/>
                </a:solidFill>
                <a:latin typeface="Times New Roman"/>
                <a:cs typeface="Times New Roman"/>
              </a:rPr>
              <a:t>( </a:t>
            </a:r>
            <a:r>
              <a:rPr sz="2750" spc="-15" dirty="0">
                <a:solidFill>
                  <a:srgbClr val="FF0000"/>
                </a:solidFill>
                <a:latin typeface="Times New Roman"/>
                <a:cs typeface="Times New Roman"/>
              </a:rPr>
              <a:t>coz </a:t>
            </a:r>
            <a:r>
              <a:rPr sz="2750" spc="-35" dirty="0">
                <a:solidFill>
                  <a:srgbClr val="FF0000"/>
                </a:solidFill>
                <a:latin typeface="Times New Roman"/>
                <a:cs typeface="Times New Roman"/>
              </a:rPr>
              <a:t>kidneys</a:t>
            </a:r>
            <a:r>
              <a:rPr sz="275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Times New Roman"/>
                <a:cs typeface="Times New Roman"/>
              </a:rPr>
              <a:t>are </a:t>
            </a:r>
            <a:r>
              <a:rPr sz="2750" spc="-5" dirty="0">
                <a:solidFill>
                  <a:srgbClr val="FF0000"/>
                </a:solidFill>
                <a:latin typeface="Times New Roman"/>
                <a:cs typeface="Times New Roman"/>
              </a:rPr>
              <a:t> reteroperitonial</a:t>
            </a:r>
            <a:r>
              <a:rPr sz="2750" spc="3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spc="-20" dirty="0">
                <a:solidFill>
                  <a:srgbClr val="FF0000"/>
                </a:solidFill>
                <a:latin typeface="Times New Roman"/>
                <a:cs typeface="Times New Roman"/>
              </a:rPr>
              <a:t>organs)</a:t>
            </a:r>
            <a:r>
              <a:rPr sz="2750" spc="2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sz="275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spc="-20" dirty="0">
                <a:solidFill>
                  <a:srgbClr val="FF0000"/>
                </a:solidFill>
                <a:latin typeface="Times New Roman"/>
                <a:cs typeface="Times New Roman"/>
              </a:rPr>
              <a:t>psoas</a:t>
            </a:r>
            <a:r>
              <a:rPr sz="2750" spc="25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Times New Roman"/>
                <a:cs typeface="Times New Roman"/>
              </a:rPr>
              <a:t>muscle</a:t>
            </a:r>
            <a:r>
              <a:rPr sz="2750" spc="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Times New Roman"/>
                <a:cs typeface="Times New Roman"/>
              </a:rPr>
              <a:t>shadows</a:t>
            </a:r>
            <a:r>
              <a:rPr sz="2750" spc="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spc="-20" dirty="0">
                <a:solidFill>
                  <a:srgbClr val="FF0000"/>
                </a:solidFill>
                <a:latin typeface="Times New Roman"/>
                <a:cs typeface="Times New Roman"/>
              </a:rPr>
              <a:t>appear</a:t>
            </a:r>
            <a:endParaRPr sz="2750">
              <a:latin typeface="Times New Roman"/>
              <a:cs typeface="Times New Roman"/>
            </a:endParaRPr>
          </a:p>
          <a:p>
            <a:pPr marL="355600" marR="5080" lvl="1" indent="104775">
              <a:lnSpc>
                <a:spcPct val="102400"/>
              </a:lnSpc>
              <a:spcBef>
                <a:spcPts val="600"/>
              </a:spcBef>
              <a:buChar char="-"/>
              <a:tabLst>
                <a:tab pos="661035" algn="l"/>
                <a:tab pos="4209415" algn="l"/>
              </a:tabLst>
            </a:pPr>
            <a:r>
              <a:rPr sz="2750" spc="-10" dirty="0">
                <a:solidFill>
                  <a:srgbClr val="FF0000"/>
                </a:solidFill>
                <a:latin typeface="Times New Roman"/>
                <a:cs typeface="Times New Roman"/>
              </a:rPr>
              <a:t>exposure</a:t>
            </a:r>
            <a:r>
              <a:rPr sz="2750" spc="2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2750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Times New Roman"/>
                <a:cs typeface="Times New Roman"/>
              </a:rPr>
              <a:t>from</a:t>
            </a:r>
            <a:r>
              <a:rPr sz="2750" spc="1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spc="-30" dirty="0">
                <a:solidFill>
                  <a:srgbClr val="FF0000"/>
                </a:solidFill>
                <a:latin typeface="Times New Roman"/>
                <a:cs typeface="Times New Roman"/>
              </a:rPr>
              <a:t>xiphoid	</a:t>
            </a:r>
            <a:r>
              <a:rPr sz="2750" spc="-20" dirty="0">
                <a:solidFill>
                  <a:srgbClr val="FF0000"/>
                </a:solidFill>
                <a:latin typeface="Times New Roman"/>
                <a:cs typeface="Times New Roman"/>
              </a:rPr>
              <a:t>process</a:t>
            </a:r>
            <a:r>
              <a:rPr sz="2750" spc="2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spc="-30" dirty="0">
                <a:solidFill>
                  <a:srgbClr val="FF0000"/>
                </a:solidFill>
                <a:latin typeface="Times New Roman"/>
                <a:cs typeface="Times New Roman"/>
              </a:rPr>
              <a:t>,last</a:t>
            </a:r>
            <a:r>
              <a:rPr sz="2750" spc="1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spc="10" dirty="0">
                <a:solidFill>
                  <a:srgbClr val="FF0000"/>
                </a:solidFill>
                <a:latin typeface="Times New Roman"/>
                <a:cs typeface="Times New Roman"/>
              </a:rPr>
              <a:t>two</a:t>
            </a:r>
            <a:r>
              <a:rPr sz="275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spc="-20" dirty="0">
                <a:solidFill>
                  <a:srgbClr val="FF0000"/>
                </a:solidFill>
                <a:latin typeface="Times New Roman"/>
                <a:cs typeface="Times New Roman"/>
              </a:rPr>
              <a:t>thoracic</a:t>
            </a:r>
            <a:r>
              <a:rPr sz="2750" spc="3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Times New Roman"/>
                <a:cs typeface="Times New Roman"/>
              </a:rPr>
              <a:t>vert. </a:t>
            </a:r>
            <a:r>
              <a:rPr sz="2750" spc="-6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275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Times New Roman"/>
                <a:cs typeface="Times New Roman"/>
              </a:rPr>
              <a:t>symphysis</a:t>
            </a:r>
            <a:r>
              <a:rPr sz="2750" spc="3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spc="-20" dirty="0">
                <a:solidFill>
                  <a:srgbClr val="FF0000"/>
                </a:solidFill>
                <a:latin typeface="Times New Roman"/>
                <a:cs typeface="Times New Roman"/>
              </a:rPr>
              <a:t>pubis</a:t>
            </a:r>
            <a:r>
              <a:rPr sz="2750" spc="1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dirty="0">
                <a:solidFill>
                  <a:srgbClr val="FF0000"/>
                </a:solidFill>
                <a:latin typeface="Times New Roman"/>
                <a:cs typeface="Times New Roman"/>
              </a:rPr>
              <a:t>bone</a:t>
            </a:r>
            <a:r>
              <a:rPr sz="2750" spc="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spc="10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sz="2750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275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FF0000"/>
              </a:buClr>
              <a:buFont typeface="Times New Roman"/>
              <a:buChar char="-"/>
            </a:pPr>
            <a:endParaRPr sz="4150">
              <a:latin typeface="Times New Roman"/>
              <a:cs typeface="Times New Roman"/>
            </a:endParaRPr>
          </a:p>
          <a:p>
            <a:pPr marL="393700" indent="-381635">
              <a:lnSpc>
                <a:spcPct val="100000"/>
              </a:lnSpc>
              <a:buAutoNum type="arabicPlain"/>
              <a:tabLst>
                <a:tab pos="394335" algn="l"/>
              </a:tabLst>
            </a:pPr>
            <a:r>
              <a:rPr sz="2750" spc="-5" dirty="0">
                <a:latin typeface="Times New Roman"/>
                <a:cs typeface="Times New Roman"/>
              </a:rPr>
              <a:t>Where</a:t>
            </a:r>
            <a:r>
              <a:rPr sz="2750" spc="100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can</a:t>
            </a:r>
            <a:r>
              <a:rPr sz="2750" spc="90" dirty="0">
                <a:latin typeface="Times New Roman"/>
                <a:cs typeface="Times New Roman"/>
              </a:rPr>
              <a:t> </a:t>
            </a:r>
            <a:r>
              <a:rPr sz="2750" spc="-40" dirty="0">
                <a:latin typeface="Times New Roman"/>
                <a:cs typeface="Times New Roman"/>
              </a:rPr>
              <a:t>you</a:t>
            </a:r>
            <a:r>
              <a:rPr sz="2750" spc="240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tract</a:t>
            </a:r>
            <a:r>
              <a:rPr sz="2750" spc="110" dirty="0">
                <a:latin typeface="Times New Roman"/>
                <a:cs typeface="Times New Roman"/>
              </a:rPr>
              <a:t> </a:t>
            </a:r>
            <a:r>
              <a:rPr sz="2750" spc="15" dirty="0">
                <a:latin typeface="Times New Roman"/>
                <a:cs typeface="Times New Roman"/>
              </a:rPr>
              <a:t>the</a:t>
            </a:r>
            <a:r>
              <a:rPr sz="2750" spc="25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course</a:t>
            </a:r>
            <a:r>
              <a:rPr sz="2750" spc="180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of</a:t>
            </a:r>
            <a:r>
              <a:rPr sz="2750" spc="35" dirty="0">
                <a:latin typeface="Times New Roman"/>
                <a:cs typeface="Times New Roman"/>
              </a:rPr>
              <a:t> </a:t>
            </a:r>
            <a:r>
              <a:rPr sz="2750" spc="15" dirty="0">
                <a:latin typeface="Times New Roman"/>
                <a:cs typeface="Times New Roman"/>
              </a:rPr>
              <a:t>the</a:t>
            </a:r>
            <a:r>
              <a:rPr sz="2750" spc="-5" dirty="0">
                <a:latin typeface="Times New Roman"/>
                <a:cs typeface="Times New Roman"/>
              </a:rPr>
              <a:t> ureter</a:t>
            </a:r>
            <a:r>
              <a:rPr sz="2750" spc="10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here</a:t>
            </a:r>
            <a:r>
              <a:rPr sz="2750" spc="100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?</a:t>
            </a:r>
            <a:endParaRPr sz="2750">
              <a:latin typeface="Times New Roman"/>
              <a:cs typeface="Times New Roman"/>
            </a:endParaRPr>
          </a:p>
          <a:p>
            <a:pPr marL="469265" marR="1108710">
              <a:lnSpc>
                <a:spcPct val="102400"/>
              </a:lnSpc>
              <a:spcBef>
                <a:spcPts val="1320"/>
              </a:spcBef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. </a:t>
            </a:r>
            <a:r>
              <a:rPr sz="2750" spc="-35" dirty="0">
                <a:solidFill>
                  <a:srgbClr val="FF0000"/>
                </a:solidFill>
                <a:latin typeface="Times New Roman"/>
                <a:cs typeface="Times New Roman"/>
              </a:rPr>
              <a:t>Along</a:t>
            </a:r>
            <a:r>
              <a:rPr sz="275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spc="1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2750" spc="-35" dirty="0">
                <a:solidFill>
                  <a:srgbClr val="FF0000"/>
                </a:solidFill>
                <a:latin typeface="Times New Roman"/>
                <a:cs typeface="Times New Roman"/>
              </a:rPr>
              <a:t>tips </a:t>
            </a:r>
            <a:r>
              <a:rPr sz="2750" spc="-10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2750" spc="-15" dirty="0">
                <a:solidFill>
                  <a:srgbClr val="FF0000"/>
                </a:solidFill>
                <a:latin typeface="Times New Roman"/>
                <a:cs typeface="Times New Roman"/>
              </a:rPr>
              <a:t>transverse </a:t>
            </a:r>
            <a:r>
              <a:rPr sz="2750" spc="-20" dirty="0">
                <a:solidFill>
                  <a:srgbClr val="FF0000"/>
                </a:solidFill>
                <a:latin typeface="Times New Roman"/>
                <a:cs typeface="Times New Roman"/>
              </a:rPr>
              <a:t>processes</a:t>
            </a:r>
            <a:r>
              <a:rPr sz="275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Times New Roman"/>
                <a:cs typeface="Times New Roman"/>
              </a:rPr>
              <a:t>of lumber </a:t>
            </a:r>
            <a:r>
              <a:rPr sz="2750" spc="-6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spc="-20" dirty="0">
                <a:solidFill>
                  <a:srgbClr val="FF0000"/>
                </a:solidFill>
                <a:latin typeface="Times New Roman"/>
                <a:cs typeface="Times New Roman"/>
              </a:rPr>
              <a:t>vertebrae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181</a:t>
            </a:r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86463" y="1524000"/>
            <a:ext cx="3286125" cy="4533900"/>
            <a:chOff x="5486463" y="1524000"/>
            <a:chExt cx="3286125" cy="4533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06978" y="1547079"/>
              <a:ext cx="3245094" cy="44877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491226" y="1528762"/>
              <a:ext cx="3276600" cy="4524375"/>
            </a:xfrm>
            <a:custGeom>
              <a:avLst/>
              <a:gdLst/>
              <a:ahLst/>
              <a:cxnLst/>
              <a:rect l="l" t="t" r="r" b="b"/>
              <a:pathLst>
                <a:path w="3276600" h="4524375">
                  <a:moveTo>
                    <a:pt x="0" y="4524375"/>
                  </a:moveTo>
                  <a:lnTo>
                    <a:pt x="3276600" y="4524375"/>
                  </a:lnTo>
                  <a:lnTo>
                    <a:pt x="3276600" y="0"/>
                  </a:lnTo>
                  <a:lnTo>
                    <a:pt x="0" y="0"/>
                  </a:lnTo>
                  <a:lnTo>
                    <a:pt x="0" y="45243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31457" y="548005"/>
            <a:ext cx="3800475" cy="45129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649605">
              <a:lnSpc>
                <a:spcPct val="102400"/>
              </a:lnSpc>
              <a:spcBef>
                <a:spcPts val="50"/>
              </a:spcBef>
              <a:buAutoNum type="arabicPlain"/>
              <a:tabLst>
                <a:tab pos="384810" algn="l"/>
              </a:tabLst>
            </a:pPr>
            <a:r>
              <a:rPr sz="2750" spc="15" dirty="0">
                <a:latin typeface="Calibri"/>
                <a:cs typeface="Calibri"/>
              </a:rPr>
              <a:t>name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structure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double</a:t>
            </a:r>
            <a:r>
              <a:rPr sz="2750" spc="1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j</a:t>
            </a:r>
            <a:r>
              <a:rPr sz="275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catheter</a:t>
            </a:r>
            <a:endParaRPr sz="275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spcBef>
                <a:spcPts val="1730"/>
              </a:spcBef>
              <a:buAutoNum type="arabicPlain"/>
              <a:tabLst>
                <a:tab pos="384810" algn="l"/>
              </a:tabLst>
            </a:pPr>
            <a:r>
              <a:rPr sz="2750" spc="-15" dirty="0">
                <a:latin typeface="Calibri"/>
                <a:cs typeface="Calibri"/>
              </a:rPr>
              <a:t>the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way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-5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insertion</a:t>
            </a:r>
            <a:endParaRPr sz="2750">
              <a:latin typeface="Calibri"/>
              <a:cs typeface="Calibri"/>
            </a:endParaRPr>
          </a:p>
          <a:p>
            <a:pPr marL="12700" marR="600075">
              <a:lnSpc>
                <a:spcPct val="102400"/>
              </a:lnSpc>
              <a:spcBef>
                <a:spcPts val="1650"/>
              </a:spcBef>
            </a:pP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cystouretroscopy</a:t>
            </a:r>
            <a:r>
              <a:rPr sz="275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with </a:t>
            </a:r>
            <a:r>
              <a:rPr sz="2750" spc="-6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retrograde</a:t>
            </a:r>
            <a:r>
              <a:rPr sz="2750" spc="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insertion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35"/>
              </a:spcBef>
            </a:pPr>
            <a:r>
              <a:rPr sz="2750" spc="15" dirty="0">
                <a:latin typeface="Calibri"/>
                <a:cs typeface="Calibri"/>
              </a:rPr>
              <a:t>3</a:t>
            </a:r>
            <a:r>
              <a:rPr sz="2750" spc="-2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–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give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3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indication</a:t>
            </a:r>
            <a:endParaRPr sz="2750">
              <a:latin typeface="Calibri"/>
              <a:cs typeface="Calibri"/>
            </a:endParaRPr>
          </a:p>
          <a:p>
            <a:pPr marL="880110" indent="-467995">
              <a:lnSpc>
                <a:spcPct val="100000"/>
              </a:lnSpc>
              <a:spcBef>
                <a:spcPts val="80"/>
              </a:spcBef>
              <a:buAutoNum type="arabicPeriod"/>
              <a:tabLst>
                <a:tab pos="880110" algn="l"/>
                <a:tab pos="880744" algn="l"/>
              </a:tabLst>
            </a:pP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Ureteral</a:t>
            </a:r>
            <a:r>
              <a:rPr sz="2750" spc="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obstruction</a:t>
            </a:r>
            <a:endParaRPr sz="2750">
              <a:latin typeface="Calibri"/>
              <a:cs typeface="Calibri"/>
            </a:endParaRPr>
          </a:p>
          <a:p>
            <a:pPr marL="803910" indent="-391160">
              <a:lnSpc>
                <a:spcPct val="100000"/>
              </a:lnSpc>
              <a:spcBef>
                <a:spcPts val="80"/>
              </a:spcBef>
              <a:buAutoNum type="arabicPeriod"/>
              <a:tabLst>
                <a:tab pos="803910" algn="l"/>
              </a:tabLst>
            </a:pP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Post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30" dirty="0">
                <a:solidFill>
                  <a:srgbClr val="FF0000"/>
                </a:solidFill>
                <a:latin typeface="Calibri"/>
                <a:cs typeface="Calibri"/>
              </a:rPr>
              <a:t>major</a:t>
            </a:r>
            <a:r>
              <a:rPr sz="275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FF0000"/>
                </a:solidFill>
                <a:latin typeface="Calibri"/>
                <a:cs typeface="Calibri"/>
              </a:rPr>
              <a:t>surgery</a:t>
            </a:r>
            <a:endParaRPr sz="2750">
              <a:latin typeface="Calibri"/>
              <a:cs typeface="Calibri"/>
            </a:endParaRPr>
          </a:p>
          <a:p>
            <a:pPr marL="803910" indent="-391160">
              <a:lnSpc>
                <a:spcPct val="100000"/>
              </a:lnSpc>
              <a:spcBef>
                <a:spcPts val="80"/>
              </a:spcBef>
              <a:buAutoNum type="arabicPeriod"/>
              <a:tabLst>
                <a:tab pos="803910" algn="l"/>
              </a:tabLst>
            </a:pP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Uretral</a:t>
            </a: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strictures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182</a:t>
            </a: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597723"/>
            <a:ext cx="5277485" cy="41687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25"/>
              </a:spcBef>
            </a:pPr>
            <a:r>
              <a:rPr sz="2750" spc="25" dirty="0">
                <a:latin typeface="Times New Roman"/>
                <a:cs typeface="Times New Roman"/>
              </a:rPr>
              <a:t>1-</a:t>
            </a:r>
            <a:r>
              <a:rPr sz="2750" spc="3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Bag</a:t>
            </a:r>
            <a:r>
              <a:rPr sz="2750" spc="2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-</a:t>
            </a:r>
            <a:r>
              <a:rPr sz="2750" spc="2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of</a:t>
            </a:r>
            <a:r>
              <a:rPr sz="2750" spc="3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-</a:t>
            </a:r>
            <a:r>
              <a:rPr sz="2750" spc="3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worms</a:t>
            </a:r>
            <a:r>
              <a:rPr sz="2750" spc="95" dirty="0">
                <a:latin typeface="Times New Roman"/>
                <a:cs typeface="Times New Roman"/>
              </a:rPr>
              <a:t> </a:t>
            </a:r>
            <a:r>
              <a:rPr sz="2750" spc="-30" dirty="0">
                <a:latin typeface="Times New Roman"/>
                <a:cs typeface="Times New Roman"/>
              </a:rPr>
              <a:t>looking</a:t>
            </a:r>
            <a:endParaRPr sz="2750">
              <a:latin typeface="Times New Roman"/>
              <a:cs typeface="Times New Roman"/>
            </a:endParaRPr>
          </a:p>
          <a:p>
            <a:pPr marL="12700" marR="5080" indent="85725">
              <a:lnSpc>
                <a:spcPts val="3379"/>
              </a:lnSpc>
              <a:spcBef>
                <a:spcPts val="125"/>
              </a:spcBef>
              <a:tabLst>
                <a:tab pos="2245360" algn="l"/>
              </a:tabLst>
            </a:pPr>
            <a:r>
              <a:rPr sz="2750" spc="-5" dirty="0">
                <a:latin typeface="Times New Roman"/>
                <a:cs typeface="Times New Roman"/>
              </a:rPr>
              <a:t>mass</a:t>
            </a:r>
            <a:r>
              <a:rPr sz="2750" spc="95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over</a:t>
            </a:r>
            <a:r>
              <a:rPr sz="2750" spc="185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the</a:t>
            </a:r>
            <a:r>
              <a:rPr sz="2750" spc="20" dirty="0">
                <a:latin typeface="Times New Roman"/>
                <a:cs typeface="Times New Roman"/>
              </a:rPr>
              <a:t> </a:t>
            </a:r>
            <a:r>
              <a:rPr sz="2750" spc="-30" dirty="0">
                <a:latin typeface="Times New Roman"/>
                <a:cs typeface="Times New Roman"/>
              </a:rPr>
              <a:t>left</a:t>
            </a:r>
            <a:r>
              <a:rPr sz="2750" spc="185" dirty="0">
                <a:latin typeface="Times New Roman"/>
                <a:cs typeface="Times New Roman"/>
              </a:rPr>
              <a:t> </a:t>
            </a:r>
            <a:r>
              <a:rPr sz="2750" spc="-30" dirty="0">
                <a:latin typeface="Times New Roman"/>
                <a:cs typeface="Times New Roman"/>
              </a:rPr>
              <a:t>testis</a:t>
            </a:r>
            <a:r>
              <a:rPr sz="2750" spc="17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,</a:t>
            </a:r>
            <a:r>
              <a:rPr sz="2750" spc="35" dirty="0">
                <a:latin typeface="Times New Roman"/>
                <a:cs typeface="Times New Roman"/>
              </a:rPr>
              <a:t> </a:t>
            </a:r>
            <a:r>
              <a:rPr sz="2750" spc="-40" dirty="0">
                <a:latin typeface="Times New Roman"/>
                <a:cs typeface="Times New Roman"/>
              </a:rPr>
              <a:t>in</a:t>
            </a:r>
            <a:r>
              <a:rPr sz="2750" spc="90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this</a:t>
            </a:r>
            <a:r>
              <a:rPr sz="2750" spc="175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case </a:t>
            </a:r>
            <a:r>
              <a:rPr sz="2750" spc="-675" dirty="0">
                <a:latin typeface="Times New Roman"/>
                <a:cs typeface="Times New Roman"/>
              </a:rPr>
              <a:t> </a:t>
            </a:r>
            <a:r>
              <a:rPr sz="2750" spc="-60" dirty="0">
                <a:latin typeface="Times New Roman"/>
                <a:cs typeface="Times New Roman"/>
              </a:rPr>
              <a:t>Your</a:t>
            </a:r>
            <a:r>
              <a:rPr sz="2750" spc="45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diagnose	</a:t>
            </a:r>
            <a:r>
              <a:rPr sz="2750" spc="10" dirty="0">
                <a:latin typeface="Times New Roman"/>
                <a:cs typeface="Times New Roman"/>
              </a:rPr>
              <a:t>?</a:t>
            </a:r>
            <a:endParaRPr sz="2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750" spc="-50" dirty="0">
                <a:solidFill>
                  <a:srgbClr val="FF0000"/>
                </a:solidFill>
                <a:latin typeface="Times New Roman"/>
                <a:cs typeface="Times New Roman"/>
              </a:rPr>
              <a:t>Varicocele</a:t>
            </a:r>
            <a:endParaRPr sz="2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ts val="2815"/>
              </a:lnSpc>
              <a:tabLst>
                <a:tab pos="2177415" algn="l"/>
              </a:tabLst>
            </a:pPr>
            <a:r>
              <a:rPr sz="2750" spc="25" dirty="0">
                <a:latin typeface="Times New Roman"/>
                <a:cs typeface="Times New Roman"/>
              </a:rPr>
              <a:t>2-</a:t>
            </a:r>
            <a:r>
              <a:rPr sz="2750" spc="-25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3</a:t>
            </a:r>
            <a:r>
              <a:rPr sz="2750" spc="35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indication	</a:t>
            </a:r>
            <a:r>
              <a:rPr sz="2750" spc="-15" dirty="0">
                <a:latin typeface="Times New Roman"/>
                <a:cs typeface="Times New Roman"/>
              </a:rPr>
              <a:t>for</a:t>
            </a:r>
            <a:r>
              <a:rPr sz="2750" spc="85" dirty="0">
                <a:latin typeface="Times New Roman"/>
                <a:cs typeface="Times New Roman"/>
              </a:rPr>
              <a:t> </a:t>
            </a:r>
            <a:r>
              <a:rPr sz="2750" spc="-30" dirty="0">
                <a:latin typeface="Times New Roman"/>
                <a:cs typeface="Times New Roman"/>
              </a:rPr>
              <a:t>surgery?</a:t>
            </a:r>
            <a:endParaRPr sz="2750">
              <a:latin typeface="Times New Roman"/>
              <a:cs typeface="Times New Roman"/>
            </a:endParaRPr>
          </a:p>
          <a:p>
            <a:pPr marL="885190">
              <a:lnSpc>
                <a:spcPts val="2815"/>
              </a:lnSpc>
            </a:pPr>
            <a:r>
              <a:rPr sz="2750" spc="-15" dirty="0">
                <a:solidFill>
                  <a:srgbClr val="FF0000"/>
                </a:solidFill>
                <a:latin typeface="Times New Roman"/>
                <a:cs typeface="Times New Roman"/>
              </a:rPr>
              <a:t>Pain</a:t>
            </a:r>
            <a:endParaRPr sz="2750">
              <a:latin typeface="Times New Roman"/>
              <a:cs typeface="Times New Roman"/>
            </a:endParaRPr>
          </a:p>
          <a:p>
            <a:pPr marL="885190" marR="1843405">
              <a:lnSpc>
                <a:spcPct val="102400"/>
              </a:lnSpc>
            </a:pPr>
            <a:r>
              <a:rPr sz="2750" spc="-5" dirty="0">
                <a:solidFill>
                  <a:srgbClr val="FF0000"/>
                </a:solidFill>
                <a:latin typeface="Times New Roman"/>
                <a:cs typeface="Times New Roman"/>
              </a:rPr>
              <a:t>Subfertility </a:t>
            </a:r>
            <a:r>
              <a:rPr sz="27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spc="-45" dirty="0">
                <a:solidFill>
                  <a:srgbClr val="FF0000"/>
                </a:solidFill>
                <a:latin typeface="Times New Roman"/>
                <a:cs typeface="Times New Roman"/>
              </a:rPr>
              <a:t>Testicular</a:t>
            </a:r>
            <a:r>
              <a:rPr sz="2750" spc="3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Times New Roman"/>
                <a:cs typeface="Times New Roman"/>
              </a:rPr>
              <a:t>atrophy</a:t>
            </a:r>
            <a:endParaRPr sz="275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9250" y="1209675"/>
            <a:ext cx="3171825" cy="2667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183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81950" y="2419350"/>
            <a:ext cx="3371850" cy="40481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1169" y="135636"/>
            <a:ext cx="69469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35" dirty="0"/>
              <a:t>Q2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1169" y="1322006"/>
            <a:ext cx="10132695" cy="401447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76200" marR="5080" algn="just">
              <a:lnSpc>
                <a:spcPct val="102400"/>
              </a:lnSpc>
              <a:spcBef>
                <a:spcPts val="45"/>
              </a:spcBef>
            </a:pPr>
            <a:r>
              <a:rPr sz="2750" b="1" dirty="0">
                <a:latin typeface="Calibri"/>
                <a:cs typeface="Calibri"/>
              </a:rPr>
              <a:t>Patient </a:t>
            </a:r>
            <a:r>
              <a:rPr sz="2750" b="1" spc="5" dirty="0">
                <a:latin typeface="Calibri"/>
                <a:cs typeface="Calibri"/>
              </a:rPr>
              <a:t>had </a:t>
            </a:r>
            <a:r>
              <a:rPr sz="2750" b="1" dirty="0">
                <a:latin typeface="Calibri"/>
                <a:cs typeface="Calibri"/>
              </a:rPr>
              <a:t>an </a:t>
            </a:r>
            <a:r>
              <a:rPr sz="2750" b="1" spc="-60" dirty="0">
                <a:latin typeface="Calibri"/>
                <a:cs typeface="Calibri"/>
              </a:rPr>
              <a:t>RTA, </a:t>
            </a:r>
            <a:r>
              <a:rPr sz="2750" b="1" spc="20" dirty="0">
                <a:latin typeface="Calibri"/>
                <a:cs typeface="Calibri"/>
              </a:rPr>
              <a:t>presented </a:t>
            </a:r>
            <a:r>
              <a:rPr sz="2750" b="1" spc="10" dirty="0">
                <a:latin typeface="Calibri"/>
                <a:cs typeface="Calibri"/>
              </a:rPr>
              <a:t>to ER </a:t>
            </a:r>
            <a:r>
              <a:rPr sz="2750" b="1" spc="5" dirty="0">
                <a:latin typeface="Calibri"/>
                <a:cs typeface="Calibri"/>
              </a:rPr>
              <a:t>complaining </a:t>
            </a:r>
            <a:r>
              <a:rPr sz="2750" b="1" spc="10" dirty="0">
                <a:latin typeface="Calibri"/>
                <a:cs typeface="Calibri"/>
              </a:rPr>
              <a:t>of abdominal </a:t>
            </a:r>
            <a:r>
              <a:rPr sz="2750" b="1" spc="5" dirty="0">
                <a:latin typeface="Calibri"/>
                <a:cs typeface="Calibri"/>
              </a:rPr>
              <a:t>pain, </a:t>
            </a:r>
            <a:r>
              <a:rPr sz="2750" b="1" spc="10" dirty="0">
                <a:latin typeface="Calibri"/>
                <a:cs typeface="Calibri"/>
              </a:rPr>
              <a:t> stable vital </a:t>
            </a:r>
            <a:r>
              <a:rPr sz="2750" b="1" spc="15" dirty="0">
                <a:latin typeface="Calibri"/>
                <a:cs typeface="Calibri"/>
              </a:rPr>
              <a:t>signs </a:t>
            </a:r>
            <a:r>
              <a:rPr sz="2750" b="1" spc="25" dirty="0">
                <a:latin typeface="Calibri"/>
                <a:cs typeface="Calibri"/>
              </a:rPr>
              <a:t>CT </a:t>
            </a:r>
            <a:r>
              <a:rPr sz="2750" b="1" spc="20" dirty="0">
                <a:latin typeface="Calibri"/>
                <a:cs typeface="Calibri"/>
              </a:rPr>
              <a:t>shows </a:t>
            </a:r>
            <a:r>
              <a:rPr sz="2750" b="1" spc="10" dirty="0">
                <a:latin typeface="Calibri"/>
                <a:cs typeface="Calibri"/>
              </a:rPr>
              <a:t>dilated </a:t>
            </a:r>
            <a:r>
              <a:rPr sz="2750" b="1" spc="25" dirty="0">
                <a:latin typeface="Calibri"/>
                <a:cs typeface="Calibri"/>
              </a:rPr>
              <a:t>bowel, </a:t>
            </a:r>
            <a:r>
              <a:rPr sz="2750" b="1" dirty="0">
                <a:latin typeface="Calibri"/>
                <a:cs typeface="Calibri"/>
              </a:rPr>
              <a:t>according </a:t>
            </a:r>
            <a:r>
              <a:rPr sz="2750" b="1" spc="15" dirty="0">
                <a:latin typeface="Calibri"/>
                <a:cs typeface="Calibri"/>
              </a:rPr>
              <a:t>to the </a:t>
            </a:r>
            <a:r>
              <a:rPr sz="2750" b="1" spc="5" dirty="0">
                <a:latin typeface="Calibri"/>
                <a:cs typeface="Calibri"/>
              </a:rPr>
              <a:t>following </a:t>
            </a:r>
            <a:r>
              <a:rPr sz="2750" b="1" spc="1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cystogram: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73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5" dirty="0">
                <a:latin typeface="Calibri"/>
                <a:cs typeface="Calibri"/>
              </a:rPr>
              <a:t>What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spc="20" dirty="0">
                <a:latin typeface="Calibri"/>
                <a:cs typeface="Calibri"/>
              </a:rPr>
              <a:t>is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your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diagnosis?</a:t>
            </a:r>
            <a:endParaRPr sz="32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70"/>
              </a:spcBef>
            </a:pPr>
            <a:r>
              <a:rPr sz="3200" spc="5" dirty="0">
                <a:solidFill>
                  <a:srgbClr val="00AF50"/>
                </a:solidFill>
                <a:latin typeface="Calibri"/>
                <a:cs typeface="Calibri"/>
              </a:rPr>
              <a:t>Intraperitoneal</a:t>
            </a:r>
            <a:r>
              <a:rPr sz="3200" spc="-2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00AF50"/>
                </a:solidFill>
                <a:latin typeface="Calibri"/>
                <a:cs typeface="Calibri"/>
              </a:rPr>
              <a:t>rupture</a:t>
            </a:r>
            <a:r>
              <a:rPr sz="3200" spc="-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sz="3200" spc="-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00AF50"/>
                </a:solidFill>
                <a:latin typeface="Calibri"/>
                <a:cs typeface="Calibri"/>
              </a:rPr>
              <a:t>bladder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ts val="3835"/>
              </a:lnSpc>
              <a:spcBef>
                <a:spcPts val="7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Treatment?</a:t>
            </a:r>
            <a:endParaRPr sz="3200">
              <a:latin typeface="Calibri"/>
              <a:cs typeface="Calibri"/>
            </a:endParaRPr>
          </a:p>
          <a:p>
            <a:pPr marL="354965">
              <a:lnSpc>
                <a:spcPts val="3835"/>
              </a:lnSpc>
            </a:pPr>
            <a:r>
              <a:rPr sz="3200" dirty="0">
                <a:solidFill>
                  <a:srgbClr val="00AF50"/>
                </a:solidFill>
                <a:latin typeface="Calibri"/>
                <a:cs typeface="Calibri"/>
              </a:rPr>
              <a:t>Open</a:t>
            </a:r>
            <a:r>
              <a:rPr sz="3200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AF50"/>
                </a:solidFill>
                <a:latin typeface="Calibri"/>
                <a:cs typeface="Calibri"/>
              </a:rPr>
              <a:t>laparotomy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5800" y="142875"/>
            <a:ext cx="4419600" cy="263842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83234" y="140080"/>
            <a:ext cx="4299585" cy="5945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37540" indent="-343535">
              <a:lnSpc>
                <a:spcPct val="100000"/>
              </a:lnSpc>
              <a:spcBef>
                <a:spcPts val="105"/>
              </a:spcBef>
              <a:buAutoNum type="arabicPlain"/>
              <a:tabLst>
                <a:tab pos="346710" algn="l"/>
                <a:tab pos="1859280" algn="l"/>
              </a:tabLst>
            </a:pPr>
            <a:r>
              <a:rPr sz="2400" dirty="0">
                <a:latin typeface="Times New Roman"/>
                <a:cs typeface="Times New Roman"/>
              </a:rPr>
              <a:t>25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male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patient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have 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history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car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accident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and </a:t>
            </a:r>
            <a:r>
              <a:rPr sz="2400" spc="-30" dirty="0">
                <a:latin typeface="Times New Roman"/>
                <a:cs typeface="Times New Roman"/>
              </a:rPr>
              <a:t> multiple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fractures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years 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ago </a:t>
            </a:r>
            <a:r>
              <a:rPr sz="2400" spc="-25" dirty="0">
                <a:latin typeface="Times New Roman"/>
                <a:cs typeface="Times New Roman"/>
              </a:rPr>
              <a:t>presented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obstructive	</a:t>
            </a:r>
            <a:r>
              <a:rPr sz="2400" spc="-20" dirty="0">
                <a:latin typeface="Times New Roman"/>
                <a:cs typeface="Times New Roman"/>
              </a:rPr>
              <a:t>urinary 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symptoms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, </a:t>
            </a:r>
            <a:r>
              <a:rPr sz="2400" spc="-25" dirty="0">
                <a:latin typeface="Times New Roman"/>
                <a:cs typeface="Times New Roman"/>
              </a:rPr>
              <a:t>uroflowmetry 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showed</a:t>
            </a:r>
            <a:r>
              <a:rPr sz="2400" spc="2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box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shaped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graphy</a:t>
            </a:r>
            <a:endParaRPr sz="2400">
              <a:latin typeface="Times New Roman"/>
              <a:cs typeface="Times New Roman"/>
            </a:endParaRPr>
          </a:p>
          <a:p>
            <a:pPr marL="355600" marR="1698625">
              <a:lnSpc>
                <a:spcPts val="2850"/>
              </a:lnSpc>
              <a:spcBef>
                <a:spcPts val="170"/>
              </a:spcBef>
            </a:pP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what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the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likely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diagnosis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?</a:t>
            </a:r>
            <a:endParaRPr sz="2400">
              <a:latin typeface="Times New Roman"/>
              <a:cs typeface="Times New Roman"/>
            </a:endParaRPr>
          </a:p>
          <a:p>
            <a:pPr marL="614045">
              <a:lnSpc>
                <a:spcPct val="100000"/>
              </a:lnSpc>
              <a:spcBef>
                <a:spcPts val="1780"/>
              </a:spcBef>
            </a:pP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Urethral</a:t>
            </a:r>
            <a:r>
              <a:rPr sz="2400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stricture</a:t>
            </a:r>
            <a:endParaRPr sz="2400">
              <a:latin typeface="Times New Roman"/>
              <a:cs typeface="Times New Roman"/>
            </a:endParaRPr>
          </a:p>
          <a:p>
            <a:pPr marL="180340" marR="756285" indent="-167640">
              <a:lnSpc>
                <a:spcPct val="157100"/>
              </a:lnSpc>
              <a:spcBef>
                <a:spcPts val="1090"/>
              </a:spcBef>
              <a:buAutoNum type="arabicPlain" startAt="2"/>
              <a:tabLst>
                <a:tab pos="346710" algn="l"/>
              </a:tabLst>
            </a:pPr>
            <a:r>
              <a:rPr sz="2400" dirty="0">
                <a:latin typeface="Times New Roman"/>
                <a:cs typeface="Times New Roman"/>
              </a:rPr>
              <a:t>3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causes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for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this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condition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FF0000"/>
                </a:solidFill>
                <a:latin typeface="Times New Roman"/>
                <a:cs typeface="Times New Roman"/>
              </a:rPr>
              <a:t>Trauma</a:t>
            </a:r>
            <a:endParaRPr sz="2400">
              <a:latin typeface="Times New Roman"/>
              <a:cs typeface="Times New Roman"/>
            </a:endParaRPr>
          </a:p>
          <a:p>
            <a:pPr marL="256540" marR="5080">
              <a:lnSpc>
                <a:spcPts val="2930"/>
              </a:lnSpc>
              <a:spcBef>
                <a:spcPts val="25"/>
              </a:spcBef>
            </a:pPr>
            <a:r>
              <a:rPr sz="2400" spc="-30" dirty="0">
                <a:solidFill>
                  <a:srgbClr val="FF0000"/>
                </a:solidFill>
                <a:latin typeface="Times New Roman"/>
                <a:cs typeface="Times New Roman"/>
              </a:rPr>
              <a:t>Difficult</a:t>
            </a:r>
            <a:r>
              <a:rPr sz="2400" spc="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foleys</a:t>
            </a:r>
            <a:r>
              <a:rPr sz="2400" spc="1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catheter</a:t>
            </a:r>
            <a:r>
              <a:rPr sz="2400" spc="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insertion </a:t>
            </a:r>
            <a:r>
              <a:rPr sz="2400" spc="-5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Infection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184</a:t>
            </a:r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5268" y="2553953"/>
            <a:ext cx="85090" cy="33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25"/>
              </a:lnSpc>
            </a:pPr>
            <a:r>
              <a:rPr sz="2400" dirty="0"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237743"/>
            <a:ext cx="7639684" cy="5791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515995" indent="-343535">
              <a:lnSpc>
                <a:spcPct val="100000"/>
              </a:lnSpc>
              <a:spcBef>
                <a:spcPts val="105"/>
              </a:spcBef>
              <a:buAutoNum type="arabicPlain"/>
              <a:tabLst>
                <a:tab pos="346710" algn="l"/>
              </a:tabLst>
            </a:pPr>
            <a:r>
              <a:rPr sz="2400" dirty="0">
                <a:latin typeface="Times New Roman"/>
                <a:cs typeface="Times New Roman"/>
              </a:rPr>
              <a:t>70y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old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male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patient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smoker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,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presented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20" dirty="0">
                <a:latin typeface="Times New Roman"/>
                <a:cs typeface="Times New Roman"/>
              </a:rPr>
              <a:t>urology </a:t>
            </a:r>
            <a:r>
              <a:rPr sz="2400" spc="-15" dirty="0">
                <a:latin typeface="Times New Roman"/>
                <a:cs typeface="Times New Roman"/>
              </a:rPr>
              <a:t>clinic 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complaining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25" dirty="0">
                <a:latin typeface="Times New Roman"/>
                <a:cs typeface="Times New Roman"/>
              </a:rPr>
              <a:t>painless 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intermittent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gross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hematuria</a:t>
            </a:r>
            <a:endParaRPr sz="2400">
              <a:latin typeface="Times New Roman"/>
              <a:cs typeface="Times New Roman"/>
            </a:endParaRPr>
          </a:p>
          <a:p>
            <a:pPr marL="355600" marR="3305810" indent="-266700">
              <a:lnSpc>
                <a:spcPct val="100400"/>
              </a:lnSpc>
              <a:spcBef>
                <a:spcPts val="560"/>
              </a:spcBef>
            </a:pPr>
            <a:r>
              <a:rPr sz="2400" spc="-35" dirty="0">
                <a:latin typeface="Times New Roman"/>
                <a:cs typeface="Times New Roman"/>
              </a:rPr>
              <a:t>and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urinary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retention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/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33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cm </a:t>
            </a:r>
            <a:r>
              <a:rPr sz="2400" spc="-20" dirty="0">
                <a:latin typeface="Times New Roman"/>
                <a:cs typeface="Times New Roman"/>
              </a:rPr>
              <a:t>urinary </a:t>
            </a:r>
            <a:r>
              <a:rPr sz="2400" spc="-70" dirty="0">
                <a:latin typeface="Times New Roman"/>
                <a:cs typeface="Times New Roman"/>
              </a:rPr>
              <a:t>mass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was </a:t>
            </a:r>
            <a:r>
              <a:rPr sz="2400" spc="-40" dirty="0">
                <a:latin typeface="Times New Roman"/>
                <a:cs typeface="Times New Roman"/>
              </a:rPr>
              <a:t>found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, </a:t>
            </a:r>
            <a:r>
              <a:rPr sz="2400" spc="5" dirty="0">
                <a:latin typeface="Times New Roman"/>
                <a:cs typeface="Times New Roman"/>
              </a:rPr>
              <a:t>if 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the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mass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was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shown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40" dirty="0">
                <a:latin typeface="Times New Roman"/>
                <a:cs typeface="Times New Roman"/>
              </a:rPr>
              <a:t>malignan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ts val="2855"/>
              </a:lnSpc>
            </a:pP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what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the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most</a:t>
            </a:r>
            <a:r>
              <a:rPr sz="2400" spc="3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likely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type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?</a:t>
            </a:r>
            <a:endParaRPr sz="2400">
              <a:latin typeface="Times New Roman"/>
              <a:cs typeface="Times New Roman"/>
            </a:endParaRPr>
          </a:p>
          <a:p>
            <a:pPr marL="98425">
              <a:lnSpc>
                <a:spcPct val="100000"/>
              </a:lnSpc>
              <a:spcBef>
                <a:spcPts val="2330"/>
              </a:spcBef>
            </a:pPr>
            <a:r>
              <a:rPr sz="2750" spc="30" dirty="0">
                <a:solidFill>
                  <a:srgbClr val="FF0000"/>
                </a:solidFill>
                <a:latin typeface="Times New Roman"/>
                <a:cs typeface="Times New Roman"/>
              </a:rPr>
              <a:t>TCC</a:t>
            </a:r>
            <a:endParaRPr sz="2750">
              <a:latin typeface="Times New Roman"/>
              <a:cs typeface="Times New Roman"/>
            </a:endParaRPr>
          </a:p>
          <a:p>
            <a:pPr marL="12700" marR="5080">
              <a:lnSpc>
                <a:spcPct val="122900"/>
              </a:lnSpc>
              <a:buAutoNum type="arabicPlain" startAt="2"/>
              <a:tabLst>
                <a:tab pos="394335" algn="l"/>
                <a:tab pos="3735704" algn="l"/>
                <a:tab pos="5688330" algn="l"/>
              </a:tabLst>
            </a:pPr>
            <a:r>
              <a:rPr sz="2750" spc="-5" dirty="0">
                <a:latin typeface="Times New Roman"/>
                <a:cs typeface="Times New Roman"/>
              </a:rPr>
              <a:t>which</a:t>
            </a:r>
            <a:r>
              <a:rPr sz="2750" spc="170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of</a:t>
            </a:r>
            <a:r>
              <a:rPr sz="2750" spc="40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the</a:t>
            </a:r>
            <a:r>
              <a:rPr sz="2750" spc="30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following	</a:t>
            </a:r>
            <a:r>
              <a:rPr sz="2750" spc="-45" dirty="0">
                <a:latin typeface="Times New Roman"/>
                <a:cs typeface="Times New Roman"/>
              </a:rPr>
              <a:t>is</a:t>
            </a:r>
            <a:r>
              <a:rPr sz="2750" spc="110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considered	</a:t>
            </a:r>
            <a:r>
              <a:rPr sz="2750" spc="10" dirty="0">
                <a:latin typeface="Times New Roman"/>
                <a:cs typeface="Times New Roman"/>
              </a:rPr>
              <a:t>a</a:t>
            </a:r>
            <a:r>
              <a:rPr sz="2750" dirty="0">
                <a:latin typeface="Times New Roman"/>
                <a:cs typeface="Times New Roman"/>
              </a:rPr>
              <a:t> </a:t>
            </a:r>
            <a:r>
              <a:rPr sz="2750" spc="-30" dirty="0">
                <a:latin typeface="Times New Roman"/>
                <a:cs typeface="Times New Roman"/>
              </a:rPr>
              <a:t>risk</a:t>
            </a:r>
            <a:r>
              <a:rPr sz="2750" spc="140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factor</a:t>
            </a:r>
            <a:r>
              <a:rPr sz="2750" spc="150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? </a:t>
            </a:r>
            <a:r>
              <a:rPr sz="2750" spc="-670" dirty="0">
                <a:latin typeface="Times New Roman"/>
                <a:cs typeface="Times New Roman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Times New Roman"/>
                <a:cs typeface="Times New Roman"/>
              </a:rPr>
              <a:t>Smoking</a:t>
            </a:r>
            <a:endParaRPr sz="2750">
              <a:latin typeface="Times New Roman"/>
              <a:cs typeface="Times New Roman"/>
            </a:endParaRPr>
          </a:p>
          <a:p>
            <a:pPr marL="12700" marR="6518275">
              <a:lnSpc>
                <a:spcPts val="4050"/>
              </a:lnSpc>
              <a:spcBef>
                <a:spcPts val="40"/>
              </a:spcBef>
            </a:pPr>
            <a:r>
              <a:rPr sz="2750" spc="-20" dirty="0">
                <a:solidFill>
                  <a:srgbClr val="FF0000"/>
                </a:solidFill>
                <a:latin typeface="Times New Roman"/>
                <a:cs typeface="Times New Roman"/>
              </a:rPr>
              <a:t>Male </a:t>
            </a:r>
            <a:r>
              <a:rPr sz="2750" spc="-15" dirty="0">
                <a:solidFill>
                  <a:srgbClr val="FF0000"/>
                </a:solidFill>
                <a:latin typeface="Times New Roman"/>
                <a:cs typeface="Times New Roman"/>
              </a:rPr>
              <a:t> Old</a:t>
            </a:r>
            <a:r>
              <a:rPr sz="275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Times New Roman"/>
                <a:cs typeface="Times New Roman"/>
              </a:rPr>
              <a:t>age</a:t>
            </a:r>
            <a:endParaRPr sz="275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1500" y="923925"/>
            <a:ext cx="4762500" cy="20193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185</a:t>
            </a:r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932" y="0"/>
            <a:ext cx="7138034" cy="177546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55600" marR="5080" indent="-343535">
              <a:lnSpc>
                <a:spcPts val="3080"/>
              </a:lnSpc>
              <a:spcBef>
                <a:spcPts val="415"/>
              </a:spcBef>
            </a:pPr>
            <a:r>
              <a:rPr sz="2750" spc="-5" dirty="0"/>
              <a:t>Pic</a:t>
            </a:r>
            <a:r>
              <a:rPr sz="2750" spc="75" dirty="0"/>
              <a:t> </a:t>
            </a:r>
            <a:r>
              <a:rPr sz="2750" spc="25" dirty="0"/>
              <a:t>of</a:t>
            </a:r>
            <a:r>
              <a:rPr sz="2750" spc="35" dirty="0"/>
              <a:t> </a:t>
            </a:r>
            <a:r>
              <a:rPr sz="2750" spc="-20" dirty="0"/>
              <a:t>Vesicoureteral</a:t>
            </a:r>
            <a:r>
              <a:rPr sz="2750" spc="185" dirty="0"/>
              <a:t> </a:t>
            </a:r>
            <a:r>
              <a:rPr sz="2750" spc="-25" dirty="0"/>
              <a:t>reflex</a:t>
            </a:r>
            <a:r>
              <a:rPr sz="2750" spc="120" dirty="0"/>
              <a:t> </a:t>
            </a:r>
            <a:r>
              <a:rPr sz="2750" spc="-5" dirty="0"/>
              <a:t>to</a:t>
            </a:r>
            <a:r>
              <a:rPr sz="2750" spc="15" dirty="0"/>
              <a:t> </a:t>
            </a:r>
            <a:r>
              <a:rPr sz="2750" dirty="0"/>
              <a:t>renal</a:t>
            </a:r>
            <a:r>
              <a:rPr sz="2750" spc="85" dirty="0"/>
              <a:t> </a:t>
            </a:r>
            <a:r>
              <a:rPr sz="2750" spc="-15" dirty="0"/>
              <a:t>pelvis</a:t>
            </a:r>
            <a:r>
              <a:rPr sz="2750" spc="160" dirty="0"/>
              <a:t> </a:t>
            </a:r>
            <a:r>
              <a:rPr sz="2750" spc="-10" dirty="0"/>
              <a:t>without </a:t>
            </a:r>
            <a:r>
              <a:rPr sz="2750" spc="-605" dirty="0"/>
              <a:t> </a:t>
            </a:r>
            <a:r>
              <a:rPr sz="2750" spc="-10" dirty="0"/>
              <a:t>dilation:</a:t>
            </a:r>
            <a:endParaRPr sz="2750"/>
          </a:p>
          <a:p>
            <a:pPr marL="12700" marR="4157979">
              <a:lnSpc>
                <a:spcPts val="3679"/>
              </a:lnSpc>
              <a:spcBef>
                <a:spcPts val="40"/>
              </a:spcBef>
            </a:pPr>
            <a:r>
              <a:rPr sz="2750" spc="-5" dirty="0"/>
              <a:t>1)diagnostic</a:t>
            </a:r>
            <a:r>
              <a:rPr sz="2750" spc="265" dirty="0"/>
              <a:t> </a:t>
            </a:r>
            <a:r>
              <a:rPr sz="2750" spc="5" dirty="0"/>
              <a:t>image</a:t>
            </a:r>
            <a:r>
              <a:rPr sz="2750" dirty="0"/>
              <a:t> </a:t>
            </a:r>
            <a:r>
              <a:rPr sz="2750" spc="10" dirty="0"/>
              <a:t>? </a:t>
            </a:r>
            <a:r>
              <a:rPr sz="2750" spc="-605" dirty="0"/>
              <a:t> </a:t>
            </a:r>
            <a:r>
              <a:rPr sz="2750" spc="-5" dirty="0"/>
              <a:t>2)Grade</a:t>
            </a:r>
            <a:r>
              <a:rPr sz="2750" spc="165" dirty="0"/>
              <a:t> </a:t>
            </a:r>
            <a:r>
              <a:rPr sz="2750" spc="10" dirty="0"/>
              <a:t>?</a:t>
            </a:r>
            <a:endParaRPr sz="2750"/>
          </a:p>
        </p:txBody>
      </p:sp>
      <p:sp>
        <p:nvSpPr>
          <p:cNvPr id="3" name="object 3"/>
          <p:cNvSpPr txBox="1"/>
          <p:nvPr/>
        </p:nvSpPr>
        <p:spPr>
          <a:xfrm>
            <a:off x="221932" y="1725294"/>
            <a:ext cx="4108450" cy="14274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973455">
              <a:lnSpc>
                <a:spcPct val="111500"/>
              </a:lnSpc>
              <a:spcBef>
                <a:spcPts val="90"/>
              </a:spcBef>
              <a:buSzPct val="96363"/>
              <a:buAutoNum type="arabicParenR" startAt="3"/>
              <a:tabLst>
                <a:tab pos="301625" algn="l"/>
              </a:tabLst>
            </a:pPr>
            <a:r>
              <a:rPr sz="2750" spc="-15" dirty="0">
                <a:latin typeface="Calibri"/>
                <a:cs typeface="Calibri"/>
              </a:rPr>
              <a:t>effect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UTI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on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this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Condition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???</a:t>
            </a:r>
            <a:endParaRPr sz="2750">
              <a:latin typeface="Calibri"/>
              <a:cs typeface="Calibri"/>
            </a:endParaRPr>
          </a:p>
          <a:p>
            <a:pPr marL="300990" indent="-288925">
              <a:lnSpc>
                <a:spcPct val="100000"/>
              </a:lnSpc>
              <a:spcBef>
                <a:spcPts val="380"/>
              </a:spcBef>
              <a:buSzPct val="96363"/>
              <a:buAutoNum type="arabicParenR" startAt="3"/>
              <a:tabLst>
                <a:tab pos="301625" algn="l"/>
                <a:tab pos="3226435" algn="l"/>
              </a:tabLst>
            </a:pPr>
            <a:r>
              <a:rPr sz="2750" spc="5" dirty="0">
                <a:latin typeface="Calibri"/>
                <a:cs typeface="Calibri"/>
              </a:rPr>
              <a:t>cause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secondary	</a:t>
            </a:r>
            <a:r>
              <a:rPr sz="2750" spc="20" dirty="0">
                <a:latin typeface="Calibri"/>
                <a:cs typeface="Calibri"/>
              </a:rPr>
              <a:t>VUR</a:t>
            </a:r>
            <a:r>
              <a:rPr sz="2750" spc="-3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932" y="3127438"/>
            <a:ext cx="7193280" cy="3535679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15" dirty="0">
                <a:solidFill>
                  <a:srgbClr val="FF0000"/>
                </a:solidFill>
                <a:latin typeface="Calibri"/>
                <a:cs typeface="Calibri"/>
              </a:rPr>
              <a:t>1-VCUG</a:t>
            </a:r>
            <a:endParaRPr sz="2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15" dirty="0">
                <a:solidFill>
                  <a:srgbClr val="FF0000"/>
                </a:solidFill>
                <a:latin typeface="Calibri"/>
                <a:cs typeface="Calibri"/>
              </a:rPr>
              <a:t>2-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Grade</a:t>
            </a:r>
            <a:r>
              <a:rPr sz="2750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2750">
              <a:latin typeface="Calibri"/>
              <a:cs typeface="Calibri"/>
            </a:endParaRPr>
          </a:p>
          <a:p>
            <a:pPr marL="355600" marR="5080" indent="-343535">
              <a:lnSpc>
                <a:spcPct val="1024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15" dirty="0">
                <a:solidFill>
                  <a:srgbClr val="FF0000"/>
                </a:solidFill>
                <a:latin typeface="Calibri"/>
                <a:cs typeface="Calibri"/>
              </a:rPr>
              <a:t>3-</a:t>
            </a:r>
            <a:r>
              <a:rPr sz="275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Times New Roman"/>
                <a:cs typeface="Times New Roman"/>
              </a:rPr>
              <a:t>renal</a:t>
            </a:r>
            <a:r>
              <a:rPr sz="2750" spc="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spc="-20" dirty="0">
                <a:solidFill>
                  <a:srgbClr val="FF0000"/>
                </a:solidFill>
                <a:latin typeface="Times New Roman"/>
                <a:cs typeface="Times New Roman"/>
              </a:rPr>
              <a:t>scaring</a:t>
            </a:r>
            <a:r>
              <a:rPr sz="2750" spc="2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Times New Roman"/>
                <a:cs typeface="Times New Roman"/>
              </a:rPr>
              <a:t>with</a:t>
            </a:r>
            <a:r>
              <a:rPr sz="2750" spc="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Times New Roman"/>
                <a:cs typeface="Times New Roman"/>
              </a:rPr>
              <a:t>subsequent</a:t>
            </a:r>
            <a:r>
              <a:rPr sz="2750" spc="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spc="25" dirty="0">
                <a:solidFill>
                  <a:srgbClr val="FF0000"/>
                </a:solidFill>
                <a:latin typeface="Times New Roman"/>
                <a:cs typeface="Times New Roman"/>
              </a:rPr>
              <a:t>RF</a:t>
            </a:r>
            <a:r>
              <a:rPr sz="275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sz="2750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Times New Roman"/>
                <a:cs typeface="Times New Roman"/>
              </a:rPr>
              <a:t>sec</a:t>
            </a:r>
            <a:r>
              <a:rPr sz="2750" spc="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spc="30" dirty="0">
                <a:solidFill>
                  <a:srgbClr val="FF0000"/>
                </a:solidFill>
                <a:latin typeface="Times New Roman"/>
                <a:cs typeface="Times New Roman"/>
              </a:rPr>
              <a:t>HTN</a:t>
            </a:r>
            <a:r>
              <a:rPr sz="2750" spc="5" dirty="0">
                <a:solidFill>
                  <a:srgbClr val="FF0000"/>
                </a:solidFill>
                <a:latin typeface="Times New Roman"/>
                <a:cs typeface="Times New Roman"/>
              </a:rPr>
              <a:t> , </a:t>
            </a:r>
            <a:r>
              <a:rPr sz="2750" spc="-6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Times New Roman"/>
                <a:cs typeface="Times New Roman"/>
              </a:rPr>
              <a:t>protenuria..</a:t>
            </a:r>
            <a:endParaRPr sz="27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15" dirty="0">
                <a:solidFill>
                  <a:srgbClr val="FF0000"/>
                </a:solidFill>
                <a:latin typeface="Calibri"/>
                <a:cs typeface="Calibri"/>
              </a:rPr>
              <a:t>4-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acute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 cystitis</a:t>
            </a:r>
            <a:endParaRPr sz="2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Neurogenuc</a:t>
            </a:r>
            <a:r>
              <a:rPr sz="2750" spc="2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bladder</a:t>
            </a:r>
            <a:endParaRPr sz="2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urethral</a:t>
            </a:r>
            <a:r>
              <a:rPr sz="2750" spc="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stricture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43625" y="495300"/>
            <a:ext cx="2590800" cy="36576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364601" y="6434454"/>
            <a:ext cx="255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186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187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50177" y="14287"/>
            <a:ext cx="6208395" cy="5408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Kub</a:t>
            </a:r>
            <a:r>
              <a:rPr sz="2750" b="1" u="heavy" spc="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5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(radiolucent</a:t>
            </a:r>
            <a:r>
              <a:rPr sz="2750" b="1" u="heavy" spc="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5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stone</a:t>
            </a:r>
            <a:r>
              <a:rPr sz="275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5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)</a:t>
            </a:r>
            <a:r>
              <a:rPr sz="275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5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patient</a:t>
            </a:r>
            <a:r>
              <a:rPr sz="275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5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with</a:t>
            </a:r>
            <a:r>
              <a:rPr sz="2750" b="1" u="heavy" spc="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50" b="1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gout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>
              <a:latin typeface="Calibri"/>
              <a:cs typeface="Calibri"/>
            </a:endParaRPr>
          </a:p>
          <a:p>
            <a:pPr marL="12700" marR="2939415">
              <a:lnSpc>
                <a:spcPct val="122900"/>
              </a:lnSpc>
              <a:spcBef>
                <a:spcPts val="5"/>
              </a:spcBef>
            </a:pPr>
            <a:r>
              <a:rPr sz="2750" spc="15" dirty="0">
                <a:latin typeface="Calibri"/>
                <a:cs typeface="Calibri"/>
              </a:rPr>
              <a:t>1-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gold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standard</a:t>
            </a:r>
            <a:r>
              <a:rPr sz="2750" spc="14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for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dx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2-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type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-5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stone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spc="15" dirty="0">
                <a:latin typeface="Calibri"/>
                <a:cs typeface="Calibri"/>
              </a:rPr>
              <a:t>3- </a:t>
            </a:r>
            <a:r>
              <a:rPr sz="2750" dirty="0">
                <a:latin typeface="Calibri"/>
                <a:cs typeface="Calibri"/>
              </a:rPr>
              <a:t>causative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factor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150">
              <a:latin typeface="Calibri"/>
              <a:cs typeface="Calibri"/>
            </a:endParaRPr>
          </a:p>
          <a:p>
            <a:pPr marL="356235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15" dirty="0">
                <a:solidFill>
                  <a:srgbClr val="FF0000"/>
                </a:solidFill>
                <a:latin typeface="Calibri"/>
                <a:cs typeface="Calibri"/>
              </a:rPr>
              <a:t>1- </a:t>
            </a:r>
            <a:r>
              <a:rPr sz="2750" spc="20" dirty="0">
                <a:solidFill>
                  <a:srgbClr val="FF0000"/>
                </a:solidFill>
                <a:latin typeface="Calibri"/>
                <a:cs typeface="Calibri"/>
              </a:rPr>
              <a:t>CT</a:t>
            </a:r>
            <a:r>
              <a:rPr sz="275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scan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without</a:t>
            </a:r>
            <a:r>
              <a:rPr sz="2750" spc="2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contrast</a:t>
            </a:r>
            <a:endParaRPr sz="2750">
              <a:latin typeface="Calibri"/>
              <a:cs typeface="Calibri"/>
            </a:endParaRPr>
          </a:p>
          <a:p>
            <a:pPr marL="356235" indent="-3435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15" dirty="0">
                <a:solidFill>
                  <a:srgbClr val="FF0000"/>
                </a:solidFill>
                <a:latin typeface="Calibri"/>
                <a:cs typeface="Calibri"/>
              </a:rPr>
              <a:t>2-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uric</a:t>
            </a:r>
            <a:r>
              <a:rPr sz="275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acid</a:t>
            </a:r>
            <a:r>
              <a:rPr sz="2750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stone</a:t>
            </a:r>
            <a:endParaRPr sz="2750">
              <a:latin typeface="Calibri"/>
              <a:cs typeface="Calibri"/>
            </a:endParaRPr>
          </a:p>
          <a:p>
            <a:pPr marL="12700" marR="1991995">
              <a:lnSpc>
                <a:spcPts val="3760"/>
              </a:lnSpc>
              <a:spcBef>
                <a:spcPts val="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15" dirty="0">
                <a:solidFill>
                  <a:srgbClr val="FF0000"/>
                </a:solidFill>
                <a:latin typeface="Calibri"/>
                <a:cs typeface="Calibri"/>
              </a:rPr>
              <a:t>3-</a:t>
            </a:r>
            <a:r>
              <a:rPr sz="275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increase</a:t>
            </a:r>
            <a:r>
              <a:rPr sz="2750" spc="1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serum</a:t>
            </a:r>
            <a:r>
              <a:rPr sz="2750" spc="1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uric</a:t>
            </a:r>
            <a:r>
              <a:rPr sz="2750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acid </a:t>
            </a:r>
            <a:r>
              <a:rPr sz="2750" spc="-6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Due</a:t>
            </a:r>
            <a:r>
              <a:rPr sz="275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gout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0375" y="265430"/>
            <a:ext cx="7863840" cy="14909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55600" marR="5080" indent="-343535">
              <a:lnSpc>
                <a:spcPct val="99800"/>
              </a:lnSpc>
              <a:spcBef>
                <a:spcPts val="135"/>
              </a:spcBef>
            </a:pPr>
            <a:r>
              <a:rPr sz="3200" b="1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70</a:t>
            </a:r>
            <a:r>
              <a:rPr sz="3200" b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year</a:t>
            </a:r>
            <a:r>
              <a:rPr sz="3200" b="1" u="heavy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old</a:t>
            </a:r>
            <a:r>
              <a:rPr sz="3200" b="1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male</a:t>
            </a:r>
            <a:r>
              <a:rPr sz="3200" b="1" u="heavy" spc="-10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,with</a:t>
            </a:r>
            <a:r>
              <a:rPr sz="3200" b="1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history</a:t>
            </a:r>
            <a:r>
              <a:rPr sz="3200" b="1" u="heavy" spc="-1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3200" b="1" u="heavy" spc="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smoking</a:t>
            </a:r>
            <a:r>
              <a:rPr sz="3200" b="1" u="heavy" spc="-1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with </a:t>
            </a:r>
            <a:r>
              <a:rPr sz="3200" b="1" spc="-705" dirty="0">
                <a:latin typeface="Calibri"/>
                <a:cs typeface="Calibri"/>
              </a:rPr>
              <a:t> 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ultrasound </a:t>
            </a:r>
            <a:r>
              <a:rPr sz="32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</a:t>
            </a:r>
            <a:r>
              <a:rPr sz="32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bladder showing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mass </a:t>
            </a:r>
            <a:r>
              <a:rPr sz="32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within </a:t>
            </a:r>
            <a:r>
              <a:rPr sz="3200" b="1" spc="20" dirty="0">
                <a:latin typeface="Calibri"/>
                <a:cs typeface="Calibri"/>
              </a:rPr>
              <a:t> </a:t>
            </a:r>
            <a:r>
              <a:rPr sz="32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32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bladder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5400" y="1381125"/>
            <a:ext cx="3848100" cy="30384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60375" y="1739899"/>
            <a:ext cx="3877310" cy="467550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70"/>
              </a:spcBef>
              <a:buSzPct val="96875"/>
              <a:buAutoNum type="arabicParenR"/>
              <a:tabLst>
                <a:tab pos="347345" algn="l"/>
              </a:tabLst>
            </a:pPr>
            <a:r>
              <a:rPr sz="3200" spc="40" dirty="0">
                <a:latin typeface="Calibri"/>
                <a:cs typeface="Calibri"/>
              </a:rPr>
              <a:t>d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45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g</a:t>
            </a:r>
            <a:r>
              <a:rPr sz="3200" spc="40" dirty="0">
                <a:latin typeface="Calibri"/>
                <a:cs typeface="Calibri"/>
              </a:rPr>
              <a:t>n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20" dirty="0">
                <a:latin typeface="Calibri"/>
                <a:cs typeface="Calibri"/>
              </a:rPr>
              <a:t>s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5" dirty="0">
                <a:latin typeface="Calibri"/>
                <a:cs typeface="Calibri"/>
              </a:rPr>
              <a:t>ic</a:t>
            </a:r>
            <a:r>
              <a:rPr sz="3200" spc="-204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20" dirty="0">
                <a:latin typeface="Calibri"/>
                <a:cs typeface="Calibri"/>
              </a:rPr>
              <a:t>s</a:t>
            </a:r>
            <a:r>
              <a:rPr sz="3200" spc="5" dirty="0">
                <a:latin typeface="Calibri"/>
                <a:cs typeface="Calibri"/>
              </a:rPr>
              <a:t>t  </a:t>
            </a:r>
            <a:r>
              <a:rPr sz="3200" spc="15" dirty="0">
                <a:latin typeface="Calibri"/>
                <a:cs typeface="Calibri"/>
              </a:rPr>
              <a:t>2)most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common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tumor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3)3risk </a:t>
            </a:r>
            <a:r>
              <a:rPr sz="3200" spc="-15" dirty="0">
                <a:latin typeface="Calibri"/>
                <a:cs typeface="Calibri"/>
              </a:rPr>
              <a:t>factors </a:t>
            </a:r>
            <a:r>
              <a:rPr sz="3200" spc="10" dirty="0">
                <a:latin typeface="Calibri"/>
                <a:cs typeface="Calibri"/>
              </a:rPr>
              <a:t>in </a:t>
            </a:r>
            <a:r>
              <a:rPr sz="3200" spc="5" dirty="0">
                <a:latin typeface="Calibri"/>
                <a:cs typeface="Calibri"/>
              </a:rPr>
              <a:t>these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40" dirty="0">
                <a:latin typeface="Calibri"/>
                <a:cs typeface="Calibri"/>
              </a:rPr>
              <a:t>pt</a:t>
            </a:r>
            <a:endParaRPr sz="3200">
              <a:latin typeface="Calibri"/>
              <a:cs typeface="Calibri"/>
            </a:endParaRPr>
          </a:p>
          <a:p>
            <a:pPr marL="584200" lvl="1" indent="-343535">
              <a:lnSpc>
                <a:spcPts val="3235"/>
              </a:lnSpc>
              <a:spcBef>
                <a:spcPts val="1975"/>
              </a:spcBef>
              <a:buFont typeface="Arial"/>
              <a:buChar char="•"/>
              <a:tabLst>
                <a:tab pos="584200" algn="l"/>
                <a:tab pos="584835" algn="l"/>
              </a:tabLst>
            </a:pP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1-</a:t>
            </a:r>
            <a:r>
              <a:rPr sz="27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cystoscopy</a:t>
            </a:r>
            <a:endParaRPr sz="2700">
              <a:latin typeface="Calibri"/>
              <a:cs typeface="Calibri"/>
            </a:endParaRPr>
          </a:p>
          <a:p>
            <a:pPr marL="584200" lvl="1" indent="-343535">
              <a:lnSpc>
                <a:spcPts val="3229"/>
              </a:lnSpc>
              <a:buFont typeface="Arial"/>
              <a:buChar char="•"/>
              <a:tabLst>
                <a:tab pos="584200" algn="l"/>
                <a:tab pos="584835" algn="l"/>
              </a:tabLst>
            </a:pP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2-</a:t>
            </a:r>
            <a:r>
              <a:rPr sz="27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20" dirty="0">
                <a:solidFill>
                  <a:srgbClr val="FF0000"/>
                </a:solidFill>
                <a:latin typeface="Calibri"/>
                <a:cs typeface="Calibri"/>
              </a:rPr>
              <a:t>TCC</a:t>
            </a:r>
            <a:endParaRPr sz="2700">
              <a:latin typeface="Calibri"/>
              <a:cs typeface="Calibri"/>
            </a:endParaRPr>
          </a:p>
          <a:p>
            <a:pPr marL="584200" lvl="1" indent="-343535">
              <a:lnSpc>
                <a:spcPts val="3235"/>
              </a:lnSpc>
              <a:buFont typeface="Arial"/>
              <a:buChar char="•"/>
              <a:tabLst>
                <a:tab pos="584200" algn="l"/>
                <a:tab pos="584835" algn="l"/>
              </a:tabLst>
            </a:pP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3-</a:t>
            </a:r>
            <a:r>
              <a:rPr sz="27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male</a:t>
            </a:r>
            <a:r>
              <a:rPr sz="270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5" dirty="0">
                <a:solidFill>
                  <a:srgbClr val="FF0000"/>
                </a:solidFill>
                <a:latin typeface="Calibri"/>
                <a:cs typeface="Calibri"/>
              </a:rPr>
              <a:t>pt</a:t>
            </a:r>
            <a:endParaRPr sz="2700">
              <a:latin typeface="Calibri"/>
              <a:cs typeface="Calibri"/>
            </a:endParaRPr>
          </a:p>
          <a:p>
            <a:pPr marL="584200" lvl="1" indent="-343535">
              <a:lnSpc>
                <a:spcPts val="3235"/>
              </a:lnSpc>
              <a:spcBef>
                <a:spcPts val="65"/>
              </a:spcBef>
              <a:buFont typeface="Arial"/>
              <a:buChar char="•"/>
              <a:tabLst>
                <a:tab pos="584200" algn="l"/>
                <a:tab pos="584835" algn="l"/>
              </a:tabLst>
            </a:pP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Age</a:t>
            </a:r>
            <a:r>
              <a:rPr sz="27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7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FF0000"/>
                </a:solidFill>
                <a:latin typeface="Calibri"/>
                <a:cs typeface="Calibri"/>
              </a:rPr>
              <a:t>70)</a:t>
            </a:r>
            <a:endParaRPr sz="2700">
              <a:latin typeface="Calibri"/>
              <a:cs typeface="Calibri"/>
            </a:endParaRPr>
          </a:p>
          <a:p>
            <a:pPr marL="584200" lvl="1" indent="-343535">
              <a:lnSpc>
                <a:spcPts val="3235"/>
              </a:lnSpc>
              <a:buFont typeface="Arial"/>
              <a:buChar char="•"/>
              <a:tabLst>
                <a:tab pos="584200" algn="l"/>
                <a:tab pos="584835" algn="l"/>
              </a:tabLst>
            </a:pP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Smoker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188</a:t>
            </a:r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575" y="1517936"/>
            <a:ext cx="5645785" cy="4317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3675" marR="261620" indent="-180975">
              <a:lnSpc>
                <a:spcPct val="109500"/>
              </a:lnSpc>
              <a:spcBef>
                <a:spcPts val="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/>
              <a:t>	</a:t>
            </a:r>
            <a:r>
              <a:rPr sz="3200" spc="20" dirty="0">
                <a:latin typeface="Calibri"/>
                <a:cs typeface="Calibri"/>
              </a:rPr>
              <a:t>1-NAME</a:t>
            </a:r>
            <a:r>
              <a:rPr sz="3200" spc="-15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THE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INSTRUMENT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1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32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way</a:t>
            </a:r>
            <a:r>
              <a:rPr sz="3200" spc="-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Foley's</a:t>
            </a:r>
            <a:r>
              <a:rPr sz="32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cath.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0" dirty="0">
                <a:latin typeface="Calibri"/>
                <a:cs typeface="Calibri"/>
              </a:rPr>
              <a:t>2-MENTION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4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INDICATION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IT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3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200" spc="3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3200" spc="-3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spc="-4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200" spc="3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3200" spc="-7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spc="3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spc="3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ic</a:t>
            </a:r>
            <a:r>
              <a:rPr sz="3200" spc="-20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7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spc="-3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spc="3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200" spc="-3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spc="4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stirle</a:t>
            </a:r>
            <a:r>
              <a:rPr sz="32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FF0000"/>
                </a:solidFill>
                <a:latin typeface="Calibri"/>
                <a:cs typeface="Calibri"/>
              </a:rPr>
              <a:t>urine</a:t>
            </a:r>
            <a:r>
              <a:rPr sz="3200" spc="-1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15" dirty="0">
                <a:solidFill>
                  <a:srgbClr val="FF0000"/>
                </a:solidFill>
                <a:latin typeface="Calibri"/>
                <a:cs typeface="Calibri"/>
              </a:rPr>
              <a:t>sample</a:t>
            </a:r>
            <a:r>
              <a:rPr sz="32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take</a:t>
            </a:r>
            <a:endParaRPr sz="3200">
              <a:latin typeface="Calibri"/>
              <a:cs typeface="Calibri"/>
            </a:endParaRPr>
          </a:p>
          <a:p>
            <a:pPr marL="450850" indent="-438784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450850" algn="l"/>
                <a:tab pos="451484" algn="l"/>
              </a:tabLst>
            </a:pP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-immobile/commatose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-admis</a:t>
            </a:r>
            <a:r>
              <a:rPr sz="3200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15" dirty="0">
                <a:solidFill>
                  <a:srgbClr val="FF0000"/>
                </a:solidFill>
                <a:latin typeface="Calibri"/>
                <a:cs typeface="Calibri"/>
              </a:rPr>
              <a:t>drugs</a:t>
            </a:r>
            <a:r>
              <a:rPr sz="32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(chemo..)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40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3200" spc="-7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spc="3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spc="4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3200" spc="-3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3200" spc="40" dirty="0">
                <a:solidFill>
                  <a:srgbClr val="FF0000"/>
                </a:solidFill>
                <a:latin typeface="Calibri"/>
                <a:cs typeface="Calibri"/>
              </a:rPr>
              <a:t>na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ic</a:t>
            </a:r>
            <a:r>
              <a:rPr sz="3200" spc="-20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spc="40" dirty="0">
                <a:solidFill>
                  <a:srgbClr val="FF0000"/>
                </a:solidFill>
                <a:latin typeface="Calibri"/>
                <a:cs typeface="Calibri"/>
              </a:rPr>
              <a:t>ud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67450" y="266700"/>
            <a:ext cx="2838450" cy="214312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189</a:t>
            </a: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190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93370" y="486918"/>
            <a:ext cx="7703820" cy="284924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35"/>
              </a:spcBef>
              <a:tabLst>
                <a:tab pos="2480945" algn="l"/>
              </a:tabLst>
            </a:pPr>
            <a:r>
              <a:rPr sz="3200" spc="5" dirty="0">
                <a:latin typeface="Calibri"/>
                <a:cs typeface="Calibri"/>
              </a:rPr>
              <a:t>(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25" dirty="0">
                <a:latin typeface="Calibri"/>
                <a:cs typeface="Calibri"/>
              </a:rPr>
              <a:t>not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sure&gt;&gt;&gt;	</a:t>
            </a:r>
            <a:r>
              <a:rPr sz="3200" spc="15" dirty="0">
                <a:latin typeface="Calibri"/>
                <a:cs typeface="Calibri"/>
              </a:rPr>
              <a:t>some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thing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like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that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)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3200" spc="10" dirty="0">
                <a:latin typeface="Calibri"/>
                <a:cs typeface="Calibri"/>
              </a:rPr>
              <a:t>patient</a:t>
            </a:r>
            <a:r>
              <a:rPr sz="3200" spc="-155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ultrasound</a:t>
            </a:r>
            <a:r>
              <a:rPr sz="3200" spc="-170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of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his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bladder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spc="25" dirty="0">
                <a:latin typeface="Calibri"/>
                <a:cs typeface="Calibri"/>
              </a:rPr>
              <a:t>show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mass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815"/>
              </a:spcBef>
              <a:tabLst>
                <a:tab pos="355600" algn="l"/>
              </a:tabLst>
            </a:pPr>
            <a:r>
              <a:rPr sz="3200" spc="5" dirty="0">
                <a:latin typeface="Calibri"/>
                <a:cs typeface="Calibri"/>
              </a:rPr>
              <a:t>-	</a:t>
            </a:r>
            <a:r>
              <a:rPr sz="3200" spc="-5" dirty="0">
                <a:latin typeface="Calibri"/>
                <a:cs typeface="Calibri"/>
              </a:rPr>
              <a:t>Do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you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25" dirty="0">
                <a:latin typeface="Calibri"/>
                <a:cs typeface="Calibri"/>
              </a:rPr>
              <a:t>use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supra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25" dirty="0">
                <a:latin typeface="Calibri"/>
                <a:cs typeface="Calibri"/>
              </a:rPr>
              <a:t>pupic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catheter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for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him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30" dirty="0">
                <a:latin typeface="Calibri"/>
                <a:cs typeface="Calibri"/>
              </a:rPr>
              <a:t>and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why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???</a:t>
            </a:r>
            <a:endParaRPr sz="32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735"/>
              </a:spcBef>
            </a:pPr>
            <a:r>
              <a:rPr sz="3200" spc="4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200" spc="1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ri</a:t>
            </a:r>
            <a:r>
              <a:rPr sz="3200" spc="2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320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3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32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3200" spc="4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3200" spc="4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spc="4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200" spc="-9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spc="3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spc="4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spc="1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200" spc="-2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spc="-9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spc="3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spc="2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200" spc="-9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spc="3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spc="2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191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749295" y="1912619"/>
            <a:ext cx="3651885" cy="185293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01400"/>
              </a:lnSpc>
              <a:spcBef>
                <a:spcPts val="60"/>
              </a:spcBef>
            </a:pPr>
            <a:r>
              <a:rPr sz="3950" spc="-10" dirty="0">
                <a:latin typeface="Calibri"/>
                <a:cs typeface="Calibri"/>
              </a:rPr>
              <a:t>Urology</a:t>
            </a:r>
            <a:r>
              <a:rPr sz="3950" spc="95" dirty="0">
                <a:latin typeface="Calibri"/>
                <a:cs typeface="Calibri"/>
              </a:rPr>
              <a:t> </a:t>
            </a:r>
            <a:r>
              <a:rPr sz="3950" spc="5" dirty="0">
                <a:latin typeface="Calibri"/>
                <a:cs typeface="Calibri"/>
              </a:rPr>
              <a:t>Min-osce </a:t>
            </a:r>
            <a:r>
              <a:rPr sz="3950" spc="-880" dirty="0">
                <a:latin typeface="Calibri"/>
                <a:cs typeface="Calibri"/>
              </a:rPr>
              <a:t> </a:t>
            </a:r>
            <a:r>
              <a:rPr sz="3950" spc="10" dirty="0">
                <a:latin typeface="Calibri"/>
                <a:cs typeface="Calibri"/>
              </a:rPr>
              <a:t>6-9-2020</a:t>
            </a:r>
            <a:endParaRPr sz="39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3950" spc="-10" dirty="0">
                <a:latin typeface="Calibri"/>
                <a:cs typeface="Calibri"/>
              </a:rPr>
              <a:t>group</a:t>
            </a:r>
            <a:r>
              <a:rPr sz="3950" spc="60" dirty="0">
                <a:latin typeface="Calibri"/>
                <a:cs typeface="Calibri"/>
              </a:rPr>
              <a:t> </a:t>
            </a:r>
            <a:r>
              <a:rPr sz="3950" spc="15" dirty="0">
                <a:latin typeface="Calibri"/>
                <a:cs typeface="Calibri"/>
              </a:rPr>
              <a:t>2</a:t>
            </a:r>
            <a:r>
              <a:rPr sz="3950" spc="-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(c+d)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43835" y="3895979"/>
            <a:ext cx="466407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5" dirty="0">
                <a:solidFill>
                  <a:srgbClr val="888888"/>
                </a:solidFill>
                <a:latin typeface="Calibri"/>
                <a:cs typeface="Calibri"/>
              </a:rPr>
              <a:t>Done</a:t>
            </a:r>
            <a:r>
              <a:rPr sz="3200" spc="-9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25" dirty="0">
                <a:solidFill>
                  <a:srgbClr val="888888"/>
                </a:solidFill>
                <a:latin typeface="Calibri"/>
                <a:cs typeface="Calibri"/>
              </a:rPr>
              <a:t>by</a:t>
            </a:r>
            <a:r>
              <a:rPr sz="3200" spc="-9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15" dirty="0">
                <a:solidFill>
                  <a:srgbClr val="888888"/>
                </a:solidFill>
                <a:latin typeface="Calibri"/>
                <a:cs typeface="Calibri"/>
              </a:rPr>
              <a:t>Saqer</a:t>
            </a:r>
            <a:r>
              <a:rPr sz="3200" spc="-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888888"/>
                </a:solidFill>
                <a:latin typeface="Calibri"/>
                <a:cs typeface="Calibri"/>
              </a:rPr>
              <a:t>AL-dahabreh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575" y="461010"/>
            <a:ext cx="69215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40" dirty="0">
                <a:latin typeface="Calibri"/>
                <a:cs typeface="Calibri"/>
              </a:rPr>
              <a:t>Q</a:t>
            </a:r>
            <a:r>
              <a:rPr sz="4400" spc="15" dirty="0">
                <a:latin typeface="Calibri"/>
                <a:cs typeface="Calibri"/>
              </a:rPr>
              <a:t>1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86463" y="1524000"/>
            <a:ext cx="3286125" cy="4533900"/>
            <a:chOff x="5486463" y="1524000"/>
            <a:chExt cx="3286125" cy="4533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06978" y="1547079"/>
              <a:ext cx="3245094" cy="44877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491226" y="1528762"/>
              <a:ext cx="3276600" cy="4524375"/>
            </a:xfrm>
            <a:custGeom>
              <a:avLst/>
              <a:gdLst/>
              <a:ahLst/>
              <a:cxnLst/>
              <a:rect l="l" t="t" r="r" b="b"/>
              <a:pathLst>
                <a:path w="3276600" h="4524375">
                  <a:moveTo>
                    <a:pt x="0" y="4524375"/>
                  </a:moveTo>
                  <a:lnTo>
                    <a:pt x="3276600" y="4524375"/>
                  </a:lnTo>
                  <a:lnTo>
                    <a:pt x="3276600" y="0"/>
                  </a:lnTo>
                  <a:lnTo>
                    <a:pt x="0" y="0"/>
                  </a:lnTo>
                  <a:lnTo>
                    <a:pt x="0" y="45243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12775" y="1471358"/>
            <a:ext cx="2125345" cy="864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3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1- </a:t>
            </a:r>
            <a:r>
              <a:rPr sz="1800" spc="10" dirty="0">
                <a:latin typeface="Calibri"/>
                <a:cs typeface="Calibri"/>
              </a:rPr>
              <a:t>name </a:t>
            </a:r>
            <a:r>
              <a:rPr sz="1800" spc="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structure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2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20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w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192</a:t>
            </a:r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193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7434" y="461010"/>
            <a:ext cx="194437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5" dirty="0"/>
              <a:t>Answers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17649"/>
            <a:ext cx="7779384" cy="118872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5" dirty="0">
                <a:latin typeface="Calibri"/>
                <a:cs typeface="Calibri"/>
              </a:rPr>
              <a:t>1-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30" dirty="0">
                <a:latin typeface="Calibri"/>
                <a:cs typeface="Calibri"/>
              </a:rPr>
              <a:t>double</a:t>
            </a:r>
            <a:r>
              <a:rPr sz="3200" spc="-16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j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cath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2-cystouretroscopy</a:t>
            </a:r>
            <a:r>
              <a:rPr sz="3200" spc="-23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with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retrograde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insertion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01009" y="1657137"/>
            <a:ext cx="2505710" cy="3315335"/>
            <a:chOff x="9201009" y="1657137"/>
            <a:chExt cx="2505710" cy="33153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01009" y="1657137"/>
              <a:ext cx="2505355" cy="33151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72599" y="1828800"/>
              <a:ext cx="1981200" cy="279082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957262" y="1725239"/>
            <a:ext cx="4959985" cy="205422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5" dirty="0">
                <a:latin typeface="Calibri"/>
                <a:cs typeface="Calibri"/>
              </a:rPr>
              <a:t>Diagnosis</a:t>
            </a:r>
            <a:r>
              <a:rPr sz="3200" b="1" spc="-155" dirty="0">
                <a:latin typeface="Calibri"/>
                <a:cs typeface="Calibri"/>
              </a:rPr>
              <a:t> </a:t>
            </a:r>
            <a:r>
              <a:rPr sz="3200" b="1" spc="15" dirty="0">
                <a:latin typeface="Calibri"/>
                <a:cs typeface="Calibri"/>
              </a:rPr>
              <a:t>And</a:t>
            </a:r>
            <a:r>
              <a:rPr sz="3200" b="1" spc="-10" dirty="0">
                <a:latin typeface="Calibri"/>
                <a:cs typeface="Calibri"/>
              </a:rPr>
              <a:t> grade?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40"/>
              </a:spcBef>
              <a:buFont typeface="Arial"/>
              <a:buChar char="–"/>
              <a:tabLst>
                <a:tab pos="756920" algn="l"/>
              </a:tabLst>
            </a:pPr>
            <a:r>
              <a:rPr sz="2750" spc="-20" dirty="0">
                <a:solidFill>
                  <a:srgbClr val="00AF50"/>
                </a:solidFill>
                <a:latin typeface="Calibri"/>
                <a:cs typeface="Calibri"/>
              </a:rPr>
              <a:t>Vesicoureteral</a:t>
            </a:r>
            <a:r>
              <a:rPr sz="2750" spc="1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25" dirty="0">
                <a:solidFill>
                  <a:srgbClr val="00AF50"/>
                </a:solidFill>
                <a:latin typeface="Calibri"/>
                <a:cs typeface="Calibri"/>
              </a:rPr>
              <a:t>Reflux</a:t>
            </a:r>
            <a:r>
              <a:rPr sz="2750" spc="19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00AF50"/>
                </a:solidFill>
                <a:latin typeface="Calibri"/>
                <a:cs typeface="Calibri"/>
              </a:rPr>
              <a:t>grade</a:t>
            </a:r>
            <a:r>
              <a:rPr sz="2750" spc="1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00AF50"/>
                </a:solidFill>
                <a:latin typeface="Calibri"/>
                <a:cs typeface="Calibri"/>
              </a:rPr>
              <a:t>5</a:t>
            </a:r>
            <a:endParaRPr sz="2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10" dirty="0">
                <a:latin typeface="Calibri"/>
                <a:cs typeface="Calibri"/>
              </a:rPr>
              <a:t>Best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test</a:t>
            </a:r>
            <a:r>
              <a:rPr sz="3200" b="1" spc="-120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to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spc="15" dirty="0">
                <a:latin typeface="Calibri"/>
                <a:cs typeface="Calibri"/>
              </a:rPr>
              <a:t>see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renal</a:t>
            </a:r>
            <a:r>
              <a:rPr sz="3200" b="1" spc="-10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scar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40"/>
              </a:spcBef>
              <a:buFont typeface="Arial"/>
              <a:buChar char="–"/>
              <a:tabLst>
                <a:tab pos="756920" algn="l"/>
              </a:tabLst>
            </a:pPr>
            <a:r>
              <a:rPr sz="2750" spc="25" dirty="0">
                <a:solidFill>
                  <a:srgbClr val="00AF50"/>
                </a:solidFill>
                <a:latin typeface="Calibri"/>
                <a:cs typeface="Calibri"/>
              </a:rPr>
              <a:t>DMSA</a:t>
            </a:r>
            <a:r>
              <a:rPr sz="2750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00AF50"/>
                </a:solidFill>
                <a:latin typeface="Calibri"/>
                <a:cs typeface="Calibri"/>
              </a:rPr>
              <a:t>scan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90294" y="686435"/>
            <a:ext cx="62738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35" dirty="0"/>
              <a:t>Q3</a:t>
            </a:r>
            <a:endParaRPr sz="3950"/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575" y="461010"/>
            <a:ext cx="69215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40" dirty="0">
                <a:latin typeface="Calibri"/>
                <a:cs typeface="Calibri"/>
              </a:rPr>
              <a:t>Q</a:t>
            </a:r>
            <a:r>
              <a:rPr sz="4400" spc="15" dirty="0">
                <a:latin typeface="Calibri"/>
                <a:cs typeface="Calibri"/>
              </a:rPr>
              <a:t>2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6825" y="1828800"/>
            <a:ext cx="3886200" cy="38862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34732" y="1386879"/>
            <a:ext cx="3340735" cy="129667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117200"/>
              </a:lnSpc>
              <a:spcBef>
                <a:spcPts val="430"/>
              </a:spcBef>
            </a:pPr>
            <a:r>
              <a:rPr sz="3950" spc="30" dirty="0">
                <a:latin typeface="Microsoft JhengHei UI"/>
                <a:cs typeface="Microsoft JhengHei UI"/>
              </a:rPr>
              <a:t>p</a:t>
            </a:r>
            <a:r>
              <a:rPr sz="2750" spc="30" dirty="0">
                <a:latin typeface="Microsoft JhengHei UI"/>
                <a:cs typeface="Microsoft JhengHei UI"/>
              </a:rPr>
              <a:t>ic </a:t>
            </a:r>
            <a:r>
              <a:rPr sz="2750" spc="15" dirty="0">
                <a:latin typeface="Microsoft JhengHei UI"/>
                <a:cs typeface="Microsoft JhengHei UI"/>
              </a:rPr>
              <a:t>show </a:t>
            </a:r>
            <a:r>
              <a:rPr sz="2750" spc="5" dirty="0">
                <a:latin typeface="Microsoft JhengHei UI"/>
                <a:cs typeface="Microsoft JhengHei UI"/>
              </a:rPr>
              <a:t>Renal </a:t>
            </a:r>
            <a:r>
              <a:rPr sz="2750" dirty="0">
                <a:latin typeface="Microsoft JhengHei UI"/>
                <a:cs typeface="Microsoft JhengHei UI"/>
              </a:rPr>
              <a:t>US </a:t>
            </a:r>
            <a:r>
              <a:rPr sz="2750" spc="5" dirty="0">
                <a:latin typeface="Microsoft JhengHei UI"/>
                <a:cs typeface="Microsoft JhengHei UI"/>
              </a:rPr>
              <a:t> </a:t>
            </a:r>
            <a:r>
              <a:rPr sz="2750" spc="15" dirty="0">
                <a:latin typeface="Microsoft JhengHei UI"/>
                <a:cs typeface="Microsoft JhengHei UI"/>
              </a:rPr>
              <a:t>Mention 2</a:t>
            </a:r>
            <a:r>
              <a:rPr sz="2750" spc="5" dirty="0">
                <a:latin typeface="Microsoft JhengHei UI"/>
                <a:cs typeface="Microsoft JhengHei UI"/>
              </a:rPr>
              <a:t> </a:t>
            </a:r>
            <a:r>
              <a:rPr sz="2750" spc="10" dirty="0">
                <a:latin typeface="Microsoft JhengHei UI"/>
                <a:cs typeface="Microsoft JhengHei UI"/>
              </a:rPr>
              <a:t>findings?</a:t>
            </a:r>
            <a:endParaRPr sz="2750">
              <a:latin typeface="Microsoft JhengHei UI"/>
              <a:cs typeface="Microsoft JhengHei U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194</a:t>
            </a:r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195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2209" y="436181"/>
            <a:ext cx="172847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A</a:t>
            </a:r>
            <a:r>
              <a:rPr spc="5" dirty="0"/>
              <a:t>ns</a:t>
            </a:r>
            <a:r>
              <a:rPr spc="-75" dirty="0"/>
              <a:t>w</a:t>
            </a:r>
            <a:r>
              <a:rPr spc="-15" dirty="0"/>
              <a:t>e</a:t>
            </a:r>
            <a:r>
              <a:rPr spc="10" dirty="0"/>
              <a:t>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8025" y="1285239"/>
            <a:ext cx="6489700" cy="185293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55600" marR="5080" indent="-343535">
              <a:lnSpc>
                <a:spcPct val="101400"/>
              </a:lnSpc>
              <a:spcBef>
                <a:spcPts val="60"/>
              </a:spcBef>
              <a:buFont typeface="Arial"/>
              <a:buChar char="•"/>
              <a:tabLst>
                <a:tab pos="356235" algn="l"/>
              </a:tabLst>
            </a:pPr>
            <a:r>
              <a:rPr sz="3950" spc="-10" dirty="0">
                <a:latin typeface="Calibri"/>
                <a:cs typeface="Calibri"/>
              </a:rPr>
              <a:t>dilated</a:t>
            </a:r>
            <a:r>
              <a:rPr sz="3950" spc="80" dirty="0">
                <a:latin typeface="Calibri"/>
                <a:cs typeface="Calibri"/>
              </a:rPr>
              <a:t> </a:t>
            </a:r>
            <a:r>
              <a:rPr sz="3950" spc="-25" dirty="0">
                <a:latin typeface="Calibri"/>
                <a:cs typeface="Calibri"/>
              </a:rPr>
              <a:t>renal</a:t>
            </a:r>
            <a:r>
              <a:rPr sz="3950" spc="135" dirty="0">
                <a:latin typeface="Calibri"/>
                <a:cs typeface="Calibri"/>
              </a:rPr>
              <a:t> </a:t>
            </a:r>
            <a:r>
              <a:rPr sz="3950" spc="5" dirty="0">
                <a:latin typeface="Calibri"/>
                <a:cs typeface="Calibri"/>
              </a:rPr>
              <a:t>pelvis </a:t>
            </a:r>
            <a:r>
              <a:rPr sz="3950" spc="10" dirty="0">
                <a:latin typeface="Calibri"/>
                <a:cs typeface="Calibri"/>
              </a:rPr>
              <a:t> </a:t>
            </a:r>
            <a:r>
              <a:rPr sz="3950" spc="-10" dirty="0">
                <a:latin typeface="Calibri"/>
                <a:cs typeface="Calibri"/>
              </a:rPr>
              <a:t>(hydronephrosis)</a:t>
            </a:r>
            <a:r>
              <a:rPr sz="3950" spc="210" dirty="0">
                <a:latin typeface="Calibri"/>
                <a:cs typeface="Calibri"/>
              </a:rPr>
              <a:t> </a:t>
            </a:r>
            <a:r>
              <a:rPr sz="3950" spc="15" dirty="0">
                <a:latin typeface="Calibri"/>
                <a:cs typeface="Calibri"/>
              </a:rPr>
              <a:t>with </a:t>
            </a:r>
            <a:r>
              <a:rPr sz="3950" spc="20" dirty="0">
                <a:latin typeface="Calibri"/>
                <a:cs typeface="Calibri"/>
              </a:rPr>
              <a:t> </a:t>
            </a:r>
            <a:r>
              <a:rPr sz="3950" spc="-5" dirty="0">
                <a:latin typeface="Calibri"/>
                <a:cs typeface="Calibri"/>
              </a:rPr>
              <a:t>acoustic</a:t>
            </a:r>
            <a:r>
              <a:rPr sz="3950" spc="45" dirty="0">
                <a:latin typeface="Calibri"/>
                <a:cs typeface="Calibri"/>
              </a:rPr>
              <a:t> </a:t>
            </a:r>
            <a:r>
              <a:rPr sz="3950" spc="10" dirty="0">
                <a:latin typeface="Calibri"/>
                <a:cs typeface="Calibri"/>
              </a:rPr>
              <a:t>shadow</a:t>
            </a:r>
            <a:r>
              <a:rPr sz="3950" spc="90" dirty="0">
                <a:latin typeface="Calibri"/>
                <a:cs typeface="Calibri"/>
              </a:rPr>
              <a:t> </a:t>
            </a:r>
            <a:r>
              <a:rPr sz="3950" spc="-20" dirty="0">
                <a:latin typeface="Calibri"/>
                <a:cs typeface="Calibri"/>
              </a:rPr>
              <a:t>(renal</a:t>
            </a:r>
            <a:r>
              <a:rPr sz="3950" spc="135" dirty="0">
                <a:latin typeface="Calibri"/>
                <a:cs typeface="Calibri"/>
              </a:rPr>
              <a:t> </a:t>
            </a:r>
            <a:r>
              <a:rPr sz="3950" spc="-15" dirty="0">
                <a:latin typeface="Calibri"/>
                <a:cs typeface="Calibri"/>
              </a:rPr>
              <a:t>stone)</a:t>
            </a:r>
            <a:endParaRPr sz="3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575" y="461010"/>
            <a:ext cx="3752850" cy="34080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35" dirty="0">
                <a:latin typeface="Calibri"/>
                <a:cs typeface="Calibri"/>
              </a:rPr>
              <a:t>Q3</a:t>
            </a:r>
            <a:endParaRPr sz="4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400">
              <a:latin typeface="Calibri"/>
              <a:cs typeface="Calibri"/>
            </a:endParaRPr>
          </a:p>
          <a:p>
            <a:pPr marL="527050" marR="5080" indent="-343535">
              <a:lnSpc>
                <a:spcPct val="100299"/>
              </a:lnSpc>
              <a:buFont typeface="Arial"/>
              <a:buChar char="•"/>
              <a:tabLst>
                <a:tab pos="527685" algn="l"/>
              </a:tabLst>
            </a:pPr>
            <a:r>
              <a:rPr sz="4400" spc="10" dirty="0">
                <a:latin typeface="Calibri"/>
                <a:cs typeface="Calibri"/>
              </a:rPr>
              <a:t>Ultra </a:t>
            </a:r>
            <a:r>
              <a:rPr sz="4400" spc="5" dirty="0">
                <a:latin typeface="Calibri"/>
                <a:cs typeface="Calibri"/>
              </a:rPr>
              <a:t>sound </a:t>
            </a:r>
            <a:r>
              <a:rPr sz="4400" spc="10" dirty="0">
                <a:latin typeface="Calibri"/>
                <a:cs typeface="Calibri"/>
              </a:rPr>
              <a:t> </a:t>
            </a:r>
            <a:r>
              <a:rPr sz="4400" spc="20" dirty="0">
                <a:latin typeface="Calibri"/>
                <a:cs typeface="Calibri"/>
              </a:rPr>
              <a:t>filling</a:t>
            </a:r>
            <a:r>
              <a:rPr sz="4400" spc="-190" dirty="0">
                <a:latin typeface="Calibri"/>
                <a:cs typeface="Calibri"/>
              </a:rPr>
              <a:t> </a:t>
            </a:r>
            <a:r>
              <a:rPr sz="4400" spc="-25" dirty="0">
                <a:latin typeface="Calibri"/>
                <a:cs typeface="Calibri"/>
              </a:rPr>
              <a:t>defect</a:t>
            </a:r>
            <a:r>
              <a:rPr sz="4400" spc="-5" dirty="0">
                <a:latin typeface="Calibri"/>
                <a:cs typeface="Calibri"/>
              </a:rPr>
              <a:t> </a:t>
            </a:r>
            <a:r>
              <a:rPr sz="4400" spc="15" dirty="0">
                <a:latin typeface="Calibri"/>
                <a:cs typeface="Calibri"/>
              </a:rPr>
              <a:t>5 </a:t>
            </a:r>
            <a:r>
              <a:rPr sz="4400" spc="-980" dirty="0">
                <a:latin typeface="Calibri"/>
                <a:cs typeface="Calibri"/>
              </a:rPr>
              <a:t> </a:t>
            </a:r>
            <a:r>
              <a:rPr sz="4400" spc="-25" dirty="0">
                <a:latin typeface="Calibri"/>
                <a:cs typeface="Calibri"/>
              </a:rPr>
              <a:t>DDX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0" y="2143125"/>
            <a:ext cx="2600325" cy="349567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196</a:t>
            </a:r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197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2209" y="461010"/>
            <a:ext cx="1729739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5" dirty="0"/>
              <a:t>An</a:t>
            </a:r>
            <a:r>
              <a:rPr spc="-5" dirty="0"/>
              <a:t>s</a:t>
            </a:r>
            <a:r>
              <a:rPr spc="-70" dirty="0"/>
              <a:t>w</a:t>
            </a:r>
            <a:r>
              <a:rPr spc="-15" dirty="0"/>
              <a:t>e</a:t>
            </a:r>
            <a:r>
              <a:rPr spc="10" dirty="0"/>
              <a:t>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17936"/>
            <a:ext cx="2756535" cy="367792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5" dirty="0">
                <a:latin typeface="Calibri"/>
                <a:cs typeface="Calibri"/>
              </a:rPr>
              <a:t>stone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40" dirty="0">
                <a:latin typeface="Calibri"/>
                <a:cs typeface="Calibri"/>
              </a:rPr>
              <a:t>b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spc="45" dirty="0">
                <a:latin typeface="Calibri"/>
                <a:cs typeface="Calibri"/>
              </a:rPr>
              <a:t>o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15" dirty="0">
                <a:latin typeface="Calibri"/>
                <a:cs typeface="Calibri"/>
              </a:rPr>
              <a:t>d</a:t>
            </a:r>
            <a:r>
              <a:rPr sz="3200" spc="-1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spc="45" dirty="0">
                <a:latin typeface="Calibri"/>
                <a:cs typeface="Calibri"/>
              </a:rPr>
              <a:t>o</a:t>
            </a:r>
            <a:r>
              <a:rPr sz="3200" spc="10" dirty="0"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ts val="3529"/>
              </a:lnSpc>
              <a:spcBef>
                <a:spcPts val="7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enlargement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40" dirty="0">
                <a:latin typeface="Calibri"/>
                <a:cs typeface="Calibri"/>
              </a:rPr>
              <a:t>p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15" dirty="0">
                <a:latin typeface="Calibri"/>
                <a:cs typeface="Calibri"/>
              </a:rPr>
              <a:t>s</a:t>
            </a:r>
            <a:r>
              <a:rPr sz="3200" spc="-100" dirty="0">
                <a:latin typeface="Calibri"/>
                <a:cs typeface="Calibri"/>
              </a:rPr>
              <a:t>t</a:t>
            </a:r>
            <a:r>
              <a:rPr sz="3200" spc="35" dirty="0">
                <a:latin typeface="Calibri"/>
                <a:cs typeface="Calibri"/>
              </a:rPr>
              <a:t>a</a:t>
            </a:r>
            <a:r>
              <a:rPr sz="3200" spc="-25" dirty="0">
                <a:latin typeface="Calibri"/>
                <a:cs typeface="Calibri"/>
              </a:rPr>
              <a:t>t</a:t>
            </a:r>
            <a:r>
              <a:rPr sz="3200" spc="10" dirty="0">
                <a:latin typeface="Calibri"/>
                <a:cs typeface="Calibri"/>
              </a:rPr>
              <a:t>e</a:t>
            </a:r>
            <a:r>
              <a:rPr sz="3200" spc="-1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spc="45" dirty="0">
                <a:latin typeface="Calibri"/>
                <a:cs typeface="Calibri"/>
              </a:rPr>
              <a:t>a</a:t>
            </a:r>
            <a:r>
              <a:rPr sz="3200" spc="40" dirty="0">
                <a:latin typeface="Calibri"/>
                <a:cs typeface="Calibri"/>
              </a:rPr>
              <a:t>n</a:t>
            </a:r>
            <a:r>
              <a:rPr sz="3200" spc="15" dirty="0">
                <a:latin typeface="Calibri"/>
                <a:cs typeface="Calibri"/>
              </a:rPr>
              <a:t>d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5" dirty="0">
                <a:latin typeface="Calibri"/>
                <a:cs typeface="Calibri"/>
              </a:rPr>
              <a:t>fungal</a:t>
            </a:r>
            <a:r>
              <a:rPr sz="3200" spc="-150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ball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focal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cystitis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20" dirty="0">
                <a:latin typeface="Calibri"/>
                <a:cs typeface="Calibri"/>
              </a:rPr>
              <a:t>neoplasm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198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8640" y="501395"/>
            <a:ext cx="803275" cy="6858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90"/>
              </a:lnSpc>
            </a:pPr>
            <a:r>
              <a:rPr spc="20" dirty="0">
                <a:solidFill>
                  <a:srgbClr val="C00000"/>
                </a:solidFill>
              </a:rPr>
              <a:t>Q</a:t>
            </a:r>
            <a:r>
              <a:rPr spc="-80" dirty="0">
                <a:solidFill>
                  <a:srgbClr val="C00000"/>
                </a:solidFill>
              </a:rPr>
              <a:t> </a:t>
            </a:r>
            <a:r>
              <a:rPr spc="15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8025" y="1832610"/>
            <a:ext cx="16954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0" dirty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2989" y="1861820"/>
            <a:ext cx="4791075" cy="50482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3740"/>
              </a:lnSpc>
            </a:pPr>
            <a:r>
              <a:rPr sz="3200" spc="5" dirty="0">
                <a:solidFill>
                  <a:srgbClr val="C00000"/>
                </a:solidFill>
                <a:latin typeface="Calibri"/>
                <a:cs typeface="Calibri"/>
              </a:rPr>
              <a:t>mention</a:t>
            </a:r>
            <a:r>
              <a:rPr sz="3200" spc="-1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15" dirty="0">
                <a:solidFill>
                  <a:srgbClr val="C00000"/>
                </a:solidFill>
                <a:latin typeface="Calibri"/>
                <a:cs typeface="Calibri"/>
              </a:rPr>
              <a:t>5</a:t>
            </a:r>
            <a:r>
              <a:rPr sz="3200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criteria</a:t>
            </a:r>
            <a:r>
              <a:rPr sz="3200" spc="-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for</a:t>
            </a:r>
            <a:r>
              <a:rPr sz="32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15" dirty="0">
                <a:solidFill>
                  <a:srgbClr val="C00000"/>
                </a:solidFill>
                <a:latin typeface="Calibri"/>
                <a:cs typeface="Calibri"/>
              </a:rPr>
              <a:t>simple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2989" y="2366645"/>
            <a:ext cx="2660650" cy="48577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3595"/>
              </a:lnSpc>
            </a:pP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renal</a:t>
            </a:r>
            <a:r>
              <a:rPr sz="32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cyst</a:t>
            </a:r>
            <a:r>
              <a:rPr sz="3200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25" dirty="0">
                <a:solidFill>
                  <a:srgbClr val="C00000"/>
                </a:solidFill>
                <a:latin typeface="Calibri"/>
                <a:cs typeface="Calibri"/>
              </a:rPr>
              <a:t>on</a:t>
            </a:r>
            <a:r>
              <a:rPr sz="32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25" dirty="0">
                <a:solidFill>
                  <a:srgbClr val="C00000"/>
                </a:solidFill>
                <a:latin typeface="Calibri"/>
                <a:cs typeface="Calibri"/>
              </a:rPr>
              <a:t>US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199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2209" y="461010"/>
            <a:ext cx="1729739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5" dirty="0"/>
              <a:t>An</a:t>
            </a:r>
            <a:r>
              <a:rPr spc="-5" dirty="0"/>
              <a:t>s</a:t>
            </a:r>
            <a:r>
              <a:rPr spc="-70" dirty="0"/>
              <a:t>w</a:t>
            </a:r>
            <a:r>
              <a:rPr spc="-15" dirty="0"/>
              <a:t>e</a:t>
            </a:r>
            <a:r>
              <a:rPr spc="10" dirty="0"/>
              <a:t>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8025" y="1750758"/>
            <a:ext cx="4787900" cy="302069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10" dirty="0">
                <a:latin typeface="Calibri"/>
                <a:cs typeface="Calibri"/>
              </a:rPr>
              <a:t>(1)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absence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 </a:t>
            </a:r>
            <a:r>
              <a:rPr sz="2750" spc="-10" dirty="0">
                <a:latin typeface="Calibri"/>
                <a:cs typeface="Calibri"/>
              </a:rPr>
              <a:t>internal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echoes,</a:t>
            </a:r>
            <a:endParaRPr sz="2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10" dirty="0">
                <a:latin typeface="Calibri"/>
                <a:cs typeface="Calibri"/>
              </a:rPr>
              <a:t>(2)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posterior</a:t>
            </a:r>
            <a:r>
              <a:rPr sz="2750" spc="12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enhancement,</a:t>
            </a:r>
            <a:endParaRPr sz="2750">
              <a:latin typeface="Calibri"/>
              <a:cs typeface="Calibri"/>
            </a:endParaRPr>
          </a:p>
          <a:p>
            <a:pPr marL="432434" indent="-419734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431800" algn="l"/>
                <a:tab pos="432434" algn="l"/>
              </a:tabLst>
            </a:pPr>
            <a:r>
              <a:rPr sz="2750" spc="5" dirty="0">
                <a:latin typeface="Calibri"/>
                <a:cs typeface="Calibri"/>
              </a:rPr>
              <a:t>(3)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round/oval</a:t>
            </a:r>
            <a:r>
              <a:rPr sz="2750" spc="15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shape</a:t>
            </a:r>
            <a:r>
              <a:rPr sz="2750" spc="15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and</a:t>
            </a:r>
            <a:endParaRPr sz="2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5" dirty="0">
                <a:latin typeface="Calibri"/>
                <a:cs typeface="Calibri"/>
              </a:rPr>
              <a:t>(4)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sharp,</a:t>
            </a:r>
            <a:r>
              <a:rPr sz="2750" spc="18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thin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posterior</a:t>
            </a:r>
            <a:r>
              <a:rPr sz="2750" spc="13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walls</a:t>
            </a:r>
            <a:endParaRPr sz="2750">
              <a:latin typeface="Calibri"/>
              <a:cs typeface="Calibri"/>
            </a:endParaRPr>
          </a:p>
          <a:p>
            <a:pPr marL="355600" marR="564515" indent="-343535">
              <a:lnSpc>
                <a:spcPct val="102299"/>
              </a:lnSpc>
              <a:spcBef>
                <a:spcPts val="6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5" dirty="0">
                <a:latin typeface="Calibri"/>
                <a:cs typeface="Calibri"/>
              </a:rPr>
              <a:t>(5)clear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fluid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/no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septat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no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calcifecation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461010"/>
            <a:ext cx="69215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40" dirty="0"/>
              <a:t>Q</a:t>
            </a:r>
            <a:r>
              <a:rPr spc="15" dirty="0"/>
              <a:t>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616773"/>
            <a:ext cx="3306445" cy="31864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5600" marR="5080" indent="-343535">
              <a:lnSpc>
                <a:spcPct val="101600"/>
              </a:lnSpc>
              <a:spcBef>
                <a:spcPts val="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5" dirty="0">
                <a:latin typeface="Calibri"/>
                <a:cs typeface="Calibri"/>
              </a:rPr>
              <a:t>1.cystoscopy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show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a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superfical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papillary 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tumor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whats</a:t>
            </a:r>
            <a:r>
              <a:rPr sz="2750" spc="14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your 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diagnosis</a:t>
            </a:r>
            <a:r>
              <a:rPr sz="2750" spc="22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</a:t>
            </a:r>
            <a:endParaRPr sz="2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-10" dirty="0">
                <a:latin typeface="Calibri"/>
                <a:cs typeface="Calibri"/>
              </a:rPr>
              <a:t>2.best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tx?</a:t>
            </a:r>
            <a:endParaRPr sz="2750">
              <a:latin typeface="Calibri"/>
              <a:cs typeface="Calibri"/>
            </a:endParaRPr>
          </a:p>
          <a:p>
            <a:pPr marL="355600" marR="596265" indent="-343535">
              <a:lnSpc>
                <a:spcPct val="1024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-20" dirty="0">
                <a:latin typeface="Calibri"/>
                <a:cs typeface="Calibri"/>
              </a:rPr>
              <a:t>3.when</a:t>
            </a:r>
            <a:r>
              <a:rPr sz="2750" spc="12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u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repeat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cystoscopy?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1575" y="1828800"/>
            <a:ext cx="3181350" cy="43529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200</a:t>
            </a:r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201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2209" y="461010"/>
            <a:ext cx="1729739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5" dirty="0"/>
              <a:t>An</a:t>
            </a:r>
            <a:r>
              <a:rPr spc="-5" dirty="0"/>
              <a:t>s</a:t>
            </a:r>
            <a:r>
              <a:rPr spc="-70" dirty="0"/>
              <a:t>w</a:t>
            </a:r>
            <a:r>
              <a:rPr spc="-15" dirty="0"/>
              <a:t>e</a:t>
            </a:r>
            <a:r>
              <a:rPr spc="10" dirty="0"/>
              <a:t>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616773"/>
            <a:ext cx="2926080" cy="189865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55600" marR="101600" indent="-343535">
              <a:lnSpc>
                <a:spcPct val="102400"/>
              </a:lnSpc>
              <a:spcBef>
                <a:spcPts val="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-20" dirty="0">
                <a:latin typeface="Calibri"/>
                <a:cs typeface="Calibri"/>
              </a:rPr>
              <a:t>1.transitional</a:t>
            </a:r>
            <a:r>
              <a:rPr sz="2750" spc="28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cell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carcinoma</a:t>
            </a:r>
            <a:endParaRPr sz="2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-35" dirty="0">
                <a:latin typeface="Calibri"/>
                <a:cs typeface="Calibri"/>
              </a:rPr>
              <a:t>2.TURBT</a:t>
            </a:r>
            <a:endParaRPr sz="2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15" dirty="0">
                <a:latin typeface="Calibri"/>
                <a:cs typeface="Calibri"/>
              </a:rPr>
              <a:t>3</a:t>
            </a:r>
            <a:r>
              <a:rPr sz="2750" spc="-3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.</a:t>
            </a:r>
            <a:r>
              <a:rPr sz="275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after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3</a:t>
            </a:r>
            <a:r>
              <a:rPr sz="2750" spc="-3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months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202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461010"/>
            <a:ext cx="69215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40" dirty="0"/>
              <a:t>Q</a:t>
            </a:r>
            <a:r>
              <a:rPr spc="15" dirty="0"/>
              <a:t>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616773"/>
            <a:ext cx="3736340" cy="267144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55600" marR="197485" indent="-343535">
              <a:lnSpc>
                <a:spcPct val="102400"/>
              </a:lnSpc>
              <a:spcBef>
                <a:spcPts val="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-5" dirty="0">
                <a:latin typeface="Calibri"/>
                <a:cs typeface="Calibri"/>
              </a:rPr>
              <a:t>1.Pic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-6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Vesicoureteral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reflex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to</a:t>
            </a:r>
            <a:r>
              <a:rPr sz="2750" dirty="0">
                <a:latin typeface="Calibri"/>
                <a:cs typeface="Calibri"/>
              </a:rPr>
              <a:t> renal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pelvis 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what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is</a:t>
            </a:r>
            <a:r>
              <a:rPr sz="275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finding</a:t>
            </a:r>
            <a:endParaRPr sz="275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750" spc="-5" dirty="0">
                <a:latin typeface="Calibri"/>
                <a:cs typeface="Calibri"/>
              </a:rPr>
              <a:t>?which</a:t>
            </a:r>
            <a:r>
              <a:rPr sz="2750" spc="12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grade?</a:t>
            </a:r>
            <a:endParaRPr sz="2750">
              <a:latin typeface="Calibri"/>
              <a:cs typeface="Calibri"/>
            </a:endParaRPr>
          </a:p>
          <a:p>
            <a:pPr marL="355600" marR="5080" indent="-343535">
              <a:lnSpc>
                <a:spcPct val="102400"/>
              </a:lnSpc>
              <a:spcBef>
                <a:spcPts val="6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15" dirty="0">
                <a:latin typeface="Calibri"/>
                <a:cs typeface="Calibri"/>
              </a:rPr>
              <a:t>2.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best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test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to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see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renal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scar?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203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2209" y="461010"/>
            <a:ext cx="1729739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5" dirty="0"/>
              <a:t>An</a:t>
            </a:r>
            <a:r>
              <a:rPr spc="-5" dirty="0"/>
              <a:t>s</a:t>
            </a:r>
            <a:r>
              <a:rPr spc="-70" dirty="0"/>
              <a:t>w</a:t>
            </a:r>
            <a:r>
              <a:rPr spc="-15" dirty="0"/>
              <a:t>e</a:t>
            </a:r>
            <a:r>
              <a:rPr spc="10" dirty="0"/>
              <a:t>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8025" y="1842452"/>
            <a:ext cx="6011545" cy="232791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55600" marR="5080" indent="-343535">
              <a:lnSpc>
                <a:spcPct val="102400"/>
              </a:lnSpc>
              <a:spcBef>
                <a:spcPts val="45"/>
              </a:spcBef>
              <a:buFont typeface="Arial"/>
              <a:buChar char="•"/>
              <a:tabLst>
                <a:tab pos="355600" algn="l"/>
                <a:tab pos="356235" algn="l"/>
                <a:tab pos="5266055" algn="l"/>
              </a:tabLst>
            </a:pPr>
            <a:r>
              <a:rPr sz="2750" spc="15" dirty="0">
                <a:latin typeface="Calibri"/>
                <a:cs typeface="Calibri"/>
              </a:rPr>
              <a:t>1.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bilateral</a:t>
            </a:r>
            <a:r>
              <a:rPr sz="2750" spc="20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hydrouretronephrosis	with 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lose </a:t>
            </a:r>
            <a:r>
              <a:rPr sz="2750" spc="25" dirty="0">
                <a:latin typeface="Calibri"/>
                <a:cs typeface="Calibri"/>
              </a:rPr>
              <a:t>of </a:t>
            </a:r>
            <a:r>
              <a:rPr sz="2750" spc="-5" dirty="0">
                <a:latin typeface="Calibri"/>
                <a:cs typeface="Calibri"/>
              </a:rPr>
              <a:t>papilary impreession</a:t>
            </a:r>
            <a:r>
              <a:rPr sz="275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and </a:t>
            </a:r>
            <a:r>
              <a:rPr sz="2750" spc="-10" dirty="0">
                <a:latin typeface="Calibri"/>
                <a:cs typeface="Calibri"/>
              </a:rPr>
              <a:t>ureter </a:t>
            </a:r>
            <a:r>
              <a:rPr sz="2750" spc="-61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dilation</a:t>
            </a:r>
            <a:endParaRPr sz="2750">
              <a:latin typeface="Calibri"/>
              <a:cs typeface="Calibri"/>
            </a:endParaRPr>
          </a:p>
          <a:p>
            <a:pPr marL="12700" marR="4833620">
              <a:lnSpc>
                <a:spcPts val="4060"/>
              </a:lnSpc>
              <a:spcBef>
                <a:spcPts val="25"/>
              </a:spcBef>
            </a:pPr>
            <a:r>
              <a:rPr sz="2750" spc="-15" dirty="0">
                <a:latin typeface="Calibri"/>
                <a:cs typeface="Calibri"/>
              </a:rPr>
              <a:t>grade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5 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2</a:t>
            </a:r>
            <a:r>
              <a:rPr sz="2750" spc="-25" dirty="0">
                <a:latin typeface="Calibri"/>
                <a:cs typeface="Calibri"/>
              </a:rPr>
              <a:t>.</a:t>
            </a:r>
            <a:r>
              <a:rPr sz="2750" spc="30" dirty="0">
                <a:latin typeface="Calibri"/>
                <a:cs typeface="Calibri"/>
              </a:rPr>
              <a:t>D</a:t>
            </a:r>
            <a:r>
              <a:rPr sz="2750" spc="45" dirty="0">
                <a:latin typeface="Calibri"/>
                <a:cs typeface="Calibri"/>
              </a:rPr>
              <a:t>M</a:t>
            </a:r>
            <a:r>
              <a:rPr sz="2750" spc="5" dirty="0">
                <a:latin typeface="Calibri"/>
                <a:cs typeface="Calibri"/>
              </a:rPr>
              <a:t>SA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67945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b="0" spc="-10" dirty="0">
                <a:latin typeface="Calibri Light"/>
                <a:cs typeface="Calibri Light"/>
              </a:rPr>
              <a:t>Q4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01100" y="1828800"/>
            <a:ext cx="3143250" cy="43529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7575" y="2319019"/>
            <a:ext cx="7155815" cy="355092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26670">
              <a:lnSpc>
                <a:spcPts val="3460"/>
              </a:lnSpc>
              <a:spcBef>
                <a:spcPts val="560"/>
              </a:spcBef>
              <a:buAutoNum type="arabicPlain"/>
              <a:tabLst>
                <a:tab pos="432434" algn="l"/>
              </a:tabLst>
            </a:pPr>
            <a:r>
              <a:rPr sz="3200" b="1" spc="-15" dirty="0">
                <a:latin typeface="Calibri"/>
                <a:cs typeface="Calibri"/>
              </a:rPr>
              <a:t>T</a:t>
            </a:r>
            <a:r>
              <a:rPr sz="3200" b="1" spc="15" dirty="0">
                <a:latin typeface="Calibri"/>
                <a:cs typeface="Calibri"/>
              </a:rPr>
              <a:t>he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15" dirty="0">
                <a:latin typeface="Calibri"/>
                <a:cs typeface="Calibri"/>
              </a:rPr>
              <a:t>n</a:t>
            </a:r>
            <a:r>
              <a:rPr sz="3200" b="1" spc="-15" dirty="0">
                <a:latin typeface="Calibri"/>
                <a:cs typeface="Calibri"/>
              </a:rPr>
              <a:t>a</a:t>
            </a:r>
            <a:r>
              <a:rPr sz="3200" b="1" spc="15" dirty="0">
                <a:latin typeface="Calibri"/>
                <a:cs typeface="Calibri"/>
              </a:rPr>
              <a:t>me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of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the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30" dirty="0">
                <a:latin typeface="Calibri"/>
                <a:cs typeface="Calibri"/>
              </a:rPr>
              <a:t>i</a:t>
            </a:r>
            <a:r>
              <a:rPr sz="3200" b="1" spc="15" dirty="0">
                <a:latin typeface="Calibri"/>
                <a:cs typeface="Calibri"/>
              </a:rPr>
              <a:t>n</a:t>
            </a:r>
            <a:r>
              <a:rPr sz="3200" b="1" spc="-15" dirty="0">
                <a:latin typeface="Calibri"/>
                <a:cs typeface="Calibri"/>
              </a:rPr>
              <a:t>s</a:t>
            </a:r>
            <a:r>
              <a:rPr sz="3200" b="1" spc="10" dirty="0">
                <a:latin typeface="Calibri"/>
                <a:cs typeface="Calibri"/>
              </a:rPr>
              <a:t>t</a:t>
            </a:r>
            <a:r>
              <a:rPr sz="3200" b="1" spc="-10" dirty="0">
                <a:latin typeface="Calibri"/>
                <a:cs typeface="Calibri"/>
              </a:rPr>
              <a:t>r</a:t>
            </a:r>
            <a:r>
              <a:rPr sz="3200" b="1" spc="15" dirty="0">
                <a:latin typeface="Calibri"/>
                <a:cs typeface="Calibri"/>
              </a:rPr>
              <a:t>u</a:t>
            </a:r>
            <a:r>
              <a:rPr sz="3200" b="1" spc="10" dirty="0">
                <a:latin typeface="Calibri"/>
                <a:cs typeface="Calibri"/>
              </a:rPr>
              <a:t>m</a:t>
            </a:r>
            <a:r>
              <a:rPr sz="3200" b="1" spc="35" dirty="0">
                <a:latin typeface="Calibri"/>
                <a:cs typeface="Calibri"/>
              </a:rPr>
              <a:t>e</a:t>
            </a:r>
            <a:r>
              <a:rPr sz="3200" b="1" spc="10" dirty="0">
                <a:latin typeface="Calibri"/>
                <a:cs typeface="Calibri"/>
              </a:rPr>
              <a:t>nt</a:t>
            </a:r>
            <a:r>
              <a:rPr sz="3200" b="1" spc="-204" dirty="0">
                <a:latin typeface="Calibri"/>
                <a:cs typeface="Calibri"/>
              </a:rPr>
              <a:t> </a:t>
            </a:r>
            <a:r>
              <a:rPr sz="3200" b="1" spc="30" dirty="0">
                <a:latin typeface="Calibri"/>
                <a:cs typeface="Calibri"/>
              </a:rPr>
              <a:t>i</a:t>
            </a:r>
            <a:r>
              <a:rPr sz="3200" b="1" spc="15" dirty="0">
                <a:latin typeface="Calibri"/>
                <a:cs typeface="Calibri"/>
              </a:rPr>
              <a:t>n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the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r</a:t>
            </a:r>
            <a:r>
              <a:rPr sz="3200" b="1" spc="30" dirty="0">
                <a:latin typeface="Calibri"/>
                <a:cs typeface="Calibri"/>
              </a:rPr>
              <a:t>i</a:t>
            </a:r>
            <a:r>
              <a:rPr sz="3200" b="1" spc="-25" dirty="0">
                <a:latin typeface="Calibri"/>
                <a:cs typeface="Calibri"/>
              </a:rPr>
              <a:t>g</a:t>
            </a:r>
            <a:r>
              <a:rPr sz="3200" b="1" spc="10" dirty="0">
                <a:latin typeface="Calibri"/>
                <a:cs typeface="Calibri"/>
              </a:rPr>
              <a:t>ht  </a:t>
            </a:r>
            <a:r>
              <a:rPr sz="3200" b="1" spc="15" dirty="0">
                <a:latin typeface="Calibri"/>
                <a:cs typeface="Calibri"/>
              </a:rPr>
              <a:t>side?</a:t>
            </a:r>
            <a:endParaRPr sz="3200">
              <a:latin typeface="Calibri"/>
              <a:cs typeface="Calibri"/>
            </a:endParaRPr>
          </a:p>
          <a:p>
            <a:pPr marL="107950">
              <a:lnSpc>
                <a:spcPct val="100000"/>
              </a:lnSpc>
              <a:spcBef>
                <a:spcPts val="385"/>
              </a:spcBef>
            </a:pPr>
            <a:r>
              <a:rPr sz="3200" spc="15" dirty="0">
                <a:solidFill>
                  <a:srgbClr val="00AF50"/>
                </a:solidFill>
                <a:latin typeface="Calibri"/>
                <a:cs typeface="Calibri"/>
              </a:rPr>
              <a:t>Double</a:t>
            </a:r>
            <a:r>
              <a:rPr sz="3200" spc="-1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00AF50"/>
                </a:solidFill>
                <a:latin typeface="Calibri"/>
                <a:cs typeface="Calibri"/>
              </a:rPr>
              <a:t>J</a:t>
            </a:r>
            <a:r>
              <a:rPr sz="3200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AF50"/>
                </a:solidFill>
                <a:latin typeface="Calibri"/>
                <a:cs typeface="Calibri"/>
              </a:rPr>
              <a:t>catheter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4050">
              <a:latin typeface="Calibri"/>
              <a:cs typeface="Calibri"/>
            </a:endParaRPr>
          </a:p>
          <a:p>
            <a:pPr marL="12700" marR="466090">
              <a:lnSpc>
                <a:spcPts val="3460"/>
              </a:lnSpc>
              <a:buAutoNum type="arabicPlain" startAt="2"/>
              <a:tabLst>
                <a:tab pos="349250" algn="l"/>
              </a:tabLst>
            </a:pPr>
            <a:r>
              <a:rPr sz="3200" b="1" spc="5" dirty="0">
                <a:latin typeface="Calibri"/>
                <a:cs typeface="Calibri"/>
              </a:rPr>
              <a:t>What</a:t>
            </a:r>
            <a:r>
              <a:rPr sz="3200" b="1" spc="-125" dirty="0">
                <a:latin typeface="Calibri"/>
                <a:cs typeface="Calibri"/>
              </a:rPr>
              <a:t> </a:t>
            </a:r>
            <a:r>
              <a:rPr sz="3200" b="1" spc="20" dirty="0">
                <a:latin typeface="Calibri"/>
                <a:cs typeface="Calibri"/>
              </a:rPr>
              <a:t>is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the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name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of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the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procedure</a:t>
            </a:r>
            <a:r>
              <a:rPr sz="3200" b="1" spc="-95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of </a:t>
            </a:r>
            <a:r>
              <a:rPr sz="3200" b="1" spc="-710" dirty="0">
                <a:latin typeface="Calibri"/>
                <a:cs typeface="Calibri"/>
              </a:rPr>
              <a:t> </a:t>
            </a:r>
            <a:r>
              <a:rPr sz="3200" b="1" spc="15" dirty="0">
                <a:latin typeface="Calibri"/>
                <a:cs typeface="Calibri"/>
              </a:rPr>
              <a:t>insertion?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3200" spc="-5" dirty="0">
                <a:solidFill>
                  <a:srgbClr val="00AF50"/>
                </a:solidFill>
                <a:latin typeface="Calibri"/>
                <a:cs typeface="Calibri"/>
              </a:rPr>
              <a:t>Cystouretroscopy</a:t>
            </a:r>
            <a:r>
              <a:rPr sz="3200" spc="-2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00AF50"/>
                </a:solidFill>
                <a:latin typeface="Calibri"/>
                <a:cs typeface="Calibri"/>
              </a:rPr>
              <a:t>with</a:t>
            </a:r>
            <a:r>
              <a:rPr sz="3200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AF50"/>
                </a:solidFill>
                <a:latin typeface="Calibri"/>
                <a:cs typeface="Calibri"/>
              </a:rPr>
              <a:t>retrograde</a:t>
            </a:r>
            <a:r>
              <a:rPr sz="3200" spc="-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00AF50"/>
                </a:solidFill>
                <a:latin typeface="Calibri"/>
                <a:cs typeface="Calibri"/>
              </a:rPr>
              <a:t>insertion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204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8640" y="501395"/>
            <a:ext cx="679450" cy="6858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90"/>
              </a:lnSpc>
            </a:pPr>
            <a:r>
              <a:rPr spc="40" dirty="0"/>
              <a:t>Q</a:t>
            </a:r>
            <a:r>
              <a:rPr spc="15" dirty="0"/>
              <a:t>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616773"/>
            <a:ext cx="14922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5" dirty="0">
                <a:latin typeface="Arial"/>
                <a:cs typeface="Arial"/>
              </a:rPr>
              <a:t>•</a:t>
            </a:r>
            <a:endParaRPr sz="27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1539" y="1636395"/>
            <a:ext cx="3267075" cy="43815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3275"/>
              </a:lnSpc>
            </a:pPr>
            <a:r>
              <a:rPr sz="2750" dirty="0">
                <a:latin typeface="Calibri"/>
                <a:cs typeface="Calibri"/>
              </a:rPr>
              <a:t>1.mention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5</a:t>
            </a:r>
            <a:r>
              <a:rPr sz="2750" spc="-2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symptom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1539" y="2074545"/>
            <a:ext cx="1851025" cy="42862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3200"/>
              </a:lnSpc>
            </a:pP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-6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mild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BPH?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205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2209" y="461010"/>
            <a:ext cx="1729739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5" dirty="0"/>
              <a:t>An</a:t>
            </a:r>
            <a:r>
              <a:rPr spc="-5" dirty="0"/>
              <a:t>s</a:t>
            </a:r>
            <a:r>
              <a:rPr spc="-70" dirty="0"/>
              <a:t>w</a:t>
            </a:r>
            <a:r>
              <a:rPr spc="-15" dirty="0"/>
              <a:t>e</a:t>
            </a:r>
            <a:r>
              <a:rPr spc="10" dirty="0"/>
              <a:t>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25206"/>
            <a:ext cx="3468370" cy="35356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716405">
              <a:lnSpc>
                <a:spcPct val="1228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25" dirty="0">
                <a:latin typeface="Calibri"/>
                <a:cs typeface="Calibri"/>
              </a:rPr>
              <a:t>1</a:t>
            </a:r>
            <a:r>
              <a:rPr sz="2750" spc="-25" dirty="0">
                <a:latin typeface="Calibri"/>
                <a:cs typeface="Calibri"/>
              </a:rPr>
              <a:t>.u</a:t>
            </a:r>
            <a:r>
              <a:rPr sz="2750" spc="-65" dirty="0">
                <a:latin typeface="Calibri"/>
                <a:cs typeface="Calibri"/>
              </a:rPr>
              <a:t>r</a:t>
            </a:r>
            <a:r>
              <a:rPr sz="2750" spc="-25" dirty="0">
                <a:latin typeface="Calibri"/>
                <a:cs typeface="Calibri"/>
              </a:rPr>
              <a:t>gen</a:t>
            </a:r>
            <a:r>
              <a:rPr sz="2750" spc="30" dirty="0">
                <a:latin typeface="Calibri"/>
                <a:cs typeface="Calibri"/>
              </a:rPr>
              <a:t>c</a:t>
            </a:r>
            <a:r>
              <a:rPr sz="2750" spc="5" dirty="0">
                <a:latin typeface="Calibri"/>
                <a:cs typeface="Calibri"/>
              </a:rPr>
              <a:t>y  </a:t>
            </a:r>
            <a:r>
              <a:rPr sz="2750" spc="-10" dirty="0">
                <a:latin typeface="Calibri"/>
                <a:cs typeface="Calibri"/>
              </a:rPr>
              <a:t>frequncy</a:t>
            </a:r>
            <a:endParaRPr sz="2750">
              <a:latin typeface="Calibri"/>
              <a:cs typeface="Calibri"/>
            </a:endParaRPr>
          </a:p>
          <a:p>
            <a:pPr marL="12700" marR="5080">
              <a:lnSpc>
                <a:spcPct val="102499"/>
              </a:lnSpc>
              <a:spcBef>
                <a:spcPts val="595"/>
              </a:spcBef>
            </a:pPr>
            <a:r>
              <a:rPr sz="2750" spc="-10" dirty="0">
                <a:latin typeface="Calibri"/>
                <a:cs typeface="Calibri"/>
              </a:rPr>
              <a:t>sensation</a:t>
            </a:r>
            <a:r>
              <a:rPr sz="2750" spc="22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-5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incomplete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urination</a:t>
            </a:r>
            <a:endParaRPr sz="2750">
              <a:latin typeface="Calibri"/>
              <a:cs typeface="Calibri"/>
            </a:endParaRPr>
          </a:p>
          <a:p>
            <a:pPr marL="12700" marR="481965">
              <a:lnSpc>
                <a:spcPts val="4060"/>
              </a:lnSpc>
              <a:spcBef>
                <a:spcPts val="259"/>
              </a:spcBef>
            </a:pPr>
            <a:r>
              <a:rPr sz="2750" spc="-20" dirty="0">
                <a:latin typeface="Calibri"/>
                <a:cs typeface="Calibri"/>
              </a:rPr>
              <a:t>straining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to </a:t>
            </a:r>
            <a:r>
              <a:rPr sz="2750" spc="-10" dirty="0">
                <a:latin typeface="Calibri"/>
                <a:cs typeface="Calibri"/>
              </a:rPr>
              <a:t>urinate 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poor</a:t>
            </a:r>
            <a:r>
              <a:rPr sz="2750" spc="-3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stream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urine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2750" spc="5" dirty="0">
                <a:latin typeface="Calibri"/>
                <a:cs typeface="Calibri"/>
              </a:rPr>
              <a:t>2.(4)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575" y="1606930"/>
            <a:ext cx="351091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1-SPOT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DIAGNOSIS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2188463"/>
            <a:ext cx="16954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0" dirty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1539" y="2217420"/>
            <a:ext cx="6883400" cy="50482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3740"/>
              </a:lnSpc>
            </a:pPr>
            <a:r>
              <a:rPr sz="3200" spc="15" dirty="0">
                <a:solidFill>
                  <a:srgbClr val="C00000"/>
                </a:solidFill>
                <a:latin typeface="Calibri"/>
                <a:cs typeface="Calibri"/>
              </a:rPr>
              <a:t>2-</a:t>
            </a:r>
            <a:r>
              <a:rPr sz="32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C00000"/>
                </a:solidFill>
                <a:latin typeface="Calibri"/>
                <a:cs typeface="Calibri"/>
              </a:rPr>
              <a:t>mention</a:t>
            </a:r>
            <a:r>
              <a:rPr sz="32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15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sz="32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symptoms</a:t>
            </a:r>
            <a:r>
              <a:rPr sz="32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32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C00000"/>
                </a:solidFill>
                <a:latin typeface="Calibri"/>
                <a:cs typeface="Calibri"/>
              </a:rPr>
              <a:t>TUR</a:t>
            </a:r>
            <a:r>
              <a:rPr sz="320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syndrome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3352799"/>
            <a:ext cx="4572000" cy="350519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206</a:t>
            </a:r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207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36575" y="1517936"/>
            <a:ext cx="3090545" cy="431736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25" dirty="0">
                <a:latin typeface="Calibri"/>
                <a:cs typeface="Calibri"/>
              </a:rPr>
              <a:t>1</a:t>
            </a:r>
            <a:r>
              <a:rPr sz="3200" spc="5" dirty="0">
                <a:latin typeface="Calibri"/>
                <a:cs typeface="Calibri"/>
              </a:rPr>
              <a:t>-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2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25" dirty="0">
                <a:latin typeface="Calibri"/>
                <a:cs typeface="Calibri"/>
              </a:rPr>
              <a:t>S</a:t>
            </a:r>
            <a:r>
              <a:rPr sz="3200" spc="-215" dirty="0">
                <a:latin typeface="Calibri"/>
                <a:cs typeface="Calibri"/>
              </a:rPr>
              <a:t>T</a:t>
            </a:r>
            <a:r>
              <a:rPr sz="3200" spc="-200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T</a:t>
            </a:r>
            <a:r>
              <a:rPr sz="3200" spc="10" dirty="0">
                <a:latin typeface="Calibri"/>
                <a:cs typeface="Calibri"/>
              </a:rPr>
              <a:t>E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CA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20" dirty="0">
                <a:latin typeface="Calibri"/>
                <a:cs typeface="Calibri"/>
              </a:rPr>
              <a:t>2-nausea</a:t>
            </a:r>
            <a:endParaRPr sz="3200">
              <a:latin typeface="Calibri"/>
              <a:cs typeface="Calibri"/>
            </a:endParaRPr>
          </a:p>
          <a:p>
            <a:pPr marL="746760">
              <a:lnSpc>
                <a:spcPct val="100000"/>
              </a:lnSpc>
              <a:spcBef>
                <a:spcPts val="365"/>
              </a:spcBef>
            </a:pPr>
            <a:r>
              <a:rPr sz="3200" spc="10" dirty="0">
                <a:latin typeface="Calibri"/>
                <a:cs typeface="Calibri"/>
              </a:rPr>
              <a:t>vomiting</a:t>
            </a:r>
            <a:endParaRPr sz="3200">
              <a:latin typeface="Calibri"/>
              <a:cs typeface="Calibri"/>
            </a:endParaRPr>
          </a:p>
          <a:p>
            <a:pPr marL="746760" marR="5080">
              <a:lnSpc>
                <a:spcPct val="110000"/>
              </a:lnSpc>
              <a:spcBef>
                <a:spcPts val="55"/>
              </a:spcBef>
            </a:pPr>
            <a:r>
              <a:rPr sz="3200" dirty="0">
                <a:latin typeface="Calibri"/>
                <a:cs typeface="Calibri"/>
              </a:rPr>
              <a:t>seizure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confusion 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bradycardia </a:t>
            </a:r>
            <a:r>
              <a:rPr sz="3200" dirty="0">
                <a:latin typeface="Calibri"/>
                <a:cs typeface="Calibri"/>
              </a:rPr>
              <a:t> hypervolemia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h</a:t>
            </a:r>
            <a:r>
              <a:rPr sz="3200" spc="-25" dirty="0">
                <a:latin typeface="Calibri"/>
                <a:cs typeface="Calibri"/>
              </a:rPr>
              <a:t>y</a:t>
            </a:r>
            <a:r>
              <a:rPr sz="3200" spc="40" dirty="0">
                <a:latin typeface="Calibri"/>
                <a:cs typeface="Calibri"/>
              </a:rPr>
              <a:t>p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40" dirty="0">
                <a:latin typeface="Calibri"/>
                <a:cs typeface="Calibri"/>
              </a:rPr>
              <a:t>na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m</a:t>
            </a:r>
            <a:r>
              <a:rPr sz="3200" spc="10" dirty="0">
                <a:latin typeface="Calibri"/>
                <a:cs typeface="Calibri"/>
              </a:rPr>
              <a:t>ia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208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919604" y="1498218"/>
            <a:ext cx="5306695" cy="3326129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35"/>
              </a:spcBef>
            </a:pPr>
            <a:r>
              <a:rPr sz="3600" b="1" spc="-15" dirty="0">
                <a:latin typeface="Times New Roman"/>
                <a:cs typeface="Times New Roman"/>
              </a:rPr>
              <a:t>Urology</a:t>
            </a:r>
            <a:r>
              <a:rPr sz="3600" b="1" spc="-25" dirty="0">
                <a:latin typeface="Times New Roman"/>
                <a:cs typeface="Times New Roman"/>
              </a:rPr>
              <a:t> </a:t>
            </a:r>
            <a:r>
              <a:rPr sz="3600" b="1" spc="-15" dirty="0">
                <a:latin typeface="Times New Roman"/>
                <a:cs typeface="Times New Roman"/>
              </a:rPr>
              <a:t>Mini-OSCE</a:t>
            </a:r>
            <a:r>
              <a:rPr sz="3600" b="1" spc="114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Exam</a:t>
            </a:r>
            <a:endParaRPr sz="3600">
              <a:latin typeface="Times New Roman"/>
              <a:cs typeface="Times New Roman"/>
            </a:endParaRPr>
          </a:p>
          <a:p>
            <a:pPr marL="10795" algn="ctr">
              <a:lnSpc>
                <a:spcPct val="100000"/>
              </a:lnSpc>
              <a:spcBef>
                <a:spcPts val="935"/>
              </a:spcBef>
            </a:pPr>
            <a:r>
              <a:rPr sz="3600" spc="15" dirty="0">
                <a:latin typeface="Arial"/>
                <a:cs typeface="Arial"/>
              </a:rPr>
              <a:t>2020/2021</a:t>
            </a:r>
            <a:endParaRPr sz="3600">
              <a:latin typeface="Arial"/>
              <a:cs typeface="Arial"/>
            </a:endParaRPr>
          </a:p>
          <a:p>
            <a:pPr marL="1147445" marR="1129030" algn="ctr">
              <a:lnSpc>
                <a:spcPct val="120000"/>
              </a:lnSpc>
            </a:pPr>
            <a:r>
              <a:rPr sz="3600" b="1" spc="-35" dirty="0">
                <a:latin typeface="Times New Roman"/>
                <a:cs typeface="Times New Roman"/>
              </a:rPr>
              <a:t>Group</a:t>
            </a:r>
            <a:r>
              <a:rPr sz="3600" b="1" spc="7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2</a:t>
            </a:r>
            <a:r>
              <a:rPr sz="3600" b="1" spc="-2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(</a:t>
            </a:r>
            <a:r>
              <a:rPr sz="3600" b="1" spc="-25" dirty="0">
                <a:latin typeface="Times New Roman"/>
                <a:cs typeface="Times New Roman"/>
              </a:rPr>
              <a:t> </a:t>
            </a:r>
            <a:r>
              <a:rPr sz="3600" b="1" spc="-10" dirty="0">
                <a:latin typeface="Times New Roman"/>
                <a:cs typeface="Times New Roman"/>
              </a:rPr>
              <a:t>a+b</a:t>
            </a:r>
            <a:r>
              <a:rPr sz="3600" b="1" spc="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) </a:t>
            </a:r>
            <a:r>
              <a:rPr sz="3600" b="1" spc="-885" dirty="0">
                <a:latin typeface="Times New Roman"/>
                <a:cs typeface="Times New Roman"/>
              </a:rPr>
              <a:t> </a:t>
            </a:r>
            <a:r>
              <a:rPr sz="3600" b="1" spc="-35" dirty="0">
                <a:latin typeface="Times New Roman"/>
                <a:cs typeface="Times New Roman"/>
              </a:rPr>
              <a:t>Prepared</a:t>
            </a:r>
            <a:r>
              <a:rPr sz="3600" b="1" spc="70" dirty="0">
                <a:latin typeface="Times New Roman"/>
                <a:cs typeface="Times New Roman"/>
              </a:rPr>
              <a:t> </a:t>
            </a:r>
            <a:r>
              <a:rPr sz="3600" b="1" spc="5" dirty="0">
                <a:latin typeface="Times New Roman"/>
                <a:cs typeface="Times New Roman"/>
              </a:rPr>
              <a:t>by</a:t>
            </a:r>
            <a:r>
              <a:rPr sz="3600" b="1" spc="-1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:</a:t>
            </a:r>
            <a:endParaRPr sz="3600">
              <a:latin typeface="Times New Roman"/>
              <a:cs typeface="Times New Roman"/>
            </a:endParaRPr>
          </a:p>
          <a:p>
            <a:pPr marL="3810" algn="ctr">
              <a:lnSpc>
                <a:spcPct val="100000"/>
              </a:lnSpc>
              <a:spcBef>
                <a:spcPts val="790"/>
              </a:spcBef>
            </a:pPr>
            <a:r>
              <a:rPr sz="36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Rahaf</a:t>
            </a:r>
            <a:r>
              <a:rPr sz="3600" b="1" u="heavy" spc="-10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6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salah</a:t>
            </a:r>
            <a:r>
              <a:rPr sz="3600" b="1" u="heavy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600" b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Tarawneh</a:t>
            </a:r>
            <a:r>
              <a:rPr sz="3600" b="1" u="heavy" spc="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209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3931" y="1185799"/>
            <a:ext cx="5540375" cy="39052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05"/>
              </a:lnSpc>
            </a:pPr>
            <a:r>
              <a:rPr sz="2450" spc="-35" dirty="0">
                <a:solidFill>
                  <a:srgbClr val="C00000"/>
                </a:solidFill>
              </a:rPr>
              <a:t>Q</a:t>
            </a:r>
            <a:r>
              <a:rPr sz="2450" spc="-35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sz="2450" spc="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50" spc="10" dirty="0">
                <a:solidFill>
                  <a:srgbClr val="C00000"/>
                </a:solidFill>
              </a:rPr>
              <a:t>recnac</a:t>
            </a:r>
            <a:r>
              <a:rPr sz="2450" spc="105" dirty="0">
                <a:solidFill>
                  <a:srgbClr val="C00000"/>
                </a:solidFill>
              </a:rPr>
              <a:t> </a:t>
            </a:r>
            <a:r>
              <a:rPr sz="2450" spc="15" dirty="0">
                <a:solidFill>
                  <a:srgbClr val="C00000"/>
                </a:solidFill>
              </a:rPr>
              <a:t>reddalb</a:t>
            </a:r>
            <a:r>
              <a:rPr sz="2450" spc="20" dirty="0">
                <a:solidFill>
                  <a:srgbClr val="C00000"/>
                </a:solidFill>
              </a:rPr>
              <a:t> </a:t>
            </a:r>
            <a:r>
              <a:rPr sz="2450" dirty="0">
                <a:solidFill>
                  <a:srgbClr val="C00000"/>
                </a:solidFill>
              </a:rPr>
              <a:t>fo</a:t>
            </a:r>
            <a:r>
              <a:rPr sz="2450" spc="-55" dirty="0">
                <a:solidFill>
                  <a:srgbClr val="C00000"/>
                </a:solidFill>
              </a:rPr>
              <a:t> </a:t>
            </a:r>
            <a:r>
              <a:rPr sz="2450" spc="15" dirty="0">
                <a:solidFill>
                  <a:srgbClr val="C00000"/>
                </a:solidFill>
              </a:rPr>
              <a:t>egats</a:t>
            </a:r>
            <a:r>
              <a:rPr sz="2450" spc="105" dirty="0">
                <a:solidFill>
                  <a:srgbClr val="C00000"/>
                </a:solidFill>
              </a:rPr>
              <a:t> </a:t>
            </a:r>
            <a:r>
              <a:rPr sz="2450" dirty="0">
                <a:solidFill>
                  <a:srgbClr val="C00000"/>
                </a:solidFill>
              </a:rPr>
              <a:t>"T"</a:t>
            </a:r>
            <a:r>
              <a:rPr sz="2450" spc="10" dirty="0">
                <a:solidFill>
                  <a:srgbClr val="C00000"/>
                </a:solidFill>
              </a:rPr>
              <a:t> </a:t>
            </a:r>
            <a:r>
              <a:rPr sz="2450" dirty="0">
                <a:solidFill>
                  <a:srgbClr val="C00000"/>
                </a:solidFill>
              </a:rPr>
              <a:t>eht</a:t>
            </a:r>
            <a:r>
              <a:rPr sz="2450" spc="25" dirty="0">
                <a:solidFill>
                  <a:srgbClr val="C00000"/>
                </a:solidFill>
              </a:rPr>
              <a:t> </a:t>
            </a:r>
            <a:r>
              <a:rPr sz="2450" spc="15" dirty="0">
                <a:solidFill>
                  <a:srgbClr val="C00000"/>
                </a:solidFill>
              </a:rPr>
              <a:t>etirW</a:t>
            </a:r>
            <a:r>
              <a:rPr sz="2450" spc="10" dirty="0">
                <a:solidFill>
                  <a:srgbClr val="C00000"/>
                </a:solidFill>
              </a:rPr>
              <a:t> </a:t>
            </a:r>
            <a:r>
              <a:rPr sz="2450" spc="25" dirty="0">
                <a:solidFill>
                  <a:srgbClr val="C00000"/>
                </a:solidFill>
              </a:rPr>
              <a:t>)</a:t>
            </a:r>
            <a:r>
              <a:rPr sz="2450" spc="25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sz="24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9472" y="1546923"/>
            <a:ext cx="7244715" cy="35814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125"/>
              </a:spcBef>
              <a:buFont typeface="Arial"/>
              <a:buChar char="–"/>
              <a:tabLst>
                <a:tab pos="298450" algn="l"/>
                <a:tab pos="299085" algn="l"/>
              </a:tabLst>
            </a:pPr>
            <a:r>
              <a:rPr sz="2150" spc="-35" dirty="0">
                <a:latin typeface="Calibri"/>
                <a:cs typeface="Calibri"/>
              </a:rPr>
              <a:t>Tx</a:t>
            </a:r>
            <a:r>
              <a:rPr sz="2150" spc="-1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:primary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tumor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cannot</a:t>
            </a:r>
            <a:r>
              <a:rPr sz="2150" spc="1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be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spc="-15" dirty="0">
                <a:latin typeface="Calibri"/>
                <a:cs typeface="Calibri"/>
              </a:rPr>
              <a:t>assessed</a:t>
            </a:r>
            <a:endParaRPr sz="2150">
              <a:latin typeface="Calibri"/>
              <a:cs typeface="Calibri"/>
            </a:endParaRPr>
          </a:p>
          <a:p>
            <a:pPr marL="298450" indent="-286385">
              <a:lnSpc>
                <a:spcPct val="100000"/>
              </a:lnSpc>
              <a:spcBef>
                <a:spcPts val="50"/>
              </a:spcBef>
              <a:buFont typeface="Arial"/>
              <a:buChar char="–"/>
              <a:tabLst>
                <a:tab pos="298450" algn="l"/>
                <a:tab pos="299085" algn="l"/>
              </a:tabLst>
            </a:pPr>
            <a:r>
              <a:rPr sz="2150" spc="10" dirty="0">
                <a:latin typeface="Calibri"/>
                <a:cs typeface="Calibri"/>
              </a:rPr>
              <a:t>T</a:t>
            </a:r>
            <a:r>
              <a:rPr sz="2150" spc="1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romut</a:t>
            </a:r>
            <a:r>
              <a:rPr sz="2150" spc="145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yramirp</a:t>
            </a:r>
            <a:r>
              <a:rPr sz="2150" spc="15" dirty="0">
                <a:latin typeface="Calibri"/>
                <a:cs typeface="Calibri"/>
              </a:rPr>
              <a:t> fo</a:t>
            </a:r>
            <a:r>
              <a:rPr sz="2150" spc="160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ecnedive</a:t>
            </a:r>
            <a:r>
              <a:rPr sz="2150" spc="75" dirty="0">
                <a:latin typeface="Calibri"/>
                <a:cs typeface="Calibri"/>
              </a:rPr>
              <a:t> </a:t>
            </a:r>
            <a:r>
              <a:rPr sz="2150" spc="20" dirty="0">
                <a:latin typeface="Calibri"/>
                <a:cs typeface="Calibri"/>
              </a:rPr>
              <a:t>oN:</a:t>
            </a:r>
            <a:r>
              <a:rPr sz="2150" spc="20" dirty="0">
                <a:latin typeface="Arial"/>
                <a:cs typeface="Arial"/>
              </a:rPr>
              <a:t>0</a:t>
            </a:r>
            <a:endParaRPr sz="2150">
              <a:latin typeface="Arial"/>
              <a:cs typeface="Arial"/>
            </a:endParaRPr>
          </a:p>
          <a:p>
            <a:pPr marL="298450" indent="-286385">
              <a:lnSpc>
                <a:spcPct val="100000"/>
              </a:lnSpc>
              <a:spcBef>
                <a:spcPts val="125"/>
              </a:spcBef>
              <a:buFont typeface="Arial"/>
              <a:buChar char="–"/>
              <a:tabLst>
                <a:tab pos="298450" algn="l"/>
                <a:tab pos="299085" algn="l"/>
                <a:tab pos="3152140" algn="l"/>
              </a:tabLst>
            </a:pPr>
            <a:r>
              <a:rPr sz="2150" spc="-5" dirty="0">
                <a:latin typeface="Calibri"/>
                <a:cs typeface="Calibri"/>
              </a:rPr>
              <a:t>Ta:Noninvasive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papillary	</a:t>
            </a:r>
            <a:r>
              <a:rPr sz="2150" dirty="0">
                <a:latin typeface="Calibri"/>
                <a:cs typeface="Calibri"/>
              </a:rPr>
              <a:t>carcinoma</a:t>
            </a:r>
            <a:endParaRPr sz="2150">
              <a:latin typeface="Calibri"/>
              <a:cs typeface="Calibri"/>
            </a:endParaRPr>
          </a:p>
          <a:p>
            <a:pPr marL="298450" indent="-286385">
              <a:lnSpc>
                <a:spcPct val="100000"/>
              </a:lnSpc>
              <a:spcBef>
                <a:spcPts val="45"/>
              </a:spcBef>
              <a:buFont typeface="Arial"/>
              <a:buChar char="–"/>
              <a:tabLst>
                <a:tab pos="298450" algn="l"/>
                <a:tab pos="299085" algn="l"/>
              </a:tabLst>
            </a:pPr>
            <a:r>
              <a:rPr sz="2150" dirty="0">
                <a:latin typeface="Calibri"/>
                <a:cs typeface="Calibri"/>
              </a:rPr>
              <a:t>Tis:carcinoma</a:t>
            </a:r>
            <a:r>
              <a:rPr sz="2150" spc="95" dirty="0">
                <a:latin typeface="Calibri"/>
                <a:cs typeface="Calibri"/>
              </a:rPr>
              <a:t> </a:t>
            </a:r>
            <a:r>
              <a:rPr sz="2150" spc="20" dirty="0">
                <a:latin typeface="Calibri"/>
                <a:cs typeface="Calibri"/>
              </a:rPr>
              <a:t>in</a:t>
            </a:r>
            <a:r>
              <a:rPr sz="2150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situ</a:t>
            </a:r>
            <a:endParaRPr sz="2150">
              <a:latin typeface="Calibri"/>
              <a:cs typeface="Calibri"/>
            </a:endParaRPr>
          </a:p>
          <a:p>
            <a:pPr marL="298450" indent="-286385">
              <a:lnSpc>
                <a:spcPct val="100000"/>
              </a:lnSpc>
              <a:spcBef>
                <a:spcPts val="50"/>
              </a:spcBef>
              <a:buFont typeface="Arial"/>
              <a:buChar char="–"/>
              <a:tabLst>
                <a:tab pos="298450" algn="l"/>
                <a:tab pos="299085" algn="l"/>
              </a:tabLst>
            </a:pPr>
            <a:r>
              <a:rPr sz="2150" spc="10" dirty="0">
                <a:latin typeface="Calibri"/>
                <a:cs typeface="Calibri"/>
              </a:rPr>
              <a:t>T</a:t>
            </a:r>
            <a:r>
              <a:rPr sz="2150" spc="18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eussti</a:t>
            </a:r>
            <a:r>
              <a:rPr sz="2150" spc="26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evticennoc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lailehtipebus</a:t>
            </a:r>
            <a:r>
              <a:rPr sz="2150" spc="105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sedavni</a:t>
            </a:r>
            <a:r>
              <a:rPr sz="2150" spc="220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romuT:</a:t>
            </a:r>
            <a:r>
              <a:rPr sz="2150" spc="-20" dirty="0">
                <a:latin typeface="Arial"/>
                <a:cs typeface="Arial"/>
              </a:rPr>
              <a:t>1</a:t>
            </a:r>
            <a:endParaRPr sz="2150">
              <a:latin typeface="Arial"/>
              <a:cs typeface="Arial"/>
            </a:endParaRPr>
          </a:p>
          <a:p>
            <a:pPr marL="298450" marR="443865" indent="-286385">
              <a:lnSpc>
                <a:spcPts val="2100"/>
              </a:lnSpc>
              <a:spcBef>
                <a:spcPts val="520"/>
              </a:spcBef>
              <a:buFont typeface="Arial"/>
              <a:buChar char="–"/>
              <a:tabLst>
                <a:tab pos="298450" algn="l"/>
                <a:tab pos="299085" algn="l"/>
              </a:tabLst>
            </a:pPr>
            <a:r>
              <a:rPr sz="2150" dirty="0">
                <a:latin typeface="Calibri"/>
                <a:cs typeface="Calibri"/>
              </a:rPr>
              <a:t>T</a:t>
            </a:r>
            <a:r>
              <a:rPr sz="2150" dirty="0">
                <a:latin typeface="Arial"/>
                <a:cs typeface="Arial"/>
              </a:rPr>
              <a:t>2</a:t>
            </a:r>
            <a:r>
              <a:rPr sz="2150" dirty="0">
                <a:latin typeface="Calibri"/>
                <a:cs typeface="Calibri"/>
              </a:rPr>
              <a:t>t:)rosurted(</a:t>
            </a:r>
            <a:r>
              <a:rPr sz="2150" spc="145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airoorp</a:t>
            </a:r>
            <a:r>
              <a:rPr sz="2150" spc="1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siralucsum</a:t>
            </a:r>
            <a:r>
              <a:rPr sz="2150" spc="110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sedavni</a:t>
            </a:r>
            <a:r>
              <a:rPr sz="2150" spc="220" dirty="0">
                <a:latin typeface="Calibri"/>
                <a:cs typeface="Calibri"/>
              </a:rPr>
              <a:t> </a:t>
            </a:r>
            <a:r>
              <a:rPr sz="2150" spc="-25" dirty="0">
                <a:latin typeface="Calibri"/>
                <a:cs typeface="Calibri"/>
              </a:rPr>
              <a:t>romuT:</a:t>
            </a:r>
            <a:r>
              <a:rPr sz="2150" spc="-25" dirty="0">
                <a:latin typeface="Arial"/>
                <a:cs typeface="Arial"/>
              </a:rPr>
              <a:t>2</a:t>
            </a:r>
            <a:r>
              <a:rPr sz="2150" spc="-25" dirty="0">
                <a:latin typeface="Calibri"/>
                <a:cs typeface="Calibri"/>
              </a:rPr>
              <a:t>a</a:t>
            </a:r>
            <a:r>
              <a:rPr sz="2150" spc="1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inner </a:t>
            </a:r>
            <a:r>
              <a:rPr sz="2150" spc="-475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half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,</a:t>
            </a:r>
            <a:r>
              <a:rPr sz="2150" spc="15" dirty="0">
                <a:latin typeface="Calibri"/>
                <a:cs typeface="Calibri"/>
              </a:rPr>
              <a:t> t</a:t>
            </a:r>
            <a:r>
              <a:rPr sz="2150" spc="15" dirty="0">
                <a:latin typeface="Arial"/>
                <a:cs typeface="Arial"/>
              </a:rPr>
              <a:t>2</a:t>
            </a:r>
            <a:r>
              <a:rPr sz="2150" spc="15" dirty="0">
                <a:latin typeface="Calibri"/>
                <a:cs typeface="Calibri"/>
              </a:rPr>
              <a:t>b</a:t>
            </a:r>
            <a:r>
              <a:rPr sz="2150" spc="2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outer</a:t>
            </a:r>
            <a:r>
              <a:rPr sz="2150" spc="105" dirty="0">
                <a:latin typeface="Calibri"/>
                <a:cs typeface="Calibri"/>
              </a:rPr>
              <a:t> </a:t>
            </a:r>
            <a:r>
              <a:rPr sz="2150" spc="10" dirty="0">
                <a:latin typeface="Calibri"/>
                <a:cs typeface="Calibri"/>
              </a:rPr>
              <a:t>half</a:t>
            </a:r>
            <a:endParaRPr sz="2150">
              <a:latin typeface="Calibri"/>
              <a:cs typeface="Calibri"/>
            </a:endParaRPr>
          </a:p>
          <a:p>
            <a:pPr marL="298450" marR="5080" indent="-286385">
              <a:lnSpc>
                <a:spcPts val="2100"/>
              </a:lnSpc>
              <a:spcBef>
                <a:spcPts val="605"/>
              </a:spcBef>
              <a:buFont typeface="Arial"/>
              <a:buChar char="–"/>
              <a:tabLst>
                <a:tab pos="298450" algn="l"/>
                <a:tab pos="299085" algn="l"/>
              </a:tabLst>
            </a:pPr>
            <a:r>
              <a:rPr sz="2150" spc="10" dirty="0">
                <a:latin typeface="Calibri"/>
                <a:cs typeface="Calibri"/>
              </a:rPr>
              <a:t>T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lacisevirep</a:t>
            </a:r>
            <a:r>
              <a:rPr sz="2150" spc="2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otni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airporp</a:t>
            </a:r>
            <a:r>
              <a:rPr sz="2150" spc="18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siralucsum</a:t>
            </a:r>
            <a:r>
              <a:rPr sz="2150" spc="105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dnoyeb</a:t>
            </a:r>
            <a:r>
              <a:rPr sz="2150" spc="114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sedavni</a:t>
            </a:r>
            <a:r>
              <a:rPr sz="2150" spc="220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romuT:</a:t>
            </a:r>
            <a:r>
              <a:rPr sz="2150" spc="-5" dirty="0">
                <a:latin typeface="Arial"/>
                <a:cs typeface="Arial"/>
              </a:rPr>
              <a:t>3 </a:t>
            </a:r>
            <a:r>
              <a:rPr sz="2150" spc="-585" dirty="0">
                <a:latin typeface="Arial"/>
                <a:cs typeface="Arial"/>
              </a:rPr>
              <a:t> </a:t>
            </a:r>
            <a:r>
              <a:rPr sz="2150" spc="-25" dirty="0">
                <a:latin typeface="Arial"/>
                <a:cs typeface="Arial"/>
              </a:rPr>
              <a:t>3</a:t>
            </a:r>
            <a:r>
              <a:rPr sz="2150" spc="-25" dirty="0">
                <a:latin typeface="Calibri"/>
                <a:cs typeface="Calibri"/>
              </a:rPr>
              <a:t>T:</a:t>
            </a:r>
            <a:r>
              <a:rPr sz="2150" spc="60" dirty="0">
                <a:latin typeface="Calibri"/>
                <a:cs typeface="Calibri"/>
              </a:rPr>
              <a:t> </a:t>
            </a:r>
            <a:r>
              <a:rPr sz="2150" spc="15" dirty="0">
                <a:latin typeface="Calibri"/>
                <a:cs typeface="Calibri"/>
              </a:rPr>
              <a:t>tafa</a:t>
            </a:r>
            <a:r>
              <a:rPr sz="2150" spc="35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microscopic</a:t>
            </a:r>
            <a:r>
              <a:rPr sz="2150" spc="165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,</a:t>
            </a:r>
            <a:r>
              <a:rPr sz="2150" spc="15" dirty="0">
                <a:latin typeface="Calibri"/>
                <a:cs typeface="Calibri"/>
              </a:rPr>
              <a:t> </a:t>
            </a:r>
            <a:r>
              <a:rPr sz="2150" spc="20" dirty="0">
                <a:latin typeface="Calibri"/>
                <a:cs typeface="Calibri"/>
              </a:rPr>
              <a:t>t</a:t>
            </a:r>
            <a:r>
              <a:rPr sz="2150" spc="20" dirty="0">
                <a:latin typeface="Arial"/>
                <a:cs typeface="Arial"/>
              </a:rPr>
              <a:t>3</a:t>
            </a:r>
            <a:r>
              <a:rPr sz="2150" spc="20" dirty="0">
                <a:latin typeface="Calibri"/>
                <a:cs typeface="Calibri"/>
              </a:rPr>
              <a:t>b </a:t>
            </a:r>
            <a:r>
              <a:rPr sz="2150" dirty="0">
                <a:latin typeface="Calibri"/>
                <a:cs typeface="Calibri"/>
              </a:rPr>
              <a:t>macroscopic(extravesical</a:t>
            </a:r>
            <a:r>
              <a:rPr sz="2150" spc="21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mass)</a:t>
            </a:r>
            <a:endParaRPr sz="2150">
              <a:latin typeface="Calibri"/>
              <a:cs typeface="Calibri"/>
            </a:endParaRPr>
          </a:p>
          <a:p>
            <a:pPr marL="298450" indent="-286385">
              <a:lnSpc>
                <a:spcPct val="100000"/>
              </a:lnSpc>
              <a:spcBef>
                <a:spcPts val="60"/>
              </a:spcBef>
              <a:buFont typeface="Arial"/>
              <a:buChar char="–"/>
              <a:tabLst>
                <a:tab pos="298450" algn="l"/>
                <a:tab pos="299085" algn="l"/>
              </a:tabLst>
            </a:pPr>
            <a:r>
              <a:rPr sz="2150" spc="-15" dirty="0">
                <a:latin typeface="Calibri"/>
                <a:cs typeface="Calibri"/>
              </a:rPr>
              <a:t>T</a:t>
            </a:r>
            <a:r>
              <a:rPr sz="2150" spc="-15" dirty="0">
                <a:latin typeface="Arial"/>
                <a:cs typeface="Arial"/>
              </a:rPr>
              <a:t>4</a:t>
            </a:r>
            <a:r>
              <a:rPr sz="2150" spc="-15" dirty="0">
                <a:latin typeface="Calibri"/>
                <a:cs typeface="Calibri"/>
              </a:rPr>
              <a:t>a:Tumor</a:t>
            </a:r>
            <a:r>
              <a:rPr sz="2150" spc="19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invades</a:t>
            </a:r>
            <a:r>
              <a:rPr sz="2150" spc="100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any</a:t>
            </a:r>
            <a:r>
              <a:rPr sz="2150" spc="40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of</a:t>
            </a:r>
            <a:r>
              <a:rPr sz="2150" spc="1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prostate,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uterus,vagina,bowel</a:t>
            </a:r>
            <a:endParaRPr sz="2150">
              <a:latin typeface="Calibri"/>
              <a:cs typeface="Calibri"/>
            </a:endParaRPr>
          </a:p>
          <a:p>
            <a:pPr marL="298450" indent="-286385">
              <a:lnSpc>
                <a:spcPct val="100000"/>
              </a:lnSpc>
              <a:spcBef>
                <a:spcPts val="50"/>
              </a:spcBef>
              <a:buFont typeface="Arial"/>
              <a:buChar char="–"/>
              <a:tabLst>
                <a:tab pos="298450" algn="l"/>
                <a:tab pos="299085" algn="l"/>
              </a:tabLst>
            </a:pPr>
            <a:r>
              <a:rPr sz="2150" spc="-15" dirty="0">
                <a:latin typeface="Calibri"/>
                <a:cs typeface="Calibri"/>
              </a:rPr>
              <a:t>T</a:t>
            </a:r>
            <a:r>
              <a:rPr sz="2150" spc="-15" dirty="0">
                <a:latin typeface="Arial"/>
                <a:cs typeface="Arial"/>
              </a:rPr>
              <a:t>4</a:t>
            </a:r>
            <a:r>
              <a:rPr sz="2150" spc="-15" dirty="0">
                <a:latin typeface="Calibri"/>
                <a:cs typeface="Calibri"/>
              </a:rPr>
              <a:t>b:Tumor</a:t>
            </a:r>
            <a:r>
              <a:rPr sz="2150" spc="2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invades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pelvic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or</a:t>
            </a:r>
            <a:r>
              <a:rPr sz="2150" spc="105" dirty="0">
                <a:latin typeface="Calibri"/>
                <a:cs typeface="Calibri"/>
              </a:rPr>
              <a:t> </a:t>
            </a:r>
            <a:r>
              <a:rPr sz="2150" spc="5" dirty="0">
                <a:latin typeface="Calibri"/>
                <a:cs typeface="Calibri"/>
              </a:rPr>
              <a:t>abdominal</a:t>
            </a:r>
            <a:r>
              <a:rPr sz="2150" spc="135" dirty="0">
                <a:latin typeface="Calibri"/>
                <a:cs typeface="Calibri"/>
              </a:rPr>
              <a:t> </a:t>
            </a:r>
            <a:r>
              <a:rPr sz="2150" spc="20" dirty="0">
                <a:latin typeface="Calibri"/>
                <a:cs typeface="Calibri"/>
              </a:rPr>
              <a:t>wall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210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" y="1104899"/>
            <a:ext cx="7106284" cy="10045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30"/>
              </a:spcBef>
            </a:pPr>
            <a:r>
              <a:rPr sz="3200" spc="45" dirty="0"/>
              <a:t>Q)</a:t>
            </a:r>
            <a:r>
              <a:rPr sz="3200" spc="-55" dirty="0"/>
              <a:t> </a:t>
            </a:r>
            <a:r>
              <a:rPr sz="3200" spc="5" dirty="0"/>
              <a:t>List</a:t>
            </a:r>
            <a:r>
              <a:rPr sz="3200" spc="-65" dirty="0"/>
              <a:t> </a:t>
            </a:r>
            <a:r>
              <a:rPr sz="3200" spc="15" dirty="0"/>
              <a:t>5</a:t>
            </a:r>
            <a:r>
              <a:rPr sz="3200" spc="-35" dirty="0"/>
              <a:t> </a:t>
            </a:r>
            <a:r>
              <a:rPr sz="3200" spc="-10" dirty="0"/>
              <a:t>syndroms</a:t>
            </a:r>
            <a:r>
              <a:rPr sz="3200" spc="-40" dirty="0"/>
              <a:t> </a:t>
            </a:r>
            <a:r>
              <a:rPr sz="3200" spc="5" dirty="0"/>
              <a:t>assosciated</a:t>
            </a:r>
            <a:r>
              <a:rPr sz="3200" spc="-175" dirty="0"/>
              <a:t> </a:t>
            </a:r>
            <a:r>
              <a:rPr sz="3200" spc="5" dirty="0"/>
              <a:t>with</a:t>
            </a:r>
            <a:r>
              <a:rPr sz="3200" spc="-25" dirty="0"/>
              <a:t> </a:t>
            </a:r>
            <a:r>
              <a:rPr sz="3200" spc="10" dirty="0"/>
              <a:t>benign </a:t>
            </a:r>
            <a:r>
              <a:rPr sz="3200" spc="-710" dirty="0"/>
              <a:t> </a:t>
            </a:r>
            <a:r>
              <a:rPr sz="3200" spc="-5" dirty="0"/>
              <a:t>renal</a:t>
            </a:r>
            <a:r>
              <a:rPr sz="3200" spc="-45" dirty="0"/>
              <a:t> </a:t>
            </a:r>
            <a:r>
              <a:rPr sz="3200" spc="-5" dirty="0"/>
              <a:t>tumor</a:t>
            </a:r>
            <a:r>
              <a:rPr sz="3200" spc="-5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4207" y="2099934"/>
            <a:ext cx="4463415" cy="258254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403225" indent="-391160">
              <a:lnSpc>
                <a:spcPct val="100000"/>
              </a:lnSpc>
              <a:spcBef>
                <a:spcPts val="780"/>
              </a:spcBef>
              <a:buAutoNum type="arabicPeriod"/>
              <a:tabLst>
                <a:tab pos="403860" algn="l"/>
              </a:tabLst>
            </a:pPr>
            <a:r>
              <a:rPr sz="2750" spc="-30" dirty="0">
                <a:latin typeface="Calibri"/>
                <a:cs typeface="Calibri"/>
              </a:rPr>
              <a:t>Von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Hippel</a:t>
            </a:r>
            <a:r>
              <a:rPr sz="2750" spc="22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lindau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syndrome</a:t>
            </a:r>
            <a:endParaRPr sz="2750">
              <a:latin typeface="Calibri"/>
              <a:cs typeface="Calibri"/>
            </a:endParaRPr>
          </a:p>
          <a:p>
            <a:pPr marL="403225" indent="-391160">
              <a:lnSpc>
                <a:spcPct val="100000"/>
              </a:lnSpc>
              <a:spcBef>
                <a:spcPts val="680"/>
              </a:spcBef>
              <a:buAutoNum type="arabicPeriod"/>
              <a:tabLst>
                <a:tab pos="403860" algn="l"/>
              </a:tabLst>
            </a:pPr>
            <a:r>
              <a:rPr sz="2750" spc="-30" dirty="0">
                <a:latin typeface="Calibri"/>
                <a:cs typeface="Calibri"/>
              </a:rPr>
              <a:t>Tuberous</a:t>
            </a:r>
            <a:r>
              <a:rPr sz="2750" spc="20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sclerosis</a:t>
            </a:r>
            <a:endParaRPr sz="2750">
              <a:latin typeface="Calibri"/>
              <a:cs typeface="Calibri"/>
            </a:endParaRPr>
          </a:p>
          <a:p>
            <a:pPr marL="403225" indent="-391160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403860" algn="l"/>
              </a:tabLst>
            </a:pPr>
            <a:r>
              <a:rPr sz="2750" spc="-15" dirty="0">
                <a:latin typeface="Calibri"/>
                <a:cs typeface="Calibri"/>
              </a:rPr>
              <a:t>Wunderlichs</a:t>
            </a:r>
            <a:r>
              <a:rPr sz="2750" spc="29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syndrome</a:t>
            </a:r>
            <a:endParaRPr sz="2750">
              <a:latin typeface="Calibri"/>
              <a:cs typeface="Calibri"/>
            </a:endParaRPr>
          </a:p>
          <a:p>
            <a:pPr marL="403225" indent="-391160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403860" algn="l"/>
              </a:tabLst>
            </a:pPr>
            <a:r>
              <a:rPr sz="2750" spc="-5" dirty="0">
                <a:latin typeface="Calibri"/>
                <a:cs typeface="Calibri"/>
              </a:rPr>
              <a:t>Birt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_hogg</a:t>
            </a:r>
            <a:r>
              <a:rPr sz="2750" spc="14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Dubé</a:t>
            </a:r>
            <a:r>
              <a:rPr sz="2750" spc="-20" dirty="0">
                <a:latin typeface="Arial"/>
                <a:cs typeface="Arial"/>
              </a:rPr>
              <a:t>?</a:t>
            </a:r>
            <a:endParaRPr sz="2750">
              <a:latin typeface="Arial"/>
              <a:cs typeface="Arial"/>
            </a:endParaRPr>
          </a:p>
          <a:p>
            <a:pPr marL="403225" indent="-391160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403860" algn="l"/>
              </a:tabLst>
            </a:pPr>
            <a:r>
              <a:rPr sz="2750" dirty="0">
                <a:latin typeface="Calibri"/>
                <a:cs typeface="Calibri"/>
              </a:rPr>
              <a:t>Muir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_Torre</a:t>
            </a:r>
            <a:r>
              <a:rPr sz="2750" spc="-6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syndrome</a:t>
            </a:r>
            <a:r>
              <a:rPr sz="2750" spc="-20" dirty="0">
                <a:latin typeface="Arial"/>
                <a:cs typeface="Arial"/>
              </a:rPr>
              <a:t>?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211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1606930"/>
            <a:ext cx="6557009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5029200" algn="l"/>
              </a:tabLst>
            </a:pPr>
            <a:r>
              <a:rPr sz="3200" spc="45" dirty="0"/>
              <a:t>Q)</a:t>
            </a:r>
            <a:r>
              <a:rPr sz="3200" spc="-45" dirty="0"/>
              <a:t> </a:t>
            </a:r>
            <a:r>
              <a:rPr sz="3200" spc="5" dirty="0"/>
              <a:t>List</a:t>
            </a:r>
            <a:r>
              <a:rPr sz="3200" spc="-55" dirty="0"/>
              <a:t> </a:t>
            </a:r>
            <a:r>
              <a:rPr sz="3200" spc="15" dirty="0"/>
              <a:t>5</a:t>
            </a:r>
            <a:r>
              <a:rPr sz="3200" spc="-20" dirty="0"/>
              <a:t> </a:t>
            </a:r>
            <a:r>
              <a:rPr sz="3200" spc="15" dirty="0"/>
              <a:t>indications</a:t>
            </a:r>
            <a:r>
              <a:rPr sz="3200" spc="-265" dirty="0"/>
              <a:t> </a:t>
            </a:r>
            <a:r>
              <a:rPr sz="3200" spc="20" dirty="0"/>
              <a:t>of</a:t>
            </a:r>
            <a:r>
              <a:rPr sz="3200" spc="-50" dirty="0"/>
              <a:t> </a:t>
            </a:r>
            <a:r>
              <a:rPr sz="3200" spc="25" dirty="0"/>
              <a:t>doub</a:t>
            </a:r>
            <a:r>
              <a:rPr sz="3200" spc="-85" dirty="0"/>
              <a:t> </a:t>
            </a:r>
            <a:r>
              <a:rPr sz="3200" spc="5" dirty="0"/>
              <a:t>J	</a:t>
            </a:r>
            <a:r>
              <a:rPr sz="3200" spc="-5" dirty="0"/>
              <a:t>catheter</a:t>
            </a:r>
            <a:r>
              <a:rPr sz="3200" spc="-5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6942" y="2097150"/>
            <a:ext cx="7366000" cy="3449954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403225" indent="-391160">
              <a:lnSpc>
                <a:spcPct val="100000"/>
              </a:lnSpc>
              <a:spcBef>
                <a:spcPts val="850"/>
              </a:spcBef>
              <a:buAutoNum type="arabicPeriod"/>
              <a:tabLst>
                <a:tab pos="403860" algn="l"/>
              </a:tabLst>
            </a:pPr>
            <a:r>
              <a:rPr sz="2750" spc="-5" dirty="0">
                <a:latin typeface="Calibri"/>
                <a:cs typeface="Calibri"/>
              </a:rPr>
              <a:t>Ureteral </a:t>
            </a:r>
            <a:r>
              <a:rPr sz="2750" dirty="0">
                <a:latin typeface="Calibri"/>
                <a:cs typeface="Calibri"/>
              </a:rPr>
              <a:t>obstruction</a:t>
            </a:r>
            <a:endParaRPr sz="2750">
              <a:latin typeface="Calibri"/>
              <a:cs typeface="Calibri"/>
            </a:endParaRPr>
          </a:p>
          <a:p>
            <a:pPr marL="403225" indent="-391160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403860" algn="l"/>
              </a:tabLst>
            </a:pPr>
            <a:r>
              <a:rPr sz="2750" spc="-10" dirty="0">
                <a:latin typeface="Calibri"/>
                <a:cs typeface="Calibri"/>
              </a:rPr>
              <a:t>Post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major</a:t>
            </a:r>
            <a:r>
              <a:rPr sz="2750" spc="-3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surgery</a:t>
            </a:r>
            <a:endParaRPr sz="2750">
              <a:latin typeface="Calibri"/>
              <a:cs typeface="Calibri"/>
            </a:endParaRPr>
          </a:p>
          <a:p>
            <a:pPr marL="403225" indent="-391160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403860" algn="l"/>
              </a:tabLst>
            </a:pPr>
            <a:r>
              <a:rPr sz="2750" spc="-5" dirty="0">
                <a:latin typeface="Calibri"/>
                <a:cs typeface="Calibri"/>
              </a:rPr>
              <a:t>Uretral</a:t>
            </a:r>
            <a:r>
              <a:rPr sz="275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strictures</a:t>
            </a:r>
            <a:endParaRPr sz="2750">
              <a:latin typeface="Calibri"/>
              <a:cs typeface="Calibri"/>
            </a:endParaRPr>
          </a:p>
          <a:p>
            <a:pPr marL="403225" marR="5080" indent="-391160">
              <a:lnSpc>
                <a:spcPct val="102400"/>
              </a:lnSpc>
              <a:spcBef>
                <a:spcPts val="600"/>
              </a:spcBef>
              <a:buAutoNum type="arabicPeriod"/>
              <a:tabLst>
                <a:tab pos="403860" algn="l"/>
              </a:tabLst>
            </a:pPr>
            <a:r>
              <a:rPr sz="2750" spc="-5" dirty="0">
                <a:latin typeface="Calibri"/>
                <a:cs typeface="Calibri"/>
              </a:rPr>
              <a:t>Before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ESWL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to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prevent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obstruction</a:t>
            </a:r>
            <a:r>
              <a:rPr sz="2750" spc="24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from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stones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more</a:t>
            </a:r>
            <a:r>
              <a:rPr sz="2750" spc="-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than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40" dirty="0">
                <a:latin typeface="Arial"/>
                <a:cs typeface="Arial"/>
              </a:rPr>
              <a:t>2</a:t>
            </a:r>
            <a:r>
              <a:rPr sz="2750" spc="40" dirty="0">
                <a:latin typeface="Calibri"/>
                <a:cs typeface="Calibri"/>
              </a:rPr>
              <a:t>cm</a:t>
            </a:r>
            <a:endParaRPr sz="2750">
              <a:latin typeface="Calibri"/>
              <a:cs typeface="Calibri"/>
            </a:endParaRPr>
          </a:p>
          <a:p>
            <a:pPr marL="403225" marR="1280795" indent="-391160">
              <a:lnSpc>
                <a:spcPct val="102400"/>
              </a:lnSpc>
              <a:spcBef>
                <a:spcPts val="675"/>
              </a:spcBef>
              <a:buAutoNum type="arabicPeriod"/>
              <a:tabLst>
                <a:tab pos="403860" algn="l"/>
              </a:tabLst>
            </a:pPr>
            <a:r>
              <a:rPr sz="2750" spc="-15" dirty="0">
                <a:latin typeface="Calibri"/>
                <a:cs typeface="Calibri"/>
              </a:rPr>
              <a:t>Treatment</a:t>
            </a:r>
            <a:r>
              <a:rPr sz="2750" spc="25" dirty="0">
                <a:latin typeface="Calibri"/>
                <a:cs typeface="Calibri"/>
              </a:rPr>
              <a:t> of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PUJ(pelvouretric</a:t>
            </a:r>
            <a:r>
              <a:rPr sz="2750" spc="26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junction)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obstruction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212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1606930"/>
            <a:ext cx="618490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90" dirty="0"/>
              <a:t>Q</a:t>
            </a:r>
            <a:r>
              <a:rPr sz="3200" spc="5" dirty="0"/>
              <a:t>)</a:t>
            </a:r>
            <a:r>
              <a:rPr sz="3200" spc="-55" dirty="0"/>
              <a:t> </a:t>
            </a:r>
            <a:r>
              <a:rPr sz="3200" dirty="0"/>
              <a:t>Li</a:t>
            </a:r>
            <a:r>
              <a:rPr sz="3200" spc="15" dirty="0"/>
              <a:t>s</a:t>
            </a:r>
            <a:r>
              <a:rPr sz="3200" spc="10" dirty="0"/>
              <a:t>t</a:t>
            </a:r>
            <a:r>
              <a:rPr sz="3200" spc="-65" dirty="0"/>
              <a:t> </a:t>
            </a:r>
            <a:r>
              <a:rPr sz="3200" spc="15" dirty="0"/>
              <a:t>5</a:t>
            </a:r>
            <a:r>
              <a:rPr sz="3200" spc="-35" dirty="0"/>
              <a:t> </a:t>
            </a:r>
            <a:r>
              <a:rPr sz="3200" spc="5" dirty="0"/>
              <a:t>i</a:t>
            </a:r>
            <a:r>
              <a:rPr sz="3200" spc="45" dirty="0"/>
              <a:t>n</a:t>
            </a:r>
            <a:r>
              <a:rPr sz="3200" spc="35" dirty="0"/>
              <a:t>d</a:t>
            </a:r>
            <a:r>
              <a:rPr sz="3200" spc="5" dirty="0"/>
              <a:t>ic</a:t>
            </a:r>
            <a:r>
              <a:rPr sz="3200" spc="25" dirty="0"/>
              <a:t>a</a:t>
            </a:r>
            <a:r>
              <a:rPr sz="3200" spc="-25" dirty="0"/>
              <a:t>t</a:t>
            </a:r>
            <a:r>
              <a:rPr sz="3200" spc="5" dirty="0"/>
              <a:t>i</a:t>
            </a:r>
            <a:r>
              <a:rPr sz="3200" spc="40" dirty="0"/>
              <a:t>o</a:t>
            </a:r>
            <a:r>
              <a:rPr sz="3200" spc="35" dirty="0"/>
              <a:t>n</a:t>
            </a:r>
            <a:r>
              <a:rPr sz="3200" spc="10" dirty="0"/>
              <a:t>s</a:t>
            </a:r>
            <a:r>
              <a:rPr sz="3200" spc="-270" dirty="0"/>
              <a:t> </a:t>
            </a:r>
            <a:r>
              <a:rPr sz="3200" spc="30" dirty="0"/>
              <a:t>o</a:t>
            </a:r>
            <a:r>
              <a:rPr sz="3200" spc="5" dirty="0"/>
              <a:t>f</a:t>
            </a:r>
            <a:r>
              <a:rPr sz="3200" spc="-60" dirty="0"/>
              <a:t> </a:t>
            </a:r>
            <a:r>
              <a:rPr sz="3200" spc="15" dirty="0"/>
              <a:t>s</a:t>
            </a:r>
            <a:r>
              <a:rPr sz="3200" spc="35" dirty="0"/>
              <a:t>u</a:t>
            </a:r>
            <a:r>
              <a:rPr sz="3200" spc="-70" dirty="0"/>
              <a:t>r</a:t>
            </a:r>
            <a:r>
              <a:rPr sz="3200" spc="-15" dirty="0"/>
              <a:t>g</a:t>
            </a:r>
            <a:r>
              <a:rPr sz="3200" spc="-25" dirty="0"/>
              <a:t>e</a:t>
            </a:r>
            <a:r>
              <a:rPr sz="3200" spc="10" dirty="0"/>
              <a:t>ry</a:t>
            </a:r>
            <a:r>
              <a:rPr sz="3200" spc="-20" dirty="0"/>
              <a:t> </a:t>
            </a:r>
            <a:r>
              <a:rPr sz="3200" spc="10" dirty="0"/>
              <a:t>in</a:t>
            </a:r>
            <a:r>
              <a:rPr sz="3200" spc="-15" dirty="0"/>
              <a:t> </a:t>
            </a:r>
            <a:r>
              <a:rPr sz="3200" spc="-20" dirty="0"/>
              <a:t>B</a:t>
            </a:r>
            <a:r>
              <a:rPr sz="3200" spc="-5" dirty="0"/>
              <a:t>P</a:t>
            </a:r>
            <a:r>
              <a:rPr sz="3200" spc="15" dirty="0"/>
              <a:t>H</a:t>
            </a:r>
            <a:endParaRPr sz="32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403225" indent="-391160">
              <a:lnSpc>
                <a:spcPct val="100000"/>
              </a:lnSpc>
              <a:spcBef>
                <a:spcPts val="850"/>
              </a:spcBef>
              <a:buAutoNum type="arabicPeriod"/>
              <a:tabLst>
                <a:tab pos="403860" algn="l"/>
              </a:tabLst>
            </a:pPr>
            <a:r>
              <a:rPr spc="-5" dirty="0"/>
              <a:t>Refractory</a:t>
            </a:r>
            <a:r>
              <a:rPr spc="40" dirty="0"/>
              <a:t> </a:t>
            </a:r>
            <a:r>
              <a:rPr dirty="0"/>
              <a:t>urinary</a:t>
            </a:r>
            <a:r>
              <a:rPr spc="185" dirty="0"/>
              <a:t> </a:t>
            </a:r>
            <a:r>
              <a:rPr spc="-5" dirty="0"/>
              <a:t>retention</a:t>
            </a:r>
          </a:p>
          <a:p>
            <a:pPr marL="403225" indent="-391160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403860" algn="l"/>
              </a:tabLst>
            </a:pPr>
            <a:r>
              <a:rPr spc="-10" dirty="0"/>
              <a:t>Recurrent</a:t>
            </a:r>
            <a:r>
              <a:rPr spc="140" dirty="0"/>
              <a:t> </a:t>
            </a:r>
            <a:r>
              <a:rPr spc="15" dirty="0"/>
              <a:t>UTI</a:t>
            </a:r>
          </a:p>
          <a:p>
            <a:pPr marL="403225" indent="-391160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403860" algn="l"/>
              </a:tabLst>
            </a:pPr>
            <a:r>
              <a:rPr spc="-10" dirty="0"/>
              <a:t>Recurrent</a:t>
            </a:r>
            <a:r>
              <a:rPr spc="150" dirty="0"/>
              <a:t> </a:t>
            </a:r>
            <a:r>
              <a:rPr spc="-10" dirty="0"/>
              <a:t>gross</a:t>
            </a:r>
            <a:r>
              <a:rPr spc="70" dirty="0"/>
              <a:t> </a:t>
            </a:r>
            <a:r>
              <a:rPr dirty="0"/>
              <a:t>hematuria</a:t>
            </a:r>
          </a:p>
          <a:p>
            <a:pPr marL="403225" indent="-391160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403860" algn="l"/>
              </a:tabLst>
            </a:pPr>
            <a:r>
              <a:rPr spc="-10" dirty="0"/>
              <a:t>Bladder</a:t>
            </a:r>
            <a:r>
              <a:rPr spc="175" dirty="0"/>
              <a:t> </a:t>
            </a:r>
            <a:r>
              <a:rPr spc="-5" dirty="0"/>
              <a:t>stones</a:t>
            </a:r>
          </a:p>
          <a:p>
            <a:pPr marL="403225" indent="-391160">
              <a:lnSpc>
                <a:spcPct val="100000"/>
              </a:lnSpc>
              <a:spcBef>
                <a:spcPts val="680"/>
              </a:spcBef>
              <a:buAutoNum type="arabicPeriod"/>
              <a:tabLst>
                <a:tab pos="403860" algn="l"/>
              </a:tabLst>
            </a:pPr>
            <a:r>
              <a:rPr dirty="0"/>
              <a:t>Large</a:t>
            </a:r>
            <a:r>
              <a:rPr spc="10" dirty="0"/>
              <a:t> </a:t>
            </a:r>
            <a:r>
              <a:rPr spc="-10" dirty="0"/>
              <a:t>bladder</a:t>
            </a:r>
            <a:r>
              <a:rPr spc="275" dirty="0"/>
              <a:t> </a:t>
            </a:r>
            <a:r>
              <a:rPr spc="-10" dirty="0"/>
              <a:t>diverticula</a:t>
            </a:r>
          </a:p>
          <a:p>
            <a:pPr marL="403225" indent="-391160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403860" algn="l"/>
              </a:tabLst>
            </a:pPr>
            <a:r>
              <a:rPr dirty="0"/>
              <a:t>Large</a:t>
            </a:r>
            <a:r>
              <a:rPr spc="5" dirty="0"/>
              <a:t> </a:t>
            </a:r>
            <a:r>
              <a:rPr spc="-10" dirty="0"/>
              <a:t>prostate</a:t>
            </a:r>
            <a:r>
              <a:rPr spc="80" dirty="0"/>
              <a:t> </a:t>
            </a:r>
            <a:r>
              <a:rPr spc="-20" dirty="0"/>
              <a:t>size</a:t>
            </a:r>
          </a:p>
        </p:txBody>
      </p:sp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213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2750" y="700087"/>
            <a:ext cx="8162290" cy="124333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975994" marR="5080" indent="-963294">
              <a:lnSpc>
                <a:spcPct val="101400"/>
              </a:lnSpc>
              <a:spcBef>
                <a:spcPts val="65"/>
              </a:spcBef>
              <a:tabLst>
                <a:tab pos="4321175" algn="l"/>
              </a:tabLst>
            </a:pPr>
            <a:r>
              <a:rPr sz="3950" spc="60" dirty="0"/>
              <a:t>Q)</a:t>
            </a:r>
            <a:r>
              <a:rPr sz="3950" spc="15" dirty="0"/>
              <a:t> </a:t>
            </a:r>
            <a:r>
              <a:rPr sz="3950" spc="-15" dirty="0"/>
              <a:t>List</a:t>
            </a:r>
            <a:r>
              <a:rPr sz="3950" spc="114" dirty="0"/>
              <a:t> </a:t>
            </a:r>
            <a:r>
              <a:rPr sz="3950" spc="15" dirty="0">
                <a:latin typeface="Times New Roman"/>
                <a:cs typeface="Times New Roman"/>
              </a:rPr>
              <a:t>5</a:t>
            </a:r>
            <a:r>
              <a:rPr sz="3950" spc="-114" dirty="0">
                <a:latin typeface="Times New Roman"/>
                <a:cs typeface="Times New Roman"/>
              </a:rPr>
              <a:t> </a:t>
            </a:r>
            <a:r>
              <a:rPr sz="3950" spc="-30" dirty="0"/>
              <a:t>differences	</a:t>
            </a:r>
            <a:r>
              <a:rPr sz="3950" spc="5" dirty="0"/>
              <a:t>between</a:t>
            </a:r>
            <a:r>
              <a:rPr sz="3950" spc="45" dirty="0"/>
              <a:t> </a:t>
            </a:r>
            <a:r>
              <a:rPr sz="3950" spc="-15" dirty="0"/>
              <a:t>testicular </a:t>
            </a:r>
            <a:r>
              <a:rPr sz="3950" spc="-880" dirty="0"/>
              <a:t> </a:t>
            </a:r>
            <a:r>
              <a:rPr sz="3950" spc="-15" dirty="0"/>
              <a:t>torsion</a:t>
            </a:r>
            <a:r>
              <a:rPr sz="3950" spc="75" dirty="0"/>
              <a:t> </a:t>
            </a:r>
            <a:r>
              <a:rPr sz="3950" spc="20" dirty="0"/>
              <a:t>&amp;</a:t>
            </a:r>
            <a:r>
              <a:rPr sz="3950" spc="65" dirty="0"/>
              <a:t> </a:t>
            </a:r>
            <a:r>
              <a:rPr sz="3950" dirty="0"/>
              <a:t>epididymo</a:t>
            </a:r>
            <a:r>
              <a:rPr sz="3950" spc="145" dirty="0"/>
              <a:t> </a:t>
            </a:r>
            <a:r>
              <a:rPr sz="3950" spc="-15" dirty="0"/>
              <a:t>orchitis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9545" y="2263774"/>
            <a:ext cx="3522345" cy="30499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spc="-225" dirty="0">
                <a:latin typeface="Calibri"/>
                <a:cs typeface="Calibri"/>
              </a:rPr>
              <a:t>T</a:t>
            </a:r>
            <a:r>
              <a:rPr sz="2600" spc="-25" dirty="0">
                <a:latin typeface="Calibri"/>
                <a:cs typeface="Calibri"/>
              </a:rPr>
              <a:t>e</a:t>
            </a:r>
            <a:r>
              <a:rPr sz="2600" spc="25" dirty="0">
                <a:latin typeface="Calibri"/>
                <a:cs typeface="Calibri"/>
              </a:rPr>
              <a:t>st</a:t>
            </a:r>
            <a:r>
              <a:rPr sz="2600" spc="5" dirty="0">
                <a:latin typeface="Calibri"/>
                <a:cs typeface="Calibri"/>
              </a:rPr>
              <a:t>ic</a:t>
            </a:r>
            <a:r>
              <a:rPr sz="2600" spc="-10" dirty="0">
                <a:latin typeface="Calibri"/>
                <a:cs typeface="Calibri"/>
              </a:rPr>
              <a:t>u</a:t>
            </a:r>
            <a:r>
              <a:rPr sz="2600" spc="5" dirty="0">
                <a:latin typeface="Calibri"/>
                <a:cs typeface="Calibri"/>
              </a:rPr>
              <a:t>l</a:t>
            </a:r>
            <a:r>
              <a:rPr sz="2600" spc="15" dirty="0">
                <a:latin typeface="Calibri"/>
                <a:cs typeface="Calibri"/>
              </a:rPr>
              <a:t>a</a:t>
            </a:r>
            <a:r>
              <a:rPr sz="2600" spc="10" dirty="0">
                <a:latin typeface="Calibri"/>
                <a:cs typeface="Calibri"/>
              </a:rPr>
              <a:t>r</a:t>
            </a:r>
            <a:r>
              <a:rPr sz="2600" spc="-160" dirty="0">
                <a:latin typeface="Calibri"/>
                <a:cs typeface="Calibri"/>
              </a:rPr>
              <a:t> </a:t>
            </a:r>
            <a:r>
              <a:rPr sz="2600" spc="25" dirty="0">
                <a:latin typeface="Calibri"/>
                <a:cs typeface="Calibri"/>
              </a:rPr>
              <a:t>t</a:t>
            </a:r>
            <a:r>
              <a:rPr sz="2600" spc="-25" dirty="0">
                <a:latin typeface="Calibri"/>
                <a:cs typeface="Calibri"/>
              </a:rPr>
              <a:t>o</a:t>
            </a:r>
            <a:r>
              <a:rPr sz="2600" spc="-85" dirty="0">
                <a:latin typeface="Calibri"/>
                <a:cs typeface="Calibri"/>
              </a:rPr>
              <a:t>r</a:t>
            </a:r>
            <a:r>
              <a:rPr sz="2600" spc="25" dirty="0">
                <a:latin typeface="Calibri"/>
                <a:cs typeface="Calibri"/>
              </a:rPr>
              <a:t>s</a:t>
            </a:r>
            <a:r>
              <a:rPr sz="2600" spc="5" dirty="0">
                <a:latin typeface="Calibri"/>
                <a:cs typeface="Calibri"/>
              </a:rPr>
              <a:t>i</a:t>
            </a:r>
            <a:r>
              <a:rPr sz="2600" spc="-30" dirty="0">
                <a:latin typeface="Calibri"/>
                <a:cs typeface="Calibri"/>
              </a:rPr>
              <a:t>o</a:t>
            </a:r>
            <a:r>
              <a:rPr sz="2600" spc="-65" dirty="0">
                <a:latin typeface="Calibri"/>
                <a:cs typeface="Calibri"/>
              </a:rPr>
              <a:t>n</a:t>
            </a:r>
            <a:r>
              <a:rPr sz="2600" spc="5" dirty="0"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403225" indent="-391160">
              <a:lnSpc>
                <a:spcPts val="3100"/>
              </a:lnSpc>
              <a:spcBef>
                <a:spcPts val="35"/>
              </a:spcBef>
              <a:buAutoNum type="arabicPeriod"/>
              <a:tabLst>
                <a:tab pos="403225" algn="l"/>
                <a:tab pos="403860" algn="l"/>
              </a:tabLst>
            </a:pPr>
            <a:r>
              <a:rPr sz="2600" spc="-5" dirty="0">
                <a:latin typeface="Calibri"/>
                <a:cs typeface="Calibri"/>
              </a:rPr>
              <a:t>Blood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flow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decrease</a:t>
            </a:r>
            <a:endParaRPr sz="2600">
              <a:latin typeface="Calibri"/>
              <a:cs typeface="Calibri"/>
            </a:endParaRPr>
          </a:p>
          <a:p>
            <a:pPr marL="403225" marR="678180" indent="-391160">
              <a:lnSpc>
                <a:spcPct val="79400"/>
              </a:lnSpc>
              <a:spcBef>
                <a:spcPts val="620"/>
              </a:spcBef>
              <a:buAutoNum type="arabicPeriod"/>
              <a:tabLst>
                <a:tab pos="403225" algn="l"/>
                <a:tab pos="403860" algn="l"/>
              </a:tabLst>
            </a:pPr>
            <a:r>
              <a:rPr sz="2600" spc="30" dirty="0">
                <a:latin typeface="Calibri"/>
                <a:cs typeface="Calibri"/>
              </a:rPr>
              <a:t>C</a:t>
            </a:r>
            <a:r>
              <a:rPr sz="2600" spc="-10" dirty="0">
                <a:latin typeface="Calibri"/>
                <a:cs typeface="Calibri"/>
              </a:rPr>
              <a:t>r</a:t>
            </a:r>
            <a:r>
              <a:rPr sz="2600" spc="-25" dirty="0">
                <a:latin typeface="Calibri"/>
                <a:cs typeface="Calibri"/>
              </a:rPr>
              <a:t>e</a:t>
            </a:r>
            <a:r>
              <a:rPr sz="2600" spc="20" dirty="0">
                <a:latin typeface="Calibri"/>
                <a:cs typeface="Calibri"/>
              </a:rPr>
              <a:t>m</a:t>
            </a:r>
            <a:r>
              <a:rPr sz="2600" spc="25" dirty="0">
                <a:latin typeface="Calibri"/>
                <a:cs typeface="Calibri"/>
              </a:rPr>
              <a:t>a</a:t>
            </a:r>
            <a:r>
              <a:rPr sz="2600" spc="30" dirty="0">
                <a:latin typeface="Calibri"/>
                <a:cs typeface="Calibri"/>
              </a:rPr>
              <a:t>s</a:t>
            </a:r>
            <a:r>
              <a:rPr sz="2600" spc="20" dirty="0">
                <a:latin typeface="Calibri"/>
                <a:cs typeface="Calibri"/>
              </a:rPr>
              <a:t>t</a:t>
            </a:r>
            <a:r>
              <a:rPr sz="2600" spc="-25" dirty="0">
                <a:latin typeface="Calibri"/>
                <a:cs typeface="Calibri"/>
              </a:rPr>
              <a:t>e</a:t>
            </a:r>
            <a:r>
              <a:rPr sz="2600" spc="-10" dirty="0">
                <a:latin typeface="Calibri"/>
                <a:cs typeface="Calibri"/>
              </a:rPr>
              <a:t>r</a:t>
            </a:r>
            <a:r>
              <a:rPr sz="2600" spc="5" dirty="0">
                <a:latin typeface="Calibri"/>
                <a:cs typeface="Calibri"/>
              </a:rPr>
              <a:t>ic</a:t>
            </a:r>
            <a:r>
              <a:rPr sz="2600" spc="-204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</a:t>
            </a:r>
            <a:r>
              <a:rPr sz="2600" spc="-25" dirty="0">
                <a:latin typeface="Calibri"/>
                <a:cs typeface="Calibri"/>
              </a:rPr>
              <a:t>e</a:t>
            </a:r>
            <a:r>
              <a:rPr sz="2600" spc="25" dirty="0">
                <a:latin typeface="Calibri"/>
                <a:cs typeface="Calibri"/>
              </a:rPr>
              <a:t>f</a:t>
            </a:r>
            <a:r>
              <a:rPr sz="2600" spc="5" dirty="0">
                <a:latin typeface="Calibri"/>
                <a:cs typeface="Calibri"/>
              </a:rPr>
              <a:t>l</a:t>
            </a:r>
            <a:r>
              <a:rPr sz="2600" spc="-100" dirty="0">
                <a:latin typeface="Calibri"/>
                <a:cs typeface="Calibri"/>
              </a:rPr>
              <a:t>e</a:t>
            </a:r>
            <a:r>
              <a:rPr sz="2600" spc="5" dirty="0">
                <a:latin typeface="Calibri"/>
                <a:cs typeface="Calibri"/>
              </a:rPr>
              <a:t>x  </a:t>
            </a:r>
            <a:r>
              <a:rPr sz="2600" spc="-5" dirty="0">
                <a:latin typeface="Calibri"/>
                <a:cs typeface="Calibri"/>
              </a:rPr>
              <a:t>negative</a:t>
            </a:r>
            <a:endParaRPr sz="2600">
              <a:latin typeface="Calibri"/>
              <a:cs typeface="Calibri"/>
            </a:endParaRPr>
          </a:p>
          <a:p>
            <a:pPr marL="403225" indent="-391160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403225" algn="l"/>
                <a:tab pos="403860" algn="l"/>
              </a:tabLst>
            </a:pPr>
            <a:r>
              <a:rPr sz="2600" spc="-5" dirty="0">
                <a:latin typeface="Calibri"/>
                <a:cs typeface="Calibri"/>
              </a:rPr>
              <a:t>Prehn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sign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negative</a:t>
            </a:r>
            <a:endParaRPr sz="2600">
              <a:latin typeface="Calibri"/>
              <a:cs typeface="Calibri"/>
            </a:endParaRPr>
          </a:p>
          <a:p>
            <a:pPr marL="403225" indent="-391160">
              <a:lnSpc>
                <a:spcPts val="3100"/>
              </a:lnSpc>
              <a:spcBef>
                <a:spcPts val="35"/>
              </a:spcBef>
              <a:buAutoNum type="arabicPeriod"/>
              <a:tabLst>
                <a:tab pos="403225" algn="l"/>
                <a:tab pos="403860" algn="l"/>
              </a:tabLst>
            </a:pPr>
            <a:r>
              <a:rPr sz="2600" spc="20" dirty="0">
                <a:latin typeface="Calibri"/>
                <a:cs typeface="Calibri"/>
              </a:rPr>
              <a:t>M</a:t>
            </a:r>
            <a:r>
              <a:rPr sz="2600" spc="-20" dirty="0">
                <a:latin typeface="Calibri"/>
                <a:cs typeface="Calibri"/>
              </a:rPr>
              <a:t>e</a:t>
            </a:r>
            <a:r>
              <a:rPr sz="2600" spc="20" dirty="0">
                <a:latin typeface="Calibri"/>
                <a:cs typeface="Calibri"/>
              </a:rPr>
              <a:t>c</a:t>
            </a:r>
            <a:r>
              <a:rPr sz="2600" spc="-20" dirty="0">
                <a:latin typeface="Calibri"/>
                <a:cs typeface="Calibri"/>
              </a:rPr>
              <a:t>h</a:t>
            </a:r>
            <a:r>
              <a:rPr sz="2600" spc="25" dirty="0">
                <a:latin typeface="Calibri"/>
                <a:cs typeface="Calibri"/>
              </a:rPr>
              <a:t>a</a:t>
            </a:r>
            <a:r>
              <a:rPr sz="2600" spc="-20" dirty="0">
                <a:latin typeface="Calibri"/>
                <a:cs typeface="Calibri"/>
              </a:rPr>
              <a:t>n</a:t>
            </a:r>
            <a:r>
              <a:rPr sz="2600" spc="5" dirty="0">
                <a:latin typeface="Calibri"/>
                <a:cs typeface="Calibri"/>
              </a:rPr>
              <a:t>i</a:t>
            </a:r>
            <a:r>
              <a:rPr sz="2600" spc="15" dirty="0">
                <a:latin typeface="Calibri"/>
                <a:cs typeface="Calibri"/>
              </a:rPr>
              <a:t>c</a:t>
            </a:r>
            <a:r>
              <a:rPr sz="2600" spc="25" dirty="0">
                <a:latin typeface="Calibri"/>
                <a:cs typeface="Calibri"/>
              </a:rPr>
              <a:t>a</a:t>
            </a:r>
            <a:r>
              <a:rPr sz="2600" spc="5" dirty="0">
                <a:latin typeface="Calibri"/>
                <a:cs typeface="Calibri"/>
              </a:rPr>
              <a:t>l</a:t>
            </a:r>
            <a:r>
              <a:rPr sz="2600" spc="-14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</a:t>
            </a:r>
            <a:r>
              <a:rPr sz="2600" spc="25" dirty="0">
                <a:latin typeface="Calibri"/>
                <a:cs typeface="Calibri"/>
              </a:rPr>
              <a:t>at</a:t>
            </a:r>
            <a:r>
              <a:rPr sz="2600" spc="-20" dirty="0">
                <a:latin typeface="Calibri"/>
                <a:cs typeface="Calibri"/>
              </a:rPr>
              <a:t>h</a:t>
            </a:r>
            <a:r>
              <a:rPr sz="2600" spc="-25" dirty="0">
                <a:latin typeface="Calibri"/>
                <a:cs typeface="Calibri"/>
              </a:rPr>
              <a:t>o</a:t>
            </a:r>
            <a:r>
              <a:rPr sz="2600" spc="5" dirty="0">
                <a:latin typeface="Calibri"/>
                <a:cs typeface="Calibri"/>
              </a:rPr>
              <a:t>l</a:t>
            </a:r>
            <a:r>
              <a:rPr sz="2600" spc="-30" dirty="0">
                <a:latin typeface="Calibri"/>
                <a:cs typeface="Calibri"/>
              </a:rPr>
              <a:t>o</a:t>
            </a:r>
            <a:r>
              <a:rPr sz="2600" spc="-25" dirty="0">
                <a:latin typeface="Calibri"/>
                <a:cs typeface="Calibri"/>
              </a:rPr>
              <a:t>g</a:t>
            </a:r>
            <a:r>
              <a:rPr sz="2600" spc="10" dirty="0">
                <a:latin typeface="Calibri"/>
                <a:cs typeface="Calibri"/>
              </a:rPr>
              <a:t>y</a:t>
            </a:r>
            <a:endParaRPr sz="2600">
              <a:latin typeface="Calibri"/>
              <a:cs typeface="Calibri"/>
            </a:endParaRPr>
          </a:p>
          <a:p>
            <a:pPr marL="403225" marR="5080" indent="-391160">
              <a:lnSpc>
                <a:spcPts val="2550"/>
              </a:lnSpc>
              <a:spcBef>
                <a:spcPts val="540"/>
              </a:spcBef>
              <a:buAutoNum type="arabicPeriod"/>
              <a:tabLst>
                <a:tab pos="403225" algn="l"/>
                <a:tab pos="403860" algn="l"/>
              </a:tabLst>
            </a:pPr>
            <a:r>
              <a:rPr sz="2600" spc="-5" dirty="0">
                <a:latin typeface="Calibri"/>
                <a:cs typeface="Calibri"/>
              </a:rPr>
              <a:t>Sever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pain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15" dirty="0">
                <a:latin typeface="Calibri"/>
                <a:cs typeface="Calibri"/>
              </a:rPr>
              <a:t>with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nausea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15" dirty="0">
                <a:latin typeface="Calibri"/>
                <a:cs typeface="Calibri"/>
              </a:rPr>
              <a:t>&amp;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vomiting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34001" y="2235835"/>
            <a:ext cx="3061335" cy="336422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Calibri"/>
                <a:cs typeface="Calibri"/>
              </a:rPr>
              <a:t>Epididymo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orchitis</a:t>
            </a:r>
            <a:r>
              <a:rPr sz="2600" spc="-15" dirty="0"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403225" indent="-391160">
              <a:lnSpc>
                <a:spcPts val="3100"/>
              </a:lnSpc>
              <a:spcBef>
                <a:spcPts val="35"/>
              </a:spcBef>
              <a:buAutoNum type="arabicPeriod"/>
              <a:tabLst>
                <a:tab pos="403225" algn="l"/>
                <a:tab pos="403860" algn="l"/>
              </a:tabLst>
            </a:pPr>
            <a:r>
              <a:rPr sz="2600" spc="-5" dirty="0">
                <a:latin typeface="Calibri"/>
                <a:cs typeface="Calibri"/>
              </a:rPr>
              <a:t>Blood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flow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increase</a:t>
            </a:r>
            <a:endParaRPr sz="2600">
              <a:latin typeface="Calibri"/>
              <a:cs typeface="Calibri"/>
            </a:endParaRPr>
          </a:p>
          <a:p>
            <a:pPr marL="403225" marR="217804" indent="-391160">
              <a:lnSpc>
                <a:spcPct val="79400"/>
              </a:lnSpc>
              <a:spcBef>
                <a:spcPts val="620"/>
              </a:spcBef>
              <a:buAutoNum type="arabicPeriod"/>
              <a:tabLst>
                <a:tab pos="403225" algn="l"/>
                <a:tab pos="403860" algn="l"/>
              </a:tabLst>
            </a:pPr>
            <a:r>
              <a:rPr sz="2600" spc="30" dirty="0">
                <a:latin typeface="Calibri"/>
                <a:cs typeface="Calibri"/>
              </a:rPr>
              <a:t>C</a:t>
            </a:r>
            <a:r>
              <a:rPr sz="2600" spc="-10" dirty="0">
                <a:latin typeface="Calibri"/>
                <a:cs typeface="Calibri"/>
              </a:rPr>
              <a:t>r</a:t>
            </a:r>
            <a:r>
              <a:rPr sz="2600" spc="-25" dirty="0">
                <a:latin typeface="Calibri"/>
                <a:cs typeface="Calibri"/>
              </a:rPr>
              <a:t>e</a:t>
            </a:r>
            <a:r>
              <a:rPr sz="2600" spc="20" dirty="0">
                <a:latin typeface="Calibri"/>
                <a:cs typeface="Calibri"/>
              </a:rPr>
              <a:t>m</a:t>
            </a:r>
            <a:r>
              <a:rPr sz="2600" spc="25" dirty="0">
                <a:latin typeface="Calibri"/>
                <a:cs typeface="Calibri"/>
              </a:rPr>
              <a:t>a</a:t>
            </a:r>
            <a:r>
              <a:rPr sz="2600" spc="30" dirty="0">
                <a:latin typeface="Calibri"/>
                <a:cs typeface="Calibri"/>
              </a:rPr>
              <a:t>s</a:t>
            </a:r>
            <a:r>
              <a:rPr sz="2600" spc="20" dirty="0">
                <a:latin typeface="Calibri"/>
                <a:cs typeface="Calibri"/>
              </a:rPr>
              <a:t>t</a:t>
            </a:r>
            <a:r>
              <a:rPr sz="2600" spc="-25" dirty="0">
                <a:latin typeface="Calibri"/>
                <a:cs typeface="Calibri"/>
              </a:rPr>
              <a:t>e</a:t>
            </a:r>
            <a:r>
              <a:rPr sz="2600" spc="-10" dirty="0">
                <a:latin typeface="Calibri"/>
                <a:cs typeface="Calibri"/>
              </a:rPr>
              <a:t>r</a:t>
            </a:r>
            <a:r>
              <a:rPr sz="2600" spc="5" dirty="0">
                <a:latin typeface="Calibri"/>
                <a:cs typeface="Calibri"/>
              </a:rPr>
              <a:t>ic</a:t>
            </a:r>
            <a:r>
              <a:rPr sz="2600" spc="-204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</a:t>
            </a:r>
            <a:r>
              <a:rPr sz="2600" spc="-25" dirty="0">
                <a:latin typeface="Calibri"/>
                <a:cs typeface="Calibri"/>
              </a:rPr>
              <a:t>e</a:t>
            </a:r>
            <a:r>
              <a:rPr sz="2600" spc="25" dirty="0">
                <a:latin typeface="Calibri"/>
                <a:cs typeface="Calibri"/>
              </a:rPr>
              <a:t>f</a:t>
            </a:r>
            <a:r>
              <a:rPr sz="2600" spc="5" dirty="0">
                <a:latin typeface="Calibri"/>
                <a:cs typeface="Calibri"/>
              </a:rPr>
              <a:t>l</a:t>
            </a:r>
            <a:r>
              <a:rPr sz="2600" spc="-100" dirty="0">
                <a:latin typeface="Calibri"/>
                <a:cs typeface="Calibri"/>
              </a:rPr>
              <a:t>e</a:t>
            </a:r>
            <a:r>
              <a:rPr sz="2600" spc="5" dirty="0">
                <a:latin typeface="Calibri"/>
                <a:cs typeface="Calibri"/>
              </a:rPr>
              <a:t>x  positive</a:t>
            </a:r>
            <a:endParaRPr sz="2600">
              <a:latin typeface="Calibri"/>
              <a:cs typeface="Calibri"/>
            </a:endParaRPr>
          </a:p>
          <a:p>
            <a:pPr marL="403225" indent="-391160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403225" algn="l"/>
                <a:tab pos="403860" algn="l"/>
              </a:tabLst>
            </a:pPr>
            <a:r>
              <a:rPr sz="2600" spc="-5" dirty="0">
                <a:latin typeface="Calibri"/>
                <a:cs typeface="Calibri"/>
              </a:rPr>
              <a:t>Prehn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sign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positive</a:t>
            </a:r>
            <a:endParaRPr sz="2600">
              <a:latin typeface="Calibri"/>
              <a:cs typeface="Calibri"/>
            </a:endParaRPr>
          </a:p>
          <a:p>
            <a:pPr marL="403225" marR="802005" indent="-391160">
              <a:lnSpc>
                <a:spcPct val="79400"/>
              </a:lnSpc>
              <a:spcBef>
                <a:spcPts val="680"/>
              </a:spcBef>
              <a:buAutoNum type="arabicPeriod"/>
              <a:tabLst>
                <a:tab pos="403225" algn="l"/>
                <a:tab pos="403860" algn="l"/>
              </a:tabLst>
            </a:pPr>
            <a:r>
              <a:rPr sz="2600" spc="15" dirty="0">
                <a:latin typeface="Calibri"/>
                <a:cs typeface="Calibri"/>
              </a:rPr>
              <a:t>I</a:t>
            </a:r>
            <a:r>
              <a:rPr sz="2600" spc="-20" dirty="0">
                <a:latin typeface="Calibri"/>
                <a:cs typeface="Calibri"/>
              </a:rPr>
              <a:t>n</a:t>
            </a:r>
            <a:r>
              <a:rPr sz="2600" spc="25" dirty="0">
                <a:latin typeface="Calibri"/>
                <a:cs typeface="Calibri"/>
              </a:rPr>
              <a:t>f</a:t>
            </a:r>
            <a:r>
              <a:rPr sz="2600" spc="5" dirty="0">
                <a:latin typeface="Calibri"/>
                <a:cs typeface="Calibri"/>
              </a:rPr>
              <a:t>l</a:t>
            </a:r>
            <a:r>
              <a:rPr sz="2600" spc="20" dirty="0">
                <a:latin typeface="Calibri"/>
                <a:cs typeface="Calibri"/>
              </a:rPr>
              <a:t>amm</a:t>
            </a:r>
            <a:r>
              <a:rPr sz="2600" spc="30" dirty="0">
                <a:latin typeface="Calibri"/>
                <a:cs typeface="Calibri"/>
              </a:rPr>
              <a:t>a</a:t>
            </a:r>
            <a:r>
              <a:rPr sz="2600" spc="20" dirty="0">
                <a:latin typeface="Calibri"/>
                <a:cs typeface="Calibri"/>
              </a:rPr>
              <a:t>t</a:t>
            </a:r>
            <a:r>
              <a:rPr sz="2600" spc="-25" dirty="0">
                <a:latin typeface="Calibri"/>
                <a:cs typeface="Calibri"/>
              </a:rPr>
              <a:t>o</a:t>
            </a:r>
            <a:r>
              <a:rPr sz="2600" spc="-10" dirty="0">
                <a:latin typeface="Calibri"/>
                <a:cs typeface="Calibri"/>
              </a:rPr>
              <a:t>r</a:t>
            </a:r>
            <a:r>
              <a:rPr sz="2600" spc="5" dirty="0">
                <a:latin typeface="Calibri"/>
                <a:cs typeface="Calibri"/>
              </a:rPr>
              <a:t>y  </a:t>
            </a:r>
            <a:r>
              <a:rPr sz="2600" spc="-5" dirty="0">
                <a:latin typeface="Calibri"/>
                <a:cs typeface="Calibri"/>
              </a:rPr>
              <a:t>pathology</a:t>
            </a:r>
            <a:endParaRPr sz="2600">
              <a:latin typeface="Calibri"/>
              <a:cs typeface="Calibri"/>
            </a:endParaRPr>
          </a:p>
          <a:p>
            <a:pPr marL="403225" indent="-391160">
              <a:lnSpc>
                <a:spcPts val="2800"/>
              </a:lnSpc>
              <a:spcBef>
                <a:spcPts val="35"/>
              </a:spcBef>
              <a:buAutoNum type="arabicPeriod"/>
              <a:tabLst>
                <a:tab pos="403225" algn="l"/>
                <a:tab pos="403860" algn="l"/>
              </a:tabLst>
            </a:pPr>
            <a:r>
              <a:rPr sz="2600" spc="-10" dirty="0">
                <a:latin typeface="Calibri"/>
                <a:cs typeface="Calibri"/>
              </a:rPr>
              <a:t>Frequency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,urgency</a:t>
            </a:r>
            <a:endParaRPr sz="2600">
              <a:latin typeface="Calibri"/>
              <a:cs typeface="Calibri"/>
            </a:endParaRPr>
          </a:p>
          <a:p>
            <a:pPr marL="403225">
              <a:lnSpc>
                <a:spcPts val="2800"/>
              </a:lnSpc>
            </a:pPr>
            <a:r>
              <a:rPr sz="2600" spc="-5" dirty="0">
                <a:latin typeface="Calibri"/>
                <a:cs typeface="Calibri"/>
              </a:rPr>
              <a:t>,fever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,chills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,rigor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67945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b="0" spc="-10" dirty="0">
                <a:latin typeface="Calibri Light"/>
                <a:cs typeface="Calibri Light"/>
              </a:rPr>
              <a:t>Q5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765680"/>
            <a:ext cx="9777095" cy="41979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1" spc="15" dirty="0">
                <a:latin typeface="Calibri"/>
                <a:cs typeface="Calibri"/>
              </a:rPr>
              <a:t>A</a:t>
            </a:r>
            <a:r>
              <a:rPr sz="2750" b="1" spc="10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14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years</a:t>
            </a:r>
            <a:r>
              <a:rPr sz="2750" b="1" spc="-8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old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male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patient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with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grade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2</a:t>
            </a:r>
            <a:r>
              <a:rPr sz="2750" b="1" spc="95" dirty="0">
                <a:latin typeface="Calibri"/>
                <a:cs typeface="Calibri"/>
              </a:rPr>
              <a:t> </a:t>
            </a:r>
            <a:r>
              <a:rPr sz="2750" b="1" spc="-5" dirty="0">
                <a:latin typeface="Calibri"/>
                <a:cs typeface="Calibri"/>
              </a:rPr>
              <a:t>varicocele</a:t>
            </a:r>
            <a:r>
              <a:rPr sz="2750" b="1" spc="15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.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3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2750" b="1" spc="15" dirty="0">
                <a:latin typeface="Calibri"/>
                <a:cs typeface="Calibri"/>
              </a:rPr>
              <a:t>What</a:t>
            </a:r>
            <a:r>
              <a:rPr sz="2750" b="1" spc="-2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are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spc="8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findings</a:t>
            </a:r>
            <a:r>
              <a:rPr sz="2750" b="1" spc="-1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on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physical</a:t>
            </a:r>
            <a:r>
              <a:rPr sz="2750" b="1" spc="114" dirty="0">
                <a:latin typeface="Calibri"/>
                <a:cs typeface="Calibri"/>
              </a:rPr>
              <a:t> </a:t>
            </a:r>
            <a:r>
              <a:rPr sz="2750" b="1" spc="-25" dirty="0">
                <a:latin typeface="Calibri"/>
                <a:cs typeface="Calibri"/>
              </a:rPr>
              <a:t>exam</a:t>
            </a:r>
            <a:r>
              <a:rPr sz="2750" b="1" spc="114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for</a:t>
            </a:r>
            <a:r>
              <a:rPr sz="2750" b="1" spc="45" dirty="0">
                <a:latin typeface="Calibri"/>
                <a:cs typeface="Calibri"/>
              </a:rPr>
              <a:t> </a:t>
            </a:r>
            <a:r>
              <a:rPr sz="2750" b="1" spc="-5" dirty="0">
                <a:latin typeface="Calibri"/>
                <a:cs typeface="Calibri"/>
              </a:rPr>
              <a:t>Grade</a:t>
            </a:r>
            <a:r>
              <a:rPr sz="2750" b="1" spc="8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2</a:t>
            </a:r>
            <a:r>
              <a:rPr sz="2750" b="1" spc="135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Varicocele?</a:t>
            </a:r>
            <a:endParaRPr sz="2750">
              <a:latin typeface="Calibri"/>
              <a:cs typeface="Calibri"/>
            </a:endParaRPr>
          </a:p>
          <a:p>
            <a:pPr marL="822960">
              <a:lnSpc>
                <a:spcPct val="100000"/>
              </a:lnSpc>
              <a:spcBef>
                <a:spcPts val="380"/>
              </a:spcBef>
            </a:pPr>
            <a:r>
              <a:rPr sz="2750" spc="10" dirty="0">
                <a:solidFill>
                  <a:srgbClr val="00AF50"/>
                </a:solidFill>
                <a:latin typeface="Calibri"/>
                <a:cs typeface="Calibri"/>
              </a:rPr>
              <a:t>not</a:t>
            </a:r>
            <a:r>
              <a:rPr sz="2750" spc="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00AF50"/>
                </a:solidFill>
                <a:latin typeface="Calibri"/>
                <a:cs typeface="Calibri"/>
              </a:rPr>
              <a:t>visible,</a:t>
            </a:r>
            <a:r>
              <a:rPr sz="2750" spc="2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but</a:t>
            </a:r>
            <a:r>
              <a:rPr sz="2750" spc="1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00AF50"/>
                </a:solidFill>
                <a:latin typeface="Calibri"/>
                <a:cs typeface="Calibri"/>
              </a:rPr>
              <a:t>Palpable</a:t>
            </a:r>
            <a:r>
              <a:rPr sz="2750" spc="1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varicocele</a:t>
            </a:r>
            <a:r>
              <a:rPr sz="2750" spc="1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without</a:t>
            </a:r>
            <a:r>
              <a:rPr sz="2750" spc="254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00AF50"/>
                </a:solidFill>
                <a:latin typeface="Calibri"/>
                <a:cs typeface="Calibri"/>
              </a:rPr>
              <a:t>valsalva</a:t>
            </a:r>
            <a:r>
              <a:rPr sz="2750" spc="1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maneuver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241935" algn="l"/>
              </a:tabLst>
            </a:pPr>
            <a:r>
              <a:rPr sz="2750" b="1" spc="10" dirty="0">
                <a:latin typeface="Calibri"/>
                <a:cs typeface="Calibri"/>
              </a:rPr>
              <a:t>Mention</a:t>
            </a:r>
            <a:r>
              <a:rPr sz="2750" b="1" spc="5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4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indications</a:t>
            </a:r>
            <a:r>
              <a:rPr sz="2750" b="1" spc="130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for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varicocelectomy?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-20" dirty="0">
                <a:solidFill>
                  <a:srgbClr val="00AF50"/>
                </a:solidFill>
                <a:latin typeface="Calibri"/>
                <a:cs typeface="Calibri"/>
              </a:rPr>
              <a:t>Pain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-25" dirty="0">
                <a:solidFill>
                  <a:srgbClr val="00AF50"/>
                </a:solidFill>
                <a:latin typeface="Calibri"/>
                <a:cs typeface="Calibri"/>
              </a:rPr>
              <a:t>Fertility</a:t>
            </a:r>
            <a:r>
              <a:rPr sz="2750" spc="2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problems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-35" dirty="0">
                <a:solidFill>
                  <a:srgbClr val="00AF50"/>
                </a:solidFill>
                <a:latin typeface="Calibri"/>
                <a:cs typeface="Calibri"/>
              </a:rPr>
              <a:t>Testicular</a:t>
            </a:r>
            <a:r>
              <a:rPr sz="2750" spc="1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00AF50"/>
                </a:solidFill>
                <a:latin typeface="Calibri"/>
                <a:cs typeface="Calibri"/>
              </a:rPr>
              <a:t>atrophy</a:t>
            </a:r>
            <a:endParaRPr sz="27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-35" dirty="0">
                <a:solidFill>
                  <a:srgbClr val="00AF50"/>
                </a:solidFill>
                <a:latin typeface="Calibri"/>
                <a:cs typeface="Calibri"/>
              </a:rPr>
              <a:t>Testicular</a:t>
            </a:r>
            <a:r>
              <a:rPr sz="2750" spc="1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asymmetry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214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1984" y="0"/>
            <a:ext cx="7872095" cy="124269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90320" marR="5080" indent="-1277620">
              <a:lnSpc>
                <a:spcPct val="101400"/>
              </a:lnSpc>
              <a:spcBef>
                <a:spcPts val="60"/>
              </a:spcBef>
              <a:tabLst>
                <a:tab pos="4321175" algn="l"/>
              </a:tabLst>
            </a:pPr>
            <a:r>
              <a:rPr sz="3950" spc="60" dirty="0"/>
              <a:t>Q)</a:t>
            </a:r>
            <a:r>
              <a:rPr sz="3950" spc="15" dirty="0"/>
              <a:t> </a:t>
            </a:r>
            <a:r>
              <a:rPr sz="3950" spc="-15" dirty="0"/>
              <a:t>List</a:t>
            </a:r>
            <a:r>
              <a:rPr sz="3950" spc="110" dirty="0"/>
              <a:t> </a:t>
            </a:r>
            <a:r>
              <a:rPr sz="3950" spc="15" dirty="0"/>
              <a:t>6</a:t>
            </a:r>
            <a:r>
              <a:rPr sz="3950" spc="35" dirty="0"/>
              <a:t> </a:t>
            </a:r>
            <a:r>
              <a:rPr sz="3950" spc="-30" dirty="0"/>
              <a:t>differences	</a:t>
            </a:r>
            <a:r>
              <a:rPr sz="3950" spc="5" dirty="0"/>
              <a:t>between</a:t>
            </a:r>
            <a:r>
              <a:rPr sz="3950" spc="50" dirty="0"/>
              <a:t> </a:t>
            </a:r>
            <a:r>
              <a:rPr sz="3950" spc="-15" dirty="0"/>
              <a:t>acute</a:t>
            </a:r>
            <a:r>
              <a:rPr sz="3950" spc="95" dirty="0"/>
              <a:t> </a:t>
            </a:r>
            <a:r>
              <a:rPr sz="3950" spc="20" dirty="0"/>
              <a:t>&amp; </a:t>
            </a:r>
            <a:r>
              <a:rPr sz="3950" spc="-880" dirty="0"/>
              <a:t> </a:t>
            </a:r>
            <a:r>
              <a:rPr sz="3950" spc="-10" dirty="0"/>
              <a:t>chronic</a:t>
            </a:r>
            <a:r>
              <a:rPr sz="3950" spc="114" dirty="0"/>
              <a:t> </a:t>
            </a:r>
            <a:r>
              <a:rPr sz="3950" spc="-5" dirty="0"/>
              <a:t>urinary</a:t>
            </a:r>
            <a:r>
              <a:rPr sz="3950" spc="225" dirty="0"/>
              <a:t> </a:t>
            </a:r>
            <a:r>
              <a:rPr sz="3950" spc="-15" dirty="0"/>
              <a:t>retention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536575" y="1540446"/>
            <a:ext cx="3738879" cy="414591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spc="-20" dirty="0">
                <a:latin typeface="Calibri"/>
                <a:cs typeface="Calibri"/>
              </a:rPr>
              <a:t>Chronic</a:t>
            </a:r>
            <a:r>
              <a:rPr sz="2600" spc="-20" dirty="0"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403225" indent="-391160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403225" algn="l"/>
                <a:tab pos="403860" algn="l"/>
              </a:tabLst>
            </a:pPr>
            <a:r>
              <a:rPr sz="2600" spc="-5" dirty="0">
                <a:latin typeface="Calibri"/>
                <a:cs typeface="Calibri"/>
              </a:rPr>
              <a:t>Painless</a:t>
            </a:r>
            <a:endParaRPr sz="2600">
              <a:latin typeface="Calibri"/>
              <a:cs typeface="Calibri"/>
            </a:endParaRPr>
          </a:p>
          <a:p>
            <a:pPr marL="403225" indent="-391160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403225" algn="l"/>
                <a:tab pos="403860" algn="l"/>
              </a:tabLst>
            </a:pPr>
            <a:r>
              <a:rPr sz="2600" spc="-10" dirty="0">
                <a:latin typeface="Calibri"/>
                <a:cs typeface="Calibri"/>
              </a:rPr>
              <a:t>Gradual</a:t>
            </a:r>
            <a:endParaRPr sz="2600">
              <a:latin typeface="Calibri"/>
              <a:cs typeface="Calibri"/>
            </a:endParaRPr>
          </a:p>
          <a:p>
            <a:pPr marL="403225" indent="-391160">
              <a:lnSpc>
                <a:spcPct val="100000"/>
              </a:lnSpc>
              <a:spcBef>
                <a:spcPts val="560"/>
              </a:spcBef>
              <a:buAutoNum type="arabicPeriod"/>
              <a:tabLst>
                <a:tab pos="403225" algn="l"/>
                <a:tab pos="403860" algn="l"/>
              </a:tabLst>
            </a:pPr>
            <a:r>
              <a:rPr sz="2600" spc="-5" dirty="0">
                <a:latin typeface="Calibri"/>
                <a:cs typeface="Calibri"/>
              </a:rPr>
              <a:t>Anuria</a:t>
            </a:r>
            <a:r>
              <a:rPr sz="2600" spc="1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absent</a:t>
            </a:r>
            <a:endParaRPr sz="2600">
              <a:latin typeface="Calibri"/>
              <a:cs typeface="Calibri"/>
            </a:endParaRPr>
          </a:p>
          <a:p>
            <a:pPr marL="403225" indent="-391160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403225" algn="l"/>
                <a:tab pos="403860" algn="l"/>
              </a:tabLst>
            </a:pPr>
            <a:r>
              <a:rPr sz="2600" spc="5" dirty="0">
                <a:latin typeface="Calibri"/>
                <a:cs typeface="Calibri"/>
              </a:rPr>
              <a:t>Increase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bladder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volume</a:t>
            </a:r>
            <a:endParaRPr sz="2600">
              <a:latin typeface="Calibri"/>
              <a:cs typeface="Calibri"/>
            </a:endParaRPr>
          </a:p>
          <a:p>
            <a:pPr marL="403225" marR="987425" indent="-391160">
              <a:lnSpc>
                <a:spcPct val="101099"/>
              </a:lnSpc>
              <a:spcBef>
                <a:spcPts val="605"/>
              </a:spcBef>
              <a:buAutoNum type="arabicPeriod"/>
              <a:tabLst>
                <a:tab pos="403225" algn="l"/>
                <a:tab pos="403860" algn="l"/>
                <a:tab pos="2051050" algn="l"/>
              </a:tabLst>
            </a:pPr>
            <a:r>
              <a:rPr sz="2600" spc="5" dirty="0">
                <a:latin typeface="Calibri"/>
                <a:cs typeface="Calibri"/>
              </a:rPr>
              <a:t>S</a:t>
            </a:r>
            <a:r>
              <a:rPr sz="2600" spc="-20" dirty="0">
                <a:latin typeface="Calibri"/>
                <a:cs typeface="Calibri"/>
              </a:rPr>
              <a:t>up</a:t>
            </a:r>
            <a:r>
              <a:rPr sz="2600" spc="-90" dirty="0">
                <a:latin typeface="Calibri"/>
                <a:cs typeface="Calibri"/>
              </a:rPr>
              <a:t>r</a:t>
            </a:r>
            <a:r>
              <a:rPr sz="2600" spc="20" dirty="0">
                <a:latin typeface="Calibri"/>
                <a:cs typeface="Calibri"/>
              </a:rPr>
              <a:t>a</a:t>
            </a:r>
            <a:r>
              <a:rPr sz="2600" spc="-20" dirty="0">
                <a:latin typeface="Calibri"/>
                <a:cs typeface="Calibri"/>
              </a:rPr>
              <a:t>pub</a:t>
            </a:r>
            <a:r>
              <a:rPr sz="2600" spc="5" dirty="0">
                <a:latin typeface="Calibri"/>
                <a:cs typeface="Calibri"/>
              </a:rPr>
              <a:t>ic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20" dirty="0">
                <a:latin typeface="Calibri"/>
                <a:cs typeface="Calibri"/>
              </a:rPr>
              <a:t>ma</a:t>
            </a:r>
            <a:r>
              <a:rPr sz="2600" spc="30" dirty="0">
                <a:latin typeface="Calibri"/>
                <a:cs typeface="Calibri"/>
              </a:rPr>
              <a:t>s</a:t>
            </a:r>
            <a:r>
              <a:rPr sz="2600" spc="5" dirty="0">
                <a:latin typeface="Calibri"/>
                <a:cs typeface="Calibri"/>
              </a:rPr>
              <a:t>s  </a:t>
            </a:r>
            <a:r>
              <a:rPr sz="2600" spc="-10" dirty="0">
                <a:latin typeface="Calibri"/>
                <a:cs typeface="Calibri"/>
              </a:rPr>
              <a:t>present</a:t>
            </a:r>
            <a:endParaRPr sz="2600">
              <a:latin typeface="Calibri"/>
              <a:cs typeface="Calibri"/>
            </a:endParaRPr>
          </a:p>
          <a:p>
            <a:pPr marL="403225" marR="5080" indent="-391160">
              <a:lnSpc>
                <a:spcPts val="3080"/>
              </a:lnSpc>
              <a:spcBef>
                <a:spcPts val="770"/>
              </a:spcBef>
              <a:buAutoNum type="arabicPeriod"/>
              <a:tabLst>
                <a:tab pos="403225" algn="l"/>
                <a:tab pos="403860" algn="l"/>
              </a:tabLst>
            </a:pPr>
            <a:r>
              <a:rPr sz="2600" spc="5" dirty="0">
                <a:latin typeface="Calibri"/>
                <a:cs typeface="Calibri"/>
              </a:rPr>
              <a:t>Detrusor </a:t>
            </a:r>
            <a:r>
              <a:rPr sz="2600" spc="-30" dirty="0">
                <a:latin typeface="Calibri"/>
                <a:cs typeface="Calibri"/>
              </a:rPr>
              <a:t>hypertrophy 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followed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by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atony</a:t>
            </a:r>
            <a:r>
              <a:rPr sz="2600" spc="5" dirty="0">
                <a:latin typeface="Calibri"/>
                <a:cs typeface="Calibri"/>
              </a:rPr>
              <a:t> (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15" dirty="0">
                <a:latin typeface="Calibri"/>
                <a:cs typeface="Calibri"/>
              </a:rPr>
              <a:t>late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)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31765" y="1540446"/>
            <a:ext cx="3661410" cy="335407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6235" indent="-343535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spc="-10" dirty="0">
                <a:latin typeface="Calibri"/>
                <a:cs typeface="Calibri"/>
              </a:rPr>
              <a:t>Acute</a:t>
            </a:r>
            <a:r>
              <a:rPr sz="2600" spc="-10" dirty="0"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403860" indent="-391160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403225" algn="l"/>
                <a:tab pos="403860" algn="l"/>
              </a:tabLst>
            </a:pPr>
            <a:r>
              <a:rPr sz="2600" spc="-10" dirty="0">
                <a:latin typeface="Calibri"/>
                <a:cs typeface="Calibri"/>
              </a:rPr>
              <a:t>Painful</a:t>
            </a:r>
            <a:endParaRPr sz="2600">
              <a:latin typeface="Calibri"/>
              <a:cs typeface="Calibri"/>
            </a:endParaRPr>
          </a:p>
          <a:p>
            <a:pPr marL="403860" indent="-391160">
              <a:lnSpc>
                <a:spcPct val="100000"/>
              </a:lnSpc>
              <a:spcBef>
                <a:spcPts val="560"/>
              </a:spcBef>
              <a:buAutoNum type="arabicPeriod"/>
              <a:tabLst>
                <a:tab pos="403225" algn="l"/>
                <a:tab pos="403860" algn="l"/>
              </a:tabLst>
            </a:pPr>
            <a:r>
              <a:rPr sz="2600" spc="-10" dirty="0">
                <a:latin typeface="Calibri"/>
                <a:cs typeface="Calibri"/>
              </a:rPr>
              <a:t>Sudden</a:t>
            </a:r>
            <a:endParaRPr sz="2600">
              <a:latin typeface="Calibri"/>
              <a:cs typeface="Calibri"/>
            </a:endParaRPr>
          </a:p>
          <a:p>
            <a:pPr marL="403860" indent="-391160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403225" algn="l"/>
                <a:tab pos="403860" algn="l"/>
              </a:tabLst>
            </a:pPr>
            <a:r>
              <a:rPr sz="2600" spc="-5" dirty="0">
                <a:latin typeface="Calibri"/>
                <a:cs typeface="Calibri"/>
              </a:rPr>
              <a:t>Anuria</a:t>
            </a:r>
            <a:r>
              <a:rPr sz="2600" spc="1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present</a:t>
            </a:r>
            <a:endParaRPr sz="2600">
              <a:latin typeface="Calibri"/>
              <a:cs typeface="Calibri"/>
            </a:endParaRPr>
          </a:p>
          <a:p>
            <a:pPr marL="403860" indent="-391160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403225" algn="l"/>
                <a:tab pos="403860" algn="l"/>
              </a:tabLst>
            </a:pPr>
            <a:r>
              <a:rPr sz="2600" spc="10" dirty="0">
                <a:latin typeface="Calibri"/>
                <a:cs typeface="Calibri"/>
              </a:rPr>
              <a:t>Normal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bladder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volume</a:t>
            </a:r>
            <a:endParaRPr sz="2600">
              <a:latin typeface="Calibri"/>
              <a:cs typeface="Calibri"/>
            </a:endParaRPr>
          </a:p>
          <a:p>
            <a:pPr marL="403860" indent="-391160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403225" algn="l"/>
                <a:tab pos="403860" algn="l"/>
              </a:tabLst>
            </a:pPr>
            <a:r>
              <a:rPr sz="2600" spc="-15" dirty="0">
                <a:latin typeface="Calibri"/>
                <a:cs typeface="Calibri"/>
              </a:rPr>
              <a:t>Suprapubic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20" dirty="0">
                <a:latin typeface="Calibri"/>
                <a:cs typeface="Calibri"/>
              </a:rPr>
              <a:t>mass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absent</a:t>
            </a:r>
            <a:endParaRPr sz="2600">
              <a:latin typeface="Calibri"/>
              <a:cs typeface="Calibri"/>
            </a:endParaRPr>
          </a:p>
          <a:p>
            <a:pPr marL="403860" indent="-391160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403225" algn="l"/>
                <a:tab pos="403860" algn="l"/>
              </a:tabLst>
            </a:pPr>
            <a:r>
              <a:rPr sz="2600" spc="5" dirty="0">
                <a:latin typeface="Calibri"/>
                <a:cs typeface="Calibri"/>
              </a:rPr>
              <a:t>Medical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emergency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215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5309" y="195580"/>
            <a:ext cx="7993380" cy="12426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60" dirty="0"/>
              <a:t>Q)</a:t>
            </a:r>
            <a:r>
              <a:rPr sz="3950" dirty="0"/>
              <a:t> </a:t>
            </a:r>
            <a:r>
              <a:rPr sz="3950" spc="-15" dirty="0"/>
              <a:t>list</a:t>
            </a:r>
            <a:r>
              <a:rPr sz="3950" spc="30" dirty="0"/>
              <a:t> </a:t>
            </a:r>
            <a:r>
              <a:rPr sz="3950" spc="15" dirty="0"/>
              <a:t>5 </a:t>
            </a:r>
            <a:r>
              <a:rPr sz="3950" spc="-30" dirty="0"/>
              <a:t>differences</a:t>
            </a:r>
            <a:r>
              <a:rPr sz="3950" spc="320" dirty="0"/>
              <a:t> </a:t>
            </a:r>
            <a:r>
              <a:rPr sz="3950" spc="5" dirty="0"/>
              <a:t>between</a:t>
            </a:r>
            <a:r>
              <a:rPr sz="3950" spc="85" dirty="0"/>
              <a:t> </a:t>
            </a:r>
            <a:r>
              <a:rPr sz="3950" spc="-25" dirty="0"/>
              <a:t>renal</a:t>
            </a:r>
            <a:r>
              <a:rPr sz="3950" spc="140" dirty="0"/>
              <a:t> </a:t>
            </a:r>
            <a:r>
              <a:rPr sz="3950" spc="5" dirty="0"/>
              <a:t>and</a:t>
            </a:r>
            <a:endParaRPr sz="3950"/>
          </a:p>
          <a:p>
            <a:pPr marL="2729865">
              <a:lnSpc>
                <a:spcPct val="100000"/>
              </a:lnSpc>
              <a:spcBef>
                <a:spcPts val="65"/>
              </a:spcBef>
            </a:pPr>
            <a:r>
              <a:rPr sz="3950" spc="-15" dirty="0"/>
              <a:t>uretric</a:t>
            </a:r>
            <a:r>
              <a:rPr sz="3950" spc="75" dirty="0"/>
              <a:t> </a:t>
            </a:r>
            <a:r>
              <a:rPr sz="3950" spc="-5" dirty="0"/>
              <a:t>colic</a:t>
            </a:r>
            <a:endParaRPr sz="395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pc="-20" dirty="0"/>
              <a:t>Renal</a:t>
            </a:r>
            <a:r>
              <a:rPr spc="125" dirty="0"/>
              <a:t> </a:t>
            </a:r>
            <a:r>
              <a:rPr dirty="0"/>
              <a:t>colic</a:t>
            </a:r>
            <a:r>
              <a:rPr dirty="0">
                <a:latin typeface="Arial"/>
                <a:cs typeface="Arial"/>
              </a:rPr>
              <a:t>:</a:t>
            </a:r>
          </a:p>
          <a:p>
            <a:pPr marL="756285" lvl="1" indent="-286385">
              <a:lnSpc>
                <a:spcPct val="100000"/>
              </a:lnSpc>
              <a:spcBef>
                <a:spcPts val="650"/>
              </a:spcBef>
              <a:buFont typeface="Arial"/>
              <a:buChar char="–"/>
              <a:tabLst>
                <a:tab pos="756285" algn="l"/>
              </a:tabLst>
            </a:pPr>
            <a:r>
              <a:rPr sz="2400" spc="-90" dirty="0">
                <a:latin typeface="Calibri"/>
                <a:cs typeface="Calibri"/>
              </a:rPr>
              <a:t>V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30" dirty="0">
                <a:latin typeface="Calibri"/>
                <a:cs typeface="Calibri"/>
              </a:rPr>
              <a:t>m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10" dirty="0">
                <a:latin typeface="Calibri"/>
                <a:cs typeface="Calibri"/>
              </a:rPr>
              <a:t>b</a:t>
            </a:r>
            <a:r>
              <a:rPr sz="2400" spc="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285" algn="l"/>
              </a:tabLst>
            </a:pPr>
            <a:r>
              <a:rPr sz="2400" dirty="0">
                <a:latin typeface="Calibri"/>
                <a:cs typeface="Calibri"/>
              </a:rPr>
              <a:t>Less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sever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pain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285" algn="l"/>
              </a:tabLst>
            </a:pPr>
            <a:r>
              <a:rPr sz="2400" spc="30" dirty="0">
                <a:latin typeface="Calibri"/>
                <a:cs typeface="Calibri"/>
              </a:rPr>
              <a:t>Ps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5" dirty="0">
                <a:latin typeface="Calibri"/>
                <a:cs typeface="Calibri"/>
              </a:rPr>
              <a:t>u</a:t>
            </a:r>
            <a:r>
              <a:rPr sz="2400" spc="10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60" dirty="0">
                <a:latin typeface="Calibri"/>
                <a:cs typeface="Calibri"/>
              </a:rPr>
              <a:t> </a:t>
            </a:r>
            <a:r>
              <a:rPr sz="2400" spc="30" dirty="0">
                <a:latin typeface="Calibri"/>
                <a:cs typeface="Calibri"/>
              </a:rPr>
              <a:t>c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li</a:t>
            </a:r>
            <a:r>
              <a:rPr sz="2400" dirty="0">
                <a:latin typeface="Calibri"/>
                <a:cs typeface="Calibri"/>
              </a:rPr>
              <a:t>c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ts val="2870"/>
              </a:lnSpc>
              <a:spcBef>
                <a:spcPts val="575"/>
              </a:spcBef>
              <a:buFont typeface="Arial"/>
              <a:buChar char="–"/>
              <a:tabLst>
                <a:tab pos="756285" algn="l"/>
              </a:tabLst>
            </a:pPr>
            <a:r>
              <a:rPr sz="2400" spc="-12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25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5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w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h</a:t>
            </a:r>
            <a:endParaRPr sz="2400">
              <a:latin typeface="Calibri"/>
              <a:cs typeface="Calibri"/>
            </a:endParaRPr>
          </a:p>
          <a:p>
            <a:pPr marL="756285">
              <a:lnSpc>
                <a:spcPts val="2870"/>
              </a:lnSpc>
            </a:pPr>
            <a:r>
              <a:rPr sz="2400" spc="-5" dirty="0"/>
              <a:t>antibiotic</a:t>
            </a:r>
            <a:endParaRPr sz="2400"/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285" algn="l"/>
              </a:tabLst>
            </a:pPr>
            <a:r>
              <a:rPr sz="2400" spc="-30" dirty="0">
                <a:latin typeface="Calibri"/>
                <a:cs typeface="Calibri"/>
              </a:rPr>
              <a:t>M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3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30" dirty="0">
                <a:latin typeface="Calibri"/>
                <a:cs typeface="Calibri"/>
              </a:rPr>
              <a:t>c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30" dirty="0">
                <a:latin typeface="Calibri"/>
                <a:cs typeface="Calibri"/>
              </a:rPr>
              <a:t>mm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55" dirty="0">
                <a:latin typeface="Calibri"/>
                <a:cs typeface="Calibri"/>
              </a:rPr>
              <a:t> </a:t>
            </a:r>
            <a:r>
              <a:rPr sz="2400" spc="30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10" dirty="0">
                <a:latin typeface="Calibri"/>
                <a:cs typeface="Calibri"/>
              </a:rPr>
              <a:t>u</a:t>
            </a:r>
            <a:r>
              <a:rPr sz="2400" spc="3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  <a:spcBef>
                <a:spcPts val="45"/>
              </a:spcBef>
            </a:pPr>
            <a:r>
              <a:rPr sz="2400" spc="-5" dirty="0"/>
              <a:t>pyelonephritis</a:t>
            </a:r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356235" indent="-343535">
              <a:lnSpc>
                <a:spcPct val="100000"/>
              </a:lnSpc>
              <a:spcBef>
                <a:spcPts val="8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pc="-5" dirty="0"/>
              <a:t>Uretric</a:t>
            </a:r>
            <a:r>
              <a:rPr spc="40" dirty="0"/>
              <a:t> </a:t>
            </a:r>
            <a:r>
              <a:rPr dirty="0"/>
              <a:t>colic</a:t>
            </a:r>
            <a:r>
              <a:rPr dirty="0">
                <a:latin typeface="Arial"/>
                <a:cs typeface="Arial"/>
              </a:rPr>
              <a:t>:</a:t>
            </a:r>
          </a:p>
          <a:p>
            <a:pPr marL="756285" lvl="1" indent="-286385">
              <a:lnSpc>
                <a:spcPct val="100000"/>
              </a:lnSpc>
              <a:spcBef>
                <a:spcPts val="65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latin typeface="Calibri"/>
                <a:cs typeface="Calibri"/>
              </a:rPr>
              <a:t>Vomiting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present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Sever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localised</a:t>
            </a:r>
            <a:r>
              <a:rPr sz="2400" spc="-15" dirty="0">
                <a:latin typeface="Calibri"/>
                <a:cs typeface="Calibri"/>
              </a:rPr>
              <a:t> pain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true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colic</a:t>
            </a:r>
            <a:endParaRPr sz="2400">
              <a:latin typeface="Calibri"/>
              <a:cs typeface="Calibri"/>
            </a:endParaRPr>
          </a:p>
          <a:p>
            <a:pPr marL="756285" marR="5080" lvl="1" indent="-286385">
              <a:lnSpc>
                <a:spcPct val="100400"/>
              </a:lnSpc>
              <a:spcBef>
                <a:spcPts val="56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2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25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5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w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h  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5" dirty="0">
                <a:latin typeface="Calibri"/>
                <a:cs typeface="Calibri"/>
              </a:rPr>
              <a:t>p</a:t>
            </a:r>
            <a:r>
              <a:rPr sz="2400" spc="10" dirty="0">
                <a:latin typeface="Calibri"/>
                <a:cs typeface="Calibri"/>
              </a:rPr>
              <a:t>h</a:t>
            </a:r>
            <a:r>
              <a:rPr sz="2400" spc="-90" dirty="0">
                <a:latin typeface="Calibri"/>
                <a:cs typeface="Calibri"/>
              </a:rPr>
              <a:t>r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30" dirty="0">
                <a:latin typeface="Calibri"/>
                <a:cs typeface="Calibri"/>
              </a:rPr>
              <a:t>s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+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d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10" dirty="0">
                <a:latin typeface="Calibri"/>
                <a:cs typeface="Calibri"/>
              </a:rPr>
              <a:t>ub</a:t>
            </a:r>
            <a:r>
              <a:rPr sz="2400" spc="-30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  </a:t>
            </a:r>
            <a:r>
              <a:rPr sz="2400" spc="5" dirty="0">
                <a:latin typeface="Calibri"/>
                <a:cs typeface="Calibri"/>
              </a:rPr>
              <a:t>catheter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ts val="2870"/>
              </a:lnSpc>
              <a:spcBef>
                <a:spcPts val="57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3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3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25" dirty="0">
                <a:latin typeface="Calibri"/>
                <a:cs typeface="Calibri"/>
              </a:rPr>
              <a:t>mm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160" dirty="0">
                <a:latin typeface="Calibri"/>
                <a:cs typeface="Calibri"/>
              </a:rPr>
              <a:t> </a:t>
            </a:r>
            <a:r>
              <a:rPr sz="2400" spc="30" dirty="0">
                <a:latin typeface="Calibri"/>
                <a:cs typeface="Calibri"/>
              </a:rPr>
              <a:t>c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u</a:t>
            </a:r>
            <a:r>
              <a:rPr sz="2400" spc="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756285">
              <a:lnSpc>
                <a:spcPts val="2870"/>
              </a:lnSpc>
            </a:pPr>
            <a:r>
              <a:rPr sz="2400" spc="10" dirty="0"/>
              <a:t>stone</a:t>
            </a:r>
            <a:endParaRPr sz="2400"/>
          </a:p>
        </p:txBody>
      </p:sp>
    </p:spTree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216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461010"/>
            <a:ext cx="247205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5" dirty="0"/>
              <a:t>Q)</a:t>
            </a:r>
            <a:r>
              <a:rPr spc="-60" dirty="0"/>
              <a:t> </a:t>
            </a:r>
            <a:r>
              <a:rPr spc="-5" dirty="0"/>
              <a:t>Define</a:t>
            </a:r>
            <a:r>
              <a:rPr spc="-90" dirty="0"/>
              <a:t> </a:t>
            </a:r>
            <a:r>
              <a:rPr spc="5"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8025" y="2186241"/>
            <a:ext cx="7171690" cy="290068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55600" marR="5080" indent="-343535">
              <a:lnSpc>
                <a:spcPts val="1950"/>
              </a:lnSpc>
              <a:spcBef>
                <a:spcPts val="5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Stress</a:t>
            </a:r>
            <a:r>
              <a:rPr sz="2000" spc="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UI</a:t>
            </a:r>
            <a:r>
              <a:rPr sz="20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: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involuntary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leakage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urine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due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to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increase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bladder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80" dirty="0">
                <a:latin typeface="Calibri"/>
                <a:cs typeface="Calibri"/>
              </a:rPr>
              <a:t>pr.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exceed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sphincter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85" dirty="0">
                <a:latin typeface="Calibri"/>
                <a:cs typeface="Calibri"/>
              </a:rPr>
              <a:t>pr.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C00000"/>
              </a:buClr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355600" marR="368935" indent="-343535">
              <a:lnSpc>
                <a:spcPct val="782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Overflow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UI</a:t>
            </a:r>
            <a:r>
              <a:rPr sz="2000" dirty="0">
                <a:latin typeface="Calibri"/>
                <a:cs typeface="Calibri"/>
              </a:rPr>
              <a:t>: </a:t>
            </a:r>
            <a:r>
              <a:rPr sz="2000" spc="-5" dirty="0">
                <a:latin typeface="Calibri"/>
                <a:cs typeface="Calibri"/>
              </a:rPr>
              <a:t>involuntary </a:t>
            </a:r>
            <a:r>
              <a:rPr sz="2000" dirty="0">
                <a:latin typeface="Calibri"/>
                <a:cs typeface="Calibri"/>
              </a:rPr>
              <a:t>leakage of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urine </a:t>
            </a:r>
            <a:r>
              <a:rPr sz="2000" dirty="0">
                <a:latin typeface="Calibri"/>
                <a:cs typeface="Calibri"/>
              </a:rPr>
              <a:t>due </a:t>
            </a:r>
            <a:r>
              <a:rPr sz="2000" spc="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chroinc </a:t>
            </a:r>
            <a:r>
              <a:rPr sz="2000" spc="-5" dirty="0">
                <a:latin typeface="Calibri"/>
                <a:cs typeface="Calibri"/>
              </a:rPr>
              <a:t>urine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retention </a:t>
            </a:r>
            <a:r>
              <a:rPr sz="2000" spc="5" dirty="0">
                <a:latin typeface="Calibri"/>
                <a:cs typeface="Calibri"/>
              </a:rPr>
              <a:t>(</a:t>
            </a:r>
            <a:r>
              <a:rPr sz="2000" spc="-10" dirty="0">
                <a:latin typeface="Calibri"/>
                <a:cs typeface="Calibri"/>
              </a:rPr>
              <a:t> there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increase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" dirty="0">
                <a:latin typeface="Calibri"/>
                <a:cs typeface="Calibri"/>
              </a:rPr>
              <a:t> bladdee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residual</a:t>
            </a:r>
            <a:r>
              <a:rPr sz="2000" spc="44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volume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C00000"/>
              </a:buClr>
              <a:buFont typeface="Arial"/>
              <a:buChar char="•"/>
            </a:pPr>
            <a:endParaRPr sz="19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  <a:tab pos="5008880" algn="l"/>
              </a:tabLst>
            </a:pP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Urge</a:t>
            </a:r>
            <a:r>
              <a:rPr sz="20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UI</a:t>
            </a:r>
            <a:r>
              <a:rPr sz="20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:involuntary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leakage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10" dirty="0">
                <a:latin typeface="Calibri"/>
                <a:cs typeface="Calibri"/>
              </a:rPr>
              <a:t> urine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due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	detrosal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overactivity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C00000"/>
              </a:buClr>
              <a:buFont typeface="Arial"/>
              <a:buChar char="•"/>
            </a:pPr>
            <a:endParaRPr sz="1950">
              <a:latin typeface="Calibri"/>
              <a:cs typeface="Calibri"/>
            </a:endParaRPr>
          </a:p>
          <a:p>
            <a:pPr marL="355600" indent="-343535">
              <a:lnSpc>
                <a:spcPts val="2175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3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000" spc="-25" dirty="0">
                <a:solidFill>
                  <a:srgbClr val="C00000"/>
                </a:solidFill>
                <a:latin typeface="Calibri"/>
                <a:cs typeface="Calibri"/>
              </a:rPr>
              <a:t>ec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2000" spc="-25" dirty="0">
                <a:solidFill>
                  <a:srgbClr val="C00000"/>
                </a:solidFill>
                <a:latin typeface="Calibri"/>
                <a:cs typeface="Calibri"/>
              </a:rPr>
              <a:t>rre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2000" spc="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000" spc="5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2000" spc="5" dirty="0">
                <a:latin typeface="Calibri"/>
                <a:cs typeface="Calibri"/>
              </a:rPr>
              <a:t>: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50" dirty="0">
                <a:latin typeface="Calibri"/>
                <a:cs typeface="Calibri"/>
              </a:rPr>
              <a:t>m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h</a:t>
            </a:r>
            <a:r>
              <a:rPr sz="2000" spc="10" dirty="0">
                <a:latin typeface="Calibri"/>
                <a:cs typeface="Calibri"/>
              </a:rPr>
              <a:t>an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15" dirty="0">
                <a:latin typeface="Arial"/>
                <a:cs typeface="Arial"/>
              </a:rPr>
              <a:t>2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-15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-90" dirty="0">
                <a:latin typeface="Calibri"/>
                <a:cs typeface="Calibri"/>
              </a:rPr>
              <a:t>f</a:t>
            </a:r>
            <a:r>
              <a:rPr sz="2000" spc="-25" dirty="0">
                <a:latin typeface="Calibri"/>
                <a:cs typeface="Calibri"/>
              </a:rPr>
              <a:t>ec</a:t>
            </a:r>
            <a:r>
              <a:rPr sz="2000" spc="5" dirty="0">
                <a:latin typeface="Calibri"/>
                <a:cs typeface="Calibri"/>
              </a:rPr>
              <a:t>t</a:t>
            </a:r>
            <a:r>
              <a:rPr sz="2000" spc="-2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10" dirty="0">
                <a:latin typeface="Calibri"/>
                <a:cs typeface="Calibri"/>
              </a:rPr>
              <a:t>s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</a:t>
            </a:r>
            <a:r>
              <a:rPr sz="2000" spc="1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15" dirty="0">
                <a:latin typeface="Arial"/>
                <a:cs typeface="Arial"/>
              </a:rPr>
              <a:t>6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50" dirty="0">
                <a:latin typeface="Calibri"/>
                <a:cs typeface="Calibri"/>
              </a:rPr>
              <a:t>m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h</a:t>
            </a:r>
            <a:r>
              <a:rPr sz="2000" spc="10" dirty="0">
                <a:latin typeface="Calibri"/>
                <a:cs typeface="Calibri"/>
              </a:rPr>
              <a:t>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spc="5" dirty="0">
                <a:latin typeface="Calibri"/>
                <a:cs typeface="Calibri"/>
              </a:rPr>
              <a:t>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50" dirty="0">
                <a:latin typeface="Calibri"/>
                <a:cs typeface="Calibri"/>
              </a:rPr>
              <a:t>m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h</a:t>
            </a:r>
            <a:r>
              <a:rPr sz="2000" spc="10" dirty="0">
                <a:latin typeface="Calibri"/>
                <a:cs typeface="Calibri"/>
              </a:rPr>
              <a:t>an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75"/>
              </a:lnSpc>
            </a:pPr>
            <a:r>
              <a:rPr sz="2000" spc="15" dirty="0">
                <a:latin typeface="Arial"/>
                <a:cs typeface="Arial"/>
              </a:rPr>
              <a:t>3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5" dirty="0">
                <a:latin typeface="Calibri"/>
                <a:cs typeface="Calibri"/>
              </a:rPr>
              <a:t>within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10" dirty="0">
                <a:latin typeface="Arial"/>
                <a:cs typeface="Arial"/>
              </a:rPr>
              <a:t>12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5" dirty="0">
                <a:latin typeface="Calibri"/>
                <a:cs typeface="Calibri"/>
              </a:rPr>
              <a:t>months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217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862454" y="1507743"/>
            <a:ext cx="5761990" cy="3211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215" marR="402590" algn="ctr">
              <a:lnSpc>
                <a:spcPct val="120000"/>
              </a:lnSpc>
              <a:spcBef>
                <a:spcPts val="95"/>
              </a:spcBef>
            </a:pPr>
            <a:r>
              <a:rPr sz="3600" b="1" spc="-15" dirty="0">
                <a:latin typeface="Times New Roman"/>
                <a:cs typeface="Times New Roman"/>
              </a:rPr>
              <a:t>Urology</a:t>
            </a:r>
            <a:r>
              <a:rPr sz="3600" b="1" spc="-25" dirty="0">
                <a:latin typeface="Times New Roman"/>
                <a:cs typeface="Times New Roman"/>
              </a:rPr>
              <a:t> </a:t>
            </a:r>
            <a:r>
              <a:rPr sz="3600" b="1" spc="-15" dirty="0">
                <a:latin typeface="Times New Roman"/>
                <a:cs typeface="Times New Roman"/>
              </a:rPr>
              <a:t>Mini-OSCE</a:t>
            </a:r>
            <a:r>
              <a:rPr sz="3600" b="1" spc="114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Exam </a:t>
            </a:r>
            <a:r>
              <a:rPr sz="3600" b="1" spc="-88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2019/2020</a:t>
            </a:r>
            <a:endParaRPr sz="3600">
              <a:latin typeface="Times New Roman"/>
              <a:cs typeface="Times New Roman"/>
            </a:endParaRPr>
          </a:p>
          <a:p>
            <a:pPr marL="203200" marR="539750" algn="ctr">
              <a:lnSpc>
                <a:spcPct val="120000"/>
              </a:lnSpc>
              <a:spcBef>
                <a:spcPts val="75"/>
              </a:spcBef>
            </a:pPr>
            <a:r>
              <a:rPr sz="3600" b="1" spc="-40" dirty="0">
                <a:latin typeface="Times New Roman"/>
                <a:cs typeface="Times New Roman"/>
              </a:rPr>
              <a:t>Group</a:t>
            </a:r>
            <a:r>
              <a:rPr sz="3600" b="1" spc="-14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A</a:t>
            </a:r>
            <a:r>
              <a:rPr sz="3600" b="1" spc="-14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(</a:t>
            </a:r>
            <a:r>
              <a:rPr sz="3600" b="1" spc="-10" dirty="0">
                <a:latin typeface="Times New Roman"/>
                <a:cs typeface="Times New Roman"/>
              </a:rPr>
              <a:t> </a:t>
            </a:r>
            <a:r>
              <a:rPr sz="3600" b="1" spc="-20" dirty="0">
                <a:latin typeface="Times New Roman"/>
                <a:cs typeface="Times New Roman"/>
              </a:rPr>
              <a:t>the</a:t>
            </a:r>
            <a:r>
              <a:rPr sz="3600" b="1" spc="3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last</a:t>
            </a:r>
            <a:r>
              <a:rPr sz="3600" b="1" spc="-10" dirty="0">
                <a:latin typeface="Times New Roman"/>
                <a:cs typeface="Times New Roman"/>
              </a:rPr>
              <a:t> </a:t>
            </a:r>
            <a:r>
              <a:rPr sz="3600" b="1" spc="-30" dirty="0">
                <a:latin typeface="Times New Roman"/>
                <a:cs typeface="Times New Roman"/>
              </a:rPr>
              <a:t>group</a:t>
            </a:r>
            <a:r>
              <a:rPr sz="3600" b="1" spc="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) </a:t>
            </a:r>
            <a:r>
              <a:rPr sz="3600" b="1" spc="-885" dirty="0">
                <a:latin typeface="Times New Roman"/>
                <a:cs typeface="Times New Roman"/>
              </a:rPr>
              <a:t> </a:t>
            </a:r>
            <a:r>
              <a:rPr sz="3600" b="1" spc="-35" dirty="0">
                <a:latin typeface="Times New Roman"/>
                <a:cs typeface="Times New Roman"/>
              </a:rPr>
              <a:t>Prepared</a:t>
            </a:r>
            <a:r>
              <a:rPr sz="3600" b="1" spc="80" dirty="0">
                <a:latin typeface="Times New Roman"/>
                <a:cs typeface="Times New Roman"/>
              </a:rPr>
              <a:t> </a:t>
            </a:r>
            <a:r>
              <a:rPr sz="3600" b="1" spc="5" dirty="0">
                <a:latin typeface="Times New Roman"/>
                <a:cs typeface="Times New Roman"/>
              </a:rPr>
              <a:t>by</a:t>
            </a:r>
            <a:r>
              <a:rPr sz="3600" b="1" spc="-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:</a:t>
            </a:r>
            <a:endParaRPr sz="3600">
              <a:latin typeface="Times New Roman"/>
              <a:cs typeface="Times New Roman"/>
            </a:endParaRPr>
          </a:p>
          <a:p>
            <a:pPr algn="ctr">
              <a:lnSpc>
                <a:spcPts val="4280"/>
              </a:lnSpc>
            </a:pPr>
            <a:r>
              <a:rPr sz="3600" b="1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3600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</a:t>
            </a:r>
            <a:r>
              <a:rPr sz="3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3600" b="1" u="heavy" spc="-1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</a:t>
            </a:r>
            <a:r>
              <a:rPr sz="3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3600" b="1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</a:t>
            </a:r>
            <a:r>
              <a:rPr sz="3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3600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mm</a:t>
            </a:r>
            <a:r>
              <a:rPr sz="3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ad</a:t>
            </a:r>
            <a:r>
              <a:rPr sz="3600" b="1" u="heavy" spc="-2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36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</a:t>
            </a:r>
            <a:r>
              <a:rPr sz="3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-</a:t>
            </a:r>
            <a:r>
              <a:rPr sz="3600" b="1" u="heavy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</a:t>
            </a:r>
            <a:r>
              <a:rPr sz="3600" b="1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</a:t>
            </a:r>
            <a:r>
              <a:rPr sz="3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attab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517" y="140652"/>
            <a:ext cx="8234680" cy="13074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7291070" algn="l"/>
              </a:tabLst>
            </a:pPr>
            <a:r>
              <a:rPr sz="2750" dirty="0">
                <a:latin typeface="Times New Roman"/>
                <a:cs typeface="Times New Roman"/>
              </a:rPr>
              <a:t>This</a:t>
            </a:r>
            <a:r>
              <a:rPr sz="2750" spc="114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patient</a:t>
            </a:r>
            <a:r>
              <a:rPr sz="2750" spc="210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attend</a:t>
            </a:r>
            <a:r>
              <a:rPr sz="2750" spc="190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urology</a:t>
            </a:r>
            <a:r>
              <a:rPr sz="2750" spc="265" dirty="0">
                <a:latin typeface="Times New Roman"/>
                <a:cs typeface="Times New Roman"/>
              </a:rPr>
              <a:t> </a:t>
            </a:r>
            <a:r>
              <a:rPr sz="2750" spc="-40" dirty="0">
                <a:latin typeface="Times New Roman"/>
                <a:cs typeface="Times New Roman"/>
              </a:rPr>
              <a:t>clinic</a:t>
            </a:r>
            <a:r>
              <a:rPr sz="2750" spc="35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,</a:t>
            </a:r>
            <a:r>
              <a:rPr sz="2750" spc="60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on</a:t>
            </a:r>
            <a:r>
              <a:rPr sz="2750" spc="40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examination	</a:t>
            </a:r>
            <a:r>
              <a:rPr sz="2750" spc="5" dirty="0">
                <a:latin typeface="Times New Roman"/>
                <a:cs typeface="Times New Roman"/>
              </a:rPr>
              <a:t>:</a:t>
            </a:r>
            <a:r>
              <a:rPr sz="2750" spc="-5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a</a:t>
            </a:r>
            <a:r>
              <a:rPr sz="2750" spc="-80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bag</a:t>
            </a:r>
            <a:endParaRPr sz="2750">
              <a:latin typeface="Times New Roman"/>
              <a:cs typeface="Times New Roman"/>
            </a:endParaRPr>
          </a:p>
          <a:p>
            <a:pPr marL="355600" marR="334010">
              <a:lnSpc>
                <a:spcPts val="3379"/>
              </a:lnSpc>
              <a:spcBef>
                <a:spcPts val="105"/>
              </a:spcBef>
            </a:pPr>
            <a:r>
              <a:rPr sz="2750" spc="10" dirty="0">
                <a:latin typeface="Times New Roman"/>
                <a:cs typeface="Times New Roman"/>
              </a:rPr>
              <a:t>-</a:t>
            </a:r>
            <a:r>
              <a:rPr sz="2750" spc="3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of</a:t>
            </a:r>
            <a:r>
              <a:rPr sz="2750" spc="35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-</a:t>
            </a:r>
            <a:r>
              <a:rPr sz="2750" spc="4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worms</a:t>
            </a:r>
            <a:r>
              <a:rPr sz="2750" spc="100" dirty="0">
                <a:latin typeface="Times New Roman"/>
                <a:cs typeface="Times New Roman"/>
              </a:rPr>
              <a:t> </a:t>
            </a:r>
            <a:r>
              <a:rPr sz="2750" spc="-30" dirty="0">
                <a:latin typeface="Times New Roman"/>
                <a:cs typeface="Times New Roman"/>
              </a:rPr>
              <a:t>looking</a:t>
            </a:r>
            <a:r>
              <a:rPr sz="2750" spc="325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mass</a:t>
            </a:r>
            <a:r>
              <a:rPr sz="2750" spc="105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over</a:t>
            </a:r>
            <a:r>
              <a:rPr sz="2750" spc="185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the</a:t>
            </a:r>
            <a:r>
              <a:rPr sz="2750" spc="35" dirty="0">
                <a:latin typeface="Times New Roman"/>
                <a:cs typeface="Times New Roman"/>
              </a:rPr>
              <a:t> </a:t>
            </a:r>
            <a:r>
              <a:rPr sz="2750" spc="-30" dirty="0">
                <a:latin typeface="Times New Roman"/>
                <a:cs typeface="Times New Roman"/>
              </a:rPr>
              <a:t>left</a:t>
            </a:r>
            <a:r>
              <a:rPr sz="2750" spc="185" dirty="0">
                <a:latin typeface="Times New Roman"/>
                <a:cs typeface="Times New Roman"/>
              </a:rPr>
              <a:t> </a:t>
            </a:r>
            <a:r>
              <a:rPr sz="2750" spc="-30" dirty="0">
                <a:latin typeface="Times New Roman"/>
                <a:cs typeface="Times New Roman"/>
              </a:rPr>
              <a:t>testis</a:t>
            </a:r>
            <a:r>
              <a:rPr sz="2750" spc="270" dirty="0">
                <a:latin typeface="Times New Roman"/>
                <a:cs typeface="Times New Roman"/>
              </a:rPr>
              <a:t> </a:t>
            </a:r>
            <a:r>
              <a:rPr sz="275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what</a:t>
            </a:r>
            <a:r>
              <a:rPr sz="2750" b="1" u="heavy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 </a:t>
            </a:r>
            <a:r>
              <a:rPr sz="2750" b="1" spc="-670" dirty="0">
                <a:latin typeface="Times New Roman"/>
                <a:cs typeface="Times New Roman"/>
              </a:rPr>
              <a:t> </a:t>
            </a:r>
            <a:r>
              <a:rPr sz="275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750" b="1" u="heavy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diagnosis</a:t>
            </a:r>
            <a:r>
              <a:rPr sz="2750" b="1" spc="105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?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517" y="4277614"/>
            <a:ext cx="2869565" cy="2157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-30" dirty="0">
                <a:latin typeface="Times New Roman"/>
                <a:cs typeface="Times New Roman"/>
              </a:rPr>
              <a:t>Select</a:t>
            </a:r>
            <a:r>
              <a:rPr sz="2750" spc="229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one</a:t>
            </a:r>
            <a:r>
              <a:rPr sz="2750" spc="5" dirty="0">
                <a:latin typeface="Times New Roman"/>
                <a:cs typeface="Times New Roman"/>
              </a:rPr>
              <a:t> :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275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a.</a:t>
            </a:r>
            <a:r>
              <a:rPr sz="275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Varicocele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2750" spc="15" dirty="0">
                <a:latin typeface="Times New Roman"/>
                <a:cs typeface="Times New Roman"/>
              </a:rPr>
              <a:t>b</a:t>
            </a:r>
            <a:r>
              <a:rPr sz="2750" spc="-2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.</a:t>
            </a:r>
            <a:r>
              <a:rPr sz="2750" spc="-5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Hydrocele</a:t>
            </a:r>
            <a:endParaRPr sz="2750">
              <a:latin typeface="Times New Roman"/>
              <a:cs typeface="Times New Roman"/>
            </a:endParaRPr>
          </a:p>
          <a:p>
            <a:pPr marL="12700" marR="5080">
              <a:lnSpc>
                <a:spcPts val="3379"/>
              </a:lnSpc>
              <a:spcBef>
                <a:spcPts val="30"/>
              </a:spcBef>
              <a:tabLst>
                <a:tab pos="1938655" algn="l"/>
                <a:tab pos="1986280" algn="l"/>
              </a:tabLst>
            </a:pPr>
            <a:r>
              <a:rPr sz="2750" spc="10" dirty="0">
                <a:latin typeface="Times New Roman"/>
                <a:cs typeface="Times New Roman"/>
              </a:rPr>
              <a:t>c</a:t>
            </a:r>
            <a:r>
              <a:rPr sz="2750" spc="3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.</a:t>
            </a:r>
            <a:r>
              <a:rPr sz="2750" spc="-30" dirty="0">
                <a:latin typeface="Times New Roman"/>
                <a:cs typeface="Times New Roman"/>
              </a:rPr>
              <a:t> </a:t>
            </a:r>
            <a:r>
              <a:rPr sz="2750" spc="-95" dirty="0">
                <a:latin typeface="Times New Roman"/>
                <a:cs typeface="Times New Roman"/>
              </a:rPr>
              <a:t>I</a:t>
            </a:r>
            <a:r>
              <a:rPr sz="2750" spc="-30" dirty="0">
                <a:latin typeface="Times New Roman"/>
                <a:cs typeface="Times New Roman"/>
              </a:rPr>
              <a:t>g</a:t>
            </a:r>
            <a:r>
              <a:rPr sz="2750" spc="-95" dirty="0">
                <a:latin typeface="Times New Roman"/>
                <a:cs typeface="Times New Roman"/>
              </a:rPr>
              <a:t>i</a:t>
            </a:r>
            <a:r>
              <a:rPr sz="2750" spc="40" dirty="0">
                <a:latin typeface="Times New Roman"/>
                <a:cs typeface="Times New Roman"/>
              </a:rPr>
              <a:t>n</a:t>
            </a:r>
            <a:r>
              <a:rPr sz="2750" spc="-30" dirty="0">
                <a:latin typeface="Times New Roman"/>
                <a:cs typeface="Times New Roman"/>
              </a:rPr>
              <a:t>g</a:t>
            </a:r>
            <a:r>
              <a:rPr sz="2750" spc="40" dirty="0">
                <a:latin typeface="Times New Roman"/>
                <a:cs typeface="Times New Roman"/>
              </a:rPr>
              <a:t>u</a:t>
            </a:r>
            <a:r>
              <a:rPr sz="2750" spc="-95" dirty="0">
                <a:latin typeface="Times New Roman"/>
                <a:cs typeface="Times New Roman"/>
              </a:rPr>
              <a:t>i</a:t>
            </a:r>
            <a:r>
              <a:rPr sz="2750" spc="40" dirty="0">
                <a:latin typeface="Times New Roman"/>
                <a:cs typeface="Times New Roman"/>
              </a:rPr>
              <a:t>n</a:t>
            </a:r>
            <a:r>
              <a:rPr sz="2750" spc="45" dirty="0">
                <a:latin typeface="Times New Roman"/>
                <a:cs typeface="Times New Roman"/>
              </a:rPr>
              <a:t>a</a:t>
            </a:r>
            <a:r>
              <a:rPr sz="2750" spc="5" dirty="0">
                <a:latin typeface="Times New Roman"/>
                <a:cs typeface="Times New Roman"/>
              </a:rPr>
              <a:t>l</a:t>
            </a:r>
            <a:r>
              <a:rPr sz="2750" dirty="0">
                <a:latin typeface="Times New Roman"/>
                <a:cs typeface="Times New Roman"/>
              </a:rPr>
              <a:t>		</a:t>
            </a:r>
            <a:r>
              <a:rPr sz="2750" spc="40" dirty="0">
                <a:latin typeface="Times New Roman"/>
                <a:cs typeface="Times New Roman"/>
              </a:rPr>
              <a:t>h</a:t>
            </a:r>
            <a:r>
              <a:rPr sz="2750" spc="-25" dirty="0">
                <a:latin typeface="Times New Roman"/>
                <a:cs typeface="Times New Roman"/>
              </a:rPr>
              <a:t>e</a:t>
            </a:r>
            <a:r>
              <a:rPr sz="2750" spc="-20" dirty="0">
                <a:latin typeface="Times New Roman"/>
                <a:cs typeface="Times New Roman"/>
              </a:rPr>
              <a:t>r</a:t>
            </a:r>
            <a:r>
              <a:rPr sz="2750" spc="40" dirty="0">
                <a:latin typeface="Times New Roman"/>
                <a:cs typeface="Times New Roman"/>
              </a:rPr>
              <a:t>n</a:t>
            </a:r>
            <a:r>
              <a:rPr sz="2750" spc="-95" dirty="0">
                <a:latin typeface="Times New Roman"/>
                <a:cs typeface="Times New Roman"/>
              </a:rPr>
              <a:t>i</a:t>
            </a:r>
            <a:r>
              <a:rPr sz="2750" spc="5" dirty="0">
                <a:latin typeface="Times New Roman"/>
                <a:cs typeface="Times New Roman"/>
              </a:rPr>
              <a:t>a  </a:t>
            </a:r>
            <a:r>
              <a:rPr sz="2750" spc="10" dirty="0">
                <a:latin typeface="Times New Roman"/>
                <a:cs typeface="Times New Roman"/>
              </a:rPr>
              <a:t>d</a:t>
            </a:r>
            <a:r>
              <a:rPr sz="2750" spc="2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.</a:t>
            </a:r>
            <a:r>
              <a:rPr sz="2750" spc="-25" dirty="0">
                <a:latin typeface="Times New Roman"/>
                <a:cs typeface="Times New Roman"/>
              </a:rPr>
              <a:t> </a:t>
            </a:r>
            <a:r>
              <a:rPr sz="2750" spc="-40" dirty="0">
                <a:latin typeface="Times New Roman"/>
                <a:cs typeface="Times New Roman"/>
              </a:rPr>
              <a:t>Testicular	</a:t>
            </a:r>
            <a:r>
              <a:rPr sz="2750" spc="20" dirty="0">
                <a:latin typeface="Times New Roman"/>
                <a:cs typeface="Times New Roman"/>
              </a:rPr>
              <a:t>tumur</a:t>
            </a:r>
            <a:endParaRPr sz="275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850" y="1552575"/>
            <a:ext cx="3171825" cy="26670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218</a:t>
            </a:r>
          </a:p>
        </p:txBody>
      </p:sp>
    </p:spTree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517" y="356806"/>
            <a:ext cx="8186420" cy="87820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55600" marR="5080" indent="-343535">
              <a:lnSpc>
                <a:spcPct val="102400"/>
              </a:lnSpc>
              <a:spcBef>
                <a:spcPts val="45"/>
              </a:spcBef>
              <a:tabLst>
                <a:tab pos="3710940" algn="l"/>
              </a:tabLst>
            </a:pPr>
            <a:r>
              <a:rPr sz="2750" spc="5" dirty="0">
                <a:latin typeface="Times New Roman"/>
                <a:cs typeface="Times New Roman"/>
              </a:rPr>
              <a:t>Bag</a:t>
            </a:r>
            <a:r>
              <a:rPr sz="2750" spc="3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-</a:t>
            </a:r>
            <a:r>
              <a:rPr sz="2750" spc="4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of</a:t>
            </a:r>
            <a:r>
              <a:rPr sz="2750" spc="12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-</a:t>
            </a:r>
            <a:r>
              <a:rPr sz="2750" spc="-3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worms</a:t>
            </a:r>
            <a:r>
              <a:rPr sz="2750" spc="110" dirty="0">
                <a:latin typeface="Times New Roman"/>
                <a:cs typeface="Times New Roman"/>
              </a:rPr>
              <a:t> </a:t>
            </a:r>
            <a:r>
              <a:rPr sz="2750" spc="-30" dirty="0">
                <a:latin typeface="Times New Roman"/>
                <a:cs typeface="Times New Roman"/>
              </a:rPr>
              <a:t>looking	</a:t>
            </a:r>
            <a:r>
              <a:rPr sz="2750" spc="-5" dirty="0">
                <a:latin typeface="Times New Roman"/>
                <a:cs typeface="Times New Roman"/>
              </a:rPr>
              <a:t>mass</a:t>
            </a:r>
            <a:r>
              <a:rPr sz="2750" spc="105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over</a:t>
            </a:r>
            <a:r>
              <a:rPr sz="2750" spc="105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the</a:t>
            </a:r>
            <a:r>
              <a:rPr sz="2750" spc="25" dirty="0">
                <a:latin typeface="Times New Roman"/>
                <a:cs typeface="Times New Roman"/>
              </a:rPr>
              <a:t> </a:t>
            </a:r>
            <a:r>
              <a:rPr sz="2750" spc="-35" dirty="0">
                <a:latin typeface="Times New Roman"/>
                <a:cs typeface="Times New Roman"/>
              </a:rPr>
              <a:t>left</a:t>
            </a:r>
            <a:r>
              <a:rPr sz="2750" spc="185" dirty="0">
                <a:latin typeface="Times New Roman"/>
                <a:cs typeface="Times New Roman"/>
              </a:rPr>
              <a:t> </a:t>
            </a:r>
            <a:r>
              <a:rPr sz="2750" spc="-30" dirty="0">
                <a:latin typeface="Times New Roman"/>
                <a:cs typeface="Times New Roman"/>
              </a:rPr>
              <a:t>testis</a:t>
            </a:r>
            <a:r>
              <a:rPr sz="2750" spc="254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,</a:t>
            </a:r>
            <a:r>
              <a:rPr sz="2750" spc="40" dirty="0">
                <a:latin typeface="Times New Roman"/>
                <a:cs typeface="Times New Roman"/>
              </a:rPr>
              <a:t> </a:t>
            </a:r>
            <a:r>
              <a:rPr sz="2750" spc="-40" dirty="0">
                <a:latin typeface="Times New Roman"/>
                <a:cs typeface="Times New Roman"/>
              </a:rPr>
              <a:t>in</a:t>
            </a:r>
            <a:r>
              <a:rPr sz="2750" spc="90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this </a:t>
            </a:r>
            <a:r>
              <a:rPr sz="2750" spc="-670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case</a:t>
            </a:r>
            <a:r>
              <a:rPr sz="2750" spc="95" dirty="0">
                <a:latin typeface="Times New Roman"/>
                <a:cs typeface="Times New Roman"/>
              </a:rPr>
              <a:t> </a:t>
            </a:r>
            <a:r>
              <a:rPr sz="275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all</a:t>
            </a:r>
            <a:r>
              <a:rPr sz="2750" b="1" u="heavy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are</a:t>
            </a:r>
            <a:r>
              <a:rPr sz="2750" b="1" u="heavy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indications</a:t>
            </a:r>
            <a:r>
              <a:rPr sz="2750" b="1" u="heavy" spc="1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750" b="1" u="heavy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surgery</a:t>
            </a:r>
            <a:r>
              <a:rPr sz="2750" b="1" u="heavy" spc="1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except</a:t>
            </a:r>
            <a:r>
              <a:rPr sz="2750" b="1" u="heavy" spc="2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:</a:t>
            </a:r>
            <a:endParaRPr sz="275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725" y="1409700"/>
            <a:ext cx="3171825" cy="2667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30517" y="4106481"/>
            <a:ext cx="2999740" cy="17272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-30" dirty="0">
                <a:latin typeface="Times New Roman"/>
                <a:cs typeface="Times New Roman"/>
              </a:rPr>
              <a:t>Select</a:t>
            </a:r>
            <a:r>
              <a:rPr sz="2750" spc="229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one</a:t>
            </a:r>
            <a:r>
              <a:rPr sz="2750" spc="5" dirty="0">
                <a:latin typeface="Times New Roman"/>
                <a:cs typeface="Times New Roman"/>
              </a:rPr>
              <a:t> :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2750" spc="10" dirty="0">
                <a:latin typeface="Times New Roman"/>
                <a:cs typeface="Times New Roman"/>
              </a:rPr>
              <a:t>a</a:t>
            </a:r>
            <a:r>
              <a:rPr sz="275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.</a:t>
            </a:r>
            <a:r>
              <a:rPr sz="2750" spc="-55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Pain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2750" spc="15" dirty="0">
                <a:latin typeface="Times New Roman"/>
                <a:cs typeface="Times New Roman"/>
              </a:rPr>
              <a:t>b</a:t>
            </a:r>
            <a:r>
              <a:rPr sz="2750" spc="1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.</a:t>
            </a:r>
            <a:r>
              <a:rPr sz="2750" spc="25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Subfertility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922145" algn="l"/>
              </a:tabLst>
            </a:pPr>
            <a:r>
              <a:rPr sz="2750" spc="10" dirty="0">
                <a:latin typeface="Times New Roman"/>
                <a:cs typeface="Times New Roman"/>
              </a:rPr>
              <a:t>c</a:t>
            </a:r>
            <a:r>
              <a:rPr sz="2750" spc="3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.</a:t>
            </a:r>
            <a:r>
              <a:rPr sz="2750" spc="-25" dirty="0">
                <a:latin typeface="Times New Roman"/>
                <a:cs typeface="Times New Roman"/>
              </a:rPr>
              <a:t> </a:t>
            </a:r>
            <a:r>
              <a:rPr sz="2750" spc="-40" dirty="0">
                <a:latin typeface="Times New Roman"/>
                <a:cs typeface="Times New Roman"/>
              </a:rPr>
              <a:t>Testicular	</a:t>
            </a:r>
            <a:r>
              <a:rPr sz="2750" spc="-10" dirty="0">
                <a:latin typeface="Times New Roman"/>
                <a:cs typeface="Times New Roman"/>
              </a:rPr>
              <a:t>atrophy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517" y="5851868"/>
            <a:ext cx="2766060" cy="416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25"/>
              </a:lnSpc>
            </a:pPr>
            <a:r>
              <a:rPr sz="275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75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275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Recurrent</a:t>
            </a:r>
            <a:r>
              <a:rPr sz="2750" b="1" spc="1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UTI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219</a:t>
            </a:r>
          </a:p>
        </p:txBody>
      </p:sp>
    </p:spTree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517" y="356806"/>
            <a:ext cx="8582660" cy="13074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55600" marR="5080" indent="-343535">
              <a:lnSpc>
                <a:spcPct val="102400"/>
              </a:lnSpc>
              <a:spcBef>
                <a:spcPts val="45"/>
              </a:spcBef>
            </a:pPr>
            <a:r>
              <a:rPr sz="2750" spc="30" dirty="0">
                <a:latin typeface="Times New Roman"/>
                <a:cs typeface="Times New Roman"/>
              </a:rPr>
              <a:t>14 </a:t>
            </a:r>
            <a:r>
              <a:rPr sz="2750" spc="10" dirty="0">
                <a:latin typeface="Times New Roman"/>
                <a:cs typeface="Times New Roman"/>
              </a:rPr>
              <a:t>y </a:t>
            </a:r>
            <a:r>
              <a:rPr sz="2750" spc="-35" dirty="0">
                <a:latin typeface="Times New Roman"/>
                <a:cs typeface="Times New Roman"/>
              </a:rPr>
              <a:t>old</a:t>
            </a:r>
            <a:r>
              <a:rPr sz="2750" spc="615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boy </a:t>
            </a:r>
            <a:r>
              <a:rPr sz="2750" spc="-5" dirty="0">
                <a:latin typeface="Times New Roman"/>
                <a:cs typeface="Times New Roman"/>
              </a:rPr>
              <a:t>attend </a:t>
            </a:r>
            <a:r>
              <a:rPr sz="2750" spc="30" dirty="0">
                <a:latin typeface="Times New Roman"/>
                <a:cs typeface="Times New Roman"/>
              </a:rPr>
              <a:t>ER </a:t>
            </a:r>
            <a:r>
              <a:rPr sz="2750" spc="-10" dirty="0">
                <a:latin typeface="Times New Roman"/>
                <a:cs typeface="Times New Roman"/>
              </a:rPr>
              <a:t>complaining</a:t>
            </a:r>
            <a:r>
              <a:rPr sz="2750" spc="670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of sudden </a:t>
            </a:r>
            <a:r>
              <a:rPr sz="2750" spc="-20" dirty="0">
                <a:latin typeface="Times New Roman"/>
                <a:cs typeface="Times New Roman"/>
              </a:rPr>
              <a:t>testicular </a:t>
            </a:r>
            <a:r>
              <a:rPr sz="2750" spc="-15" dirty="0">
                <a:latin typeface="Times New Roman"/>
                <a:cs typeface="Times New Roman"/>
              </a:rPr>
              <a:t> </a:t>
            </a:r>
            <a:r>
              <a:rPr sz="2750" spc="-35" dirty="0">
                <a:latin typeface="Times New Roman"/>
                <a:cs typeface="Times New Roman"/>
              </a:rPr>
              <a:t>pain</a:t>
            </a:r>
            <a:r>
              <a:rPr sz="2750" spc="-30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with </a:t>
            </a:r>
            <a:r>
              <a:rPr sz="2750" spc="-20" dirty="0">
                <a:latin typeface="Times New Roman"/>
                <a:cs typeface="Times New Roman"/>
              </a:rPr>
              <a:t>vomiting</a:t>
            </a:r>
            <a:r>
              <a:rPr sz="2750" spc="-15" dirty="0">
                <a:latin typeface="Times New Roman"/>
                <a:cs typeface="Times New Roman"/>
              </a:rPr>
              <a:t> since </a:t>
            </a:r>
            <a:r>
              <a:rPr sz="2750" spc="10" dirty="0">
                <a:latin typeface="Times New Roman"/>
                <a:cs typeface="Times New Roman"/>
              </a:rPr>
              <a:t>4 hours </a:t>
            </a:r>
            <a:r>
              <a:rPr sz="2750" spc="5" dirty="0">
                <a:latin typeface="Times New Roman"/>
                <a:cs typeface="Times New Roman"/>
              </a:rPr>
              <a:t>, </a:t>
            </a:r>
            <a:r>
              <a:rPr sz="2750" spc="20" dirty="0">
                <a:latin typeface="Times New Roman"/>
                <a:cs typeface="Times New Roman"/>
              </a:rPr>
              <a:t>On </a:t>
            </a:r>
            <a:r>
              <a:rPr sz="2750" spc="-35" dirty="0">
                <a:latin typeface="Times New Roman"/>
                <a:cs typeface="Times New Roman"/>
              </a:rPr>
              <a:t>doppler</a:t>
            </a:r>
            <a:r>
              <a:rPr sz="2750" spc="615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U/S </a:t>
            </a:r>
            <a:r>
              <a:rPr sz="2750" spc="30" dirty="0">
                <a:latin typeface="Times New Roman"/>
                <a:cs typeface="Times New Roman"/>
              </a:rPr>
              <a:t>no </a:t>
            </a:r>
            <a:r>
              <a:rPr sz="2750" spc="35" dirty="0">
                <a:latin typeface="Times New Roman"/>
                <a:cs typeface="Times New Roman"/>
              </a:rPr>
              <a:t> </a:t>
            </a:r>
            <a:r>
              <a:rPr sz="2750" spc="-35" dirty="0">
                <a:latin typeface="Times New Roman"/>
                <a:cs typeface="Times New Roman"/>
              </a:rPr>
              <a:t>blood</a:t>
            </a:r>
            <a:r>
              <a:rPr sz="2750" spc="245" dirty="0">
                <a:latin typeface="Times New Roman"/>
                <a:cs typeface="Times New Roman"/>
              </a:rPr>
              <a:t> </a:t>
            </a:r>
            <a:r>
              <a:rPr sz="2750" spc="-30" dirty="0">
                <a:latin typeface="Times New Roman"/>
                <a:cs typeface="Times New Roman"/>
              </a:rPr>
              <a:t>flow</a:t>
            </a:r>
            <a:r>
              <a:rPr sz="2750" spc="225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identified</a:t>
            </a:r>
            <a:r>
              <a:rPr sz="2750" spc="315" dirty="0">
                <a:latin typeface="Times New Roman"/>
                <a:cs typeface="Times New Roman"/>
              </a:rPr>
              <a:t> </a:t>
            </a:r>
            <a:r>
              <a:rPr sz="275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what</a:t>
            </a:r>
            <a:r>
              <a:rPr sz="2750" b="1" u="heavy" spc="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</a:t>
            </a:r>
            <a:r>
              <a:rPr sz="2750" b="1" u="heavy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750" b="1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most</a:t>
            </a:r>
            <a:r>
              <a:rPr sz="2750" b="1" u="heavy" spc="2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likely</a:t>
            </a:r>
            <a:r>
              <a:rPr sz="2750" b="1" u="heavy" spc="2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diagnosis</a:t>
            </a:r>
            <a:r>
              <a:rPr sz="2750" b="1" u="heavy" spc="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?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517" y="4106481"/>
            <a:ext cx="3226435" cy="17272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-30" dirty="0">
                <a:latin typeface="Times New Roman"/>
                <a:cs typeface="Times New Roman"/>
              </a:rPr>
              <a:t>Select</a:t>
            </a:r>
            <a:r>
              <a:rPr sz="2750" spc="229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one</a:t>
            </a:r>
            <a:r>
              <a:rPr sz="2750" spc="5" dirty="0">
                <a:latin typeface="Times New Roman"/>
                <a:cs typeface="Times New Roman"/>
              </a:rPr>
              <a:t> :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2750" spc="-10" dirty="0">
                <a:latin typeface="Times New Roman"/>
                <a:cs typeface="Times New Roman"/>
              </a:rPr>
              <a:t>a.</a:t>
            </a:r>
            <a:r>
              <a:rPr sz="2750" spc="15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Epididymoorchits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2750" spc="15" dirty="0">
                <a:latin typeface="Times New Roman"/>
                <a:cs typeface="Times New Roman"/>
              </a:rPr>
              <a:t>b</a:t>
            </a:r>
            <a:r>
              <a:rPr sz="2750" spc="1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.</a:t>
            </a:r>
            <a:r>
              <a:rPr sz="2750" spc="30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Strangulated</a:t>
            </a:r>
            <a:r>
              <a:rPr sz="2750" spc="310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hernia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75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c </a:t>
            </a:r>
            <a:r>
              <a:rPr sz="275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275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Testicular</a:t>
            </a:r>
            <a:r>
              <a:rPr sz="2750" b="1" spc="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torsion</a:t>
            </a:r>
            <a:endParaRPr sz="275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850" y="1771650"/>
            <a:ext cx="3362325" cy="23050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30517" y="5851868"/>
            <a:ext cx="3080385" cy="416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25"/>
              </a:lnSpc>
            </a:pPr>
            <a:r>
              <a:rPr sz="2750" spc="15" dirty="0">
                <a:latin typeface="Times New Roman"/>
                <a:cs typeface="Times New Roman"/>
              </a:rPr>
              <a:t>d</a:t>
            </a:r>
            <a:r>
              <a:rPr sz="2750" spc="1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.</a:t>
            </a:r>
            <a:r>
              <a:rPr sz="2750" spc="30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Infected</a:t>
            </a:r>
            <a:r>
              <a:rPr sz="2750" spc="215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hydrocele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220</a:t>
            </a:r>
          </a:p>
        </p:txBody>
      </p:sp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445" y="67944"/>
            <a:ext cx="8150225" cy="172783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55600" marR="5080" indent="-343535">
              <a:lnSpc>
                <a:spcPct val="101699"/>
              </a:lnSpc>
              <a:spcBef>
                <a:spcPts val="70"/>
              </a:spcBef>
              <a:tabLst>
                <a:tab pos="5174615" algn="l"/>
              </a:tabLst>
            </a:pPr>
            <a:r>
              <a:rPr sz="2750" spc="35" dirty="0">
                <a:latin typeface="Times New Roman"/>
                <a:cs typeface="Times New Roman"/>
              </a:rPr>
              <a:t>14y</a:t>
            </a:r>
            <a:r>
              <a:rPr sz="2750" spc="-40" dirty="0">
                <a:latin typeface="Times New Roman"/>
                <a:cs typeface="Times New Roman"/>
              </a:rPr>
              <a:t> </a:t>
            </a:r>
            <a:r>
              <a:rPr sz="2750" spc="-35" dirty="0">
                <a:latin typeface="Times New Roman"/>
                <a:cs typeface="Times New Roman"/>
              </a:rPr>
              <a:t>old</a:t>
            </a:r>
            <a:r>
              <a:rPr sz="2750" spc="185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boy</a:t>
            </a:r>
            <a:r>
              <a:rPr sz="2750" spc="190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attend</a:t>
            </a:r>
            <a:r>
              <a:rPr sz="2750" spc="114" dirty="0">
                <a:latin typeface="Times New Roman"/>
                <a:cs typeface="Times New Roman"/>
              </a:rPr>
              <a:t> </a:t>
            </a:r>
            <a:r>
              <a:rPr sz="2750" spc="30" dirty="0">
                <a:latin typeface="Times New Roman"/>
                <a:cs typeface="Times New Roman"/>
              </a:rPr>
              <a:t>ER</a:t>
            </a:r>
            <a:r>
              <a:rPr sz="2750" spc="20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complaining	</a:t>
            </a:r>
            <a:r>
              <a:rPr sz="2750" spc="-10" dirty="0">
                <a:latin typeface="Times New Roman"/>
                <a:cs typeface="Times New Roman"/>
              </a:rPr>
              <a:t>of</a:t>
            </a:r>
            <a:r>
              <a:rPr sz="2750" spc="2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sudden</a:t>
            </a:r>
            <a:r>
              <a:rPr sz="2750" spc="155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testicular </a:t>
            </a:r>
            <a:r>
              <a:rPr sz="2750" spc="-10" dirty="0">
                <a:latin typeface="Times New Roman"/>
                <a:cs typeface="Times New Roman"/>
              </a:rPr>
              <a:t> </a:t>
            </a:r>
            <a:r>
              <a:rPr sz="2750" spc="-30" dirty="0">
                <a:latin typeface="Times New Roman"/>
                <a:cs typeface="Times New Roman"/>
              </a:rPr>
              <a:t>pain</a:t>
            </a:r>
            <a:r>
              <a:rPr sz="2750" spc="165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with</a:t>
            </a:r>
            <a:r>
              <a:rPr sz="2750" spc="165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vomiting</a:t>
            </a:r>
            <a:r>
              <a:rPr sz="2750" spc="325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since</a:t>
            </a:r>
            <a:r>
              <a:rPr sz="2750" spc="160" dirty="0">
                <a:latin typeface="Times New Roman"/>
                <a:cs typeface="Times New Roman"/>
              </a:rPr>
              <a:t> </a:t>
            </a:r>
            <a:r>
              <a:rPr sz="2750" spc="15" dirty="0">
                <a:latin typeface="Times New Roman"/>
                <a:cs typeface="Times New Roman"/>
              </a:rPr>
              <a:t>4</a:t>
            </a:r>
            <a:r>
              <a:rPr sz="2750" spc="20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hours</a:t>
            </a:r>
            <a:r>
              <a:rPr sz="2750" spc="2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,</a:t>
            </a:r>
            <a:r>
              <a:rPr sz="2750" spc="35" dirty="0">
                <a:latin typeface="Times New Roman"/>
                <a:cs typeface="Times New Roman"/>
              </a:rPr>
              <a:t> </a:t>
            </a:r>
            <a:r>
              <a:rPr sz="2750" spc="25" dirty="0">
                <a:latin typeface="Times New Roman"/>
                <a:cs typeface="Times New Roman"/>
              </a:rPr>
              <a:t>On</a:t>
            </a:r>
            <a:r>
              <a:rPr sz="2750" spc="35" dirty="0">
                <a:latin typeface="Times New Roman"/>
                <a:cs typeface="Times New Roman"/>
              </a:rPr>
              <a:t> </a:t>
            </a:r>
            <a:r>
              <a:rPr sz="2750" spc="-30" dirty="0">
                <a:latin typeface="Times New Roman"/>
                <a:cs typeface="Times New Roman"/>
              </a:rPr>
              <a:t>doppler</a:t>
            </a:r>
            <a:r>
              <a:rPr sz="2750" spc="320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U/S</a:t>
            </a:r>
            <a:r>
              <a:rPr sz="2750" spc="90" dirty="0">
                <a:latin typeface="Times New Roman"/>
                <a:cs typeface="Times New Roman"/>
              </a:rPr>
              <a:t> </a:t>
            </a:r>
            <a:r>
              <a:rPr sz="2750" spc="30" dirty="0">
                <a:latin typeface="Times New Roman"/>
                <a:cs typeface="Times New Roman"/>
              </a:rPr>
              <a:t>no </a:t>
            </a:r>
            <a:r>
              <a:rPr sz="2750" spc="35" dirty="0">
                <a:latin typeface="Times New Roman"/>
                <a:cs typeface="Times New Roman"/>
              </a:rPr>
              <a:t> </a:t>
            </a:r>
            <a:r>
              <a:rPr sz="2750" spc="-30" dirty="0">
                <a:latin typeface="Times New Roman"/>
                <a:cs typeface="Times New Roman"/>
              </a:rPr>
              <a:t>blood</a:t>
            </a:r>
            <a:r>
              <a:rPr sz="2750" spc="245" dirty="0">
                <a:latin typeface="Times New Roman"/>
                <a:cs typeface="Times New Roman"/>
              </a:rPr>
              <a:t> </a:t>
            </a:r>
            <a:r>
              <a:rPr sz="2750" spc="-30" dirty="0">
                <a:latin typeface="Times New Roman"/>
                <a:cs typeface="Times New Roman"/>
              </a:rPr>
              <a:t>flow</a:t>
            </a:r>
            <a:r>
              <a:rPr sz="2750" spc="220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identified</a:t>
            </a:r>
            <a:r>
              <a:rPr sz="2750" spc="32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,</a:t>
            </a:r>
            <a:r>
              <a:rPr sz="2750" spc="10" dirty="0">
                <a:latin typeface="Times New Roman"/>
                <a:cs typeface="Times New Roman"/>
              </a:rPr>
              <a:t> </a:t>
            </a:r>
            <a:r>
              <a:rPr sz="2750" b="1" u="heavy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750" b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best</a:t>
            </a:r>
            <a:r>
              <a:rPr sz="2750" b="1" u="heavy" spc="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management</a:t>
            </a:r>
            <a:r>
              <a:rPr sz="2750" b="1" u="heavy" spc="3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</a:t>
            </a:r>
            <a:r>
              <a:rPr sz="2750" b="1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this </a:t>
            </a:r>
            <a:r>
              <a:rPr sz="2750" b="1" spc="-670" dirty="0">
                <a:latin typeface="Times New Roman"/>
                <a:cs typeface="Times New Roman"/>
              </a:rPr>
              <a:t> </a:t>
            </a:r>
            <a:r>
              <a:rPr sz="275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condition</a:t>
            </a:r>
            <a:r>
              <a:rPr sz="2750" b="1" u="heavy" spc="2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</a:t>
            </a:r>
            <a:r>
              <a:rPr sz="275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:</a:t>
            </a:r>
            <a:endParaRPr sz="275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850" y="1847850"/>
            <a:ext cx="3362325" cy="23050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30517" y="4106481"/>
            <a:ext cx="7958455" cy="21564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-30" dirty="0">
                <a:latin typeface="Times New Roman"/>
                <a:cs typeface="Times New Roman"/>
              </a:rPr>
              <a:t>Select</a:t>
            </a:r>
            <a:r>
              <a:rPr sz="2750" spc="229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one</a:t>
            </a:r>
            <a:r>
              <a:rPr sz="2750" spc="5" dirty="0">
                <a:latin typeface="Times New Roman"/>
                <a:cs typeface="Times New Roman"/>
              </a:rPr>
              <a:t> :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  <a:tabLst>
                <a:tab pos="2110105" algn="l"/>
              </a:tabLst>
            </a:pPr>
            <a:r>
              <a:rPr sz="2750" spc="10" dirty="0">
                <a:latin typeface="Times New Roman"/>
                <a:cs typeface="Times New Roman"/>
              </a:rPr>
              <a:t>a</a:t>
            </a:r>
            <a:r>
              <a:rPr sz="2750" spc="3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.</a:t>
            </a:r>
            <a:r>
              <a:rPr sz="2750" spc="-180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Admession	</a:t>
            </a:r>
            <a:r>
              <a:rPr sz="2750" spc="-10" dirty="0">
                <a:latin typeface="Times New Roman"/>
                <a:cs typeface="Times New Roman"/>
              </a:rPr>
              <a:t>for</a:t>
            </a:r>
            <a:r>
              <a:rPr sz="2750" spc="80" dirty="0">
                <a:latin typeface="Times New Roman"/>
                <a:cs typeface="Times New Roman"/>
              </a:rPr>
              <a:t> </a:t>
            </a:r>
            <a:r>
              <a:rPr sz="2750" spc="-40" dirty="0">
                <a:latin typeface="Times New Roman"/>
                <a:cs typeface="Times New Roman"/>
              </a:rPr>
              <a:t>IV</a:t>
            </a:r>
            <a:r>
              <a:rPr sz="2750" spc="50" dirty="0">
                <a:latin typeface="Times New Roman"/>
                <a:cs typeface="Times New Roman"/>
              </a:rPr>
              <a:t> </a:t>
            </a:r>
            <a:r>
              <a:rPr sz="2750" spc="-25" dirty="0">
                <a:latin typeface="Times New Roman"/>
                <a:cs typeface="Times New Roman"/>
              </a:rPr>
              <a:t>antibiotic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275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75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275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Emergent</a:t>
            </a:r>
            <a:r>
              <a:rPr sz="2750" b="1" spc="2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surgical</a:t>
            </a:r>
            <a:r>
              <a:rPr sz="275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dirty="0">
                <a:solidFill>
                  <a:srgbClr val="FF0000"/>
                </a:solidFill>
                <a:latin typeface="Times New Roman"/>
                <a:cs typeface="Times New Roman"/>
              </a:rPr>
              <a:t>exploranation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750" spc="10" dirty="0">
                <a:latin typeface="Times New Roman"/>
                <a:cs typeface="Times New Roman"/>
              </a:rPr>
              <a:t>c</a:t>
            </a:r>
            <a:r>
              <a:rPr sz="2750" spc="2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.</a:t>
            </a:r>
            <a:r>
              <a:rPr sz="2750" spc="-30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Scrotal</a:t>
            </a:r>
            <a:r>
              <a:rPr sz="2750" spc="26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support</a:t>
            </a:r>
            <a:r>
              <a:rPr sz="2750" spc="265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with</a:t>
            </a:r>
            <a:r>
              <a:rPr sz="2750" spc="95" dirty="0">
                <a:latin typeface="Times New Roman"/>
                <a:cs typeface="Times New Roman"/>
              </a:rPr>
              <a:t> </a:t>
            </a:r>
            <a:r>
              <a:rPr sz="2750" spc="15" dirty="0">
                <a:latin typeface="Times New Roman"/>
                <a:cs typeface="Times New Roman"/>
              </a:rPr>
              <a:t>home</a:t>
            </a:r>
            <a:r>
              <a:rPr sz="2750" spc="105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observation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  <a:tabLst>
                <a:tab pos="2129155" algn="l"/>
                <a:tab pos="4066540" algn="l"/>
                <a:tab pos="7682865" algn="l"/>
              </a:tabLst>
            </a:pPr>
            <a:r>
              <a:rPr sz="2750" spc="15" dirty="0">
                <a:latin typeface="Times New Roman"/>
                <a:cs typeface="Times New Roman"/>
              </a:rPr>
              <a:t>d</a:t>
            </a:r>
            <a:r>
              <a:rPr sz="2750" spc="2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.</a:t>
            </a:r>
            <a:r>
              <a:rPr sz="2750" spc="-110" dirty="0">
                <a:latin typeface="Times New Roman"/>
                <a:cs typeface="Times New Roman"/>
              </a:rPr>
              <a:t> </a:t>
            </a:r>
            <a:r>
              <a:rPr sz="2750" spc="-114" dirty="0">
                <a:latin typeface="Times New Roman"/>
                <a:cs typeface="Times New Roman"/>
              </a:rPr>
              <a:t>A</a:t>
            </a:r>
            <a:r>
              <a:rPr sz="2750" spc="-25" dirty="0">
                <a:latin typeface="Times New Roman"/>
                <a:cs typeface="Times New Roman"/>
              </a:rPr>
              <a:t>d</a:t>
            </a:r>
            <a:r>
              <a:rPr sz="2750" spc="30" dirty="0">
                <a:latin typeface="Times New Roman"/>
                <a:cs typeface="Times New Roman"/>
              </a:rPr>
              <a:t>m</a:t>
            </a:r>
            <a:r>
              <a:rPr sz="2750" spc="-25" dirty="0">
                <a:latin typeface="Times New Roman"/>
                <a:cs typeface="Times New Roman"/>
              </a:rPr>
              <a:t>ess</a:t>
            </a:r>
            <a:r>
              <a:rPr sz="2750" spc="-20" dirty="0">
                <a:latin typeface="Times New Roman"/>
                <a:cs typeface="Times New Roman"/>
              </a:rPr>
              <a:t>i</a:t>
            </a:r>
            <a:r>
              <a:rPr sz="2750" spc="-25" dirty="0">
                <a:latin typeface="Times New Roman"/>
                <a:cs typeface="Times New Roman"/>
              </a:rPr>
              <a:t>o</a:t>
            </a:r>
            <a:r>
              <a:rPr sz="2750" spc="15" dirty="0">
                <a:latin typeface="Times New Roman"/>
                <a:cs typeface="Times New Roman"/>
              </a:rPr>
              <a:t>n</a:t>
            </a:r>
            <a:r>
              <a:rPr sz="2750" dirty="0">
                <a:latin typeface="Times New Roman"/>
                <a:cs typeface="Times New Roman"/>
              </a:rPr>
              <a:t>	</a:t>
            </a:r>
            <a:r>
              <a:rPr sz="2750" spc="-15" dirty="0">
                <a:latin typeface="Times New Roman"/>
                <a:cs typeface="Times New Roman"/>
              </a:rPr>
              <a:t>f</a:t>
            </a:r>
            <a:r>
              <a:rPr sz="2750" spc="-25" dirty="0">
                <a:latin typeface="Times New Roman"/>
                <a:cs typeface="Times New Roman"/>
              </a:rPr>
              <a:t>o</a:t>
            </a:r>
            <a:r>
              <a:rPr sz="2750" spc="10" dirty="0">
                <a:latin typeface="Times New Roman"/>
                <a:cs typeface="Times New Roman"/>
              </a:rPr>
              <a:t>r</a:t>
            </a:r>
            <a:r>
              <a:rPr sz="2750" spc="114" dirty="0">
                <a:latin typeface="Times New Roman"/>
                <a:cs typeface="Times New Roman"/>
              </a:rPr>
              <a:t> </a:t>
            </a:r>
            <a:r>
              <a:rPr sz="2750" spc="-25" dirty="0">
                <a:latin typeface="Times New Roman"/>
                <a:cs typeface="Times New Roman"/>
              </a:rPr>
              <a:t>a</a:t>
            </a:r>
            <a:r>
              <a:rPr sz="2750" spc="45" dirty="0">
                <a:latin typeface="Times New Roman"/>
                <a:cs typeface="Times New Roman"/>
              </a:rPr>
              <a:t>n</a:t>
            </a:r>
            <a:r>
              <a:rPr sz="2750" spc="-15" dirty="0">
                <a:latin typeface="Times New Roman"/>
                <a:cs typeface="Times New Roman"/>
              </a:rPr>
              <a:t>t</a:t>
            </a:r>
            <a:r>
              <a:rPr sz="2750" spc="-95" dirty="0">
                <a:latin typeface="Times New Roman"/>
                <a:cs typeface="Times New Roman"/>
              </a:rPr>
              <a:t>i</a:t>
            </a:r>
            <a:r>
              <a:rPr sz="2750" spc="-25" dirty="0">
                <a:latin typeface="Times New Roman"/>
                <a:cs typeface="Times New Roman"/>
              </a:rPr>
              <a:t>b</a:t>
            </a:r>
            <a:r>
              <a:rPr sz="2750" spc="-95" dirty="0">
                <a:latin typeface="Times New Roman"/>
                <a:cs typeface="Times New Roman"/>
              </a:rPr>
              <a:t>i</a:t>
            </a:r>
            <a:r>
              <a:rPr sz="2750" spc="-25" dirty="0">
                <a:latin typeface="Times New Roman"/>
                <a:cs typeface="Times New Roman"/>
              </a:rPr>
              <a:t>o</a:t>
            </a:r>
            <a:r>
              <a:rPr sz="2750" spc="55" dirty="0">
                <a:latin typeface="Times New Roman"/>
                <a:cs typeface="Times New Roman"/>
              </a:rPr>
              <a:t>t</a:t>
            </a:r>
            <a:r>
              <a:rPr sz="2750" spc="-95" dirty="0">
                <a:latin typeface="Times New Roman"/>
                <a:cs typeface="Times New Roman"/>
              </a:rPr>
              <a:t>i</a:t>
            </a:r>
            <a:r>
              <a:rPr sz="2750" spc="10" dirty="0">
                <a:latin typeface="Times New Roman"/>
                <a:cs typeface="Times New Roman"/>
              </a:rPr>
              <a:t>c</a:t>
            </a:r>
            <a:r>
              <a:rPr sz="2750" dirty="0">
                <a:latin typeface="Times New Roman"/>
                <a:cs typeface="Times New Roman"/>
              </a:rPr>
              <a:t>	</a:t>
            </a:r>
            <a:r>
              <a:rPr sz="2750" spc="-15" dirty="0">
                <a:latin typeface="Times New Roman"/>
                <a:cs typeface="Times New Roman"/>
              </a:rPr>
              <a:t>t</a:t>
            </a:r>
            <a:r>
              <a:rPr sz="2750" spc="45" dirty="0">
                <a:latin typeface="Times New Roman"/>
                <a:cs typeface="Times New Roman"/>
              </a:rPr>
              <a:t>h</a:t>
            </a:r>
            <a:r>
              <a:rPr sz="2750" spc="-25" dirty="0">
                <a:latin typeface="Times New Roman"/>
                <a:cs typeface="Times New Roman"/>
              </a:rPr>
              <a:t>e</a:t>
            </a:r>
            <a:r>
              <a:rPr sz="2750" spc="15" dirty="0">
                <a:latin typeface="Times New Roman"/>
                <a:cs typeface="Times New Roman"/>
              </a:rPr>
              <a:t>n</a:t>
            </a:r>
            <a:r>
              <a:rPr sz="2750" spc="20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s</a:t>
            </a:r>
            <a:r>
              <a:rPr sz="2750" spc="45" dirty="0">
                <a:latin typeface="Times New Roman"/>
                <a:cs typeface="Times New Roman"/>
              </a:rPr>
              <a:t>u</a:t>
            </a:r>
            <a:r>
              <a:rPr sz="2750" spc="-90" dirty="0">
                <a:latin typeface="Times New Roman"/>
                <a:cs typeface="Times New Roman"/>
              </a:rPr>
              <a:t>r</a:t>
            </a:r>
            <a:r>
              <a:rPr sz="2750" spc="-25" dirty="0">
                <a:latin typeface="Times New Roman"/>
                <a:cs typeface="Times New Roman"/>
              </a:rPr>
              <a:t>g</a:t>
            </a:r>
            <a:r>
              <a:rPr sz="2750" spc="-95" dirty="0">
                <a:latin typeface="Times New Roman"/>
                <a:cs typeface="Times New Roman"/>
              </a:rPr>
              <a:t>i</a:t>
            </a:r>
            <a:r>
              <a:rPr sz="2750" spc="-25" dirty="0">
                <a:latin typeface="Times New Roman"/>
                <a:cs typeface="Times New Roman"/>
              </a:rPr>
              <a:t>c</a:t>
            </a:r>
            <a:r>
              <a:rPr sz="2750" spc="50" dirty="0">
                <a:latin typeface="Times New Roman"/>
                <a:cs typeface="Times New Roman"/>
              </a:rPr>
              <a:t>a</a:t>
            </a:r>
            <a:r>
              <a:rPr sz="2750" spc="5" dirty="0">
                <a:latin typeface="Times New Roman"/>
                <a:cs typeface="Times New Roman"/>
              </a:rPr>
              <a:t>l</a:t>
            </a:r>
            <a:r>
              <a:rPr sz="2750" spc="265" dirty="0">
                <a:latin typeface="Times New Roman"/>
                <a:cs typeface="Times New Roman"/>
              </a:rPr>
              <a:t> </a:t>
            </a:r>
            <a:r>
              <a:rPr sz="2750" spc="-25" dirty="0">
                <a:latin typeface="Times New Roman"/>
                <a:cs typeface="Times New Roman"/>
              </a:rPr>
              <a:t>exp</a:t>
            </a:r>
            <a:r>
              <a:rPr sz="2750" spc="-95" dirty="0">
                <a:latin typeface="Times New Roman"/>
                <a:cs typeface="Times New Roman"/>
              </a:rPr>
              <a:t>l</a:t>
            </a:r>
            <a:r>
              <a:rPr sz="2750" spc="-25" dirty="0">
                <a:latin typeface="Times New Roman"/>
                <a:cs typeface="Times New Roman"/>
              </a:rPr>
              <a:t>o</a:t>
            </a:r>
            <a:r>
              <a:rPr sz="2750" spc="-15" dirty="0">
                <a:latin typeface="Times New Roman"/>
                <a:cs typeface="Times New Roman"/>
              </a:rPr>
              <a:t>r</a:t>
            </a:r>
            <a:r>
              <a:rPr sz="2750" spc="-25" dirty="0">
                <a:latin typeface="Times New Roman"/>
                <a:cs typeface="Times New Roman"/>
              </a:rPr>
              <a:t>a</a:t>
            </a:r>
            <a:r>
              <a:rPr sz="2750" spc="55" dirty="0">
                <a:latin typeface="Times New Roman"/>
                <a:cs typeface="Times New Roman"/>
              </a:rPr>
              <a:t>t</a:t>
            </a:r>
            <a:r>
              <a:rPr sz="2750" spc="-15" dirty="0">
                <a:latin typeface="Times New Roman"/>
                <a:cs typeface="Times New Roman"/>
              </a:rPr>
              <a:t>i</a:t>
            </a:r>
            <a:r>
              <a:rPr sz="2750" spc="-25" dirty="0">
                <a:latin typeface="Times New Roman"/>
                <a:cs typeface="Times New Roman"/>
              </a:rPr>
              <a:t>o</a:t>
            </a:r>
            <a:r>
              <a:rPr sz="2750" spc="15" dirty="0">
                <a:latin typeface="Times New Roman"/>
                <a:cs typeface="Times New Roman"/>
              </a:rPr>
              <a:t>n</a:t>
            </a:r>
            <a:r>
              <a:rPr sz="2750" dirty="0">
                <a:latin typeface="Times New Roman"/>
                <a:cs typeface="Times New Roman"/>
              </a:rPr>
              <a:t>	</a:t>
            </a:r>
            <a:r>
              <a:rPr sz="2750" spc="-95" dirty="0">
                <a:latin typeface="Times New Roman"/>
                <a:cs typeface="Times New Roman"/>
              </a:rPr>
              <a:t>i</a:t>
            </a:r>
            <a:r>
              <a:rPr sz="2750" spc="15" dirty="0">
                <a:latin typeface="Times New Roman"/>
                <a:cs typeface="Times New Roman"/>
              </a:rPr>
              <a:t>n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517" y="6281411"/>
            <a:ext cx="1747520" cy="416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25"/>
              </a:lnSpc>
            </a:pPr>
            <a:r>
              <a:rPr sz="2750" spc="15" dirty="0">
                <a:latin typeface="Times New Roman"/>
                <a:cs typeface="Times New Roman"/>
              </a:rPr>
              <a:t>the</a:t>
            </a:r>
            <a:r>
              <a:rPr sz="2750" spc="-1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next</a:t>
            </a:r>
            <a:r>
              <a:rPr sz="2750" spc="5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day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221</a:t>
            </a:r>
          </a:p>
        </p:txBody>
      </p:sp>
    </p:spTree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517" y="4014787"/>
            <a:ext cx="3242945" cy="259143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2750" spc="-30" dirty="0">
                <a:latin typeface="Times New Roman"/>
                <a:cs typeface="Times New Roman"/>
              </a:rPr>
              <a:t>Select</a:t>
            </a:r>
            <a:r>
              <a:rPr sz="2750" spc="229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one</a:t>
            </a:r>
            <a:r>
              <a:rPr sz="2750" spc="5" dirty="0">
                <a:latin typeface="Times New Roman"/>
                <a:cs typeface="Times New Roman"/>
              </a:rPr>
              <a:t> :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spc="10" dirty="0">
                <a:latin typeface="Times New Roman"/>
                <a:cs typeface="Times New Roman"/>
              </a:rPr>
              <a:t>a</a:t>
            </a:r>
            <a:r>
              <a:rPr sz="275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.</a:t>
            </a:r>
            <a:r>
              <a:rPr sz="2750" spc="-50" dirty="0">
                <a:latin typeface="Times New Roman"/>
                <a:cs typeface="Times New Roman"/>
              </a:rPr>
              <a:t> </a:t>
            </a:r>
            <a:r>
              <a:rPr sz="2750" spc="30" dirty="0">
                <a:latin typeface="Times New Roman"/>
                <a:cs typeface="Times New Roman"/>
              </a:rPr>
              <a:t>BPH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spc="-10" dirty="0">
                <a:latin typeface="Times New Roman"/>
                <a:cs typeface="Times New Roman"/>
              </a:rPr>
              <a:t>b.</a:t>
            </a:r>
            <a:r>
              <a:rPr sz="2750" spc="25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Bladder</a:t>
            </a:r>
            <a:r>
              <a:rPr sz="2750" spc="31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cancer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75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75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275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Urethral</a:t>
            </a:r>
            <a:r>
              <a:rPr sz="2750" b="1" spc="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stricture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spc="10" dirty="0">
                <a:latin typeface="Times New Roman"/>
                <a:cs typeface="Times New Roman"/>
              </a:rPr>
              <a:t>d</a:t>
            </a:r>
            <a:r>
              <a:rPr sz="2750" spc="5" dirty="0">
                <a:latin typeface="Times New Roman"/>
                <a:cs typeface="Times New Roman"/>
              </a:rPr>
              <a:t> .</a:t>
            </a:r>
            <a:r>
              <a:rPr sz="2750" spc="30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Neurogenic</a:t>
            </a:r>
            <a:r>
              <a:rPr sz="2750" spc="245" dirty="0">
                <a:latin typeface="Times New Roman"/>
                <a:cs typeface="Times New Roman"/>
              </a:rPr>
              <a:t> </a:t>
            </a:r>
            <a:r>
              <a:rPr sz="2750" spc="-30" dirty="0">
                <a:latin typeface="Times New Roman"/>
                <a:cs typeface="Times New Roman"/>
              </a:rPr>
              <a:t>bladder</a:t>
            </a:r>
            <a:endParaRPr sz="275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675" y="2133600"/>
            <a:ext cx="6448425" cy="18669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3234" y="140652"/>
            <a:ext cx="8397875" cy="17272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5600" marR="5080" indent="-343535">
              <a:lnSpc>
                <a:spcPct val="101600"/>
              </a:lnSpc>
              <a:spcBef>
                <a:spcPts val="75"/>
              </a:spcBef>
            </a:pPr>
            <a:r>
              <a:rPr sz="2750" spc="30" dirty="0">
                <a:latin typeface="Times New Roman"/>
                <a:cs typeface="Times New Roman"/>
              </a:rPr>
              <a:t>25 </a:t>
            </a:r>
            <a:r>
              <a:rPr sz="2750" spc="10" dirty="0">
                <a:latin typeface="Times New Roman"/>
                <a:cs typeface="Times New Roman"/>
              </a:rPr>
              <a:t>y </a:t>
            </a:r>
            <a:r>
              <a:rPr sz="2750" spc="-20" dirty="0">
                <a:latin typeface="Times New Roman"/>
                <a:cs typeface="Times New Roman"/>
              </a:rPr>
              <a:t>male patient</a:t>
            </a:r>
            <a:r>
              <a:rPr sz="2750" spc="64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, </a:t>
            </a:r>
            <a:r>
              <a:rPr sz="2750" dirty="0">
                <a:latin typeface="Times New Roman"/>
                <a:cs typeface="Times New Roman"/>
              </a:rPr>
              <a:t>have </a:t>
            </a:r>
            <a:r>
              <a:rPr sz="2750" spc="-15" dirty="0">
                <a:latin typeface="Times New Roman"/>
                <a:cs typeface="Times New Roman"/>
              </a:rPr>
              <a:t>history</a:t>
            </a:r>
            <a:r>
              <a:rPr sz="2750" spc="660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of </a:t>
            </a:r>
            <a:r>
              <a:rPr sz="2750" spc="-15" dirty="0">
                <a:latin typeface="Times New Roman"/>
                <a:cs typeface="Times New Roman"/>
              </a:rPr>
              <a:t>car </a:t>
            </a:r>
            <a:r>
              <a:rPr sz="2750" spc="-20" dirty="0">
                <a:latin typeface="Times New Roman"/>
                <a:cs typeface="Times New Roman"/>
              </a:rPr>
              <a:t>accident</a:t>
            </a:r>
            <a:r>
              <a:rPr sz="2750" spc="645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and </a:t>
            </a:r>
            <a:r>
              <a:rPr sz="2750" spc="15" dirty="0">
                <a:latin typeface="Times New Roman"/>
                <a:cs typeface="Times New Roman"/>
              </a:rPr>
              <a:t> </a:t>
            </a:r>
            <a:r>
              <a:rPr sz="2750" spc="-30" dirty="0">
                <a:latin typeface="Times New Roman"/>
                <a:cs typeface="Times New Roman"/>
              </a:rPr>
              <a:t>multiple</a:t>
            </a:r>
            <a:r>
              <a:rPr sz="2750" spc="32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fractures</a:t>
            </a:r>
            <a:r>
              <a:rPr sz="2750" spc="275" dirty="0">
                <a:latin typeface="Times New Roman"/>
                <a:cs typeface="Times New Roman"/>
              </a:rPr>
              <a:t> </a:t>
            </a:r>
            <a:r>
              <a:rPr sz="2750" spc="15" dirty="0">
                <a:latin typeface="Times New Roman"/>
                <a:cs typeface="Times New Roman"/>
              </a:rPr>
              <a:t>3</a:t>
            </a:r>
            <a:r>
              <a:rPr sz="2750" spc="30" dirty="0">
                <a:latin typeface="Times New Roman"/>
                <a:cs typeface="Times New Roman"/>
              </a:rPr>
              <a:t> </a:t>
            </a:r>
            <a:r>
              <a:rPr sz="2750" spc="-30" dirty="0">
                <a:latin typeface="Times New Roman"/>
                <a:cs typeface="Times New Roman"/>
              </a:rPr>
              <a:t>years</a:t>
            </a:r>
            <a:r>
              <a:rPr sz="2750" spc="265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ago</a:t>
            </a:r>
            <a:r>
              <a:rPr sz="2750" spc="10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presented</a:t>
            </a:r>
            <a:r>
              <a:rPr sz="2750" spc="330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with</a:t>
            </a:r>
            <a:r>
              <a:rPr sz="2750" spc="100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obstructive </a:t>
            </a:r>
            <a:r>
              <a:rPr sz="2750" spc="-67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urinary </a:t>
            </a:r>
            <a:r>
              <a:rPr sz="2750" spc="-15" dirty="0">
                <a:latin typeface="Times New Roman"/>
                <a:cs typeface="Times New Roman"/>
              </a:rPr>
              <a:t>symptoms</a:t>
            </a:r>
            <a:r>
              <a:rPr sz="2750" spc="-1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, </a:t>
            </a:r>
            <a:r>
              <a:rPr sz="2750" spc="-5" dirty="0">
                <a:latin typeface="Times New Roman"/>
                <a:cs typeface="Times New Roman"/>
              </a:rPr>
              <a:t>uroflowmetry</a:t>
            </a:r>
            <a:r>
              <a:rPr sz="2750" dirty="0">
                <a:latin typeface="Times New Roman"/>
                <a:cs typeface="Times New Roman"/>
              </a:rPr>
              <a:t> showed </a:t>
            </a:r>
            <a:r>
              <a:rPr sz="2750" spc="-15" dirty="0">
                <a:latin typeface="Times New Roman"/>
                <a:cs typeface="Times New Roman"/>
              </a:rPr>
              <a:t>box </a:t>
            </a:r>
            <a:r>
              <a:rPr sz="2750" spc="-10" dirty="0">
                <a:latin typeface="Times New Roman"/>
                <a:cs typeface="Times New Roman"/>
              </a:rPr>
              <a:t>shaped </a:t>
            </a:r>
            <a:r>
              <a:rPr sz="2750" spc="-5" dirty="0">
                <a:latin typeface="Times New Roman"/>
                <a:cs typeface="Times New Roman"/>
              </a:rPr>
              <a:t> graphy</a:t>
            </a:r>
            <a:r>
              <a:rPr sz="2750" spc="16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,</a:t>
            </a:r>
            <a:r>
              <a:rPr sz="2750" spc="45" dirty="0">
                <a:latin typeface="Times New Roman"/>
                <a:cs typeface="Times New Roman"/>
              </a:rPr>
              <a:t> </a:t>
            </a:r>
            <a:r>
              <a:rPr sz="275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what</a:t>
            </a:r>
            <a:r>
              <a:rPr sz="2750" b="1" u="heavy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</a:t>
            </a:r>
            <a:r>
              <a:rPr sz="2750" b="1" u="heavy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750" b="1" u="heavy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likely</a:t>
            </a:r>
            <a:r>
              <a:rPr sz="2750" b="1" u="heavy" spc="3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diagnosis</a:t>
            </a:r>
            <a:r>
              <a:rPr sz="275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?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222</a:t>
            </a:r>
          </a:p>
        </p:txBody>
      </p:sp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517" y="4014787"/>
            <a:ext cx="5053965" cy="259143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2750" spc="-30" dirty="0">
                <a:latin typeface="Times New Roman"/>
                <a:cs typeface="Times New Roman"/>
              </a:rPr>
              <a:t>Select</a:t>
            </a:r>
            <a:r>
              <a:rPr sz="2750" spc="229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one</a:t>
            </a:r>
            <a:r>
              <a:rPr sz="2750" spc="5" dirty="0">
                <a:latin typeface="Times New Roman"/>
                <a:cs typeface="Times New Roman"/>
              </a:rPr>
              <a:t> :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spc="10" dirty="0">
                <a:latin typeface="Times New Roman"/>
                <a:cs typeface="Times New Roman"/>
              </a:rPr>
              <a:t>a</a:t>
            </a:r>
            <a:r>
              <a:rPr sz="2750" spc="5" dirty="0">
                <a:latin typeface="Times New Roman"/>
                <a:cs typeface="Times New Roman"/>
              </a:rPr>
              <a:t> .</a:t>
            </a:r>
            <a:r>
              <a:rPr sz="2750" spc="-5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Trauma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spc="-10" dirty="0">
                <a:latin typeface="Times New Roman"/>
                <a:cs typeface="Times New Roman"/>
              </a:rPr>
              <a:t>b.</a:t>
            </a:r>
            <a:r>
              <a:rPr sz="2750" spc="40" dirty="0">
                <a:latin typeface="Times New Roman"/>
                <a:cs typeface="Times New Roman"/>
              </a:rPr>
              <a:t> </a:t>
            </a:r>
            <a:r>
              <a:rPr sz="2750" spc="-25" dirty="0">
                <a:latin typeface="Times New Roman"/>
                <a:cs typeface="Times New Roman"/>
              </a:rPr>
              <a:t>Difficult</a:t>
            </a:r>
            <a:r>
              <a:rPr sz="2750" spc="315" dirty="0">
                <a:latin typeface="Times New Roman"/>
                <a:cs typeface="Times New Roman"/>
              </a:rPr>
              <a:t> </a:t>
            </a:r>
            <a:r>
              <a:rPr sz="2750" spc="-30" dirty="0">
                <a:latin typeface="Times New Roman"/>
                <a:cs typeface="Times New Roman"/>
              </a:rPr>
              <a:t>foleys</a:t>
            </a:r>
            <a:r>
              <a:rPr sz="2750" spc="330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catheter</a:t>
            </a:r>
            <a:r>
              <a:rPr sz="2750" spc="180" dirty="0">
                <a:latin typeface="Times New Roman"/>
                <a:cs typeface="Times New Roman"/>
              </a:rPr>
              <a:t> </a:t>
            </a:r>
            <a:r>
              <a:rPr sz="2750" spc="-30" dirty="0">
                <a:latin typeface="Times New Roman"/>
                <a:cs typeface="Times New Roman"/>
              </a:rPr>
              <a:t>insertion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75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75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275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Bladder </a:t>
            </a:r>
            <a:r>
              <a:rPr sz="275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diverticulum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spc="10" dirty="0">
                <a:latin typeface="Times New Roman"/>
                <a:cs typeface="Times New Roman"/>
              </a:rPr>
              <a:t>d</a:t>
            </a:r>
            <a:r>
              <a:rPr sz="2750" spc="-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.</a:t>
            </a:r>
            <a:r>
              <a:rPr sz="2750" spc="20" dirty="0">
                <a:latin typeface="Times New Roman"/>
                <a:cs typeface="Times New Roman"/>
              </a:rPr>
              <a:t> </a:t>
            </a:r>
            <a:r>
              <a:rPr sz="2750" spc="-25" dirty="0">
                <a:latin typeface="Times New Roman"/>
                <a:cs typeface="Times New Roman"/>
              </a:rPr>
              <a:t>Infection</a:t>
            </a:r>
            <a:endParaRPr sz="275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675" y="2133600"/>
            <a:ext cx="6448425" cy="18669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83234" y="140652"/>
            <a:ext cx="8463915" cy="1668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5600" marR="5080" indent="-343535">
              <a:lnSpc>
                <a:spcPct val="99700"/>
              </a:lnSpc>
              <a:spcBef>
                <a:spcPts val="110"/>
              </a:spcBef>
              <a:tabLst>
                <a:tab pos="7082155" algn="l"/>
              </a:tabLst>
            </a:pPr>
            <a:r>
              <a:rPr sz="2700" spc="-5" dirty="0">
                <a:latin typeface="Times New Roman"/>
                <a:cs typeface="Times New Roman"/>
              </a:rPr>
              <a:t>25 </a:t>
            </a:r>
            <a:r>
              <a:rPr sz="2700" dirty="0">
                <a:latin typeface="Times New Roman"/>
                <a:cs typeface="Times New Roman"/>
              </a:rPr>
              <a:t>y </a:t>
            </a:r>
            <a:r>
              <a:rPr sz="2700" spc="-40" dirty="0">
                <a:latin typeface="Times New Roman"/>
                <a:cs typeface="Times New Roman"/>
              </a:rPr>
              <a:t>male </a:t>
            </a:r>
            <a:r>
              <a:rPr sz="2700" spc="-35" dirty="0">
                <a:latin typeface="Times New Roman"/>
                <a:cs typeface="Times New Roman"/>
              </a:rPr>
              <a:t>patient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, </a:t>
            </a:r>
            <a:r>
              <a:rPr sz="2700" spc="-20" dirty="0">
                <a:latin typeface="Times New Roman"/>
                <a:cs typeface="Times New Roman"/>
              </a:rPr>
              <a:t>have </a:t>
            </a:r>
            <a:r>
              <a:rPr sz="2700" spc="-15" dirty="0">
                <a:latin typeface="Times New Roman"/>
                <a:cs typeface="Times New Roman"/>
              </a:rPr>
              <a:t>history </a:t>
            </a:r>
            <a:r>
              <a:rPr sz="2700" dirty="0">
                <a:latin typeface="Times New Roman"/>
                <a:cs typeface="Times New Roman"/>
              </a:rPr>
              <a:t>of car </a:t>
            </a:r>
            <a:r>
              <a:rPr sz="2700" spc="-30" dirty="0">
                <a:latin typeface="Times New Roman"/>
                <a:cs typeface="Times New Roman"/>
              </a:rPr>
              <a:t>accident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spc="-50" dirty="0">
                <a:latin typeface="Times New Roman"/>
                <a:cs typeface="Times New Roman"/>
              </a:rPr>
              <a:t>and multiple </a:t>
            </a:r>
            <a:r>
              <a:rPr sz="2700" spc="-4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fractures</a:t>
            </a:r>
            <a:r>
              <a:rPr sz="2700" spc="9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3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Times New Roman"/>
                <a:cs typeface="Times New Roman"/>
              </a:rPr>
              <a:t>years</a:t>
            </a:r>
            <a:r>
              <a:rPr sz="2700" spc="7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ago</a:t>
            </a:r>
            <a:r>
              <a:rPr sz="2700" spc="15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Times New Roman"/>
                <a:cs typeface="Times New Roman"/>
              </a:rPr>
              <a:t>presented</a:t>
            </a:r>
            <a:r>
              <a:rPr sz="2700" spc="155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Times New Roman"/>
                <a:cs typeface="Times New Roman"/>
              </a:rPr>
              <a:t>with</a:t>
            </a:r>
            <a:r>
              <a:rPr sz="2700" spc="85" dirty="0">
                <a:latin typeface="Times New Roman"/>
                <a:cs typeface="Times New Roman"/>
              </a:rPr>
              <a:t> </a:t>
            </a:r>
            <a:r>
              <a:rPr sz="2700" spc="-30" dirty="0">
                <a:latin typeface="Times New Roman"/>
                <a:cs typeface="Times New Roman"/>
              </a:rPr>
              <a:t>obstructive	</a:t>
            </a:r>
            <a:r>
              <a:rPr sz="2700" spc="-45" dirty="0">
                <a:latin typeface="Times New Roman"/>
                <a:cs typeface="Times New Roman"/>
              </a:rPr>
              <a:t>urinary 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spc="-30" dirty="0">
                <a:latin typeface="Times New Roman"/>
                <a:cs typeface="Times New Roman"/>
              </a:rPr>
              <a:t>symptoms</a:t>
            </a:r>
            <a:r>
              <a:rPr sz="2700" spc="6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, </a:t>
            </a:r>
            <a:r>
              <a:rPr sz="2700" spc="-20" dirty="0">
                <a:latin typeface="Times New Roman"/>
                <a:cs typeface="Times New Roman"/>
              </a:rPr>
              <a:t>uroflowmetry</a:t>
            </a:r>
            <a:r>
              <a:rPr sz="2700" spc="63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showed </a:t>
            </a:r>
            <a:r>
              <a:rPr sz="2700" spc="-30" dirty="0">
                <a:latin typeface="Times New Roman"/>
                <a:cs typeface="Times New Roman"/>
              </a:rPr>
              <a:t>box </a:t>
            </a:r>
            <a:r>
              <a:rPr sz="2700" dirty="0">
                <a:latin typeface="Times New Roman"/>
                <a:cs typeface="Times New Roman"/>
              </a:rPr>
              <a:t>shaped graphy , 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this</a:t>
            </a:r>
            <a:r>
              <a:rPr sz="2700" b="1" u="heavy" spc="1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disorder</a:t>
            </a:r>
            <a:r>
              <a:rPr sz="27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can</a:t>
            </a:r>
            <a:r>
              <a:rPr sz="27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be </a:t>
            </a:r>
            <a:r>
              <a:rPr sz="27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caused</a:t>
            </a:r>
            <a:r>
              <a:rPr sz="2700" b="1" u="heavy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by</a:t>
            </a:r>
            <a:r>
              <a:rPr sz="27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all</a:t>
            </a:r>
            <a:r>
              <a:rPr sz="2700" b="1" u="heavy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700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following</a:t>
            </a:r>
            <a:r>
              <a:rPr sz="2700" b="1" u="heavy" spc="2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except</a:t>
            </a:r>
            <a:r>
              <a:rPr sz="2700" b="1" spc="3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?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223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1692" y="536081"/>
            <a:ext cx="8585835" cy="163512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705"/>
              </a:spcBef>
            </a:pPr>
            <a:r>
              <a:rPr b="0" spc="-10" dirty="0">
                <a:latin typeface="Calibri Light"/>
                <a:cs typeface="Calibri Light"/>
              </a:rPr>
              <a:t>Q6</a:t>
            </a:r>
          </a:p>
          <a:p>
            <a:pPr marL="12700" marR="5080">
              <a:lnSpc>
                <a:spcPts val="3080"/>
              </a:lnSpc>
              <a:spcBef>
                <a:spcPts val="685"/>
              </a:spcBef>
            </a:pPr>
            <a:r>
              <a:rPr sz="2750" b="1" spc="15" dirty="0">
                <a:latin typeface="Calibri"/>
                <a:cs typeface="Calibri"/>
              </a:rPr>
              <a:t>A </a:t>
            </a:r>
            <a:r>
              <a:rPr sz="2750" b="1" spc="25" dirty="0">
                <a:latin typeface="Calibri"/>
                <a:cs typeface="Calibri"/>
              </a:rPr>
              <a:t>CT</a:t>
            </a:r>
            <a:r>
              <a:rPr sz="2750" b="1" spc="3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scan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25" dirty="0">
                <a:latin typeface="Calibri"/>
                <a:cs typeface="Calibri"/>
              </a:rPr>
              <a:t>shows</a:t>
            </a:r>
            <a:r>
              <a:rPr sz="2750" b="1" spc="-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a</a:t>
            </a:r>
            <a:r>
              <a:rPr sz="2750" b="1" spc="30" dirty="0">
                <a:latin typeface="Calibri"/>
                <a:cs typeface="Calibri"/>
              </a:rPr>
              <a:t> </a:t>
            </a:r>
            <a:r>
              <a:rPr sz="2750" b="1" spc="-5" dirty="0">
                <a:latin typeface="Calibri"/>
                <a:cs typeface="Calibri"/>
              </a:rPr>
              <a:t>bilateral</a:t>
            </a:r>
            <a:r>
              <a:rPr sz="2750" b="1" spc="13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renal</a:t>
            </a:r>
            <a:r>
              <a:rPr sz="2750" b="1" spc="4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mass.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Mention</a:t>
            </a:r>
            <a:r>
              <a:rPr sz="2750" b="1" spc="-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5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-30" dirty="0">
                <a:latin typeface="Calibri"/>
                <a:cs typeface="Calibri"/>
              </a:rPr>
              <a:t>DDX</a:t>
            </a:r>
            <a:r>
              <a:rPr sz="2750" b="1" spc="95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for </a:t>
            </a:r>
            <a:r>
              <a:rPr sz="2750" b="1" spc="-605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benign</a:t>
            </a:r>
            <a:r>
              <a:rPr sz="2750" b="1" spc="-2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renal</a:t>
            </a:r>
            <a:r>
              <a:rPr sz="2750" b="1" spc="7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masses?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8650" y="2390775"/>
            <a:ext cx="3105150" cy="34385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1692" y="2603436"/>
            <a:ext cx="2768600" cy="285813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ct val="112300"/>
              </a:lnSpc>
              <a:spcBef>
                <a:spcPts val="140"/>
              </a:spcBef>
            </a:pPr>
            <a:r>
              <a:rPr sz="2750" spc="15" dirty="0">
                <a:solidFill>
                  <a:srgbClr val="00AF50"/>
                </a:solidFill>
                <a:latin typeface="Calibri"/>
                <a:cs typeface="Calibri"/>
              </a:rPr>
              <a:t>1.</a:t>
            </a:r>
            <a:r>
              <a:rPr sz="2750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angiomyolipoma </a:t>
            </a:r>
            <a:r>
              <a:rPr sz="2750" spc="-6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2.renal</a:t>
            </a:r>
            <a:r>
              <a:rPr sz="2750" spc="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00AF50"/>
                </a:solidFill>
                <a:latin typeface="Calibri"/>
                <a:cs typeface="Calibri"/>
              </a:rPr>
              <a:t>adenoma </a:t>
            </a:r>
            <a:r>
              <a:rPr sz="2750" spc="15" dirty="0">
                <a:solidFill>
                  <a:srgbClr val="00AF50"/>
                </a:solidFill>
                <a:latin typeface="Calibri"/>
                <a:cs typeface="Calibri"/>
              </a:rPr>
              <a:t> 3.oncocytoma </a:t>
            </a:r>
            <a:r>
              <a:rPr sz="2750" spc="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4.leiomyoma</a:t>
            </a:r>
            <a:endParaRPr sz="2750">
              <a:latin typeface="Calibri"/>
              <a:cs typeface="Calibri"/>
            </a:endParaRPr>
          </a:p>
          <a:p>
            <a:pPr marL="12700" marR="483870">
              <a:lnSpc>
                <a:spcPts val="3760"/>
              </a:lnSpc>
              <a:spcBef>
                <a:spcPts val="20"/>
              </a:spcBef>
            </a:pPr>
            <a:r>
              <a:rPr sz="2750" spc="15" dirty="0">
                <a:solidFill>
                  <a:srgbClr val="00AF50"/>
                </a:solidFill>
                <a:latin typeface="Calibri"/>
                <a:cs typeface="Calibri"/>
              </a:rPr>
              <a:t>5.</a:t>
            </a:r>
            <a:r>
              <a:rPr sz="2750" spc="-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00AF50"/>
                </a:solidFill>
                <a:latin typeface="Calibri"/>
                <a:cs typeface="Calibri"/>
              </a:rPr>
              <a:t>Hemangioma </a:t>
            </a:r>
            <a:r>
              <a:rPr sz="2750" spc="-6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6.schwannoma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72" y="356806"/>
            <a:ext cx="646747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u="heavy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What</a:t>
            </a:r>
            <a:r>
              <a:rPr sz="2750" b="1" spc="40" dirty="0">
                <a:latin typeface="Times New Roman"/>
                <a:cs typeface="Times New Roman"/>
              </a:rPr>
              <a:t> </a:t>
            </a:r>
            <a:r>
              <a:rPr sz="2750" spc="-40" dirty="0">
                <a:latin typeface="Times New Roman"/>
                <a:cs typeface="Times New Roman"/>
              </a:rPr>
              <a:t>is</a:t>
            </a:r>
            <a:r>
              <a:rPr sz="2750" spc="105" dirty="0">
                <a:latin typeface="Times New Roman"/>
                <a:cs typeface="Times New Roman"/>
              </a:rPr>
              <a:t> </a:t>
            </a:r>
            <a:r>
              <a:rPr sz="2750" spc="15" dirty="0">
                <a:latin typeface="Times New Roman"/>
                <a:cs typeface="Times New Roman"/>
              </a:rPr>
              <a:t>the</a:t>
            </a:r>
            <a:r>
              <a:rPr sz="2750" spc="30" dirty="0">
                <a:latin typeface="Times New Roman"/>
                <a:cs typeface="Times New Roman"/>
              </a:rPr>
              <a:t> </a:t>
            </a:r>
            <a:r>
              <a:rPr sz="2750" spc="15" dirty="0">
                <a:latin typeface="Times New Roman"/>
                <a:cs typeface="Times New Roman"/>
              </a:rPr>
              <a:t>name</a:t>
            </a:r>
            <a:r>
              <a:rPr sz="2750" spc="30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of</a:t>
            </a:r>
            <a:r>
              <a:rPr sz="2750" spc="40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this</a:t>
            </a:r>
            <a:r>
              <a:rPr sz="2750" spc="10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radiological</a:t>
            </a:r>
            <a:r>
              <a:rPr sz="2750" spc="34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study</a:t>
            </a:r>
            <a:r>
              <a:rPr sz="2750" spc="100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?</a:t>
            </a:r>
            <a:endParaRPr sz="275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" y="942975"/>
            <a:ext cx="3305175" cy="30575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8445" y="4133469"/>
            <a:ext cx="1679575" cy="25857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-30" dirty="0">
                <a:latin typeface="Times New Roman"/>
                <a:cs typeface="Times New Roman"/>
              </a:rPr>
              <a:t>Select</a:t>
            </a:r>
            <a:r>
              <a:rPr sz="2750" spc="215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one</a:t>
            </a:r>
            <a:r>
              <a:rPr sz="275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: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275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75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275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KUB</a:t>
            </a:r>
            <a:endParaRPr sz="2750">
              <a:latin typeface="Times New Roman"/>
              <a:cs typeface="Times New Roman"/>
            </a:endParaRPr>
          </a:p>
          <a:p>
            <a:pPr marL="12700" marR="145415">
              <a:lnSpc>
                <a:spcPct val="100000"/>
              </a:lnSpc>
              <a:spcBef>
                <a:spcPts val="80"/>
              </a:spcBef>
            </a:pPr>
            <a:r>
              <a:rPr sz="2750" spc="10" dirty="0">
                <a:latin typeface="Times New Roman"/>
                <a:cs typeface="Times New Roman"/>
              </a:rPr>
              <a:t>b</a:t>
            </a:r>
            <a:r>
              <a:rPr sz="2750" spc="-2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.</a:t>
            </a:r>
            <a:r>
              <a:rPr sz="2750" dirty="0">
                <a:latin typeface="Times New Roman"/>
                <a:cs typeface="Times New Roman"/>
              </a:rPr>
              <a:t> </a:t>
            </a:r>
            <a:r>
              <a:rPr sz="2750" spc="30" dirty="0">
                <a:latin typeface="Times New Roman"/>
                <a:cs typeface="Times New Roman"/>
              </a:rPr>
              <a:t>MCUG </a:t>
            </a:r>
            <a:r>
              <a:rPr sz="2750" spc="-670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c</a:t>
            </a:r>
            <a:r>
              <a:rPr sz="2750" spc="1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.</a:t>
            </a:r>
            <a:r>
              <a:rPr sz="2750" spc="-45" dirty="0">
                <a:latin typeface="Times New Roman"/>
                <a:cs typeface="Times New Roman"/>
              </a:rPr>
              <a:t> </a:t>
            </a:r>
            <a:r>
              <a:rPr sz="2750" spc="30" dirty="0">
                <a:latin typeface="Times New Roman"/>
                <a:cs typeface="Times New Roman"/>
              </a:rPr>
              <a:t>CTU</a:t>
            </a:r>
            <a:endParaRPr sz="2750">
              <a:latin typeface="Times New Roman"/>
              <a:cs typeface="Times New Roman"/>
            </a:endParaRPr>
          </a:p>
          <a:p>
            <a:pPr marL="12700" marR="556260">
              <a:lnSpc>
                <a:spcPct val="102400"/>
              </a:lnSpc>
            </a:pPr>
            <a:r>
              <a:rPr sz="2750" spc="15" dirty="0">
                <a:latin typeface="Times New Roman"/>
                <a:cs typeface="Times New Roman"/>
              </a:rPr>
              <a:t>d </a:t>
            </a:r>
            <a:r>
              <a:rPr sz="2750" spc="5" dirty="0">
                <a:latin typeface="Times New Roman"/>
                <a:cs typeface="Times New Roman"/>
              </a:rPr>
              <a:t>. </a:t>
            </a:r>
            <a:r>
              <a:rPr sz="2750" spc="-15" dirty="0">
                <a:latin typeface="Times New Roman"/>
                <a:cs typeface="Times New Roman"/>
              </a:rPr>
              <a:t>IVU </a:t>
            </a:r>
            <a:r>
              <a:rPr sz="2750" spc="-675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e</a:t>
            </a:r>
            <a:r>
              <a:rPr sz="2750" spc="-1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.</a:t>
            </a:r>
            <a:r>
              <a:rPr sz="2750" spc="-6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RGS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64601" y="6434454"/>
            <a:ext cx="255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224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72" y="140652"/>
            <a:ext cx="728535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Where</a:t>
            </a:r>
            <a:r>
              <a:rPr sz="2750" b="1" spc="100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can</a:t>
            </a:r>
            <a:r>
              <a:rPr sz="2750" spc="90" dirty="0">
                <a:latin typeface="Times New Roman"/>
                <a:cs typeface="Times New Roman"/>
              </a:rPr>
              <a:t> </a:t>
            </a:r>
            <a:r>
              <a:rPr sz="2750" spc="-40" dirty="0">
                <a:latin typeface="Times New Roman"/>
                <a:cs typeface="Times New Roman"/>
              </a:rPr>
              <a:t>you</a:t>
            </a:r>
            <a:r>
              <a:rPr sz="2750" spc="240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tract</a:t>
            </a:r>
            <a:r>
              <a:rPr sz="2750" spc="110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the</a:t>
            </a:r>
            <a:r>
              <a:rPr sz="2750" spc="2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course</a:t>
            </a:r>
            <a:r>
              <a:rPr sz="2750" spc="17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of</a:t>
            </a:r>
            <a:r>
              <a:rPr sz="2750" spc="30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the</a:t>
            </a:r>
            <a:r>
              <a:rPr sz="2750" spc="100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ureter</a:t>
            </a:r>
            <a:r>
              <a:rPr sz="2750" spc="114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here</a:t>
            </a:r>
            <a:r>
              <a:rPr sz="2750" spc="100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?</a:t>
            </a:r>
            <a:endParaRPr sz="275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" y="762000"/>
            <a:ext cx="3305175" cy="33147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6372" y="4133469"/>
            <a:ext cx="167957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-30" dirty="0">
                <a:latin typeface="Times New Roman"/>
                <a:cs typeface="Times New Roman"/>
              </a:rPr>
              <a:t>Select</a:t>
            </a:r>
            <a:r>
              <a:rPr sz="2750" spc="215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one</a:t>
            </a:r>
            <a:r>
              <a:rPr sz="275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: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0972" y="4992433"/>
            <a:ext cx="7722870" cy="17272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750" spc="10" dirty="0">
                <a:latin typeface="Times New Roman"/>
                <a:cs typeface="Times New Roman"/>
              </a:rPr>
              <a:t>a</a:t>
            </a:r>
            <a:r>
              <a:rPr sz="2750" spc="1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.</a:t>
            </a:r>
            <a:r>
              <a:rPr sz="2750" spc="-45" dirty="0">
                <a:latin typeface="Times New Roman"/>
                <a:cs typeface="Times New Roman"/>
              </a:rPr>
              <a:t> </a:t>
            </a:r>
            <a:r>
              <a:rPr sz="2750" spc="-40" dirty="0">
                <a:latin typeface="Times New Roman"/>
                <a:cs typeface="Times New Roman"/>
              </a:rPr>
              <a:t>In</a:t>
            </a:r>
            <a:r>
              <a:rPr sz="2750" spc="155" dirty="0">
                <a:latin typeface="Times New Roman"/>
                <a:cs typeface="Times New Roman"/>
              </a:rPr>
              <a:t> </a:t>
            </a:r>
            <a:r>
              <a:rPr sz="2750" spc="15" dirty="0">
                <a:latin typeface="Times New Roman"/>
                <a:cs typeface="Times New Roman"/>
              </a:rPr>
              <a:t>the </a:t>
            </a:r>
            <a:r>
              <a:rPr sz="2750" spc="-30" dirty="0">
                <a:latin typeface="Times New Roman"/>
                <a:cs typeface="Times New Roman"/>
              </a:rPr>
              <a:t>midline</a:t>
            </a:r>
            <a:endParaRPr sz="275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2750" spc="10" dirty="0">
                <a:latin typeface="Times New Roman"/>
                <a:cs typeface="Times New Roman"/>
              </a:rPr>
              <a:t>b</a:t>
            </a:r>
            <a:r>
              <a:rPr sz="2750" spc="2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.</a:t>
            </a:r>
            <a:r>
              <a:rPr sz="2750" spc="-30" dirty="0">
                <a:latin typeface="Times New Roman"/>
                <a:cs typeface="Times New Roman"/>
              </a:rPr>
              <a:t> </a:t>
            </a:r>
            <a:r>
              <a:rPr sz="2750" spc="-55" dirty="0">
                <a:latin typeface="Times New Roman"/>
                <a:cs typeface="Times New Roman"/>
              </a:rPr>
              <a:t>Vertical</a:t>
            </a:r>
            <a:r>
              <a:rPr sz="2750" spc="260" dirty="0">
                <a:latin typeface="Times New Roman"/>
                <a:cs typeface="Times New Roman"/>
              </a:rPr>
              <a:t> </a:t>
            </a:r>
            <a:r>
              <a:rPr sz="2750" spc="-30" dirty="0">
                <a:latin typeface="Times New Roman"/>
                <a:cs typeface="Times New Roman"/>
              </a:rPr>
              <a:t>line</a:t>
            </a:r>
            <a:r>
              <a:rPr sz="2750" spc="180" dirty="0">
                <a:latin typeface="Times New Roman"/>
                <a:cs typeface="Times New Roman"/>
              </a:rPr>
              <a:t> </a:t>
            </a:r>
            <a:r>
              <a:rPr sz="2750" spc="-30" dirty="0">
                <a:latin typeface="Times New Roman"/>
                <a:cs typeface="Times New Roman"/>
              </a:rPr>
              <a:t>below</a:t>
            </a:r>
            <a:r>
              <a:rPr sz="2750" spc="300" dirty="0">
                <a:latin typeface="Times New Roman"/>
                <a:cs typeface="Times New Roman"/>
              </a:rPr>
              <a:t> </a:t>
            </a:r>
            <a:r>
              <a:rPr sz="2750" spc="-25" dirty="0">
                <a:latin typeface="Times New Roman"/>
                <a:cs typeface="Times New Roman"/>
              </a:rPr>
              <a:t>midpoint</a:t>
            </a:r>
            <a:r>
              <a:rPr sz="2750" spc="340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of</a:t>
            </a:r>
            <a:r>
              <a:rPr sz="2750" spc="35" dirty="0">
                <a:latin typeface="Times New Roman"/>
                <a:cs typeface="Times New Roman"/>
              </a:rPr>
              <a:t> </a:t>
            </a:r>
            <a:r>
              <a:rPr sz="2750" spc="15" dirty="0">
                <a:latin typeface="Times New Roman"/>
                <a:cs typeface="Times New Roman"/>
              </a:rPr>
              <a:t>the</a:t>
            </a:r>
            <a:r>
              <a:rPr sz="2750" spc="5" dirty="0">
                <a:latin typeface="Times New Roman"/>
                <a:cs typeface="Times New Roman"/>
              </a:rPr>
              <a:t> </a:t>
            </a:r>
            <a:r>
              <a:rPr sz="2750" spc="30" dirty="0">
                <a:latin typeface="Times New Roman"/>
                <a:cs typeface="Times New Roman"/>
              </a:rPr>
              <a:t>12</a:t>
            </a:r>
            <a:r>
              <a:rPr sz="2775" spc="44" baseline="25525" dirty="0">
                <a:latin typeface="Times New Roman"/>
                <a:cs typeface="Times New Roman"/>
              </a:rPr>
              <a:t>th</a:t>
            </a:r>
            <a:r>
              <a:rPr sz="2775" spc="247" baseline="25525" dirty="0">
                <a:latin typeface="Times New Roman"/>
                <a:cs typeface="Times New Roman"/>
              </a:rPr>
              <a:t> </a:t>
            </a:r>
            <a:r>
              <a:rPr sz="2750" spc="-35" dirty="0">
                <a:latin typeface="Times New Roman"/>
                <a:cs typeface="Times New Roman"/>
              </a:rPr>
              <a:t>rib</a:t>
            </a:r>
            <a:endParaRPr sz="2750">
              <a:latin typeface="Times New Roman"/>
              <a:cs typeface="Times New Roman"/>
            </a:endParaRPr>
          </a:p>
          <a:p>
            <a:pPr marL="38100" marR="30480">
              <a:lnSpc>
                <a:spcPts val="3379"/>
              </a:lnSpc>
              <a:spcBef>
                <a:spcPts val="105"/>
              </a:spcBef>
            </a:pPr>
            <a:r>
              <a:rPr sz="275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75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2750" b="1" spc="-1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75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75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75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75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750" b="1" spc="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75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75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75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ti</a:t>
            </a:r>
            <a:r>
              <a:rPr sz="275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75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750" b="1" spc="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75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75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75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75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75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75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75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ver</a:t>
            </a:r>
            <a:r>
              <a:rPr sz="275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75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750" b="1" spc="25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75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75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oce</a:t>
            </a:r>
            <a:r>
              <a:rPr sz="275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ss</a:t>
            </a:r>
            <a:r>
              <a:rPr sz="275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75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750" b="1" spc="3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75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750" b="1" spc="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75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750" b="1" spc="-114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75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75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75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r  </a:t>
            </a:r>
            <a:r>
              <a:rPr sz="275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vertebrae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64601" y="6434454"/>
            <a:ext cx="255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225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517" y="4329918"/>
            <a:ext cx="3805554" cy="259207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750" spc="-30" dirty="0">
                <a:latin typeface="Times New Roman"/>
                <a:cs typeface="Times New Roman"/>
              </a:rPr>
              <a:t>Select</a:t>
            </a:r>
            <a:r>
              <a:rPr sz="2750" spc="229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one</a:t>
            </a:r>
            <a:r>
              <a:rPr sz="2750" spc="5" dirty="0">
                <a:latin typeface="Times New Roman"/>
                <a:cs typeface="Times New Roman"/>
              </a:rPr>
              <a:t> :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75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275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TCC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spc="-10" dirty="0">
                <a:latin typeface="Times New Roman"/>
                <a:cs typeface="Times New Roman"/>
              </a:rPr>
              <a:t>b.</a:t>
            </a:r>
            <a:r>
              <a:rPr sz="2750" spc="5" dirty="0">
                <a:latin typeface="Times New Roman"/>
                <a:cs typeface="Times New Roman"/>
              </a:rPr>
              <a:t> SCC</a:t>
            </a:r>
            <a:endParaRPr sz="2750">
              <a:latin typeface="Times New Roman"/>
              <a:cs typeface="Times New Roman"/>
            </a:endParaRPr>
          </a:p>
          <a:p>
            <a:pPr marL="12700" marR="5080">
              <a:lnSpc>
                <a:spcPts val="4050"/>
              </a:lnSpc>
              <a:spcBef>
                <a:spcPts val="40"/>
              </a:spcBef>
            </a:pPr>
            <a:r>
              <a:rPr sz="2750" spc="10" dirty="0">
                <a:latin typeface="Times New Roman"/>
                <a:cs typeface="Times New Roman"/>
              </a:rPr>
              <a:t>c</a:t>
            </a:r>
            <a:r>
              <a:rPr sz="2750" spc="3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.</a:t>
            </a:r>
            <a:r>
              <a:rPr sz="2750" spc="-180" dirty="0">
                <a:latin typeface="Times New Roman"/>
                <a:cs typeface="Times New Roman"/>
              </a:rPr>
              <a:t> </a:t>
            </a:r>
            <a:r>
              <a:rPr sz="2750" spc="-114" dirty="0">
                <a:latin typeface="Times New Roman"/>
                <a:cs typeface="Times New Roman"/>
              </a:rPr>
              <a:t>A</a:t>
            </a:r>
            <a:r>
              <a:rPr sz="2750" spc="35" dirty="0">
                <a:latin typeface="Times New Roman"/>
                <a:cs typeface="Times New Roman"/>
              </a:rPr>
              <a:t>D</a:t>
            </a:r>
            <a:r>
              <a:rPr sz="2750" spc="40" dirty="0">
                <a:latin typeface="Times New Roman"/>
                <a:cs typeface="Times New Roman"/>
              </a:rPr>
              <a:t>E</a:t>
            </a:r>
            <a:r>
              <a:rPr sz="2750" spc="35" dirty="0">
                <a:latin typeface="Times New Roman"/>
                <a:cs typeface="Times New Roman"/>
              </a:rPr>
              <a:t>NOC</a:t>
            </a:r>
            <a:r>
              <a:rPr sz="2750" spc="-114" dirty="0">
                <a:latin typeface="Times New Roman"/>
                <a:cs typeface="Times New Roman"/>
              </a:rPr>
              <a:t>A</a:t>
            </a:r>
            <a:r>
              <a:rPr sz="2750" spc="35" dirty="0">
                <a:latin typeface="Times New Roman"/>
                <a:cs typeface="Times New Roman"/>
              </a:rPr>
              <a:t>RC</a:t>
            </a:r>
            <a:r>
              <a:rPr sz="2750" spc="-90" dirty="0">
                <a:latin typeface="Times New Roman"/>
                <a:cs typeface="Times New Roman"/>
              </a:rPr>
              <a:t>I</a:t>
            </a:r>
            <a:r>
              <a:rPr sz="2750" spc="35" dirty="0">
                <a:latin typeface="Times New Roman"/>
                <a:cs typeface="Times New Roman"/>
              </a:rPr>
              <a:t>NO</a:t>
            </a:r>
            <a:r>
              <a:rPr sz="2750" spc="100" dirty="0">
                <a:latin typeface="Times New Roman"/>
                <a:cs typeface="Times New Roman"/>
              </a:rPr>
              <a:t>M</a:t>
            </a:r>
            <a:r>
              <a:rPr sz="2750" spc="10" dirty="0">
                <a:latin typeface="Times New Roman"/>
                <a:cs typeface="Times New Roman"/>
              </a:rPr>
              <a:t>A  </a:t>
            </a:r>
            <a:r>
              <a:rPr sz="2750" spc="15" dirty="0">
                <a:latin typeface="Times New Roman"/>
                <a:cs typeface="Times New Roman"/>
              </a:rPr>
              <a:t>d </a:t>
            </a:r>
            <a:r>
              <a:rPr sz="2750" spc="5" dirty="0">
                <a:latin typeface="Times New Roman"/>
                <a:cs typeface="Times New Roman"/>
              </a:rPr>
              <a:t>.</a:t>
            </a:r>
            <a:r>
              <a:rPr sz="2750" spc="40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UPOSARCOMA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517" y="140652"/>
            <a:ext cx="8459470" cy="215646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55600" marR="5080" indent="-343535">
              <a:lnSpc>
                <a:spcPct val="101800"/>
              </a:lnSpc>
              <a:spcBef>
                <a:spcPts val="65"/>
              </a:spcBef>
              <a:tabLst>
                <a:tab pos="2225675" algn="l"/>
                <a:tab pos="5594985" algn="l"/>
                <a:tab pos="6622415" algn="l"/>
              </a:tabLst>
            </a:pPr>
            <a:r>
              <a:rPr sz="2750" spc="35" dirty="0">
                <a:latin typeface="Times New Roman"/>
                <a:cs typeface="Times New Roman"/>
              </a:rPr>
              <a:t>70y </a:t>
            </a:r>
            <a:r>
              <a:rPr sz="2750" spc="-35" dirty="0">
                <a:latin typeface="Times New Roman"/>
                <a:cs typeface="Times New Roman"/>
              </a:rPr>
              <a:t>old </a:t>
            </a:r>
            <a:r>
              <a:rPr sz="2750" spc="-20" dirty="0">
                <a:latin typeface="Times New Roman"/>
                <a:cs typeface="Times New Roman"/>
              </a:rPr>
              <a:t>male patient</a:t>
            </a:r>
            <a:r>
              <a:rPr sz="2750" spc="-1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, </a:t>
            </a:r>
            <a:r>
              <a:rPr sz="2750" spc="-10" dirty="0">
                <a:latin typeface="Times New Roman"/>
                <a:cs typeface="Times New Roman"/>
              </a:rPr>
              <a:t>smoker </a:t>
            </a:r>
            <a:r>
              <a:rPr sz="2750" spc="5" dirty="0">
                <a:latin typeface="Times New Roman"/>
                <a:cs typeface="Times New Roman"/>
              </a:rPr>
              <a:t>, </a:t>
            </a:r>
            <a:r>
              <a:rPr sz="2750" spc="-15" dirty="0">
                <a:latin typeface="Times New Roman"/>
                <a:cs typeface="Times New Roman"/>
              </a:rPr>
              <a:t>presented</a:t>
            </a:r>
            <a:r>
              <a:rPr sz="2750" spc="-10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to </a:t>
            </a:r>
            <a:r>
              <a:rPr sz="2750" spc="-20" dirty="0">
                <a:latin typeface="Times New Roman"/>
                <a:cs typeface="Times New Roman"/>
              </a:rPr>
              <a:t>urology</a:t>
            </a:r>
            <a:r>
              <a:rPr sz="2750" spc="-15" dirty="0">
                <a:latin typeface="Times New Roman"/>
                <a:cs typeface="Times New Roman"/>
              </a:rPr>
              <a:t> </a:t>
            </a:r>
            <a:r>
              <a:rPr sz="2750" spc="-45" dirty="0">
                <a:latin typeface="Times New Roman"/>
                <a:cs typeface="Times New Roman"/>
              </a:rPr>
              <a:t>clinic </a:t>
            </a:r>
            <a:r>
              <a:rPr sz="2750" spc="-40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complaining	</a:t>
            </a:r>
            <a:r>
              <a:rPr sz="2750" spc="-10" dirty="0">
                <a:latin typeface="Times New Roman"/>
                <a:cs typeface="Times New Roman"/>
              </a:rPr>
              <a:t>of</a:t>
            </a:r>
            <a:r>
              <a:rPr sz="2750" spc="60" dirty="0">
                <a:latin typeface="Times New Roman"/>
                <a:cs typeface="Times New Roman"/>
              </a:rPr>
              <a:t> </a:t>
            </a:r>
            <a:r>
              <a:rPr sz="2750" spc="-30" dirty="0">
                <a:latin typeface="Times New Roman"/>
                <a:cs typeface="Times New Roman"/>
              </a:rPr>
              <a:t>painless</a:t>
            </a:r>
            <a:r>
              <a:rPr sz="2750" spc="365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intermittent	gross</a:t>
            </a:r>
            <a:r>
              <a:rPr sz="2750" spc="95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hematuria</a:t>
            </a:r>
            <a:r>
              <a:rPr sz="2750" spc="150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and </a:t>
            </a:r>
            <a:r>
              <a:rPr sz="2750" spc="-675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urinary</a:t>
            </a:r>
            <a:r>
              <a:rPr sz="2750" spc="170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retention</a:t>
            </a:r>
            <a:r>
              <a:rPr sz="2750" spc="320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on</a:t>
            </a:r>
            <a:r>
              <a:rPr sz="2750" spc="95" dirty="0">
                <a:latin typeface="Times New Roman"/>
                <a:cs typeface="Times New Roman"/>
              </a:rPr>
              <a:t> </a:t>
            </a:r>
            <a:r>
              <a:rPr sz="2750" spc="20" dirty="0">
                <a:latin typeface="Times New Roman"/>
                <a:cs typeface="Times New Roman"/>
              </a:rPr>
              <a:t>U</a:t>
            </a:r>
            <a:r>
              <a:rPr sz="275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/</a:t>
            </a:r>
            <a:r>
              <a:rPr sz="2750" spc="40" dirty="0">
                <a:latin typeface="Times New Roman"/>
                <a:cs typeface="Times New Roman"/>
              </a:rPr>
              <a:t> </a:t>
            </a:r>
            <a:r>
              <a:rPr sz="2750" spc="15" dirty="0">
                <a:latin typeface="Times New Roman"/>
                <a:cs typeface="Times New Roman"/>
              </a:rPr>
              <a:t>S </a:t>
            </a:r>
            <a:r>
              <a:rPr sz="2750" spc="5" dirty="0">
                <a:latin typeface="Times New Roman"/>
                <a:cs typeface="Times New Roman"/>
              </a:rPr>
              <a:t>:</a:t>
            </a:r>
            <a:r>
              <a:rPr sz="2750" spc="-50" dirty="0">
                <a:latin typeface="Times New Roman"/>
                <a:cs typeface="Times New Roman"/>
              </a:rPr>
              <a:t> </a:t>
            </a:r>
            <a:r>
              <a:rPr sz="2750" spc="30" dirty="0">
                <a:latin typeface="Times New Roman"/>
                <a:cs typeface="Times New Roman"/>
              </a:rPr>
              <a:t>33</a:t>
            </a:r>
            <a:r>
              <a:rPr sz="2750" spc="2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cm</a:t>
            </a:r>
            <a:r>
              <a:rPr sz="2750" spc="70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urinary</a:t>
            </a:r>
            <a:r>
              <a:rPr sz="2750" spc="170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mass</a:t>
            </a:r>
            <a:r>
              <a:rPr sz="2750" spc="10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was </a:t>
            </a:r>
            <a:r>
              <a:rPr sz="2750" spc="10" dirty="0">
                <a:latin typeface="Times New Roman"/>
                <a:cs typeface="Times New Roman"/>
              </a:rPr>
              <a:t> found</a:t>
            </a:r>
            <a:r>
              <a:rPr sz="2750" spc="3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,</a:t>
            </a:r>
            <a:r>
              <a:rPr sz="2750" spc="50" dirty="0">
                <a:latin typeface="Times New Roman"/>
                <a:cs typeface="Times New Roman"/>
              </a:rPr>
              <a:t> </a:t>
            </a:r>
            <a:r>
              <a:rPr sz="2750" spc="-40" dirty="0">
                <a:latin typeface="Times New Roman"/>
                <a:cs typeface="Times New Roman"/>
              </a:rPr>
              <a:t>if</a:t>
            </a:r>
            <a:r>
              <a:rPr sz="2750" spc="125" dirty="0">
                <a:latin typeface="Times New Roman"/>
                <a:cs typeface="Times New Roman"/>
              </a:rPr>
              <a:t> </a:t>
            </a:r>
            <a:r>
              <a:rPr sz="2750" spc="15" dirty="0">
                <a:latin typeface="Times New Roman"/>
                <a:cs typeface="Times New Roman"/>
              </a:rPr>
              <a:t>the</a:t>
            </a:r>
            <a:r>
              <a:rPr sz="2750" spc="3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mass</a:t>
            </a:r>
            <a:r>
              <a:rPr sz="2750" spc="12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was</a:t>
            </a:r>
            <a:r>
              <a:rPr sz="2750" spc="40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shown</a:t>
            </a:r>
            <a:r>
              <a:rPr sz="2750" spc="10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to</a:t>
            </a:r>
            <a:r>
              <a:rPr sz="2750" spc="30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malignant	</a:t>
            </a:r>
            <a:r>
              <a:rPr sz="2750" spc="5" dirty="0">
                <a:latin typeface="Times New Roman"/>
                <a:cs typeface="Times New Roman"/>
              </a:rPr>
              <a:t>,</a:t>
            </a:r>
            <a:r>
              <a:rPr sz="2750" spc="-65" dirty="0">
                <a:latin typeface="Times New Roman"/>
                <a:cs typeface="Times New Roman"/>
              </a:rPr>
              <a:t> </a:t>
            </a:r>
            <a:r>
              <a:rPr sz="275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what</a:t>
            </a:r>
            <a:r>
              <a:rPr sz="2750" b="1" u="heavy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</a:t>
            </a:r>
            <a:r>
              <a:rPr sz="2750" b="1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2750" b="1" spc="-670" dirty="0">
                <a:latin typeface="Times New Roman"/>
                <a:cs typeface="Times New Roman"/>
              </a:rPr>
              <a:t> </a:t>
            </a:r>
            <a:r>
              <a:rPr sz="2750"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most</a:t>
            </a:r>
            <a:r>
              <a:rPr sz="2750" b="1" u="heavy" spc="2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likely</a:t>
            </a:r>
            <a:r>
              <a:rPr sz="2750" b="1" u="heavy" spc="2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type</a:t>
            </a:r>
            <a:r>
              <a:rPr sz="2750" b="1" spc="85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?</a:t>
            </a:r>
            <a:endParaRPr sz="275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419350"/>
            <a:ext cx="4762500" cy="20193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364601" y="6434454"/>
            <a:ext cx="255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226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517" y="4257782"/>
            <a:ext cx="2844165" cy="259207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750" spc="-30" dirty="0">
                <a:latin typeface="Times New Roman"/>
                <a:cs typeface="Times New Roman"/>
              </a:rPr>
              <a:t>Select</a:t>
            </a:r>
            <a:r>
              <a:rPr sz="2750" spc="215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one</a:t>
            </a:r>
            <a:r>
              <a:rPr sz="2750" spc="-1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: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spc="10" dirty="0">
                <a:latin typeface="Times New Roman"/>
                <a:cs typeface="Times New Roman"/>
              </a:rPr>
              <a:t>a</a:t>
            </a:r>
            <a:r>
              <a:rPr sz="2750" spc="-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.</a:t>
            </a:r>
            <a:r>
              <a:rPr sz="2750" spc="-65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Smoking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spc="-10" dirty="0">
                <a:latin typeface="Times New Roman"/>
                <a:cs typeface="Times New Roman"/>
              </a:rPr>
              <a:t>b.</a:t>
            </a:r>
            <a:r>
              <a:rPr sz="2750" spc="5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Male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750" spc="10" dirty="0">
                <a:latin typeface="Times New Roman"/>
                <a:cs typeface="Times New Roman"/>
              </a:rPr>
              <a:t>c </a:t>
            </a:r>
            <a:r>
              <a:rPr sz="2750" spc="5" dirty="0">
                <a:latin typeface="Times New Roman"/>
                <a:cs typeface="Times New Roman"/>
              </a:rPr>
              <a:t>.</a:t>
            </a:r>
            <a:r>
              <a:rPr sz="2750" spc="-45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Old</a:t>
            </a:r>
            <a:r>
              <a:rPr sz="2750" spc="155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age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75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2750" b="1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All</a:t>
            </a:r>
            <a:r>
              <a:rPr sz="275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75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275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above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517" y="140652"/>
            <a:ext cx="8459470" cy="215646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55600" marR="5080" indent="-343535">
              <a:lnSpc>
                <a:spcPct val="101800"/>
              </a:lnSpc>
              <a:spcBef>
                <a:spcPts val="65"/>
              </a:spcBef>
              <a:tabLst>
                <a:tab pos="2225675" algn="l"/>
                <a:tab pos="5594985" algn="l"/>
                <a:tab pos="6622415" algn="l"/>
              </a:tabLst>
            </a:pPr>
            <a:r>
              <a:rPr sz="2750" spc="35" dirty="0">
                <a:latin typeface="Times New Roman"/>
                <a:cs typeface="Times New Roman"/>
              </a:rPr>
              <a:t>70y </a:t>
            </a:r>
            <a:r>
              <a:rPr sz="2750" spc="-35" dirty="0">
                <a:latin typeface="Times New Roman"/>
                <a:cs typeface="Times New Roman"/>
              </a:rPr>
              <a:t>old </a:t>
            </a:r>
            <a:r>
              <a:rPr sz="2750" spc="-20" dirty="0">
                <a:latin typeface="Times New Roman"/>
                <a:cs typeface="Times New Roman"/>
              </a:rPr>
              <a:t>male patient</a:t>
            </a:r>
            <a:r>
              <a:rPr sz="2750" spc="-1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, </a:t>
            </a:r>
            <a:r>
              <a:rPr sz="2750" spc="-10" dirty="0">
                <a:latin typeface="Times New Roman"/>
                <a:cs typeface="Times New Roman"/>
              </a:rPr>
              <a:t>smoker </a:t>
            </a:r>
            <a:r>
              <a:rPr sz="2750" spc="5" dirty="0">
                <a:latin typeface="Times New Roman"/>
                <a:cs typeface="Times New Roman"/>
              </a:rPr>
              <a:t>, </a:t>
            </a:r>
            <a:r>
              <a:rPr sz="2750" spc="-15" dirty="0">
                <a:latin typeface="Times New Roman"/>
                <a:cs typeface="Times New Roman"/>
              </a:rPr>
              <a:t>presented</a:t>
            </a:r>
            <a:r>
              <a:rPr sz="2750" spc="-10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to </a:t>
            </a:r>
            <a:r>
              <a:rPr sz="2750" spc="-20" dirty="0">
                <a:latin typeface="Times New Roman"/>
                <a:cs typeface="Times New Roman"/>
              </a:rPr>
              <a:t>urology</a:t>
            </a:r>
            <a:r>
              <a:rPr sz="2750" spc="-15" dirty="0">
                <a:latin typeface="Times New Roman"/>
                <a:cs typeface="Times New Roman"/>
              </a:rPr>
              <a:t> </a:t>
            </a:r>
            <a:r>
              <a:rPr sz="2750" spc="-45" dirty="0">
                <a:latin typeface="Times New Roman"/>
                <a:cs typeface="Times New Roman"/>
              </a:rPr>
              <a:t>clinic </a:t>
            </a:r>
            <a:r>
              <a:rPr sz="2750" spc="-40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complaining	</a:t>
            </a:r>
            <a:r>
              <a:rPr sz="2750" spc="-10" dirty="0">
                <a:latin typeface="Times New Roman"/>
                <a:cs typeface="Times New Roman"/>
              </a:rPr>
              <a:t>of</a:t>
            </a:r>
            <a:r>
              <a:rPr sz="2750" spc="60" dirty="0">
                <a:latin typeface="Times New Roman"/>
                <a:cs typeface="Times New Roman"/>
              </a:rPr>
              <a:t> </a:t>
            </a:r>
            <a:r>
              <a:rPr sz="2750" spc="-30" dirty="0">
                <a:latin typeface="Times New Roman"/>
                <a:cs typeface="Times New Roman"/>
              </a:rPr>
              <a:t>painless</a:t>
            </a:r>
            <a:r>
              <a:rPr sz="2750" spc="365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intermittent	gross</a:t>
            </a:r>
            <a:r>
              <a:rPr sz="2750" spc="95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hematuria</a:t>
            </a:r>
            <a:r>
              <a:rPr sz="2750" spc="150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and </a:t>
            </a:r>
            <a:r>
              <a:rPr sz="2750" spc="-675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urinary</a:t>
            </a:r>
            <a:r>
              <a:rPr sz="2750" spc="170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retention</a:t>
            </a:r>
            <a:r>
              <a:rPr sz="2750" spc="320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on</a:t>
            </a:r>
            <a:r>
              <a:rPr sz="2750" spc="95" dirty="0">
                <a:latin typeface="Times New Roman"/>
                <a:cs typeface="Times New Roman"/>
              </a:rPr>
              <a:t> </a:t>
            </a:r>
            <a:r>
              <a:rPr sz="2750" spc="20" dirty="0">
                <a:latin typeface="Times New Roman"/>
                <a:cs typeface="Times New Roman"/>
              </a:rPr>
              <a:t>U</a:t>
            </a:r>
            <a:r>
              <a:rPr sz="275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/</a:t>
            </a:r>
            <a:r>
              <a:rPr sz="2750" spc="40" dirty="0">
                <a:latin typeface="Times New Roman"/>
                <a:cs typeface="Times New Roman"/>
              </a:rPr>
              <a:t> </a:t>
            </a:r>
            <a:r>
              <a:rPr sz="2750" spc="15" dirty="0">
                <a:latin typeface="Times New Roman"/>
                <a:cs typeface="Times New Roman"/>
              </a:rPr>
              <a:t>S </a:t>
            </a:r>
            <a:r>
              <a:rPr sz="2750" spc="5" dirty="0">
                <a:latin typeface="Times New Roman"/>
                <a:cs typeface="Times New Roman"/>
              </a:rPr>
              <a:t>:</a:t>
            </a:r>
            <a:r>
              <a:rPr sz="2750" spc="-50" dirty="0">
                <a:latin typeface="Times New Roman"/>
                <a:cs typeface="Times New Roman"/>
              </a:rPr>
              <a:t> </a:t>
            </a:r>
            <a:r>
              <a:rPr sz="2750" spc="30" dirty="0">
                <a:latin typeface="Times New Roman"/>
                <a:cs typeface="Times New Roman"/>
              </a:rPr>
              <a:t>33</a:t>
            </a:r>
            <a:r>
              <a:rPr sz="2750" spc="2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cm</a:t>
            </a:r>
            <a:r>
              <a:rPr sz="2750" spc="70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urinary</a:t>
            </a:r>
            <a:r>
              <a:rPr sz="2750" spc="170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mass</a:t>
            </a:r>
            <a:r>
              <a:rPr sz="2750" spc="10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was </a:t>
            </a:r>
            <a:r>
              <a:rPr sz="2750" spc="10" dirty="0">
                <a:latin typeface="Times New Roman"/>
                <a:cs typeface="Times New Roman"/>
              </a:rPr>
              <a:t> found</a:t>
            </a:r>
            <a:r>
              <a:rPr sz="2750" spc="3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,</a:t>
            </a:r>
            <a:r>
              <a:rPr sz="2750" spc="50" dirty="0">
                <a:latin typeface="Times New Roman"/>
                <a:cs typeface="Times New Roman"/>
              </a:rPr>
              <a:t> </a:t>
            </a:r>
            <a:r>
              <a:rPr sz="2750" spc="-40" dirty="0">
                <a:latin typeface="Times New Roman"/>
                <a:cs typeface="Times New Roman"/>
              </a:rPr>
              <a:t>if</a:t>
            </a:r>
            <a:r>
              <a:rPr sz="2750" spc="125" dirty="0">
                <a:latin typeface="Times New Roman"/>
                <a:cs typeface="Times New Roman"/>
              </a:rPr>
              <a:t> </a:t>
            </a:r>
            <a:r>
              <a:rPr sz="2750" spc="15" dirty="0">
                <a:latin typeface="Times New Roman"/>
                <a:cs typeface="Times New Roman"/>
              </a:rPr>
              <a:t>the</a:t>
            </a:r>
            <a:r>
              <a:rPr sz="2750" spc="3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mass</a:t>
            </a:r>
            <a:r>
              <a:rPr sz="2750" spc="12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was</a:t>
            </a:r>
            <a:r>
              <a:rPr sz="2750" spc="40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shown</a:t>
            </a:r>
            <a:r>
              <a:rPr sz="2750" spc="10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to</a:t>
            </a:r>
            <a:r>
              <a:rPr sz="2750" spc="30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malignant	</a:t>
            </a:r>
            <a:r>
              <a:rPr sz="2750" spc="5" dirty="0">
                <a:latin typeface="Times New Roman"/>
                <a:cs typeface="Times New Roman"/>
              </a:rPr>
              <a:t>,</a:t>
            </a:r>
            <a:r>
              <a:rPr sz="2750" spc="-60" dirty="0">
                <a:latin typeface="Times New Roman"/>
                <a:cs typeface="Times New Roman"/>
              </a:rPr>
              <a:t> </a:t>
            </a:r>
            <a:r>
              <a:rPr sz="275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which</a:t>
            </a:r>
            <a:r>
              <a:rPr sz="2750" b="1" u="heavy" spc="1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 </a:t>
            </a:r>
            <a:r>
              <a:rPr sz="2750" b="1" spc="-5" dirty="0">
                <a:latin typeface="Times New Roman"/>
                <a:cs typeface="Times New Roman"/>
              </a:rPr>
              <a:t> </a:t>
            </a:r>
            <a:r>
              <a:rPr sz="275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750" b="1" u="heavy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following</a:t>
            </a:r>
            <a:r>
              <a:rPr sz="2750" b="1" u="heavy" spc="2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</a:t>
            </a:r>
            <a:r>
              <a:rPr sz="2750" b="1" u="heavy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considered</a:t>
            </a:r>
            <a:r>
              <a:rPr sz="2750" b="1" u="heavy" spc="3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2750" b="1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risk</a:t>
            </a:r>
            <a:r>
              <a:rPr sz="2750" b="1" u="heavy" spc="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factor</a:t>
            </a:r>
            <a:r>
              <a:rPr sz="2750" b="1" spc="75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?</a:t>
            </a:r>
            <a:endParaRPr sz="275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850" y="2352675"/>
            <a:ext cx="4762500" cy="200977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364601" y="6434454"/>
            <a:ext cx="255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227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517" y="3754056"/>
            <a:ext cx="3100070" cy="259080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2750" spc="-30" dirty="0">
                <a:latin typeface="Times New Roman"/>
                <a:cs typeface="Times New Roman"/>
              </a:rPr>
              <a:t>Select</a:t>
            </a:r>
            <a:r>
              <a:rPr sz="2750" spc="229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one</a:t>
            </a:r>
            <a:r>
              <a:rPr sz="2750" spc="5" dirty="0">
                <a:latin typeface="Times New Roman"/>
                <a:cs typeface="Times New Roman"/>
              </a:rPr>
              <a:t> :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spc="10" dirty="0">
                <a:latin typeface="Times New Roman"/>
                <a:cs typeface="Times New Roman"/>
              </a:rPr>
              <a:t>a</a:t>
            </a:r>
            <a:r>
              <a:rPr sz="2750" spc="3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.</a:t>
            </a:r>
            <a:r>
              <a:rPr sz="2750" spc="-180" dirty="0">
                <a:latin typeface="Times New Roman"/>
                <a:cs typeface="Times New Roman"/>
              </a:rPr>
              <a:t> </a:t>
            </a:r>
            <a:r>
              <a:rPr sz="2750" spc="-114" dirty="0">
                <a:latin typeface="Times New Roman"/>
                <a:cs typeface="Times New Roman"/>
              </a:rPr>
              <a:t>A</a:t>
            </a:r>
            <a:r>
              <a:rPr sz="2750" spc="-25" dirty="0">
                <a:latin typeface="Times New Roman"/>
                <a:cs typeface="Times New Roman"/>
              </a:rPr>
              <a:t>cce</a:t>
            </a:r>
            <a:r>
              <a:rPr sz="2750" spc="-20" dirty="0">
                <a:latin typeface="Times New Roman"/>
                <a:cs typeface="Times New Roman"/>
              </a:rPr>
              <a:t>s</a:t>
            </a:r>
            <a:r>
              <a:rPr sz="2750" spc="10" dirty="0">
                <a:latin typeface="Times New Roman"/>
                <a:cs typeface="Times New Roman"/>
              </a:rPr>
              <a:t>s</a:t>
            </a:r>
            <a:r>
              <a:rPr sz="2750" spc="330" dirty="0">
                <a:latin typeface="Times New Roman"/>
                <a:cs typeface="Times New Roman"/>
              </a:rPr>
              <a:t> </a:t>
            </a:r>
            <a:r>
              <a:rPr sz="2750" spc="-25" dirty="0">
                <a:latin typeface="Times New Roman"/>
                <a:cs typeface="Times New Roman"/>
              </a:rPr>
              <a:t>ca</a:t>
            </a:r>
            <a:r>
              <a:rPr sz="2750" spc="-15" dirty="0">
                <a:latin typeface="Times New Roman"/>
                <a:cs typeface="Times New Roman"/>
              </a:rPr>
              <a:t>t</a:t>
            </a:r>
            <a:r>
              <a:rPr sz="2750" spc="45" dirty="0">
                <a:latin typeface="Times New Roman"/>
                <a:cs typeface="Times New Roman"/>
              </a:rPr>
              <a:t>h</a:t>
            </a:r>
            <a:r>
              <a:rPr sz="2750" spc="-25" dirty="0">
                <a:latin typeface="Times New Roman"/>
                <a:cs typeface="Times New Roman"/>
              </a:rPr>
              <a:t>e</a:t>
            </a:r>
            <a:r>
              <a:rPr sz="2750" spc="-15" dirty="0">
                <a:latin typeface="Times New Roman"/>
                <a:cs typeface="Times New Roman"/>
              </a:rPr>
              <a:t>t</a:t>
            </a:r>
            <a:r>
              <a:rPr sz="2750" spc="-25" dirty="0">
                <a:latin typeface="Times New Roman"/>
                <a:cs typeface="Times New Roman"/>
              </a:rPr>
              <a:t>e</a:t>
            </a:r>
            <a:r>
              <a:rPr sz="2750" spc="5" dirty="0">
                <a:latin typeface="Times New Roman"/>
                <a:cs typeface="Times New Roman"/>
              </a:rPr>
              <a:t>r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spc="-10" dirty="0">
                <a:latin typeface="Times New Roman"/>
                <a:cs typeface="Times New Roman"/>
              </a:rPr>
              <a:t>b.</a:t>
            </a:r>
            <a:r>
              <a:rPr sz="2750" spc="10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Guidewire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75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c </a:t>
            </a:r>
            <a:r>
              <a:rPr sz="275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275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JJ</a:t>
            </a:r>
            <a:r>
              <a:rPr sz="275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stent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spc="15" dirty="0">
                <a:latin typeface="Times New Roman"/>
                <a:cs typeface="Times New Roman"/>
              </a:rPr>
              <a:t>d</a:t>
            </a:r>
            <a:r>
              <a:rPr sz="2750" spc="5" dirty="0">
                <a:latin typeface="Times New Roman"/>
                <a:cs typeface="Times New Roman"/>
              </a:rPr>
              <a:t> .</a:t>
            </a:r>
            <a:r>
              <a:rPr sz="2750" spc="20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Nephrostomy</a:t>
            </a:r>
            <a:r>
              <a:rPr sz="2750" spc="23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tube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445" y="67944"/>
            <a:ext cx="329057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Name</a:t>
            </a:r>
            <a:r>
              <a:rPr sz="2750" b="1" u="heavy" spc="1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this</a:t>
            </a:r>
            <a:r>
              <a:rPr sz="2750" b="1" u="heavy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structure</a:t>
            </a:r>
            <a:r>
              <a:rPr sz="2750" b="1" u="heavy" spc="2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?</a:t>
            </a:r>
            <a:endParaRPr sz="275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725" y="666750"/>
            <a:ext cx="2809875" cy="29813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228</a:t>
            </a:r>
          </a:p>
        </p:txBody>
      </p:sp>
    </p:spTree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517" y="3754056"/>
            <a:ext cx="4491990" cy="259080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2750" spc="-30" dirty="0">
                <a:latin typeface="Times New Roman"/>
                <a:cs typeface="Times New Roman"/>
              </a:rPr>
              <a:t>Select</a:t>
            </a:r>
            <a:r>
              <a:rPr sz="2750" spc="229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one</a:t>
            </a:r>
            <a:r>
              <a:rPr sz="2750" spc="5" dirty="0">
                <a:latin typeface="Times New Roman"/>
                <a:cs typeface="Times New Roman"/>
              </a:rPr>
              <a:t> :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2187575" algn="l"/>
              </a:tabLst>
            </a:pPr>
            <a:r>
              <a:rPr sz="2750" spc="10" dirty="0">
                <a:latin typeface="Times New Roman"/>
                <a:cs typeface="Times New Roman"/>
              </a:rPr>
              <a:t>a</a:t>
            </a:r>
            <a:r>
              <a:rPr sz="2750" spc="4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.</a:t>
            </a:r>
            <a:r>
              <a:rPr sz="2750" spc="-20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Obstructive	</a:t>
            </a:r>
            <a:r>
              <a:rPr sz="2750" dirty="0">
                <a:latin typeface="Times New Roman"/>
                <a:cs typeface="Times New Roman"/>
              </a:rPr>
              <a:t>nephropathy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spc="-10" dirty="0">
                <a:latin typeface="Times New Roman"/>
                <a:cs typeface="Times New Roman"/>
              </a:rPr>
              <a:t>b.</a:t>
            </a:r>
            <a:r>
              <a:rPr sz="2750" spc="30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Prophylactic</a:t>
            </a:r>
            <a:r>
              <a:rPr sz="2750" spc="310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pre-ESWL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750" spc="10" dirty="0">
                <a:latin typeface="Times New Roman"/>
                <a:cs typeface="Times New Roman"/>
              </a:rPr>
              <a:t>c</a:t>
            </a:r>
            <a:r>
              <a:rPr sz="2750" spc="3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.</a:t>
            </a:r>
            <a:r>
              <a:rPr sz="2750" spc="-3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Post</a:t>
            </a:r>
            <a:r>
              <a:rPr sz="2750" spc="105" dirty="0">
                <a:latin typeface="Times New Roman"/>
                <a:cs typeface="Times New Roman"/>
              </a:rPr>
              <a:t> </a:t>
            </a:r>
            <a:r>
              <a:rPr sz="2750" spc="15" dirty="0">
                <a:latin typeface="Times New Roman"/>
                <a:cs typeface="Times New Roman"/>
              </a:rPr>
              <a:t>–</a:t>
            </a:r>
            <a:r>
              <a:rPr sz="2750" spc="25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traumatic</a:t>
            </a:r>
            <a:r>
              <a:rPr sz="2750" spc="270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uretroscopy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75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.</a:t>
            </a:r>
            <a:r>
              <a:rPr sz="2750" b="1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All</a:t>
            </a:r>
            <a:r>
              <a:rPr sz="275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75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275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above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445" y="140652"/>
            <a:ext cx="769556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Which</a:t>
            </a:r>
            <a:r>
              <a:rPr sz="2750" b="1" u="heavy" spc="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750" b="1" u="heavy" spc="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750" b="1" u="heavy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following</a:t>
            </a:r>
            <a:r>
              <a:rPr sz="2750" b="1" u="heavy" spc="1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</a:t>
            </a:r>
            <a:r>
              <a:rPr sz="2750" b="1" u="heavy" spc="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</a:t>
            </a:r>
            <a:r>
              <a:rPr sz="2750" b="1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indication</a:t>
            </a:r>
            <a:r>
              <a:rPr sz="2750" b="1" u="heavy" spc="2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</a:t>
            </a:r>
            <a:r>
              <a:rPr sz="2750" b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its</a:t>
            </a:r>
            <a:r>
              <a:rPr sz="2750" b="1" u="heavy" spc="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use</a:t>
            </a:r>
            <a:r>
              <a:rPr sz="2750" b="1" spc="25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?</a:t>
            </a:r>
            <a:endParaRPr sz="275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725" y="666750"/>
            <a:ext cx="2809875" cy="29813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229</a:t>
            </a:r>
          </a:p>
        </p:txBody>
      </p:sp>
    </p:spTree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517" y="3754056"/>
            <a:ext cx="4453255" cy="2075814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2750" spc="-30" dirty="0">
                <a:latin typeface="Times New Roman"/>
                <a:cs typeface="Times New Roman"/>
              </a:rPr>
              <a:t>Select</a:t>
            </a:r>
            <a:r>
              <a:rPr sz="2750" spc="229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one</a:t>
            </a:r>
            <a:r>
              <a:rPr sz="2750" spc="5" dirty="0">
                <a:latin typeface="Times New Roman"/>
                <a:cs typeface="Times New Roman"/>
              </a:rPr>
              <a:t> :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spc="10" dirty="0">
                <a:latin typeface="Times New Roman"/>
                <a:cs typeface="Times New Roman"/>
              </a:rPr>
              <a:t>a</a:t>
            </a:r>
            <a:r>
              <a:rPr sz="2750" spc="2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.</a:t>
            </a:r>
            <a:r>
              <a:rPr sz="2750" spc="-35" dirty="0">
                <a:latin typeface="Times New Roman"/>
                <a:cs typeface="Times New Roman"/>
              </a:rPr>
              <a:t> </a:t>
            </a:r>
            <a:r>
              <a:rPr sz="2750" spc="30" dirty="0">
                <a:latin typeface="Times New Roman"/>
                <a:cs typeface="Times New Roman"/>
              </a:rPr>
              <a:t>One</a:t>
            </a:r>
            <a:r>
              <a:rPr sz="2750" spc="2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way</a:t>
            </a:r>
            <a:r>
              <a:rPr sz="2750" spc="15" dirty="0">
                <a:latin typeface="Times New Roman"/>
                <a:cs typeface="Times New Roman"/>
              </a:rPr>
              <a:t> </a:t>
            </a:r>
            <a:r>
              <a:rPr sz="2750" spc="-30" dirty="0">
                <a:latin typeface="Times New Roman"/>
                <a:cs typeface="Times New Roman"/>
              </a:rPr>
              <a:t>foleys</a:t>
            </a:r>
            <a:r>
              <a:rPr sz="2750" spc="31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catheter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spc="-10" dirty="0">
                <a:latin typeface="Times New Roman"/>
                <a:cs typeface="Times New Roman"/>
              </a:rPr>
              <a:t>b.</a:t>
            </a:r>
            <a:r>
              <a:rPr sz="2750" spc="30" dirty="0">
                <a:latin typeface="Times New Roman"/>
                <a:cs typeface="Times New Roman"/>
              </a:rPr>
              <a:t> </a:t>
            </a:r>
            <a:r>
              <a:rPr sz="2750" spc="-65" dirty="0">
                <a:latin typeface="Times New Roman"/>
                <a:cs typeface="Times New Roman"/>
              </a:rPr>
              <a:t>Tow</a:t>
            </a:r>
            <a:r>
              <a:rPr sz="2750" spc="65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ways</a:t>
            </a:r>
            <a:r>
              <a:rPr sz="2750" spc="160" dirty="0">
                <a:latin typeface="Times New Roman"/>
                <a:cs typeface="Times New Roman"/>
              </a:rPr>
              <a:t> </a:t>
            </a:r>
            <a:r>
              <a:rPr sz="2750" spc="-40" dirty="0">
                <a:latin typeface="Times New Roman"/>
                <a:cs typeface="Times New Roman"/>
              </a:rPr>
              <a:t>foleys</a:t>
            </a:r>
            <a:r>
              <a:rPr sz="2750" spc="30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catheter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75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75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275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Three</a:t>
            </a:r>
            <a:r>
              <a:rPr sz="2750" b="1" spc="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ways</a:t>
            </a:r>
            <a:r>
              <a:rPr sz="2750" b="1" spc="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foleys</a:t>
            </a:r>
            <a:r>
              <a:rPr sz="2750" b="1" spc="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dirty="0">
                <a:solidFill>
                  <a:srgbClr val="FF0000"/>
                </a:solidFill>
                <a:latin typeface="Times New Roman"/>
                <a:cs typeface="Times New Roman"/>
              </a:rPr>
              <a:t>catheter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445" y="140652"/>
            <a:ext cx="500253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-5" dirty="0">
                <a:latin typeface="Times New Roman"/>
                <a:cs typeface="Times New Roman"/>
              </a:rPr>
              <a:t>What</a:t>
            </a:r>
            <a:r>
              <a:rPr sz="2750" spc="105" dirty="0">
                <a:latin typeface="Times New Roman"/>
                <a:cs typeface="Times New Roman"/>
              </a:rPr>
              <a:t> </a:t>
            </a:r>
            <a:r>
              <a:rPr sz="2750" spc="-40" dirty="0">
                <a:latin typeface="Times New Roman"/>
                <a:cs typeface="Times New Roman"/>
              </a:rPr>
              <a:t>is</a:t>
            </a:r>
            <a:r>
              <a:rPr sz="2750" spc="100" dirty="0">
                <a:latin typeface="Times New Roman"/>
                <a:cs typeface="Times New Roman"/>
              </a:rPr>
              <a:t> </a:t>
            </a:r>
            <a:r>
              <a:rPr sz="2750" spc="15" dirty="0">
                <a:latin typeface="Times New Roman"/>
                <a:cs typeface="Times New Roman"/>
              </a:rPr>
              <a:t>the</a:t>
            </a:r>
            <a:r>
              <a:rPr sz="2750" spc="25" dirty="0">
                <a:latin typeface="Times New Roman"/>
                <a:cs typeface="Times New Roman"/>
              </a:rPr>
              <a:t> </a:t>
            </a:r>
            <a:r>
              <a:rPr sz="275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name</a:t>
            </a:r>
            <a:r>
              <a:rPr sz="2750" b="1" spc="10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of</a:t>
            </a:r>
            <a:r>
              <a:rPr sz="2750" spc="100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this</a:t>
            </a:r>
            <a:r>
              <a:rPr sz="2750" spc="9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catheter</a:t>
            </a:r>
            <a:r>
              <a:rPr sz="2750" spc="170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?</a:t>
            </a:r>
            <a:endParaRPr sz="275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9797" y="695325"/>
            <a:ext cx="2167381" cy="301942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30517" y="5934100"/>
            <a:ext cx="3281679" cy="416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25"/>
              </a:lnSpc>
            </a:pPr>
            <a:r>
              <a:rPr sz="2750" spc="15" dirty="0">
                <a:latin typeface="Times New Roman"/>
                <a:cs typeface="Times New Roman"/>
              </a:rPr>
              <a:t>d</a:t>
            </a:r>
            <a:r>
              <a:rPr sz="2750" spc="1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.</a:t>
            </a:r>
            <a:r>
              <a:rPr sz="2750" spc="25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Suprapubic</a:t>
            </a:r>
            <a:r>
              <a:rPr sz="2750" spc="31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catheter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230</a:t>
            </a:r>
          </a:p>
        </p:txBody>
      </p:sp>
    </p:spTree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517" y="3754056"/>
            <a:ext cx="3244215" cy="2075814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2750" spc="-30" dirty="0">
                <a:latin typeface="Times New Roman"/>
                <a:cs typeface="Times New Roman"/>
              </a:rPr>
              <a:t>Select</a:t>
            </a:r>
            <a:r>
              <a:rPr sz="2750" spc="229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one</a:t>
            </a:r>
            <a:r>
              <a:rPr sz="2750" spc="5" dirty="0">
                <a:latin typeface="Times New Roman"/>
                <a:cs typeface="Times New Roman"/>
              </a:rPr>
              <a:t> :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75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275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TURP</a:t>
            </a:r>
            <a:endParaRPr sz="2750">
              <a:latin typeface="Times New Roman"/>
              <a:cs typeface="Times New Roman"/>
            </a:endParaRPr>
          </a:p>
          <a:p>
            <a:pPr marL="12700" marR="5080">
              <a:lnSpc>
                <a:spcPct val="120600"/>
              </a:lnSpc>
              <a:spcBef>
                <a:spcPts val="75"/>
              </a:spcBef>
            </a:pPr>
            <a:r>
              <a:rPr sz="2750" spc="-10" dirty="0">
                <a:latin typeface="Times New Roman"/>
                <a:cs typeface="Times New Roman"/>
              </a:rPr>
              <a:t>b.</a:t>
            </a:r>
            <a:r>
              <a:rPr sz="2750" spc="10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Optical</a:t>
            </a:r>
            <a:r>
              <a:rPr sz="2750" spc="21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urethrotomy </a:t>
            </a:r>
            <a:r>
              <a:rPr sz="2750" spc="-675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c</a:t>
            </a:r>
            <a:r>
              <a:rPr sz="2750" spc="2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.</a:t>
            </a:r>
            <a:r>
              <a:rPr sz="2750" spc="-40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Nephrectomy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445" y="140652"/>
            <a:ext cx="819277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This</a:t>
            </a:r>
            <a:r>
              <a:rPr sz="2750" b="1" u="heavy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type</a:t>
            </a:r>
            <a:r>
              <a:rPr sz="2750" b="1" u="heavy" spc="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</a:t>
            </a:r>
            <a:r>
              <a:rPr sz="2750" b="1" u="heavy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used</a:t>
            </a:r>
            <a:r>
              <a:rPr sz="2750" b="1" u="heavy" spc="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</a:t>
            </a:r>
            <a:r>
              <a:rPr sz="2750" b="1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which</a:t>
            </a:r>
            <a:r>
              <a:rPr sz="2750" b="1" u="heavy" spc="1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750" b="1" u="heavy" spc="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750" b="1" u="heavy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following</a:t>
            </a:r>
            <a:r>
              <a:rPr sz="2750" b="1" u="heavy" spc="1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operation</a:t>
            </a:r>
            <a:r>
              <a:rPr sz="2750" b="1" u="heavy" spc="2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?</a:t>
            </a:r>
            <a:endParaRPr sz="275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9797" y="695325"/>
            <a:ext cx="2167381" cy="301942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30517" y="5934100"/>
            <a:ext cx="6250305" cy="416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25"/>
              </a:lnSpc>
              <a:tabLst>
                <a:tab pos="2205355" algn="l"/>
                <a:tab pos="3875404" algn="l"/>
              </a:tabLst>
            </a:pPr>
            <a:r>
              <a:rPr sz="2750" spc="15" dirty="0">
                <a:latin typeface="Times New Roman"/>
                <a:cs typeface="Times New Roman"/>
              </a:rPr>
              <a:t>d</a:t>
            </a:r>
            <a:r>
              <a:rPr sz="2750" spc="3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.</a:t>
            </a:r>
            <a:r>
              <a:rPr sz="2750" spc="50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Intravesical	installation	</a:t>
            </a:r>
            <a:r>
              <a:rPr sz="2750" spc="-10" dirty="0">
                <a:latin typeface="Times New Roman"/>
                <a:cs typeface="Times New Roman"/>
              </a:rPr>
              <a:t>of </a:t>
            </a:r>
            <a:r>
              <a:rPr sz="2750" spc="-5" dirty="0">
                <a:latin typeface="Times New Roman"/>
                <a:cs typeface="Times New Roman"/>
              </a:rPr>
              <a:t>chemotherapy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231</a:t>
            </a:r>
          </a:p>
        </p:txBody>
      </p:sp>
    </p:spTree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517" y="3754056"/>
            <a:ext cx="1678939" cy="2590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2800"/>
              </a:lnSpc>
              <a:spcBef>
                <a:spcPts val="95"/>
              </a:spcBef>
            </a:pPr>
            <a:r>
              <a:rPr sz="2750" spc="-30" dirty="0">
                <a:latin typeface="Times New Roman"/>
                <a:cs typeface="Times New Roman"/>
              </a:rPr>
              <a:t>Select</a:t>
            </a:r>
            <a:r>
              <a:rPr sz="2750" spc="210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one</a:t>
            </a:r>
            <a:r>
              <a:rPr sz="2750" spc="-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: </a:t>
            </a:r>
            <a:r>
              <a:rPr sz="2750" spc="-675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a</a:t>
            </a:r>
            <a:r>
              <a:rPr sz="2750" spc="1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.</a:t>
            </a:r>
            <a:r>
              <a:rPr sz="2750" spc="-4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KUB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b.</a:t>
            </a:r>
            <a:r>
              <a:rPr sz="275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MCUG</a:t>
            </a:r>
            <a:endParaRPr sz="2750">
              <a:latin typeface="Times New Roman"/>
              <a:cs typeface="Times New Roman"/>
            </a:endParaRPr>
          </a:p>
          <a:p>
            <a:pPr marL="12700" marR="525780">
              <a:lnSpc>
                <a:spcPts val="4060"/>
              </a:lnSpc>
              <a:spcBef>
                <a:spcPts val="20"/>
              </a:spcBef>
            </a:pPr>
            <a:r>
              <a:rPr sz="2750" spc="10" dirty="0">
                <a:latin typeface="Times New Roman"/>
                <a:cs typeface="Times New Roman"/>
              </a:rPr>
              <a:t>c</a:t>
            </a:r>
            <a:r>
              <a:rPr sz="2750" spc="-1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.</a:t>
            </a:r>
            <a:r>
              <a:rPr sz="2750" spc="-70" dirty="0">
                <a:latin typeface="Times New Roman"/>
                <a:cs typeface="Times New Roman"/>
              </a:rPr>
              <a:t> </a:t>
            </a:r>
            <a:r>
              <a:rPr sz="2750" spc="30" dirty="0">
                <a:latin typeface="Times New Roman"/>
                <a:cs typeface="Times New Roman"/>
              </a:rPr>
              <a:t>CTU </a:t>
            </a:r>
            <a:r>
              <a:rPr sz="2750" spc="-675" dirty="0">
                <a:latin typeface="Times New Roman"/>
                <a:cs typeface="Times New Roman"/>
              </a:rPr>
              <a:t> </a:t>
            </a:r>
            <a:r>
              <a:rPr sz="2750" spc="15" dirty="0">
                <a:latin typeface="Times New Roman"/>
                <a:cs typeface="Times New Roman"/>
              </a:rPr>
              <a:t>d</a:t>
            </a:r>
            <a:r>
              <a:rPr sz="2750" spc="-1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.</a:t>
            </a:r>
            <a:r>
              <a:rPr sz="2750" spc="15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IVU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445" y="131127"/>
            <a:ext cx="8814435" cy="12884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25"/>
              </a:spcBef>
              <a:tabLst>
                <a:tab pos="3850004" algn="l"/>
              </a:tabLst>
            </a:pPr>
            <a:r>
              <a:rPr sz="2750" dirty="0">
                <a:latin typeface="Times New Roman"/>
                <a:cs typeface="Times New Roman"/>
              </a:rPr>
              <a:t>This </a:t>
            </a:r>
            <a:r>
              <a:rPr sz="2750" spc="-20" dirty="0">
                <a:latin typeface="Times New Roman"/>
                <a:cs typeface="Times New Roman"/>
              </a:rPr>
              <a:t>imaging</a:t>
            </a:r>
            <a:r>
              <a:rPr sz="2750" spc="64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study </a:t>
            </a:r>
            <a:r>
              <a:rPr sz="2750" spc="5" dirty="0">
                <a:latin typeface="Times New Roman"/>
                <a:cs typeface="Times New Roman"/>
              </a:rPr>
              <a:t>was </a:t>
            </a:r>
            <a:r>
              <a:rPr sz="2750" dirty="0">
                <a:latin typeface="Times New Roman"/>
                <a:cs typeface="Times New Roman"/>
              </a:rPr>
              <a:t>done to </a:t>
            </a:r>
            <a:r>
              <a:rPr sz="2750" spc="-35" dirty="0">
                <a:latin typeface="Times New Roman"/>
                <a:cs typeface="Times New Roman"/>
              </a:rPr>
              <a:t>pediatric</a:t>
            </a:r>
            <a:r>
              <a:rPr sz="2750" spc="620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patient </a:t>
            </a:r>
            <a:r>
              <a:rPr sz="2750" spc="-15" dirty="0">
                <a:latin typeface="Times New Roman"/>
                <a:cs typeface="Times New Roman"/>
              </a:rPr>
              <a:t>with </a:t>
            </a:r>
            <a:r>
              <a:rPr sz="2750" spc="-10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recurrent</a:t>
            </a:r>
            <a:r>
              <a:rPr sz="2750" spc="-25" dirty="0">
                <a:latin typeface="Times New Roman"/>
                <a:cs typeface="Times New Roman"/>
              </a:rPr>
              <a:t> </a:t>
            </a:r>
            <a:r>
              <a:rPr sz="2750" spc="25" dirty="0">
                <a:latin typeface="Times New Roman"/>
                <a:cs typeface="Times New Roman"/>
              </a:rPr>
              <a:t>UTI</a:t>
            </a:r>
            <a:r>
              <a:rPr sz="2750" spc="-3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showing</a:t>
            </a:r>
            <a:r>
              <a:rPr sz="2750" spc="-45" dirty="0">
                <a:latin typeface="Times New Roman"/>
                <a:cs typeface="Times New Roman"/>
              </a:rPr>
              <a:t> </a:t>
            </a:r>
            <a:r>
              <a:rPr sz="2750" spc="30" dirty="0">
                <a:latin typeface="Times New Roman"/>
                <a:cs typeface="Times New Roman"/>
              </a:rPr>
              <a:t>VUR</a:t>
            </a:r>
            <a:r>
              <a:rPr sz="2750" spc="-135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with</a:t>
            </a:r>
            <a:r>
              <a:rPr sz="2750" spc="100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contrast</a:t>
            </a:r>
            <a:r>
              <a:rPr sz="2750" spc="50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refluxing</a:t>
            </a:r>
            <a:r>
              <a:rPr sz="2750" spc="10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to</a:t>
            </a:r>
            <a:r>
              <a:rPr sz="2750" spc="30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renal </a:t>
            </a:r>
            <a:r>
              <a:rPr sz="2750" spc="-670" dirty="0">
                <a:latin typeface="Times New Roman"/>
                <a:cs typeface="Times New Roman"/>
              </a:rPr>
              <a:t> </a:t>
            </a:r>
            <a:r>
              <a:rPr sz="2750" spc="-40" dirty="0">
                <a:latin typeface="Times New Roman"/>
                <a:cs typeface="Times New Roman"/>
              </a:rPr>
              <a:t>pelvis</a:t>
            </a:r>
            <a:r>
              <a:rPr sz="2750" spc="27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without</a:t>
            </a:r>
            <a:r>
              <a:rPr sz="2750" spc="-15" dirty="0">
                <a:latin typeface="Times New Roman"/>
                <a:cs typeface="Times New Roman"/>
              </a:rPr>
              <a:t> </a:t>
            </a:r>
            <a:r>
              <a:rPr sz="2750" spc="-40" dirty="0">
                <a:latin typeface="Times New Roman"/>
                <a:cs typeface="Times New Roman"/>
              </a:rPr>
              <a:t>dilatation	</a:t>
            </a:r>
            <a:r>
              <a:rPr sz="2750" spc="5" dirty="0">
                <a:latin typeface="Times New Roman"/>
                <a:cs typeface="Times New Roman"/>
              </a:rPr>
              <a:t>,</a:t>
            </a:r>
            <a:r>
              <a:rPr sz="2750" spc="-70" dirty="0">
                <a:latin typeface="Times New Roman"/>
                <a:cs typeface="Times New Roman"/>
              </a:rPr>
              <a:t> </a:t>
            </a:r>
            <a:r>
              <a:rPr sz="275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what</a:t>
            </a:r>
            <a:r>
              <a:rPr sz="2750" b="1" u="heavy" spc="-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</a:t>
            </a:r>
            <a:r>
              <a:rPr sz="2750" b="1" u="heavy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750" b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name</a:t>
            </a:r>
            <a:r>
              <a:rPr sz="2750" b="1" u="heavy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750"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study</a:t>
            </a:r>
            <a:r>
              <a:rPr sz="2750" b="1" spc="-60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?</a:t>
            </a:r>
            <a:endParaRPr sz="275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650" y="1552575"/>
            <a:ext cx="2800350" cy="23812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30517" y="6449686"/>
            <a:ext cx="1127760" cy="416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25"/>
              </a:lnSpc>
            </a:pPr>
            <a:r>
              <a:rPr sz="2750" spc="10" dirty="0">
                <a:latin typeface="Times New Roman"/>
                <a:cs typeface="Times New Roman"/>
              </a:rPr>
              <a:t>e</a:t>
            </a:r>
            <a:r>
              <a:rPr sz="2750" spc="-1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.</a:t>
            </a:r>
            <a:r>
              <a:rPr sz="2750" spc="-7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RGS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64601" y="6472554"/>
            <a:ext cx="255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232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517" y="3754056"/>
            <a:ext cx="1678939" cy="3106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22800"/>
              </a:lnSpc>
              <a:spcBef>
                <a:spcPts val="95"/>
              </a:spcBef>
            </a:pPr>
            <a:r>
              <a:rPr sz="2750" spc="-30" dirty="0">
                <a:latin typeface="Times New Roman"/>
                <a:cs typeface="Times New Roman"/>
              </a:rPr>
              <a:t>Select </a:t>
            </a:r>
            <a:r>
              <a:rPr sz="2750" spc="10" dirty="0">
                <a:latin typeface="Times New Roman"/>
                <a:cs typeface="Times New Roman"/>
              </a:rPr>
              <a:t>one </a:t>
            </a:r>
            <a:r>
              <a:rPr sz="2750" spc="5" dirty="0">
                <a:latin typeface="Times New Roman"/>
                <a:cs typeface="Times New Roman"/>
              </a:rPr>
              <a:t>: </a:t>
            </a:r>
            <a:r>
              <a:rPr sz="2750" spc="-675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a </a:t>
            </a:r>
            <a:r>
              <a:rPr sz="2750" spc="5" dirty="0">
                <a:latin typeface="Times New Roman"/>
                <a:cs typeface="Times New Roman"/>
              </a:rPr>
              <a:t>.</a:t>
            </a:r>
            <a:r>
              <a:rPr sz="2750" spc="-50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Grade</a:t>
            </a:r>
            <a:r>
              <a:rPr sz="2750" spc="220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1</a:t>
            </a:r>
            <a:endParaRPr sz="2750">
              <a:latin typeface="Times New Roman"/>
              <a:cs typeface="Times New Roman"/>
            </a:endParaRPr>
          </a:p>
          <a:p>
            <a:pPr marL="12700" marR="50800" algn="just">
              <a:lnSpc>
                <a:spcPct val="122100"/>
              </a:lnSpc>
              <a:spcBef>
                <a:spcPts val="25"/>
              </a:spcBef>
            </a:pPr>
            <a:r>
              <a:rPr sz="275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b.</a:t>
            </a:r>
            <a:r>
              <a:rPr sz="275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Grade</a:t>
            </a:r>
            <a:r>
              <a:rPr sz="275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2 </a:t>
            </a:r>
            <a:r>
              <a:rPr sz="2750" b="1" spc="-6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c </a:t>
            </a:r>
            <a:r>
              <a:rPr sz="2750" spc="5" dirty="0">
                <a:latin typeface="Times New Roman"/>
                <a:cs typeface="Times New Roman"/>
              </a:rPr>
              <a:t>. </a:t>
            </a:r>
            <a:r>
              <a:rPr sz="2750" spc="-20" dirty="0">
                <a:latin typeface="Times New Roman"/>
                <a:cs typeface="Times New Roman"/>
              </a:rPr>
              <a:t>Grade </a:t>
            </a:r>
            <a:r>
              <a:rPr sz="2750" spc="15" dirty="0">
                <a:latin typeface="Times New Roman"/>
                <a:cs typeface="Times New Roman"/>
              </a:rPr>
              <a:t>3 </a:t>
            </a:r>
            <a:r>
              <a:rPr sz="2750" spc="-675" dirty="0">
                <a:latin typeface="Times New Roman"/>
                <a:cs typeface="Times New Roman"/>
              </a:rPr>
              <a:t> </a:t>
            </a:r>
            <a:r>
              <a:rPr sz="2750" spc="15" dirty="0">
                <a:latin typeface="Times New Roman"/>
                <a:cs typeface="Times New Roman"/>
              </a:rPr>
              <a:t>d </a:t>
            </a:r>
            <a:r>
              <a:rPr sz="2750" spc="5" dirty="0">
                <a:latin typeface="Times New Roman"/>
                <a:cs typeface="Times New Roman"/>
              </a:rPr>
              <a:t>. </a:t>
            </a:r>
            <a:r>
              <a:rPr sz="2750" spc="-20" dirty="0">
                <a:latin typeface="Times New Roman"/>
                <a:cs typeface="Times New Roman"/>
              </a:rPr>
              <a:t>Grade </a:t>
            </a:r>
            <a:r>
              <a:rPr sz="2750" spc="15" dirty="0">
                <a:latin typeface="Times New Roman"/>
                <a:cs typeface="Times New Roman"/>
              </a:rPr>
              <a:t>4 </a:t>
            </a:r>
            <a:r>
              <a:rPr sz="2750" spc="-675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e</a:t>
            </a:r>
            <a:r>
              <a:rPr sz="2750" spc="5" dirty="0">
                <a:latin typeface="Times New Roman"/>
                <a:cs typeface="Times New Roman"/>
              </a:rPr>
              <a:t> .</a:t>
            </a:r>
            <a:r>
              <a:rPr sz="2750" spc="-50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Grade</a:t>
            </a:r>
            <a:r>
              <a:rPr sz="2750" spc="220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5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445" y="131127"/>
            <a:ext cx="8814435" cy="12884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25"/>
              </a:spcBef>
              <a:tabLst>
                <a:tab pos="3850004" algn="l"/>
              </a:tabLst>
            </a:pPr>
            <a:r>
              <a:rPr sz="2750" dirty="0">
                <a:latin typeface="Times New Roman"/>
                <a:cs typeface="Times New Roman"/>
              </a:rPr>
              <a:t>This </a:t>
            </a:r>
            <a:r>
              <a:rPr sz="2750" spc="-20" dirty="0">
                <a:latin typeface="Times New Roman"/>
                <a:cs typeface="Times New Roman"/>
              </a:rPr>
              <a:t>imaging</a:t>
            </a:r>
            <a:r>
              <a:rPr sz="2750" spc="64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study </a:t>
            </a:r>
            <a:r>
              <a:rPr sz="2750" spc="5" dirty="0">
                <a:latin typeface="Times New Roman"/>
                <a:cs typeface="Times New Roman"/>
              </a:rPr>
              <a:t>was </a:t>
            </a:r>
            <a:r>
              <a:rPr sz="2750" dirty="0">
                <a:latin typeface="Times New Roman"/>
                <a:cs typeface="Times New Roman"/>
              </a:rPr>
              <a:t>done to </a:t>
            </a:r>
            <a:r>
              <a:rPr sz="2750" spc="-35" dirty="0">
                <a:latin typeface="Times New Roman"/>
                <a:cs typeface="Times New Roman"/>
              </a:rPr>
              <a:t>pediatric</a:t>
            </a:r>
            <a:r>
              <a:rPr sz="2750" spc="620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patient </a:t>
            </a:r>
            <a:r>
              <a:rPr sz="2750" spc="-15" dirty="0">
                <a:latin typeface="Times New Roman"/>
                <a:cs typeface="Times New Roman"/>
              </a:rPr>
              <a:t>with </a:t>
            </a:r>
            <a:r>
              <a:rPr sz="2750" spc="-10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recurrent</a:t>
            </a:r>
            <a:r>
              <a:rPr sz="2750" spc="-25" dirty="0">
                <a:latin typeface="Times New Roman"/>
                <a:cs typeface="Times New Roman"/>
              </a:rPr>
              <a:t> </a:t>
            </a:r>
            <a:r>
              <a:rPr sz="2750" spc="25" dirty="0">
                <a:latin typeface="Times New Roman"/>
                <a:cs typeface="Times New Roman"/>
              </a:rPr>
              <a:t>UTI</a:t>
            </a:r>
            <a:r>
              <a:rPr sz="2750" spc="-3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showing</a:t>
            </a:r>
            <a:r>
              <a:rPr sz="2750" spc="-45" dirty="0">
                <a:latin typeface="Times New Roman"/>
                <a:cs typeface="Times New Roman"/>
              </a:rPr>
              <a:t> </a:t>
            </a:r>
            <a:r>
              <a:rPr sz="2750" spc="30" dirty="0">
                <a:latin typeface="Times New Roman"/>
                <a:cs typeface="Times New Roman"/>
              </a:rPr>
              <a:t>VUR</a:t>
            </a:r>
            <a:r>
              <a:rPr sz="2750" spc="-135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with</a:t>
            </a:r>
            <a:r>
              <a:rPr sz="2750" spc="100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contrast</a:t>
            </a:r>
            <a:r>
              <a:rPr sz="2750" spc="50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refluxing</a:t>
            </a:r>
            <a:r>
              <a:rPr sz="2750" spc="10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to</a:t>
            </a:r>
            <a:r>
              <a:rPr sz="2750" spc="30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renal </a:t>
            </a:r>
            <a:r>
              <a:rPr sz="2750" spc="-670" dirty="0">
                <a:latin typeface="Times New Roman"/>
                <a:cs typeface="Times New Roman"/>
              </a:rPr>
              <a:t> </a:t>
            </a:r>
            <a:r>
              <a:rPr sz="2750" spc="-40" dirty="0">
                <a:latin typeface="Times New Roman"/>
                <a:cs typeface="Times New Roman"/>
              </a:rPr>
              <a:t>pelvis</a:t>
            </a:r>
            <a:r>
              <a:rPr sz="2750" spc="27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without</a:t>
            </a:r>
            <a:r>
              <a:rPr sz="2750" spc="-15" dirty="0">
                <a:latin typeface="Times New Roman"/>
                <a:cs typeface="Times New Roman"/>
              </a:rPr>
              <a:t> </a:t>
            </a:r>
            <a:r>
              <a:rPr sz="2750" spc="-40" dirty="0">
                <a:latin typeface="Times New Roman"/>
                <a:cs typeface="Times New Roman"/>
              </a:rPr>
              <a:t>dilatation	</a:t>
            </a:r>
            <a:r>
              <a:rPr sz="2750" spc="5" dirty="0">
                <a:latin typeface="Times New Roman"/>
                <a:cs typeface="Times New Roman"/>
              </a:rPr>
              <a:t>,</a:t>
            </a:r>
            <a:r>
              <a:rPr sz="2750" spc="-70" dirty="0">
                <a:latin typeface="Times New Roman"/>
                <a:cs typeface="Times New Roman"/>
              </a:rPr>
              <a:t> </a:t>
            </a:r>
            <a:r>
              <a:rPr sz="275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what</a:t>
            </a:r>
            <a:r>
              <a:rPr sz="2750" b="1" u="heavy" spc="-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</a:t>
            </a:r>
            <a:r>
              <a:rPr sz="2750" b="1" u="heavy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750"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grade</a:t>
            </a:r>
            <a:r>
              <a:rPr sz="2750" b="1" u="heavy" spc="-1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75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VUR</a:t>
            </a:r>
            <a:r>
              <a:rPr sz="2750" b="1" spc="-70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?</a:t>
            </a:r>
            <a:endParaRPr sz="275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650" y="1552575"/>
            <a:ext cx="2800350" cy="23812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364601" y="6434454"/>
            <a:ext cx="255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233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77350" y="1971675"/>
            <a:ext cx="2914650" cy="37909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11162" y="213613"/>
            <a:ext cx="9985375" cy="55086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0" spc="110" dirty="0">
                <a:latin typeface="Calibri Light"/>
                <a:cs typeface="Calibri Light"/>
              </a:rPr>
              <a:t>Q7</a:t>
            </a:r>
            <a:endParaRPr sz="275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50">
              <a:latin typeface="Calibri Light"/>
              <a:cs typeface="Calibri Light"/>
            </a:endParaRPr>
          </a:p>
          <a:p>
            <a:pPr marL="12700" marR="5080">
              <a:lnSpc>
                <a:spcPts val="3000"/>
              </a:lnSpc>
            </a:pPr>
            <a:r>
              <a:rPr sz="2750" b="1" spc="15" dirty="0">
                <a:latin typeface="Calibri"/>
                <a:cs typeface="Calibri"/>
              </a:rPr>
              <a:t>A</a:t>
            </a:r>
            <a:r>
              <a:rPr sz="2750" b="1" spc="10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68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year</a:t>
            </a:r>
            <a:r>
              <a:rPr sz="2750" b="1" spc="-3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old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male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patient</a:t>
            </a:r>
            <a:r>
              <a:rPr sz="2750" b="1" spc="-15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with</a:t>
            </a:r>
            <a:r>
              <a:rPr sz="2750" b="1" spc="60" dirty="0">
                <a:latin typeface="Calibri"/>
                <a:cs typeface="Calibri"/>
              </a:rPr>
              <a:t> </a:t>
            </a:r>
            <a:r>
              <a:rPr sz="2750" b="1" spc="25" dirty="0">
                <a:latin typeface="Calibri"/>
                <a:cs typeface="Calibri"/>
              </a:rPr>
              <a:t>BPH</a:t>
            </a:r>
            <a:r>
              <a:rPr sz="2750" b="1" spc="30" dirty="0">
                <a:latin typeface="Calibri"/>
                <a:cs typeface="Calibri"/>
              </a:rPr>
              <a:t> </a:t>
            </a:r>
            <a:r>
              <a:rPr sz="2750" b="1" spc="-5" dirty="0">
                <a:latin typeface="Calibri"/>
                <a:cs typeface="Calibri"/>
              </a:rPr>
              <a:t>came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to</a:t>
            </a:r>
            <a:r>
              <a:rPr sz="2750" b="1" spc="-2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the</a:t>
            </a:r>
            <a:r>
              <a:rPr sz="2750" b="1" spc="7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ER</a:t>
            </a:r>
            <a:r>
              <a:rPr sz="2750" b="1" spc="-2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with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-5" dirty="0">
                <a:latin typeface="Calibri"/>
                <a:cs typeface="Calibri"/>
              </a:rPr>
              <a:t>back</a:t>
            </a:r>
            <a:r>
              <a:rPr sz="2750" b="1" spc="14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pain, </a:t>
            </a:r>
            <a:r>
              <a:rPr sz="2750" b="1" spc="-61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abdominal</a:t>
            </a:r>
            <a:r>
              <a:rPr sz="2750" b="1" spc="11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pain,</a:t>
            </a:r>
            <a:r>
              <a:rPr sz="2750" b="1" spc="105" dirty="0">
                <a:latin typeface="Calibri"/>
                <a:cs typeface="Calibri"/>
              </a:rPr>
              <a:t> </a:t>
            </a:r>
            <a:r>
              <a:rPr sz="2750" b="1" spc="-25" dirty="0">
                <a:latin typeface="Calibri"/>
                <a:cs typeface="Calibri"/>
              </a:rPr>
              <a:t>fever,</a:t>
            </a:r>
            <a:r>
              <a:rPr sz="2750" b="1" spc="10" dirty="0">
                <a:latin typeface="Calibri"/>
                <a:cs typeface="Calibri"/>
              </a:rPr>
              <a:t> </a:t>
            </a:r>
            <a:r>
              <a:rPr sz="2750" b="1" spc="-5" dirty="0">
                <a:latin typeface="Calibri"/>
                <a:cs typeface="Calibri"/>
              </a:rPr>
              <a:t>tachycardia</a:t>
            </a:r>
            <a:r>
              <a:rPr sz="2750" b="1" spc="110" dirty="0">
                <a:latin typeface="Calibri"/>
                <a:cs typeface="Calibri"/>
              </a:rPr>
              <a:t> </a:t>
            </a:r>
            <a:r>
              <a:rPr sz="2750" b="1" spc="20" dirty="0">
                <a:latin typeface="Calibri"/>
                <a:cs typeface="Calibri"/>
              </a:rPr>
              <a:t>&amp;</a:t>
            </a:r>
            <a:r>
              <a:rPr sz="2750" b="1" spc="45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creatinine</a:t>
            </a:r>
            <a:r>
              <a:rPr sz="2750" b="1" spc="9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0.94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ts val="3035"/>
              </a:lnSpc>
            </a:pPr>
            <a:r>
              <a:rPr sz="2750" b="1" spc="10" dirty="0">
                <a:latin typeface="Calibri"/>
                <a:cs typeface="Calibri"/>
              </a:rPr>
              <a:t>*With</a:t>
            </a:r>
            <a:r>
              <a:rPr sz="2750" b="1" spc="50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a</a:t>
            </a:r>
            <a:r>
              <a:rPr sz="2750" b="1" spc="20" dirty="0">
                <a:latin typeface="Calibri"/>
                <a:cs typeface="Calibri"/>
              </a:rPr>
              <a:t> </a:t>
            </a:r>
            <a:r>
              <a:rPr sz="2750" b="1" spc="25" dirty="0">
                <a:latin typeface="Calibri"/>
                <a:cs typeface="Calibri"/>
              </a:rPr>
              <a:t>CT</a:t>
            </a:r>
            <a:r>
              <a:rPr sz="2750" b="1" spc="20" dirty="0">
                <a:latin typeface="Calibri"/>
                <a:cs typeface="Calibri"/>
              </a:rPr>
              <a:t> </a:t>
            </a:r>
            <a:r>
              <a:rPr sz="2750" b="1" spc="-5" dirty="0">
                <a:latin typeface="Calibri"/>
                <a:cs typeface="Calibri"/>
              </a:rPr>
              <a:t>scan</a:t>
            </a:r>
            <a:r>
              <a:rPr sz="2750" b="1" spc="5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demonstrating</a:t>
            </a:r>
            <a:r>
              <a:rPr sz="2750" b="1" spc="75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left</a:t>
            </a:r>
            <a:r>
              <a:rPr sz="2750" b="1" spc="7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hydronephrosis*</a:t>
            </a:r>
            <a:endParaRPr sz="2750">
              <a:latin typeface="Calibri"/>
              <a:cs typeface="Calibri"/>
            </a:endParaRPr>
          </a:p>
          <a:p>
            <a:pPr marL="422275" indent="-410209">
              <a:lnSpc>
                <a:spcPts val="3645"/>
              </a:lnSpc>
              <a:spcBef>
                <a:spcPts val="2275"/>
              </a:spcBef>
              <a:buAutoNum type="arabicPeriod"/>
              <a:tabLst>
                <a:tab pos="422909" algn="l"/>
              </a:tabLst>
            </a:pPr>
            <a:r>
              <a:rPr sz="3200" b="1" spc="5" dirty="0">
                <a:latin typeface="Calibri"/>
                <a:cs typeface="Calibri"/>
              </a:rPr>
              <a:t>What</a:t>
            </a:r>
            <a:r>
              <a:rPr sz="3200" b="1" spc="-12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are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the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15" dirty="0">
                <a:latin typeface="Calibri"/>
                <a:cs typeface="Calibri"/>
              </a:rPr>
              <a:t>findings</a:t>
            </a:r>
            <a:r>
              <a:rPr sz="3200" b="1" spc="-150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on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spc="15" dirty="0">
                <a:latin typeface="Calibri"/>
                <a:cs typeface="Calibri"/>
              </a:rPr>
              <a:t>CXR,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CT?</a:t>
            </a:r>
            <a:endParaRPr sz="3200">
              <a:latin typeface="Calibri"/>
              <a:cs typeface="Calibri"/>
            </a:endParaRPr>
          </a:p>
          <a:p>
            <a:pPr marL="12700" marR="6739890">
              <a:lnSpc>
                <a:spcPts val="3450"/>
              </a:lnSpc>
              <a:spcBef>
                <a:spcPts val="245"/>
              </a:spcBef>
            </a:pPr>
            <a:r>
              <a:rPr sz="3200" spc="-5" dirty="0">
                <a:solidFill>
                  <a:srgbClr val="00AF50"/>
                </a:solidFill>
                <a:latin typeface="Calibri"/>
                <a:cs typeface="Calibri"/>
              </a:rPr>
              <a:t>CXR: </a:t>
            </a:r>
            <a:r>
              <a:rPr sz="3200" spc="10" dirty="0">
                <a:solidFill>
                  <a:srgbClr val="00AF50"/>
                </a:solidFill>
                <a:latin typeface="Calibri"/>
                <a:cs typeface="Calibri"/>
              </a:rPr>
              <a:t>kidney? </a:t>
            </a:r>
            <a:r>
              <a:rPr sz="3200" spc="15" dirty="0">
                <a:solidFill>
                  <a:srgbClr val="00AF50"/>
                </a:solidFill>
                <a:latin typeface="Calibri"/>
                <a:cs typeface="Calibri"/>
              </a:rPr>
              <a:t>stone </a:t>
            </a:r>
            <a:r>
              <a:rPr sz="3200" spc="-7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-65" dirty="0">
                <a:solidFill>
                  <a:srgbClr val="00AF50"/>
                </a:solidFill>
                <a:latin typeface="Calibri"/>
                <a:cs typeface="Calibri"/>
              </a:rPr>
              <a:t>CT:</a:t>
            </a:r>
            <a:r>
              <a:rPr sz="3200" spc="-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00AF50"/>
                </a:solidFill>
                <a:latin typeface="Calibri"/>
                <a:cs typeface="Calibri"/>
              </a:rPr>
              <a:t>Hydronephrosis</a:t>
            </a:r>
            <a:endParaRPr sz="3200">
              <a:latin typeface="Calibri"/>
              <a:cs typeface="Calibri"/>
            </a:endParaRPr>
          </a:p>
          <a:p>
            <a:pPr marL="422275" indent="-410209">
              <a:lnSpc>
                <a:spcPts val="3650"/>
              </a:lnSpc>
              <a:spcBef>
                <a:spcPts val="325"/>
              </a:spcBef>
              <a:buAutoNum type="arabicPeriod" startAt="2"/>
              <a:tabLst>
                <a:tab pos="422909" algn="l"/>
              </a:tabLst>
            </a:pPr>
            <a:r>
              <a:rPr sz="3200" b="1" spc="-10" dirty="0">
                <a:latin typeface="Calibri"/>
                <a:cs typeface="Calibri"/>
              </a:rPr>
              <a:t>What’s</a:t>
            </a:r>
            <a:r>
              <a:rPr sz="3200" b="1" spc="-16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your</a:t>
            </a:r>
            <a:r>
              <a:rPr sz="3200" b="1" spc="-95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management?</a:t>
            </a:r>
            <a:endParaRPr sz="3200">
              <a:latin typeface="Calibri"/>
              <a:cs typeface="Calibri"/>
            </a:endParaRPr>
          </a:p>
          <a:p>
            <a:pPr marL="12700" marR="2614295" indent="95250">
              <a:lnSpc>
                <a:spcPct val="90900"/>
              </a:lnSpc>
              <a:spcBef>
                <a:spcPts val="155"/>
              </a:spcBef>
            </a:pPr>
            <a:r>
              <a:rPr sz="3200" spc="10" dirty="0">
                <a:solidFill>
                  <a:srgbClr val="00AF50"/>
                </a:solidFill>
                <a:latin typeface="Calibri"/>
                <a:cs typeface="Calibri"/>
              </a:rPr>
              <a:t>Depending</a:t>
            </a:r>
            <a:r>
              <a:rPr sz="3200" spc="-1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00AF50"/>
                </a:solidFill>
                <a:latin typeface="Calibri"/>
                <a:cs typeface="Calibri"/>
              </a:rPr>
              <a:t>on</a:t>
            </a:r>
            <a:r>
              <a:rPr sz="3200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sz="3200" spc="-8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00AF50"/>
                </a:solidFill>
                <a:latin typeface="Calibri"/>
                <a:cs typeface="Calibri"/>
              </a:rPr>
              <a:t>composition</a:t>
            </a:r>
            <a:r>
              <a:rPr sz="3200" spc="-1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15" dirty="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sz="3200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00AF50"/>
                </a:solidFill>
                <a:latin typeface="Calibri"/>
                <a:cs typeface="Calibri"/>
              </a:rPr>
              <a:t>stone</a:t>
            </a:r>
            <a:r>
              <a:rPr sz="3200" spc="-1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25" dirty="0">
                <a:solidFill>
                  <a:srgbClr val="00AF50"/>
                </a:solidFill>
                <a:latin typeface="Calibri"/>
                <a:cs typeface="Calibri"/>
              </a:rPr>
              <a:t>and </a:t>
            </a:r>
            <a:r>
              <a:rPr sz="3200" spc="-7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AF50"/>
                </a:solidFill>
                <a:latin typeface="Calibri"/>
                <a:cs typeface="Calibri"/>
              </a:rPr>
              <a:t>its </a:t>
            </a:r>
            <a:r>
              <a:rPr sz="3200" spc="-10" dirty="0">
                <a:solidFill>
                  <a:srgbClr val="00AF50"/>
                </a:solidFill>
                <a:latin typeface="Calibri"/>
                <a:cs typeface="Calibri"/>
              </a:rPr>
              <a:t>size </a:t>
            </a:r>
            <a:r>
              <a:rPr sz="3200" spc="15" dirty="0">
                <a:solidFill>
                  <a:srgbClr val="00AF50"/>
                </a:solidFill>
                <a:latin typeface="Calibri"/>
                <a:cs typeface="Calibri"/>
              </a:rPr>
              <a:t>(Double </a:t>
            </a:r>
            <a:r>
              <a:rPr sz="3200" spc="5" dirty="0">
                <a:solidFill>
                  <a:srgbClr val="00AF50"/>
                </a:solidFill>
                <a:latin typeface="Calibri"/>
                <a:cs typeface="Calibri"/>
              </a:rPr>
              <a:t>J </a:t>
            </a:r>
            <a:r>
              <a:rPr sz="3200" spc="10" dirty="0">
                <a:solidFill>
                  <a:srgbClr val="00AF50"/>
                </a:solidFill>
                <a:latin typeface="Calibri"/>
                <a:cs typeface="Calibri"/>
              </a:rPr>
              <a:t>tube insertion, </a:t>
            </a:r>
            <a:r>
              <a:rPr sz="3200" spc="5" dirty="0">
                <a:solidFill>
                  <a:srgbClr val="00AF50"/>
                </a:solidFill>
                <a:latin typeface="Calibri"/>
                <a:cs typeface="Calibri"/>
              </a:rPr>
              <a:t>ESWL, </a:t>
            </a:r>
            <a:r>
              <a:rPr sz="3200" spc="10" dirty="0">
                <a:solidFill>
                  <a:srgbClr val="00AF50"/>
                </a:solidFill>
                <a:latin typeface="Calibri"/>
                <a:cs typeface="Calibri"/>
              </a:rPr>
              <a:t> PCNL,...)</a:t>
            </a:r>
            <a:r>
              <a:rPr sz="3200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00AF50"/>
                </a:solidFill>
                <a:latin typeface="Calibri"/>
                <a:cs typeface="Calibri"/>
              </a:rPr>
              <a:t>....</a:t>
            </a:r>
            <a:r>
              <a:rPr sz="3200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00AF50"/>
                </a:solidFill>
                <a:latin typeface="Calibri"/>
                <a:cs typeface="Calibri"/>
              </a:rPr>
              <a:t>??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445" y="4186301"/>
            <a:ext cx="5310505" cy="259143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2750" spc="-30" dirty="0">
                <a:latin typeface="Times New Roman"/>
                <a:cs typeface="Times New Roman"/>
              </a:rPr>
              <a:t>Select</a:t>
            </a:r>
            <a:r>
              <a:rPr sz="2750" spc="229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one</a:t>
            </a:r>
            <a:r>
              <a:rPr sz="2750" spc="5" dirty="0">
                <a:latin typeface="Times New Roman"/>
                <a:cs typeface="Times New Roman"/>
              </a:rPr>
              <a:t> :</a:t>
            </a:r>
            <a:endParaRPr sz="2750">
              <a:latin typeface="Times New Roman"/>
              <a:cs typeface="Times New Roman"/>
            </a:endParaRPr>
          </a:p>
          <a:p>
            <a:pPr marL="12700" marR="946785">
              <a:lnSpc>
                <a:spcPts val="4060"/>
              </a:lnSpc>
              <a:spcBef>
                <a:spcPts val="254"/>
              </a:spcBef>
            </a:pPr>
            <a:r>
              <a:rPr sz="2750" spc="10" dirty="0">
                <a:latin typeface="Times New Roman"/>
                <a:cs typeface="Times New Roman"/>
              </a:rPr>
              <a:t>a </a:t>
            </a:r>
            <a:r>
              <a:rPr sz="2750" spc="5" dirty="0">
                <a:latin typeface="Times New Roman"/>
                <a:cs typeface="Times New Roman"/>
              </a:rPr>
              <a:t>. </a:t>
            </a:r>
            <a:r>
              <a:rPr sz="2750" spc="-20" dirty="0">
                <a:latin typeface="Times New Roman"/>
                <a:cs typeface="Times New Roman"/>
              </a:rPr>
              <a:t>Urge</a:t>
            </a:r>
            <a:r>
              <a:rPr sz="2750" spc="645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urinary incontenence </a:t>
            </a:r>
            <a:r>
              <a:rPr sz="2750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b</a:t>
            </a:r>
            <a:r>
              <a:rPr sz="2750" spc="2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.</a:t>
            </a:r>
            <a:r>
              <a:rPr sz="2750" spc="45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Stress</a:t>
            </a:r>
            <a:r>
              <a:rPr sz="2750" spc="175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urinary</a:t>
            </a:r>
            <a:r>
              <a:rPr sz="2750" spc="155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incontenence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2750" spc="15" dirty="0">
                <a:latin typeface="Times New Roman"/>
                <a:cs typeface="Times New Roman"/>
              </a:rPr>
              <a:t>C</a:t>
            </a:r>
            <a:r>
              <a:rPr sz="275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.</a:t>
            </a:r>
            <a:r>
              <a:rPr sz="2750" spc="40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Functional</a:t>
            </a:r>
            <a:r>
              <a:rPr sz="2750" spc="330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urinary</a:t>
            </a:r>
            <a:r>
              <a:rPr sz="2750" spc="155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incontenence</a:t>
            </a:r>
            <a:r>
              <a:rPr sz="2750" spc="27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.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75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275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dirty="0">
                <a:solidFill>
                  <a:srgbClr val="FF0000"/>
                </a:solidFill>
                <a:latin typeface="Times New Roman"/>
                <a:cs typeface="Times New Roman"/>
              </a:rPr>
              <a:t>Overflow</a:t>
            </a:r>
            <a:r>
              <a:rPr sz="2750" b="1" spc="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urinary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445" y="140652"/>
            <a:ext cx="8258175" cy="215646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55600" marR="5080" indent="-343535">
              <a:lnSpc>
                <a:spcPct val="101800"/>
              </a:lnSpc>
              <a:spcBef>
                <a:spcPts val="65"/>
              </a:spcBef>
              <a:tabLst>
                <a:tab pos="3915410" algn="l"/>
                <a:tab pos="4579620" algn="l"/>
              </a:tabLst>
            </a:pPr>
            <a:r>
              <a:rPr sz="2750" dirty="0">
                <a:latin typeface="Times New Roman"/>
                <a:cs typeface="Times New Roman"/>
              </a:rPr>
              <a:t>This</a:t>
            </a:r>
            <a:r>
              <a:rPr sz="2750" spc="114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photo</a:t>
            </a:r>
            <a:r>
              <a:rPr sz="2750" spc="114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showing</a:t>
            </a:r>
            <a:r>
              <a:rPr sz="2750" spc="190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suprapubic	</a:t>
            </a:r>
            <a:r>
              <a:rPr sz="2750" spc="-20" dirty="0">
                <a:latin typeface="Times New Roman"/>
                <a:cs typeface="Times New Roman"/>
              </a:rPr>
              <a:t>fullness</a:t>
            </a:r>
            <a:r>
              <a:rPr sz="2750" spc="-15" dirty="0">
                <a:latin typeface="Times New Roman"/>
                <a:cs typeface="Times New Roman"/>
              </a:rPr>
              <a:t> for </a:t>
            </a:r>
            <a:r>
              <a:rPr sz="2750" spc="30" dirty="0">
                <a:latin typeface="Times New Roman"/>
                <a:cs typeface="Times New Roman"/>
              </a:rPr>
              <a:t>70 </a:t>
            </a:r>
            <a:r>
              <a:rPr sz="2750" spc="10" dirty="0">
                <a:latin typeface="Times New Roman"/>
                <a:cs typeface="Times New Roman"/>
              </a:rPr>
              <a:t>y </a:t>
            </a:r>
            <a:r>
              <a:rPr sz="2750" spc="-35" dirty="0">
                <a:latin typeface="Times New Roman"/>
                <a:cs typeface="Times New Roman"/>
              </a:rPr>
              <a:t>old </a:t>
            </a:r>
            <a:r>
              <a:rPr sz="2750" spc="-20" dirty="0">
                <a:latin typeface="Times New Roman"/>
                <a:cs typeface="Times New Roman"/>
              </a:rPr>
              <a:t>male </a:t>
            </a:r>
            <a:r>
              <a:rPr sz="2750" spc="-675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patient</a:t>
            </a:r>
            <a:r>
              <a:rPr sz="2750" spc="270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attend</a:t>
            </a:r>
            <a:r>
              <a:rPr sz="2750" spc="110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urology</a:t>
            </a:r>
            <a:r>
              <a:rPr sz="2750" spc="260" dirty="0">
                <a:latin typeface="Times New Roman"/>
                <a:cs typeface="Times New Roman"/>
              </a:rPr>
              <a:t> </a:t>
            </a:r>
            <a:r>
              <a:rPr sz="2750" spc="-40" dirty="0">
                <a:latin typeface="Times New Roman"/>
                <a:cs typeface="Times New Roman"/>
              </a:rPr>
              <a:t>clinic</a:t>
            </a:r>
            <a:r>
              <a:rPr sz="2750" spc="340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complaining</a:t>
            </a:r>
            <a:r>
              <a:rPr sz="2750" spc="33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of</a:t>
            </a:r>
            <a:r>
              <a:rPr sz="2750" spc="125" dirty="0">
                <a:latin typeface="Times New Roman"/>
                <a:cs typeface="Times New Roman"/>
              </a:rPr>
              <a:t> </a:t>
            </a:r>
            <a:r>
              <a:rPr sz="2750" spc="-25" dirty="0">
                <a:latin typeface="Times New Roman"/>
                <a:cs typeface="Times New Roman"/>
              </a:rPr>
              <a:t>inability</a:t>
            </a:r>
            <a:r>
              <a:rPr sz="2750" spc="33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to </a:t>
            </a:r>
            <a:r>
              <a:rPr sz="2750" spc="-675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pass</a:t>
            </a:r>
            <a:r>
              <a:rPr sz="2750" spc="12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urine</a:t>
            </a:r>
            <a:r>
              <a:rPr sz="2750" spc="114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with</a:t>
            </a:r>
            <a:r>
              <a:rPr sz="2750" spc="180" dirty="0">
                <a:latin typeface="Times New Roman"/>
                <a:cs typeface="Times New Roman"/>
              </a:rPr>
              <a:t> </a:t>
            </a:r>
            <a:r>
              <a:rPr sz="2750" spc="-30" dirty="0">
                <a:latin typeface="Times New Roman"/>
                <a:cs typeface="Times New Roman"/>
              </a:rPr>
              <a:t>episodes	</a:t>
            </a:r>
            <a:r>
              <a:rPr sz="2750" spc="-10" dirty="0">
                <a:latin typeface="Times New Roman"/>
                <a:cs typeface="Times New Roman"/>
              </a:rPr>
              <a:t>of </a:t>
            </a:r>
            <a:r>
              <a:rPr sz="2750" spc="-5" dirty="0">
                <a:latin typeface="Times New Roman"/>
                <a:cs typeface="Times New Roman"/>
              </a:rPr>
              <a:t>urinary </a:t>
            </a:r>
            <a:r>
              <a:rPr sz="2750" spc="-10" dirty="0">
                <a:latin typeface="Times New Roman"/>
                <a:cs typeface="Times New Roman"/>
              </a:rPr>
              <a:t>incontinence</a:t>
            </a:r>
            <a:r>
              <a:rPr sz="2750" spc="-5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since </a:t>
            </a:r>
            <a:r>
              <a:rPr sz="2750" spc="-1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more</a:t>
            </a:r>
            <a:r>
              <a:rPr sz="2750" spc="10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than</a:t>
            </a:r>
            <a:r>
              <a:rPr sz="2750" spc="15" dirty="0">
                <a:latin typeface="Times New Roman"/>
                <a:cs typeface="Times New Roman"/>
              </a:rPr>
              <a:t> 2</a:t>
            </a:r>
            <a:r>
              <a:rPr sz="2750" spc="25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weeks</a:t>
            </a:r>
            <a:r>
              <a:rPr sz="2750" spc="185" dirty="0">
                <a:latin typeface="Times New Roman"/>
                <a:cs typeface="Times New Roman"/>
              </a:rPr>
              <a:t> </a:t>
            </a:r>
            <a:r>
              <a:rPr sz="2750" spc="20" dirty="0">
                <a:latin typeface="Times New Roman"/>
                <a:cs typeface="Times New Roman"/>
              </a:rPr>
              <a:t>.</a:t>
            </a:r>
            <a:r>
              <a:rPr sz="2750" b="1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What</a:t>
            </a:r>
            <a:r>
              <a:rPr sz="2750" b="1" u="heavy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</a:t>
            </a:r>
            <a:r>
              <a:rPr sz="2750" b="1" u="heavy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750" b="1" u="heavy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type</a:t>
            </a:r>
            <a:r>
              <a:rPr sz="2750" b="1" u="heavy" spc="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750" b="1" u="heavy" spc="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incontinence </a:t>
            </a:r>
            <a:r>
              <a:rPr sz="2750" b="1" spc="5" dirty="0">
                <a:latin typeface="Times New Roman"/>
                <a:cs typeface="Times New Roman"/>
              </a:rPr>
              <a:t> </a:t>
            </a:r>
            <a:r>
              <a:rPr sz="275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does</a:t>
            </a:r>
            <a:r>
              <a:rPr sz="2750" b="1" u="heavy" spc="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this</a:t>
            </a:r>
            <a:r>
              <a:rPr sz="2750" b="1" u="heavy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patient</a:t>
            </a:r>
            <a:r>
              <a:rPr sz="2750" b="1" u="heavy" spc="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have</a:t>
            </a:r>
            <a:r>
              <a:rPr sz="2750" b="1" spc="25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?</a:t>
            </a:r>
            <a:endParaRPr sz="275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850" y="2495550"/>
            <a:ext cx="2524125" cy="174307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364601" y="6434454"/>
            <a:ext cx="255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234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445" y="4186301"/>
            <a:ext cx="4399915" cy="259143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2750" spc="-30" dirty="0">
                <a:latin typeface="Times New Roman"/>
                <a:cs typeface="Times New Roman"/>
              </a:rPr>
              <a:t>Select</a:t>
            </a:r>
            <a:r>
              <a:rPr sz="2750" spc="229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one</a:t>
            </a:r>
            <a:r>
              <a:rPr sz="2750" spc="5" dirty="0">
                <a:latin typeface="Times New Roman"/>
                <a:cs typeface="Times New Roman"/>
              </a:rPr>
              <a:t> :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275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275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Chronic</a:t>
            </a:r>
            <a:r>
              <a:rPr sz="2750" b="1" spc="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urinary</a:t>
            </a:r>
            <a:r>
              <a:rPr sz="2750" b="1" spc="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retention</a:t>
            </a:r>
            <a:endParaRPr sz="2750">
              <a:latin typeface="Times New Roman"/>
              <a:cs typeface="Times New Roman"/>
            </a:endParaRPr>
          </a:p>
          <a:p>
            <a:pPr marL="12700" marR="672465">
              <a:lnSpc>
                <a:spcPct val="120600"/>
              </a:lnSpc>
              <a:spcBef>
                <a:spcPts val="75"/>
              </a:spcBef>
            </a:pPr>
            <a:r>
              <a:rPr sz="2750" spc="10" dirty="0">
                <a:latin typeface="Times New Roman"/>
                <a:cs typeface="Times New Roman"/>
              </a:rPr>
              <a:t>b</a:t>
            </a:r>
            <a:r>
              <a:rPr sz="2750" spc="1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.</a:t>
            </a:r>
            <a:r>
              <a:rPr sz="2750" spc="-110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Acute</a:t>
            </a:r>
            <a:r>
              <a:rPr sz="2750" spc="170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urinary</a:t>
            </a:r>
            <a:r>
              <a:rPr sz="2750" spc="165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retention </a:t>
            </a:r>
            <a:r>
              <a:rPr sz="2750" spc="-670" dirty="0">
                <a:latin typeface="Times New Roman"/>
                <a:cs typeface="Times New Roman"/>
              </a:rPr>
              <a:t> </a:t>
            </a:r>
            <a:r>
              <a:rPr sz="2750" spc="15" dirty="0">
                <a:latin typeface="Times New Roman"/>
                <a:cs typeface="Times New Roman"/>
              </a:rPr>
              <a:t>C</a:t>
            </a:r>
            <a:r>
              <a:rPr sz="2750" spc="5" dirty="0">
                <a:latin typeface="Times New Roman"/>
                <a:cs typeface="Times New Roman"/>
              </a:rPr>
              <a:t> .</a:t>
            </a:r>
            <a:r>
              <a:rPr sz="2750" spc="40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Bladder</a:t>
            </a:r>
            <a:r>
              <a:rPr sz="2750" spc="260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cancer</a:t>
            </a:r>
            <a:r>
              <a:rPr sz="2750" spc="18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.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2007870" algn="l"/>
              </a:tabLst>
            </a:pPr>
            <a:r>
              <a:rPr sz="2750" spc="15" dirty="0">
                <a:latin typeface="Times New Roman"/>
                <a:cs typeface="Times New Roman"/>
              </a:rPr>
              <a:t>d</a:t>
            </a:r>
            <a:r>
              <a:rPr sz="2750" spc="2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.</a:t>
            </a:r>
            <a:r>
              <a:rPr sz="2750" spc="45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Interstitial	</a:t>
            </a:r>
            <a:r>
              <a:rPr sz="2750" spc="-25" dirty="0">
                <a:latin typeface="Times New Roman"/>
                <a:cs typeface="Times New Roman"/>
              </a:rPr>
              <a:t>cystitis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445" y="140652"/>
            <a:ext cx="8258175" cy="17272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5600" marR="5080" indent="-343535">
              <a:lnSpc>
                <a:spcPct val="101600"/>
              </a:lnSpc>
              <a:spcBef>
                <a:spcPts val="75"/>
              </a:spcBef>
              <a:tabLst>
                <a:tab pos="3915410" algn="l"/>
                <a:tab pos="4579620" algn="l"/>
              </a:tabLst>
            </a:pPr>
            <a:r>
              <a:rPr sz="2750" dirty="0">
                <a:latin typeface="Times New Roman"/>
                <a:cs typeface="Times New Roman"/>
              </a:rPr>
              <a:t>This</a:t>
            </a:r>
            <a:r>
              <a:rPr sz="2750" spc="114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photo</a:t>
            </a:r>
            <a:r>
              <a:rPr sz="2750" spc="114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showing</a:t>
            </a:r>
            <a:r>
              <a:rPr sz="2750" spc="190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suprapubic	</a:t>
            </a:r>
            <a:r>
              <a:rPr sz="2750" spc="-20" dirty="0">
                <a:latin typeface="Times New Roman"/>
                <a:cs typeface="Times New Roman"/>
              </a:rPr>
              <a:t>fullness</a:t>
            </a:r>
            <a:r>
              <a:rPr sz="2750" spc="-15" dirty="0">
                <a:latin typeface="Times New Roman"/>
                <a:cs typeface="Times New Roman"/>
              </a:rPr>
              <a:t> for </a:t>
            </a:r>
            <a:r>
              <a:rPr sz="2750" spc="30" dirty="0">
                <a:latin typeface="Times New Roman"/>
                <a:cs typeface="Times New Roman"/>
              </a:rPr>
              <a:t>70 </a:t>
            </a:r>
            <a:r>
              <a:rPr sz="2750" spc="10" dirty="0">
                <a:latin typeface="Times New Roman"/>
                <a:cs typeface="Times New Roman"/>
              </a:rPr>
              <a:t>y </a:t>
            </a:r>
            <a:r>
              <a:rPr sz="2750" spc="-35" dirty="0">
                <a:latin typeface="Times New Roman"/>
                <a:cs typeface="Times New Roman"/>
              </a:rPr>
              <a:t>old </a:t>
            </a:r>
            <a:r>
              <a:rPr sz="2750" spc="-20" dirty="0">
                <a:latin typeface="Times New Roman"/>
                <a:cs typeface="Times New Roman"/>
              </a:rPr>
              <a:t>male </a:t>
            </a:r>
            <a:r>
              <a:rPr sz="2750" spc="-675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patient</a:t>
            </a:r>
            <a:r>
              <a:rPr sz="2750" spc="270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attend</a:t>
            </a:r>
            <a:r>
              <a:rPr sz="2750" spc="110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urology</a:t>
            </a:r>
            <a:r>
              <a:rPr sz="2750" spc="260" dirty="0">
                <a:latin typeface="Times New Roman"/>
                <a:cs typeface="Times New Roman"/>
              </a:rPr>
              <a:t> </a:t>
            </a:r>
            <a:r>
              <a:rPr sz="2750" spc="-40" dirty="0">
                <a:latin typeface="Times New Roman"/>
                <a:cs typeface="Times New Roman"/>
              </a:rPr>
              <a:t>clinic</a:t>
            </a:r>
            <a:r>
              <a:rPr sz="2750" spc="340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complaining</a:t>
            </a:r>
            <a:r>
              <a:rPr sz="2750" spc="33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of</a:t>
            </a:r>
            <a:r>
              <a:rPr sz="2750" spc="125" dirty="0">
                <a:latin typeface="Times New Roman"/>
                <a:cs typeface="Times New Roman"/>
              </a:rPr>
              <a:t> </a:t>
            </a:r>
            <a:r>
              <a:rPr sz="2750" spc="-25" dirty="0">
                <a:latin typeface="Times New Roman"/>
                <a:cs typeface="Times New Roman"/>
              </a:rPr>
              <a:t>inability</a:t>
            </a:r>
            <a:r>
              <a:rPr sz="2750" spc="33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to </a:t>
            </a:r>
            <a:r>
              <a:rPr sz="2750" spc="-675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pass</a:t>
            </a:r>
            <a:r>
              <a:rPr sz="2750" spc="12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urine</a:t>
            </a:r>
            <a:r>
              <a:rPr sz="2750" spc="114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with</a:t>
            </a:r>
            <a:r>
              <a:rPr sz="2750" spc="180" dirty="0">
                <a:latin typeface="Times New Roman"/>
                <a:cs typeface="Times New Roman"/>
              </a:rPr>
              <a:t> </a:t>
            </a:r>
            <a:r>
              <a:rPr sz="2750" spc="-30" dirty="0">
                <a:latin typeface="Times New Roman"/>
                <a:cs typeface="Times New Roman"/>
              </a:rPr>
              <a:t>episodes	</a:t>
            </a:r>
            <a:r>
              <a:rPr sz="2750" spc="-10" dirty="0">
                <a:latin typeface="Times New Roman"/>
                <a:cs typeface="Times New Roman"/>
              </a:rPr>
              <a:t>of </a:t>
            </a:r>
            <a:r>
              <a:rPr sz="2750" spc="-5" dirty="0">
                <a:latin typeface="Times New Roman"/>
                <a:cs typeface="Times New Roman"/>
              </a:rPr>
              <a:t>urinary </a:t>
            </a:r>
            <a:r>
              <a:rPr sz="2750" spc="-10" dirty="0">
                <a:latin typeface="Times New Roman"/>
                <a:cs typeface="Times New Roman"/>
              </a:rPr>
              <a:t>incontinence</a:t>
            </a:r>
            <a:r>
              <a:rPr sz="2750" spc="-5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since </a:t>
            </a:r>
            <a:r>
              <a:rPr sz="2750" spc="-1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more</a:t>
            </a:r>
            <a:r>
              <a:rPr sz="2750" spc="10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than</a:t>
            </a:r>
            <a:r>
              <a:rPr sz="2750" spc="15" dirty="0">
                <a:latin typeface="Times New Roman"/>
                <a:cs typeface="Times New Roman"/>
              </a:rPr>
              <a:t> 2</a:t>
            </a:r>
            <a:r>
              <a:rPr sz="2750" spc="25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weeks</a:t>
            </a:r>
            <a:r>
              <a:rPr sz="2750" spc="18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.</a:t>
            </a:r>
            <a:r>
              <a:rPr sz="2750" spc="35" dirty="0">
                <a:latin typeface="Times New Roman"/>
                <a:cs typeface="Times New Roman"/>
              </a:rPr>
              <a:t> </a:t>
            </a:r>
            <a:r>
              <a:rPr sz="2750" b="1" u="heavy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750" b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most</a:t>
            </a:r>
            <a:r>
              <a:rPr sz="2750" b="1" u="heavy" spc="2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likely</a:t>
            </a:r>
            <a:r>
              <a:rPr sz="2750" b="1" u="heavy" spc="3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diagnosis</a:t>
            </a:r>
            <a:r>
              <a:rPr sz="2750" b="1" spc="45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?</a:t>
            </a:r>
            <a:endParaRPr sz="275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850" y="2495550"/>
            <a:ext cx="2524125" cy="174307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364601" y="6434454"/>
            <a:ext cx="255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235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445" y="4186301"/>
            <a:ext cx="4092575" cy="259143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2750" spc="-30" dirty="0">
                <a:latin typeface="Times New Roman"/>
                <a:cs typeface="Times New Roman"/>
              </a:rPr>
              <a:t>Select</a:t>
            </a:r>
            <a:r>
              <a:rPr sz="2750" spc="229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one</a:t>
            </a:r>
            <a:r>
              <a:rPr sz="2750" spc="5" dirty="0">
                <a:latin typeface="Times New Roman"/>
                <a:cs typeface="Times New Roman"/>
              </a:rPr>
              <a:t> :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75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275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dirty="0">
                <a:solidFill>
                  <a:srgbClr val="FF0000"/>
                </a:solidFill>
                <a:latin typeface="Times New Roman"/>
                <a:cs typeface="Times New Roman"/>
              </a:rPr>
              <a:t>Uric</a:t>
            </a:r>
            <a:r>
              <a:rPr sz="275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acid</a:t>
            </a:r>
            <a:r>
              <a:rPr sz="275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stone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spc="10" dirty="0">
                <a:latin typeface="Times New Roman"/>
                <a:cs typeface="Times New Roman"/>
              </a:rPr>
              <a:t>b</a:t>
            </a:r>
            <a:r>
              <a:rPr sz="2750" spc="1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.</a:t>
            </a:r>
            <a:r>
              <a:rPr sz="2750" spc="40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Calcium</a:t>
            </a:r>
            <a:r>
              <a:rPr sz="2750" spc="215" dirty="0">
                <a:latin typeface="Times New Roman"/>
                <a:cs typeface="Times New Roman"/>
              </a:rPr>
              <a:t> </a:t>
            </a:r>
            <a:r>
              <a:rPr sz="2750" spc="-30" dirty="0">
                <a:latin typeface="Times New Roman"/>
                <a:cs typeface="Times New Roman"/>
              </a:rPr>
              <a:t>oxalate</a:t>
            </a:r>
            <a:r>
              <a:rPr sz="2750" spc="32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stone</a:t>
            </a:r>
            <a:endParaRPr sz="2750">
              <a:latin typeface="Times New Roman"/>
              <a:cs typeface="Times New Roman"/>
            </a:endParaRPr>
          </a:p>
          <a:p>
            <a:pPr marL="12700" marR="5080">
              <a:lnSpc>
                <a:spcPts val="4060"/>
              </a:lnSpc>
              <a:spcBef>
                <a:spcPts val="20"/>
              </a:spcBef>
            </a:pPr>
            <a:r>
              <a:rPr sz="2750" spc="15" dirty="0">
                <a:latin typeface="Times New Roman"/>
                <a:cs typeface="Times New Roman"/>
              </a:rPr>
              <a:t>C</a:t>
            </a:r>
            <a:r>
              <a:rPr sz="275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.</a:t>
            </a:r>
            <a:r>
              <a:rPr sz="2750" spc="35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Calcium</a:t>
            </a:r>
            <a:r>
              <a:rPr sz="2750" spc="215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phosphate</a:t>
            </a:r>
            <a:r>
              <a:rPr sz="2750" spc="24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stone </a:t>
            </a:r>
            <a:r>
              <a:rPr sz="2750" spc="-670" dirty="0">
                <a:latin typeface="Times New Roman"/>
                <a:cs typeface="Times New Roman"/>
              </a:rPr>
              <a:t> </a:t>
            </a:r>
            <a:r>
              <a:rPr sz="2750" spc="15" dirty="0">
                <a:latin typeface="Times New Roman"/>
                <a:cs typeface="Times New Roman"/>
              </a:rPr>
              <a:t>d</a:t>
            </a:r>
            <a:r>
              <a:rPr sz="2750" spc="2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.</a:t>
            </a:r>
            <a:r>
              <a:rPr sz="2750" spc="35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Cystine</a:t>
            </a:r>
            <a:r>
              <a:rPr sz="2750" spc="254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stone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445" y="131127"/>
            <a:ext cx="8529320" cy="8686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25"/>
              </a:spcBef>
            </a:pPr>
            <a:r>
              <a:rPr sz="2750" spc="30" dirty="0">
                <a:latin typeface="Times New Roman"/>
                <a:cs typeface="Times New Roman"/>
              </a:rPr>
              <a:t>49</a:t>
            </a:r>
            <a:r>
              <a:rPr sz="2750" spc="-50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y</a:t>
            </a:r>
            <a:r>
              <a:rPr sz="2750" spc="-50" dirty="0">
                <a:latin typeface="Times New Roman"/>
                <a:cs typeface="Times New Roman"/>
              </a:rPr>
              <a:t> </a:t>
            </a:r>
            <a:r>
              <a:rPr sz="2750" spc="-35" dirty="0">
                <a:latin typeface="Times New Roman"/>
                <a:cs typeface="Times New Roman"/>
              </a:rPr>
              <a:t>old</a:t>
            </a:r>
            <a:r>
              <a:rPr sz="2750" spc="95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has</a:t>
            </a:r>
            <a:r>
              <a:rPr sz="2750" spc="-40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gout</a:t>
            </a:r>
            <a:r>
              <a:rPr sz="2750" spc="4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,</a:t>
            </a:r>
            <a:r>
              <a:rPr sz="2750" spc="-35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presented</a:t>
            </a:r>
            <a:r>
              <a:rPr sz="2750" spc="100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to</a:t>
            </a:r>
            <a:r>
              <a:rPr sz="2750" spc="20" dirty="0">
                <a:latin typeface="Times New Roman"/>
                <a:cs typeface="Times New Roman"/>
              </a:rPr>
              <a:t> </a:t>
            </a:r>
            <a:r>
              <a:rPr sz="2750" spc="30" dirty="0">
                <a:latin typeface="Times New Roman"/>
                <a:cs typeface="Times New Roman"/>
              </a:rPr>
              <a:t>ER</a:t>
            </a:r>
            <a:r>
              <a:rPr sz="2750" spc="-65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with</a:t>
            </a:r>
            <a:r>
              <a:rPr sz="2750" spc="25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sever</a:t>
            </a:r>
            <a:r>
              <a:rPr sz="2750" spc="105" dirty="0">
                <a:latin typeface="Times New Roman"/>
                <a:cs typeface="Times New Roman"/>
              </a:rPr>
              <a:t> </a:t>
            </a:r>
            <a:r>
              <a:rPr sz="2750" spc="-35" dirty="0">
                <a:latin typeface="Times New Roman"/>
                <a:cs typeface="Times New Roman"/>
              </a:rPr>
              <a:t>left</a:t>
            </a:r>
            <a:r>
              <a:rPr sz="2750" spc="114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renal</a:t>
            </a:r>
            <a:r>
              <a:rPr sz="2750" spc="-35" dirty="0">
                <a:latin typeface="Times New Roman"/>
                <a:cs typeface="Times New Roman"/>
              </a:rPr>
              <a:t> </a:t>
            </a:r>
            <a:r>
              <a:rPr sz="2750" spc="-45" dirty="0">
                <a:latin typeface="Times New Roman"/>
                <a:cs typeface="Times New Roman"/>
              </a:rPr>
              <a:t>colic </a:t>
            </a:r>
            <a:r>
              <a:rPr sz="2750" spc="-675" dirty="0">
                <a:latin typeface="Times New Roman"/>
                <a:cs typeface="Times New Roman"/>
              </a:rPr>
              <a:t> </a:t>
            </a:r>
            <a:r>
              <a:rPr sz="2750" spc="15" dirty="0">
                <a:latin typeface="Times New Roman"/>
                <a:cs typeface="Times New Roman"/>
              </a:rPr>
              <a:t>the</a:t>
            </a:r>
            <a:r>
              <a:rPr sz="2750" spc="-4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presented</a:t>
            </a:r>
            <a:r>
              <a:rPr sz="2750" spc="100" dirty="0">
                <a:latin typeface="Times New Roman"/>
                <a:cs typeface="Times New Roman"/>
              </a:rPr>
              <a:t> </a:t>
            </a:r>
            <a:r>
              <a:rPr sz="2750" spc="15" dirty="0">
                <a:latin typeface="Times New Roman"/>
                <a:cs typeface="Times New Roman"/>
              </a:rPr>
              <a:t>x</a:t>
            </a:r>
            <a:r>
              <a:rPr sz="2750" spc="-70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-</a:t>
            </a:r>
            <a:r>
              <a:rPr sz="2750" spc="35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ray</a:t>
            </a:r>
            <a:r>
              <a:rPr sz="2750" spc="2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study</a:t>
            </a:r>
            <a:r>
              <a:rPr sz="2750" spc="-55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does</a:t>
            </a:r>
            <a:r>
              <a:rPr sz="2750" spc="11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not</a:t>
            </a:r>
            <a:r>
              <a:rPr sz="2750" spc="-3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show</a:t>
            </a:r>
            <a:r>
              <a:rPr sz="2750" spc="-70" dirty="0">
                <a:latin typeface="Times New Roman"/>
                <a:cs typeface="Times New Roman"/>
              </a:rPr>
              <a:t> </a:t>
            </a:r>
            <a:r>
              <a:rPr sz="2750" spc="-25" dirty="0">
                <a:latin typeface="Times New Roman"/>
                <a:cs typeface="Times New Roman"/>
              </a:rPr>
              <a:t>radio-opaque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1662" y="969899"/>
            <a:ext cx="8610600" cy="8693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30"/>
              </a:spcBef>
            </a:pPr>
            <a:r>
              <a:rPr sz="2750" spc="-5" dirty="0">
                <a:latin typeface="Times New Roman"/>
                <a:cs typeface="Times New Roman"/>
              </a:rPr>
              <a:t>shadow</a:t>
            </a:r>
            <a:r>
              <a:rPr sz="2750" spc="5" dirty="0">
                <a:latin typeface="Times New Roman"/>
                <a:cs typeface="Times New Roman"/>
              </a:rPr>
              <a:t> .</a:t>
            </a:r>
            <a:r>
              <a:rPr sz="2750" spc="50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with</a:t>
            </a:r>
            <a:r>
              <a:rPr sz="2750" spc="2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further</a:t>
            </a:r>
            <a:r>
              <a:rPr sz="2750" spc="-35" dirty="0">
                <a:latin typeface="Times New Roman"/>
                <a:cs typeface="Times New Roman"/>
              </a:rPr>
              <a:t> </a:t>
            </a:r>
            <a:r>
              <a:rPr sz="2750" spc="-30" dirty="0">
                <a:latin typeface="Times New Roman"/>
                <a:cs typeface="Times New Roman"/>
              </a:rPr>
              <a:t>investigation</a:t>
            </a:r>
            <a:r>
              <a:rPr sz="2750" spc="325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found</a:t>
            </a:r>
            <a:r>
              <a:rPr sz="2750" spc="-4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to</a:t>
            </a:r>
            <a:r>
              <a:rPr sz="2750" spc="2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have</a:t>
            </a:r>
            <a:r>
              <a:rPr sz="2750" spc="-35" dirty="0">
                <a:latin typeface="Times New Roman"/>
                <a:cs typeface="Times New Roman"/>
              </a:rPr>
              <a:t> </a:t>
            </a:r>
            <a:r>
              <a:rPr sz="2750" spc="-30" dirty="0">
                <a:latin typeface="Times New Roman"/>
                <a:cs typeface="Times New Roman"/>
              </a:rPr>
              <a:t>left</a:t>
            </a:r>
            <a:r>
              <a:rPr sz="2750" spc="55" dirty="0">
                <a:latin typeface="Times New Roman"/>
                <a:cs typeface="Times New Roman"/>
              </a:rPr>
              <a:t> </a:t>
            </a:r>
            <a:r>
              <a:rPr sz="2750" spc="-20" dirty="0">
                <a:latin typeface="Times New Roman"/>
                <a:cs typeface="Times New Roman"/>
              </a:rPr>
              <a:t>ureteric </a:t>
            </a:r>
            <a:r>
              <a:rPr sz="2750" spc="-67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stone</a:t>
            </a:r>
            <a:r>
              <a:rPr sz="2750" spc="3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.</a:t>
            </a:r>
            <a:r>
              <a:rPr sz="2750" spc="-40" dirty="0">
                <a:latin typeface="Times New Roman"/>
                <a:cs typeface="Times New Roman"/>
              </a:rPr>
              <a:t> </a:t>
            </a:r>
            <a:r>
              <a:rPr sz="2750" b="1" u="heavy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What</a:t>
            </a:r>
            <a:r>
              <a:rPr sz="2750" b="1" u="heavy" spc="-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</a:t>
            </a:r>
            <a:r>
              <a:rPr sz="2750" b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750" b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likely</a:t>
            </a:r>
            <a:r>
              <a:rPr sz="2750" b="1" u="heavy" spc="1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stone</a:t>
            </a:r>
            <a:r>
              <a:rPr sz="2750" b="1" u="heavy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type</a:t>
            </a:r>
            <a:r>
              <a:rPr sz="2750" b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</a:t>
            </a:r>
            <a:r>
              <a:rPr sz="2750" b="1" u="heavy" spc="-1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this</a:t>
            </a:r>
            <a:r>
              <a:rPr sz="2750" b="1" u="heavy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patient</a:t>
            </a:r>
            <a:r>
              <a:rPr sz="2750" b="1" spc="-65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?</a:t>
            </a:r>
            <a:endParaRPr sz="275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975" y="1914525"/>
            <a:ext cx="3162300" cy="240982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364601" y="6434454"/>
            <a:ext cx="255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236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445" y="4277614"/>
            <a:ext cx="167957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-30" dirty="0">
                <a:latin typeface="Times New Roman"/>
                <a:cs typeface="Times New Roman"/>
              </a:rPr>
              <a:t>Select</a:t>
            </a:r>
            <a:r>
              <a:rPr sz="2750" spc="215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one</a:t>
            </a:r>
            <a:r>
              <a:rPr sz="275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: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445" y="4700504"/>
            <a:ext cx="2995930" cy="207708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75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75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2750" b="1" spc="-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Acidic</a:t>
            </a:r>
            <a:r>
              <a:rPr sz="275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5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urine</a:t>
            </a: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750" spc="10" dirty="0">
                <a:latin typeface="Times New Roman"/>
                <a:cs typeface="Times New Roman"/>
              </a:rPr>
              <a:t>b </a:t>
            </a:r>
            <a:r>
              <a:rPr sz="2750" spc="5" dirty="0">
                <a:latin typeface="Times New Roman"/>
                <a:cs typeface="Times New Roman"/>
              </a:rPr>
              <a:t>.</a:t>
            </a:r>
            <a:r>
              <a:rPr sz="2750" spc="-114" dirty="0">
                <a:latin typeface="Times New Roman"/>
                <a:cs typeface="Times New Roman"/>
              </a:rPr>
              <a:t> </a:t>
            </a:r>
            <a:r>
              <a:rPr sz="2750" spc="-30" dirty="0">
                <a:latin typeface="Times New Roman"/>
                <a:cs typeface="Times New Roman"/>
              </a:rPr>
              <a:t>Alkaline</a:t>
            </a:r>
            <a:r>
              <a:rPr sz="2750" spc="310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urine</a:t>
            </a:r>
            <a:endParaRPr sz="2750">
              <a:latin typeface="Times New Roman"/>
              <a:cs typeface="Times New Roman"/>
            </a:endParaRPr>
          </a:p>
          <a:p>
            <a:pPr marL="12700" marR="5080">
              <a:lnSpc>
                <a:spcPts val="4060"/>
              </a:lnSpc>
              <a:spcBef>
                <a:spcPts val="25"/>
              </a:spcBef>
            </a:pPr>
            <a:r>
              <a:rPr sz="2750" spc="15" dirty="0">
                <a:latin typeface="Times New Roman"/>
                <a:cs typeface="Times New Roman"/>
              </a:rPr>
              <a:t>C</a:t>
            </a:r>
            <a:r>
              <a:rPr sz="2750" spc="-1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.</a:t>
            </a:r>
            <a:r>
              <a:rPr sz="2750" spc="30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Low</a:t>
            </a:r>
            <a:r>
              <a:rPr sz="2750" spc="135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water</a:t>
            </a:r>
            <a:r>
              <a:rPr sz="2750" spc="95" dirty="0">
                <a:latin typeface="Times New Roman"/>
                <a:cs typeface="Times New Roman"/>
              </a:rPr>
              <a:t> </a:t>
            </a:r>
            <a:r>
              <a:rPr sz="2750" spc="-15" dirty="0">
                <a:latin typeface="Times New Roman"/>
                <a:cs typeface="Times New Roman"/>
              </a:rPr>
              <a:t>intake </a:t>
            </a:r>
            <a:r>
              <a:rPr sz="2750" spc="-670" dirty="0">
                <a:latin typeface="Times New Roman"/>
                <a:cs typeface="Times New Roman"/>
              </a:rPr>
              <a:t> </a:t>
            </a:r>
            <a:r>
              <a:rPr sz="2750" spc="15" dirty="0">
                <a:latin typeface="Times New Roman"/>
                <a:cs typeface="Times New Roman"/>
              </a:rPr>
              <a:t>d</a:t>
            </a:r>
            <a:r>
              <a:rPr sz="2750" spc="2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.</a:t>
            </a:r>
            <a:r>
              <a:rPr sz="2750" spc="40" dirty="0">
                <a:latin typeface="Times New Roman"/>
                <a:cs typeface="Times New Roman"/>
              </a:rPr>
              <a:t> </a:t>
            </a:r>
            <a:r>
              <a:rPr sz="2750" spc="-5" dirty="0">
                <a:latin typeface="Times New Roman"/>
                <a:cs typeface="Times New Roman"/>
              </a:rPr>
              <a:t>Gout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445" y="140652"/>
            <a:ext cx="8778240" cy="1668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5600" marR="5080" indent="-343535">
              <a:lnSpc>
                <a:spcPct val="99700"/>
              </a:lnSpc>
              <a:spcBef>
                <a:spcPts val="110"/>
              </a:spcBef>
            </a:pPr>
            <a:r>
              <a:rPr sz="2700" dirty="0">
                <a:latin typeface="Times New Roman"/>
                <a:cs typeface="Times New Roman"/>
              </a:rPr>
              <a:t>49</a:t>
            </a:r>
            <a:r>
              <a:rPr sz="2700" spc="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y</a:t>
            </a:r>
            <a:r>
              <a:rPr sz="2700" spc="45" dirty="0">
                <a:latin typeface="Times New Roman"/>
                <a:cs typeface="Times New Roman"/>
              </a:rPr>
              <a:t> </a:t>
            </a:r>
            <a:r>
              <a:rPr sz="2700" spc="-30" dirty="0">
                <a:latin typeface="Times New Roman"/>
                <a:cs typeface="Times New Roman"/>
              </a:rPr>
              <a:t>old</a:t>
            </a:r>
            <a:r>
              <a:rPr sz="2700" spc="1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has</a:t>
            </a:r>
            <a:r>
              <a:rPr sz="2700" spc="50" dirty="0">
                <a:latin typeface="Times New Roman"/>
                <a:cs typeface="Times New Roman"/>
              </a:rPr>
              <a:t> </a:t>
            </a:r>
            <a:r>
              <a:rPr sz="2700" spc="-25" dirty="0">
                <a:latin typeface="Times New Roman"/>
                <a:cs typeface="Times New Roman"/>
              </a:rPr>
              <a:t>gout</a:t>
            </a:r>
            <a:r>
              <a:rPr sz="2700" spc="125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Times New Roman"/>
                <a:cs typeface="Times New Roman"/>
              </a:rPr>
              <a:t>,presented</a:t>
            </a:r>
            <a:r>
              <a:rPr sz="2700" spc="19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to</a:t>
            </a:r>
            <a:r>
              <a:rPr sz="2700" spc="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ER</a:t>
            </a:r>
            <a:r>
              <a:rPr sz="2700" spc="50" dirty="0">
                <a:latin typeface="Times New Roman"/>
                <a:cs typeface="Times New Roman"/>
              </a:rPr>
              <a:t> </a:t>
            </a:r>
            <a:r>
              <a:rPr sz="2700" spc="-25" dirty="0">
                <a:latin typeface="Times New Roman"/>
                <a:cs typeface="Times New Roman"/>
              </a:rPr>
              <a:t>with</a:t>
            </a:r>
            <a:r>
              <a:rPr sz="2700" spc="120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Times New Roman"/>
                <a:cs typeface="Times New Roman"/>
              </a:rPr>
              <a:t>sever</a:t>
            </a:r>
            <a:r>
              <a:rPr sz="2700" spc="125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Times New Roman"/>
                <a:cs typeface="Times New Roman"/>
              </a:rPr>
              <a:t>left</a:t>
            </a:r>
            <a:r>
              <a:rPr sz="2700" spc="120" dirty="0">
                <a:latin typeface="Times New Roman"/>
                <a:cs typeface="Times New Roman"/>
              </a:rPr>
              <a:t> </a:t>
            </a:r>
            <a:r>
              <a:rPr sz="2700" spc="-30" dirty="0">
                <a:latin typeface="Times New Roman"/>
                <a:cs typeface="Times New Roman"/>
              </a:rPr>
              <a:t>renal</a:t>
            </a:r>
            <a:r>
              <a:rPr sz="2700" spc="195" dirty="0">
                <a:latin typeface="Times New Roman"/>
                <a:cs typeface="Times New Roman"/>
              </a:rPr>
              <a:t> </a:t>
            </a:r>
            <a:r>
              <a:rPr sz="2700" spc="-35" dirty="0">
                <a:latin typeface="Times New Roman"/>
                <a:cs typeface="Times New Roman"/>
              </a:rPr>
              <a:t>colic 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 </a:t>
            </a:r>
            <a:r>
              <a:rPr sz="2700" spc="-15" dirty="0">
                <a:latin typeface="Times New Roman"/>
                <a:cs typeface="Times New Roman"/>
              </a:rPr>
              <a:t>presented </a:t>
            </a:r>
            <a:r>
              <a:rPr sz="2700" dirty="0">
                <a:latin typeface="Times New Roman"/>
                <a:cs typeface="Times New Roman"/>
              </a:rPr>
              <a:t>x - ray </a:t>
            </a:r>
            <a:r>
              <a:rPr sz="2700" spc="-15" dirty="0">
                <a:latin typeface="Times New Roman"/>
                <a:cs typeface="Times New Roman"/>
              </a:rPr>
              <a:t>study </a:t>
            </a:r>
            <a:r>
              <a:rPr sz="2700" dirty="0">
                <a:latin typeface="Times New Roman"/>
                <a:cs typeface="Times New Roman"/>
              </a:rPr>
              <a:t>does </a:t>
            </a:r>
            <a:r>
              <a:rPr sz="2700" spc="-50" dirty="0">
                <a:latin typeface="Times New Roman"/>
                <a:cs typeface="Times New Roman"/>
              </a:rPr>
              <a:t>not</a:t>
            </a:r>
            <a:r>
              <a:rPr sz="2700" spc="-4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show </a:t>
            </a:r>
            <a:r>
              <a:rPr sz="2700" spc="-20" dirty="0">
                <a:latin typeface="Times New Roman"/>
                <a:cs typeface="Times New Roman"/>
              </a:rPr>
              <a:t>radio-opaque 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shadow </a:t>
            </a:r>
            <a:r>
              <a:rPr sz="2700" spc="-15" dirty="0">
                <a:latin typeface="Times New Roman"/>
                <a:cs typeface="Times New Roman"/>
              </a:rPr>
              <a:t>.with </a:t>
            </a:r>
            <a:r>
              <a:rPr sz="2700" spc="-10" dirty="0">
                <a:latin typeface="Times New Roman"/>
                <a:cs typeface="Times New Roman"/>
              </a:rPr>
              <a:t>further </a:t>
            </a:r>
            <a:r>
              <a:rPr sz="2700" spc="-25" dirty="0">
                <a:latin typeface="Times New Roman"/>
                <a:cs typeface="Times New Roman"/>
              </a:rPr>
              <a:t>investigation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spc="-45" dirty="0">
                <a:latin typeface="Times New Roman"/>
                <a:cs typeface="Times New Roman"/>
              </a:rPr>
              <a:t>found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to </a:t>
            </a:r>
            <a:r>
              <a:rPr sz="2700" spc="-20" dirty="0">
                <a:latin typeface="Times New Roman"/>
                <a:cs typeface="Times New Roman"/>
              </a:rPr>
              <a:t>have left ureteric </a:t>
            </a:r>
            <a:r>
              <a:rPr sz="2700" spc="-660" dirty="0">
                <a:latin typeface="Times New Roman"/>
                <a:cs typeface="Times New Roman"/>
              </a:rPr>
              <a:t> </a:t>
            </a:r>
            <a:r>
              <a:rPr sz="2700" spc="-30" dirty="0">
                <a:latin typeface="Times New Roman"/>
                <a:cs typeface="Times New Roman"/>
              </a:rPr>
              <a:t>stone</a:t>
            </a:r>
            <a:r>
              <a:rPr sz="2700" spc="1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.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700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most</a:t>
            </a:r>
            <a:r>
              <a:rPr sz="2700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important</a:t>
            </a:r>
            <a:r>
              <a:rPr sz="2700" b="1" u="heavy" spc="2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causative</a:t>
            </a:r>
            <a:r>
              <a:rPr sz="2700" b="1" u="heavy" spc="2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factor</a:t>
            </a:r>
            <a:r>
              <a:rPr sz="2700" b="1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</a:t>
            </a:r>
            <a:r>
              <a:rPr sz="27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this</a:t>
            </a:r>
            <a:r>
              <a:rPr sz="2700" b="1" u="heavy" spc="1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type</a:t>
            </a:r>
            <a:r>
              <a:rPr sz="2700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?</a:t>
            </a:r>
            <a:endParaRPr sz="27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975" y="1914525"/>
            <a:ext cx="3162300" cy="240982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364601" y="6434454"/>
            <a:ext cx="255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237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238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196210" y="2238438"/>
            <a:ext cx="475424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20" dirty="0">
                <a:latin typeface="Calibri"/>
                <a:cs typeface="Calibri"/>
              </a:rPr>
              <a:t>UROLOGY</a:t>
            </a:r>
            <a:r>
              <a:rPr sz="4400" spc="-12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MINI-OSCI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48889" y="3895979"/>
            <a:ext cx="404812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920365" algn="l"/>
              </a:tabLst>
            </a:pPr>
            <a:r>
              <a:rPr sz="3200" spc="-25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3200" spc="35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3200" spc="40" dirty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3200" spc="10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3200" spc="-8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40" dirty="0">
                <a:solidFill>
                  <a:srgbClr val="888888"/>
                </a:solidFill>
                <a:latin typeface="Calibri"/>
                <a:cs typeface="Calibri"/>
              </a:rPr>
              <a:t>b</a:t>
            </a:r>
            <a:r>
              <a:rPr sz="3200" spc="10" dirty="0">
                <a:solidFill>
                  <a:srgbClr val="888888"/>
                </a:solidFill>
                <a:latin typeface="Calibri"/>
                <a:cs typeface="Calibri"/>
              </a:rPr>
              <a:t>y</a:t>
            </a:r>
            <a:r>
              <a:rPr sz="3200" spc="-8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888888"/>
                </a:solidFill>
                <a:latin typeface="Calibri"/>
                <a:cs typeface="Calibri"/>
              </a:rPr>
              <a:t>:</a:t>
            </a:r>
            <a:r>
              <a:rPr sz="3200" spc="6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-21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3200" spc="35" dirty="0">
                <a:solidFill>
                  <a:srgbClr val="888888"/>
                </a:solidFill>
                <a:latin typeface="Calibri"/>
                <a:cs typeface="Calibri"/>
              </a:rPr>
              <a:t>aqw</a:t>
            </a:r>
            <a:r>
              <a:rPr sz="3200" spc="1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888888"/>
                </a:solidFill>
                <a:latin typeface="Calibri"/>
                <a:cs typeface="Calibri"/>
              </a:rPr>
              <a:t>	</a:t>
            </a:r>
            <a:r>
              <a:rPr sz="3200" spc="35" dirty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3200" spc="40" dirty="0">
                <a:solidFill>
                  <a:srgbClr val="888888"/>
                </a:solidFill>
                <a:latin typeface="Calibri"/>
                <a:cs typeface="Calibri"/>
              </a:rPr>
              <a:t>ah</a:t>
            </a:r>
            <a:r>
              <a:rPr sz="3200" spc="-25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3200" spc="1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239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36575" y="2089149"/>
            <a:ext cx="8093075" cy="238188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1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5" dirty="0">
                <a:latin typeface="Calibri"/>
                <a:cs typeface="Calibri"/>
              </a:rPr>
              <a:t>E</a:t>
            </a:r>
            <a:r>
              <a:rPr sz="3200" spc="40" dirty="0">
                <a:latin typeface="Calibri"/>
                <a:cs typeface="Calibri"/>
              </a:rPr>
              <a:t>nd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15" dirty="0">
                <a:latin typeface="Calibri"/>
                <a:cs typeface="Calibri"/>
              </a:rPr>
              <a:t>s</a:t>
            </a:r>
            <a:r>
              <a:rPr sz="3200" spc="-10" dirty="0">
                <a:latin typeface="Calibri"/>
                <a:cs typeface="Calibri"/>
              </a:rPr>
              <a:t>c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40" dirty="0">
                <a:latin typeface="Calibri"/>
                <a:cs typeface="Calibri"/>
              </a:rPr>
              <a:t>p</a:t>
            </a:r>
            <a:r>
              <a:rPr sz="3200" spc="-65" dirty="0">
                <a:latin typeface="Calibri"/>
                <a:cs typeface="Calibri"/>
              </a:rPr>
              <a:t>i</a:t>
            </a:r>
            <a:r>
              <a:rPr sz="3200" spc="10" dirty="0">
                <a:latin typeface="Calibri"/>
                <a:cs typeface="Calibri"/>
              </a:rPr>
              <a:t>c</a:t>
            </a:r>
            <a:r>
              <a:rPr sz="3200" spc="-2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</a:t>
            </a:r>
            <a:r>
              <a:rPr sz="3200" spc="-25" dirty="0">
                <a:latin typeface="Calibri"/>
                <a:cs typeface="Calibri"/>
              </a:rPr>
              <a:t>et</a:t>
            </a:r>
            <a:r>
              <a:rPr sz="3200" spc="40" dirty="0">
                <a:latin typeface="Calibri"/>
                <a:cs typeface="Calibri"/>
              </a:rPr>
              <a:t>h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15" dirty="0">
                <a:latin typeface="Calibri"/>
                <a:cs typeface="Calibri"/>
              </a:rPr>
              <a:t>d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40" dirty="0">
                <a:latin typeface="Calibri"/>
                <a:cs typeface="Calibri"/>
              </a:rPr>
              <a:t>u</a:t>
            </a:r>
            <a:r>
              <a:rPr sz="3200" spc="15" dirty="0">
                <a:latin typeface="Calibri"/>
                <a:cs typeface="Calibri"/>
              </a:rPr>
              <a:t>s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10" dirty="0">
                <a:latin typeface="Calibri"/>
                <a:cs typeface="Calibri"/>
              </a:rPr>
              <a:t>s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80" dirty="0">
                <a:latin typeface="Calibri"/>
                <a:cs typeface="Calibri"/>
              </a:rPr>
              <a:t>f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10" dirty="0">
                <a:latin typeface="Calibri"/>
                <a:cs typeface="Calibri"/>
              </a:rPr>
              <a:t>r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s</a:t>
            </a:r>
            <a:r>
              <a:rPr sz="3200" spc="-25" dirty="0">
                <a:latin typeface="Calibri"/>
                <a:cs typeface="Calibri"/>
              </a:rPr>
              <a:t>t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40" dirty="0">
                <a:latin typeface="Calibri"/>
                <a:cs typeface="Calibri"/>
              </a:rPr>
              <a:t>n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15" dirty="0">
                <a:latin typeface="Calibri"/>
                <a:cs typeface="Calibri"/>
              </a:rPr>
              <a:t>s</a:t>
            </a:r>
            <a:r>
              <a:rPr sz="3200" spc="10" dirty="0"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solidFill>
                  <a:srgbClr val="00AF50"/>
                </a:solidFill>
                <a:latin typeface="Calibri"/>
                <a:cs typeface="Calibri"/>
              </a:rPr>
              <a:t>Percutaneous</a:t>
            </a:r>
            <a:r>
              <a:rPr sz="3200" spc="-10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AF50"/>
                </a:solidFill>
                <a:latin typeface="Calibri"/>
                <a:cs typeface="Calibri"/>
              </a:rPr>
              <a:t>nephrolithotomy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400">
              <a:latin typeface="Calibri"/>
              <a:cs typeface="Calibri"/>
            </a:endParaRPr>
          </a:p>
          <a:p>
            <a:pPr marL="4503420">
              <a:lnSpc>
                <a:spcPct val="100000"/>
              </a:lnSpc>
            </a:pPr>
            <a:r>
              <a:rPr sz="3200" spc="40" dirty="0">
                <a:latin typeface="Calibri"/>
                <a:cs typeface="Calibri"/>
              </a:rPr>
              <a:t>;</a:t>
            </a:r>
            <a:r>
              <a:rPr sz="3200" spc="5" dirty="0">
                <a:latin typeface="Calibri"/>
                <a:cs typeface="Calibri"/>
              </a:rPr>
              <a:t>)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680" dirty="0">
                <a:latin typeface="Arial"/>
                <a:cs typeface="Arial"/>
              </a:rPr>
              <a:t>ف</a:t>
            </a:r>
            <a:r>
              <a:rPr sz="3200" spc="-515" dirty="0">
                <a:latin typeface="Arial"/>
                <a:cs typeface="Arial"/>
              </a:rPr>
              <a:t>ي</a:t>
            </a:r>
            <a:r>
              <a:rPr sz="3200" spc="-905" dirty="0">
                <a:latin typeface="Arial"/>
                <a:cs typeface="Arial"/>
              </a:rPr>
              <a:t>ش</a:t>
            </a:r>
            <a:r>
              <a:rPr sz="3200" spc="-215" dirty="0">
                <a:latin typeface="Arial"/>
                <a:cs typeface="Arial"/>
              </a:rPr>
              <a:t>رل</a:t>
            </a:r>
            <a:r>
              <a:rPr sz="3200" spc="-125" dirty="0">
                <a:latin typeface="Arial"/>
                <a:cs typeface="Arial"/>
              </a:rPr>
              <a:t>أ</a:t>
            </a:r>
            <a:r>
              <a:rPr sz="3200" spc="75" dirty="0">
                <a:latin typeface="Arial"/>
                <a:cs typeface="Arial"/>
              </a:rPr>
              <a:t>ا</a:t>
            </a:r>
            <a:r>
              <a:rPr sz="3200" spc="-1495" dirty="0">
                <a:latin typeface="Arial"/>
                <a:cs typeface="Arial"/>
              </a:rPr>
              <a:t>ب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25" dirty="0">
                <a:latin typeface="Arial"/>
                <a:cs typeface="Arial"/>
              </a:rPr>
              <a:t>ةل</a:t>
            </a:r>
            <a:r>
              <a:rPr sz="3200" spc="-819" dirty="0">
                <a:latin typeface="Arial"/>
                <a:cs typeface="Arial"/>
              </a:rPr>
              <a:t>ئ</a:t>
            </a:r>
            <a:r>
              <a:rPr sz="3200" spc="-905" dirty="0">
                <a:latin typeface="Arial"/>
                <a:cs typeface="Arial"/>
              </a:rPr>
              <a:t>س</a:t>
            </a:r>
            <a:r>
              <a:rPr sz="3200" spc="-375" dirty="0">
                <a:latin typeface="Arial"/>
                <a:cs typeface="Arial"/>
              </a:rPr>
              <a:t>ل</a:t>
            </a:r>
            <a:r>
              <a:rPr sz="3200" spc="-185" dirty="0">
                <a:latin typeface="Arial"/>
                <a:cs typeface="Arial"/>
              </a:rPr>
              <a:t>أ</a:t>
            </a:r>
            <a:r>
              <a:rPr sz="3200" spc="5" dirty="0">
                <a:latin typeface="Arial"/>
                <a:cs typeface="Arial"/>
              </a:rPr>
              <a:t>ا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ي</a:t>
            </a:r>
            <a:r>
              <a:rPr sz="3200" spc="-969" dirty="0">
                <a:latin typeface="Arial"/>
                <a:cs typeface="Arial"/>
              </a:rPr>
              <a:t>ق</a:t>
            </a:r>
            <a:r>
              <a:rPr sz="3200" spc="75" dirty="0">
                <a:latin typeface="Arial"/>
                <a:cs typeface="Arial"/>
              </a:rPr>
              <a:t>ا</a:t>
            </a:r>
            <a:r>
              <a:rPr sz="3200" spc="-1495" dirty="0">
                <a:latin typeface="Arial"/>
                <a:cs typeface="Arial"/>
              </a:rPr>
              <a:t>ب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1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240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196210" y="2238438"/>
            <a:ext cx="4754245" cy="11950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4400" spc="-20" dirty="0">
                <a:latin typeface="Calibri"/>
                <a:cs typeface="Calibri"/>
              </a:rPr>
              <a:t>UROLOGY</a:t>
            </a:r>
            <a:r>
              <a:rPr sz="4400" spc="-12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MINI-OSCI</a:t>
            </a:r>
            <a:endParaRPr sz="44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55"/>
              </a:spcBef>
              <a:tabLst>
                <a:tab pos="1698625" algn="l"/>
              </a:tabLst>
            </a:pPr>
            <a:r>
              <a:rPr sz="3200" spc="5" dirty="0">
                <a:latin typeface="Calibri"/>
                <a:cs typeface="Calibri"/>
              </a:rPr>
              <a:t>GROUP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4	</a:t>
            </a:r>
            <a:r>
              <a:rPr sz="3200" spc="-5" dirty="0">
                <a:latin typeface="Calibri"/>
                <a:cs typeface="Calibri"/>
              </a:rPr>
              <a:t>(C+D)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95779" y="3895979"/>
            <a:ext cx="556006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5" dirty="0">
                <a:solidFill>
                  <a:srgbClr val="888888"/>
                </a:solidFill>
                <a:latin typeface="Calibri"/>
                <a:cs typeface="Calibri"/>
              </a:rPr>
              <a:t>Done</a:t>
            </a:r>
            <a:r>
              <a:rPr sz="3200" spc="-8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25" dirty="0">
                <a:solidFill>
                  <a:srgbClr val="888888"/>
                </a:solidFill>
                <a:latin typeface="Calibri"/>
                <a:cs typeface="Calibri"/>
              </a:rPr>
              <a:t>by</a:t>
            </a:r>
            <a:r>
              <a:rPr sz="3200" spc="-9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888888"/>
                </a:solidFill>
                <a:latin typeface="Calibri"/>
                <a:cs typeface="Calibri"/>
              </a:rPr>
              <a:t>:</a:t>
            </a:r>
            <a:r>
              <a:rPr sz="3200" spc="5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888888"/>
                </a:solidFill>
                <a:latin typeface="Calibri"/>
                <a:cs typeface="Calibri"/>
              </a:rPr>
              <a:t>Ahmad</a:t>
            </a:r>
            <a:r>
              <a:rPr sz="3200" spc="-8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888888"/>
                </a:solidFill>
                <a:latin typeface="Calibri"/>
                <a:cs typeface="Calibri"/>
              </a:rPr>
              <a:t>niaz</a:t>
            </a:r>
            <a:r>
              <a:rPr sz="3200" spc="-1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888888"/>
                </a:solidFill>
                <a:latin typeface="Calibri"/>
                <a:cs typeface="Calibri"/>
              </a:rPr>
              <a:t>rawashdeh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256540"/>
            <a:ext cx="6819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25" dirty="0"/>
              <a:t>Q1</a:t>
            </a:r>
            <a:r>
              <a:rPr sz="3600" dirty="0"/>
              <a:t>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028675" y="3691509"/>
            <a:ext cx="138430" cy="35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35"/>
              </a:lnSpc>
            </a:pPr>
            <a:r>
              <a:rPr sz="2750" spc="10" dirty="0">
                <a:latin typeface="Calibri"/>
                <a:cs typeface="Calibri"/>
              </a:rPr>
              <a:t>s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575" y="1539874"/>
            <a:ext cx="3581400" cy="403606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355600" marR="180975" indent="-343535" algn="just">
              <a:lnSpc>
                <a:spcPts val="2710"/>
              </a:lnSpc>
              <a:spcBef>
                <a:spcPts val="710"/>
              </a:spcBef>
            </a:pPr>
            <a:r>
              <a:rPr sz="275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History</a:t>
            </a:r>
            <a:r>
              <a:rPr sz="275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5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750" b="1" u="heavy" spc="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50" b="1" u="heavy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vomiting,</a:t>
            </a:r>
            <a:r>
              <a:rPr sz="2750" b="1" u="heavy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5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 </a:t>
            </a:r>
            <a:r>
              <a:rPr sz="2750" b="1" spc="-610" dirty="0">
                <a:latin typeface="Calibri"/>
                <a:cs typeface="Calibri"/>
              </a:rPr>
              <a:t> </a:t>
            </a:r>
            <a:r>
              <a:rPr sz="275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blood</a:t>
            </a:r>
            <a:r>
              <a:rPr sz="2750" b="1" u="heavy" spc="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5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flow</a:t>
            </a:r>
            <a:r>
              <a:rPr sz="275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5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>
              <a:latin typeface="Calibri"/>
              <a:cs typeface="Calibri"/>
            </a:endParaRPr>
          </a:p>
          <a:p>
            <a:pPr marL="384175" indent="-372110">
              <a:lnSpc>
                <a:spcPct val="100000"/>
              </a:lnSpc>
              <a:buAutoNum type="arabicPlain"/>
              <a:tabLst>
                <a:tab pos="384810" algn="l"/>
              </a:tabLst>
            </a:pPr>
            <a:r>
              <a:rPr sz="2750" spc="-25" dirty="0">
                <a:latin typeface="Calibri"/>
                <a:cs typeface="Calibri"/>
              </a:rPr>
              <a:t>dx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AutoNum type="arabicPlain"/>
            </a:pPr>
            <a:endParaRPr sz="3300">
              <a:latin typeface="Calibri"/>
              <a:cs typeface="Calibri"/>
            </a:endParaRPr>
          </a:p>
          <a:p>
            <a:pPr marL="355600" marR="5080" indent="-343535" algn="just">
              <a:lnSpc>
                <a:spcPct val="81900"/>
              </a:lnSpc>
              <a:spcBef>
                <a:spcPts val="5"/>
              </a:spcBef>
              <a:buAutoNum type="arabicPlain"/>
              <a:tabLst>
                <a:tab pos="384810" algn="l"/>
              </a:tabLst>
            </a:pPr>
            <a:r>
              <a:rPr sz="2750" dirty="0">
                <a:latin typeface="Calibri"/>
                <a:cs typeface="Calibri"/>
              </a:rPr>
              <a:t>what </a:t>
            </a:r>
            <a:r>
              <a:rPr sz="2750" spc="-15" dirty="0">
                <a:latin typeface="Calibri"/>
                <a:cs typeface="Calibri"/>
              </a:rPr>
              <a:t>is </a:t>
            </a:r>
            <a:r>
              <a:rPr sz="2750" spc="-10" dirty="0">
                <a:latin typeface="Calibri"/>
                <a:cs typeface="Calibri"/>
              </a:rPr>
              <a:t>the </a:t>
            </a:r>
            <a:r>
              <a:rPr sz="2750" spc="-15" dirty="0">
                <a:latin typeface="Calibri"/>
                <a:cs typeface="Calibri"/>
              </a:rPr>
              <a:t>difference 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between this </a:t>
            </a:r>
            <a:r>
              <a:rPr sz="2750" spc="10" dirty="0">
                <a:latin typeface="Calibri"/>
                <a:cs typeface="Calibri"/>
              </a:rPr>
              <a:t>case </a:t>
            </a:r>
            <a:r>
              <a:rPr sz="2750" spc="5" dirty="0">
                <a:latin typeface="Calibri"/>
                <a:cs typeface="Calibri"/>
              </a:rPr>
              <a:t>and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epidydmoorchitis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750" spc="10" dirty="0">
                <a:latin typeface="Calibri"/>
                <a:cs typeface="Calibri"/>
              </a:rPr>
              <a:t>3</a:t>
            </a:r>
            <a:r>
              <a:rPr sz="2750" spc="-2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- management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4800" y="1600200"/>
            <a:ext cx="4829175" cy="43434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241</a:t>
            </a:r>
          </a:p>
        </p:txBody>
      </p:sp>
    </p:spTree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336026" y="6392723"/>
            <a:ext cx="2825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spc="5" dirty="0">
                <a:solidFill>
                  <a:srgbClr val="888888"/>
                </a:solidFill>
                <a:latin typeface="Arial"/>
                <a:cs typeface="Arial"/>
              </a:rPr>
              <a:t>242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6575" y="94043"/>
            <a:ext cx="3297554" cy="826769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Calibri"/>
                <a:cs typeface="Calibri"/>
              </a:rPr>
              <a:t>1</a:t>
            </a:r>
            <a:r>
              <a:rPr sz="2400" spc="15" dirty="0">
                <a:latin typeface="Calibri"/>
                <a:cs typeface="Calibri"/>
              </a:rPr>
              <a:t>-</a:t>
            </a:r>
            <a:r>
              <a:rPr sz="2400" spc="25" dirty="0">
                <a:latin typeface="Calibri"/>
                <a:cs typeface="Calibri"/>
              </a:rPr>
              <a:t>T</a:t>
            </a:r>
            <a:r>
              <a:rPr sz="2400" spc="20" dirty="0">
                <a:latin typeface="Calibri"/>
                <a:cs typeface="Calibri"/>
              </a:rPr>
              <a:t>E</a:t>
            </a:r>
            <a:r>
              <a:rPr sz="2400" spc="15" dirty="0">
                <a:latin typeface="Calibri"/>
                <a:cs typeface="Calibri"/>
              </a:rPr>
              <a:t>S</a:t>
            </a:r>
            <a:r>
              <a:rPr sz="2400" spc="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30" dirty="0">
                <a:latin typeface="Calibri"/>
                <a:cs typeface="Calibri"/>
              </a:rPr>
              <a:t>U</a:t>
            </a:r>
            <a:r>
              <a:rPr sz="2400" spc="-35" dirty="0">
                <a:latin typeface="Calibri"/>
                <a:cs typeface="Calibri"/>
              </a:rPr>
              <a:t>L</a:t>
            </a:r>
            <a:r>
              <a:rPr sz="2400" spc="3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20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spc="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5365115"/>
            <a:ext cx="5378450" cy="105029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marR="5080" indent="-343535">
              <a:lnSpc>
                <a:spcPct val="90000"/>
              </a:lnSpc>
              <a:spcBef>
                <a:spcPts val="3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3- </a:t>
            </a:r>
            <a:r>
              <a:rPr sz="2400" spc="5" dirty="0">
                <a:latin typeface="Calibri"/>
                <a:cs typeface="Calibri"/>
              </a:rPr>
              <a:t>do </a:t>
            </a:r>
            <a:r>
              <a:rPr sz="2400" spc="-20" dirty="0">
                <a:latin typeface="Calibri"/>
                <a:cs typeface="Calibri"/>
              </a:rPr>
              <a:t>bilateral </a:t>
            </a:r>
            <a:r>
              <a:rPr sz="2400" dirty="0">
                <a:latin typeface="Calibri"/>
                <a:cs typeface="Calibri"/>
              </a:rPr>
              <a:t>orchidopexy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within </a:t>
            </a:r>
            <a:r>
              <a:rPr sz="2400" dirty="0">
                <a:latin typeface="Calibri"/>
                <a:cs typeface="Calibri"/>
              </a:rPr>
              <a:t>6-12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hours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to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prevent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ischemia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necrosis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give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analgesia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antibiotics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90512" y="1281112"/>
          <a:ext cx="8272780" cy="3808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750" spc="-45" dirty="0">
                          <a:latin typeface="Arial"/>
                          <a:cs typeface="Arial"/>
                        </a:rPr>
                        <a:t>Testicular</a:t>
                      </a:r>
                      <a:r>
                        <a:rPr sz="2750" spc="3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-10" dirty="0">
                          <a:latin typeface="Arial"/>
                          <a:cs typeface="Arial"/>
                        </a:rPr>
                        <a:t>torsion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750" spc="5" dirty="0">
                          <a:latin typeface="Arial"/>
                          <a:cs typeface="Arial"/>
                        </a:rPr>
                        <a:t>epididymo-orchitis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879">
                <a:tc>
                  <a:txBody>
                    <a:bodyPr/>
                    <a:lstStyle/>
                    <a:p>
                      <a:pPr marL="100965" marR="587375">
                        <a:lnSpc>
                          <a:spcPct val="102299"/>
                        </a:lnSpc>
                        <a:spcBef>
                          <a:spcPts val="259"/>
                        </a:spcBef>
                      </a:pPr>
                      <a:r>
                        <a:rPr sz="2750" spc="20" dirty="0">
                          <a:latin typeface="Arial"/>
                          <a:cs typeface="Arial"/>
                        </a:rPr>
                        <a:t>Abnormal </a:t>
                      </a:r>
                      <a:r>
                        <a:rPr sz="2750" spc="-10" dirty="0">
                          <a:latin typeface="Arial"/>
                          <a:cs typeface="Arial"/>
                        </a:rPr>
                        <a:t>cremasteric </a:t>
                      </a:r>
                      <a:r>
                        <a:rPr sz="2750" spc="-7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-30" dirty="0">
                          <a:latin typeface="Arial"/>
                          <a:cs typeface="Arial"/>
                        </a:rPr>
                        <a:t>reflex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3301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 marR="959485">
                        <a:lnSpc>
                          <a:spcPct val="102299"/>
                        </a:lnSpc>
                        <a:spcBef>
                          <a:spcPts val="259"/>
                        </a:spcBef>
                      </a:pPr>
                      <a:r>
                        <a:rPr sz="2750" spc="10" dirty="0">
                          <a:latin typeface="Arial"/>
                          <a:cs typeface="Arial"/>
                        </a:rPr>
                        <a:t>Normal</a:t>
                      </a:r>
                      <a:r>
                        <a:rPr sz="27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-10" dirty="0">
                          <a:latin typeface="Arial"/>
                          <a:cs typeface="Arial"/>
                        </a:rPr>
                        <a:t>cremasteric </a:t>
                      </a:r>
                      <a:r>
                        <a:rPr sz="2750" spc="-7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-30" dirty="0">
                          <a:latin typeface="Arial"/>
                          <a:cs typeface="Arial"/>
                        </a:rPr>
                        <a:t>reflex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100965" marR="1017905">
                        <a:lnSpc>
                          <a:spcPct val="102400"/>
                        </a:lnSpc>
                        <a:spcBef>
                          <a:spcPts val="265"/>
                        </a:spcBef>
                      </a:pPr>
                      <a:r>
                        <a:rPr sz="2750" spc="15" dirty="0">
                          <a:latin typeface="Arial"/>
                          <a:cs typeface="Arial"/>
                        </a:rPr>
                        <a:t>More </a:t>
                      </a:r>
                      <a:r>
                        <a:rPr sz="2750" spc="35" dirty="0">
                          <a:latin typeface="Arial"/>
                          <a:cs typeface="Arial"/>
                        </a:rPr>
                        <a:t>common </a:t>
                      </a:r>
                      <a:r>
                        <a:rPr sz="2750" spc="-3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27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-5" dirty="0">
                          <a:latin typeface="Arial"/>
                          <a:cs typeface="Arial"/>
                        </a:rPr>
                        <a:t>adolescents</a:t>
                      </a:r>
                      <a:r>
                        <a:rPr sz="27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27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5" dirty="0">
                          <a:latin typeface="Arial"/>
                          <a:cs typeface="Arial"/>
                        </a:rPr>
                        <a:t>younger</a:t>
                      </a:r>
                      <a:r>
                        <a:rPr sz="275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5" dirty="0">
                          <a:latin typeface="Arial"/>
                          <a:cs typeface="Arial"/>
                        </a:rPr>
                        <a:t>age</a:t>
                      </a:r>
                      <a:r>
                        <a:rPr sz="27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25" dirty="0">
                          <a:latin typeface="Arial"/>
                          <a:cs typeface="Arial"/>
                        </a:rPr>
                        <a:t>group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 marR="664845">
                        <a:lnSpc>
                          <a:spcPct val="102400"/>
                        </a:lnSpc>
                        <a:spcBef>
                          <a:spcPts val="265"/>
                        </a:spcBef>
                      </a:pPr>
                      <a:r>
                        <a:rPr sz="2750" spc="15" dirty="0">
                          <a:latin typeface="Arial"/>
                          <a:cs typeface="Arial"/>
                        </a:rPr>
                        <a:t>More </a:t>
                      </a:r>
                      <a:r>
                        <a:rPr sz="2750" spc="30" dirty="0">
                          <a:latin typeface="Arial"/>
                          <a:cs typeface="Arial"/>
                        </a:rPr>
                        <a:t>common </a:t>
                      </a:r>
                      <a:r>
                        <a:rPr sz="2750" spc="-40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27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-25" dirty="0">
                          <a:latin typeface="Arial"/>
                          <a:cs typeface="Arial"/>
                        </a:rPr>
                        <a:t>sexually</a:t>
                      </a:r>
                      <a:r>
                        <a:rPr sz="2750" spc="2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-30" dirty="0">
                          <a:latin typeface="Arial"/>
                          <a:cs typeface="Arial"/>
                        </a:rPr>
                        <a:t>active</a:t>
                      </a:r>
                      <a:r>
                        <a:rPr sz="2750" spc="2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-10" dirty="0">
                          <a:latin typeface="Arial"/>
                          <a:cs typeface="Arial"/>
                        </a:rPr>
                        <a:t>adults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100965" marR="1113155">
                        <a:lnSpc>
                          <a:spcPct val="102400"/>
                        </a:lnSpc>
                        <a:spcBef>
                          <a:spcPts val="280"/>
                        </a:spcBef>
                      </a:pPr>
                      <a:r>
                        <a:rPr sz="2750" spc="-15" dirty="0">
                          <a:latin typeface="Arial"/>
                          <a:cs typeface="Arial"/>
                        </a:rPr>
                        <a:t>pain</a:t>
                      </a:r>
                      <a:r>
                        <a:rPr sz="275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-1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2750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-15" dirty="0">
                          <a:latin typeface="Arial"/>
                          <a:cs typeface="Arial"/>
                        </a:rPr>
                        <a:t>testicular </a:t>
                      </a:r>
                      <a:r>
                        <a:rPr sz="2750" spc="-7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-20" dirty="0">
                          <a:latin typeface="Arial"/>
                          <a:cs typeface="Arial"/>
                        </a:rPr>
                        <a:t>elevation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 marR="248285">
                        <a:lnSpc>
                          <a:spcPct val="102400"/>
                        </a:lnSpc>
                        <a:spcBef>
                          <a:spcPts val="280"/>
                        </a:spcBef>
                        <a:tabLst>
                          <a:tab pos="1627505" algn="l"/>
                          <a:tab pos="1751964" algn="l"/>
                        </a:tabLst>
                      </a:pPr>
                      <a:r>
                        <a:rPr sz="2750" spc="-20" dirty="0">
                          <a:latin typeface="Arial"/>
                          <a:cs typeface="Arial"/>
                        </a:rPr>
                        <a:t>pain</a:t>
                      </a:r>
                      <a:r>
                        <a:rPr sz="2750" spc="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-45" dirty="0">
                          <a:latin typeface="Arial"/>
                          <a:cs typeface="Arial"/>
                        </a:rPr>
                        <a:t>relief		</a:t>
                      </a:r>
                      <a:r>
                        <a:rPr sz="2750" spc="-1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27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-15" dirty="0">
                          <a:latin typeface="Arial"/>
                          <a:cs typeface="Arial"/>
                        </a:rPr>
                        <a:t>testicular </a:t>
                      </a:r>
                      <a:r>
                        <a:rPr sz="2750" spc="-7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-25" dirty="0">
                          <a:latin typeface="Arial"/>
                          <a:cs typeface="Arial"/>
                        </a:rPr>
                        <a:t>elevation	</a:t>
                      </a:r>
                      <a:r>
                        <a:rPr sz="2750" spc="10" dirty="0">
                          <a:latin typeface="Arial"/>
                          <a:cs typeface="Arial"/>
                        </a:rPr>
                        <a:t>(Prehn</a:t>
                      </a:r>
                      <a:r>
                        <a:rPr sz="275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-5" dirty="0">
                          <a:latin typeface="Arial"/>
                          <a:cs typeface="Arial"/>
                        </a:rPr>
                        <a:t>sign)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461010"/>
            <a:ext cx="84391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40" dirty="0"/>
              <a:t>Q</a:t>
            </a:r>
            <a:r>
              <a:rPr spc="20" dirty="0"/>
              <a:t>2</a:t>
            </a:r>
            <a:r>
              <a:rPr spc="5"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4035552"/>
            <a:ext cx="4690745" cy="1780539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32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Uroflowmetry</a:t>
            </a:r>
            <a:endParaRPr sz="3200">
              <a:latin typeface="Calibri"/>
              <a:cs typeface="Calibri"/>
            </a:endParaRPr>
          </a:p>
          <a:p>
            <a:pPr marL="431800" indent="-419734">
              <a:lnSpc>
                <a:spcPct val="100000"/>
              </a:lnSpc>
              <a:spcBef>
                <a:spcPts val="740"/>
              </a:spcBef>
              <a:buAutoNum type="arabicPlain"/>
              <a:tabLst>
                <a:tab pos="432434" algn="l"/>
              </a:tabLst>
            </a:pPr>
            <a:r>
              <a:rPr sz="3200" spc="25" dirty="0">
                <a:latin typeface="Calibri"/>
                <a:cs typeface="Calibri"/>
              </a:rPr>
              <a:t>dx:</a:t>
            </a:r>
            <a:endParaRPr sz="3200">
              <a:latin typeface="Calibri"/>
              <a:cs typeface="Calibri"/>
            </a:endParaRPr>
          </a:p>
          <a:p>
            <a:pPr marL="431800" indent="-419734">
              <a:lnSpc>
                <a:spcPct val="100000"/>
              </a:lnSpc>
              <a:spcBef>
                <a:spcPts val="819"/>
              </a:spcBef>
              <a:buAutoNum type="arabicPlain"/>
              <a:tabLst>
                <a:tab pos="432434" algn="l"/>
              </a:tabLst>
            </a:pPr>
            <a:r>
              <a:rPr sz="3200" spc="15" dirty="0">
                <a:latin typeface="Calibri"/>
                <a:cs typeface="Calibri"/>
              </a:rPr>
              <a:t>4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</a:t>
            </a:r>
            <a:r>
              <a:rPr sz="3200" spc="40" dirty="0">
                <a:latin typeface="Calibri"/>
                <a:cs typeface="Calibri"/>
              </a:rPr>
              <a:t>au</a:t>
            </a:r>
            <a:r>
              <a:rPr sz="3200" spc="20" dirty="0">
                <a:latin typeface="Calibri"/>
                <a:cs typeface="Calibri"/>
              </a:rPr>
              <a:t>s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10" dirty="0">
                <a:latin typeface="Calibri"/>
                <a:cs typeface="Calibri"/>
              </a:rPr>
              <a:t>s</a:t>
            </a:r>
            <a:r>
              <a:rPr sz="3200" spc="-18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15" dirty="0">
                <a:latin typeface="Calibri"/>
                <a:cs typeface="Calibri"/>
              </a:rPr>
              <a:t>o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40" dirty="0">
                <a:latin typeface="Calibri"/>
                <a:cs typeface="Calibri"/>
              </a:rPr>
              <a:t>h</a:t>
            </a:r>
            <a:r>
              <a:rPr sz="3200" spc="10" dirty="0">
                <a:latin typeface="Calibri"/>
                <a:cs typeface="Calibri"/>
              </a:rPr>
              <a:t>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40" dirty="0">
                <a:latin typeface="Calibri"/>
                <a:cs typeface="Calibri"/>
              </a:rPr>
              <a:t>d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45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g</a:t>
            </a:r>
            <a:r>
              <a:rPr sz="3200" spc="40" dirty="0">
                <a:latin typeface="Calibri"/>
                <a:cs typeface="Calibri"/>
              </a:rPr>
              <a:t>n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20" dirty="0">
                <a:latin typeface="Calibri"/>
                <a:cs typeface="Calibri"/>
              </a:rPr>
              <a:t>s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30" dirty="0">
                <a:latin typeface="Calibri"/>
                <a:cs typeface="Calibri"/>
              </a:rPr>
              <a:t>s</a:t>
            </a:r>
            <a:r>
              <a:rPr sz="3200" spc="5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371600"/>
            <a:ext cx="6448425" cy="254317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243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8665" y="0"/>
            <a:ext cx="62166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b="1" spc="-15" dirty="0">
                <a:latin typeface="Calibri"/>
                <a:cs typeface="Calibri"/>
              </a:rPr>
              <a:t>Q8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8665" y="1080706"/>
            <a:ext cx="9790430" cy="433832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ts val="4280"/>
              </a:lnSpc>
              <a:spcBef>
                <a:spcPts val="655"/>
              </a:spcBef>
            </a:pPr>
            <a:r>
              <a:rPr sz="3950" b="1" spc="-5" dirty="0">
                <a:latin typeface="Calibri"/>
                <a:cs typeface="Calibri"/>
              </a:rPr>
              <a:t>Filling</a:t>
            </a:r>
            <a:r>
              <a:rPr sz="3950" b="1" spc="140" dirty="0">
                <a:latin typeface="Calibri"/>
                <a:cs typeface="Calibri"/>
              </a:rPr>
              <a:t> </a:t>
            </a:r>
            <a:r>
              <a:rPr sz="3950" b="1" spc="-5" dirty="0">
                <a:latin typeface="Calibri"/>
                <a:cs typeface="Calibri"/>
              </a:rPr>
              <a:t>defect</a:t>
            </a:r>
            <a:r>
              <a:rPr sz="3950" b="1" spc="45" dirty="0">
                <a:latin typeface="Calibri"/>
                <a:cs typeface="Calibri"/>
              </a:rPr>
              <a:t> </a:t>
            </a:r>
            <a:r>
              <a:rPr sz="3950" b="1" spc="10" dirty="0">
                <a:latin typeface="Calibri"/>
                <a:cs typeface="Calibri"/>
              </a:rPr>
              <a:t>in</a:t>
            </a:r>
            <a:r>
              <a:rPr sz="3950" b="1" spc="35" dirty="0">
                <a:latin typeface="Calibri"/>
                <a:cs typeface="Calibri"/>
              </a:rPr>
              <a:t> </a:t>
            </a:r>
            <a:r>
              <a:rPr sz="3950" b="1" spc="-10" dirty="0">
                <a:latin typeface="Calibri"/>
                <a:cs typeface="Calibri"/>
              </a:rPr>
              <a:t>the</a:t>
            </a:r>
            <a:r>
              <a:rPr sz="3950" b="1" spc="90" dirty="0">
                <a:latin typeface="Calibri"/>
                <a:cs typeface="Calibri"/>
              </a:rPr>
              <a:t> </a:t>
            </a:r>
            <a:r>
              <a:rPr sz="3950" b="1" spc="-40" dirty="0">
                <a:latin typeface="Calibri"/>
                <a:cs typeface="Calibri"/>
              </a:rPr>
              <a:t>bladder,</a:t>
            </a:r>
            <a:r>
              <a:rPr sz="3950" b="1" spc="175" dirty="0">
                <a:latin typeface="Calibri"/>
                <a:cs typeface="Calibri"/>
              </a:rPr>
              <a:t> </a:t>
            </a:r>
            <a:r>
              <a:rPr sz="3950" b="1" spc="10" dirty="0">
                <a:latin typeface="Calibri"/>
                <a:cs typeface="Calibri"/>
              </a:rPr>
              <a:t>Give</a:t>
            </a:r>
            <a:r>
              <a:rPr sz="3950" b="1" spc="20" dirty="0">
                <a:latin typeface="Calibri"/>
                <a:cs typeface="Calibri"/>
              </a:rPr>
              <a:t> </a:t>
            </a:r>
            <a:r>
              <a:rPr sz="3950" b="1" spc="15" dirty="0">
                <a:latin typeface="Calibri"/>
                <a:cs typeface="Calibri"/>
              </a:rPr>
              <a:t>5</a:t>
            </a:r>
            <a:r>
              <a:rPr sz="3950" b="1" spc="5" dirty="0">
                <a:latin typeface="Calibri"/>
                <a:cs typeface="Calibri"/>
              </a:rPr>
              <a:t> </a:t>
            </a:r>
            <a:r>
              <a:rPr sz="3950" b="1" spc="-10" dirty="0">
                <a:latin typeface="Calibri"/>
                <a:cs typeface="Calibri"/>
              </a:rPr>
              <a:t>Differential </a:t>
            </a:r>
            <a:r>
              <a:rPr sz="3950" b="1" spc="-875" dirty="0">
                <a:latin typeface="Calibri"/>
                <a:cs typeface="Calibri"/>
              </a:rPr>
              <a:t> </a:t>
            </a:r>
            <a:r>
              <a:rPr sz="3950" b="1" dirty="0">
                <a:latin typeface="Calibri"/>
                <a:cs typeface="Calibri"/>
              </a:rPr>
              <a:t>Diagnosis</a:t>
            </a:r>
            <a:endParaRPr sz="3950">
              <a:latin typeface="Calibri"/>
              <a:cs typeface="Calibri"/>
            </a:endParaRPr>
          </a:p>
          <a:p>
            <a:pPr marL="1078230" indent="-229235">
              <a:lnSpc>
                <a:spcPct val="100000"/>
              </a:lnSpc>
              <a:spcBef>
                <a:spcPts val="1330"/>
              </a:spcBef>
              <a:buFont typeface="Arial"/>
              <a:buChar char="•"/>
              <a:tabLst>
                <a:tab pos="1078230" algn="l"/>
              </a:tabLst>
            </a:pP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Stone</a:t>
            </a:r>
            <a:endParaRPr sz="2750">
              <a:latin typeface="Calibri"/>
              <a:cs typeface="Calibri"/>
            </a:endParaRPr>
          </a:p>
          <a:p>
            <a:pPr marL="107823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1078230" algn="l"/>
              </a:tabLst>
            </a:pPr>
            <a:r>
              <a:rPr sz="2750" spc="15" dirty="0">
                <a:solidFill>
                  <a:srgbClr val="00AF50"/>
                </a:solidFill>
                <a:latin typeface="Calibri"/>
                <a:cs typeface="Calibri"/>
              </a:rPr>
              <a:t>Blood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00AF50"/>
                </a:solidFill>
                <a:latin typeface="Calibri"/>
                <a:cs typeface="Calibri"/>
              </a:rPr>
              <a:t>Clot</a:t>
            </a:r>
            <a:endParaRPr sz="2750">
              <a:latin typeface="Calibri"/>
              <a:cs typeface="Calibri"/>
            </a:endParaRPr>
          </a:p>
          <a:p>
            <a:pPr marL="107823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1078230" algn="l"/>
              </a:tabLst>
            </a:pP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Polyp</a:t>
            </a:r>
            <a:endParaRPr sz="2750">
              <a:latin typeface="Calibri"/>
              <a:cs typeface="Calibri"/>
            </a:endParaRPr>
          </a:p>
          <a:p>
            <a:pPr marL="1078230" indent="-22923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1078230" algn="l"/>
              </a:tabLst>
            </a:pPr>
            <a:r>
              <a:rPr sz="2750" spc="-15" dirty="0">
                <a:solidFill>
                  <a:srgbClr val="00AF50"/>
                </a:solidFill>
                <a:latin typeface="Calibri"/>
                <a:cs typeface="Calibri"/>
              </a:rPr>
              <a:t>Fungal</a:t>
            </a:r>
            <a:r>
              <a:rPr sz="2750" spc="1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Ball</a:t>
            </a:r>
            <a:endParaRPr sz="2750">
              <a:latin typeface="Calibri"/>
              <a:cs typeface="Calibri"/>
            </a:endParaRPr>
          </a:p>
          <a:p>
            <a:pPr marL="107823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1078230" algn="l"/>
              </a:tabLst>
            </a:pPr>
            <a:r>
              <a:rPr sz="2750" spc="10" dirty="0">
                <a:solidFill>
                  <a:srgbClr val="00AF50"/>
                </a:solidFill>
                <a:latin typeface="Calibri"/>
                <a:cs typeface="Calibri"/>
              </a:rPr>
              <a:t>Focal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 Cystitis</a:t>
            </a:r>
            <a:endParaRPr sz="2750">
              <a:latin typeface="Calibri"/>
              <a:cs typeface="Calibri"/>
            </a:endParaRPr>
          </a:p>
          <a:p>
            <a:pPr marL="1078230" indent="-22923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1078230" algn="l"/>
              </a:tabLst>
            </a:pP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Bladder</a:t>
            </a:r>
            <a:r>
              <a:rPr sz="2750" spc="1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00AF50"/>
                </a:solidFill>
                <a:latin typeface="Calibri"/>
                <a:cs typeface="Calibri"/>
              </a:rPr>
              <a:t>Tumor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244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49275" y="1517649"/>
            <a:ext cx="7467600" cy="1780539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419100" indent="-419734">
              <a:lnSpc>
                <a:spcPct val="100000"/>
              </a:lnSpc>
              <a:spcBef>
                <a:spcPts val="830"/>
              </a:spcBef>
              <a:buAutoNum type="arabicPlain"/>
              <a:tabLst>
                <a:tab pos="419734" algn="l"/>
              </a:tabLst>
            </a:pPr>
            <a:r>
              <a:rPr sz="3200" spc="-10" dirty="0">
                <a:latin typeface="Calibri"/>
                <a:cs typeface="Calibri"/>
              </a:rPr>
              <a:t>urethral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stricture</a:t>
            </a:r>
            <a:endParaRPr sz="3200">
              <a:latin typeface="Calibri"/>
              <a:cs typeface="Calibri"/>
            </a:endParaRPr>
          </a:p>
          <a:p>
            <a:pPr marL="419100" indent="-419734">
              <a:lnSpc>
                <a:spcPct val="100000"/>
              </a:lnSpc>
              <a:spcBef>
                <a:spcPts val="740"/>
              </a:spcBef>
              <a:buAutoNum type="arabicPlain"/>
              <a:tabLst>
                <a:tab pos="419734" algn="l"/>
              </a:tabLst>
            </a:pPr>
            <a:r>
              <a:rPr sz="3200" spc="15" dirty="0">
                <a:latin typeface="Calibri"/>
                <a:cs typeface="Calibri"/>
              </a:rPr>
              <a:t>causes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: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iatrogenic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,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tumor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,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stone</a:t>
            </a:r>
            <a:r>
              <a:rPr sz="3200" spc="-15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,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trauma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19"/>
              </a:spcBef>
            </a:pPr>
            <a:r>
              <a:rPr sz="3200" spc="1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461010"/>
            <a:ext cx="842644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35" dirty="0"/>
              <a:t>Q</a:t>
            </a:r>
            <a:r>
              <a:rPr spc="10" dirty="0"/>
              <a:t>3: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59623"/>
            <a:ext cx="6988809" cy="4180204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55600" marR="5080" indent="-343535">
              <a:lnSpc>
                <a:spcPts val="3450"/>
              </a:lnSpc>
              <a:spcBef>
                <a:spcPts val="565"/>
              </a:spcBef>
            </a:pPr>
            <a:r>
              <a:rPr sz="32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</a:t>
            </a:r>
            <a:r>
              <a:rPr sz="3200" b="1" u="heavy" spc="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32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</a:t>
            </a:r>
            <a:r>
              <a:rPr sz="3200" b="1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32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1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</a:t>
            </a:r>
            <a:r>
              <a:rPr sz="3200" b="1" u="heavy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</a:t>
            </a:r>
            <a:r>
              <a:rPr sz="3200" b="1" u="heavy" spc="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32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</a:t>
            </a:r>
            <a:r>
              <a:rPr sz="32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3200" b="1" u="heavy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3200" b="1" u="heavy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sz="3200" b="1" u="heavy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3200" b="1" u="heavy" spc="-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32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</a:t>
            </a:r>
            <a:r>
              <a:rPr sz="3200" b="1" u="heavy" spc="-2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3200" b="1" u="heavy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ef</a:t>
            </a:r>
            <a:r>
              <a:rPr sz="3200" b="1" u="heavy" spc="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</a:t>
            </a:r>
            <a:r>
              <a:rPr sz="3200" b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32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x</a:t>
            </a:r>
            <a:r>
              <a:rPr sz="3200" b="1" u="heavy" spc="-1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sz="3200" b="1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3200" b="1" u="heavy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32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sz="32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32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</a:t>
            </a:r>
            <a:r>
              <a:rPr sz="32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</a:t>
            </a:r>
            <a:r>
              <a:rPr sz="3200" b="1" u="heavy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3200" b="1" u="heavy" spc="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</a:t>
            </a:r>
            <a:r>
              <a:rPr sz="32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</a:t>
            </a:r>
            <a:r>
              <a:rPr sz="3200" b="1" u="heavy" spc="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32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 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without</a:t>
            </a:r>
            <a:r>
              <a:rPr sz="3200" b="1" u="heavy" spc="-1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dilation: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450">
              <a:latin typeface="Calibri"/>
              <a:cs typeface="Calibri"/>
            </a:endParaRPr>
          </a:p>
          <a:p>
            <a:pPr marL="12700" marR="3850004">
              <a:lnSpc>
                <a:spcPct val="109600"/>
              </a:lnSpc>
            </a:pPr>
            <a:r>
              <a:rPr sz="3200" spc="30" dirty="0">
                <a:latin typeface="Calibri"/>
                <a:cs typeface="Calibri"/>
              </a:rPr>
              <a:t>1</a:t>
            </a:r>
            <a:r>
              <a:rPr sz="3200" dirty="0">
                <a:latin typeface="Calibri"/>
                <a:cs typeface="Calibri"/>
              </a:rPr>
              <a:t>)</a:t>
            </a:r>
            <a:r>
              <a:rPr sz="3200" spc="35" dirty="0">
                <a:latin typeface="Calibri"/>
                <a:cs typeface="Calibri"/>
              </a:rPr>
              <a:t>d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40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g</a:t>
            </a:r>
            <a:r>
              <a:rPr sz="3200" spc="35" dirty="0">
                <a:latin typeface="Calibri"/>
                <a:cs typeface="Calibri"/>
              </a:rPr>
              <a:t>n</a:t>
            </a:r>
            <a:r>
              <a:rPr sz="3200" spc="30" dirty="0">
                <a:latin typeface="Calibri"/>
                <a:cs typeface="Calibri"/>
              </a:rPr>
              <a:t>o</a:t>
            </a:r>
            <a:r>
              <a:rPr sz="3200" spc="15" dirty="0">
                <a:latin typeface="Calibri"/>
                <a:cs typeface="Calibri"/>
              </a:rPr>
              <a:t>s</a:t>
            </a:r>
            <a:r>
              <a:rPr sz="3200" spc="-25" dirty="0">
                <a:latin typeface="Calibri"/>
                <a:cs typeface="Calibri"/>
              </a:rPr>
              <a:t>t</a:t>
            </a:r>
            <a:r>
              <a:rPr sz="3200" spc="5" dirty="0">
                <a:latin typeface="Calibri"/>
                <a:cs typeface="Calibri"/>
              </a:rPr>
              <a:t>ic</a:t>
            </a:r>
            <a:r>
              <a:rPr sz="3200" spc="-204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spc="35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g</a:t>
            </a:r>
            <a:r>
              <a:rPr sz="3200" spc="5" dirty="0">
                <a:latin typeface="Calibri"/>
                <a:cs typeface="Calibri"/>
              </a:rPr>
              <a:t>e  2)grade</a:t>
            </a:r>
            <a:endParaRPr sz="3200">
              <a:latin typeface="Calibri"/>
              <a:cs typeface="Calibri"/>
            </a:endParaRPr>
          </a:p>
          <a:p>
            <a:pPr marL="12700" marR="3390900">
              <a:lnSpc>
                <a:spcPct val="109500"/>
              </a:lnSpc>
              <a:buSzPct val="96875"/>
              <a:buAutoNum type="arabicParenR" startAt="3"/>
              <a:tabLst>
                <a:tab pos="347980" algn="l"/>
              </a:tabLst>
            </a:pPr>
            <a:r>
              <a:rPr sz="3200" spc="-25" dirty="0">
                <a:latin typeface="Calibri"/>
                <a:cs typeface="Calibri"/>
              </a:rPr>
              <a:t>effect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of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UTI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on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this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condition</a:t>
            </a:r>
            <a:endParaRPr sz="3200">
              <a:latin typeface="Calibri"/>
              <a:cs typeface="Calibri"/>
            </a:endParaRPr>
          </a:p>
          <a:p>
            <a:pPr marL="347345" indent="-335280">
              <a:lnSpc>
                <a:spcPct val="100000"/>
              </a:lnSpc>
              <a:spcBef>
                <a:spcPts val="445"/>
              </a:spcBef>
              <a:buSzPct val="96875"/>
              <a:buAutoNum type="arabicParenR" startAt="3"/>
              <a:tabLst>
                <a:tab pos="347980" algn="l"/>
                <a:tab pos="3674110" algn="l"/>
              </a:tabLst>
            </a:pPr>
            <a:r>
              <a:rPr sz="3200" spc="15" dirty="0">
                <a:latin typeface="Calibri"/>
                <a:cs typeface="Calibri"/>
              </a:rPr>
              <a:t>cause</a:t>
            </a:r>
            <a:r>
              <a:rPr sz="3200" spc="-15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of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secondary	</a:t>
            </a:r>
            <a:r>
              <a:rPr sz="3200" spc="10" dirty="0">
                <a:latin typeface="Calibri"/>
                <a:cs typeface="Calibri"/>
              </a:rPr>
              <a:t>VUR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3600" y="2438400"/>
            <a:ext cx="2590800" cy="364807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245</a:t>
            </a:r>
          </a:p>
        </p:txBody>
      </p:sp>
    </p:spTree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246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36575" y="1517649"/>
            <a:ext cx="3770629" cy="3535679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0" dirty="0">
                <a:latin typeface="Calibri"/>
                <a:cs typeface="Calibri"/>
              </a:rPr>
              <a:t>1-VCUG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5" dirty="0">
                <a:latin typeface="Calibri"/>
                <a:cs typeface="Calibri"/>
              </a:rPr>
              <a:t>2-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Grade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2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5" dirty="0">
                <a:latin typeface="Calibri"/>
                <a:cs typeface="Calibri"/>
              </a:rPr>
              <a:t>3-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5" dirty="0">
                <a:latin typeface="Calibri"/>
                <a:cs typeface="Calibri"/>
              </a:rPr>
              <a:t>4-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acute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cystitis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25" dirty="0">
                <a:latin typeface="Calibri"/>
                <a:cs typeface="Calibri"/>
              </a:rPr>
              <a:t>N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40" dirty="0">
                <a:latin typeface="Calibri"/>
                <a:cs typeface="Calibri"/>
              </a:rPr>
              <a:t>u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g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40" dirty="0">
                <a:latin typeface="Calibri"/>
                <a:cs typeface="Calibri"/>
              </a:rPr>
              <a:t>nu</a:t>
            </a:r>
            <a:r>
              <a:rPr sz="3200" spc="10" dirty="0">
                <a:latin typeface="Calibri"/>
                <a:cs typeface="Calibri"/>
              </a:rPr>
              <a:t>c</a:t>
            </a:r>
            <a:r>
              <a:rPr sz="3200" spc="-215" dirty="0">
                <a:latin typeface="Calibri"/>
                <a:cs typeface="Calibri"/>
              </a:rPr>
              <a:t> </a:t>
            </a:r>
            <a:r>
              <a:rPr sz="3200" spc="40" dirty="0">
                <a:latin typeface="Calibri"/>
                <a:cs typeface="Calibri"/>
              </a:rPr>
              <a:t>b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spc="45" dirty="0">
                <a:latin typeface="Calibri"/>
                <a:cs typeface="Calibri"/>
              </a:rPr>
              <a:t>a</a:t>
            </a:r>
            <a:r>
              <a:rPr sz="3200" spc="40" dirty="0">
                <a:latin typeface="Calibri"/>
                <a:cs typeface="Calibri"/>
              </a:rPr>
              <a:t>dd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10" dirty="0">
                <a:latin typeface="Calibri"/>
                <a:cs typeface="Calibri"/>
              </a:rPr>
              <a:t>r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urethral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stricture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247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461010"/>
            <a:ext cx="84391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40" dirty="0"/>
              <a:t>Q</a:t>
            </a:r>
            <a:r>
              <a:rPr spc="20" dirty="0"/>
              <a:t>4</a:t>
            </a:r>
            <a:r>
              <a:rPr spc="5"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606930"/>
            <a:ext cx="7097395" cy="3446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1" u="heavy" spc="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</a:t>
            </a:r>
            <a:r>
              <a:rPr sz="32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ub</a:t>
            </a:r>
            <a:r>
              <a:rPr sz="3200" b="1" u="heavy" spc="-1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</a:t>
            </a:r>
            <a:r>
              <a:rPr sz="3200" b="1" u="heavy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32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</a:t>
            </a:r>
            <a:r>
              <a:rPr sz="3200" b="1" u="heavy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32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3200" b="1" u="heavy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</a:t>
            </a:r>
            <a:r>
              <a:rPr sz="32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uc</a:t>
            </a:r>
            <a:r>
              <a:rPr sz="3200" b="1" u="heavy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32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nt</a:t>
            </a:r>
            <a:r>
              <a:rPr sz="3200" b="1" u="heavy" spc="-1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</a:t>
            </a:r>
            <a:r>
              <a:rPr sz="32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sz="32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3200" b="1" u="heavy" spc="-1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)</a:t>
            </a: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</a:t>
            </a:r>
            <a:r>
              <a:rPr sz="32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32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sz="3200" b="1" u="heavy" spc="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ie</a:t>
            </a:r>
            <a:r>
              <a:rPr sz="32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nt</a:t>
            </a:r>
            <a:r>
              <a:rPr sz="3200" b="1" u="heavy" spc="-2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</a:t>
            </a:r>
            <a:r>
              <a:rPr sz="3200" b="1" u="heavy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32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</a:t>
            </a:r>
            <a:r>
              <a:rPr sz="3200" b="1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</a:t>
            </a:r>
            <a:r>
              <a:rPr sz="32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32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ut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800">
              <a:latin typeface="Calibri"/>
              <a:cs typeface="Calibri"/>
            </a:endParaRPr>
          </a:p>
          <a:p>
            <a:pPr marL="12700" marR="3343910">
              <a:lnSpc>
                <a:spcPct val="119300"/>
              </a:lnSpc>
            </a:pPr>
            <a:r>
              <a:rPr sz="3200" spc="15" dirty="0">
                <a:latin typeface="Calibri"/>
                <a:cs typeface="Calibri"/>
              </a:rPr>
              <a:t>1-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gold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standard</a:t>
            </a:r>
            <a:r>
              <a:rPr sz="3200" spc="-1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for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25" dirty="0">
                <a:latin typeface="Calibri"/>
                <a:cs typeface="Calibri"/>
              </a:rPr>
              <a:t>dx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2-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type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of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stone</a:t>
            </a:r>
            <a:endParaRPr sz="3200">
              <a:latin typeface="Calibri"/>
              <a:cs typeface="Calibri"/>
            </a:endParaRPr>
          </a:p>
          <a:p>
            <a:pPr marL="431800" indent="-419734">
              <a:lnSpc>
                <a:spcPct val="100000"/>
              </a:lnSpc>
              <a:spcBef>
                <a:spcPts val="820"/>
              </a:spcBef>
              <a:buAutoNum type="arabicPlain" startAt="3"/>
              <a:tabLst>
                <a:tab pos="432434" algn="l"/>
              </a:tabLst>
            </a:pPr>
            <a:r>
              <a:rPr sz="3200" spc="10" dirty="0">
                <a:latin typeface="Calibri"/>
                <a:cs typeface="Calibri"/>
              </a:rPr>
              <a:t>causative</a:t>
            </a:r>
            <a:r>
              <a:rPr sz="3200" spc="-17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factor</a:t>
            </a:r>
            <a:endParaRPr sz="3200">
              <a:latin typeface="Calibri"/>
              <a:cs typeface="Calibri"/>
            </a:endParaRPr>
          </a:p>
          <a:p>
            <a:pPr marL="431800" indent="-419734">
              <a:lnSpc>
                <a:spcPct val="100000"/>
              </a:lnSpc>
              <a:spcBef>
                <a:spcPts val="740"/>
              </a:spcBef>
              <a:buAutoNum type="arabicPlain" startAt="3"/>
              <a:tabLst>
                <a:tab pos="432434" algn="l"/>
              </a:tabLst>
            </a:pPr>
            <a:r>
              <a:rPr sz="3200" spc="10" dirty="0">
                <a:latin typeface="Calibri"/>
                <a:cs typeface="Calibri"/>
              </a:rPr>
              <a:t>2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50" dirty="0">
                <a:latin typeface="Calibri"/>
                <a:cs typeface="Calibri"/>
              </a:rPr>
              <a:t>n</a:t>
            </a:r>
            <a:r>
              <a:rPr sz="3200" spc="35" dirty="0">
                <a:latin typeface="Calibri"/>
                <a:cs typeface="Calibri"/>
              </a:rPr>
              <a:t>d</a:t>
            </a:r>
            <a:r>
              <a:rPr sz="3200" spc="5" dirty="0">
                <a:latin typeface="Calibri"/>
                <a:cs typeface="Calibri"/>
              </a:rPr>
              <a:t>ic</a:t>
            </a:r>
            <a:r>
              <a:rPr sz="3200" spc="30" dirty="0">
                <a:latin typeface="Calibri"/>
                <a:cs typeface="Calibri"/>
              </a:rPr>
              <a:t>a</a:t>
            </a:r>
            <a:r>
              <a:rPr sz="3200" spc="-25" dirty="0">
                <a:latin typeface="Calibri"/>
                <a:cs typeface="Calibri"/>
              </a:rPr>
              <a:t>t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40" dirty="0">
                <a:latin typeface="Calibri"/>
                <a:cs typeface="Calibri"/>
              </a:rPr>
              <a:t>o</a:t>
            </a:r>
            <a:r>
              <a:rPr sz="3200" spc="-35" dirty="0">
                <a:latin typeface="Calibri"/>
                <a:cs typeface="Calibri"/>
              </a:rPr>
              <a:t>n</a:t>
            </a:r>
            <a:r>
              <a:rPr sz="3200" spc="10" dirty="0">
                <a:latin typeface="Calibri"/>
                <a:cs typeface="Calibri"/>
              </a:rPr>
              <a:t>s</a:t>
            </a:r>
            <a:r>
              <a:rPr sz="3200" spc="-185" dirty="0">
                <a:latin typeface="Calibri"/>
                <a:cs typeface="Calibri"/>
              </a:rPr>
              <a:t> </a:t>
            </a:r>
            <a:r>
              <a:rPr sz="3200" spc="30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f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35" dirty="0">
                <a:latin typeface="Calibri"/>
                <a:cs typeface="Calibri"/>
              </a:rPr>
              <a:t>d</a:t>
            </a:r>
            <a:r>
              <a:rPr sz="3200" spc="30" dirty="0">
                <a:latin typeface="Calibri"/>
                <a:cs typeface="Calibri"/>
              </a:rPr>
              <a:t>o</a:t>
            </a:r>
            <a:r>
              <a:rPr sz="3200" spc="35" dirty="0">
                <a:latin typeface="Calibri"/>
                <a:cs typeface="Calibri"/>
              </a:rPr>
              <a:t>ub</a:t>
            </a:r>
            <a:r>
              <a:rPr sz="3200" spc="10" dirty="0">
                <a:latin typeface="Calibri"/>
                <a:cs typeface="Calibri"/>
              </a:rPr>
              <a:t>le</a:t>
            </a:r>
            <a:r>
              <a:rPr sz="3200" spc="-22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J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575" y="449072"/>
            <a:ext cx="4888865" cy="431736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5" dirty="0">
                <a:latin typeface="Calibri"/>
                <a:cs typeface="Calibri"/>
              </a:rPr>
              <a:t>1-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CT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scan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without</a:t>
            </a:r>
            <a:r>
              <a:rPr sz="3200" spc="-14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contrast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3200" spc="1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5" dirty="0">
                <a:latin typeface="Calibri"/>
                <a:cs typeface="Calibri"/>
              </a:rPr>
              <a:t>2-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uric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acid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stone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5" dirty="0">
                <a:latin typeface="Calibri"/>
                <a:cs typeface="Calibri"/>
              </a:rPr>
              <a:t>3-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increase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serum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uric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acid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0" dirty="0">
                <a:latin typeface="Calibri"/>
                <a:cs typeface="Calibri"/>
              </a:rPr>
              <a:t>Due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gout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5" dirty="0">
                <a:latin typeface="Calibri"/>
                <a:cs typeface="Calibri"/>
              </a:rPr>
              <a:t>4-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3929144"/>
            <a:ext cx="7010400" cy="270983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248</a:t>
            </a:r>
          </a:p>
        </p:txBody>
      </p:sp>
    </p:spTree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575" y="256540"/>
            <a:ext cx="6819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25" dirty="0">
                <a:latin typeface="Calibri"/>
                <a:cs typeface="Calibri"/>
              </a:rPr>
              <a:t>Q5</a:t>
            </a:r>
            <a:r>
              <a:rPr sz="3600" dirty="0">
                <a:latin typeface="Calibri"/>
                <a:cs typeface="Calibri"/>
              </a:rPr>
              <a:t>: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6575" y="1606930"/>
            <a:ext cx="7867015" cy="149034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55600" marR="5080" indent="-343535">
              <a:lnSpc>
                <a:spcPts val="3829"/>
              </a:lnSpc>
              <a:spcBef>
                <a:spcPts val="245"/>
              </a:spcBef>
            </a:pPr>
            <a:r>
              <a:rPr sz="3200" b="1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70</a:t>
            </a:r>
            <a:r>
              <a:rPr sz="3200" b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year</a:t>
            </a:r>
            <a:r>
              <a:rPr sz="3200" b="1" u="heavy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old</a:t>
            </a:r>
            <a:r>
              <a:rPr sz="3200" b="1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male</a:t>
            </a:r>
            <a:r>
              <a:rPr sz="3200" b="1" u="heavy" spc="-1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,with</a:t>
            </a:r>
            <a:r>
              <a:rPr sz="3200" b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history</a:t>
            </a:r>
            <a:r>
              <a:rPr sz="3200" b="1" u="heavy" spc="-1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3200" b="1" u="heavy" spc="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smoking</a:t>
            </a:r>
            <a:r>
              <a:rPr sz="3200" b="1" u="heavy" spc="-1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with </a:t>
            </a:r>
            <a:r>
              <a:rPr sz="3200" b="1" spc="-705" dirty="0">
                <a:latin typeface="Calibri"/>
                <a:cs typeface="Calibri"/>
              </a:rPr>
              <a:t>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ultrasound </a:t>
            </a:r>
            <a:r>
              <a:rPr sz="32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</a:t>
            </a:r>
            <a:r>
              <a:rPr sz="32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bladder showing </a:t>
            </a:r>
            <a:r>
              <a:rPr sz="32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mass </a:t>
            </a:r>
            <a:r>
              <a:rPr sz="3200" b="1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within </a:t>
            </a:r>
            <a:r>
              <a:rPr sz="3200" b="1" spc="25" dirty="0">
                <a:latin typeface="Calibri"/>
                <a:cs typeface="Calibri"/>
              </a:rPr>
              <a:t> </a:t>
            </a:r>
            <a:r>
              <a:rPr sz="32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32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bladder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575" y="3082105"/>
            <a:ext cx="3872229" cy="236156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19900"/>
              </a:lnSpc>
              <a:spcBef>
                <a:spcPts val="65"/>
              </a:spcBef>
            </a:pPr>
            <a:r>
              <a:rPr sz="3200" spc="25" dirty="0">
                <a:latin typeface="Calibri"/>
                <a:cs typeface="Calibri"/>
              </a:rPr>
              <a:t>1</a:t>
            </a:r>
            <a:r>
              <a:rPr sz="3200" dirty="0">
                <a:latin typeface="Calibri"/>
                <a:cs typeface="Calibri"/>
              </a:rPr>
              <a:t>)</a:t>
            </a:r>
            <a:r>
              <a:rPr sz="3200" spc="35" dirty="0">
                <a:latin typeface="Calibri"/>
                <a:cs typeface="Calibri"/>
              </a:rPr>
              <a:t>d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4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g</a:t>
            </a:r>
            <a:r>
              <a:rPr sz="3200" spc="30" dirty="0">
                <a:latin typeface="Calibri"/>
                <a:cs typeface="Calibri"/>
              </a:rPr>
              <a:t>n</a:t>
            </a:r>
            <a:r>
              <a:rPr sz="3200" spc="25" dirty="0">
                <a:latin typeface="Calibri"/>
                <a:cs typeface="Calibri"/>
              </a:rPr>
              <a:t>o</a:t>
            </a:r>
            <a:r>
              <a:rPr sz="3200" spc="15" dirty="0">
                <a:latin typeface="Calibri"/>
                <a:cs typeface="Calibri"/>
              </a:rPr>
              <a:t>s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5" dirty="0">
                <a:latin typeface="Calibri"/>
                <a:cs typeface="Calibri"/>
              </a:rPr>
              <a:t>ic</a:t>
            </a:r>
            <a:r>
              <a:rPr sz="3200" spc="-204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te</a:t>
            </a:r>
            <a:r>
              <a:rPr sz="3200" spc="15" dirty="0">
                <a:latin typeface="Calibri"/>
                <a:cs typeface="Calibri"/>
              </a:rPr>
              <a:t>s</a:t>
            </a:r>
            <a:r>
              <a:rPr sz="3200" spc="5" dirty="0">
                <a:latin typeface="Calibri"/>
                <a:cs typeface="Calibri"/>
              </a:rPr>
              <a:t>t  </a:t>
            </a:r>
            <a:r>
              <a:rPr sz="3200" spc="10" dirty="0">
                <a:latin typeface="Calibri"/>
                <a:cs typeface="Calibri"/>
              </a:rPr>
              <a:t>2)most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common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tumor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3)3risk </a:t>
            </a:r>
            <a:r>
              <a:rPr sz="3200" spc="-15" dirty="0">
                <a:latin typeface="Calibri"/>
                <a:cs typeface="Calibri"/>
              </a:rPr>
              <a:t>factors </a:t>
            </a:r>
            <a:r>
              <a:rPr sz="3200" spc="10" dirty="0">
                <a:latin typeface="Calibri"/>
                <a:cs typeface="Calibri"/>
              </a:rPr>
              <a:t>in </a:t>
            </a:r>
            <a:r>
              <a:rPr sz="3200" dirty="0">
                <a:latin typeface="Calibri"/>
                <a:cs typeface="Calibri"/>
              </a:rPr>
              <a:t>these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25" dirty="0">
                <a:latin typeface="Calibri"/>
                <a:cs typeface="Calibri"/>
              </a:rPr>
              <a:t>pt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800" y="3352800"/>
            <a:ext cx="3848100" cy="303847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249</a:t>
            </a:r>
          </a:p>
        </p:txBody>
      </p:sp>
    </p:spTree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250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36575" y="1517649"/>
            <a:ext cx="2614295" cy="295338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5" dirty="0">
                <a:latin typeface="Calibri"/>
                <a:cs typeface="Calibri"/>
              </a:rPr>
              <a:t>1-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cystoscopy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5" dirty="0">
                <a:latin typeface="Calibri"/>
                <a:cs typeface="Calibri"/>
              </a:rPr>
              <a:t>2-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TCC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5" dirty="0">
                <a:latin typeface="Calibri"/>
                <a:cs typeface="Calibri"/>
              </a:rPr>
              <a:t>3-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male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25" dirty="0">
                <a:latin typeface="Calibri"/>
                <a:cs typeface="Calibri"/>
              </a:rPr>
              <a:t>pt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0" dirty="0">
                <a:latin typeface="Calibri"/>
                <a:cs typeface="Calibri"/>
              </a:rPr>
              <a:t>Age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(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70)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Smoker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251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491236"/>
            <a:ext cx="69215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40" dirty="0"/>
              <a:t>Q</a:t>
            </a:r>
            <a:r>
              <a:rPr spc="15" dirty="0"/>
              <a:t>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17649"/>
            <a:ext cx="7242809" cy="431736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5600" algn="l"/>
                <a:tab pos="356235" algn="l"/>
                <a:tab pos="4223385" algn="l"/>
              </a:tabLst>
            </a:pPr>
            <a:r>
              <a:rPr sz="3200" b="1" u="heavy" spc="5" dirty="0">
                <a:solidFill>
                  <a:srgbClr val="1C1E20"/>
                </a:solidFill>
                <a:uFill>
                  <a:solidFill>
                    <a:srgbClr val="1C1E20"/>
                  </a:solidFill>
                </a:uFill>
                <a:latin typeface="Calibri"/>
                <a:cs typeface="Calibri"/>
              </a:rPr>
              <a:t>Distended</a:t>
            </a:r>
            <a:r>
              <a:rPr sz="3200" b="1" u="heavy" spc="-185" dirty="0">
                <a:solidFill>
                  <a:srgbClr val="1C1E20"/>
                </a:solidFill>
                <a:uFill>
                  <a:solidFill>
                    <a:srgbClr val="1C1E2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10" dirty="0">
                <a:solidFill>
                  <a:srgbClr val="1C1E20"/>
                </a:solidFill>
                <a:uFill>
                  <a:solidFill>
                    <a:srgbClr val="1C1E20"/>
                  </a:solidFill>
                </a:uFill>
                <a:latin typeface="Calibri"/>
                <a:cs typeface="Calibri"/>
              </a:rPr>
              <a:t>bladder</a:t>
            </a:r>
            <a:r>
              <a:rPr sz="3200" b="1" u="heavy" spc="-50" dirty="0">
                <a:solidFill>
                  <a:srgbClr val="1C1E20"/>
                </a:solidFill>
                <a:uFill>
                  <a:solidFill>
                    <a:srgbClr val="1C1E2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15" dirty="0">
                <a:solidFill>
                  <a:srgbClr val="1C1E20"/>
                </a:solidFill>
                <a:uFill>
                  <a:solidFill>
                    <a:srgbClr val="1C1E20"/>
                  </a:solidFill>
                </a:uFill>
                <a:latin typeface="Calibri"/>
                <a:cs typeface="Calibri"/>
              </a:rPr>
              <a:t>pic	</a:t>
            </a:r>
            <a:r>
              <a:rPr sz="3200" b="1" u="heavy" spc="10" dirty="0">
                <a:solidFill>
                  <a:srgbClr val="1C1E20"/>
                </a:solidFill>
                <a:uFill>
                  <a:solidFill>
                    <a:srgbClr val="1C1E20"/>
                  </a:solidFill>
                </a:uFill>
                <a:latin typeface="Calibri"/>
                <a:cs typeface="Calibri"/>
              </a:rPr>
              <a:t>/</a:t>
            </a:r>
            <a:r>
              <a:rPr sz="3200" b="1" u="heavy" spc="-45" dirty="0">
                <a:solidFill>
                  <a:srgbClr val="1C1E20"/>
                </a:solidFill>
                <a:uFill>
                  <a:solidFill>
                    <a:srgbClr val="1C1E2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10" dirty="0">
                <a:solidFill>
                  <a:srgbClr val="1C1E20"/>
                </a:solidFill>
                <a:uFill>
                  <a:solidFill>
                    <a:srgbClr val="1C1E20"/>
                  </a:solidFill>
                </a:uFill>
                <a:latin typeface="Calibri"/>
                <a:cs typeface="Calibri"/>
              </a:rPr>
              <a:t>can’t</a:t>
            </a:r>
            <a:r>
              <a:rPr sz="3200" b="1" u="heavy" spc="-65" dirty="0">
                <a:solidFill>
                  <a:srgbClr val="1C1E20"/>
                </a:solidFill>
                <a:uFill>
                  <a:solidFill>
                    <a:srgbClr val="1C1E2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5" dirty="0">
                <a:solidFill>
                  <a:srgbClr val="1C1E20"/>
                </a:solidFill>
                <a:uFill>
                  <a:solidFill>
                    <a:srgbClr val="1C1E20"/>
                  </a:solidFill>
                </a:uFill>
                <a:latin typeface="Calibri"/>
                <a:cs typeface="Calibri"/>
              </a:rPr>
              <a:t>void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3200" spc="10" dirty="0">
                <a:solidFill>
                  <a:srgbClr val="1C1E20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355600" lvl="1">
              <a:lnSpc>
                <a:spcPts val="3829"/>
              </a:lnSpc>
              <a:spcBef>
                <a:spcPts val="204"/>
              </a:spcBef>
              <a:buAutoNum type="arabicPlain"/>
              <a:tabLst>
                <a:tab pos="775335" algn="l"/>
              </a:tabLst>
            </a:pPr>
            <a:r>
              <a:rPr sz="3200" spc="-10" dirty="0">
                <a:solidFill>
                  <a:srgbClr val="1C1E20"/>
                </a:solidFill>
                <a:latin typeface="Calibri"/>
                <a:cs typeface="Calibri"/>
              </a:rPr>
              <a:t>difference</a:t>
            </a:r>
            <a:r>
              <a:rPr sz="3200" spc="-85" dirty="0">
                <a:solidFill>
                  <a:srgbClr val="1C1E2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1C1E20"/>
                </a:solidFill>
                <a:latin typeface="Calibri"/>
                <a:cs typeface="Calibri"/>
              </a:rPr>
              <a:t>between</a:t>
            </a:r>
            <a:r>
              <a:rPr sz="3200" spc="-25" dirty="0">
                <a:solidFill>
                  <a:srgbClr val="1C1E20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1C1E20"/>
                </a:solidFill>
                <a:latin typeface="Calibri"/>
                <a:cs typeface="Calibri"/>
              </a:rPr>
              <a:t>this</a:t>
            </a:r>
            <a:r>
              <a:rPr sz="3200" spc="-45" dirty="0">
                <a:solidFill>
                  <a:srgbClr val="1C1E20"/>
                </a:solidFill>
                <a:latin typeface="Calibri"/>
                <a:cs typeface="Calibri"/>
              </a:rPr>
              <a:t> </a:t>
            </a:r>
            <a:r>
              <a:rPr sz="3200" spc="15" dirty="0">
                <a:solidFill>
                  <a:srgbClr val="1C1E20"/>
                </a:solidFill>
                <a:latin typeface="Calibri"/>
                <a:cs typeface="Calibri"/>
              </a:rPr>
              <a:t>case</a:t>
            </a:r>
            <a:r>
              <a:rPr sz="3200" spc="-155" dirty="0">
                <a:solidFill>
                  <a:srgbClr val="1C1E20"/>
                </a:solidFill>
                <a:latin typeface="Calibri"/>
                <a:cs typeface="Calibri"/>
              </a:rPr>
              <a:t> </a:t>
            </a:r>
            <a:r>
              <a:rPr sz="3200" spc="30" dirty="0">
                <a:solidFill>
                  <a:srgbClr val="1C1E20"/>
                </a:solidFill>
                <a:latin typeface="Calibri"/>
                <a:cs typeface="Calibri"/>
              </a:rPr>
              <a:t>and</a:t>
            </a:r>
            <a:r>
              <a:rPr sz="3200" spc="-100" dirty="0">
                <a:solidFill>
                  <a:srgbClr val="1C1E20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1C1E20"/>
                </a:solidFill>
                <a:latin typeface="Calibri"/>
                <a:cs typeface="Calibri"/>
              </a:rPr>
              <a:t>acute </a:t>
            </a:r>
            <a:r>
              <a:rPr sz="3200" spc="-710" dirty="0">
                <a:solidFill>
                  <a:srgbClr val="1C1E20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1C1E20"/>
                </a:solidFill>
                <a:latin typeface="Calibri"/>
                <a:cs typeface="Calibri"/>
              </a:rPr>
              <a:t>urinary</a:t>
            </a:r>
            <a:r>
              <a:rPr sz="3200" spc="-170" dirty="0">
                <a:solidFill>
                  <a:srgbClr val="1C1E2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1C1E20"/>
                </a:solidFill>
                <a:latin typeface="Calibri"/>
                <a:cs typeface="Calibri"/>
              </a:rPr>
              <a:t>retention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35"/>
              </a:lnSpc>
              <a:spcBef>
                <a:spcPts val="615"/>
              </a:spcBef>
            </a:pPr>
            <a:r>
              <a:rPr sz="3200" spc="10" dirty="0">
                <a:solidFill>
                  <a:srgbClr val="1C1E20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775335" lvl="1" indent="-419734">
              <a:lnSpc>
                <a:spcPts val="3835"/>
              </a:lnSpc>
              <a:buAutoNum type="arabicPlain" startAt="2"/>
              <a:tabLst>
                <a:tab pos="775335" algn="l"/>
              </a:tabLst>
            </a:pPr>
            <a:r>
              <a:rPr sz="3200" spc="30" dirty="0">
                <a:solidFill>
                  <a:srgbClr val="1C1E20"/>
                </a:solidFill>
                <a:latin typeface="Calibri"/>
                <a:cs typeface="Calibri"/>
              </a:rPr>
              <a:t>what</a:t>
            </a:r>
            <a:r>
              <a:rPr sz="3200" spc="-155" dirty="0">
                <a:solidFill>
                  <a:srgbClr val="1C1E2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1C1E20"/>
                </a:solidFill>
                <a:latin typeface="Calibri"/>
                <a:cs typeface="Calibri"/>
              </a:rPr>
              <a:t>is</a:t>
            </a:r>
            <a:r>
              <a:rPr sz="3200" spc="40" dirty="0">
                <a:solidFill>
                  <a:srgbClr val="1C1E20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1C1E20"/>
                </a:solidFill>
                <a:latin typeface="Calibri"/>
                <a:cs typeface="Calibri"/>
              </a:rPr>
              <a:t>the</a:t>
            </a:r>
            <a:r>
              <a:rPr sz="3200" spc="-80" dirty="0">
                <a:solidFill>
                  <a:srgbClr val="1C1E2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1C1E20"/>
                </a:solidFill>
                <a:latin typeface="Calibri"/>
                <a:cs typeface="Calibri"/>
              </a:rPr>
              <a:t>type</a:t>
            </a:r>
            <a:r>
              <a:rPr sz="3200" spc="-10" dirty="0">
                <a:solidFill>
                  <a:srgbClr val="1C1E20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1C1E20"/>
                </a:solidFill>
                <a:latin typeface="Calibri"/>
                <a:cs typeface="Calibri"/>
              </a:rPr>
              <a:t>of</a:t>
            </a:r>
            <a:r>
              <a:rPr sz="3200" spc="-60" dirty="0">
                <a:solidFill>
                  <a:srgbClr val="1C1E20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1C1E20"/>
                </a:solidFill>
                <a:latin typeface="Calibri"/>
                <a:cs typeface="Calibri"/>
              </a:rPr>
              <a:t>the</a:t>
            </a:r>
            <a:r>
              <a:rPr sz="3200" spc="-10" dirty="0">
                <a:solidFill>
                  <a:srgbClr val="1C1E20"/>
                </a:solidFill>
                <a:latin typeface="Calibri"/>
                <a:cs typeface="Calibri"/>
              </a:rPr>
              <a:t> </a:t>
            </a:r>
            <a:r>
              <a:rPr sz="3200" spc="15" dirty="0">
                <a:solidFill>
                  <a:srgbClr val="1C1E20"/>
                </a:solidFill>
                <a:latin typeface="Calibri"/>
                <a:cs typeface="Calibri"/>
              </a:rPr>
              <a:t>incontinence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35"/>
              </a:lnSpc>
              <a:spcBef>
                <a:spcPts val="815"/>
              </a:spcBef>
            </a:pPr>
            <a:r>
              <a:rPr sz="3200" spc="10" dirty="0">
                <a:solidFill>
                  <a:srgbClr val="1C1E20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775335" lvl="1" indent="-419734">
              <a:lnSpc>
                <a:spcPts val="3835"/>
              </a:lnSpc>
              <a:buAutoNum type="arabicPlain" startAt="3"/>
              <a:tabLst>
                <a:tab pos="775335" algn="l"/>
              </a:tabLst>
            </a:pPr>
            <a:r>
              <a:rPr sz="3200" dirty="0">
                <a:solidFill>
                  <a:srgbClr val="1C1E20"/>
                </a:solidFill>
                <a:latin typeface="Calibri"/>
                <a:cs typeface="Calibri"/>
              </a:rPr>
              <a:t>BPH</a:t>
            </a:r>
            <a:r>
              <a:rPr sz="3200" spc="10" dirty="0">
                <a:solidFill>
                  <a:srgbClr val="1C1E2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1C1E20"/>
                </a:solidFill>
                <a:latin typeface="Calibri"/>
                <a:cs typeface="Calibri"/>
              </a:rPr>
              <a:t>surgical</a:t>
            </a:r>
            <a:r>
              <a:rPr sz="3200" spc="-130" dirty="0">
                <a:solidFill>
                  <a:srgbClr val="1C1E20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1C1E20"/>
                </a:solidFill>
                <a:latin typeface="Calibri"/>
                <a:cs typeface="Calibri"/>
              </a:rPr>
              <a:t>indication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575" y="1517649"/>
            <a:ext cx="2312670" cy="1780539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5" dirty="0">
                <a:latin typeface="Calibri"/>
                <a:cs typeface="Calibri"/>
              </a:rPr>
              <a:t>1-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5" dirty="0">
                <a:latin typeface="Calibri"/>
                <a:cs typeface="Calibri"/>
              </a:rPr>
              <a:t>2-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Overflow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5" dirty="0">
                <a:latin typeface="Calibri"/>
                <a:cs typeface="Calibri"/>
              </a:rPr>
              <a:t>3-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3402549"/>
            <a:ext cx="8300390" cy="292900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252</a:t>
            </a:r>
          </a:p>
        </p:txBody>
      </p:sp>
    </p:spTree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461010"/>
            <a:ext cx="69215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40" dirty="0"/>
              <a:t>Q</a:t>
            </a:r>
            <a:r>
              <a:rPr spc="15" dirty="0"/>
              <a:t>7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486463" y="1524000"/>
            <a:ext cx="3286125" cy="4533900"/>
            <a:chOff x="5486463" y="1524000"/>
            <a:chExt cx="3286125" cy="4533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06978" y="1547079"/>
              <a:ext cx="3245094" cy="44877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491226" y="1528762"/>
              <a:ext cx="3276600" cy="4524375"/>
            </a:xfrm>
            <a:custGeom>
              <a:avLst/>
              <a:gdLst/>
              <a:ahLst/>
              <a:cxnLst/>
              <a:rect l="l" t="t" r="r" b="b"/>
              <a:pathLst>
                <a:path w="3276600" h="4524375">
                  <a:moveTo>
                    <a:pt x="0" y="4524375"/>
                  </a:moveTo>
                  <a:lnTo>
                    <a:pt x="3276600" y="4524375"/>
                  </a:lnTo>
                  <a:lnTo>
                    <a:pt x="3276600" y="0"/>
                  </a:lnTo>
                  <a:lnTo>
                    <a:pt x="0" y="0"/>
                  </a:lnTo>
                  <a:lnTo>
                    <a:pt x="0" y="45243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12775" y="1471358"/>
            <a:ext cx="3011170" cy="864869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250825" indent="-238760">
              <a:lnSpc>
                <a:spcPct val="100000"/>
              </a:lnSpc>
              <a:spcBef>
                <a:spcPts val="1245"/>
              </a:spcBef>
              <a:buAutoNum type="arabicPlain"/>
              <a:tabLst>
                <a:tab pos="251460" algn="l"/>
              </a:tabLst>
            </a:pPr>
            <a:r>
              <a:rPr sz="1800" spc="10" dirty="0">
                <a:latin typeface="Calibri"/>
                <a:cs typeface="Calibri"/>
              </a:rPr>
              <a:t>name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the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structure</a:t>
            </a:r>
            <a:endParaRPr sz="1800">
              <a:latin typeface="Calibri"/>
              <a:cs typeface="Calibri"/>
            </a:endParaRPr>
          </a:p>
          <a:p>
            <a:pPr marL="250825" indent="-238760">
              <a:lnSpc>
                <a:spcPct val="100000"/>
              </a:lnSpc>
              <a:spcBef>
                <a:spcPts val="1145"/>
              </a:spcBef>
              <a:buAutoNum type="arabicPlain"/>
              <a:tabLst>
                <a:tab pos="251460" algn="l"/>
              </a:tabLst>
            </a:pPr>
            <a:r>
              <a:rPr sz="1800" dirty="0">
                <a:latin typeface="Calibri"/>
                <a:cs typeface="Calibri"/>
              </a:rPr>
              <a:t>4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25" dirty="0">
                <a:latin typeface="Calibri"/>
                <a:cs typeface="Calibri"/>
              </a:rPr>
              <a:t>nd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spc="-5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55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25" dirty="0">
                <a:latin typeface="Calibri"/>
                <a:cs typeface="Calibri"/>
              </a:rPr>
              <a:t>h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35" dirty="0">
                <a:latin typeface="Calibri"/>
                <a:cs typeface="Calibri"/>
              </a:rPr>
              <a:t>d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253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87395" y="2482532"/>
            <a:ext cx="358457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10" dirty="0">
                <a:latin typeface="Calibri"/>
                <a:cs typeface="Calibri"/>
              </a:rPr>
              <a:t>Urology</a:t>
            </a:r>
            <a:r>
              <a:rPr sz="4400" spc="-23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archive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3570" y="3895979"/>
            <a:ext cx="382397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35" dirty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3200" spc="30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3200" spc="35" dirty="0">
                <a:solidFill>
                  <a:srgbClr val="888888"/>
                </a:solidFill>
                <a:latin typeface="Calibri"/>
                <a:cs typeface="Calibri"/>
              </a:rPr>
              <a:t>ha</a:t>
            </a:r>
            <a:r>
              <a:rPr sz="3200" spc="-10" dirty="0">
                <a:solidFill>
                  <a:srgbClr val="888888"/>
                </a:solidFill>
                <a:latin typeface="Calibri"/>
                <a:cs typeface="Calibri"/>
              </a:rPr>
              <a:t>mm</a:t>
            </a:r>
            <a:r>
              <a:rPr sz="3200" spc="35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3200" spc="15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3200" spc="-17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888888"/>
                </a:solidFill>
                <a:latin typeface="Calibri"/>
                <a:cs typeface="Calibri"/>
              </a:rPr>
              <a:t>B</a:t>
            </a:r>
            <a:r>
              <a:rPr sz="3200" spc="35" dirty="0">
                <a:solidFill>
                  <a:srgbClr val="888888"/>
                </a:solidFill>
                <a:latin typeface="Calibri"/>
                <a:cs typeface="Calibri"/>
              </a:rPr>
              <a:t>an</a:t>
            </a:r>
            <a:r>
              <a:rPr sz="3200" spc="5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3200" spc="45" dirty="0">
                <a:solidFill>
                  <a:srgbClr val="888888"/>
                </a:solidFill>
                <a:latin typeface="Calibri"/>
                <a:cs typeface="Calibri"/>
              </a:rPr>
              <a:t>b</a:t>
            </a:r>
            <a:r>
              <a:rPr sz="3200" spc="35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3200" spc="-35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3200" spc="-25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3200" spc="1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575" y="1517649"/>
            <a:ext cx="2948940" cy="118872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5" dirty="0">
                <a:latin typeface="Calibri"/>
                <a:cs typeface="Calibri"/>
              </a:rPr>
              <a:t>1-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30" dirty="0">
                <a:latin typeface="Calibri"/>
                <a:cs typeface="Calibri"/>
              </a:rPr>
              <a:t>double</a:t>
            </a:r>
            <a:r>
              <a:rPr sz="3200" spc="-16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j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cath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5" dirty="0">
                <a:latin typeface="Calibri"/>
                <a:cs typeface="Calibri"/>
              </a:rPr>
              <a:t>2-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2619375"/>
            <a:ext cx="7768385" cy="393374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254</a:t>
            </a:r>
          </a:p>
        </p:txBody>
      </p:sp>
    </p:spTree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255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529839" y="1179830"/>
            <a:ext cx="4089400" cy="204533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 algn="ctr">
              <a:lnSpc>
                <a:spcPct val="100299"/>
              </a:lnSpc>
              <a:spcBef>
                <a:spcPts val="115"/>
              </a:spcBef>
            </a:pPr>
            <a:r>
              <a:rPr sz="4400" spc="10" dirty="0">
                <a:latin typeface="Calibri"/>
                <a:cs typeface="Calibri"/>
              </a:rPr>
              <a:t>Urology</a:t>
            </a:r>
            <a:r>
              <a:rPr sz="4400" spc="-185" dirty="0">
                <a:latin typeface="Calibri"/>
                <a:cs typeface="Calibri"/>
              </a:rPr>
              <a:t> </a:t>
            </a:r>
            <a:r>
              <a:rPr sz="4400" spc="15" dirty="0">
                <a:latin typeface="Calibri"/>
                <a:cs typeface="Calibri"/>
              </a:rPr>
              <a:t>mini</a:t>
            </a:r>
            <a:r>
              <a:rPr sz="4400" spc="-105" dirty="0">
                <a:latin typeface="Calibri"/>
                <a:cs typeface="Calibri"/>
              </a:rPr>
              <a:t> </a:t>
            </a:r>
            <a:r>
              <a:rPr sz="4400" spc="5" dirty="0">
                <a:latin typeface="Calibri"/>
                <a:cs typeface="Calibri"/>
              </a:rPr>
              <a:t>osce </a:t>
            </a:r>
            <a:r>
              <a:rPr sz="4400" spc="-980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GROUP </a:t>
            </a:r>
            <a:r>
              <a:rPr sz="4400" spc="15" dirty="0">
                <a:latin typeface="Calibri"/>
                <a:cs typeface="Calibri"/>
              </a:rPr>
              <a:t>A </a:t>
            </a:r>
            <a:r>
              <a:rPr sz="4400" spc="20" dirty="0">
                <a:latin typeface="Calibri"/>
                <a:cs typeface="Calibri"/>
              </a:rPr>
              <a:t> 11/14/2019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38629" y="3592766"/>
            <a:ext cx="566420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i="1" spc="-5" dirty="0">
                <a:solidFill>
                  <a:srgbClr val="888888"/>
                </a:solidFill>
                <a:latin typeface="Calibri"/>
                <a:cs typeface="Calibri"/>
              </a:rPr>
              <a:t>Done</a:t>
            </a:r>
            <a:r>
              <a:rPr sz="5400" i="1" spc="-10" dirty="0">
                <a:solidFill>
                  <a:srgbClr val="888888"/>
                </a:solidFill>
                <a:latin typeface="Calibri"/>
                <a:cs typeface="Calibri"/>
              </a:rPr>
              <a:t> by:</a:t>
            </a:r>
            <a:r>
              <a:rPr sz="5400" i="1" spc="-5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5400" i="1" dirty="0">
                <a:solidFill>
                  <a:srgbClr val="888888"/>
                </a:solidFill>
                <a:latin typeface="Calibri"/>
                <a:cs typeface="Calibri"/>
              </a:rPr>
              <a:t>Rana</a:t>
            </a:r>
            <a:r>
              <a:rPr sz="5400" i="1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5400" i="1" spc="-60" dirty="0">
                <a:solidFill>
                  <a:srgbClr val="888888"/>
                </a:solidFill>
                <a:latin typeface="Calibri"/>
                <a:cs typeface="Calibri"/>
              </a:rPr>
              <a:t>Wadi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8859" y="461010"/>
            <a:ext cx="199834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20" dirty="0">
                <a:latin typeface="Calibri"/>
                <a:cs typeface="Calibri"/>
              </a:rPr>
              <a:t>station</a:t>
            </a:r>
            <a:r>
              <a:rPr sz="4400" spc="-100" dirty="0">
                <a:latin typeface="Calibri"/>
                <a:cs typeface="Calibri"/>
              </a:rPr>
              <a:t> </a:t>
            </a:r>
            <a:r>
              <a:rPr sz="4400" spc="15" dirty="0">
                <a:latin typeface="Calibri"/>
                <a:cs typeface="Calibri"/>
              </a:rPr>
              <a:t>1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6825" y="1828800"/>
            <a:ext cx="3886200" cy="38862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34732" y="1386879"/>
            <a:ext cx="3340735" cy="129667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117200"/>
              </a:lnSpc>
              <a:spcBef>
                <a:spcPts val="430"/>
              </a:spcBef>
            </a:pPr>
            <a:r>
              <a:rPr sz="3950" spc="30" dirty="0">
                <a:latin typeface="Microsoft JhengHei UI"/>
                <a:cs typeface="Microsoft JhengHei UI"/>
              </a:rPr>
              <a:t>p</a:t>
            </a:r>
            <a:r>
              <a:rPr sz="2750" spc="30" dirty="0">
                <a:latin typeface="Microsoft JhengHei UI"/>
                <a:cs typeface="Microsoft JhengHei UI"/>
              </a:rPr>
              <a:t>ic </a:t>
            </a:r>
            <a:r>
              <a:rPr sz="2750" spc="15" dirty="0">
                <a:latin typeface="Microsoft JhengHei UI"/>
                <a:cs typeface="Microsoft JhengHei UI"/>
              </a:rPr>
              <a:t>show </a:t>
            </a:r>
            <a:r>
              <a:rPr sz="2750" spc="5" dirty="0">
                <a:latin typeface="Microsoft JhengHei UI"/>
                <a:cs typeface="Microsoft JhengHei UI"/>
              </a:rPr>
              <a:t>Renal </a:t>
            </a:r>
            <a:r>
              <a:rPr sz="2750" dirty="0">
                <a:latin typeface="Microsoft JhengHei UI"/>
                <a:cs typeface="Microsoft JhengHei UI"/>
              </a:rPr>
              <a:t>US </a:t>
            </a:r>
            <a:r>
              <a:rPr sz="2750" spc="5" dirty="0">
                <a:latin typeface="Microsoft JhengHei UI"/>
                <a:cs typeface="Microsoft JhengHei UI"/>
              </a:rPr>
              <a:t> </a:t>
            </a:r>
            <a:r>
              <a:rPr sz="2750" spc="15" dirty="0">
                <a:latin typeface="Microsoft JhengHei UI"/>
                <a:cs typeface="Microsoft JhengHei UI"/>
              </a:rPr>
              <a:t>Mention 2</a:t>
            </a:r>
            <a:r>
              <a:rPr sz="2750" spc="5" dirty="0">
                <a:latin typeface="Microsoft JhengHei UI"/>
                <a:cs typeface="Microsoft JhengHei UI"/>
              </a:rPr>
              <a:t> </a:t>
            </a:r>
            <a:r>
              <a:rPr sz="2750" spc="10" dirty="0">
                <a:latin typeface="Microsoft JhengHei UI"/>
                <a:cs typeface="Microsoft JhengHei UI"/>
              </a:rPr>
              <a:t>findings?</a:t>
            </a:r>
            <a:endParaRPr sz="2750">
              <a:latin typeface="Microsoft JhengHei UI"/>
              <a:cs typeface="Microsoft JhengHei U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256</a:t>
            </a:r>
          </a:p>
        </p:txBody>
      </p:sp>
    </p:spTree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257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5775" y="436181"/>
            <a:ext cx="310451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Ans.</a:t>
            </a:r>
            <a:r>
              <a:rPr spc="-55" dirty="0"/>
              <a:t> </a:t>
            </a:r>
            <a:r>
              <a:rPr spc="-20" dirty="0"/>
              <a:t>station</a:t>
            </a:r>
            <a:r>
              <a:rPr spc="-50" dirty="0"/>
              <a:t> </a:t>
            </a:r>
            <a:r>
              <a:rPr spc="15" dirty="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8025" y="1285239"/>
            <a:ext cx="6489700" cy="185293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55600" marR="5080" indent="-343535">
              <a:lnSpc>
                <a:spcPct val="101400"/>
              </a:lnSpc>
              <a:spcBef>
                <a:spcPts val="60"/>
              </a:spcBef>
              <a:buFont typeface="Arial"/>
              <a:buChar char="•"/>
              <a:tabLst>
                <a:tab pos="356235" algn="l"/>
              </a:tabLst>
            </a:pPr>
            <a:r>
              <a:rPr sz="3950" spc="-5" dirty="0">
                <a:latin typeface="Calibri"/>
                <a:cs typeface="Calibri"/>
              </a:rPr>
              <a:t>dilaied</a:t>
            </a:r>
            <a:r>
              <a:rPr sz="3950" spc="80" dirty="0">
                <a:latin typeface="Calibri"/>
                <a:cs typeface="Calibri"/>
              </a:rPr>
              <a:t> </a:t>
            </a:r>
            <a:r>
              <a:rPr sz="3950" spc="-25" dirty="0">
                <a:latin typeface="Calibri"/>
                <a:cs typeface="Calibri"/>
              </a:rPr>
              <a:t>renal</a:t>
            </a:r>
            <a:r>
              <a:rPr sz="3950" spc="215" dirty="0">
                <a:latin typeface="Calibri"/>
                <a:cs typeface="Calibri"/>
              </a:rPr>
              <a:t> </a:t>
            </a:r>
            <a:r>
              <a:rPr sz="3950" spc="5" dirty="0">
                <a:latin typeface="Calibri"/>
                <a:cs typeface="Calibri"/>
              </a:rPr>
              <a:t>pelvis </a:t>
            </a:r>
            <a:r>
              <a:rPr sz="3950" spc="10" dirty="0">
                <a:latin typeface="Calibri"/>
                <a:cs typeface="Calibri"/>
              </a:rPr>
              <a:t> </a:t>
            </a:r>
            <a:r>
              <a:rPr sz="3950" spc="-10" dirty="0">
                <a:latin typeface="Calibri"/>
                <a:cs typeface="Calibri"/>
              </a:rPr>
              <a:t>(hydronephrosis)</a:t>
            </a:r>
            <a:r>
              <a:rPr sz="3950" spc="210" dirty="0">
                <a:latin typeface="Calibri"/>
                <a:cs typeface="Calibri"/>
              </a:rPr>
              <a:t> </a:t>
            </a:r>
            <a:r>
              <a:rPr sz="3950" spc="15" dirty="0">
                <a:latin typeface="Calibri"/>
                <a:cs typeface="Calibri"/>
              </a:rPr>
              <a:t>with </a:t>
            </a:r>
            <a:r>
              <a:rPr sz="3950" spc="20" dirty="0">
                <a:latin typeface="Calibri"/>
                <a:cs typeface="Calibri"/>
              </a:rPr>
              <a:t> </a:t>
            </a:r>
            <a:r>
              <a:rPr sz="3950" spc="-5" dirty="0">
                <a:latin typeface="Calibri"/>
                <a:cs typeface="Calibri"/>
              </a:rPr>
              <a:t>acoustic</a:t>
            </a:r>
            <a:r>
              <a:rPr sz="3950" spc="45" dirty="0">
                <a:latin typeface="Calibri"/>
                <a:cs typeface="Calibri"/>
              </a:rPr>
              <a:t> </a:t>
            </a:r>
            <a:r>
              <a:rPr sz="3950" spc="10" dirty="0">
                <a:latin typeface="Calibri"/>
                <a:cs typeface="Calibri"/>
              </a:rPr>
              <a:t>shadow</a:t>
            </a:r>
            <a:r>
              <a:rPr sz="3950" spc="90" dirty="0">
                <a:latin typeface="Calibri"/>
                <a:cs typeface="Calibri"/>
              </a:rPr>
              <a:t> </a:t>
            </a:r>
            <a:r>
              <a:rPr sz="3950" spc="-20" dirty="0">
                <a:latin typeface="Calibri"/>
                <a:cs typeface="Calibri"/>
              </a:rPr>
              <a:t>(renal</a:t>
            </a:r>
            <a:r>
              <a:rPr sz="3950" spc="135" dirty="0">
                <a:latin typeface="Calibri"/>
                <a:cs typeface="Calibri"/>
              </a:rPr>
              <a:t> </a:t>
            </a:r>
            <a:r>
              <a:rPr sz="3950" spc="-15" dirty="0">
                <a:latin typeface="Calibri"/>
                <a:cs typeface="Calibri"/>
              </a:rPr>
              <a:t>stone)</a:t>
            </a:r>
            <a:endParaRPr sz="3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9878" y="374967"/>
            <a:ext cx="2442845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spc="-40" dirty="0"/>
              <a:t>station</a:t>
            </a:r>
            <a:r>
              <a:rPr sz="5400" spc="5" dirty="0"/>
              <a:t> </a:t>
            </a:r>
            <a:r>
              <a:rPr sz="5400" dirty="0"/>
              <a:t>2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536575" y="1616773"/>
            <a:ext cx="3619500" cy="181292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55600" marR="5080" indent="-343535">
              <a:lnSpc>
                <a:spcPct val="102400"/>
              </a:lnSpc>
              <a:spcBef>
                <a:spcPts val="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15" dirty="0">
                <a:latin typeface="Calibri"/>
                <a:cs typeface="Calibri"/>
              </a:rPr>
              <a:t>1.Name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structure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left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ureter?</a:t>
            </a:r>
            <a:endParaRPr sz="2750">
              <a:latin typeface="Calibri"/>
              <a:cs typeface="Calibri"/>
            </a:endParaRPr>
          </a:p>
          <a:p>
            <a:pPr marL="355600" marR="243840" indent="-3435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10" dirty="0">
                <a:latin typeface="Calibri"/>
                <a:cs typeface="Calibri"/>
              </a:rPr>
              <a:t>2.name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-8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procedure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use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to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insertion?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7800" y="1828800"/>
            <a:ext cx="2628900" cy="43529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258</a:t>
            </a:r>
          </a:p>
        </p:txBody>
      </p:sp>
    </p:spTree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259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5775" y="461010"/>
            <a:ext cx="310451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Ans.</a:t>
            </a:r>
            <a:r>
              <a:rPr spc="-55" dirty="0"/>
              <a:t> </a:t>
            </a:r>
            <a:r>
              <a:rPr spc="-20" dirty="0"/>
              <a:t>station</a:t>
            </a:r>
            <a:r>
              <a:rPr spc="-55" dirty="0"/>
              <a:t> </a:t>
            </a:r>
            <a:r>
              <a:rPr spc="15" dirty="0"/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8025" y="1750758"/>
            <a:ext cx="6981190" cy="148463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15" dirty="0">
                <a:latin typeface="Calibri"/>
                <a:cs typeface="Calibri"/>
              </a:rPr>
              <a:t>1.</a:t>
            </a:r>
            <a:r>
              <a:rPr sz="275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douple</a:t>
            </a:r>
            <a:r>
              <a:rPr sz="2750" spc="15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jj</a:t>
            </a:r>
            <a:endParaRPr sz="2750">
              <a:latin typeface="Calibri"/>
              <a:cs typeface="Calibri"/>
            </a:endParaRPr>
          </a:p>
          <a:p>
            <a:pPr marL="355600" marR="5080" indent="-343535">
              <a:lnSpc>
                <a:spcPct val="1024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dirty="0">
                <a:latin typeface="Calibri"/>
                <a:cs typeface="Calibri"/>
              </a:rPr>
              <a:t>2.cystourethroscopy</a:t>
            </a:r>
            <a:r>
              <a:rPr sz="2750" spc="14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with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retrograde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douple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jj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insertion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025" y="461010"/>
            <a:ext cx="4869180" cy="34080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883535">
              <a:lnSpc>
                <a:spcPct val="100000"/>
              </a:lnSpc>
              <a:spcBef>
                <a:spcPts val="130"/>
              </a:spcBef>
            </a:pPr>
            <a:r>
              <a:rPr sz="4400" spc="-20" dirty="0">
                <a:latin typeface="Calibri"/>
                <a:cs typeface="Calibri"/>
              </a:rPr>
              <a:t>station</a:t>
            </a:r>
            <a:r>
              <a:rPr sz="4400" spc="-100" dirty="0">
                <a:latin typeface="Calibri"/>
                <a:cs typeface="Calibri"/>
              </a:rPr>
              <a:t> </a:t>
            </a:r>
            <a:r>
              <a:rPr sz="4400" spc="15" dirty="0">
                <a:latin typeface="Calibri"/>
                <a:cs typeface="Calibri"/>
              </a:rPr>
              <a:t>3</a:t>
            </a:r>
            <a:endParaRPr sz="4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400">
              <a:latin typeface="Calibri"/>
              <a:cs typeface="Calibri"/>
            </a:endParaRPr>
          </a:p>
          <a:p>
            <a:pPr marL="355600" marR="1292225" indent="-343535">
              <a:lnSpc>
                <a:spcPct val="100299"/>
              </a:lnSpc>
              <a:buFont typeface="Arial"/>
              <a:buChar char="•"/>
              <a:tabLst>
                <a:tab pos="356235" algn="l"/>
              </a:tabLst>
            </a:pPr>
            <a:r>
              <a:rPr sz="4400" spc="10" dirty="0">
                <a:latin typeface="Calibri"/>
                <a:cs typeface="Calibri"/>
              </a:rPr>
              <a:t>Ultra </a:t>
            </a:r>
            <a:r>
              <a:rPr sz="4400" spc="5" dirty="0">
                <a:latin typeface="Calibri"/>
                <a:cs typeface="Calibri"/>
              </a:rPr>
              <a:t>sound </a:t>
            </a:r>
            <a:r>
              <a:rPr sz="4400" spc="10" dirty="0">
                <a:latin typeface="Calibri"/>
                <a:cs typeface="Calibri"/>
              </a:rPr>
              <a:t> </a:t>
            </a:r>
            <a:r>
              <a:rPr sz="4400" spc="20" dirty="0">
                <a:latin typeface="Calibri"/>
                <a:cs typeface="Calibri"/>
              </a:rPr>
              <a:t>filling</a:t>
            </a:r>
            <a:r>
              <a:rPr sz="4400" spc="-190" dirty="0">
                <a:latin typeface="Calibri"/>
                <a:cs typeface="Calibri"/>
              </a:rPr>
              <a:t> </a:t>
            </a:r>
            <a:r>
              <a:rPr sz="4400" spc="-25" dirty="0">
                <a:latin typeface="Calibri"/>
                <a:cs typeface="Calibri"/>
              </a:rPr>
              <a:t>defect</a:t>
            </a:r>
            <a:r>
              <a:rPr sz="4400" spc="-5" dirty="0">
                <a:latin typeface="Calibri"/>
                <a:cs typeface="Calibri"/>
              </a:rPr>
              <a:t> </a:t>
            </a:r>
            <a:r>
              <a:rPr sz="4400" spc="15" dirty="0">
                <a:latin typeface="Calibri"/>
                <a:cs typeface="Calibri"/>
              </a:rPr>
              <a:t>5 </a:t>
            </a:r>
            <a:r>
              <a:rPr sz="4400" spc="-980" dirty="0">
                <a:latin typeface="Calibri"/>
                <a:cs typeface="Calibri"/>
              </a:rPr>
              <a:t> </a:t>
            </a:r>
            <a:r>
              <a:rPr sz="4400" spc="-25" dirty="0">
                <a:latin typeface="Calibri"/>
                <a:cs typeface="Calibri"/>
              </a:rPr>
              <a:t>DDX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0" y="2143125"/>
            <a:ext cx="2600325" cy="349567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260</a:t>
            </a:r>
          </a:p>
        </p:txBody>
      </p:sp>
    </p:spTree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261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5775" y="461010"/>
            <a:ext cx="310451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Ans.</a:t>
            </a:r>
            <a:r>
              <a:rPr spc="-55" dirty="0"/>
              <a:t> </a:t>
            </a:r>
            <a:r>
              <a:rPr spc="-20" dirty="0"/>
              <a:t>station</a:t>
            </a:r>
            <a:r>
              <a:rPr spc="-55" dirty="0"/>
              <a:t> </a:t>
            </a:r>
            <a:r>
              <a:rPr spc="15" dirty="0"/>
              <a:t>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17936"/>
            <a:ext cx="2756535" cy="367792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5" dirty="0">
                <a:latin typeface="Calibri"/>
                <a:cs typeface="Calibri"/>
              </a:rPr>
              <a:t>stone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40" dirty="0">
                <a:latin typeface="Calibri"/>
                <a:cs typeface="Calibri"/>
              </a:rPr>
              <a:t>b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spc="45" dirty="0">
                <a:latin typeface="Calibri"/>
                <a:cs typeface="Calibri"/>
              </a:rPr>
              <a:t>o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15" dirty="0">
                <a:latin typeface="Calibri"/>
                <a:cs typeface="Calibri"/>
              </a:rPr>
              <a:t>d</a:t>
            </a:r>
            <a:r>
              <a:rPr sz="3200" spc="-1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spc="45" dirty="0">
                <a:latin typeface="Calibri"/>
                <a:cs typeface="Calibri"/>
              </a:rPr>
              <a:t>o</a:t>
            </a:r>
            <a:r>
              <a:rPr sz="3200" spc="10" dirty="0"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ts val="3529"/>
              </a:lnSpc>
              <a:spcBef>
                <a:spcPts val="7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enlargement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40" dirty="0">
                <a:latin typeface="Calibri"/>
                <a:cs typeface="Calibri"/>
              </a:rPr>
              <a:t>p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15" dirty="0">
                <a:latin typeface="Calibri"/>
                <a:cs typeface="Calibri"/>
              </a:rPr>
              <a:t>s</a:t>
            </a:r>
            <a:r>
              <a:rPr sz="3200" spc="-100" dirty="0">
                <a:latin typeface="Calibri"/>
                <a:cs typeface="Calibri"/>
              </a:rPr>
              <a:t>t</a:t>
            </a:r>
            <a:r>
              <a:rPr sz="3200" spc="35" dirty="0">
                <a:latin typeface="Calibri"/>
                <a:cs typeface="Calibri"/>
              </a:rPr>
              <a:t>a</a:t>
            </a:r>
            <a:r>
              <a:rPr sz="3200" spc="-25" dirty="0">
                <a:latin typeface="Calibri"/>
                <a:cs typeface="Calibri"/>
              </a:rPr>
              <a:t>t</a:t>
            </a:r>
            <a:r>
              <a:rPr sz="3200" spc="10" dirty="0">
                <a:latin typeface="Calibri"/>
                <a:cs typeface="Calibri"/>
              </a:rPr>
              <a:t>e</a:t>
            </a:r>
            <a:r>
              <a:rPr sz="3200" spc="-1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spc="45" dirty="0">
                <a:latin typeface="Calibri"/>
                <a:cs typeface="Calibri"/>
              </a:rPr>
              <a:t>a</a:t>
            </a:r>
            <a:r>
              <a:rPr sz="3200" spc="40" dirty="0">
                <a:latin typeface="Calibri"/>
                <a:cs typeface="Calibri"/>
              </a:rPr>
              <a:t>n</a:t>
            </a:r>
            <a:r>
              <a:rPr sz="3200" spc="15" dirty="0">
                <a:latin typeface="Calibri"/>
                <a:cs typeface="Calibri"/>
              </a:rPr>
              <a:t>d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5" dirty="0">
                <a:latin typeface="Calibri"/>
                <a:cs typeface="Calibri"/>
              </a:rPr>
              <a:t>fungal</a:t>
            </a:r>
            <a:r>
              <a:rPr sz="3200" spc="-150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ball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focal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cystitis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20" dirty="0">
                <a:latin typeface="Calibri"/>
                <a:cs typeface="Calibri"/>
              </a:rPr>
              <a:t>neoplasm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262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8859" y="461010"/>
            <a:ext cx="199834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20" dirty="0"/>
              <a:t>station</a:t>
            </a:r>
            <a:r>
              <a:rPr spc="-100" dirty="0"/>
              <a:t> </a:t>
            </a:r>
            <a:r>
              <a:rPr spc="15" dirty="0"/>
              <a:t>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8025" y="1832610"/>
            <a:ext cx="5083175" cy="1004569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55600" marR="5080" indent="-343535">
              <a:lnSpc>
                <a:spcPts val="3829"/>
              </a:lnSpc>
              <a:spcBef>
                <a:spcPts val="2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5" dirty="0">
                <a:latin typeface="Calibri"/>
                <a:cs typeface="Calibri"/>
              </a:rPr>
              <a:t>mention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5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criteria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for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simple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renal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cyst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25" dirty="0">
                <a:latin typeface="Calibri"/>
                <a:cs typeface="Calibri"/>
              </a:rPr>
              <a:t>on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25" dirty="0">
                <a:latin typeface="Calibri"/>
                <a:cs typeface="Calibri"/>
              </a:rPr>
              <a:t>US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263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5775" y="461010"/>
            <a:ext cx="310451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Ans.</a:t>
            </a:r>
            <a:r>
              <a:rPr spc="-55" dirty="0"/>
              <a:t> </a:t>
            </a:r>
            <a:r>
              <a:rPr spc="-20" dirty="0"/>
              <a:t>station</a:t>
            </a:r>
            <a:r>
              <a:rPr spc="-55" dirty="0"/>
              <a:t> </a:t>
            </a:r>
            <a:r>
              <a:rPr spc="15" dirty="0"/>
              <a:t>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8025" y="1750758"/>
            <a:ext cx="4787900" cy="302069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10" dirty="0">
                <a:latin typeface="Calibri"/>
                <a:cs typeface="Calibri"/>
              </a:rPr>
              <a:t>(1)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absence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 </a:t>
            </a:r>
            <a:r>
              <a:rPr sz="2750" spc="-10" dirty="0">
                <a:latin typeface="Calibri"/>
                <a:cs typeface="Calibri"/>
              </a:rPr>
              <a:t>internal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echoes,</a:t>
            </a:r>
            <a:endParaRPr sz="2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10" dirty="0">
                <a:latin typeface="Calibri"/>
                <a:cs typeface="Calibri"/>
              </a:rPr>
              <a:t>(2)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posterior</a:t>
            </a:r>
            <a:r>
              <a:rPr sz="2750" spc="12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enhancement,</a:t>
            </a:r>
            <a:endParaRPr sz="2750">
              <a:latin typeface="Calibri"/>
              <a:cs typeface="Calibri"/>
            </a:endParaRPr>
          </a:p>
          <a:p>
            <a:pPr marL="432434" indent="-419734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431800" algn="l"/>
                <a:tab pos="432434" algn="l"/>
              </a:tabLst>
            </a:pPr>
            <a:r>
              <a:rPr sz="2750" spc="5" dirty="0">
                <a:latin typeface="Calibri"/>
                <a:cs typeface="Calibri"/>
              </a:rPr>
              <a:t>(3)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round/oval</a:t>
            </a:r>
            <a:r>
              <a:rPr sz="2750" spc="15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shape</a:t>
            </a:r>
            <a:r>
              <a:rPr sz="2750" spc="15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and</a:t>
            </a:r>
            <a:endParaRPr sz="2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5" dirty="0">
                <a:latin typeface="Calibri"/>
                <a:cs typeface="Calibri"/>
              </a:rPr>
              <a:t>(4)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sharp,</a:t>
            </a:r>
            <a:r>
              <a:rPr sz="2750" spc="18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thin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posterior</a:t>
            </a:r>
            <a:r>
              <a:rPr sz="2750" spc="13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walls</a:t>
            </a:r>
            <a:endParaRPr sz="2750">
              <a:latin typeface="Calibri"/>
              <a:cs typeface="Calibri"/>
            </a:endParaRPr>
          </a:p>
          <a:p>
            <a:pPr marL="355600" marR="564515" indent="-343535">
              <a:lnSpc>
                <a:spcPct val="102299"/>
              </a:lnSpc>
              <a:spcBef>
                <a:spcPts val="6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5" dirty="0">
                <a:latin typeface="Calibri"/>
                <a:cs typeface="Calibri"/>
              </a:rPr>
              <a:t>(5)clear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fluid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/no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septat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no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calcifecation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1627" y="4677423"/>
            <a:ext cx="8442325" cy="182626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447800">
              <a:lnSpc>
                <a:spcPct val="100000"/>
              </a:lnSpc>
              <a:spcBef>
                <a:spcPts val="370"/>
              </a:spcBef>
            </a:pPr>
            <a:r>
              <a:rPr sz="2000" b="1" spc="-5" dirty="0">
                <a:latin typeface="Calibri"/>
                <a:cs typeface="Calibri"/>
              </a:rPr>
              <a:t>Renal</a:t>
            </a:r>
            <a:r>
              <a:rPr sz="2000" b="1" spc="-80" dirty="0">
                <a:latin typeface="Calibri"/>
                <a:cs typeface="Calibri"/>
              </a:rPr>
              <a:t> </a:t>
            </a:r>
            <a:r>
              <a:rPr sz="2000" b="1" spc="5" dirty="0">
                <a:latin typeface="Calibri"/>
                <a:cs typeface="Calibri"/>
              </a:rPr>
              <a:t>injury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100" spc="20" dirty="0">
                <a:latin typeface="Calibri"/>
                <a:cs typeface="Calibri"/>
              </a:rPr>
              <a:t>Patient</a:t>
            </a:r>
            <a:r>
              <a:rPr sz="1100" spc="-105" dirty="0">
                <a:latin typeface="Calibri"/>
                <a:cs typeface="Calibri"/>
              </a:rPr>
              <a:t> </a:t>
            </a:r>
            <a:r>
              <a:rPr sz="1100" spc="25" dirty="0">
                <a:latin typeface="Calibri"/>
                <a:cs typeface="Calibri"/>
              </a:rPr>
              <a:t>with</a:t>
            </a:r>
            <a:r>
              <a:rPr sz="1100" spc="-90" dirty="0">
                <a:latin typeface="Calibri"/>
                <a:cs typeface="Calibri"/>
              </a:rPr>
              <a:t> </a:t>
            </a:r>
            <a:r>
              <a:rPr sz="1100" spc="10" dirty="0">
                <a:latin typeface="Calibri"/>
                <a:cs typeface="Calibri"/>
              </a:rPr>
              <a:t>renal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Trauma</a:t>
            </a:r>
            <a:r>
              <a:rPr sz="1100" spc="-114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,</a:t>
            </a:r>
            <a:r>
              <a:rPr sz="1100" spc="-80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gross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hematuria</a:t>
            </a:r>
            <a:r>
              <a:rPr sz="1100" spc="120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,</a:t>
            </a:r>
            <a:r>
              <a:rPr sz="1100" spc="-80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Ct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scan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25" dirty="0">
                <a:latin typeface="Calibri"/>
                <a:cs typeface="Calibri"/>
              </a:rPr>
              <a:t>with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1.6</a:t>
            </a:r>
            <a:r>
              <a:rPr sz="1100" spc="-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cm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10" dirty="0">
                <a:latin typeface="Calibri"/>
                <a:cs typeface="Calibri"/>
              </a:rPr>
              <a:t>parenchymal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laceration.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Calibri"/>
              <a:cs typeface="Calibri"/>
            </a:endParaRPr>
          </a:p>
          <a:p>
            <a:pPr marL="231775" indent="-219710">
              <a:lnSpc>
                <a:spcPct val="100000"/>
              </a:lnSpc>
              <a:buFont typeface="Arial"/>
              <a:buChar char="•"/>
              <a:tabLst>
                <a:tab pos="231775" algn="l"/>
                <a:tab pos="232410" algn="l"/>
              </a:tabLst>
            </a:pPr>
            <a:r>
              <a:rPr sz="1250" dirty="0">
                <a:latin typeface="Calibri"/>
                <a:cs typeface="Calibri"/>
              </a:rPr>
              <a:t>The</a:t>
            </a:r>
            <a:r>
              <a:rPr sz="1250" spc="5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first</a:t>
            </a:r>
            <a:r>
              <a:rPr sz="1250" spc="3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line</a:t>
            </a:r>
            <a:r>
              <a:rPr sz="1250" spc="55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of</a:t>
            </a:r>
            <a:r>
              <a:rPr sz="125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investigations</a:t>
            </a:r>
            <a:r>
              <a:rPr sz="1250" spc="4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?</a:t>
            </a:r>
            <a:endParaRPr sz="1250">
              <a:latin typeface="Calibri"/>
              <a:cs typeface="Calibri"/>
            </a:endParaRPr>
          </a:p>
          <a:p>
            <a:pPr marL="231775">
              <a:lnSpc>
                <a:spcPct val="100000"/>
              </a:lnSpc>
            </a:pPr>
            <a:r>
              <a:rPr sz="1250" spc="5" dirty="0">
                <a:latin typeface="Calibri"/>
                <a:cs typeface="Calibri"/>
              </a:rPr>
              <a:t>Ct</a:t>
            </a:r>
            <a:r>
              <a:rPr sz="1250" spc="2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scan</a:t>
            </a:r>
            <a:r>
              <a:rPr sz="1250" spc="8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with</a:t>
            </a:r>
            <a:r>
              <a:rPr sz="1250" spc="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contrast</a:t>
            </a:r>
            <a:endParaRPr sz="1250">
              <a:latin typeface="Calibri"/>
              <a:cs typeface="Calibri"/>
            </a:endParaRPr>
          </a:p>
          <a:p>
            <a:pPr marL="231775" indent="-21971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31775" algn="l"/>
                <a:tab pos="232410" algn="l"/>
              </a:tabLst>
            </a:pPr>
            <a:r>
              <a:rPr sz="1250" spc="15" dirty="0">
                <a:latin typeface="Calibri"/>
                <a:cs typeface="Calibri"/>
              </a:rPr>
              <a:t>Mention</a:t>
            </a:r>
            <a:r>
              <a:rPr sz="1250" spc="10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2</a:t>
            </a:r>
            <a:r>
              <a:rPr sz="1250" spc="4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findings</a:t>
            </a:r>
            <a:r>
              <a:rPr sz="1250" spc="4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in</a:t>
            </a:r>
            <a:r>
              <a:rPr sz="1250" spc="95" dirty="0">
                <a:latin typeface="Calibri"/>
                <a:cs typeface="Calibri"/>
              </a:rPr>
              <a:t> </a:t>
            </a:r>
            <a:r>
              <a:rPr sz="1250" spc="15" dirty="0">
                <a:latin typeface="Calibri"/>
                <a:cs typeface="Calibri"/>
              </a:rPr>
              <a:t>the</a:t>
            </a:r>
            <a:r>
              <a:rPr sz="1250" spc="-20" dirty="0">
                <a:latin typeface="Calibri"/>
                <a:cs typeface="Calibri"/>
              </a:rPr>
              <a:t> </a:t>
            </a:r>
            <a:r>
              <a:rPr sz="1250" spc="15" dirty="0">
                <a:latin typeface="Calibri"/>
                <a:cs typeface="Calibri"/>
              </a:rPr>
              <a:t>history</a:t>
            </a:r>
            <a:r>
              <a:rPr sz="1250" spc="4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of </a:t>
            </a:r>
            <a:r>
              <a:rPr sz="1250" spc="15" dirty="0">
                <a:latin typeface="Calibri"/>
                <a:cs typeface="Calibri"/>
              </a:rPr>
              <a:t>this</a:t>
            </a:r>
            <a:r>
              <a:rPr sz="1250" spc="45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patient</a:t>
            </a:r>
            <a:r>
              <a:rPr sz="1250" spc="114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that</a:t>
            </a:r>
            <a:r>
              <a:rPr sz="1250" spc="3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indicate</a:t>
            </a:r>
            <a:r>
              <a:rPr sz="1250" spc="60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renal</a:t>
            </a:r>
            <a:r>
              <a:rPr sz="1250" spc="100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bleeding</a:t>
            </a:r>
            <a:r>
              <a:rPr sz="1250" spc="17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?</a:t>
            </a:r>
            <a:r>
              <a:rPr sz="1250" spc="20" dirty="0">
                <a:latin typeface="Calibri"/>
                <a:cs typeface="Calibri"/>
              </a:rPr>
              <a:t> </a:t>
            </a:r>
            <a:r>
              <a:rPr sz="1250" spc="15" dirty="0">
                <a:latin typeface="Calibri"/>
                <a:cs typeface="Calibri"/>
              </a:rPr>
              <a:t>Gross</a:t>
            </a:r>
            <a:r>
              <a:rPr sz="1250" spc="-3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hematuria</a:t>
            </a:r>
            <a:r>
              <a:rPr sz="1250" spc="85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,</a:t>
            </a:r>
            <a:r>
              <a:rPr sz="1250" spc="75" dirty="0">
                <a:latin typeface="Calibri"/>
                <a:cs typeface="Calibri"/>
              </a:rPr>
              <a:t> </a:t>
            </a:r>
            <a:r>
              <a:rPr sz="1250" spc="15" dirty="0">
                <a:latin typeface="Calibri"/>
                <a:cs typeface="Calibri"/>
              </a:rPr>
              <a:t>hemodynamic</a:t>
            </a:r>
            <a:r>
              <a:rPr sz="1250" spc="80" dirty="0">
                <a:latin typeface="Calibri"/>
                <a:cs typeface="Calibri"/>
              </a:rPr>
              <a:t> </a:t>
            </a:r>
            <a:r>
              <a:rPr sz="1250" spc="15" dirty="0">
                <a:latin typeface="Calibri"/>
                <a:cs typeface="Calibri"/>
              </a:rPr>
              <a:t>instability</a:t>
            </a:r>
            <a:r>
              <a:rPr sz="1250" spc="3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?</a:t>
            </a:r>
            <a:endParaRPr sz="12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50" spc="5" dirty="0">
                <a:latin typeface="Arial"/>
                <a:cs typeface="Arial"/>
              </a:rPr>
              <a:t>•  </a:t>
            </a:r>
            <a:r>
              <a:rPr sz="1250" spc="220" dirty="0">
                <a:latin typeface="Arial"/>
                <a:cs typeface="Arial"/>
              </a:rPr>
              <a:t> </a:t>
            </a:r>
            <a:r>
              <a:rPr sz="1250" spc="-5" dirty="0">
                <a:latin typeface="Calibri"/>
                <a:cs typeface="Calibri"/>
              </a:rPr>
              <a:t>Define</a:t>
            </a:r>
            <a:r>
              <a:rPr sz="1250" spc="12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grade</a:t>
            </a:r>
            <a:r>
              <a:rPr sz="1250" spc="6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3</a:t>
            </a:r>
            <a:r>
              <a:rPr sz="1250" spc="40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renal</a:t>
            </a:r>
            <a:r>
              <a:rPr sz="1250" spc="90" dirty="0">
                <a:latin typeface="Calibri"/>
                <a:cs typeface="Calibri"/>
              </a:rPr>
              <a:t> </a:t>
            </a:r>
            <a:r>
              <a:rPr sz="1250" spc="15" dirty="0">
                <a:latin typeface="Calibri"/>
                <a:cs typeface="Calibri"/>
              </a:rPr>
              <a:t>trauma</a:t>
            </a:r>
            <a:r>
              <a:rPr sz="125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? </a:t>
            </a:r>
            <a:r>
              <a:rPr sz="1250" spc="114" dirty="0">
                <a:latin typeface="Calibri"/>
                <a:cs typeface="Calibri"/>
              </a:rPr>
              <a:t> </a:t>
            </a:r>
            <a:r>
              <a:rPr sz="1250" spc="-95" dirty="0">
                <a:latin typeface="Arial"/>
                <a:cs typeface="Arial"/>
              </a:rPr>
              <a:t>هروصلاع</a:t>
            </a:r>
            <a:r>
              <a:rPr sz="1250" spc="105" dirty="0">
                <a:latin typeface="Arial"/>
                <a:cs typeface="Arial"/>
              </a:rPr>
              <a:t> </a:t>
            </a:r>
            <a:r>
              <a:rPr sz="1250" spc="-229" dirty="0">
                <a:latin typeface="Arial"/>
                <a:cs typeface="Arial"/>
              </a:rPr>
              <a:t>فيرعتلا</a:t>
            </a:r>
            <a:endParaRPr sz="12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600" y="990600"/>
            <a:ext cx="3962400" cy="36004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125" y="209550"/>
            <a:ext cx="4314825" cy="4305300"/>
          </a:xfrm>
          <a:prstGeom prst="rect">
            <a:avLst/>
          </a:prstGeom>
        </p:spPr>
      </p:pic>
    </p:spTree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8859" y="461010"/>
            <a:ext cx="199834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20" dirty="0"/>
              <a:t>station</a:t>
            </a:r>
            <a:r>
              <a:rPr spc="-100" dirty="0"/>
              <a:t> </a:t>
            </a:r>
            <a:r>
              <a:rPr spc="15" dirty="0"/>
              <a:t>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8025" y="1842452"/>
            <a:ext cx="3740150" cy="181292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55600" marR="201930" indent="-343535">
              <a:lnSpc>
                <a:spcPct val="102299"/>
              </a:lnSpc>
              <a:spcBef>
                <a:spcPts val="50"/>
              </a:spcBef>
              <a:buFont typeface="Arial"/>
              <a:buChar char="•"/>
              <a:tabLst>
                <a:tab pos="431800" algn="l"/>
                <a:tab pos="432434" algn="l"/>
              </a:tabLst>
            </a:pPr>
            <a:r>
              <a:rPr dirty="0"/>
              <a:t>	</a:t>
            </a:r>
            <a:r>
              <a:rPr sz="2750" spc="20" dirty="0">
                <a:latin typeface="Calibri"/>
                <a:cs typeface="Calibri"/>
              </a:rPr>
              <a:t>ct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scane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show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Bilatral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renal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mass</a:t>
            </a:r>
            <a:endParaRPr sz="27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760"/>
              </a:spcBef>
            </a:pPr>
            <a:r>
              <a:rPr sz="2750" dirty="0">
                <a:latin typeface="Calibri"/>
                <a:cs typeface="Calibri"/>
              </a:rPr>
              <a:t>mention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5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DDX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for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benign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renal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mass?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9150" y="1847850"/>
            <a:ext cx="3886200" cy="43053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264</a:t>
            </a:r>
          </a:p>
        </p:txBody>
      </p:sp>
    </p:spTree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265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5775" y="461010"/>
            <a:ext cx="310451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Ans.</a:t>
            </a:r>
            <a:r>
              <a:rPr spc="-55" dirty="0"/>
              <a:t> </a:t>
            </a:r>
            <a:r>
              <a:rPr spc="-20" dirty="0"/>
              <a:t>station</a:t>
            </a:r>
            <a:r>
              <a:rPr spc="-55" dirty="0"/>
              <a:t> </a:t>
            </a:r>
            <a:r>
              <a:rPr spc="15" dirty="0"/>
              <a:t>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8025" y="1750758"/>
            <a:ext cx="3110865" cy="3621404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15" dirty="0">
                <a:latin typeface="Calibri"/>
                <a:cs typeface="Calibri"/>
              </a:rPr>
              <a:t>1.</a:t>
            </a:r>
            <a:r>
              <a:rPr sz="2750" spc="-4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angiomyolipoma</a:t>
            </a:r>
            <a:endParaRPr sz="2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dirty="0">
                <a:latin typeface="Calibri"/>
                <a:cs typeface="Calibri"/>
              </a:rPr>
              <a:t>2.renal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adenoma</a:t>
            </a:r>
            <a:endParaRPr sz="2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20" dirty="0">
                <a:latin typeface="Calibri"/>
                <a:cs typeface="Calibri"/>
              </a:rPr>
              <a:t>3.oncocytoma</a:t>
            </a:r>
            <a:endParaRPr sz="2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5" dirty="0">
                <a:latin typeface="Calibri"/>
                <a:cs typeface="Calibri"/>
              </a:rPr>
              <a:t>4.leiomyoma</a:t>
            </a:r>
            <a:endParaRPr sz="2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5" dirty="0">
                <a:latin typeface="Calibri"/>
                <a:cs typeface="Calibri"/>
              </a:rPr>
              <a:t>5.hemangioma</a:t>
            </a:r>
            <a:endParaRPr sz="2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5" dirty="0">
                <a:latin typeface="Calibri"/>
                <a:cs typeface="Calibri"/>
              </a:rPr>
              <a:t>6.schwannoma</a:t>
            </a:r>
            <a:endParaRPr sz="2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15" dirty="0">
                <a:latin typeface="Calibri"/>
                <a:cs typeface="Calibri"/>
              </a:rPr>
              <a:t>7.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8859" y="461010"/>
            <a:ext cx="199834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20" dirty="0"/>
              <a:t>station</a:t>
            </a:r>
            <a:r>
              <a:rPr spc="-100" dirty="0"/>
              <a:t> </a:t>
            </a:r>
            <a:r>
              <a:rPr spc="15" dirty="0"/>
              <a:t>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616773"/>
            <a:ext cx="3306445" cy="31864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5600" marR="5080" indent="-343535">
              <a:lnSpc>
                <a:spcPct val="101600"/>
              </a:lnSpc>
              <a:spcBef>
                <a:spcPts val="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5" dirty="0">
                <a:latin typeface="Calibri"/>
                <a:cs typeface="Calibri"/>
              </a:rPr>
              <a:t>1.cystoscopy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show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a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superfical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papillary 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tumor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whats</a:t>
            </a:r>
            <a:r>
              <a:rPr sz="2750" spc="14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your 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diagnosis</a:t>
            </a:r>
            <a:r>
              <a:rPr sz="2750" spc="22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</a:t>
            </a:r>
            <a:endParaRPr sz="2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-10" dirty="0">
                <a:latin typeface="Calibri"/>
                <a:cs typeface="Calibri"/>
              </a:rPr>
              <a:t>2.best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tx?</a:t>
            </a:r>
            <a:endParaRPr sz="2750">
              <a:latin typeface="Calibri"/>
              <a:cs typeface="Calibri"/>
            </a:endParaRPr>
          </a:p>
          <a:p>
            <a:pPr marL="355600" marR="596265" indent="-343535">
              <a:lnSpc>
                <a:spcPct val="1024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-20" dirty="0">
                <a:latin typeface="Calibri"/>
                <a:cs typeface="Calibri"/>
              </a:rPr>
              <a:t>3.when</a:t>
            </a:r>
            <a:r>
              <a:rPr sz="2750" spc="12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u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repeat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cystoscopy?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1575" y="1828800"/>
            <a:ext cx="3181350" cy="43529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266</a:t>
            </a:r>
          </a:p>
        </p:txBody>
      </p:sp>
    </p:spTree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267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5775" y="461010"/>
            <a:ext cx="310451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Ans.</a:t>
            </a:r>
            <a:r>
              <a:rPr spc="-55" dirty="0"/>
              <a:t> </a:t>
            </a:r>
            <a:r>
              <a:rPr spc="-20" dirty="0"/>
              <a:t>station</a:t>
            </a:r>
            <a:r>
              <a:rPr spc="-55" dirty="0"/>
              <a:t> </a:t>
            </a:r>
            <a:r>
              <a:rPr spc="15" dirty="0"/>
              <a:t>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616773"/>
            <a:ext cx="3670300" cy="232791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55600" marR="845185" indent="-343535">
              <a:lnSpc>
                <a:spcPct val="102400"/>
              </a:lnSpc>
              <a:spcBef>
                <a:spcPts val="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-20" dirty="0">
                <a:solidFill>
                  <a:srgbClr val="00AF50"/>
                </a:solidFill>
                <a:latin typeface="Calibri"/>
                <a:cs typeface="Calibri"/>
              </a:rPr>
              <a:t>1.transitional</a:t>
            </a:r>
            <a:r>
              <a:rPr sz="2750" spc="28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cell </a:t>
            </a:r>
            <a:r>
              <a:rPr sz="2750" spc="-60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00AF50"/>
                </a:solidFill>
                <a:latin typeface="Calibri"/>
                <a:cs typeface="Calibri"/>
              </a:rPr>
              <a:t>carcinoma</a:t>
            </a:r>
            <a:endParaRPr sz="275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15" dirty="0">
                <a:latin typeface="Calibri"/>
                <a:cs typeface="Calibri"/>
              </a:rPr>
              <a:t>2. 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TURBT</a:t>
            </a:r>
            <a:r>
              <a:rPr sz="2750" spc="1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15" dirty="0">
                <a:solidFill>
                  <a:srgbClr val="00AF50"/>
                </a:solidFill>
                <a:latin typeface="Calibri"/>
                <a:cs typeface="Calibri"/>
              </a:rPr>
              <a:t>&amp;</a:t>
            </a:r>
            <a:r>
              <a:rPr sz="2750" spc="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00AF50"/>
                </a:solidFill>
                <a:latin typeface="Calibri"/>
                <a:cs typeface="Calibri"/>
              </a:rPr>
              <a:t>intravasical </a:t>
            </a:r>
            <a:r>
              <a:rPr sz="2750" spc="-6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00AF50"/>
                </a:solidFill>
                <a:latin typeface="Calibri"/>
                <a:cs typeface="Calibri"/>
              </a:rPr>
              <a:t>chemo</a:t>
            </a:r>
            <a:r>
              <a:rPr sz="2750" spc="8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25" dirty="0">
                <a:solidFill>
                  <a:srgbClr val="00AF50"/>
                </a:solidFill>
                <a:latin typeface="Calibri"/>
                <a:cs typeface="Calibri"/>
              </a:rPr>
              <a:t>or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00AF50"/>
                </a:solidFill>
                <a:latin typeface="Calibri"/>
                <a:cs typeface="Calibri"/>
              </a:rPr>
              <a:t>Bcg</a:t>
            </a:r>
            <a:endParaRPr sz="2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10" dirty="0">
                <a:latin typeface="Calibri"/>
                <a:cs typeface="Calibri"/>
              </a:rPr>
              <a:t>3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.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after</a:t>
            </a:r>
            <a:r>
              <a:rPr sz="2750" spc="1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00AF50"/>
                </a:solidFill>
                <a:latin typeface="Calibri"/>
                <a:cs typeface="Calibri"/>
              </a:rPr>
              <a:t>3</a:t>
            </a:r>
            <a:r>
              <a:rPr sz="2750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months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268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6009" y="461010"/>
            <a:ext cx="187452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75" dirty="0"/>
              <a:t>s</a:t>
            </a:r>
            <a:r>
              <a:rPr spc="-50" dirty="0"/>
              <a:t>t</a:t>
            </a:r>
            <a:r>
              <a:rPr spc="-85" dirty="0"/>
              <a:t>a</a:t>
            </a:r>
            <a:r>
              <a:rPr spc="20" dirty="0"/>
              <a:t>t</a:t>
            </a:r>
            <a:r>
              <a:rPr spc="30" dirty="0"/>
              <a:t>i</a:t>
            </a:r>
            <a:r>
              <a:rPr spc="10" dirty="0"/>
              <a:t>o</a:t>
            </a:r>
            <a:r>
              <a:rPr spc="15" dirty="0"/>
              <a:t>n7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616773"/>
            <a:ext cx="3736340" cy="267144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55600" marR="197485" indent="-343535">
              <a:lnSpc>
                <a:spcPct val="102400"/>
              </a:lnSpc>
              <a:spcBef>
                <a:spcPts val="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-5" dirty="0">
                <a:latin typeface="Calibri"/>
                <a:cs typeface="Calibri"/>
              </a:rPr>
              <a:t>1.Pic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-6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Vesicoureteral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reflex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to</a:t>
            </a:r>
            <a:r>
              <a:rPr sz="2750" dirty="0">
                <a:latin typeface="Calibri"/>
                <a:cs typeface="Calibri"/>
              </a:rPr>
              <a:t> renal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pelvis 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what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is</a:t>
            </a:r>
            <a:r>
              <a:rPr sz="275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finding</a:t>
            </a:r>
            <a:endParaRPr sz="275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750" spc="-5" dirty="0">
                <a:latin typeface="Calibri"/>
                <a:cs typeface="Calibri"/>
              </a:rPr>
              <a:t>?which</a:t>
            </a:r>
            <a:r>
              <a:rPr sz="2750" spc="12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grade?</a:t>
            </a:r>
            <a:endParaRPr sz="2750">
              <a:latin typeface="Calibri"/>
              <a:cs typeface="Calibri"/>
            </a:endParaRPr>
          </a:p>
          <a:p>
            <a:pPr marL="355600" marR="5080" indent="-343535">
              <a:lnSpc>
                <a:spcPct val="102400"/>
              </a:lnSpc>
              <a:spcBef>
                <a:spcPts val="6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15" dirty="0">
                <a:latin typeface="Calibri"/>
                <a:cs typeface="Calibri"/>
              </a:rPr>
              <a:t>2.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best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test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to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see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renal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scar?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269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5775" y="461010"/>
            <a:ext cx="310451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Ans.</a:t>
            </a:r>
            <a:r>
              <a:rPr spc="-55" dirty="0"/>
              <a:t> </a:t>
            </a:r>
            <a:r>
              <a:rPr spc="-20" dirty="0"/>
              <a:t>station</a:t>
            </a:r>
            <a:r>
              <a:rPr spc="-55" dirty="0"/>
              <a:t> </a:t>
            </a:r>
            <a:r>
              <a:rPr spc="15" dirty="0"/>
              <a:t>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8025" y="1842452"/>
            <a:ext cx="6015355" cy="232791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55600" marR="5080" indent="-343535">
              <a:lnSpc>
                <a:spcPct val="102400"/>
              </a:lnSpc>
              <a:spcBef>
                <a:spcPts val="45"/>
              </a:spcBef>
              <a:buFont typeface="Arial"/>
              <a:buChar char="•"/>
              <a:tabLst>
                <a:tab pos="355600" algn="l"/>
                <a:tab pos="356235" algn="l"/>
                <a:tab pos="5264150" algn="l"/>
              </a:tabLst>
            </a:pPr>
            <a:r>
              <a:rPr sz="2750" spc="15" dirty="0">
                <a:latin typeface="Calibri"/>
                <a:cs typeface="Calibri"/>
              </a:rPr>
              <a:t>1.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bilateral</a:t>
            </a:r>
            <a:r>
              <a:rPr sz="2750" spc="19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hydrouretronephrosis	</a:t>
            </a:r>
            <a:r>
              <a:rPr sz="2750" spc="-20" dirty="0">
                <a:latin typeface="Calibri"/>
                <a:cs typeface="Calibri"/>
              </a:rPr>
              <a:t>with 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lose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-4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papilary</a:t>
            </a:r>
            <a:r>
              <a:rPr sz="2750" spc="22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impreession</a:t>
            </a:r>
            <a:r>
              <a:rPr sz="2750" spc="24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and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ureter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dilation</a:t>
            </a:r>
            <a:endParaRPr sz="2750">
              <a:latin typeface="Calibri"/>
              <a:cs typeface="Calibri"/>
            </a:endParaRPr>
          </a:p>
          <a:p>
            <a:pPr marL="12700" marR="4838065">
              <a:lnSpc>
                <a:spcPts val="4060"/>
              </a:lnSpc>
              <a:spcBef>
                <a:spcPts val="25"/>
              </a:spcBef>
            </a:pPr>
            <a:r>
              <a:rPr sz="2750" spc="-15" dirty="0">
                <a:latin typeface="Calibri"/>
                <a:cs typeface="Calibri"/>
              </a:rPr>
              <a:t>grade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5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2</a:t>
            </a:r>
            <a:r>
              <a:rPr sz="2750" spc="-25" dirty="0">
                <a:latin typeface="Calibri"/>
                <a:cs typeface="Calibri"/>
              </a:rPr>
              <a:t>.</a:t>
            </a:r>
            <a:r>
              <a:rPr sz="2750" spc="30" dirty="0">
                <a:latin typeface="Calibri"/>
                <a:cs typeface="Calibri"/>
              </a:rPr>
              <a:t>D</a:t>
            </a:r>
            <a:r>
              <a:rPr sz="2750" spc="45" dirty="0">
                <a:latin typeface="Calibri"/>
                <a:cs typeface="Calibri"/>
              </a:rPr>
              <a:t>M</a:t>
            </a:r>
            <a:r>
              <a:rPr sz="2750" spc="5" dirty="0">
                <a:latin typeface="Calibri"/>
                <a:cs typeface="Calibri"/>
              </a:rPr>
              <a:t>SA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270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Station</a:t>
            </a:r>
            <a:r>
              <a:rPr spc="-90" dirty="0"/>
              <a:t> </a:t>
            </a:r>
            <a:r>
              <a:rPr spc="15" dirty="0"/>
              <a:t>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616773"/>
            <a:ext cx="3538220" cy="182245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55600" marR="5080" indent="-343535">
              <a:lnSpc>
                <a:spcPct val="102400"/>
              </a:lnSpc>
              <a:spcBef>
                <a:spcPts val="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dirty="0">
                <a:latin typeface="Calibri"/>
                <a:cs typeface="Calibri"/>
              </a:rPr>
              <a:t>1.mention</a:t>
            </a:r>
            <a:r>
              <a:rPr sz="2750" spc="15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5</a:t>
            </a:r>
            <a:r>
              <a:rPr sz="2750" spc="-2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symptom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-5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mild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BPH?</a:t>
            </a:r>
            <a:endParaRPr sz="2750">
              <a:latin typeface="Calibri"/>
              <a:cs typeface="Calibri"/>
            </a:endParaRPr>
          </a:p>
          <a:p>
            <a:pPr marL="355600" marR="19685" indent="-343535">
              <a:lnSpc>
                <a:spcPct val="102499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15" dirty="0">
                <a:latin typeface="Calibri"/>
                <a:cs typeface="Calibri"/>
              </a:rPr>
              <a:t>2.normal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value</a:t>
            </a:r>
            <a:r>
              <a:rPr sz="2750" spc="14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-6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PSA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BPH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patient?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271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5775" y="461010"/>
            <a:ext cx="310451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Ans.</a:t>
            </a:r>
            <a:r>
              <a:rPr spc="-55" dirty="0"/>
              <a:t> </a:t>
            </a:r>
            <a:r>
              <a:rPr spc="-20" dirty="0"/>
              <a:t>station</a:t>
            </a:r>
            <a:r>
              <a:rPr spc="-55" dirty="0"/>
              <a:t> </a:t>
            </a:r>
            <a:r>
              <a:rPr spc="15" dirty="0"/>
              <a:t>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25206"/>
            <a:ext cx="3468370" cy="35356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716405">
              <a:lnSpc>
                <a:spcPct val="1228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25" dirty="0">
                <a:latin typeface="Calibri"/>
                <a:cs typeface="Calibri"/>
              </a:rPr>
              <a:t>1</a:t>
            </a:r>
            <a:r>
              <a:rPr sz="2750" spc="-25" dirty="0">
                <a:latin typeface="Calibri"/>
                <a:cs typeface="Calibri"/>
              </a:rPr>
              <a:t>.u</a:t>
            </a:r>
            <a:r>
              <a:rPr sz="2750" spc="-65" dirty="0">
                <a:latin typeface="Calibri"/>
                <a:cs typeface="Calibri"/>
              </a:rPr>
              <a:t>r</a:t>
            </a:r>
            <a:r>
              <a:rPr sz="2750" spc="-25" dirty="0">
                <a:latin typeface="Calibri"/>
                <a:cs typeface="Calibri"/>
              </a:rPr>
              <a:t>gen</a:t>
            </a:r>
            <a:r>
              <a:rPr sz="2750" spc="30" dirty="0">
                <a:latin typeface="Calibri"/>
                <a:cs typeface="Calibri"/>
              </a:rPr>
              <a:t>c</a:t>
            </a:r>
            <a:r>
              <a:rPr sz="2750" spc="5" dirty="0">
                <a:latin typeface="Calibri"/>
                <a:cs typeface="Calibri"/>
              </a:rPr>
              <a:t>y  </a:t>
            </a:r>
            <a:r>
              <a:rPr sz="2750" spc="-10" dirty="0">
                <a:latin typeface="Calibri"/>
                <a:cs typeface="Calibri"/>
              </a:rPr>
              <a:t>frequncy</a:t>
            </a:r>
            <a:endParaRPr sz="2750">
              <a:latin typeface="Calibri"/>
              <a:cs typeface="Calibri"/>
            </a:endParaRPr>
          </a:p>
          <a:p>
            <a:pPr marL="12700" marR="5080">
              <a:lnSpc>
                <a:spcPct val="102499"/>
              </a:lnSpc>
              <a:spcBef>
                <a:spcPts val="595"/>
              </a:spcBef>
            </a:pPr>
            <a:r>
              <a:rPr sz="2750" spc="-10" dirty="0">
                <a:latin typeface="Calibri"/>
                <a:cs typeface="Calibri"/>
              </a:rPr>
              <a:t>sensation</a:t>
            </a:r>
            <a:r>
              <a:rPr sz="2750" spc="22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-5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incomplete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urination</a:t>
            </a:r>
            <a:endParaRPr sz="2750">
              <a:latin typeface="Calibri"/>
              <a:cs typeface="Calibri"/>
            </a:endParaRPr>
          </a:p>
          <a:p>
            <a:pPr marL="12700" marR="481965">
              <a:lnSpc>
                <a:spcPts val="4060"/>
              </a:lnSpc>
              <a:spcBef>
                <a:spcPts val="259"/>
              </a:spcBef>
            </a:pPr>
            <a:r>
              <a:rPr sz="2750" spc="-20" dirty="0">
                <a:latin typeface="Calibri"/>
                <a:cs typeface="Calibri"/>
              </a:rPr>
              <a:t>straining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to </a:t>
            </a:r>
            <a:r>
              <a:rPr sz="2750" spc="-10" dirty="0">
                <a:latin typeface="Calibri"/>
                <a:cs typeface="Calibri"/>
              </a:rPr>
              <a:t>urinate 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poor</a:t>
            </a:r>
            <a:r>
              <a:rPr sz="2750" spc="-3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stream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urine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2750" spc="5" dirty="0">
                <a:latin typeface="Calibri"/>
                <a:cs typeface="Calibri"/>
              </a:rPr>
              <a:t>2.(4)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272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196210" y="2238438"/>
            <a:ext cx="4754245" cy="11950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4400" spc="-20" dirty="0">
                <a:latin typeface="Calibri"/>
                <a:cs typeface="Calibri"/>
              </a:rPr>
              <a:t>UROLOGY</a:t>
            </a:r>
            <a:r>
              <a:rPr sz="4400" spc="-12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MINI-OSCI</a:t>
            </a:r>
            <a:endParaRPr sz="44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55"/>
              </a:spcBef>
              <a:tabLst>
                <a:tab pos="1698625" algn="l"/>
              </a:tabLst>
            </a:pPr>
            <a:r>
              <a:rPr sz="3200" spc="5" dirty="0">
                <a:latin typeface="Calibri"/>
                <a:cs typeface="Calibri"/>
              </a:rPr>
              <a:t>GROUP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2	</a:t>
            </a:r>
            <a:r>
              <a:rPr sz="3200" spc="-5" dirty="0">
                <a:latin typeface="Calibri"/>
                <a:cs typeface="Calibri"/>
              </a:rPr>
              <a:t>(C+D)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14829" y="4124960"/>
            <a:ext cx="552704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481195" algn="l"/>
              </a:tabLst>
            </a:pPr>
            <a:r>
              <a:rPr sz="3200" b="1" spc="10" dirty="0">
                <a:latin typeface="Calibri"/>
                <a:cs typeface="Calibri"/>
              </a:rPr>
              <a:t>D</a:t>
            </a:r>
            <a:r>
              <a:rPr sz="3200" b="1" spc="5" dirty="0">
                <a:latin typeface="Calibri"/>
                <a:cs typeface="Calibri"/>
              </a:rPr>
              <a:t>O</a:t>
            </a:r>
            <a:r>
              <a:rPr sz="3200" b="1" spc="-10" dirty="0">
                <a:latin typeface="Calibri"/>
                <a:cs typeface="Calibri"/>
              </a:rPr>
              <a:t>N</a:t>
            </a:r>
            <a:r>
              <a:rPr sz="3200" b="1" spc="10" dirty="0">
                <a:latin typeface="Calibri"/>
                <a:cs typeface="Calibri"/>
              </a:rPr>
              <a:t>E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spc="-70" dirty="0">
                <a:latin typeface="Calibri"/>
                <a:cs typeface="Calibri"/>
              </a:rPr>
              <a:t>B</a:t>
            </a:r>
            <a:r>
              <a:rPr sz="3200" b="1" spc="15" dirty="0">
                <a:latin typeface="Calibri"/>
                <a:cs typeface="Calibri"/>
              </a:rPr>
              <a:t>Y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:</a:t>
            </a:r>
            <a:r>
              <a:rPr sz="3200" b="1" spc="60" dirty="0">
                <a:latin typeface="Calibri"/>
                <a:cs typeface="Calibri"/>
              </a:rPr>
              <a:t>M</a:t>
            </a:r>
            <a:r>
              <a:rPr sz="3200" b="1" spc="15" dirty="0">
                <a:latin typeface="Calibri"/>
                <a:cs typeface="Calibri"/>
              </a:rPr>
              <a:t>A</a:t>
            </a:r>
            <a:r>
              <a:rPr sz="3200" b="1" spc="-5" dirty="0">
                <a:latin typeface="Calibri"/>
                <a:cs typeface="Calibri"/>
              </a:rPr>
              <a:t>H</a:t>
            </a:r>
            <a:r>
              <a:rPr sz="3200" b="1" spc="50" dirty="0">
                <a:latin typeface="Calibri"/>
                <a:cs typeface="Calibri"/>
              </a:rPr>
              <a:t>M</a:t>
            </a:r>
            <a:r>
              <a:rPr sz="3200" b="1" spc="15" dirty="0">
                <a:latin typeface="Calibri"/>
                <a:cs typeface="Calibri"/>
              </a:rPr>
              <a:t>O</a:t>
            </a:r>
            <a:r>
              <a:rPr sz="3200" b="1" dirty="0">
                <a:latin typeface="Calibri"/>
                <a:cs typeface="Calibri"/>
              </a:rPr>
              <a:t>U</a:t>
            </a:r>
            <a:r>
              <a:rPr sz="3200" b="1" spc="15" dirty="0">
                <a:latin typeface="Calibri"/>
                <a:cs typeface="Calibri"/>
              </a:rPr>
              <a:t>D</a:t>
            </a:r>
            <a:r>
              <a:rPr sz="3200" b="1" spc="-210" dirty="0">
                <a:latin typeface="Calibri"/>
                <a:cs typeface="Calibri"/>
              </a:rPr>
              <a:t> </a:t>
            </a:r>
            <a:r>
              <a:rPr sz="3200" b="1" spc="50" dirty="0">
                <a:latin typeface="Calibri"/>
                <a:cs typeface="Calibri"/>
              </a:rPr>
              <a:t>M</a:t>
            </a:r>
            <a:r>
              <a:rPr sz="3200" b="1" spc="5" dirty="0">
                <a:latin typeface="Calibri"/>
                <a:cs typeface="Calibri"/>
              </a:rPr>
              <a:t>.</a:t>
            </a:r>
            <a:r>
              <a:rPr sz="3200" b="1" dirty="0">
                <a:latin typeface="Calibri"/>
                <a:cs typeface="Calibri"/>
              </a:rPr>
              <a:t>	</a:t>
            </a:r>
            <a:r>
              <a:rPr sz="3200" b="1" spc="-165" dirty="0">
                <a:latin typeface="Calibri"/>
                <a:cs typeface="Calibri"/>
              </a:rPr>
              <a:t>Y</a:t>
            </a:r>
            <a:r>
              <a:rPr sz="3200" b="1" spc="15" dirty="0">
                <a:latin typeface="Calibri"/>
                <a:cs typeface="Calibri"/>
              </a:rPr>
              <a:t>O</a:t>
            </a:r>
            <a:r>
              <a:rPr sz="3200" b="1" spc="-20" dirty="0">
                <a:latin typeface="Calibri"/>
                <a:cs typeface="Calibri"/>
              </a:rPr>
              <a:t>N</a:t>
            </a:r>
            <a:r>
              <a:rPr sz="3200" b="1" spc="-35" dirty="0">
                <a:latin typeface="Calibri"/>
                <a:cs typeface="Calibri"/>
              </a:rPr>
              <a:t>I</a:t>
            </a:r>
            <a:r>
              <a:rPr sz="3200" b="1" spc="10" dirty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4092" y="34607"/>
            <a:ext cx="7487284" cy="368490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sz="3950" spc="-25" dirty="0">
                <a:latin typeface="Calibri"/>
                <a:cs typeface="Calibri"/>
              </a:rPr>
              <a:t>HISTORY</a:t>
            </a:r>
            <a:r>
              <a:rPr sz="3950" spc="145" dirty="0">
                <a:latin typeface="Calibri"/>
                <a:cs typeface="Calibri"/>
              </a:rPr>
              <a:t> </a:t>
            </a:r>
            <a:r>
              <a:rPr sz="3950" spc="-70" dirty="0">
                <a:latin typeface="Calibri"/>
                <a:cs typeface="Calibri"/>
              </a:rPr>
              <a:t>:PATIENT</a:t>
            </a:r>
            <a:r>
              <a:rPr sz="3950" spc="70" dirty="0">
                <a:latin typeface="Calibri"/>
                <a:cs typeface="Calibri"/>
              </a:rPr>
              <a:t> </a:t>
            </a:r>
            <a:r>
              <a:rPr sz="3950" spc="10" dirty="0">
                <a:latin typeface="Calibri"/>
                <a:cs typeface="Calibri"/>
              </a:rPr>
              <a:t>CANT</a:t>
            </a:r>
            <a:r>
              <a:rPr sz="3950" spc="75" dirty="0">
                <a:latin typeface="Calibri"/>
                <a:cs typeface="Calibri"/>
              </a:rPr>
              <a:t> </a:t>
            </a:r>
            <a:r>
              <a:rPr sz="3950" spc="-70" dirty="0">
                <a:latin typeface="Calibri"/>
                <a:cs typeface="Calibri"/>
              </a:rPr>
              <a:t>PASS</a:t>
            </a:r>
            <a:r>
              <a:rPr sz="3950" spc="114" dirty="0">
                <a:latin typeface="Calibri"/>
                <a:cs typeface="Calibri"/>
              </a:rPr>
              <a:t> </a:t>
            </a:r>
            <a:r>
              <a:rPr sz="3950" spc="5" dirty="0">
                <a:latin typeface="Calibri"/>
                <a:cs typeface="Calibri"/>
              </a:rPr>
              <a:t>URINE </a:t>
            </a:r>
            <a:r>
              <a:rPr sz="3950" spc="-875" dirty="0">
                <a:latin typeface="Calibri"/>
                <a:cs typeface="Calibri"/>
              </a:rPr>
              <a:t> </a:t>
            </a:r>
            <a:r>
              <a:rPr sz="3950" spc="5" dirty="0">
                <a:latin typeface="Calibri"/>
                <a:cs typeface="Calibri"/>
              </a:rPr>
              <a:t>(RETENTION)</a:t>
            </a:r>
            <a:endParaRPr sz="3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950" spc="-10" dirty="0">
                <a:latin typeface="Calibri"/>
                <a:cs typeface="Calibri"/>
              </a:rPr>
              <a:t>A-YOUR</a:t>
            </a:r>
            <a:r>
              <a:rPr sz="3950" spc="50" dirty="0">
                <a:latin typeface="Calibri"/>
                <a:cs typeface="Calibri"/>
              </a:rPr>
              <a:t> </a:t>
            </a:r>
            <a:r>
              <a:rPr sz="3950" spc="10" dirty="0">
                <a:latin typeface="Calibri"/>
                <a:cs typeface="Calibri"/>
              </a:rPr>
              <a:t>MANAGENT</a:t>
            </a:r>
            <a:endParaRPr sz="3950">
              <a:latin typeface="Calibri"/>
              <a:cs typeface="Calibri"/>
            </a:endParaRPr>
          </a:p>
          <a:p>
            <a:pPr marL="12700" marR="123825">
              <a:lnSpc>
                <a:spcPct val="101400"/>
              </a:lnSpc>
              <a:spcBef>
                <a:spcPts val="5"/>
              </a:spcBef>
            </a:pPr>
            <a:r>
              <a:rPr sz="3950" spc="5" dirty="0">
                <a:latin typeface="Calibri"/>
                <a:cs typeface="Calibri"/>
              </a:rPr>
              <a:t>B-MENTION</a:t>
            </a:r>
            <a:r>
              <a:rPr sz="3950" spc="195" dirty="0">
                <a:latin typeface="Calibri"/>
                <a:cs typeface="Calibri"/>
              </a:rPr>
              <a:t> </a:t>
            </a:r>
            <a:r>
              <a:rPr sz="3950" spc="15" dirty="0">
                <a:latin typeface="Calibri"/>
                <a:cs typeface="Calibri"/>
              </a:rPr>
              <a:t>4</a:t>
            </a:r>
            <a:r>
              <a:rPr sz="3950" dirty="0">
                <a:latin typeface="Calibri"/>
                <a:cs typeface="Calibri"/>
              </a:rPr>
              <a:t> </a:t>
            </a:r>
            <a:r>
              <a:rPr sz="3950" spc="-25" dirty="0">
                <a:latin typeface="Calibri"/>
                <a:cs typeface="Calibri"/>
              </a:rPr>
              <a:t>INDICATION</a:t>
            </a:r>
            <a:r>
              <a:rPr sz="3950" spc="190" dirty="0">
                <a:latin typeface="Calibri"/>
                <a:cs typeface="Calibri"/>
              </a:rPr>
              <a:t> </a:t>
            </a:r>
            <a:r>
              <a:rPr sz="3950" spc="10" dirty="0">
                <a:latin typeface="Calibri"/>
                <a:cs typeface="Calibri"/>
              </a:rPr>
              <a:t>OF</a:t>
            </a:r>
            <a:r>
              <a:rPr sz="3950" spc="-40" dirty="0">
                <a:latin typeface="Calibri"/>
                <a:cs typeface="Calibri"/>
              </a:rPr>
              <a:t> </a:t>
            </a:r>
            <a:r>
              <a:rPr sz="3950" spc="20" dirty="0">
                <a:latin typeface="Calibri"/>
                <a:cs typeface="Calibri"/>
              </a:rPr>
              <a:t>TURP </a:t>
            </a:r>
            <a:r>
              <a:rPr sz="3950" spc="-880" dirty="0">
                <a:latin typeface="Calibri"/>
                <a:cs typeface="Calibri"/>
              </a:rPr>
              <a:t> </a:t>
            </a:r>
            <a:r>
              <a:rPr sz="3950" spc="-5" dirty="0">
                <a:latin typeface="Calibri"/>
                <a:cs typeface="Calibri"/>
              </a:rPr>
              <a:t>SURGERY</a:t>
            </a:r>
            <a:endParaRPr sz="39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1800" y="3352800"/>
            <a:ext cx="6172200" cy="33528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273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0ABE2F6F-4370-0E18-5649-AC6F64BB85F8}"/>
              </a:ext>
            </a:extLst>
          </p:cNvPr>
          <p:cNvSpPr txBox="1"/>
          <p:nvPr/>
        </p:nvSpPr>
        <p:spPr>
          <a:xfrm>
            <a:off x="310664" y="1421765"/>
            <a:ext cx="10999172" cy="401447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marR="5080" algn="just">
              <a:lnSpc>
                <a:spcPct val="102400"/>
              </a:lnSpc>
              <a:spcBef>
                <a:spcPts val="45"/>
              </a:spcBef>
            </a:pPr>
            <a:r>
              <a:rPr sz="2800" b="1" dirty="0">
                <a:latin typeface="Calibri"/>
                <a:cs typeface="Calibri"/>
              </a:rPr>
              <a:t>Patient </a:t>
            </a:r>
            <a:r>
              <a:rPr sz="2800" b="1" spc="5" dirty="0">
                <a:latin typeface="Calibri"/>
                <a:cs typeface="Calibri"/>
              </a:rPr>
              <a:t>had </a:t>
            </a:r>
            <a:r>
              <a:rPr sz="2800" b="1" dirty="0">
                <a:latin typeface="Calibri"/>
                <a:cs typeface="Calibri"/>
              </a:rPr>
              <a:t>an </a:t>
            </a:r>
            <a:r>
              <a:rPr sz="2800" b="1" spc="-60" dirty="0">
                <a:latin typeface="Calibri"/>
                <a:cs typeface="Calibri"/>
              </a:rPr>
              <a:t>RTA, </a:t>
            </a:r>
            <a:r>
              <a:rPr sz="2800" b="1" spc="20" dirty="0">
                <a:latin typeface="Calibri"/>
                <a:cs typeface="Calibri"/>
              </a:rPr>
              <a:t>presented </a:t>
            </a:r>
            <a:r>
              <a:rPr sz="2800" b="1" spc="10" dirty="0">
                <a:latin typeface="Calibri"/>
                <a:cs typeface="Calibri"/>
              </a:rPr>
              <a:t>to ER </a:t>
            </a:r>
            <a:r>
              <a:rPr sz="2800" b="1" spc="5" dirty="0">
                <a:latin typeface="Calibri"/>
                <a:cs typeface="Calibri"/>
              </a:rPr>
              <a:t>complaining </a:t>
            </a:r>
            <a:r>
              <a:rPr sz="2800" b="1" spc="10" dirty="0">
                <a:latin typeface="Calibri"/>
                <a:cs typeface="Calibri"/>
              </a:rPr>
              <a:t>of abdominal </a:t>
            </a:r>
            <a:r>
              <a:rPr sz="2800" b="1" spc="5" dirty="0">
                <a:latin typeface="Calibri"/>
                <a:cs typeface="Calibri"/>
              </a:rPr>
              <a:t>pain, </a:t>
            </a:r>
            <a:r>
              <a:rPr sz="2800" b="1" spc="10" dirty="0">
                <a:latin typeface="Calibri"/>
                <a:cs typeface="Calibri"/>
              </a:rPr>
              <a:t> stable vital </a:t>
            </a:r>
            <a:r>
              <a:rPr sz="2800" b="1" spc="15" dirty="0">
                <a:latin typeface="Calibri"/>
                <a:cs typeface="Calibri"/>
              </a:rPr>
              <a:t>signs </a:t>
            </a:r>
            <a:r>
              <a:rPr sz="2800" b="1" spc="25" dirty="0">
                <a:latin typeface="Calibri"/>
                <a:cs typeface="Calibri"/>
              </a:rPr>
              <a:t>CT </a:t>
            </a:r>
            <a:r>
              <a:rPr sz="2800" b="1" spc="20" dirty="0">
                <a:latin typeface="Calibri"/>
                <a:cs typeface="Calibri"/>
              </a:rPr>
              <a:t>shows </a:t>
            </a:r>
            <a:r>
              <a:rPr sz="2800" b="1" spc="10" dirty="0">
                <a:latin typeface="Calibri"/>
                <a:cs typeface="Calibri"/>
              </a:rPr>
              <a:t>dilated </a:t>
            </a:r>
            <a:r>
              <a:rPr sz="2800" b="1" spc="25" dirty="0">
                <a:latin typeface="Calibri"/>
                <a:cs typeface="Calibri"/>
              </a:rPr>
              <a:t>bowel, </a:t>
            </a:r>
            <a:r>
              <a:rPr sz="2800" b="1" dirty="0">
                <a:latin typeface="Calibri"/>
                <a:cs typeface="Calibri"/>
              </a:rPr>
              <a:t>according </a:t>
            </a:r>
            <a:r>
              <a:rPr sz="2800" b="1" spc="15" dirty="0">
                <a:latin typeface="Calibri"/>
                <a:cs typeface="Calibri"/>
              </a:rPr>
              <a:t>to the </a:t>
            </a:r>
            <a:r>
              <a:rPr sz="2800" b="1" spc="5" dirty="0">
                <a:latin typeface="Calibri"/>
                <a:cs typeface="Calibri"/>
              </a:rPr>
              <a:t>following 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cystogram: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73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5" dirty="0">
                <a:latin typeface="Calibri"/>
                <a:cs typeface="Calibri"/>
              </a:rPr>
              <a:t>What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20" dirty="0">
                <a:latin typeface="Calibri"/>
                <a:cs typeface="Calibri"/>
              </a:rPr>
              <a:t>is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your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diagnosis?</a:t>
            </a:r>
            <a:endParaRPr sz="2800" dirty="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70"/>
              </a:spcBef>
            </a:pPr>
            <a:r>
              <a:rPr sz="2800" spc="5" dirty="0">
                <a:solidFill>
                  <a:srgbClr val="00AF50"/>
                </a:solidFill>
                <a:latin typeface="Calibri"/>
                <a:cs typeface="Calibri"/>
              </a:rPr>
              <a:t>Intraperitoneal</a:t>
            </a:r>
            <a:r>
              <a:rPr sz="2800" spc="-2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spc="5" dirty="0">
                <a:solidFill>
                  <a:srgbClr val="00AF50"/>
                </a:solidFill>
                <a:latin typeface="Calibri"/>
                <a:cs typeface="Calibri"/>
              </a:rPr>
              <a:t>rupture</a:t>
            </a:r>
            <a:r>
              <a:rPr sz="2800" spc="-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spc="20" dirty="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sz="2800" spc="-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spc="20" dirty="0">
                <a:solidFill>
                  <a:srgbClr val="00AF50"/>
                </a:solidFill>
                <a:latin typeface="Calibri"/>
                <a:cs typeface="Calibri"/>
              </a:rPr>
              <a:t>bladder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ts val="3835"/>
              </a:lnSpc>
              <a:spcBef>
                <a:spcPts val="7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Calibri"/>
                <a:cs typeface="Calibri"/>
              </a:rPr>
              <a:t>Treatment?</a:t>
            </a:r>
            <a:endParaRPr sz="2800" dirty="0">
              <a:latin typeface="Calibri"/>
              <a:cs typeface="Calibri"/>
            </a:endParaRPr>
          </a:p>
          <a:p>
            <a:pPr marL="354965">
              <a:lnSpc>
                <a:spcPts val="3835"/>
              </a:lnSpc>
            </a:pPr>
            <a:r>
              <a:rPr sz="2800" dirty="0">
                <a:solidFill>
                  <a:srgbClr val="00AF50"/>
                </a:solidFill>
                <a:latin typeface="Calibri"/>
                <a:cs typeface="Calibri"/>
              </a:rPr>
              <a:t>Open</a:t>
            </a:r>
            <a:r>
              <a:rPr sz="2800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AF50"/>
                </a:solidFill>
                <a:latin typeface="Calibri"/>
                <a:cs typeface="Calibri"/>
              </a:rPr>
              <a:t>laparotomy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3EF96945-F69D-7CCB-7C6B-4E7C047CEC6E}"/>
              </a:ext>
            </a:extLst>
          </p:cNvPr>
          <p:cNvSpPr txBox="1">
            <a:spLocks noGrp="1"/>
          </p:cNvSpPr>
          <p:nvPr/>
        </p:nvSpPr>
        <p:spPr>
          <a:xfrm>
            <a:off x="310664" y="344925"/>
            <a:ext cx="4783294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275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GB" sz="4400" spc="35" dirty="0"/>
              <a:t>Station 1</a:t>
            </a:r>
            <a:endParaRPr sz="4400" dirty="0"/>
          </a:p>
        </p:txBody>
      </p:sp>
      <p:pic>
        <p:nvPicPr>
          <p:cNvPr id="10" name="object 2">
            <a:extLst>
              <a:ext uri="{FF2B5EF4-FFF2-40B4-BE49-F238E27FC236}">
                <a16:creationId xmlns:a16="http://schemas.microsoft.com/office/drawing/2014/main" id="{BBDA3F95-BC0E-8F4E-38C6-6A29E1FBE4C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00022" y="2653214"/>
            <a:ext cx="337185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928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72995" y="4747831"/>
            <a:ext cx="24942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latin typeface="Calibri"/>
                <a:cs typeface="Calibri"/>
              </a:rPr>
              <a:t>N</a:t>
            </a:r>
            <a:r>
              <a:rPr sz="1800" b="1" spc="5" dirty="0">
                <a:latin typeface="Calibri"/>
                <a:cs typeface="Calibri"/>
              </a:rPr>
              <a:t>o</a:t>
            </a:r>
            <a:r>
              <a:rPr sz="1800" b="1" spc="30" dirty="0">
                <a:latin typeface="Calibri"/>
                <a:cs typeface="Calibri"/>
              </a:rPr>
              <a:t>r</a:t>
            </a:r>
            <a:r>
              <a:rPr sz="1800" b="1" spc="35" dirty="0">
                <a:latin typeface="Calibri"/>
                <a:cs typeface="Calibri"/>
              </a:rPr>
              <a:t>m</a:t>
            </a:r>
            <a:r>
              <a:rPr sz="1800" b="1" spc="10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l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b="1" spc="-30" dirty="0">
                <a:latin typeface="Calibri"/>
                <a:cs typeface="Calibri"/>
              </a:rPr>
              <a:t>S</a:t>
            </a:r>
            <a:r>
              <a:rPr sz="1800" b="1" spc="-5" dirty="0">
                <a:latin typeface="Calibri"/>
                <a:cs typeface="Calibri"/>
              </a:rPr>
              <a:t>e</a:t>
            </a:r>
            <a:r>
              <a:rPr sz="1800" b="1" spc="25" dirty="0">
                <a:latin typeface="Calibri"/>
                <a:cs typeface="Calibri"/>
              </a:rPr>
              <a:t>m</a:t>
            </a:r>
            <a:r>
              <a:rPr sz="1800" b="1" spc="-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10" dirty="0">
                <a:latin typeface="Calibri"/>
                <a:cs typeface="Calibri"/>
              </a:rPr>
              <a:t>a</a:t>
            </a:r>
            <a:r>
              <a:rPr sz="1800" b="1" spc="5" dirty="0">
                <a:latin typeface="Calibri"/>
                <a:cs typeface="Calibri"/>
              </a:rPr>
              <a:t>n</a:t>
            </a:r>
            <a:r>
              <a:rPr sz="1800" b="1" spc="10" dirty="0">
                <a:latin typeface="Calibri"/>
                <a:cs typeface="Calibri"/>
              </a:rPr>
              <a:t>a</a:t>
            </a:r>
            <a:r>
              <a:rPr sz="1800" b="1" spc="5" dirty="0">
                <a:latin typeface="Calibri"/>
                <a:cs typeface="Calibri"/>
              </a:rPr>
              <a:t>l</a:t>
            </a:r>
            <a:r>
              <a:rPr sz="1800" b="1" spc="-30" dirty="0">
                <a:latin typeface="Calibri"/>
                <a:cs typeface="Calibri"/>
              </a:rPr>
              <a:t>y</a:t>
            </a:r>
            <a:r>
              <a:rPr sz="1800" b="1" spc="25" dirty="0">
                <a:latin typeface="Calibri"/>
                <a:cs typeface="Calibri"/>
              </a:rPr>
              <a:t>s</a:t>
            </a:r>
            <a:r>
              <a:rPr sz="1800" b="1" spc="5" dirty="0">
                <a:latin typeface="Calibri"/>
                <a:cs typeface="Calibri"/>
              </a:rPr>
              <a:t>i</a:t>
            </a:r>
            <a:r>
              <a:rPr sz="1800" b="1" dirty="0">
                <a:latin typeface="Calibri"/>
                <a:cs typeface="Calibri"/>
              </a:rPr>
              <a:t>s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?</a:t>
            </a:r>
            <a:r>
              <a:rPr sz="1800" b="1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5325" y="2095500"/>
            <a:ext cx="6276975" cy="3800475"/>
          </a:xfrm>
          <a:prstGeom prst="rect">
            <a:avLst/>
          </a:prstGeom>
        </p:spPr>
      </p:pic>
    </p:spTree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274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36575" y="1517936"/>
            <a:ext cx="4989830" cy="3783329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355600" algn="l"/>
                <a:tab pos="356235" algn="l"/>
                <a:tab pos="899160" algn="l"/>
              </a:tabLst>
            </a:pPr>
            <a:r>
              <a:rPr sz="3200" spc="15" dirty="0">
                <a:latin typeface="Calibri"/>
                <a:cs typeface="Calibri"/>
              </a:rPr>
              <a:t>A-	</a:t>
            </a:r>
            <a:r>
              <a:rPr sz="3200" spc="10" dirty="0">
                <a:latin typeface="Calibri"/>
                <a:cs typeface="Calibri"/>
              </a:rPr>
              <a:t>INSERT</a:t>
            </a:r>
            <a:r>
              <a:rPr sz="3200" spc="-16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FOLEY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CATHETER</a:t>
            </a:r>
            <a:endParaRPr sz="3200">
              <a:latin typeface="Calibri"/>
              <a:cs typeface="Calibri"/>
            </a:endParaRPr>
          </a:p>
          <a:p>
            <a:pPr marL="355600" marR="42545" indent="-355600">
              <a:lnSpc>
                <a:spcPct val="109500"/>
              </a:lnSpc>
              <a:buFont typeface="Arial"/>
              <a:buChar char="•"/>
              <a:tabLst>
                <a:tab pos="355600" algn="l"/>
                <a:tab pos="356235" algn="l"/>
                <a:tab pos="3014345" algn="l"/>
              </a:tabLst>
            </a:pPr>
            <a:r>
              <a:rPr sz="3200" spc="-5" dirty="0">
                <a:latin typeface="Calibri"/>
                <a:cs typeface="Calibri"/>
              </a:rPr>
              <a:t>B- </a:t>
            </a:r>
            <a:r>
              <a:rPr sz="3200" spc="5" dirty="0">
                <a:latin typeface="Calibri"/>
                <a:cs typeface="Calibri"/>
              </a:rPr>
              <a:t>RECURRENT </a:t>
            </a:r>
            <a:r>
              <a:rPr sz="3200" spc="15" dirty="0">
                <a:latin typeface="Calibri"/>
                <a:cs typeface="Calibri"/>
              </a:rPr>
              <a:t>UTI 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10" dirty="0">
                <a:latin typeface="Calibri"/>
                <a:cs typeface="Calibri"/>
              </a:rPr>
              <a:t>EC</a:t>
            </a:r>
            <a:r>
              <a:rPr sz="3200" spc="45" dirty="0">
                <a:latin typeface="Calibri"/>
                <a:cs typeface="Calibri"/>
              </a:rPr>
              <a:t>U</a:t>
            </a:r>
            <a:r>
              <a:rPr sz="3200" spc="-15" dirty="0">
                <a:latin typeface="Calibri"/>
                <a:cs typeface="Calibri"/>
              </a:rPr>
              <a:t>RR</a:t>
            </a:r>
            <a:r>
              <a:rPr sz="3200" spc="5" dirty="0">
                <a:latin typeface="Calibri"/>
                <a:cs typeface="Calibri"/>
              </a:rPr>
              <a:t>E</a:t>
            </a:r>
            <a:r>
              <a:rPr sz="3200" spc="25" dirty="0">
                <a:latin typeface="Calibri"/>
                <a:cs typeface="Calibri"/>
              </a:rPr>
              <a:t>N</a:t>
            </a:r>
            <a:r>
              <a:rPr sz="3200" spc="1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5" dirty="0">
                <a:latin typeface="Calibri"/>
                <a:cs typeface="Calibri"/>
              </a:rPr>
              <a:t>ETE</a:t>
            </a:r>
            <a:r>
              <a:rPr sz="3200" spc="30" dirty="0">
                <a:latin typeface="Calibri"/>
                <a:cs typeface="Calibri"/>
              </a:rPr>
              <a:t>N</a:t>
            </a:r>
            <a:r>
              <a:rPr sz="3200" spc="5" dirty="0">
                <a:latin typeface="Calibri"/>
                <a:cs typeface="Calibri"/>
              </a:rPr>
              <a:t>T</a:t>
            </a:r>
            <a:r>
              <a:rPr sz="3200" spc="20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15" dirty="0">
                <a:latin typeface="Calibri"/>
                <a:cs typeface="Calibri"/>
              </a:rPr>
              <a:t>N</a:t>
            </a:r>
            <a:endParaRPr sz="3200">
              <a:latin typeface="Calibri"/>
              <a:cs typeface="Calibri"/>
            </a:endParaRPr>
          </a:p>
          <a:p>
            <a:pPr marL="842010" marR="347980" indent="-95885">
              <a:lnSpc>
                <a:spcPct val="109500"/>
              </a:lnSpc>
              <a:spcBef>
                <a:spcPts val="75"/>
              </a:spcBef>
            </a:pPr>
            <a:r>
              <a:rPr sz="3200" spc="-5" dirty="0">
                <a:latin typeface="Calibri"/>
                <a:cs typeface="Calibri"/>
              </a:rPr>
              <a:t>BLADDER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STONE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FAILUE</a:t>
            </a:r>
            <a:r>
              <a:rPr sz="3200" spc="-15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MEDICAL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TX</a:t>
            </a:r>
            <a:endParaRPr sz="3200">
              <a:latin typeface="Calibri"/>
              <a:cs typeface="Calibri"/>
            </a:endParaRPr>
          </a:p>
          <a:p>
            <a:pPr marL="746760">
              <a:lnSpc>
                <a:spcPct val="100000"/>
              </a:lnSpc>
              <a:spcBef>
                <a:spcPts val="365"/>
              </a:spcBef>
            </a:pPr>
            <a:r>
              <a:rPr sz="3200" spc="20" dirty="0">
                <a:latin typeface="Calibri"/>
                <a:cs typeface="Calibri"/>
              </a:rPr>
              <a:t>…..</a:t>
            </a:r>
            <a:endParaRPr sz="3200">
              <a:latin typeface="Calibri"/>
              <a:cs typeface="Calibri"/>
            </a:endParaRPr>
          </a:p>
          <a:p>
            <a:pPr marL="661035">
              <a:lnSpc>
                <a:spcPct val="100000"/>
              </a:lnSpc>
              <a:spcBef>
                <a:spcPts val="445"/>
              </a:spcBef>
            </a:pPr>
            <a:r>
              <a:rPr sz="3200" spc="35" dirty="0">
                <a:latin typeface="Calibri"/>
                <a:cs typeface="Calibri"/>
              </a:rPr>
              <a:t>……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575" y="1517649"/>
            <a:ext cx="4851400" cy="1780539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5" dirty="0">
                <a:latin typeface="Calibri"/>
                <a:cs typeface="Calibri"/>
              </a:rPr>
              <a:t>A-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SPOT</a:t>
            </a:r>
            <a:r>
              <a:rPr sz="3200" spc="5" dirty="0">
                <a:latin typeface="Calibri"/>
                <a:cs typeface="Calibri"/>
              </a:rPr>
              <a:t> DIAGNOSIS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ts val="4660"/>
              </a:lnSpc>
              <a:spcBef>
                <a:spcPts val="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B- </a:t>
            </a:r>
            <a:r>
              <a:rPr sz="3200" spc="15" dirty="0">
                <a:latin typeface="Calibri"/>
                <a:cs typeface="Calibri"/>
              </a:rPr>
              <a:t>MENTION 4 </a:t>
            </a:r>
            <a:r>
              <a:rPr sz="3200" spc="-15" dirty="0">
                <a:latin typeface="Calibri"/>
                <a:cs typeface="Calibri"/>
              </a:rPr>
              <a:t>INDICATION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SURGERY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IN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THIS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PATIENT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8800" y="3200400"/>
            <a:ext cx="3248025" cy="3048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275</a:t>
            </a:r>
          </a:p>
        </p:txBody>
      </p:sp>
    </p:spTree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276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36575" y="1517649"/>
            <a:ext cx="3703954" cy="4126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41375">
              <a:lnSpc>
                <a:spcPct val="1192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  <a:tab pos="536575" algn="l"/>
              </a:tabLst>
            </a:pPr>
            <a:r>
              <a:rPr sz="3200" spc="15" dirty="0">
                <a:latin typeface="Calibri"/>
                <a:cs typeface="Calibri"/>
              </a:rPr>
              <a:t>A-</a:t>
            </a:r>
            <a:r>
              <a:rPr sz="3200" spc="-1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VARICOCELE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B-	COSMOTIS</a:t>
            </a:r>
            <a:endParaRPr sz="3200">
              <a:latin typeface="Calibri"/>
              <a:cs typeface="Calibri"/>
            </a:endParaRPr>
          </a:p>
          <a:p>
            <a:pPr marL="661035" marR="5080">
              <a:lnSpc>
                <a:spcPct val="120000"/>
              </a:lnSpc>
              <a:spcBef>
                <a:spcPts val="50"/>
              </a:spcBef>
            </a:pPr>
            <a:r>
              <a:rPr sz="3200" spc="-10" dirty="0">
                <a:latin typeface="Calibri"/>
                <a:cs typeface="Calibri"/>
              </a:rPr>
              <a:t>REFRACTORY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PAIN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FERTILITY 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ATROPHIC </a:t>
            </a:r>
            <a:r>
              <a:rPr sz="3200" spc="15" dirty="0">
                <a:latin typeface="Calibri"/>
                <a:cs typeface="Calibri"/>
              </a:rPr>
              <a:t>TESTIS 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YOUNG</a:t>
            </a:r>
            <a:r>
              <a:rPr sz="3200" spc="-15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PATIENT</a:t>
            </a:r>
            <a:endParaRPr sz="3200">
              <a:latin typeface="Calibri"/>
              <a:cs typeface="Calibri"/>
            </a:endParaRPr>
          </a:p>
          <a:p>
            <a:pPr marL="565785">
              <a:lnSpc>
                <a:spcPct val="100000"/>
              </a:lnSpc>
              <a:spcBef>
                <a:spcPts val="815"/>
              </a:spcBef>
            </a:pPr>
            <a:r>
              <a:rPr sz="3200" spc="25" dirty="0">
                <a:latin typeface="Calibri"/>
                <a:cs typeface="Calibri"/>
              </a:rPr>
              <a:t>…….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2459" y="433705"/>
            <a:ext cx="7887334" cy="7854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2450" spc="25" dirty="0"/>
              <a:t>12</a:t>
            </a:r>
            <a:r>
              <a:rPr sz="2450" spc="-20" dirty="0"/>
              <a:t> </a:t>
            </a:r>
            <a:r>
              <a:rPr sz="2450" spc="5" dirty="0"/>
              <a:t>YEAR</a:t>
            </a:r>
            <a:r>
              <a:rPr sz="2450" spc="50" dirty="0"/>
              <a:t> </a:t>
            </a:r>
            <a:r>
              <a:rPr sz="2450" spc="20" dirty="0"/>
              <a:t>CHILD COME</a:t>
            </a:r>
            <a:r>
              <a:rPr sz="2450" spc="30" dirty="0"/>
              <a:t> </a:t>
            </a:r>
            <a:r>
              <a:rPr sz="2450" spc="-30" dirty="0"/>
              <a:t>TO</a:t>
            </a:r>
            <a:r>
              <a:rPr sz="2450" spc="50" dirty="0"/>
              <a:t> </a:t>
            </a:r>
            <a:r>
              <a:rPr sz="2450" spc="10" dirty="0"/>
              <a:t>ER</a:t>
            </a:r>
            <a:r>
              <a:rPr sz="2450" spc="50" dirty="0"/>
              <a:t> </a:t>
            </a:r>
            <a:r>
              <a:rPr sz="2450" dirty="0"/>
              <a:t>WITH</a:t>
            </a:r>
            <a:r>
              <a:rPr sz="2450" spc="65" dirty="0"/>
              <a:t> </a:t>
            </a:r>
            <a:r>
              <a:rPr sz="2450" spc="10" dirty="0"/>
              <a:t>SEVERE</a:t>
            </a:r>
            <a:r>
              <a:rPr sz="2450" spc="114" dirty="0"/>
              <a:t> </a:t>
            </a:r>
            <a:r>
              <a:rPr sz="2450" spc="-35" dirty="0"/>
              <a:t>PAIN</a:t>
            </a:r>
            <a:r>
              <a:rPr sz="2450" spc="95" dirty="0"/>
              <a:t> </a:t>
            </a:r>
            <a:r>
              <a:rPr sz="2450" dirty="0"/>
              <a:t>IN</a:t>
            </a:r>
            <a:r>
              <a:rPr sz="2450" spc="15" dirty="0"/>
              <a:t> </a:t>
            </a:r>
            <a:r>
              <a:rPr sz="2450" spc="10" dirty="0"/>
              <a:t>HIS</a:t>
            </a:r>
            <a:r>
              <a:rPr sz="2450" spc="35" dirty="0"/>
              <a:t> </a:t>
            </a:r>
            <a:r>
              <a:rPr sz="2450" dirty="0"/>
              <a:t>TESTIS</a:t>
            </a:r>
            <a:endParaRPr sz="2450"/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2450" spc="15" dirty="0"/>
              <a:t>FROM</a:t>
            </a:r>
            <a:r>
              <a:rPr sz="2450" spc="25" dirty="0"/>
              <a:t> </a:t>
            </a:r>
            <a:r>
              <a:rPr sz="2450" b="1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12</a:t>
            </a:r>
            <a:r>
              <a:rPr sz="245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50" b="1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HOUR</a:t>
            </a:r>
            <a:r>
              <a:rPr sz="2450" spc="20" dirty="0"/>
              <a:t>, </a:t>
            </a:r>
            <a:r>
              <a:rPr sz="2450" spc="5" dirty="0"/>
              <a:t>AFTR</a:t>
            </a:r>
            <a:r>
              <a:rPr sz="2450" spc="110" dirty="0"/>
              <a:t> </a:t>
            </a:r>
            <a:r>
              <a:rPr sz="2450" spc="-20" dirty="0"/>
              <a:t>EXPLORATION</a:t>
            </a:r>
            <a:r>
              <a:rPr sz="2450" spc="170" dirty="0"/>
              <a:t> </a:t>
            </a:r>
            <a:r>
              <a:rPr sz="2450" dirty="0"/>
              <a:t>WE</a:t>
            </a:r>
            <a:r>
              <a:rPr sz="2450" spc="100" dirty="0"/>
              <a:t> </a:t>
            </a:r>
            <a:r>
              <a:rPr sz="2450" dirty="0"/>
              <a:t>SEE</a:t>
            </a:r>
            <a:r>
              <a:rPr sz="2450" spc="30" dirty="0"/>
              <a:t> </a:t>
            </a:r>
            <a:r>
              <a:rPr sz="2450" spc="-40" dirty="0"/>
              <a:t>THAT</a:t>
            </a:r>
            <a:r>
              <a:rPr sz="2450" spc="105" dirty="0"/>
              <a:t> </a:t>
            </a:r>
            <a:r>
              <a:rPr sz="2450" spc="5" dirty="0"/>
              <a:t>;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1517649"/>
            <a:ext cx="5561330" cy="118872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1-SPOT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DIAGNOSIS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30" dirty="0">
                <a:latin typeface="Calibri"/>
                <a:cs typeface="Calibri"/>
              </a:rPr>
              <a:t>2</a:t>
            </a:r>
            <a:r>
              <a:rPr sz="3200" spc="-10" dirty="0">
                <a:latin typeface="Calibri"/>
                <a:cs typeface="Calibri"/>
              </a:rPr>
              <a:t>-</a:t>
            </a:r>
            <a:r>
              <a:rPr sz="3200" spc="35" dirty="0">
                <a:latin typeface="Calibri"/>
                <a:cs typeface="Calibri"/>
              </a:rPr>
              <a:t>M</a:t>
            </a:r>
            <a:r>
              <a:rPr sz="3200" spc="15" dirty="0">
                <a:latin typeface="Calibri"/>
                <a:cs typeface="Calibri"/>
              </a:rPr>
              <a:t>A</a:t>
            </a:r>
            <a:r>
              <a:rPr sz="3200" spc="35" dirty="0">
                <a:latin typeface="Calibri"/>
                <a:cs typeface="Calibri"/>
              </a:rPr>
              <a:t>N</a:t>
            </a:r>
            <a:r>
              <a:rPr sz="3200" spc="15" dirty="0">
                <a:latin typeface="Calibri"/>
                <a:cs typeface="Calibri"/>
              </a:rPr>
              <a:t>AGE</a:t>
            </a:r>
            <a:r>
              <a:rPr sz="3200" spc="35" dirty="0">
                <a:latin typeface="Calibri"/>
                <a:cs typeface="Calibri"/>
              </a:rPr>
              <a:t>M</a:t>
            </a:r>
            <a:r>
              <a:rPr sz="3200" spc="5" dirty="0">
                <a:latin typeface="Calibri"/>
                <a:cs typeface="Calibri"/>
              </a:rPr>
              <a:t>E</a:t>
            </a:r>
            <a:r>
              <a:rPr sz="3200" spc="-45" dirty="0">
                <a:latin typeface="Calibri"/>
                <a:cs typeface="Calibri"/>
              </a:rPr>
              <a:t>N</a:t>
            </a:r>
            <a:r>
              <a:rPr sz="3200" spc="10" dirty="0">
                <a:latin typeface="Calibri"/>
                <a:cs typeface="Calibri"/>
              </a:rPr>
              <a:t>T</a:t>
            </a:r>
            <a:r>
              <a:rPr sz="3200" spc="-2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10" dirty="0">
                <a:latin typeface="Calibri"/>
                <a:cs typeface="Calibri"/>
              </a:rPr>
              <a:t>F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T</a:t>
            </a:r>
            <a:r>
              <a:rPr sz="3200" spc="30" dirty="0">
                <a:latin typeface="Calibri"/>
                <a:cs typeface="Calibri"/>
              </a:rPr>
              <a:t>H</a:t>
            </a:r>
            <a:r>
              <a:rPr sz="3200" spc="10" dirty="0">
                <a:latin typeface="Calibri"/>
                <a:cs typeface="Calibri"/>
              </a:rPr>
              <a:t>IS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C</a:t>
            </a:r>
            <a:r>
              <a:rPr sz="3200" spc="20" dirty="0">
                <a:latin typeface="Calibri"/>
                <a:cs typeface="Calibri"/>
              </a:rPr>
              <a:t>AS</a:t>
            </a:r>
            <a:r>
              <a:rPr sz="3200" spc="10" dirty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600" y="3276600"/>
            <a:ext cx="4724400" cy="32004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277</a:t>
            </a:r>
          </a:p>
        </p:txBody>
      </p:sp>
    </p:spTree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278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36575" y="1517649"/>
            <a:ext cx="4610735" cy="118872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30" dirty="0">
                <a:latin typeface="Calibri"/>
                <a:cs typeface="Calibri"/>
              </a:rPr>
              <a:t>1</a:t>
            </a:r>
            <a:r>
              <a:rPr sz="3200" spc="-10" dirty="0">
                <a:latin typeface="Calibri"/>
                <a:cs typeface="Calibri"/>
              </a:rPr>
              <a:t>-</a:t>
            </a:r>
            <a:r>
              <a:rPr sz="3200" spc="5" dirty="0">
                <a:latin typeface="Calibri"/>
                <a:cs typeface="Calibri"/>
              </a:rPr>
              <a:t>TE</a:t>
            </a:r>
            <a:r>
              <a:rPr sz="3200" spc="30" dirty="0">
                <a:latin typeface="Calibri"/>
                <a:cs typeface="Calibri"/>
              </a:rPr>
              <a:t>S</a:t>
            </a:r>
            <a:r>
              <a:rPr sz="3200" spc="5" dirty="0">
                <a:latin typeface="Calibri"/>
                <a:cs typeface="Calibri"/>
              </a:rPr>
              <a:t>T</a:t>
            </a:r>
            <a:r>
              <a:rPr sz="3200" spc="15" dirty="0">
                <a:latin typeface="Calibri"/>
                <a:cs typeface="Calibri"/>
              </a:rPr>
              <a:t>I</a:t>
            </a:r>
            <a:r>
              <a:rPr sz="3200" spc="10" dirty="0">
                <a:latin typeface="Calibri"/>
                <a:cs typeface="Calibri"/>
              </a:rPr>
              <a:t>C</a:t>
            </a:r>
            <a:r>
              <a:rPr sz="3200" spc="45" dirty="0">
                <a:latin typeface="Calibri"/>
                <a:cs typeface="Calibri"/>
              </a:rPr>
              <a:t>U</a:t>
            </a:r>
            <a:r>
              <a:rPr sz="3200" spc="10" dirty="0">
                <a:latin typeface="Calibri"/>
                <a:cs typeface="Calibri"/>
              </a:rPr>
              <a:t>LA</a:t>
            </a:r>
            <a:r>
              <a:rPr sz="3200" spc="15" dirty="0">
                <a:latin typeface="Calibri"/>
                <a:cs typeface="Calibri"/>
              </a:rPr>
              <a:t>R</a:t>
            </a:r>
            <a:r>
              <a:rPr sz="3200" spc="-225" dirty="0">
                <a:latin typeface="Calibri"/>
                <a:cs typeface="Calibri"/>
              </a:rPr>
              <a:t> </a:t>
            </a:r>
            <a:r>
              <a:rPr sz="3200" spc="-65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5" dirty="0">
                <a:latin typeface="Calibri"/>
                <a:cs typeface="Calibri"/>
              </a:rPr>
              <a:t>T</a:t>
            </a:r>
            <a:r>
              <a:rPr sz="3200" spc="15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15" dirty="0">
                <a:latin typeface="Calibri"/>
                <a:cs typeface="Calibri"/>
              </a:rPr>
              <a:t>N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5" dirty="0">
                <a:latin typeface="Calibri"/>
                <a:cs typeface="Calibri"/>
              </a:rPr>
              <a:t>2-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RADICAL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ORCHICTOMY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7724" y="195580"/>
            <a:ext cx="6453505" cy="124269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718945" marR="5080" indent="-1706880">
              <a:lnSpc>
                <a:spcPct val="101400"/>
              </a:lnSpc>
              <a:spcBef>
                <a:spcPts val="60"/>
              </a:spcBef>
            </a:pPr>
            <a:r>
              <a:rPr sz="3950" spc="-20" dirty="0"/>
              <a:t>CYSTOSCOPE</a:t>
            </a:r>
            <a:r>
              <a:rPr sz="3950" spc="145" dirty="0"/>
              <a:t> </a:t>
            </a:r>
            <a:r>
              <a:rPr sz="3950" spc="10" dirty="0"/>
              <a:t>OF</a:t>
            </a:r>
            <a:r>
              <a:rPr sz="3950" spc="30" dirty="0"/>
              <a:t> </a:t>
            </a:r>
            <a:r>
              <a:rPr sz="3950" spc="5" dirty="0"/>
              <a:t>MALE</a:t>
            </a:r>
            <a:r>
              <a:rPr sz="3950" spc="75" dirty="0"/>
              <a:t> </a:t>
            </a:r>
            <a:r>
              <a:rPr sz="3950" spc="-80" dirty="0"/>
              <a:t>PATIENT </a:t>
            </a:r>
            <a:r>
              <a:rPr sz="3950" spc="-880" dirty="0"/>
              <a:t> </a:t>
            </a:r>
            <a:r>
              <a:rPr sz="3950" spc="-5" dirty="0"/>
              <a:t>PRESENT</a:t>
            </a:r>
            <a:r>
              <a:rPr sz="3950" spc="145" dirty="0"/>
              <a:t> </a:t>
            </a:r>
            <a:r>
              <a:rPr sz="3950" spc="-55" dirty="0"/>
              <a:t>THAT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536575" y="1517649"/>
            <a:ext cx="4295775" cy="118872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5" dirty="0">
                <a:latin typeface="Calibri"/>
                <a:cs typeface="Calibri"/>
              </a:rPr>
              <a:t>1-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SPOT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DIAGNOSIS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2-YOUR</a:t>
            </a:r>
            <a:r>
              <a:rPr sz="3200" spc="-145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MANAGEMENT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000" y="3276600"/>
            <a:ext cx="4371975" cy="31242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279</a:t>
            </a:r>
          </a:p>
        </p:txBody>
      </p:sp>
    </p:spTree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280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78739" y="1517649"/>
            <a:ext cx="8957945" cy="236220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5" dirty="0">
                <a:latin typeface="Calibri"/>
                <a:cs typeface="Calibri"/>
              </a:rPr>
              <a:t>1-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BLADDER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CA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(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TCC)</a:t>
            </a:r>
            <a:endParaRPr sz="3200">
              <a:latin typeface="Calibri"/>
              <a:cs typeface="Calibri"/>
            </a:endParaRPr>
          </a:p>
          <a:p>
            <a:pPr marL="537210" indent="-52451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536575" algn="l"/>
                <a:tab pos="537210" algn="l"/>
                <a:tab pos="2205355" algn="l"/>
              </a:tabLst>
            </a:pPr>
            <a:r>
              <a:rPr sz="3200" spc="30" dirty="0">
                <a:latin typeface="Calibri"/>
                <a:cs typeface="Calibri"/>
              </a:rPr>
              <a:t>2</a:t>
            </a:r>
            <a:r>
              <a:rPr sz="3200" spc="5" dirty="0">
                <a:latin typeface="Calibri"/>
                <a:cs typeface="Calibri"/>
              </a:rPr>
              <a:t>-</a:t>
            </a:r>
            <a:r>
              <a:rPr sz="3200" spc="10" dirty="0">
                <a:latin typeface="Calibri"/>
                <a:cs typeface="Calibri"/>
              </a:rPr>
              <a:t> T1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40" dirty="0">
                <a:latin typeface="Calibri"/>
                <a:cs typeface="Calibri"/>
              </a:rPr>
              <a:t>/</a:t>
            </a:r>
            <a:r>
              <a:rPr sz="3200" spc="10" dirty="0">
                <a:latin typeface="Calibri"/>
                <a:cs typeface="Calibri"/>
              </a:rPr>
              <a:t>T1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35" dirty="0">
                <a:latin typeface="Calibri"/>
                <a:cs typeface="Calibri"/>
              </a:rPr>
              <a:t>:</a:t>
            </a:r>
            <a:r>
              <a:rPr sz="3200" spc="5" dirty="0">
                <a:latin typeface="Calibri"/>
                <a:cs typeface="Calibri"/>
              </a:rPr>
              <a:t>T</a:t>
            </a:r>
            <a:r>
              <a:rPr sz="3200" spc="40" dirty="0">
                <a:latin typeface="Calibri"/>
                <a:cs typeface="Calibri"/>
              </a:rPr>
              <a:t>U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P</a:t>
            </a:r>
            <a:r>
              <a:rPr sz="3200" spc="10" dirty="0">
                <a:latin typeface="Calibri"/>
                <a:cs typeface="Calibri"/>
              </a:rPr>
              <a:t>T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I</a:t>
            </a:r>
            <a:r>
              <a:rPr sz="3200" spc="25" dirty="0">
                <a:latin typeface="Calibri"/>
                <a:cs typeface="Calibri"/>
              </a:rPr>
              <a:t>N</a:t>
            </a:r>
            <a:r>
              <a:rPr sz="3200" spc="5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R</a:t>
            </a:r>
            <a:r>
              <a:rPr sz="3200" spc="-13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V</a:t>
            </a:r>
            <a:r>
              <a:rPr sz="3200" spc="5" dirty="0">
                <a:latin typeface="Calibri"/>
                <a:cs typeface="Calibri"/>
              </a:rPr>
              <a:t>E</a:t>
            </a:r>
            <a:r>
              <a:rPr sz="3200" spc="25" dirty="0">
                <a:latin typeface="Calibri"/>
                <a:cs typeface="Calibri"/>
              </a:rPr>
              <a:t>S</a:t>
            </a:r>
            <a:r>
              <a:rPr sz="3200" spc="10" dirty="0">
                <a:latin typeface="Calibri"/>
                <a:cs typeface="Calibri"/>
              </a:rPr>
              <a:t>IC</a:t>
            </a:r>
            <a:r>
              <a:rPr sz="3200" spc="20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spc="10" dirty="0">
                <a:latin typeface="Calibri"/>
                <a:cs typeface="Calibri"/>
              </a:rPr>
              <a:t>+</a:t>
            </a:r>
            <a:r>
              <a:rPr sz="3200" spc="-16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C</a:t>
            </a:r>
            <a:r>
              <a:rPr sz="3200" spc="30" dirty="0">
                <a:latin typeface="Calibri"/>
                <a:cs typeface="Calibri"/>
              </a:rPr>
              <a:t>H</a:t>
            </a:r>
            <a:r>
              <a:rPr sz="3200" spc="5" dirty="0">
                <a:latin typeface="Calibri"/>
                <a:cs typeface="Calibri"/>
              </a:rPr>
              <a:t>E</a:t>
            </a:r>
            <a:r>
              <a:rPr sz="3200" spc="40" dirty="0">
                <a:latin typeface="Calibri"/>
                <a:cs typeface="Calibri"/>
              </a:rPr>
              <a:t>M</a:t>
            </a:r>
            <a:r>
              <a:rPr sz="3200" spc="-100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T</a:t>
            </a:r>
            <a:r>
              <a:rPr sz="3200" spc="30" dirty="0">
                <a:latin typeface="Calibri"/>
                <a:cs typeface="Calibri"/>
              </a:rPr>
              <a:t>H</a:t>
            </a:r>
            <a:r>
              <a:rPr sz="3200" spc="5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15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P</a:t>
            </a:r>
            <a:r>
              <a:rPr sz="3200" spc="10" dirty="0"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  <a:p>
            <a:pPr marL="1090295" indent="-1077595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1089660" algn="l"/>
                <a:tab pos="1090295" algn="l"/>
              </a:tabLst>
            </a:pPr>
            <a:r>
              <a:rPr sz="3200" spc="10" dirty="0">
                <a:latin typeface="Calibri"/>
                <a:cs typeface="Calibri"/>
              </a:rPr>
              <a:t>T3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: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CYSTOCTOMY</a:t>
            </a:r>
            <a:endParaRPr sz="3200">
              <a:latin typeface="Calibri"/>
              <a:cs typeface="Calibri"/>
            </a:endParaRPr>
          </a:p>
          <a:p>
            <a:pPr marL="1185545" indent="-117284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1184910" algn="l"/>
                <a:tab pos="1185545" algn="l"/>
              </a:tabLst>
            </a:pPr>
            <a:r>
              <a:rPr sz="3200" spc="10" dirty="0">
                <a:latin typeface="Calibri"/>
                <a:cs typeface="Calibri"/>
              </a:rPr>
              <a:t>T4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: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CHEMOTHERAPY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+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RADIOTHERAPY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575" y="1517649"/>
            <a:ext cx="7178040" cy="1685289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1-SPOT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DIAGNOSIS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ct val="1018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0" dirty="0">
                <a:latin typeface="Calibri"/>
                <a:cs typeface="Calibri"/>
              </a:rPr>
              <a:t>2-MENTION </a:t>
            </a:r>
            <a:r>
              <a:rPr sz="3200" spc="15" dirty="0">
                <a:latin typeface="Calibri"/>
                <a:cs typeface="Calibri"/>
              </a:rPr>
              <a:t>4 </a:t>
            </a:r>
            <a:r>
              <a:rPr sz="3200" spc="10" dirty="0">
                <a:latin typeface="Calibri"/>
                <a:cs typeface="Calibri"/>
              </a:rPr>
              <a:t>PHSICAL FINDINGS </a:t>
            </a:r>
            <a:r>
              <a:rPr sz="3200" spc="15" dirty="0">
                <a:latin typeface="Calibri"/>
                <a:cs typeface="Calibri"/>
              </a:rPr>
              <a:t>IN </a:t>
            </a:r>
            <a:r>
              <a:rPr sz="3200" spc="-10" dirty="0">
                <a:latin typeface="Calibri"/>
                <a:cs typeface="Calibri"/>
              </a:rPr>
              <a:t>DRE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E</a:t>
            </a:r>
            <a:r>
              <a:rPr sz="3200" spc="20" dirty="0">
                <a:latin typeface="Calibri"/>
                <a:cs typeface="Calibri"/>
              </a:rPr>
              <a:t>A</a:t>
            </a:r>
            <a:r>
              <a:rPr sz="3200" spc="35" dirty="0">
                <a:latin typeface="Calibri"/>
                <a:cs typeface="Calibri"/>
              </a:rPr>
              <a:t>M</a:t>
            </a:r>
            <a:r>
              <a:rPr sz="3200" spc="10" dirty="0">
                <a:latin typeface="Calibri"/>
                <a:cs typeface="Calibri"/>
              </a:rPr>
              <a:t>I</a:t>
            </a:r>
            <a:r>
              <a:rPr sz="3200" spc="25" dirty="0">
                <a:latin typeface="Calibri"/>
                <a:cs typeface="Calibri"/>
              </a:rPr>
              <a:t>N</a:t>
            </a:r>
            <a:r>
              <a:rPr sz="3200" spc="-200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T</a:t>
            </a:r>
            <a:r>
              <a:rPr sz="3200" spc="15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15" dirty="0">
                <a:latin typeface="Calibri"/>
                <a:cs typeface="Calibri"/>
              </a:rPr>
              <a:t>N</a:t>
            </a:r>
            <a:r>
              <a:rPr sz="3200" spc="-265" dirty="0">
                <a:latin typeface="Calibri"/>
                <a:cs typeface="Calibri"/>
              </a:rPr>
              <a:t> </a:t>
            </a:r>
            <a:r>
              <a:rPr sz="3200" spc="25" dirty="0">
                <a:latin typeface="Calibri"/>
                <a:cs typeface="Calibri"/>
              </a:rPr>
              <a:t>S</a:t>
            </a:r>
            <a:r>
              <a:rPr sz="3200" spc="40" dirty="0">
                <a:latin typeface="Calibri"/>
                <a:cs typeface="Calibri"/>
              </a:rPr>
              <a:t>U</a:t>
            </a:r>
            <a:r>
              <a:rPr sz="3200" spc="-5" dirty="0">
                <a:latin typeface="Calibri"/>
                <a:cs typeface="Calibri"/>
              </a:rPr>
              <a:t>PP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-20" dirty="0">
                <a:latin typeface="Calibri"/>
                <a:cs typeface="Calibri"/>
              </a:rPr>
              <a:t>R</a:t>
            </a:r>
            <a:r>
              <a:rPr sz="3200" spc="10" dirty="0">
                <a:latin typeface="Calibri"/>
                <a:cs typeface="Calibri"/>
              </a:rPr>
              <a:t>T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60" dirty="0">
                <a:latin typeface="Calibri"/>
                <a:cs typeface="Calibri"/>
              </a:rPr>
              <a:t>Y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40" dirty="0">
                <a:latin typeface="Calibri"/>
                <a:cs typeface="Calibri"/>
              </a:rPr>
              <a:t>U</a:t>
            </a:r>
            <a:r>
              <a:rPr sz="3200" spc="10" dirty="0">
                <a:latin typeface="Calibri"/>
                <a:cs typeface="Calibri"/>
              </a:rPr>
              <a:t>R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</a:t>
            </a:r>
            <a:r>
              <a:rPr sz="3200" spc="10" dirty="0">
                <a:latin typeface="Calibri"/>
                <a:cs typeface="Calibri"/>
              </a:rPr>
              <a:t>I</a:t>
            </a:r>
            <a:r>
              <a:rPr sz="3200" spc="15" dirty="0">
                <a:latin typeface="Calibri"/>
                <a:cs typeface="Calibri"/>
              </a:rPr>
              <a:t>AG</a:t>
            </a:r>
            <a:r>
              <a:rPr sz="3200" spc="25" dirty="0">
                <a:latin typeface="Calibri"/>
                <a:cs typeface="Calibri"/>
              </a:rPr>
              <a:t>N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25" dirty="0">
                <a:latin typeface="Calibri"/>
                <a:cs typeface="Calibri"/>
              </a:rPr>
              <a:t>S</a:t>
            </a:r>
            <a:r>
              <a:rPr sz="3200" spc="10" dirty="0">
                <a:latin typeface="Calibri"/>
                <a:cs typeface="Calibri"/>
              </a:rPr>
              <a:t>IS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3352799"/>
            <a:ext cx="4572000" cy="35051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281</a:t>
            </a:r>
          </a:p>
        </p:txBody>
      </p:sp>
    </p:spTree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282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36575" y="1517649"/>
            <a:ext cx="5483225" cy="295338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30" dirty="0">
                <a:latin typeface="Calibri"/>
                <a:cs typeface="Calibri"/>
              </a:rPr>
              <a:t>1</a:t>
            </a:r>
            <a:r>
              <a:rPr sz="3200" spc="5" dirty="0">
                <a:latin typeface="Calibri"/>
                <a:cs typeface="Calibri"/>
              </a:rPr>
              <a:t>-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20" dirty="0">
                <a:latin typeface="Calibri"/>
                <a:cs typeface="Calibri"/>
              </a:rPr>
              <a:t>S</a:t>
            </a:r>
            <a:r>
              <a:rPr sz="3200" spc="-215" dirty="0">
                <a:latin typeface="Calibri"/>
                <a:cs typeface="Calibri"/>
              </a:rPr>
              <a:t>T</a:t>
            </a:r>
            <a:r>
              <a:rPr sz="3200" spc="-204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T</a:t>
            </a:r>
            <a:r>
              <a:rPr sz="3200" spc="10" dirty="0">
                <a:latin typeface="Calibri"/>
                <a:cs typeface="Calibri"/>
              </a:rPr>
              <a:t>E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CA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5" dirty="0">
                <a:latin typeface="Calibri"/>
                <a:cs typeface="Calibri"/>
              </a:rPr>
              <a:t>2-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NODULES</a:t>
            </a:r>
            <a:endParaRPr sz="3200">
              <a:latin typeface="Calibri"/>
              <a:cs typeface="Calibri"/>
            </a:endParaRPr>
          </a:p>
          <a:p>
            <a:pPr marL="842010" marR="1036319">
              <a:lnSpc>
                <a:spcPct val="119300"/>
              </a:lnSpc>
              <a:spcBef>
                <a:spcPts val="75"/>
              </a:spcBef>
            </a:pPr>
            <a:r>
              <a:rPr sz="3200" spc="10" dirty="0">
                <a:latin typeface="Calibri"/>
                <a:cs typeface="Calibri"/>
              </a:rPr>
              <a:t>HARD </a:t>
            </a:r>
            <a:r>
              <a:rPr sz="3200" spc="-5" dirty="0">
                <a:latin typeface="Calibri"/>
                <a:cs typeface="Calibri"/>
              </a:rPr>
              <a:t>SURFACE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RR</a:t>
            </a:r>
            <a:r>
              <a:rPr sz="3200" spc="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35" dirty="0">
                <a:latin typeface="Calibri"/>
                <a:cs typeface="Calibri"/>
              </a:rPr>
              <a:t>U</a:t>
            </a:r>
            <a:r>
              <a:rPr sz="3200" spc="10" dirty="0">
                <a:latin typeface="Calibri"/>
                <a:cs typeface="Calibri"/>
              </a:rPr>
              <a:t>LA</a:t>
            </a:r>
            <a:r>
              <a:rPr sz="3200" spc="15" dirty="0">
                <a:latin typeface="Calibri"/>
                <a:cs typeface="Calibri"/>
              </a:rPr>
              <a:t>R</a:t>
            </a:r>
            <a:r>
              <a:rPr sz="3200" spc="-155" dirty="0">
                <a:latin typeface="Calibri"/>
                <a:cs typeface="Calibri"/>
              </a:rPr>
              <a:t> </a:t>
            </a:r>
            <a:r>
              <a:rPr sz="3200" spc="35" dirty="0">
                <a:latin typeface="Calibri"/>
                <a:cs typeface="Calibri"/>
              </a:rPr>
              <a:t>M</a:t>
            </a:r>
            <a:r>
              <a:rPr sz="3200" spc="15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10" dirty="0">
                <a:latin typeface="Calibri"/>
                <a:cs typeface="Calibri"/>
              </a:rPr>
              <a:t>I</a:t>
            </a:r>
            <a:r>
              <a:rPr sz="3200" spc="25" dirty="0">
                <a:latin typeface="Calibri"/>
                <a:cs typeface="Calibri"/>
              </a:rPr>
              <a:t>N</a:t>
            </a:r>
            <a:r>
              <a:rPr sz="3200" spc="10" dirty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  <a:p>
            <a:pPr marL="746760">
              <a:lnSpc>
                <a:spcPct val="100000"/>
              </a:lnSpc>
              <a:spcBef>
                <a:spcPts val="819"/>
              </a:spcBef>
            </a:pPr>
            <a:r>
              <a:rPr sz="3200" spc="10" dirty="0">
                <a:latin typeface="Calibri"/>
                <a:cs typeface="Calibri"/>
              </a:rPr>
              <a:t>ABSENCE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MEDIN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SULCUS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4359" y="195580"/>
            <a:ext cx="7962900" cy="124269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720340" marR="5080" indent="-2708275">
              <a:lnSpc>
                <a:spcPct val="101400"/>
              </a:lnSpc>
              <a:spcBef>
                <a:spcPts val="60"/>
              </a:spcBef>
            </a:pPr>
            <a:r>
              <a:rPr sz="3950" spc="-80" dirty="0"/>
              <a:t>PATIENT</a:t>
            </a:r>
            <a:r>
              <a:rPr sz="3950" spc="70" dirty="0"/>
              <a:t> </a:t>
            </a:r>
            <a:r>
              <a:rPr sz="3950" spc="5" dirty="0"/>
              <a:t>WITH</a:t>
            </a:r>
            <a:r>
              <a:rPr sz="3950" spc="70" dirty="0"/>
              <a:t> </a:t>
            </a:r>
            <a:r>
              <a:rPr sz="3950" spc="-30" dirty="0"/>
              <a:t>HISTORY</a:t>
            </a:r>
            <a:r>
              <a:rPr sz="3950" spc="160" dirty="0"/>
              <a:t> </a:t>
            </a:r>
            <a:r>
              <a:rPr sz="3950" spc="10" dirty="0"/>
              <a:t>OF</a:t>
            </a:r>
            <a:r>
              <a:rPr sz="3950" spc="40" dirty="0"/>
              <a:t> </a:t>
            </a:r>
            <a:r>
              <a:rPr sz="3950" spc="-25" dirty="0"/>
              <a:t>LOIN</a:t>
            </a:r>
            <a:r>
              <a:rPr sz="3950" spc="135" dirty="0"/>
              <a:t> </a:t>
            </a:r>
            <a:r>
              <a:rPr sz="3950" spc="-70" dirty="0"/>
              <a:t>PAIN</a:t>
            </a:r>
            <a:r>
              <a:rPr sz="3950" spc="60" dirty="0"/>
              <a:t> </a:t>
            </a:r>
            <a:r>
              <a:rPr sz="3950" spc="5" dirty="0"/>
              <a:t>, </a:t>
            </a:r>
            <a:r>
              <a:rPr sz="3950" spc="-880" dirty="0"/>
              <a:t> </a:t>
            </a:r>
            <a:r>
              <a:rPr sz="3950" spc="-20" dirty="0"/>
              <a:t>HEMATUIRA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536575" y="1517649"/>
            <a:ext cx="5382260" cy="118872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5" dirty="0">
                <a:latin typeface="Calibri"/>
                <a:cs typeface="Calibri"/>
              </a:rPr>
              <a:t>1-DESCRIBE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WHAT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YOU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SEE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30" dirty="0">
                <a:latin typeface="Calibri"/>
                <a:cs typeface="Calibri"/>
              </a:rPr>
              <a:t>2</a:t>
            </a:r>
            <a:r>
              <a:rPr sz="3200" spc="-10" dirty="0">
                <a:latin typeface="Calibri"/>
                <a:cs typeface="Calibri"/>
              </a:rPr>
              <a:t>-</a:t>
            </a:r>
            <a:r>
              <a:rPr sz="3200" spc="5" dirty="0">
                <a:latin typeface="Calibri"/>
                <a:cs typeface="Calibri"/>
              </a:rPr>
              <a:t>G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spc="15" dirty="0">
                <a:latin typeface="Calibri"/>
                <a:cs typeface="Calibri"/>
              </a:rPr>
              <a:t>D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S</a:t>
            </a:r>
            <a:r>
              <a:rPr sz="3200" spc="-215" dirty="0">
                <a:latin typeface="Calibri"/>
                <a:cs typeface="Calibri"/>
              </a:rPr>
              <a:t>T</a:t>
            </a:r>
            <a:r>
              <a:rPr sz="3200" spc="15" dirty="0">
                <a:latin typeface="Calibri"/>
                <a:cs typeface="Calibri"/>
              </a:rPr>
              <a:t>A</a:t>
            </a:r>
            <a:r>
              <a:rPr sz="3200" spc="35" dirty="0">
                <a:latin typeface="Calibri"/>
                <a:cs typeface="Calibri"/>
              </a:rPr>
              <a:t>N</a:t>
            </a:r>
            <a:r>
              <a:rPr sz="3200" spc="-25" dirty="0">
                <a:latin typeface="Calibri"/>
                <a:cs typeface="Calibri"/>
              </a:rPr>
              <a:t>D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5" dirty="0">
                <a:latin typeface="Calibri"/>
                <a:cs typeface="Calibri"/>
              </a:rPr>
              <a:t>E</a:t>
            </a:r>
            <a:r>
              <a:rPr sz="3200" spc="15" dirty="0">
                <a:latin typeface="Calibri"/>
                <a:cs typeface="Calibri"/>
              </a:rPr>
              <a:t>D</a:t>
            </a:r>
            <a:r>
              <a:rPr sz="3200" spc="-16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R</a:t>
            </a:r>
            <a:r>
              <a:rPr sz="3200" spc="5" dirty="0">
                <a:latin typeface="Calibri"/>
                <a:cs typeface="Calibri"/>
              </a:rPr>
              <a:t>E</a:t>
            </a:r>
            <a:r>
              <a:rPr sz="3200" spc="-204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T</a:t>
            </a:r>
            <a:r>
              <a:rPr sz="3200" spc="40" dirty="0">
                <a:latin typeface="Calibri"/>
                <a:cs typeface="Calibri"/>
              </a:rPr>
              <a:t>M</a:t>
            </a:r>
            <a:r>
              <a:rPr sz="3200" spc="5" dirty="0">
                <a:latin typeface="Calibri"/>
                <a:cs typeface="Calibri"/>
              </a:rPr>
              <a:t>ET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3048000"/>
            <a:ext cx="4343400" cy="32004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283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882" y="2335847"/>
            <a:ext cx="5095240" cy="6400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sz="2000" b="1" spc="20" dirty="0">
                <a:latin typeface="Calibri"/>
                <a:cs typeface="Calibri"/>
              </a:rPr>
              <a:t>33 </a:t>
            </a:r>
            <a:r>
              <a:rPr sz="2000" b="1" spc="15" dirty="0">
                <a:latin typeface="Calibri"/>
                <a:cs typeface="Calibri"/>
              </a:rPr>
              <a:t>years </a:t>
            </a:r>
            <a:r>
              <a:rPr sz="2000" b="1" spc="30" dirty="0">
                <a:latin typeface="Calibri"/>
                <a:cs typeface="Calibri"/>
              </a:rPr>
              <a:t>old </a:t>
            </a:r>
            <a:r>
              <a:rPr sz="2000" b="1" spc="20" dirty="0">
                <a:latin typeface="Calibri"/>
                <a:cs typeface="Calibri"/>
              </a:rPr>
              <a:t>married female </a:t>
            </a:r>
            <a:r>
              <a:rPr sz="2000" b="1" spc="5" dirty="0">
                <a:latin typeface="Calibri"/>
                <a:cs typeface="Calibri"/>
              </a:rPr>
              <a:t>with </a:t>
            </a:r>
            <a:r>
              <a:rPr sz="2000" b="1" spc="10" dirty="0">
                <a:latin typeface="Calibri"/>
                <a:cs typeface="Calibri"/>
              </a:rPr>
              <a:t>recurrent 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d</a:t>
            </a:r>
            <a:r>
              <a:rPr sz="2000" b="1" spc="20" dirty="0">
                <a:latin typeface="Calibri"/>
                <a:cs typeface="Calibri"/>
              </a:rPr>
              <a:t>ys</a:t>
            </a:r>
            <a:r>
              <a:rPr sz="2000" b="1" spc="-30" dirty="0">
                <a:latin typeface="Calibri"/>
                <a:cs typeface="Calibri"/>
              </a:rPr>
              <a:t>u</a:t>
            </a:r>
            <a:r>
              <a:rPr sz="2000" b="1" spc="30" dirty="0">
                <a:latin typeface="Calibri"/>
                <a:cs typeface="Calibri"/>
              </a:rPr>
              <a:t>ri</a:t>
            </a:r>
            <a:r>
              <a:rPr sz="2000" b="1" spc="10" dirty="0">
                <a:latin typeface="Calibri"/>
                <a:cs typeface="Calibri"/>
              </a:rPr>
              <a:t>a</a:t>
            </a:r>
            <a:r>
              <a:rPr sz="2000" b="1" spc="-105" dirty="0">
                <a:latin typeface="Calibri"/>
                <a:cs typeface="Calibri"/>
              </a:rPr>
              <a:t> </a:t>
            </a:r>
            <a:r>
              <a:rPr sz="2000" b="1" spc="5" dirty="0">
                <a:latin typeface="Calibri"/>
                <a:cs typeface="Calibri"/>
              </a:rPr>
              <a:t>,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u</a:t>
            </a:r>
            <a:r>
              <a:rPr sz="2000" b="1" spc="30" dirty="0">
                <a:latin typeface="Calibri"/>
                <a:cs typeface="Calibri"/>
              </a:rPr>
              <a:t>r</a:t>
            </a:r>
            <a:r>
              <a:rPr sz="2000" b="1" spc="20" dirty="0">
                <a:latin typeface="Calibri"/>
                <a:cs typeface="Calibri"/>
              </a:rPr>
              <a:t>g</a:t>
            </a:r>
            <a:r>
              <a:rPr sz="2000" b="1" spc="35" dirty="0">
                <a:latin typeface="Calibri"/>
                <a:cs typeface="Calibri"/>
              </a:rPr>
              <a:t>e</a:t>
            </a:r>
            <a:r>
              <a:rPr sz="2000" b="1" spc="-30" dirty="0">
                <a:latin typeface="Calibri"/>
                <a:cs typeface="Calibri"/>
              </a:rPr>
              <a:t>n</a:t>
            </a:r>
            <a:r>
              <a:rPr sz="2000" b="1" spc="-15" dirty="0">
                <a:latin typeface="Calibri"/>
                <a:cs typeface="Calibri"/>
              </a:rPr>
              <a:t>c</a:t>
            </a:r>
            <a:r>
              <a:rPr sz="2000" b="1" spc="10" dirty="0">
                <a:latin typeface="Calibri"/>
                <a:cs typeface="Calibri"/>
              </a:rPr>
              <a:t>y</a:t>
            </a:r>
            <a:r>
              <a:rPr sz="2000" b="1" spc="-14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a</a:t>
            </a:r>
            <a:r>
              <a:rPr sz="2000" b="1" spc="-30" dirty="0">
                <a:latin typeface="Calibri"/>
                <a:cs typeface="Calibri"/>
              </a:rPr>
              <a:t>n</a:t>
            </a:r>
            <a:r>
              <a:rPr sz="2000" b="1" spc="10" dirty="0">
                <a:latin typeface="Calibri"/>
                <a:cs typeface="Calibri"/>
              </a:rPr>
              <a:t>d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h</a:t>
            </a:r>
            <a:r>
              <a:rPr sz="2000" b="1" spc="35" dirty="0">
                <a:latin typeface="Calibri"/>
                <a:cs typeface="Calibri"/>
              </a:rPr>
              <a:t>e</a:t>
            </a:r>
            <a:r>
              <a:rPr sz="2000" b="1" spc="15" dirty="0">
                <a:latin typeface="Calibri"/>
                <a:cs typeface="Calibri"/>
              </a:rPr>
              <a:t>m</a:t>
            </a:r>
            <a:r>
              <a:rPr sz="2000" b="1" spc="-15" dirty="0">
                <a:latin typeface="Calibri"/>
                <a:cs typeface="Calibri"/>
              </a:rPr>
              <a:t>a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-30" dirty="0">
                <a:latin typeface="Calibri"/>
                <a:cs typeface="Calibri"/>
              </a:rPr>
              <a:t>u</a:t>
            </a:r>
            <a:r>
              <a:rPr sz="2000" b="1" spc="30" dirty="0">
                <a:latin typeface="Calibri"/>
                <a:cs typeface="Calibri"/>
              </a:rPr>
              <a:t>ri</a:t>
            </a:r>
            <a:r>
              <a:rPr sz="2000" b="1" spc="10" dirty="0">
                <a:latin typeface="Calibri"/>
                <a:cs typeface="Calibri"/>
              </a:rPr>
              <a:t>a</a:t>
            </a:r>
            <a:r>
              <a:rPr sz="2000" b="1" spc="-105" dirty="0">
                <a:latin typeface="Calibri"/>
                <a:cs typeface="Calibri"/>
              </a:rPr>
              <a:t> </a:t>
            </a:r>
            <a:r>
              <a:rPr sz="2000" b="1" spc="10" dirty="0">
                <a:latin typeface="Calibri"/>
                <a:cs typeface="Calibri"/>
              </a:rPr>
              <a:t>w</a:t>
            </a:r>
            <a:r>
              <a:rPr sz="2000" b="1" spc="30" dirty="0">
                <a:latin typeface="Calibri"/>
                <a:cs typeface="Calibri"/>
              </a:rPr>
              <a:t>i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10" dirty="0">
                <a:latin typeface="Calibri"/>
                <a:cs typeface="Calibri"/>
              </a:rPr>
              <a:t>h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15" dirty="0">
                <a:latin typeface="Calibri"/>
                <a:cs typeface="Calibri"/>
              </a:rPr>
              <a:t>m</a:t>
            </a:r>
            <a:r>
              <a:rPr sz="2000" b="1" spc="30" dirty="0">
                <a:latin typeface="Calibri"/>
                <a:cs typeface="Calibri"/>
              </a:rPr>
              <a:t>il</a:t>
            </a:r>
            <a:r>
              <a:rPr sz="2000" b="1" spc="10" dirty="0">
                <a:latin typeface="Calibri"/>
                <a:cs typeface="Calibri"/>
              </a:rPr>
              <a:t>d</a:t>
            </a:r>
            <a:r>
              <a:rPr sz="2000" b="1" spc="-114" dirty="0">
                <a:latin typeface="Calibri"/>
                <a:cs typeface="Calibri"/>
              </a:rPr>
              <a:t> </a:t>
            </a:r>
            <a:r>
              <a:rPr sz="2000" b="1" spc="35" dirty="0">
                <a:latin typeface="Calibri"/>
                <a:cs typeface="Calibri"/>
              </a:rPr>
              <a:t>fe</a:t>
            </a:r>
            <a:r>
              <a:rPr sz="2000" b="1" spc="20" dirty="0">
                <a:latin typeface="Calibri"/>
                <a:cs typeface="Calibri"/>
              </a:rPr>
              <a:t>v</a:t>
            </a:r>
            <a:r>
              <a:rPr sz="2000" b="1" spc="35" dirty="0">
                <a:latin typeface="Calibri"/>
                <a:cs typeface="Calibri"/>
              </a:rPr>
              <a:t>e</a:t>
            </a:r>
            <a:r>
              <a:rPr sz="2000" b="1" spc="5" dirty="0">
                <a:latin typeface="Calibri"/>
                <a:cs typeface="Calibri"/>
              </a:rPr>
              <a:t>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3882" y="3371786"/>
            <a:ext cx="2724785" cy="1235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latin typeface="Calibri"/>
                <a:cs typeface="Calibri"/>
              </a:rPr>
              <a:t>Diagonsis?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latin typeface="Calibri"/>
                <a:cs typeface="Calibri"/>
              </a:rPr>
              <a:t>Re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spc="-30" dirty="0">
                <a:latin typeface="Calibri"/>
                <a:cs typeface="Calibri"/>
              </a:rPr>
              <a:t>rr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te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5" dirty="0">
                <a:latin typeface="Calibri"/>
                <a:cs typeface="Calibri"/>
              </a:rPr>
              <a:t>y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ts val="2630"/>
              </a:lnSpc>
              <a:spcBef>
                <a:spcPts val="20"/>
              </a:spcBef>
            </a:pPr>
            <a:r>
              <a:rPr sz="1800" b="1" spc="30" dirty="0">
                <a:latin typeface="Calibri"/>
                <a:cs typeface="Calibri"/>
              </a:rPr>
              <a:t>R</a:t>
            </a:r>
            <a:r>
              <a:rPr sz="1800" b="1" spc="5" dirty="0">
                <a:latin typeface="Calibri"/>
                <a:cs typeface="Calibri"/>
              </a:rPr>
              <a:t>i</a:t>
            </a:r>
            <a:r>
              <a:rPr sz="1800" b="1" spc="25" dirty="0">
                <a:latin typeface="Calibri"/>
                <a:cs typeface="Calibri"/>
              </a:rPr>
              <a:t>s</a:t>
            </a:r>
            <a:r>
              <a:rPr sz="1800" b="1" dirty="0">
                <a:latin typeface="Calibri"/>
                <a:cs typeface="Calibri"/>
              </a:rPr>
              <a:t>k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25" dirty="0">
                <a:latin typeface="Calibri"/>
                <a:cs typeface="Calibri"/>
              </a:rPr>
              <a:t>f</a:t>
            </a:r>
            <a:r>
              <a:rPr sz="1800" b="1" spc="5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spc="-30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35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s</a:t>
            </a:r>
            <a:r>
              <a:rPr sz="1800" b="1" spc="-155" dirty="0">
                <a:latin typeface="Calibri"/>
                <a:cs typeface="Calibri"/>
              </a:rPr>
              <a:t> </a:t>
            </a:r>
            <a:r>
              <a:rPr sz="1800" b="1" spc="25" dirty="0">
                <a:latin typeface="Calibri"/>
                <a:cs typeface="Calibri"/>
              </a:rPr>
              <a:t>f</a:t>
            </a:r>
            <a:r>
              <a:rPr sz="1800" b="1" dirty="0">
                <a:latin typeface="Calibri"/>
                <a:cs typeface="Calibri"/>
              </a:rPr>
              <a:t>or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spc="5" dirty="0">
                <a:latin typeface="Calibri"/>
                <a:cs typeface="Calibri"/>
              </a:rPr>
              <a:t>hi</a:t>
            </a:r>
            <a:r>
              <a:rPr sz="1800" b="1" dirty="0">
                <a:latin typeface="Calibri"/>
                <a:cs typeface="Calibri"/>
              </a:rPr>
              <a:t>s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pa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spc="5" dirty="0">
                <a:latin typeface="Calibri"/>
                <a:cs typeface="Calibri"/>
              </a:rPr>
              <a:t>i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spc="5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t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  </a:t>
            </a:r>
            <a:r>
              <a:rPr sz="1800" spc="-5" dirty="0">
                <a:latin typeface="Calibri"/>
                <a:cs typeface="Calibri"/>
              </a:rPr>
              <a:t>married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female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284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36575" y="1517649"/>
            <a:ext cx="5381625" cy="118872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20" dirty="0">
                <a:latin typeface="Calibri"/>
                <a:cs typeface="Calibri"/>
              </a:rPr>
              <a:t>1-MASS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(HYPODENSE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AREA)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…</a:t>
            </a:r>
            <a:endParaRPr sz="3200">
              <a:latin typeface="Calibri"/>
              <a:cs typeface="Calibri"/>
            </a:endParaRPr>
          </a:p>
          <a:p>
            <a:pPr marL="107950">
              <a:lnSpc>
                <a:spcPct val="100000"/>
              </a:lnSpc>
              <a:spcBef>
                <a:spcPts val="740"/>
              </a:spcBef>
            </a:pPr>
            <a:r>
              <a:rPr sz="3200" spc="15" dirty="0">
                <a:latin typeface="Calibri"/>
                <a:cs typeface="Calibri"/>
              </a:rPr>
              <a:t>2-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RADICAL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NEPHRECTOMY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!!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575" y="1517936"/>
            <a:ext cx="5645785" cy="4317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3675" marR="261620" indent="-180975">
              <a:lnSpc>
                <a:spcPct val="109500"/>
              </a:lnSpc>
              <a:spcBef>
                <a:spcPts val="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/>
              <a:t>	</a:t>
            </a:r>
            <a:r>
              <a:rPr sz="3200" spc="20" dirty="0">
                <a:latin typeface="Calibri"/>
                <a:cs typeface="Calibri"/>
              </a:rPr>
              <a:t>1-NAME</a:t>
            </a:r>
            <a:r>
              <a:rPr sz="3200" spc="-15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THE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INSTRUMENT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1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32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way</a:t>
            </a:r>
            <a:r>
              <a:rPr sz="3200" spc="-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Foley's</a:t>
            </a:r>
            <a:r>
              <a:rPr sz="32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cath.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0" dirty="0">
                <a:latin typeface="Calibri"/>
                <a:cs typeface="Calibri"/>
              </a:rPr>
              <a:t>2-MENTION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4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INDICATION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IT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3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200" spc="3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3200" spc="-3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spc="-4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200" spc="3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3200" spc="-7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spc="3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spc="3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ic</a:t>
            </a:r>
            <a:r>
              <a:rPr sz="3200" spc="-20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7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spc="-3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spc="3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200" spc="-3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spc="4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stirle</a:t>
            </a:r>
            <a:r>
              <a:rPr sz="32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FF0000"/>
                </a:solidFill>
                <a:latin typeface="Calibri"/>
                <a:cs typeface="Calibri"/>
              </a:rPr>
              <a:t>urine</a:t>
            </a:r>
            <a:r>
              <a:rPr sz="3200" spc="-1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15" dirty="0">
                <a:solidFill>
                  <a:srgbClr val="FF0000"/>
                </a:solidFill>
                <a:latin typeface="Calibri"/>
                <a:cs typeface="Calibri"/>
              </a:rPr>
              <a:t>sample</a:t>
            </a:r>
            <a:r>
              <a:rPr sz="32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take</a:t>
            </a:r>
            <a:endParaRPr sz="3200">
              <a:latin typeface="Calibri"/>
              <a:cs typeface="Calibri"/>
            </a:endParaRPr>
          </a:p>
          <a:p>
            <a:pPr marL="450850" indent="-438784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450850" algn="l"/>
                <a:tab pos="451484" algn="l"/>
              </a:tabLst>
            </a:pP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-immobile/commatose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-admis</a:t>
            </a:r>
            <a:r>
              <a:rPr sz="3200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15" dirty="0">
                <a:solidFill>
                  <a:srgbClr val="FF0000"/>
                </a:solidFill>
                <a:latin typeface="Calibri"/>
                <a:cs typeface="Calibri"/>
              </a:rPr>
              <a:t>drugs</a:t>
            </a:r>
            <a:r>
              <a:rPr sz="32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(chemo..)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40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3200" spc="-7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spc="3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spc="4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3200" spc="-3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3200" spc="40" dirty="0">
                <a:solidFill>
                  <a:srgbClr val="FF0000"/>
                </a:solidFill>
                <a:latin typeface="Calibri"/>
                <a:cs typeface="Calibri"/>
              </a:rPr>
              <a:t>na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ic</a:t>
            </a:r>
            <a:r>
              <a:rPr sz="3200" spc="-20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spc="40" dirty="0">
                <a:solidFill>
                  <a:srgbClr val="FF0000"/>
                </a:solidFill>
                <a:latin typeface="Calibri"/>
                <a:cs typeface="Calibri"/>
              </a:rPr>
              <a:t>ud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67450" y="266700"/>
            <a:ext cx="2838450" cy="214312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285</a:t>
            </a:r>
          </a:p>
        </p:txBody>
      </p:sp>
    </p:spTree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286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6969" y="461010"/>
            <a:ext cx="6836409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0" dirty="0"/>
              <a:t>DEFINTION</a:t>
            </a:r>
            <a:r>
              <a:rPr spc="-110" dirty="0"/>
              <a:t> </a:t>
            </a:r>
            <a:r>
              <a:rPr spc="10" dirty="0"/>
              <a:t>OF</a:t>
            </a:r>
            <a:r>
              <a:rPr spc="-40" dirty="0"/>
              <a:t> </a:t>
            </a:r>
            <a:r>
              <a:rPr spc="5" dirty="0"/>
              <a:t>THESE</a:t>
            </a:r>
            <a:r>
              <a:rPr spc="-105" dirty="0"/>
              <a:t> </a:t>
            </a:r>
            <a:r>
              <a:rPr spc="10" dirty="0"/>
              <a:t>TERMS</a:t>
            </a:r>
            <a:r>
              <a:rPr spc="-40" dirty="0"/>
              <a:t> </a:t>
            </a:r>
            <a:r>
              <a:rPr spc="5" dirty="0"/>
              <a:t>;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875" y="1559623"/>
            <a:ext cx="7891780" cy="432308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368300" marR="376555" indent="-343535">
              <a:lnSpc>
                <a:spcPct val="89900"/>
              </a:lnSpc>
              <a:spcBef>
                <a:spcPts val="515"/>
              </a:spcBef>
              <a:buFont typeface="Arial"/>
              <a:buChar char="•"/>
              <a:tabLst>
                <a:tab pos="368300" algn="l"/>
                <a:tab pos="368935" algn="l"/>
              </a:tabLst>
            </a:pPr>
            <a:r>
              <a:rPr sz="3200" spc="25" dirty="0">
                <a:latin typeface="Calibri"/>
                <a:cs typeface="Calibri"/>
              </a:rPr>
              <a:t>1</a:t>
            </a:r>
            <a:r>
              <a:rPr sz="3200" spc="-10" dirty="0">
                <a:latin typeface="Calibri"/>
                <a:cs typeface="Calibri"/>
              </a:rPr>
              <a:t>-</a:t>
            </a:r>
            <a:r>
              <a:rPr sz="3200" spc="25" dirty="0">
                <a:latin typeface="Calibri"/>
                <a:cs typeface="Calibri"/>
              </a:rPr>
              <a:t>H</a:t>
            </a:r>
            <a:r>
              <a:rPr sz="3200" spc="5" dirty="0">
                <a:latin typeface="Calibri"/>
                <a:cs typeface="Calibri"/>
              </a:rPr>
              <a:t>Y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25" dirty="0">
                <a:latin typeface="Calibri"/>
                <a:cs typeface="Calibri"/>
              </a:rPr>
              <a:t>O</a:t>
            </a:r>
            <a:r>
              <a:rPr sz="3200" spc="25" dirty="0">
                <a:latin typeface="Calibri"/>
                <a:cs typeface="Calibri"/>
              </a:rPr>
              <a:t>S</a:t>
            </a:r>
            <a:r>
              <a:rPr sz="3200" spc="-235" dirty="0">
                <a:latin typeface="Calibri"/>
                <a:cs typeface="Calibri"/>
              </a:rPr>
              <a:t>P</a:t>
            </a:r>
            <a:r>
              <a:rPr sz="3200" spc="15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D</a:t>
            </a:r>
            <a:r>
              <a:rPr sz="3200" spc="10" dirty="0">
                <a:latin typeface="Calibri"/>
                <a:cs typeface="Calibri"/>
              </a:rPr>
              <a:t>I</a:t>
            </a:r>
            <a:r>
              <a:rPr sz="3200" spc="40" dirty="0">
                <a:latin typeface="Calibri"/>
                <a:cs typeface="Calibri"/>
              </a:rPr>
              <a:t>U</a:t>
            </a:r>
            <a:r>
              <a:rPr sz="3200" spc="10" dirty="0">
                <a:latin typeface="Calibri"/>
                <a:cs typeface="Calibri"/>
              </a:rPr>
              <a:t>S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: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3200" spc="2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3200" spc="3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3200" spc="-10" dirty="0">
                <a:solidFill>
                  <a:srgbClr val="00AF50"/>
                </a:solidFill>
                <a:latin typeface="Calibri"/>
                <a:cs typeface="Calibri"/>
              </a:rPr>
              <a:t>g</a:t>
            </a:r>
            <a:r>
              <a:rPr sz="3200" spc="-2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3200" spc="3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3200" spc="5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3200" spc="-9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3200" spc="35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3200" spc="5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3200" spc="-1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30" dirty="0">
                <a:solidFill>
                  <a:srgbClr val="00AF50"/>
                </a:solidFill>
                <a:latin typeface="Calibri"/>
                <a:cs typeface="Calibri"/>
              </a:rPr>
              <a:t>d</a:t>
            </a:r>
            <a:r>
              <a:rPr sz="3200" spc="-2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3200" spc="-80" dirty="0">
                <a:solidFill>
                  <a:srgbClr val="00AF50"/>
                </a:solidFill>
                <a:latin typeface="Calibri"/>
                <a:cs typeface="Calibri"/>
              </a:rPr>
              <a:t>f</a:t>
            </a:r>
            <a:r>
              <a:rPr sz="3200" spc="2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3200" spc="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3200" spc="-10" dirty="0">
                <a:solidFill>
                  <a:srgbClr val="00AF50"/>
                </a:solidFill>
                <a:latin typeface="Calibri"/>
                <a:cs typeface="Calibri"/>
              </a:rPr>
              <a:t>m</a:t>
            </a:r>
            <a:r>
              <a:rPr sz="3200" spc="5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3200" spc="-20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3200" spc="10" dirty="0">
                <a:solidFill>
                  <a:srgbClr val="00AF50"/>
                </a:solidFill>
                <a:latin typeface="Calibri"/>
                <a:cs typeface="Calibri"/>
              </a:rPr>
              <a:t>y</a:t>
            </a:r>
            <a:r>
              <a:rPr sz="3200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00AF50"/>
                </a:solidFill>
                <a:latin typeface="Calibri"/>
                <a:cs typeface="Calibri"/>
              </a:rPr>
              <a:t>in  </a:t>
            </a:r>
            <a:r>
              <a:rPr sz="3200" spc="20" dirty="0">
                <a:solidFill>
                  <a:srgbClr val="00AF50"/>
                </a:solidFill>
                <a:latin typeface="Calibri"/>
                <a:cs typeface="Calibri"/>
              </a:rPr>
              <a:t>which</a:t>
            </a:r>
            <a:r>
              <a:rPr sz="3200" spc="-1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sz="3200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00AF50"/>
                </a:solidFill>
                <a:latin typeface="Calibri"/>
                <a:cs typeface="Calibri"/>
              </a:rPr>
              <a:t>opening</a:t>
            </a:r>
            <a:r>
              <a:rPr sz="3200" spc="-2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sz="3200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sz="3200" spc="-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AF50"/>
                </a:solidFill>
                <a:latin typeface="Calibri"/>
                <a:cs typeface="Calibri"/>
              </a:rPr>
              <a:t>urethra</a:t>
            </a:r>
            <a:r>
              <a:rPr sz="3200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AF50"/>
                </a:solidFill>
                <a:latin typeface="Calibri"/>
                <a:cs typeface="Calibri"/>
              </a:rPr>
              <a:t>occurs</a:t>
            </a:r>
            <a:r>
              <a:rPr sz="3200" spc="-1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00AF50"/>
                </a:solidFill>
                <a:latin typeface="Calibri"/>
                <a:cs typeface="Calibri"/>
              </a:rPr>
              <a:t>on </a:t>
            </a:r>
            <a:r>
              <a:rPr sz="3200" spc="-7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3200" spc="40" dirty="0">
                <a:solidFill>
                  <a:srgbClr val="00AF50"/>
                </a:solidFill>
                <a:latin typeface="Calibri"/>
                <a:cs typeface="Calibri"/>
              </a:rPr>
              <a:t>h</a:t>
            </a:r>
            <a:r>
              <a:rPr sz="3200" spc="1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3200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40" dirty="0">
                <a:solidFill>
                  <a:srgbClr val="00AF50"/>
                </a:solidFill>
                <a:latin typeface="Calibri"/>
                <a:cs typeface="Calibri"/>
              </a:rPr>
              <a:t>und</a:t>
            </a:r>
            <a:r>
              <a:rPr sz="3200" spc="-2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3200" spc="-70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3200" spc="15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3200" spc="5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3200" spc="50" dirty="0">
                <a:solidFill>
                  <a:srgbClr val="00AF50"/>
                </a:solidFill>
                <a:latin typeface="Calibri"/>
                <a:cs typeface="Calibri"/>
              </a:rPr>
              <a:t>d</a:t>
            </a:r>
            <a:r>
              <a:rPr sz="3200" spc="1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3200" spc="-229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AF50"/>
                </a:solidFill>
                <a:latin typeface="Calibri"/>
                <a:cs typeface="Calibri"/>
              </a:rPr>
              <a:t>(</a:t>
            </a:r>
            <a:r>
              <a:rPr sz="3200" spc="-30" dirty="0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sz="3200" spc="-2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3200" spc="4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3200" spc="-2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3200" spc="-70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3200" spc="35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3200" spc="5" dirty="0">
                <a:solidFill>
                  <a:srgbClr val="00AF50"/>
                </a:solidFill>
                <a:latin typeface="Calibri"/>
                <a:cs typeface="Calibri"/>
              </a:rPr>
              <a:t>l)</a:t>
            </a:r>
            <a:r>
              <a:rPr sz="3200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40" dirty="0">
                <a:solidFill>
                  <a:srgbClr val="00AF50"/>
                </a:solidFill>
                <a:latin typeface="Calibri"/>
                <a:cs typeface="Calibri"/>
              </a:rPr>
              <a:t>pa</a:t>
            </a:r>
            <a:r>
              <a:rPr sz="3200" spc="10" dirty="0">
                <a:solidFill>
                  <a:srgbClr val="00AF50"/>
                </a:solidFill>
                <a:latin typeface="Calibri"/>
                <a:cs typeface="Calibri"/>
              </a:rPr>
              <a:t>rt</a:t>
            </a:r>
            <a:r>
              <a:rPr sz="3200" spc="-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3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3200" spc="5" dirty="0">
                <a:solidFill>
                  <a:srgbClr val="00AF50"/>
                </a:solidFill>
                <a:latin typeface="Calibri"/>
                <a:cs typeface="Calibri"/>
              </a:rPr>
              <a:t>f</a:t>
            </a:r>
            <a:r>
              <a:rPr sz="3200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40" dirty="0">
                <a:solidFill>
                  <a:srgbClr val="00AF50"/>
                </a:solidFill>
                <a:latin typeface="Calibri"/>
                <a:cs typeface="Calibri"/>
              </a:rPr>
              <a:t>p</a:t>
            </a:r>
            <a:r>
              <a:rPr sz="3200" spc="-2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3200" spc="4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3200" spc="5" dirty="0">
                <a:solidFill>
                  <a:srgbClr val="00AF50"/>
                </a:solidFill>
                <a:latin typeface="Calibri"/>
                <a:cs typeface="Calibri"/>
              </a:rPr>
              <a:t>is</a:t>
            </a:r>
            <a:r>
              <a:rPr sz="3200" spc="-10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3200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35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3200" spc="-3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3200" spc="5" dirty="0">
                <a:solidFill>
                  <a:srgbClr val="00AF50"/>
                </a:solidFill>
                <a:latin typeface="Calibri"/>
                <a:cs typeface="Calibri"/>
              </a:rPr>
              <a:t>y  </a:t>
            </a:r>
            <a:r>
              <a:rPr sz="3200" dirty="0">
                <a:solidFill>
                  <a:srgbClr val="00AF50"/>
                </a:solidFill>
                <a:latin typeface="Calibri"/>
                <a:cs typeface="Calibri"/>
              </a:rPr>
              <a:t>where</a:t>
            </a:r>
            <a:r>
              <a:rPr sz="3200" spc="-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AF50"/>
                </a:solidFill>
                <a:latin typeface="Calibri"/>
                <a:cs typeface="Calibri"/>
              </a:rPr>
              <a:t>from</a:t>
            </a:r>
            <a:r>
              <a:rPr sz="3200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sz="3200" spc="-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00AF50"/>
                </a:solidFill>
                <a:latin typeface="Calibri"/>
                <a:cs typeface="Calibri"/>
              </a:rPr>
              <a:t>glans</a:t>
            </a:r>
            <a:r>
              <a:rPr sz="3200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AF50"/>
                </a:solidFill>
                <a:latin typeface="Calibri"/>
                <a:cs typeface="Calibri"/>
              </a:rPr>
              <a:t>to</a:t>
            </a:r>
            <a:r>
              <a:rPr sz="3200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sz="3200" spc="-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00AF50"/>
                </a:solidFill>
                <a:latin typeface="Calibri"/>
                <a:cs typeface="Calibri"/>
              </a:rPr>
              <a:t>perineum.</a:t>
            </a:r>
            <a:endParaRPr sz="3200">
              <a:latin typeface="Calibri"/>
              <a:cs typeface="Calibri"/>
            </a:endParaRPr>
          </a:p>
          <a:p>
            <a:pPr marL="368300" marR="17780" indent="-343535">
              <a:lnSpc>
                <a:spcPct val="91000"/>
              </a:lnSpc>
              <a:spcBef>
                <a:spcPts val="710"/>
              </a:spcBef>
              <a:buFont typeface="Arial"/>
              <a:buChar char="•"/>
              <a:tabLst>
                <a:tab pos="368300" algn="l"/>
                <a:tab pos="368935" algn="l"/>
                <a:tab pos="4134485" algn="l"/>
              </a:tabLst>
            </a:pPr>
            <a:r>
              <a:rPr sz="3200" spc="15" dirty="0">
                <a:latin typeface="Calibri"/>
                <a:cs typeface="Calibri"/>
              </a:rPr>
              <a:t>2-UNDESCEND</a:t>
            </a:r>
            <a:r>
              <a:rPr sz="3200" spc="-22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TESTIS	</a:t>
            </a:r>
            <a:r>
              <a:rPr sz="3200" spc="5" dirty="0">
                <a:solidFill>
                  <a:srgbClr val="00AF50"/>
                </a:solidFill>
                <a:latin typeface="Calibri"/>
                <a:cs typeface="Calibri"/>
              </a:rPr>
              <a:t>: </a:t>
            </a:r>
            <a:r>
              <a:rPr sz="3200" spc="-5" dirty="0">
                <a:solidFill>
                  <a:srgbClr val="00AF50"/>
                </a:solidFill>
                <a:latin typeface="Calibri"/>
                <a:cs typeface="Calibri"/>
              </a:rPr>
              <a:t>failure </a:t>
            </a:r>
            <a:r>
              <a:rPr sz="3200" spc="20" dirty="0">
                <a:solidFill>
                  <a:srgbClr val="00AF50"/>
                </a:solidFill>
                <a:latin typeface="Calibri"/>
                <a:cs typeface="Calibri"/>
              </a:rPr>
              <a:t>of </a:t>
            </a:r>
            <a:r>
              <a:rPr sz="3200" spc="5" dirty="0">
                <a:solidFill>
                  <a:srgbClr val="00AF50"/>
                </a:solidFill>
                <a:latin typeface="Calibri"/>
                <a:cs typeface="Calibri"/>
              </a:rPr>
              <a:t>testicular </a:t>
            </a:r>
            <a:r>
              <a:rPr sz="3200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00AF50"/>
                </a:solidFill>
                <a:latin typeface="Calibri"/>
                <a:cs typeface="Calibri"/>
              </a:rPr>
              <a:t>descent</a:t>
            </a:r>
            <a:r>
              <a:rPr sz="3200" spc="-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00AF50"/>
                </a:solidFill>
                <a:latin typeface="Calibri"/>
                <a:cs typeface="Calibri"/>
              </a:rPr>
              <a:t>in</a:t>
            </a:r>
            <a:r>
              <a:rPr sz="3200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sz="3200" spc="-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15" dirty="0">
                <a:solidFill>
                  <a:srgbClr val="00AF50"/>
                </a:solidFill>
                <a:latin typeface="Calibri"/>
                <a:cs typeface="Calibri"/>
              </a:rPr>
              <a:t>3</a:t>
            </a:r>
            <a:r>
              <a:rPr sz="3150" spc="22" baseline="26455" dirty="0">
                <a:solidFill>
                  <a:srgbClr val="00AF50"/>
                </a:solidFill>
                <a:latin typeface="Calibri"/>
                <a:cs typeface="Calibri"/>
              </a:rPr>
              <a:t>rd</a:t>
            </a:r>
            <a:r>
              <a:rPr sz="3150" spc="337" baseline="264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AF50"/>
                </a:solidFill>
                <a:latin typeface="Calibri"/>
                <a:cs typeface="Calibri"/>
              </a:rPr>
              <a:t>trimester</a:t>
            </a:r>
            <a:r>
              <a:rPr sz="3200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00AF50"/>
                </a:solidFill>
                <a:latin typeface="Calibri"/>
                <a:cs typeface="Calibri"/>
              </a:rPr>
              <a:t>into</a:t>
            </a:r>
            <a:r>
              <a:rPr sz="3200" spc="-10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15" dirty="0">
                <a:solidFill>
                  <a:srgbClr val="00AF50"/>
                </a:solidFill>
                <a:latin typeface="Calibri"/>
                <a:cs typeface="Calibri"/>
              </a:rPr>
              <a:t>normal</a:t>
            </a:r>
            <a:r>
              <a:rPr sz="3200" spc="-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15" dirty="0">
                <a:solidFill>
                  <a:srgbClr val="00AF50"/>
                </a:solidFill>
                <a:latin typeface="Calibri"/>
                <a:cs typeface="Calibri"/>
              </a:rPr>
              <a:t>palce </a:t>
            </a:r>
            <a:r>
              <a:rPr sz="3200" spc="-70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00AF50"/>
                </a:solidFill>
                <a:latin typeface="Calibri"/>
                <a:cs typeface="Calibri"/>
              </a:rPr>
              <a:t>in</a:t>
            </a:r>
            <a:r>
              <a:rPr sz="3200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AF50"/>
                </a:solidFill>
                <a:latin typeface="Calibri"/>
                <a:cs typeface="Calibri"/>
              </a:rPr>
              <a:t>scrotum.</a:t>
            </a:r>
            <a:endParaRPr sz="3200">
              <a:latin typeface="Calibri"/>
              <a:cs typeface="Calibri"/>
            </a:endParaRPr>
          </a:p>
          <a:p>
            <a:pPr marL="368300" indent="-343535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368300" algn="l"/>
                <a:tab pos="368935" algn="l"/>
              </a:tabLst>
            </a:pPr>
            <a:r>
              <a:rPr sz="3200" spc="-15" dirty="0">
                <a:latin typeface="Calibri"/>
                <a:cs typeface="Calibri"/>
              </a:rPr>
              <a:t>3-OVERFLOW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INCONTINCTY</a:t>
            </a:r>
            <a:endParaRPr sz="3200">
              <a:latin typeface="Calibri"/>
              <a:cs typeface="Calibri"/>
            </a:endParaRPr>
          </a:p>
          <a:p>
            <a:pPr marL="368300" indent="-343535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368300" algn="l"/>
                <a:tab pos="368935" algn="l"/>
              </a:tabLst>
            </a:pPr>
            <a:r>
              <a:rPr sz="3200" spc="30" dirty="0">
                <a:latin typeface="Calibri"/>
                <a:cs typeface="Calibri"/>
              </a:rPr>
              <a:t>4</a:t>
            </a:r>
            <a:r>
              <a:rPr sz="3200" spc="-10" dirty="0">
                <a:latin typeface="Calibri"/>
                <a:cs typeface="Calibri"/>
              </a:rPr>
              <a:t>-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10" dirty="0">
                <a:latin typeface="Calibri"/>
                <a:cs typeface="Calibri"/>
              </a:rPr>
              <a:t>EC</a:t>
            </a:r>
            <a:r>
              <a:rPr sz="3200" spc="45" dirty="0">
                <a:latin typeface="Calibri"/>
                <a:cs typeface="Calibri"/>
              </a:rPr>
              <a:t>U</a:t>
            </a:r>
            <a:r>
              <a:rPr sz="3200" spc="-15" dirty="0">
                <a:latin typeface="Calibri"/>
                <a:cs typeface="Calibri"/>
              </a:rPr>
              <a:t>RR</a:t>
            </a:r>
            <a:r>
              <a:rPr sz="3200" spc="5" dirty="0">
                <a:latin typeface="Calibri"/>
                <a:cs typeface="Calibri"/>
              </a:rPr>
              <a:t>E</a:t>
            </a:r>
            <a:r>
              <a:rPr sz="3200" spc="25" dirty="0">
                <a:latin typeface="Calibri"/>
                <a:cs typeface="Calibri"/>
              </a:rPr>
              <a:t>N</a:t>
            </a:r>
            <a:r>
              <a:rPr sz="3200" spc="10" dirty="0">
                <a:latin typeface="Calibri"/>
                <a:cs typeface="Calibri"/>
              </a:rPr>
              <a:t>T</a:t>
            </a:r>
            <a:r>
              <a:rPr sz="3200" spc="-200" dirty="0">
                <a:latin typeface="Calibri"/>
                <a:cs typeface="Calibri"/>
              </a:rPr>
              <a:t> </a:t>
            </a:r>
            <a:r>
              <a:rPr sz="3200" spc="40" dirty="0">
                <a:latin typeface="Calibri"/>
                <a:cs typeface="Calibri"/>
              </a:rPr>
              <a:t>U</a:t>
            </a:r>
            <a:r>
              <a:rPr sz="3200" spc="5" dirty="0">
                <a:latin typeface="Calibri"/>
                <a:cs typeface="Calibri"/>
              </a:rPr>
              <a:t>TI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287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1475" y="2566537"/>
            <a:ext cx="3484245" cy="107315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80"/>
              </a:spcBef>
            </a:pPr>
            <a:r>
              <a:rPr sz="3200" spc="-25" dirty="0"/>
              <a:t>UROLOGY</a:t>
            </a:r>
            <a:r>
              <a:rPr sz="3200" spc="-30" dirty="0"/>
              <a:t> </a:t>
            </a:r>
            <a:r>
              <a:rPr sz="3200" spc="15" dirty="0"/>
              <a:t>MINI-OSCI</a:t>
            </a:r>
            <a:endParaRPr sz="3200"/>
          </a:p>
          <a:p>
            <a:pPr marR="2540" algn="ctr">
              <a:lnSpc>
                <a:spcPct val="100000"/>
              </a:lnSpc>
              <a:spcBef>
                <a:spcPts val="645"/>
              </a:spcBef>
            </a:pPr>
            <a:r>
              <a:rPr sz="2400" spc="-25" dirty="0"/>
              <a:t>Wateen</a:t>
            </a:r>
            <a:endParaRPr sz="2400"/>
          </a:p>
        </p:txBody>
      </p:sp>
    </p:spTree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288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36575" y="615378"/>
            <a:ext cx="8030209" cy="5305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00" spc="20" dirty="0">
                <a:latin typeface="Calibri"/>
                <a:cs typeface="Calibri"/>
              </a:rPr>
              <a:t>30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yo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with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scrotal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painless</a:t>
            </a:r>
            <a:r>
              <a:rPr sz="3200" spc="-185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swelling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(malignancy)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500">
              <a:latin typeface="Calibri"/>
              <a:cs typeface="Calibri"/>
            </a:endParaRPr>
          </a:p>
          <a:p>
            <a:pPr marL="355600" marR="259079" indent="-343535">
              <a:lnSpc>
                <a:spcPts val="3829"/>
              </a:lnSpc>
              <a:buFont typeface="Arial"/>
              <a:buChar char="•"/>
              <a:tabLst>
                <a:tab pos="450850" algn="l"/>
                <a:tab pos="451484" algn="l"/>
              </a:tabLst>
            </a:pPr>
            <a:r>
              <a:rPr dirty="0"/>
              <a:t>	</a:t>
            </a:r>
            <a:r>
              <a:rPr sz="3200" spc="15" dirty="0">
                <a:latin typeface="Calibri"/>
                <a:cs typeface="Calibri"/>
              </a:rPr>
              <a:t>a)if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the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tumor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reatch</a:t>
            </a:r>
            <a:r>
              <a:rPr sz="3200" spc="6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the</a:t>
            </a:r>
            <a:r>
              <a:rPr sz="3200" spc="-15" dirty="0">
                <a:latin typeface="Calibri"/>
                <a:cs typeface="Calibri"/>
              </a:rPr>
              <a:t> scrotal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wall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25" dirty="0">
                <a:latin typeface="Calibri"/>
                <a:cs typeface="Calibri"/>
              </a:rPr>
              <a:t>what</a:t>
            </a:r>
            <a:r>
              <a:rPr sz="3200" spc="-16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is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it's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T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stage </a:t>
            </a:r>
            <a:r>
              <a:rPr sz="3200" spc="10" dirty="0"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  <a:p>
            <a:pPr marL="355600" marR="368300" indent="-343535">
              <a:lnSpc>
                <a:spcPct val="100200"/>
              </a:lnSpc>
              <a:spcBef>
                <a:spcPts val="605"/>
              </a:spcBef>
              <a:buFont typeface="Arial"/>
              <a:buChar char="•"/>
              <a:tabLst>
                <a:tab pos="450850" algn="l"/>
                <a:tab pos="451484" algn="l"/>
                <a:tab pos="5790565" algn="l"/>
              </a:tabLst>
            </a:pPr>
            <a:r>
              <a:rPr dirty="0"/>
              <a:t>	</a:t>
            </a:r>
            <a:r>
              <a:rPr sz="3200" spc="15" dirty="0">
                <a:latin typeface="Calibri"/>
                <a:cs typeface="Calibri"/>
              </a:rPr>
              <a:t>b)define</a:t>
            </a:r>
            <a:r>
              <a:rPr sz="3200" spc="-15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(radical</a:t>
            </a:r>
            <a:r>
              <a:rPr sz="3200" spc="-1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orchiectomy)?	</a:t>
            </a:r>
            <a:r>
              <a:rPr sz="3200" spc="-5" dirty="0">
                <a:solidFill>
                  <a:srgbClr val="00AF50"/>
                </a:solidFill>
                <a:latin typeface="Calibri"/>
                <a:cs typeface="Calibri"/>
              </a:rPr>
              <a:t>involves </a:t>
            </a:r>
            <a:r>
              <a:rPr sz="32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AF50"/>
                </a:solidFill>
                <a:latin typeface="Calibri"/>
                <a:cs typeface="Calibri"/>
              </a:rPr>
              <a:t>removing </a:t>
            </a:r>
            <a:r>
              <a:rPr sz="3200" spc="10" dirty="0">
                <a:solidFill>
                  <a:srgbClr val="00AF50"/>
                </a:solidFill>
                <a:latin typeface="Calibri"/>
                <a:cs typeface="Calibri"/>
              </a:rPr>
              <a:t>the </a:t>
            </a:r>
            <a:r>
              <a:rPr sz="3200" spc="-5" dirty="0">
                <a:solidFill>
                  <a:srgbClr val="00AF50"/>
                </a:solidFill>
                <a:latin typeface="Calibri"/>
                <a:cs typeface="Calibri"/>
              </a:rPr>
              <a:t>testicle </a:t>
            </a:r>
            <a:r>
              <a:rPr sz="3200" spc="30" dirty="0">
                <a:solidFill>
                  <a:srgbClr val="00AF50"/>
                </a:solidFill>
                <a:latin typeface="Calibri"/>
                <a:cs typeface="Calibri"/>
              </a:rPr>
              <a:t>and </a:t>
            </a:r>
            <a:r>
              <a:rPr sz="3200" spc="5" dirty="0">
                <a:solidFill>
                  <a:srgbClr val="00AF50"/>
                </a:solidFill>
                <a:latin typeface="Calibri"/>
                <a:cs typeface="Calibri"/>
              </a:rPr>
              <a:t>spermatic </a:t>
            </a:r>
            <a:r>
              <a:rPr sz="3200" spc="-10" dirty="0">
                <a:solidFill>
                  <a:srgbClr val="00AF50"/>
                </a:solidFill>
                <a:latin typeface="Calibri"/>
                <a:cs typeface="Calibri"/>
              </a:rPr>
              <a:t>cord </a:t>
            </a:r>
            <a:r>
              <a:rPr sz="3200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AF50"/>
                </a:solidFill>
                <a:latin typeface="Calibri"/>
                <a:cs typeface="Calibri"/>
              </a:rPr>
              <a:t>where </a:t>
            </a:r>
            <a:r>
              <a:rPr sz="3200" spc="5" dirty="0">
                <a:solidFill>
                  <a:srgbClr val="00AF50"/>
                </a:solidFill>
                <a:latin typeface="Calibri"/>
                <a:cs typeface="Calibri"/>
              </a:rPr>
              <a:t>it </a:t>
            </a:r>
            <a:r>
              <a:rPr sz="3200" spc="-15" dirty="0">
                <a:solidFill>
                  <a:srgbClr val="00AF50"/>
                </a:solidFill>
                <a:latin typeface="Calibri"/>
                <a:cs typeface="Calibri"/>
              </a:rPr>
              <a:t>exits </a:t>
            </a:r>
            <a:r>
              <a:rPr sz="3200" spc="5" dirty="0">
                <a:solidFill>
                  <a:srgbClr val="00AF50"/>
                </a:solidFill>
                <a:latin typeface="Calibri"/>
                <a:cs typeface="Calibri"/>
              </a:rPr>
              <a:t>the </a:t>
            </a:r>
            <a:r>
              <a:rPr sz="3200" spc="30" dirty="0">
                <a:solidFill>
                  <a:srgbClr val="00AF50"/>
                </a:solidFill>
                <a:latin typeface="Calibri"/>
                <a:cs typeface="Calibri"/>
              </a:rPr>
              <a:t>body </a:t>
            </a:r>
            <a:r>
              <a:rPr sz="3200" spc="-10" dirty="0">
                <a:solidFill>
                  <a:srgbClr val="00AF50"/>
                </a:solidFill>
                <a:latin typeface="Calibri"/>
                <a:cs typeface="Calibri"/>
              </a:rPr>
              <a:t>to </a:t>
            </a:r>
            <a:r>
              <a:rPr sz="3200" spc="10" dirty="0">
                <a:solidFill>
                  <a:srgbClr val="00AF50"/>
                </a:solidFill>
                <a:latin typeface="Calibri"/>
                <a:cs typeface="Calibri"/>
              </a:rPr>
              <a:t>identify </a:t>
            </a:r>
            <a:r>
              <a:rPr sz="3200" spc="30" dirty="0">
                <a:solidFill>
                  <a:srgbClr val="00AF50"/>
                </a:solidFill>
                <a:latin typeface="Calibri"/>
                <a:cs typeface="Calibri"/>
              </a:rPr>
              <a:t>and </a:t>
            </a:r>
            <a:r>
              <a:rPr sz="3200" spc="-5" dirty="0">
                <a:solidFill>
                  <a:srgbClr val="00AF50"/>
                </a:solidFill>
                <a:latin typeface="Calibri"/>
                <a:cs typeface="Calibri"/>
              </a:rPr>
              <a:t>likely </a:t>
            </a:r>
            <a:r>
              <a:rPr sz="3200" spc="-7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AF50"/>
                </a:solidFill>
                <a:latin typeface="Calibri"/>
                <a:cs typeface="Calibri"/>
              </a:rPr>
              <a:t>treat</a:t>
            </a:r>
            <a:r>
              <a:rPr sz="3200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sz="3200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00AF50"/>
                </a:solidFill>
                <a:latin typeface="Calibri"/>
                <a:cs typeface="Calibri"/>
              </a:rPr>
              <a:t>majority</a:t>
            </a:r>
            <a:r>
              <a:rPr sz="3200" spc="-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sz="3200" spc="-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AF50"/>
                </a:solidFill>
                <a:latin typeface="Calibri"/>
                <a:cs typeface="Calibri"/>
              </a:rPr>
              <a:t>cancers</a:t>
            </a:r>
            <a:r>
              <a:rPr sz="3200" spc="-1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AF50"/>
                </a:solidFill>
                <a:latin typeface="Calibri"/>
                <a:cs typeface="Calibri"/>
              </a:rPr>
              <a:t>localized</a:t>
            </a:r>
            <a:r>
              <a:rPr sz="3200" spc="-1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AF50"/>
                </a:solidFill>
                <a:latin typeface="Calibri"/>
                <a:cs typeface="Calibri"/>
              </a:rPr>
              <a:t>to</a:t>
            </a:r>
            <a:r>
              <a:rPr sz="3200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00AF50"/>
                </a:solidFill>
                <a:latin typeface="Calibri"/>
                <a:cs typeface="Calibri"/>
              </a:rPr>
              <a:t>the </a:t>
            </a:r>
            <a:r>
              <a:rPr sz="3200" spc="-7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AF50"/>
                </a:solidFill>
                <a:latin typeface="Calibri"/>
                <a:cs typeface="Calibri"/>
              </a:rPr>
              <a:t>testis+</a:t>
            </a:r>
            <a:r>
              <a:rPr sz="3200" spc="-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00AF50"/>
                </a:solidFill>
                <a:latin typeface="Calibri"/>
                <a:cs typeface="Calibri"/>
              </a:rPr>
              <a:t>regional</a:t>
            </a:r>
            <a:r>
              <a:rPr sz="3200" spc="-114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00AF50"/>
                </a:solidFill>
                <a:latin typeface="Calibri"/>
                <a:cs typeface="Calibri"/>
              </a:rPr>
              <a:t>LN</a:t>
            </a:r>
            <a:r>
              <a:rPr sz="3200" spc="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00AF50"/>
                </a:solidFill>
                <a:latin typeface="Calibri"/>
                <a:cs typeface="Calibri"/>
              </a:rPr>
              <a:t>if</a:t>
            </a:r>
            <a:r>
              <a:rPr sz="3200" spc="-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AF50"/>
                </a:solidFill>
                <a:latin typeface="Calibri"/>
                <a:cs typeface="Calibri"/>
              </a:rPr>
              <a:t>involved.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8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5" dirty="0">
                <a:latin typeface="Calibri"/>
                <a:cs typeface="Calibri"/>
              </a:rPr>
              <a:t>c)what</a:t>
            </a:r>
            <a:r>
              <a:rPr sz="3200" spc="-16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the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most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common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tumor?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00AF50"/>
                </a:solidFill>
                <a:latin typeface="Calibri"/>
                <a:cs typeface="Calibri"/>
              </a:rPr>
              <a:t>Seminoma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289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36575" y="767461"/>
            <a:ext cx="5796915" cy="22821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5" dirty="0">
                <a:latin typeface="Calibri"/>
                <a:cs typeface="Calibri"/>
              </a:rPr>
              <a:t>Double</a:t>
            </a:r>
            <a:r>
              <a:rPr sz="3200" spc="-16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j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catheter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spc="25" dirty="0">
                <a:latin typeface="Calibri"/>
                <a:cs typeface="Calibri"/>
              </a:rPr>
              <a:t>on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KUB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30" dirty="0">
                <a:latin typeface="Calibri"/>
                <a:cs typeface="Calibri"/>
              </a:rPr>
              <a:t>what</a:t>
            </a:r>
            <a:r>
              <a:rPr sz="3200" spc="-16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the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name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of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this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structure?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0" dirty="0">
                <a:latin typeface="Calibri"/>
                <a:cs typeface="Calibri"/>
              </a:rPr>
              <a:t>Indications?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290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36575" y="767461"/>
            <a:ext cx="5434965" cy="46189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-5" dirty="0">
                <a:latin typeface="Calibri"/>
                <a:cs typeface="Calibri"/>
              </a:rPr>
              <a:t>Three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ways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catheter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pic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400">
              <a:latin typeface="Calibri"/>
              <a:cs typeface="Calibri"/>
            </a:endParaRPr>
          </a:p>
          <a:p>
            <a:pPr marL="450850" indent="-438784">
              <a:lnSpc>
                <a:spcPct val="100000"/>
              </a:lnSpc>
              <a:buFont typeface="Arial"/>
              <a:buChar char="•"/>
              <a:tabLst>
                <a:tab pos="450850" algn="l"/>
                <a:tab pos="451484" algn="l"/>
              </a:tabLst>
            </a:pPr>
            <a:r>
              <a:rPr sz="3200" spc="15" dirty="0">
                <a:latin typeface="Calibri"/>
                <a:cs typeface="Calibri"/>
              </a:rPr>
              <a:t>Name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this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catheter?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Write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indications</a:t>
            </a:r>
            <a:endParaRPr sz="3200">
              <a:latin typeface="Calibri"/>
              <a:cs typeface="Calibri"/>
            </a:endParaRPr>
          </a:p>
          <a:p>
            <a:pPr marL="384175" marR="288925">
              <a:lnSpc>
                <a:spcPct val="119300"/>
              </a:lnSpc>
              <a:spcBef>
                <a:spcPts val="75"/>
              </a:spcBef>
            </a:pPr>
            <a:r>
              <a:rPr sz="3200" spc="-5" dirty="0">
                <a:solidFill>
                  <a:srgbClr val="00AF50"/>
                </a:solidFill>
                <a:latin typeface="Calibri"/>
                <a:cs typeface="Calibri"/>
              </a:rPr>
              <a:t>after</a:t>
            </a:r>
            <a:r>
              <a:rPr sz="3200" spc="-1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00AF50"/>
                </a:solidFill>
                <a:latin typeface="Calibri"/>
                <a:cs typeface="Calibri"/>
              </a:rPr>
              <a:t>bladder</a:t>
            </a:r>
            <a:r>
              <a:rPr sz="3200" spc="-114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AF50"/>
                </a:solidFill>
                <a:latin typeface="Calibri"/>
                <a:cs typeface="Calibri"/>
              </a:rPr>
              <a:t>prostat</a:t>
            </a:r>
            <a:r>
              <a:rPr sz="3200" spc="-1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AF50"/>
                </a:solidFill>
                <a:latin typeface="Calibri"/>
                <a:cs typeface="Calibri"/>
              </a:rPr>
              <a:t>surgery </a:t>
            </a:r>
            <a:r>
              <a:rPr sz="3200" spc="-7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00AF50"/>
                </a:solidFill>
                <a:latin typeface="Calibri"/>
                <a:cs typeface="Calibri"/>
              </a:rPr>
              <a:t>TURP</a:t>
            </a:r>
            <a:endParaRPr sz="32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815"/>
              </a:spcBef>
            </a:pPr>
            <a:r>
              <a:rPr sz="3200" spc="-5" dirty="0">
                <a:solidFill>
                  <a:srgbClr val="00AF50"/>
                </a:solidFill>
                <a:latin typeface="Calibri"/>
                <a:cs typeface="Calibri"/>
              </a:rPr>
              <a:t>gross</a:t>
            </a:r>
            <a:r>
              <a:rPr sz="3200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00AF50"/>
                </a:solidFill>
                <a:latin typeface="Calibri"/>
                <a:cs typeface="Calibri"/>
              </a:rPr>
              <a:t>hematuria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3200" spc="10" dirty="0">
                <a:solidFill>
                  <a:srgbClr val="00AF50"/>
                </a:solidFill>
                <a:latin typeface="Calibri"/>
                <a:cs typeface="Calibri"/>
              </a:rPr>
              <a:t>+</a:t>
            </a:r>
            <a:r>
              <a:rPr sz="3200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3200" spc="5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3200" spc="40" dirty="0">
                <a:solidFill>
                  <a:srgbClr val="00AF50"/>
                </a:solidFill>
                <a:latin typeface="Calibri"/>
                <a:cs typeface="Calibri"/>
              </a:rPr>
              <a:t>d</a:t>
            </a:r>
            <a:r>
              <a:rPr sz="3200" spc="5" dirty="0">
                <a:solidFill>
                  <a:srgbClr val="00AF50"/>
                </a:solidFill>
                <a:latin typeface="Calibri"/>
                <a:cs typeface="Calibri"/>
              </a:rPr>
              <a:t>ic</a:t>
            </a:r>
            <a:r>
              <a:rPr sz="3200" spc="25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3200" spc="-2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3200" spc="5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3200" spc="4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3200" spc="15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3200" spc="-2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3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3200" spc="5" dirty="0">
                <a:solidFill>
                  <a:srgbClr val="00AF50"/>
                </a:solidFill>
                <a:latin typeface="Calibri"/>
                <a:cs typeface="Calibri"/>
              </a:rPr>
              <a:t>f</a:t>
            </a:r>
            <a:r>
              <a:rPr sz="3200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3200" spc="35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3200" spc="-2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3200" spc="40" dirty="0">
                <a:solidFill>
                  <a:srgbClr val="00AF50"/>
                </a:solidFill>
                <a:latin typeface="Calibri"/>
                <a:cs typeface="Calibri"/>
              </a:rPr>
              <a:t>h</a:t>
            </a:r>
            <a:r>
              <a:rPr sz="3200" spc="-25" dirty="0">
                <a:solidFill>
                  <a:srgbClr val="00AF50"/>
                </a:solidFill>
                <a:latin typeface="Calibri"/>
                <a:cs typeface="Calibri"/>
              </a:rPr>
              <a:t>ete</a:t>
            </a:r>
            <a:r>
              <a:rPr sz="3200" spc="5" dirty="0">
                <a:solidFill>
                  <a:srgbClr val="00AF50"/>
                </a:solidFill>
                <a:latin typeface="Calibri"/>
                <a:cs typeface="Calibri"/>
              </a:rPr>
              <a:t>ri</a:t>
            </a:r>
            <a:r>
              <a:rPr sz="3200" spc="-60" dirty="0">
                <a:solidFill>
                  <a:srgbClr val="00AF50"/>
                </a:solidFill>
                <a:latin typeface="Calibri"/>
                <a:cs typeface="Calibri"/>
              </a:rPr>
              <a:t>z</a:t>
            </a:r>
            <a:r>
              <a:rPr sz="3200" spc="35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3200" spc="-2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3200" spc="5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3200" spc="4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3200" spc="15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3200" spc="-1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00AF50"/>
                </a:solidFill>
                <a:latin typeface="Calibri"/>
                <a:cs typeface="Calibri"/>
              </a:rPr>
              <a:t>??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291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36575" y="615378"/>
            <a:ext cx="6800850" cy="2282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00" spc="5" dirty="0">
                <a:latin typeface="Calibri"/>
                <a:cs typeface="Calibri"/>
              </a:rPr>
              <a:t>Pic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of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KUB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25" dirty="0">
                <a:latin typeface="Calibri"/>
                <a:cs typeface="Calibri"/>
              </a:rPr>
              <a:t>and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CT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With</a:t>
            </a:r>
            <a:r>
              <a:rPr sz="3200" spc="25" dirty="0">
                <a:latin typeface="Calibri"/>
                <a:cs typeface="Calibri"/>
              </a:rPr>
              <a:t> hx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of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chills,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rigors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400">
              <a:latin typeface="Calibri"/>
              <a:cs typeface="Calibri"/>
            </a:endParaRPr>
          </a:p>
          <a:p>
            <a:pPr marL="107950">
              <a:lnSpc>
                <a:spcPct val="100000"/>
              </a:lnSpc>
            </a:pPr>
            <a:r>
              <a:rPr sz="3200" spc="15" dirty="0">
                <a:latin typeface="Calibri"/>
                <a:cs typeface="Calibri"/>
              </a:rPr>
              <a:t>A-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describe</a:t>
            </a:r>
            <a:r>
              <a:rPr sz="3200" spc="-16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the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findings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on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both</a:t>
            </a:r>
            <a:endParaRPr sz="3200">
              <a:latin typeface="Calibri"/>
              <a:cs typeface="Calibri"/>
            </a:endParaRPr>
          </a:p>
          <a:p>
            <a:pPr marL="107950">
              <a:lnSpc>
                <a:spcPct val="100000"/>
              </a:lnSpc>
              <a:spcBef>
                <a:spcPts val="815"/>
              </a:spcBef>
            </a:pPr>
            <a:r>
              <a:rPr sz="3200" spc="-5" dirty="0">
                <a:latin typeface="Calibri"/>
                <a:cs typeface="Calibri"/>
              </a:rPr>
              <a:t>B-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treatment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292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36575" y="576580"/>
            <a:ext cx="8039734" cy="481584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5080" indent="-343535">
              <a:lnSpc>
                <a:spcPts val="2930"/>
              </a:lnSpc>
              <a:spcBef>
                <a:spcPts val="459"/>
              </a:spcBef>
            </a:pPr>
            <a:r>
              <a:rPr sz="2700" spc="-10" dirty="0">
                <a:latin typeface="Calibri"/>
                <a:cs typeface="Calibri"/>
              </a:rPr>
              <a:t>70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year</a:t>
            </a:r>
            <a:r>
              <a:rPr sz="2700" spc="5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male</a:t>
            </a:r>
            <a:r>
              <a:rPr sz="2700" spc="3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pt</a:t>
            </a:r>
            <a:r>
              <a:rPr sz="2700" spc="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came</a:t>
            </a:r>
            <a:r>
              <a:rPr sz="2700" spc="3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with</a:t>
            </a:r>
            <a:r>
              <a:rPr sz="2700" spc="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right</a:t>
            </a:r>
            <a:r>
              <a:rPr sz="2700" spc="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flank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pain</a:t>
            </a:r>
            <a:r>
              <a:rPr sz="2700" spc="1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,</a:t>
            </a:r>
            <a:r>
              <a:rPr sz="2700" spc="2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palpable </a:t>
            </a:r>
            <a:r>
              <a:rPr sz="2700" spc="-5" dirty="0">
                <a:latin typeface="Calibri"/>
                <a:cs typeface="Calibri"/>
              </a:rPr>
              <a:t> mass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and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haematuria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,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on </a:t>
            </a:r>
            <a:r>
              <a:rPr sz="2700" spc="-10" dirty="0">
                <a:latin typeface="Calibri"/>
                <a:cs typeface="Calibri"/>
              </a:rPr>
              <a:t>CT</a:t>
            </a:r>
            <a:r>
              <a:rPr sz="2700" spc="2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scan</a:t>
            </a:r>
            <a:r>
              <a:rPr sz="2700" spc="-5" dirty="0">
                <a:latin typeface="Calibri"/>
                <a:cs typeface="Calibri"/>
              </a:rPr>
              <a:t> mass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of</a:t>
            </a:r>
            <a:r>
              <a:rPr sz="2700" spc="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2</a:t>
            </a:r>
            <a:r>
              <a:rPr sz="2700" spc="4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cm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appear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50">
              <a:latin typeface="Calibri"/>
              <a:cs typeface="Calibri"/>
            </a:endParaRPr>
          </a:p>
          <a:p>
            <a:pPr marL="12700" marR="141605">
              <a:lnSpc>
                <a:spcPct val="1113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dirty="0">
                <a:latin typeface="Calibri"/>
                <a:cs typeface="Calibri"/>
              </a:rPr>
              <a:t>A : </a:t>
            </a:r>
            <a:r>
              <a:rPr sz="2700" spc="5" dirty="0">
                <a:latin typeface="Calibri"/>
                <a:cs typeface="Calibri"/>
              </a:rPr>
              <a:t>write three </a:t>
            </a:r>
            <a:r>
              <a:rPr sz="2700" spc="-20" dirty="0">
                <a:latin typeface="Calibri"/>
                <a:cs typeface="Calibri"/>
              </a:rPr>
              <a:t>syndrome </a:t>
            </a:r>
            <a:r>
              <a:rPr sz="2700" spc="-30" dirty="0">
                <a:latin typeface="Calibri"/>
                <a:cs typeface="Calibri"/>
              </a:rPr>
              <a:t>may </a:t>
            </a:r>
            <a:r>
              <a:rPr sz="2700" spc="-15" dirty="0">
                <a:latin typeface="Calibri"/>
                <a:cs typeface="Calibri"/>
              </a:rPr>
              <a:t>associate </a:t>
            </a:r>
            <a:r>
              <a:rPr sz="2700" spc="-5" dirty="0">
                <a:latin typeface="Calibri"/>
                <a:cs typeface="Calibri"/>
              </a:rPr>
              <a:t>with </a:t>
            </a:r>
            <a:r>
              <a:rPr sz="2700" spc="-10" dirty="0">
                <a:latin typeface="Calibri"/>
                <a:cs typeface="Calibri"/>
              </a:rPr>
              <a:t>this </a:t>
            </a:r>
            <a:r>
              <a:rPr sz="2700" spc="-5" dirty="0">
                <a:latin typeface="Calibri"/>
                <a:cs typeface="Calibri"/>
              </a:rPr>
              <a:t>mass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65" dirty="0">
                <a:solidFill>
                  <a:srgbClr val="00AF50"/>
                </a:solidFill>
                <a:latin typeface="Calibri"/>
                <a:cs typeface="Calibri"/>
              </a:rPr>
              <a:t>Von</a:t>
            </a:r>
            <a:r>
              <a:rPr sz="2700" spc="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00AF50"/>
                </a:solidFill>
                <a:latin typeface="Calibri"/>
                <a:cs typeface="Calibri"/>
              </a:rPr>
              <a:t>Hippel</a:t>
            </a:r>
            <a:r>
              <a:rPr sz="2700" spc="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00AF50"/>
                </a:solidFill>
                <a:latin typeface="Calibri"/>
                <a:cs typeface="Calibri"/>
              </a:rPr>
              <a:t>lindau</a:t>
            </a:r>
            <a:r>
              <a:rPr sz="27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00" spc="-20" dirty="0">
                <a:solidFill>
                  <a:srgbClr val="00AF50"/>
                </a:solidFill>
                <a:latin typeface="Calibri"/>
                <a:cs typeface="Calibri"/>
              </a:rPr>
              <a:t>syndrome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700" spc="-10" dirty="0">
                <a:solidFill>
                  <a:srgbClr val="00AF50"/>
                </a:solidFill>
                <a:latin typeface="Calibri"/>
                <a:cs typeface="Calibri"/>
              </a:rPr>
              <a:t>Cushing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2700" spc="30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700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700" spc="-25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700" spc="-5" dirty="0">
                <a:solidFill>
                  <a:srgbClr val="00AF50"/>
                </a:solidFill>
                <a:latin typeface="Calibri"/>
                <a:cs typeface="Calibri"/>
              </a:rPr>
              <a:t>uf</a:t>
            </a:r>
            <a:r>
              <a:rPr sz="2700" spc="-70" dirty="0">
                <a:solidFill>
                  <a:srgbClr val="00AF50"/>
                </a:solidFill>
                <a:latin typeface="Calibri"/>
                <a:cs typeface="Calibri"/>
              </a:rPr>
              <a:t>f</a:t>
            </a:r>
            <a:r>
              <a:rPr sz="2700" dirty="0">
                <a:solidFill>
                  <a:srgbClr val="00AF50"/>
                </a:solidFill>
                <a:latin typeface="Calibri"/>
                <a:cs typeface="Calibri"/>
              </a:rPr>
              <a:t>er</a:t>
            </a:r>
            <a:r>
              <a:rPr sz="2700" spc="-1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00" spc="-85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700" spc="-25" dirty="0">
                <a:solidFill>
                  <a:srgbClr val="00AF50"/>
                </a:solidFill>
                <a:latin typeface="Calibri"/>
                <a:cs typeface="Calibri"/>
              </a:rPr>
              <a:t>y</a:t>
            </a:r>
            <a:r>
              <a:rPr sz="2700" spc="-5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700" spc="5" dirty="0">
                <a:solidFill>
                  <a:srgbClr val="00AF50"/>
                </a:solidFill>
                <a:latin typeface="Calibri"/>
                <a:cs typeface="Calibri"/>
              </a:rPr>
              <a:t>d</a:t>
            </a:r>
            <a:r>
              <a:rPr sz="2700" spc="-4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700" spc="-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700" spc="15" dirty="0">
                <a:solidFill>
                  <a:srgbClr val="00AF50"/>
                </a:solidFill>
                <a:latin typeface="Calibri"/>
                <a:cs typeface="Calibri"/>
              </a:rPr>
              <a:t>m</a:t>
            </a:r>
            <a:r>
              <a:rPr sz="270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endParaRPr sz="2700">
              <a:latin typeface="Calibri"/>
              <a:cs typeface="Calibri"/>
            </a:endParaRPr>
          </a:p>
          <a:p>
            <a:pPr marL="355600" marR="1955164" indent="-343535">
              <a:lnSpc>
                <a:spcPts val="2930"/>
              </a:lnSpc>
              <a:spcBef>
                <a:spcPts val="6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dirty="0">
                <a:latin typeface="Calibri"/>
                <a:cs typeface="Calibri"/>
              </a:rPr>
              <a:t>B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: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10" dirty="0">
                <a:latin typeface="Calibri"/>
                <a:cs typeface="Calibri"/>
              </a:rPr>
              <a:t> apropriate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managment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?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00AF50"/>
                </a:solidFill>
                <a:latin typeface="Calibri"/>
                <a:cs typeface="Calibri"/>
              </a:rPr>
              <a:t>RADICAL </a:t>
            </a:r>
            <a:r>
              <a:rPr sz="2700" spc="-6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00AF50"/>
                </a:solidFill>
                <a:latin typeface="Calibri"/>
                <a:cs typeface="Calibri"/>
              </a:rPr>
              <a:t>NEPHRECTOMY</a:t>
            </a:r>
            <a:endParaRPr sz="2700">
              <a:latin typeface="Calibri"/>
              <a:cs typeface="Calibri"/>
            </a:endParaRPr>
          </a:p>
          <a:p>
            <a:pPr marL="431800" marR="2063750" indent="-431800">
              <a:lnSpc>
                <a:spcPts val="3610"/>
              </a:lnSpc>
              <a:spcBef>
                <a:spcPts val="40"/>
              </a:spcBef>
              <a:buFont typeface="Arial"/>
              <a:buChar char="•"/>
              <a:tabLst>
                <a:tab pos="431800" algn="l"/>
                <a:tab pos="432434" algn="l"/>
              </a:tabLst>
            </a:pPr>
            <a:r>
              <a:rPr sz="2700" dirty="0">
                <a:latin typeface="Calibri"/>
                <a:cs typeface="Calibri"/>
              </a:rPr>
              <a:t>c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: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most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common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organ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30" dirty="0">
                <a:latin typeface="Calibri"/>
                <a:cs typeface="Calibri"/>
              </a:rPr>
              <a:t>for</a:t>
            </a:r>
            <a:r>
              <a:rPr sz="2700" spc="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metastasis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?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00AF50"/>
                </a:solidFill>
                <a:latin typeface="Calibri"/>
                <a:cs typeface="Calibri"/>
              </a:rPr>
              <a:t>Lung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40"/>
              </a:lnSpc>
            </a:pPr>
            <a:r>
              <a:rPr dirty="0"/>
              <a:t>293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36575" y="767461"/>
            <a:ext cx="7337425" cy="1003935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355600" marR="5080" indent="-343535">
              <a:lnSpc>
                <a:spcPts val="3829"/>
              </a:lnSpc>
              <a:spcBef>
                <a:spcPts val="24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20" dirty="0">
                <a:latin typeface="Calibri"/>
                <a:cs typeface="Calibri"/>
              </a:rPr>
              <a:t>50 </a:t>
            </a:r>
            <a:r>
              <a:rPr sz="3200" spc="-20" dirty="0">
                <a:latin typeface="Calibri"/>
                <a:cs typeface="Calibri"/>
              </a:rPr>
              <a:t>year </a:t>
            </a:r>
            <a:r>
              <a:rPr sz="3200" spc="-10" dirty="0">
                <a:latin typeface="Calibri"/>
                <a:cs typeface="Calibri"/>
              </a:rPr>
              <a:t>female </a:t>
            </a:r>
            <a:r>
              <a:rPr sz="3200" spc="20" dirty="0">
                <a:latin typeface="Calibri"/>
                <a:cs typeface="Calibri"/>
              </a:rPr>
              <a:t>pt </a:t>
            </a:r>
            <a:r>
              <a:rPr sz="3200" spc="10" dirty="0">
                <a:latin typeface="Calibri"/>
                <a:cs typeface="Calibri"/>
              </a:rPr>
              <a:t>came </a:t>
            </a:r>
            <a:r>
              <a:rPr sz="3200" spc="-5" dirty="0">
                <a:latin typeface="Calibri"/>
                <a:cs typeface="Calibri"/>
              </a:rPr>
              <a:t>to </a:t>
            </a:r>
            <a:r>
              <a:rPr sz="3200" spc="10" dirty="0">
                <a:latin typeface="Calibri"/>
                <a:cs typeface="Calibri"/>
              </a:rPr>
              <a:t>clinic with 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50" dirty="0">
                <a:latin typeface="Calibri"/>
                <a:cs typeface="Calibri"/>
              </a:rPr>
              <a:t>n</a:t>
            </a:r>
            <a:r>
              <a:rPr sz="3200" spc="-10" dirty="0">
                <a:latin typeface="Calibri"/>
                <a:cs typeface="Calibri"/>
              </a:rPr>
              <a:t>c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40" dirty="0">
                <a:latin typeface="Calibri"/>
                <a:cs typeface="Calibri"/>
              </a:rPr>
              <a:t>n</a:t>
            </a:r>
            <a:r>
              <a:rPr sz="3200" spc="-25" dirty="0">
                <a:latin typeface="Calibri"/>
                <a:cs typeface="Calibri"/>
              </a:rPr>
              <a:t>t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50" dirty="0">
                <a:latin typeface="Calibri"/>
                <a:cs typeface="Calibri"/>
              </a:rPr>
              <a:t>n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40" dirty="0">
                <a:latin typeface="Calibri"/>
                <a:cs typeface="Calibri"/>
              </a:rPr>
              <a:t>n</a:t>
            </a:r>
            <a:r>
              <a:rPr sz="3200" spc="-10" dirty="0">
                <a:latin typeface="Calibri"/>
                <a:cs typeface="Calibri"/>
              </a:rPr>
              <a:t>c</a:t>
            </a:r>
            <a:r>
              <a:rPr sz="3200" spc="10" dirty="0">
                <a:latin typeface="Calibri"/>
                <a:cs typeface="Calibri"/>
              </a:rPr>
              <a:t>e</a:t>
            </a:r>
            <a:r>
              <a:rPr sz="3200" spc="-229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,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35" dirty="0">
                <a:latin typeface="Calibri"/>
                <a:cs typeface="Calibri"/>
              </a:rPr>
              <a:t>w</a:t>
            </a:r>
            <a:r>
              <a:rPr sz="3200" spc="40" dirty="0">
                <a:latin typeface="Calibri"/>
                <a:cs typeface="Calibri"/>
              </a:rPr>
              <a:t>ha</a:t>
            </a:r>
            <a:r>
              <a:rPr sz="3200" spc="10" dirty="0">
                <a:latin typeface="Calibri"/>
                <a:cs typeface="Calibri"/>
              </a:rPr>
              <a:t>t</a:t>
            </a:r>
            <a:r>
              <a:rPr sz="3200" spc="-155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s</a:t>
            </a:r>
            <a:r>
              <a:rPr sz="3200" spc="40" dirty="0">
                <a:latin typeface="Calibri"/>
                <a:cs typeface="Calibri"/>
              </a:rPr>
              <a:t>h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40" dirty="0">
                <a:latin typeface="Calibri"/>
                <a:cs typeface="Calibri"/>
              </a:rPr>
              <a:t>u</a:t>
            </a:r>
            <a:r>
              <a:rPr sz="3200" spc="10" dirty="0">
                <a:latin typeface="Calibri"/>
                <a:cs typeface="Calibri"/>
              </a:rPr>
              <a:t>ld</a:t>
            </a:r>
            <a:r>
              <a:rPr sz="3200" spc="-16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y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15" dirty="0">
                <a:latin typeface="Calibri"/>
                <a:cs typeface="Calibri"/>
              </a:rPr>
              <a:t>u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35" dirty="0">
                <a:latin typeface="Calibri"/>
                <a:cs typeface="Calibri"/>
              </a:rPr>
              <a:t>a</a:t>
            </a:r>
            <a:r>
              <a:rPr sz="3200" spc="15" dirty="0">
                <a:latin typeface="Calibri"/>
                <a:cs typeface="Calibri"/>
              </a:rPr>
              <a:t>s</a:t>
            </a:r>
            <a:r>
              <a:rPr sz="3200" spc="10" dirty="0">
                <a:latin typeface="Calibri"/>
                <a:cs typeface="Calibri"/>
              </a:rPr>
              <a:t>k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40" dirty="0">
                <a:latin typeface="Calibri"/>
                <a:cs typeface="Calibri"/>
              </a:rPr>
              <a:t>h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1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30" dirty="0">
                <a:latin typeface="Calibri"/>
                <a:cs typeface="Calibri"/>
              </a:rPr>
              <a:t>Hx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692" y="4863591"/>
            <a:ext cx="4565650" cy="1871980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043940">
              <a:lnSpc>
                <a:spcPct val="100000"/>
              </a:lnSpc>
              <a:spcBef>
                <a:spcPts val="1140"/>
              </a:spcBef>
            </a:pPr>
            <a:r>
              <a:rPr sz="2000" b="1" spc="10" dirty="0">
                <a:latin typeface="Calibri"/>
                <a:cs typeface="Calibri"/>
              </a:rPr>
              <a:t>5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20" dirty="0">
                <a:latin typeface="Calibri"/>
                <a:cs typeface="Calibri"/>
              </a:rPr>
              <a:t>sy</a:t>
            </a:r>
            <a:r>
              <a:rPr sz="2000" b="1" spc="15" dirty="0">
                <a:latin typeface="Calibri"/>
                <a:cs typeface="Calibri"/>
              </a:rPr>
              <a:t>m</a:t>
            </a:r>
            <a:r>
              <a:rPr sz="2000" b="1" spc="-25" dirty="0">
                <a:latin typeface="Calibri"/>
                <a:cs typeface="Calibri"/>
              </a:rPr>
              <a:t>pt</a:t>
            </a:r>
            <a:r>
              <a:rPr sz="2000" b="1" spc="45" dirty="0">
                <a:latin typeface="Calibri"/>
                <a:cs typeface="Calibri"/>
              </a:rPr>
              <a:t>o</a:t>
            </a:r>
            <a:r>
              <a:rPr sz="2000" b="1" spc="15" dirty="0">
                <a:latin typeface="Calibri"/>
                <a:cs typeface="Calibri"/>
              </a:rPr>
              <a:t>m</a:t>
            </a:r>
            <a:r>
              <a:rPr sz="2000" b="1" spc="10" dirty="0">
                <a:latin typeface="Calibri"/>
                <a:cs typeface="Calibri"/>
              </a:rPr>
              <a:t>s</a:t>
            </a:r>
            <a:r>
              <a:rPr sz="2000" b="1" spc="-135" dirty="0">
                <a:latin typeface="Calibri"/>
                <a:cs typeface="Calibri"/>
              </a:rPr>
              <a:t> </a:t>
            </a:r>
            <a:r>
              <a:rPr sz="2000" b="1" spc="35" dirty="0">
                <a:latin typeface="Calibri"/>
                <a:cs typeface="Calibri"/>
              </a:rPr>
              <a:t>f</a:t>
            </a:r>
            <a:r>
              <a:rPr sz="2000" b="1" spc="45" dirty="0">
                <a:latin typeface="Calibri"/>
                <a:cs typeface="Calibri"/>
              </a:rPr>
              <a:t>o</a:t>
            </a:r>
            <a:r>
              <a:rPr sz="2000" b="1" spc="5" dirty="0">
                <a:latin typeface="Calibri"/>
                <a:cs typeface="Calibri"/>
              </a:rPr>
              <a:t>r</a:t>
            </a:r>
            <a:r>
              <a:rPr sz="2000" b="1" spc="-12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35" dirty="0">
                <a:latin typeface="Calibri"/>
                <a:cs typeface="Calibri"/>
              </a:rPr>
              <a:t>e</a:t>
            </a:r>
            <a:r>
              <a:rPr sz="2000" b="1" spc="20" dirty="0">
                <a:latin typeface="Calibri"/>
                <a:cs typeface="Calibri"/>
              </a:rPr>
              <a:t>s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30" dirty="0">
                <a:latin typeface="Calibri"/>
                <a:cs typeface="Calibri"/>
              </a:rPr>
              <a:t>i</a:t>
            </a:r>
            <a:r>
              <a:rPr sz="2000" b="1" spc="-15" dirty="0">
                <a:latin typeface="Calibri"/>
                <a:cs typeface="Calibri"/>
              </a:rPr>
              <a:t>c</a:t>
            </a:r>
            <a:r>
              <a:rPr sz="2000" b="1" spc="-30" dirty="0">
                <a:latin typeface="Calibri"/>
                <a:cs typeface="Calibri"/>
              </a:rPr>
              <a:t>u</a:t>
            </a:r>
            <a:r>
              <a:rPr sz="2000" b="1" spc="30" dirty="0">
                <a:latin typeface="Calibri"/>
                <a:cs typeface="Calibri"/>
              </a:rPr>
              <a:t>l</a:t>
            </a:r>
            <a:r>
              <a:rPr sz="2000" b="1" spc="-15" dirty="0">
                <a:latin typeface="Calibri"/>
                <a:cs typeface="Calibri"/>
              </a:rPr>
              <a:t>a</a:t>
            </a:r>
            <a:r>
              <a:rPr sz="2000" b="1" spc="5" dirty="0">
                <a:latin typeface="Calibri"/>
                <a:cs typeface="Calibri"/>
              </a:rPr>
              <a:t>r</a:t>
            </a:r>
            <a:r>
              <a:rPr sz="2000" b="1" spc="-12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45" dirty="0">
                <a:latin typeface="Calibri"/>
                <a:cs typeface="Calibri"/>
              </a:rPr>
              <a:t>o</a:t>
            </a:r>
            <a:r>
              <a:rPr sz="2000" b="1" spc="30" dirty="0">
                <a:latin typeface="Calibri"/>
                <a:cs typeface="Calibri"/>
              </a:rPr>
              <a:t>r</a:t>
            </a:r>
            <a:r>
              <a:rPr sz="2000" b="1" spc="20" dirty="0">
                <a:latin typeface="Calibri"/>
                <a:cs typeface="Calibri"/>
              </a:rPr>
              <a:t>s</a:t>
            </a:r>
            <a:r>
              <a:rPr sz="2000" b="1" spc="30" dirty="0">
                <a:latin typeface="Calibri"/>
                <a:cs typeface="Calibri"/>
              </a:rPr>
              <a:t>i</a:t>
            </a:r>
            <a:r>
              <a:rPr sz="2000" b="1" spc="45" dirty="0">
                <a:latin typeface="Calibri"/>
                <a:cs typeface="Calibri"/>
              </a:rPr>
              <a:t>o</a:t>
            </a:r>
            <a:r>
              <a:rPr sz="2000" b="1" spc="10" dirty="0"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  <a:p>
            <a:pPr marL="269875" indent="-257810">
              <a:lnSpc>
                <a:spcPct val="100000"/>
              </a:lnSpc>
              <a:spcBef>
                <a:spcPts val="820"/>
              </a:spcBef>
              <a:buAutoNum type="arabicPeriod"/>
              <a:tabLst>
                <a:tab pos="270510" algn="l"/>
              </a:tabLst>
            </a:pPr>
            <a:r>
              <a:rPr sz="1550" spc="-15" dirty="0">
                <a:latin typeface="Calibri"/>
                <a:cs typeface="Calibri"/>
              </a:rPr>
              <a:t>Testicular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pain</a:t>
            </a:r>
            <a:endParaRPr sz="1550">
              <a:latin typeface="Calibri"/>
              <a:cs typeface="Calibri"/>
            </a:endParaRPr>
          </a:p>
          <a:p>
            <a:pPr marL="269875" indent="-257810">
              <a:lnSpc>
                <a:spcPct val="100000"/>
              </a:lnSpc>
              <a:spcBef>
                <a:spcPts val="244"/>
              </a:spcBef>
              <a:buAutoNum type="arabicPeriod"/>
              <a:tabLst>
                <a:tab pos="270510" algn="l"/>
              </a:tabLst>
            </a:pPr>
            <a:r>
              <a:rPr sz="1550" spc="10" dirty="0">
                <a:latin typeface="Calibri"/>
                <a:cs typeface="Calibri"/>
              </a:rPr>
              <a:t>Swelling</a:t>
            </a:r>
            <a:endParaRPr sz="1550">
              <a:latin typeface="Calibri"/>
              <a:cs typeface="Calibri"/>
            </a:endParaRPr>
          </a:p>
          <a:p>
            <a:pPr marL="269875" indent="-257810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270510" algn="l"/>
              </a:tabLst>
            </a:pPr>
            <a:r>
              <a:rPr sz="1550" spc="5" dirty="0">
                <a:latin typeface="Calibri"/>
                <a:cs typeface="Calibri"/>
              </a:rPr>
              <a:t>Erythema</a:t>
            </a:r>
            <a:endParaRPr sz="1550">
              <a:latin typeface="Calibri"/>
              <a:cs typeface="Calibri"/>
            </a:endParaRPr>
          </a:p>
          <a:p>
            <a:pPr marL="269875" indent="-257810">
              <a:lnSpc>
                <a:spcPct val="100000"/>
              </a:lnSpc>
              <a:spcBef>
                <a:spcPts val="244"/>
              </a:spcBef>
              <a:buAutoNum type="arabicPeriod"/>
              <a:tabLst>
                <a:tab pos="270510" algn="l"/>
              </a:tabLst>
            </a:pPr>
            <a:r>
              <a:rPr sz="1550" dirty="0">
                <a:latin typeface="Calibri"/>
                <a:cs typeface="Calibri"/>
              </a:rPr>
              <a:t>Vomiting</a:t>
            </a:r>
            <a:endParaRPr sz="1550">
              <a:latin typeface="Calibri"/>
              <a:cs typeface="Calibri"/>
            </a:endParaRPr>
          </a:p>
          <a:p>
            <a:pPr marL="269875" indent="-257810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270510" algn="l"/>
              </a:tabLst>
            </a:pPr>
            <a:r>
              <a:rPr sz="1550" spc="-10" dirty="0">
                <a:latin typeface="Calibri"/>
                <a:cs typeface="Calibri"/>
              </a:rPr>
              <a:t>Recurrent</a:t>
            </a:r>
            <a:r>
              <a:rPr sz="1550" spc="145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episodes</a:t>
            </a:r>
            <a:r>
              <a:rPr sz="1550" spc="204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?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9294" y="1377568"/>
            <a:ext cx="2737485" cy="12509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30"/>
              </a:spcBef>
            </a:pPr>
            <a:r>
              <a:rPr sz="2000" b="1" spc="45" dirty="0">
                <a:latin typeface="Calibri"/>
                <a:cs typeface="Calibri"/>
              </a:rPr>
              <a:t>Me</a:t>
            </a:r>
            <a:r>
              <a:rPr sz="2000" b="1" spc="-25" dirty="0">
                <a:latin typeface="Calibri"/>
                <a:cs typeface="Calibri"/>
              </a:rPr>
              <a:t>n</a:t>
            </a:r>
            <a:r>
              <a:rPr sz="2000" b="1" spc="-20" dirty="0">
                <a:latin typeface="Calibri"/>
                <a:cs typeface="Calibri"/>
              </a:rPr>
              <a:t>t</a:t>
            </a:r>
            <a:r>
              <a:rPr sz="2000" b="1" spc="30" dirty="0">
                <a:latin typeface="Calibri"/>
                <a:cs typeface="Calibri"/>
              </a:rPr>
              <a:t>i</a:t>
            </a:r>
            <a:r>
              <a:rPr sz="2000" b="1" spc="45" dirty="0">
                <a:latin typeface="Calibri"/>
                <a:cs typeface="Calibri"/>
              </a:rPr>
              <a:t>o</a:t>
            </a:r>
            <a:r>
              <a:rPr sz="2000" b="1" spc="15" dirty="0">
                <a:latin typeface="Calibri"/>
                <a:cs typeface="Calibri"/>
              </a:rPr>
              <a:t>n</a:t>
            </a:r>
            <a:r>
              <a:rPr sz="2000" b="1" spc="-19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t</a:t>
            </a:r>
            <a:r>
              <a:rPr sz="2000" b="1" spc="25" dirty="0">
                <a:latin typeface="Calibri"/>
                <a:cs typeface="Calibri"/>
              </a:rPr>
              <a:t>y</a:t>
            </a:r>
            <a:r>
              <a:rPr sz="2000" b="1" spc="-25" dirty="0">
                <a:latin typeface="Calibri"/>
                <a:cs typeface="Calibri"/>
              </a:rPr>
              <a:t>p</a:t>
            </a:r>
            <a:r>
              <a:rPr sz="2000" b="1" spc="40" dirty="0">
                <a:latin typeface="Calibri"/>
                <a:cs typeface="Calibri"/>
              </a:rPr>
              <a:t>e</a:t>
            </a:r>
            <a:r>
              <a:rPr sz="2000" b="1" spc="10" dirty="0">
                <a:latin typeface="Calibri"/>
                <a:cs typeface="Calibri"/>
              </a:rPr>
              <a:t>s </a:t>
            </a:r>
            <a:r>
              <a:rPr sz="2000" b="1" spc="45" dirty="0">
                <a:latin typeface="Calibri"/>
                <a:cs typeface="Calibri"/>
              </a:rPr>
              <a:t>o</a:t>
            </a:r>
            <a:r>
              <a:rPr sz="2000" b="1" spc="5" dirty="0">
                <a:latin typeface="Calibri"/>
                <a:cs typeface="Calibri"/>
              </a:rPr>
              <a:t>f</a:t>
            </a:r>
            <a:r>
              <a:rPr sz="2000" b="1" spc="-110" dirty="0">
                <a:latin typeface="Calibri"/>
                <a:cs typeface="Calibri"/>
              </a:rPr>
              <a:t> </a:t>
            </a:r>
            <a:r>
              <a:rPr sz="2000" b="1" spc="40" dirty="0">
                <a:latin typeface="Calibri"/>
                <a:cs typeface="Calibri"/>
              </a:rPr>
              <a:t>fo</a:t>
            </a:r>
            <a:r>
              <a:rPr sz="2000" b="1" spc="30" dirty="0">
                <a:latin typeface="Calibri"/>
                <a:cs typeface="Calibri"/>
              </a:rPr>
              <a:t>l</a:t>
            </a:r>
            <a:r>
              <a:rPr sz="2000" b="1" spc="25" dirty="0">
                <a:latin typeface="Calibri"/>
                <a:cs typeface="Calibri"/>
              </a:rPr>
              <a:t>y</a:t>
            </a:r>
            <a:r>
              <a:rPr sz="2000" b="1" spc="40" dirty="0">
                <a:latin typeface="Calibri"/>
                <a:cs typeface="Calibri"/>
              </a:rPr>
              <a:t>e</a:t>
            </a:r>
            <a:r>
              <a:rPr sz="2000" b="1" spc="5" dirty="0">
                <a:latin typeface="Calibri"/>
                <a:cs typeface="Calibri"/>
              </a:rPr>
              <a:t>s  </a:t>
            </a:r>
            <a:r>
              <a:rPr sz="2000" b="1" spc="-15" dirty="0">
                <a:latin typeface="Calibri"/>
                <a:cs typeface="Calibri"/>
              </a:rPr>
              <a:t>ca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-30" dirty="0">
                <a:latin typeface="Calibri"/>
                <a:cs typeface="Calibri"/>
              </a:rPr>
              <a:t>h</a:t>
            </a:r>
            <a:r>
              <a:rPr sz="2000" b="1" spc="5" dirty="0">
                <a:latin typeface="Calibri"/>
                <a:cs typeface="Calibri"/>
              </a:rPr>
              <a:t>.</a:t>
            </a:r>
            <a:r>
              <a:rPr sz="2000" b="1" spc="5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Acc</a:t>
            </a:r>
            <a:r>
              <a:rPr sz="2000" b="1" spc="45" dirty="0">
                <a:latin typeface="Calibri"/>
                <a:cs typeface="Calibri"/>
              </a:rPr>
              <a:t>o</a:t>
            </a:r>
            <a:r>
              <a:rPr sz="2000" b="1" spc="30" dirty="0">
                <a:latin typeface="Calibri"/>
                <a:cs typeface="Calibri"/>
              </a:rPr>
              <a:t>r</a:t>
            </a:r>
            <a:r>
              <a:rPr sz="2000" b="1" spc="-30" dirty="0">
                <a:latin typeface="Calibri"/>
                <a:cs typeface="Calibri"/>
              </a:rPr>
              <a:t>d</a:t>
            </a:r>
            <a:r>
              <a:rPr sz="2000" b="1" spc="30" dirty="0">
                <a:latin typeface="Calibri"/>
                <a:cs typeface="Calibri"/>
              </a:rPr>
              <a:t>i</a:t>
            </a:r>
            <a:r>
              <a:rPr sz="2000" b="1" spc="-30" dirty="0">
                <a:latin typeface="Calibri"/>
                <a:cs typeface="Calibri"/>
              </a:rPr>
              <a:t>n</a:t>
            </a:r>
            <a:r>
              <a:rPr sz="2000" b="1" spc="10" dirty="0">
                <a:latin typeface="Calibri"/>
                <a:cs typeface="Calibri"/>
              </a:rPr>
              <a:t>g</a:t>
            </a:r>
            <a:r>
              <a:rPr sz="2000" b="1" spc="-14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10" dirty="0">
                <a:latin typeface="Calibri"/>
                <a:cs typeface="Calibri"/>
              </a:rPr>
              <a:t>o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-30" dirty="0">
                <a:latin typeface="Calibri"/>
                <a:cs typeface="Calibri"/>
              </a:rPr>
              <a:t>h</a:t>
            </a:r>
            <a:r>
              <a:rPr sz="2000" b="1" spc="5" dirty="0">
                <a:latin typeface="Calibri"/>
                <a:cs typeface="Calibri"/>
              </a:rPr>
              <a:t>e  </a:t>
            </a:r>
            <a:r>
              <a:rPr sz="2000" b="1" spc="-30" dirty="0">
                <a:latin typeface="Calibri"/>
                <a:cs typeface="Calibri"/>
              </a:rPr>
              <a:t>nu</a:t>
            </a:r>
            <a:r>
              <a:rPr sz="2000" b="1" spc="15" dirty="0">
                <a:latin typeface="Calibri"/>
                <a:cs typeface="Calibri"/>
              </a:rPr>
              <a:t>m</a:t>
            </a:r>
            <a:r>
              <a:rPr sz="2000" b="1" spc="-25" dirty="0">
                <a:latin typeface="Calibri"/>
                <a:cs typeface="Calibri"/>
              </a:rPr>
              <a:t>b</a:t>
            </a:r>
            <a:r>
              <a:rPr sz="2000" b="1" spc="35" dirty="0">
                <a:latin typeface="Calibri"/>
                <a:cs typeface="Calibri"/>
              </a:rPr>
              <a:t>e</a:t>
            </a:r>
            <a:r>
              <a:rPr sz="2000" b="1" spc="5" dirty="0">
                <a:latin typeface="Calibri"/>
                <a:cs typeface="Calibri"/>
              </a:rPr>
              <a:t>r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spc="45" dirty="0">
                <a:latin typeface="Calibri"/>
                <a:cs typeface="Calibri"/>
              </a:rPr>
              <a:t>o</a:t>
            </a:r>
            <a:r>
              <a:rPr sz="2000" b="1" spc="5" dirty="0">
                <a:latin typeface="Calibri"/>
                <a:cs typeface="Calibri"/>
              </a:rPr>
              <a:t>f</a:t>
            </a:r>
            <a:r>
              <a:rPr sz="2000" b="1" spc="-125" dirty="0">
                <a:latin typeface="Calibri"/>
                <a:cs typeface="Calibri"/>
              </a:rPr>
              <a:t> </a:t>
            </a:r>
            <a:r>
              <a:rPr sz="2000" b="1" spc="10" dirty="0">
                <a:latin typeface="Calibri"/>
                <a:cs typeface="Calibri"/>
              </a:rPr>
              <a:t>w</a:t>
            </a:r>
            <a:r>
              <a:rPr sz="2000" b="1" spc="-15" dirty="0">
                <a:latin typeface="Calibri"/>
                <a:cs typeface="Calibri"/>
              </a:rPr>
              <a:t>a</a:t>
            </a:r>
            <a:r>
              <a:rPr sz="2000" b="1" spc="20" dirty="0">
                <a:latin typeface="Calibri"/>
                <a:cs typeface="Calibri"/>
              </a:rPr>
              <a:t>y</a:t>
            </a:r>
            <a:r>
              <a:rPr sz="2000" b="1" spc="10" dirty="0">
                <a:latin typeface="Calibri"/>
                <a:cs typeface="Calibri"/>
              </a:rPr>
              <a:t>s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spc="15" dirty="0">
                <a:latin typeface="Calibri"/>
                <a:cs typeface="Calibri"/>
              </a:rPr>
              <a:t>&amp;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45" dirty="0">
                <a:latin typeface="Calibri"/>
                <a:cs typeface="Calibri"/>
              </a:rPr>
              <a:t>o</a:t>
            </a:r>
            <a:r>
              <a:rPr sz="2000" b="1" spc="-30" dirty="0">
                <a:latin typeface="Calibri"/>
                <a:cs typeface="Calibri"/>
              </a:rPr>
              <a:t>n</a:t>
            </a:r>
            <a:r>
              <a:rPr sz="2000" b="1" spc="5" dirty="0">
                <a:latin typeface="Calibri"/>
                <a:cs typeface="Calibri"/>
              </a:rPr>
              <a:t>e  </a:t>
            </a:r>
            <a:r>
              <a:rPr sz="2000" b="1" dirty="0">
                <a:latin typeface="Calibri"/>
                <a:cs typeface="Calibri"/>
              </a:rPr>
              <a:t>absolute</a:t>
            </a:r>
            <a:r>
              <a:rPr sz="2000" b="1" spc="-10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contraindication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9294" y="2783903"/>
            <a:ext cx="2039620" cy="25914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2400" spc="-5" dirty="0">
                <a:latin typeface="Calibri"/>
                <a:cs typeface="Calibri"/>
              </a:rPr>
              <a:t>One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way</a:t>
            </a:r>
            <a:endParaRPr sz="2400">
              <a:latin typeface="Calibri"/>
              <a:cs typeface="Calibri"/>
            </a:endParaRPr>
          </a:p>
          <a:p>
            <a:pPr marL="269875" indent="-25781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2400" spc="-50" dirty="0">
                <a:latin typeface="Calibri"/>
                <a:cs typeface="Calibri"/>
              </a:rPr>
              <a:t>T</a:t>
            </a:r>
            <a:r>
              <a:rPr sz="2400" spc="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w</a:t>
            </a:r>
            <a:r>
              <a:rPr sz="2400" spc="-105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269875" indent="-25781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2400" spc="5" dirty="0">
                <a:latin typeface="Calibri"/>
                <a:cs typeface="Calibri"/>
              </a:rPr>
              <a:t>Three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ways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50">
              <a:latin typeface="Calibri"/>
              <a:cs typeface="Calibri"/>
            </a:endParaRPr>
          </a:p>
          <a:p>
            <a:pPr marL="12700" marR="5080">
              <a:lnSpc>
                <a:spcPct val="101600"/>
              </a:lnSpc>
            </a:pPr>
            <a:r>
              <a:rPr sz="2400" dirty="0">
                <a:latin typeface="Calibri"/>
                <a:cs typeface="Calibri"/>
              </a:rPr>
              <a:t>2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.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c/I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Urethral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injury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1180" y="1748408"/>
            <a:ext cx="7329805" cy="2957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865"/>
              </a:lnSpc>
              <a:spcBef>
                <a:spcPts val="105"/>
              </a:spcBef>
            </a:pPr>
            <a:r>
              <a:rPr sz="2400" b="1" spc="-5" dirty="0">
                <a:latin typeface="Calibri"/>
                <a:cs typeface="Calibri"/>
              </a:rPr>
              <a:t>Mention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5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complications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of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undescended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testis: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65"/>
              </a:lnSpc>
            </a:pPr>
            <a:r>
              <a:rPr sz="2400" spc="-25" dirty="0">
                <a:latin typeface="Calibri"/>
                <a:cs typeface="Calibri"/>
              </a:rPr>
              <a:t>Relative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risk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 </a:t>
            </a:r>
            <a:r>
              <a:rPr sz="2400" spc="5" dirty="0">
                <a:latin typeface="Calibri"/>
                <a:cs typeface="Calibri"/>
              </a:rPr>
              <a:t>cancer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40-fold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higher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undescended</a:t>
            </a:r>
            <a:endParaRPr sz="2400">
              <a:latin typeface="Calibri"/>
              <a:cs typeface="Calibri"/>
            </a:endParaRPr>
          </a:p>
          <a:p>
            <a:pPr marL="12700" marR="57785">
              <a:lnSpc>
                <a:spcPts val="2850"/>
              </a:lnSpc>
              <a:spcBef>
                <a:spcPts val="170"/>
              </a:spcBef>
            </a:pPr>
            <a:r>
              <a:rPr sz="2400" spc="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40" dirty="0">
                <a:latin typeface="Calibri"/>
                <a:cs typeface="Calibri"/>
              </a:rPr>
              <a:t>s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-25" dirty="0">
                <a:latin typeface="Calibri"/>
                <a:cs typeface="Calibri"/>
              </a:rPr>
              <a:t>i</a:t>
            </a:r>
            <a:r>
              <a:rPr sz="2400" spc="3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.</a:t>
            </a:r>
            <a:r>
              <a:rPr sz="2400" spc="-17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M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3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spc="3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spc="3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spc="4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;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30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spc="30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i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3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9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35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i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20" dirty="0">
                <a:latin typeface="Calibri"/>
                <a:cs typeface="Calibri"/>
              </a:rPr>
              <a:t>p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4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20" dirty="0">
                <a:latin typeface="Calibri"/>
                <a:cs typeface="Calibri"/>
              </a:rPr>
              <a:t>n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 </a:t>
            </a:r>
            <a:r>
              <a:rPr sz="2400" spc="35" dirty="0">
                <a:latin typeface="Calibri"/>
                <a:cs typeface="Calibri"/>
              </a:rPr>
              <a:t>s</a:t>
            </a:r>
            <a:r>
              <a:rPr sz="2400" spc="30" dirty="0">
                <a:latin typeface="Calibri"/>
                <a:cs typeface="Calibri"/>
              </a:rPr>
              <a:t>m</a:t>
            </a:r>
            <a:r>
              <a:rPr sz="2400" spc="-25" dirty="0">
                <a:latin typeface="Calibri"/>
                <a:cs typeface="Calibri"/>
              </a:rPr>
              <a:t>al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2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20" dirty="0">
                <a:latin typeface="Calibri"/>
                <a:cs typeface="Calibri"/>
              </a:rPr>
              <a:t>n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ge</a:t>
            </a:r>
            <a:r>
              <a:rPr sz="2400" spc="-165" dirty="0">
                <a:latin typeface="Calibri"/>
                <a:cs typeface="Calibri"/>
              </a:rPr>
              <a:t> </a:t>
            </a:r>
            <a:r>
              <a:rPr sz="2400" spc="20" dirty="0">
                <a:latin typeface="Calibri"/>
                <a:cs typeface="Calibri"/>
              </a:rPr>
              <a:t>(</a:t>
            </a:r>
            <a:r>
              <a:rPr sz="2400" spc="-10" dirty="0">
                <a:latin typeface="Calibri"/>
                <a:cs typeface="Calibri"/>
              </a:rPr>
              <a:t>~</a:t>
            </a:r>
            <a:r>
              <a:rPr sz="2400" spc="-15" dirty="0">
                <a:latin typeface="Calibri"/>
                <a:cs typeface="Calibri"/>
              </a:rPr>
              <a:t>2</a:t>
            </a:r>
            <a:r>
              <a:rPr sz="2400" spc="5" dirty="0">
                <a:latin typeface="Calibri"/>
                <a:cs typeface="Calibri"/>
              </a:rPr>
              <a:t>%</a:t>
            </a:r>
            <a:r>
              <a:rPr sz="2400" spc="15" dirty="0">
                <a:latin typeface="Calibri"/>
                <a:cs typeface="Calibri"/>
              </a:rPr>
              <a:t>)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30"/>
              </a:lnSpc>
            </a:pPr>
            <a:r>
              <a:rPr sz="2400" spc="-10" dirty="0">
                <a:latin typeface="Calibri"/>
                <a:cs typeface="Calibri"/>
              </a:rPr>
              <a:t>Reduced </a:t>
            </a:r>
            <a:r>
              <a:rPr sz="2400" spc="-15" dirty="0">
                <a:latin typeface="Calibri"/>
                <a:cs typeface="Calibri"/>
              </a:rPr>
              <a:t>fertility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55"/>
              </a:lnSpc>
            </a:pPr>
            <a:r>
              <a:rPr sz="2400" spc="5" dirty="0">
                <a:latin typeface="Calibri"/>
                <a:cs typeface="Calibri"/>
              </a:rPr>
              <a:t>Increased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risk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testicular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torsion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70"/>
              </a:lnSpc>
            </a:pPr>
            <a:r>
              <a:rPr sz="2400" spc="5" dirty="0">
                <a:latin typeface="Calibri"/>
                <a:cs typeface="Calibri"/>
              </a:rPr>
              <a:t>Increased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risk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direct </a:t>
            </a:r>
            <a:r>
              <a:rPr sz="2400" spc="-5" dirty="0">
                <a:latin typeface="Calibri"/>
                <a:cs typeface="Calibri"/>
              </a:rPr>
              <a:t>inguinal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hernias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2400" spc="-10" dirty="0">
                <a:latin typeface="Calibri"/>
                <a:cs typeface="Calibri"/>
              </a:rPr>
              <a:t>trauma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5445" y="2586608"/>
            <a:ext cx="3606165" cy="3688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3000" spc="-15" dirty="0">
                <a:latin typeface="Calibri"/>
                <a:cs typeface="Calibri"/>
              </a:rPr>
              <a:t>Prostate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boundaries</a:t>
            </a:r>
            <a:r>
              <a:rPr sz="3000" spc="140" dirty="0">
                <a:latin typeface="Calibri"/>
                <a:cs typeface="Calibri"/>
              </a:rPr>
              <a:t> </a:t>
            </a:r>
            <a:r>
              <a:rPr sz="3000" spc="10" dirty="0">
                <a:latin typeface="Calibri"/>
                <a:cs typeface="Calibri"/>
              </a:rPr>
              <a:t>??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latin typeface="Calibri"/>
              <a:cs typeface="Calibri"/>
            </a:endParaRPr>
          </a:p>
          <a:p>
            <a:pPr marL="12700" marR="1553210" algn="just">
              <a:lnSpc>
                <a:spcPct val="119600"/>
              </a:lnSpc>
              <a:spcBef>
                <a:spcPts val="5"/>
              </a:spcBef>
            </a:pPr>
            <a:r>
              <a:rPr sz="3000" spc="-10" dirty="0">
                <a:latin typeface="Calibri"/>
                <a:cs typeface="Calibri"/>
              </a:rPr>
              <a:t>Anteriorly </a:t>
            </a:r>
            <a:r>
              <a:rPr sz="3000" spc="10" dirty="0">
                <a:latin typeface="Calibri"/>
                <a:cs typeface="Calibri"/>
              </a:rPr>
              <a:t>….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50" dirty="0">
                <a:latin typeface="Calibri"/>
                <a:cs typeface="Calibri"/>
              </a:rPr>
              <a:t>P</a:t>
            </a:r>
            <a:r>
              <a:rPr sz="3000" spc="-5" dirty="0">
                <a:latin typeface="Calibri"/>
                <a:cs typeface="Calibri"/>
              </a:rPr>
              <a:t>o</a:t>
            </a:r>
            <a:r>
              <a:rPr sz="3000" spc="20" dirty="0">
                <a:latin typeface="Calibri"/>
                <a:cs typeface="Calibri"/>
              </a:rPr>
              <a:t>s</a:t>
            </a:r>
            <a:r>
              <a:rPr sz="3000" spc="-30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e</a:t>
            </a:r>
            <a:r>
              <a:rPr sz="3000" spc="10" dirty="0">
                <a:latin typeface="Calibri"/>
                <a:cs typeface="Calibri"/>
              </a:rPr>
              <a:t>r</a:t>
            </a:r>
            <a:r>
              <a:rPr sz="3000" spc="-15" dirty="0">
                <a:latin typeface="Calibri"/>
                <a:cs typeface="Calibri"/>
              </a:rPr>
              <a:t>i</a:t>
            </a:r>
            <a:r>
              <a:rPr sz="3000" spc="-5" dirty="0">
                <a:latin typeface="Calibri"/>
                <a:cs typeface="Calibri"/>
              </a:rPr>
              <a:t>or</a:t>
            </a:r>
            <a:r>
              <a:rPr sz="3000" spc="-15" dirty="0">
                <a:latin typeface="Calibri"/>
                <a:cs typeface="Calibri"/>
              </a:rPr>
              <a:t>ly</a:t>
            </a:r>
            <a:r>
              <a:rPr sz="3000" spc="30" dirty="0">
                <a:latin typeface="Calibri"/>
                <a:cs typeface="Calibri"/>
              </a:rPr>
              <a:t>…</a:t>
            </a:r>
            <a:r>
              <a:rPr sz="3000" dirty="0">
                <a:latin typeface="Calibri"/>
                <a:cs typeface="Calibri"/>
              </a:rPr>
              <a:t>.  </a:t>
            </a:r>
            <a:r>
              <a:rPr sz="3000" spc="-10" dirty="0">
                <a:latin typeface="Calibri"/>
                <a:cs typeface="Calibri"/>
              </a:rPr>
              <a:t>Superiorly </a:t>
            </a:r>
            <a:r>
              <a:rPr sz="3000" dirty="0">
                <a:latin typeface="Calibri"/>
                <a:cs typeface="Calibri"/>
              </a:rPr>
              <a:t>… 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Inferiorly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10" dirty="0">
                <a:latin typeface="Calibri"/>
                <a:cs typeface="Calibri"/>
              </a:rPr>
              <a:t>….</a:t>
            </a:r>
            <a:endParaRPr sz="3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80"/>
              </a:spcBef>
            </a:pPr>
            <a:r>
              <a:rPr sz="3000" spc="-5" dirty="0">
                <a:latin typeface="Calibri"/>
                <a:cs typeface="Calibri"/>
              </a:rPr>
              <a:t>norm</a:t>
            </a:r>
            <a:r>
              <a:rPr sz="3000" spc="-15" dirty="0">
                <a:latin typeface="Calibri"/>
                <a:cs typeface="Calibri"/>
              </a:rPr>
              <a:t>a</a:t>
            </a:r>
            <a:r>
              <a:rPr sz="3000" dirty="0">
                <a:latin typeface="Calibri"/>
                <a:cs typeface="Calibri"/>
              </a:rPr>
              <a:t>l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15" dirty="0">
                <a:latin typeface="Calibri"/>
                <a:cs typeface="Calibri"/>
              </a:rPr>
              <a:t>P</a:t>
            </a:r>
            <a:r>
              <a:rPr sz="3000" spc="-30" dirty="0">
                <a:latin typeface="Calibri"/>
                <a:cs typeface="Calibri"/>
              </a:rPr>
              <a:t>S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204" dirty="0">
                <a:latin typeface="Calibri"/>
                <a:cs typeface="Calibri"/>
              </a:rPr>
              <a:t> </a:t>
            </a:r>
            <a:r>
              <a:rPr sz="3000" spc="-25" dirty="0">
                <a:latin typeface="Arial"/>
                <a:cs typeface="Arial"/>
              </a:rPr>
              <a:t>ه</a:t>
            </a:r>
            <a:r>
              <a:rPr sz="3000" spc="30" dirty="0">
                <a:latin typeface="Arial"/>
                <a:cs typeface="Arial"/>
              </a:rPr>
              <a:t>د</a:t>
            </a:r>
            <a:r>
              <a:rPr sz="3000" spc="-114" dirty="0">
                <a:latin typeface="Arial"/>
                <a:cs typeface="Arial"/>
              </a:rPr>
              <a:t>ح</a:t>
            </a:r>
            <a:r>
              <a:rPr sz="3000" spc="-25" dirty="0">
                <a:latin typeface="Arial"/>
                <a:cs typeface="Arial"/>
              </a:rPr>
              <a:t>و</a:t>
            </a:r>
            <a:r>
              <a:rPr sz="3000" spc="-925" dirty="0">
                <a:latin typeface="Arial"/>
                <a:cs typeface="Arial"/>
              </a:rPr>
              <a:t>ل</a:t>
            </a:r>
            <a:r>
              <a:rPr sz="3000" dirty="0">
                <a:latin typeface="Arial"/>
                <a:cs typeface="Arial"/>
              </a:rPr>
              <a:t>ا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spc="-60" dirty="0">
                <a:latin typeface="Arial"/>
                <a:cs typeface="Arial"/>
              </a:rPr>
              <a:t>عم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555625" marR="5080" indent="-276860">
              <a:lnSpc>
                <a:spcPts val="5260"/>
              </a:lnSpc>
              <a:spcBef>
                <a:spcPts val="254"/>
              </a:spcBef>
            </a:pPr>
            <a:r>
              <a:rPr spc="5" dirty="0"/>
              <a:t>Urology</a:t>
            </a:r>
            <a:r>
              <a:rPr spc="-204" dirty="0"/>
              <a:t> </a:t>
            </a:r>
            <a:r>
              <a:rPr dirty="0"/>
              <a:t>archive </a:t>
            </a:r>
            <a:r>
              <a:rPr spc="-980" dirty="0"/>
              <a:t> </a:t>
            </a:r>
            <a:r>
              <a:rPr spc="5" dirty="0"/>
              <a:t>group</a:t>
            </a:r>
            <a:r>
              <a:rPr spc="-125" dirty="0"/>
              <a:t> </a:t>
            </a:r>
            <a:r>
              <a:rPr spc="5" dirty="0"/>
              <a:t>2(A+B)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12317" y="3905630"/>
            <a:ext cx="140525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55" dirty="0">
                <a:solidFill>
                  <a:srgbClr val="888888"/>
                </a:solidFill>
                <a:latin typeface="Arial"/>
                <a:cs typeface="Arial"/>
              </a:rPr>
              <a:t>رهاظ</a:t>
            </a:r>
            <a:r>
              <a:rPr sz="3200" spc="-14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3200" spc="-45" dirty="0">
                <a:solidFill>
                  <a:srgbClr val="888888"/>
                </a:solidFill>
                <a:latin typeface="Arial"/>
                <a:cs typeface="Arial"/>
              </a:rPr>
              <a:t>ذاعم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6009" y="461010"/>
            <a:ext cx="187388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75" dirty="0"/>
              <a:t>s</a:t>
            </a:r>
            <a:r>
              <a:rPr spc="-50" dirty="0"/>
              <a:t>t</a:t>
            </a:r>
            <a:r>
              <a:rPr spc="-85" dirty="0"/>
              <a:t>a</a:t>
            </a:r>
            <a:r>
              <a:rPr spc="20" dirty="0"/>
              <a:t>t</a:t>
            </a:r>
            <a:r>
              <a:rPr spc="30" dirty="0"/>
              <a:t>i</a:t>
            </a:r>
            <a:r>
              <a:rPr spc="10" dirty="0"/>
              <a:t>on1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606930"/>
            <a:ext cx="7739380" cy="44284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55600" indent="-343535">
              <a:lnSpc>
                <a:spcPts val="3835"/>
              </a:lnSpc>
              <a:spcBef>
                <a:spcPts val="1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5" dirty="0">
                <a:latin typeface="Calibri"/>
                <a:cs typeface="Calibri"/>
              </a:rPr>
              <a:t>Stone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at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VUJ:</a:t>
            </a:r>
            <a:endParaRPr sz="3200">
              <a:latin typeface="Calibri"/>
              <a:cs typeface="Calibri"/>
            </a:endParaRPr>
          </a:p>
          <a:p>
            <a:pPr marL="355600" marR="47625">
              <a:lnSpc>
                <a:spcPts val="3829"/>
              </a:lnSpc>
              <a:spcBef>
                <a:spcPts val="130"/>
              </a:spcBef>
            </a:pPr>
            <a:r>
              <a:rPr sz="3200" b="1" dirty="0">
                <a:latin typeface="Calibri"/>
                <a:cs typeface="Calibri"/>
              </a:rPr>
              <a:t>a-</a:t>
            </a:r>
            <a:r>
              <a:rPr sz="3200" b="1" spc="10" dirty="0">
                <a:latin typeface="Calibri"/>
                <a:cs typeface="Calibri"/>
              </a:rPr>
              <a:t> name</a:t>
            </a:r>
            <a:r>
              <a:rPr sz="3200" b="1" spc="-100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the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procedure</a:t>
            </a:r>
            <a:r>
              <a:rPr sz="3200" b="1" spc="-9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for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removing</a:t>
            </a:r>
            <a:r>
              <a:rPr sz="3200" b="1" spc="-155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stones </a:t>
            </a:r>
            <a:r>
              <a:rPr sz="3200" b="1" spc="-710" dirty="0">
                <a:latin typeface="Calibri"/>
                <a:cs typeface="Calibri"/>
              </a:rPr>
              <a:t> </a:t>
            </a:r>
            <a:r>
              <a:rPr sz="3200" b="1" spc="20" dirty="0">
                <a:latin typeface="Calibri"/>
                <a:cs typeface="Calibri"/>
              </a:rPr>
              <a:t>in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the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ureter: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3200" spc="5" dirty="0">
                <a:latin typeface="Calibri"/>
                <a:cs typeface="Calibri"/>
              </a:rPr>
              <a:t>Flexible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uretroscopy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3200" b="1" spc="5" dirty="0">
                <a:latin typeface="Calibri"/>
                <a:cs typeface="Calibri"/>
              </a:rPr>
              <a:t>B-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spc="15" dirty="0">
                <a:latin typeface="Calibri"/>
                <a:cs typeface="Calibri"/>
              </a:rPr>
              <a:t>m</a:t>
            </a:r>
            <a:r>
              <a:rPr sz="3200" b="1" spc="35" dirty="0">
                <a:latin typeface="Calibri"/>
                <a:cs typeface="Calibri"/>
              </a:rPr>
              <a:t>e</a:t>
            </a:r>
            <a:r>
              <a:rPr sz="3200" b="1" spc="10" dirty="0">
                <a:latin typeface="Calibri"/>
                <a:cs typeface="Calibri"/>
              </a:rPr>
              <a:t>nt</a:t>
            </a:r>
            <a:r>
              <a:rPr sz="3200" b="1" spc="35" dirty="0">
                <a:latin typeface="Calibri"/>
                <a:cs typeface="Calibri"/>
              </a:rPr>
              <a:t>i</a:t>
            </a:r>
            <a:r>
              <a:rPr sz="3200" b="1" spc="5" dirty="0">
                <a:latin typeface="Calibri"/>
                <a:cs typeface="Calibri"/>
              </a:rPr>
              <a:t>o</a:t>
            </a:r>
            <a:r>
              <a:rPr sz="3200" b="1" spc="15" dirty="0">
                <a:latin typeface="Calibri"/>
                <a:cs typeface="Calibri"/>
              </a:rPr>
              <a:t>n</a:t>
            </a:r>
            <a:r>
              <a:rPr sz="3200" b="1" spc="-204" dirty="0">
                <a:latin typeface="Calibri"/>
                <a:cs typeface="Calibri"/>
              </a:rPr>
              <a:t> </a:t>
            </a:r>
            <a:r>
              <a:rPr sz="3200" b="1" spc="15" dirty="0">
                <a:latin typeface="Calibri"/>
                <a:cs typeface="Calibri"/>
              </a:rPr>
              <a:t>2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com</a:t>
            </a:r>
            <a:r>
              <a:rPr sz="3200" b="1" dirty="0">
                <a:latin typeface="Calibri"/>
                <a:cs typeface="Calibri"/>
              </a:rPr>
              <a:t>p</a:t>
            </a:r>
            <a:r>
              <a:rPr sz="3200" b="1" spc="35" dirty="0">
                <a:latin typeface="Calibri"/>
                <a:cs typeface="Calibri"/>
              </a:rPr>
              <a:t>li</a:t>
            </a:r>
            <a:r>
              <a:rPr sz="3200" b="1" spc="5" dirty="0">
                <a:latin typeface="Calibri"/>
                <a:cs typeface="Calibri"/>
              </a:rPr>
              <a:t>c</a:t>
            </a:r>
            <a:r>
              <a:rPr sz="3200" b="1" spc="-10" dirty="0">
                <a:latin typeface="Calibri"/>
                <a:cs typeface="Calibri"/>
              </a:rPr>
              <a:t>a</a:t>
            </a:r>
            <a:r>
              <a:rPr sz="3200" b="1" spc="10" dirty="0">
                <a:latin typeface="Calibri"/>
                <a:cs typeface="Calibri"/>
              </a:rPr>
              <a:t>t</a:t>
            </a:r>
            <a:r>
              <a:rPr sz="3200" b="1" spc="40" dirty="0">
                <a:latin typeface="Calibri"/>
                <a:cs typeface="Calibri"/>
              </a:rPr>
              <a:t>i</a:t>
            </a:r>
            <a:r>
              <a:rPr sz="3200" b="1" spc="5" dirty="0">
                <a:latin typeface="Calibri"/>
                <a:cs typeface="Calibri"/>
              </a:rPr>
              <a:t>o</a:t>
            </a:r>
            <a:r>
              <a:rPr sz="3200" b="1" spc="10" dirty="0">
                <a:latin typeface="Calibri"/>
                <a:cs typeface="Calibri"/>
              </a:rPr>
              <a:t>ns</a:t>
            </a:r>
            <a:r>
              <a:rPr sz="3200" b="1" spc="-220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of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th</a:t>
            </a:r>
            <a:r>
              <a:rPr sz="3200" b="1" spc="35" dirty="0">
                <a:latin typeface="Calibri"/>
                <a:cs typeface="Calibri"/>
              </a:rPr>
              <a:t>i</a:t>
            </a:r>
            <a:r>
              <a:rPr sz="3200" b="1" spc="10" dirty="0">
                <a:latin typeface="Calibri"/>
                <a:cs typeface="Calibri"/>
              </a:rPr>
              <a:t>s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spc="15" dirty="0">
                <a:latin typeface="Calibri"/>
                <a:cs typeface="Calibri"/>
              </a:rPr>
              <a:t>p</a:t>
            </a:r>
            <a:r>
              <a:rPr sz="3200" b="1" spc="-90" dirty="0">
                <a:latin typeface="Calibri"/>
                <a:cs typeface="Calibri"/>
              </a:rPr>
              <a:t>r</a:t>
            </a:r>
            <a:r>
              <a:rPr sz="3200" b="1" spc="5" dirty="0">
                <a:latin typeface="Calibri"/>
                <a:cs typeface="Calibri"/>
              </a:rPr>
              <a:t>oc</a:t>
            </a:r>
            <a:r>
              <a:rPr sz="3200" b="1" spc="35" dirty="0">
                <a:latin typeface="Calibri"/>
                <a:cs typeface="Calibri"/>
              </a:rPr>
              <a:t>e</a:t>
            </a:r>
            <a:r>
              <a:rPr sz="3200" b="1" spc="15" dirty="0">
                <a:latin typeface="Calibri"/>
                <a:cs typeface="Calibri"/>
              </a:rPr>
              <a:t>d</a:t>
            </a:r>
            <a:r>
              <a:rPr sz="3200" b="1" dirty="0">
                <a:latin typeface="Calibri"/>
                <a:cs typeface="Calibri"/>
              </a:rPr>
              <a:t>u</a:t>
            </a:r>
            <a:r>
              <a:rPr sz="3200" b="1" spc="-15" dirty="0">
                <a:latin typeface="Calibri"/>
                <a:cs typeface="Calibri"/>
              </a:rPr>
              <a:t>r</a:t>
            </a:r>
            <a:r>
              <a:rPr sz="3200" b="1" spc="35" dirty="0">
                <a:latin typeface="Calibri"/>
                <a:cs typeface="Calibri"/>
              </a:rPr>
              <a:t>e</a:t>
            </a:r>
            <a:r>
              <a:rPr sz="3200" b="1" spc="5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12700" marR="5331460">
              <a:lnSpc>
                <a:spcPct val="120300"/>
              </a:lnSpc>
              <a:spcBef>
                <a:spcPts val="40"/>
              </a:spcBef>
            </a:pPr>
            <a:r>
              <a:rPr sz="3200" spc="-5" dirty="0">
                <a:latin typeface="Calibri"/>
                <a:cs typeface="Calibri"/>
              </a:rPr>
              <a:t>Infection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Hematuria 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Ureteric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injury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0284" y="461010"/>
            <a:ext cx="204343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Station</a:t>
            </a:r>
            <a:r>
              <a:rPr spc="-110" dirty="0"/>
              <a:t> </a:t>
            </a:r>
            <a:r>
              <a:rPr spc="15" dirty="0"/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30921"/>
            <a:ext cx="7950834" cy="426974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b="1" dirty="0">
                <a:latin typeface="Calibri"/>
                <a:cs typeface="Calibri"/>
              </a:rPr>
              <a:t>Mention</a:t>
            </a:r>
            <a:r>
              <a:rPr sz="3000" b="1" spc="-3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5</a:t>
            </a:r>
            <a:r>
              <a:rPr sz="3000" b="1" spc="-20" dirty="0">
                <a:latin typeface="Calibri"/>
                <a:cs typeface="Calibri"/>
              </a:rPr>
              <a:t> </a:t>
            </a:r>
            <a:r>
              <a:rPr sz="3000" b="1" spc="5" dirty="0">
                <a:latin typeface="Calibri"/>
                <a:cs typeface="Calibri"/>
              </a:rPr>
              <a:t>complications</a:t>
            </a:r>
            <a:r>
              <a:rPr sz="3000" b="1" spc="-225" dirty="0">
                <a:latin typeface="Calibri"/>
                <a:cs typeface="Calibri"/>
              </a:rPr>
              <a:t> </a:t>
            </a:r>
            <a:r>
              <a:rPr sz="3000" b="1" spc="15" dirty="0">
                <a:latin typeface="Calibri"/>
                <a:cs typeface="Calibri"/>
              </a:rPr>
              <a:t>of</a:t>
            </a:r>
            <a:r>
              <a:rPr sz="3000" b="1" spc="-50" dirty="0">
                <a:latin typeface="Calibri"/>
                <a:cs typeface="Calibri"/>
              </a:rPr>
              <a:t> </a:t>
            </a:r>
            <a:r>
              <a:rPr sz="3000" b="1" spc="-20" dirty="0">
                <a:latin typeface="Calibri"/>
                <a:cs typeface="Calibri"/>
              </a:rPr>
              <a:t>undescended</a:t>
            </a:r>
            <a:r>
              <a:rPr sz="3000" b="1" spc="254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testis:</a:t>
            </a:r>
            <a:endParaRPr sz="3000">
              <a:latin typeface="Calibri"/>
              <a:cs typeface="Calibri"/>
            </a:endParaRPr>
          </a:p>
          <a:p>
            <a:pPr marL="12700" marR="579120">
              <a:lnSpc>
                <a:spcPct val="90400"/>
              </a:lnSpc>
              <a:spcBef>
                <a:spcPts val="650"/>
              </a:spcBef>
            </a:pPr>
            <a:r>
              <a:rPr sz="3000" spc="-20" dirty="0">
                <a:latin typeface="Calibri"/>
                <a:cs typeface="Calibri"/>
              </a:rPr>
              <a:t>Relative</a:t>
            </a:r>
            <a:r>
              <a:rPr sz="3000" dirty="0">
                <a:latin typeface="Calibri"/>
                <a:cs typeface="Calibri"/>
              </a:rPr>
              <a:t> risk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of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cancer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is</a:t>
            </a:r>
            <a:r>
              <a:rPr sz="3000" spc="2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40-fold</a:t>
            </a:r>
            <a:r>
              <a:rPr sz="3000" spc="13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higher </a:t>
            </a:r>
            <a:r>
              <a:rPr sz="3000" spc="-10" dirty="0">
                <a:latin typeface="Calibri"/>
                <a:cs typeface="Calibri"/>
              </a:rPr>
              <a:t>in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the 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undescended </a:t>
            </a:r>
            <a:r>
              <a:rPr sz="3000" spc="-5" dirty="0">
                <a:latin typeface="Calibri"/>
                <a:cs typeface="Calibri"/>
              </a:rPr>
              <a:t>testis. Most </a:t>
            </a:r>
            <a:r>
              <a:rPr sz="3000" spc="-35" dirty="0">
                <a:latin typeface="Calibri"/>
                <a:cs typeface="Calibri"/>
              </a:rPr>
              <a:t>are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seminomas</a:t>
            </a:r>
            <a:r>
              <a:rPr sz="3000" dirty="0">
                <a:latin typeface="Calibri"/>
                <a:cs typeface="Calibri"/>
              </a:rPr>
              <a:t>; 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carcinoma </a:t>
            </a:r>
            <a:r>
              <a:rPr sz="3000" spc="-10" dirty="0">
                <a:latin typeface="Calibri"/>
                <a:cs typeface="Calibri"/>
              </a:rPr>
              <a:t>in</a:t>
            </a:r>
            <a:r>
              <a:rPr sz="3000" spc="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situ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represents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small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percentage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(~2%).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3000" spc="-10" dirty="0">
                <a:latin typeface="Calibri"/>
                <a:cs typeface="Calibri"/>
              </a:rPr>
              <a:t>Reduced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fertility</a:t>
            </a:r>
            <a:endParaRPr sz="3000">
              <a:latin typeface="Calibri"/>
              <a:cs typeface="Calibri"/>
            </a:endParaRPr>
          </a:p>
          <a:p>
            <a:pPr marL="12700" marR="1896745">
              <a:lnSpc>
                <a:spcPct val="109500"/>
              </a:lnSpc>
              <a:spcBef>
                <a:spcPts val="40"/>
              </a:spcBef>
            </a:pPr>
            <a:r>
              <a:rPr sz="3000" spc="-10" dirty="0">
                <a:latin typeface="Calibri"/>
                <a:cs typeface="Calibri"/>
              </a:rPr>
              <a:t>Increased </a:t>
            </a:r>
            <a:r>
              <a:rPr sz="3000" dirty="0">
                <a:latin typeface="Calibri"/>
                <a:cs typeface="Calibri"/>
              </a:rPr>
              <a:t>risk </a:t>
            </a:r>
            <a:r>
              <a:rPr sz="3000" spc="-10" dirty="0">
                <a:latin typeface="Calibri"/>
                <a:cs typeface="Calibri"/>
              </a:rPr>
              <a:t>of testicular </a:t>
            </a:r>
            <a:r>
              <a:rPr sz="3000" spc="-20" dirty="0">
                <a:latin typeface="Calibri"/>
                <a:cs typeface="Calibri"/>
              </a:rPr>
              <a:t>torsion 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Increased</a:t>
            </a:r>
            <a:r>
              <a:rPr sz="3000" dirty="0">
                <a:latin typeface="Calibri"/>
                <a:cs typeface="Calibri"/>
              </a:rPr>
              <a:t> risk</a:t>
            </a:r>
            <a:r>
              <a:rPr sz="3000" spc="-10" dirty="0">
                <a:latin typeface="Calibri"/>
                <a:cs typeface="Calibri"/>
              </a:rPr>
              <a:t> of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direct</a:t>
            </a:r>
            <a:r>
              <a:rPr sz="3000" spc="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inguinal hernias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trauma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Station</a:t>
            </a:r>
            <a:r>
              <a:rPr spc="-90" dirty="0"/>
              <a:t> </a:t>
            </a:r>
            <a:r>
              <a:rPr spc="15" dirty="0"/>
              <a:t>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38033"/>
            <a:ext cx="7625080" cy="406971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2150" b="1" spc="10" dirty="0">
                <a:latin typeface="Calibri"/>
                <a:cs typeface="Calibri"/>
              </a:rPr>
              <a:t>Urge</a:t>
            </a:r>
            <a:r>
              <a:rPr sz="2150" b="1" spc="-15" dirty="0">
                <a:latin typeface="Calibri"/>
                <a:cs typeface="Calibri"/>
              </a:rPr>
              <a:t> </a:t>
            </a:r>
            <a:r>
              <a:rPr sz="2150" b="1" spc="20" dirty="0">
                <a:latin typeface="Calibri"/>
                <a:cs typeface="Calibri"/>
              </a:rPr>
              <a:t>incontinence</a:t>
            </a:r>
            <a:r>
              <a:rPr sz="2150" b="1" spc="-15" dirty="0">
                <a:latin typeface="Calibri"/>
                <a:cs typeface="Calibri"/>
              </a:rPr>
              <a:t> </a:t>
            </a:r>
            <a:r>
              <a:rPr sz="2150" b="1" dirty="0">
                <a:latin typeface="Calibri"/>
                <a:cs typeface="Calibri"/>
              </a:rPr>
              <a:t>primarily</a:t>
            </a:r>
            <a:r>
              <a:rPr sz="2150" b="1" spc="120" dirty="0">
                <a:latin typeface="Calibri"/>
                <a:cs typeface="Calibri"/>
              </a:rPr>
              <a:t> </a:t>
            </a:r>
            <a:r>
              <a:rPr sz="2150" b="1" spc="15" dirty="0">
                <a:latin typeface="Calibri"/>
                <a:cs typeface="Calibri"/>
              </a:rPr>
              <a:t>caused</a:t>
            </a:r>
            <a:r>
              <a:rPr sz="2150" b="1" spc="-15" dirty="0">
                <a:latin typeface="Calibri"/>
                <a:cs typeface="Calibri"/>
              </a:rPr>
              <a:t> </a:t>
            </a:r>
            <a:r>
              <a:rPr sz="2150" b="1" spc="25" dirty="0">
                <a:latin typeface="Calibri"/>
                <a:cs typeface="Calibri"/>
              </a:rPr>
              <a:t>by:</a:t>
            </a:r>
            <a:endParaRPr sz="2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150" spc="-5" dirty="0">
                <a:latin typeface="Calibri"/>
                <a:cs typeface="Calibri"/>
              </a:rPr>
              <a:t>overactive</a:t>
            </a:r>
            <a:r>
              <a:rPr sz="2150" spc="125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detrusor</a:t>
            </a:r>
            <a:r>
              <a:rPr sz="2150" spc="15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muscle</a:t>
            </a:r>
            <a:endParaRPr sz="2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150" b="1" spc="5" dirty="0">
                <a:latin typeface="Calibri"/>
                <a:cs typeface="Calibri"/>
              </a:rPr>
              <a:t>While</a:t>
            </a:r>
            <a:r>
              <a:rPr sz="2150" b="1" spc="55" dirty="0">
                <a:latin typeface="Calibri"/>
                <a:cs typeface="Calibri"/>
              </a:rPr>
              <a:t> </a:t>
            </a:r>
            <a:r>
              <a:rPr sz="2150" b="1" spc="15" dirty="0">
                <a:latin typeface="Calibri"/>
                <a:cs typeface="Calibri"/>
              </a:rPr>
              <a:t>stress</a:t>
            </a:r>
            <a:r>
              <a:rPr sz="2150" b="1" spc="-10" dirty="0">
                <a:latin typeface="Calibri"/>
                <a:cs typeface="Calibri"/>
              </a:rPr>
              <a:t> </a:t>
            </a:r>
            <a:r>
              <a:rPr sz="2150" b="1" spc="20" dirty="0">
                <a:latin typeface="Calibri"/>
                <a:cs typeface="Calibri"/>
              </a:rPr>
              <a:t>incontinence</a:t>
            </a:r>
            <a:r>
              <a:rPr sz="2150" b="1" spc="-85" dirty="0">
                <a:latin typeface="Calibri"/>
                <a:cs typeface="Calibri"/>
              </a:rPr>
              <a:t> </a:t>
            </a:r>
            <a:r>
              <a:rPr sz="2150" b="1" spc="10" dirty="0">
                <a:latin typeface="Calibri"/>
                <a:cs typeface="Calibri"/>
              </a:rPr>
              <a:t>occurs</a:t>
            </a:r>
            <a:r>
              <a:rPr sz="2150" b="1" spc="65" dirty="0">
                <a:latin typeface="Calibri"/>
                <a:cs typeface="Calibri"/>
              </a:rPr>
              <a:t> </a:t>
            </a:r>
            <a:r>
              <a:rPr sz="2150" b="1" spc="15" dirty="0">
                <a:latin typeface="Calibri"/>
                <a:cs typeface="Calibri"/>
              </a:rPr>
              <a:t>secondary</a:t>
            </a:r>
            <a:r>
              <a:rPr sz="2150" b="1" spc="-20" dirty="0">
                <a:latin typeface="Calibri"/>
                <a:cs typeface="Calibri"/>
              </a:rPr>
              <a:t> </a:t>
            </a:r>
            <a:r>
              <a:rPr sz="2150" b="1" spc="15" dirty="0">
                <a:latin typeface="Calibri"/>
                <a:cs typeface="Calibri"/>
              </a:rPr>
              <a:t>to:</a:t>
            </a:r>
            <a:endParaRPr sz="2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150" spc="-10" dirty="0">
                <a:latin typeface="Calibri"/>
                <a:cs typeface="Calibri"/>
              </a:rPr>
              <a:t>Increased</a:t>
            </a:r>
            <a:r>
              <a:rPr sz="2150" spc="2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intra-abdominal</a:t>
            </a:r>
            <a:r>
              <a:rPr sz="2150" spc="15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pressure</a:t>
            </a:r>
            <a:endParaRPr sz="2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2150" b="1" spc="-10" dirty="0">
                <a:latin typeface="Calibri"/>
                <a:cs typeface="Calibri"/>
              </a:rPr>
              <a:t>B</a:t>
            </a:r>
            <a:r>
              <a:rPr sz="2150" b="1" spc="35" dirty="0">
                <a:latin typeface="Calibri"/>
                <a:cs typeface="Calibri"/>
              </a:rPr>
              <a:t>es</a:t>
            </a:r>
            <a:r>
              <a:rPr sz="2150" b="1" spc="10" dirty="0">
                <a:latin typeface="Calibri"/>
                <a:cs typeface="Calibri"/>
              </a:rPr>
              <a:t>t</a:t>
            </a:r>
            <a:r>
              <a:rPr sz="2150" b="1" spc="30" dirty="0">
                <a:latin typeface="Calibri"/>
                <a:cs typeface="Calibri"/>
              </a:rPr>
              <a:t> </a:t>
            </a:r>
            <a:r>
              <a:rPr sz="2150" b="1" spc="10" dirty="0">
                <a:latin typeface="Calibri"/>
                <a:cs typeface="Calibri"/>
              </a:rPr>
              <a:t>t</a:t>
            </a:r>
            <a:r>
              <a:rPr sz="2150" b="1" spc="35" dirty="0">
                <a:latin typeface="Calibri"/>
                <a:cs typeface="Calibri"/>
              </a:rPr>
              <a:t>es</a:t>
            </a:r>
            <a:r>
              <a:rPr sz="2150" b="1" spc="10" dirty="0">
                <a:latin typeface="Calibri"/>
                <a:cs typeface="Calibri"/>
              </a:rPr>
              <a:t>t</a:t>
            </a:r>
            <a:r>
              <a:rPr sz="2150" b="1" spc="-120" dirty="0">
                <a:latin typeface="Calibri"/>
                <a:cs typeface="Calibri"/>
              </a:rPr>
              <a:t> </a:t>
            </a:r>
            <a:r>
              <a:rPr sz="2150" b="1" spc="10" dirty="0">
                <a:latin typeface="Calibri"/>
                <a:cs typeface="Calibri"/>
              </a:rPr>
              <a:t>to</a:t>
            </a:r>
            <a:r>
              <a:rPr sz="2150" b="1" spc="55" dirty="0">
                <a:latin typeface="Calibri"/>
                <a:cs typeface="Calibri"/>
              </a:rPr>
              <a:t> </a:t>
            </a:r>
            <a:r>
              <a:rPr sz="2150" b="1" spc="40" dirty="0">
                <a:latin typeface="Calibri"/>
                <a:cs typeface="Calibri"/>
              </a:rPr>
              <a:t>d</a:t>
            </a:r>
            <a:r>
              <a:rPr sz="2150" b="1" spc="-5" dirty="0">
                <a:latin typeface="Calibri"/>
                <a:cs typeface="Calibri"/>
              </a:rPr>
              <a:t>i</a:t>
            </a:r>
            <a:r>
              <a:rPr sz="2150" b="1" spc="-20" dirty="0">
                <a:latin typeface="Calibri"/>
                <a:cs typeface="Calibri"/>
              </a:rPr>
              <a:t>a</a:t>
            </a:r>
            <a:r>
              <a:rPr sz="2150" b="1" spc="25" dirty="0">
                <a:latin typeface="Calibri"/>
                <a:cs typeface="Calibri"/>
              </a:rPr>
              <a:t>g</a:t>
            </a:r>
            <a:r>
              <a:rPr sz="2150" b="1" spc="40" dirty="0">
                <a:latin typeface="Calibri"/>
                <a:cs typeface="Calibri"/>
              </a:rPr>
              <a:t>n</a:t>
            </a:r>
            <a:r>
              <a:rPr sz="2150" b="1" spc="35" dirty="0">
                <a:latin typeface="Calibri"/>
                <a:cs typeface="Calibri"/>
              </a:rPr>
              <a:t>os</a:t>
            </a:r>
            <a:r>
              <a:rPr sz="2150" b="1" spc="15" dirty="0">
                <a:latin typeface="Calibri"/>
                <a:cs typeface="Calibri"/>
              </a:rPr>
              <a:t>e</a:t>
            </a:r>
            <a:r>
              <a:rPr sz="2150" b="1" spc="-15" dirty="0">
                <a:latin typeface="Calibri"/>
                <a:cs typeface="Calibri"/>
              </a:rPr>
              <a:t> </a:t>
            </a:r>
            <a:r>
              <a:rPr sz="2150" b="1" spc="10" dirty="0">
                <a:latin typeface="Calibri"/>
                <a:cs typeface="Calibri"/>
              </a:rPr>
              <a:t>t</a:t>
            </a:r>
            <a:r>
              <a:rPr sz="2150" b="1" spc="15" dirty="0">
                <a:latin typeface="Calibri"/>
                <a:cs typeface="Calibri"/>
              </a:rPr>
              <a:t>y</a:t>
            </a:r>
            <a:r>
              <a:rPr sz="2150" b="1" spc="40" dirty="0">
                <a:latin typeface="Calibri"/>
                <a:cs typeface="Calibri"/>
              </a:rPr>
              <a:t>p</a:t>
            </a:r>
            <a:r>
              <a:rPr sz="2150" b="1" spc="15" dirty="0">
                <a:latin typeface="Calibri"/>
                <a:cs typeface="Calibri"/>
              </a:rPr>
              <a:t>e</a:t>
            </a:r>
            <a:r>
              <a:rPr sz="2150" b="1" spc="-15" dirty="0">
                <a:latin typeface="Calibri"/>
                <a:cs typeface="Calibri"/>
              </a:rPr>
              <a:t> </a:t>
            </a:r>
            <a:r>
              <a:rPr sz="2150" b="1" spc="35" dirty="0">
                <a:latin typeface="Calibri"/>
                <a:cs typeface="Calibri"/>
              </a:rPr>
              <a:t>o</a:t>
            </a:r>
            <a:r>
              <a:rPr sz="2150" b="1" spc="5" dirty="0">
                <a:latin typeface="Calibri"/>
                <a:cs typeface="Calibri"/>
              </a:rPr>
              <a:t>f</a:t>
            </a:r>
            <a:r>
              <a:rPr sz="2150" b="1" spc="20" dirty="0">
                <a:latin typeface="Calibri"/>
                <a:cs typeface="Calibri"/>
              </a:rPr>
              <a:t> </a:t>
            </a:r>
            <a:r>
              <a:rPr sz="2150" b="1" spc="-5" dirty="0">
                <a:latin typeface="Calibri"/>
                <a:cs typeface="Calibri"/>
              </a:rPr>
              <a:t>i</a:t>
            </a:r>
            <a:r>
              <a:rPr sz="2150" b="1" spc="40" dirty="0">
                <a:latin typeface="Calibri"/>
                <a:cs typeface="Calibri"/>
              </a:rPr>
              <a:t>n</a:t>
            </a:r>
            <a:r>
              <a:rPr sz="2150" b="1" spc="-5" dirty="0">
                <a:latin typeface="Calibri"/>
                <a:cs typeface="Calibri"/>
              </a:rPr>
              <a:t>c</a:t>
            </a:r>
            <a:r>
              <a:rPr sz="2150" b="1" spc="35" dirty="0">
                <a:latin typeface="Calibri"/>
                <a:cs typeface="Calibri"/>
              </a:rPr>
              <a:t>o</a:t>
            </a:r>
            <a:r>
              <a:rPr sz="2150" b="1" spc="40" dirty="0">
                <a:latin typeface="Calibri"/>
                <a:cs typeface="Calibri"/>
              </a:rPr>
              <a:t>n</a:t>
            </a:r>
            <a:r>
              <a:rPr sz="2150" b="1" spc="10" dirty="0">
                <a:latin typeface="Calibri"/>
                <a:cs typeface="Calibri"/>
              </a:rPr>
              <a:t>t</a:t>
            </a:r>
            <a:r>
              <a:rPr sz="2150" b="1" spc="-15" dirty="0">
                <a:latin typeface="Calibri"/>
                <a:cs typeface="Calibri"/>
              </a:rPr>
              <a:t>i</a:t>
            </a:r>
            <a:r>
              <a:rPr sz="2150" b="1" spc="40" dirty="0">
                <a:latin typeface="Calibri"/>
                <a:cs typeface="Calibri"/>
              </a:rPr>
              <a:t>nen</a:t>
            </a:r>
            <a:r>
              <a:rPr sz="2150" b="1" spc="-5" dirty="0">
                <a:latin typeface="Calibri"/>
                <a:cs typeface="Calibri"/>
              </a:rPr>
              <a:t>c</a:t>
            </a:r>
            <a:r>
              <a:rPr sz="2150" b="1" spc="15" dirty="0">
                <a:latin typeface="Calibri"/>
                <a:cs typeface="Calibri"/>
              </a:rPr>
              <a:t>e</a:t>
            </a:r>
            <a:r>
              <a:rPr sz="2150" b="1" spc="-90" dirty="0">
                <a:latin typeface="Calibri"/>
                <a:cs typeface="Calibri"/>
              </a:rPr>
              <a:t> </a:t>
            </a:r>
            <a:r>
              <a:rPr sz="2150" b="1" spc="5" dirty="0">
                <a:latin typeface="Calibri"/>
                <a:cs typeface="Calibri"/>
              </a:rPr>
              <a:t>:</a:t>
            </a:r>
            <a:endParaRPr sz="2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150" spc="-5" dirty="0">
                <a:latin typeface="Calibri"/>
                <a:cs typeface="Calibri"/>
              </a:rPr>
              <a:t>Cystometry</a:t>
            </a:r>
            <a:endParaRPr sz="2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150" b="1" spc="-10" dirty="0">
                <a:latin typeface="Calibri"/>
                <a:cs typeface="Calibri"/>
              </a:rPr>
              <a:t>B</a:t>
            </a:r>
            <a:r>
              <a:rPr sz="2150" b="1" spc="35" dirty="0">
                <a:latin typeface="Calibri"/>
                <a:cs typeface="Calibri"/>
              </a:rPr>
              <a:t>es</a:t>
            </a:r>
            <a:r>
              <a:rPr sz="2150" b="1" spc="5" dirty="0">
                <a:latin typeface="Calibri"/>
                <a:cs typeface="Calibri"/>
              </a:rPr>
              <a:t>t</a:t>
            </a:r>
            <a:r>
              <a:rPr sz="2150" b="1" spc="30" dirty="0">
                <a:latin typeface="Calibri"/>
                <a:cs typeface="Calibri"/>
              </a:rPr>
              <a:t> </a:t>
            </a:r>
            <a:r>
              <a:rPr sz="2150" b="1" spc="45" dirty="0">
                <a:latin typeface="Calibri"/>
                <a:cs typeface="Calibri"/>
              </a:rPr>
              <a:t>m</a:t>
            </a:r>
            <a:r>
              <a:rPr sz="2150" b="1" spc="-20" dirty="0">
                <a:latin typeface="Calibri"/>
                <a:cs typeface="Calibri"/>
              </a:rPr>
              <a:t>a</a:t>
            </a:r>
            <a:r>
              <a:rPr sz="2150" b="1" spc="35" dirty="0">
                <a:latin typeface="Calibri"/>
                <a:cs typeface="Calibri"/>
              </a:rPr>
              <a:t>n</a:t>
            </a:r>
            <a:r>
              <a:rPr sz="2150" b="1" spc="-20" dirty="0">
                <a:latin typeface="Calibri"/>
                <a:cs typeface="Calibri"/>
              </a:rPr>
              <a:t>a</a:t>
            </a:r>
            <a:r>
              <a:rPr sz="2150" b="1" spc="25" dirty="0">
                <a:latin typeface="Calibri"/>
                <a:cs typeface="Calibri"/>
              </a:rPr>
              <a:t>g</a:t>
            </a:r>
            <a:r>
              <a:rPr sz="2150" b="1" spc="40" dirty="0">
                <a:latin typeface="Calibri"/>
                <a:cs typeface="Calibri"/>
              </a:rPr>
              <a:t>emen</a:t>
            </a:r>
            <a:r>
              <a:rPr sz="2150" b="1" spc="5" dirty="0">
                <a:latin typeface="Calibri"/>
                <a:cs typeface="Calibri"/>
              </a:rPr>
              <a:t>t</a:t>
            </a:r>
            <a:r>
              <a:rPr sz="2150" b="1" spc="-114" dirty="0">
                <a:latin typeface="Calibri"/>
                <a:cs typeface="Calibri"/>
              </a:rPr>
              <a:t> </a:t>
            </a:r>
            <a:r>
              <a:rPr sz="2150" b="1" spc="35" dirty="0">
                <a:latin typeface="Calibri"/>
                <a:cs typeface="Calibri"/>
              </a:rPr>
              <a:t>o</a:t>
            </a:r>
            <a:r>
              <a:rPr sz="2150" b="1" spc="5" dirty="0">
                <a:latin typeface="Calibri"/>
                <a:cs typeface="Calibri"/>
              </a:rPr>
              <a:t>f</a:t>
            </a:r>
            <a:r>
              <a:rPr sz="2150" b="1" spc="20" dirty="0">
                <a:latin typeface="Calibri"/>
                <a:cs typeface="Calibri"/>
              </a:rPr>
              <a:t> </a:t>
            </a:r>
            <a:r>
              <a:rPr sz="2150" b="1" spc="35" dirty="0">
                <a:latin typeface="Calibri"/>
                <a:cs typeface="Calibri"/>
              </a:rPr>
              <a:t>s</a:t>
            </a:r>
            <a:r>
              <a:rPr sz="2150" b="1" spc="25" dirty="0">
                <a:latin typeface="Calibri"/>
                <a:cs typeface="Calibri"/>
              </a:rPr>
              <a:t>y</a:t>
            </a:r>
            <a:r>
              <a:rPr sz="2150" b="1" spc="40" dirty="0">
                <a:latin typeface="Calibri"/>
                <a:cs typeface="Calibri"/>
              </a:rPr>
              <a:t>mp</a:t>
            </a:r>
            <a:r>
              <a:rPr sz="2150" b="1" spc="5" dirty="0">
                <a:latin typeface="Calibri"/>
                <a:cs typeface="Calibri"/>
              </a:rPr>
              <a:t>t</a:t>
            </a:r>
            <a:r>
              <a:rPr sz="2150" b="1" spc="30" dirty="0">
                <a:latin typeface="Calibri"/>
                <a:cs typeface="Calibri"/>
              </a:rPr>
              <a:t>o</a:t>
            </a:r>
            <a:r>
              <a:rPr sz="2150" b="1" spc="45" dirty="0">
                <a:latin typeface="Calibri"/>
                <a:cs typeface="Calibri"/>
              </a:rPr>
              <a:t>m</a:t>
            </a:r>
            <a:r>
              <a:rPr sz="2150" b="1" spc="10" dirty="0">
                <a:latin typeface="Calibri"/>
                <a:cs typeface="Calibri"/>
              </a:rPr>
              <a:t>s</a:t>
            </a:r>
            <a:r>
              <a:rPr sz="2150" b="1" spc="-160" dirty="0">
                <a:latin typeface="Calibri"/>
                <a:cs typeface="Calibri"/>
              </a:rPr>
              <a:t> </a:t>
            </a:r>
            <a:r>
              <a:rPr sz="2150" b="1" spc="35" dirty="0">
                <a:latin typeface="Calibri"/>
                <a:cs typeface="Calibri"/>
              </a:rPr>
              <a:t>o</a:t>
            </a:r>
            <a:r>
              <a:rPr sz="2150" b="1" spc="5" dirty="0">
                <a:latin typeface="Calibri"/>
                <a:cs typeface="Calibri"/>
              </a:rPr>
              <a:t>f</a:t>
            </a:r>
            <a:r>
              <a:rPr sz="2150" b="1" spc="20" dirty="0">
                <a:latin typeface="Calibri"/>
                <a:cs typeface="Calibri"/>
              </a:rPr>
              <a:t> </a:t>
            </a:r>
            <a:r>
              <a:rPr sz="2150" b="1" spc="35" dirty="0">
                <a:latin typeface="Calibri"/>
                <a:cs typeface="Calibri"/>
              </a:rPr>
              <a:t>de</a:t>
            </a:r>
            <a:r>
              <a:rPr sz="2150" b="1" spc="5" dirty="0">
                <a:latin typeface="Calibri"/>
                <a:cs typeface="Calibri"/>
              </a:rPr>
              <a:t>t</a:t>
            </a:r>
            <a:r>
              <a:rPr sz="2150" b="1" spc="-25" dirty="0">
                <a:latin typeface="Calibri"/>
                <a:cs typeface="Calibri"/>
              </a:rPr>
              <a:t>r</a:t>
            </a:r>
            <a:r>
              <a:rPr sz="2150" b="1" spc="35" dirty="0">
                <a:latin typeface="Calibri"/>
                <a:cs typeface="Calibri"/>
              </a:rPr>
              <a:t>uso</a:t>
            </a:r>
            <a:r>
              <a:rPr sz="2150" b="1" spc="5" dirty="0">
                <a:latin typeface="Calibri"/>
                <a:cs typeface="Calibri"/>
              </a:rPr>
              <a:t>r</a:t>
            </a:r>
            <a:r>
              <a:rPr sz="2150" b="1" spc="10" dirty="0">
                <a:latin typeface="Calibri"/>
                <a:cs typeface="Calibri"/>
              </a:rPr>
              <a:t> </a:t>
            </a:r>
            <a:r>
              <a:rPr sz="2150" b="1" spc="-10" dirty="0">
                <a:latin typeface="Calibri"/>
                <a:cs typeface="Calibri"/>
              </a:rPr>
              <a:t>f</a:t>
            </a:r>
            <a:r>
              <a:rPr sz="2150" b="1" spc="-20" dirty="0">
                <a:latin typeface="Calibri"/>
                <a:cs typeface="Calibri"/>
              </a:rPr>
              <a:t>a</a:t>
            </a:r>
            <a:r>
              <a:rPr sz="2150" b="1" spc="-5" dirty="0">
                <a:latin typeface="Calibri"/>
                <a:cs typeface="Calibri"/>
              </a:rPr>
              <a:t>il</a:t>
            </a:r>
            <a:r>
              <a:rPr sz="2150" b="1" spc="35" dirty="0">
                <a:latin typeface="Calibri"/>
                <a:cs typeface="Calibri"/>
              </a:rPr>
              <a:t>u</a:t>
            </a:r>
            <a:r>
              <a:rPr sz="2150" b="1" spc="-20" dirty="0">
                <a:latin typeface="Calibri"/>
                <a:cs typeface="Calibri"/>
              </a:rPr>
              <a:t>r</a:t>
            </a:r>
            <a:r>
              <a:rPr sz="2150" b="1" spc="35" dirty="0">
                <a:latin typeface="Calibri"/>
                <a:cs typeface="Calibri"/>
              </a:rPr>
              <a:t>e</a:t>
            </a:r>
            <a:r>
              <a:rPr sz="2150" b="1" spc="5" dirty="0">
                <a:latin typeface="Calibri"/>
                <a:cs typeface="Calibri"/>
              </a:rPr>
              <a:t>:</a:t>
            </a:r>
            <a:endParaRPr sz="2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150" dirty="0">
                <a:latin typeface="Calibri"/>
                <a:cs typeface="Calibri"/>
              </a:rPr>
              <a:t>Catheterization</a:t>
            </a:r>
            <a:endParaRPr sz="2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150" b="1" spc="10" dirty="0">
                <a:latin typeface="Calibri"/>
                <a:cs typeface="Calibri"/>
              </a:rPr>
              <a:t>Injury</a:t>
            </a:r>
            <a:r>
              <a:rPr sz="2150" b="1" spc="50" dirty="0">
                <a:latin typeface="Calibri"/>
                <a:cs typeface="Calibri"/>
              </a:rPr>
              <a:t> </a:t>
            </a:r>
            <a:r>
              <a:rPr sz="2150" b="1" spc="10" dirty="0">
                <a:latin typeface="Calibri"/>
                <a:cs typeface="Calibri"/>
              </a:rPr>
              <a:t>to</a:t>
            </a:r>
            <a:r>
              <a:rPr sz="2150" b="1" spc="-20" dirty="0">
                <a:latin typeface="Calibri"/>
                <a:cs typeface="Calibri"/>
              </a:rPr>
              <a:t> </a:t>
            </a:r>
            <a:r>
              <a:rPr sz="2150" b="1" spc="20" dirty="0">
                <a:latin typeface="Calibri"/>
                <a:cs typeface="Calibri"/>
              </a:rPr>
              <a:t>the</a:t>
            </a:r>
            <a:r>
              <a:rPr sz="2150" b="1" spc="65" dirty="0">
                <a:latin typeface="Calibri"/>
                <a:cs typeface="Calibri"/>
              </a:rPr>
              <a:t> </a:t>
            </a:r>
            <a:r>
              <a:rPr sz="2150" b="1" spc="10" dirty="0">
                <a:latin typeface="Calibri"/>
                <a:cs typeface="Calibri"/>
              </a:rPr>
              <a:t>external</a:t>
            </a:r>
            <a:r>
              <a:rPr sz="2150" b="1" spc="30" dirty="0">
                <a:latin typeface="Calibri"/>
                <a:cs typeface="Calibri"/>
              </a:rPr>
              <a:t> </a:t>
            </a:r>
            <a:r>
              <a:rPr sz="2150" b="1" spc="20" dirty="0">
                <a:latin typeface="Calibri"/>
                <a:cs typeface="Calibri"/>
              </a:rPr>
              <a:t>sphincter</a:t>
            </a:r>
            <a:r>
              <a:rPr sz="2150" b="1" spc="-140" dirty="0">
                <a:latin typeface="Calibri"/>
                <a:cs typeface="Calibri"/>
              </a:rPr>
              <a:t> </a:t>
            </a:r>
            <a:r>
              <a:rPr sz="2150" b="1" spc="15" dirty="0">
                <a:latin typeface="Calibri"/>
                <a:cs typeface="Calibri"/>
              </a:rPr>
              <a:t>causes</a:t>
            </a:r>
            <a:r>
              <a:rPr sz="2150" b="1" spc="65" dirty="0">
                <a:latin typeface="Calibri"/>
                <a:cs typeface="Calibri"/>
              </a:rPr>
              <a:t> </a:t>
            </a:r>
            <a:r>
              <a:rPr sz="2150" b="1" spc="20" dirty="0">
                <a:latin typeface="Calibri"/>
                <a:cs typeface="Calibri"/>
              </a:rPr>
              <a:t>what</a:t>
            </a:r>
            <a:r>
              <a:rPr sz="2150" b="1" spc="-40" dirty="0">
                <a:latin typeface="Calibri"/>
                <a:cs typeface="Calibri"/>
              </a:rPr>
              <a:t> </a:t>
            </a:r>
            <a:r>
              <a:rPr sz="2150" b="1" spc="20" dirty="0">
                <a:latin typeface="Calibri"/>
                <a:cs typeface="Calibri"/>
              </a:rPr>
              <a:t>type</a:t>
            </a:r>
            <a:r>
              <a:rPr sz="2150" b="1" spc="-15" dirty="0">
                <a:latin typeface="Calibri"/>
                <a:cs typeface="Calibri"/>
              </a:rPr>
              <a:t> </a:t>
            </a:r>
            <a:r>
              <a:rPr sz="2150" b="1" spc="20" dirty="0">
                <a:latin typeface="Calibri"/>
                <a:cs typeface="Calibri"/>
              </a:rPr>
              <a:t>of</a:t>
            </a:r>
            <a:r>
              <a:rPr sz="2150" b="1" spc="25" dirty="0">
                <a:latin typeface="Calibri"/>
                <a:cs typeface="Calibri"/>
              </a:rPr>
              <a:t> </a:t>
            </a:r>
            <a:r>
              <a:rPr sz="2150" b="1" spc="20" dirty="0">
                <a:latin typeface="Calibri"/>
                <a:cs typeface="Calibri"/>
              </a:rPr>
              <a:t>incontinence:</a:t>
            </a:r>
            <a:endParaRPr sz="2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150" spc="-5" dirty="0">
                <a:latin typeface="Calibri"/>
                <a:cs typeface="Calibri"/>
              </a:rPr>
              <a:t>Stress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spc="20" dirty="0">
                <a:latin typeface="Calibri"/>
                <a:cs typeface="Calibri"/>
              </a:rPr>
              <a:t>UI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F5F3A9BB-ACB4-EE00-2201-18211373B4A7}"/>
              </a:ext>
            </a:extLst>
          </p:cNvPr>
          <p:cNvSpPr txBox="1">
            <a:spLocks/>
          </p:cNvSpPr>
          <p:nvPr/>
        </p:nvSpPr>
        <p:spPr>
          <a:xfrm>
            <a:off x="360205" y="299806"/>
            <a:ext cx="6136847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30"/>
              </a:spcBef>
            </a:pPr>
            <a:r>
              <a:rPr lang="en-GB" sz="4400" kern="0" spc="35" dirty="0"/>
              <a:t>Station 2</a:t>
            </a:r>
            <a:endParaRPr lang="en-GB" sz="4400" kern="0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D30862BE-9685-3052-64A7-FBD673BBD705}"/>
              </a:ext>
            </a:extLst>
          </p:cNvPr>
          <p:cNvSpPr txBox="1"/>
          <p:nvPr/>
        </p:nvSpPr>
        <p:spPr>
          <a:xfrm>
            <a:off x="360205" y="2676792"/>
            <a:ext cx="5335159" cy="28278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5781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lang="en-GB" sz="2800" spc="-5" dirty="0">
                <a:solidFill>
                  <a:srgbClr val="00B050"/>
                </a:solidFill>
                <a:latin typeface="Calibri"/>
                <a:cs typeface="Calibri"/>
              </a:rPr>
              <a:t>A: </a:t>
            </a:r>
            <a:r>
              <a:rPr sz="2800" spc="-5" dirty="0">
                <a:solidFill>
                  <a:srgbClr val="00B050"/>
                </a:solidFill>
                <a:latin typeface="Calibri"/>
                <a:cs typeface="Calibri"/>
              </a:rPr>
              <a:t>One</a:t>
            </a:r>
            <a:r>
              <a:rPr sz="2800" spc="-5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00B050"/>
                </a:solidFill>
                <a:latin typeface="Calibri"/>
                <a:cs typeface="Calibri"/>
              </a:rPr>
              <a:t>way</a:t>
            </a:r>
            <a:endParaRPr sz="2800" dirty="0">
              <a:solidFill>
                <a:srgbClr val="00B050"/>
              </a:solidFill>
              <a:latin typeface="Calibri"/>
              <a:cs typeface="Calibri"/>
            </a:endParaRPr>
          </a:p>
          <a:p>
            <a:pPr marL="269875" indent="-25781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lang="en-GB" sz="2800" spc="-50" dirty="0">
                <a:solidFill>
                  <a:srgbClr val="00B050"/>
                </a:solidFill>
                <a:latin typeface="Calibri"/>
                <a:cs typeface="Calibri"/>
              </a:rPr>
              <a:t>B: </a:t>
            </a:r>
            <a:r>
              <a:rPr sz="2800" spc="-50" dirty="0">
                <a:solidFill>
                  <a:srgbClr val="00B050"/>
                </a:solidFill>
                <a:latin typeface="Calibri"/>
                <a:cs typeface="Calibri"/>
              </a:rPr>
              <a:t>T</a:t>
            </a:r>
            <a:r>
              <a:rPr sz="2800" spc="5" dirty="0">
                <a:solidFill>
                  <a:srgbClr val="00B050"/>
                </a:solidFill>
                <a:latin typeface="Calibri"/>
                <a:cs typeface="Calibri"/>
              </a:rPr>
              <a:t>w</a:t>
            </a:r>
            <a:r>
              <a:rPr sz="2800" dirty="0">
                <a:solidFill>
                  <a:srgbClr val="00B050"/>
                </a:solidFill>
                <a:latin typeface="Calibri"/>
                <a:cs typeface="Calibri"/>
              </a:rPr>
              <a:t>o</a:t>
            </a:r>
            <a:r>
              <a:rPr sz="2800" spc="-9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800" spc="5" dirty="0">
                <a:solidFill>
                  <a:srgbClr val="00B050"/>
                </a:solidFill>
                <a:latin typeface="Calibri"/>
                <a:cs typeface="Calibri"/>
              </a:rPr>
              <a:t>w</a:t>
            </a:r>
            <a:r>
              <a:rPr sz="2800" spc="-105" dirty="0">
                <a:solidFill>
                  <a:srgbClr val="00B050"/>
                </a:solidFill>
                <a:latin typeface="Calibri"/>
                <a:cs typeface="Calibri"/>
              </a:rPr>
              <a:t>a</a:t>
            </a:r>
            <a:r>
              <a:rPr sz="2800" spc="-40" dirty="0">
                <a:solidFill>
                  <a:srgbClr val="00B050"/>
                </a:solidFill>
                <a:latin typeface="Calibri"/>
                <a:cs typeface="Calibri"/>
              </a:rPr>
              <a:t>y</a:t>
            </a:r>
            <a:r>
              <a:rPr sz="2800" dirty="0">
                <a:solidFill>
                  <a:srgbClr val="00B050"/>
                </a:solidFill>
                <a:latin typeface="Calibri"/>
                <a:cs typeface="Calibri"/>
              </a:rPr>
              <a:t>s</a:t>
            </a:r>
          </a:p>
          <a:p>
            <a:pPr marL="269875" indent="-25781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lang="en-GB" sz="2800" spc="5" dirty="0">
                <a:solidFill>
                  <a:srgbClr val="00B050"/>
                </a:solidFill>
                <a:latin typeface="Calibri"/>
                <a:cs typeface="Calibri"/>
              </a:rPr>
              <a:t>C: </a:t>
            </a:r>
            <a:r>
              <a:rPr sz="2800" spc="5" dirty="0">
                <a:solidFill>
                  <a:srgbClr val="00B050"/>
                </a:solidFill>
                <a:latin typeface="Calibri"/>
                <a:cs typeface="Calibri"/>
              </a:rPr>
              <a:t>Three</a:t>
            </a:r>
            <a:r>
              <a:rPr sz="2800" spc="-12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00B050"/>
                </a:solidFill>
                <a:latin typeface="Calibri"/>
                <a:cs typeface="Calibri"/>
              </a:rPr>
              <a:t>ways</a:t>
            </a:r>
            <a:endParaRPr sz="2800" dirty="0">
              <a:solidFill>
                <a:srgbClr val="00B05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ct val="101600"/>
              </a:lnSpc>
            </a:pPr>
            <a:r>
              <a:rPr sz="2800" b="1" dirty="0">
                <a:latin typeface="Calibri"/>
                <a:cs typeface="Calibri"/>
              </a:rPr>
              <a:t>2</a:t>
            </a:r>
            <a:r>
              <a:rPr lang="en-GB" sz="2800" b="1" dirty="0">
                <a:latin typeface="Calibri"/>
                <a:cs typeface="Calibri"/>
              </a:rPr>
              <a:t>. one absolute contraindication.</a:t>
            </a:r>
          </a:p>
          <a:p>
            <a:pPr marL="12700" marR="5080">
              <a:lnSpc>
                <a:spcPct val="101600"/>
              </a:lnSpc>
            </a:pP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B050"/>
                </a:solidFill>
                <a:latin typeface="Calibri"/>
                <a:cs typeface="Calibri"/>
              </a:rPr>
              <a:t>Urethral </a:t>
            </a:r>
            <a:r>
              <a:rPr sz="2800" spc="-53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B050"/>
                </a:solidFill>
                <a:latin typeface="Calibri"/>
                <a:cs typeface="Calibri"/>
              </a:rPr>
              <a:t>injury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109DE9FF-6EE6-F4D0-9D7A-231B68DB2E13}"/>
              </a:ext>
            </a:extLst>
          </p:cNvPr>
          <p:cNvSpPr txBox="1">
            <a:spLocks noGrp="1"/>
          </p:cNvSpPr>
          <p:nvPr/>
        </p:nvSpPr>
        <p:spPr>
          <a:xfrm>
            <a:off x="215636" y="1798346"/>
            <a:ext cx="11399783" cy="87844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275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30"/>
              </a:spcBef>
            </a:pPr>
            <a:r>
              <a:rPr lang="en-GB" sz="2800" b="1" spc="45" dirty="0">
                <a:latin typeface="Calibri"/>
                <a:cs typeface="Calibri"/>
              </a:rPr>
              <a:t>1. </a:t>
            </a:r>
            <a:r>
              <a:rPr sz="2800" b="1" spc="45" dirty="0">
                <a:latin typeface="Calibri"/>
                <a:cs typeface="Calibri"/>
              </a:rPr>
              <a:t>Me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20" dirty="0">
                <a:latin typeface="Calibri"/>
                <a:cs typeface="Calibri"/>
              </a:rPr>
              <a:t>t</a:t>
            </a:r>
            <a:r>
              <a:rPr sz="2800" b="1" spc="30" dirty="0">
                <a:latin typeface="Calibri"/>
                <a:cs typeface="Calibri"/>
              </a:rPr>
              <a:t>i</a:t>
            </a:r>
            <a:r>
              <a:rPr sz="2800" b="1" spc="45" dirty="0">
                <a:latin typeface="Calibri"/>
                <a:cs typeface="Calibri"/>
              </a:rPr>
              <a:t>o</a:t>
            </a:r>
            <a:r>
              <a:rPr sz="2800" b="1" spc="15" dirty="0">
                <a:latin typeface="Calibri"/>
                <a:cs typeface="Calibri"/>
              </a:rPr>
              <a:t>n</a:t>
            </a:r>
            <a:r>
              <a:rPr sz="2800" b="1" spc="-19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t</a:t>
            </a:r>
            <a:r>
              <a:rPr sz="2800" b="1" spc="25" dirty="0">
                <a:latin typeface="Calibri"/>
                <a:cs typeface="Calibri"/>
              </a:rPr>
              <a:t>y</a:t>
            </a:r>
            <a:r>
              <a:rPr sz="2800" b="1" spc="-25" dirty="0">
                <a:latin typeface="Calibri"/>
                <a:cs typeface="Calibri"/>
              </a:rPr>
              <a:t>p</a:t>
            </a:r>
            <a:r>
              <a:rPr sz="2800" b="1" spc="40" dirty="0">
                <a:latin typeface="Calibri"/>
                <a:cs typeface="Calibri"/>
              </a:rPr>
              <a:t>e</a:t>
            </a:r>
            <a:r>
              <a:rPr sz="2800" b="1" spc="10" dirty="0">
                <a:latin typeface="Calibri"/>
                <a:cs typeface="Calibri"/>
              </a:rPr>
              <a:t>s </a:t>
            </a:r>
            <a:r>
              <a:rPr sz="2800" b="1" spc="45" dirty="0">
                <a:latin typeface="Calibri"/>
                <a:cs typeface="Calibri"/>
              </a:rPr>
              <a:t>o</a:t>
            </a:r>
            <a:r>
              <a:rPr sz="2800" b="1" spc="5" dirty="0">
                <a:latin typeface="Calibri"/>
                <a:cs typeface="Calibri"/>
              </a:rPr>
              <a:t>f</a:t>
            </a:r>
            <a:r>
              <a:rPr sz="2800" b="1" spc="-110" dirty="0">
                <a:latin typeface="Calibri"/>
                <a:cs typeface="Calibri"/>
              </a:rPr>
              <a:t> </a:t>
            </a:r>
            <a:r>
              <a:rPr sz="2800" b="1" spc="40" dirty="0">
                <a:latin typeface="Calibri"/>
                <a:cs typeface="Calibri"/>
              </a:rPr>
              <a:t>fo</a:t>
            </a:r>
            <a:r>
              <a:rPr sz="2800" b="1" spc="30" dirty="0">
                <a:latin typeface="Calibri"/>
                <a:cs typeface="Calibri"/>
              </a:rPr>
              <a:t>l</a:t>
            </a:r>
            <a:r>
              <a:rPr sz="2800" b="1" spc="25" dirty="0">
                <a:latin typeface="Calibri"/>
                <a:cs typeface="Calibri"/>
              </a:rPr>
              <a:t>y</a:t>
            </a:r>
            <a:r>
              <a:rPr sz="2800" b="1" spc="4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s  </a:t>
            </a:r>
            <a:r>
              <a:rPr sz="2800" b="1" spc="-15" dirty="0">
                <a:latin typeface="Calibri"/>
                <a:cs typeface="Calibri"/>
              </a:rPr>
              <a:t>ca</a:t>
            </a:r>
            <a:r>
              <a:rPr sz="2800" b="1" spc="-25" dirty="0">
                <a:latin typeface="Calibri"/>
                <a:cs typeface="Calibri"/>
              </a:rPr>
              <a:t>t</a:t>
            </a:r>
            <a:r>
              <a:rPr sz="2800" b="1" spc="-30" dirty="0">
                <a:latin typeface="Calibri"/>
                <a:cs typeface="Calibri"/>
              </a:rPr>
              <a:t>h</a:t>
            </a:r>
            <a:r>
              <a:rPr sz="2800" b="1" spc="5" dirty="0">
                <a:latin typeface="Calibri"/>
                <a:cs typeface="Calibri"/>
              </a:rPr>
              <a:t>.</a:t>
            </a:r>
            <a:r>
              <a:rPr lang="en-GB" sz="2800" b="1" spc="50" dirty="0"/>
              <a:t> Of A,C &amp; 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65" dirty="0">
                <a:latin typeface="Calibri"/>
                <a:cs typeface="Calibri"/>
              </a:rPr>
              <a:t> </a:t>
            </a:r>
            <a:br>
              <a:rPr lang="en-GB" sz="2800" b="1" spc="15" dirty="0"/>
            </a:br>
            <a:r>
              <a:rPr sz="2800" b="1" spc="-5" dirty="0">
                <a:latin typeface="Calibri"/>
                <a:cs typeface="Calibri"/>
              </a:rPr>
              <a:t> 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B6679B-1336-4C7B-4C4F-FA1551E240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" t="10914" r="4590" b="12390"/>
          <a:stretch/>
        </p:blipFill>
        <p:spPr>
          <a:xfrm>
            <a:off x="6746479" y="2237569"/>
            <a:ext cx="5013509" cy="41558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A3D3CC1-BE37-0010-2FD0-8272D34B9445}"/>
                  </a:ext>
                </a:extLst>
              </p14:cNvPr>
              <p14:cNvContentPartPr/>
              <p14:nvPr/>
            </p14:nvContentPartPr>
            <p14:xfrm>
              <a:off x="11366111" y="1747818"/>
              <a:ext cx="221400" cy="350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A3D3CC1-BE37-0010-2FD0-8272D34B94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53531" y="1735218"/>
                <a:ext cx="24620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75A4B19-3008-5878-E013-98195D6396D0}"/>
                  </a:ext>
                </a:extLst>
              </p14:cNvPr>
              <p14:cNvContentPartPr/>
              <p14:nvPr/>
            </p14:nvContentPartPr>
            <p14:xfrm>
              <a:off x="11332271" y="1909098"/>
              <a:ext cx="176760" cy="73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75A4B19-3008-5878-E013-98195D6396D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19671" y="1896498"/>
                <a:ext cx="2016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198DE58-3174-7531-8199-2D4DBB4157B6}"/>
                  </a:ext>
                </a:extLst>
              </p14:cNvPr>
              <p14:cNvContentPartPr/>
              <p14:nvPr/>
            </p14:nvContentPartPr>
            <p14:xfrm>
              <a:off x="11049671" y="2022858"/>
              <a:ext cx="234000" cy="675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198DE58-3174-7531-8199-2D4DBB4157B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037071" y="2010618"/>
                <a:ext cx="258840" cy="70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2FC13BC-84CA-4F5C-EE57-2A54573E5B76}"/>
                  </a:ext>
                </a:extLst>
              </p14:cNvPr>
              <p14:cNvContentPartPr/>
              <p14:nvPr/>
            </p14:nvContentPartPr>
            <p14:xfrm>
              <a:off x="9637391" y="1840551"/>
              <a:ext cx="181080" cy="239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2FC13BC-84CA-4F5C-EE57-2A54573E5B7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24791" y="1828311"/>
                <a:ext cx="20592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Ink 24">
                <a:extLst>
                  <a:ext uri="{FF2B5EF4-FFF2-40B4-BE49-F238E27FC236}">
                    <a16:creationId xmlns:a16="http://schemas.microsoft.com/office/drawing/2014/main" id="{FB1C70F8-D16C-BF3C-D6B2-AFB802B7F893}"/>
                  </a:ext>
                </a:extLst>
              </p14:cNvPr>
              <p14:cNvContentPartPr/>
              <p14:nvPr/>
            </p14:nvContentPartPr>
            <p14:xfrm>
              <a:off x="8760431" y="1856031"/>
              <a:ext cx="358200" cy="628920"/>
            </p14:xfrm>
          </p:contentPart>
        </mc:Choice>
        <mc:Fallback xmlns="">
          <p:pic>
            <p:nvPicPr>
              <p:cNvPr id="24" name="Ink 24">
                <a:extLst>
                  <a:ext uri="{FF2B5EF4-FFF2-40B4-BE49-F238E27FC236}">
                    <a16:creationId xmlns:a16="http://schemas.microsoft.com/office/drawing/2014/main" id="{FB1C70F8-D16C-BF3C-D6B2-AFB802B7F89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47831" y="1843438"/>
                <a:ext cx="383040" cy="6533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100D0A3-8CB5-A0E1-2A2A-3AAF7AC9E192}"/>
                  </a:ext>
                </a:extLst>
              </p14:cNvPr>
              <p14:cNvContentPartPr/>
              <p14:nvPr/>
            </p14:nvContentPartPr>
            <p14:xfrm>
              <a:off x="9476831" y="2104791"/>
              <a:ext cx="169920" cy="339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100D0A3-8CB5-A0E1-2A2A-3AAF7AC9E19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464591" y="2092551"/>
                <a:ext cx="194760" cy="36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45494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0284" y="461010"/>
            <a:ext cx="204343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Station</a:t>
            </a:r>
            <a:r>
              <a:rPr spc="-110" dirty="0"/>
              <a:t> </a:t>
            </a:r>
            <a:r>
              <a:rPr spc="15" dirty="0"/>
              <a:t>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606930"/>
            <a:ext cx="7626350" cy="3932554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5600" marR="5080" indent="-343535">
              <a:lnSpc>
                <a:spcPts val="3829"/>
              </a:lnSpc>
              <a:spcBef>
                <a:spcPts val="2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20" dirty="0">
                <a:latin typeface="Calibri"/>
                <a:cs typeface="Calibri"/>
              </a:rPr>
              <a:t>Mention</a:t>
            </a:r>
            <a:r>
              <a:rPr sz="3200" b="1" spc="-200" dirty="0">
                <a:latin typeface="Calibri"/>
                <a:cs typeface="Calibri"/>
              </a:rPr>
              <a:t> </a:t>
            </a:r>
            <a:r>
              <a:rPr sz="3200" b="1" spc="15" dirty="0">
                <a:latin typeface="Calibri"/>
                <a:cs typeface="Calibri"/>
              </a:rPr>
              <a:t>5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physical</a:t>
            </a:r>
            <a:r>
              <a:rPr sz="3200" b="1" spc="-10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examination</a:t>
            </a:r>
            <a:r>
              <a:rPr sz="3200" b="1" spc="-125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findings</a:t>
            </a:r>
            <a:r>
              <a:rPr sz="3200" b="1" spc="-140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of </a:t>
            </a:r>
            <a:r>
              <a:rPr sz="3200" b="1" spc="-70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torsion: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Erythema</a:t>
            </a:r>
            <a:r>
              <a:rPr sz="3200" spc="30" dirty="0">
                <a:latin typeface="Calibri"/>
                <a:cs typeface="Calibri"/>
              </a:rPr>
              <a:t> and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swelling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0" dirty="0">
                <a:latin typeface="Calibri"/>
                <a:cs typeface="Calibri"/>
              </a:rPr>
              <a:t>High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riding</a:t>
            </a:r>
            <a:r>
              <a:rPr sz="3200" spc="-1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testis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Horizontal</a:t>
            </a:r>
            <a:r>
              <a:rPr sz="3200" spc="-19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lie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of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the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affected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testis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5" dirty="0">
                <a:latin typeface="Calibri"/>
                <a:cs typeface="Calibri"/>
              </a:rPr>
              <a:t>Absent</a:t>
            </a:r>
            <a:r>
              <a:rPr sz="3200" spc="-1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cremastric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reflex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20" dirty="0">
                <a:latin typeface="Calibri"/>
                <a:cs typeface="Calibri"/>
              </a:rPr>
              <a:t>-prehn’s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sign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0284" y="461010"/>
            <a:ext cx="204343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Station</a:t>
            </a:r>
            <a:r>
              <a:rPr spc="-110" dirty="0"/>
              <a:t> </a:t>
            </a:r>
            <a:r>
              <a:rPr spc="15" dirty="0"/>
              <a:t>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17649"/>
            <a:ext cx="5632450" cy="412686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0" dirty="0">
                <a:latin typeface="Calibri"/>
                <a:cs typeface="Calibri"/>
              </a:rPr>
              <a:t>Mention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5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benign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renal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tumors:</a:t>
            </a:r>
            <a:endParaRPr sz="3200">
              <a:latin typeface="Calibri"/>
              <a:cs typeface="Calibri"/>
            </a:endParaRPr>
          </a:p>
          <a:p>
            <a:pPr marL="412750" indent="-400685">
              <a:lnSpc>
                <a:spcPct val="100000"/>
              </a:lnSpc>
              <a:spcBef>
                <a:spcPts val="740"/>
              </a:spcBef>
              <a:buAutoNum type="arabicPeriod"/>
              <a:tabLst>
                <a:tab pos="413384" algn="l"/>
              </a:tabLst>
            </a:pPr>
            <a:r>
              <a:rPr sz="3200" spc="10" dirty="0">
                <a:latin typeface="Calibri"/>
                <a:cs typeface="Calibri"/>
              </a:rPr>
              <a:t>angiomyolipoma</a:t>
            </a:r>
            <a:endParaRPr sz="3200">
              <a:latin typeface="Calibri"/>
              <a:cs typeface="Calibri"/>
            </a:endParaRPr>
          </a:p>
          <a:p>
            <a:pPr marL="12700" marR="2795905">
              <a:lnSpc>
                <a:spcPct val="120300"/>
              </a:lnSpc>
              <a:spcBef>
                <a:spcPts val="40"/>
              </a:spcBef>
              <a:buAutoNum type="arabicPeriod"/>
              <a:tabLst>
                <a:tab pos="327025" algn="l"/>
              </a:tabLst>
            </a:pP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40" dirty="0">
                <a:latin typeface="Calibri"/>
                <a:cs typeface="Calibri"/>
              </a:rPr>
              <a:t>na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40" dirty="0">
                <a:latin typeface="Calibri"/>
                <a:cs typeface="Calibri"/>
              </a:rPr>
              <a:t>ad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40" dirty="0">
                <a:latin typeface="Calibri"/>
                <a:cs typeface="Calibri"/>
              </a:rPr>
              <a:t>n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m</a:t>
            </a:r>
            <a:r>
              <a:rPr sz="3200" spc="5" dirty="0">
                <a:latin typeface="Calibri"/>
                <a:cs typeface="Calibri"/>
              </a:rPr>
              <a:t>a  </a:t>
            </a:r>
            <a:r>
              <a:rPr sz="3200" spc="10" dirty="0">
                <a:latin typeface="Calibri"/>
                <a:cs typeface="Calibri"/>
              </a:rPr>
              <a:t>3.oncocytoma 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4.leiomyoma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5.hemangioma 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6.schwannoma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0284" y="461010"/>
            <a:ext cx="204343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Station</a:t>
            </a:r>
            <a:r>
              <a:rPr spc="-110" dirty="0"/>
              <a:t> </a:t>
            </a:r>
            <a:r>
              <a:rPr spc="15" dirty="0"/>
              <a:t>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17936"/>
            <a:ext cx="7057390" cy="422211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15" dirty="0">
                <a:latin typeface="Calibri"/>
                <a:cs typeface="Calibri"/>
              </a:rPr>
              <a:t>Clinical</a:t>
            </a:r>
            <a:r>
              <a:rPr sz="3200" b="1" spc="-1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s&amp;s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of</a:t>
            </a:r>
            <a:r>
              <a:rPr sz="3200" b="1" spc="4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acute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pyelonephritis:</a:t>
            </a:r>
            <a:endParaRPr sz="3200">
              <a:latin typeface="Calibri"/>
              <a:cs typeface="Calibri"/>
            </a:endParaRPr>
          </a:p>
          <a:p>
            <a:pPr marL="12700" marR="4486910">
              <a:lnSpc>
                <a:spcPct val="109500"/>
              </a:lnSpc>
            </a:pPr>
            <a:r>
              <a:rPr sz="3200" spc="-20" dirty="0">
                <a:latin typeface="Calibri"/>
                <a:cs typeface="Calibri"/>
              </a:rPr>
              <a:t>Fever </a:t>
            </a:r>
            <a:r>
              <a:rPr sz="3200" spc="30" dirty="0">
                <a:latin typeface="Calibri"/>
                <a:cs typeface="Calibri"/>
              </a:rPr>
              <a:t>and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chills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Loin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25" dirty="0">
                <a:latin typeface="Calibri"/>
                <a:cs typeface="Calibri"/>
              </a:rPr>
              <a:t>pain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3200" spc="5" dirty="0">
                <a:latin typeface="Calibri"/>
                <a:cs typeface="Calibri"/>
              </a:rPr>
              <a:t>C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15" dirty="0">
                <a:latin typeface="Calibri"/>
                <a:cs typeface="Calibri"/>
              </a:rPr>
              <a:t>s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30" dirty="0">
                <a:latin typeface="Calibri"/>
                <a:cs typeface="Calibri"/>
              </a:rPr>
              <a:t>o</a:t>
            </a:r>
            <a:r>
              <a:rPr sz="3200" spc="-25" dirty="0">
                <a:latin typeface="Calibri"/>
                <a:cs typeface="Calibri"/>
              </a:rPr>
              <a:t>ve</a:t>
            </a:r>
            <a:r>
              <a:rPr sz="3200" spc="5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te</a:t>
            </a:r>
            <a:r>
              <a:rPr sz="3200" spc="35" dirty="0">
                <a:latin typeface="Calibri"/>
                <a:cs typeface="Calibri"/>
              </a:rPr>
              <a:t>b</a:t>
            </a:r>
            <a:r>
              <a:rPr sz="3200" spc="-75" dirty="0">
                <a:latin typeface="Calibri"/>
                <a:cs typeface="Calibri"/>
              </a:rPr>
              <a:t>r</a:t>
            </a:r>
            <a:r>
              <a:rPr sz="3200" spc="35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spc="-265" dirty="0">
                <a:latin typeface="Calibri"/>
                <a:cs typeface="Calibri"/>
              </a:rPr>
              <a:t> </a:t>
            </a:r>
            <a:r>
              <a:rPr sz="3200" spc="35" dirty="0">
                <a:latin typeface="Calibri"/>
                <a:cs typeface="Calibri"/>
              </a:rPr>
              <a:t>an</a:t>
            </a:r>
            <a:r>
              <a:rPr sz="3200" spc="-10" dirty="0">
                <a:latin typeface="Calibri"/>
                <a:cs typeface="Calibri"/>
              </a:rPr>
              <a:t>g</a:t>
            </a:r>
            <a:r>
              <a:rPr sz="3200" spc="10" dirty="0">
                <a:latin typeface="Calibri"/>
                <a:cs typeface="Calibri"/>
              </a:rPr>
              <a:t>le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te</a:t>
            </a:r>
            <a:r>
              <a:rPr sz="3200" spc="35" dirty="0">
                <a:latin typeface="Calibri"/>
                <a:cs typeface="Calibri"/>
              </a:rPr>
              <a:t>nd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r</a:t>
            </a:r>
            <a:r>
              <a:rPr sz="3200" spc="40" dirty="0">
                <a:latin typeface="Calibri"/>
                <a:cs typeface="Calibri"/>
              </a:rPr>
              <a:t>n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15" dirty="0">
                <a:latin typeface="Calibri"/>
                <a:cs typeface="Calibri"/>
              </a:rPr>
              <a:t>s</a:t>
            </a:r>
            <a:r>
              <a:rPr sz="3200" spc="10" dirty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3200" b="1" spc="15" dirty="0">
                <a:latin typeface="Calibri"/>
                <a:cs typeface="Calibri"/>
              </a:rPr>
              <a:t>B</a:t>
            </a:r>
            <a:r>
              <a:rPr sz="3200" b="1" spc="30" dirty="0">
                <a:latin typeface="Calibri"/>
                <a:cs typeface="Calibri"/>
              </a:rPr>
              <a:t>e</a:t>
            </a:r>
            <a:r>
              <a:rPr sz="3200" b="1" spc="-5" dirty="0">
                <a:latin typeface="Calibri"/>
                <a:cs typeface="Calibri"/>
              </a:rPr>
              <a:t>s</a:t>
            </a:r>
            <a:r>
              <a:rPr sz="3200" b="1" spc="10" dirty="0">
                <a:latin typeface="Calibri"/>
                <a:cs typeface="Calibri"/>
              </a:rPr>
              <a:t>t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c</a:t>
            </a:r>
            <a:r>
              <a:rPr sz="3200" b="1" dirty="0">
                <a:latin typeface="Calibri"/>
                <a:cs typeface="Calibri"/>
              </a:rPr>
              <a:t>o</a:t>
            </a:r>
            <a:r>
              <a:rPr sz="3200" b="1" spc="15" dirty="0">
                <a:latin typeface="Calibri"/>
                <a:cs typeface="Calibri"/>
              </a:rPr>
              <a:t>n</a:t>
            </a:r>
            <a:r>
              <a:rPr sz="3200" b="1" spc="25" dirty="0">
                <a:latin typeface="Calibri"/>
                <a:cs typeface="Calibri"/>
              </a:rPr>
              <a:t>f</a:t>
            </a:r>
            <a:r>
              <a:rPr sz="3200" b="1" spc="30" dirty="0">
                <a:latin typeface="Calibri"/>
                <a:cs typeface="Calibri"/>
              </a:rPr>
              <a:t>i</a:t>
            </a:r>
            <a:r>
              <a:rPr sz="3200" b="1" spc="-15" dirty="0">
                <a:latin typeface="Calibri"/>
                <a:cs typeface="Calibri"/>
              </a:rPr>
              <a:t>r</a:t>
            </a:r>
            <a:r>
              <a:rPr sz="3200" b="1" spc="15" dirty="0">
                <a:latin typeface="Calibri"/>
                <a:cs typeface="Calibri"/>
              </a:rPr>
              <a:t>m</a:t>
            </a:r>
            <a:r>
              <a:rPr sz="3200" b="1" spc="-15" dirty="0">
                <a:latin typeface="Calibri"/>
                <a:cs typeface="Calibri"/>
              </a:rPr>
              <a:t>a</a:t>
            </a:r>
            <a:r>
              <a:rPr sz="3200" b="1" spc="10" dirty="0">
                <a:latin typeface="Calibri"/>
                <a:cs typeface="Calibri"/>
              </a:rPr>
              <a:t>to</a:t>
            </a:r>
            <a:r>
              <a:rPr sz="3200" b="1" spc="-20" dirty="0">
                <a:latin typeface="Calibri"/>
                <a:cs typeface="Calibri"/>
              </a:rPr>
              <a:t>r</a:t>
            </a:r>
            <a:r>
              <a:rPr sz="3200" b="1" spc="10" dirty="0">
                <a:latin typeface="Calibri"/>
                <a:cs typeface="Calibri"/>
              </a:rPr>
              <a:t>y</a:t>
            </a:r>
            <a:r>
              <a:rPr sz="3200" b="1" spc="-229" dirty="0">
                <a:latin typeface="Calibri"/>
                <a:cs typeface="Calibri"/>
              </a:rPr>
              <a:t> </a:t>
            </a:r>
            <a:r>
              <a:rPr sz="3200" b="1" spc="-60" dirty="0">
                <a:latin typeface="Calibri"/>
                <a:cs typeface="Calibri"/>
              </a:rPr>
              <a:t>t</a:t>
            </a:r>
            <a:r>
              <a:rPr sz="3200" b="1" spc="35" dirty="0">
                <a:latin typeface="Calibri"/>
                <a:cs typeface="Calibri"/>
              </a:rPr>
              <a:t>e</a:t>
            </a:r>
            <a:r>
              <a:rPr sz="3200" b="1" spc="-5" dirty="0">
                <a:latin typeface="Calibri"/>
                <a:cs typeface="Calibri"/>
              </a:rPr>
              <a:t>s</a:t>
            </a:r>
            <a:r>
              <a:rPr sz="3200" b="1" spc="5" dirty="0">
                <a:latin typeface="Calibri"/>
                <a:cs typeface="Calibri"/>
              </a:rPr>
              <a:t>t: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</a:t>
            </a:r>
            <a:r>
              <a:rPr sz="3200" spc="35" dirty="0">
                <a:latin typeface="Calibri"/>
                <a:cs typeface="Calibri"/>
              </a:rPr>
              <a:t>u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35" dirty="0">
                <a:latin typeface="Calibri"/>
                <a:cs typeface="Calibri"/>
              </a:rPr>
              <a:t>u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10" dirty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ts val="3450"/>
              </a:lnSpc>
              <a:spcBef>
                <a:spcPts val="805"/>
              </a:spcBef>
            </a:pPr>
            <a:r>
              <a:rPr sz="3200" b="1" spc="15" dirty="0">
                <a:latin typeface="Calibri"/>
                <a:cs typeface="Calibri"/>
              </a:rPr>
              <a:t>Wh</a:t>
            </a:r>
            <a:r>
              <a:rPr sz="3200" b="1" spc="-20" dirty="0">
                <a:latin typeface="Calibri"/>
                <a:cs typeface="Calibri"/>
              </a:rPr>
              <a:t>a</a:t>
            </a:r>
            <a:r>
              <a:rPr sz="3200" b="1" spc="10" dirty="0">
                <a:latin typeface="Calibri"/>
                <a:cs typeface="Calibri"/>
              </a:rPr>
              <a:t>t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spc="30" dirty="0">
                <a:latin typeface="Calibri"/>
                <a:cs typeface="Calibri"/>
              </a:rPr>
              <a:t>i</a:t>
            </a:r>
            <a:r>
              <a:rPr sz="3200" b="1" spc="10" dirty="0">
                <a:latin typeface="Calibri"/>
                <a:cs typeface="Calibri"/>
              </a:rPr>
              <a:t>s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30" dirty="0">
                <a:latin typeface="Calibri"/>
                <a:cs typeface="Calibri"/>
              </a:rPr>
              <a:t>i</a:t>
            </a:r>
            <a:r>
              <a:rPr sz="3200" b="1" spc="10" dirty="0">
                <a:latin typeface="Calibri"/>
                <a:cs typeface="Calibri"/>
              </a:rPr>
              <a:t>t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c</a:t>
            </a:r>
            <a:r>
              <a:rPr sz="3200" b="1" spc="-15" dirty="0">
                <a:latin typeface="Calibri"/>
                <a:cs typeface="Calibri"/>
              </a:rPr>
              <a:t>a</a:t>
            </a:r>
            <a:r>
              <a:rPr sz="3200" b="1" spc="30" dirty="0">
                <a:latin typeface="Calibri"/>
                <a:cs typeface="Calibri"/>
              </a:rPr>
              <a:t>ll</a:t>
            </a:r>
            <a:r>
              <a:rPr sz="3200" b="1" spc="35" dirty="0">
                <a:latin typeface="Calibri"/>
                <a:cs typeface="Calibri"/>
              </a:rPr>
              <a:t>e</a:t>
            </a:r>
            <a:r>
              <a:rPr sz="3200" b="1" spc="15" dirty="0">
                <a:latin typeface="Calibri"/>
                <a:cs typeface="Calibri"/>
              </a:rPr>
              <a:t>d</a:t>
            </a:r>
            <a:r>
              <a:rPr sz="3200" b="1" spc="-204" dirty="0">
                <a:latin typeface="Calibri"/>
                <a:cs typeface="Calibri"/>
              </a:rPr>
              <a:t> </a:t>
            </a:r>
            <a:r>
              <a:rPr sz="3200" b="1" spc="15" dirty="0">
                <a:latin typeface="Calibri"/>
                <a:cs typeface="Calibri"/>
              </a:rPr>
              <a:t>w</a:t>
            </a:r>
            <a:r>
              <a:rPr sz="3200" b="1" dirty="0">
                <a:latin typeface="Calibri"/>
                <a:cs typeface="Calibri"/>
              </a:rPr>
              <a:t>h</a:t>
            </a:r>
            <a:r>
              <a:rPr sz="3200" b="1" spc="35" dirty="0">
                <a:latin typeface="Calibri"/>
                <a:cs typeface="Calibri"/>
              </a:rPr>
              <a:t>e</a:t>
            </a:r>
            <a:r>
              <a:rPr sz="3200" b="1" spc="15" dirty="0">
                <a:latin typeface="Calibri"/>
                <a:cs typeface="Calibri"/>
              </a:rPr>
              <a:t>n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spc="15" dirty="0">
                <a:latin typeface="Calibri"/>
                <a:cs typeface="Calibri"/>
              </a:rPr>
              <a:t>we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s</a:t>
            </a:r>
            <a:r>
              <a:rPr sz="3200" b="1" spc="10" dirty="0">
                <a:latin typeface="Calibri"/>
                <a:cs typeface="Calibri"/>
              </a:rPr>
              <a:t>t</a:t>
            </a:r>
            <a:r>
              <a:rPr sz="3200" b="1" spc="-10" dirty="0">
                <a:latin typeface="Calibri"/>
                <a:cs typeface="Calibri"/>
              </a:rPr>
              <a:t>a</a:t>
            </a:r>
            <a:r>
              <a:rPr sz="3200" b="1" spc="-15" dirty="0">
                <a:latin typeface="Calibri"/>
                <a:cs typeface="Calibri"/>
              </a:rPr>
              <a:t>r</a:t>
            </a:r>
            <a:r>
              <a:rPr sz="3200" b="1" spc="10" dirty="0">
                <a:latin typeface="Calibri"/>
                <a:cs typeface="Calibri"/>
              </a:rPr>
              <a:t>t</a:t>
            </a:r>
            <a:r>
              <a:rPr sz="3200" b="1" spc="-120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t</a:t>
            </a:r>
            <a:r>
              <a:rPr sz="3200" b="1" spc="-10" dirty="0">
                <a:latin typeface="Calibri"/>
                <a:cs typeface="Calibri"/>
              </a:rPr>
              <a:t>r</a:t>
            </a:r>
            <a:r>
              <a:rPr sz="3200" b="1" spc="35" dirty="0">
                <a:latin typeface="Calibri"/>
                <a:cs typeface="Calibri"/>
              </a:rPr>
              <a:t>e</a:t>
            </a:r>
            <a:r>
              <a:rPr sz="3200" b="1" spc="-10" dirty="0">
                <a:latin typeface="Calibri"/>
                <a:cs typeface="Calibri"/>
              </a:rPr>
              <a:t>a</a:t>
            </a:r>
            <a:r>
              <a:rPr sz="3200" b="1" spc="15" dirty="0">
                <a:latin typeface="Calibri"/>
                <a:cs typeface="Calibri"/>
              </a:rPr>
              <a:t>tm</a:t>
            </a:r>
            <a:r>
              <a:rPr sz="3200" b="1" spc="45" dirty="0">
                <a:latin typeface="Calibri"/>
                <a:cs typeface="Calibri"/>
              </a:rPr>
              <a:t>e</a:t>
            </a:r>
            <a:r>
              <a:rPr sz="3200" b="1" spc="10" dirty="0">
                <a:latin typeface="Calibri"/>
                <a:cs typeface="Calibri"/>
              </a:rPr>
              <a:t>nt  b</a:t>
            </a:r>
            <a:r>
              <a:rPr sz="3200" b="1" spc="30" dirty="0">
                <a:latin typeface="Calibri"/>
                <a:cs typeface="Calibri"/>
              </a:rPr>
              <a:t>e</a:t>
            </a:r>
            <a:r>
              <a:rPr sz="3200" b="1" spc="-45" dirty="0">
                <a:latin typeface="Calibri"/>
                <a:cs typeface="Calibri"/>
              </a:rPr>
              <a:t>f</a:t>
            </a:r>
            <a:r>
              <a:rPr sz="3200" b="1" spc="5" dirty="0">
                <a:latin typeface="Calibri"/>
                <a:cs typeface="Calibri"/>
              </a:rPr>
              <a:t>o</a:t>
            </a:r>
            <a:r>
              <a:rPr sz="3200" b="1" spc="-15" dirty="0">
                <a:latin typeface="Calibri"/>
                <a:cs typeface="Calibri"/>
              </a:rPr>
              <a:t>r</a:t>
            </a:r>
            <a:r>
              <a:rPr sz="3200" b="1" spc="15" dirty="0">
                <a:latin typeface="Calibri"/>
                <a:cs typeface="Calibri"/>
              </a:rPr>
              <a:t>e</a:t>
            </a:r>
            <a:r>
              <a:rPr sz="3200" b="1" spc="-100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c</a:t>
            </a:r>
            <a:r>
              <a:rPr sz="3200" b="1" dirty="0">
                <a:latin typeface="Calibri"/>
                <a:cs typeface="Calibri"/>
              </a:rPr>
              <a:t>o</a:t>
            </a:r>
            <a:r>
              <a:rPr sz="3200" b="1" spc="15" dirty="0">
                <a:latin typeface="Calibri"/>
                <a:cs typeface="Calibri"/>
              </a:rPr>
              <a:t>n</a:t>
            </a:r>
            <a:r>
              <a:rPr sz="3200" b="1" spc="-50" dirty="0">
                <a:latin typeface="Calibri"/>
                <a:cs typeface="Calibri"/>
              </a:rPr>
              <a:t>f</a:t>
            </a:r>
            <a:r>
              <a:rPr sz="3200" b="1" spc="5" dirty="0">
                <a:latin typeface="Calibri"/>
                <a:cs typeface="Calibri"/>
              </a:rPr>
              <a:t>o</a:t>
            </a:r>
            <a:r>
              <a:rPr sz="3200" b="1" spc="-15" dirty="0">
                <a:latin typeface="Calibri"/>
                <a:cs typeface="Calibri"/>
              </a:rPr>
              <a:t>r</a:t>
            </a:r>
            <a:r>
              <a:rPr sz="3200" b="1" spc="15" dirty="0">
                <a:latin typeface="Calibri"/>
                <a:cs typeface="Calibri"/>
              </a:rPr>
              <a:t>m</a:t>
            </a:r>
            <a:r>
              <a:rPr sz="3200" b="1" spc="-15" dirty="0">
                <a:latin typeface="Calibri"/>
                <a:cs typeface="Calibri"/>
              </a:rPr>
              <a:t>a</a:t>
            </a:r>
            <a:r>
              <a:rPr sz="3200" b="1" spc="10" dirty="0">
                <a:latin typeface="Calibri"/>
                <a:cs typeface="Calibri"/>
              </a:rPr>
              <a:t>t</a:t>
            </a:r>
            <a:r>
              <a:rPr sz="3200" b="1" spc="35" dirty="0">
                <a:latin typeface="Calibri"/>
                <a:cs typeface="Calibri"/>
              </a:rPr>
              <a:t>i</a:t>
            </a:r>
            <a:r>
              <a:rPr sz="3200" b="1" spc="5" dirty="0">
                <a:latin typeface="Calibri"/>
                <a:cs typeface="Calibri"/>
              </a:rPr>
              <a:t>o</a:t>
            </a:r>
            <a:r>
              <a:rPr sz="3200" b="1" spc="15" dirty="0">
                <a:latin typeface="Calibri"/>
                <a:cs typeface="Calibri"/>
              </a:rPr>
              <a:t>n</a:t>
            </a:r>
            <a:r>
              <a:rPr sz="3200" b="1" spc="-204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of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the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15" dirty="0">
                <a:latin typeface="Calibri"/>
                <a:cs typeface="Calibri"/>
              </a:rPr>
              <a:t>d</a:t>
            </a:r>
            <a:r>
              <a:rPr sz="3200" b="1" spc="25" dirty="0">
                <a:latin typeface="Calibri"/>
                <a:cs typeface="Calibri"/>
              </a:rPr>
              <a:t>i</a:t>
            </a:r>
            <a:r>
              <a:rPr sz="3200" b="1" spc="-10" dirty="0">
                <a:latin typeface="Calibri"/>
                <a:cs typeface="Calibri"/>
              </a:rPr>
              <a:t>a</a:t>
            </a:r>
            <a:r>
              <a:rPr sz="3200" b="1" spc="-25" dirty="0">
                <a:latin typeface="Calibri"/>
                <a:cs typeface="Calibri"/>
              </a:rPr>
              <a:t>g</a:t>
            </a:r>
            <a:r>
              <a:rPr sz="3200" b="1" spc="15" dirty="0">
                <a:latin typeface="Calibri"/>
                <a:cs typeface="Calibri"/>
              </a:rPr>
              <a:t>n</a:t>
            </a:r>
            <a:r>
              <a:rPr sz="3200" b="1" spc="-5" dirty="0">
                <a:latin typeface="Calibri"/>
                <a:cs typeface="Calibri"/>
              </a:rPr>
              <a:t>os</a:t>
            </a:r>
            <a:r>
              <a:rPr sz="3200" b="1" spc="30" dirty="0">
                <a:latin typeface="Calibri"/>
                <a:cs typeface="Calibri"/>
              </a:rPr>
              <a:t>i</a:t>
            </a:r>
            <a:r>
              <a:rPr sz="3200" b="1" spc="-5" dirty="0">
                <a:latin typeface="Calibri"/>
                <a:cs typeface="Calibri"/>
              </a:rPr>
              <a:t>s</a:t>
            </a:r>
            <a:r>
              <a:rPr sz="3200" b="1" spc="5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3200" spc="10" dirty="0">
                <a:latin typeface="Calibri"/>
                <a:cs typeface="Calibri"/>
              </a:rPr>
              <a:t>Empirical</a:t>
            </a:r>
            <a:r>
              <a:rPr sz="3200" spc="-1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therapy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Station</a:t>
            </a:r>
            <a:r>
              <a:rPr spc="-90" dirty="0"/>
              <a:t> </a:t>
            </a:r>
            <a:r>
              <a:rPr spc="15" dirty="0"/>
              <a:t>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17649"/>
            <a:ext cx="6482080" cy="35356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92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0" dirty="0">
                <a:latin typeface="Calibri"/>
                <a:cs typeface="Calibri"/>
              </a:rPr>
              <a:t>Mention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5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treatment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option</a:t>
            </a:r>
            <a:r>
              <a:rPr sz="3200" spc="-1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for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BPH: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Medical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3200" spc="-40" dirty="0">
                <a:latin typeface="Calibri"/>
                <a:cs typeface="Calibri"/>
              </a:rPr>
              <a:t>Turp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3200" dirty="0">
                <a:latin typeface="Calibri"/>
                <a:cs typeface="Calibri"/>
              </a:rPr>
              <a:t>Open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simple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prostatectomy</a:t>
            </a:r>
            <a:endParaRPr sz="3200">
              <a:latin typeface="Calibri"/>
              <a:cs typeface="Calibri"/>
            </a:endParaRPr>
          </a:p>
          <a:p>
            <a:pPr marL="12700" marR="361950">
              <a:lnSpc>
                <a:spcPct val="119300"/>
              </a:lnSpc>
              <a:spcBef>
                <a:spcPts val="80"/>
              </a:spcBef>
            </a:pPr>
            <a:r>
              <a:rPr sz="3200" spc="-215" dirty="0">
                <a:latin typeface="Calibri"/>
                <a:cs typeface="Calibri"/>
              </a:rPr>
              <a:t>T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40" dirty="0">
                <a:latin typeface="Calibri"/>
                <a:cs typeface="Calibri"/>
              </a:rPr>
              <a:t>an</a:t>
            </a:r>
            <a:r>
              <a:rPr sz="3200" spc="15" dirty="0">
                <a:latin typeface="Calibri"/>
                <a:cs typeface="Calibri"/>
              </a:rPr>
              <a:t>s</a:t>
            </a:r>
            <a:r>
              <a:rPr sz="3200" spc="40" dirty="0">
                <a:latin typeface="Calibri"/>
                <a:cs typeface="Calibri"/>
              </a:rPr>
              <a:t>u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et</a:t>
            </a:r>
            <a:r>
              <a:rPr sz="3200" spc="40" dirty="0">
                <a:latin typeface="Calibri"/>
                <a:cs typeface="Calibri"/>
              </a:rPr>
              <a:t>h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35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spc="-19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50" dirty="0">
                <a:latin typeface="Calibri"/>
                <a:cs typeface="Calibri"/>
              </a:rPr>
              <a:t>n</a:t>
            </a:r>
            <a:r>
              <a:rPr sz="3200" spc="-10" dirty="0">
                <a:latin typeface="Calibri"/>
                <a:cs typeface="Calibri"/>
              </a:rPr>
              <a:t>c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25" dirty="0">
                <a:latin typeface="Calibri"/>
                <a:cs typeface="Calibri"/>
              </a:rPr>
              <a:t>s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45" dirty="0">
                <a:latin typeface="Calibri"/>
                <a:cs typeface="Calibri"/>
              </a:rPr>
              <a:t>o</a:t>
            </a:r>
            <a:r>
              <a:rPr sz="3200" spc="15" dirty="0">
                <a:latin typeface="Calibri"/>
                <a:cs typeface="Calibri"/>
              </a:rPr>
              <a:t>n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f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</a:t>
            </a:r>
            <a:r>
              <a:rPr sz="3200" spc="40" dirty="0">
                <a:latin typeface="Calibri"/>
                <a:cs typeface="Calibri"/>
              </a:rPr>
              <a:t>h</a:t>
            </a:r>
            <a:r>
              <a:rPr sz="3200" spc="10" dirty="0">
                <a:latin typeface="Calibri"/>
                <a:cs typeface="Calibri"/>
              </a:rPr>
              <a:t>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40" dirty="0">
                <a:latin typeface="Calibri"/>
                <a:cs typeface="Calibri"/>
              </a:rPr>
              <a:t>p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15" dirty="0">
                <a:latin typeface="Calibri"/>
                <a:cs typeface="Calibri"/>
              </a:rPr>
              <a:t>s</a:t>
            </a:r>
            <a:r>
              <a:rPr sz="3200" spc="-100" dirty="0">
                <a:latin typeface="Calibri"/>
                <a:cs typeface="Calibri"/>
              </a:rPr>
              <a:t>t</a:t>
            </a:r>
            <a:r>
              <a:rPr sz="3200" spc="35" dirty="0">
                <a:latin typeface="Calibri"/>
                <a:cs typeface="Calibri"/>
              </a:rPr>
              <a:t>a</a:t>
            </a:r>
            <a:r>
              <a:rPr sz="3200" spc="-25" dirty="0">
                <a:latin typeface="Calibri"/>
                <a:cs typeface="Calibri"/>
              </a:rPr>
              <a:t>t</a:t>
            </a:r>
            <a:r>
              <a:rPr sz="3200" spc="5" dirty="0">
                <a:latin typeface="Calibri"/>
                <a:cs typeface="Calibri"/>
              </a:rPr>
              <a:t>e  Laser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treatment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0284" y="461010"/>
            <a:ext cx="204343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Station</a:t>
            </a:r>
            <a:r>
              <a:rPr spc="-110" dirty="0"/>
              <a:t> </a:t>
            </a:r>
            <a:r>
              <a:rPr spc="15" dirty="0"/>
              <a:t>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606930"/>
            <a:ext cx="6680200" cy="3932554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3829"/>
              </a:lnSpc>
              <a:spcBef>
                <a:spcPts val="265"/>
              </a:spcBef>
            </a:pPr>
            <a:r>
              <a:rPr sz="3200" b="1" spc="50" dirty="0">
                <a:latin typeface="Calibri"/>
                <a:cs typeface="Calibri"/>
              </a:rPr>
              <a:t>M</a:t>
            </a:r>
            <a:r>
              <a:rPr sz="3200" b="1" spc="35" dirty="0">
                <a:latin typeface="Calibri"/>
                <a:cs typeface="Calibri"/>
              </a:rPr>
              <a:t>e</a:t>
            </a:r>
            <a:r>
              <a:rPr sz="3200" b="1" spc="10" dirty="0">
                <a:latin typeface="Calibri"/>
                <a:cs typeface="Calibri"/>
              </a:rPr>
              <a:t>nt</a:t>
            </a:r>
            <a:r>
              <a:rPr sz="3200" b="1" spc="30" dirty="0">
                <a:latin typeface="Calibri"/>
                <a:cs typeface="Calibri"/>
              </a:rPr>
              <a:t>i</a:t>
            </a:r>
            <a:r>
              <a:rPr sz="3200" b="1" spc="5" dirty="0">
                <a:latin typeface="Calibri"/>
                <a:cs typeface="Calibri"/>
              </a:rPr>
              <a:t>o</a:t>
            </a:r>
            <a:r>
              <a:rPr sz="3200" b="1" spc="15" dirty="0">
                <a:latin typeface="Calibri"/>
                <a:cs typeface="Calibri"/>
              </a:rPr>
              <a:t>n</a:t>
            </a:r>
            <a:r>
              <a:rPr sz="3200" b="1" spc="-200" dirty="0">
                <a:latin typeface="Calibri"/>
                <a:cs typeface="Calibri"/>
              </a:rPr>
              <a:t> </a:t>
            </a:r>
            <a:r>
              <a:rPr sz="3200" b="1" spc="15" dirty="0">
                <a:latin typeface="Calibri"/>
                <a:cs typeface="Calibri"/>
              </a:rPr>
              <a:t>5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15" dirty="0">
                <a:latin typeface="Calibri"/>
                <a:cs typeface="Calibri"/>
              </a:rPr>
              <a:t>m</a:t>
            </a:r>
            <a:r>
              <a:rPr sz="3200" b="1" spc="30" dirty="0">
                <a:latin typeface="Calibri"/>
                <a:cs typeface="Calibri"/>
              </a:rPr>
              <a:t>i</a:t>
            </a:r>
            <a:r>
              <a:rPr sz="3200" b="1" spc="5" dirty="0">
                <a:latin typeface="Calibri"/>
                <a:cs typeface="Calibri"/>
              </a:rPr>
              <a:t>c</a:t>
            </a:r>
            <a:r>
              <a:rPr sz="3200" b="1" spc="-90" dirty="0">
                <a:latin typeface="Calibri"/>
                <a:cs typeface="Calibri"/>
              </a:rPr>
              <a:t>r</a:t>
            </a:r>
            <a:r>
              <a:rPr sz="3200" b="1" spc="-5" dirty="0">
                <a:latin typeface="Calibri"/>
                <a:cs typeface="Calibri"/>
              </a:rPr>
              <a:t>os</a:t>
            </a:r>
            <a:r>
              <a:rPr sz="3200" b="1" spc="5" dirty="0">
                <a:latin typeface="Calibri"/>
                <a:cs typeface="Calibri"/>
              </a:rPr>
              <a:t>c</a:t>
            </a:r>
            <a:r>
              <a:rPr sz="3200" b="1" dirty="0">
                <a:latin typeface="Calibri"/>
                <a:cs typeface="Calibri"/>
              </a:rPr>
              <a:t>o</a:t>
            </a:r>
            <a:r>
              <a:rPr sz="3200" b="1" spc="15" dirty="0">
                <a:latin typeface="Calibri"/>
                <a:cs typeface="Calibri"/>
              </a:rPr>
              <a:t>p</a:t>
            </a:r>
            <a:r>
              <a:rPr sz="3200" b="1" spc="20" dirty="0">
                <a:latin typeface="Calibri"/>
                <a:cs typeface="Calibri"/>
              </a:rPr>
              <a:t>i</a:t>
            </a:r>
            <a:r>
              <a:rPr sz="3200" b="1" spc="10" dirty="0">
                <a:latin typeface="Calibri"/>
                <a:cs typeface="Calibri"/>
              </a:rPr>
              <a:t>c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spc="25" dirty="0">
                <a:latin typeface="Calibri"/>
                <a:cs typeface="Calibri"/>
              </a:rPr>
              <a:t>f</a:t>
            </a:r>
            <a:r>
              <a:rPr sz="3200" b="1" spc="30" dirty="0">
                <a:latin typeface="Calibri"/>
                <a:cs typeface="Calibri"/>
              </a:rPr>
              <a:t>i</a:t>
            </a:r>
            <a:r>
              <a:rPr sz="3200" b="1" spc="15" dirty="0">
                <a:latin typeface="Calibri"/>
                <a:cs typeface="Calibri"/>
              </a:rPr>
              <a:t>n</a:t>
            </a:r>
            <a:r>
              <a:rPr sz="3200" b="1" spc="-5" dirty="0">
                <a:latin typeface="Calibri"/>
                <a:cs typeface="Calibri"/>
              </a:rPr>
              <a:t>d</a:t>
            </a:r>
            <a:r>
              <a:rPr sz="3200" b="1" spc="30" dirty="0">
                <a:latin typeface="Calibri"/>
                <a:cs typeface="Calibri"/>
              </a:rPr>
              <a:t>i</a:t>
            </a:r>
            <a:r>
              <a:rPr sz="3200" b="1" spc="15" dirty="0">
                <a:latin typeface="Calibri"/>
                <a:cs typeface="Calibri"/>
              </a:rPr>
              <a:t>n</a:t>
            </a:r>
            <a:r>
              <a:rPr sz="3200" b="1" spc="-35" dirty="0">
                <a:latin typeface="Calibri"/>
                <a:cs typeface="Calibri"/>
              </a:rPr>
              <a:t>g</a:t>
            </a:r>
            <a:r>
              <a:rPr sz="3200" b="1" spc="10" dirty="0">
                <a:latin typeface="Calibri"/>
                <a:cs typeface="Calibri"/>
              </a:rPr>
              <a:t>s</a:t>
            </a:r>
            <a:r>
              <a:rPr sz="3200" b="1" spc="-210" dirty="0">
                <a:latin typeface="Calibri"/>
                <a:cs typeface="Calibri"/>
              </a:rPr>
              <a:t> </a:t>
            </a:r>
            <a:r>
              <a:rPr sz="3200" b="1" spc="30" dirty="0">
                <a:latin typeface="Calibri"/>
                <a:cs typeface="Calibri"/>
              </a:rPr>
              <a:t>i</a:t>
            </a:r>
            <a:r>
              <a:rPr sz="3200" b="1" spc="15" dirty="0">
                <a:latin typeface="Calibri"/>
                <a:cs typeface="Calibri"/>
              </a:rPr>
              <a:t>n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spc="15" dirty="0">
                <a:latin typeface="Calibri"/>
                <a:cs typeface="Calibri"/>
              </a:rPr>
              <a:t>u</a:t>
            </a:r>
            <a:r>
              <a:rPr sz="3200" b="1" spc="-25" dirty="0">
                <a:latin typeface="Calibri"/>
                <a:cs typeface="Calibri"/>
              </a:rPr>
              <a:t>r</a:t>
            </a:r>
            <a:r>
              <a:rPr sz="3200" b="1" spc="30" dirty="0">
                <a:latin typeface="Calibri"/>
                <a:cs typeface="Calibri"/>
              </a:rPr>
              <a:t>i</a:t>
            </a:r>
            <a:r>
              <a:rPr sz="3200" b="1" spc="10" dirty="0">
                <a:latin typeface="Calibri"/>
                <a:cs typeface="Calibri"/>
              </a:rPr>
              <a:t>ne  </a:t>
            </a:r>
            <a:r>
              <a:rPr sz="3200" b="1" dirty="0">
                <a:latin typeface="Calibri"/>
                <a:cs typeface="Calibri"/>
              </a:rPr>
              <a:t>analysis: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3200" spc="-10" dirty="0">
                <a:latin typeface="Calibri"/>
                <a:cs typeface="Calibri"/>
              </a:rPr>
              <a:t>RBC</a:t>
            </a:r>
            <a:endParaRPr sz="3200">
              <a:latin typeface="Calibri"/>
              <a:cs typeface="Calibri"/>
            </a:endParaRPr>
          </a:p>
          <a:p>
            <a:pPr marL="12700" marR="5260975">
              <a:lnSpc>
                <a:spcPts val="4580"/>
              </a:lnSpc>
              <a:spcBef>
                <a:spcPts val="275"/>
              </a:spcBef>
            </a:pPr>
            <a:r>
              <a:rPr sz="3200" spc="15" dirty="0">
                <a:latin typeface="Calibri"/>
                <a:cs typeface="Calibri"/>
              </a:rPr>
              <a:t>Pus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cells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Crystals</a:t>
            </a:r>
            <a:endParaRPr sz="3200">
              <a:latin typeface="Calibri"/>
              <a:cs typeface="Calibri"/>
            </a:endParaRPr>
          </a:p>
          <a:p>
            <a:pPr marL="12700" marR="4309110">
              <a:lnSpc>
                <a:spcPts val="4580"/>
              </a:lnSpc>
            </a:pPr>
            <a:r>
              <a:rPr sz="3200" spc="10" dirty="0">
                <a:latin typeface="Calibri"/>
                <a:cs typeface="Calibri"/>
              </a:rPr>
              <a:t>Casts 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E</a:t>
            </a:r>
            <a:r>
              <a:rPr sz="3200" spc="35" dirty="0">
                <a:latin typeface="Calibri"/>
                <a:cs typeface="Calibri"/>
              </a:rPr>
              <a:t>p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35" dirty="0">
                <a:latin typeface="Calibri"/>
                <a:cs typeface="Calibri"/>
              </a:rPr>
              <a:t>h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spc="15" dirty="0">
                <a:latin typeface="Calibri"/>
                <a:cs typeface="Calibri"/>
              </a:rPr>
              <a:t>i</a:t>
            </a:r>
            <a:r>
              <a:rPr sz="3200" spc="35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spc="15" dirty="0">
                <a:latin typeface="Calibri"/>
                <a:cs typeface="Calibri"/>
              </a:rPr>
              <a:t>l</a:t>
            </a:r>
            <a:r>
              <a:rPr sz="3200" spc="10" dirty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6964" y="1448117"/>
            <a:ext cx="437324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Urology</a:t>
            </a:r>
            <a:r>
              <a:rPr spc="-180" dirty="0"/>
              <a:t> </a:t>
            </a:r>
            <a:r>
              <a:rPr spc="20" dirty="0"/>
              <a:t>3\11\2022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93159" y="3834828"/>
            <a:ext cx="1763395" cy="807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575">
              <a:lnSpc>
                <a:spcPct val="122200"/>
              </a:lnSpc>
              <a:spcBef>
                <a:spcPts val="100"/>
              </a:spcBef>
            </a:pPr>
            <a:r>
              <a:rPr sz="2100" spc="-15" dirty="0">
                <a:solidFill>
                  <a:srgbClr val="888888"/>
                </a:solidFill>
                <a:latin typeface="Calibri"/>
                <a:cs typeface="Calibri"/>
              </a:rPr>
              <a:t>Islam </a:t>
            </a:r>
            <a:r>
              <a:rPr sz="2100" spc="-10" dirty="0">
                <a:solidFill>
                  <a:srgbClr val="888888"/>
                </a:solidFill>
                <a:latin typeface="Calibri"/>
                <a:cs typeface="Calibri"/>
              </a:rPr>
              <a:t>Al Banawi </a:t>
            </a:r>
            <a:r>
              <a:rPr sz="2100" spc="-459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888888"/>
                </a:solidFill>
                <a:latin typeface="Calibri"/>
                <a:cs typeface="Calibri"/>
              </a:rPr>
              <a:t>Deema</a:t>
            </a:r>
            <a:r>
              <a:rPr sz="2100" spc="-4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888888"/>
                </a:solidFill>
                <a:latin typeface="Calibri"/>
                <a:cs typeface="Calibri"/>
              </a:rPr>
              <a:t>shnaikat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4075" y="461010"/>
            <a:ext cx="590232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Station</a:t>
            </a:r>
            <a:r>
              <a:rPr spc="-40" dirty="0"/>
              <a:t> </a:t>
            </a:r>
            <a:r>
              <a:rPr spc="15" dirty="0"/>
              <a:t>1</a:t>
            </a:r>
            <a:r>
              <a:rPr spc="-20" dirty="0"/>
              <a:t> </a:t>
            </a:r>
            <a:r>
              <a:rPr spc="5" dirty="0"/>
              <a:t>:</a:t>
            </a:r>
            <a:r>
              <a:rPr spc="-10" dirty="0"/>
              <a:t> </a:t>
            </a:r>
            <a:r>
              <a:rPr spc="5" dirty="0"/>
              <a:t>Bladder</a:t>
            </a:r>
            <a:r>
              <a:rPr spc="-75" dirty="0"/>
              <a:t> </a:t>
            </a:r>
            <a:r>
              <a:rPr spc="-5" dirty="0"/>
              <a:t>Cancer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8025" y="2176399"/>
            <a:ext cx="3664585" cy="27692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36550" indent="-324485">
              <a:lnSpc>
                <a:spcPts val="2670"/>
              </a:lnSpc>
              <a:spcBef>
                <a:spcPts val="130"/>
              </a:spcBef>
              <a:buAutoNum type="arabicPlain"/>
              <a:tabLst>
                <a:tab pos="337185" algn="l"/>
              </a:tabLst>
            </a:pPr>
            <a:r>
              <a:rPr sz="2450" spc="15" dirty="0">
                <a:latin typeface="Calibri"/>
                <a:cs typeface="Calibri"/>
              </a:rPr>
              <a:t>main</a:t>
            </a:r>
            <a:r>
              <a:rPr sz="2450" spc="7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symptom</a:t>
            </a:r>
            <a:r>
              <a:rPr sz="2450" spc="145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of</a:t>
            </a:r>
            <a:r>
              <a:rPr sz="2450" spc="2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bladder</a:t>
            </a:r>
            <a:endParaRPr sz="2450">
              <a:latin typeface="Calibri"/>
              <a:cs typeface="Calibri"/>
            </a:endParaRPr>
          </a:p>
          <a:p>
            <a:pPr marL="12700">
              <a:lnSpc>
                <a:spcPts val="2670"/>
              </a:lnSpc>
            </a:pPr>
            <a:r>
              <a:rPr sz="2450" spc="5" dirty="0">
                <a:latin typeface="Calibri"/>
                <a:cs typeface="Calibri"/>
              </a:rPr>
              <a:t>cancer</a:t>
            </a:r>
            <a:r>
              <a:rPr sz="2450" spc="60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?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Gross</a:t>
            </a:r>
            <a:r>
              <a:rPr sz="2450" spc="105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Hematurea</a:t>
            </a:r>
            <a:endParaRPr sz="2450">
              <a:latin typeface="Calibri"/>
              <a:cs typeface="Calibri"/>
            </a:endParaRPr>
          </a:p>
          <a:p>
            <a:pPr marL="336550" indent="-324485">
              <a:lnSpc>
                <a:spcPct val="100000"/>
              </a:lnSpc>
              <a:spcBef>
                <a:spcPts val="60"/>
              </a:spcBef>
              <a:buAutoNum type="arabicPlain" startAt="2"/>
              <a:tabLst>
                <a:tab pos="337185" algn="l"/>
              </a:tabLst>
            </a:pPr>
            <a:r>
              <a:rPr sz="2450" spc="15" dirty="0">
                <a:latin typeface="Calibri"/>
                <a:cs typeface="Calibri"/>
              </a:rPr>
              <a:t>main</a:t>
            </a:r>
            <a:r>
              <a:rPr sz="2450" spc="8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treatment</a:t>
            </a:r>
            <a:r>
              <a:rPr sz="2450" spc="105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?</a:t>
            </a:r>
            <a:r>
              <a:rPr sz="2450" spc="15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TURB</a:t>
            </a:r>
            <a:endParaRPr sz="2450">
              <a:latin typeface="Calibri"/>
              <a:cs typeface="Calibri"/>
            </a:endParaRPr>
          </a:p>
          <a:p>
            <a:pPr marL="12700" marR="51435">
              <a:lnSpc>
                <a:spcPct val="81800"/>
              </a:lnSpc>
              <a:spcBef>
                <a:spcPts val="600"/>
              </a:spcBef>
              <a:buAutoNum type="arabicPlain" startAt="2"/>
              <a:tabLst>
                <a:tab pos="337185" algn="l"/>
              </a:tabLst>
            </a:pPr>
            <a:r>
              <a:rPr sz="2450" spc="-10" dirty="0">
                <a:latin typeface="Calibri"/>
                <a:cs typeface="Calibri"/>
              </a:rPr>
              <a:t>When</a:t>
            </a:r>
            <a:r>
              <a:rPr sz="2450" spc="-5" dirty="0">
                <a:latin typeface="Calibri"/>
                <a:cs typeface="Calibri"/>
              </a:rPr>
              <a:t> </a:t>
            </a:r>
            <a:r>
              <a:rPr sz="2450" spc="15" dirty="0">
                <a:latin typeface="Calibri"/>
                <a:cs typeface="Calibri"/>
              </a:rPr>
              <a:t>its </a:t>
            </a:r>
            <a:r>
              <a:rPr sz="2450" dirty="0">
                <a:latin typeface="Calibri"/>
                <a:cs typeface="Calibri"/>
              </a:rPr>
              <a:t>considered </a:t>
            </a:r>
            <a:r>
              <a:rPr sz="2450" spc="5" dirty="0">
                <a:latin typeface="Calibri"/>
                <a:cs typeface="Calibri"/>
              </a:rPr>
              <a:t> invasive</a:t>
            </a:r>
            <a:r>
              <a:rPr sz="2450" spc="15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?</a:t>
            </a:r>
            <a:r>
              <a:rPr sz="2450" spc="2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When</a:t>
            </a:r>
            <a:r>
              <a:rPr sz="2450" spc="85" dirty="0">
                <a:latin typeface="Calibri"/>
                <a:cs typeface="Calibri"/>
              </a:rPr>
              <a:t> </a:t>
            </a:r>
            <a:r>
              <a:rPr sz="2450" spc="15" dirty="0">
                <a:latin typeface="Calibri"/>
                <a:cs typeface="Calibri"/>
              </a:rPr>
              <a:t>its</a:t>
            </a:r>
            <a:r>
              <a:rPr sz="2450" spc="4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come</a:t>
            </a:r>
            <a:r>
              <a:rPr sz="2450" spc="85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to </a:t>
            </a:r>
            <a:r>
              <a:rPr sz="2450" spc="-540" dirty="0">
                <a:latin typeface="Calibri"/>
                <a:cs typeface="Calibri"/>
              </a:rPr>
              <a:t> </a:t>
            </a:r>
            <a:r>
              <a:rPr sz="2450" spc="15" dirty="0">
                <a:latin typeface="Calibri"/>
                <a:cs typeface="Calibri"/>
              </a:rPr>
              <a:t>muscularis</a:t>
            </a:r>
            <a:r>
              <a:rPr sz="2450" spc="5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propria</a:t>
            </a:r>
            <a:endParaRPr sz="2450">
              <a:latin typeface="Calibri"/>
              <a:cs typeface="Calibri"/>
            </a:endParaRPr>
          </a:p>
          <a:p>
            <a:pPr marL="336550" indent="-324485">
              <a:lnSpc>
                <a:spcPts val="2675"/>
              </a:lnSpc>
              <a:spcBef>
                <a:spcPts val="65"/>
              </a:spcBef>
              <a:buAutoNum type="arabicPlain" startAt="2"/>
              <a:tabLst>
                <a:tab pos="337185" algn="l"/>
              </a:tabLst>
            </a:pPr>
            <a:r>
              <a:rPr sz="2450" spc="-5" dirty="0">
                <a:latin typeface="Calibri"/>
                <a:cs typeface="Calibri"/>
              </a:rPr>
              <a:t>best</a:t>
            </a:r>
            <a:r>
              <a:rPr sz="2450" spc="100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diagnostic</a:t>
            </a:r>
            <a:r>
              <a:rPr sz="2450" spc="3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tool?</a:t>
            </a:r>
            <a:endParaRPr sz="2450">
              <a:latin typeface="Calibri"/>
              <a:cs typeface="Calibri"/>
            </a:endParaRPr>
          </a:p>
          <a:p>
            <a:pPr marL="12700">
              <a:lnSpc>
                <a:spcPts val="2675"/>
              </a:lnSpc>
            </a:pPr>
            <a:r>
              <a:rPr sz="2450" spc="5" dirty="0">
                <a:latin typeface="Calibri"/>
                <a:cs typeface="Calibri"/>
              </a:rPr>
              <a:t>Cystoscopy</a:t>
            </a:r>
            <a:endParaRPr sz="24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6900" y="2228850"/>
            <a:ext cx="2838450" cy="241935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6553" y="461010"/>
            <a:ext cx="232156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Station</a:t>
            </a:r>
            <a:r>
              <a:rPr spc="-55" dirty="0"/>
              <a:t> </a:t>
            </a:r>
            <a:r>
              <a:rPr spc="15" dirty="0"/>
              <a:t>2</a:t>
            </a:r>
            <a:r>
              <a:rPr spc="-50" dirty="0"/>
              <a:t> </a:t>
            </a:r>
            <a:r>
              <a:rPr spc="5"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17649"/>
            <a:ext cx="6944359" cy="295338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30" dirty="0">
                <a:latin typeface="Calibri"/>
                <a:cs typeface="Calibri"/>
              </a:rPr>
              <a:t>1</a:t>
            </a:r>
            <a:r>
              <a:rPr sz="3200" spc="5" dirty="0">
                <a:latin typeface="Calibri"/>
                <a:cs typeface="Calibri"/>
              </a:rPr>
              <a:t>-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35" dirty="0">
                <a:latin typeface="Calibri"/>
                <a:cs typeface="Calibri"/>
              </a:rPr>
              <a:t>w</a:t>
            </a:r>
            <a:r>
              <a:rPr sz="3200" spc="40" dirty="0">
                <a:latin typeface="Calibri"/>
                <a:cs typeface="Calibri"/>
              </a:rPr>
              <a:t>ha</a:t>
            </a:r>
            <a:r>
              <a:rPr sz="3200" spc="10" dirty="0">
                <a:latin typeface="Calibri"/>
                <a:cs typeface="Calibri"/>
              </a:rPr>
              <a:t>t</a:t>
            </a:r>
            <a:r>
              <a:rPr sz="3200" spc="-15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is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y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40" dirty="0">
                <a:latin typeface="Calibri"/>
                <a:cs typeface="Calibri"/>
              </a:rPr>
              <a:t>u</a:t>
            </a:r>
            <a:r>
              <a:rPr sz="3200" spc="10" dirty="0">
                <a:latin typeface="Calibri"/>
                <a:cs typeface="Calibri"/>
              </a:rPr>
              <a:t>r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40" dirty="0">
                <a:latin typeface="Calibri"/>
                <a:cs typeface="Calibri"/>
              </a:rPr>
              <a:t>d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45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g</a:t>
            </a:r>
            <a:r>
              <a:rPr sz="3200" spc="40" dirty="0">
                <a:latin typeface="Calibri"/>
                <a:cs typeface="Calibri"/>
              </a:rPr>
              <a:t>n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20" dirty="0">
                <a:latin typeface="Calibri"/>
                <a:cs typeface="Calibri"/>
              </a:rPr>
              <a:t>s</a:t>
            </a:r>
            <a:r>
              <a:rPr sz="3200" spc="5" dirty="0">
                <a:latin typeface="Calibri"/>
                <a:cs typeface="Calibri"/>
              </a:rPr>
              <a:t>is</a:t>
            </a:r>
            <a:r>
              <a:rPr sz="3200" spc="-18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?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25" dirty="0">
                <a:latin typeface="Calibri"/>
                <a:cs typeface="Calibri"/>
              </a:rPr>
              <a:t>H</a:t>
            </a:r>
            <a:r>
              <a:rPr sz="3200" spc="-25" dirty="0">
                <a:latin typeface="Calibri"/>
                <a:cs typeface="Calibri"/>
              </a:rPr>
              <a:t>y</a:t>
            </a:r>
            <a:r>
              <a:rPr sz="3200" spc="40" dirty="0">
                <a:latin typeface="Calibri"/>
                <a:cs typeface="Calibri"/>
              </a:rPr>
              <a:t>p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20" dirty="0">
                <a:latin typeface="Calibri"/>
                <a:cs typeface="Calibri"/>
              </a:rPr>
              <a:t>s</a:t>
            </a:r>
            <a:r>
              <a:rPr sz="3200" spc="40" dirty="0">
                <a:latin typeface="Calibri"/>
                <a:cs typeface="Calibri"/>
              </a:rPr>
              <a:t>pad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45" dirty="0">
                <a:latin typeface="Calibri"/>
                <a:cs typeface="Calibri"/>
              </a:rPr>
              <a:t>a</a:t>
            </a:r>
            <a:r>
              <a:rPr sz="3200" spc="10" dirty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30" dirty="0">
                <a:latin typeface="Calibri"/>
                <a:cs typeface="Calibri"/>
              </a:rPr>
              <a:t>2</a:t>
            </a:r>
            <a:r>
              <a:rPr sz="3200" spc="5" dirty="0">
                <a:latin typeface="Calibri"/>
                <a:cs typeface="Calibri"/>
              </a:rPr>
              <a:t>-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40" dirty="0">
                <a:latin typeface="Calibri"/>
                <a:cs typeface="Calibri"/>
              </a:rPr>
              <a:t>h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1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35" dirty="0">
                <a:latin typeface="Calibri"/>
                <a:cs typeface="Calibri"/>
              </a:rPr>
              <a:t>a</a:t>
            </a:r>
            <a:r>
              <a:rPr sz="3200" spc="20" dirty="0">
                <a:latin typeface="Calibri"/>
                <a:cs typeface="Calibri"/>
              </a:rPr>
              <a:t>ss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c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45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15" dirty="0">
                <a:latin typeface="Calibri"/>
                <a:cs typeface="Calibri"/>
              </a:rPr>
              <a:t>d</a:t>
            </a:r>
            <a:r>
              <a:rPr sz="3200" spc="-170" dirty="0">
                <a:latin typeface="Calibri"/>
                <a:cs typeface="Calibri"/>
              </a:rPr>
              <a:t> </a:t>
            </a:r>
            <a:r>
              <a:rPr sz="3200" spc="40" dirty="0">
                <a:latin typeface="Calibri"/>
                <a:cs typeface="Calibri"/>
              </a:rPr>
              <a:t>pa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40" dirty="0">
                <a:latin typeface="Calibri"/>
                <a:cs typeface="Calibri"/>
              </a:rPr>
              <a:t>h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spc="45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g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spc="10" dirty="0">
                <a:latin typeface="Calibri"/>
                <a:cs typeface="Calibri"/>
              </a:rPr>
              <a:t>s</a:t>
            </a:r>
            <a:r>
              <a:rPr sz="3200" spc="-18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  <a:p>
            <a:pPr marL="12700" marR="1630045">
              <a:lnSpc>
                <a:spcPct val="119300"/>
              </a:lnSpc>
              <a:spcBef>
                <a:spcPts val="75"/>
              </a:spcBef>
              <a:buClr>
                <a:srgbClr val="000000"/>
              </a:buClr>
              <a:buFont typeface="Arial"/>
              <a:buChar char="•"/>
              <a:tabLst>
                <a:tab pos="450850" algn="l"/>
                <a:tab pos="451484" algn="l"/>
              </a:tabLst>
            </a:pPr>
            <a:r>
              <a:rPr sz="3200" spc="40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3200" spc="35" dirty="0">
                <a:solidFill>
                  <a:srgbClr val="FF0000"/>
                </a:solidFill>
                <a:latin typeface="Calibri"/>
                <a:cs typeface="Calibri"/>
              </a:rPr>
              <a:t>oo</a:t>
            </a:r>
            <a:r>
              <a:rPr sz="3200" spc="4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spc="1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3200" spc="-1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80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3200" spc="3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spc="-6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spc="2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200" spc="40" dirty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32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40" dirty="0">
                <a:latin typeface="Calibri"/>
                <a:cs typeface="Calibri"/>
              </a:rPr>
              <a:t>an</a:t>
            </a:r>
            <a:r>
              <a:rPr sz="3200" spc="15" dirty="0">
                <a:latin typeface="Calibri"/>
                <a:cs typeface="Calibri"/>
              </a:rPr>
              <a:t>d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200" spc="3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3200" spc="3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spc="-7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spc="3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e  </a:t>
            </a:r>
            <a:r>
              <a:rPr sz="3200" spc="30" dirty="0">
                <a:latin typeface="Calibri"/>
                <a:cs typeface="Calibri"/>
              </a:rPr>
              <a:t>and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deviation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of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raphe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5" dirty="0">
                <a:latin typeface="Calibri"/>
                <a:cs typeface="Calibri"/>
              </a:rPr>
              <a:t>3-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when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25" dirty="0">
                <a:latin typeface="Calibri"/>
                <a:cs typeface="Calibri"/>
              </a:rPr>
              <a:t>we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25" dirty="0">
                <a:latin typeface="Calibri"/>
                <a:cs typeface="Calibri"/>
              </a:rPr>
              <a:t>do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surgery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?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1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year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7850" y="2228850"/>
            <a:ext cx="3352800" cy="269557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2519" y="461010"/>
            <a:ext cx="338836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Station</a:t>
            </a:r>
            <a:r>
              <a:rPr spc="-55" dirty="0"/>
              <a:t> </a:t>
            </a:r>
            <a:r>
              <a:rPr spc="15" dirty="0"/>
              <a:t>3</a:t>
            </a:r>
            <a:r>
              <a:rPr spc="-30" dirty="0"/>
              <a:t> </a:t>
            </a:r>
            <a:r>
              <a:rPr spc="5" dirty="0"/>
              <a:t>:</a:t>
            </a:r>
            <a:r>
              <a:rPr spc="-25" dirty="0"/>
              <a:t> </a:t>
            </a:r>
            <a:r>
              <a:rPr dirty="0"/>
              <a:t>BPH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606930"/>
            <a:ext cx="7315834" cy="217741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5600" marR="5080" indent="-343535">
              <a:lnSpc>
                <a:spcPts val="3829"/>
              </a:lnSpc>
              <a:spcBef>
                <a:spcPts val="2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Three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symps.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Of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BPH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?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Frequency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urgency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Hesitancy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20" dirty="0">
                <a:latin typeface="Calibri"/>
                <a:cs typeface="Calibri"/>
              </a:rPr>
              <a:t>Most</a:t>
            </a:r>
            <a:r>
              <a:rPr sz="3200" spc="-16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common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used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agents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?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Finasteride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20" dirty="0">
                <a:latin typeface="Calibri"/>
                <a:cs typeface="Calibri"/>
              </a:rPr>
              <a:t>Most</a:t>
            </a:r>
            <a:r>
              <a:rPr sz="3200" spc="-16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specific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surgery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?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TURPT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6553" y="461010"/>
            <a:ext cx="232092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Station</a:t>
            </a:r>
            <a:r>
              <a:rPr spc="-65" dirty="0"/>
              <a:t> </a:t>
            </a:r>
            <a:r>
              <a:rPr spc="15" dirty="0"/>
              <a:t>4</a:t>
            </a:r>
            <a:r>
              <a:rPr spc="-45" dirty="0"/>
              <a:t> </a:t>
            </a:r>
            <a:r>
              <a:rPr spc="5"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17649"/>
            <a:ext cx="7576184" cy="3535679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5" dirty="0">
                <a:latin typeface="Calibri"/>
                <a:cs typeface="Calibri"/>
              </a:rPr>
              <a:t>Painless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scrotal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swelling</a:t>
            </a:r>
            <a:r>
              <a:rPr sz="3200" spc="-15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mass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,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give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5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DDX</a:t>
            </a:r>
            <a:r>
              <a:rPr sz="3200" spc="7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5" dirty="0">
                <a:latin typeface="Calibri"/>
                <a:cs typeface="Calibri"/>
              </a:rPr>
              <a:t>Spermatocele</a:t>
            </a:r>
            <a:endParaRPr sz="3200">
              <a:latin typeface="Calibri"/>
              <a:cs typeface="Calibri"/>
            </a:endParaRPr>
          </a:p>
          <a:p>
            <a:pPr marL="450850" indent="-438784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450850" algn="l"/>
                <a:tab pos="451484" algn="l"/>
              </a:tabLst>
            </a:pPr>
            <a:r>
              <a:rPr sz="3200" spc="5" dirty="0">
                <a:latin typeface="Calibri"/>
                <a:cs typeface="Calibri"/>
              </a:rPr>
              <a:t>Hematocele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Pyocele</a:t>
            </a:r>
            <a:endParaRPr sz="3200">
              <a:latin typeface="Calibri"/>
              <a:cs typeface="Calibri"/>
            </a:endParaRPr>
          </a:p>
          <a:p>
            <a:pPr marL="450850" indent="-438784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450850" algn="l"/>
                <a:tab pos="451484" algn="l"/>
              </a:tabLst>
            </a:pPr>
            <a:r>
              <a:rPr sz="3200" spc="-10" dirty="0">
                <a:latin typeface="Calibri"/>
                <a:cs typeface="Calibri"/>
              </a:rPr>
              <a:t>Varicocele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0" dirty="0">
                <a:latin typeface="Calibri"/>
                <a:cs typeface="Calibri"/>
              </a:rPr>
              <a:t>Hernia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A1EFDF5E-6D08-79AC-B4B7-FC56684C9129}"/>
              </a:ext>
            </a:extLst>
          </p:cNvPr>
          <p:cNvSpPr txBox="1">
            <a:spLocks noGrp="1"/>
          </p:cNvSpPr>
          <p:nvPr/>
        </p:nvSpPr>
        <p:spPr>
          <a:xfrm>
            <a:off x="435160" y="299807"/>
            <a:ext cx="8103234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275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30"/>
              </a:spcBef>
            </a:pPr>
            <a:r>
              <a:rPr lang="en-GB" sz="4400" kern="0" spc="35" dirty="0"/>
              <a:t>Station 3</a:t>
            </a:r>
            <a:endParaRPr lang="en-GB" sz="4400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D64A260-09D5-ABA0-8ACB-448063B1B239}"/>
                  </a:ext>
                </a:extLst>
              </p14:cNvPr>
              <p14:cNvContentPartPr/>
              <p14:nvPr/>
            </p14:nvContentPartPr>
            <p14:xfrm>
              <a:off x="6084208" y="2090492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D64A260-09D5-ABA0-8ACB-448063B1B23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71968" y="2078252"/>
                <a:ext cx="25200" cy="252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object 3">
            <a:extLst>
              <a:ext uri="{FF2B5EF4-FFF2-40B4-BE49-F238E27FC236}">
                <a16:creationId xmlns:a16="http://schemas.microsoft.com/office/drawing/2014/main" id="{093586A8-5C38-D9B4-885A-37FAD29EC91A}"/>
              </a:ext>
            </a:extLst>
          </p:cNvPr>
          <p:cNvSpPr txBox="1"/>
          <p:nvPr/>
        </p:nvSpPr>
        <p:spPr>
          <a:xfrm>
            <a:off x="601603" y="2045374"/>
            <a:ext cx="6055847" cy="21454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>
              <a:lnSpc>
                <a:spcPts val="2670"/>
              </a:lnSpc>
              <a:spcBef>
                <a:spcPts val="130"/>
              </a:spcBef>
              <a:tabLst>
                <a:tab pos="337185" algn="l"/>
              </a:tabLst>
            </a:pPr>
            <a:r>
              <a:rPr lang="en-GB" sz="2450" spc="15" dirty="0">
                <a:latin typeface="Calibri"/>
                <a:cs typeface="Calibri"/>
              </a:rPr>
              <a:t>1. Best diagnostic tool for bladder cancer?
</a:t>
            </a:r>
            <a:r>
              <a:rPr lang="en-GB" sz="2450" spc="15" dirty="0">
                <a:solidFill>
                  <a:srgbClr val="00B050"/>
                </a:solidFill>
                <a:latin typeface="Calibri"/>
                <a:cs typeface="Calibri"/>
              </a:rPr>
              <a:t>Cystoscopy</a:t>
            </a:r>
          </a:p>
          <a:p>
            <a:pPr marL="12065">
              <a:lnSpc>
                <a:spcPts val="2670"/>
              </a:lnSpc>
              <a:spcBef>
                <a:spcPts val="130"/>
              </a:spcBef>
              <a:tabLst>
                <a:tab pos="337185" algn="l"/>
              </a:tabLst>
            </a:pPr>
            <a:endParaRPr sz="2450" dirty="0">
              <a:latin typeface="Calibri"/>
              <a:cs typeface="Calibri"/>
            </a:endParaRPr>
          </a:p>
          <a:p>
            <a:pPr marL="12065">
              <a:lnSpc>
                <a:spcPts val="2675"/>
              </a:lnSpc>
              <a:spcBef>
                <a:spcPts val="65"/>
              </a:spcBef>
              <a:tabLst>
                <a:tab pos="337185" algn="l"/>
              </a:tabLst>
            </a:pPr>
            <a:r>
              <a:rPr lang="en-GB" sz="2450" dirty="0">
                <a:latin typeface="Calibri"/>
                <a:cs typeface="Calibri"/>
              </a:rPr>
              <a:t>2. What do you think should be written in the TURBT pathology report?</a:t>
            </a:r>
          </a:p>
          <a:p>
            <a:pPr marL="12065">
              <a:lnSpc>
                <a:spcPts val="2675"/>
              </a:lnSpc>
              <a:spcBef>
                <a:spcPts val="65"/>
              </a:spcBef>
              <a:tabLst>
                <a:tab pos="337185" algn="l"/>
              </a:tabLst>
            </a:pPr>
            <a:endParaRPr sz="2450" dirty="0">
              <a:latin typeface="Calibri"/>
              <a:cs typeface="Calibri"/>
            </a:endParaRPr>
          </a:p>
        </p:txBody>
      </p:sp>
      <p:pic>
        <p:nvPicPr>
          <p:cNvPr id="12" name="object 4">
            <a:extLst>
              <a:ext uri="{FF2B5EF4-FFF2-40B4-BE49-F238E27FC236}">
                <a16:creationId xmlns:a16="http://schemas.microsoft.com/office/drawing/2014/main" id="{55CFF1E7-3618-5A25-06A4-BEF5363E1B6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53802" y="2090492"/>
            <a:ext cx="3755332" cy="325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73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7552" y="500443"/>
            <a:ext cx="765937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-15" dirty="0"/>
              <a:t>station</a:t>
            </a:r>
            <a:r>
              <a:rPr sz="3950" spc="80" dirty="0"/>
              <a:t> </a:t>
            </a:r>
            <a:r>
              <a:rPr sz="3950" spc="10" dirty="0"/>
              <a:t>5:</a:t>
            </a:r>
            <a:r>
              <a:rPr sz="3950" spc="5" dirty="0"/>
              <a:t> </a:t>
            </a:r>
            <a:r>
              <a:rPr sz="3950" spc="-110" dirty="0"/>
              <a:t>RTA</a:t>
            </a:r>
            <a:r>
              <a:rPr sz="3950" spc="20" dirty="0"/>
              <a:t> </a:t>
            </a:r>
            <a:r>
              <a:rPr sz="3950" spc="5" dirty="0"/>
              <a:t>,</a:t>
            </a:r>
            <a:r>
              <a:rPr sz="3950" spc="-10" dirty="0"/>
              <a:t> urinary</a:t>
            </a:r>
            <a:r>
              <a:rPr sz="3950" spc="225" dirty="0"/>
              <a:t> </a:t>
            </a:r>
            <a:r>
              <a:rPr sz="3950" dirty="0"/>
              <a:t>bladder</a:t>
            </a:r>
            <a:r>
              <a:rPr sz="3950" spc="114" dirty="0"/>
              <a:t> </a:t>
            </a:r>
            <a:r>
              <a:rPr sz="3950" spc="5" dirty="0"/>
              <a:t>injury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708025" y="2261488"/>
            <a:ext cx="4968875" cy="31508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55600" marR="128905" indent="-343535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30" dirty="0">
                <a:latin typeface="Calibri"/>
                <a:cs typeface="Calibri"/>
              </a:rPr>
              <a:t>1</a:t>
            </a:r>
            <a:r>
              <a:rPr sz="3200" spc="5" dirty="0">
                <a:latin typeface="Calibri"/>
                <a:cs typeface="Calibri"/>
              </a:rPr>
              <a:t>-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40" dirty="0">
                <a:latin typeface="Calibri"/>
                <a:cs typeface="Calibri"/>
              </a:rPr>
              <a:t>T</a:t>
            </a:r>
            <a:r>
              <a:rPr sz="3200" spc="-30" dirty="0">
                <a:latin typeface="Calibri"/>
                <a:cs typeface="Calibri"/>
              </a:rPr>
              <a:t>y</a:t>
            </a:r>
            <a:r>
              <a:rPr sz="3200" spc="40" dirty="0">
                <a:latin typeface="Calibri"/>
                <a:cs typeface="Calibri"/>
              </a:rPr>
              <a:t>p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10" dirty="0">
                <a:latin typeface="Calibri"/>
                <a:cs typeface="Calibri"/>
              </a:rPr>
              <a:t>s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f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40" dirty="0">
                <a:latin typeface="Calibri"/>
                <a:cs typeface="Calibri"/>
              </a:rPr>
              <a:t>b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spc="40" dirty="0">
                <a:latin typeface="Calibri"/>
                <a:cs typeface="Calibri"/>
              </a:rPr>
              <a:t>add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10" dirty="0">
                <a:latin typeface="Calibri"/>
                <a:cs typeface="Calibri"/>
              </a:rPr>
              <a:t>r</a:t>
            </a:r>
            <a:r>
              <a:rPr sz="3200" spc="-20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50" dirty="0">
                <a:latin typeface="Calibri"/>
                <a:cs typeface="Calibri"/>
              </a:rPr>
              <a:t>n</a:t>
            </a:r>
            <a:r>
              <a:rPr sz="3200" spc="-20" dirty="0">
                <a:latin typeface="Calibri"/>
                <a:cs typeface="Calibri"/>
              </a:rPr>
              <a:t>j</a:t>
            </a:r>
            <a:r>
              <a:rPr sz="3200" spc="40" dirty="0">
                <a:latin typeface="Calibri"/>
                <a:cs typeface="Calibri"/>
              </a:rPr>
              <a:t>u</a:t>
            </a:r>
            <a:r>
              <a:rPr sz="3200" spc="10" dirty="0">
                <a:latin typeface="Calibri"/>
                <a:cs typeface="Calibri"/>
              </a:rPr>
              <a:t>ry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?  </a:t>
            </a:r>
            <a:r>
              <a:rPr sz="3200" spc="-10" dirty="0">
                <a:latin typeface="Calibri"/>
                <a:cs typeface="Calibri"/>
              </a:rPr>
              <a:t>Pentrating</a:t>
            </a:r>
            <a:r>
              <a:rPr sz="3200" spc="-145" dirty="0">
                <a:latin typeface="Calibri"/>
                <a:cs typeface="Calibri"/>
              </a:rPr>
              <a:t> </a:t>
            </a:r>
            <a:r>
              <a:rPr sz="3200" spc="30" dirty="0">
                <a:latin typeface="Calibri"/>
                <a:cs typeface="Calibri"/>
              </a:rPr>
              <a:t>and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25" dirty="0">
                <a:latin typeface="Calibri"/>
                <a:cs typeface="Calibri"/>
              </a:rPr>
              <a:t>blunt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5" dirty="0">
                <a:latin typeface="Calibri"/>
                <a:cs typeface="Calibri"/>
              </a:rPr>
              <a:t>2-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most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specific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radiological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investigation</a:t>
            </a:r>
            <a:r>
              <a:rPr sz="3200" spc="-17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?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Cystogram</a:t>
            </a:r>
            <a:endParaRPr sz="3200">
              <a:latin typeface="Calibri"/>
              <a:cs typeface="Calibri"/>
            </a:endParaRPr>
          </a:p>
          <a:p>
            <a:pPr marL="355600" marR="36195" indent="-343535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0" dirty="0">
                <a:latin typeface="Calibri"/>
                <a:cs typeface="Calibri"/>
              </a:rPr>
              <a:t>3-most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common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of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urethral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injury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?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Fossa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nevicularis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9344" y="461010"/>
            <a:ext cx="693356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Station</a:t>
            </a:r>
            <a:r>
              <a:rPr spc="-30" dirty="0"/>
              <a:t> </a:t>
            </a:r>
            <a:r>
              <a:rPr spc="15" dirty="0"/>
              <a:t>6</a:t>
            </a:r>
            <a:r>
              <a:rPr spc="-35" dirty="0"/>
              <a:t> </a:t>
            </a:r>
            <a:r>
              <a:rPr spc="5" dirty="0"/>
              <a:t>:</a:t>
            </a:r>
            <a:r>
              <a:rPr spc="-20" dirty="0"/>
              <a:t> </a:t>
            </a:r>
            <a:r>
              <a:rPr spc="10" dirty="0"/>
              <a:t>Erectile</a:t>
            </a:r>
            <a:r>
              <a:rPr spc="-215" dirty="0"/>
              <a:t> </a:t>
            </a:r>
            <a:r>
              <a:rPr dirty="0"/>
              <a:t>dysfunction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17649"/>
            <a:ext cx="7795895" cy="3535679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5" dirty="0">
                <a:latin typeface="Calibri"/>
                <a:cs typeface="Calibri"/>
              </a:rPr>
              <a:t>Five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line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of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treatment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1-Penile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prosthesis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5" dirty="0">
                <a:latin typeface="Calibri"/>
                <a:cs typeface="Calibri"/>
              </a:rPr>
              <a:t>2-</a:t>
            </a:r>
            <a:r>
              <a:rPr sz="3200" i="1" spc="5" dirty="0">
                <a:latin typeface="Calibri"/>
                <a:cs typeface="Calibri"/>
              </a:rPr>
              <a:t>Phosphodiesterase</a:t>
            </a:r>
            <a:r>
              <a:rPr sz="3200" i="1" spc="-235" dirty="0">
                <a:latin typeface="Calibri"/>
                <a:cs typeface="Calibri"/>
              </a:rPr>
              <a:t> </a:t>
            </a:r>
            <a:r>
              <a:rPr sz="3200" i="1" spc="5" dirty="0">
                <a:latin typeface="Calibri"/>
                <a:cs typeface="Calibri"/>
              </a:rPr>
              <a:t>type-5</a:t>
            </a:r>
            <a:r>
              <a:rPr sz="3200" i="1" spc="-2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(PDE5)</a:t>
            </a:r>
            <a:r>
              <a:rPr sz="3200" i="1" spc="2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inhibitors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5" dirty="0">
                <a:latin typeface="Calibri"/>
                <a:cs typeface="Calibri"/>
              </a:rPr>
              <a:t>3-</a:t>
            </a:r>
            <a:r>
              <a:rPr sz="3200" i="1" spc="5" dirty="0">
                <a:latin typeface="Calibri"/>
                <a:cs typeface="Calibri"/>
              </a:rPr>
              <a:t>Dopamine</a:t>
            </a:r>
            <a:r>
              <a:rPr sz="3200" i="1" spc="-120" dirty="0">
                <a:latin typeface="Calibri"/>
                <a:cs typeface="Calibri"/>
              </a:rPr>
              <a:t> </a:t>
            </a:r>
            <a:r>
              <a:rPr sz="3200" i="1" spc="5" dirty="0">
                <a:latin typeface="Calibri"/>
                <a:cs typeface="Calibri"/>
              </a:rPr>
              <a:t>receptor</a:t>
            </a:r>
            <a:r>
              <a:rPr sz="3200" i="1" spc="-135" dirty="0">
                <a:latin typeface="Calibri"/>
                <a:cs typeface="Calibri"/>
              </a:rPr>
              <a:t> </a:t>
            </a:r>
            <a:r>
              <a:rPr sz="3200" i="1" spc="10" dirty="0">
                <a:latin typeface="Calibri"/>
                <a:cs typeface="Calibri"/>
              </a:rPr>
              <a:t>agonist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30" dirty="0">
                <a:latin typeface="Calibri"/>
                <a:cs typeface="Calibri"/>
              </a:rPr>
              <a:t>4</a:t>
            </a:r>
            <a:r>
              <a:rPr sz="3200" spc="-10" dirty="0">
                <a:latin typeface="Calibri"/>
                <a:cs typeface="Calibri"/>
              </a:rPr>
              <a:t>-</a:t>
            </a:r>
            <a:r>
              <a:rPr sz="3200" i="1" spc="10" dirty="0">
                <a:latin typeface="Calibri"/>
                <a:cs typeface="Calibri"/>
              </a:rPr>
              <a:t>In</a:t>
            </a:r>
            <a:r>
              <a:rPr sz="3200" i="1" spc="-30" dirty="0">
                <a:latin typeface="Calibri"/>
                <a:cs typeface="Calibri"/>
              </a:rPr>
              <a:t>t</a:t>
            </a:r>
            <a:r>
              <a:rPr sz="3200" i="1" spc="20" dirty="0">
                <a:latin typeface="Calibri"/>
                <a:cs typeface="Calibri"/>
              </a:rPr>
              <a:t>r</a:t>
            </a:r>
            <a:r>
              <a:rPr sz="3200" i="1" spc="5" dirty="0">
                <a:latin typeface="Calibri"/>
                <a:cs typeface="Calibri"/>
              </a:rPr>
              <a:t>aca</a:t>
            </a:r>
            <a:r>
              <a:rPr sz="3200" i="1" spc="-10" dirty="0">
                <a:latin typeface="Calibri"/>
                <a:cs typeface="Calibri"/>
              </a:rPr>
              <a:t>v</a:t>
            </a:r>
            <a:r>
              <a:rPr sz="3200" i="1" spc="40" dirty="0">
                <a:latin typeface="Calibri"/>
                <a:cs typeface="Calibri"/>
              </a:rPr>
              <a:t>e</a:t>
            </a:r>
            <a:r>
              <a:rPr sz="3200" i="1" spc="20" dirty="0">
                <a:latin typeface="Calibri"/>
                <a:cs typeface="Calibri"/>
              </a:rPr>
              <a:t>r</a:t>
            </a:r>
            <a:r>
              <a:rPr sz="3200" i="1" spc="10" dirty="0">
                <a:latin typeface="Calibri"/>
                <a:cs typeface="Calibri"/>
              </a:rPr>
              <a:t>n</a:t>
            </a:r>
            <a:r>
              <a:rPr sz="3200" i="1" dirty="0">
                <a:latin typeface="Calibri"/>
                <a:cs typeface="Calibri"/>
              </a:rPr>
              <a:t>o</a:t>
            </a:r>
            <a:r>
              <a:rPr sz="3200" i="1" spc="25" dirty="0">
                <a:latin typeface="Calibri"/>
                <a:cs typeface="Calibri"/>
              </a:rPr>
              <a:t>s</a:t>
            </a:r>
            <a:r>
              <a:rPr sz="3200" i="1" spc="10" dirty="0">
                <a:latin typeface="Calibri"/>
                <a:cs typeface="Calibri"/>
              </a:rPr>
              <a:t>a</a:t>
            </a:r>
            <a:r>
              <a:rPr sz="3200" i="1" spc="5" dirty="0">
                <a:latin typeface="Calibri"/>
                <a:cs typeface="Calibri"/>
              </a:rPr>
              <a:t>l</a:t>
            </a:r>
            <a:r>
              <a:rPr sz="3200" i="1" spc="-180" dirty="0">
                <a:latin typeface="Calibri"/>
                <a:cs typeface="Calibri"/>
              </a:rPr>
              <a:t> </a:t>
            </a:r>
            <a:r>
              <a:rPr sz="3200" i="1" spc="10" dirty="0">
                <a:latin typeface="Calibri"/>
                <a:cs typeface="Calibri"/>
              </a:rPr>
              <a:t>in</a:t>
            </a:r>
            <a:r>
              <a:rPr sz="3200" i="1" spc="-20" dirty="0">
                <a:latin typeface="Calibri"/>
                <a:cs typeface="Calibri"/>
              </a:rPr>
              <a:t>j</a:t>
            </a:r>
            <a:r>
              <a:rPr sz="3200" i="1" spc="40" dirty="0">
                <a:latin typeface="Calibri"/>
                <a:cs typeface="Calibri"/>
              </a:rPr>
              <a:t>e</a:t>
            </a:r>
            <a:r>
              <a:rPr sz="3200" i="1" spc="5" dirty="0">
                <a:latin typeface="Calibri"/>
                <a:cs typeface="Calibri"/>
              </a:rPr>
              <a:t>c</a:t>
            </a:r>
            <a:r>
              <a:rPr sz="3200" i="1" spc="-20" dirty="0">
                <a:latin typeface="Calibri"/>
                <a:cs typeface="Calibri"/>
              </a:rPr>
              <a:t>t</a:t>
            </a:r>
            <a:r>
              <a:rPr sz="3200" i="1" spc="10" dirty="0">
                <a:latin typeface="Calibri"/>
                <a:cs typeface="Calibri"/>
              </a:rPr>
              <a:t>ion</a:t>
            </a:r>
            <a:r>
              <a:rPr sz="3200" i="1" spc="-135" dirty="0">
                <a:latin typeface="Calibri"/>
                <a:cs typeface="Calibri"/>
              </a:rPr>
              <a:t> </a:t>
            </a:r>
            <a:r>
              <a:rPr sz="3200" i="1" spc="-25" dirty="0">
                <a:latin typeface="Calibri"/>
                <a:cs typeface="Calibri"/>
              </a:rPr>
              <a:t>t</a:t>
            </a:r>
            <a:r>
              <a:rPr sz="3200" i="1" dirty="0">
                <a:latin typeface="Calibri"/>
                <a:cs typeface="Calibri"/>
              </a:rPr>
              <a:t>h</a:t>
            </a:r>
            <a:r>
              <a:rPr sz="3200" i="1" spc="40" dirty="0">
                <a:latin typeface="Calibri"/>
                <a:cs typeface="Calibri"/>
              </a:rPr>
              <a:t>e</a:t>
            </a:r>
            <a:r>
              <a:rPr sz="3200" i="1" spc="20" dirty="0">
                <a:latin typeface="Calibri"/>
                <a:cs typeface="Calibri"/>
              </a:rPr>
              <a:t>r</a:t>
            </a:r>
            <a:r>
              <a:rPr sz="3200" i="1" dirty="0">
                <a:latin typeface="Calibri"/>
                <a:cs typeface="Calibri"/>
              </a:rPr>
              <a:t>ap</a:t>
            </a:r>
            <a:r>
              <a:rPr sz="3200" i="1" spc="10" dirty="0"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25" dirty="0">
                <a:latin typeface="Calibri"/>
                <a:cs typeface="Calibri"/>
              </a:rPr>
              <a:t>5</a:t>
            </a:r>
            <a:r>
              <a:rPr sz="3200" spc="-10" dirty="0">
                <a:latin typeface="Calibri"/>
                <a:cs typeface="Calibri"/>
              </a:rPr>
              <a:t>-</a:t>
            </a:r>
            <a:r>
              <a:rPr sz="3200" spc="-285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20" dirty="0">
                <a:latin typeface="Calibri"/>
                <a:cs typeface="Calibri"/>
              </a:rPr>
              <a:t>s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30" dirty="0">
                <a:latin typeface="Calibri"/>
                <a:cs typeface="Calibri"/>
              </a:rPr>
              <a:t>o</a:t>
            </a:r>
            <a:r>
              <a:rPr sz="3200" spc="20" dirty="0">
                <a:latin typeface="Calibri"/>
                <a:cs typeface="Calibri"/>
              </a:rPr>
              <a:t>s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75" dirty="0">
                <a:latin typeface="Calibri"/>
                <a:cs typeface="Calibri"/>
              </a:rPr>
              <a:t>r</a:t>
            </a:r>
            <a:r>
              <a:rPr sz="3200" spc="30" dirty="0">
                <a:latin typeface="Calibri"/>
                <a:cs typeface="Calibri"/>
              </a:rPr>
              <a:t>o</a:t>
            </a:r>
            <a:r>
              <a:rPr sz="3200" spc="35" dirty="0">
                <a:latin typeface="Calibri"/>
                <a:cs typeface="Calibri"/>
              </a:rPr>
              <a:t>n</a:t>
            </a:r>
            <a:r>
              <a:rPr sz="3200" spc="10" dirty="0">
                <a:latin typeface="Calibri"/>
                <a:cs typeface="Calibri"/>
              </a:rPr>
              <a:t>e</a:t>
            </a:r>
            <a:r>
              <a:rPr sz="3200" spc="-225" dirty="0">
                <a:latin typeface="Calibri"/>
                <a:cs typeface="Calibri"/>
              </a:rPr>
              <a:t> </a:t>
            </a:r>
            <a:r>
              <a:rPr sz="3200" spc="-7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35" dirty="0">
                <a:latin typeface="Calibri"/>
                <a:cs typeface="Calibri"/>
              </a:rPr>
              <a:t>p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spc="45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c</a:t>
            </a:r>
            <a:r>
              <a:rPr sz="3200" spc="-15" dirty="0">
                <a:latin typeface="Calibri"/>
                <a:cs typeface="Calibri"/>
              </a:rPr>
              <a:t>eme</a:t>
            </a:r>
            <a:r>
              <a:rPr sz="3200" spc="35" dirty="0">
                <a:latin typeface="Calibri"/>
                <a:cs typeface="Calibri"/>
              </a:rPr>
              <a:t>n</a:t>
            </a:r>
            <a:r>
              <a:rPr sz="3200" spc="5" dirty="0">
                <a:latin typeface="Calibri"/>
                <a:cs typeface="Calibri"/>
              </a:rPr>
              <a:t>t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35" dirty="0">
                <a:latin typeface="Calibri"/>
                <a:cs typeface="Calibri"/>
              </a:rPr>
              <a:t>h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75" dirty="0">
                <a:latin typeface="Calibri"/>
                <a:cs typeface="Calibri"/>
              </a:rPr>
              <a:t>r</a:t>
            </a:r>
            <a:r>
              <a:rPr sz="3200" spc="35" dirty="0">
                <a:latin typeface="Calibri"/>
                <a:cs typeface="Calibri"/>
              </a:rPr>
              <a:t>ap</a:t>
            </a:r>
            <a:r>
              <a:rPr sz="3200" spc="10" dirty="0"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1054" y="1195324"/>
            <a:ext cx="232092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Station</a:t>
            </a:r>
            <a:r>
              <a:rPr spc="-65" dirty="0"/>
              <a:t> </a:t>
            </a:r>
            <a:r>
              <a:rPr spc="15" dirty="0"/>
              <a:t>7</a:t>
            </a:r>
            <a:r>
              <a:rPr spc="-45" dirty="0"/>
              <a:t> </a:t>
            </a:r>
            <a:r>
              <a:rPr spc="5" dirty="0"/>
              <a:t>: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5500" y="2019300"/>
            <a:ext cx="3190875" cy="26574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5895" y="2107247"/>
            <a:ext cx="4781550" cy="1633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925" indent="-276860">
              <a:lnSpc>
                <a:spcPct val="100000"/>
              </a:lnSpc>
              <a:spcBef>
                <a:spcPts val="100"/>
              </a:spcBef>
              <a:buAutoNum type="arabicPlain"/>
              <a:tabLst>
                <a:tab pos="289560" algn="l"/>
              </a:tabLst>
            </a:pPr>
            <a:r>
              <a:rPr sz="2100" spc="-15" dirty="0">
                <a:latin typeface="Calibri"/>
                <a:cs typeface="Calibri"/>
              </a:rPr>
              <a:t>name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of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this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study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?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10" dirty="0">
                <a:latin typeface="Calibri"/>
                <a:cs typeface="Calibri"/>
              </a:rPr>
              <a:t>KUB</a:t>
            </a:r>
            <a:endParaRPr sz="2100">
              <a:latin typeface="Calibri"/>
              <a:cs typeface="Calibri"/>
            </a:endParaRPr>
          </a:p>
          <a:p>
            <a:pPr marL="288925" indent="-276860">
              <a:lnSpc>
                <a:spcPts val="2500"/>
              </a:lnSpc>
              <a:spcBef>
                <a:spcPts val="35"/>
              </a:spcBef>
              <a:buAutoNum type="arabicPlain"/>
              <a:tabLst>
                <a:tab pos="289560" algn="l"/>
              </a:tabLst>
            </a:pPr>
            <a:r>
              <a:rPr sz="2100" spc="-5" dirty="0">
                <a:latin typeface="Calibri"/>
                <a:cs typeface="Calibri"/>
              </a:rPr>
              <a:t>identify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the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structure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?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Double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j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cath</a:t>
            </a:r>
            <a:endParaRPr sz="2100">
              <a:latin typeface="Calibri"/>
              <a:cs typeface="Calibri"/>
            </a:endParaRPr>
          </a:p>
          <a:p>
            <a:pPr marL="288925" indent="-276860">
              <a:lnSpc>
                <a:spcPts val="2500"/>
              </a:lnSpc>
              <a:buAutoNum type="arabicPlain"/>
              <a:tabLst>
                <a:tab pos="289560" algn="l"/>
              </a:tabLst>
            </a:pPr>
            <a:r>
              <a:rPr sz="2100" dirty="0">
                <a:latin typeface="Calibri"/>
                <a:cs typeface="Calibri"/>
              </a:rPr>
              <a:t>three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indications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: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1-Ureteral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Obstruction</a:t>
            </a:r>
            <a:endParaRPr sz="2100">
              <a:latin typeface="Calibri"/>
              <a:cs typeface="Calibri"/>
            </a:endParaRPr>
          </a:p>
          <a:p>
            <a:pPr marL="335915" indent="-266700">
              <a:lnSpc>
                <a:spcPct val="100000"/>
              </a:lnSpc>
              <a:spcBef>
                <a:spcPts val="30"/>
              </a:spcBef>
              <a:buAutoNum type="arabicPeriod" startAt="2"/>
              <a:tabLst>
                <a:tab pos="336550" algn="l"/>
              </a:tabLst>
            </a:pPr>
            <a:r>
              <a:rPr sz="2100" spc="5" dirty="0">
                <a:latin typeface="Calibri"/>
                <a:cs typeface="Calibri"/>
              </a:rPr>
              <a:t>post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major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surgeries</a:t>
            </a:r>
            <a:r>
              <a:rPr sz="2100" spc="41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Ureteral</a:t>
            </a:r>
            <a:r>
              <a:rPr sz="2100" spc="5" dirty="0">
                <a:latin typeface="Calibri"/>
                <a:cs typeface="Calibri"/>
              </a:rPr>
              <a:t> injury</a:t>
            </a:r>
            <a:endParaRPr sz="2100">
              <a:latin typeface="Calibri"/>
              <a:cs typeface="Calibri"/>
            </a:endParaRPr>
          </a:p>
          <a:p>
            <a:pPr marL="335915" indent="-266700">
              <a:lnSpc>
                <a:spcPct val="100000"/>
              </a:lnSpc>
              <a:spcBef>
                <a:spcPts val="35"/>
              </a:spcBef>
              <a:buAutoNum type="arabicPeriod" startAt="2"/>
              <a:tabLst>
                <a:tab pos="336550" algn="l"/>
              </a:tabLst>
            </a:pPr>
            <a:r>
              <a:rPr sz="2100" spc="-15" dirty="0">
                <a:latin typeface="Calibri"/>
                <a:cs typeface="Calibri"/>
              </a:rPr>
              <a:t>Ureteral </a:t>
            </a:r>
            <a:r>
              <a:rPr sz="2100" spc="-5" dirty="0">
                <a:latin typeface="Calibri"/>
                <a:cs typeface="Calibri"/>
              </a:rPr>
              <a:t>strictures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4227" y="195580"/>
            <a:ext cx="7544434" cy="124269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133350">
              <a:lnSpc>
                <a:spcPct val="101400"/>
              </a:lnSpc>
              <a:spcBef>
                <a:spcPts val="60"/>
              </a:spcBef>
            </a:pPr>
            <a:r>
              <a:rPr sz="3950" spc="-5" dirty="0"/>
              <a:t>Station </a:t>
            </a:r>
            <a:r>
              <a:rPr sz="3950" spc="15" dirty="0"/>
              <a:t>8 </a:t>
            </a:r>
            <a:r>
              <a:rPr sz="3950" spc="5" dirty="0"/>
              <a:t>: </a:t>
            </a:r>
            <a:r>
              <a:rPr sz="3950" spc="15" dirty="0"/>
              <a:t>US </a:t>
            </a:r>
            <a:r>
              <a:rPr sz="3950" spc="10" dirty="0"/>
              <a:t>of </a:t>
            </a:r>
            <a:r>
              <a:rPr sz="3950" spc="-15" dirty="0"/>
              <a:t>hydronephrosis</a:t>
            </a:r>
            <a:r>
              <a:rPr sz="3950" spc="-10" dirty="0"/>
              <a:t> </a:t>
            </a:r>
            <a:r>
              <a:rPr sz="3950" spc="15" dirty="0"/>
              <a:t>no </a:t>
            </a:r>
            <a:r>
              <a:rPr sz="3950" spc="-880" dirty="0"/>
              <a:t> </a:t>
            </a:r>
            <a:r>
              <a:rPr sz="3950" spc="-10" dirty="0"/>
              <a:t>apparent</a:t>
            </a:r>
            <a:r>
              <a:rPr sz="3950" spc="150" dirty="0"/>
              <a:t> </a:t>
            </a:r>
            <a:r>
              <a:rPr sz="3950" spc="-10" dirty="0"/>
              <a:t>stone</a:t>
            </a:r>
            <a:r>
              <a:rPr sz="3950" spc="35" dirty="0"/>
              <a:t> </a:t>
            </a:r>
            <a:r>
              <a:rPr sz="3950" spc="5" dirty="0"/>
              <a:t>, </a:t>
            </a:r>
            <a:r>
              <a:rPr sz="3950" spc="15" dirty="0"/>
              <a:t>pt</a:t>
            </a:r>
            <a:r>
              <a:rPr sz="3950" spc="10" dirty="0"/>
              <a:t> </a:t>
            </a:r>
            <a:r>
              <a:rPr sz="3950" spc="5" dirty="0"/>
              <a:t>has</a:t>
            </a:r>
            <a:r>
              <a:rPr sz="3950" spc="10" dirty="0"/>
              <a:t> single</a:t>
            </a:r>
            <a:r>
              <a:rPr sz="3950" spc="35" dirty="0"/>
              <a:t> </a:t>
            </a:r>
            <a:r>
              <a:rPr sz="3950" spc="5" dirty="0"/>
              <a:t>kidney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536575" y="1606930"/>
            <a:ext cx="8025765" cy="3742054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5600" marR="1195705" indent="-343535">
              <a:lnSpc>
                <a:spcPts val="3829"/>
              </a:lnSpc>
              <a:spcBef>
                <a:spcPts val="2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W</a:t>
            </a:r>
            <a:r>
              <a:rPr sz="3200" spc="40" dirty="0">
                <a:latin typeface="Calibri"/>
                <a:cs typeface="Calibri"/>
              </a:rPr>
              <a:t>ha</a:t>
            </a:r>
            <a:r>
              <a:rPr sz="3200" spc="10" dirty="0">
                <a:latin typeface="Calibri"/>
                <a:cs typeface="Calibri"/>
              </a:rPr>
              <a:t>t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is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y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40" dirty="0">
                <a:latin typeface="Calibri"/>
                <a:cs typeface="Calibri"/>
              </a:rPr>
              <a:t>u</a:t>
            </a:r>
            <a:r>
              <a:rPr sz="3200" spc="10" dirty="0">
                <a:latin typeface="Calibri"/>
                <a:cs typeface="Calibri"/>
              </a:rPr>
              <a:t>r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spc="40" dirty="0">
                <a:latin typeface="Calibri"/>
                <a:cs typeface="Calibri"/>
              </a:rPr>
              <a:t>n</a:t>
            </a:r>
            <a:r>
              <a:rPr sz="3200" spc="-100" dirty="0">
                <a:latin typeface="Calibri"/>
                <a:cs typeface="Calibri"/>
              </a:rPr>
              <a:t>e</a:t>
            </a:r>
            <a:r>
              <a:rPr sz="3200" spc="30" dirty="0">
                <a:latin typeface="Calibri"/>
                <a:cs typeface="Calibri"/>
              </a:rPr>
              <a:t>x</a:t>
            </a:r>
            <a:r>
              <a:rPr sz="3200" spc="1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40" dirty="0">
                <a:latin typeface="Calibri"/>
                <a:cs typeface="Calibri"/>
              </a:rPr>
              <a:t>d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45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g</a:t>
            </a:r>
            <a:r>
              <a:rPr sz="3200" spc="40" dirty="0">
                <a:latin typeface="Calibri"/>
                <a:cs typeface="Calibri"/>
              </a:rPr>
              <a:t>n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15" dirty="0">
                <a:latin typeface="Calibri"/>
                <a:cs typeface="Calibri"/>
              </a:rPr>
              <a:t>s</a:t>
            </a:r>
            <a:r>
              <a:rPr sz="3200" spc="-25" dirty="0">
                <a:latin typeface="Calibri"/>
                <a:cs typeface="Calibri"/>
              </a:rPr>
              <a:t>t</a:t>
            </a:r>
            <a:r>
              <a:rPr sz="3200" spc="5" dirty="0">
                <a:latin typeface="Calibri"/>
                <a:cs typeface="Calibri"/>
              </a:rPr>
              <a:t>ic</a:t>
            </a:r>
            <a:r>
              <a:rPr sz="3200" spc="-204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s</a:t>
            </a:r>
            <a:r>
              <a:rPr sz="3200" spc="-25" dirty="0">
                <a:latin typeface="Calibri"/>
                <a:cs typeface="Calibri"/>
              </a:rPr>
              <a:t>t</a:t>
            </a:r>
            <a:r>
              <a:rPr sz="3200" spc="40" dirty="0">
                <a:latin typeface="Calibri"/>
                <a:cs typeface="Calibri"/>
              </a:rPr>
              <a:t>ud</a:t>
            </a:r>
            <a:r>
              <a:rPr sz="3200" spc="10" dirty="0">
                <a:latin typeface="Calibri"/>
                <a:cs typeface="Calibri"/>
              </a:rPr>
              <a:t>y</a:t>
            </a:r>
            <a:r>
              <a:rPr sz="3200" spc="-16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?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CT  </a:t>
            </a:r>
            <a:r>
              <a:rPr sz="3200" spc="20" dirty="0">
                <a:latin typeface="Calibri"/>
                <a:cs typeface="Calibri"/>
              </a:rPr>
              <a:t>without</a:t>
            </a:r>
            <a:r>
              <a:rPr sz="3200" spc="-16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contrast</a:t>
            </a:r>
            <a:endParaRPr sz="3200">
              <a:latin typeface="Calibri"/>
              <a:cs typeface="Calibri"/>
            </a:endParaRPr>
          </a:p>
          <a:p>
            <a:pPr marL="346075" marR="55244" indent="-334010">
              <a:lnSpc>
                <a:spcPct val="101699"/>
              </a:lnSpc>
              <a:spcBef>
                <a:spcPts val="625"/>
              </a:spcBef>
            </a:pPr>
            <a:r>
              <a:rPr sz="3200" spc="5" dirty="0">
                <a:latin typeface="Arial"/>
                <a:cs typeface="Arial"/>
              </a:rPr>
              <a:t>• </a:t>
            </a:r>
            <a:r>
              <a:rPr sz="3200" spc="-210" dirty="0">
                <a:latin typeface="Arial"/>
                <a:cs typeface="Arial"/>
              </a:rPr>
              <a:t> </a:t>
            </a:r>
            <a:r>
              <a:rPr sz="3200" spc="35" dirty="0">
                <a:latin typeface="Calibri"/>
                <a:cs typeface="Calibri"/>
              </a:rPr>
              <a:t>Mana</a:t>
            </a:r>
            <a:r>
              <a:rPr sz="3200" spc="-10" dirty="0">
                <a:latin typeface="Calibri"/>
                <a:cs typeface="Calibri"/>
              </a:rPr>
              <a:t>g</a:t>
            </a:r>
            <a:r>
              <a:rPr sz="3200" spc="-15" dirty="0">
                <a:latin typeface="Calibri"/>
                <a:cs typeface="Calibri"/>
              </a:rPr>
              <a:t>eme</a:t>
            </a:r>
            <a:r>
              <a:rPr sz="3200" spc="35" dirty="0">
                <a:latin typeface="Calibri"/>
                <a:cs typeface="Calibri"/>
              </a:rPr>
              <a:t>n</a:t>
            </a:r>
            <a:r>
              <a:rPr sz="3200" spc="5" dirty="0">
                <a:latin typeface="Calibri"/>
                <a:cs typeface="Calibri"/>
              </a:rPr>
              <a:t>t</a:t>
            </a:r>
            <a:r>
              <a:rPr sz="3200" spc="-229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s</a:t>
            </a:r>
            <a:r>
              <a:rPr sz="3200" spc="-30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10" dirty="0">
                <a:latin typeface="Calibri"/>
                <a:cs typeface="Calibri"/>
              </a:rPr>
              <a:t>p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3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f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r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35" dirty="0">
                <a:latin typeface="Calibri"/>
                <a:cs typeface="Calibri"/>
              </a:rPr>
              <a:t>pa</a:t>
            </a:r>
            <a:r>
              <a:rPr sz="3200" spc="10" dirty="0">
                <a:latin typeface="Calibri"/>
                <a:cs typeface="Calibri"/>
              </a:rPr>
              <a:t>in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7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spc="15" dirty="0">
                <a:latin typeface="Calibri"/>
                <a:cs typeface="Calibri"/>
              </a:rPr>
              <a:t>i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f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?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35" dirty="0">
                <a:solidFill>
                  <a:srgbClr val="FF0000"/>
                </a:solidFill>
                <a:latin typeface="Arial"/>
                <a:cs typeface="Arial"/>
              </a:rPr>
              <a:t>ن</a:t>
            </a:r>
            <a:r>
              <a:rPr sz="3200" spc="-1220" dirty="0">
                <a:solidFill>
                  <a:srgbClr val="FF0000"/>
                </a:solidFill>
                <a:latin typeface="Arial"/>
                <a:cs typeface="Arial"/>
              </a:rPr>
              <a:t>ي</a:t>
            </a:r>
            <a:r>
              <a:rPr sz="3200" spc="35" dirty="0">
                <a:solidFill>
                  <a:srgbClr val="FF0000"/>
                </a:solidFill>
                <a:latin typeface="Arial"/>
                <a:cs typeface="Arial"/>
              </a:rPr>
              <a:t>د</a:t>
            </a:r>
            <a:r>
              <a:rPr sz="3200" spc="-434" dirty="0">
                <a:solidFill>
                  <a:srgbClr val="FF0000"/>
                </a:solidFill>
                <a:latin typeface="Arial"/>
                <a:cs typeface="Arial"/>
              </a:rPr>
              <a:t>ك</a:t>
            </a:r>
            <a:r>
              <a:rPr sz="3200" spc="-135" dirty="0">
                <a:solidFill>
                  <a:srgbClr val="FF0000"/>
                </a:solidFill>
                <a:latin typeface="Arial"/>
                <a:cs typeface="Arial"/>
              </a:rPr>
              <a:t>ا</a:t>
            </a:r>
            <a:r>
              <a:rPr sz="3200" spc="-1460" dirty="0">
                <a:solidFill>
                  <a:srgbClr val="FF0000"/>
                </a:solidFill>
                <a:latin typeface="Arial"/>
                <a:cs typeface="Arial"/>
              </a:rPr>
              <a:t>ت</a:t>
            </a:r>
            <a:r>
              <a:rPr sz="3200" spc="190" dirty="0">
                <a:solidFill>
                  <a:srgbClr val="FF0000"/>
                </a:solidFill>
                <a:latin typeface="Arial"/>
                <a:cs typeface="Arial"/>
              </a:rPr>
              <a:t>م</a:t>
            </a:r>
            <a:r>
              <a:rPr sz="32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ش</a:t>
            </a:r>
            <a:r>
              <a:rPr sz="3200" spc="165" dirty="0">
                <a:solidFill>
                  <a:srgbClr val="FF0000"/>
                </a:solidFill>
                <a:latin typeface="Arial"/>
                <a:cs typeface="Arial"/>
              </a:rPr>
              <a:t>م  </a:t>
            </a:r>
            <a:r>
              <a:rPr sz="3200" spc="295" dirty="0">
                <a:solidFill>
                  <a:srgbClr val="FF0000"/>
                </a:solidFill>
                <a:latin typeface="Arial"/>
                <a:cs typeface="Arial"/>
              </a:rPr>
              <a:t>ه</a:t>
            </a:r>
            <a:r>
              <a:rPr sz="3200" spc="-1460" dirty="0">
                <a:solidFill>
                  <a:srgbClr val="FF0000"/>
                </a:solidFill>
                <a:latin typeface="Arial"/>
                <a:cs typeface="Arial"/>
              </a:rPr>
              <a:t>ب</a:t>
            </a:r>
            <a:r>
              <a:rPr sz="3200" spc="75" dirty="0">
                <a:solidFill>
                  <a:srgbClr val="FF0000"/>
                </a:solidFill>
                <a:latin typeface="Arial"/>
                <a:cs typeface="Arial"/>
              </a:rPr>
              <a:t>ا</a:t>
            </a:r>
            <a:r>
              <a:rPr sz="3200" spc="-85" dirty="0">
                <a:solidFill>
                  <a:srgbClr val="FF0000"/>
                </a:solidFill>
                <a:latin typeface="Arial"/>
                <a:cs typeface="Arial"/>
              </a:rPr>
              <a:t>ج</a:t>
            </a:r>
            <a:r>
              <a:rPr sz="3200" spc="-375" dirty="0">
                <a:solidFill>
                  <a:srgbClr val="FF0000"/>
                </a:solidFill>
                <a:latin typeface="Arial"/>
                <a:cs typeface="Arial"/>
              </a:rPr>
              <a:t>ل</a:t>
            </a:r>
            <a:r>
              <a:rPr sz="3200" spc="-185" dirty="0">
                <a:solidFill>
                  <a:srgbClr val="FF0000"/>
                </a:solidFill>
                <a:latin typeface="Arial"/>
                <a:cs typeface="Arial"/>
              </a:rPr>
              <a:t>ا</a:t>
            </a:r>
            <a:r>
              <a:rPr sz="3200" spc="5" dirty="0">
                <a:solidFill>
                  <a:srgbClr val="FF0000"/>
                </a:solidFill>
                <a:latin typeface="Arial"/>
                <a:cs typeface="Arial"/>
              </a:rPr>
              <a:t>ا</a:t>
            </a:r>
            <a:r>
              <a:rPr sz="32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35" dirty="0">
                <a:solidFill>
                  <a:srgbClr val="FF0000"/>
                </a:solidFill>
                <a:latin typeface="Arial"/>
                <a:cs typeface="Arial"/>
              </a:rPr>
              <a:t>ن</a:t>
            </a:r>
            <a:r>
              <a:rPr sz="3200" spc="190" dirty="0">
                <a:solidFill>
                  <a:srgbClr val="FF0000"/>
                </a:solidFill>
                <a:latin typeface="Arial"/>
                <a:cs typeface="Arial"/>
              </a:rPr>
              <a:t>م</a:t>
            </a:r>
            <a:endParaRPr sz="3200">
              <a:latin typeface="Arial"/>
              <a:cs typeface="Arial"/>
            </a:endParaRPr>
          </a:p>
          <a:p>
            <a:pPr marL="355600" marR="5080" indent="-343535">
              <a:lnSpc>
                <a:spcPts val="3760"/>
              </a:lnSpc>
              <a:spcBef>
                <a:spcPts val="930"/>
              </a:spcBef>
              <a:buChar char="•"/>
              <a:tabLst>
                <a:tab pos="346075" algn="l"/>
                <a:tab pos="346710" algn="l"/>
              </a:tabLst>
            </a:pP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نكمم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insertion</a:t>
            </a:r>
            <a:r>
              <a:rPr sz="3200" spc="-1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32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30" dirty="0">
                <a:solidFill>
                  <a:srgbClr val="FF0000"/>
                </a:solidFill>
                <a:latin typeface="Calibri"/>
                <a:cs typeface="Calibri"/>
              </a:rPr>
              <a:t>double</a:t>
            </a:r>
            <a:r>
              <a:rPr sz="3200" spc="-1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J</a:t>
            </a:r>
            <a:r>
              <a:rPr sz="32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cath</a:t>
            </a:r>
            <a:r>
              <a:rPr sz="32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coz</a:t>
            </a:r>
            <a:r>
              <a:rPr sz="32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25" dirty="0">
                <a:solidFill>
                  <a:srgbClr val="FF0000"/>
                </a:solidFill>
                <a:latin typeface="Calibri"/>
                <a:cs typeface="Calibri"/>
              </a:rPr>
              <a:t>pt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25" dirty="0">
                <a:solidFill>
                  <a:srgbClr val="FF0000"/>
                </a:solidFill>
                <a:latin typeface="Calibri"/>
                <a:cs typeface="Calibri"/>
              </a:rPr>
              <a:t>has</a:t>
            </a:r>
            <a:r>
              <a:rPr sz="3200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single </a:t>
            </a:r>
            <a:r>
              <a:rPr sz="3200" spc="-7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FF0000"/>
                </a:solidFill>
                <a:latin typeface="Calibri"/>
                <a:cs typeface="Calibri"/>
              </a:rPr>
              <a:t>kidney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IV</a:t>
            </a:r>
            <a:r>
              <a:rPr sz="320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FF0000"/>
                </a:solidFill>
                <a:latin typeface="Calibri"/>
                <a:cs typeface="Calibri"/>
              </a:rPr>
              <a:t>fluids</a:t>
            </a:r>
            <a:r>
              <a:rPr sz="32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antiemitics,</a:t>
            </a:r>
            <a:r>
              <a:rPr sz="32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25" dirty="0">
                <a:solidFill>
                  <a:srgbClr val="FF0000"/>
                </a:solidFill>
                <a:latin typeface="Calibri"/>
                <a:cs typeface="Calibri"/>
              </a:rPr>
              <a:t>nsaids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6566" y="2133599"/>
            <a:ext cx="2425065" cy="185293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171450" algn="just">
              <a:lnSpc>
                <a:spcPct val="101400"/>
              </a:lnSpc>
              <a:spcBef>
                <a:spcPts val="60"/>
              </a:spcBef>
            </a:pPr>
            <a:r>
              <a:rPr sz="3950" spc="20" dirty="0"/>
              <a:t>Done </a:t>
            </a:r>
            <a:r>
              <a:rPr sz="3950" spc="15" dirty="0"/>
              <a:t>by </a:t>
            </a:r>
            <a:r>
              <a:rPr sz="3950" spc="5" dirty="0"/>
              <a:t>: </a:t>
            </a:r>
            <a:r>
              <a:rPr sz="3950" spc="10" dirty="0"/>
              <a:t> </a:t>
            </a:r>
            <a:r>
              <a:rPr sz="3950" spc="50" dirty="0">
                <a:latin typeface="Times New Roman"/>
                <a:cs typeface="Times New Roman"/>
              </a:rPr>
              <a:t>ش</a:t>
            </a:r>
            <a:r>
              <a:rPr sz="3950" spc="5" dirty="0">
                <a:latin typeface="Times New Roman"/>
                <a:cs typeface="Times New Roman"/>
              </a:rPr>
              <a:t>و</a:t>
            </a:r>
            <a:r>
              <a:rPr sz="3950" spc="30" dirty="0">
                <a:latin typeface="Times New Roman"/>
                <a:cs typeface="Times New Roman"/>
              </a:rPr>
              <a:t>ط</a:t>
            </a:r>
            <a:r>
              <a:rPr sz="3950" spc="-1295" dirty="0">
                <a:latin typeface="Times New Roman"/>
                <a:cs typeface="Times New Roman"/>
              </a:rPr>
              <a:t>بل</a:t>
            </a:r>
            <a:r>
              <a:rPr sz="3950" spc="-440" dirty="0">
                <a:latin typeface="Times New Roman"/>
                <a:cs typeface="Times New Roman"/>
              </a:rPr>
              <a:t>ا</a:t>
            </a:r>
            <a:r>
              <a:rPr sz="3950" spc="65" dirty="0">
                <a:latin typeface="Times New Roman"/>
                <a:cs typeface="Times New Roman"/>
              </a:rPr>
              <a:t> </a:t>
            </a:r>
            <a:r>
              <a:rPr sz="3950" spc="20" dirty="0">
                <a:latin typeface="Times New Roman"/>
                <a:cs typeface="Times New Roman"/>
              </a:rPr>
              <a:t>ل</a:t>
            </a:r>
            <a:r>
              <a:rPr sz="3950" spc="-830" dirty="0">
                <a:latin typeface="Times New Roman"/>
                <a:cs typeface="Times New Roman"/>
              </a:rPr>
              <a:t>س</a:t>
            </a:r>
            <a:r>
              <a:rPr sz="3950" spc="-229" dirty="0">
                <a:latin typeface="Times New Roman"/>
                <a:cs typeface="Times New Roman"/>
              </a:rPr>
              <a:t>ا</a:t>
            </a:r>
            <a:r>
              <a:rPr sz="3950" spc="-1050" dirty="0">
                <a:latin typeface="Times New Roman"/>
                <a:cs typeface="Times New Roman"/>
              </a:rPr>
              <a:t>ب  </a:t>
            </a:r>
            <a:r>
              <a:rPr sz="3950" spc="10" dirty="0">
                <a:latin typeface="Times New Roman"/>
                <a:cs typeface="Times New Roman"/>
              </a:rPr>
              <a:t>زا</a:t>
            </a:r>
            <a:r>
              <a:rPr sz="3950" spc="20" dirty="0">
                <a:latin typeface="Times New Roman"/>
                <a:cs typeface="Times New Roman"/>
              </a:rPr>
              <a:t>و</a:t>
            </a:r>
            <a:r>
              <a:rPr sz="3950" spc="-1080" dirty="0">
                <a:latin typeface="Times New Roman"/>
                <a:cs typeface="Times New Roman"/>
              </a:rPr>
              <a:t>فلا</a:t>
            </a:r>
            <a:r>
              <a:rPr sz="3950" spc="65" dirty="0">
                <a:latin typeface="Times New Roman"/>
                <a:cs typeface="Times New Roman"/>
              </a:rPr>
              <a:t> </a:t>
            </a:r>
            <a:r>
              <a:rPr sz="3950" spc="-195" dirty="0">
                <a:latin typeface="Times New Roman"/>
                <a:cs typeface="Times New Roman"/>
              </a:rPr>
              <a:t>ى</a:t>
            </a:r>
            <a:r>
              <a:rPr sz="3950" spc="-1185" dirty="0">
                <a:latin typeface="Times New Roman"/>
                <a:cs typeface="Times New Roman"/>
              </a:rPr>
              <a:t>ف</a:t>
            </a:r>
            <a:r>
              <a:rPr sz="3950" spc="-865" dirty="0">
                <a:latin typeface="Times New Roman"/>
                <a:cs typeface="Times New Roman"/>
              </a:rPr>
              <a:t>ط</a:t>
            </a:r>
            <a:r>
              <a:rPr sz="3950" spc="-375" dirty="0">
                <a:latin typeface="Times New Roman"/>
                <a:cs typeface="Times New Roman"/>
              </a:rPr>
              <a:t>صم</a:t>
            </a:r>
            <a:endParaRPr sz="3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6575" y="1517649"/>
            <a:ext cx="8063865" cy="441261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5" dirty="0">
                <a:latin typeface="Calibri"/>
                <a:cs typeface="Calibri"/>
              </a:rPr>
              <a:t>1)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semen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analysis</a:t>
            </a:r>
            <a:endParaRPr sz="3200">
              <a:latin typeface="Calibri"/>
              <a:cs typeface="Calibri"/>
            </a:endParaRPr>
          </a:p>
          <a:p>
            <a:pPr marL="355600" marR="1809114" indent="-343535">
              <a:lnSpc>
                <a:spcPct val="1018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30" dirty="0">
                <a:latin typeface="Calibri"/>
                <a:cs typeface="Calibri"/>
              </a:rPr>
              <a:t>2</a:t>
            </a:r>
            <a:r>
              <a:rPr sz="3200" spc="5" dirty="0">
                <a:latin typeface="Calibri"/>
                <a:cs typeface="Calibri"/>
              </a:rPr>
              <a:t>)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D</a:t>
            </a:r>
            <a:r>
              <a:rPr sz="3200" spc="5" dirty="0">
                <a:latin typeface="Calibri"/>
                <a:cs typeface="Calibri"/>
              </a:rPr>
              <a:t>if</a:t>
            </a:r>
            <a:r>
              <a:rPr sz="3200" spc="-85" dirty="0">
                <a:latin typeface="Calibri"/>
                <a:cs typeface="Calibri"/>
              </a:rPr>
              <a:t>f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35" dirty="0">
                <a:latin typeface="Calibri"/>
                <a:cs typeface="Calibri"/>
              </a:rPr>
              <a:t>n</a:t>
            </a:r>
            <a:r>
              <a:rPr sz="3200" spc="-10" dirty="0">
                <a:latin typeface="Calibri"/>
                <a:cs typeface="Calibri"/>
              </a:rPr>
              <a:t>c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10" dirty="0">
                <a:latin typeface="Calibri"/>
                <a:cs typeface="Calibri"/>
              </a:rPr>
              <a:t>s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te</a:t>
            </a:r>
            <a:r>
              <a:rPr sz="3200" spc="15" dirty="0">
                <a:latin typeface="Calibri"/>
                <a:cs typeface="Calibri"/>
              </a:rPr>
              <a:t>s</a:t>
            </a:r>
            <a:r>
              <a:rPr sz="3200" spc="-25" dirty="0">
                <a:latin typeface="Calibri"/>
                <a:cs typeface="Calibri"/>
              </a:rPr>
              <a:t>t</a:t>
            </a:r>
            <a:r>
              <a:rPr sz="3200" spc="5" dirty="0">
                <a:latin typeface="Calibri"/>
                <a:cs typeface="Calibri"/>
              </a:rPr>
              <a:t>ic</a:t>
            </a:r>
            <a:r>
              <a:rPr sz="3200" spc="30" dirty="0">
                <a:latin typeface="Calibri"/>
                <a:cs typeface="Calibri"/>
              </a:rPr>
              <a:t>u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spc="40" dirty="0">
                <a:latin typeface="Calibri"/>
                <a:cs typeface="Calibri"/>
              </a:rPr>
              <a:t>a</a:t>
            </a:r>
            <a:r>
              <a:rPr sz="3200" spc="10" dirty="0">
                <a:latin typeface="Calibri"/>
                <a:cs typeface="Calibri"/>
              </a:rPr>
              <a:t>r</a:t>
            </a:r>
            <a:r>
              <a:rPr sz="3200" spc="-2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</a:t>
            </a:r>
            <a:r>
              <a:rPr sz="3200" spc="30" dirty="0">
                <a:latin typeface="Calibri"/>
                <a:cs typeface="Calibri"/>
              </a:rPr>
              <a:t>o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15" dirty="0">
                <a:latin typeface="Calibri"/>
                <a:cs typeface="Calibri"/>
              </a:rPr>
              <a:t>s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40" dirty="0">
                <a:latin typeface="Calibri"/>
                <a:cs typeface="Calibri"/>
              </a:rPr>
              <a:t>o</a:t>
            </a:r>
            <a:r>
              <a:rPr sz="3200" spc="15" dirty="0">
                <a:latin typeface="Calibri"/>
                <a:cs typeface="Calibri"/>
              </a:rPr>
              <a:t>n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35" dirty="0">
                <a:latin typeface="Calibri"/>
                <a:cs typeface="Calibri"/>
              </a:rPr>
              <a:t>an</a:t>
            </a:r>
            <a:r>
              <a:rPr sz="3200" spc="5" dirty="0">
                <a:latin typeface="Calibri"/>
                <a:cs typeface="Calibri"/>
              </a:rPr>
              <a:t>d  epidedmoorchitis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5" dirty="0">
                <a:latin typeface="Calibri"/>
                <a:cs typeface="Calibri"/>
              </a:rPr>
              <a:t>3)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RENAL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CT</a:t>
            </a:r>
            <a:r>
              <a:rPr sz="3200" spc="15" dirty="0">
                <a:latin typeface="Calibri"/>
                <a:cs typeface="Calibri"/>
              </a:rPr>
              <a:t> scan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for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kidney</a:t>
            </a:r>
            <a:r>
              <a:rPr sz="3200" spc="-17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hydronephrosis</a:t>
            </a:r>
            <a:endParaRPr sz="3200">
              <a:latin typeface="Calibri"/>
              <a:cs typeface="Calibri"/>
            </a:endParaRPr>
          </a:p>
          <a:p>
            <a:pPr marL="450850" indent="-438784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450850" algn="l"/>
                <a:tab pos="451484" algn="l"/>
              </a:tabLst>
            </a:pPr>
            <a:r>
              <a:rPr sz="3200" spc="15" dirty="0">
                <a:latin typeface="Calibri"/>
                <a:cs typeface="Calibri"/>
              </a:rPr>
              <a:t>4)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5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advantage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of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using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ct </a:t>
            </a:r>
            <a:r>
              <a:rPr sz="3200" spc="10" dirty="0">
                <a:latin typeface="Calibri"/>
                <a:cs typeface="Calibri"/>
              </a:rPr>
              <a:t>in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renal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urteric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colic</a:t>
            </a:r>
            <a:endParaRPr sz="3200">
              <a:latin typeface="Calibri"/>
              <a:cs typeface="Calibri"/>
            </a:endParaRPr>
          </a:p>
          <a:p>
            <a:pPr marL="355600" marR="607695" indent="-343535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450850" algn="l"/>
                <a:tab pos="451484" algn="l"/>
              </a:tabLst>
            </a:pPr>
            <a:r>
              <a:rPr dirty="0"/>
              <a:t>	</a:t>
            </a:r>
            <a:r>
              <a:rPr sz="3200" spc="15" dirty="0">
                <a:latin typeface="Calibri"/>
                <a:cs typeface="Calibri"/>
              </a:rPr>
              <a:t>5)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5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uses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of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DMSA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scan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in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kidney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-Types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of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40" dirty="0">
                <a:latin typeface="Calibri"/>
                <a:cs typeface="Calibri"/>
              </a:rPr>
              <a:t>h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m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10" dirty="0">
                <a:latin typeface="Calibri"/>
                <a:cs typeface="Calibri"/>
              </a:rPr>
              <a:t>rr</a:t>
            </a:r>
            <a:r>
              <a:rPr sz="3200" spc="35" dirty="0">
                <a:latin typeface="Calibri"/>
                <a:cs typeface="Calibri"/>
              </a:rPr>
              <a:t>ha</a:t>
            </a:r>
            <a:r>
              <a:rPr sz="3200" spc="-10" dirty="0">
                <a:latin typeface="Calibri"/>
                <a:cs typeface="Calibri"/>
              </a:rPr>
              <a:t>g</a:t>
            </a:r>
            <a:r>
              <a:rPr sz="3200" spc="10" dirty="0">
                <a:latin typeface="Calibri"/>
                <a:cs typeface="Calibri"/>
              </a:rPr>
              <a:t>e</a:t>
            </a:r>
            <a:r>
              <a:rPr sz="3200" spc="-15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in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40" dirty="0">
                <a:latin typeface="Calibri"/>
                <a:cs typeface="Calibri"/>
              </a:rPr>
              <a:t>b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spc="45" dirty="0">
                <a:latin typeface="Calibri"/>
                <a:cs typeface="Calibri"/>
              </a:rPr>
              <a:t>a</a:t>
            </a:r>
            <a:r>
              <a:rPr sz="3200" spc="40" dirty="0">
                <a:latin typeface="Calibri"/>
                <a:cs typeface="Calibri"/>
              </a:rPr>
              <a:t>dd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10" dirty="0">
                <a:latin typeface="Calibri"/>
                <a:cs typeface="Calibri"/>
              </a:rPr>
              <a:t>r</a:t>
            </a:r>
            <a:r>
              <a:rPr sz="3200" spc="-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</a:t>
            </a:r>
            <a:r>
              <a:rPr sz="3200" spc="10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-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35" dirty="0">
                <a:latin typeface="Calibri"/>
                <a:cs typeface="Calibri"/>
              </a:rPr>
              <a:t>w</a:t>
            </a:r>
            <a:r>
              <a:rPr sz="3200" spc="40" dirty="0">
                <a:latin typeface="Calibri"/>
                <a:cs typeface="Calibri"/>
              </a:rPr>
              <a:t>h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15" dirty="0">
                <a:latin typeface="Calibri"/>
                <a:cs typeface="Calibri"/>
              </a:rPr>
              <a:t>n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is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it  considerd</a:t>
            </a:r>
            <a:r>
              <a:rPr sz="3200" spc="-16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superfacial?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5" y="1485900"/>
            <a:ext cx="4143375" cy="45243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3660" y="1988756"/>
            <a:ext cx="4397375" cy="34455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224790">
              <a:lnSpc>
                <a:spcPct val="100000"/>
              </a:lnSpc>
              <a:spcBef>
                <a:spcPts val="125"/>
              </a:spcBef>
              <a:buSzPct val="96875"/>
              <a:buAutoNum type="arabicParenR"/>
              <a:tabLst>
                <a:tab pos="346710" algn="l"/>
              </a:tabLst>
            </a:pPr>
            <a:r>
              <a:rPr sz="3200" spc="10" dirty="0">
                <a:latin typeface="Calibri"/>
                <a:cs typeface="Calibri"/>
              </a:rPr>
              <a:t>Which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study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do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we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use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in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this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case?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20"/>
              </a:lnSpc>
            </a:pPr>
            <a:r>
              <a:rPr sz="3200" spc="-20" dirty="0">
                <a:latin typeface="Calibri"/>
                <a:cs typeface="Calibri"/>
              </a:rPr>
              <a:t>Retrograde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urethrography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50">
              <a:latin typeface="Calibri"/>
              <a:cs typeface="Calibri"/>
            </a:endParaRPr>
          </a:p>
          <a:p>
            <a:pPr marL="431165" indent="-419100">
              <a:lnSpc>
                <a:spcPts val="3835"/>
              </a:lnSpc>
              <a:buSzPct val="96875"/>
              <a:buAutoNum type="arabicParenR" startAt="2"/>
              <a:tabLst>
                <a:tab pos="431800" algn="l"/>
              </a:tabLst>
            </a:pPr>
            <a:r>
              <a:rPr sz="3200" spc="-10" dirty="0">
                <a:latin typeface="Calibri"/>
                <a:cs typeface="Calibri"/>
              </a:rPr>
              <a:t>Why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25" dirty="0">
                <a:latin typeface="Calibri"/>
                <a:cs typeface="Calibri"/>
              </a:rPr>
              <a:t>not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use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folyes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cath</a:t>
            </a:r>
            <a:endParaRPr sz="3200">
              <a:latin typeface="Calibri"/>
              <a:cs typeface="Calibri"/>
            </a:endParaRPr>
          </a:p>
          <a:p>
            <a:pPr marL="12700" marR="466725">
              <a:lnSpc>
                <a:spcPts val="3829"/>
              </a:lnSpc>
              <a:spcBef>
                <a:spcPts val="110"/>
              </a:spcBef>
            </a:pPr>
            <a:r>
              <a:rPr sz="3200" spc="10" dirty="0">
                <a:latin typeface="Calibri"/>
                <a:cs typeface="Calibri"/>
              </a:rPr>
              <a:t>?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Risk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for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complications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(infection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...)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025" y="1814829"/>
            <a:ext cx="4871085" cy="3606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61594" indent="-342900">
              <a:lnSpc>
                <a:spcPts val="1650"/>
              </a:lnSpc>
              <a:spcBef>
                <a:spcPts val="100"/>
              </a:spcBef>
              <a:buFont typeface="Wingdings"/>
              <a:buChar char=""/>
              <a:tabLst>
                <a:tab pos="342900" algn="l"/>
                <a:tab pos="356235" algn="l"/>
              </a:tabLst>
            </a:pPr>
            <a:r>
              <a:rPr sz="1500" spc="20" dirty="0">
                <a:latin typeface="Calibri"/>
                <a:cs typeface="Calibri"/>
              </a:rPr>
              <a:t>T</a:t>
            </a:r>
            <a:r>
              <a:rPr sz="1500" spc="35" dirty="0">
                <a:latin typeface="Calibri"/>
                <a:cs typeface="Calibri"/>
              </a:rPr>
              <a:t>h</a:t>
            </a:r>
            <a:r>
              <a:rPr sz="1500" spc="30" dirty="0">
                <a:latin typeface="Calibri"/>
                <a:cs typeface="Calibri"/>
              </a:rPr>
              <a:t>i</a:t>
            </a:r>
            <a:r>
              <a:rPr sz="1500" dirty="0">
                <a:latin typeface="Calibri"/>
                <a:cs typeface="Calibri"/>
              </a:rPr>
              <a:t>s</a:t>
            </a:r>
            <a:r>
              <a:rPr sz="1500" spc="-100" dirty="0">
                <a:latin typeface="Calibri"/>
                <a:cs typeface="Calibri"/>
              </a:rPr>
              <a:t> </a:t>
            </a:r>
            <a:r>
              <a:rPr sz="1500" spc="30" dirty="0">
                <a:latin typeface="Calibri"/>
                <a:cs typeface="Calibri"/>
              </a:rPr>
              <a:t>i</a:t>
            </a:r>
            <a:r>
              <a:rPr sz="1500" dirty="0">
                <a:latin typeface="Calibri"/>
                <a:cs typeface="Calibri"/>
              </a:rPr>
              <a:t>s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30" dirty="0">
                <a:latin typeface="Calibri"/>
                <a:cs typeface="Calibri"/>
              </a:rPr>
              <a:t>K</a:t>
            </a:r>
            <a:r>
              <a:rPr sz="1500" spc="10" dirty="0">
                <a:latin typeface="Calibri"/>
                <a:cs typeface="Calibri"/>
              </a:rPr>
              <a:t>U</a:t>
            </a:r>
            <a:r>
              <a:rPr sz="1500" dirty="0">
                <a:latin typeface="Calibri"/>
                <a:cs typeface="Calibri"/>
              </a:rPr>
              <a:t>B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35" dirty="0">
                <a:latin typeface="Calibri"/>
                <a:cs typeface="Calibri"/>
              </a:rPr>
              <a:t>o</a:t>
            </a:r>
            <a:r>
              <a:rPr sz="1500" dirty="0">
                <a:latin typeface="Calibri"/>
                <a:cs typeface="Calibri"/>
              </a:rPr>
              <a:t>f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3</a:t>
            </a:r>
            <a:r>
              <a:rPr sz="1500" dirty="0">
                <a:latin typeface="Calibri"/>
                <a:cs typeface="Calibri"/>
              </a:rPr>
              <a:t>7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y</a:t>
            </a:r>
            <a:r>
              <a:rPr sz="1500" spc="5" dirty="0">
                <a:latin typeface="Calibri"/>
                <a:cs typeface="Calibri"/>
              </a:rPr>
              <a:t>e</a:t>
            </a:r>
            <a:r>
              <a:rPr sz="1500" spc="30" dirty="0">
                <a:latin typeface="Calibri"/>
                <a:cs typeface="Calibri"/>
              </a:rPr>
              <a:t>a</a:t>
            </a:r>
            <a:r>
              <a:rPr sz="1500" dirty="0">
                <a:latin typeface="Calibri"/>
                <a:cs typeface="Calibri"/>
              </a:rPr>
              <a:t>rs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35" dirty="0">
                <a:latin typeface="Calibri"/>
                <a:cs typeface="Calibri"/>
              </a:rPr>
              <a:t>o</a:t>
            </a:r>
            <a:r>
              <a:rPr sz="1500" spc="25" dirty="0">
                <a:latin typeface="Calibri"/>
                <a:cs typeface="Calibri"/>
              </a:rPr>
              <a:t>l</a:t>
            </a:r>
            <a:r>
              <a:rPr sz="1500" dirty="0">
                <a:latin typeface="Calibri"/>
                <a:cs typeface="Calibri"/>
              </a:rPr>
              <a:t>d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f</a:t>
            </a:r>
            <a:r>
              <a:rPr sz="1500" spc="5" dirty="0">
                <a:latin typeface="Calibri"/>
                <a:cs typeface="Calibri"/>
              </a:rPr>
              <a:t>e</a:t>
            </a:r>
            <a:r>
              <a:rPr sz="1500" dirty="0">
                <a:latin typeface="Calibri"/>
                <a:cs typeface="Calibri"/>
              </a:rPr>
              <a:t>m</a:t>
            </a:r>
            <a:r>
              <a:rPr sz="1500" spc="35" dirty="0">
                <a:latin typeface="Calibri"/>
                <a:cs typeface="Calibri"/>
              </a:rPr>
              <a:t>a</a:t>
            </a:r>
            <a:r>
              <a:rPr sz="1500" spc="25" dirty="0">
                <a:latin typeface="Calibri"/>
                <a:cs typeface="Calibri"/>
              </a:rPr>
              <a:t>l</a:t>
            </a:r>
            <a:r>
              <a:rPr sz="1500" dirty="0">
                <a:latin typeface="Calibri"/>
                <a:cs typeface="Calibri"/>
              </a:rPr>
              <a:t>e</a:t>
            </a:r>
            <a:r>
              <a:rPr sz="1500" spc="-110" dirty="0">
                <a:latin typeface="Calibri"/>
                <a:cs typeface="Calibri"/>
              </a:rPr>
              <a:t> </a:t>
            </a:r>
            <a:r>
              <a:rPr sz="1500" spc="35" dirty="0">
                <a:latin typeface="Calibri"/>
                <a:cs typeface="Calibri"/>
              </a:rPr>
              <a:t>p</a:t>
            </a:r>
            <a:r>
              <a:rPr sz="1500" spc="30" dirty="0">
                <a:latin typeface="Calibri"/>
                <a:cs typeface="Calibri"/>
              </a:rPr>
              <a:t>a</a:t>
            </a:r>
            <a:r>
              <a:rPr sz="1500" spc="20" dirty="0">
                <a:latin typeface="Calibri"/>
                <a:cs typeface="Calibri"/>
              </a:rPr>
              <a:t>t</a:t>
            </a:r>
            <a:r>
              <a:rPr sz="1500" spc="25" dirty="0">
                <a:latin typeface="Calibri"/>
                <a:cs typeface="Calibri"/>
              </a:rPr>
              <a:t>i</a:t>
            </a:r>
            <a:r>
              <a:rPr sz="1500" spc="5" dirty="0">
                <a:latin typeface="Calibri"/>
                <a:cs typeface="Calibri"/>
              </a:rPr>
              <a:t>e</a:t>
            </a:r>
            <a:r>
              <a:rPr sz="1500" spc="35" dirty="0">
                <a:latin typeface="Calibri"/>
                <a:cs typeface="Calibri"/>
              </a:rPr>
              <a:t>n</a:t>
            </a:r>
            <a:r>
              <a:rPr sz="1500" dirty="0">
                <a:latin typeface="Calibri"/>
                <a:cs typeface="Calibri"/>
              </a:rPr>
              <a:t>t</a:t>
            </a:r>
            <a:r>
              <a:rPr sz="1500" spc="-9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w</a:t>
            </a:r>
            <a:r>
              <a:rPr sz="1500" spc="25" dirty="0">
                <a:latin typeface="Calibri"/>
                <a:cs typeface="Calibri"/>
              </a:rPr>
              <a:t>i</a:t>
            </a:r>
            <a:r>
              <a:rPr sz="1500" spc="20" dirty="0">
                <a:latin typeface="Calibri"/>
                <a:cs typeface="Calibri"/>
              </a:rPr>
              <a:t>t</a:t>
            </a:r>
            <a:r>
              <a:rPr sz="1500" dirty="0">
                <a:latin typeface="Calibri"/>
                <a:cs typeface="Calibri"/>
              </a:rPr>
              <a:t>h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85" dirty="0">
                <a:latin typeface="Calibri"/>
                <a:cs typeface="Calibri"/>
              </a:rPr>
              <a:t> </a:t>
            </a:r>
            <a:r>
              <a:rPr sz="1500" spc="35" dirty="0">
                <a:latin typeface="Calibri"/>
                <a:cs typeface="Calibri"/>
              </a:rPr>
              <a:t>h</a:t>
            </a:r>
            <a:r>
              <a:rPr sz="1500" spc="25" dirty="0">
                <a:latin typeface="Calibri"/>
                <a:cs typeface="Calibri"/>
              </a:rPr>
              <a:t>i</a:t>
            </a:r>
            <a:r>
              <a:rPr sz="1500" spc="10" dirty="0">
                <a:latin typeface="Calibri"/>
                <a:cs typeface="Calibri"/>
              </a:rPr>
              <a:t>s</a:t>
            </a:r>
            <a:r>
              <a:rPr sz="1500" spc="20" dirty="0">
                <a:latin typeface="Calibri"/>
                <a:cs typeface="Calibri"/>
              </a:rPr>
              <a:t>t</a:t>
            </a:r>
            <a:r>
              <a:rPr sz="1500" spc="35" dirty="0">
                <a:latin typeface="Calibri"/>
                <a:cs typeface="Calibri"/>
              </a:rPr>
              <a:t>o</a:t>
            </a:r>
            <a:r>
              <a:rPr sz="1500" dirty="0">
                <a:latin typeface="Calibri"/>
                <a:cs typeface="Calibri"/>
              </a:rPr>
              <a:t>ry</a:t>
            </a:r>
            <a:endParaRPr sz="1500">
              <a:latin typeface="Calibri"/>
              <a:cs typeface="Calibri"/>
            </a:endParaRPr>
          </a:p>
          <a:p>
            <a:pPr marR="14604" algn="ctr">
              <a:lnSpc>
                <a:spcPts val="1625"/>
              </a:lnSpc>
            </a:pPr>
            <a:r>
              <a:rPr sz="1500" spc="15" dirty="0">
                <a:latin typeface="Calibri"/>
                <a:cs typeface="Calibri"/>
              </a:rPr>
              <a:t>of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loin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pain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and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spc="5" dirty="0">
                <a:latin typeface="Calibri"/>
                <a:cs typeface="Calibri"/>
              </a:rPr>
              <a:t>recurrent</a:t>
            </a:r>
            <a:r>
              <a:rPr sz="1500" spc="-90" dirty="0">
                <a:latin typeface="Calibri"/>
                <a:cs typeface="Calibri"/>
              </a:rPr>
              <a:t> </a:t>
            </a:r>
            <a:r>
              <a:rPr sz="1500" spc="5" dirty="0">
                <a:latin typeface="Calibri"/>
                <a:cs typeface="Calibri"/>
              </a:rPr>
              <a:t>UTI.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15" dirty="0">
                <a:latin typeface="Calibri"/>
                <a:cs typeface="Calibri"/>
              </a:rPr>
              <a:t>The</a:t>
            </a:r>
            <a:r>
              <a:rPr sz="1500" spc="-105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patients</a:t>
            </a:r>
            <a:r>
              <a:rPr sz="1500" spc="-10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has</a:t>
            </a:r>
            <a:r>
              <a:rPr sz="1500" spc="-1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2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kids</a:t>
            </a:r>
            <a:endParaRPr sz="1500">
              <a:latin typeface="Calibri"/>
              <a:cs typeface="Calibri"/>
            </a:endParaRPr>
          </a:p>
          <a:p>
            <a:pPr marL="355600" marR="685800" indent="-343535">
              <a:lnSpc>
                <a:spcPts val="1650"/>
              </a:lnSpc>
              <a:spcBef>
                <a:spcPts val="3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700" b="1" spc="25" dirty="0">
                <a:latin typeface="Calibri"/>
                <a:cs typeface="Calibri"/>
              </a:rPr>
              <a:t>W</a:t>
            </a:r>
            <a:r>
              <a:rPr sz="1700" b="1" spc="-20" dirty="0">
                <a:latin typeface="Calibri"/>
                <a:cs typeface="Calibri"/>
              </a:rPr>
              <a:t>ha</a:t>
            </a:r>
            <a:r>
              <a:rPr sz="1700" b="1" spc="5" dirty="0">
                <a:latin typeface="Calibri"/>
                <a:cs typeface="Calibri"/>
              </a:rPr>
              <a:t>t</a:t>
            </a:r>
            <a:r>
              <a:rPr sz="1700" b="1" spc="-5" dirty="0">
                <a:latin typeface="Calibri"/>
                <a:cs typeface="Calibri"/>
              </a:rPr>
              <a:t> </a:t>
            </a:r>
            <a:r>
              <a:rPr sz="1700" b="1" spc="30" dirty="0">
                <a:latin typeface="Calibri"/>
                <a:cs typeface="Calibri"/>
              </a:rPr>
              <a:t>i</a:t>
            </a:r>
            <a:r>
              <a:rPr sz="1700" b="1" spc="10" dirty="0">
                <a:latin typeface="Calibri"/>
                <a:cs typeface="Calibri"/>
              </a:rPr>
              <a:t>s</a:t>
            </a:r>
            <a:r>
              <a:rPr sz="1700" b="1" spc="-95" dirty="0">
                <a:latin typeface="Calibri"/>
                <a:cs typeface="Calibri"/>
              </a:rPr>
              <a:t> </a:t>
            </a:r>
            <a:r>
              <a:rPr sz="1700" b="1" spc="5" dirty="0">
                <a:latin typeface="Calibri"/>
                <a:cs typeface="Calibri"/>
              </a:rPr>
              <a:t>t</a:t>
            </a:r>
            <a:r>
              <a:rPr sz="1700" b="1" spc="-15" dirty="0">
                <a:latin typeface="Calibri"/>
                <a:cs typeface="Calibri"/>
              </a:rPr>
              <a:t>h</a:t>
            </a:r>
            <a:r>
              <a:rPr sz="1700" b="1" spc="10" dirty="0">
                <a:latin typeface="Calibri"/>
                <a:cs typeface="Calibri"/>
              </a:rPr>
              <a:t>e</a:t>
            </a:r>
            <a:r>
              <a:rPr sz="1700" b="1" spc="20" dirty="0">
                <a:latin typeface="Calibri"/>
                <a:cs typeface="Calibri"/>
              </a:rPr>
              <a:t> </a:t>
            </a:r>
            <a:r>
              <a:rPr sz="1700" b="1" spc="35" dirty="0">
                <a:latin typeface="Calibri"/>
                <a:cs typeface="Calibri"/>
              </a:rPr>
              <a:t>m</a:t>
            </a:r>
            <a:r>
              <a:rPr sz="1700" b="1" spc="-20" dirty="0">
                <a:latin typeface="Calibri"/>
                <a:cs typeface="Calibri"/>
              </a:rPr>
              <a:t>o</a:t>
            </a:r>
            <a:r>
              <a:rPr sz="1700" b="1" spc="-5" dirty="0">
                <a:latin typeface="Calibri"/>
                <a:cs typeface="Calibri"/>
              </a:rPr>
              <a:t>s</a:t>
            </a:r>
            <a:r>
              <a:rPr sz="1700" b="1" spc="5" dirty="0">
                <a:latin typeface="Calibri"/>
                <a:cs typeface="Calibri"/>
              </a:rPr>
              <a:t>t</a:t>
            </a:r>
            <a:r>
              <a:rPr sz="1700" b="1" spc="-80" dirty="0">
                <a:latin typeface="Calibri"/>
                <a:cs typeface="Calibri"/>
              </a:rPr>
              <a:t> </a:t>
            </a:r>
            <a:r>
              <a:rPr sz="1700" b="1" spc="-20" dirty="0">
                <a:latin typeface="Calibri"/>
                <a:cs typeface="Calibri"/>
              </a:rPr>
              <a:t>p</a:t>
            </a:r>
            <a:r>
              <a:rPr sz="1700" b="1" spc="-10" dirty="0">
                <a:latin typeface="Calibri"/>
                <a:cs typeface="Calibri"/>
              </a:rPr>
              <a:t>r</a:t>
            </a:r>
            <a:r>
              <a:rPr sz="1700" b="1" spc="-20" dirty="0">
                <a:latin typeface="Calibri"/>
                <a:cs typeface="Calibri"/>
              </a:rPr>
              <a:t>obab</a:t>
            </a:r>
            <a:r>
              <a:rPr sz="1700" b="1" spc="30" dirty="0">
                <a:latin typeface="Calibri"/>
                <a:cs typeface="Calibri"/>
              </a:rPr>
              <a:t>l</a:t>
            </a:r>
            <a:r>
              <a:rPr sz="1700" b="1" spc="10" dirty="0">
                <a:latin typeface="Calibri"/>
                <a:cs typeface="Calibri"/>
              </a:rPr>
              <a:t>e</a:t>
            </a:r>
            <a:r>
              <a:rPr sz="1700" b="1" spc="20" dirty="0">
                <a:latin typeface="Calibri"/>
                <a:cs typeface="Calibri"/>
              </a:rPr>
              <a:t> </a:t>
            </a:r>
            <a:r>
              <a:rPr sz="1700" b="1" spc="40" dirty="0">
                <a:latin typeface="Calibri"/>
                <a:cs typeface="Calibri"/>
              </a:rPr>
              <a:t>e</a:t>
            </a:r>
            <a:r>
              <a:rPr sz="1700" b="1" spc="5" dirty="0">
                <a:latin typeface="Calibri"/>
                <a:cs typeface="Calibri"/>
              </a:rPr>
              <a:t>t</a:t>
            </a:r>
            <a:r>
              <a:rPr sz="1700" b="1" spc="30" dirty="0">
                <a:latin typeface="Calibri"/>
                <a:cs typeface="Calibri"/>
              </a:rPr>
              <a:t>i</a:t>
            </a:r>
            <a:r>
              <a:rPr sz="1700" b="1" spc="-20" dirty="0">
                <a:latin typeface="Calibri"/>
                <a:cs typeface="Calibri"/>
              </a:rPr>
              <a:t>o</a:t>
            </a:r>
            <a:r>
              <a:rPr sz="1700" b="1" spc="30" dirty="0">
                <a:latin typeface="Calibri"/>
                <a:cs typeface="Calibri"/>
              </a:rPr>
              <a:t>l</a:t>
            </a:r>
            <a:r>
              <a:rPr sz="1700" b="1" spc="-20" dirty="0">
                <a:latin typeface="Calibri"/>
                <a:cs typeface="Calibri"/>
              </a:rPr>
              <a:t>o</a:t>
            </a:r>
            <a:r>
              <a:rPr sz="1700" b="1" spc="15" dirty="0">
                <a:latin typeface="Calibri"/>
                <a:cs typeface="Calibri"/>
              </a:rPr>
              <a:t>g</a:t>
            </a:r>
            <a:r>
              <a:rPr sz="1700" b="1" spc="10" dirty="0">
                <a:latin typeface="Calibri"/>
                <a:cs typeface="Calibri"/>
              </a:rPr>
              <a:t>y</a:t>
            </a:r>
            <a:r>
              <a:rPr sz="1700" b="1" spc="-150" dirty="0">
                <a:latin typeface="Calibri"/>
                <a:cs typeface="Calibri"/>
              </a:rPr>
              <a:t> </a:t>
            </a:r>
            <a:r>
              <a:rPr sz="1700" b="1" spc="-15" dirty="0">
                <a:latin typeface="Calibri"/>
                <a:cs typeface="Calibri"/>
              </a:rPr>
              <a:t>f</a:t>
            </a:r>
            <a:r>
              <a:rPr sz="1700" b="1" spc="-20" dirty="0">
                <a:latin typeface="Calibri"/>
                <a:cs typeface="Calibri"/>
              </a:rPr>
              <a:t>o</a:t>
            </a:r>
            <a:r>
              <a:rPr sz="1700" b="1" spc="5" dirty="0">
                <a:latin typeface="Calibri"/>
                <a:cs typeface="Calibri"/>
              </a:rPr>
              <a:t>r</a:t>
            </a:r>
            <a:r>
              <a:rPr sz="1700" b="1" spc="-20" dirty="0">
                <a:latin typeface="Calibri"/>
                <a:cs typeface="Calibri"/>
              </a:rPr>
              <a:t> h</a:t>
            </a:r>
            <a:r>
              <a:rPr sz="1700" b="1" spc="40" dirty="0">
                <a:latin typeface="Calibri"/>
                <a:cs typeface="Calibri"/>
              </a:rPr>
              <a:t>e</a:t>
            </a:r>
            <a:r>
              <a:rPr sz="1700" b="1" spc="5" dirty="0">
                <a:latin typeface="Calibri"/>
                <a:cs typeface="Calibri"/>
              </a:rPr>
              <a:t>r  </a:t>
            </a:r>
            <a:r>
              <a:rPr sz="1700" b="1" spc="35" dirty="0">
                <a:latin typeface="Calibri"/>
                <a:cs typeface="Calibri"/>
              </a:rPr>
              <a:t>c</a:t>
            </a:r>
            <a:r>
              <a:rPr sz="1700" b="1" spc="-20" dirty="0">
                <a:latin typeface="Calibri"/>
                <a:cs typeface="Calibri"/>
              </a:rPr>
              <a:t>ond</a:t>
            </a:r>
            <a:r>
              <a:rPr sz="1700" b="1" spc="30" dirty="0">
                <a:latin typeface="Calibri"/>
                <a:cs typeface="Calibri"/>
              </a:rPr>
              <a:t>i</a:t>
            </a:r>
            <a:r>
              <a:rPr sz="1700" b="1" spc="5" dirty="0">
                <a:latin typeface="Calibri"/>
                <a:cs typeface="Calibri"/>
              </a:rPr>
              <a:t>t</a:t>
            </a:r>
            <a:r>
              <a:rPr sz="1700" b="1" spc="30" dirty="0">
                <a:latin typeface="Calibri"/>
                <a:cs typeface="Calibri"/>
              </a:rPr>
              <a:t>i</a:t>
            </a:r>
            <a:r>
              <a:rPr sz="1700" b="1" spc="-20" dirty="0">
                <a:latin typeface="Calibri"/>
                <a:cs typeface="Calibri"/>
              </a:rPr>
              <a:t>o</a:t>
            </a:r>
            <a:r>
              <a:rPr sz="1700" b="1" spc="10" dirty="0">
                <a:latin typeface="Calibri"/>
                <a:cs typeface="Calibri"/>
              </a:rPr>
              <a:t>n</a:t>
            </a:r>
            <a:r>
              <a:rPr sz="1700" b="1" spc="-110" dirty="0">
                <a:latin typeface="Calibri"/>
                <a:cs typeface="Calibri"/>
              </a:rPr>
              <a:t> </a:t>
            </a:r>
            <a:r>
              <a:rPr sz="1700" b="1" spc="10" dirty="0">
                <a:latin typeface="Calibri"/>
                <a:cs typeface="Calibri"/>
              </a:rPr>
              <a:t>?</a:t>
            </a:r>
            <a:endParaRPr sz="1700">
              <a:latin typeface="Calibri"/>
              <a:cs typeface="Calibri"/>
            </a:endParaRPr>
          </a:p>
          <a:p>
            <a:pPr marL="756285" marR="5080" lvl="1" indent="-286385">
              <a:lnSpc>
                <a:spcPts val="2330"/>
              </a:lnSpc>
              <a:spcBef>
                <a:spcPts val="51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15" dirty="0">
                <a:latin typeface="Calibri"/>
                <a:cs typeface="Calibri"/>
              </a:rPr>
              <a:t>UTI </a:t>
            </a:r>
            <a:r>
              <a:rPr sz="2400" spc="-5" dirty="0">
                <a:latin typeface="Calibri"/>
                <a:cs typeface="Calibri"/>
              </a:rPr>
              <a:t>with </a:t>
            </a:r>
            <a:r>
              <a:rPr sz="2400" dirty="0">
                <a:latin typeface="Calibri"/>
                <a:cs typeface="Calibri"/>
              </a:rPr>
              <a:t>urease </a:t>
            </a:r>
            <a:r>
              <a:rPr sz="2400" spc="-5" dirty="0">
                <a:latin typeface="Calibri"/>
                <a:cs typeface="Calibri"/>
              </a:rPr>
              <a:t>producing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bacteria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(proteus,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pseudomonas,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Klebsiella)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ts val="2020"/>
              </a:lnSpc>
              <a:spcBef>
                <a:spcPts val="1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700" b="1" spc="25" dirty="0">
                <a:latin typeface="Calibri"/>
                <a:cs typeface="Calibri"/>
              </a:rPr>
              <a:t>W</a:t>
            </a:r>
            <a:r>
              <a:rPr sz="1700" b="1" spc="-20" dirty="0">
                <a:latin typeface="Calibri"/>
                <a:cs typeface="Calibri"/>
              </a:rPr>
              <a:t>ha</a:t>
            </a:r>
            <a:r>
              <a:rPr sz="1700" b="1" spc="5" dirty="0">
                <a:latin typeface="Calibri"/>
                <a:cs typeface="Calibri"/>
              </a:rPr>
              <a:t>t</a:t>
            </a:r>
            <a:r>
              <a:rPr sz="1700" b="1" spc="-5" dirty="0">
                <a:latin typeface="Calibri"/>
                <a:cs typeface="Calibri"/>
              </a:rPr>
              <a:t> </a:t>
            </a:r>
            <a:r>
              <a:rPr sz="1700" b="1" spc="30" dirty="0">
                <a:latin typeface="Calibri"/>
                <a:cs typeface="Calibri"/>
              </a:rPr>
              <a:t>i</a:t>
            </a:r>
            <a:r>
              <a:rPr sz="1700" b="1" spc="10" dirty="0">
                <a:latin typeface="Calibri"/>
                <a:cs typeface="Calibri"/>
              </a:rPr>
              <a:t>s</a:t>
            </a:r>
            <a:r>
              <a:rPr sz="1700" b="1" spc="-95" dirty="0">
                <a:latin typeface="Calibri"/>
                <a:cs typeface="Calibri"/>
              </a:rPr>
              <a:t> </a:t>
            </a:r>
            <a:r>
              <a:rPr sz="1700" b="1" spc="5" dirty="0">
                <a:latin typeface="Calibri"/>
                <a:cs typeface="Calibri"/>
              </a:rPr>
              <a:t>t</a:t>
            </a:r>
            <a:r>
              <a:rPr sz="1700" b="1" spc="-15" dirty="0">
                <a:latin typeface="Calibri"/>
                <a:cs typeface="Calibri"/>
              </a:rPr>
              <a:t>h</a:t>
            </a:r>
            <a:r>
              <a:rPr sz="1700" b="1" spc="10" dirty="0">
                <a:latin typeface="Calibri"/>
                <a:cs typeface="Calibri"/>
              </a:rPr>
              <a:t>e</a:t>
            </a:r>
            <a:r>
              <a:rPr sz="1700" b="1" spc="20" dirty="0">
                <a:latin typeface="Calibri"/>
                <a:cs typeface="Calibri"/>
              </a:rPr>
              <a:t> </a:t>
            </a:r>
            <a:r>
              <a:rPr sz="1700" b="1" spc="35" dirty="0">
                <a:latin typeface="Calibri"/>
                <a:cs typeface="Calibri"/>
              </a:rPr>
              <a:t>c</a:t>
            </a:r>
            <a:r>
              <a:rPr sz="1700" b="1" spc="-20" dirty="0">
                <a:latin typeface="Calibri"/>
                <a:cs typeface="Calibri"/>
              </a:rPr>
              <a:t>o</a:t>
            </a:r>
            <a:r>
              <a:rPr sz="1700" b="1" spc="35" dirty="0">
                <a:latin typeface="Calibri"/>
                <a:cs typeface="Calibri"/>
              </a:rPr>
              <a:t>m</a:t>
            </a:r>
            <a:r>
              <a:rPr sz="1700" b="1" spc="-20" dirty="0">
                <a:latin typeface="Calibri"/>
                <a:cs typeface="Calibri"/>
              </a:rPr>
              <a:t>po</a:t>
            </a:r>
            <a:r>
              <a:rPr sz="1700" b="1" spc="-5" dirty="0">
                <a:latin typeface="Calibri"/>
                <a:cs typeface="Calibri"/>
              </a:rPr>
              <a:t>s</a:t>
            </a:r>
            <a:r>
              <a:rPr sz="1700" b="1" spc="30" dirty="0">
                <a:latin typeface="Calibri"/>
                <a:cs typeface="Calibri"/>
              </a:rPr>
              <a:t>i</a:t>
            </a:r>
            <a:r>
              <a:rPr sz="1700" b="1" spc="5" dirty="0">
                <a:latin typeface="Calibri"/>
                <a:cs typeface="Calibri"/>
              </a:rPr>
              <a:t>t</a:t>
            </a:r>
            <a:r>
              <a:rPr sz="1700" b="1" spc="30" dirty="0">
                <a:latin typeface="Calibri"/>
                <a:cs typeface="Calibri"/>
              </a:rPr>
              <a:t>i</a:t>
            </a:r>
            <a:r>
              <a:rPr sz="1700" b="1" spc="-20" dirty="0">
                <a:latin typeface="Calibri"/>
                <a:cs typeface="Calibri"/>
              </a:rPr>
              <a:t>o</a:t>
            </a:r>
            <a:r>
              <a:rPr sz="1700" b="1" spc="10" dirty="0">
                <a:latin typeface="Calibri"/>
                <a:cs typeface="Calibri"/>
              </a:rPr>
              <a:t>n</a:t>
            </a:r>
            <a:r>
              <a:rPr sz="1700" b="1" spc="-110" dirty="0">
                <a:latin typeface="Calibri"/>
                <a:cs typeface="Calibri"/>
              </a:rPr>
              <a:t> </a:t>
            </a:r>
            <a:r>
              <a:rPr sz="1700" b="1" spc="-20" dirty="0">
                <a:latin typeface="Calibri"/>
                <a:cs typeface="Calibri"/>
              </a:rPr>
              <a:t>o</a:t>
            </a:r>
            <a:r>
              <a:rPr sz="1700" b="1" spc="5" dirty="0">
                <a:latin typeface="Calibri"/>
                <a:cs typeface="Calibri"/>
              </a:rPr>
              <a:t>f</a:t>
            </a:r>
            <a:r>
              <a:rPr sz="1700" b="1" spc="-30" dirty="0">
                <a:latin typeface="Calibri"/>
                <a:cs typeface="Calibri"/>
              </a:rPr>
              <a:t> </a:t>
            </a:r>
            <a:r>
              <a:rPr sz="1700" b="1" spc="5" dirty="0">
                <a:latin typeface="Calibri"/>
                <a:cs typeface="Calibri"/>
              </a:rPr>
              <a:t>t</a:t>
            </a:r>
            <a:r>
              <a:rPr sz="1700" b="1" spc="-15" dirty="0">
                <a:latin typeface="Calibri"/>
                <a:cs typeface="Calibri"/>
              </a:rPr>
              <a:t>h</a:t>
            </a:r>
            <a:r>
              <a:rPr sz="1700" b="1" spc="30" dirty="0">
                <a:latin typeface="Calibri"/>
                <a:cs typeface="Calibri"/>
              </a:rPr>
              <a:t>i</a:t>
            </a:r>
            <a:r>
              <a:rPr sz="1700" b="1" spc="10" dirty="0">
                <a:latin typeface="Calibri"/>
                <a:cs typeface="Calibri"/>
              </a:rPr>
              <a:t>s</a:t>
            </a:r>
            <a:r>
              <a:rPr sz="1700" b="1" spc="-20" dirty="0">
                <a:latin typeface="Calibri"/>
                <a:cs typeface="Calibri"/>
              </a:rPr>
              <a:t> pa</a:t>
            </a:r>
            <a:r>
              <a:rPr sz="1700" b="1" spc="5" dirty="0">
                <a:latin typeface="Calibri"/>
                <a:cs typeface="Calibri"/>
              </a:rPr>
              <a:t>t</a:t>
            </a:r>
            <a:r>
              <a:rPr sz="1700" b="1" spc="-15" dirty="0">
                <a:latin typeface="Calibri"/>
                <a:cs typeface="Calibri"/>
              </a:rPr>
              <a:t>h</a:t>
            </a:r>
            <a:r>
              <a:rPr sz="1700" b="1" spc="-20" dirty="0">
                <a:latin typeface="Calibri"/>
                <a:cs typeface="Calibri"/>
              </a:rPr>
              <a:t>o</a:t>
            </a:r>
            <a:r>
              <a:rPr sz="1700" b="1" spc="30" dirty="0">
                <a:latin typeface="Calibri"/>
                <a:cs typeface="Calibri"/>
              </a:rPr>
              <a:t>l</a:t>
            </a:r>
            <a:r>
              <a:rPr sz="1700" b="1" spc="-20" dirty="0">
                <a:latin typeface="Calibri"/>
                <a:cs typeface="Calibri"/>
              </a:rPr>
              <a:t>o</a:t>
            </a:r>
            <a:r>
              <a:rPr sz="1700" b="1" spc="15" dirty="0">
                <a:latin typeface="Calibri"/>
                <a:cs typeface="Calibri"/>
              </a:rPr>
              <a:t>g</a:t>
            </a:r>
            <a:r>
              <a:rPr sz="1700" b="1" spc="10" dirty="0">
                <a:latin typeface="Calibri"/>
                <a:cs typeface="Calibri"/>
              </a:rPr>
              <a:t>y</a:t>
            </a:r>
            <a:r>
              <a:rPr sz="1700" b="1" spc="-75" dirty="0">
                <a:latin typeface="Calibri"/>
                <a:cs typeface="Calibri"/>
              </a:rPr>
              <a:t> </a:t>
            </a:r>
            <a:r>
              <a:rPr sz="1700" b="1" spc="10" dirty="0">
                <a:latin typeface="Calibri"/>
                <a:cs typeface="Calibri"/>
              </a:rPr>
              <a:t>?</a:t>
            </a:r>
            <a:endParaRPr sz="1700">
              <a:latin typeface="Calibri"/>
              <a:cs typeface="Calibri"/>
            </a:endParaRPr>
          </a:p>
          <a:p>
            <a:pPr marL="756285" lvl="1" indent="-286385">
              <a:lnSpc>
                <a:spcPts val="2585"/>
              </a:lnSpc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Magnesium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ammonium</a:t>
            </a:r>
            <a:endParaRPr sz="2400">
              <a:latin typeface="Calibri"/>
              <a:cs typeface="Calibri"/>
            </a:endParaRPr>
          </a:p>
          <a:p>
            <a:pPr marL="756285">
              <a:lnSpc>
                <a:spcPts val="2605"/>
              </a:lnSpc>
            </a:pPr>
            <a:r>
              <a:rPr sz="2400" spc="5" dirty="0">
                <a:latin typeface="Calibri"/>
                <a:cs typeface="Calibri"/>
              </a:rPr>
              <a:t>phosphate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ts val="1845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700" b="1" spc="25" dirty="0">
                <a:latin typeface="Calibri"/>
                <a:cs typeface="Calibri"/>
              </a:rPr>
              <a:t>W</a:t>
            </a:r>
            <a:r>
              <a:rPr sz="1700" b="1" spc="-20" dirty="0">
                <a:latin typeface="Calibri"/>
                <a:cs typeface="Calibri"/>
              </a:rPr>
              <a:t>ha</a:t>
            </a:r>
            <a:r>
              <a:rPr sz="1700" b="1" spc="5" dirty="0">
                <a:latin typeface="Calibri"/>
                <a:cs typeface="Calibri"/>
              </a:rPr>
              <a:t>t</a:t>
            </a:r>
            <a:r>
              <a:rPr sz="1700" b="1" spc="-5" dirty="0">
                <a:latin typeface="Calibri"/>
                <a:cs typeface="Calibri"/>
              </a:rPr>
              <a:t> </a:t>
            </a:r>
            <a:r>
              <a:rPr sz="1700" b="1" spc="30" dirty="0">
                <a:latin typeface="Calibri"/>
                <a:cs typeface="Calibri"/>
              </a:rPr>
              <a:t>i</a:t>
            </a:r>
            <a:r>
              <a:rPr sz="1700" b="1" spc="10" dirty="0">
                <a:latin typeface="Calibri"/>
                <a:cs typeface="Calibri"/>
              </a:rPr>
              <a:t>s</a:t>
            </a:r>
            <a:r>
              <a:rPr sz="1700" b="1" spc="-95" dirty="0">
                <a:latin typeface="Calibri"/>
                <a:cs typeface="Calibri"/>
              </a:rPr>
              <a:t> </a:t>
            </a:r>
            <a:r>
              <a:rPr sz="1700" b="1" spc="5" dirty="0">
                <a:latin typeface="Calibri"/>
                <a:cs typeface="Calibri"/>
              </a:rPr>
              <a:t>t</a:t>
            </a:r>
            <a:r>
              <a:rPr sz="1700" b="1" spc="-15" dirty="0">
                <a:latin typeface="Calibri"/>
                <a:cs typeface="Calibri"/>
              </a:rPr>
              <a:t>h</a:t>
            </a:r>
            <a:r>
              <a:rPr sz="1700" b="1" spc="10" dirty="0">
                <a:latin typeface="Calibri"/>
                <a:cs typeface="Calibri"/>
              </a:rPr>
              <a:t>e</a:t>
            </a:r>
            <a:r>
              <a:rPr sz="1700" b="1" spc="20" dirty="0">
                <a:latin typeface="Calibri"/>
                <a:cs typeface="Calibri"/>
              </a:rPr>
              <a:t> </a:t>
            </a:r>
            <a:r>
              <a:rPr sz="1700" b="1" spc="35" dirty="0">
                <a:latin typeface="Calibri"/>
                <a:cs typeface="Calibri"/>
              </a:rPr>
              <a:t>m</a:t>
            </a:r>
            <a:r>
              <a:rPr sz="1700" b="1" spc="-20" dirty="0">
                <a:latin typeface="Calibri"/>
                <a:cs typeface="Calibri"/>
              </a:rPr>
              <a:t>o</a:t>
            </a:r>
            <a:r>
              <a:rPr sz="1700" b="1" spc="-5" dirty="0">
                <a:latin typeface="Calibri"/>
                <a:cs typeface="Calibri"/>
              </a:rPr>
              <a:t>s</a:t>
            </a:r>
            <a:r>
              <a:rPr sz="1700" b="1" spc="5" dirty="0">
                <a:latin typeface="Calibri"/>
                <a:cs typeface="Calibri"/>
              </a:rPr>
              <a:t>t</a:t>
            </a:r>
            <a:r>
              <a:rPr sz="1700" b="1" spc="-80" dirty="0">
                <a:latin typeface="Calibri"/>
                <a:cs typeface="Calibri"/>
              </a:rPr>
              <a:t> </a:t>
            </a:r>
            <a:r>
              <a:rPr sz="1700" b="1" spc="-20" dirty="0">
                <a:latin typeface="Calibri"/>
                <a:cs typeface="Calibri"/>
              </a:rPr>
              <a:t>app</a:t>
            </a:r>
            <a:r>
              <a:rPr sz="1700" b="1" spc="-10" dirty="0">
                <a:latin typeface="Calibri"/>
                <a:cs typeface="Calibri"/>
              </a:rPr>
              <a:t>r</a:t>
            </a:r>
            <a:r>
              <a:rPr sz="1700" b="1" spc="-20" dirty="0">
                <a:latin typeface="Calibri"/>
                <a:cs typeface="Calibri"/>
              </a:rPr>
              <a:t>op</a:t>
            </a:r>
            <a:r>
              <a:rPr sz="1700" b="1" spc="-10" dirty="0">
                <a:latin typeface="Calibri"/>
                <a:cs typeface="Calibri"/>
              </a:rPr>
              <a:t>r</a:t>
            </a:r>
            <a:r>
              <a:rPr sz="1700" b="1" spc="30" dirty="0">
                <a:latin typeface="Calibri"/>
                <a:cs typeface="Calibri"/>
              </a:rPr>
              <a:t>i</a:t>
            </a:r>
            <a:r>
              <a:rPr sz="1700" b="1" spc="-20" dirty="0">
                <a:latin typeface="Calibri"/>
                <a:cs typeface="Calibri"/>
              </a:rPr>
              <a:t>a</a:t>
            </a:r>
            <a:r>
              <a:rPr sz="1700" b="1" spc="10" dirty="0">
                <a:latin typeface="Calibri"/>
                <a:cs typeface="Calibri"/>
              </a:rPr>
              <a:t>te</a:t>
            </a:r>
            <a:r>
              <a:rPr sz="1700" b="1" spc="-50" dirty="0">
                <a:latin typeface="Calibri"/>
                <a:cs typeface="Calibri"/>
              </a:rPr>
              <a:t> </a:t>
            </a:r>
            <a:r>
              <a:rPr sz="1700" b="1" spc="35" dirty="0">
                <a:latin typeface="Calibri"/>
                <a:cs typeface="Calibri"/>
              </a:rPr>
              <a:t>m</a:t>
            </a:r>
            <a:r>
              <a:rPr sz="1700" b="1" spc="40" dirty="0">
                <a:latin typeface="Calibri"/>
                <a:cs typeface="Calibri"/>
              </a:rPr>
              <a:t>e</a:t>
            </a:r>
            <a:r>
              <a:rPr sz="1700" b="1" spc="5" dirty="0">
                <a:latin typeface="Calibri"/>
                <a:cs typeface="Calibri"/>
              </a:rPr>
              <a:t>t</a:t>
            </a:r>
            <a:r>
              <a:rPr sz="1700" b="1" spc="-15" dirty="0">
                <a:latin typeface="Calibri"/>
                <a:cs typeface="Calibri"/>
              </a:rPr>
              <a:t>h</a:t>
            </a:r>
            <a:r>
              <a:rPr sz="1700" b="1" spc="-20" dirty="0">
                <a:latin typeface="Calibri"/>
                <a:cs typeface="Calibri"/>
              </a:rPr>
              <a:t>o</a:t>
            </a:r>
            <a:r>
              <a:rPr sz="1700" b="1" spc="10" dirty="0">
                <a:latin typeface="Calibri"/>
                <a:cs typeface="Calibri"/>
              </a:rPr>
              <a:t>d</a:t>
            </a:r>
            <a:r>
              <a:rPr sz="1700" b="1" spc="-110" dirty="0">
                <a:latin typeface="Calibri"/>
                <a:cs typeface="Calibri"/>
              </a:rPr>
              <a:t> </a:t>
            </a:r>
            <a:r>
              <a:rPr sz="1700" b="1" spc="-20" dirty="0">
                <a:latin typeface="Calibri"/>
                <a:cs typeface="Calibri"/>
              </a:rPr>
              <a:t>o</a:t>
            </a:r>
            <a:r>
              <a:rPr sz="1700" b="1" spc="5" dirty="0">
                <a:latin typeface="Calibri"/>
                <a:cs typeface="Calibri"/>
              </a:rPr>
              <a:t>f</a:t>
            </a:r>
            <a:endParaRPr sz="1700">
              <a:latin typeface="Calibri"/>
              <a:cs typeface="Calibri"/>
            </a:endParaRPr>
          </a:p>
          <a:p>
            <a:pPr marL="355600">
              <a:lnSpc>
                <a:spcPts val="1830"/>
              </a:lnSpc>
            </a:pPr>
            <a:r>
              <a:rPr sz="1700" b="1" spc="40" dirty="0">
                <a:latin typeface="Calibri"/>
                <a:cs typeface="Calibri"/>
              </a:rPr>
              <a:t>m</a:t>
            </a:r>
            <a:r>
              <a:rPr sz="1700" b="1" spc="-15" dirty="0">
                <a:latin typeface="Calibri"/>
                <a:cs typeface="Calibri"/>
              </a:rPr>
              <a:t>ana</a:t>
            </a:r>
            <a:r>
              <a:rPr sz="1700" b="1" spc="15" dirty="0">
                <a:latin typeface="Calibri"/>
                <a:cs typeface="Calibri"/>
              </a:rPr>
              <a:t>g</a:t>
            </a:r>
            <a:r>
              <a:rPr sz="1700" b="1" spc="40" dirty="0">
                <a:latin typeface="Calibri"/>
                <a:cs typeface="Calibri"/>
              </a:rPr>
              <a:t>eme</a:t>
            </a:r>
            <a:r>
              <a:rPr sz="1700" b="1" spc="-15" dirty="0">
                <a:latin typeface="Calibri"/>
                <a:cs typeface="Calibri"/>
              </a:rPr>
              <a:t>n</a:t>
            </a:r>
            <a:r>
              <a:rPr sz="1700" b="1" spc="5" dirty="0">
                <a:latin typeface="Calibri"/>
                <a:cs typeface="Calibri"/>
              </a:rPr>
              <a:t>t</a:t>
            </a:r>
            <a:r>
              <a:rPr sz="1700" b="1" spc="-155" dirty="0">
                <a:latin typeface="Calibri"/>
                <a:cs typeface="Calibri"/>
              </a:rPr>
              <a:t> </a:t>
            </a:r>
            <a:r>
              <a:rPr sz="1700" b="1" spc="10" dirty="0">
                <a:latin typeface="Calibri"/>
                <a:cs typeface="Calibri"/>
              </a:rPr>
              <a:t>?</a:t>
            </a:r>
            <a:endParaRPr sz="1700">
              <a:latin typeface="Calibri"/>
              <a:cs typeface="Calibri"/>
            </a:endParaRPr>
          </a:p>
          <a:p>
            <a:pPr marL="756285" lvl="1" indent="-286385">
              <a:lnSpc>
                <a:spcPts val="2860"/>
              </a:lnSpc>
              <a:buFont typeface="Arial"/>
              <a:buChar char="–"/>
              <a:tabLst>
                <a:tab pos="756920" algn="l"/>
              </a:tabLst>
            </a:pPr>
            <a:r>
              <a:rPr sz="2400" spc="-4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30" dirty="0">
                <a:latin typeface="Calibri"/>
                <a:cs typeface="Calibri"/>
              </a:rPr>
              <a:t>c</a:t>
            </a:r>
            <a:r>
              <a:rPr sz="2400" spc="10" dirty="0">
                <a:latin typeface="Calibri"/>
                <a:cs typeface="Calibri"/>
              </a:rPr>
              <a:t>u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ou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5" dirty="0">
                <a:latin typeface="Calibri"/>
                <a:cs typeface="Calibri"/>
              </a:rPr>
              <a:t>p</a:t>
            </a:r>
            <a:r>
              <a:rPr sz="2400" spc="10" dirty="0">
                <a:latin typeface="Calibri"/>
                <a:cs typeface="Calibri"/>
              </a:rPr>
              <a:t>h</a:t>
            </a:r>
            <a:r>
              <a:rPr sz="2400" spc="-90" dirty="0">
                <a:latin typeface="Calibri"/>
                <a:cs typeface="Calibri"/>
              </a:rPr>
              <a:t>r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li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10" dirty="0">
                <a:latin typeface="Calibri"/>
                <a:cs typeface="Calibri"/>
              </a:rPr>
              <a:t>h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657739" y="1666777"/>
            <a:ext cx="3210560" cy="3629660"/>
            <a:chOff x="5657739" y="1666777"/>
            <a:chExt cx="3210560" cy="36296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7739" y="1666777"/>
              <a:ext cx="3210145" cy="36292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9300" y="1838325"/>
              <a:ext cx="2686050" cy="310515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121025" y="2482532"/>
            <a:ext cx="291401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dirty="0">
                <a:latin typeface="Calibri"/>
                <a:cs typeface="Calibri"/>
              </a:rPr>
              <a:t>Group</a:t>
            </a:r>
            <a:r>
              <a:rPr sz="4400" spc="-70" dirty="0">
                <a:latin typeface="Calibri"/>
                <a:cs typeface="Calibri"/>
              </a:rPr>
              <a:t> </a:t>
            </a:r>
            <a:r>
              <a:rPr sz="4400" spc="5" dirty="0">
                <a:latin typeface="Calibri"/>
                <a:cs typeface="Calibri"/>
              </a:rPr>
              <a:t>A,</a:t>
            </a:r>
            <a:r>
              <a:rPr sz="4400" spc="-35" dirty="0">
                <a:latin typeface="Calibri"/>
                <a:cs typeface="Calibri"/>
              </a:rPr>
              <a:t> </a:t>
            </a:r>
            <a:r>
              <a:rPr sz="4400" spc="10" dirty="0">
                <a:latin typeface="Calibri"/>
                <a:cs typeface="Calibri"/>
              </a:rPr>
              <a:t>3-4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5534" y="3816350"/>
            <a:ext cx="1843405" cy="1188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09550">
              <a:lnSpc>
                <a:spcPct val="119200"/>
              </a:lnSpc>
              <a:spcBef>
                <a:spcPts val="95"/>
              </a:spcBef>
            </a:pPr>
            <a:r>
              <a:rPr sz="3200" spc="-459" dirty="0">
                <a:solidFill>
                  <a:srgbClr val="888888"/>
                </a:solidFill>
                <a:latin typeface="Arial"/>
                <a:cs typeface="Arial"/>
              </a:rPr>
              <a:t>الله</a:t>
            </a:r>
            <a:r>
              <a:rPr sz="3200" spc="-385" dirty="0">
                <a:solidFill>
                  <a:srgbClr val="888888"/>
                </a:solidFill>
                <a:latin typeface="Arial"/>
                <a:cs typeface="Arial"/>
              </a:rPr>
              <a:t>د</a:t>
            </a:r>
            <a:r>
              <a:rPr sz="3200" spc="-1465" dirty="0">
                <a:solidFill>
                  <a:srgbClr val="888888"/>
                </a:solidFill>
                <a:latin typeface="Arial"/>
                <a:cs typeface="Arial"/>
              </a:rPr>
              <a:t>ب</a:t>
            </a:r>
            <a:r>
              <a:rPr sz="3200" spc="-45" dirty="0">
                <a:solidFill>
                  <a:srgbClr val="888888"/>
                </a:solidFill>
                <a:latin typeface="Arial"/>
                <a:cs typeface="Arial"/>
              </a:rPr>
              <a:t>ع</a:t>
            </a:r>
            <a:r>
              <a:rPr sz="3200" spc="-12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3200" spc="35" dirty="0">
                <a:solidFill>
                  <a:srgbClr val="888888"/>
                </a:solidFill>
                <a:latin typeface="Arial"/>
                <a:cs typeface="Arial"/>
              </a:rPr>
              <a:t>نو</a:t>
            </a:r>
            <a:r>
              <a:rPr sz="3200" spc="-615" dirty="0">
                <a:solidFill>
                  <a:srgbClr val="888888"/>
                </a:solidFill>
                <a:latin typeface="Arial"/>
                <a:cs typeface="Arial"/>
              </a:rPr>
              <a:t>ن  </a:t>
            </a:r>
            <a:r>
              <a:rPr sz="3200" spc="40" dirty="0">
                <a:solidFill>
                  <a:srgbClr val="888888"/>
                </a:solidFill>
                <a:latin typeface="Arial"/>
                <a:cs typeface="Arial"/>
              </a:rPr>
              <a:t>ت</a:t>
            </a:r>
            <a:r>
              <a:rPr sz="3200" spc="75" dirty="0">
                <a:solidFill>
                  <a:srgbClr val="888888"/>
                </a:solidFill>
                <a:latin typeface="Arial"/>
                <a:cs typeface="Arial"/>
              </a:rPr>
              <a:t>ا</a:t>
            </a:r>
            <a:r>
              <a:rPr sz="3200" spc="-650" dirty="0">
                <a:solidFill>
                  <a:srgbClr val="888888"/>
                </a:solidFill>
                <a:latin typeface="Arial"/>
                <a:cs typeface="Arial"/>
              </a:rPr>
              <a:t>كر</a:t>
            </a:r>
            <a:r>
              <a:rPr sz="3200" spc="-844" dirty="0">
                <a:solidFill>
                  <a:srgbClr val="888888"/>
                </a:solidFill>
                <a:latin typeface="Arial"/>
                <a:cs typeface="Arial"/>
              </a:rPr>
              <a:t>ب</a:t>
            </a:r>
            <a:r>
              <a:rPr sz="3200" spc="-10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3200" spc="40" dirty="0">
                <a:solidFill>
                  <a:srgbClr val="888888"/>
                </a:solidFill>
                <a:latin typeface="Arial"/>
                <a:cs typeface="Arial"/>
              </a:rPr>
              <a:t>د</a:t>
            </a:r>
            <a:r>
              <a:rPr sz="3200" spc="35" dirty="0">
                <a:solidFill>
                  <a:srgbClr val="888888"/>
                </a:solidFill>
                <a:latin typeface="Arial"/>
                <a:cs typeface="Arial"/>
              </a:rPr>
              <a:t>و</a:t>
            </a:r>
            <a:r>
              <a:rPr sz="3200" spc="30" dirty="0">
                <a:solidFill>
                  <a:srgbClr val="888888"/>
                </a:solidFill>
                <a:latin typeface="Arial"/>
                <a:cs typeface="Arial"/>
              </a:rPr>
              <a:t>م</a:t>
            </a:r>
            <a:r>
              <a:rPr sz="3200" spc="75" dirty="0">
                <a:solidFill>
                  <a:srgbClr val="888888"/>
                </a:solidFill>
                <a:latin typeface="Arial"/>
                <a:cs typeface="Arial"/>
              </a:rPr>
              <a:t>ح</a:t>
            </a:r>
            <a:r>
              <a:rPr sz="3200" spc="190" dirty="0">
                <a:solidFill>
                  <a:srgbClr val="888888"/>
                </a:solidFill>
                <a:latin typeface="Arial"/>
                <a:cs typeface="Arial"/>
              </a:rPr>
              <a:t>م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0284" y="461010"/>
            <a:ext cx="204343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Station</a:t>
            </a:r>
            <a:r>
              <a:rPr spc="-110" dirty="0"/>
              <a:t> </a:t>
            </a:r>
            <a:r>
              <a:rPr spc="15" dirty="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8025" y="1852612"/>
            <a:ext cx="7472680" cy="226123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55600" marR="5080" indent="-343535">
              <a:lnSpc>
                <a:spcPct val="100800"/>
              </a:lnSpc>
              <a:spcBef>
                <a:spcPts val="85"/>
              </a:spcBef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1800" spc="-10" dirty="0">
                <a:latin typeface="Calibri"/>
                <a:cs typeface="Calibri"/>
              </a:rPr>
              <a:t>55y </a:t>
            </a:r>
            <a:r>
              <a:rPr sz="1800" spc="15" dirty="0">
                <a:latin typeface="Calibri"/>
                <a:cs typeface="Calibri"/>
              </a:rPr>
              <a:t>old male patient, </a:t>
            </a:r>
            <a:r>
              <a:rPr sz="1800" spc="-40" dirty="0">
                <a:latin typeface="Calibri"/>
                <a:cs typeface="Calibri"/>
              </a:rPr>
              <a:t>smoker, </a:t>
            </a:r>
            <a:r>
              <a:rPr sz="1800" dirty="0">
                <a:latin typeface="Calibri"/>
                <a:cs typeface="Calibri"/>
              </a:rPr>
              <a:t>presented to </a:t>
            </a:r>
            <a:r>
              <a:rPr sz="1800" spc="5" dirty="0">
                <a:latin typeface="Calibri"/>
                <a:cs typeface="Calibri"/>
              </a:rPr>
              <a:t>urology </a:t>
            </a:r>
            <a:r>
              <a:rPr sz="1800" spc="20" dirty="0">
                <a:latin typeface="Calibri"/>
                <a:cs typeface="Calibri"/>
              </a:rPr>
              <a:t>clinic </a:t>
            </a:r>
            <a:r>
              <a:rPr sz="1800" spc="15" dirty="0">
                <a:latin typeface="Calibri"/>
                <a:cs typeface="Calibri"/>
              </a:rPr>
              <a:t>complaining </a:t>
            </a:r>
            <a:r>
              <a:rPr sz="1800" spc="10" dirty="0">
                <a:latin typeface="Calibri"/>
                <a:cs typeface="Calibri"/>
              </a:rPr>
              <a:t>of </a:t>
            </a:r>
            <a:r>
              <a:rPr sz="1800" spc="15" dirty="0">
                <a:latin typeface="Calibri"/>
                <a:cs typeface="Calibri"/>
              </a:rPr>
              <a:t> painless</a:t>
            </a:r>
            <a:r>
              <a:rPr sz="1800" spc="-13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intermittent</a:t>
            </a:r>
            <a:r>
              <a:rPr sz="1800" spc="-18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gross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hematuria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20" dirty="0">
                <a:latin typeface="Calibri"/>
                <a:cs typeface="Calibri"/>
              </a:rPr>
              <a:t>and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urinary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retention.</a:t>
            </a:r>
            <a:r>
              <a:rPr sz="1800" spc="-1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5" dirty="0">
                <a:latin typeface="Calibri"/>
                <a:cs typeface="Calibri"/>
              </a:rPr>
              <a:t> CT</a:t>
            </a:r>
            <a:r>
              <a:rPr sz="1800" spc="-5" dirty="0">
                <a:latin typeface="Calibri"/>
                <a:cs typeface="Calibri"/>
              </a:rPr>
              <a:t> scan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38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mm </a:t>
            </a:r>
            <a:r>
              <a:rPr sz="1800" spc="20" dirty="0">
                <a:latin typeface="Calibri"/>
                <a:cs typeface="Calibri"/>
              </a:rPr>
              <a:t>polypoid </a:t>
            </a:r>
            <a:r>
              <a:rPr sz="1800" spc="15" dirty="0">
                <a:latin typeface="Calibri"/>
                <a:cs typeface="Calibri"/>
              </a:rPr>
              <a:t>enhancing </a:t>
            </a:r>
            <a:r>
              <a:rPr sz="1800" spc="-5" dirty="0">
                <a:latin typeface="Calibri"/>
                <a:cs typeface="Calibri"/>
              </a:rPr>
              <a:t>mass </a:t>
            </a:r>
            <a:r>
              <a:rPr sz="1800" spc="15" dirty="0">
                <a:latin typeface="Calibri"/>
                <a:cs typeface="Calibri"/>
              </a:rPr>
              <a:t>is </a:t>
            </a:r>
            <a:r>
              <a:rPr sz="1800" spc="10" dirty="0">
                <a:latin typeface="Calibri"/>
                <a:cs typeface="Calibri"/>
              </a:rPr>
              <a:t>noted </a:t>
            </a:r>
            <a:r>
              <a:rPr sz="1800" spc="15" dirty="0">
                <a:latin typeface="Calibri"/>
                <a:cs typeface="Calibri"/>
              </a:rPr>
              <a:t>at </a:t>
            </a:r>
            <a:r>
              <a:rPr sz="1800" spc="5" dirty="0">
                <a:latin typeface="Calibri"/>
                <a:cs typeface="Calibri"/>
              </a:rPr>
              <a:t>urinary </a:t>
            </a:r>
            <a:r>
              <a:rPr sz="1800" spc="20" dirty="0">
                <a:latin typeface="Calibri"/>
                <a:cs typeface="Calibri"/>
              </a:rPr>
              <a:t>bladder </a:t>
            </a:r>
            <a:r>
              <a:rPr sz="1800" spc="5" dirty="0">
                <a:latin typeface="Calibri"/>
                <a:cs typeface="Calibri"/>
              </a:rPr>
              <a:t>base, </a:t>
            </a:r>
            <a:r>
              <a:rPr sz="1800" spc="10" dirty="0">
                <a:latin typeface="Calibri"/>
                <a:cs typeface="Calibri"/>
              </a:rPr>
              <a:t>without 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extravesical extension </a:t>
            </a:r>
            <a:r>
              <a:rPr sz="1800" spc="10" dirty="0">
                <a:latin typeface="Calibri"/>
                <a:cs typeface="Calibri"/>
              </a:rPr>
              <a:t>or </a:t>
            </a:r>
            <a:r>
              <a:rPr sz="1800" spc="5" dirty="0">
                <a:latin typeface="Calibri"/>
                <a:cs typeface="Calibri"/>
              </a:rPr>
              <a:t>regional </a:t>
            </a:r>
            <a:r>
              <a:rPr sz="1800" dirty="0">
                <a:latin typeface="Calibri"/>
                <a:cs typeface="Calibri"/>
              </a:rPr>
              <a:t>lymphadenopathy. </a:t>
            </a:r>
            <a:r>
              <a:rPr sz="1800" spc="1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prostate </a:t>
            </a:r>
            <a:r>
              <a:rPr sz="1800" spc="15" dirty="0">
                <a:latin typeface="Calibri"/>
                <a:cs typeface="Calibri"/>
              </a:rPr>
              <a:t>gland is 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enlarged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950" b="1" spc="10" dirty="0">
                <a:latin typeface="Calibri"/>
                <a:cs typeface="Calibri"/>
              </a:rPr>
              <a:t>What</a:t>
            </a:r>
            <a:r>
              <a:rPr sz="1950" b="1" spc="-70" dirty="0">
                <a:latin typeface="Calibri"/>
                <a:cs typeface="Calibri"/>
              </a:rPr>
              <a:t> </a:t>
            </a:r>
            <a:r>
              <a:rPr sz="1950" b="1" spc="-15" dirty="0">
                <a:latin typeface="Calibri"/>
                <a:cs typeface="Calibri"/>
              </a:rPr>
              <a:t>is</a:t>
            </a:r>
            <a:r>
              <a:rPr sz="1950" b="1" spc="-25" dirty="0">
                <a:latin typeface="Calibri"/>
                <a:cs typeface="Calibri"/>
              </a:rPr>
              <a:t> </a:t>
            </a:r>
            <a:r>
              <a:rPr sz="1950" b="1" spc="-10" dirty="0">
                <a:latin typeface="Calibri"/>
                <a:cs typeface="Calibri"/>
              </a:rPr>
              <a:t>your</a:t>
            </a:r>
            <a:r>
              <a:rPr sz="1950" b="1" spc="-15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next</a:t>
            </a:r>
            <a:r>
              <a:rPr sz="1950" b="1" spc="10" dirty="0">
                <a:latin typeface="Calibri"/>
                <a:cs typeface="Calibri"/>
              </a:rPr>
              <a:t> </a:t>
            </a:r>
            <a:r>
              <a:rPr sz="1950" b="1" spc="-10" dirty="0">
                <a:latin typeface="Calibri"/>
                <a:cs typeface="Calibri"/>
              </a:rPr>
              <a:t>step</a:t>
            </a:r>
            <a:r>
              <a:rPr sz="1950" b="1" spc="5" dirty="0">
                <a:latin typeface="Calibri"/>
                <a:cs typeface="Calibri"/>
              </a:rPr>
              <a:t> </a:t>
            </a:r>
            <a:r>
              <a:rPr sz="1950" b="1" spc="-5" dirty="0">
                <a:latin typeface="Calibri"/>
                <a:cs typeface="Calibri"/>
              </a:rPr>
              <a:t>management</a:t>
            </a:r>
            <a:r>
              <a:rPr sz="1950" b="1" dirty="0">
                <a:latin typeface="Calibri"/>
                <a:cs typeface="Calibri"/>
              </a:rPr>
              <a:t> ?</a:t>
            </a:r>
            <a:endParaRPr sz="1950">
              <a:latin typeface="Calibri"/>
              <a:cs typeface="Calibri"/>
            </a:endParaRPr>
          </a:p>
          <a:p>
            <a:pPr marL="470534">
              <a:lnSpc>
                <a:spcPct val="100000"/>
              </a:lnSpc>
              <a:spcBef>
                <a:spcPts val="615"/>
              </a:spcBef>
            </a:pPr>
            <a:r>
              <a:rPr sz="2750" spc="15" dirty="0">
                <a:latin typeface="Arial"/>
                <a:cs typeface="Arial"/>
              </a:rPr>
              <a:t>–</a:t>
            </a:r>
            <a:r>
              <a:rPr sz="2750" spc="-85" dirty="0">
                <a:latin typeface="Arial"/>
                <a:cs typeface="Arial"/>
              </a:rPr>
              <a:t> </a:t>
            </a:r>
            <a:r>
              <a:rPr sz="2750" spc="5" dirty="0">
                <a:latin typeface="Calibri"/>
                <a:cs typeface="Calibri"/>
              </a:rPr>
              <a:t>Cystoscopy</a:t>
            </a:r>
            <a:endParaRPr sz="275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53050" y="2876550"/>
            <a:ext cx="3552825" cy="2371725"/>
            <a:chOff x="5353050" y="2876550"/>
            <a:chExt cx="3552825" cy="23717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53050" y="2876550"/>
              <a:ext cx="3552825" cy="23717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2600" y="3086100"/>
              <a:ext cx="2952750" cy="177165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564376" y="4946395"/>
            <a:ext cx="988694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10" dirty="0">
                <a:latin typeface="Arial"/>
                <a:cs typeface="Arial"/>
              </a:rPr>
              <a:t>ة</a:t>
            </a:r>
            <a:r>
              <a:rPr sz="1350" spc="15" dirty="0">
                <a:latin typeface="Arial"/>
                <a:cs typeface="Arial"/>
              </a:rPr>
              <a:t>رو</a:t>
            </a:r>
            <a:r>
              <a:rPr sz="1350" spc="-365" dirty="0">
                <a:latin typeface="Arial"/>
                <a:cs typeface="Arial"/>
              </a:rPr>
              <a:t>ص</a:t>
            </a:r>
            <a:r>
              <a:rPr sz="1350" spc="-390" dirty="0">
                <a:latin typeface="Arial"/>
                <a:cs typeface="Arial"/>
              </a:rPr>
              <a:t>ل</a:t>
            </a:r>
            <a:r>
              <a:rPr sz="1350" dirty="0">
                <a:latin typeface="Arial"/>
                <a:cs typeface="Arial"/>
              </a:rPr>
              <a:t>ا</a:t>
            </a:r>
            <a:r>
              <a:rPr sz="1350" spc="15" dirty="0">
                <a:latin typeface="Arial"/>
                <a:cs typeface="Arial"/>
              </a:rPr>
              <a:t> س</a:t>
            </a:r>
            <a:r>
              <a:rPr sz="1350" spc="-695" dirty="0">
                <a:latin typeface="Arial"/>
                <a:cs typeface="Arial"/>
              </a:rPr>
              <a:t>ف</a:t>
            </a:r>
            <a:r>
              <a:rPr sz="1350" spc="-385" dirty="0">
                <a:latin typeface="Arial"/>
                <a:cs typeface="Arial"/>
              </a:rPr>
              <a:t>ن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spc="15" dirty="0">
                <a:latin typeface="Arial"/>
                <a:cs typeface="Arial"/>
              </a:rPr>
              <a:t>ش</a:t>
            </a:r>
            <a:r>
              <a:rPr sz="1350" spc="75" dirty="0">
                <a:latin typeface="Arial"/>
                <a:cs typeface="Arial"/>
              </a:rPr>
              <a:t>م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5165" y="4219257"/>
            <a:ext cx="4453255" cy="144526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41300" marR="5080" indent="-229235">
              <a:lnSpc>
                <a:spcPct val="89900"/>
              </a:lnSpc>
              <a:spcBef>
                <a:spcPts val="335"/>
              </a:spcBef>
              <a:buSzPct val="94871"/>
              <a:buFont typeface="Wingdings"/>
              <a:buChar char=""/>
              <a:tabLst>
                <a:tab pos="241935" algn="l"/>
              </a:tabLst>
            </a:pPr>
            <a:r>
              <a:rPr sz="1950" b="1" dirty="0">
                <a:solidFill>
                  <a:srgbClr val="45515E"/>
                </a:solidFill>
                <a:latin typeface="Calibri"/>
                <a:cs typeface="Calibri"/>
              </a:rPr>
              <a:t>If</a:t>
            </a:r>
            <a:r>
              <a:rPr sz="1950" b="1" spc="-2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1950" b="1" spc="-10" dirty="0">
                <a:solidFill>
                  <a:srgbClr val="45515E"/>
                </a:solidFill>
                <a:latin typeface="Calibri"/>
                <a:cs typeface="Calibri"/>
              </a:rPr>
              <a:t>you</a:t>
            </a:r>
            <a:r>
              <a:rPr sz="1950" b="1" spc="-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1950" b="1" spc="-10" dirty="0">
                <a:solidFill>
                  <a:srgbClr val="45515E"/>
                </a:solidFill>
                <a:latin typeface="Calibri"/>
                <a:cs typeface="Calibri"/>
              </a:rPr>
              <a:t>know</a:t>
            </a:r>
            <a:r>
              <a:rPr sz="1950" b="1" spc="-2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45515E"/>
                </a:solidFill>
                <a:latin typeface="Calibri"/>
                <a:cs typeface="Calibri"/>
              </a:rPr>
              <a:t>that</a:t>
            </a:r>
            <a:r>
              <a:rPr sz="1950" b="1" spc="-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45515E"/>
                </a:solidFill>
                <a:latin typeface="Calibri"/>
                <a:cs typeface="Calibri"/>
              </a:rPr>
              <a:t>the</a:t>
            </a:r>
            <a:r>
              <a:rPr sz="1950" b="1" spc="-10" dirty="0">
                <a:solidFill>
                  <a:srgbClr val="45515E"/>
                </a:solidFill>
                <a:latin typeface="Calibri"/>
                <a:cs typeface="Calibri"/>
              </a:rPr>
              <a:t> mass</a:t>
            </a:r>
            <a:r>
              <a:rPr sz="1950" b="1" spc="-3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1950" b="1" spc="-10" dirty="0">
                <a:solidFill>
                  <a:srgbClr val="45515E"/>
                </a:solidFill>
                <a:latin typeface="Calibri"/>
                <a:cs typeface="Calibri"/>
              </a:rPr>
              <a:t>was</a:t>
            </a:r>
            <a:r>
              <a:rPr sz="1950" b="1" spc="-3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1950" b="1" spc="-10" dirty="0">
                <a:solidFill>
                  <a:srgbClr val="45515E"/>
                </a:solidFill>
                <a:latin typeface="Calibri"/>
                <a:cs typeface="Calibri"/>
              </a:rPr>
              <a:t>malignant </a:t>
            </a:r>
            <a:r>
              <a:rPr sz="1950" b="1" spc="-43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45515E"/>
                </a:solidFill>
                <a:latin typeface="Calibri"/>
                <a:cs typeface="Calibri"/>
              </a:rPr>
              <a:t>and the</a:t>
            </a:r>
            <a:r>
              <a:rPr sz="1950" b="1" spc="-10" dirty="0">
                <a:solidFill>
                  <a:srgbClr val="45515E"/>
                </a:solidFill>
                <a:latin typeface="Calibri"/>
                <a:cs typeface="Calibri"/>
              </a:rPr>
              <a:t> biopsy</a:t>
            </a:r>
            <a:r>
              <a:rPr sz="1950" b="1" spc="-2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1950" b="1" spc="-10" dirty="0">
                <a:solidFill>
                  <a:srgbClr val="45515E"/>
                </a:solidFill>
                <a:latin typeface="Calibri"/>
                <a:cs typeface="Calibri"/>
              </a:rPr>
              <a:t>shows</a:t>
            </a:r>
            <a:r>
              <a:rPr sz="1950" b="1" spc="4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1950" b="1" spc="-15" dirty="0">
                <a:solidFill>
                  <a:srgbClr val="45515E"/>
                </a:solidFill>
                <a:latin typeface="Calibri"/>
                <a:cs typeface="Calibri"/>
              </a:rPr>
              <a:t>high</a:t>
            </a:r>
            <a:r>
              <a:rPr sz="1950" b="1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1950" b="1" spc="-25" dirty="0">
                <a:solidFill>
                  <a:srgbClr val="45515E"/>
                </a:solidFill>
                <a:latin typeface="Calibri"/>
                <a:cs typeface="Calibri"/>
              </a:rPr>
              <a:t>grade</a:t>
            </a:r>
            <a:r>
              <a:rPr sz="1950" b="1" spc="7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1950" b="1" spc="-5" dirty="0">
                <a:solidFill>
                  <a:srgbClr val="45515E"/>
                </a:solidFill>
                <a:latin typeface="Calibri"/>
                <a:cs typeface="Calibri"/>
              </a:rPr>
              <a:t>tumor </a:t>
            </a:r>
            <a:r>
              <a:rPr sz="1950" b="1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1950" b="1" spc="-10" dirty="0">
                <a:solidFill>
                  <a:srgbClr val="45515E"/>
                </a:solidFill>
                <a:latin typeface="Calibri"/>
                <a:cs typeface="Calibri"/>
              </a:rPr>
              <a:t>invading</a:t>
            </a:r>
            <a:r>
              <a:rPr sz="1950" b="1" spc="-2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45515E"/>
                </a:solidFill>
                <a:latin typeface="Calibri"/>
                <a:cs typeface="Calibri"/>
              </a:rPr>
              <a:t>the</a:t>
            </a:r>
            <a:r>
              <a:rPr sz="1950" b="1" spc="-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1950" b="1" spc="-15" dirty="0">
                <a:solidFill>
                  <a:srgbClr val="45515E"/>
                </a:solidFill>
                <a:latin typeface="Calibri"/>
                <a:cs typeface="Calibri"/>
              </a:rPr>
              <a:t>lamina</a:t>
            </a:r>
            <a:r>
              <a:rPr sz="1950" b="1" spc="8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1950" b="1" spc="-10" dirty="0">
                <a:solidFill>
                  <a:srgbClr val="45515E"/>
                </a:solidFill>
                <a:latin typeface="Calibri"/>
                <a:cs typeface="Calibri"/>
              </a:rPr>
              <a:t>propria,</a:t>
            </a:r>
            <a:r>
              <a:rPr sz="1950" b="1" spc="-5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1950" b="1" spc="-5" dirty="0">
                <a:solidFill>
                  <a:srgbClr val="45515E"/>
                </a:solidFill>
                <a:latin typeface="Calibri"/>
                <a:cs typeface="Calibri"/>
              </a:rPr>
              <a:t>what </a:t>
            </a:r>
            <a:r>
              <a:rPr sz="1950" b="1" spc="-15" dirty="0">
                <a:solidFill>
                  <a:srgbClr val="45515E"/>
                </a:solidFill>
                <a:latin typeface="Calibri"/>
                <a:cs typeface="Calibri"/>
              </a:rPr>
              <a:t>is</a:t>
            </a:r>
            <a:r>
              <a:rPr sz="1950" b="1" spc="50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45515E"/>
                </a:solidFill>
                <a:latin typeface="Calibri"/>
                <a:cs typeface="Calibri"/>
              </a:rPr>
              <a:t>the </a:t>
            </a:r>
            <a:r>
              <a:rPr sz="1950" b="1" spc="5" dirty="0">
                <a:solidFill>
                  <a:srgbClr val="45515E"/>
                </a:solidFill>
                <a:latin typeface="Calibri"/>
                <a:cs typeface="Calibri"/>
              </a:rPr>
              <a:t> </a:t>
            </a:r>
            <a:r>
              <a:rPr sz="1950" b="1" spc="-10" dirty="0">
                <a:solidFill>
                  <a:srgbClr val="45515E"/>
                </a:solidFill>
                <a:latin typeface="Calibri"/>
                <a:cs typeface="Calibri"/>
              </a:rPr>
              <a:t>management</a:t>
            </a:r>
            <a:r>
              <a:rPr sz="1950" b="1" dirty="0">
                <a:solidFill>
                  <a:srgbClr val="45515E"/>
                </a:solidFill>
                <a:latin typeface="Calibri"/>
                <a:cs typeface="Calibri"/>
              </a:rPr>
              <a:t> ?</a:t>
            </a:r>
            <a:endParaRPr sz="1950">
              <a:latin typeface="Calibri"/>
              <a:cs typeface="Calibri"/>
            </a:endParaRPr>
          </a:p>
          <a:p>
            <a:pPr marL="470534">
              <a:lnSpc>
                <a:spcPct val="100000"/>
              </a:lnSpc>
              <a:spcBef>
                <a:spcPts val="365"/>
              </a:spcBef>
            </a:pPr>
            <a:r>
              <a:rPr sz="1800" dirty="0">
                <a:solidFill>
                  <a:srgbClr val="45515E"/>
                </a:solidFill>
                <a:latin typeface="Courier New"/>
                <a:cs typeface="Courier New"/>
              </a:rPr>
              <a:t>o</a:t>
            </a:r>
            <a:r>
              <a:rPr sz="1800" spc="-360" dirty="0">
                <a:solidFill>
                  <a:srgbClr val="45515E"/>
                </a:solidFill>
                <a:latin typeface="Courier New"/>
                <a:cs typeface="Courier New"/>
              </a:rPr>
              <a:t> </a:t>
            </a:r>
            <a:r>
              <a:rPr sz="1800" spc="15" dirty="0">
                <a:solidFill>
                  <a:srgbClr val="45515E"/>
                </a:solidFill>
                <a:latin typeface="Calibri"/>
                <a:cs typeface="Calibri"/>
              </a:rPr>
              <a:t>T</a:t>
            </a:r>
            <a:r>
              <a:rPr sz="1800" spc="-35" dirty="0">
                <a:solidFill>
                  <a:srgbClr val="45515E"/>
                </a:solidFill>
                <a:latin typeface="Calibri"/>
                <a:cs typeface="Calibri"/>
              </a:rPr>
              <a:t>U</a:t>
            </a:r>
            <a:r>
              <a:rPr sz="1800" dirty="0">
                <a:solidFill>
                  <a:srgbClr val="45515E"/>
                </a:solidFill>
                <a:latin typeface="Calibri"/>
                <a:cs typeface="Calibri"/>
              </a:rPr>
              <a:t>RB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4B22FD6C-194A-4245-F560-C013D4E38529}"/>
              </a:ext>
            </a:extLst>
          </p:cNvPr>
          <p:cNvSpPr txBox="1"/>
          <p:nvPr/>
        </p:nvSpPr>
        <p:spPr>
          <a:xfrm>
            <a:off x="413432" y="1676485"/>
            <a:ext cx="6973607" cy="4048416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>
              <a:lnSpc>
                <a:spcPct val="100000"/>
              </a:lnSpc>
              <a:spcBef>
                <a:spcPts val="830"/>
              </a:spcBef>
              <a:tabLst>
                <a:tab pos="355600" algn="l"/>
                <a:tab pos="356235" algn="l"/>
              </a:tabLst>
            </a:pPr>
            <a:r>
              <a:rPr sz="3200" spc="30" dirty="0">
                <a:latin typeface="Calibri"/>
                <a:cs typeface="Calibri"/>
              </a:rPr>
              <a:t>1</a:t>
            </a:r>
            <a:r>
              <a:rPr sz="3200" spc="5" dirty="0">
                <a:latin typeface="Calibri"/>
                <a:cs typeface="Calibri"/>
              </a:rPr>
              <a:t>-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35" dirty="0">
                <a:latin typeface="Calibri"/>
                <a:cs typeface="Calibri"/>
              </a:rPr>
              <a:t>w</a:t>
            </a:r>
            <a:r>
              <a:rPr sz="3200" spc="40" dirty="0">
                <a:latin typeface="Calibri"/>
                <a:cs typeface="Calibri"/>
              </a:rPr>
              <a:t>ha</a:t>
            </a:r>
            <a:r>
              <a:rPr sz="3200" spc="10" dirty="0">
                <a:latin typeface="Calibri"/>
                <a:cs typeface="Calibri"/>
              </a:rPr>
              <a:t>t</a:t>
            </a:r>
            <a:r>
              <a:rPr sz="3200" spc="-15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is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y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40" dirty="0">
                <a:latin typeface="Calibri"/>
                <a:cs typeface="Calibri"/>
              </a:rPr>
              <a:t>u</a:t>
            </a:r>
            <a:r>
              <a:rPr sz="3200" spc="10" dirty="0">
                <a:latin typeface="Calibri"/>
                <a:cs typeface="Calibri"/>
              </a:rPr>
              <a:t>r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40" dirty="0">
                <a:latin typeface="Calibri"/>
                <a:cs typeface="Calibri"/>
              </a:rPr>
              <a:t>d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45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g</a:t>
            </a:r>
            <a:r>
              <a:rPr sz="3200" spc="40" dirty="0">
                <a:latin typeface="Calibri"/>
                <a:cs typeface="Calibri"/>
              </a:rPr>
              <a:t>n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20" dirty="0">
                <a:latin typeface="Calibri"/>
                <a:cs typeface="Calibri"/>
              </a:rPr>
              <a:t>s</a:t>
            </a:r>
            <a:r>
              <a:rPr sz="3200" spc="5" dirty="0">
                <a:latin typeface="Calibri"/>
                <a:cs typeface="Calibri"/>
              </a:rPr>
              <a:t>is</a:t>
            </a:r>
            <a:r>
              <a:rPr sz="3200" spc="-18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?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25" dirty="0">
                <a:latin typeface="Calibri"/>
                <a:cs typeface="Calibri"/>
              </a:rPr>
              <a:t>H</a:t>
            </a:r>
            <a:r>
              <a:rPr sz="3200" spc="-25" dirty="0">
                <a:latin typeface="Calibri"/>
                <a:cs typeface="Calibri"/>
              </a:rPr>
              <a:t>y</a:t>
            </a:r>
            <a:r>
              <a:rPr sz="3200" spc="40" dirty="0">
                <a:latin typeface="Calibri"/>
                <a:cs typeface="Calibri"/>
              </a:rPr>
              <a:t>p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20" dirty="0">
                <a:latin typeface="Calibri"/>
                <a:cs typeface="Calibri"/>
              </a:rPr>
              <a:t>s</a:t>
            </a:r>
            <a:r>
              <a:rPr sz="3200" spc="40" dirty="0">
                <a:latin typeface="Calibri"/>
                <a:cs typeface="Calibri"/>
              </a:rPr>
              <a:t>pad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45" dirty="0">
                <a:latin typeface="Calibri"/>
                <a:cs typeface="Calibri"/>
              </a:rPr>
              <a:t>a</a:t>
            </a:r>
            <a:r>
              <a:rPr sz="3200" spc="10" dirty="0">
                <a:latin typeface="Calibri"/>
                <a:cs typeface="Calibri"/>
              </a:rPr>
              <a:t>s</a:t>
            </a:r>
            <a:endParaRPr sz="3200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740"/>
              </a:spcBef>
              <a:tabLst>
                <a:tab pos="355600" algn="l"/>
                <a:tab pos="356235" algn="l"/>
              </a:tabLst>
            </a:pPr>
            <a:r>
              <a:rPr sz="3200" spc="30" dirty="0">
                <a:latin typeface="Calibri"/>
                <a:cs typeface="Calibri"/>
              </a:rPr>
              <a:t>2</a:t>
            </a:r>
            <a:r>
              <a:rPr sz="3200" spc="5" dirty="0">
                <a:latin typeface="Calibri"/>
                <a:cs typeface="Calibri"/>
              </a:rPr>
              <a:t>-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lang="en-GB" sz="3200" spc="-20" dirty="0">
                <a:latin typeface="Calibri"/>
                <a:cs typeface="Calibri"/>
              </a:rPr>
              <a:t>Two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35" dirty="0">
                <a:latin typeface="Calibri"/>
                <a:cs typeface="Calibri"/>
              </a:rPr>
              <a:t>a</a:t>
            </a:r>
            <a:r>
              <a:rPr sz="3200" spc="20" dirty="0">
                <a:latin typeface="Calibri"/>
                <a:cs typeface="Calibri"/>
              </a:rPr>
              <a:t>ss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c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45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15" dirty="0">
                <a:latin typeface="Calibri"/>
                <a:cs typeface="Calibri"/>
              </a:rPr>
              <a:t>d</a:t>
            </a:r>
            <a:r>
              <a:rPr sz="3200" spc="-170" dirty="0">
                <a:latin typeface="Calibri"/>
                <a:cs typeface="Calibri"/>
              </a:rPr>
              <a:t> </a:t>
            </a:r>
            <a:r>
              <a:rPr sz="3200" spc="40" dirty="0">
                <a:latin typeface="Calibri"/>
                <a:cs typeface="Calibri"/>
              </a:rPr>
              <a:t>pa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40" dirty="0">
                <a:latin typeface="Calibri"/>
                <a:cs typeface="Calibri"/>
              </a:rPr>
              <a:t>h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spc="45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g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spc="10" dirty="0">
                <a:latin typeface="Calibri"/>
                <a:cs typeface="Calibri"/>
              </a:rPr>
              <a:t>s</a:t>
            </a:r>
            <a:r>
              <a:rPr sz="3200" spc="-18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?</a:t>
            </a:r>
            <a:endParaRPr sz="3200" dirty="0">
              <a:latin typeface="Calibri"/>
              <a:cs typeface="Calibri"/>
            </a:endParaRPr>
          </a:p>
          <a:p>
            <a:pPr marL="12700" marR="1630045">
              <a:lnSpc>
                <a:spcPct val="119300"/>
              </a:lnSpc>
              <a:spcBef>
                <a:spcPts val="75"/>
              </a:spcBef>
              <a:buClr>
                <a:srgbClr val="000000"/>
              </a:buClr>
              <a:tabLst>
                <a:tab pos="450850" algn="l"/>
                <a:tab pos="451484" algn="l"/>
              </a:tabLst>
            </a:pPr>
            <a:r>
              <a:rPr sz="3200" spc="40" dirty="0">
                <a:solidFill>
                  <a:srgbClr val="00B050"/>
                </a:solidFill>
                <a:latin typeface="Calibri"/>
                <a:cs typeface="Calibri"/>
              </a:rPr>
              <a:t>h</a:t>
            </a:r>
            <a:r>
              <a:rPr sz="3200" spc="35" dirty="0">
                <a:solidFill>
                  <a:srgbClr val="00B050"/>
                </a:solidFill>
                <a:latin typeface="Calibri"/>
                <a:cs typeface="Calibri"/>
              </a:rPr>
              <a:t>oo</a:t>
            </a:r>
            <a:r>
              <a:rPr sz="3200" spc="40" dirty="0">
                <a:solidFill>
                  <a:srgbClr val="00B050"/>
                </a:solidFill>
                <a:latin typeface="Calibri"/>
                <a:cs typeface="Calibri"/>
              </a:rPr>
              <a:t>d</a:t>
            </a:r>
            <a:r>
              <a:rPr sz="3200" spc="-25" dirty="0">
                <a:solidFill>
                  <a:srgbClr val="00B050"/>
                </a:solidFill>
                <a:latin typeface="Calibri"/>
                <a:cs typeface="Calibri"/>
              </a:rPr>
              <a:t>e</a:t>
            </a:r>
            <a:r>
              <a:rPr sz="3200" spc="15" dirty="0">
                <a:solidFill>
                  <a:srgbClr val="00B050"/>
                </a:solidFill>
                <a:latin typeface="Calibri"/>
                <a:cs typeface="Calibri"/>
              </a:rPr>
              <a:t>d</a:t>
            </a:r>
            <a:r>
              <a:rPr sz="3200" spc="-17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3200" spc="-80" dirty="0">
                <a:solidFill>
                  <a:srgbClr val="00B050"/>
                </a:solidFill>
                <a:latin typeface="Calibri"/>
                <a:cs typeface="Calibri"/>
              </a:rPr>
              <a:t>f</a:t>
            </a:r>
            <a:r>
              <a:rPr sz="3200" spc="35" dirty="0">
                <a:solidFill>
                  <a:srgbClr val="00B050"/>
                </a:solidFill>
                <a:latin typeface="Calibri"/>
                <a:cs typeface="Calibri"/>
              </a:rPr>
              <a:t>o</a:t>
            </a:r>
            <a:r>
              <a:rPr sz="3200" spc="-65" dirty="0">
                <a:solidFill>
                  <a:srgbClr val="00B050"/>
                </a:solidFill>
                <a:latin typeface="Calibri"/>
                <a:cs typeface="Calibri"/>
              </a:rPr>
              <a:t>r</a:t>
            </a:r>
            <a:r>
              <a:rPr sz="3200" spc="-25" dirty="0">
                <a:solidFill>
                  <a:srgbClr val="00B050"/>
                </a:solidFill>
                <a:latin typeface="Calibri"/>
                <a:cs typeface="Calibri"/>
              </a:rPr>
              <a:t>e</a:t>
            </a:r>
            <a:r>
              <a:rPr sz="3200" spc="20" dirty="0">
                <a:solidFill>
                  <a:srgbClr val="00B050"/>
                </a:solidFill>
                <a:latin typeface="Calibri"/>
                <a:cs typeface="Calibri"/>
              </a:rPr>
              <a:t>s</a:t>
            </a:r>
            <a:r>
              <a:rPr sz="3200" spc="40" dirty="0">
                <a:solidFill>
                  <a:srgbClr val="00B050"/>
                </a:solidFill>
                <a:latin typeface="Calibri"/>
                <a:cs typeface="Calibri"/>
              </a:rPr>
              <a:t>k</a:t>
            </a:r>
            <a:r>
              <a:rPr sz="3200" spc="10" dirty="0">
                <a:solidFill>
                  <a:srgbClr val="00B050"/>
                </a:solidFill>
                <a:latin typeface="Calibri"/>
                <a:cs typeface="Calibri"/>
              </a:rPr>
              <a:t>in</a:t>
            </a:r>
            <a:r>
              <a:rPr sz="3200" spc="-7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3200" spc="40" dirty="0">
                <a:solidFill>
                  <a:srgbClr val="00B050"/>
                </a:solidFill>
                <a:latin typeface="Calibri"/>
                <a:cs typeface="Calibri"/>
              </a:rPr>
              <a:t>an</a:t>
            </a:r>
            <a:r>
              <a:rPr sz="3200" spc="15" dirty="0">
                <a:solidFill>
                  <a:srgbClr val="00B050"/>
                </a:solidFill>
                <a:latin typeface="Calibri"/>
                <a:cs typeface="Calibri"/>
              </a:rPr>
              <a:t>d</a:t>
            </a:r>
            <a:r>
              <a:rPr sz="3200" spc="-9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B050"/>
                </a:solidFill>
                <a:latin typeface="Calibri"/>
                <a:cs typeface="Calibri"/>
              </a:rPr>
              <a:t>c</a:t>
            </a:r>
            <a:r>
              <a:rPr sz="3200" spc="35" dirty="0">
                <a:solidFill>
                  <a:srgbClr val="00B050"/>
                </a:solidFill>
                <a:latin typeface="Calibri"/>
                <a:cs typeface="Calibri"/>
              </a:rPr>
              <a:t>h</a:t>
            </a:r>
            <a:r>
              <a:rPr sz="3200" spc="30" dirty="0">
                <a:solidFill>
                  <a:srgbClr val="00B050"/>
                </a:solidFill>
                <a:latin typeface="Calibri"/>
                <a:cs typeface="Calibri"/>
              </a:rPr>
              <a:t>o</a:t>
            </a:r>
            <a:r>
              <a:rPr sz="3200" spc="-70" dirty="0">
                <a:solidFill>
                  <a:srgbClr val="00B050"/>
                </a:solidFill>
                <a:latin typeface="Calibri"/>
                <a:cs typeface="Calibri"/>
              </a:rPr>
              <a:t>r</a:t>
            </a:r>
            <a:r>
              <a:rPr sz="3200" spc="35" dirty="0">
                <a:solidFill>
                  <a:srgbClr val="00B050"/>
                </a:solidFill>
                <a:latin typeface="Calibri"/>
                <a:cs typeface="Calibri"/>
              </a:rPr>
              <a:t>d</a:t>
            </a:r>
            <a:r>
              <a:rPr sz="3200" spc="-25" dirty="0">
                <a:solidFill>
                  <a:srgbClr val="00B050"/>
                </a:solidFill>
                <a:latin typeface="Calibri"/>
                <a:cs typeface="Calibri"/>
              </a:rPr>
              <a:t>e</a:t>
            </a:r>
            <a:r>
              <a:rPr sz="3200" spc="5" dirty="0">
                <a:solidFill>
                  <a:srgbClr val="00B050"/>
                </a:solidFill>
                <a:latin typeface="Calibri"/>
                <a:cs typeface="Calibri"/>
              </a:rPr>
              <a:t>e  </a:t>
            </a:r>
            <a:r>
              <a:rPr sz="3200" spc="30" dirty="0">
                <a:solidFill>
                  <a:srgbClr val="00B050"/>
                </a:solidFill>
                <a:latin typeface="Calibri"/>
                <a:cs typeface="Calibri"/>
              </a:rPr>
              <a:t>and</a:t>
            </a:r>
            <a:r>
              <a:rPr sz="3200" spc="-10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00B050"/>
                </a:solidFill>
                <a:latin typeface="Calibri"/>
                <a:cs typeface="Calibri"/>
              </a:rPr>
              <a:t>deviation</a:t>
            </a:r>
            <a:r>
              <a:rPr sz="3200" spc="-10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00B050"/>
                </a:solidFill>
                <a:latin typeface="Calibri"/>
                <a:cs typeface="Calibri"/>
              </a:rPr>
              <a:t>of</a:t>
            </a:r>
            <a:r>
              <a:rPr sz="3200" spc="-6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3200" spc="10" dirty="0">
                <a:solidFill>
                  <a:srgbClr val="00B050"/>
                </a:solidFill>
                <a:latin typeface="Calibri"/>
                <a:cs typeface="Calibri"/>
              </a:rPr>
              <a:t>raphe</a:t>
            </a:r>
            <a:endParaRPr sz="3200" dirty="0">
              <a:solidFill>
                <a:srgbClr val="00B050"/>
              </a:solidFill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819"/>
              </a:spcBef>
              <a:tabLst>
                <a:tab pos="355600" algn="l"/>
                <a:tab pos="356235" algn="l"/>
              </a:tabLst>
            </a:pPr>
            <a:r>
              <a:rPr sz="3200" spc="15" dirty="0">
                <a:latin typeface="Calibri"/>
                <a:cs typeface="Calibri"/>
              </a:rPr>
              <a:t>3-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when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25" dirty="0">
                <a:latin typeface="Calibri"/>
                <a:cs typeface="Calibri"/>
              </a:rPr>
              <a:t>we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25" dirty="0">
                <a:latin typeface="Calibri"/>
                <a:cs typeface="Calibri"/>
              </a:rPr>
              <a:t>do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surgery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?</a:t>
            </a:r>
            <a:r>
              <a:rPr sz="3200" spc="-4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3200" spc="15" dirty="0">
                <a:solidFill>
                  <a:srgbClr val="00B050"/>
                </a:solidFill>
                <a:latin typeface="Calibri"/>
                <a:cs typeface="Calibri"/>
              </a:rPr>
              <a:t>1</a:t>
            </a:r>
            <a:r>
              <a:rPr sz="3200" spc="3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B050"/>
                </a:solidFill>
                <a:latin typeface="Calibri"/>
                <a:cs typeface="Calibri"/>
              </a:rPr>
              <a:t>year</a:t>
            </a:r>
            <a:endParaRPr lang="en-GB" sz="3200" spc="-20" dirty="0">
              <a:solidFill>
                <a:srgbClr val="00B050"/>
              </a:solidFill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819"/>
              </a:spcBef>
              <a:tabLst>
                <a:tab pos="355600" algn="l"/>
                <a:tab pos="356235" algn="l"/>
              </a:tabLst>
            </a:pPr>
            <a:r>
              <a:rPr lang="en-GB" sz="3200" spc="-20" dirty="0">
                <a:latin typeface="Calibri"/>
                <a:cs typeface="Calibri"/>
              </a:rPr>
              <a:t>4- Important instruction to the family after evaluation?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9587B133-5600-A50A-E9E1-0E751D9B5F84}"/>
              </a:ext>
            </a:extLst>
          </p:cNvPr>
          <p:cNvSpPr txBox="1">
            <a:spLocks noGrp="1"/>
          </p:cNvSpPr>
          <p:nvPr/>
        </p:nvSpPr>
        <p:spPr>
          <a:xfrm>
            <a:off x="413432" y="439319"/>
            <a:ext cx="8103234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275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30"/>
              </a:spcBef>
            </a:pPr>
            <a:r>
              <a:rPr lang="en-GB" sz="4400" kern="0" spc="35" dirty="0"/>
              <a:t>Station 4</a:t>
            </a:r>
            <a:endParaRPr lang="en-GB" sz="4400" kern="0" dirty="0"/>
          </a:p>
        </p:txBody>
      </p:sp>
      <p:pic>
        <p:nvPicPr>
          <p:cNvPr id="10" name="object 4">
            <a:extLst>
              <a:ext uri="{FF2B5EF4-FFF2-40B4-BE49-F238E27FC236}">
                <a16:creationId xmlns:a16="http://schemas.microsoft.com/office/drawing/2014/main" id="{99CE160D-7CBF-4B2B-2E7F-92D026E7D94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2711" y="1676485"/>
            <a:ext cx="4055857" cy="372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42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0284" y="461010"/>
            <a:ext cx="204343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Station</a:t>
            </a:r>
            <a:r>
              <a:rPr spc="-110" dirty="0"/>
              <a:t> </a:t>
            </a:r>
            <a:r>
              <a:rPr spc="15" dirty="0"/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8025" y="1814829"/>
            <a:ext cx="4871085" cy="3606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61594" indent="-342900">
              <a:lnSpc>
                <a:spcPts val="1650"/>
              </a:lnSpc>
              <a:spcBef>
                <a:spcPts val="100"/>
              </a:spcBef>
              <a:buFont typeface="Wingdings"/>
              <a:buChar char=""/>
              <a:tabLst>
                <a:tab pos="342900" algn="l"/>
                <a:tab pos="356235" algn="l"/>
              </a:tabLst>
            </a:pPr>
            <a:r>
              <a:rPr sz="1500" spc="20" dirty="0">
                <a:latin typeface="Calibri"/>
                <a:cs typeface="Calibri"/>
              </a:rPr>
              <a:t>T</a:t>
            </a:r>
            <a:r>
              <a:rPr sz="1500" spc="35" dirty="0">
                <a:latin typeface="Calibri"/>
                <a:cs typeface="Calibri"/>
              </a:rPr>
              <a:t>h</a:t>
            </a:r>
            <a:r>
              <a:rPr sz="1500" spc="30" dirty="0">
                <a:latin typeface="Calibri"/>
                <a:cs typeface="Calibri"/>
              </a:rPr>
              <a:t>i</a:t>
            </a:r>
            <a:r>
              <a:rPr sz="1500" dirty="0">
                <a:latin typeface="Calibri"/>
                <a:cs typeface="Calibri"/>
              </a:rPr>
              <a:t>s</a:t>
            </a:r>
            <a:r>
              <a:rPr sz="1500" spc="-100" dirty="0">
                <a:latin typeface="Calibri"/>
                <a:cs typeface="Calibri"/>
              </a:rPr>
              <a:t> </a:t>
            </a:r>
            <a:r>
              <a:rPr sz="1500" spc="30" dirty="0">
                <a:latin typeface="Calibri"/>
                <a:cs typeface="Calibri"/>
              </a:rPr>
              <a:t>i</a:t>
            </a:r>
            <a:r>
              <a:rPr sz="1500" dirty="0">
                <a:latin typeface="Calibri"/>
                <a:cs typeface="Calibri"/>
              </a:rPr>
              <a:t>s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30" dirty="0">
                <a:latin typeface="Calibri"/>
                <a:cs typeface="Calibri"/>
              </a:rPr>
              <a:t>K</a:t>
            </a:r>
            <a:r>
              <a:rPr sz="1500" spc="10" dirty="0">
                <a:latin typeface="Calibri"/>
                <a:cs typeface="Calibri"/>
              </a:rPr>
              <a:t>U</a:t>
            </a:r>
            <a:r>
              <a:rPr sz="1500" dirty="0">
                <a:latin typeface="Calibri"/>
                <a:cs typeface="Calibri"/>
              </a:rPr>
              <a:t>B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35" dirty="0">
                <a:latin typeface="Calibri"/>
                <a:cs typeface="Calibri"/>
              </a:rPr>
              <a:t>o</a:t>
            </a:r>
            <a:r>
              <a:rPr sz="1500" dirty="0">
                <a:latin typeface="Calibri"/>
                <a:cs typeface="Calibri"/>
              </a:rPr>
              <a:t>f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3</a:t>
            </a:r>
            <a:r>
              <a:rPr sz="1500" dirty="0">
                <a:latin typeface="Calibri"/>
                <a:cs typeface="Calibri"/>
              </a:rPr>
              <a:t>7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y</a:t>
            </a:r>
            <a:r>
              <a:rPr sz="1500" spc="5" dirty="0">
                <a:latin typeface="Calibri"/>
                <a:cs typeface="Calibri"/>
              </a:rPr>
              <a:t>e</a:t>
            </a:r>
            <a:r>
              <a:rPr sz="1500" spc="30" dirty="0">
                <a:latin typeface="Calibri"/>
                <a:cs typeface="Calibri"/>
              </a:rPr>
              <a:t>a</a:t>
            </a:r>
            <a:r>
              <a:rPr sz="1500" dirty="0">
                <a:latin typeface="Calibri"/>
                <a:cs typeface="Calibri"/>
              </a:rPr>
              <a:t>rs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35" dirty="0">
                <a:latin typeface="Calibri"/>
                <a:cs typeface="Calibri"/>
              </a:rPr>
              <a:t>o</a:t>
            </a:r>
            <a:r>
              <a:rPr sz="1500" spc="25" dirty="0">
                <a:latin typeface="Calibri"/>
                <a:cs typeface="Calibri"/>
              </a:rPr>
              <a:t>l</a:t>
            </a:r>
            <a:r>
              <a:rPr sz="1500" dirty="0">
                <a:latin typeface="Calibri"/>
                <a:cs typeface="Calibri"/>
              </a:rPr>
              <a:t>d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f</a:t>
            </a:r>
            <a:r>
              <a:rPr sz="1500" spc="5" dirty="0">
                <a:latin typeface="Calibri"/>
                <a:cs typeface="Calibri"/>
              </a:rPr>
              <a:t>e</a:t>
            </a:r>
            <a:r>
              <a:rPr sz="1500" dirty="0">
                <a:latin typeface="Calibri"/>
                <a:cs typeface="Calibri"/>
              </a:rPr>
              <a:t>m</a:t>
            </a:r>
            <a:r>
              <a:rPr sz="1500" spc="35" dirty="0">
                <a:latin typeface="Calibri"/>
                <a:cs typeface="Calibri"/>
              </a:rPr>
              <a:t>a</a:t>
            </a:r>
            <a:r>
              <a:rPr sz="1500" spc="25" dirty="0">
                <a:latin typeface="Calibri"/>
                <a:cs typeface="Calibri"/>
              </a:rPr>
              <a:t>l</a:t>
            </a:r>
            <a:r>
              <a:rPr sz="1500" dirty="0">
                <a:latin typeface="Calibri"/>
                <a:cs typeface="Calibri"/>
              </a:rPr>
              <a:t>e</a:t>
            </a:r>
            <a:r>
              <a:rPr sz="1500" spc="-110" dirty="0">
                <a:latin typeface="Calibri"/>
                <a:cs typeface="Calibri"/>
              </a:rPr>
              <a:t> </a:t>
            </a:r>
            <a:r>
              <a:rPr sz="1500" spc="35" dirty="0">
                <a:latin typeface="Calibri"/>
                <a:cs typeface="Calibri"/>
              </a:rPr>
              <a:t>p</a:t>
            </a:r>
            <a:r>
              <a:rPr sz="1500" spc="30" dirty="0">
                <a:latin typeface="Calibri"/>
                <a:cs typeface="Calibri"/>
              </a:rPr>
              <a:t>a</a:t>
            </a:r>
            <a:r>
              <a:rPr sz="1500" spc="20" dirty="0">
                <a:latin typeface="Calibri"/>
                <a:cs typeface="Calibri"/>
              </a:rPr>
              <a:t>t</a:t>
            </a:r>
            <a:r>
              <a:rPr sz="1500" spc="25" dirty="0">
                <a:latin typeface="Calibri"/>
                <a:cs typeface="Calibri"/>
              </a:rPr>
              <a:t>i</a:t>
            </a:r>
            <a:r>
              <a:rPr sz="1500" spc="5" dirty="0">
                <a:latin typeface="Calibri"/>
                <a:cs typeface="Calibri"/>
              </a:rPr>
              <a:t>e</a:t>
            </a:r>
            <a:r>
              <a:rPr sz="1500" spc="35" dirty="0">
                <a:latin typeface="Calibri"/>
                <a:cs typeface="Calibri"/>
              </a:rPr>
              <a:t>n</a:t>
            </a:r>
            <a:r>
              <a:rPr sz="1500" dirty="0">
                <a:latin typeface="Calibri"/>
                <a:cs typeface="Calibri"/>
              </a:rPr>
              <a:t>t</a:t>
            </a:r>
            <a:r>
              <a:rPr sz="1500" spc="-9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w</a:t>
            </a:r>
            <a:r>
              <a:rPr sz="1500" spc="25" dirty="0">
                <a:latin typeface="Calibri"/>
                <a:cs typeface="Calibri"/>
              </a:rPr>
              <a:t>i</a:t>
            </a:r>
            <a:r>
              <a:rPr sz="1500" spc="20" dirty="0">
                <a:latin typeface="Calibri"/>
                <a:cs typeface="Calibri"/>
              </a:rPr>
              <a:t>t</a:t>
            </a:r>
            <a:r>
              <a:rPr sz="1500" dirty="0">
                <a:latin typeface="Calibri"/>
                <a:cs typeface="Calibri"/>
              </a:rPr>
              <a:t>h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85" dirty="0">
                <a:latin typeface="Calibri"/>
                <a:cs typeface="Calibri"/>
              </a:rPr>
              <a:t> </a:t>
            </a:r>
            <a:r>
              <a:rPr sz="1500" spc="35" dirty="0">
                <a:latin typeface="Calibri"/>
                <a:cs typeface="Calibri"/>
              </a:rPr>
              <a:t>h</a:t>
            </a:r>
            <a:r>
              <a:rPr sz="1500" spc="25" dirty="0">
                <a:latin typeface="Calibri"/>
                <a:cs typeface="Calibri"/>
              </a:rPr>
              <a:t>i</a:t>
            </a:r>
            <a:r>
              <a:rPr sz="1500" spc="10" dirty="0">
                <a:latin typeface="Calibri"/>
                <a:cs typeface="Calibri"/>
              </a:rPr>
              <a:t>s</a:t>
            </a:r>
            <a:r>
              <a:rPr sz="1500" spc="20" dirty="0">
                <a:latin typeface="Calibri"/>
                <a:cs typeface="Calibri"/>
              </a:rPr>
              <a:t>t</a:t>
            </a:r>
            <a:r>
              <a:rPr sz="1500" spc="35" dirty="0">
                <a:latin typeface="Calibri"/>
                <a:cs typeface="Calibri"/>
              </a:rPr>
              <a:t>o</a:t>
            </a:r>
            <a:r>
              <a:rPr sz="1500" dirty="0">
                <a:latin typeface="Calibri"/>
                <a:cs typeface="Calibri"/>
              </a:rPr>
              <a:t>ry</a:t>
            </a:r>
            <a:endParaRPr sz="1500">
              <a:latin typeface="Calibri"/>
              <a:cs typeface="Calibri"/>
            </a:endParaRPr>
          </a:p>
          <a:p>
            <a:pPr marR="14604" algn="ctr">
              <a:lnSpc>
                <a:spcPts val="1625"/>
              </a:lnSpc>
            </a:pPr>
            <a:r>
              <a:rPr sz="1500" spc="15" dirty="0">
                <a:latin typeface="Calibri"/>
                <a:cs typeface="Calibri"/>
              </a:rPr>
              <a:t>of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loin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pain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and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spc="5" dirty="0">
                <a:latin typeface="Calibri"/>
                <a:cs typeface="Calibri"/>
              </a:rPr>
              <a:t>recurrent</a:t>
            </a:r>
            <a:r>
              <a:rPr sz="1500" spc="-90" dirty="0">
                <a:latin typeface="Calibri"/>
                <a:cs typeface="Calibri"/>
              </a:rPr>
              <a:t> </a:t>
            </a:r>
            <a:r>
              <a:rPr sz="1500" spc="5" dirty="0">
                <a:latin typeface="Calibri"/>
                <a:cs typeface="Calibri"/>
              </a:rPr>
              <a:t>UTI.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15" dirty="0">
                <a:latin typeface="Calibri"/>
                <a:cs typeface="Calibri"/>
              </a:rPr>
              <a:t>The</a:t>
            </a:r>
            <a:r>
              <a:rPr sz="1500" spc="-105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patients</a:t>
            </a:r>
            <a:r>
              <a:rPr sz="1500" spc="-100" dirty="0">
                <a:latin typeface="Calibri"/>
                <a:cs typeface="Calibri"/>
              </a:rPr>
              <a:t> </a:t>
            </a:r>
            <a:r>
              <a:rPr sz="1500" spc="20" dirty="0">
                <a:latin typeface="Calibri"/>
                <a:cs typeface="Calibri"/>
              </a:rPr>
              <a:t>has</a:t>
            </a:r>
            <a:r>
              <a:rPr sz="1500" spc="-1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2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kids</a:t>
            </a:r>
            <a:endParaRPr sz="1500">
              <a:latin typeface="Calibri"/>
              <a:cs typeface="Calibri"/>
            </a:endParaRPr>
          </a:p>
          <a:p>
            <a:pPr marL="355600" marR="685800" indent="-343535">
              <a:lnSpc>
                <a:spcPts val="1650"/>
              </a:lnSpc>
              <a:spcBef>
                <a:spcPts val="3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700" b="1" spc="25" dirty="0">
                <a:latin typeface="Calibri"/>
                <a:cs typeface="Calibri"/>
              </a:rPr>
              <a:t>W</a:t>
            </a:r>
            <a:r>
              <a:rPr sz="1700" b="1" spc="-20" dirty="0">
                <a:latin typeface="Calibri"/>
                <a:cs typeface="Calibri"/>
              </a:rPr>
              <a:t>ha</a:t>
            </a:r>
            <a:r>
              <a:rPr sz="1700" b="1" spc="5" dirty="0">
                <a:latin typeface="Calibri"/>
                <a:cs typeface="Calibri"/>
              </a:rPr>
              <a:t>t</a:t>
            </a:r>
            <a:r>
              <a:rPr sz="1700" b="1" spc="-5" dirty="0">
                <a:latin typeface="Calibri"/>
                <a:cs typeface="Calibri"/>
              </a:rPr>
              <a:t> </a:t>
            </a:r>
            <a:r>
              <a:rPr sz="1700" b="1" spc="30" dirty="0">
                <a:latin typeface="Calibri"/>
                <a:cs typeface="Calibri"/>
              </a:rPr>
              <a:t>i</a:t>
            </a:r>
            <a:r>
              <a:rPr sz="1700" b="1" spc="10" dirty="0">
                <a:latin typeface="Calibri"/>
                <a:cs typeface="Calibri"/>
              </a:rPr>
              <a:t>s</a:t>
            </a:r>
            <a:r>
              <a:rPr sz="1700" b="1" spc="-95" dirty="0">
                <a:latin typeface="Calibri"/>
                <a:cs typeface="Calibri"/>
              </a:rPr>
              <a:t> </a:t>
            </a:r>
            <a:r>
              <a:rPr sz="1700" b="1" spc="5" dirty="0">
                <a:latin typeface="Calibri"/>
                <a:cs typeface="Calibri"/>
              </a:rPr>
              <a:t>t</a:t>
            </a:r>
            <a:r>
              <a:rPr sz="1700" b="1" spc="-15" dirty="0">
                <a:latin typeface="Calibri"/>
                <a:cs typeface="Calibri"/>
              </a:rPr>
              <a:t>h</a:t>
            </a:r>
            <a:r>
              <a:rPr sz="1700" b="1" spc="10" dirty="0">
                <a:latin typeface="Calibri"/>
                <a:cs typeface="Calibri"/>
              </a:rPr>
              <a:t>e</a:t>
            </a:r>
            <a:r>
              <a:rPr sz="1700" b="1" spc="20" dirty="0">
                <a:latin typeface="Calibri"/>
                <a:cs typeface="Calibri"/>
              </a:rPr>
              <a:t> </a:t>
            </a:r>
            <a:r>
              <a:rPr sz="1700" b="1" spc="35" dirty="0">
                <a:latin typeface="Calibri"/>
                <a:cs typeface="Calibri"/>
              </a:rPr>
              <a:t>m</a:t>
            </a:r>
            <a:r>
              <a:rPr sz="1700" b="1" spc="-20" dirty="0">
                <a:latin typeface="Calibri"/>
                <a:cs typeface="Calibri"/>
              </a:rPr>
              <a:t>o</a:t>
            </a:r>
            <a:r>
              <a:rPr sz="1700" b="1" spc="-5" dirty="0">
                <a:latin typeface="Calibri"/>
                <a:cs typeface="Calibri"/>
              </a:rPr>
              <a:t>s</a:t>
            </a:r>
            <a:r>
              <a:rPr sz="1700" b="1" spc="5" dirty="0">
                <a:latin typeface="Calibri"/>
                <a:cs typeface="Calibri"/>
              </a:rPr>
              <a:t>t</a:t>
            </a:r>
            <a:r>
              <a:rPr sz="1700" b="1" spc="-80" dirty="0">
                <a:latin typeface="Calibri"/>
                <a:cs typeface="Calibri"/>
              </a:rPr>
              <a:t> </a:t>
            </a:r>
            <a:r>
              <a:rPr sz="1700" b="1" spc="-20" dirty="0">
                <a:latin typeface="Calibri"/>
                <a:cs typeface="Calibri"/>
              </a:rPr>
              <a:t>p</a:t>
            </a:r>
            <a:r>
              <a:rPr sz="1700" b="1" spc="-10" dirty="0">
                <a:latin typeface="Calibri"/>
                <a:cs typeface="Calibri"/>
              </a:rPr>
              <a:t>r</a:t>
            </a:r>
            <a:r>
              <a:rPr sz="1700" b="1" spc="-20" dirty="0">
                <a:latin typeface="Calibri"/>
                <a:cs typeface="Calibri"/>
              </a:rPr>
              <a:t>obab</a:t>
            </a:r>
            <a:r>
              <a:rPr sz="1700" b="1" spc="30" dirty="0">
                <a:latin typeface="Calibri"/>
                <a:cs typeface="Calibri"/>
              </a:rPr>
              <a:t>l</a:t>
            </a:r>
            <a:r>
              <a:rPr sz="1700" b="1" spc="10" dirty="0">
                <a:latin typeface="Calibri"/>
                <a:cs typeface="Calibri"/>
              </a:rPr>
              <a:t>e</a:t>
            </a:r>
            <a:r>
              <a:rPr sz="1700" b="1" spc="20" dirty="0">
                <a:latin typeface="Calibri"/>
                <a:cs typeface="Calibri"/>
              </a:rPr>
              <a:t> </a:t>
            </a:r>
            <a:r>
              <a:rPr sz="1700" b="1" spc="40" dirty="0">
                <a:latin typeface="Calibri"/>
                <a:cs typeface="Calibri"/>
              </a:rPr>
              <a:t>e</a:t>
            </a:r>
            <a:r>
              <a:rPr sz="1700" b="1" spc="5" dirty="0">
                <a:latin typeface="Calibri"/>
                <a:cs typeface="Calibri"/>
              </a:rPr>
              <a:t>t</a:t>
            </a:r>
            <a:r>
              <a:rPr sz="1700" b="1" spc="30" dirty="0">
                <a:latin typeface="Calibri"/>
                <a:cs typeface="Calibri"/>
              </a:rPr>
              <a:t>i</a:t>
            </a:r>
            <a:r>
              <a:rPr sz="1700" b="1" spc="-20" dirty="0">
                <a:latin typeface="Calibri"/>
                <a:cs typeface="Calibri"/>
              </a:rPr>
              <a:t>o</a:t>
            </a:r>
            <a:r>
              <a:rPr sz="1700" b="1" spc="30" dirty="0">
                <a:latin typeface="Calibri"/>
                <a:cs typeface="Calibri"/>
              </a:rPr>
              <a:t>l</a:t>
            </a:r>
            <a:r>
              <a:rPr sz="1700" b="1" spc="-20" dirty="0">
                <a:latin typeface="Calibri"/>
                <a:cs typeface="Calibri"/>
              </a:rPr>
              <a:t>o</a:t>
            </a:r>
            <a:r>
              <a:rPr sz="1700" b="1" spc="15" dirty="0">
                <a:latin typeface="Calibri"/>
                <a:cs typeface="Calibri"/>
              </a:rPr>
              <a:t>g</a:t>
            </a:r>
            <a:r>
              <a:rPr sz="1700" b="1" spc="10" dirty="0">
                <a:latin typeface="Calibri"/>
                <a:cs typeface="Calibri"/>
              </a:rPr>
              <a:t>y</a:t>
            </a:r>
            <a:r>
              <a:rPr sz="1700" b="1" spc="-150" dirty="0">
                <a:latin typeface="Calibri"/>
                <a:cs typeface="Calibri"/>
              </a:rPr>
              <a:t> </a:t>
            </a:r>
            <a:r>
              <a:rPr sz="1700" b="1" spc="-15" dirty="0">
                <a:latin typeface="Calibri"/>
                <a:cs typeface="Calibri"/>
              </a:rPr>
              <a:t>f</a:t>
            </a:r>
            <a:r>
              <a:rPr sz="1700" b="1" spc="-20" dirty="0">
                <a:latin typeface="Calibri"/>
                <a:cs typeface="Calibri"/>
              </a:rPr>
              <a:t>o</a:t>
            </a:r>
            <a:r>
              <a:rPr sz="1700" b="1" spc="5" dirty="0">
                <a:latin typeface="Calibri"/>
                <a:cs typeface="Calibri"/>
              </a:rPr>
              <a:t>r</a:t>
            </a:r>
            <a:r>
              <a:rPr sz="1700" b="1" spc="-20" dirty="0">
                <a:latin typeface="Calibri"/>
                <a:cs typeface="Calibri"/>
              </a:rPr>
              <a:t> h</a:t>
            </a:r>
            <a:r>
              <a:rPr sz="1700" b="1" spc="40" dirty="0">
                <a:latin typeface="Calibri"/>
                <a:cs typeface="Calibri"/>
              </a:rPr>
              <a:t>e</a:t>
            </a:r>
            <a:r>
              <a:rPr sz="1700" b="1" spc="5" dirty="0">
                <a:latin typeface="Calibri"/>
                <a:cs typeface="Calibri"/>
              </a:rPr>
              <a:t>r  </a:t>
            </a:r>
            <a:r>
              <a:rPr sz="1700" b="1" spc="35" dirty="0">
                <a:latin typeface="Calibri"/>
                <a:cs typeface="Calibri"/>
              </a:rPr>
              <a:t>c</a:t>
            </a:r>
            <a:r>
              <a:rPr sz="1700" b="1" spc="-20" dirty="0">
                <a:latin typeface="Calibri"/>
                <a:cs typeface="Calibri"/>
              </a:rPr>
              <a:t>ond</a:t>
            </a:r>
            <a:r>
              <a:rPr sz="1700" b="1" spc="30" dirty="0">
                <a:latin typeface="Calibri"/>
                <a:cs typeface="Calibri"/>
              </a:rPr>
              <a:t>i</a:t>
            </a:r>
            <a:r>
              <a:rPr sz="1700" b="1" spc="5" dirty="0">
                <a:latin typeface="Calibri"/>
                <a:cs typeface="Calibri"/>
              </a:rPr>
              <a:t>t</a:t>
            </a:r>
            <a:r>
              <a:rPr sz="1700" b="1" spc="30" dirty="0">
                <a:latin typeface="Calibri"/>
                <a:cs typeface="Calibri"/>
              </a:rPr>
              <a:t>i</a:t>
            </a:r>
            <a:r>
              <a:rPr sz="1700" b="1" spc="-20" dirty="0">
                <a:latin typeface="Calibri"/>
                <a:cs typeface="Calibri"/>
              </a:rPr>
              <a:t>o</a:t>
            </a:r>
            <a:r>
              <a:rPr sz="1700" b="1" spc="10" dirty="0">
                <a:latin typeface="Calibri"/>
                <a:cs typeface="Calibri"/>
              </a:rPr>
              <a:t>n</a:t>
            </a:r>
            <a:r>
              <a:rPr sz="1700" b="1" spc="-110" dirty="0">
                <a:latin typeface="Calibri"/>
                <a:cs typeface="Calibri"/>
              </a:rPr>
              <a:t> </a:t>
            </a:r>
            <a:r>
              <a:rPr sz="1700" b="1" spc="10" dirty="0">
                <a:latin typeface="Calibri"/>
                <a:cs typeface="Calibri"/>
              </a:rPr>
              <a:t>?</a:t>
            </a:r>
            <a:endParaRPr sz="1700">
              <a:latin typeface="Calibri"/>
              <a:cs typeface="Calibri"/>
            </a:endParaRPr>
          </a:p>
          <a:p>
            <a:pPr marL="756285" marR="5080" lvl="1" indent="-286385">
              <a:lnSpc>
                <a:spcPts val="2330"/>
              </a:lnSpc>
              <a:spcBef>
                <a:spcPts val="51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15" dirty="0">
                <a:latin typeface="Calibri"/>
                <a:cs typeface="Calibri"/>
              </a:rPr>
              <a:t>UTI </a:t>
            </a:r>
            <a:r>
              <a:rPr sz="2400" spc="-5" dirty="0">
                <a:latin typeface="Calibri"/>
                <a:cs typeface="Calibri"/>
              </a:rPr>
              <a:t>with </a:t>
            </a:r>
            <a:r>
              <a:rPr sz="2400" dirty="0">
                <a:latin typeface="Calibri"/>
                <a:cs typeface="Calibri"/>
              </a:rPr>
              <a:t>urease </a:t>
            </a:r>
            <a:r>
              <a:rPr sz="2400" spc="-5" dirty="0">
                <a:latin typeface="Calibri"/>
                <a:cs typeface="Calibri"/>
              </a:rPr>
              <a:t>producing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bacteria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(proteus,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pseudomonas,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Klebsiella)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ts val="2020"/>
              </a:lnSpc>
              <a:spcBef>
                <a:spcPts val="1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700" b="1" spc="25" dirty="0">
                <a:latin typeface="Calibri"/>
                <a:cs typeface="Calibri"/>
              </a:rPr>
              <a:t>W</a:t>
            </a:r>
            <a:r>
              <a:rPr sz="1700" b="1" spc="-20" dirty="0">
                <a:latin typeface="Calibri"/>
                <a:cs typeface="Calibri"/>
              </a:rPr>
              <a:t>ha</a:t>
            </a:r>
            <a:r>
              <a:rPr sz="1700" b="1" spc="5" dirty="0">
                <a:latin typeface="Calibri"/>
                <a:cs typeface="Calibri"/>
              </a:rPr>
              <a:t>t</a:t>
            </a:r>
            <a:r>
              <a:rPr sz="1700" b="1" spc="-5" dirty="0">
                <a:latin typeface="Calibri"/>
                <a:cs typeface="Calibri"/>
              </a:rPr>
              <a:t> </a:t>
            </a:r>
            <a:r>
              <a:rPr sz="1700" b="1" spc="30" dirty="0">
                <a:latin typeface="Calibri"/>
                <a:cs typeface="Calibri"/>
              </a:rPr>
              <a:t>i</a:t>
            </a:r>
            <a:r>
              <a:rPr sz="1700" b="1" spc="10" dirty="0">
                <a:latin typeface="Calibri"/>
                <a:cs typeface="Calibri"/>
              </a:rPr>
              <a:t>s</a:t>
            </a:r>
            <a:r>
              <a:rPr sz="1700" b="1" spc="-95" dirty="0">
                <a:latin typeface="Calibri"/>
                <a:cs typeface="Calibri"/>
              </a:rPr>
              <a:t> </a:t>
            </a:r>
            <a:r>
              <a:rPr sz="1700" b="1" spc="5" dirty="0">
                <a:latin typeface="Calibri"/>
                <a:cs typeface="Calibri"/>
              </a:rPr>
              <a:t>t</a:t>
            </a:r>
            <a:r>
              <a:rPr sz="1700" b="1" spc="-15" dirty="0">
                <a:latin typeface="Calibri"/>
                <a:cs typeface="Calibri"/>
              </a:rPr>
              <a:t>h</a:t>
            </a:r>
            <a:r>
              <a:rPr sz="1700" b="1" spc="10" dirty="0">
                <a:latin typeface="Calibri"/>
                <a:cs typeface="Calibri"/>
              </a:rPr>
              <a:t>e</a:t>
            </a:r>
            <a:r>
              <a:rPr sz="1700" b="1" spc="20" dirty="0">
                <a:latin typeface="Calibri"/>
                <a:cs typeface="Calibri"/>
              </a:rPr>
              <a:t> </a:t>
            </a:r>
            <a:r>
              <a:rPr sz="1700" b="1" spc="35" dirty="0">
                <a:latin typeface="Calibri"/>
                <a:cs typeface="Calibri"/>
              </a:rPr>
              <a:t>c</a:t>
            </a:r>
            <a:r>
              <a:rPr sz="1700" b="1" spc="-20" dirty="0">
                <a:latin typeface="Calibri"/>
                <a:cs typeface="Calibri"/>
              </a:rPr>
              <a:t>o</a:t>
            </a:r>
            <a:r>
              <a:rPr sz="1700" b="1" spc="35" dirty="0">
                <a:latin typeface="Calibri"/>
                <a:cs typeface="Calibri"/>
              </a:rPr>
              <a:t>m</a:t>
            </a:r>
            <a:r>
              <a:rPr sz="1700" b="1" spc="-20" dirty="0">
                <a:latin typeface="Calibri"/>
                <a:cs typeface="Calibri"/>
              </a:rPr>
              <a:t>po</a:t>
            </a:r>
            <a:r>
              <a:rPr sz="1700" b="1" spc="-5" dirty="0">
                <a:latin typeface="Calibri"/>
                <a:cs typeface="Calibri"/>
              </a:rPr>
              <a:t>s</a:t>
            </a:r>
            <a:r>
              <a:rPr sz="1700" b="1" spc="30" dirty="0">
                <a:latin typeface="Calibri"/>
                <a:cs typeface="Calibri"/>
              </a:rPr>
              <a:t>i</a:t>
            </a:r>
            <a:r>
              <a:rPr sz="1700" b="1" spc="5" dirty="0">
                <a:latin typeface="Calibri"/>
                <a:cs typeface="Calibri"/>
              </a:rPr>
              <a:t>t</a:t>
            </a:r>
            <a:r>
              <a:rPr sz="1700" b="1" spc="30" dirty="0">
                <a:latin typeface="Calibri"/>
                <a:cs typeface="Calibri"/>
              </a:rPr>
              <a:t>i</a:t>
            </a:r>
            <a:r>
              <a:rPr sz="1700" b="1" spc="-20" dirty="0">
                <a:latin typeface="Calibri"/>
                <a:cs typeface="Calibri"/>
              </a:rPr>
              <a:t>o</a:t>
            </a:r>
            <a:r>
              <a:rPr sz="1700" b="1" spc="10" dirty="0">
                <a:latin typeface="Calibri"/>
                <a:cs typeface="Calibri"/>
              </a:rPr>
              <a:t>n</a:t>
            </a:r>
            <a:r>
              <a:rPr sz="1700" b="1" spc="-110" dirty="0">
                <a:latin typeface="Calibri"/>
                <a:cs typeface="Calibri"/>
              </a:rPr>
              <a:t> </a:t>
            </a:r>
            <a:r>
              <a:rPr sz="1700" b="1" spc="-20" dirty="0">
                <a:latin typeface="Calibri"/>
                <a:cs typeface="Calibri"/>
              </a:rPr>
              <a:t>o</a:t>
            </a:r>
            <a:r>
              <a:rPr sz="1700" b="1" spc="5" dirty="0">
                <a:latin typeface="Calibri"/>
                <a:cs typeface="Calibri"/>
              </a:rPr>
              <a:t>f</a:t>
            </a:r>
            <a:r>
              <a:rPr sz="1700" b="1" spc="-30" dirty="0">
                <a:latin typeface="Calibri"/>
                <a:cs typeface="Calibri"/>
              </a:rPr>
              <a:t> </a:t>
            </a:r>
            <a:r>
              <a:rPr sz="1700" b="1" spc="5" dirty="0">
                <a:latin typeface="Calibri"/>
                <a:cs typeface="Calibri"/>
              </a:rPr>
              <a:t>t</a:t>
            </a:r>
            <a:r>
              <a:rPr sz="1700" b="1" spc="-15" dirty="0">
                <a:latin typeface="Calibri"/>
                <a:cs typeface="Calibri"/>
              </a:rPr>
              <a:t>h</a:t>
            </a:r>
            <a:r>
              <a:rPr sz="1700" b="1" spc="30" dirty="0">
                <a:latin typeface="Calibri"/>
                <a:cs typeface="Calibri"/>
              </a:rPr>
              <a:t>i</a:t>
            </a:r>
            <a:r>
              <a:rPr sz="1700" b="1" spc="10" dirty="0">
                <a:latin typeface="Calibri"/>
                <a:cs typeface="Calibri"/>
              </a:rPr>
              <a:t>s</a:t>
            </a:r>
            <a:r>
              <a:rPr sz="1700" b="1" spc="-20" dirty="0">
                <a:latin typeface="Calibri"/>
                <a:cs typeface="Calibri"/>
              </a:rPr>
              <a:t> pa</a:t>
            </a:r>
            <a:r>
              <a:rPr sz="1700" b="1" spc="5" dirty="0">
                <a:latin typeface="Calibri"/>
                <a:cs typeface="Calibri"/>
              </a:rPr>
              <a:t>t</a:t>
            </a:r>
            <a:r>
              <a:rPr sz="1700" b="1" spc="-15" dirty="0">
                <a:latin typeface="Calibri"/>
                <a:cs typeface="Calibri"/>
              </a:rPr>
              <a:t>h</a:t>
            </a:r>
            <a:r>
              <a:rPr sz="1700" b="1" spc="-20" dirty="0">
                <a:latin typeface="Calibri"/>
                <a:cs typeface="Calibri"/>
              </a:rPr>
              <a:t>o</a:t>
            </a:r>
            <a:r>
              <a:rPr sz="1700" b="1" spc="30" dirty="0">
                <a:latin typeface="Calibri"/>
                <a:cs typeface="Calibri"/>
              </a:rPr>
              <a:t>l</a:t>
            </a:r>
            <a:r>
              <a:rPr sz="1700" b="1" spc="-20" dirty="0">
                <a:latin typeface="Calibri"/>
                <a:cs typeface="Calibri"/>
              </a:rPr>
              <a:t>o</a:t>
            </a:r>
            <a:r>
              <a:rPr sz="1700" b="1" spc="15" dirty="0">
                <a:latin typeface="Calibri"/>
                <a:cs typeface="Calibri"/>
              </a:rPr>
              <a:t>g</a:t>
            </a:r>
            <a:r>
              <a:rPr sz="1700" b="1" spc="10" dirty="0">
                <a:latin typeface="Calibri"/>
                <a:cs typeface="Calibri"/>
              </a:rPr>
              <a:t>y</a:t>
            </a:r>
            <a:r>
              <a:rPr sz="1700" b="1" spc="-75" dirty="0">
                <a:latin typeface="Calibri"/>
                <a:cs typeface="Calibri"/>
              </a:rPr>
              <a:t> </a:t>
            </a:r>
            <a:r>
              <a:rPr sz="1700" b="1" spc="10" dirty="0">
                <a:latin typeface="Calibri"/>
                <a:cs typeface="Calibri"/>
              </a:rPr>
              <a:t>?</a:t>
            </a:r>
            <a:endParaRPr sz="1700">
              <a:latin typeface="Calibri"/>
              <a:cs typeface="Calibri"/>
            </a:endParaRPr>
          </a:p>
          <a:p>
            <a:pPr marL="756285" lvl="1" indent="-286385">
              <a:lnSpc>
                <a:spcPts val="2585"/>
              </a:lnSpc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Magnesium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ammonium</a:t>
            </a:r>
            <a:endParaRPr sz="2400">
              <a:latin typeface="Calibri"/>
              <a:cs typeface="Calibri"/>
            </a:endParaRPr>
          </a:p>
          <a:p>
            <a:pPr marL="756285">
              <a:lnSpc>
                <a:spcPts val="2605"/>
              </a:lnSpc>
            </a:pPr>
            <a:r>
              <a:rPr sz="2400" spc="5" dirty="0">
                <a:latin typeface="Calibri"/>
                <a:cs typeface="Calibri"/>
              </a:rPr>
              <a:t>phosphate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ts val="1845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700" b="1" spc="25" dirty="0">
                <a:latin typeface="Calibri"/>
                <a:cs typeface="Calibri"/>
              </a:rPr>
              <a:t>W</a:t>
            </a:r>
            <a:r>
              <a:rPr sz="1700" b="1" spc="-20" dirty="0">
                <a:latin typeface="Calibri"/>
                <a:cs typeface="Calibri"/>
              </a:rPr>
              <a:t>ha</a:t>
            </a:r>
            <a:r>
              <a:rPr sz="1700" b="1" spc="5" dirty="0">
                <a:latin typeface="Calibri"/>
                <a:cs typeface="Calibri"/>
              </a:rPr>
              <a:t>t</a:t>
            </a:r>
            <a:r>
              <a:rPr sz="1700" b="1" spc="-5" dirty="0">
                <a:latin typeface="Calibri"/>
                <a:cs typeface="Calibri"/>
              </a:rPr>
              <a:t> </a:t>
            </a:r>
            <a:r>
              <a:rPr sz="1700" b="1" spc="30" dirty="0">
                <a:latin typeface="Calibri"/>
                <a:cs typeface="Calibri"/>
              </a:rPr>
              <a:t>i</a:t>
            </a:r>
            <a:r>
              <a:rPr sz="1700" b="1" spc="10" dirty="0">
                <a:latin typeface="Calibri"/>
                <a:cs typeface="Calibri"/>
              </a:rPr>
              <a:t>s</a:t>
            </a:r>
            <a:r>
              <a:rPr sz="1700" b="1" spc="-95" dirty="0">
                <a:latin typeface="Calibri"/>
                <a:cs typeface="Calibri"/>
              </a:rPr>
              <a:t> </a:t>
            </a:r>
            <a:r>
              <a:rPr sz="1700" b="1" spc="5" dirty="0">
                <a:latin typeface="Calibri"/>
                <a:cs typeface="Calibri"/>
              </a:rPr>
              <a:t>t</a:t>
            </a:r>
            <a:r>
              <a:rPr sz="1700" b="1" spc="-15" dirty="0">
                <a:latin typeface="Calibri"/>
                <a:cs typeface="Calibri"/>
              </a:rPr>
              <a:t>h</a:t>
            </a:r>
            <a:r>
              <a:rPr sz="1700" b="1" spc="10" dirty="0">
                <a:latin typeface="Calibri"/>
                <a:cs typeface="Calibri"/>
              </a:rPr>
              <a:t>e</a:t>
            </a:r>
            <a:r>
              <a:rPr sz="1700" b="1" spc="20" dirty="0">
                <a:latin typeface="Calibri"/>
                <a:cs typeface="Calibri"/>
              </a:rPr>
              <a:t> </a:t>
            </a:r>
            <a:r>
              <a:rPr sz="1700" b="1" spc="35" dirty="0">
                <a:latin typeface="Calibri"/>
                <a:cs typeface="Calibri"/>
              </a:rPr>
              <a:t>m</a:t>
            </a:r>
            <a:r>
              <a:rPr sz="1700" b="1" spc="-20" dirty="0">
                <a:latin typeface="Calibri"/>
                <a:cs typeface="Calibri"/>
              </a:rPr>
              <a:t>o</a:t>
            </a:r>
            <a:r>
              <a:rPr sz="1700" b="1" spc="-5" dirty="0">
                <a:latin typeface="Calibri"/>
                <a:cs typeface="Calibri"/>
              </a:rPr>
              <a:t>s</a:t>
            </a:r>
            <a:r>
              <a:rPr sz="1700" b="1" spc="5" dirty="0">
                <a:latin typeface="Calibri"/>
                <a:cs typeface="Calibri"/>
              </a:rPr>
              <a:t>t</a:t>
            </a:r>
            <a:r>
              <a:rPr sz="1700" b="1" spc="-80" dirty="0">
                <a:latin typeface="Calibri"/>
                <a:cs typeface="Calibri"/>
              </a:rPr>
              <a:t> </a:t>
            </a:r>
            <a:r>
              <a:rPr sz="1700" b="1" spc="-20" dirty="0">
                <a:latin typeface="Calibri"/>
                <a:cs typeface="Calibri"/>
              </a:rPr>
              <a:t>app</a:t>
            </a:r>
            <a:r>
              <a:rPr sz="1700" b="1" spc="-10" dirty="0">
                <a:latin typeface="Calibri"/>
                <a:cs typeface="Calibri"/>
              </a:rPr>
              <a:t>r</a:t>
            </a:r>
            <a:r>
              <a:rPr sz="1700" b="1" spc="-20" dirty="0">
                <a:latin typeface="Calibri"/>
                <a:cs typeface="Calibri"/>
              </a:rPr>
              <a:t>op</a:t>
            </a:r>
            <a:r>
              <a:rPr sz="1700" b="1" spc="-10" dirty="0">
                <a:latin typeface="Calibri"/>
                <a:cs typeface="Calibri"/>
              </a:rPr>
              <a:t>r</a:t>
            </a:r>
            <a:r>
              <a:rPr sz="1700" b="1" spc="30" dirty="0">
                <a:latin typeface="Calibri"/>
                <a:cs typeface="Calibri"/>
              </a:rPr>
              <a:t>i</a:t>
            </a:r>
            <a:r>
              <a:rPr sz="1700" b="1" spc="-20" dirty="0">
                <a:latin typeface="Calibri"/>
                <a:cs typeface="Calibri"/>
              </a:rPr>
              <a:t>a</a:t>
            </a:r>
            <a:r>
              <a:rPr sz="1700" b="1" spc="10" dirty="0">
                <a:latin typeface="Calibri"/>
                <a:cs typeface="Calibri"/>
              </a:rPr>
              <a:t>te</a:t>
            </a:r>
            <a:r>
              <a:rPr sz="1700" b="1" spc="-50" dirty="0">
                <a:latin typeface="Calibri"/>
                <a:cs typeface="Calibri"/>
              </a:rPr>
              <a:t> </a:t>
            </a:r>
            <a:r>
              <a:rPr sz="1700" b="1" spc="35" dirty="0">
                <a:latin typeface="Calibri"/>
                <a:cs typeface="Calibri"/>
              </a:rPr>
              <a:t>m</a:t>
            </a:r>
            <a:r>
              <a:rPr sz="1700" b="1" spc="40" dirty="0">
                <a:latin typeface="Calibri"/>
                <a:cs typeface="Calibri"/>
              </a:rPr>
              <a:t>e</a:t>
            </a:r>
            <a:r>
              <a:rPr sz="1700" b="1" spc="5" dirty="0">
                <a:latin typeface="Calibri"/>
                <a:cs typeface="Calibri"/>
              </a:rPr>
              <a:t>t</a:t>
            </a:r>
            <a:r>
              <a:rPr sz="1700" b="1" spc="-15" dirty="0">
                <a:latin typeface="Calibri"/>
                <a:cs typeface="Calibri"/>
              </a:rPr>
              <a:t>h</a:t>
            </a:r>
            <a:r>
              <a:rPr sz="1700" b="1" spc="-20" dirty="0">
                <a:latin typeface="Calibri"/>
                <a:cs typeface="Calibri"/>
              </a:rPr>
              <a:t>o</a:t>
            </a:r>
            <a:r>
              <a:rPr sz="1700" b="1" spc="10" dirty="0">
                <a:latin typeface="Calibri"/>
                <a:cs typeface="Calibri"/>
              </a:rPr>
              <a:t>d</a:t>
            </a:r>
            <a:r>
              <a:rPr sz="1700" b="1" spc="-110" dirty="0">
                <a:latin typeface="Calibri"/>
                <a:cs typeface="Calibri"/>
              </a:rPr>
              <a:t> </a:t>
            </a:r>
            <a:r>
              <a:rPr sz="1700" b="1" spc="-20" dirty="0">
                <a:latin typeface="Calibri"/>
                <a:cs typeface="Calibri"/>
              </a:rPr>
              <a:t>o</a:t>
            </a:r>
            <a:r>
              <a:rPr sz="1700" b="1" spc="5" dirty="0">
                <a:latin typeface="Calibri"/>
                <a:cs typeface="Calibri"/>
              </a:rPr>
              <a:t>f</a:t>
            </a:r>
            <a:endParaRPr sz="1700">
              <a:latin typeface="Calibri"/>
              <a:cs typeface="Calibri"/>
            </a:endParaRPr>
          </a:p>
          <a:p>
            <a:pPr marL="355600">
              <a:lnSpc>
                <a:spcPts val="1830"/>
              </a:lnSpc>
            </a:pPr>
            <a:r>
              <a:rPr sz="1700" b="1" spc="40" dirty="0">
                <a:latin typeface="Calibri"/>
                <a:cs typeface="Calibri"/>
              </a:rPr>
              <a:t>m</a:t>
            </a:r>
            <a:r>
              <a:rPr sz="1700" b="1" spc="-15" dirty="0">
                <a:latin typeface="Calibri"/>
                <a:cs typeface="Calibri"/>
              </a:rPr>
              <a:t>ana</a:t>
            </a:r>
            <a:r>
              <a:rPr sz="1700" b="1" spc="15" dirty="0">
                <a:latin typeface="Calibri"/>
                <a:cs typeface="Calibri"/>
              </a:rPr>
              <a:t>g</a:t>
            </a:r>
            <a:r>
              <a:rPr sz="1700" b="1" spc="40" dirty="0">
                <a:latin typeface="Calibri"/>
                <a:cs typeface="Calibri"/>
              </a:rPr>
              <a:t>eme</a:t>
            </a:r>
            <a:r>
              <a:rPr sz="1700" b="1" spc="-15" dirty="0">
                <a:latin typeface="Calibri"/>
                <a:cs typeface="Calibri"/>
              </a:rPr>
              <a:t>n</a:t>
            </a:r>
            <a:r>
              <a:rPr sz="1700" b="1" spc="5" dirty="0">
                <a:latin typeface="Calibri"/>
                <a:cs typeface="Calibri"/>
              </a:rPr>
              <a:t>t</a:t>
            </a:r>
            <a:r>
              <a:rPr sz="1700" b="1" spc="-155" dirty="0">
                <a:latin typeface="Calibri"/>
                <a:cs typeface="Calibri"/>
              </a:rPr>
              <a:t> </a:t>
            </a:r>
            <a:r>
              <a:rPr sz="1700" b="1" spc="10" dirty="0">
                <a:latin typeface="Calibri"/>
                <a:cs typeface="Calibri"/>
              </a:rPr>
              <a:t>?</a:t>
            </a:r>
            <a:endParaRPr sz="1700">
              <a:latin typeface="Calibri"/>
              <a:cs typeface="Calibri"/>
            </a:endParaRPr>
          </a:p>
          <a:p>
            <a:pPr marL="756285" lvl="1" indent="-286385">
              <a:lnSpc>
                <a:spcPts val="2860"/>
              </a:lnSpc>
              <a:buFont typeface="Arial"/>
              <a:buChar char="–"/>
              <a:tabLst>
                <a:tab pos="756920" algn="l"/>
              </a:tabLst>
            </a:pPr>
            <a:r>
              <a:rPr sz="2400" spc="-4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30" dirty="0">
                <a:latin typeface="Calibri"/>
                <a:cs typeface="Calibri"/>
              </a:rPr>
              <a:t>c</a:t>
            </a:r>
            <a:r>
              <a:rPr sz="2400" spc="10" dirty="0">
                <a:latin typeface="Calibri"/>
                <a:cs typeface="Calibri"/>
              </a:rPr>
              <a:t>u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ou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5" dirty="0">
                <a:latin typeface="Calibri"/>
                <a:cs typeface="Calibri"/>
              </a:rPr>
              <a:t>p</a:t>
            </a:r>
            <a:r>
              <a:rPr sz="2400" spc="10" dirty="0">
                <a:latin typeface="Calibri"/>
                <a:cs typeface="Calibri"/>
              </a:rPr>
              <a:t>h</a:t>
            </a:r>
            <a:r>
              <a:rPr sz="2400" spc="-90" dirty="0">
                <a:latin typeface="Calibri"/>
                <a:cs typeface="Calibri"/>
              </a:rPr>
              <a:t>r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li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10" dirty="0">
                <a:latin typeface="Calibri"/>
                <a:cs typeface="Calibri"/>
              </a:rPr>
              <a:t>h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57739" y="1666777"/>
            <a:ext cx="3210560" cy="3629660"/>
            <a:chOff x="5657739" y="1666777"/>
            <a:chExt cx="3210560" cy="36296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7739" y="1666777"/>
              <a:ext cx="3210145" cy="36292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9300" y="1838325"/>
              <a:ext cx="2686050" cy="310515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0284" y="461010"/>
            <a:ext cx="204343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Station</a:t>
            </a:r>
            <a:r>
              <a:rPr spc="-110" dirty="0"/>
              <a:t> </a:t>
            </a:r>
            <a:r>
              <a:rPr spc="15" dirty="0"/>
              <a:t>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8025" y="1785937"/>
            <a:ext cx="5648960" cy="3094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50" b="1" spc="10" dirty="0">
                <a:latin typeface="Calibri"/>
                <a:cs typeface="Calibri"/>
              </a:rPr>
              <a:t>Diagnosis</a:t>
            </a:r>
            <a:r>
              <a:rPr sz="2450" spc="10" dirty="0">
                <a:latin typeface="Calibri"/>
                <a:cs typeface="Calibri"/>
              </a:rPr>
              <a:t>:</a:t>
            </a:r>
            <a:endParaRPr sz="245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150" spc="-20" dirty="0">
                <a:latin typeface="Calibri"/>
                <a:cs typeface="Calibri"/>
              </a:rPr>
              <a:t>Vesicoureteral</a:t>
            </a:r>
            <a:r>
              <a:rPr sz="2150" spc="195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Reflux</a:t>
            </a:r>
            <a:endParaRPr sz="21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50" b="1" spc="20" dirty="0">
                <a:latin typeface="Calibri"/>
                <a:cs typeface="Calibri"/>
              </a:rPr>
              <a:t>Best</a:t>
            </a:r>
            <a:r>
              <a:rPr sz="2450" b="1" spc="-70" dirty="0">
                <a:latin typeface="Calibri"/>
                <a:cs typeface="Calibri"/>
              </a:rPr>
              <a:t> </a:t>
            </a:r>
            <a:r>
              <a:rPr sz="2450" b="1" spc="5" dirty="0">
                <a:latin typeface="Calibri"/>
                <a:cs typeface="Calibri"/>
              </a:rPr>
              <a:t>test </a:t>
            </a:r>
            <a:r>
              <a:rPr sz="2450" b="1" spc="-10" dirty="0">
                <a:latin typeface="Calibri"/>
                <a:cs typeface="Calibri"/>
              </a:rPr>
              <a:t>to</a:t>
            </a:r>
            <a:r>
              <a:rPr sz="2450" b="1" spc="55" dirty="0">
                <a:latin typeface="Calibri"/>
                <a:cs typeface="Calibri"/>
              </a:rPr>
              <a:t> </a:t>
            </a:r>
            <a:r>
              <a:rPr sz="2450" b="1" spc="15" dirty="0">
                <a:latin typeface="Calibri"/>
                <a:cs typeface="Calibri"/>
              </a:rPr>
              <a:t>see</a:t>
            </a:r>
            <a:r>
              <a:rPr sz="2450" b="1" spc="65" dirty="0">
                <a:latin typeface="Calibri"/>
                <a:cs typeface="Calibri"/>
              </a:rPr>
              <a:t> </a:t>
            </a:r>
            <a:r>
              <a:rPr sz="2450" b="1" spc="15" dirty="0">
                <a:latin typeface="Calibri"/>
                <a:cs typeface="Calibri"/>
              </a:rPr>
              <a:t>renal</a:t>
            </a:r>
            <a:r>
              <a:rPr sz="2450" b="1" spc="-45" dirty="0">
                <a:latin typeface="Calibri"/>
                <a:cs typeface="Calibri"/>
              </a:rPr>
              <a:t> </a:t>
            </a:r>
            <a:r>
              <a:rPr sz="2450" b="1" spc="5" dirty="0">
                <a:latin typeface="Calibri"/>
                <a:cs typeface="Calibri"/>
              </a:rPr>
              <a:t>scar</a:t>
            </a:r>
            <a:endParaRPr sz="245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150" spc="10" dirty="0">
                <a:latin typeface="Calibri"/>
                <a:cs typeface="Calibri"/>
              </a:rPr>
              <a:t>DMSA</a:t>
            </a:r>
            <a:endParaRPr sz="2150">
              <a:latin typeface="Calibri"/>
              <a:cs typeface="Calibri"/>
            </a:endParaRPr>
          </a:p>
          <a:p>
            <a:pPr marL="355600" marR="5080" indent="-343535">
              <a:lnSpc>
                <a:spcPct val="81700"/>
              </a:lnSpc>
              <a:spcBef>
                <a:spcPts val="5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50" b="1" spc="10" dirty="0">
                <a:latin typeface="Calibri"/>
                <a:cs typeface="Calibri"/>
              </a:rPr>
              <a:t>If</a:t>
            </a:r>
            <a:r>
              <a:rPr sz="2450" b="1" spc="5" dirty="0">
                <a:latin typeface="Calibri"/>
                <a:cs typeface="Calibri"/>
              </a:rPr>
              <a:t> the</a:t>
            </a:r>
            <a:r>
              <a:rPr sz="2450" b="1" dirty="0">
                <a:latin typeface="Calibri"/>
                <a:cs typeface="Calibri"/>
              </a:rPr>
              <a:t> </a:t>
            </a:r>
            <a:r>
              <a:rPr sz="2450" b="1" spc="15" dirty="0">
                <a:latin typeface="Calibri"/>
                <a:cs typeface="Calibri"/>
              </a:rPr>
              <a:t>mother</a:t>
            </a:r>
            <a:r>
              <a:rPr sz="2450" b="1" spc="60" dirty="0">
                <a:latin typeface="Calibri"/>
                <a:cs typeface="Calibri"/>
              </a:rPr>
              <a:t> </a:t>
            </a:r>
            <a:r>
              <a:rPr sz="2450" b="1" spc="5" dirty="0">
                <a:latin typeface="Calibri"/>
                <a:cs typeface="Calibri"/>
              </a:rPr>
              <a:t>told</a:t>
            </a:r>
            <a:r>
              <a:rPr sz="2450" b="1" spc="55" dirty="0">
                <a:latin typeface="Calibri"/>
                <a:cs typeface="Calibri"/>
              </a:rPr>
              <a:t> </a:t>
            </a:r>
            <a:r>
              <a:rPr sz="2450" b="1" spc="25" dirty="0">
                <a:latin typeface="Calibri"/>
                <a:cs typeface="Calibri"/>
              </a:rPr>
              <a:t>you</a:t>
            </a:r>
            <a:r>
              <a:rPr sz="2450" b="1" spc="-10" dirty="0">
                <a:latin typeface="Calibri"/>
                <a:cs typeface="Calibri"/>
              </a:rPr>
              <a:t> </a:t>
            </a:r>
            <a:r>
              <a:rPr sz="2450" b="1" dirty="0">
                <a:latin typeface="Calibri"/>
                <a:cs typeface="Calibri"/>
              </a:rPr>
              <a:t>that</a:t>
            </a:r>
            <a:r>
              <a:rPr sz="2450" b="1" spc="5" dirty="0">
                <a:latin typeface="Calibri"/>
                <a:cs typeface="Calibri"/>
              </a:rPr>
              <a:t> </a:t>
            </a:r>
            <a:r>
              <a:rPr sz="2450" b="1" dirty="0">
                <a:latin typeface="Calibri"/>
                <a:cs typeface="Calibri"/>
              </a:rPr>
              <a:t>this</a:t>
            </a:r>
            <a:r>
              <a:rPr sz="2450" b="1" spc="105" dirty="0">
                <a:latin typeface="Calibri"/>
                <a:cs typeface="Calibri"/>
              </a:rPr>
              <a:t> </a:t>
            </a:r>
            <a:r>
              <a:rPr sz="2450" b="1" spc="25" dirty="0">
                <a:latin typeface="Calibri"/>
                <a:cs typeface="Calibri"/>
              </a:rPr>
              <a:t>problem </a:t>
            </a:r>
            <a:r>
              <a:rPr sz="2450" b="1" spc="-540" dirty="0">
                <a:latin typeface="Calibri"/>
                <a:cs typeface="Calibri"/>
              </a:rPr>
              <a:t> </a:t>
            </a:r>
            <a:r>
              <a:rPr sz="2450" b="1" spc="15" dirty="0">
                <a:latin typeface="Calibri"/>
                <a:cs typeface="Calibri"/>
              </a:rPr>
              <a:t>was</a:t>
            </a:r>
            <a:r>
              <a:rPr sz="2450" b="1" spc="25" dirty="0">
                <a:latin typeface="Calibri"/>
                <a:cs typeface="Calibri"/>
              </a:rPr>
              <a:t> </a:t>
            </a:r>
            <a:r>
              <a:rPr sz="2450" b="1" spc="15" dirty="0">
                <a:latin typeface="Calibri"/>
                <a:cs typeface="Calibri"/>
              </a:rPr>
              <a:t>diagnosed</a:t>
            </a:r>
            <a:r>
              <a:rPr sz="2450" b="1" spc="-10" dirty="0">
                <a:latin typeface="Calibri"/>
                <a:cs typeface="Calibri"/>
              </a:rPr>
              <a:t> </a:t>
            </a:r>
            <a:r>
              <a:rPr sz="2450" b="1" dirty="0">
                <a:latin typeface="Calibri"/>
                <a:cs typeface="Calibri"/>
              </a:rPr>
              <a:t>antenatally</a:t>
            </a:r>
            <a:r>
              <a:rPr sz="2450" b="1" spc="145" dirty="0">
                <a:latin typeface="Calibri"/>
                <a:cs typeface="Calibri"/>
              </a:rPr>
              <a:t> </a:t>
            </a:r>
            <a:r>
              <a:rPr sz="2450" b="1" spc="20" dirty="0">
                <a:latin typeface="Calibri"/>
                <a:cs typeface="Calibri"/>
              </a:rPr>
              <a:t>on</a:t>
            </a:r>
            <a:r>
              <a:rPr sz="2450" b="1" spc="-10" dirty="0">
                <a:latin typeface="Calibri"/>
                <a:cs typeface="Calibri"/>
              </a:rPr>
              <a:t> </a:t>
            </a:r>
            <a:r>
              <a:rPr sz="2450" b="1" spc="25" dirty="0">
                <a:latin typeface="Calibri"/>
                <a:cs typeface="Calibri"/>
              </a:rPr>
              <a:t>her </a:t>
            </a:r>
            <a:r>
              <a:rPr sz="2450" b="1" spc="30" dirty="0">
                <a:latin typeface="Calibri"/>
                <a:cs typeface="Calibri"/>
              </a:rPr>
              <a:t> </a:t>
            </a:r>
            <a:r>
              <a:rPr sz="2450" b="1" spc="15" dirty="0">
                <a:latin typeface="Calibri"/>
                <a:cs typeface="Calibri"/>
              </a:rPr>
              <a:t>routine</a:t>
            </a:r>
            <a:r>
              <a:rPr sz="2450" b="1" spc="-5" dirty="0">
                <a:latin typeface="Calibri"/>
                <a:cs typeface="Calibri"/>
              </a:rPr>
              <a:t> </a:t>
            </a:r>
            <a:r>
              <a:rPr sz="2450" b="1" spc="20" dirty="0">
                <a:latin typeface="Calibri"/>
                <a:cs typeface="Calibri"/>
              </a:rPr>
              <a:t>vest</a:t>
            </a:r>
            <a:r>
              <a:rPr sz="2450" b="1" spc="-60" dirty="0">
                <a:latin typeface="Calibri"/>
                <a:cs typeface="Calibri"/>
              </a:rPr>
              <a:t> </a:t>
            </a:r>
            <a:r>
              <a:rPr sz="2450" b="1" spc="-10" dirty="0">
                <a:latin typeface="Calibri"/>
                <a:cs typeface="Calibri"/>
              </a:rPr>
              <a:t>to</a:t>
            </a:r>
            <a:r>
              <a:rPr sz="2450" b="1" spc="60" dirty="0">
                <a:latin typeface="Calibri"/>
                <a:cs typeface="Calibri"/>
              </a:rPr>
              <a:t> </a:t>
            </a:r>
            <a:r>
              <a:rPr sz="2450" b="1" spc="5" dirty="0">
                <a:latin typeface="Calibri"/>
                <a:cs typeface="Calibri"/>
              </a:rPr>
              <a:t>the</a:t>
            </a:r>
            <a:r>
              <a:rPr sz="2450" b="1" spc="70" dirty="0">
                <a:latin typeface="Calibri"/>
                <a:cs typeface="Calibri"/>
              </a:rPr>
              <a:t> </a:t>
            </a:r>
            <a:r>
              <a:rPr sz="2450" b="1" spc="15" dirty="0">
                <a:latin typeface="Calibri"/>
                <a:cs typeface="Calibri"/>
              </a:rPr>
              <a:t>gynecologist,</a:t>
            </a:r>
            <a:r>
              <a:rPr sz="2450" b="1" spc="5" dirty="0">
                <a:latin typeface="Calibri"/>
                <a:cs typeface="Calibri"/>
              </a:rPr>
              <a:t> </a:t>
            </a:r>
            <a:r>
              <a:rPr sz="2450" b="1" spc="15" dirty="0">
                <a:latin typeface="Calibri"/>
                <a:cs typeface="Calibri"/>
              </a:rPr>
              <a:t>what </a:t>
            </a:r>
            <a:r>
              <a:rPr sz="2450" b="1" spc="20" dirty="0">
                <a:latin typeface="Calibri"/>
                <a:cs typeface="Calibri"/>
              </a:rPr>
              <a:t> </a:t>
            </a:r>
            <a:r>
              <a:rPr sz="2450" b="1" spc="15" dirty="0">
                <a:latin typeface="Calibri"/>
                <a:cs typeface="Calibri"/>
              </a:rPr>
              <a:t>should</a:t>
            </a:r>
            <a:r>
              <a:rPr sz="2450" b="1" spc="-15" dirty="0">
                <a:latin typeface="Calibri"/>
                <a:cs typeface="Calibri"/>
              </a:rPr>
              <a:t> </a:t>
            </a:r>
            <a:r>
              <a:rPr sz="2450" b="1" spc="25" dirty="0">
                <a:latin typeface="Calibri"/>
                <a:cs typeface="Calibri"/>
              </a:rPr>
              <a:t>you</a:t>
            </a:r>
            <a:r>
              <a:rPr sz="2450" b="1" spc="-10" dirty="0">
                <a:latin typeface="Calibri"/>
                <a:cs typeface="Calibri"/>
              </a:rPr>
              <a:t> </a:t>
            </a:r>
            <a:r>
              <a:rPr sz="2450" b="1" dirty="0">
                <a:latin typeface="Calibri"/>
                <a:cs typeface="Calibri"/>
              </a:rPr>
              <a:t>also</a:t>
            </a:r>
            <a:r>
              <a:rPr sz="2450" b="1" spc="135" dirty="0">
                <a:latin typeface="Calibri"/>
                <a:cs typeface="Calibri"/>
              </a:rPr>
              <a:t> </a:t>
            </a:r>
            <a:r>
              <a:rPr sz="2450" b="1" spc="15" dirty="0">
                <a:latin typeface="Calibri"/>
                <a:cs typeface="Calibri"/>
              </a:rPr>
              <a:t>look</a:t>
            </a:r>
            <a:r>
              <a:rPr sz="2450" b="1" spc="-25" dirty="0">
                <a:latin typeface="Calibri"/>
                <a:cs typeface="Calibri"/>
              </a:rPr>
              <a:t> </a:t>
            </a:r>
            <a:r>
              <a:rPr sz="2450" b="1" spc="-10" dirty="0">
                <a:latin typeface="Calibri"/>
                <a:cs typeface="Calibri"/>
              </a:rPr>
              <a:t>for?</a:t>
            </a:r>
            <a:endParaRPr sz="245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4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150" spc="-5" dirty="0">
                <a:latin typeface="Calibri"/>
                <a:cs typeface="Calibri"/>
              </a:rPr>
              <a:t>Hypertension,</a:t>
            </a:r>
            <a:r>
              <a:rPr sz="2150" spc="229" dirty="0">
                <a:latin typeface="Calibri"/>
                <a:cs typeface="Calibri"/>
              </a:rPr>
              <a:t> </a:t>
            </a:r>
            <a:r>
              <a:rPr sz="2150" spc="-5" dirty="0">
                <a:latin typeface="Calibri"/>
                <a:cs typeface="Calibri"/>
              </a:rPr>
              <a:t>Failure</a:t>
            </a:r>
            <a:r>
              <a:rPr sz="2150" spc="70" dirty="0">
                <a:latin typeface="Calibri"/>
                <a:cs typeface="Calibri"/>
              </a:rPr>
              <a:t> </a:t>
            </a:r>
            <a:r>
              <a:rPr sz="2150" spc="15" dirty="0">
                <a:latin typeface="Calibri"/>
                <a:cs typeface="Calibri"/>
              </a:rPr>
              <a:t>to</a:t>
            </a:r>
            <a:r>
              <a:rPr sz="2150" spc="5" dirty="0">
                <a:latin typeface="Calibri"/>
                <a:cs typeface="Calibri"/>
              </a:rPr>
              <a:t> thrive</a:t>
            </a:r>
            <a:endParaRPr sz="215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324600" y="1628775"/>
            <a:ext cx="2581275" cy="3390900"/>
            <a:chOff x="6324600" y="1628775"/>
            <a:chExt cx="2581275" cy="33909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4600" y="1628775"/>
              <a:ext cx="2581275" cy="33909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34150" y="1838325"/>
              <a:ext cx="1981200" cy="279082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Station</a:t>
            </a:r>
            <a:r>
              <a:rPr spc="-90" dirty="0"/>
              <a:t> </a:t>
            </a:r>
            <a:r>
              <a:rPr spc="15" dirty="0"/>
              <a:t>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68767"/>
            <a:ext cx="7813675" cy="4236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indent="-343535">
              <a:lnSpc>
                <a:spcPts val="2025"/>
              </a:lnSpc>
              <a:spcBef>
                <a:spcPts val="125"/>
              </a:spcBef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1700" spc="15" dirty="0">
                <a:latin typeface="Calibri"/>
                <a:cs typeface="Calibri"/>
              </a:rPr>
              <a:t>P</a:t>
            </a:r>
            <a:r>
              <a:rPr sz="1700" spc="10" dirty="0">
                <a:latin typeface="Calibri"/>
                <a:cs typeface="Calibri"/>
              </a:rPr>
              <a:t>a</a:t>
            </a:r>
            <a:r>
              <a:rPr sz="1700" spc="20" dirty="0">
                <a:latin typeface="Calibri"/>
                <a:cs typeface="Calibri"/>
              </a:rPr>
              <a:t>t</a:t>
            </a:r>
            <a:r>
              <a:rPr sz="1700" spc="-20" dirty="0">
                <a:latin typeface="Calibri"/>
                <a:cs typeface="Calibri"/>
              </a:rPr>
              <a:t>i</a:t>
            </a:r>
            <a:r>
              <a:rPr sz="1700" spc="-25" dirty="0">
                <a:latin typeface="Calibri"/>
                <a:cs typeface="Calibri"/>
              </a:rPr>
              <a:t>e</a:t>
            </a:r>
            <a:r>
              <a:rPr sz="1700" dirty="0">
                <a:latin typeface="Calibri"/>
                <a:cs typeface="Calibri"/>
              </a:rPr>
              <a:t>n</a:t>
            </a:r>
            <a:r>
              <a:rPr sz="1700" spc="5" dirty="0">
                <a:latin typeface="Calibri"/>
                <a:cs typeface="Calibri"/>
              </a:rPr>
              <a:t>t</a:t>
            </a:r>
            <a:r>
              <a:rPr sz="1700" spc="-1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</a:t>
            </a:r>
            <a:r>
              <a:rPr sz="1700" spc="5" dirty="0">
                <a:latin typeface="Calibri"/>
                <a:cs typeface="Calibri"/>
              </a:rPr>
              <a:t>r</a:t>
            </a:r>
            <a:r>
              <a:rPr sz="1700" spc="-30" dirty="0">
                <a:latin typeface="Calibri"/>
                <a:cs typeface="Calibri"/>
              </a:rPr>
              <a:t>e</a:t>
            </a:r>
            <a:r>
              <a:rPr sz="1700" spc="5" dirty="0">
                <a:latin typeface="Calibri"/>
                <a:cs typeface="Calibri"/>
              </a:rPr>
              <a:t>s</a:t>
            </a:r>
            <a:r>
              <a:rPr sz="1700" spc="-30" dirty="0">
                <a:latin typeface="Calibri"/>
                <a:cs typeface="Calibri"/>
              </a:rPr>
              <a:t>e</a:t>
            </a:r>
            <a:r>
              <a:rPr sz="1700" dirty="0">
                <a:latin typeface="Calibri"/>
                <a:cs typeface="Calibri"/>
              </a:rPr>
              <a:t>n</a:t>
            </a:r>
            <a:r>
              <a:rPr sz="1700" spc="5" dirty="0">
                <a:latin typeface="Calibri"/>
                <a:cs typeface="Calibri"/>
              </a:rPr>
              <a:t>t </a:t>
            </a:r>
            <a:r>
              <a:rPr sz="1700" spc="-20" dirty="0">
                <a:latin typeface="Calibri"/>
                <a:cs typeface="Calibri"/>
              </a:rPr>
              <a:t>wi</a:t>
            </a:r>
            <a:r>
              <a:rPr sz="1700" spc="20" dirty="0">
                <a:latin typeface="Calibri"/>
                <a:cs typeface="Calibri"/>
              </a:rPr>
              <a:t>t</a:t>
            </a:r>
            <a:r>
              <a:rPr sz="1700" spc="10" dirty="0">
                <a:latin typeface="Calibri"/>
                <a:cs typeface="Calibri"/>
              </a:rPr>
              <a:t>h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</a:t>
            </a:r>
            <a:r>
              <a:rPr sz="1700" spc="5" dirty="0">
                <a:latin typeface="Calibri"/>
                <a:cs typeface="Calibri"/>
              </a:rPr>
              <a:t>r</a:t>
            </a:r>
            <a:r>
              <a:rPr sz="1700" spc="-25" dirty="0">
                <a:latin typeface="Calibri"/>
                <a:cs typeface="Calibri"/>
              </a:rPr>
              <a:t>i</a:t>
            </a:r>
            <a:r>
              <a:rPr sz="1700" spc="-15" dirty="0">
                <a:latin typeface="Calibri"/>
                <a:cs typeface="Calibri"/>
              </a:rPr>
              <a:t>m</a:t>
            </a:r>
            <a:r>
              <a:rPr sz="1700" spc="10" dirty="0">
                <a:latin typeface="Calibri"/>
                <a:cs typeface="Calibri"/>
              </a:rPr>
              <a:t>a</a:t>
            </a:r>
            <a:r>
              <a:rPr sz="1700" spc="-5" dirty="0">
                <a:latin typeface="Calibri"/>
                <a:cs typeface="Calibri"/>
              </a:rPr>
              <a:t>r</a:t>
            </a:r>
            <a:r>
              <a:rPr sz="1700" spc="10" dirty="0">
                <a:latin typeface="Calibri"/>
                <a:cs typeface="Calibri"/>
              </a:rPr>
              <a:t>y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a</a:t>
            </a:r>
            <a:r>
              <a:rPr sz="1700" spc="-5" dirty="0">
                <a:latin typeface="Calibri"/>
                <a:cs typeface="Calibri"/>
              </a:rPr>
              <a:t>zoo</a:t>
            </a:r>
            <a:r>
              <a:rPr sz="1700" spc="5" dirty="0">
                <a:latin typeface="Calibri"/>
                <a:cs typeface="Calibri"/>
              </a:rPr>
              <a:t>s</a:t>
            </a:r>
            <a:r>
              <a:rPr sz="1700" dirty="0">
                <a:latin typeface="Calibri"/>
                <a:cs typeface="Calibri"/>
              </a:rPr>
              <a:t>p</a:t>
            </a:r>
            <a:r>
              <a:rPr sz="1700" spc="-25" dirty="0">
                <a:latin typeface="Calibri"/>
                <a:cs typeface="Calibri"/>
              </a:rPr>
              <a:t>e</a:t>
            </a:r>
            <a:r>
              <a:rPr sz="1700" spc="5" dirty="0">
                <a:latin typeface="Calibri"/>
                <a:cs typeface="Calibri"/>
              </a:rPr>
              <a:t>r</a:t>
            </a:r>
            <a:r>
              <a:rPr sz="1700" spc="-15" dirty="0">
                <a:latin typeface="Calibri"/>
                <a:cs typeface="Calibri"/>
              </a:rPr>
              <a:t>m</a:t>
            </a:r>
            <a:r>
              <a:rPr sz="1700" spc="-20" dirty="0">
                <a:latin typeface="Calibri"/>
                <a:cs typeface="Calibri"/>
              </a:rPr>
              <a:t>i</a:t>
            </a:r>
            <a:r>
              <a:rPr sz="1700" spc="10" dirty="0">
                <a:latin typeface="Calibri"/>
                <a:cs typeface="Calibri"/>
              </a:rPr>
              <a:t>a</a:t>
            </a:r>
            <a:endParaRPr sz="1700">
              <a:latin typeface="Calibri"/>
              <a:cs typeface="Calibri"/>
            </a:endParaRPr>
          </a:p>
          <a:p>
            <a:pPr marL="355600" indent="-343535">
              <a:lnSpc>
                <a:spcPts val="3225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b="1" spc="-10" dirty="0">
                <a:latin typeface="Calibri"/>
                <a:cs typeface="Calibri"/>
              </a:rPr>
              <a:t>Define</a:t>
            </a:r>
            <a:r>
              <a:rPr sz="2700" b="1" spc="-35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primary</a:t>
            </a:r>
            <a:r>
              <a:rPr sz="2700" b="1" spc="45" dirty="0">
                <a:latin typeface="Calibri"/>
                <a:cs typeface="Calibri"/>
              </a:rPr>
              <a:t> </a:t>
            </a:r>
            <a:r>
              <a:rPr sz="2700" b="1" spc="-15" dirty="0">
                <a:latin typeface="Calibri"/>
                <a:cs typeface="Calibri"/>
              </a:rPr>
              <a:t>azoospermia</a:t>
            </a:r>
            <a:r>
              <a:rPr sz="2700" spc="-15" dirty="0">
                <a:latin typeface="Calibri"/>
                <a:cs typeface="Calibri"/>
              </a:rPr>
              <a:t>:</a:t>
            </a:r>
            <a:endParaRPr sz="2700">
              <a:latin typeface="Calibri"/>
              <a:cs typeface="Calibri"/>
            </a:endParaRPr>
          </a:p>
          <a:p>
            <a:pPr marL="469900">
              <a:lnSpc>
                <a:spcPts val="2870"/>
              </a:lnSpc>
              <a:spcBef>
                <a:spcPts val="65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r>
              <a:rPr sz="2400" spc="17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م</a:t>
            </a:r>
            <a:r>
              <a:rPr sz="2400" spc="-480" dirty="0">
                <a:latin typeface="Arial"/>
                <a:cs typeface="Arial"/>
              </a:rPr>
              <a:t>سل</a:t>
            </a:r>
            <a:r>
              <a:rPr sz="2400" spc="-180" dirty="0">
                <a:latin typeface="Arial"/>
                <a:cs typeface="Arial"/>
              </a:rPr>
              <a:t>ا</a:t>
            </a:r>
            <a:r>
              <a:rPr sz="2400" dirty="0">
                <a:latin typeface="Arial"/>
                <a:cs typeface="Arial"/>
              </a:rPr>
              <a:t>ا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ا</a:t>
            </a:r>
            <a:r>
              <a:rPr sz="2400" spc="10" dirty="0">
                <a:latin typeface="Arial"/>
                <a:cs typeface="Arial"/>
              </a:rPr>
              <a:t>ذ</a:t>
            </a:r>
            <a:r>
              <a:rPr sz="2400" spc="290" dirty="0">
                <a:latin typeface="Arial"/>
                <a:cs typeface="Arial"/>
              </a:rPr>
              <a:t>ه</a:t>
            </a:r>
            <a:r>
              <a:rPr sz="2400" spc="-1130" dirty="0">
                <a:latin typeface="Arial"/>
                <a:cs typeface="Arial"/>
              </a:rPr>
              <a:t>ب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ة</a:t>
            </a:r>
            <a:r>
              <a:rPr sz="2400" spc="-5" dirty="0">
                <a:latin typeface="Arial"/>
                <a:cs typeface="Arial"/>
              </a:rPr>
              <a:t>ا</a:t>
            </a:r>
            <a:r>
              <a:rPr sz="2400" spc="-940" dirty="0">
                <a:latin typeface="Arial"/>
                <a:cs typeface="Arial"/>
              </a:rPr>
              <a:t>ي</a:t>
            </a:r>
            <a:r>
              <a:rPr sz="2400" spc="-420" dirty="0">
                <a:latin typeface="Arial"/>
                <a:cs typeface="Arial"/>
              </a:rPr>
              <a:t>ح</a:t>
            </a:r>
            <a:r>
              <a:rPr sz="2400" spc="-355" dirty="0">
                <a:latin typeface="Arial"/>
                <a:cs typeface="Arial"/>
              </a:rPr>
              <a:t>ل</a:t>
            </a:r>
            <a:r>
              <a:rPr sz="2400" spc="20" dirty="0">
                <a:latin typeface="Arial"/>
                <a:cs typeface="Arial"/>
              </a:rPr>
              <a:t>ا</a:t>
            </a:r>
            <a:r>
              <a:rPr sz="2400" spc="-1130" dirty="0">
                <a:latin typeface="Arial"/>
                <a:cs typeface="Arial"/>
              </a:rPr>
              <a:t>ب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ء</a:t>
            </a:r>
            <a:r>
              <a:rPr sz="2400" spc="-110" dirty="0">
                <a:latin typeface="Arial"/>
                <a:cs typeface="Arial"/>
              </a:rPr>
              <a:t>ي</a:t>
            </a:r>
            <a:r>
              <a:rPr sz="2400" spc="-700" dirty="0">
                <a:latin typeface="Arial"/>
                <a:cs typeface="Arial"/>
              </a:rPr>
              <a:t>ش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ت</a:t>
            </a:r>
            <a:r>
              <a:rPr sz="2400" spc="-940" dirty="0">
                <a:latin typeface="Arial"/>
                <a:cs typeface="Arial"/>
              </a:rPr>
              <a:t>ي</a:t>
            </a:r>
            <a:r>
              <a:rPr sz="2400" spc="-800" dirty="0">
                <a:latin typeface="Arial"/>
                <a:cs typeface="Arial"/>
              </a:rPr>
              <a:t>ق</a:t>
            </a:r>
            <a:r>
              <a:rPr sz="2400" spc="-720" dirty="0">
                <a:latin typeface="Arial"/>
                <a:cs typeface="Arial"/>
              </a:rPr>
              <a:t>ل</a:t>
            </a:r>
            <a:r>
              <a:rPr sz="2400" spc="25" dirty="0">
                <a:latin typeface="Arial"/>
                <a:cs typeface="Arial"/>
              </a:rPr>
              <a:t> ا</a:t>
            </a:r>
            <a:r>
              <a:rPr sz="2400" spc="135" dirty="0">
                <a:latin typeface="Arial"/>
                <a:cs typeface="Arial"/>
              </a:rPr>
              <a:t>م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ts val="3225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b="1" spc="-20" dirty="0">
                <a:latin typeface="Calibri"/>
                <a:cs typeface="Calibri"/>
              </a:rPr>
              <a:t>Mention</a:t>
            </a:r>
            <a:r>
              <a:rPr sz="2700" b="1" spc="100" dirty="0">
                <a:latin typeface="Calibri"/>
                <a:cs typeface="Calibri"/>
              </a:rPr>
              <a:t> </a:t>
            </a:r>
            <a:r>
              <a:rPr sz="2700" b="1" spc="-25" dirty="0">
                <a:latin typeface="Calibri"/>
                <a:cs typeface="Calibri"/>
              </a:rPr>
              <a:t>the</a:t>
            </a:r>
            <a:r>
              <a:rPr sz="2700" b="1" spc="45" dirty="0">
                <a:latin typeface="Calibri"/>
                <a:cs typeface="Calibri"/>
              </a:rPr>
              <a:t> </a:t>
            </a:r>
            <a:r>
              <a:rPr sz="2700" b="1" spc="-15" dirty="0">
                <a:latin typeface="Calibri"/>
                <a:cs typeface="Calibri"/>
              </a:rPr>
              <a:t>causes</a:t>
            </a:r>
            <a:r>
              <a:rPr sz="2700" b="1" spc="30" dirty="0">
                <a:latin typeface="Calibri"/>
                <a:cs typeface="Calibri"/>
              </a:rPr>
              <a:t> </a:t>
            </a:r>
            <a:r>
              <a:rPr sz="2700" b="1" spc="-15" dirty="0">
                <a:latin typeface="Calibri"/>
                <a:cs typeface="Calibri"/>
              </a:rPr>
              <a:t>of</a:t>
            </a:r>
            <a:r>
              <a:rPr sz="2700" b="1" spc="25" dirty="0">
                <a:latin typeface="Calibri"/>
                <a:cs typeface="Calibri"/>
              </a:rPr>
              <a:t> </a:t>
            </a:r>
            <a:r>
              <a:rPr sz="2700" b="1" spc="-15" dirty="0">
                <a:latin typeface="Calibri"/>
                <a:cs typeface="Calibri"/>
              </a:rPr>
              <a:t>azoospermia</a:t>
            </a:r>
            <a:r>
              <a:rPr sz="2700" spc="-15" dirty="0">
                <a:latin typeface="Calibri"/>
                <a:cs typeface="Calibri"/>
              </a:rPr>
              <a:t>:</a:t>
            </a:r>
            <a:endParaRPr sz="2700">
              <a:latin typeface="Calibri"/>
              <a:cs typeface="Calibri"/>
            </a:endParaRPr>
          </a:p>
          <a:p>
            <a:pPr marL="756285" marR="241300" lvl="1" indent="-286385">
              <a:lnSpc>
                <a:spcPts val="2330"/>
              </a:lnSpc>
              <a:spcBef>
                <a:spcPts val="530"/>
              </a:spcBef>
              <a:buFont typeface="Arial"/>
              <a:buChar char="–"/>
              <a:tabLst>
                <a:tab pos="756285" algn="l"/>
              </a:tabLst>
            </a:pPr>
            <a:r>
              <a:rPr sz="2400" b="1" spc="-5" dirty="0">
                <a:latin typeface="Calibri"/>
                <a:cs typeface="Calibri"/>
              </a:rPr>
              <a:t>Pretesticular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(ex.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Hypopituitarism,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hyperprolactinemia,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chemotherapy)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ts val="2590"/>
              </a:lnSpc>
              <a:buFont typeface="Arial"/>
              <a:buChar char="–"/>
              <a:tabLst>
                <a:tab pos="756285" algn="l"/>
              </a:tabLst>
            </a:pPr>
            <a:r>
              <a:rPr sz="2400" b="1" spc="-25" dirty="0">
                <a:latin typeface="Calibri"/>
                <a:cs typeface="Calibri"/>
              </a:rPr>
              <a:t>Testicular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(ex.</a:t>
            </a:r>
            <a:r>
              <a:rPr sz="2400" spc="-15" dirty="0">
                <a:latin typeface="Calibri"/>
                <a:cs typeface="Calibri"/>
              </a:rPr>
              <a:t> Klinefelter’s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syndrome,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cryptorchidism,</a:t>
            </a:r>
            <a:endParaRPr sz="2400">
              <a:latin typeface="Calibri"/>
              <a:cs typeface="Calibri"/>
            </a:endParaRPr>
          </a:p>
          <a:p>
            <a:pPr marL="756285">
              <a:lnSpc>
                <a:spcPts val="2605"/>
              </a:lnSpc>
            </a:pPr>
            <a:r>
              <a:rPr sz="2400" dirty="0">
                <a:latin typeface="Calibri"/>
                <a:cs typeface="Calibri"/>
              </a:rPr>
              <a:t>orchitis,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surgery,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radiation)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ts val="2565"/>
              </a:lnSpc>
              <a:spcBef>
                <a:spcPts val="45"/>
              </a:spcBef>
              <a:buFont typeface="Arial"/>
              <a:buChar char="–"/>
              <a:tabLst>
                <a:tab pos="756285" algn="l"/>
              </a:tabLst>
            </a:pPr>
            <a:r>
              <a:rPr sz="2400" b="1" spc="-10" dirty="0">
                <a:latin typeface="Calibri"/>
                <a:cs typeface="Calibri"/>
              </a:rPr>
              <a:t>Post-testicular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(ex.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Vasectomy,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cystic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fibrosis,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ejaculatory</a:t>
            </a:r>
            <a:endParaRPr sz="2400">
              <a:latin typeface="Calibri"/>
              <a:cs typeface="Calibri"/>
            </a:endParaRPr>
          </a:p>
          <a:p>
            <a:pPr marL="756285">
              <a:lnSpc>
                <a:spcPts val="2555"/>
              </a:lnSpc>
            </a:pPr>
            <a:r>
              <a:rPr sz="2400" spc="10" dirty="0">
                <a:latin typeface="Calibri"/>
                <a:cs typeface="Calibri"/>
              </a:rPr>
              <a:t>duct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obstruction)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ts val="3225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b="1" spc="-15" dirty="0">
                <a:latin typeface="Calibri"/>
                <a:cs typeface="Calibri"/>
              </a:rPr>
              <a:t>Blood</a:t>
            </a:r>
            <a:r>
              <a:rPr sz="2700" b="1" spc="35" dirty="0">
                <a:latin typeface="Calibri"/>
                <a:cs typeface="Calibri"/>
              </a:rPr>
              <a:t> </a:t>
            </a:r>
            <a:r>
              <a:rPr sz="2700" b="1" spc="-20" dirty="0">
                <a:latin typeface="Calibri"/>
                <a:cs typeface="Calibri"/>
              </a:rPr>
              <a:t>test</a:t>
            </a:r>
            <a:r>
              <a:rPr sz="2700" b="1" spc="25" dirty="0">
                <a:latin typeface="Calibri"/>
                <a:cs typeface="Calibri"/>
              </a:rPr>
              <a:t> </a:t>
            </a:r>
            <a:r>
              <a:rPr sz="2700" b="1" spc="-15" dirty="0">
                <a:latin typeface="Calibri"/>
                <a:cs typeface="Calibri"/>
              </a:rPr>
              <a:t>you</a:t>
            </a:r>
            <a:r>
              <a:rPr sz="2700" b="1" spc="-40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would</a:t>
            </a:r>
            <a:r>
              <a:rPr sz="2700" b="1" spc="35" dirty="0">
                <a:latin typeface="Calibri"/>
                <a:cs typeface="Calibri"/>
              </a:rPr>
              <a:t> </a:t>
            </a:r>
            <a:r>
              <a:rPr sz="2700" b="1" spc="-25" dirty="0">
                <a:latin typeface="Calibri"/>
                <a:cs typeface="Calibri"/>
              </a:rPr>
              <a:t>like </a:t>
            </a:r>
            <a:r>
              <a:rPr sz="2700" b="1" spc="-20" dirty="0">
                <a:latin typeface="Calibri"/>
                <a:cs typeface="Calibri"/>
              </a:rPr>
              <a:t>to</a:t>
            </a:r>
            <a:r>
              <a:rPr sz="2700" b="1" spc="30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order</a:t>
            </a:r>
            <a:r>
              <a:rPr sz="2700" spc="-5" dirty="0">
                <a:latin typeface="Calibri"/>
                <a:cs typeface="Calibri"/>
              </a:rPr>
              <a:t>:</a:t>
            </a:r>
            <a:endParaRPr sz="27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70"/>
              </a:spcBef>
              <a:buFont typeface="Arial"/>
              <a:buChar char="–"/>
              <a:tabLst>
                <a:tab pos="756285" algn="l"/>
              </a:tabLst>
            </a:pPr>
            <a:r>
              <a:rPr sz="2400" spc="5" dirty="0">
                <a:latin typeface="Calibri"/>
                <a:cs typeface="Calibri"/>
              </a:rPr>
              <a:t>FSH,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LG,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Testosterone</a:t>
            </a:r>
            <a:r>
              <a:rPr sz="2400" spc="-2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and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prolactin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524625" y="1628775"/>
            <a:ext cx="2381250" cy="1752600"/>
            <a:chOff x="6524625" y="1628775"/>
            <a:chExt cx="2381250" cy="17526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24625" y="1628775"/>
              <a:ext cx="2381250" cy="1752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34175" y="1838325"/>
              <a:ext cx="1781175" cy="115252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Station</a:t>
            </a:r>
            <a:r>
              <a:rPr spc="-90" dirty="0"/>
              <a:t> </a:t>
            </a:r>
            <a:r>
              <a:rPr spc="15" dirty="0"/>
              <a:t>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87817"/>
            <a:ext cx="7754620" cy="449326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55600" marR="219075" indent="-343535">
              <a:lnSpc>
                <a:spcPts val="2100"/>
              </a:lnSpc>
              <a:spcBef>
                <a:spcPts val="370"/>
              </a:spcBef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1950" spc="-10" dirty="0">
                <a:latin typeface="Calibri"/>
                <a:cs typeface="Calibri"/>
              </a:rPr>
              <a:t>24</a:t>
            </a:r>
            <a:r>
              <a:rPr sz="195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years</a:t>
            </a:r>
            <a:r>
              <a:rPr sz="1950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old</a:t>
            </a:r>
            <a:r>
              <a:rPr sz="1950" spc="-4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patient</a:t>
            </a:r>
            <a:r>
              <a:rPr sz="1950" spc="-120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observe</a:t>
            </a:r>
            <a:r>
              <a:rPr sz="1950" spc="-55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painless </a:t>
            </a:r>
            <a:r>
              <a:rPr sz="1950" spc="-10" dirty="0">
                <a:latin typeface="Calibri"/>
                <a:cs typeface="Calibri"/>
              </a:rPr>
              <a:t>mass</a:t>
            </a:r>
            <a:r>
              <a:rPr sz="1950" spc="7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in</a:t>
            </a:r>
            <a:r>
              <a:rPr sz="1950" spc="-35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right</a:t>
            </a:r>
            <a:r>
              <a:rPr sz="1950" spc="-45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scrotal</a:t>
            </a:r>
            <a:r>
              <a:rPr sz="1950" spc="-55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region</a:t>
            </a:r>
            <a:r>
              <a:rPr sz="1950" spc="-40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during </a:t>
            </a:r>
            <a:r>
              <a:rPr sz="1950" spc="-425" dirty="0">
                <a:latin typeface="Calibri"/>
                <a:cs typeface="Calibri"/>
              </a:rPr>
              <a:t> </a:t>
            </a:r>
            <a:r>
              <a:rPr sz="1950" spc="-30" dirty="0">
                <a:latin typeface="Calibri"/>
                <a:cs typeface="Calibri"/>
              </a:rPr>
              <a:t>shower.</a:t>
            </a:r>
            <a:r>
              <a:rPr sz="1950" spc="-45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He</a:t>
            </a:r>
            <a:r>
              <a:rPr sz="1950" spc="1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is</a:t>
            </a:r>
            <a:r>
              <a:rPr sz="1950" spc="-5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not</a:t>
            </a:r>
            <a:r>
              <a:rPr sz="1950" spc="-12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a</a:t>
            </a:r>
            <a:r>
              <a:rPr sz="1950" spc="45" dirty="0">
                <a:latin typeface="Calibri"/>
                <a:cs typeface="Calibri"/>
              </a:rPr>
              <a:t> </a:t>
            </a:r>
            <a:r>
              <a:rPr sz="1950" spc="-40" dirty="0">
                <a:latin typeface="Calibri"/>
                <a:cs typeface="Calibri"/>
              </a:rPr>
              <a:t>smoker.</a:t>
            </a:r>
            <a:endParaRPr sz="1950">
              <a:latin typeface="Calibri"/>
              <a:cs typeface="Calibri"/>
            </a:endParaRPr>
          </a:p>
          <a:p>
            <a:pPr marL="355600" marR="321945" indent="-343535">
              <a:lnSpc>
                <a:spcPts val="346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5" dirty="0">
                <a:latin typeface="Calibri"/>
                <a:cs typeface="Calibri"/>
              </a:rPr>
              <a:t>What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information</a:t>
            </a:r>
            <a:r>
              <a:rPr sz="3200" b="1" spc="-204" dirty="0">
                <a:latin typeface="Calibri"/>
                <a:cs typeface="Calibri"/>
              </a:rPr>
              <a:t> </a:t>
            </a:r>
            <a:r>
              <a:rPr sz="3200" b="1" spc="20" dirty="0">
                <a:latin typeface="Calibri"/>
                <a:cs typeface="Calibri"/>
              </a:rPr>
              <a:t>in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the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history</a:t>
            </a:r>
            <a:r>
              <a:rPr sz="3200" b="1" spc="-15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raises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the </a:t>
            </a:r>
            <a:r>
              <a:rPr sz="3200" b="1" spc="-710" dirty="0">
                <a:latin typeface="Calibri"/>
                <a:cs typeface="Calibri"/>
              </a:rPr>
              <a:t> </a:t>
            </a:r>
            <a:r>
              <a:rPr sz="3200" b="1" spc="15" dirty="0">
                <a:latin typeface="Calibri"/>
                <a:cs typeface="Calibri"/>
              </a:rPr>
              <a:t>p</a:t>
            </a:r>
            <a:r>
              <a:rPr sz="3200" b="1" spc="-5" dirty="0">
                <a:latin typeface="Calibri"/>
                <a:cs typeface="Calibri"/>
              </a:rPr>
              <a:t>oss</a:t>
            </a:r>
            <a:r>
              <a:rPr sz="3200" b="1" spc="30" dirty="0">
                <a:latin typeface="Calibri"/>
                <a:cs typeface="Calibri"/>
              </a:rPr>
              <a:t>i</a:t>
            </a:r>
            <a:r>
              <a:rPr sz="3200" b="1" spc="15" dirty="0">
                <a:latin typeface="Calibri"/>
                <a:cs typeface="Calibri"/>
              </a:rPr>
              <a:t>b</a:t>
            </a:r>
            <a:r>
              <a:rPr sz="3200" b="1" spc="25" dirty="0">
                <a:latin typeface="Calibri"/>
                <a:cs typeface="Calibri"/>
              </a:rPr>
              <a:t>i</a:t>
            </a:r>
            <a:r>
              <a:rPr sz="3200" b="1" spc="30" dirty="0">
                <a:latin typeface="Calibri"/>
                <a:cs typeface="Calibri"/>
              </a:rPr>
              <a:t>li</a:t>
            </a:r>
            <a:r>
              <a:rPr sz="3200" b="1" spc="10" dirty="0">
                <a:latin typeface="Calibri"/>
                <a:cs typeface="Calibri"/>
              </a:rPr>
              <a:t>ty</a:t>
            </a:r>
            <a:r>
              <a:rPr sz="3200" b="1" spc="-225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of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a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60" dirty="0">
                <a:latin typeface="Calibri"/>
                <a:cs typeface="Calibri"/>
              </a:rPr>
              <a:t>t</a:t>
            </a:r>
            <a:r>
              <a:rPr sz="3200" b="1" spc="35" dirty="0">
                <a:latin typeface="Calibri"/>
                <a:cs typeface="Calibri"/>
              </a:rPr>
              <a:t>e</a:t>
            </a:r>
            <a:r>
              <a:rPr sz="3200" b="1" spc="-5" dirty="0">
                <a:latin typeface="Calibri"/>
                <a:cs typeface="Calibri"/>
              </a:rPr>
              <a:t>s</a:t>
            </a:r>
            <a:r>
              <a:rPr sz="3200" b="1" spc="10" dirty="0">
                <a:latin typeface="Calibri"/>
                <a:cs typeface="Calibri"/>
              </a:rPr>
              <a:t>t</a:t>
            </a:r>
            <a:r>
              <a:rPr sz="3200" b="1" spc="35" dirty="0">
                <a:latin typeface="Calibri"/>
                <a:cs typeface="Calibri"/>
              </a:rPr>
              <a:t>i</a:t>
            </a:r>
            <a:r>
              <a:rPr sz="3200" b="1" spc="5" dirty="0">
                <a:latin typeface="Calibri"/>
                <a:cs typeface="Calibri"/>
              </a:rPr>
              <a:t>cu</a:t>
            </a:r>
            <a:r>
              <a:rPr sz="3200" b="1" spc="20" dirty="0">
                <a:latin typeface="Calibri"/>
                <a:cs typeface="Calibri"/>
              </a:rPr>
              <a:t>l</a:t>
            </a:r>
            <a:r>
              <a:rPr sz="3200" b="1" spc="-10" dirty="0">
                <a:latin typeface="Calibri"/>
                <a:cs typeface="Calibri"/>
              </a:rPr>
              <a:t>a</a:t>
            </a:r>
            <a:r>
              <a:rPr sz="3200" b="1" spc="10" dirty="0">
                <a:latin typeface="Calibri"/>
                <a:cs typeface="Calibri"/>
              </a:rPr>
              <a:t>r</a:t>
            </a:r>
            <a:r>
              <a:rPr sz="3200" b="1" spc="-150" dirty="0">
                <a:latin typeface="Calibri"/>
                <a:cs typeface="Calibri"/>
              </a:rPr>
              <a:t> </a:t>
            </a:r>
            <a:r>
              <a:rPr sz="3200" b="1" spc="15" dirty="0">
                <a:latin typeface="Calibri"/>
                <a:cs typeface="Calibri"/>
              </a:rPr>
              <a:t>tum</a:t>
            </a:r>
            <a:r>
              <a:rPr sz="3200" b="1" dirty="0">
                <a:latin typeface="Calibri"/>
                <a:cs typeface="Calibri"/>
              </a:rPr>
              <a:t>o</a:t>
            </a:r>
            <a:r>
              <a:rPr sz="3200" b="1" spc="-15" dirty="0">
                <a:latin typeface="Calibri"/>
                <a:cs typeface="Calibri"/>
              </a:rPr>
              <a:t>r</a:t>
            </a:r>
            <a:r>
              <a:rPr sz="3200" b="1" spc="10" dirty="0"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85"/>
              </a:spcBef>
              <a:buFont typeface="Arial"/>
              <a:buChar char="–"/>
              <a:tabLst>
                <a:tab pos="756285" algn="l"/>
              </a:tabLst>
            </a:pPr>
            <a:r>
              <a:rPr sz="2750" spc="-20" dirty="0">
                <a:latin typeface="Calibri"/>
                <a:cs typeface="Calibri"/>
              </a:rPr>
              <a:t>Painless</a:t>
            </a:r>
            <a:r>
              <a:rPr sz="2750" spc="22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mass,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Age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(24)</a:t>
            </a:r>
            <a:endParaRPr sz="2750">
              <a:latin typeface="Calibri"/>
              <a:cs typeface="Calibri"/>
            </a:endParaRPr>
          </a:p>
          <a:p>
            <a:pPr marL="355600" marR="5080" indent="-343535">
              <a:lnSpc>
                <a:spcPts val="3460"/>
              </a:lnSpc>
              <a:spcBef>
                <a:spcPts val="8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10" dirty="0">
                <a:latin typeface="Calibri"/>
                <a:cs typeface="Calibri"/>
              </a:rPr>
              <a:t>Wh</a:t>
            </a:r>
            <a:r>
              <a:rPr sz="3200" b="1" spc="-15" dirty="0">
                <a:latin typeface="Calibri"/>
                <a:cs typeface="Calibri"/>
              </a:rPr>
              <a:t>a</a:t>
            </a:r>
            <a:r>
              <a:rPr sz="3200" b="1" spc="5" dirty="0">
                <a:latin typeface="Calibri"/>
                <a:cs typeface="Calibri"/>
              </a:rPr>
              <a:t>t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spc="35" dirty="0">
                <a:latin typeface="Calibri"/>
                <a:cs typeface="Calibri"/>
              </a:rPr>
              <a:t>i</a:t>
            </a:r>
            <a:r>
              <a:rPr sz="3200" b="1" spc="10" dirty="0">
                <a:latin typeface="Calibri"/>
                <a:cs typeface="Calibri"/>
              </a:rPr>
              <a:t>s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the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mo</a:t>
            </a:r>
            <a:r>
              <a:rPr sz="3200" b="1" spc="-15" dirty="0">
                <a:latin typeface="Calibri"/>
                <a:cs typeface="Calibri"/>
              </a:rPr>
              <a:t>s</a:t>
            </a:r>
            <a:r>
              <a:rPr sz="3200" b="1" spc="5" dirty="0">
                <a:latin typeface="Calibri"/>
                <a:cs typeface="Calibri"/>
              </a:rPr>
              <a:t>t</a:t>
            </a:r>
            <a:r>
              <a:rPr sz="3200" b="1" spc="-120" dirty="0">
                <a:latin typeface="Calibri"/>
                <a:cs typeface="Calibri"/>
              </a:rPr>
              <a:t> </a:t>
            </a:r>
            <a:r>
              <a:rPr sz="3200" b="1" spc="35" dirty="0">
                <a:latin typeface="Calibri"/>
                <a:cs typeface="Calibri"/>
              </a:rPr>
              <a:t>i</a:t>
            </a:r>
            <a:r>
              <a:rPr sz="3200" b="1" spc="10" dirty="0">
                <a:latin typeface="Calibri"/>
                <a:cs typeface="Calibri"/>
              </a:rPr>
              <a:t>mp</a:t>
            </a:r>
            <a:r>
              <a:rPr sz="3200" b="1" spc="-5" dirty="0">
                <a:latin typeface="Calibri"/>
                <a:cs typeface="Calibri"/>
              </a:rPr>
              <a:t>o</a:t>
            </a:r>
            <a:r>
              <a:rPr sz="3200" b="1" spc="-20" dirty="0">
                <a:latin typeface="Calibri"/>
                <a:cs typeface="Calibri"/>
              </a:rPr>
              <a:t>r</a:t>
            </a:r>
            <a:r>
              <a:rPr sz="3200" b="1" spc="5" dirty="0">
                <a:latin typeface="Calibri"/>
                <a:cs typeface="Calibri"/>
              </a:rPr>
              <a:t>t</a:t>
            </a:r>
            <a:r>
              <a:rPr sz="3200" b="1" spc="-5" dirty="0">
                <a:latin typeface="Calibri"/>
                <a:cs typeface="Calibri"/>
              </a:rPr>
              <a:t>a</a:t>
            </a:r>
            <a:r>
              <a:rPr sz="3200" b="1" spc="10" dirty="0">
                <a:latin typeface="Calibri"/>
                <a:cs typeface="Calibri"/>
              </a:rPr>
              <a:t>nt</a:t>
            </a:r>
            <a:r>
              <a:rPr sz="3200" b="1" spc="-125" dirty="0">
                <a:latin typeface="Calibri"/>
                <a:cs typeface="Calibri"/>
              </a:rPr>
              <a:t> </a:t>
            </a:r>
            <a:r>
              <a:rPr sz="3200" b="1" spc="35" dirty="0">
                <a:latin typeface="Calibri"/>
                <a:cs typeface="Calibri"/>
              </a:rPr>
              <a:t>i</a:t>
            </a:r>
            <a:r>
              <a:rPr sz="3200" b="1" spc="-70" dirty="0">
                <a:latin typeface="Calibri"/>
                <a:cs typeface="Calibri"/>
              </a:rPr>
              <a:t>n</a:t>
            </a:r>
            <a:r>
              <a:rPr sz="3200" b="1" spc="-15" dirty="0">
                <a:latin typeface="Calibri"/>
                <a:cs typeface="Calibri"/>
              </a:rPr>
              <a:t>v</a:t>
            </a:r>
            <a:r>
              <a:rPr sz="3200" b="1" spc="30" dirty="0">
                <a:latin typeface="Calibri"/>
                <a:cs typeface="Calibri"/>
              </a:rPr>
              <a:t>e</a:t>
            </a:r>
            <a:r>
              <a:rPr sz="3200" b="1" spc="-5" dirty="0">
                <a:latin typeface="Calibri"/>
                <a:cs typeface="Calibri"/>
              </a:rPr>
              <a:t>s</a:t>
            </a:r>
            <a:r>
              <a:rPr sz="3200" b="1" spc="5" dirty="0">
                <a:latin typeface="Calibri"/>
                <a:cs typeface="Calibri"/>
              </a:rPr>
              <a:t>t</a:t>
            </a:r>
            <a:r>
              <a:rPr sz="3200" b="1" spc="35" dirty="0">
                <a:latin typeface="Calibri"/>
                <a:cs typeface="Calibri"/>
              </a:rPr>
              <a:t>i</a:t>
            </a:r>
            <a:r>
              <a:rPr sz="3200" b="1" spc="-95" dirty="0">
                <a:latin typeface="Calibri"/>
                <a:cs typeface="Calibri"/>
              </a:rPr>
              <a:t>g</a:t>
            </a:r>
            <a:r>
              <a:rPr sz="3200" b="1" spc="-5" dirty="0">
                <a:latin typeface="Calibri"/>
                <a:cs typeface="Calibri"/>
              </a:rPr>
              <a:t>a</a:t>
            </a:r>
            <a:r>
              <a:rPr sz="3200" b="1" spc="5" dirty="0">
                <a:latin typeface="Calibri"/>
                <a:cs typeface="Calibri"/>
              </a:rPr>
              <a:t>t</a:t>
            </a:r>
            <a:r>
              <a:rPr sz="3200" b="1" spc="35" dirty="0">
                <a:latin typeface="Calibri"/>
                <a:cs typeface="Calibri"/>
              </a:rPr>
              <a:t>i</a:t>
            </a:r>
            <a:r>
              <a:rPr sz="3200" b="1" spc="10" dirty="0">
                <a:latin typeface="Calibri"/>
                <a:cs typeface="Calibri"/>
              </a:rPr>
              <a:t>on</a:t>
            </a:r>
            <a:r>
              <a:rPr sz="3200" b="1" spc="-215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to  </a:t>
            </a:r>
            <a:r>
              <a:rPr sz="3200" b="1" spc="10" dirty="0">
                <a:latin typeface="Calibri"/>
                <a:cs typeface="Calibri"/>
              </a:rPr>
              <a:t>confirm</a:t>
            </a:r>
            <a:r>
              <a:rPr sz="3200" b="1" spc="-130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diagnosis</a:t>
            </a:r>
            <a:r>
              <a:rPr sz="3200" b="1" spc="-140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80"/>
              </a:spcBef>
              <a:buFont typeface="Arial"/>
              <a:buChar char="–"/>
              <a:tabLst>
                <a:tab pos="756285" algn="l"/>
              </a:tabLst>
            </a:pPr>
            <a:r>
              <a:rPr sz="2750" spc="-10" dirty="0">
                <a:latin typeface="Calibri"/>
                <a:cs typeface="Calibri"/>
              </a:rPr>
              <a:t>Ultrasound,</a:t>
            </a:r>
            <a:r>
              <a:rPr sz="2750" spc="24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tumor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markers</a:t>
            </a:r>
            <a:endParaRPr sz="2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5" dirty="0">
                <a:latin typeface="Calibri"/>
                <a:cs typeface="Calibri"/>
              </a:rPr>
              <a:t>What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blood</a:t>
            </a:r>
            <a:r>
              <a:rPr sz="3200" b="1" spc="-13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tests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spc="15" dirty="0">
                <a:latin typeface="Calibri"/>
                <a:cs typeface="Calibri"/>
              </a:rPr>
              <a:t>would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you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like</a:t>
            </a:r>
            <a:r>
              <a:rPr sz="3200" b="1" spc="-175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to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order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40"/>
              </a:spcBef>
              <a:buFont typeface="Arial"/>
              <a:buChar char="–"/>
              <a:tabLst>
                <a:tab pos="756285" algn="l"/>
              </a:tabLst>
            </a:pPr>
            <a:r>
              <a:rPr sz="2750" spc="-15" dirty="0">
                <a:latin typeface="Calibri"/>
                <a:cs typeface="Calibri"/>
              </a:rPr>
              <a:t>Tumor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markers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Station</a:t>
            </a:r>
            <a:r>
              <a:rPr spc="-90" dirty="0"/>
              <a:t> </a:t>
            </a:r>
            <a:r>
              <a:rPr spc="15" dirty="0"/>
              <a:t>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857" y="1766569"/>
            <a:ext cx="5840095" cy="470535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355600" marR="109855" indent="-343535">
              <a:lnSpc>
                <a:spcPct val="79300"/>
              </a:lnSpc>
              <a:spcBef>
                <a:spcPts val="850"/>
              </a:spcBef>
              <a:buFont typeface="Wingdings"/>
              <a:buChar char=""/>
              <a:tabLst>
                <a:tab pos="356235" algn="l"/>
              </a:tabLst>
            </a:pPr>
            <a:r>
              <a:rPr sz="3000" spc="-15" dirty="0">
                <a:latin typeface="Calibri"/>
                <a:cs typeface="Calibri"/>
              </a:rPr>
              <a:t>Patient </a:t>
            </a:r>
            <a:r>
              <a:rPr sz="3000" spc="-5" dirty="0">
                <a:latin typeface="Calibri"/>
                <a:cs typeface="Calibri"/>
              </a:rPr>
              <a:t>with </a:t>
            </a:r>
            <a:r>
              <a:rPr sz="3000" spc="-15" dirty="0">
                <a:latin typeface="Calibri"/>
                <a:cs typeface="Calibri"/>
              </a:rPr>
              <a:t>ureteric </a:t>
            </a:r>
            <a:r>
              <a:rPr sz="3000" spc="-10" dirty="0">
                <a:latin typeface="Calibri"/>
                <a:cs typeface="Calibri"/>
              </a:rPr>
              <a:t>debris/stones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and </a:t>
            </a:r>
            <a:r>
              <a:rPr sz="3000" spc="-15" dirty="0">
                <a:latin typeface="Calibri"/>
                <a:cs typeface="Calibri"/>
              </a:rPr>
              <a:t>recurrent</a:t>
            </a:r>
            <a:r>
              <a:rPr sz="3000" spc="50" dirty="0">
                <a:latin typeface="Calibri"/>
                <a:cs typeface="Calibri"/>
              </a:rPr>
              <a:t> </a:t>
            </a:r>
            <a:r>
              <a:rPr sz="3000" spc="10" dirty="0">
                <a:latin typeface="Calibri"/>
                <a:cs typeface="Calibri"/>
              </a:rPr>
              <a:t>UTIs</a:t>
            </a:r>
            <a:endParaRPr sz="3000">
              <a:latin typeface="Calibri"/>
              <a:cs typeface="Calibri"/>
            </a:endParaRPr>
          </a:p>
          <a:p>
            <a:pPr marL="342900" marR="2772410" indent="-342900" algn="r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sz="2150" b="1" spc="10" dirty="0">
                <a:latin typeface="Calibri"/>
                <a:cs typeface="Calibri"/>
              </a:rPr>
              <a:t>What </a:t>
            </a:r>
            <a:r>
              <a:rPr sz="2150" b="1" spc="-5" dirty="0">
                <a:latin typeface="Calibri"/>
                <a:cs typeface="Calibri"/>
              </a:rPr>
              <a:t>are</a:t>
            </a:r>
            <a:r>
              <a:rPr sz="2150" b="1" spc="114" dirty="0">
                <a:latin typeface="Calibri"/>
                <a:cs typeface="Calibri"/>
              </a:rPr>
              <a:t> </a:t>
            </a:r>
            <a:r>
              <a:rPr sz="2150" b="1" spc="20" dirty="0">
                <a:latin typeface="Calibri"/>
                <a:cs typeface="Calibri"/>
              </a:rPr>
              <a:t>the</a:t>
            </a:r>
            <a:r>
              <a:rPr sz="2150" b="1" spc="-25" dirty="0">
                <a:latin typeface="Calibri"/>
                <a:cs typeface="Calibri"/>
              </a:rPr>
              <a:t> </a:t>
            </a:r>
            <a:r>
              <a:rPr sz="2150" b="1" spc="20" dirty="0">
                <a:latin typeface="Calibri"/>
                <a:cs typeface="Calibri"/>
              </a:rPr>
              <a:t>findings</a:t>
            </a:r>
            <a:r>
              <a:rPr sz="2150" b="1" spc="-25" dirty="0">
                <a:latin typeface="Calibri"/>
                <a:cs typeface="Calibri"/>
              </a:rPr>
              <a:t> </a:t>
            </a:r>
            <a:r>
              <a:rPr sz="2150" b="1" spc="10" dirty="0">
                <a:latin typeface="Calibri"/>
                <a:cs typeface="Calibri"/>
              </a:rPr>
              <a:t>?</a:t>
            </a:r>
            <a:endParaRPr sz="2150">
              <a:latin typeface="Calibri"/>
              <a:cs typeface="Calibri"/>
            </a:endParaRPr>
          </a:p>
          <a:p>
            <a:pPr marR="2757805" algn="r">
              <a:lnSpc>
                <a:spcPct val="100000"/>
              </a:lnSpc>
              <a:spcBef>
                <a:spcPts val="50"/>
              </a:spcBef>
            </a:pPr>
            <a:r>
              <a:rPr sz="2450" spc="15" dirty="0">
                <a:latin typeface="Arial"/>
                <a:cs typeface="Arial"/>
              </a:rPr>
              <a:t>–</a:t>
            </a:r>
            <a:r>
              <a:rPr sz="2450" spc="155" dirty="0">
                <a:latin typeface="Arial"/>
                <a:cs typeface="Arial"/>
              </a:rPr>
              <a:t> </a:t>
            </a:r>
            <a:r>
              <a:rPr sz="2450" dirty="0">
                <a:latin typeface="Calibri"/>
                <a:cs typeface="Calibri"/>
              </a:rPr>
              <a:t>Radiopaque</a:t>
            </a:r>
            <a:r>
              <a:rPr sz="2450" spc="130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stone</a:t>
            </a:r>
            <a:endParaRPr sz="24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150" b="1" spc="10" dirty="0">
                <a:latin typeface="Calibri"/>
                <a:cs typeface="Calibri"/>
              </a:rPr>
              <a:t>What</a:t>
            </a:r>
            <a:r>
              <a:rPr sz="2150" b="1" spc="30" dirty="0">
                <a:latin typeface="Calibri"/>
                <a:cs typeface="Calibri"/>
              </a:rPr>
              <a:t> </a:t>
            </a:r>
            <a:r>
              <a:rPr sz="2150" b="1" spc="-5" dirty="0">
                <a:latin typeface="Calibri"/>
                <a:cs typeface="Calibri"/>
              </a:rPr>
              <a:t>are</a:t>
            </a:r>
            <a:r>
              <a:rPr sz="2150" b="1" spc="140" dirty="0">
                <a:latin typeface="Calibri"/>
                <a:cs typeface="Calibri"/>
              </a:rPr>
              <a:t> </a:t>
            </a:r>
            <a:r>
              <a:rPr sz="2150" b="1" spc="20" dirty="0">
                <a:latin typeface="Calibri"/>
                <a:cs typeface="Calibri"/>
              </a:rPr>
              <a:t>the</a:t>
            </a:r>
            <a:r>
              <a:rPr sz="2150" b="1" spc="-15" dirty="0">
                <a:latin typeface="Calibri"/>
                <a:cs typeface="Calibri"/>
              </a:rPr>
              <a:t> </a:t>
            </a:r>
            <a:r>
              <a:rPr sz="2150" b="1" spc="15" dirty="0">
                <a:latin typeface="Calibri"/>
                <a:cs typeface="Calibri"/>
              </a:rPr>
              <a:t>indications</a:t>
            </a:r>
            <a:r>
              <a:rPr sz="2150" b="1" spc="-5" dirty="0">
                <a:latin typeface="Calibri"/>
                <a:cs typeface="Calibri"/>
              </a:rPr>
              <a:t> </a:t>
            </a:r>
            <a:r>
              <a:rPr sz="2150" b="1" spc="25" dirty="0">
                <a:latin typeface="Calibri"/>
                <a:cs typeface="Calibri"/>
              </a:rPr>
              <a:t>of </a:t>
            </a:r>
            <a:r>
              <a:rPr sz="2150" b="1" spc="20" dirty="0">
                <a:latin typeface="Calibri"/>
                <a:cs typeface="Calibri"/>
              </a:rPr>
              <a:t>Double</a:t>
            </a:r>
            <a:r>
              <a:rPr sz="2150" b="1" spc="-10" dirty="0">
                <a:latin typeface="Calibri"/>
                <a:cs typeface="Calibri"/>
              </a:rPr>
              <a:t> </a:t>
            </a:r>
            <a:r>
              <a:rPr sz="2150" b="1" spc="5" dirty="0">
                <a:latin typeface="Calibri"/>
                <a:cs typeface="Calibri"/>
              </a:rPr>
              <a:t>J</a:t>
            </a:r>
            <a:r>
              <a:rPr sz="2150" b="1" spc="60" dirty="0">
                <a:latin typeface="Calibri"/>
                <a:cs typeface="Calibri"/>
              </a:rPr>
              <a:t> </a:t>
            </a:r>
            <a:r>
              <a:rPr sz="2150" b="1" spc="25" dirty="0">
                <a:latin typeface="Calibri"/>
                <a:cs typeface="Calibri"/>
              </a:rPr>
              <a:t>stent</a:t>
            </a:r>
            <a:r>
              <a:rPr sz="2150" b="1" spc="-114" dirty="0">
                <a:latin typeface="Calibri"/>
                <a:cs typeface="Calibri"/>
              </a:rPr>
              <a:t> </a:t>
            </a:r>
            <a:r>
              <a:rPr sz="2150" b="1" spc="10" dirty="0">
                <a:latin typeface="Calibri"/>
                <a:cs typeface="Calibri"/>
              </a:rPr>
              <a:t>?</a:t>
            </a:r>
            <a:endParaRPr sz="2150">
              <a:latin typeface="Calibri"/>
              <a:cs typeface="Calibri"/>
            </a:endParaRPr>
          </a:p>
          <a:p>
            <a:pPr marL="699135" lvl="1" indent="-344170">
              <a:lnSpc>
                <a:spcPct val="100000"/>
              </a:lnSpc>
              <a:spcBef>
                <a:spcPts val="50"/>
              </a:spcBef>
              <a:buAutoNum type="arabicPeriod"/>
              <a:tabLst>
                <a:tab pos="699770" algn="l"/>
              </a:tabLst>
            </a:pPr>
            <a:r>
              <a:rPr sz="2450" spc="10" dirty="0">
                <a:latin typeface="Calibri"/>
                <a:cs typeface="Calibri"/>
              </a:rPr>
              <a:t>Obstructive</a:t>
            </a:r>
            <a:r>
              <a:rPr sz="2450" spc="-15" dirty="0">
                <a:latin typeface="Calibri"/>
                <a:cs typeface="Calibri"/>
              </a:rPr>
              <a:t> </a:t>
            </a:r>
            <a:r>
              <a:rPr sz="2450" spc="-20" dirty="0">
                <a:latin typeface="Calibri"/>
                <a:cs typeface="Calibri"/>
              </a:rPr>
              <a:t>nephropathy</a:t>
            </a:r>
            <a:endParaRPr sz="2450">
              <a:latin typeface="Calibri"/>
              <a:cs typeface="Calibri"/>
            </a:endParaRPr>
          </a:p>
          <a:p>
            <a:pPr marL="699135" marR="5080" lvl="1" indent="-343535">
              <a:lnSpc>
                <a:spcPct val="85700"/>
              </a:lnSpc>
              <a:spcBef>
                <a:spcPts val="484"/>
              </a:spcBef>
              <a:buAutoNum type="arabicPeriod"/>
              <a:tabLst>
                <a:tab pos="699770" algn="l"/>
              </a:tabLst>
            </a:pPr>
            <a:r>
              <a:rPr sz="2450" spc="10" dirty="0">
                <a:latin typeface="Calibri"/>
                <a:cs typeface="Calibri"/>
              </a:rPr>
              <a:t>P</a:t>
            </a:r>
            <a:r>
              <a:rPr sz="2450" spc="-40" dirty="0">
                <a:latin typeface="Calibri"/>
                <a:cs typeface="Calibri"/>
              </a:rPr>
              <a:t>r</a:t>
            </a:r>
            <a:r>
              <a:rPr sz="2450" spc="-25" dirty="0">
                <a:latin typeface="Calibri"/>
                <a:cs typeface="Calibri"/>
              </a:rPr>
              <a:t>o</a:t>
            </a:r>
            <a:r>
              <a:rPr sz="2450" spc="-20" dirty="0">
                <a:latin typeface="Calibri"/>
                <a:cs typeface="Calibri"/>
              </a:rPr>
              <a:t>p</a:t>
            </a:r>
            <a:r>
              <a:rPr sz="2450" spc="-95" dirty="0">
                <a:latin typeface="Calibri"/>
                <a:cs typeface="Calibri"/>
              </a:rPr>
              <a:t>h</a:t>
            </a:r>
            <a:r>
              <a:rPr sz="2450" spc="10" dirty="0">
                <a:latin typeface="Calibri"/>
                <a:cs typeface="Calibri"/>
              </a:rPr>
              <a:t>y</a:t>
            </a:r>
            <a:r>
              <a:rPr sz="2450" spc="35" dirty="0">
                <a:latin typeface="Calibri"/>
                <a:cs typeface="Calibri"/>
              </a:rPr>
              <a:t>l</a:t>
            </a:r>
            <a:r>
              <a:rPr sz="2450" spc="15" dirty="0">
                <a:latin typeface="Calibri"/>
                <a:cs typeface="Calibri"/>
              </a:rPr>
              <a:t>a</a:t>
            </a:r>
            <a:r>
              <a:rPr sz="2450" spc="10" dirty="0">
                <a:latin typeface="Calibri"/>
                <a:cs typeface="Calibri"/>
              </a:rPr>
              <a:t>ct</a:t>
            </a:r>
            <a:r>
              <a:rPr sz="2450" spc="30" dirty="0">
                <a:latin typeface="Calibri"/>
                <a:cs typeface="Calibri"/>
              </a:rPr>
              <a:t>i</a:t>
            </a:r>
            <a:r>
              <a:rPr sz="2450" spc="10" dirty="0">
                <a:latin typeface="Calibri"/>
                <a:cs typeface="Calibri"/>
              </a:rPr>
              <a:t>c</a:t>
            </a:r>
            <a:r>
              <a:rPr sz="2450" spc="195" dirty="0">
                <a:latin typeface="Calibri"/>
                <a:cs typeface="Calibri"/>
              </a:rPr>
              <a:t> </a:t>
            </a:r>
            <a:r>
              <a:rPr sz="2450" spc="-20" dirty="0">
                <a:latin typeface="Calibri"/>
                <a:cs typeface="Calibri"/>
              </a:rPr>
              <a:t>p</a:t>
            </a:r>
            <a:r>
              <a:rPr sz="2450" spc="35" dirty="0">
                <a:latin typeface="Calibri"/>
                <a:cs typeface="Calibri"/>
              </a:rPr>
              <a:t>r</a:t>
            </a:r>
            <a:r>
              <a:rPr sz="2450" dirty="0">
                <a:latin typeface="Calibri"/>
                <a:cs typeface="Calibri"/>
              </a:rPr>
              <a:t>e-</a:t>
            </a:r>
            <a:r>
              <a:rPr sz="2450" spc="-5" dirty="0">
                <a:latin typeface="Calibri"/>
                <a:cs typeface="Calibri"/>
              </a:rPr>
              <a:t>ES</a:t>
            </a:r>
            <a:r>
              <a:rPr sz="2450" spc="-10" dirty="0">
                <a:latin typeface="Calibri"/>
                <a:cs typeface="Calibri"/>
              </a:rPr>
              <a:t>W</a:t>
            </a:r>
            <a:r>
              <a:rPr sz="2450" spc="15" dirty="0">
                <a:latin typeface="Calibri"/>
                <a:cs typeface="Calibri"/>
              </a:rPr>
              <a:t>L</a:t>
            </a:r>
            <a:r>
              <a:rPr sz="2450" spc="5" dirty="0">
                <a:latin typeface="Calibri"/>
                <a:cs typeface="Calibri"/>
              </a:rPr>
              <a:t>(</a:t>
            </a:r>
            <a:r>
              <a:rPr sz="1700" spc="-10" dirty="0">
                <a:solidFill>
                  <a:srgbClr val="4D5155"/>
                </a:solidFill>
                <a:latin typeface="Arial"/>
                <a:cs typeface="Arial"/>
              </a:rPr>
              <a:t>E</a:t>
            </a:r>
            <a:r>
              <a:rPr sz="1700" spc="-30" dirty="0">
                <a:solidFill>
                  <a:srgbClr val="4D5155"/>
                </a:solidFill>
                <a:latin typeface="Arial"/>
                <a:cs typeface="Arial"/>
              </a:rPr>
              <a:t>xt</a:t>
            </a:r>
            <a:r>
              <a:rPr sz="1700" spc="30" dirty="0">
                <a:solidFill>
                  <a:srgbClr val="4D5155"/>
                </a:solidFill>
                <a:latin typeface="Arial"/>
                <a:cs typeface="Arial"/>
              </a:rPr>
              <a:t>ra</a:t>
            </a:r>
            <a:r>
              <a:rPr sz="1700" spc="45" dirty="0">
                <a:solidFill>
                  <a:srgbClr val="4D5155"/>
                </a:solidFill>
                <a:latin typeface="Arial"/>
                <a:cs typeface="Arial"/>
              </a:rPr>
              <a:t>c</a:t>
            </a:r>
            <a:r>
              <a:rPr sz="1700" spc="30" dirty="0">
                <a:solidFill>
                  <a:srgbClr val="4D5155"/>
                </a:solidFill>
                <a:latin typeface="Arial"/>
                <a:cs typeface="Arial"/>
              </a:rPr>
              <a:t>or</a:t>
            </a:r>
            <a:r>
              <a:rPr sz="1700" spc="-45" dirty="0">
                <a:solidFill>
                  <a:srgbClr val="4D5155"/>
                </a:solidFill>
                <a:latin typeface="Arial"/>
                <a:cs typeface="Arial"/>
              </a:rPr>
              <a:t>p</a:t>
            </a:r>
            <a:r>
              <a:rPr sz="1700" spc="30" dirty="0">
                <a:solidFill>
                  <a:srgbClr val="4D5155"/>
                </a:solidFill>
                <a:latin typeface="Arial"/>
                <a:cs typeface="Arial"/>
              </a:rPr>
              <a:t>orea</a:t>
            </a:r>
            <a:r>
              <a:rPr sz="1700" spc="5" dirty="0">
                <a:solidFill>
                  <a:srgbClr val="4D5155"/>
                </a:solidFill>
                <a:latin typeface="Arial"/>
                <a:cs typeface="Arial"/>
              </a:rPr>
              <a:t>l</a:t>
            </a:r>
            <a:r>
              <a:rPr sz="1700" spc="-110" dirty="0">
                <a:solidFill>
                  <a:srgbClr val="4D5155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5F6268"/>
                </a:solidFill>
                <a:latin typeface="Arial"/>
                <a:cs typeface="Arial"/>
              </a:rPr>
              <a:t>S</a:t>
            </a:r>
            <a:r>
              <a:rPr sz="1700" b="1" spc="85" dirty="0">
                <a:solidFill>
                  <a:srgbClr val="5F6268"/>
                </a:solidFill>
                <a:latin typeface="Arial"/>
                <a:cs typeface="Arial"/>
              </a:rPr>
              <a:t>h</a:t>
            </a:r>
            <a:r>
              <a:rPr sz="1700" b="1" spc="15" dirty="0">
                <a:solidFill>
                  <a:srgbClr val="5F6268"/>
                </a:solidFill>
                <a:latin typeface="Arial"/>
                <a:cs typeface="Arial"/>
              </a:rPr>
              <a:t>o</a:t>
            </a:r>
            <a:r>
              <a:rPr sz="1700" b="1" spc="25" dirty="0">
                <a:solidFill>
                  <a:srgbClr val="5F6268"/>
                </a:solidFill>
                <a:latin typeface="Arial"/>
                <a:cs typeface="Arial"/>
              </a:rPr>
              <a:t>c</a:t>
            </a:r>
            <a:r>
              <a:rPr sz="1700" b="1" spc="10" dirty="0">
                <a:solidFill>
                  <a:srgbClr val="5F6268"/>
                </a:solidFill>
                <a:latin typeface="Arial"/>
                <a:cs typeface="Arial"/>
              </a:rPr>
              <a:t>k  </a:t>
            </a:r>
            <a:r>
              <a:rPr sz="1700" b="1" spc="-15" dirty="0">
                <a:solidFill>
                  <a:srgbClr val="5F6268"/>
                </a:solidFill>
                <a:latin typeface="Arial"/>
                <a:cs typeface="Arial"/>
              </a:rPr>
              <a:t>Wave</a:t>
            </a:r>
            <a:r>
              <a:rPr sz="1700" b="1" spc="-20" dirty="0">
                <a:solidFill>
                  <a:srgbClr val="5F6268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5F6268"/>
                </a:solidFill>
                <a:latin typeface="Arial"/>
                <a:cs typeface="Arial"/>
              </a:rPr>
              <a:t>Lithotripsy</a:t>
            </a:r>
            <a:endParaRPr sz="1700">
              <a:latin typeface="Arial"/>
              <a:cs typeface="Arial"/>
            </a:endParaRPr>
          </a:p>
          <a:p>
            <a:pPr marL="699135" lvl="1" indent="-344170">
              <a:lnSpc>
                <a:spcPts val="2660"/>
              </a:lnSpc>
              <a:buAutoNum type="arabicPeriod"/>
              <a:tabLst>
                <a:tab pos="699770" algn="l"/>
                <a:tab pos="1136650" algn="l"/>
              </a:tabLst>
            </a:pPr>
            <a:r>
              <a:rPr sz="2450" spc="-105" dirty="0">
                <a:latin typeface="Calibri"/>
                <a:cs typeface="Calibri"/>
              </a:rPr>
              <a:t>To	</a:t>
            </a:r>
            <a:r>
              <a:rPr sz="2450" dirty="0">
                <a:latin typeface="Calibri"/>
                <a:cs typeface="Calibri"/>
              </a:rPr>
              <a:t>identify</a:t>
            </a:r>
            <a:r>
              <a:rPr sz="2450" spc="10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ureter</a:t>
            </a:r>
            <a:r>
              <a:rPr sz="2450" spc="-5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during</a:t>
            </a:r>
            <a:r>
              <a:rPr sz="2450" spc="6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major</a:t>
            </a:r>
            <a:endParaRPr sz="2450">
              <a:latin typeface="Calibri"/>
              <a:cs typeface="Calibri"/>
            </a:endParaRPr>
          </a:p>
          <a:p>
            <a:pPr marL="699135">
              <a:lnSpc>
                <a:spcPts val="2675"/>
              </a:lnSpc>
            </a:pPr>
            <a:r>
              <a:rPr sz="2450" spc="10" dirty="0">
                <a:latin typeface="Calibri"/>
                <a:cs typeface="Calibri"/>
              </a:rPr>
              <a:t>surgeries</a:t>
            </a:r>
            <a:endParaRPr sz="2450">
              <a:latin typeface="Calibri"/>
              <a:cs typeface="Calibri"/>
            </a:endParaRPr>
          </a:p>
          <a:p>
            <a:pPr marL="699135" lvl="1" indent="-344170">
              <a:lnSpc>
                <a:spcPct val="100000"/>
              </a:lnSpc>
              <a:spcBef>
                <a:spcPts val="60"/>
              </a:spcBef>
              <a:buAutoNum type="arabicPeriod" startAt="4"/>
              <a:tabLst>
                <a:tab pos="699770" algn="l"/>
              </a:tabLst>
            </a:pPr>
            <a:r>
              <a:rPr sz="2450" spc="-5" dirty="0">
                <a:latin typeface="Calibri"/>
                <a:cs typeface="Calibri"/>
              </a:rPr>
              <a:t>Post-traumatic</a:t>
            </a:r>
            <a:r>
              <a:rPr sz="2450" spc="85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ureteroscopy</a:t>
            </a:r>
            <a:endParaRPr sz="2450">
              <a:latin typeface="Calibri"/>
              <a:cs typeface="Calibri"/>
            </a:endParaRPr>
          </a:p>
          <a:p>
            <a:pPr marL="699135" lvl="1" indent="-344170">
              <a:lnSpc>
                <a:spcPct val="100000"/>
              </a:lnSpc>
              <a:spcBef>
                <a:spcPts val="65"/>
              </a:spcBef>
              <a:buAutoNum type="arabicPeriod" startAt="4"/>
              <a:tabLst>
                <a:tab pos="699770" algn="l"/>
              </a:tabLst>
            </a:pPr>
            <a:r>
              <a:rPr sz="2450" spc="10" dirty="0">
                <a:latin typeface="Calibri"/>
                <a:cs typeface="Calibri"/>
              </a:rPr>
              <a:t>Following</a:t>
            </a:r>
            <a:r>
              <a:rPr sz="2450" spc="-10" dirty="0">
                <a:latin typeface="Calibri"/>
                <a:cs typeface="Calibri"/>
              </a:rPr>
              <a:t> </a:t>
            </a:r>
            <a:r>
              <a:rPr sz="2450" spc="-15" dirty="0">
                <a:latin typeface="Calibri"/>
                <a:cs typeface="Calibri"/>
              </a:rPr>
              <a:t>endopyelotomy</a:t>
            </a:r>
            <a:endParaRPr sz="2450">
              <a:latin typeface="Calibri"/>
              <a:cs typeface="Calibri"/>
            </a:endParaRPr>
          </a:p>
          <a:p>
            <a:pPr marL="699135" lvl="1" indent="-344170">
              <a:lnSpc>
                <a:spcPct val="100000"/>
              </a:lnSpc>
              <a:spcBef>
                <a:spcPts val="65"/>
              </a:spcBef>
              <a:buAutoNum type="arabicPeriod" startAt="4"/>
              <a:tabLst>
                <a:tab pos="699770" algn="l"/>
              </a:tabLst>
            </a:pPr>
            <a:r>
              <a:rPr sz="2450" spc="-20" dirty="0">
                <a:latin typeface="Calibri"/>
                <a:cs typeface="Calibri"/>
              </a:rPr>
              <a:t>Post</a:t>
            </a:r>
            <a:r>
              <a:rPr sz="2450" spc="20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renal</a:t>
            </a:r>
            <a:r>
              <a:rPr sz="2450" spc="4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transplant</a:t>
            </a:r>
            <a:endParaRPr sz="245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00775" y="1628775"/>
            <a:ext cx="2705100" cy="3552825"/>
            <a:chOff x="6200775" y="1628775"/>
            <a:chExt cx="2705100" cy="35528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00775" y="1628775"/>
              <a:ext cx="2705100" cy="35528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10325" y="1838325"/>
              <a:ext cx="2105025" cy="295275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Station</a:t>
            </a:r>
            <a:r>
              <a:rPr spc="-90" dirty="0"/>
              <a:t> </a:t>
            </a:r>
            <a:r>
              <a:rPr spc="15" dirty="0"/>
              <a:t>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616392"/>
            <a:ext cx="7782559" cy="391160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55600" marR="5080" indent="-343535">
              <a:lnSpc>
                <a:spcPct val="102800"/>
              </a:lnSpc>
              <a:spcBef>
                <a:spcPts val="35"/>
              </a:spcBef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1950" spc="-10" dirty="0">
                <a:latin typeface="Calibri"/>
                <a:cs typeface="Calibri"/>
              </a:rPr>
              <a:t>60 years</a:t>
            </a:r>
            <a:r>
              <a:rPr sz="1950" spc="-5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old</a:t>
            </a:r>
            <a:r>
              <a:rPr sz="1950" spc="-4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male</a:t>
            </a:r>
            <a:r>
              <a:rPr sz="1950" spc="1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patient</a:t>
            </a:r>
            <a:r>
              <a:rPr sz="1950" spc="-45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with</a:t>
            </a:r>
            <a:r>
              <a:rPr sz="1950" spc="-114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80mg</a:t>
            </a:r>
            <a:r>
              <a:rPr sz="1950" spc="6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prostate</a:t>
            </a:r>
            <a:r>
              <a:rPr sz="1950" spc="-135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and</a:t>
            </a:r>
            <a:r>
              <a:rPr sz="1950" spc="-40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voiding</a:t>
            </a:r>
            <a:r>
              <a:rPr sz="1950" spc="-16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and</a:t>
            </a:r>
            <a:r>
              <a:rPr sz="1950" spc="30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obstructive </a:t>
            </a:r>
            <a:r>
              <a:rPr sz="1950" spc="-425" dirty="0">
                <a:latin typeface="Calibri"/>
                <a:cs typeface="Calibri"/>
              </a:rPr>
              <a:t> </a:t>
            </a:r>
            <a:r>
              <a:rPr sz="1950" spc="10" dirty="0">
                <a:latin typeface="Calibri"/>
                <a:cs typeface="Calibri"/>
              </a:rPr>
              <a:t>symptoms</a:t>
            </a:r>
            <a:endParaRPr sz="1950">
              <a:latin typeface="Calibri"/>
              <a:cs typeface="Calibri"/>
            </a:endParaRPr>
          </a:p>
          <a:p>
            <a:pPr marL="342900" marR="3771265" indent="-342900" algn="r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sz="3200" b="1" spc="-20" dirty="0">
                <a:latin typeface="Calibri"/>
                <a:cs typeface="Calibri"/>
              </a:rPr>
              <a:t>Type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of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incontinence</a:t>
            </a:r>
            <a:r>
              <a:rPr sz="3200" spc="1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286385" marR="3782060" lvl="1" indent="-286385" algn="r">
              <a:lnSpc>
                <a:spcPct val="100000"/>
              </a:lnSpc>
              <a:spcBef>
                <a:spcPts val="740"/>
              </a:spcBef>
              <a:buFont typeface="Arial"/>
              <a:buChar char="–"/>
              <a:tabLst>
                <a:tab pos="286385" algn="l"/>
              </a:tabLst>
            </a:pPr>
            <a:r>
              <a:rPr sz="2750" spc="10" dirty="0">
                <a:latin typeface="Calibri"/>
                <a:cs typeface="Calibri"/>
              </a:rPr>
              <a:t>Overflow</a:t>
            </a:r>
            <a:r>
              <a:rPr sz="2750" spc="-4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incontinence</a:t>
            </a:r>
            <a:endParaRPr sz="2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10" dirty="0">
                <a:latin typeface="Calibri"/>
                <a:cs typeface="Calibri"/>
              </a:rPr>
              <a:t>Wh</a:t>
            </a:r>
            <a:r>
              <a:rPr sz="3200" b="1" spc="-15" dirty="0">
                <a:latin typeface="Calibri"/>
                <a:cs typeface="Calibri"/>
              </a:rPr>
              <a:t>a</a:t>
            </a:r>
            <a:r>
              <a:rPr sz="3200" b="1" spc="5" dirty="0">
                <a:latin typeface="Calibri"/>
                <a:cs typeface="Calibri"/>
              </a:rPr>
              <a:t>t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spc="35" dirty="0">
                <a:latin typeface="Calibri"/>
                <a:cs typeface="Calibri"/>
              </a:rPr>
              <a:t>i</a:t>
            </a:r>
            <a:r>
              <a:rPr sz="3200" b="1" spc="10" dirty="0">
                <a:latin typeface="Calibri"/>
                <a:cs typeface="Calibri"/>
              </a:rPr>
              <a:t>s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the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mo</a:t>
            </a:r>
            <a:r>
              <a:rPr sz="3200" b="1" spc="-15" dirty="0">
                <a:latin typeface="Calibri"/>
                <a:cs typeface="Calibri"/>
              </a:rPr>
              <a:t>s</a:t>
            </a:r>
            <a:r>
              <a:rPr sz="3200" b="1" spc="5" dirty="0">
                <a:latin typeface="Calibri"/>
                <a:cs typeface="Calibri"/>
              </a:rPr>
              <a:t>t</a:t>
            </a:r>
            <a:r>
              <a:rPr sz="3200" b="1" spc="-120" dirty="0">
                <a:latin typeface="Calibri"/>
                <a:cs typeface="Calibri"/>
              </a:rPr>
              <a:t> </a:t>
            </a:r>
            <a:r>
              <a:rPr sz="3200" b="1" spc="35" dirty="0">
                <a:latin typeface="Calibri"/>
                <a:cs typeface="Calibri"/>
              </a:rPr>
              <a:t>li</a:t>
            </a:r>
            <a:r>
              <a:rPr sz="3200" b="1" spc="-40" dirty="0">
                <a:latin typeface="Calibri"/>
                <a:cs typeface="Calibri"/>
              </a:rPr>
              <a:t>k</a:t>
            </a:r>
            <a:r>
              <a:rPr sz="3200" b="1" spc="30" dirty="0">
                <a:latin typeface="Calibri"/>
                <a:cs typeface="Calibri"/>
              </a:rPr>
              <a:t>e</a:t>
            </a:r>
            <a:r>
              <a:rPr sz="3200" b="1" spc="35" dirty="0">
                <a:latin typeface="Calibri"/>
                <a:cs typeface="Calibri"/>
              </a:rPr>
              <a:t>l</a:t>
            </a:r>
            <a:r>
              <a:rPr sz="3200" b="1" spc="10" dirty="0">
                <a:latin typeface="Calibri"/>
                <a:cs typeface="Calibri"/>
              </a:rPr>
              <a:t>y</a:t>
            </a:r>
            <a:r>
              <a:rPr sz="3200" b="1" spc="-225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d</a:t>
            </a:r>
            <a:r>
              <a:rPr sz="3200" b="1" spc="25" dirty="0">
                <a:latin typeface="Calibri"/>
                <a:cs typeface="Calibri"/>
              </a:rPr>
              <a:t>i</a:t>
            </a:r>
            <a:r>
              <a:rPr sz="3200" b="1" spc="-5" dirty="0">
                <a:latin typeface="Calibri"/>
                <a:cs typeface="Calibri"/>
              </a:rPr>
              <a:t>a</a:t>
            </a:r>
            <a:r>
              <a:rPr sz="3200" b="1" spc="-20" dirty="0">
                <a:latin typeface="Calibri"/>
                <a:cs typeface="Calibri"/>
              </a:rPr>
              <a:t>g</a:t>
            </a:r>
            <a:r>
              <a:rPr sz="3200" b="1" spc="10" dirty="0">
                <a:latin typeface="Calibri"/>
                <a:cs typeface="Calibri"/>
              </a:rPr>
              <a:t>n</a:t>
            </a:r>
            <a:r>
              <a:rPr sz="3200" b="1" spc="-5" dirty="0">
                <a:latin typeface="Calibri"/>
                <a:cs typeface="Calibri"/>
              </a:rPr>
              <a:t>os</a:t>
            </a:r>
            <a:r>
              <a:rPr sz="3200" b="1" spc="35" dirty="0">
                <a:latin typeface="Calibri"/>
                <a:cs typeface="Calibri"/>
              </a:rPr>
              <a:t>i</a:t>
            </a:r>
            <a:r>
              <a:rPr sz="3200" b="1" spc="10" dirty="0">
                <a:latin typeface="Calibri"/>
                <a:cs typeface="Calibri"/>
              </a:rPr>
              <a:t>s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735"/>
              </a:spcBef>
              <a:buFont typeface="Arial"/>
              <a:buChar char="–"/>
              <a:tabLst>
                <a:tab pos="756285" algn="l"/>
              </a:tabLst>
            </a:pPr>
            <a:r>
              <a:rPr sz="2750" spc="5" dirty="0">
                <a:latin typeface="Calibri"/>
                <a:cs typeface="Calibri"/>
              </a:rPr>
              <a:t>BPH</a:t>
            </a:r>
            <a:endParaRPr sz="2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50" dirty="0">
                <a:latin typeface="Calibri"/>
                <a:cs typeface="Calibri"/>
              </a:rPr>
              <a:t>M</a:t>
            </a:r>
            <a:r>
              <a:rPr sz="3200" b="1" spc="35" dirty="0">
                <a:latin typeface="Calibri"/>
                <a:cs typeface="Calibri"/>
              </a:rPr>
              <a:t>e</a:t>
            </a:r>
            <a:r>
              <a:rPr sz="3200" b="1" spc="15" dirty="0">
                <a:latin typeface="Calibri"/>
                <a:cs typeface="Calibri"/>
              </a:rPr>
              <a:t>d</a:t>
            </a:r>
            <a:r>
              <a:rPr sz="3200" b="1" spc="25" dirty="0">
                <a:latin typeface="Calibri"/>
                <a:cs typeface="Calibri"/>
              </a:rPr>
              <a:t>i</a:t>
            </a:r>
            <a:r>
              <a:rPr sz="3200" b="1" spc="5" dirty="0">
                <a:latin typeface="Calibri"/>
                <a:cs typeface="Calibri"/>
              </a:rPr>
              <a:t>c</a:t>
            </a:r>
            <a:r>
              <a:rPr sz="3200" b="1" spc="-15" dirty="0">
                <a:latin typeface="Calibri"/>
                <a:cs typeface="Calibri"/>
              </a:rPr>
              <a:t>a</a:t>
            </a:r>
            <a:r>
              <a:rPr sz="3200" b="1" spc="5" dirty="0">
                <a:latin typeface="Calibri"/>
                <a:cs typeface="Calibri"/>
              </a:rPr>
              <a:t>l</a:t>
            </a:r>
            <a:r>
              <a:rPr sz="3200" b="1" spc="-170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t</a:t>
            </a:r>
            <a:r>
              <a:rPr sz="3200" b="1" spc="-10" dirty="0">
                <a:latin typeface="Calibri"/>
                <a:cs typeface="Calibri"/>
              </a:rPr>
              <a:t>r</a:t>
            </a:r>
            <a:r>
              <a:rPr sz="3200" b="1" spc="35" dirty="0">
                <a:latin typeface="Calibri"/>
                <a:cs typeface="Calibri"/>
              </a:rPr>
              <a:t>e</a:t>
            </a:r>
            <a:r>
              <a:rPr sz="3200" b="1" spc="-10" dirty="0">
                <a:latin typeface="Calibri"/>
                <a:cs typeface="Calibri"/>
              </a:rPr>
              <a:t>a</a:t>
            </a:r>
            <a:r>
              <a:rPr sz="3200" b="1" spc="15" dirty="0">
                <a:latin typeface="Calibri"/>
                <a:cs typeface="Calibri"/>
              </a:rPr>
              <a:t>tm</a:t>
            </a:r>
            <a:r>
              <a:rPr sz="3200" b="1" spc="45" dirty="0">
                <a:latin typeface="Calibri"/>
                <a:cs typeface="Calibri"/>
              </a:rPr>
              <a:t>e</a:t>
            </a:r>
            <a:r>
              <a:rPr sz="3200" b="1" spc="15" dirty="0">
                <a:latin typeface="Calibri"/>
                <a:cs typeface="Calibri"/>
              </a:rPr>
              <a:t>n</a:t>
            </a:r>
            <a:r>
              <a:rPr sz="3200" b="1" spc="25" dirty="0">
                <a:latin typeface="Calibri"/>
                <a:cs typeface="Calibri"/>
              </a:rPr>
              <a:t>t</a:t>
            </a:r>
            <a:r>
              <a:rPr sz="3200" spc="5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745"/>
              </a:spcBef>
              <a:buFont typeface="Arial"/>
              <a:buChar char="–"/>
              <a:tabLst>
                <a:tab pos="756285" algn="l"/>
              </a:tabLst>
            </a:pPr>
            <a:r>
              <a:rPr sz="2750" spc="-10" dirty="0">
                <a:latin typeface="Calibri"/>
                <a:cs typeface="Calibri"/>
              </a:rPr>
              <a:t>Finasteride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Station</a:t>
            </a:r>
            <a:r>
              <a:rPr spc="-90" dirty="0"/>
              <a:t> </a:t>
            </a:r>
            <a:r>
              <a:rPr spc="15" dirty="0"/>
              <a:t>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87817"/>
            <a:ext cx="7966075" cy="426466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55600" marR="5080" indent="-343535">
              <a:lnSpc>
                <a:spcPts val="2100"/>
              </a:lnSpc>
              <a:spcBef>
                <a:spcPts val="370"/>
              </a:spcBef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1950" dirty="0">
                <a:latin typeface="Calibri"/>
                <a:cs typeface="Calibri"/>
              </a:rPr>
              <a:t>A </a:t>
            </a:r>
            <a:r>
              <a:rPr sz="1950" spc="-10" dirty="0">
                <a:latin typeface="Calibri"/>
                <a:cs typeface="Calibri"/>
              </a:rPr>
              <a:t>hemiparalytic </a:t>
            </a:r>
            <a:r>
              <a:rPr sz="1950" spc="-20" dirty="0">
                <a:latin typeface="Calibri"/>
                <a:cs typeface="Calibri"/>
              </a:rPr>
              <a:t>female </a:t>
            </a:r>
            <a:r>
              <a:rPr sz="1950" dirty="0">
                <a:latin typeface="Calibri"/>
                <a:cs typeface="Calibri"/>
              </a:rPr>
              <a:t>patient present </a:t>
            </a:r>
            <a:r>
              <a:rPr sz="1950" spc="5" dirty="0">
                <a:latin typeface="Calibri"/>
                <a:cs typeface="Calibri"/>
              </a:rPr>
              <a:t>to </a:t>
            </a:r>
            <a:r>
              <a:rPr sz="1950" spc="10" dirty="0">
                <a:latin typeface="Calibri"/>
                <a:cs typeface="Calibri"/>
              </a:rPr>
              <a:t>the </a:t>
            </a:r>
            <a:r>
              <a:rPr sz="1950" dirty="0">
                <a:latin typeface="Calibri"/>
                <a:cs typeface="Calibri"/>
              </a:rPr>
              <a:t>clinic </a:t>
            </a:r>
            <a:r>
              <a:rPr sz="1950" spc="-5" dirty="0">
                <a:latin typeface="Calibri"/>
                <a:cs typeface="Calibri"/>
              </a:rPr>
              <a:t>after </a:t>
            </a:r>
            <a:r>
              <a:rPr sz="1950" dirty="0">
                <a:latin typeface="Calibri"/>
                <a:cs typeface="Calibri"/>
              </a:rPr>
              <a:t>6 </a:t>
            </a:r>
            <a:r>
              <a:rPr sz="1950" spc="15" dirty="0">
                <a:latin typeface="Calibri"/>
                <a:cs typeface="Calibri"/>
              </a:rPr>
              <a:t>months </a:t>
            </a:r>
            <a:r>
              <a:rPr sz="1950" spc="5" dirty="0">
                <a:latin typeface="Calibri"/>
                <a:cs typeface="Calibri"/>
              </a:rPr>
              <a:t>of her </a:t>
            </a:r>
            <a:r>
              <a:rPr sz="1950" spc="1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offending</a:t>
            </a:r>
            <a:r>
              <a:rPr sz="1950" spc="-80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event</a:t>
            </a:r>
            <a:r>
              <a:rPr sz="1950" spc="-120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complaining</a:t>
            </a:r>
            <a:r>
              <a:rPr sz="1950" spc="-75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of</a:t>
            </a:r>
            <a:r>
              <a:rPr sz="1950" spc="-6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inability</a:t>
            </a:r>
            <a:r>
              <a:rPr sz="1950" spc="-45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to</a:t>
            </a:r>
            <a:r>
              <a:rPr sz="1950" spc="-45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hold</a:t>
            </a:r>
            <a:r>
              <a:rPr sz="1950" spc="-35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urine</a:t>
            </a:r>
            <a:r>
              <a:rPr sz="1950" spc="-55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and</a:t>
            </a:r>
            <a:r>
              <a:rPr sz="1950" spc="30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sudden</a:t>
            </a:r>
            <a:r>
              <a:rPr sz="1950" spc="-3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urgencies </a:t>
            </a:r>
            <a:r>
              <a:rPr sz="1950" spc="-425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to</a:t>
            </a:r>
            <a:r>
              <a:rPr sz="1950" spc="-55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void</a:t>
            </a:r>
            <a:r>
              <a:rPr sz="1950" spc="-4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immediately</a:t>
            </a:r>
            <a:endParaRPr sz="19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20" dirty="0">
                <a:latin typeface="Calibri"/>
                <a:cs typeface="Calibri"/>
              </a:rPr>
              <a:t>Type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of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spc="10" dirty="0">
                <a:latin typeface="Calibri"/>
                <a:cs typeface="Calibri"/>
              </a:rPr>
              <a:t>incontinence</a:t>
            </a:r>
            <a:r>
              <a:rPr sz="3200" spc="1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40"/>
              </a:spcBef>
              <a:buFont typeface="Arial"/>
              <a:buChar char="–"/>
              <a:tabLst>
                <a:tab pos="756285" algn="l"/>
              </a:tabLst>
            </a:pPr>
            <a:r>
              <a:rPr sz="2750" spc="-5" dirty="0">
                <a:latin typeface="Calibri"/>
                <a:cs typeface="Calibri"/>
              </a:rPr>
              <a:t>Urgency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incontinence</a:t>
            </a:r>
            <a:endParaRPr sz="2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10" dirty="0">
                <a:latin typeface="Calibri"/>
                <a:cs typeface="Calibri"/>
              </a:rPr>
              <a:t>Bladder</a:t>
            </a:r>
            <a:r>
              <a:rPr sz="3200" b="1" spc="-165" dirty="0">
                <a:latin typeface="Calibri"/>
                <a:cs typeface="Calibri"/>
              </a:rPr>
              <a:t> </a:t>
            </a:r>
            <a:r>
              <a:rPr sz="3200" b="1" spc="20" dirty="0">
                <a:latin typeface="Calibri"/>
                <a:cs typeface="Calibri"/>
              </a:rPr>
              <a:t>&amp;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5" dirty="0">
                <a:latin typeface="Calibri"/>
                <a:cs typeface="Calibri"/>
              </a:rPr>
              <a:t>sphincter</a:t>
            </a:r>
            <a:r>
              <a:rPr sz="3200" b="1" spc="-85" dirty="0">
                <a:latin typeface="Calibri"/>
                <a:cs typeface="Calibri"/>
              </a:rPr>
              <a:t> </a:t>
            </a:r>
            <a:r>
              <a:rPr sz="3200" b="1" spc="15" dirty="0">
                <a:latin typeface="Calibri"/>
                <a:cs typeface="Calibri"/>
              </a:rPr>
              <a:t>function</a:t>
            </a:r>
            <a:r>
              <a:rPr sz="3200" spc="15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39"/>
              </a:spcBef>
              <a:buFont typeface="Arial"/>
              <a:buChar char="–"/>
              <a:tabLst>
                <a:tab pos="756285" algn="l"/>
              </a:tabLst>
            </a:pPr>
            <a:r>
              <a:rPr sz="2750" spc="30" dirty="0">
                <a:latin typeface="Calibri"/>
                <a:cs typeface="Calibri"/>
              </a:rPr>
              <a:t>Normal</a:t>
            </a:r>
            <a:r>
              <a:rPr sz="2750" spc="-6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function</a:t>
            </a:r>
            <a:r>
              <a:rPr sz="2750" spc="24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(intact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micturition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reflex)</a:t>
            </a:r>
            <a:endParaRPr sz="2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5" dirty="0">
                <a:latin typeface="Calibri"/>
                <a:cs typeface="Calibri"/>
              </a:rPr>
              <a:t>Treatment</a:t>
            </a:r>
            <a:r>
              <a:rPr sz="3200" spc="-5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756285" marR="85725" lvl="1" indent="-286385">
              <a:lnSpc>
                <a:spcPts val="3080"/>
              </a:lnSpc>
              <a:spcBef>
                <a:spcPts val="725"/>
              </a:spcBef>
              <a:buFont typeface="Arial"/>
              <a:buChar char="–"/>
              <a:tabLst>
                <a:tab pos="756285" algn="l"/>
              </a:tabLst>
            </a:pPr>
            <a:r>
              <a:rPr sz="2750" spc="-5" dirty="0">
                <a:latin typeface="Calibri"/>
                <a:cs typeface="Calibri"/>
              </a:rPr>
              <a:t>Antimuscarinics</a:t>
            </a:r>
            <a:r>
              <a:rPr sz="2750" spc="32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(ex.</a:t>
            </a:r>
            <a:r>
              <a:rPr sz="2750" spc="18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oxybutynin),</a:t>
            </a:r>
            <a:r>
              <a:rPr sz="2750" spc="254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β3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Agonists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(ex.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mirabegron)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8389" y="2162555"/>
            <a:ext cx="4438650" cy="655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100" spc="-30" dirty="0"/>
              <a:t>UROLOGY</a:t>
            </a:r>
            <a:r>
              <a:rPr sz="4100" spc="-70" dirty="0"/>
              <a:t> </a:t>
            </a:r>
            <a:r>
              <a:rPr sz="4100" spc="10" dirty="0"/>
              <a:t>MINI-OSCI</a:t>
            </a:r>
            <a:endParaRPr sz="4100"/>
          </a:p>
        </p:txBody>
      </p:sp>
      <p:sp>
        <p:nvSpPr>
          <p:cNvPr id="3" name="object 3"/>
          <p:cNvSpPr txBox="1"/>
          <p:nvPr/>
        </p:nvSpPr>
        <p:spPr>
          <a:xfrm>
            <a:off x="2529839" y="2705988"/>
            <a:ext cx="4083050" cy="303403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822960" marR="809625" algn="ctr">
              <a:lnSpc>
                <a:spcPts val="2930"/>
              </a:lnSpc>
              <a:spcBef>
                <a:spcPts val="760"/>
              </a:spcBef>
              <a:tabLst>
                <a:tab pos="2414905" algn="l"/>
              </a:tabLst>
            </a:pPr>
            <a:r>
              <a:rPr sz="3000" spc="-20" dirty="0">
                <a:latin typeface="Calibri"/>
                <a:cs typeface="Calibri"/>
              </a:rPr>
              <a:t>G</a:t>
            </a:r>
            <a:r>
              <a:rPr sz="3000" spc="15" dirty="0">
                <a:latin typeface="Calibri"/>
                <a:cs typeface="Calibri"/>
              </a:rPr>
              <a:t>R</a:t>
            </a:r>
            <a:r>
              <a:rPr sz="3000" spc="-40" dirty="0">
                <a:latin typeface="Calibri"/>
                <a:cs typeface="Calibri"/>
              </a:rPr>
              <a:t>O</a:t>
            </a:r>
            <a:r>
              <a:rPr sz="3000" spc="20" dirty="0">
                <a:latin typeface="Calibri"/>
                <a:cs typeface="Calibri"/>
              </a:rPr>
              <a:t>U</a:t>
            </a:r>
            <a:r>
              <a:rPr sz="3000" dirty="0">
                <a:latin typeface="Calibri"/>
                <a:cs typeface="Calibri"/>
              </a:rPr>
              <a:t>P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1	</a:t>
            </a:r>
            <a:r>
              <a:rPr sz="3000" spc="-5" dirty="0">
                <a:latin typeface="Calibri"/>
                <a:cs typeface="Calibri"/>
              </a:rPr>
              <a:t>(</a:t>
            </a:r>
            <a:r>
              <a:rPr sz="3000" spc="-25" dirty="0">
                <a:latin typeface="Calibri"/>
                <a:cs typeface="Calibri"/>
              </a:rPr>
              <a:t>A</a:t>
            </a:r>
            <a:r>
              <a:rPr sz="3000" spc="-5" dirty="0">
                <a:latin typeface="Calibri"/>
                <a:cs typeface="Calibri"/>
              </a:rPr>
              <a:t>+</a:t>
            </a:r>
            <a:r>
              <a:rPr sz="3000" spc="20" dirty="0">
                <a:latin typeface="Calibri"/>
                <a:cs typeface="Calibri"/>
              </a:rPr>
              <a:t>B</a:t>
            </a:r>
            <a:r>
              <a:rPr sz="3000" dirty="0">
                <a:latin typeface="Calibri"/>
                <a:cs typeface="Calibri"/>
              </a:rPr>
              <a:t>)  </a:t>
            </a:r>
            <a:r>
              <a:rPr sz="3000" spc="-30" dirty="0">
                <a:latin typeface="Calibri"/>
                <a:cs typeface="Calibri"/>
              </a:rPr>
              <a:t>4/8/2022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00">
              <a:latin typeface="Calibri"/>
              <a:cs typeface="Calibri"/>
            </a:endParaRPr>
          </a:p>
          <a:p>
            <a:pPr marL="1004569" marR="996315" indent="8890" algn="ctr">
              <a:lnSpc>
                <a:spcPct val="119300"/>
              </a:lnSpc>
            </a:pPr>
            <a:r>
              <a:rPr sz="3200" spc="15" dirty="0">
                <a:solidFill>
                  <a:srgbClr val="A6A6A6"/>
                </a:solidFill>
                <a:latin typeface="Calibri"/>
                <a:cs typeface="Calibri"/>
              </a:rPr>
              <a:t>Done </a:t>
            </a:r>
            <a:r>
              <a:rPr sz="3200" spc="25" dirty="0">
                <a:solidFill>
                  <a:srgbClr val="A6A6A6"/>
                </a:solidFill>
                <a:latin typeface="Calibri"/>
                <a:cs typeface="Calibri"/>
              </a:rPr>
              <a:t>by </a:t>
            </a:r>
            <a:r>
              <a:rPr sz="3200" spc="5" dirty="0">
                <a:solidFill>
                  <a:srgbClr val="A6A6A6"/>
                </a:solidFill>
                <a:latin typeface="Calibri"/>
                <a:cs typeface="Calibri"/>
              </a:rPr>
              <a:t>: </a:t>
            </a:r>
            <a:r>
              <a:rPr sz="3200" spc="1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A6A6A6"/>
                </a:solidFill>
                <a:latin typeface="Calibri"/>
                <a:cs typeface="Calibri"/>
              </a:rPr>
              <a:t>Hala</a:t>
            </a:r>
            <a:r>
              <a:rPr sz="3200" spc="-15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A6A6A6"/>
                </a:solidFill>
                <a:latin typeface="Calibri"/>
                <a:cs typeface="Calibri"/>
              </a:rPr>
              <a:t>Samara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19"/>
              </a:spcBef>
            </a:pPr>
            <a:r>
              <a:rPr sz="3200" spc="5" dirty="0">
                <a:solidFill>
                  <a:srgbClr val="A6A6A6"/>
                </a:solidFill>
                <a:latin typeface="Calibri"/>
                <a:cs typeface="Calibri"/>
              </a:rPr>
              <a:t>E</a:t>
            </a:r>
            <a:r>
              <a:rPr sz="3200" spc="25" dirty="0">
                <a:solidFill>
                  <a:srgbClr val="A6A6A6"/>
                </a:solidFill>
                <a:latin typeface="Calibri"/>
                <a:cs typeface="Calibri"/>
              </a:rPr>
              <a:t>s</a:t>
            </a:r>
            <a:r>
              <a:rPr sz="3200" spc="10" dirty="0">
                <a:solidFill>
                  <a:srgbClr val="A6A6A6"/>
                </a:solidFill>
                <a:latin typeface="Calibri"/>
                <a:cs typeface="Calibri"/>
              </a:rPr>
              <a:t>l</a:t>
            </a:r>
            <a:r>
              <a:rPr sz="3200" spc="35" dirty="0">
                <a:solidFill>
                  <a:srgbClr val="A6A6A6"/>
                </a:solidFill>
                <a:latin typeface="Calibri"/>
                <a:cs typeface="Calibri"/>
              </a:rPr>
              <a:t>a</a:t>
            </a:r>
            <a:r>
              <a:rPr sz="3200" spc="20" dirty="0">
                <a:solidFill>
                  <a:srgbClr val="A6A6A6"/>
                </a:solidFill>
                <a:latin typeface="Calibri"/>
                <a:cs typeface="Calibri"/>
              </a:rPr>
              <a:t>m</a:t>
            </a:r>
            <a:r>
              <a:rPr sz="3200" spc="-7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3200" spc="30" dirty="0">
                <a:solidFill>
                  <a:srgbClr val="A6A6A6"/>
                </a:solidFill>
                <a:latin typeface="Calibri"/>
                <a:cs typeface="Calibri"/>
              </a:rPr>
              <a:t>w</a:t>
            </a:r>
            <a:r>
              <a:rPr sz="3200" spc="35" dirty="0">
                <a:solidFill>
                  <a:srgbClr val="A6A6A6"/>
                </a:solidFill>
                <a:latin typeface="Calibri"/>
                <a:cs typeface="Calibri"/>
              </a:rPr>
              <a:t>a</a:t>
            </a:r>
            <a:r>
              <a:rPr sz="3200" spc="15" dirty="0">
                <a:solidFill>
                  <a:srgbClr val="A6A6A6"/>
                </a:solidFill>
                <a:latin typeface="Calibri"/>
                <a:cs typeface="Calibri"/>
              </a:rPr>
              <a:t>s</a:t>
            </a:r>
            <a:r>
              <a:rPr sz="3200" dirty="0">
                <a:solidFill>
                  <a:srgbClr val="A6A6A6"/>
                </a:solidFill>
                <a:latin typeface="Calibri"/>
                <a:cs typeface="Calibri"/>
              </a:rPr>
              <a:t>f</a:t>
            </a:r>
            <a:r>
              <a:rPr sz="3200" spc="5" dirty="0">
                <a:solidFill>
                  <a:srgbClr val="A6A6A6"/>
                </a:solidFill>
                <a:latin typeface="Calibri"/>
                <a:cs typeface="Calibri"/>
              </a:rPr>
              <a:t>i</a:t>
            </a:r>
            <a:r>
              <a:rPr sz="3200" spc="-19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3200" spc="25" dirty="0">
                <a:solidFill>
                  <a:srgbClr val="A6A6A6"/>
                </a:solidFill>
                <a:latin typeface="Calibri"/>
                <a:cs typeface="Calibri"/>
              </a:rPr>
              <a:t>A</a:t>
            </a:r>
            <a:r>
              <a:rPr sz="3200" spc="10" dirty="0">
                <a:solidFill>
                  <a:srgbClr val="A6A6A6"/>
                </a:solidFill>
                <a:latin typeface="Calibri"/>
                <a:cs typeface="Calibri"/>
              </a:rPr>
              <a:t>l</a:t>
            </a:r>
            <a:r>
              <a:rPr sz="3200" spc="-10" dirty="0">
                <a:solidFill>
                  <a:srgbClr val="A6A6A6"/>
                </a:solidFill>
                <a:latin typeface="Calibri"/>
                <a:cs typeface="Calibri"/>
              </a:rPr>
              <a:t>-</a:t>
            </a:r>
            <a:r>
              <a:rPr sz="3200" spc="-100" dirty="0">
                <a:solidFill>
                  <a:srgbClr val="A6A6A6"/>
                </a:solidFill>
                <a:latin typeface="Calibri"/>
                <a:cs typeface="Calibri"/>
              </a:rPr>
              <a:t>t</a:t>
            </a:r>
            <a:r>
              <a:rPr sz="3200" spc="35" dirty="0">
                <a:solidFill>
                  <a:srgbClr val="A6A6A6"/>
                </a:solidFill>
                <a:latin typeface="Calibri"/>
                <a:cs typeface="Calibri"/>
              </a:rPr>
              <a:t>a</a:t>
            </a:r>
            <a:r>
              <a:rPr sz="3200" spc="-70" dirty="0">
                <a:solidFill>
                  <a:srgbClr val="A6A6A6"/>
                </a:solidFill>
                <a:latin typeface="Calibri"/>
                <a:cs typeface="Calibri"/>
              </a:rPr>
              <a:t>r</a:t>
            </a:r>
            <a:r>
              <a:rPr sz="3200" spc="35" dirty="0">
                <a:solidFill>
                  <a:srgbClr val="A6A6A6"/>
                </a:solidFill>
                <a:latin typeface="Calibri"/>
                <a:cs typeface="Calibri"/>
              </a:rPr>
              <a:t>a</a:t>
            </a:r>
            <a:r>
              <a:rPr sz="3200" spc="30" dirty="0">
                <a:solidFill>
                  <a:srgbClr val="A6A6A6"/>
                </a:solidFill>
                <a:latin typeface="Calibri"/>
                <a:cs typeface="Calibri"/>
              </a:rPr>
              <a:t>w</a:t>
            </a:r>
            <a:r>
              <a:rPr sz="3200" spc="35" dirty="0">
                <a:solidFill>
                  <a:srgbClr val="A6A6A6"/>
                </a:solidFill>
                <a:latin typeface="Calibri"/>
                <a:cs typeface="Calibri"/>
              </a:rPr>
              <a:t>n</a:t>
            </a:r>
            <a:r>
              <a:rPr sz="3200" spc="-20" dirty="0">
                <a:solidFill>
                  <a:srgbClr val="A6A6A6"/>
                </a:solidFill>
                <a:latin typeface="Calibri"/>
                <a:cs typeface="Calibri"/>
              </a:rPr>
              <a:t>e</a:t>
            </a:r>
            <a:r>
              <a:rPr sz="3200" spc="10" dirty="0">
                <a:solidFill>
                  <a:srgbClr val="A6A6A6"/>
                </a:solidFill>
                <a:latin typeface="Calibri"/>
                <a:cs typeface="Calibri"/>
              </a:rPr>
              <a:t>h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457" y="0"/>
            <a:ext cx="5271770" cy="2026285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360"/>
              </a:spcBef>
            </a:pPr>
            <a:r>
              <a:rPr sz="3950" spc="25" dirty="0"/>
              <a:t>Q1</a:t>
            </a:r>
            <a:r>
              <a:rPr sz="3950" spc="-35" dirty="0"/>
              <a:t> </a:t>
            </a:r>
            <a:r>
              <a:rPr sz="3950" spc="5" dirty="0"/>
              <a:t>:</a:t>
            </a:r>
            <a:endParaRPr sz="3950"/>
          </a:p>
          <a:p>
            <a:pPr marL="12700" marR="5080">
              <a:lnSpc>
                <a:spcPct val="102200"/>
              </a:lnSpc>
              <a:spcBef>
                <a:spcPts val="735"/>
              </a:spcBef>
              <a:tabLst>
                <a:tab pos="4847590" algn="l"/>
              </a:tabLst>
            </a:pPr>
            <a:r>
              <a:rPr sz="2450" spc="20" dirty="0"/>
              <a:t>14</a:t>
            </a:r>
            <a:r>
              <a:rPr sz="2450" spc="-15" dirty="0"/>
              <a:t> </a:t>
            </a:r>
            <a:r>
              <a:rPr sz="2450" spc="10" dirty="0"/>
              <a:t>y</a:t>
            </a:r>
            <a:r>
              <a:rPr sz="2450" spc="45" dirty="0"/>
              <a:t> </a:t>
            </a:r>
            <a:r>
              <a:rPr sz="2450" spc="10" dirty="0"/>
              <a:t>old </a:t>
            </a:r>
            <a:r>
              <a:rPr sz="2450" spc="-5" dirty="0"/>
              <a:t>boy</a:t>
            </a:r>
            <a:r>
              <a:rPr sz="2450" spc="50" dirty="0"/>
              <a:t> </a:t>
            </a:r>
            <a:r>
              <a:rPr sz="2450" dirty="0"/>
              <a:t>attend</a:t>
            </a:r>
            <a:r>
              <a:rPr sz="2450" spc="85" dirty="0"/>
              <a:t> </a:t>
            </a:r>
            <a:r>
              <a:rPr sz="2450" spc="10" dirty="0"/>
              <a:t>ER</a:t>
            </a:r>
            <a:r>
              <a:rPr sz="2450" spc="35" dirty="0"/>
              <a:t> </a:t>
            </a:r>
            <a:r>
              <a:rPr sz="2450" spc="5" dirty="0"/>
              <a:t>complaining</a:t>
            </a:r>
            <a:r>
              <a:rPr sz="2450" spc="145" dirty="0"/>
              <a:t> </a:t>
            </a:r>
            <a:r>
              <a:rPr sz="2450" spc="-5" dirty="0"/>
              <a:t>of</a:t>
            </a:r>
            <a:r>
              <a:rPr sz="2450" spc="30" dirty="0"/>
              <a:t> </a:t>
            </a:r>
            <a:r>
              <a:rPr sz="2450" spc="15" dirty="0"/>
              <a:t>lt. </a:t>
            </a:r>
            <a:r>
              <a:rPr sz="2450" spc="-535" dirty="0"/>
              <a:t> </a:t>
            </a:r>
            <a:r>
              <a:rPr sz="2450" spc="-10" dirty="0"/>
              <a:t>sudden</a:t>
            </a:r>
            <a:r>
              <a:rPr sz="2450" spc="180" dirty="0"/>
              <a:t> </a:t>
            </a:r>
            <a:r>
              <a:rPr sz="2450" spc="5" dirty="0"/>
              <a:t>testicular</a:t>
            </a:r>
            <a:r>
              <a:rPr sz="2450" spc="90" dirty="0"/>
              <a:t> </a:t>
            </a:r>
            <a:r>
              <a:rPr sz="2450" spc="10" dirty="0"/>
              <a:t>pain</a:t>
            </a:r>
            <a:r>
              <a:rPr sz="2450" spc="35" dirty="0"/>
              <a:t> </a:t>
            </a:r>
            <a:r>
              <a:rPr sz="2450" spc="25" dirty="0"/>
              <a:t>with</a:t>
            </a:r>
            <a:r>
              <a:rPr sz="2450" spc="-55" dirty="0"/>
              <a:t> </a:t>
            </a:r>
            <a:r>
              <a:rPr sz="2450" spc="5" dirty="0"/>
              <a:t>vomiting	, </a:t>
            </a:r>
            <a:r>
              <a:rPr sz="2450" spc="10" dirty="0"/>
              <a:t> </a:t>
            </a:r>
            <a:r>
              <a:rPr sz="2450" spc="20" dirty="0"/>
              <a:t>On</a:t>
            </a:r>
            <a:r>
              <a:rPr sz="2450" spc="10" dirty="0"/>
              <a:t> </a:t>
            </a:r>
            <a:r>
              <a:rPr sz="2450" spc="-10" dirty="0"/>
              <a:t>Doppler</a:t>
            </a:r>
            <a:r>
              <a:rPr sz="2450" spc="150" dirty="0"/>
              <a:t> </a:t>
            </a:r>
            <a:r>
              <a:rPr sz="2450" spc="10" dirty="0"/>
              <a:t>U/S</a:t>
            </a:r>
            <a:r>
              <a:rPr sz="2450" spc="25" dirty="0"/>
              <a:t> </a:t>
            </a:r>
            <a:r>
              <a:rPr sz="2450" dirty="0"/>
              <a:t>no</a:t>
            </a:r>
            <a:r>
              <a:rPr sz="2450" spc="85" dirty="0"/>
              <a:t> </a:t>
            </a:r>
            <a:r>
              <a:rPr sz="2450" spc="-5" dirty="0"/>
              <a:t>blood</a:t>
            </a:r>
            <a:r>
              <a:rPr sz="2450" spc="80" dirty="0"/>
              <a:t> </a:t>
            </a:r>
            <a:r>
              <a:rPr sz="2450" spc="5" dirty="0"/>
              <a:t>flow</a:t>
            </a:r>
            <a:r>
              <a:rPr sz="2450" spc="70" dirty="0"/>
              <a:t> </a:t>
            </a:r>
            <a:r>
              <a:rPr sz="2450" dirty="0"/>
              <a:t>identified.</a:t>
            </a:r>
            <a:endParaRPr sz="24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14975" y="228600"/>
            <a:ext cx="3362325" cy="23050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1457" y="2302763"/>
            <a:ext cx="8395970" cy="376110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36550" indent="-324485">
              <a:lnSpc>
                <a:spcPct val="100000"/>
              </a:lnSpc>
              <a:spcBef>
                <a:spcPts val="130"/>
              </a:spcBef>
              <a:buAutoNum type="arabicPlain"/>
              <a:tabLst>
                <a:tab pos="337185" algn="l"/>
              </a:tabLst>
            </a:pPr>
            <a:r>
              <a:rPr sz="2450" spc="15" dirty="0">
                <a:latin typeface="Calibri"/>
                <a:cs typeface="Calibri"/>
              </a:rPr>
              <a:t>what</a:t>
            </a:r>
            <a:r>
              <a:rPr sz="2450" spc="25" dirty="0">
                <a:latin typeface="Calibri"/>
                <a:cs typeface="Calibri"/>
              </a:rPr>
              <a:t> </a:t>
            </a:r>
            <a:r>
              <a:rPr sz="2450" spc="20" dirty="0">
                <a:latin typeface="Calibri"/>
                <a:cs typeface="Calibri"/>
              </a:rPr>
              <a:t>is</a:t>
            </a:r>
            <a:r>
              <a:rPr sz="2450" spc="-3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the</a:t>
            </a:r>
            <a:r>
              <a:rPr sz="2450" spc="70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most</a:t>
            </a:r>
            <a:r>
              <a:rPr sz="2450" spc="10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likely</a:t>
            </a:r>
            <a:r>
              <a:rPr sz="2450" spc="-35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diagnosis?</a:t>
            </a:r>
            <a:endParaRPr sz="2450">
              <a:latin typeface="Calibri"/>
              <a:cs typeface="Calibri"/>
            </a:endParaRPr>
          </a:p>
          <a:p>
            <a:pPr marL="271145" indent="-259079">
              <a:lnSpc>
                <a:spcPct val="100000"/>
              </a:lnSpc>
              <a:spcBef>
                <a:spcPts val="65"/>
              </a:spcBef>
              <a:buAutoNum type="arabicPlain"/>
              <a:tabLst>
                <a:tab pos="271780" algn="l"/>
              </a:tabLst>
            </a:pPr>
            <a:r>
              <a:rPr sz="2450" spc="-45" dirty="0">
                <a:latin typeface="Calibri"/>
                <a:cs typeface="Calibri"/>
              </a:rPr>
              <a:t>Your</a:t>
            </a:r>
            <a:r>
              <a:rPr sz="2450" spc="60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management</a:t>
            </a:r>
            <a:r>
              <a:rPr sz="2450" spc="170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?</a:t>
            </a:r>
            <a:endParaRPr sz="2450">
              <a:latin typeface="Calibri"/>
              <a:cs typeface="Calibri"/>
            </a:endParaRPr>
          </a:p>
          <a:p>
            <a:pPr marL="271145" indent="-259079">
              <a:lnSpc>
                <a:spcPct val="100000"/>
              </a:lnSpc>
              <a:spcBef>
                <a:spcPts val="65"/>
              </a:spcBef>
              <a:buAutoNum type="arabicPlain"/>
              <a:tabLst>
                <a:tab pos="271780" algn="l"/>
              </a:tabLst>
            </a:pPr>
            <a:r>
              <a:rPr sz="2450" dirty="0">
                <a:latin typeface="Calibri"/>
                <a:cs typeface="Calibri"/>
              </a:rPr>
              <a:t>Mention</a:t>
            </a:r>
            <a:r>
              <a:rPr sz="2450" spc="165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3</a:t>
            </a:r>
            <a:r>
              <a:rPr sz="2450" spc="-15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difference</a:t>
            </a:r>
            <a:r>
              <a:rPr sz="2450" spc="155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between</a:t>
            </a:r>
            <a:r>
              <a:rPr sz="2450" spc="160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this</a:t>
            </a:r>
            <a:endParaRPr sz="2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450" spc="10" dirty="0">
                <a:latin typeface="Calibri"/>
                <a:cs typeface="Calibri"/>
              </a:rPr>
              <a:t>case</a:t>
            </a:r>
            <a:r>
              <a:rPr sz="2450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and</a:t>
            </a:r>
            <a:r>
              <a:rPr sz="2450" spc="75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epididymitis</a:t>
            </a:r>
            <a:r>
              <a:rPr sz="2450" spc="110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?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Calibri"/>
              <a:cs typeface="Calibri"/>
            </a:endParaRPr>
          </a:p>
          <a:p>
            <a:pPr marL="431800" lvl="1" indent="-343535">
              <a:lnSpc>
                <a:spcPct val="100000"/>
              </a:lnSpc>
              <a:buFont typeface="Arial"/>
              <a:buChar char="•"/>
              <a:tabLst>
                <a:tab pos="431800" algn="l"/>
                <a:tab pos="432434" algn="l"/>
              </a:tabLst>
            </a:pPr>
            <a:r>
              <a:rPr sz="2450" spc="-20" dirty="0">
                <a:solidFill>
                  <a:srgbClr val="FF0000"/>
                </a:solidFill>
                <a:latin typeface="Calibri"/>
                <a:cs typeface="Calibri"/>
              </a:rPr>
              <a:t>1-lt.Testicular</a:t>
            </a:r>
            <a:r>
              <a:rPr sz="2450" spc="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FF0000"/>
                </a:solidFill>
                <a:latin typeface="Calibri"/>
                <a:cs typeface="Calibri"/>
              </a:rPr>
              <a:t>torsion</a:t>
            </a:r>
            <a:endParaRPr sz="2450">
              <a:latin typeface="Calibri"/>
              <a:cs typeface="Calibri"/>
            </a:endParaRPr>
          </a:p>
          <a:p>
            <a:pPr marL="431800" marR="5080" lvl="1" indent="-343535">
              <a:lnSpc>
                <a:spcPct val="102200"/>
              </a:lnSpc>
              <a:spcBef>
                <a:spcPts val="5"/>
              </a:spcBef>
              <a:buFont typeface="Arial"/>
              <a:buChar char="•"/>
              <a:tabLst>
                <a:tab pos="431800" algn="l"/>
                <a:tab pos="432434" algn="l"/>
                <a:tab pos="3975100" algn="l"/>
              </a:tabLst>
            </a:pPr>
            <a:r>
              <a:rPr sz="2450" spc="5" dirty="0">
                <a:solidFill>
                  <a:srgbClr val="FF0000"/>
                </a:solidFill>
                <a:latin typeface="Calibri"/>
                <a:cs typeface="Calibri"/>
              </a:rPr>
              <a:t>2-Do</a:t>
            </a:r>
            <a:r>
              <a:rPr sz="245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FF0000"/>
                </a:solidFill>
                <a:latin typeface="Calibri"/>
                <a:cs typeface="Calibri"/>
              </a:rPr>
              <a:t>bilateral</a:t>
            </a:r>
            <a:r>
              <a:rPr sz="2450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FF0000"/>
                </a:solidFill>
                <a:latin typeface="Calibri"/>
                <a:cs typeface="Calibri"/>
              </a:rPr>
              <a:t>orchidopexy	</a:t>
            </a:r>
            <a:r>
              <a:rPr sz="2450" spc="20" dirty="0">
                <a:solidFill>
                  <a:srgbClr val="FF0000"/>
                </a:solidFill>
                <a:latin typeface="Calibri"/>
                <a:cs typeface="Calibri"/>
              </a:rPr>
              <a:t>within</a:t>
            </a:r>
            <a:r>
              <a:rPr sz="245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15" dirty="0">
                <a:solidFill>
                  <a:srgbClr val="FF0000"/>
                </a:solidFill>
                <a:latin typeface="Calibri"/>
                <a:cs typeface="Calibri"/>
              </a:rPr>
              <a:t>6-12</a:t>
            </a:r>
            <a:r>
              <a:rPr sz="245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15" dirty="0">
                <a:solidFill>
                  <a:srgbClr val="FF0000"/>
                </a:solidFill>
                <a:latin typeface="Calibri"/>
                <a:cs typeface="Calibri"/>
              </a:rPr>
              <a:t>hours</a:t>
            </a:r>
            <a:r>
              <a:rPr sz="2450" spc="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1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FF0000"/>
                </a:solidFill>
                <a:latin typeface="Calibri"/>
                <a:cs typeface="Calibri"/>
              </a:rPr>
              <a:t>prevent 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FF0000"/>
                </a:solidFill>
                <a:latin typeface="Calibri"/>
                <a:cs typeface="Calibri"/>
              </a:rPr>
              <a:t>ischemia</a:t>
            </a:r>
            <a:r>
              <a:rPr sz="2450" spc="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45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FF0000"/>
                </a:solidFill>
                <a:latin typeface="Calibri"/>
                <a:cs typeface="Calibri"/>
              </a:rPr>
              <a:t>necrosis</a:t>
            </a:r>
            <a:r>
              <a:rPr sz="2450" spc="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1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2450" spc="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25" dirty="0">
                <a:solidFill>
                  <a:srgbClr val="FF0000"/>
                </a:solidFill>
                <a:latin typeface="Calibri"/>
                <a:cs typeface="Calibri"/>
              </a:rPr>
              <a:t>give</a:t>
            </a:r>
            <a:r>
              <a:rPr sz="245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15" dirty="0">
                <a:solidFill>
                  <a:srgbClr val="FF0000"/>
                </a:solidFill>
                <a:latin typeface="Calibri"/>
                <a:cs typeface="Calibri"/>
              </a:rPr>
              <a:t>analgesia</a:t>
            </a:r>
            <a:r>
              <a:rPr sz="245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450" spc="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FF0000"/>
                </a:solidFill>
                <a:latin typeface="Calibri"/>
                <a:cs typeface="Calibri"/>
              </a:rPr>
              <a:t>antibiotics</a:t>
            </a:r>
            <a:r>
              <a:rPr sz="245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45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20" dirty="0">
                <a:solidFill>
                  <a:srgbClr val="FF0000"/>
                </a:solidFill>
                <a:latin typeface="Calibri"/>
                <a:cs typeface="Calibri"/>
              </a:rPr>
              <a:t>in </a:t>
            </a:r>
            <a:r>
              <a:rPr sz="2450" spc="15" dirty="0">
                <a:solidFill>
                  <a:srgbClr val="FF0000"/>
                </a:solidFill>
                <a:latin typeface="Calibri"/>
                <a:cs typeface="Calibri"/>
              </a:rPr>
              <a:t>case </a:t>
            </a:r>
            <a:r>
              <a:rPr sz="2450" spc="-5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45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testes</a:t>
            </a:r>
            <a:r>
              <a:rPr sz="245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20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245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infarcted</a:t>
            </a:r>
            <a:r>
              <a:rPr sz="245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sz="245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FF0000"/>
                </a:solidFill>
                <a:latin typeface="Calibri"/>
                <a:cs typeface="Calibri"/>
              </a:rPr>
              <a:t>orchiectomy</a:t>
            </a:r>
            <a:r>
              <a:rPr sz="2450" spc="2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45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10" dirty="0">
                <a:solidFill>
                  <a:srgbClr val="FF0000"/>
                </a:solidFill>
                <a:latin typeface="Calibri"/>
                <a:cs typeface="Calibri"/>
              </a:rPr>
              <a:t>otherwise</a:t>
            </a:r>
            <a:r>
              <a:rPr sz="245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FF0000"/>
                </a:solidFill>
                <a:latin typeface="Calibri"/>
                <a:cs typeface="Calibri"/>
              </a:rPr>
              <a:t>de-trosion</a:t>
            </a:r>
            <a:r>
              <a:rPr sz="2450" spc="1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244" y="1768855"/>
            <a:ext cx="627380" cy="4038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56235" indent="-343535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50" spc="3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2450" spc="5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24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966" y="2474528"/>
            <a:ext cx="8262445" cy="322574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956C4AA6-5332-59E8-6564-11F14794E576}"/>
              </a:ext>
            </a:extLst>
          </p:cNvPr>
          <p:cNvSpPr txBox="1"/>
          <p:nvPr/>
        </p:nvSpPr>
        <p:spPr>
          <a:xfrm>
            <a:off x="365548" y="1129521"/>
            <a:ext cx="11741227" cy="60126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655">
              <a:lnSpc>
                <a:spcPts val="2865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65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years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old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came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your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clinic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with Foley's</a:t>
            </a:r>
            <a:endParaRPr sz="2400" dirty="0">
              <a:latin typeface="Calibri"/>
              <a:cs typeface="Calibri"/>
            </a:endParaRPr>
          </a:p>
          <a:p>
            <a:pPr marL="33655">
              <a:lnSpc>
                <a:spcPts val="2865"/>
              </a:lnSpc>
            </a:pPr>
            <a:r>
              <a:rPr sz="2400" spc="30" dirty="0">
                <a:latin typeface="Calibri"/>
                <a:cs typeface="Calibri"/>
              </a:rPr>
              <a:t>c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2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-18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du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spc="3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25" dirty="0">
                <a:latin typeface="Calibri"/>
                <a:cs typeface="Calibri"/>
              </a:rPr>
              <a:t>m</a:t>
            </a:r>
            <a:r>
              <a:rPr sz="2400" spc="5" dirty="0">
                <a:latin typeface="Calibri"/>
                <a:cs typeface="Calibri"/>
              </a:rPr>
              <a:t>p</a:t>
            </a:r>
            <a:r>
              <a:rPr sz="2400" spc="-30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2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30" dirty="0">
                <a:latin typeface="Calibri"/>
                <a:cs typeface="Calibri"/>
              </a:rPr>
              <a:t>m</a:t>
            </a:r>
            <a:r>
              <a:rPr sz="2400" spc="5" dirty="0">
                <a:latin typeface="Calibri"/>
                <a:cs typeface="Calibri"/>
              </a:rPr>
              <a:t>p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-40" dirty="0">
                <a:latin typeface="Calibri"/>
                <a:cs typeface="Calibri"/>
              </a:rPr>
              <a:t>y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.</a:t>
            </a:r>
          </a:p>
          <a:p>
            <a:pPr marL="33655">
              <a:lnSpc>
                <a:spcPct val="100000"/>
              </a:lnSpc>
              <a:spcBef>
                <a:spcPts val="50"/>
              </a:spcBef>
              <a:tabLst>
                <a:tab pos="3489325" algn="l"/>
              </a:tabLst>
            </a:pPr>
            <a:r>
              <a:rPr sz="2400" spc="-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y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h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sy</a:t>
            </a:r>
            <a:r>
              <a:rPr sz="2400" spc="30" dirty="0">
                <a:latin typeface="Calibri"/>
                <a:cs typeface="Calibri"/>
              </a:rPr>
              <a:t>m</a:t>
            </a:r>
            <a:r>
              <a:rPr sz="2400" spc="10" dirty="0">
                <a:latin typeface="Calibri"/>
                <a:cs typeface="Calibri"/>
              </a:rPr>
              <a:t>p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s	e</a:t>
            </a:r>
            <a:r>
              <a:rPr sz="2400" spc="10" dirty="0">
                <a:latin typeface="Calibri"/>
                <a:cs typeface="Calibri"/>
              </a:rPr>
              <a:t>x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3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b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10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h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.</a:t>
            </a:r>
          </a:p>
          <a:p>
            <a:pPr marL="355600" marR="975994" indent="-343535">
              <a:lnSpc>
                <a:spcPct val="102400"/>
              </a:lnSpc>
              <a:spcBef>
                <a:spcPts val="935"/>
              </a:spcBef>
              <a:buAutoNum type="arabicPeriod"/>
              <a:tabLst>
                <a:tab pos="356235" algn="l"/>
              </a:tabLst>
            </a:pPr>
            <a:r>
              <a:rPr sz="2750" dirty="0">
                <a:latin typeface="Calibri"/>
                <a:cs typeface="Calibri"/>
              </a:rPr>
              <a:t>Other</a:t>
            </a:r>
            <a:r>
              <a:rPr sz="2750" spc="12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symptoms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you</a:t>
            </a:r>
            <a:r>
              <a:rPr sz="2750" spc="-6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would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ask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 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patient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if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he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complaining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from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them?</a:t>
            </a:r>
          </a:p>
          <a:p>
            <a:pPr marL="12700" marR="920115">
              <a:lnSpc>
                <a:spcPct val="100000"/>
              </a:lnSpc>
              <a:spcBef>
                <a:spcPts val="80"/>
              </a:spcBef>
              <a:tabLst>
                <a:tab pos="1643380" algn="l"/>
                <a:tab pos="2016125" algn="l"/>
                <a:tab pos="4935220" algn="l"/>
              </a:tabLst>
            </a:pPr>
            <a:r>
              <a:rPr sz="2750" spc="-25" dirty="0">
                <a:solidFill>
                  <a:srgbClr val="00B050"/>
                </a:solidFill>
                <a:latin typeface="Calibri"/>
                <a:cs typeface="Calibri"/>
              </a:rPr>
              <a:t>Hesitancy,	</a:t>
            </a:r>
            <a:r>
              <a:rPr sz="2750" dirty="0">
                <a:solidFill>
                  <a:srgbClr val="00B050"/>
                </a:solidFill>
                <a:latin typeface="Calibri"/>
                <a:cs typeface="Calibri"/>
              </a:rPr>
              <a:t>post</a:t>
            </a:r>
            <a:r>
              <a:rPr sz="2750" spc="5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00B050"/>
                </a:solidFill>
                <a:latin typeface="Calibri"/>
                <a:cs typeface="Calibri"/>
              </a:rPr>
              <a:t>voiding</a:t>
            </a:r>
            <a:r>
              <a:rPr sz="2750" spc="20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00B050"/>
                </a:solidFill>
                <a:latin typeface="Calibri"/>
                <a:cs typeface="Calibri"/>
              </a:rPr>
              <a:t>dribbling	</a:t>
            </a:r>
            <a:r>
              <a:rPr sz="2750" spc="5" dirty="0">
                <a:solidFill>
                  <a:srgbClr val="00B050"/>
                </a:solidFill>
                <a:latin typeface="Calibri"/>
                <a:cs typeface="Calibri"/>
              </a:rPr>
              <a:t>,</a:t>
            </a:r>
            <a:r>
              <a:rPr sz="2750" spc="-12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750" spc="20" dirty="0">
                <a:solidFill>
                  <a:srgbClr val="00B050"/>
                </a:solidFill>
                <a:latin typeface="Calibri"/>
                <a:cs typeface="Calibri"/>
              </a:rPr>
              <a:t>poor </a:t>
            </a:r>
            <a:r>
              <a:rPr sz="2750" spc="-60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B050"/>
                </a:solidFill>
                <a:latin typeface="Calibri"/>
                <a:cs typeface="Calibri"/>
              </a:rPr>
              <a:t>stream</a:t>
            </a:r>
            <a:r>
              <a:rPr sz="2750" spc="8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B050"/>
                </a:solidFill>
                <a:latin typeface="Calibri"/>
                <a:cs typeface="Calibri"/>
              </a:rPr>
              <a:t>urine</a:t>
            </a:r>
            <a:r>
              <a:rPr sz="2750" spc="5" dirty="0">
                <a:solidFill>
                  <a:srgbClr val="00B050"/>
                </a:solidFill>
                <a:latin typeface="Calibri"/>
                <a:cs typeface="Calibri"/>
              </a:rPr>
              <a:t>,</a:t>
            </a:r>
            <a:r>
              <a:rPr sz="2750" spc="3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00B050"/>
                </a:solidFill>
                <a:latin typeface="Calibri"/>
                <a:cs typeface="Calibri"/>
              </a:rPr>
              <a:t>incontinence</a:t>
            </a:r>
            <a:endParaRPr sz="2750" dirty="0">
              <a:solidFill>
                <a:srgbClr val="00B050"/>
              </a:solidFill>
              <a:latin typeface="Calibri"/>
              <a:cs typeface="Calibri"/>
            </a:endParaRPr>
          </a:p>
          <a:p>
            <a:pPr marL="12700" marR="5565140">
              <a:lnSpc>
                <a:spcPct val="102400"/>
              </a:lnSpc>
              <a:spcBef>
                <a:spcPts val="5"/>
              </a:spcBef>
              <a:buAutoNum type="arabicPeriod" startAt="2"/>
              <a:tabLst>
                <a:tab pos="365760" algn="l"/>
              </a:tabLst>
            </a:pPr>
            <a:r>
              <a:rPr sz="2750" spc="25" dirty="0">
                <a:latin typeface="Calibri"/>
                <a:cs typeface="Calibri"/>
              </a:rPr>
              <a:t>D</a:t>
            </a:r>
            <a:r>
              <a:rPr sz="2750" spc="-45" dirty="0">
                <a:latin typeface="Calibri"/>
                <a:cs typeface="Calibri"/>
              </a:rPr>
              <a:t>D</a:t>
            </a:r>
            <a:r>
              <a:rPr sz="2750" spc="-5" dirty="0">
                <a:latin typeface="Calibri"/>
                <a:cs typeface="Calibri"/>
              </a:rPr>
              <a:t>X</a:t>
            </a:r>
            <a:r>
              <a:rPr sz="2750" spc="5" dirty="0">
                <a:latin typeface="Calibri"/>
                <a:cs typeface="Calibri"/>
              </a:rPr>
              <a:t>?  </a:t>
            </a:r>
            <a:r>
              <a:rPr sz="2750" spc="5" dirty="0">
                <a:solidFill>
                  <a:srgbClr val="00B050"/>
                </a:solidFill>
                <a:latin typeface="Calibri"/>
                <a:cs typeface="Calibri"/>
              </a:rPr>
              <a:t>BPH</a:t>
            </a:r>
            <a:endParaRPr sz="2750" dirty="0">
              <a:solidFill>
                <a:srgbClr val="00B050"/>
              </a:solidFill>
              <a:latin typeface="Calibri"/>
              <a:cs typeface="Calibri"/>
            </a:endParaRPr>
          </a:p>
          <a:p>
            <a:pPr marL="12700" marR="3858260">
              <a:lnSpc>
                <a:spcPct val="102400"/>
              </a:lnSpc>
            </a:pPr>
            <a:r>
              <a:rPr sz="2750" spc="-5" dirty="0">
                <a:solidFill>
                  <a:srgbClr val="00B050"/>
                </a:solidFill>
                <a:latin typeface="Calibri"/>
                <a:cs typeface="Calibri"/>
              </a:rPr>
              <a:t>Prostate</a:t>
            </a:r>
            <a:r>
              <a:rPr sz="2750" spc="10" dirty="0">
                <a:solidFill>
                  <a:srgbClr val="00B050"/>
                </a:solidFill>
                <a:latin typeface="Calibri"/>
                <a:cs typeface="Calibri"/>
              </a:rPr>
              <a:t> cancer </a:t>
            </a:r>
            <a:r>
              <a:rPr sz="2750" spc="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endParaRPr lang="en-GB" sz="2750" spc="15" dirty="0">
              <a:solidFill>
                <a:srgbClr val="00B050"/>
              </a:solidFill>
              <a:latin typeface="Calibri"/>
              <a:cs typeface="Calibri"/>
            </a:endParaRPr>
          </a:p>
          <a:p>
            <a:pPr marL="12700" marR="3858260">
              <a:lnSpc>
                <a:spcPct val="102400"/>
              </a:lnSpc>
            </a:pPr>
            <a:r>
              <a:rPr sz="2750" spc="-10" dirty="0">
                <a:solidFill>
                  <a:srgbClr val="00B050"/>
                </a:solidFill>
                <a:latin typeface="Calibri"/>
                <a:cs typeface="Calibri"/>
              </a:rPr>
              <a:t>Neurogenic</a:t>
            </a:r>
            <a:r>
              <a:rPr sz="2750" spc="22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B050"/>
                </a:solidFill>
                <a:latin typeface="Calibri"/>
                <a:cs typeface="Calibri"/>
              </a:rPr>
              <a:t>bladder</a:t>
            </a:r>
            <a:endParaRPr sz="2750" dirty="0">
              <a:solidFill>
                <a:srgbClr val="00B050"/>
              </a:solidFill>
              <a:latin typeface="Calibri"/>
              <a:cs typeface="Calibri"/>
            </a:endParaRPr>
          </a:p>
          <a:p>
            <a:pPr marL="12700" marR="2500630">
              <a:lnSpc>
                <a:spcPts val="3379"/>
              </a:lnSpc>
              <a:spcBef>
                <a:spcPts val="30"/>
              </a:spcBef>
              <a:buAutoNum type="arabicPeriod" startAt="3"/>
              <a:tabLst>
                <a:tab pos="365125" algn="l"/>
              </a:tabLst>
            </a:pPr>
            <a:r>
              <a:rPr lang="en-GB" sz="2750" spc="-60" dirty="0">
                <a:latin typeface="Calibri"/>
                <a:cs typeface="Calibri"/>
              </a:rPr>
              <a:t>If the patient have chronic retention and you detect a suprapubic fullness in examination, what do think the type of urine leak he has </a:t>
            </a:r>
            <a:r>
              <a:rPr sz="2750" spc="-10" dirty="0">
                <a:latin typeface="Calibri"/>
                <a:cs typeface="Calibri"/>
              </a:rPr>
              <a:t>? </a:t>
            </a:r>
            <a:r>
              <a:rPr sz="2750" spc="-5" dirty="0">
                <a:latin typeface="Calibri"/>
                <a:cs typeface="Calibri"/>
              </a:rPr>
              <a:t> </a:t>
            </a:r>
            <a:endParaRPr lang="en-GB" sz="2750" spc="-5" dirty="0">
              <a:latin typeface="Calibri"/>
              <a:cs typeface="Calibri"/>
            </a:endParaRPr>
          </a:p>
          <a:p>
            <a:pPr marL="12700" marR="2500630">
              <a:lnSpc>
                <a:spcPts val="3379"/>
              </a:lnSpc>
              <a:spcBef>
                <a:spcPts val="30"/>
              </a:spcBef>
              <a:tabLst>
                <a:tab pos="365125" algn="l"/>
              </a:tabLst>
            </a:pPr>
            <a:r>
              <a:rPr lang="en-GB" sz="2750" spc="-5" dirty="0">
                <a:solidFill>
                  <a:srgbClr val="00B050"/>
                </a:solidFill>
                <a:latin typeface="Calibri"/>
                <a:cs typeface="Calibri"/>
              </a:rPr>
              <a:t>Overflow  </a:t>
            </a:r>
            <a:r>
              <a:rPr lang="en-GB" sz="2750" spc="-5" dirty="0" err="1">
                <a:solidFill>
                  <a:srgbClr val="00B050"/>
                </a:solidFill>
                <a:latin typeface="Calibri"/>
                <a:cs typeface="Calibri"/>
              </a:rPr>
              <a:t>incontinance</a:t>
            </a:r>
            <a:endParaRPr lang="en-GB" sz="2750" spc="-5" dirty="0">
              <a:solidFill>
                <a:srgbClr val="00B050"/>
              </a:solidFill>
              <a:latin typeface="Calibri"/>
              <a:cs typeface="Calibri"/>
            </a:endParaRPr>
          </a:p>
          <a:p>
            <a:pPr marL="12700" marR="2500630">
              <a:lnSpc>
                <a:spcPts val="3379"/>
              </a:lnSpc>
              <a:spcBef>
                <a:spcPts val="30"/>
              </a:spcBef>
              <a:tabLst>
                <a:tab pos="365125" algn="l"/>
              </a:tabLst>
            </a:pPr>
            <a:r>
              <a:rPr lang="en-GB" sz="2750" dirty="0">
                <a:latin typeface="Calibri"/>
                <a:cs typeface="Calibri"/>
              </a:rPr>
              <a:t>4.First management? </a:t>
            </a:r>
            <a:r>
              <a:rPr lang="en-GB" sz="2750" dirty="0">
                <a:solidFill>
                  <a:srgbClr val="00B050"/>
                </a:solidFill>
                <a:latin typeface="Calibri"/>
                <a:cs typeface="Calibri"/>
              </a:rPr>
              <a:t>Catheterization </a:t>
            </a:r>
          </a:p>
          <a:p>
            <a:pPr marL="12700" marR="2500630">
              <a:lnSpc>
                <a:spcPts val="3379"/>
              </a:lnSpc>
              <a:spcBef>
                <a:spcPts val="30"/>
              </a:spcBef>
              <a:tabLst>
                <a:tab pos="365125" algn="l"/>
              </a:tabLst>
            </a:pPr>
            <a:endParaRPr sz="2750" dirty="0">
              <a:latin typeface="Calibri"/>
              <a:cs typeface="Calibri"/>
            </a:endParaRPr>
          </a:p>
        </p:txBody>
      </p:sp>
      <p:pic>
        <p:nvPicPr>
          <p:cNvPr id="10" name="object 4">
            <a:extLst>
              <a:ext uri="{FF2B5EF4-FFF2-40B4-BE49-F238E27FC236}">
                <a16:creationId xmlns:a16="http://schemas.microsoft.com/office/drawing/2014/main" id="{E6FA012B-F083-B43C-9CAB-F16F9DAD0DF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44150" y="1595437"/>
            <a:ext cx="1847850" cy="3667125"/>
          </a:xfrm>
          <a:prstGeom prst="rect">
            <a:avLst/>
          </a:prstGeom>
        </p:spPr>
      </p:pic>
      <p:sp>
        <p:nvSpPr>
          <p:cNvPr id="13" name="object 3">
            <a:extLst>
              <a:ext uri="{FF2B5EF4-FFF2-40B4-BE49-F238E27FC236}">
                <a16:creationId xmlns:a16="http://schemas.microsoft.com/office/drawing/2014/main" id="{32EF4119-6904-6436-899A-FD3EABFD78C5}"/>
              </a:ext>
            </a:extLst>
          </p:cNvPr>
          <p:cNvSpPr txBox="1">
            <a:spLocks/>
          </p:cNvSpPr>
          <p:nvPr/>
        </p:nvSpPr>
        <p:spPr>
          <a:xfrm>
            <a:off x="290350" y="255671"/>
            <a:ext cx="8103234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30"/>
              </a:spcBef>
            </a:pPr>
            <a:r>
              <a:rPr lang="en-GB" sz="4400" kern="0" spc="35" dirty="0"/>
              <a:t>Station 5</a:t>
            </a:r>
            <a:endParaRPr lang="en-GB" sz="4400" kern="0" dirty="0"/>
          </a:p>
        </p:txBody>
      </p:sp>
    </p:spTree>
    <p:extLst>
      <p:ext uri="{BB962C8B-B14F-4D97-AF65-F5344CB8AC3E}">
        <p14:creationId xmlns:p14="http://schemas.microsoft.com/office/powerpoint/2010/main" val="653414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457" y="149605"/>
            <a:ext cx="4575175" cy="18529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25" dirty="0"/>
              <a:t>Q2</a:t>
            </a:r>
            <a:r>
              <a:rPr sz="3950" spc="-25" dirty="0"/>
              <a:t> </a:t>
            </a:r>
            <a:r>
              <a:rPr sz="3950" spc="5" dirty="0"/>
              <a:t>:</a:t>
            </a:r>
            <a:endParaRPr sz="3950"/>
          </a:p>
          <a:p>
            <a:pPr marL="12700" marR="5080">
              <a:lnSpc>
                <a:spcPct val="101400"/>
              </a:lnSpc>
            </a:pPr>
            <a:r>
              <a:rPr sz="3950" spc="5" dirty="0"/>
              <a:t>during</a:t>
            </a:r>
            <a:r>
              <a:rPr sz="3950" spc="40" dirty="0"/>
              <a:t> </a:t>
            </a:r>
            <a:r>
              <a:rPr sz="3950" spc="-5" dirty="0"/>
              <a:t>cystoscopy</a:t>
            </a:r>
            <a:r>
              <a:rPr sz="3950" spc="45" dirty="0"/>
              <a:t> </a:t>
            </a:r>
            <a:r>
              <a:rPr sz="3950" spc="10" dirty="0"/>
              <a:t>this </a:t>
            </a:r>
            <a:r>
              <a:rPr sz="3950" spc="-875" dirty="0"/>
              <a:t> </a:t>
            </a:r>
            <a:r>
              <a:rPr sz="3950" dirty="0"/>
              <a:t>lesion</a:t>
            </a:r>
            <a:r>
              <a:rPr sz="3950" spc="70" dirty="0"/>
              <a:t> </a:t>
            </a:r>
            <a:r>
              <a:rPr sz="3950" spc="5" dirty="0"/>
              <a:t>has </a:t>
            </a:r>
            <a:r>
              <a:rPr sz="3950" dirty="0"/>
              <a:t>been</a:t>
            </a:r>
            <a:r>
              <a:rPr sz="3950" spc="65" dirty="0"/>
              <a:t> </a:t>
            </a:r>
            <a:r>
              <a:rPr sz="3950" spc="5" dirty="0"/>
              <a:t>seen:</a:t>
            </a:r>
            <a:endParaRPr sz="39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600" y="533400"/>
            <a:ext cx="3657600" cy="31242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7657" y="2222880"/>
            <a:ext cx="5029835" cy="3611879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760"/>
              </a:spcBef>
              <a:buAutoNum type="alphaUcPeriod"/>
              <a:tabLst>
                <a:tab pos="527050" algn="l"/>
                <a:tab pos="527685" algn="l"/>
              </a:tabLst>
            </a:pPr>
            <a:r>
              <a:rPr sz="2450" spc="10" dirty="0">
                <a:latin typeface="Calibri"/>
                <a:cs typeface="Calibri"/>
              </a:rPr>
              <a:t>Diagnosis ?</a:t>
            </a:r>
            <a:endParaRPr sz="2450">
              <a:latin typeface="Calibri"/>
              <a:cs typeface="Calibri"/>
            </a:endParaRPr>
          </a:p>
          <a:p>
            <a:pPr marL="412750">
              <a:lnSpc>
                <a:spcPct val="100000"/>
              </a:lnSpc>
              <a:spcBef>
                <a:spcPts val="665"/>
              </a:spcBef>
            </a:pPr>
            <a:r>
              <a:rPr sz="2450" spc="-10" dirty="0">
                <a:solidFill>
                  <a:srgbClr val="FF0000"/>
                </a:solidFill>
                <a:latin typeface="Calibri"/>
                <a:cs typeface="Calibri"/>
              </a:rPr>
              <a:t>Transitional</a:t>
            </a:r>
            <a:r>
              <a:rPr sz="2450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10" dirty="0">
                <a:solidFill>
                  <a:srgbClr val="FF0000"/>
                </a:solidFill>
                <a:latin typeface="Calibri"/>
                <a:cs typeface="Calibri"/>
              </a:rPr>
              <a:t>cell</a:t>
            </a:r>
            <a:r>
              <a:rPr sz="2450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10" dirty="0">
                <a:solidFill>
                  <a:srgbClr val="FF0000"/>
                </a:solidFill>
                <a:latin typeface="Calibri"/>
                <a:cs typeface="Calibri"/>
              </a:rPr>
              <a:t>carcinoma</a:t>
            </a:r>
            <a:endParaRPr sz="2450">
              <a:latin typeface="Calibri"/>
              <a:cs typeface="Calibri"/>
            </a:endParaRPr>
          </a:p>
          <a:p>
            <a:pPr marL="412750" marR="2139315" indent="-400685">
              <a:lnSpc>
                <a:spcPct val="122600"/>
              </a:lnSpc>
              <a:buAutoNum type="alphaUcPeriod" startAt="2"/>
              <a:tabLst>
                <a:tab pos="527050" algn="l"/>
                <a:tab pos="527685" algn="l"/>
              </a:tabLst>
            </a:pPr>
            <a:r>
              <a:rPr sz="2450" spc="-15" dirty="0">
                <a:latin typeface="Calibri"/>
                <a:cs typeface="Calibri"/>
              </a:rPr>
              <a:t>Treatment</a:t>
            </a:r>
            <a:r>
              <a:rPr sz="2450" spc="100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? </a:t>
            </a:r>
            <a:r>
              <a:rPr sz="2450" spc="15" dirty="0">
                <a:latin typeface="Calibri"/>
                <a:cs typeface="Calibri"/>
              </a:rPr>
              <a:t> </a:t>
            </a:r>
            <a:r>
              <a:rPr sz="2450" spc="10" dirty="0">
                <a:solidFill>
                  <a:srgbClr val="FF0000"/>
                </a:solidFill>
                <a:latin typeface="Calibri"/>
                <a:cs typeface="Calibri"/>
              </a:rPr>
              <a:t>According</a:t>
            </a:r>
            <a:r>
              <a:rPr sz="245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1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45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10" dirty="0">
                <a:solidFill>
                  <a:srgbClr val="FF0000"/>
                </a:solidFill>
                <a:latin typeface="Calibri"/>
                <a:cs typeface="Calibri"/>
              </a:rPr>
              <a:t>stage:</a:t>
            </a:r>
            <a:endParaRPr sz="2450">
              <a:latin typeface="Calibri"/>
              <a:cs typeface="Calibri"/>
            </a:endParaRPr>
          </a:p>
          <a:p>
            <a:pPr marL="1156335" lvl="1" indent="-34353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1156335" algn="l"/>
                <a:tab pos="1156970" algn="l"/>
              </a:tabLst>
            </a:pPr>
            <a:r>
              <a:rPr sz="2450" spc="-25" dirty="0">
                <a:solidFill>
                  <a:srgbClr val="FF0000"/>
                </a:solidFill>
                <a:latin typeface="Calibri"/>
                <a:cs typeface="Calibri"/>
              </a:rPr>
              <a:t>T1,T2</a:t>
            </a:r>
            <a:r>
              <a:rPr sz="245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45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FF0000"/>
                </a:solidFill>
                <a:latin typeface="Calibri"/>
                <a:cs typeface="Calibri"/>
              </a:rPr>
              <a:t>TURBT</a:t>
            </a:r>
            <a:r>
              <a:rPr sz="2450" spc="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2450" spc="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FF0000"/>
                </a:solidFill>
                <a:latin typeface="Calibri"/>
                <a:cs typeface="Calibri"/>
              </a:rPr>
              <a:t>transurethral</a:t>
            </a:r>
            <a:endParaRPr sz="2450">
              <a:latin typeface="Calibri"/>
              <a:cs typeface="Calibri"/>
            </a:endParaRPr>
          </a:p>
          <a:p>
            <a:pPr marL="1156335">
              <a:lnSpc>
                <a:spcPct val="100000"/>
              </a:lnSpc>
              <a:spcBef>
                <a:spcPts val="65"/>
              </a:spcBef>
            </a:pP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cystodiathermy</a:t>
            </a:r>
            <a:r>
              <a:rPr sz="2450" spc="1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245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FF0000"/>
                </a:solidFill>
                <a:latin typeface="Calibri"/>
                <a:cs typeface="Calibri"/>
              </a:rPr>
              <a:t>laser</a:t>
            </a:r>
            <a:endParaRPr sz="2450">
              <a:latin typeface="Calibri"/>
              <a:cs typeface="Calibri"/>
            </a:endParaRPr>
          </a:p>
          <a:p>
            <a:pPr marL="1156335" lvl="1" indent="-34353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1156335" algn="l"/>
                <a:tab pos="1156970" algn="l"/>
              </a:tabLst>
            </a:pPr>
            <a:r>
              <a:rPr sz="2450" spc="10" dirty="0">
                <a:solidFill>
                  <a:srgbClr val="FF0000"/>
                </a:solidFill>
                <a:latin typeface="Calibri"/>
                <a:cs typeface="Calibri"/>
              </a:rPr>
              <a:t>T3</a:t>
            </a:r>
            <a:r>
              <a:rPr sz="245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45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FF0000"/>
                </a:solidFill>
                <a:latin typeface="Calibri"/>
                <a:cs typeface="Calibri"/>
              </a:rPr>
              <a:t>cystectomy</a:t>
            </a:r>
            <a:endParaRPr sz="2450">
              <a:latin typeface="Calibri"/>
              <a:cs typeface="Calibri"/>
            </a:endParaRPr>
          </a:p>
          <a:p>
            <a:pPr marL="1156335" lvl="1" indent="-34353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1156335" algn="l"/>
                <a:tab pos="1156970" algn="l"/>
              </a:tabLst>
            </a:pPr>
            <a:r>
              <a:rPr sz="2450" spc="10" dirty="0">
                <a:solidFill>
                  <a:srgbClr val="FF0000"/>
                </a:solidFill>
                <a:latin typeface="Calibri"/>
                <a:cs typeface="Calibri"/>
              </a:rPr>
              <a:t>T4</a:t>
            </a:r>
            <a:r>
              <a:rPr sz="245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45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FF0000"/>
                </a:solidFill>
                <a:latin typeface="Calibri"/>
                <a:cs typeface="Calibri"/>
              </a:rPr>
              <a:t>chemoradiotherapy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657" y="221868"/>
            <a:ext cx="87566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25" dirty="0"/>
              <a:t>Q3</a:t>
            </a:r>
            <a:r>
              <a:rPr sz="3950" spc="-70" dirty="0"/>
              <a:t> </a:t>
            </a:r>
            <a:r>
              <a:rPr sz="3950" spc="5" dirty="0"/>
              <a:t>:</a:t>
            </a:r>
            <a:endParaRPr sz="3950"/>
          </a:p>
        </p:txBody>
      </p:sp>
      <p:grpSp>
        <p:nvGrpSpPr>
          <p:cNvPr id="3" name="object 3"/>
          <p:cNvGrpSpPr/>
          <p:nvPr/>
        </p:nvGrpSpPr>
        <p:grpSpPr>
          <a:xfrm>
            <a:off x="3771794" y="19050"/>
            <a:ext cx="5372735" cy="6782434"/>
            <a:chOff x="3771794" y="19050"/>
            <a:chExt cx="5372735" cy="678243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4924" y="19050"/>
              <a:ext cx="4029075" cy="31337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9199" y="3162299"/>
              <a:ext cx="4095750" cy="36388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1794" y="180688"/>
              <a:ext cx="1252683" cy="5575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81424" y="190436"/>
              <a:ext cx="1214437" cy="58578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819524" y="209550"/>
              <a:ext cx="1162050" cy="457200"/>
            </a:xfrm>
            <a:custGeom>
              <a:avLst/>
              <a:gdLst/>
              <a:ahLst/>
              <a:cxnLst/>
              <a:rect l="l" t="t" r="r" b="b"/>
              <a:pathLst>
                <a:path w="1162050" h="457200">
                  <a:moveTo>
                    <a:pt x="116205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162050" y="457200"/>
                  </a:lnTo>
                  <a:lnTo>
                    <a:pt x="116205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19524" y="209550"/>
              <a:ext cx="1162050" cy="457200"/>
            </a:xfrm>
            <a:custGeom>
              <a:avLst/>
              <a:gdLst/>
              <a:ahLst/>
              <a:cxnLst/>
              <a:rect l="l" t="t" r="r" b="b"/>
              <a:pathLst>
                <a:path w="1162050" h="457200">
                  <a:moveTo>
                    <a:pt x="0" y="457200"/>
                  </a:moveTo>
                  <a:lnTo>
                    <a:pt x="1162050" y="457200"/>
                  </a:lnTo>
                  <a:lnTo>
                    <a:pt x="116205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07657" y="842073"/>
            <a:ext cx="4514850" cy="48463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dirty="0">
                <a:latin typeface="Calibri"/>
                <a:cs typeface="Calibri"/>
              </a:rPr>
              <a:t>Urodynamic</a:t>
            </a:r>
            <a:r>
              <a:rPr sz="2450" spc="19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study</a:t>
            </a:r>
            <a:r>
              <a:rPr sz="2450" spc="114" dirty="0">
                <a:latin typeface="Calibri"/>
                <a:cs typeface="Calibri"/>
              </a:rPr>
              <a:t> </a:t>
            </a:r>
            <a:r>
              <a:rPr sz="2450" spc="-30" dirty="0">
                <a:latin typeface="Calibri"/>
                <a:cs typeface="Calibri"/>
              </a:rPr>
              <a:t>for</a:t>
            </a:r>
            <a:r>
              <a:rPr sz="2450" spc="70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2</a:t>
            </a:r>
            <a:r>
              <a:rPr sz="2450" spc="-2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patients</a:t>
            </a:r>
            <a:endParaRPr sz="2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2450" spc="25" dirty="0">
                <a:latin typeface="Calibri"/>
                <a:cs typeface="Calibri"/>
              </a:rPr>
              <a:t>with</a:t>
            </a:r>
            <a:r>
              <a:rPr sz="2450" spc="-5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urine</a:t>
            </a:r>
            <a:r>
              <a:rPr sz="2450" spc="-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incontinence</a:t>
            </a:r>
            <a:r>
              <a:rPr sz="2450" spc="225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.</a:t>
            </a:r>
            <a:endParaRPr sz="2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800" spc="-15" dirty="0">
                <a:latin typeface="Calibri"/>
                <a:cs typeface="Calibri"/>
              </a:rPr>
              <a:t>Qm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p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25" dirty="0">
                <a:latin typeface="Calibri"/>
                <a:cs typeface="Calibri"/>
              </a:rPr>
              <a:t>b</a:t>
            </a:r>
            <a:r>
              <a:rPr sz="1800" spc="35" dirty="0">
                <a:latin typeface="Calibri"/>
                <a:cs typeface="Calibri"/>
              </a:rPr>
              <a:t>l</a:t>
            </a:r>
            <a:r>
              <a:rPr sz="1800" spc="30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dd</a:t>
            </a:r>
            <a:r>
              <a:rPr sz="1800" dirty="0">
                <a:latin typeface="Calibri"/>
                <a:cs typeface="Calibri"/>
              </a:rPr>
              <a:t>er</a:t>
            </a:r>
            <a:r>
              <a:rPr sz="1800" spc="-13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35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i</a:t>
            </a:r>
            <a:r>
              <a:rPr sz="1800" spc="5" dirty="0">
                <a:latin typeface="Calibri"/>
                <a:cs typeface="Calibri"/>
              </a:rPr>
              <a:t>v</a:t>
            </a:r>
            <a:r>
              <a:rPr sz="1800" spc="3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ty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Calibri"/>
              <a:cs typeface="Calibri"/>
            </a:endParaRPr>
          </a:p>
          <a:p>
            <a:pPr marL="12700" marR="955675">
              <a:lnSpc>
                <a:spcPct val="102200"/>
              </a:lnSpc>
              <a:buSzPct val="95918"/>
              <a:buAutoNum type="arabicPlain"/>
              <a:tabLst>
                <a:tab pos="272415" algn="l"/>
              </a:tabLst>
            </a:pPr>
            <a:r>
              <a:rPr sz="2450" spc="5" dirty="0">
                <a:latin typeface="Calibri"/>
                <a:cs typeface="Calibri"/>
              </a:rPr>
              <a:t>Mechanism</a:t>
            </a:r>
            <a:r>
              <a:rPr sz="2450" spc="15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of</a:t>
            </a:r>
            <a:r>
              <a:rPr sz="2450" spc="2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prostatic 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enlargement</a:t>
            </a:r>
            <a:r>
              <a:rPr sz="2450" spc="105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causing </a:t>
            </a:r>
            <a:r>
              <a:rPr sz="2450" spc="1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Bladder</a:t>
            </a:r>
            <a:r>
              <a:rPr sz="2450" spc="145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outlet</a:t>
            </a:r>
            <a:r>
              <a:rPr sz="2450" spc="11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obstruction?</a:t>
            </a:r>
            <a:endParaRPr sz="2450">
              <a:latin typeface="Calibri"/>
              <a:cs typeface="Calibri"/>
            </a:endParaRPr>
          </a:p>
          <a:p>
            <a:pPr marL="12700" marR="113664">
              <a:lnSpc>
                <a:spcPct val="102200"/>
              </a:lnSpc>
              <a:buSzPct val="95918"/>
              <a:buAutoNum type="arabicPlain"/>
              <a:tabLst>
                <a:tab pos="337185" algn="l"/>
              </a:tabLst>
            </a:pPr>
            <a:r>
              <a:rPr sz="2450" dirty="0">
                <a:latin typeface="Calibri"/>
                <a:cs typeface="Calibri"/>
              </a:rPr>
              <a:t>Mention</a:t>
            </a:r>
            <a:r>
              <a:rPr sz="2450" spc="160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4</a:t>
            </a:r>
            <a:r>
              <a:rPr sz="2450" spc="60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indication </a:t>
            </a:r>
            <a:r>
              <a:rPr sz="2450" spc="-10" dirty="0">
                <a:latin typeface="Calibri"/>
                <a:cs typeface="Calibri"/>
              </a:rPr>
              <a:t>of</a:t>
            </a:r>
            <a:r>
              <a:rPr sz="2450" spc="30" dirty="0">
                <a:latin typeface="Calibri"/>
                <a:cs typeface="Calibri"/>
              </a:rPr>
              <a:t> </a:t>
            </a:r>
            <a:r>
              <a:rPr sz="2450" spc="15" dirty="0">
                <a:latin typeface="Calibri"/>
                <a:cs typeface="Calibri"/>
              </a:rPr>
              <a:t>surgery </a:t>
            </a:r>
            <a:r>
              <a:rPr sz="2450" spc="-540" dirty="0">
                <a:latin typeface="Calibri"/>
                <a:cs typeface="Calibri"/>
              </a:rPr>
              <a:t> </a:t>
            </a:r>
            <a:r>
              <a:rPr sz="2450" spc="20" dirty="0">
                <a:latin typeface="Calibri"/>
                <a:cs typeface="Calibri"/>
              </a:rPr>
              <a:t>in</a:t>
            </a:r>
            <a:r>
              <a:rPr sz="2450" spc="10" dirty="0">
                <a:latin typeface="Calibri"/>
                <a:cs typeface="Calibri"/>
              </a:rPr>
              <a:t> </a:t>
            </a:r>
            <a:r>
              <a:rPr sz="2450" spc="20" dirty="0">
                <a:latin typeface="Calibri"/>
                <a:cs typeface="Calibri"/>
              </a:rPr>
              <a:t>BPH?</a:t>
            </a:r>
            <a:endParaRPr sz="2450">
              <a:latin typeface="Calibri"/>
              <a:cs typeface="Calibri"/>
            </a:endParaRPr>
          </a:p>
          <a:p>
            <a:pPr marL="336550" indent="-324485">
              <a:lnSpc>
                <a:spcPct val="100000"/>
              </a:lnSpc>
              <a:spcBef>
                <a:spcPts val="65"/>
              </a:spcBef>
              <a:buSzPct val="95918"/>
              <a:buAutoNum type="arabicPlain"/>
              <a:tabLst>
                <a:tab pos="337185" algn="l"/>
              </a:tabLst>
            </a:pPr>
            <a:r>
              <a:rPr sz="2450" spc="5" dirty="0">
                <a:latin typeface="Calibri"/>
                <a:cs typeface="Calibri"/>
              </a:rPr>
              <a:t>Which</a:t>
            </a:r>
            <a:r>
              <a:rPr sz="2450" spc="8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one</a:t>
            </a:r>
            <a:r>
              <a:rPr sz="2450" spc="14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have</a:t>
            </a:r>
            <a:r>
              <a:rPr sz="2450" dirty="0">
                <a:latin typeface="Calibri"/>
                <a:cs typeface="Calibri"/>
              </a:rPr>
              <a:t> bladder</a:t>
            </a:r>
            <a:endParaRPr sz="2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2450" dirty="0">
                <a:latin typeface="Calibri"/>
                <a:cs typeface="Calibri"/>
              </a:rPr>
              <a:t>underactivity</a:t>
            </a:r>
            <a:r>
              <a:rPr sz="2450" spc="170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?</a:t>
            </a:r>
            <a:endParaRPr sz="2450">
              <a:latin typeface="Calibri"/>
              <a:cs typeface="Calibri"/>
            </a:endParaRPr>
          </a:p>
          <a:p>
            <a:pPr marL="271780" indent="-259715">
              <a:lnSpc>
                <a:spcPct val="100000"/>
              </a:lnSpc>
              <a:spcBef>
                <a:spcPts val="65"/>
              </a:spcBef>
              <a:buSzPct val="95918"/>
              <a:buAutoNum type="arabicPlain" startAt="4"/>
              <a:tabLst>
                <a:tab pos="272415" algn="l"/>
              </a:tabLst>
            </a:pPr>
            <a:r>
              <a:rPr sz="2450" spc="5" dirty="0">
                <a:latin typeface="Calibri"/>
                <a:cs typeface="Calibri"/>
              </a:rPr>
              <a:t>Which</a:t>
            </a:r>
            <a:r>
              <a:rPr sz="2450" spc="8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patient</a:t>
            </a:r>
            <a:r>
              <a:rPr sz="2450" spc="105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would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spc="-15" dirty="0">
                <a:latin typeface="Calibri"/>
                <a:cs typeface="Calibri"/>
              </a:rPr>
              <a:t>have</a:t>
            </a:r>
            <a:r>
              <a:rPr sz="2450" spc="8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better</a:t>
            </a:r>
            <a:endParaRPr sz="2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450" dirty="0">
                <a:latin typeface="Calibri"/>
                <a:cs typeface="Calibri"/>
              </a:rPr>
              <a:t>response</a:t>
            </a:r>
            <a:r>
              <a:rPr sz="2450" spc="145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to</a:t>
            </a:r>
            <a:r>
              <a:rPr sz="2450" spc="-75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medication</a:t>
            </a:r>
            <a:r>
              <a:rPr sz="2450" spc="145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?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19525" y="209550"/>
            <a:ext cx="1162050" cy="4572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62560">
              <a:lnSpc>
                <a:spcPct val="100000"/>
              </a:lnSpc>
              <a:spcBef>
                <a:spcPts val="58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Patient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733800" y="5886450"/>
            <a:ext cx="1310005" cy="624205"/>
            <a:chOff x="3733800" y="5886450"/>
            <a:chExt cx="1310005" cy="62420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33800" y="5886450"/>
              <a:ext cx="1309624" cy="60483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71900" y="5915025"/>
              <a:ext cx="1214437" cy="59531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810000" y="5943600"/>
              <a:ext cx="1162050" cy="457200"/>
            </a:xfrm>
            <a:custGeom>
              <a:avLst/>
              <a:gdLst/>
              <a:ahLst/>
              <a:cxnLst/>
              <a:rect l="l" t="t" r="r" b="b"/>
              <a:pathLst>
                <a:path w="1162050" h="457200">
                  <a:moveTo>
                    <a:pt x="116205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162050" y="457200"/>
                  </a:lnTo>
                  <a:lnTo>
                    <a:pt x="116205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10000" y="5943600"/>
              <a:ext cx="1162050" cy="457200"/>
            </a:xfrm>
            <a:custGeom>
              <a:avLst/>
              <a:gdLst/>
              <a:ahLst/>
              <a:cxnLst/>
              <a:rect l="l" t="t" r="r" b="b"/>
              <a:pathLst>
                <a:path w="1162050" h="457200">
                  <a:moveTo>
                    <a:pt x="0" y="457200"/>
                  </a:moveTo>
                  <a:lnTo>
                    <a:pt x="1162050" y="457200"/>
                  </a:lnTo>
                  <a:lnTo>
                    <a:pt x="116205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810000" y="5943600"/>
            <a:ext cx="1162050" cy="45720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62560">
              <a:lnSpc>
                <a:spcPct val="100000"/>
              </a:lnSpc>
              <a:spcBef>
                <a:spcPts val="63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Patient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1064" y="2398395"/>
            <a:ext cx="161925" cy="390525"/>
          </a:xfrm>
          <a:custGeom>
            <a:avLst/>
            <a:gdLst/>
            <a:ahLst/>
            <a:cxnLst/>
            <a:rect l="l" t="t" r="r" b="b"/>
            <a:pathLst>
              <a:path w="161925" h="390525">
                <a:moveTo>
                  <a:pt x="161925" y="0"/>
                </a:moveTo>
                <a:lnTo>
                  <a:pt x="0" y="0"/>
                </a:lnTo>
                <a:lnTo>
                  <a:pt x="0" y="390525"/>
                </a:lnTo>
                <a:lnTo>
                  <a:pt x="161925" y="390525"/>
                </a:lnTo>
                <a:lnTo>
                  <a:pt x="16192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1064" y="2855595"/>
            <a:ext cx="161925" cy="390525"/>
          </a:xfrm>
          <a:custGeom>
            <a:avLst/>
            <a:gdLst/>
            <a:ahLst/>
            <a:cxnLst/>
            <a:rect l="l" t="t" r="r" b="b"/>
            <a:pathLst>
              <a:path w="161925" h="390525">
                <a:moveTo>
                  <a:pt x="161925" y="0"/>
                </a:moveTo>
                <a:lnTo>
                  <a:pt x="0" y="0"/>
                </a:lnTo>
                <a:lnTo>
                  <a:pt x="0" y="390525"/>
                </a:lnTo>
                <a:lnTo>
                  <a:pt x="161925" y="390525"/>
                </a:lnTo>
                <a:lnTo>
                  <a:pt x="16192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1064" y="3312795"/>
            <a:ext cx="161925" cy="390525"/>
          </a:xfrm>
          <a:custGeom>
            <a:avLst/>
            <a:gdLst/>
            <a:ahLst/>
            <a:cxnLst/>
            <a:rect l="l" t="t" r="r" b="b"/>
            <a:pathLst>
              <a:path w="161925" h="390525">
                <a:moveTo>
                  <a:pt x="161925" y="0"/>
                </a:moveTo>
                <a:lnTo>
                  <a:pt x="0" y="0"/>
                </a:lnTo>
                <a:lnTo>
                  <a:pt x="0" y="390524"/>
                </a:lnTo>
                <a:lnTo>
                  <a:pt x="161925" y="390524"/>
                </a:lnTo>
                <a:lnTo>
                  <a:pt x="16192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7657" y="243141"/>
            <a:ext cx="8355965" cy="620268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55600" marR="5080" indent="-343535" algn="just">
              <a:lnSpc>
                <a:spcPct val="102200"/>
              </a:lnSpc>
              <a:spcBef>
                <a:spcPts val="60"/>
              </a:spcBef>
              <a:buFont typeface="Arial"/>
              <a:buChar char="•"/>
              <a:tabLst>
                <a:tab pos="356235" algn="l"/>
              </a:tabLst>
            </a:pPr>
            <a:r>
              <a:rPr sz="2450" b="1" spc="20" dirty="0">
                <a:solidFill>
                  <a:srgbClr val="FF0000"/>
                </a:solidFill>
                <a:latin typeface="Calibri"/>
                <a:cs typeface="Calibri"/>
              </a:rPr>
              <a:t>1- </a:t>
            </a:r>
            <a:r>
              <a:rPr sz="2450" spc="10" dirty="0">
                <a:solidFill>
                  <a:srgbClr val="FF0000"/>
                </a:solidFill>
                <a:latin typeface="Calibri"/>
                <a:cs typeface="Calibri"/>
              </a:rPr>
              <a:t>static: </a:t>
            </a:r>
            <a:r>
              <a:rPr sz="2450" spc="20" dirty="0">
                <a:solidFill>
                  <a:srgbClr val="FF0000"/>
                </a:solidFill>
                <a:latin typeface="Calibri"/>
                <a:cs typeface="Calibri"/>
              </a:rPr>
              <a:t>in </a:t>
            </a:r>
            <a:r>
              <a:rPr sz="2450" spc="15" dirty="0">
                <a:solidFill>
                  <a:srgbClr val="FF0000"/>
                </a:solidFill>
                <a:latin typeface="Calibri"/>
                <a:cs typeface="Calibri"/>
              </a:rPr>
              <a:t>which 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the hyperplastic prostatic </a:t>
            </a:r>
            <a:r>
              <a:rPr sz="2450" spc="10" dirty="0">
                <a:solidFill>
                  <a:srgbClr val="FF0000"/>
                </a:solidFill>
                <a:latin typeface="Calibri"/>
                <a:cs typeface="Calibri"/>
              </a:rPr>
              <a:t>tissue 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compresses </a:t>
            </a:r>
            <a:r>
              <a:rPr sz="2450" spc="-5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the urethra, </a:t>
            </a:r>
            <a:r>
              <a:rPr sz="2450" spc="5" dirty="0">
                <a:solidFill>
                  <a:srgbClr val="FF0000"/>
                </a:solidFill>
                <a:latin typeface="Calibri"/>
                <a:cs typeface="Calibri"/>
              </a:rPr>
              <a:t>and dynamic : </a:t>
            </a:r>
            <a:r>
              <a:rPr sz="2450" spc="25" dirty="0">
                <a:solidFill>
                  <a:srgbClr val="FF0000"/>
                </a:solidFill>
                <a:latin typeface="Calibri"/>
                <a:cs typeface="Calibri"/>
              </a:rPr>
              <a:t>with </a:t>
            </a:r>
            <a:r>
              <a:rPr sz="2450" spc="5" dirty="0">
                <a:solidFill>
                  <a:srgbClr val="FF0000"/>
                </a:solidFill>
                <a:latin typeface="Calibri"/>
                <a:cs typeface="Calibri"/>
              </a:rPr>
              <a:t>increased </a:t>
            </a:r>
            <a:r>
              <a:rPr sz="2450" spc="10" dirty="0">
                <a:solidFill>
                  <a:srgbClr val="FF0000"/>
                </a:solidFill>
                <a:latin typeface="Calibri"/>
                <a:cs typeface="Calibri"/>
              </a:rPr>
              <a:t>adrenergic 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nervous </a:t>
            </a:r>
            <a:r>
              <a:rPr sz="245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FF0000"/>
                </a:solidFill>
                <a:latin typeface="Calibri"/>
                <a:cs typeface="Calibri"/>
              </a:rPr>
              <a:t>system</a:t>
            </a:r>
            <a:r>
              <a:rPr sz="245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45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prostatic</a:t>
            </a:r>
            <a:r>
              <a:rPr sz="245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smooth</a:t>
            </a:r>
            <a:r>
              <a:rPr sz="2450" spc="1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FF0000"/>
                </a:solidFill>
                <a:latin typeface="Calibri"/>
                <a:cs typeface="Calibri"/>
              </a:rPr>
              <a:t>muscle</a:t>
            </a:r>
            <a:r>
              <a:rPr sz="2450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FF0000"/>
                </a:solidFill>
                <a:latin typeface="Calibri"/>
                <a:cs typeface="Calibri"/>
              </a:rPr>
              <a:t>tone</a:t>
            </a:r>
            <a:r>
              <a:rPr sz="2450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endParaRPr sz="35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50" b="1" spc="20" dirty="0">
                <a:solidFill>
                  <a:srgbClr val="FF0000"/>
                </a:solidFill>
                <a:latin typeface="Calibri"/>
                <a:cs typeface="Calibri"/>
              </a:rPr>
              <a:t>2-</a:t>
            </a:r>
            <a:endParaRPr sz="24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50" spc="-5" dirty="0">
                <a:solidFill>
                  <a:srgbClr val="FF0000"/>
                </a:solidFill>
                <a:latin typeface="Calibri"/>
                <a:cs typeface="Calibri"/>
              </a:rPr>
              <a:t>1.</a:t>
            </a:r>
            <a:r>
              <a:rPr sz="2450" spc="-5" dirty="0">
                <a:latin typeface="Calibri"/>
                <a:cs typeface="Calibri"/>
              </a:rPr>
              <a:t>R</a:t>
            </a:r>
            <a:r>
              <a:rPr sz="2450" spc="-5" dirty="0">
                <a:solidFill>
                  <a:srgbClr val="FF0000"/>
                </a:solidFill>
                <a:latin typeface="Calibri"/>
                <a:cs typeface="Calibri"/>
              </a:rPr>
              <a:t>efractory</a:t>
            </a:r>
            <a:r>
              <a:rPr sz="2450" spc="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20" dirty="0">
                <a:solidFill>
                  <a:srgbClr val="FF0000"/>
                </a:solidFill>
                <a:latin typeface="Calibri"/>
                <a:cs typeface="Calibri"/>
              </a:rPr>
              <a:t>urinary</a:t>
            </a:r>
            <a:r>
              <a:rPr sz="245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retention</a:t>
            </a:r>
            <a:endParaRPr sz="24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2.</a:t>
            </a:r>
            <a:r>
              <a:rPr sz="2450" dirty="0">
                <a:latin typeface="Calibri"/>
                <a:cs typeface="Calibri"/>
              </a:rPr>
              <a:t>R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ecurrent</a:t>
            </a:r>
            <a:r>
              <a:rPr sz="2450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UTI</a:t>
            </a:r>
            <a:endParaRPr sz="24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3.</a:t>
            </a:r>
            <a:r>
              <a:rPr sz="2450" dirty="0">
                <a:latin typeface="Calibri"/>
                <a:cs typeface="Calibri"/>
              </a:rPr>
              <a:t>R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ecurrent</a:t>
            </a:r>
            <a:r>
              <a:rPr sz="2450" spc="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gross</a:t>
            </a:r>
            <a:r>
              <a:rPr sz="245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FF0000"/>
                </a:solidFill>
                <a:latin typeface="Calibri"/>
                <a:cs typeface="Calibri"/>
              </a:rPr>
              <a:t>hematuria</a:t>
            </a:r>
            <a:endParaRPr sz="24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4.</a:t>
            </a:r>
            <a:r>
              <a:rPr sz="2450" dirty="0">
                <a:solidFill>
                  <a:srgbClr val="00CC00"/>
                </a:solidFill>
                <a:latin typeface="Calibri"/>
                <a:cs typeface="Calibri"/>
              </a:rPr>
              <a:t>B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ladder</a:t>
            </a:r>
            <a:r>
              <a:rPr sz="2450" spc="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FF0000"/>
                </a:solidFill>
                <a:latin typeface="Calibri"/>
                <a:cs typeface="Calibri"/>
              </a:rPr>
              <a:t>stones</a:t>
            </a:r>
            <a:endParaRPr sz="24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50" spc="20" dirty="0">
                <a:solidFill>
                  <a:srgbClr val="FF0000"/>
                </a:solidFill>
                <a:latin typeface="Calibri"/>
                <a:cs typeface="Calibri"/>
              </a:rPr>
              <a:t>5.Large</a:t>
            </a:r>
            <a:r>
              <a:rPr sz="245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00CC00"/>
                </a:solidFill>
                <a:latin typeface="Calibri"/>
                <a:cs typeface="Calibri"/>
              </a:rPr>
              <a:t>b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ladder</a:t>
            </a:r>
            <a:r>
              <a:rPr sz="2450" spc="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10" dirty="0">
                <a:solidFill>
                  <a:srgbClr val="FF0000"/>
                </a:solidFill>
                <a:latin typeface="Calibri"/>
                <a:cs typeface="Calibri"/>
              </a:rPr>
              <a:t>diverticula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F0000"/>
              </a:buClr>
              <a:buFont typeface="Arial"/>
              <a:buChar char="•"/>
            </a:pPr>
            <a:endParaRPr sz="3450">
              <a:latin typeface="Calibri"/>
              <a:cs typeface="Calibri"/>
            </a:endParaRPr>
          </a:p>
          <a:p>
            <a:pPr marL="422275" indent="-410209">
              <a:lnSpc>
                <a:spcPct val="100000"/>
              </a:lnSpc>
              <a:buFont typeface="Arial"/>
              <a:buChar char="•"/>
              <a:tabLst>
                <a:tab pos="422275" algn="l"/>
                <a:tab pos="422909" algn="l"/>
              </a:tabLst>
            </a:pPr>
            <a:r>
              <a:rPr sz="2450" b="1" spc="20" dirty="0">
                <a:solidFill>
                  <a:srgbClr val="FF0000"/>
                </a:solidFill>
                <a:latin typeface="Calibri"/>
                <a:cs typeface="Calibri"/>
              </a:rPr>
              <a:t>3-</a:t>
            </a:r>
            <a:r>
              <a:rPr sz="245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FF0000"/>
                </a:solidFill>
                <a:latin typeface="Calibri"/>
                <a:cs typeface="Calibri"/>
              </a:rPr>
              <a:t>Patient</a:t>
            </a:r>
            <a:r>
              <a:rPr sz="245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10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endParaRPr sz="35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50" b="1" spc="20" dirty="0">
                <a:solidFill>
                  <a:srgbClr val="FF0000"/>
                </a:solidFill>
                <a:latin typeface="Calibri"/>
                <a:cs typeface="Calibri"/>
              </a:rPr>
              <a:t>4-</a:t>
            </a:r>
            <a:r>
              <a:rPr sz="245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FF0000"/>
                </a:solidFill>
                <a:latin typeface="Calibri"/>
                <a:cs typeface="Calibri"/>
              </a:rPr>
              <a:t>Patient</a:t>
            </a:r>
            <a:r>
              <a:rPr sz="2450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1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457" y="7937"/>
            <a:ext cx="76200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40" dirty="0"/>
              <a:t>Q</a:t>
            </a:r>
            <a:r>
              <a:rPr sz="3950" spc="20" dirty="0"/>
              <a:t>4</a:t>
            </a:r>
            <a:r>
              <a:rPr sz="3950" spc="5" dirty="0"/>
              <a:t>:</a:t>
            </a:r>
            <a:endParaRPr sz="39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0" y="57150"/>
            <a:ext cx="3619500" cy="32385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739" y="628015"/>
            <a:ext cx="8785860" cy="583946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65100" marR="3792220">
              <a:lnSpc>
                <a:spcPct val="102200"/>
              </a:lnSpc>
              <a:spcBef>
                <a:spcPts val="65"/>
              </a:spcBef>
              <a:tabLst>
                <a:tab pos="1649095" algn="l"/>
              </a:tabLst>
            </a:pPr>
            <a:r>
              <a:rPr sz="2450" spc="-10" dirty="0">
                <a:latin typeface="Calibri"/>
                <a:cs typeface="Calibri"/>
              </a:rPr>
              <a:t>Patient</a:t>
            </a:r>
            <a:r>
              <a:rPr sz="2450" spc="105" dirty="0">
                <a:latin typeface="Calibri"/>
                <a:cs typeface="Calibri"/>
              </a:rPr>
              <a:t> </a:t>
            </a:r>
            <a:r>
              <a:rPr sz="2450" spc="25" dirty="0">
                <a:latin typeface="Calibri"/>
                <a:cs typeface="Calibri"/>
              </a:rPr>
              <a:t>with</a:t>
            </a:r>
            <a:r>
              <a:rPr sz="2450" spc="-65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renal</a:t>
            </a:r>
            <a:r>
              <a:rPr sz="2450" spc="100" dirty="0">
                <a:latin typeface="Calibri"/>
                <a:cs typeface="Calibri"/>
              </a:rPr>
              <a:t> </a:t>
            </a:r>
            <a:r>
              <a:rPr sz="2450" spc="-25" dirty="0">
                <a:latin typeface="Calibri"/>
                <a:cs typeface="Calibri"/>
              </a:rPr>
              <a:t>Truma</a:t>
            </a:r>
            <a:r>
              <a:rPr sz="2450" spc="65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,</a:t>
            </a:r>
            <a:r>
              <a:rPr sz="2450" spc="3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gross </a:t>
            </a:r>
            <a:r>
              <a:rPr sz="2450" spc="5" dirty="0">
                <a:latin typeface="Calibri"/>
                <a:cs typeface="Calibri"/>
              </a:rPr>
              <a:t> hematuria	, </a:t>
            </a:r>
            <a:r>
              <a:rPr sz="2450" spc="20" dirty="0">
                <a:latin typeface="Calibri"/>
                <a:cs typeface="Calibri"/>
              </a:rPr>
              <a:t>Ct </a:t>
            </a:r>
            <a:r>
              <a:rPr sz="2450" spc="10" dirty="0">
                <a:latin typeface="Calibri"/>
                <a:cs typeface="Calibri"/>
              </a:rPr>
              <a:t>scan </a:t>
            </a:r>
            <a:r>
              <a:rPr sz="2450" spc="25" dirty="0">
                <a:latin typeface="Calibri"/>
                <a:cs typeface="Calibri"/>
              </a:rPr>
              <a:t>with </a:t>
            </a:r>
            <a:r>
              <a:rPr sz="2450" spc="5" dirty="0">
                <a:latin typeface="Calibri"/>
                <a:cs typeface="Calibri"/>
              </a:rPr>
              <a:t>1.6 </a:t>
            </a:r>
            <a:r>
              <a:rPr sz="2450" spc="15" dirty="0">
                <a:latin typeface="Calibri"/>
                <a:cs typeface="Calibri"/>
              </a:rPr>
              <a:t>cm </a:t>
            </a:r>
            <a:r>
              <a:rPr sz="2450" spc="20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parenchymal</a:t>
            </a:r>
            <a:r>
              <a:rPr sz="2450" spc="204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laceration </a:t>
            </a:r>
            <a:r>
              <a:rPr sz="2450" spc="25" dirty="0">
                <a:latin typeface="Calibri"/>
                <a:cs typeface="Calibri"/>
              </a:rPr>
              <a:t>with</a:t>
            </a:r>
            <a:r>
              <a:rPr sz="2450" dirty="0">
                <a:latin typeface="Calibri"/>
                <a:cs typeface="Calibri"/>
              </a:rPr>
              <a:t> no</a:t>
            </a:r>
            <a:r>
              <a:rPr sz="2450" spc="75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urine </a:t>
            </a:r>
            <a:r>
              <a:rPr sz="2450" spc="-54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extravasation</a:t>
            </a:r>
            <a:r>
              <a:rPr sz="2450" spc="155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.</a:t>
            </a:r>
            <a:endParaRPr sz="2450">
              <a:latin typeface="Calibri"/>
              <a:cs typeface="Calibri"/>
            </a:endParaRPr>
          </a:p>
          <a:p>
            <a:pPr marL="489584" indent="-324485">
              <a:lnSpc>
                <a:spcPct val="100000"/>
              </a:lnSpc>
              <a:spcBef>
                <a:spcPts val="805"/>
              </a:spcBef>
              <a:buAutoNum type="arabicPlain"/>
              <a:tabLst>
                <a:tab pos="489584" algn="l"/>
              </a:tabLst>
            </a:pPr>
            <a:r>
              <a:rPr sz="2450" spc="15" dirty="0">
                <a:latin typeface="Calibri"/>
                <a:cs typeface="Calibri"/>
              </a:rPr>
              <a:t>what</a:t>
            </a:r>
            <a:r>
              <a:rPr sz="2450" spc="30" dirty="0">
                <a:latin typeface="Calibri"/>
                <a:cs typeface="Calibri"/>
              </a:rPr>
              <a:t> </a:t>
            </a:r>
            <a:r>
              <a:rPr sz="2450" spc="25" dirty="0">
                <a:latin typeface="Calibri"/>
                <a:cs typeface="Calibri"/>
              </a:rPr>
              <a:t>was</a:t>
            </a:r>
            <a:r>
              <a:rPr sz="2450" spc="-3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the</a:t>
            </a:r>
            <a:r>
              <a:rPr sz="2450" spc="75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indication</a:t>
            </a:r>
            <a:r>
              <a:rPr sz="2450" spc="10" dirty="0">
                <a:latin typeface="Calibri"/>
                <a:cs typeface="Calibri"/>
              </a:rPr>
              <a:t> </a:t>
            </a:r>
            <a:r>
              <a:rPr sz="2450" spc="-30" dirty="0">
                <a:latin typeface="Calibri"/>
                <a:cs typeface="Calibri"/>
              </a:rPr>
              <a:t>for</a:t>
            </a:r>
            <a:r>
              <a:rPr sz="2450" spc="70" dirty="0">
                <a:latin typeface="Calibri"/>
                <a:cs typeface="Calibri"/>
              </a:rPr>
              <a:t> </a:t>
            </a:r>
            <a:r>
              <a:rPr sz="2450" spc="25" dirty="0">
                <a:latin typeface="Calibri"/>
                <a:cs typeface="Calibri"/>
              </a:rPr>
              <a:t>CT</a:t>
            </a:r>
            <a:r>
              <a:rPr sz="2450" spc="30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?</a:t>
            </a:r>
            <a:endParaRPr sz="2450">
              <a:latin typeface="Calibri"/>
              <a:cs typeface="Calibri"/>
            </a:endParaRPr>
          </a:p>
          <a:p>
            <a:pPr marL="489584" indent="-324485">
              <a:lnSpc>
                <a:spcPct val="100000"/>
              </a:lnSpc>
              <a:spcBef>
                <a:spcPts val="60"/>
              </a:spcBef>
              <a:buAutoNum type="arabicPlain"/>
              <a:tabLst>
                <a:tab pos="489584" algn="l"/>
                <a:tab pos="2202815" algn="l"/>
              </a:tabLst>
            </a:pPr>
            <a:r>
              <a:rPr sz="2450" spc="15" dirty="0">
                <a:latin typeface="Calibri"/>
                <a:cs typeface="Calibri"/>
              </a:rPr>
              <a:t>which</a:t>
            </a:r>
            <a:r>
              <a:rPr sz="2450" spc="100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grade	</a:t>
            </a:r>
            <a:r>
              <a:rPr sz="2450" spc="10" dirty="0">
                <a:latin typeface="Calibri"/>
                <a:cs typeface="Calibri"/>
              </a:rPr>
              <a:t>?</a:t>
            </a:r>
            <a:endParaRPr sz="2450">
              <a:latin typeface="Calibri"/>
              <a:cs typeface="Calibri"/>
            </a:endParaRPr>
          </a:p>
          <a:p>
            <a:pPr marL="424180" indent="-259715">
              <a:lnSpc>
                <a:spcPct val="100000"/>
              </a:lnSpc>
              <a:spcBef>
                <a:spcPts val="65"/>
              </a:spcBef>
              <a:buAutoNum type="arabicPlain"/>
              <a:tabLst>
                <a:tab pos="424815" algn="l"/>
                <a:tab pos="2992120" algn="l"/>
              </a:tabLst>
            </a:pPr>
            <a:r>
              <a:rPr sz="2450" spc="-45" dirty="0">
                <a:latin typeface="Calibri"/>
                <a:cs typeface="Calibri"/>
              </a:rPr>
              <a:t>Your</a:t>
            </a:r>
            <a:r>
              <a:rPr sz="2450" spc="120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management	</a:t>
            </a:r>
            <a:r>
              <a:rPr sz="2450" spc="10" dirty="0">
                <a:latin typeface="Calibri"/>
                <a:cs typeface="Calibri"/>
              </a:rPr>
              <a:t>?</a:t>
            </a:r>
            <a:endParaRPr sz="2450">
              <a:latin typeface="Calibri"/>
              <a:cs typeface="Calibri"/>
            </a:endParaRPr>
          </a:p>
          <a:p>
            <a:pPr marL="489584" indent="-324485">
              <a:lnSpc>
                <a:spcPct val="100000"/>
              </a:lnSpc>
              <a:spcBef>
                <a:spcPts val="65"/>
              </a:spcBef>
              <a:buAutoNum type="arabicPlain"/>
              <a:tabLst>
                <a:tab pos="489584" algn="l"/>
              </a:tabLst>
            </a:pPr>
            <a:r>
              <a:rPr sz="2450" spc="-5" dirty="0">
                <a:latin typeface="Calibri"/>
                <a:cs typeface="Calibri"/>
              </a:rPr>
              <a:t>mention</a:t>
            </a:r>
            <a:r>
              <a:rPr sz="2450" spc="170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2</a:t>
            </a:r>
            <a:r>
              <a:rPr sz="2450" spc="60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indications</a:t>
            </a:r>
            <a:r>
              <a:rPr sz="2450" spc="45" dirty="0">
                <a:latin typeface="Calibri"/>
                <a:cs typeface="Calibri"/>
              </a:rPr>
              <a:t> </a:t>
            </a:r>
            <a:r>
              <a:rPr sz="2450" spc="-30" dirty="0">
                <a:latin typeface="Calibri"/>
                <a:cs typeface="Calibri"/>
              </a:rPr>
              <a:t>for</a:t>
            </a:r>
            <a:r>
              <a:rPr sz="2450" spc="75" dirty="0">
                <a:latin typeface="Calibri"/>
                <a:cs typeface="Calibri"/>
              </a:rPr>
              <a:t> </a:t>
            </a:r>
            <a:r>
              <a:rPr sz="2450" spc="15" dirty="0">
                <a:latin typeface="Calibri"/>
                <a:cs typeface="Calibri"/>
              </a:rPr>
              <a:t>surgery</a:t>
            </a:r>
            <a:r>
              <a:rPr sz="2450" spc="-20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?</a:t>
            </a:r>
            <a:endParaRPr sz="2450">
              <a:latin typeface="Calibri"/>
              <a:cs typeface="Calibri"/>
            </a:endParaRPr>
          </a:p>
          <a:p>
            <a:pPr marL="355600" indent="-343535">
              <a:lnSpc>
                <a:spcPts val="2870"/>
              </a:lnSpc>
              <a:spcBef>
                <a:spcPts val="8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Gross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hematuria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ts val="287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2-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Grade</a:t>
            </a:r>
            <a:r>
              <a:rPr sz="24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ts val="2870"/>
              </a:lnSpc>
              <a:spcBef>
                <a:spcPts val="45"/>
              </a:spcBef>
              <a:buFont typeface="Arial"/>
              <a:buChar char="•"/>
              <a:tabLst>
                <a:tab pos="355600" algn="l"/>
                <a:tab pos="356235" algn="l"/>
                <a:tab pos="737235" algn="l"/>
              </a:tabLst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3-	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Follow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up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bed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rest</a:t>
            </a:r>
            <a:r>
              <a:rPr sz="2400" spc="-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resuscitation</a:t>
            </a:r>
            <a:r>
              <a:rPr sz="2400" spc="-1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need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surgery</a:t>
            </a:r>
            <a:r>
              <a:rPr sz="24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grade</a:t>
            </a:r>
            <a:r>
              <a:rPr sz="2400" spc="1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870"/>
              </a:lnSpc>
            </a:pP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sz="24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indication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surgery</a:t>
            </a:r>
            <a:r>
              <a:rPr sz="24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ts val="2865"/>
              </a:lnSpc>
              <a:spcBef>
                <a:spcPts val="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4-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1.Exploration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sz="240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associated</a:t>
            </a:r>
            <a:r>
              <a:rPr sz="2400" spc="-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injuries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ts val="2855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2.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Expanding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pulsatile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retroperitoneal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hematoma</a:t>
            </a:r>
            <a:r>
              <a:rPr sz="2400" spc="-1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during</a:t>
            </a:r>
            <a:r>
              <a:rPr sz="240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laparotomy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ts val="2865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3.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penetrating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trauma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6476087"/>
            <a:ext cx="132715" cy="36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41055" y="6472554"/>
            <a:ext cx="1778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47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957" y="6523513"/>
            <a:ext cx="339026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5"/>
              </a:lnSpc>
            </a:pP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4.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Hemodynamic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instability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457" y="135636"/>
            <a:ext cx="87566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25" dirty="0"/>
              <a:t>Q5</a:t>
            </a:r>
            <a:r>
              <a:rPr sz="3950" spc="-70" dirty="0"/>
              <a:t> </a:t>
            </a:r>
            <a:r>
              <a:rPr sz="3950" spc="5" dirty="0"/>
              <a:t>: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421957" y="839787"/>
            <a:ext cx="8212455" cy="54533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spc="20" dirty="0">
                <a:latin typeface="Calibri"/>
                <a:cs typeface="Calibri"/>
              </a:rPr>
              <a:t>80</a:t>
            </a:r>
            <a:r>
              <a:rPr sz="2450" spc="-10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yo</a:t>
            </a:r>
            <a:r>
              <a:rPr sz="2450" spc="15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male</a:t>
            </a:r>
            <a:r>
              <a:rPr sz="2450" spc="5" dirty="0">
                <a:latin typeface="Calibri"/>
                <a:cs typeface="Calibri"/>
              </a:rPr>
              <a:t> patient</a:t>
            </a:r>
            <a:r>
              <a:rPr sz="2450" spc="110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came</a:t>
            </a:r>
            <a:r>
              <a:rPr sz="2450" spc="80" dirty="0">
                <a:latin typeface="Calibri"/>
                <a:cs typeface="Calibri"/>
              </a:rPr>
              <a:t> </a:t>
            </a:r>
            <a:r>
              <a:rPr sz="2450" spc="25" dirty="0">
                <a:latin typeface="Calibri"/>
                <a:cs typeface="Calibri"/>
              </a:rPr>
              <a:t>with</a:t>
            </a:r>
            <a:r>
              <a:rPr sz="2450" spc="-60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acute</a:t>
            </a:r>
            <a:r>
              <a:rPr sz="2450" spc="75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urine</a:t>
            </a:r>
            <a:r>
              <a:rPr sz="2450" spc="8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retention</a:t>
            </a:r>
            <a:r>
              <a:rPr sz="2450" spc="15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as</a:t>
            </a:r>
            <a:r>
              <a:rPr sz="2450" spc="5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you</a:t>
            </a:r>
            <a:r>
              <a:rPr sz="2450" spc="1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see</a:t>
            </a:r>
            <a:r>
              <a:rPr sz="2450" spc="80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:</a:t>
            </a:r>
            <a:endParaRPr sz="2450">
              <a:latin typeface="Calibri"/>
              <a:cs typeface="Calibri"/>
            </a:endParaRPr>
          </a:p>
          <a:p>
            <a:pPr marL="413384" marR="4042410" indent="-400685">
              <a:lnSpc>
                <a:spcPct val="122600"/>
              </a:lnSpc>
              <a:spcBef>
                <a:spcPts val="1910"/>
              </a:spcBef>
              <a:buFont typeface="Calibri"/>
              <a:buAutoNum type="alphaUcPeriod"/>
              <a:tabLst>
                <a:tab pos="527050" algn="l"/>
                <a:tab pos="527685" algn="l"/>
              </a:tabLst>
            </a:pPr>
            <a:r>
              <a:rPr dirty="0"/>
              <a:t>	</a:t>
            </a:r>
            <a:r>
              <a:rPr sz="2450" dirty="0">
                <a:latin typeface="Calibri"/>
                <a:cs typeface="Calibri"/>
              </a:rPr>
              <a:t>What</a:t>
            </a:r>
            <a:r>
              <a:rPr sz="2450" spc="95" dirty="0">
                <a:latin typeface="Calibri"/>
                <a:cs typeface="Calibri"/>
              </a:rPr>
              <a:t> </a:t>
            </a:r>
            <a:r>
              <a:rPr sz="2450" spc="20" dirty="0">
                <a:latin typeface="Calibri"/>
                <a:cs typeface="Calibri"/>
              </a:rPr>
              <a:t>is</a:t>
            </a:r>
            <a:r>
              <a:rPr sz="2450" spc="-3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your</a:t>
            </a:r>
            <a:r>
              <a:rPr sz="2450" spc="6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management</a:t>
            </a:r>
            <a:r>
              <a:rPr sz="2450" spc="170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? </a:t>
            </a:r>
            <a:r>
              <a:rPr sz="2450" spc="-540" dirty="0"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Bladder</a:t>
            </a:r>
            <a:r>
              <a:rPr sz="2450" spc="1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FF0000"/>
                </a:solidFill>
                <a:latin typeface="Calibri"/>
                <a:cs typeface="Calibri"/>
              </a:rPr>
              <a:t>drainage </a:t>
            </a:r>
            <a:r>
              <a:rPr sz="2450" spc="-5" dirty="0">
                <a:solidFill>
                  <a:srgbClr val="FF0000"/>
                </a:solidFill>
                <a:latin typeface="Calibri"/>
                <a:cs typeface="Calibri"/>
              </a:rPr>
              <a:t>by</a:t>
            </a:r>
            <a:r>
              <a:rPr sz="245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15" dirty="0">
                <a:solidFill>
                  <a:srgbClr val="FF0000"/>
                </a:solidFill>
                <a:latin typeface="Calibri"/>
                <a:cs typeface="Calibri"/>
              </a:rPr>
              <a:t>foley’s</a:t>
            </a:r>
            <a:endParaRPr sz="2450">
              <a:latin typeface="Calibri"/>
              <a:cs typeface="Calibri"/>
            </a:endParaRPr>
          </a:p>
          <a:p>
            <a:pPr marL="413384">
              <a:lnSpc>
                <a:spcPct val="100000"/>
              </a:lnSpc>
              <a:spcBef>
                <a:spcPts val="65"/>
              </a:spcBef>
            </a:pPr>
            <a:r>
              <a:rPr sz="2450" spc="-5" dirty="0">
                <a:solidFill>
                  <a:srgbClr val="FF0000"/>
                </a:solidFill>
                <a:latin typeface="Calibri"/>
                <a:cs typeface="Calibri"/>
              </a:rPr>
              <a:t>catheter</a:t>
            </a:r>
            <a:endParaRPr sz="2450">
              <a:latin typeface="Calibri"/>
              <a:cs typeface="Calibri"/>
            </a:endParaRPr>
          </a:p>
          <a:p>
            <a:pPr marL="413384">
              <a:lnSpc>
                <a:spcPct val="100000"/>
              </a:lnSpc>
              <a:spcBef>
                <a:spcPts val="665"/>
              </a:spcBef>
            </a:pP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Alpha</a:t>
            </a:r>
            <a:r>
              <a:rPr sz="245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FF0000"/>
                </a:solidFill>
                <a:latin typeface="Calibri"/>
                <a:cs typeface="Calibri"/>
              </a:rPr>
              <a:t>blocker</a:t>
            </a:r>
            <a:r>
              <a:rPr sz="2450" spc="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30" dirty="0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sz="2450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FF0000"/>
                </a:solidFill>
                <a:latin typeface="Calibri"/>
                <a:cs typeface="Calibri"/>
              </a:rPr>
              <a:t>symptomatic</a:t>
            </a:r>
            <a:endParaRPr sz="2450">
              <a:latin typeface="Calibri"/>
              <a:cs typeface="Calibri"/>
            </a:endParaRPr>
          </a:p>
          <a:p>
            <a:pPr marL="413384">
              <a:lnSpc>
                <a:spcPct val="100000"/>
              </a:lnSpc>
              <a:spcBef>
                <a:spcPts val="65"/>
              </a:spcBef>
            </a:pPr>
            <a:r>
              <a:rPr sz="2450" spc="10" dirty="0">
                <a:solidFill>
                  <a:srgbClr val="FF0000"/>
                </a:solidFill>
                <a:latin typeface="Calibri"/>
                <a:cs typeface="Calibri"/>
              </a:rPr>
              <a:t>relief</a:t>
            </a:r>
            <a:r>
              <a:rPr sz="245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45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15" dirty="0">
                <a:solidFill>
                  <a:srgbClr val="FF0000"/>
                </a:solidFill>
                <a:latin typeface="Calibri"/>
                <a:cs typeface="Calibri"/>
              </a:rPr>
              <a:t>BPH</a:t>
            </a:r>
            <a:endParaRPr sz="245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65"/>
              </a:spcBef>
              <a:buAutoNum type="alphaUcPeriod" startAt="2"/>
              <a:tabLst>
                <a:tab pos="527050" algn="l"/>
                <a:tab pos="527685" algn="l"/>
              </a:tabLst>
            </a:pPr>
            <a:r>
              <a:rPr sz="2450" spc="15" dirty="0">
                <a:latin typeface="Calibri"/>
                <a:cs typeface="Calibri"/>
              </a:rPr>
              <a:t>List</a:t>
            </a:r>
            <a:r>
              <a:rPr sz="2450" spc="-35" dirty="0">
                <a:latin typeface="Calibri"/>
                <a:cs typeface="Calibri"/>
              </a:rPr>
              <a:t> </a:t>
            </a:r>
            <a:r>
              <a:rPr sz="2450" spc="15" dirty="0">
                <a:latin typeface="Calibri"/>
                <a:cs typeface="Calibri"/>
              </a:rPr>
              <a:t>4</a:t>
            </a:r>
            <a:r>
              <a:rPr sz="2450" spc="-15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indications</a:t>
            </a:r>
            <a:r>
              <a:rPr sz="2450" spc="114" dirty="0">
                <a:latin typeface="Calibri"/>
                <a:cs typeface="Calibri"/>
              </a:rPr>
              <a:t> </a:t>
            </a:r>
            <a:r>
              <a:rPr sz="2450" spc="-30" dirty="0">
                <a:latin typeface="Calibri"/>
                <a:cs typeface="Calibri"/>
              </a:rPr>
              <a:t>for</a:t>
            </a:r>
            <a:r>
              <a:rPr sz="2450" spc="70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TURP</a:t>
            </a:r>
            <a:r>
              <a:rPr sz="2450" spc="30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:</a:t>
            </a:r>
            <a:endParaRPr sz="2450">
              <a:latin typeface="Calibri"/>
              <a:cs typeface="Calibri"/>
            </a:endParaRPr>
          </a:p>
          <a:p>
            <a:pPr marL="870585" lvl="1" indent="-457834">
              <a:lnSpc>
                <a:spcPct val="100000"/>
              </a:lnSpc>
              <a:spcBef>
                <a:spcPts val="665"/>
              </a:spcBef>
              <a:buAutoNum type="arabicPeriod"/>
              <a:tabLst>
                <a:tab pos="870585" algn="l"/>
                <a:tab pos="871219" algn="l"/>
              </a:tabLst>
            </a:pP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Recurrent</a:t>
            </a:r>
            <a:r>
              <a:rPr sz="2450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FF0000"/>
                </a:solidFill>
                <a:latin typeface="Calibri"/>
                <a:cs typeface="Calibri"/>
              </a:rPr>
              <a:t>refractory</a:t>
            </a:r>
            <a:r>
              <a:rPr sz="245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10" dirty="0">
                <a:solidFill>
                  <a:srgbClr val="FF0000"/>
                </a:solidFill>
                <a:latin typeface="Calibri"/>
                <a:cs typeface="Calibri"/>
              </a:rPr>
              <a:t>acute</a:t>
            </a:r>
            <a:endParaRPr sz="2450">
              <a:latin typeface="Calibri"/>
              <a:cs typeface="Calibri"/>
            </a:endParaRPr>
          </a:p>
          <a:p>
            <a:pPr marL="870585">
              <a:lnSpc>
                <a:spcPct val="100000"/>
              </a:lnSpc>
              <a:spcBef>
                <a:spcPts val="65"/>
              </a:spcBef>
            </a:pPr>
            <a:r>
              <a:rPr sz="2450" spc="10" dirty="0">
                <a:solidFill>
                  <a:srgbClr val="FF0000"/>
                </a:solidFill>
                <a:latin typeface="Calibri"/>
                <a:cs typeface="Calibri"/>
              </a:rPr>
              <a:t>urine</a:t>
            </a:r>
            <a:r>
              <a:rPr sz="245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retention</a:t>
            </a:r>
            <a:endParaRPr sz="2450">
              <a:latin typeface="Calibri"/>
              <a:cs typeface="Calibri"/>
            </a:endParaRPr>
          </a:p>
          <a:p>
            <a:pPr marL="870585" lvl="1" indent="-457834">
              <a:lnSpc>
                <a:spcPct val="100000"/>
              </a:lnSpc>
              <a:spcBef>
                <a:spcPts val="665"/>
              </a:spcBef>
              <a:buAutoNum type="arabicPeriod" startAt="2"/>
              <a:tabLst>
                <a:tab pos="870585" algn="l"/>
                <a:tab pos="871219" algn="l"/>
              </a:tabLst>
            </a:pPr>
            <a:r>
              <a:rPr sz="2450" spc="-5" dirty="0">
                <a:solidFill>
                  <a:srgbClr val="FF0000"/>
                </a:solidFill>
                <a:latin typeface="Calibri"/>
                <a:cs typeface="Calibri"/>
              </a:rPr>
              <a:t>Recurrent</a:t>
            </a:r>
            <a:r>
              <a:rPr sz="2450" spc="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gross</a:t>
            </a:r>
            <a:r>
              <a:rPr sz="245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FF0000"/>
                </a:solidFill>
                <a:latin typeface="Calibri"/>
                <a:cs typeface="Calibri"/>
              </a:rPr>
              <a:t>hematuria</a:t>
            </a:r>
            <a:endParaRPr sz="2450">
              <a:latin typeface="Calibri"/>
              <a:cs typeface="Calibri"/>
            </a:endParaRPr>
          </a:p>
          <a:p>
            <a:pPr marL="870585" lvl="1" indent="-457834">
              <a:lnSpc>
                <a:spcPct val="100000"/>
              </a:lnSpc>
              <a:spcBef>
                <a:spcPts val="665"/>
              </a:spcBef>
              <a:buAutoNum type="arabicPeriod" startAt="2"/>
              <a:tabLst>
                <a:tab pos="870585" algn="l"/>
                <a:tab pos="871219" algn="l"/>
              </a:tabLst>
            </a:pPr>
            <a:r>
              <a:rPr sz="2450" spc="-5" dirty="0">
                <a:solidFill>
                  <a:srgbClr val="FF0000"/>
                </a:solidFill>
                <a:latin typeface="Calibri"/>
                <a:cs typeface="Calibri"/>
              </a:rPr>
              <a:t>Recurrent</a:t>
            </a:r>
            <a:r>
              <a:rPr sz="245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UTI</a:t>
            </a:r>
            <a:endParaRPr sz="2450">
              <a:latin typeface="Calibri"/>
              <a:cs typeface="Calibri"/>
            </a:endParaRPr>
          </a:p>
          <a:p>
            <a:pPr marL="870585" lvl="1" indent="-457834">
              <a:lnSpc>
                <a:spcPct val="100000"/>
              </a:lnSpc>
              <a:spcBef>
                <a:spcPts val="665"/>
              </a:spcBef>
              <a:buAutoNum type="arabicPeriod" startAt="2"/>
              <a:tabLst>
                <a:tab pos="870585" algn="l"/>
                <a:tab pos="871219" algn="l"/>
              </a:tabLst>
            </a:pP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Failed</a:t>
            </a:r>
            <a:r>
              <a:rPr sz="245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FF0000"/>
                </a:solidFill>
                <a:latin typeface="Calibri"/>
                <a:cs typeface="Calibri"/>
              </a:rPr>
              <a:t>medical</a:t>
            </a:r>
            <a:r>
              <a:rPr sz="2450" spc="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treatment</a:t>
            </a:r>
            <a:endParaRPr sz="24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67300" y="2306701"/>
            <a:ext cx="3657600" cy="382739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492" y="91693"/>
            <a:ext cx="76136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45" dirty="0"/>
              <a:t>Q</a:t>
            </a:r>
            <a:r>
              <a:rPr sz="3950" spc="20" dirty="0"/>
              <a:t>6</a:t>
            </a:r>
            <a:r>
              <a:rPr sz="3950" spc="5" dirty="0"/>
              <a:t>: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364807" y="791463"/>
            <a:ext cx="4276725" cy="510476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6195" marR="5080">
              <a:lnSpc>
                <a:spcPct val="102400"/>
              </a:lnSpc>
              <a:spcBef>
                <a:spcPts val="50"/>
              </a:spcBef>
            </a:pPr>
            <a:r>
              <a:rPr sz="2750" spc="20" dirty="0">
                <a:latin typeface="Calibri"/>
                <a:cs typeface="Calibri"/>
              </a:rPr>
              <a:t>55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yo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male </a:t>
            </a:r>
            <a:r>
              <a:rPr sz="2750" dirty="0">
                <a:latin typeface="Calibri"/>
                <a:cs typeface="Calibri"/>
              </a:rPr>
              <a:t>smoker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c/o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Lt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loin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pain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&amp;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hematuria,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CT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with 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contrast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was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done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: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Calibri"/>
              <a:cs typeface="Calibri"/>
            </a:endParaRPr>
          </a:p>
          <a:p>
            <a:pPr marL="155575" marR="548640" algn="just">
              <a:lnSpc>
                <a:spcPct val="102200"/>
              </a:lnSpc>
              <a:spcBef>
                <a:spcPts val="5"/>
              </a:spcBef>
            </a:pPr>
            <a:r>
              <a:rPr sz="2450" spc="5" dirty="0">
                <a:latin typeface="Calibri"/>
                <a:cs typeface="Calibri"/>
              </a:rPr>
              <a:t>1-Describe what's </a:t>
            </a:r>
            <a:r>
              <a:rPr sz="2450" dirty="0">
                <a:latin typeface="Calibri"/>
                <a:cs typeface="Calibri"/>
              </a:rPr>
              <a:t>you </a:t>
            </a:r>
            <a:r>
              <a:rPr sz="2450" spc="-5" dirty="0">
                <a:latin typeface="Calibri"/>
                <a:cs typeface="Calibri"/>
              </a:rPr>
              <a:t>see? </a:t>
            </a:r>
            <a:r>
              <a:rPr sz="2450" dirty="0">
                <a:latin typeface="Calibri"/>
                <a:cs typeface="Calibri"/>
              </a:rPr>
              <a:t> </a:t>
            </a:r>
            <a:r>
              <a:rPr sz="2450" spc="15" dirty="0">
                <a:latin typeface="Calibri"/>
                <a:cs typeface="Calibri"/>
              </a:rPr>
              <a:t>2- </a:t>
            </a:r>
            <a:r>
              <a:rPr sz="2450" spc="-5" dirty="0">
                <a:latin typeface="Calibri"/>
                <a:cs typeface="Calibri"/>
              </a:rPr>
              <a:t>What's </a:t>
            </a:r>
            <a:r>
              <a:rPr sz="2450" dirty="0">
                <a:latin typeface="Calibri"/>
                <a:cs typeface="Calibri"/>
              </a:rPr>
              <a:t>the </a:t>
            </a:r>
            <a:r>
              <a:rPr sz="2450" spc="15" dirty="0">
                <a:latin typeface="Calibri"/>
                <a:cs typeface="Calibri"/>
              </a:rPr>
              <a:t>gold </a:t>
            </a:r>
            <a:r>
              <a:rPr sz="2450" spc="5" dirty="0">
                <a:latin typeface="Calibri"/>
                <a:cs typeface="Calibri"/>
              </a:rPr>
              <a:t>standard </a:t>
            </a:r>
            <a:r>
              <a:rPr sz="2450" spc="-54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management?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Calibri"/>
              <a:cs typeface="Calibri"/>
            </a:endParaRPr>
          </a:p>
          <a:p>
            <a:pPr marL="355600" marR="172720" indent="-343535">
              <a:lnSpc>
                <a:spcPct val="1022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50" spc="20" dirty="0">
                <a:solidFill>
                  <a:srgbClr val="FF0000"/>
                </a:solidFill>
                <a:latin typeface="Calibri"/>
                <a:cs typeface="Calibri"/>
              </a:rPr>
              <a:t>1-</a:t>
            </a:r>
            <a:r>
              <a:rPr sz="245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Hypodense</a:t>
            </a:r>
            <a:r>
              <a:rPr sz="2450" spc="22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10" dirty="0">
                <a:solidFill>
                  <a:srgbClr val="FF0000"/>
                </a:solidFill>
                <a:latin typeface="Calibri"/>
                <a:cs typeface="Calibri"/>
              </a:rPr>
              <a:t>area</a:t>
            </a:r>
            <a:r>
              <a:rPr sz="245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25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45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450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FF0000"/>
                </a:solidFill>
                <a:latin typeface="Calibri"/>
                <a:cs typeface="Calibri"/>
              </a:rPr>
              <a:t>left </a:t>
            </a:r>
            <a:r>
              <a:rPr sz="2450" spc="-5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kidney</a:t>
            </a:r>
            <a:r>
              <a:rPr sz="2450" spc="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20" dirty="0">
                <a:solidFill>
                  <a:srgbClr val="FF0000"/>
                </a:solidFill>
                <a:latin typeface="Calibri"/>
                <a:cs typeface="Calibri"/>
              </a:rPr>
              <a:t>(with</a:t>
            </a:r>
            <a:r>
              <a:rPr sz="245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FF0000"/>
                </a:solidFill>
                <a:latin typeface="Calibri"/>
                <a:cs typeface="Calibri"/>
              </a:rPr>
              <a:t>internal </a:t>
            </a:r>
            <a:r>
              <a:rPr sz="245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FF0000"/>
                </a:solidFill>
                <a:latin typeface="Calibri"/>
                <a:cs typeface="Calibri"/>
              </a:rPr>
              <a:t>heterogeneity)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0000"/>
              </a:buClr>
              <a:buFont typeface="Arial"/>
              <a:buChar char="•"/>
            </a:pPr>
            <a:endParaRPr sz="25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50" spc="20" dirty="0">
                <a:solidFill>
                  <a:srgbClr val="FF0000"/>
                </a:solidFill>
                <a:latin typeface="Calibri"/>
                <a:cs typeface="Calibri"/>
              </a:rPr>
              <a:t>2-</a:t>
            </a:r>
            <a:r>
              <a:rPr sz="245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15" dirty="0">
                <a:solidFill>
                  <a:srgbClr val="FF0000"/>
                </a:solidFill>
                <a:latin typeface="Calibri"/>
                <a:cs typeface="Calibri"/>
              </a:rPr>
              <a:t>Radical</a:t>
            </a:r>
            <a:r>
              <a:rPr sz="245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FF0000"/>
                </a:solidFill>
                <a:latin typeface="Calibri"/>
                <a:cs typeface="Calibri"/>
              </a:rPr>
              <a:t>nephrectomy</a:t>
            </a:r>
            <a:endParaRPr sz="24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8725" y="990600"/>
            <a:ext cx="3581400" cy="41910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3384" y="185356"/>
            <a:ext cx="84391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40" dirty="0"/>
              <a:t>Q</a:t>
            </a:r>
            <a:r>
              <a:rPr spc="20" dirty="0"/>
              <a:t>7</a:t>
            </a:r>
            <a:r>
              <a:rPr spc="5"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657" y="1158239"/>
            <a:ext cx="5443855" cy="528764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306070">
              <a:lnSpc>
                <a:spcPct val="102200"/>
              </a:lnSpc>
              <a:spcBef>
                <a:spcPts val="65"/>
              </a:spcBef>
            </a:pPr>
            <a:r>
              <a:rPr sz="2450" spc="25" dirty="0">
                <a:latin typeface="Calibri"/>
                <a:cs typeface="Calibri"/>
              </a:rPr>
              <a:t>49</a:t>
            </a:r>
            <a:r>
              <a:rPr sz="2450" spc="-20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y</a:t>
            </a:r>
            <a:r>
              <a:rPr sz="2450" spc="45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old</a:t>
            </a:r>
            <a:r>
              <a:rPr sz="2450" spc="20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has</a:t>
            </a:r>
            <a:r>
              <a:rPr sz="2450" spc="45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gout</a:t>
            </a:r>
            <a:r>
              <a:rPr sz="2450" spc="40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,</a:t>
            </a:r>
            <a:r>
              <a:rPr sz="2450" spc="25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presented</a:t>
            </a:r>
            <a:r>
              <a:rPr sz="2450" spc="160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to ER</a:t>
            </a:r>
            <a:r>
              <a:rPr sz="2450" spc="45" dirty="0">
                <a:latin typeface="Calibri"/>
                <a:cs typeface="Calibri"/>
              </a:rPr>
              <a:t> </a:t>
            </a:r>
            <a:r>
              <a:rPr sz="2450" spc="25" dirty="0">
                <a:latin typeface="Calibri"/>
                <a:cs typeface="Calibri"/>
              </a:rPr>
              <a:t>with </a:t>
            </a:r>
            <a:r>
              <a:rPr sz="2450" spc="-54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sever</a:t>
            </a:r>
            <a:r>
              <a:rPr sz="2450" spc="70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left</a:t>
            </a:r>
            <a:r>
              <a:rPr sz="2450" spc="30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renal</a:t>
            </a:r>
            <a:r>
              <a:rPr sz="2450" spc="-5" dirty="0">
                <a:latin typeface="Calibri"/>
                <a:cs typeface="Calibri"/>
              </a:rPr>
              <a:t> </a:t>
            </a:r>
            <a:r>
              <a:rPr sz="2450" spc="15" dirty="0">
                <a:latin typeface="Calibri"/>
                <a:cs typeface="Calibri"/>
              </a:rPr>
              <a:t>colic</a:t>
            </a:r>
            <a:r>
              <a:rPr sz="2450" spc="4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the</a:t>
            </a:r>
            <a:r>
              <a:rPr sz="2450" spc="80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presented</a:t>
            </a:r>
            <a:r>
              <a:rPr sz="2450" spc="90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x</a:t>
            </a:r>
            <a:r>
              <a:rPr sz="2450" spc="35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- </a:t>
            </a:r>
            <a:r>
              <a:rPr sz="2450" spc="10" dirty="0">
                <a:latin typeface="Calibri"/>
                <a:cs typeface="Calibri"/>
              </a:rPr>
              <a:t> </a:t>
            </a:r>
            <a:r>
              <a:rPr sz="2450" spc="-25" dirty="0">
                <a:latin typeface="Calibri"/>
                <a:cs typeface="Calibri"/>
              </a:rPr>
              <a:t>ray </a:t>
            </a:r>
            <a:r>
              <a:rPr sz="2450" dirty="0">
                <a:latin typeface="Calibri"/>
                <a:cs typeface="Calibri"/>
              </a:rPr>
              <a:t>study </a:t>
            </a:r>
            <a:r>
              <a:rPr sz="2450" spc="-10" dirty="0">
                <a:latin typeface="Calibri"/>
                <a:cs typeface="Calibri"/>
              </a:rPr>
              <a:t>does</a:t>
            </a:r>
            <a:r>
              <a:rPr sz="2450" spc="-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not </a:t>
            </a:r>
            <a:r>
              <a:rPr sz="2450" dirty="0">
                <a:latin typeface="Calibri"/>
                <a:cs typeface="Calibri"/>
              </a:rPr>
              <a:t>show </a:t>
            </a:r>
            <a:r>
              <a:rPr sz="2450" spc="-5" dirty="0">
                <a:latin typeface="Calibri"/>
                <a:cs typeface="Calibri"/>
              </a:rPr>
              <a:t>radio-opaque </a:t>
            </a:r>
            <a:r>
              <a:rPr sz="2450" dirty="0">
                <a:latin typeface="Calibri"/>
                <a:cs typeface="Calibri"/>
              </a:rPr>
              <a:t> shadow</a:t>
            </a:r>
            <a:r>
              <a:rPr sz="2450" spc="140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.</a:t>
            </a:r>
            <a:r>
              <a:rPr sz="2450" spc="10" dirty="0">
                <a:latin typeface="Calibri"/>
                <a:cs typeface="Calibri"/>
              </a:rPr>
              <a:t> </a:t>
            </a:r>
            <a:r>
              <a:rPr sz="2450" spc="25" dirty="0">
                <a:latin typeface="Calibri"/>
                <a:cs typeface="Calibri"/>
              </a:rPr>
              <a:t>with</a:t>
            </a:r>
            <a:r>
              <a:rPr sz="2450" spc="-6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further</a:t>
            </a:r>
            <a:r>
              <a:rPr sz="2450" spc="14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investigation 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spc="-20" dirty="0">
                <a:latin typeface="Calibri"/>
                <a:cs typeface="Calibri"/>
              </a:rPr>
              <a:t>found</a:t>
            </a:r>
            <a:r>
              <a:rPr sz="2450" spc="165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to </a:t>
            </a:r>
            <a:r>
              <a:rPr sz="2450" spc="-10" dirty="0">
                <a:latin typeface="Calibri"/>
                <a:cs typeface="Calibri"/>
              </a:rPr>
              <a:t>have</a:t>
            </a:r>
            <a:r>
              <a:rPr sz="2450" spc="85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left</a:t>
            </a:r>
            <a:r>
              <a:rPr sz="2450" spc="-45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ureteric</a:t>
            </a:r>
            <a:r>
              <a:rPr sz="2450" spc="45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stone</a:t>
            </a:r>
            <a:r>
              <a:rPr sz="2450" spc="85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.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marR="271780">
              <a:lnSpc>
                <a:spcPct val="102200"/>
              </a:lnSpc>
            </a:pPr>
            <a:r>
              <a:rPr sz="2450" spc="10" dirty="0">
                <a:latin typeface="Calibri"/>
                <a:cs typeface="Calibri"/>
              </a:rPr>
              <a:t>1-Gold </a:t>
            </a:r>
            <a:r>
              <a:rPr sz="2450" spc="5" dirty="0">
                <a:latin typeface="Calibri"/>
                <a:cs typeface="Calibri"/>
              </a:rPr>
              <a:t>standard</a:t>
            </a:r>
            <a:r>
              <a:rPr sz="2450" spc="10" dirty="0">
                <a:latin typeface="Calibri"/>
                <a:cs typeface="Calibri"/>
              </a:rPr>
              <a:t> </a:t>
            </a:r>
            <a:r>
              <a:rPr sz="2450" spc="-30" dirty="0">
                <a:latin typeface="Calibri"/>
                <a:cs typeface="Calibri"/>
              </a:rPr>
              <a:t>for</a:t>
            </a:r>
            <a:r>
              <a:rPr sz="2450" spc="70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diagnosis</a:t>
            </a:r>
            <a:r>
              <a:rPr sz="2450" spc="4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of</a:t>
            </a:r>
            <a:r>
              <a:rPr sz="2450" spc="35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stones? </a:t>
            </a:r>
            <a:r>
              <a:rPr sz="2450" spc="-540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2-What</a:t>
            </a:r>
            <a:r>
              <a:rPr sz="2450" spc="105" dirty="0">
                <a:latin typeface="Calibri"/>
                <a:cs typeface="Calibri"/>
              </a:rPr>
              <a:t> </a:t>
            </a:r>
            <a:r>
              <a:rPr sz="2450" spc="20" dirty="0">
                <a:latin typeface="Calibri"/>
                <a:cs typeface="Calibri"/>
              </a:rPr>
              <a:t>is</a:t>
            </a:r>
            <a:r>
              <a:rPr sz="2450" spc="-2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the</a:t>
            </a:r>
            <a:r>
              <a:rPr sz="2450" spc="8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likely</a:t>
            </a:r>
            <a:r>
              <a:rPr sz="2450" spc="-25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stone</a:t>
            </a:r>
            <a:r>
              <a:rPr sz="2450" spc="8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type</a:t>
            </a:r>
            <a:r>
              <a:rPr sz="2450" spc="80" dirty="0">
                <a:latin typeface="Calibri"/>
                <a:cs typeface="Calibri"/>
              </a:rPr>
              <a:t> </a:t>
            </a:r>
            <a:r>
              <a:rPr sz="2450" spc="-30" dirty="0">
                <a:latin typeface="Calibri"/>
                <a:cs typeface="Calibri"/>
              </a:rPr>
              <a:t>for</a:t>
            </a:r>
            <a:r>
              <a:rPr sz="2450" spc="70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this </a:t>
            </a:r>
            <a:r>
              <a:rPr sz="2450" spc="1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patient</a:t>
            </a:r>
            <a:endParaRPr sz="2450">
              <a:latin typeface="Calibri"/>
              <a:cs typeface="Calibri"/>
            </a:endParaRPr>
          </a:p>
          <a:p>
            <a:pPr marL="79375">
              <a:lnSpc>
                <a:spcPct val="100000"/>
              </a:lnSpc>
              <a:spcBef>
                <a:spcPts val="65"/>
              </a:spcBef>
            </a:pPr>
            <a:r>
              <a:rPr sz="2450" spc="10" dirty="0">
                <a:latin typeface="Calibri"/>
                <a:cs typeface="Calibri"/>
              </a:rPr>
              <a:t>?</a:t>
            </a:r>
            <a:endParaRPr sz="2450">
              <a:latin typeface="Calibri"/>
              <a:cs typeface="Calibri"/>
            </a:endParaRPr>
          </a:p>
          <a:p>
            <a:pPr marL="12700" marR="5080">
              <a:lnSpc>
                <a:spcPct val="102200"/>
              </a:lnSpc>
              <a:spcBef>
                <a:spcPts val="5"/>
              </a:spcBef>
            </a:pPr>
            <a:r>
              <a:rPr sz="2450" spc="5" dirty="0">
                <a:latin typeface="Calibri"/>
                <a:cs typeface="Calibri"/>
              </a:rPr>
              <a:t>3-What</a:t>
            </a:r>
            <a:r>
              <a:rPr sz="2450" spc="100" dirty="0">
                <a:latin typeface="Calibri"/>
                <a:cs typeface="Calibri"/>
              </a:rPr>
              <a:t> </a:t>
            </a:r>
            <a:r>
              <a:rPr sz="2450" spc="20" dirty="0">
                <a:latin typeface="Calibri"/>
                <a:cs typeface="Calibri"/>
              </a:rPr>
              <a:t>is</a:t>
            </a:r>
            <a:r>
              <a:rPr sz="2450" spc="-3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the</a:t>
            </a:r>
            <a:r>
              <a:rPr sz="2450" spc="75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important</a:t>
            </a:r>
            <a:r>
              <a:rPr sz="2450" spc="25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causative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factor</a:t>
            </a:r>
            <a:r>
              <a:rPr sz="2450" spc="70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? </a:t>
            </a:r>
            <a:r>
              <a:rPr sz="2450" spc="-540" dirty="0">
                <a:latin typeface="Calibri"/>
                <a:cs typeface="Calibri"/>
              </a:rPr>
              <a:t> </a:t>
            </a:r>
            <a:r>
              <a:rPr sz="2450" spc="20" dirty="0">
                <a:latin typeface="Calibri"/>
                <a:cs typeface="Calibri"/>
              </a:rPr>
              <a:t>4-</a:t>
            </a:r>
            <a:r>
              <a:rPr sz="2450" spc="-4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Mention</a:t>
            </a:r>
            <a:r>
              <a:rPr sz="2450" spc="155" dirty="0">
                <a:latin typeface="Calibri"/>
                <a:cs typeface="Calibri"/>
              </a:rPr>
              <a:t> </a:t>
            </a:r>
            <a:r>
              <a:rPr sz="2450" spc="15" dirty="0">
                <a:latin typeface="Calibri"/>
                <a:cs typeface="Calibri"/>
              </a:rPr>
              <a:t>4</a:t>
            </a:r>
            <a:r>
              <a:rPr sz="2450" spc="65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indication </a:t>
            </a:r>
            <a:r>
              <a:rPr sz="2450" spc="-5" dirty="0">
                <a:latin typeface="Calibri"/>
                <a:cs typeface="Calibri"/>
              </a:rPr>
              <a:t>of</a:t>
            </a:r>
            <a:r>
              <a:rPr sz="2450" spc="30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endoscopic </a:t>
            </a:r>
            <a:r>
              <a:rPr sz="2450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intervention </a:t>
            </a:r>
            <a:r>
              <a:rPr sz="2450" spc="15" dirty="0">
                <a:latin typeface="Calibri"/>
                <a:cs typeface="Calibri"/>
              </a:rPr>
              <a:t>(JJ </a:t>
            </a:r>
            <a:r>
              <a:rPr sz="2450" spc="-5" dirty="0">
                <a:latin typeface="Calibri"/>
                <a:cs typeface="Calibri"/>
              </a:rPr>
              <a:t>stent) </a:t>
            </a:r>
            <a:r>
              <a:rPr sz="2450" spc="-10" dirty="0">
                <a:latin typeface="Calibri"/>
                <a:cs typeface="Calibri"/>
              </a:rPr>
              <a:t>or </a:t>
            </a:r>
            <a:r>
              <a:rPr sz="2450" spc="-20" dirty="0">
                <a:latin typeface="Calibri"/>
                <a:cs typeface="Calibri"/>
              </a:rPr>
              <a:t>nephrostomy</a:t>
            </a:r>
            <a:r>
              <a:rPr sz="2450" spc="-15" dirty="0">
                <a:latin typeface="Calibri"/>
                <a:cs typeface="Calibri"/>
              </a:rPr>
              <a:t> </a:t>
            </a:r>
            <a:r>
              <a:rPr sz="2450" spc="-30" dirty="0">
                <a:latin typeface="Calibri"/>
                <a:cs typeface="Calibri"/>
              </a:rPr>
              <a:t>for </a:t>
            </a:r>
            <a:r>
              <a:rPr sz="2450" spc="-25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this</a:t>
            </a:r>
            <a:r>
              <a:rPr sz="2450" spc="4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patient</a:t>
            </a:r>
            <a:r>
              <a:rPr sz="2450" spc="35" dirty="0">
                <a:latin typeface="Calibri"/>
                <a:cs typeface="Calibri"/>
              </a:rPr>
              <a:t> </a:t>
            </a:r>
            <a:r>
              <a:rPr sz="2450" spc="10" dirty="0">
                <a:latin typeface="Calibri"/>
                <a:cs typeface="Calibri"/>
              </a:rPr>
              <a:t>?</a:t>
            </a:r>
            <a:endParaRPr sz="24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314325"/>
            <a:ext cx="2876550" cy="38671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60375" y="1320863"/>
            <a:ext cx="6865620" cy="42430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300" b="1" spc="10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300" spc="10" dirty="0">
                <a:solidFill>
                  <a:srgbClr val="FF0000"/>
                </a:solidFill>
                <a:latin typeface="Calibri"/>
                <a:cs typeface="Calibri"/>
              </a:rPr>
              <a:t>-Ct</a:t>
            </a:r>
            <a:r>
              <a:rPr sz="2300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spc="5" dirty="0">
                <a:solidFill>
                  <a:srgbClr val="FF0000"/>
                </a:solidFill>
                <a:latin typeface="Calibri"/>
                <a:cs typeface="Calibri"/>
              </a:rPr>
              <a:t>scan</a:t>
            </a:r>
            <a:r>
              <a:rPr sz="23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0000"/>
                </a:solidFill>
                <a:latin typeface="Calibri"/>
                <a:cs typeface="Calibri"/>
              </a:rPr>
              <a:t>without</a:t>
            </a:r>
            <a:r>
              <a:rPr sz="23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0000"/>
                </a:solidFill>
                <a:latin typeface="Calibri"/>
                <a:cs typeface="Calibri"/>
              </a:rPr>
              <a:t>contrast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0000"/>
              </a:buClr>
              <a:buFont typeface="Arial"/>
              <a:buChar char="•"/>
            </a:pPr>
            <a:endParaRPr sz="22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300" b="1" spc="2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300" spc="2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3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0000"/>
                </a:solidFill>
                <a:latin typeface="Calibri"/>
                <a:cs typeface="Calibri"/>
              </a:rPr>
              <a:t>uric</a:t>
            </a:r>
            <a:r>
              <a:rPr sz="23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spc="5" dirty="0">
                <a:solidFill>
                  <a:srgbClr val="FF0000"/>
                </a:solidFill>
                <a:latin typeface="Calibri"/>
                <a:cs typeface="Calibri"/>
              </a:rPr>
              <a:t>acid</a:t>
            </a:r>
            <a:r>
              <a:rPr sz="23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0000"/>
                </a:solidFill>
                <a:latin typeface="Calibri"/>
                <a:cs typeface="Calibri"/>
              </a:rPr>
              <a:t>stone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0000"/>
              </a:buClr>
              <a:buFont typeface="Arial"/>
              <a:buChar char="•"/>
            </a:pP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300" b="1" spc="15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2300" spc="15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3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0000"/>
                </a:solidFill>
                <a:latin typeface="Calibri"/>
                <a:cs typeface="Calibri"/>
              </a:rPr>
              <a:t>acidic</a:t>
            </a:r>
            <a:r>
              <a:rPr sz="23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0000"/>
                </a:solidFill>
                <a:latin typeface="Calibri"/>
                <a:cs typeface="Calibri"/>
              </a:rPr>
              <a:t>urine</a:t>
            </a:r>
            <a:r>
              <a:rPr sz="23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0000"/>
                </a:solidFill>
                <a:latin typeface="Calibri"/>
                <a:cs typeface="Calibri"/>
              </a:rPr>
              <a:t>due</a:t>
            </a:r>
            <a:r>
              <a:rPr sz="23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3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spc="5" dirty="0">
                <a:solidFill>
                  <a:srgbClr val="FF0000"/>
                </a:solidFill>
                <a:latin typeface="Calibri"/>
                <a:cs typeface="Calibri"/>
              </a:rPr>
              <a:t>high</a:t>
            </a:r>
            <a:r>
              <a:rPr sz="23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0000"/>
                </a:solidFill>
                <a:latin typeface="Calibri"/>
                <a:cs typeface="Calibri"/>
              </a:rPr>
              <a:t>serum</a:t>
            </a:r>
            <a:r>
              <a:rPr sz="23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0000"/>
                </a:solidFill>
                <a:latin typeface="Calibri"/>
                <a:cs typeface="Calibri"/>
              </a:rPr>
              <a:t>uric</a:t>
            </a:r>
            <a:r>
              <a:rPr sz="23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0000"/>
                </a:solidFill>
                <a:latin typeface="Calibri"/>
                <a:cs typeface="Calibri"/>
              </a:rPr>
              <a:t>acid</a:t>
            </a:r>
            <a:r>
              <a:rPr sz="23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0000"/>
                </a:solidFill>
                <a:latin typeface="Calibri"/>
                <a:cs typeface="Calibri"/>
              </a:rPr>
              <a:t>level</a:t>
            </a:r>
            <a:r>
              <a:rPr sz="23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spc="5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3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spc="5" dirty="0">
                <a:solidFill>
                  <a:srgbClr val="FF0000"/>
                </a:solidFill>
                <a:latin typeface="Calibri"/>
                <a:cs typeface="Calibri"/>
              </a:rPr>
              <a:t>gout</a:t>
            </a:r>
            <a:r>
              <a:rPr sz="23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spc="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0000"/>
              </a:buClr>
              <a:buFont typeface="Arial"/>
              <a:buChar char="•"/>
            </a:pPr>
            <a:endParaRPr sz="22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300" b="1" spc="15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sz="2300" spc="15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2300">
              <a:latin typeface="Calibri"/>
              <a:cs typeface="Calibri"/>
            </a:endParaRPr>
          </a:p>
          <a:p>
            <a:pPr marL="355600" indent="-343535">
              <a:lnSpc>
                <a:spcPts val="2730"/>
              </a:lnSpc>
              <a:spcBef>
                <a:spcPts val="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300" spc="30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300" spc="1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2300" spc="-5" dirty="0">
                <a:solidFill>
                  <a:srgbClr val="FF0000"/>
                </a:solidFill>
                <a:latin typeface="Calibri"/>
                <a:cs typeface="Calibri"/>
              </a:rPr>
              <a:t>si</a:t>
            </a:r>
            <a:r>
              <a:rPr sz="2300" spc="-1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300" spc="3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300" spc="-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300" spc="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3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spc="10" dirty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2300" spc="-10" dirty="0">
                <a:solidFill>
                  <a:srgbClr val="FF0000"/>
                </a:solidFill>
                <a:latin typeface="Calibri"/>
                <a:cs typeface="Calibri"/>
              </a:rPr>
              <a:t>idn</a:t>
            </a:r>
            <a:r>
              <a:rPr sz="2300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300" spc="1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endParaRPr sz="2300">
              <a:latin typeface="Calibri"/>
              <a:cs typeface="Calibri"/>
            </a:endParaRPr>
          </a:p>
          <a:p>
            <a:pPr marL="355600" indent="-343535">
              <a:lnSpc>
                <a:spcPts val="273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300" spc="3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300" spc="1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2300" spc="2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2300" spc="-10" dirty="0">
                <a:solidFill>
                  <a:srgbClr val="FF0000"/>
                </a:solidFill>
                <a:latin typeface="Calibri"/>
                <a:cs typeface="Calibri"/>
              </a:rPr>
              <a:t>il</a:t>
            </a:r>
            <a:r>
              <a:rPr sz="2300" spc="1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300" spc="-25" dirty="0">
                <a:solidFill>
                  <a:srgbClr val="FF0000"/>
                </a:solidFill>
                <a:latin typeface="Calibri"/>
                <a:cs typeface="Calibri"/>
              </a:rPr>
              <a:t>te</a:t>
            </a:r>
            <a:r>
              <a:rPr sz="2300" spc="-5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300" spc="1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300" spc="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300" spc="-1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300" spc="-1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230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300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300" spc="2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300" spc="-10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30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300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3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300" spc="-1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300" spc="1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endParaRPr sz="23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300" spc="20" dirty="0">
                <a:solidFill>
                  <a:srgbClr val="FF0000"/>
                </a:solidFill>
                <a:latin typeface="Calibri"/>
                <a:cs typeface="Calibri"/>
              </a:rPr>
              <a:t>3.</a:t>
            </a:r>
            <a:r>
              <a:rPr sz="23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0000"/>
                </a:solidFill>
                <a:latin typeface="Calibri"/>
                <a:cs typeface="Calibri"/>
              </a:rPr>
              <a:t>Obstructive</a:t>
            </a:r>
            <a:r>
              <a:rPr sz="23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FF0000"/>
                </a:solidFill>
                <a:latin typeface="Calibri"/>
                <a:cs typeface="Calibri"/>
              </a:rPr>
              <a:t>nephropathy</a:t>
            </a:r>
            <a:endParaRPr sz="23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300" spc="30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sz="2300" spc="1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2300" spc="4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300" spc="-1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230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300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300" spc="2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300" spc="-10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30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300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3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300" spc="10" dirty="0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r>
              <a:rPr sz="2300" spc="-1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300" spc="1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300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300" spc="-1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300" spc="-1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300" spc="-1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300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300" spc="-10" dirty="0">
                <a:solidFill>
                  <a:srgbClr val="FF0000"/>
                </a:solidFill>
                <a:latin typeface="Calibri"/>
                <a:cs typeface="Calibri"/>
              </a:rPr>
              <a:t>ph</a:t>
            </a:r>
            <a:r>
              <a:rPr sz="2300" spc="2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3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300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3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300" spc="1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23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300" spc="-5" dirty="0">
                <a:solidFill>
                  <a:srgbClr val="FF0000"/>
                </a:solidFill>
                <a:latin typeface="Calibri"/>
                <a:cs typeface="Calibri"/>
              </a:rPr>
              <a:t>5.Intractable</a:t>
            </a:r>
            <a:r>
              <a:rPr sz="2300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spc="5" dirty="0">
                <a:solidFill>
                  <a:srgbClr val="FF0000"/>
                </a:solidFill>
                <a:latin typeface="Calibri"/>
                <a:cs typeface="Calibri"/>
              </a:rPr>
              <a:t>pain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657" y="149605"/>
            <a:ext cx="5219065" cy="12426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25" dirty="0"/>
              <a:t>Q8</a:t>
            </a:r>
            <a:r>
              <a:rPr sz="3950" spc="-25" dirty="0"/>
              <a:t> </a:t>
            </a:r>
            <a:r>
              <a:rPr sz="3950" spc="5" dirty="0"/>
              <a:t>:</a:t>
            </a:r>
            <a:endParaRPr sz="3950"/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3950" spc="5" dirty="0"/>
              <a:t>Definition</a:t>
            </a:r>
            <a:r>
              <a:rPr sz="3950" spc="75" dirty="0"/>
              <a:t> </a:t>
            </a:r>
            <a:r>
              <a:rPr sz="3950" spc="10" dirty="0"/>
              <a:t>of</a:t>
            </a:r>
            <a:r>
              <a:rPr sz="3950" spc="-15" dirty="0"/>
              <a:t> </a:t>
            </a:r>
            <a:r>
              <a:rPr sz="3950" spc="10" dirty="0"/>
              <a:t>these</a:t>
            </a:r>
            <a:r>
              <a:rPr sz="3950" spc="35" dirty="0"/>
              <a:t> </a:t>
            </a:r>
            <a:r>
              <a:rPr sz="3950" spc="-20" dirty="0"/>
              <a:t>term</a:t>
            </a:r>
            <a:r>
              <a:rPr sz="3950" spc="110" dirty="0"/>
              <a:t> </a:t>
            </a:r>
            <a:r>
              <a:rPr sz="3950" spc="5" dirty="0"/>
              <a:t>: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256857" y="1766824"/>
            <a:ext cx="7926070" cy="406654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635635" marR="207645" indent="-572135">
              <a:lnSpc>
                <a:spcPts val="2400"/>
              </a:lnSpc>
              <a:spcBef>
                <a:spcPts val="660"/>
              </a:spcBef>
              <a:buFont typeface="Arial"/>
              <a:buChar char="•"/>
              <a:tabLst>
                <a:tab pos="635000" algn="l"/>
                <a:tab pos="635635" algn="l"/>
              </a:tabLst>
            </a:pPr>
            <a:r>
              <a:rPr sz="2450" spc="10" dirty="0">
                <a:latin typeface="Calibri"/>
                <a:cs typeface="Calibri"/>
              </a:rPr>
              <a:t>Overflow</a:t>
            </a:r>
            <a:r>
              <a:rPr sz="2450" spc="7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incontinence</a:t>
            </a:r>
            <a:r>
              <a:rPr sz="2450" spc="160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:</a:t>
            </a:r>
            <a:r>
              <a:rPr sz="2450" spc="100" dirty="0"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Increased</a:t>
            </a:r>
            <a:r>
              <a:rPr sz="2450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FF0000"/>
                </a:solidFill>
                <a:latin typeface="Calibri"/>
                <a:cs typeface="Calibri"/>
              </a:rPr>
              <a:t>residual</a:t>
            </a:r>
            <a:r>
              <a:rPr sz="2450" spc="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2450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FF0000"/>
                </a:solidFill>
                <a:latin typeface="Calibri"/>
                <a:cs typeface="Calibri"/>
              </a:rPr>
              <a:t>chronic 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15" dirty="0">
                <a:solidFill>
                  <a:srgbClr val="FF0000"/>
                </a:solidFill>
                <a:latin typeface="Calibri"/>
                <a:cs typeface="Calibri"/>
              </a:rPr>
              <a:t>urinary</a:t>
            </a:r>
            <a:r>
              <a:rPr sz="245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retention</a:t>
            </a:r>
            <a:r>
              <a:rPr sz="2450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FF0000"/>
                </a:solidFill>
                <a:latin typeface="Calibri"/>
                <a:cs typeface="Calibri"/>
              </a:rPr>
              <a:t>leads</a:t>
            </a:r>
            <a:r>
              <a:rPr sz="245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10" dirty="0">
                <a:solidFill>
                  <a:srgbClr val="FF0000"/>
                </a:solidFill>
                <a:latin typeface="Calibri"/>
                <a:cs typeface="Calibri"/>
              </a:rPr>
              <a:t>to </a:t>
            </a:r>
            <a:r>
              <a:rPr sz="2450" spc="15" dirty="0">
                <a:solidFill>
                  <a:srgbClr val="FF0000"/>
                </a:solidFill>
                <a:latin typeface="Calibri"/>
                <a:cs typeface="Calibri"/>
              </a:rPr>
              <a:t>urinary</a:t>
            </a:r>
            <a:r>
              <a:rPr sz="245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FF0000"/>
                </a:solidFill>
                <a:latin typeface="Calibri"/>
                <a:cs typeface="Calibri"/>
              </a:rPr>
              <a:t>leakage</a:t>
            </a:r>
            <a:r>
              <a:rPr sz="245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FF0000"/>
                </a:solidFill>
                <a:latin typeface="Calibri"/>
                <a:cs typeface="Calibri"/>
              </a:rPr>
              <a:t>from</a:t>
            </a:r>
            <a:r>
              <a:rPr sz="2450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FF0000"/>
                </a:solidFill>
                <a:latin typeface="Calibri"/>
                <a:cs typeface="Calibri"/>
              </a:rPr>
              <a:t>bladder </a:t>
            </a:r>
            <a:r>
              <a:rPr sz="2450" spc="-5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overdistention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950">
              <a:latin typeface="Calibri"/>
              <a:cs typeface="Calibri"/>
            </a:endParaRPr>
          </a:p>
          <a:p>
            <a:pPr marL="635635" marR="30480" indent="-572135">
              <a:lnSpc>
                <a:spcPct val="81800"/>
              </a:lnSpc>
              <a:buFont typeface="Arial"/>
              <a:buChar char="•"/>
              <a:tabLst>
                <a:tab pos="635000" algn="l"/>
                <a:tab pos="635635" algn="l"/>
              </a:tabLst>
            </a:pPr>
            <a:r>
              <a:rPr sz="2450" spc="5" dirty="0">
                <a:latin typeface="Calibri"/>
                <a:cs typeface="Calibri"/>
              </a:rPr>
              <a:t>Hypospadias: </a:t>
            </a:r>
            <a:r>
              <a:rPr sz="2450" spc="5" dirty="0">
                <a:solidFill>
                  <a:srgbClr val="FF0000"/>
                </a:solidFill>
                <a:latin typeface="Calibri"/>
                <a:cs typeface="Calibri"/>
              </a:rPr>
              <a:t>Congenital </a:t>
            </a:r>
            <a:r>
              <a:rPr sz="2450" spc="-5" dirty="0">
                <a:solidFill>
                  <a:srgbClr val="FF0000"/>
                </a:solidFill>
                <a:latin typeface="Calibri"/>
                <a:cs typeface="Calibri"/>
              </a:rPr>
              <a:t>deformity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20" dirty="0">
                <a:solidFill>
                  <a:srgbClr val="FF0000"/>
                </a:solidFill>
                <a:latin typeface="Calibri"/>
                <a:cs typeface="Calibri"/>
              </a:rPr>
              <a:t>in </a:t>
            </a:r>
            <a:r>
              <a:rPr sz="2450" spc="15" dirty="0">
                <a:solidFill>
                  <a:srgbClr val="FF0000"/>
                </a:solidFill>
                <a:latin typeface="Calibri"/>
                <a:cs typeface="Calibri"/>
              </a:rPr>
              <a:t>which 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450" spc="-10" dirty="0">
                <a:solidFill>
                  <a:srgbClr val="FF0000"/>
                </a:solidFill>
                <a:latin typeface="Calibri"/>
                <a:cs typeface="Calibri"/>
              </a:rPr>
              <a:t>opening </a:t>
            </a:r>
            <a:r>
              <a:rPr sz="2450" spc="-5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45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450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FF0000"/>
                </a:solidFill>
                <a:latin typeface="Calibri"/>
                <a:cs typeface="Calibri"/>
              </a:rPr>
              <a:t>urethra</a:t>
            </a:r>
            <a:r>
              <a:rPr sz="245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FF0000"/>
                </a:solidFill>
                <a:latin typeface="Calibri"/>
                <a:cs typeface="Calibri"/>
              </a:rPr>
              <a:t>occurs</a:t>
            </a:r>
            <a:r>
              <a:rPr sz="2450" spc="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sz="245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450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FF0000"/>
                </a:solidFill>
                <a:latin typeface="Calibri"/>
                <a:cs typeface="Calibri"/>
              </a:rPr>
              <a:t>underside</a:t>
            </a:r>
            <a:r>
              <a:rPr sz="2450" spc="1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(ventral)</a:t>
            </a:r>
            <a:r>
              <a:rPr sz="245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10" dirty="0">
                <a:solidFill>
                  <a:srgbClr val="FF0000"/>
                </a:solidFill>
                <a:latin typeface="Calibri"/>
                <a:cs typeface="Calibri"/>
              </a:rPr>
              <a:t>part</a:t>
            </a:r>
            <a:r>
              <a:rPr sz="245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2450" spc="-5" dirty="0">
                <a:solidFill>
                  <a:srgbClr val="FF0000"/>
                </a:solidFill>
                <a:latin typeface="Calibri"/>
                <a:cs typeface="Calibri"/>
              </a:rPr>
              <a:t> penis</a:t>
            </a:r>
            <a:r>
              <a:rPr sz="2450" spc="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45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20" dirty="0">
                <a:solidFill>
                  <a:srgbClr val="FF0000"/>
                </a:solidFill>
                <a:latin typeface="Calibri"/>
                <a:cs typeface="Calibri"/>
              </a:rPr>
              <a:t>any</a:t>
            </a:r>
            <a:r>
              <a:rPr sz="245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10" dirty="0">
                <a:solidFill>
                  <a:srgbClr val="FF0000"/>
                </a:solidFill>
                <a:latin typeface="Calibri"/>
                <a:cs typeface="Calibri"/>
              </a:rPr>
              <a:t>where</a:t>
            </a:r>
            <a:r>
              <a:rPr sz="2450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FF0000"/>
                </a:solidFill>
                <a:latin typeface="Calibri"/>
                <a:cs typeface="Calibri"/>
              </a:rPr>
              <a:t>from</a:t>
            </a:r>
            <a:r>
              <a:rPr sz="245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45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15" dirty="0">
                <a:solidFill>
                  <a:srgbClr val="FF0000"/>
                </a:solidFill>
                <a:latin typeface="Calibri"/>
                <a:cs typeface="Calibri"/>
              </a:rPr>
              <a:t>glans</a:t>
            </a:r>
            <a:r>
              <a:rPr sz="245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1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45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45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FF0000"/>
                </a:solidFill>
                <a:latin typeface="Calibri"/>
                <a:cs typeface="Calibri"/>
              </a:rPr>
              <a:t>perineum.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950">
              <a:latin typeface="Calibri"/>
              <a:cs typeface="Calibri"/>
            </a:endParaRPr>
          </a:p>
          <a:p>
            <a:pPr marL="635635" marR="73025" indent="-572135">
              <a:lnSpc>
                <a:spcPts val="2400"/>
              </a:lnSpc>
              <a:buFont typeface="Arial"/>
              <a:buChar char="•"/>
              <a:tabLst>
                <a:tab pos="635000" algn="l"/>
                <a:tab pos="635635" algn="l"/>
              </a:tabLst>
            </a:pPr>
            <a:r>
              <a:rPr sz="2450" spc="-10" dirty="0">
                <a:latin typeface="Calibri"/>
                <a:cs typeface="Calibri"/>
              </a:rPr>
              <a:t>Undescended</a:t>
            </a:r>
            <a:r>
              <a:rPr sz="2450" spc="310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testes</a:t>
            </a:r>
            <a:r>
              <a:rPr sz="2450" spc="120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: </a:t>
            </a:r>
            <a:r>
              <a:rPr sz="2450" spc="5" dirty="0">
                <a:solidFill>
                  <a:srgbClr val="FF0000"/>
                </a:solidFill>
                <a:latin typeface="Calibri"/>
                <a:cs typeface="Calibri"/>
              </a:rPr>
              <a:t>Failure</a:t>
            </a:r>
            <a:r>
              <a:rPr sz="245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45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10" dirty="0">
                <a:solidFill>
                  <a:srgbClr val="FF0000"/>
                </a:solidFill>
                <a:latin typeface="Calibri"/>
                <a:cs typeface="Calibri"/>
              </a:rPr>
              <a:t>testicular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FF0000"/>
                </a:solidFill>
                <a:latin typeface="Calibri"/>
                <a:cs typeface="Calibri"/>
              </a:rPr>
              <a:t>descent</a:t>
            </a:r>
            <a:r>
              <a:rPr sz="2450" spc="1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2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45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450" spc="-5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15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2475" spc="22" baseline="25252" dirty="0">
                <a:solidFill>
                  <a:srgbClr val="FF0000"/>
                </a:solidFill>
                <a:latin typeface="Calibri"/>
                <a:cs typeface="Calibri"/>
              </a:rPr>
              <a:t>rd</a:t>
            </a:r>
            <a:r>
              <a:rPr sz="2475" spc="157" baseline="25252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FF0000"/>
                </a:solidFill>
                <a:latin typeface="Calibri"/>
                <a:cs typeface="Calibri"/>
              </a:rPr>
              <a:t>trimester</a:t>
            </a:r>
            <a:r>
              <a:rPr sz="2450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10" dirty="0">
                <a:solidFill>
                  <a:srgbClr val="FF0000"/>
                </a:solidFill>
                <a:latin typeface="Calibri"/>
                <a:cs typeface="Calibri"/>
              </a:rPr>
              <a:t>into </a:t>
            </a:r>
            <a:r>
              <a:rPr sz="2450" spc="5" dirty="0">
                <a:solidFill>
                  <a:srgbClr val="FF0000"/>
                </a:solidFill>
                <a:latin typeface="Calibri"/>
                <a:cs typeface="Calibri"/>
              </a:rPr>
              <a:t>normal</a:t>
            </a:r>
            <a:r>
              <a:rPr sz="2450" spc="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10" dirty="0">
                <a:solidFill>
                  <a:srgbClr val="FF0000"/>
                </a:solidFill>
                <a:latin typeface="Calibri"/>
                <a:cs typeface="Calibri"/>
              </a:rPr>
              <a:t>place</a:t>
            </a:r>
            <a:r>
              <a:rPr sz="2450" spc="20" dirty="0">
                <a:solidFill>
                  <a:srgbClr val="FF0000"/>
                </a:solidFill>
                <a:latin typeface="Calibri"/>
                <a:cs typeface="Calibri"/>
              </a:rPr>
              <a:t> in</a:t>
            </a:r>
            <a:r>
              <a:rPr sz="245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FF0000"/>
                </a:solidFill>
                <a:latin typeface="Calibri"/>
                <a:cs typeface="Calibri"/>
              </a:rPr>
              <a:t>scrotum.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950">
              <a:latin typeface="Calibri"/>
              <a:cs typeface="Calibri"/>
            </a:endParaRPr>
          </a:p>
          <a:p>
            <a:pPr marL="635635" marR="73660" indent="-572135">
              <a:lnSpc>
                <a:spcPts val="2400"/>
              </a:lnSpc>
              <a:buFont typeface="Arial"/>
              <a:buChar char="•"/>
              <a:tabLst>
                <a:tab pos="635000" algn="l"/>
                <a:tab pos="635635" algn="l"/>
              </a:tabLst>
            </a:pPr>
            <a:r>
              <a:rPr sz="2450" spc="-5" dirty="0">
                <a:latin typeface="Calibri"/>
                <a:cs typeface="Calibri"/>
              </a:rPr>
              <a:t>Recurrent</a:t>
            </a:r>
            <a:r>
              <a:rPr sz="2450" spc="105" dirty="0">
                <a:latin typeface="Calibri"/>
                <a:cs typeface="Calibri"/>
              </a:rPr>
              <a:t> </a:t>
            </a:r>
            <a:r>
              <a:rPr sz="2450" spc="5" dirty="0">
                <a:latin typeface="Calibri"/>
                <a:cs typeface="Calibri"/>
              </a:rPr>
              <a:t>UTI</a:t>
            </a:r>
            <a:r>
              <a:rPr sz="2450" spc="85" dirty="0">
                <a:latin typeface="Calibri"/>
                <a:cs typeface="Calibri"/>
              </a:rPr>
              <a:t> </a:t>
            </a:r>
            <a:r>
              <a:rPr sz="2450" spc="25" dirty="0">
                <a:latin typeface="Calibri"/>
                <a:cs typeface="Calibri"/>
              </a:rPr>
              <a:t>:</a:t>
            </a:r>
            <a:r>
              <a:rPr sz="2450" spc="2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45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FF0000"/>
                </a:solidFill>
                <a:latin typeface="Calibri"/>
                <a:cs typeface="Calibri"/>
              </a:rPr>
              <a:t>episodes</a:t>
            </a:r>
            <a:r>
              <a:rPr sz="2450" spc="1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45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FF0000"/>
                </a:solidFill>
                <a:latin typeface="Calibri"/>
                <a:cs typeface="Calibri"/>
              </a:rPr>
              <a:t>UTI</a:t>
            </a:r>
            <a:r>
              <a:rPr sz="245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2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45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1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5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FF0000"/>
                </a:solidFill>
                <a:latin typeface="Calibri"/>
                <a:cs typeface="Calibri"/>
              </a:rPr>
              <a:t>period</a:t>
            </a:r>
            <a:r>
              <a:rPr sz="245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450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10" dirty="0">
                <a:solidFill>
                  <a:srgbClr val="FF0000"/>
                </a:solidFill>
                <a:latin typeface="Calibri"/>
                <a:cs typeface="Calibri"/>
              </a:rPr>
              <a:t>6</a:t>
            </a:r>
            <a:r>
              <a:rPr sz="245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FF0000"/>
                </a:solidFill>
                <a:latin typeface="Calibri"/>
                <a:cs typeface="Calibri"/>
              </a:rPr>
              <a:t>months </a:t>
            </a:r>
            <a:r>
              <a:rPr sz="2450" spc="-5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2450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1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245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times</a:t>
            </a:r>
            <a:r>
              <a:rPr sz="2450" spc="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2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45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20" dirty="0">
                <a:solidFill>
                  <a:srgbClr val="FF0000"/>
                </a:solidFill>
                <a:latin typeface="Calibri"/>
                <a:cs typeface="Calibri"/>
              </a:rPr>
              <a:t>12</a:t>
            </a:r>
            <a:r>
              <a:rPr sz="2450" spc="-10" dirty="0">
                <a:solidFill>
                  <a:srgbClr val="FF0000"/>
                </a:solidFill>
                <a:latin typeface="Calibri"/>
                <a:cs typeface="Calibri"/>
              </a:rPr>
              <a:t> months</a:t>
            </a:r>
            <a:endParaRPr sz="2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3404" y="1037843"/>
            <a:ext cx="607504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Urology</a:t>
            </a:r>
            <a:r>
              <a:rPr spc="-175" dirty="0"/>
              <a:t> </a:t>
            </a:r>
            <a:r>
              <a:rPr spc="15" dirty="0"/>
              <a:t>Mini-Osce</a:t>
            </a:r>
            <a:r>
              <a:rPr spc="-145" dirty="0"/>
              <a:t> </a:t>
            </a:r>
            <a:r>
              <a:rPr dirty="0"/>
              <a:t>Archive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85824" y="2189226"/>
            <a:ext cx="6668134" cy="118999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835"/>
              </a:spcBef>
            </a:pPr>
            <a:r>
              <a:rPr sz="3200" spc="-15" dirty="0">
                <a:latin typeface="Calibri"/>
                <a:cs typeface="Calibri"/>
              </a:rPr>
              <a:t>Prepared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By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45"/>
              </a:spcBef>
              <a:tabLst>
                <a:tab pos="2865120" algn="l"/>
                <a:tab pos="3322320" algn="l"/>
              </a:tabLst>
            </a:pPr>
            <a:r>
              <a:rPr sz="3200" spc="-20" dirty="0">
                <a:latin typeface="Calibri"/>
                <a:cs typeface="Calibri"/>
              </a:rPr>
              <a:t>Asma’a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Ghanem	</a:t>
            </a:r>
            <a:r>
              <a:rPr sz="3200" spc="20" dirty="0">
                <a:latin typeface="Calibri"/>
                <a:cs typeface="Calibri"/>
              </a:rPr>
              <a:t>&amp;	</a:t>
            </a:r>
            <a:r>
              <a:rPr sz="3200" dirty="0">
                <a:latin typeface="Calibri"/>
                <a:cs typeface="Calibri"/>
              </a:rPr>
              <a:t>Razan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AL_Tarawneh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24924668-9CEC-F07E-DC22-56CFC2F5357C}"/>
              </a:ext>
            </a:extLst>
          </p:cNvPr>
          <p:cNvSpPr txBox="1">
            <a:spLocks noGrp="1"/>
          </p:cNvSpPr>
          <p:nvPr/>
        </p:nvSpPr>
        <p:spPr>
          <a:xfrm>
            <a:off x="174476" y="2406220"/>
            <a:ext cx="8022590" cy="3405932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>
            <a:lvl1pPr marL="0">
              <a:defRPr sz="275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64490" indent="-352425" algn="just">
              <a:lnSpc>
                <a:spcPct val="100000"/>
              </a:lnSpc>
              <a:spcBef>
                <a:spcPts val="850"/>
              </a:spcBef>
              <a:buAutoNum type="arabicPeriod"/>
              <a:tabLst>
                <a:tab pos="365125" algn="l"/>
              </a:tabLst>
            </a:pPr>
            <a:r>
              <a:rPr spc="-35" dirty="0"/>
              <a:t>Type</a:t>
            </a:r>
            <a:r>
              <a:rPr spc="95" dirty="0"/>
              <a:t> </a:t>
            </a:r>
            <a:r>
              <a:rPr spc="25" dirty="0"/>
              <a:t>of</a:t>
            </a:r>
            <a:r>
              <a:rPr spc="-35" dirty="0"/>
              <a:t> </a:t>
            </a:r>
            <a:r>
              <a:rPr spc="-5" dirty="0"/>
              <a:t>urinary</a:t>
            </a:r>
            <a:r>
              <a:rPr spc="229" dirty="0"/>
              <a:t> </a:t>
            </a:r>
            <a:r>
              <a:rPr spc="-10" dirty="0"/>
              <a:t>incontinence</a:t>
            </a:r>
            <a:r>
              <a:rPr spc="254" dirty="0"/>
              <a:t> </a:t>
            </a:r>
            <a:r>
              <a:rPr spc="10" dirty="0"/>
              <a:t>?</a:t>
            </a:r>
            <a:r>
              <a:rPr spc="114" dirty="0"/>
              <a:t> </a:t>
            </a:r>
            <a:r>
              <a:rPr spc="5" dirty="0">
                <a:solidFill>
                  <a:srgbClr val="00AF50"/>
                </a:solidFill>
              </a:rPr>
              <a:t>STRESS</a:t>
            </a:r>
            <a:r>
              <a:rPr spc="55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incontinence</a:t>
            </a:r>
          </a:p>
          <a:p>
            <a:pPr marL="365125" indent="-353060" algn="just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365760" algn="l"/>
              </a:tabLst>
            </a:pPr>
            <a:r>
              <a:rPr spc="-15" dirty="0"/>
              <a:t>Pathophysio</a:t>
            </a:r>
            <a:r>
              <a:rPr spc="220" dirty="0"/>
              <a:t> </a:t>
            </a:r>
            <a:r>
              <a:rPr spc="25" dirty="0"/>
              <a:t>of</a:t>
            </a:r>
            <a:r>
              <a:rPr spc="20" dirty="0"/>
              <a:t> </a:t>
            </a:r>
            <a:r>
              <a:rPr spc="-15" dirty="0"/>
              <a:t>this</a:t>
            </a:r>
            <a:r>
              <a:rPr spc="155" dirty="0"/>
              <a:t> </a:t>
            </a:r>
            <a:r>
              <a:rPr dirty="0" err="1"/>
              <a:t>cond</a:t>
            </a:r>
            <a:r>
              <a:rPr lang="en-GB" dirty="0" err="1"/>
              <a:t>ition</a:t>
            </a:r>
            <a:r>
              <a:rPr lang="en-GB" dirty="0"/>
              <a:t>?</a:t>
            </a:r>
            <a:endParaRPr dirty="0"/>
          </a:p>
          <a:p>
            <a:pPr marL="12700" marR="26034" indent="76200" algn="just">
              <a:lnSpc>
                <a:spcPct val="91000"/>
              </a:lnSpc>
              <a:spcBef>
                <a:spcPts val="1050"/>
              </a:spcBef>
            </a:pPr>
            <a:r>
              <a:rPr spc="-5" dirty="0">
                <a:solidFill>
                  <a:srgbClr val="00AF50"/>
                </a:solidFill>
              </a:rPr>
              <a:t>increased </a:t>
            </a:r>
            <a:r>
              <a:rPr spc="5" dirty="0">
                <a:solidFill>
                  <a:srgbClr val="00AF50"/>
                </a:solidFill>
              </a:rPr>
              <a:t>abdominal </a:t>
            </a:r>
            <a:r>
              <a:rPr spc="-10" dirty="0">
                <a:solidFill>
                  <a:srgbClr val="00AF50"/>
                </a:solidFill>
              </a:rPr>
              <a:t>pressure </a:t>
            </a:r>
            <a:r>
              <a:rPr spc="-5" dirty="0">
                <a:solidFill>
                  <a:srgbClr val="00AF50"/>
                </a:solidFill>
              </a:rPr>
              <a:t>from </a:t>
            </a:r>
            <a:r>
              <a:rPr spc="-15" dirty="0">
                <a:solidFill>
                  <a:srgbClr val="00AF50"/>
                </a:solidFill>
              </a:rPr>
              <a:t>laughing, sneezing, </a:t>
            </a:r>
            <a:r>
              <a:rPr spc="-10" dirty="0">
                <a:solidFill>
                  <a:srgbClr val="00AF50"/>
                </a:solidFill>
              </a:rPr>
              <a:t> </a:t>
            </a:r>
            <a:r>
              <a:rPr spc="-5" dirty="0">
                <a:solidFill>
                  <a:srgbClr val="00AF50"/>
                </a:solidFill>
              </a:rPr>
              <a:t>coughing, climbing </a:t>
            </a:r>
            <a:r>
              <a:rPr spc="-20" dirty="0">
                <a:solidFill>
                  <a:srgbClr val="00AF50"/>
                </a:solidFill>
              </a:rPr>
              <a:t>stairs, </a:t>
            </a:r>
            <a:r>
              <a:rPr spc="25" dirty="0">
                <a:solidFill>
                  <a:srgbClr val="00AF50"/>
                </a:solidFill>
              </a:rPr>
              <a:t>or </a:t>
            </a:r>
            <a:r>
              <a:rPr dirty="0">
                <a:solidFill>
                  <a:srgbClr val="00AF50"/>
                </a:solidFill>
              </a:rPr>
              <a:t>other </a:t>
            </a:r>
            <a:r>
              <a:rPr spc="-10" dirty="0">
                <a:solidFill>
                  <a:srgbClr val="00AF50"/>
                </a:solidFill>
              </a:rPr>
              <a:t>physical </a:t>
            </a:r>
            <a:r>
              <a:rPr spc="-15" dirty="0">
                <a:solidFill>
                  <a:srgbClr val="00AF50"/>
                </a:solidFill>
              </a:rPr>
              <a:t>stressors </a:t>
            </a:r>
            <a:r>
              <a:rPr spc="30" dirty="0">
                <a:solidFill>
                  <a:srgbClr val="00AF50"/>
                </a:solidFill>
              </a:rPr>
              <a:t>on </a:t>
            </a:r>
            <a:r>
              <a:rPr spc="35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the</a:t>
            </a:r>
            <a:r>
              <a:rPr spc="90" dirty="0">
                <a:solidFill>
                  <a:srgbClr val="00AF50"/>
                </a:solidFill>
              </a:rPr>
              <a:t> </a:t>
            </a:r>
            <a:r>
              <a:rPr spc="5" dirty="0">
                <a:solidFill>
                  <a:srgbClr val="00AF50"/>
                </a:solidFill>
              </a:rPr>
              <a:t>abdominal</a:t>
            </a:r>
            <a:r>
              <a:rPr spc="165" dirty="0">
                <a:solidFill>
                  <a:srgbClr val="00AF50"/>
                </a:solidFill>
              </a:rPr>
              <a:t> </a:t>
            </a:r>
            <a:r>
              <a:rPr spc="-5" dirty="0">
                <a:solidFill>
                  <a:srgbClr val="00AF50"/>
                </a:solidFill>
              </a:rPr>
              <a:t>cavity</a:t>
            </a:r>
            <a:r>
              <a:rPr spc="70" dirty="0">
                <a:solidFill>
                  <a:srgbClr val="00AF50"/>
                </a:solidFill>
              </a:rPr>
              <a:t> </a:t>
            </a:r>
            <a:r>
              <a:rPr spc="-5" dirty="0">
                <a:solidFill>
                  <a:srgbClr val="00AF50"/>
                </a:solidFill>
              </a:rPr>
              <a:t>and,</a:t>
            </a:r>
            <a:r>
              <a:rPr spc="110" dirty="0">
                <a:solidFill>
                  <a:srgbClr val="00AF50"/>
                </a:solidFill>
              </a:rPr>
              <a:t> </a:t>
            </a:r>
            <a:r>
              <a:rPr spc="-15" dirty="0">
                <a:solidFill>
                  <a:srgbClr val="00AF50"/>
                </a:solidFill>
              </a:rPr>
              <a:t>thus,</a:t>
            </a:r>
            <a:r>
              <a:rPr spc="185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the</a:t>
            </a:r>
            <a:r>
              <a:rPr spc="95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bladder</a:t>
            </a:r>
          </a:p>
          <a:p>
            <a:pPr marL="364490" indent="-352425" algn="just">
              <a:lnSpc>
                <a:spcPct val="100000"/>
              </a:lnSpc>
              <a:spcBef>
                <a:spcPts val="755"/>
              </a:spcBef>
              <a:buAutoNum type="arabicPeriod" startAt="3"/>
              <a:tabLst>
                <a:tab pos="365125" algn="l"/>
              </a:tabLst>
            </a:pPr>
            <a:r>
              <a:rPr spc="-5" dirty="0"/>
              <a:t>Other</a:t>
            </a:r>
            <a:r>
              <a:rPr spc="120" dirty="0"/>
              <a:t> </a:t>
            </a:r>
            <a:r>
              <a:rPr spc="-10" dirty="0"/>
              <a:t>types</a:t>
            </a:r>
            <a:r>
              <a:rPr spc="80" dirty="0"/>
              <a:t> </a:t>
            </a:r>
            <a:r>
              <a:rPr spc="25" dirty="0"/>
              <a:t>of</a:t>
            </a:r>
            <a:r>
              <a:rPr spc="55" dirty="0"/>
              <a:t> </a:t>
            </a:r>
            <a:r>
              <a:rPr dirty="0" err="1"/>
              <a:t>incontinenence</a:t>
            </a:r>
            <a:r>
              <a:rPr dirty="0"/>
              <a:t>?</a:t>
            </a:r>
          </a:p>
          <a:p>
            <a:pPr marL="12700" algn="just">
              <a:lnSpc>
                <a:spcPct val="100000"/>
              </a:lnSpc>
              <a:spcBef>
                <a:spcPts val="755"/>
              </a:spcBef>
            </a:pPr>
            <a:r>
              <a:rPr spc="25" dirty="0">
                <a:solidFill>
                  <a:srgbClr val="00AF50"/>
                </a:solidFill>
              </a:rPr>
              <a:t>UUI</a:t>
            </a:r>
            <a:r>
              <a:rPr spc="30" dirty="0">
                <a:solidFill>
                  <a:srgbClr val="00AF50"/>
                </a:solidFill>
              </a:rPr>
              <a:t> </a:t>
            </a:r>
            <a:r>
              <a:rPr spc="10" dirty="0">
                <a:solidFill>
                  <a:srgbClr val="00AF50"/>
                </a:solidFill>
              </a:rPr>
              <a:t>&gt;</a:t>
            </a:r>
            <a:r>
              <a:rPr spc="15" dirty="0">
                <a:solidFill>
                  <a:srgbClr val="00AF50"/>
                </a:solidFill>
              </a:rPr>
              <a:t> SUI</a:t>
            </a:r>
            <a:r>
              <a:rPr spc="30" dirty="0">
                <a:solidFill>
                  <a:srgbClr val="00AF50"/>
                </a:solidFill>
              </a:rPr>
              <a:t> </a:t>
            </a:r>
            <a:r>
              <a:rPr spc="10" dirty="0">
                <a:solidFill>
                  <a:srgbClr val="00AF50"/>
                </a:solidFill>
              </a:rPr>
              <a:t>&gt;</a:t>
            </a:r>
            <a:r>
              <a:rPr spc="20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Mixed</a:t>
            </a:r>
            <a:r>
              <a:rPr spc="165" dirty="0">
                <a:solidFill>
                  <a:srgbClr val="00AF50"/>
                </a:solidFill>
              </a:rPr>
              <a:t> </a:t>
            </a:r>
            <a:r>
              <a:rPr spc="10" dirty="0">
                <a:solidFill>
                  <a:srgbClr val="00AF50"/>
                </a:solidFill>
              </a:rPr>
              <a:t>&gt;</a:t>
            </a:r>
            <a:r>
              <a:rPr spc="20" dirty="0">
                <a:solidFill>
                  <a:srgbClr val="00AF50"/>
                </a:solidFill>
              </a:rPr>
              <a:t> </a:t>
            </a:r>
            <a:r>
              <a:rPr spc="10" dirty="0">
                <a:solidFill>
                  <a:srgbClr val="00AF50"/>
                </a:solidFill>
              </a:rPr>
              <a:t>overflow</a:t>
            </a:r>
            <a:r>
              <a:rPr spc="15" dirty="0">
                <a:solidFill>
                  <a:srgbClr val="00AF50"/>
                </a:solidFill>
              </a:rPr>
              <a:t> </a:t>
            </a:r>
            <a:r>
              <a:rPr spc="10" dirty="0">
                <a:solidFill>
                  <a:srgbClr val="00AF50"/>
                </a:solidFill>
              </a:rPr>
              <a:t>&gt;</a:t>
            </a:r>
            <a:r>
              <a:rPr spc="20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continuous</a:t>
            </a:r>
            <a:r>
              <a:rPr spc="170" dirty="0">
                <a:solidFill>
                  <a:srgbClr val="00AF50"/>
                </a:solidFill>
              </a:rPr>
              <a:t> </a:t>
            </a:r>
            <a:r>
              <a:rPr spc="10" dirty="0">
                <a:solidFill>
                  <a:srgbClr val="00AF50"/>
                </a:solidFill>
              </a:rPr>
              <a:t>&gt;</a:t>
            </a:r>
            <a:r>
              <a:rPr spc="20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Functional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BE8C893-BD43-18C6-11C8-169E161FB5A4}"/>
              </a:ext>
            </a:extLst>
          </p:cNvPr>
          <p:cNvSpPr txBox="1">
            <a:spLocks noGrp="1"/>
          </p:cNvSpPr>
          <p:nvPr/>
        </p:nvSpPr>
        <p:spPr>
          <a:xfrm>
            <a:off x="134154" y="1466954"/>
            <a:ext cx="8103234" cy="83058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>
            <a:lvl1pPr>
              <a:defRPr sz="275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>
              <a:lnSpc>
                <a:spcPts val="3000"/>
              </a:lnSpc>
              <a:spcBef>
                <a:spcPts val="475"/>
              </a:spcBef>
              <a:tabLst>
                <a:tab pos="6038215" algn="l"/>
              </a:tabLst>
            </a:pPr>
            <a:r>
              <a:rPr spc="20" dirty="0"/>
              <a:t>36</a:t>
            </a:r>
            <a:r>
              <a:rPr dirty="0"/>
              <a:t> </a:t>
            </a:r>
            <a:r>
              <a:rPr spc="-5" dirty="0"/>
              <a:t>years</a:t>
            </a:r>
            <a:r>
              <a:rPr spc="95" dirty="0"/>
              <a:t> </a:t>
            </a:r>
            <a:r>
              <a:rPr spc="5" dirty="0"/>
              <a:t>old</a:t>
            </a:r>
            <a:r>
              <a:rPr spc="25" dirty="0"/>
              <a:t> </a:t>
            </a:r>
            <a:r>
              <a:rPr spc="-10" dirty="0"/>
              <a:t>female</a:t>
            </a:r>
            <a:r>
              <a:rPr spc="100" dirty="0"/>
              <a:t> </a:t>
            </a:r>
            <a:r>
              <a:rPr spc="-15" dirty="0"/>
              <a:t>patient</a:t>
            </a:r>
            <a:r>
              <a:rPr spc="180" dirty="0"/>
              <a:t> </a:t>
            </a:r>
            <a:r>
              <a:rPr spc="-20" dirty="0"/>
              <a:t>with</a:t>
            </a:r>
            <a:r>
              <a:rPr spc="235" dirty="0"/>
              <a:t> </a:t>
            </a:r>
            <a:r>
              <a:rPr dirty="0"/>
              <a:t>5kids</a:t>
            </a:r>
            <a:r>
              <a:rPr lang="en-GB" spc="100" dirty="0"/>
              <a:t> </a:t>
            </a:r>
            <a:r>
              <a:rPr spc="5" dirty="0"/>
              <a:t>and</a:t>
            </a:r>
            <a:r>
              <a:rPr spc="-70" dirty="0"/>
              <a:t> </a:t>
            </a:r>
            <a:r>
              <a:rPr spc="-15" dirty="0"/>
              <a:t>presented </a:t>
            </a:r>
            <a:r>
              <a:rPr spc="-605" dirty="0"/>
              <a:t> </a:t>
            </a:r>
            <a:r>
              <a:rPr spc="-5" dirty="0"/>
              <a:t>to</a:t>
            </a:r>
            <a:r>
              <a:rPr spc="5" dirty="0"/>
              <a:t> </a:t>
            </a:r>
            <a:r>
              <a:rPr spc="15" dirty="0"/>
              <a:t>your</a:t>
            </a:r>
            <a:r>
              <a:rPr spc="60" dirty="0"/>
              <a:t> </a:t>
            </a:r>
            <a:r>
              <a:rPr spc="-10" dirty="0"/>
              <a:t>clinic</a:t>
            </a:r>
            <a:r>
              <a:rPr spc="150" dirty="0"/>
              <a:t> </a:t>
            </a:r>
            <a:r>
              <a:rPr spc="-15" dirty="0"/>
              <a:t>with</a:t>
            </a:r>
            <a:r>
              <a:rPr spc="165" dirty="0"/>
              <a:t> </a:t>
            </a:r>
            <a:r>
              <a:rPr spc="-5" dirty="0"/>
              <a:t>pass</a:t>
            </a:r>
            <a:r>
              <a:rPr spc="95" dirty="0"/>
              <a:t> </a:t>
            </a:r>
            <a:r>
              <a:rPr spc="-10" dirty="0"/>
              <a:t>urine</a:t>
            </a:r>
            <a:r>
              <a:rPr spc="170" dirty="0"/>
              <a:t> </a:t>
            </a:r>
            <a:r>
              <a:rPr spc="-10" dirty="0"/>
              <a:t>when</a:t>
            </a:r>
            <a:r>
              <a:rPr spc="160" dirty="0"/>
              <a:t> </a:t>
            </a:r>
            <a:r>
              <a:rPr spc="-10" dirty="0"/>
              <a:t>she</a:t>
            </a:r>
            <a:r>
              <a:rPr spc="95" dirty="0"/>
              <a:t> </a:t>
            </a:r>
            <a:r>
              <a:rPr spc="10" dirty="0"/>
              <a:t>cough</a:t>
            </a:r>
            <a:r>
              <a:rPr spc="90" dirty="0"/>
              <a:t> </a:t>
            </a:r>
            <a:r>
              <a:rPr spc="5" dirty="0"/>
              <a:t>.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978FDB65-5787-EC4A-8888-7CA46F6EB381}"/>
              </a:ext>
            </a:extLst>
          </p:cNvPr>
          <p:cNvSpPr txBox="1">
            <a:spLocks/>
          </p:cNvSpPr>
          <p:nvPr/>
        </p:nvSpPr>
        <p:spPr>
          <a:xfrm>
            <a:off x="174476" y="352068"/>
            <a:ext cx="8103234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30"/>
              </a:spcBef>
            </a:pPr>
            <a:r>
              <a:rPr lang="en-GB" sz="4400" kern="0" spc="35" dirty="0"/>
              <a:t>Station 6</a:t>
            </a:r>
            <a:endParaRPr lang="en-GB" sz="4400" kern="0" dirty="0"/>
          </a:p>
        </p:txBody>
      </p:sp>
    </p:spTree>
    <p:extLst>
      <p:ext uri="{BB962C8B-B14F-4D97-AF65-F5344CB8AC3E}">
        <p14:creationId xmlns:p14="http://schemas.microsoft.com/office/powerpoint/2010/main" val="14865393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575" y="1014349"/>
            <a:ext cx="4625340" cy="42811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30"/>
              </a:spcBef>
            </a:pPr>
            <a:r>
              <a:rPr sz="2750" spc="20" dirty="0">
                <a:latin typeface="Calibri"/>
                <a:cs typeface="Calibri"/>
              </a:rPr>
              <a:t>Q1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b="1" spc="-15" dirty="0">
                <a:latin typeface="Calibri"/>
                <a:cs typeface="Calibri"/>
              </a:rPr>
              <a:t>1-</a:t>
            </a:r>
            <a:r>
              <a:rPr sz="3000" b="1" spc="-3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name</a:t>
            </a:r>
            <a:r>
              <a:rPr sz="3000" b="1" spc="-15" dirty="0">
                <a:latin typeface="Calibri"/>
                <a:cs typeface="Calibri"/>
              </a:rPr>
              <a:t> </a:t>
            </a:r>
            <a:r>
              <a:rPr sz="3000" b="1" spc="15" dirty="0">
                <a:latin typeface="Calibri"/>
                <a:cs typeface="Calibri"/>
              </a:rPr>
              <a:t>of</a:t>
            </a:r>
            <a:r>
              <a:rPr sz="3000" b="1" spc="-60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this</a:t>
            </a:r>
            <a:r>
              <a:rPr sz="3000" b="1" spc="70" dirty="0">
                <a:latin typeface="Calibri"/>
                <a:cs typeface="Calibri"/>
              </a:rPr>
              <a:t> </a:t>
            </a:r>
            <a:r>
              <a:rPr sz="3000" b="1" spc="-15" dirty="0">
                <a:latin typeface="Calibri"/>
                <a:cs typeface="Calibri"/>
              </a:rPr>
              <a:t>procedure?</a:t>
            </a:r>
            <a:endParaRPr sz="3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Double</a:t>
            </a:r>
            <a:r>
              <a:rPr sz="3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spc="5" dirty="0">
                <a:solidFill>
                  <a:srgbClr val="FF0000"/>
                </a:solidFill>
                <a:latin typeface="Calibri"/>
                <a:cs typeface="Calibri"/>
              </a:rPr>
              <a:t>JJ</a:t>
            </a:r>
            <a:r>
              <a:rPr sz="30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stent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•"/>
            </a:pPr>
            <a:endParaRPr sz="35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b="1" spc="-15" dirty="0">
                <a:latin typeface="Calibri"/>
                <a:cs typeface="Calibri"/>
              </a:rPr>
              <a:t>2-the</a:t>
            </a:r>
            <a:r>
              <a:rPr sz="3000" b="1" spc="40" dirty="0">
                <a:latin typeface="Calibri"/>
                <a:cs typeface="Calibri"/>
              </a:rPr>
              <a:t> </a:t>
            </a:r>
            <a:r>
              <a:rPr sz="3000" b="1" spc="-20" dirty="0">
                <a:latin typeface="Calibri"/>
                <a:cs typeface="Calibri"/>
              </a:rPr>
              <a:t>way</a:t>
            </a:r>
            <a:r>
              <a:rPr sz="3000" b="1" spc="-95" dirty="0">
                <a:latin typeface="Calibri"/>
                <a:cs typeface="Calibri"/>
              </a:rPr>
              <a:t> </a:t>
            </a:r>
            <a:r>
              <a:rPr sz="3000" b="1" spc="15" dirty="0">
                <a:latin typeface="Calibri"/>
                <a:cs typeface="Calibri"/>
              </a:rPr>
              <a:t>of</a:t>
            </a:r>
            <a:r>
              <a:rPr sz="3000" b="1" spc="10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insertion?</a:t>
            </a:r>
            <a:endParaRPr sz="3000">
              <a:latin typeface="Calibri"/>
              <a:cs typeface="Calibri"/>
            </a:endParaRPr>
          </a:p>
          <a:p>
            <a:pPr marL="355600" marR="793750" indent="-343535">
              <a:lnSpc>
                <a:spcPts val="3229"/>
              </a:lnSpc>
              <a:spcBef>
                <a:spcPts val="7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15" dirty="0">
                <a:solidFill>
                  <a:srgbClr val="FF0000"/>
                </a:solidFill>
                <a:latin typeface="Calibri"/>
                <a:cs typeface="Calibri"/>
              </a:rPr>
              <a:t>Cystouretroscopy</a:t>
            </a:r>
            <a:r>
              <a:rPr sz="30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FF0000"/>
                </a:solidFill>
                <a:latin typeface="Calibri"/>
                <a:cs typeface="Calibri"/>
              </a:rPr>
              <a:t>with </a:t>
            </a:r>
            <a:r>
              <a:rPr sz="3000" spc="-6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spc="-30" dirty="0">
                <a:solidFill>
                  <a:srgbClr val="FF0000"/>
                </a:solidFill>
                <a:latin typeface="Calibri"/>
                <a:cs typeface="Calibri"/>
              </a:rPr>
              <a:t>retrograde</a:t>
            </a:r>
            <a:r>
              <a:rPr sz="3000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insertion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3100" y="1266825"/>
            <a:ext cx="3390900" cy="46767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0610" y="1194240"/>
            <a:ext cx="4431665" cy="3999865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0" dirty="0">
                <a:latin typeface="Calibri"/>
                <a:cs typeface="Calibri"/>
              </a:rPr>
              <a:t>findings</a:t>
            </a:r>
            <a:r>
              <a:rPr sz="3200" b="1" spc="10" dirty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355600" marR="5080" indent="-343535">
              <a:lnSpc>
                <a:spcPct val="100400"/>
              </a:lnSpc>
              <a:spcBef>
                <a:spcPts val="630"/>
              </a:spcBef>
              <a:buFont typeface="Arial"/>
              <a:buChar char="•"/>
              <a:tabLst>
                <a:tab pos="422275" algn="l"/>
                <a:tab pos="422909" algn="l"/>
              </a:tabLst>
            </a:pPr>
            <a:r>
              <a:rPr dirty="0"/>
              <a:t>	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Bilateral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hydrouretronephrosis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lose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400" b="1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papilary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impreession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40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ureter</a:t>
            </a:r>
            <a:r>
              <a:rPr sz="24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dilation.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har char="•"/>
            </a:pPr>
            <a:endParaRPr sz="33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2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Complication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kidney?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har char="•"/>
            </a:pPr>
            <a:endParaRPr sz="33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Ranal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scarring.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Renal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failure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892" y="360362"/>
            <a:ext cx="69215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b="1" spc="-20" dirty="0">
                <a:solidFill>
                  <a:srgbClr val="0D0D0D"/>
                </a:solidFill>
                <a:latin typeface="Calibri"/>
                <a:cs typeface="Calibri"/>
              </a:rPr>
              <a:t>Q</a:t>
            </a:r>
            <a:r>
              <a:rPr b="1" spc="15" dirty="0">
                <a:solidFill>
                  <a:srgbClr val="0D0D0D"/>
                </a:solidFill>
                <a:latin typeface="Calibri"/>
                <a:cs typeface="Calibri"/>
              </a:rPr>
              <a:t>2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6475" y="2209800"/>
            <a:ext cx="2781300" cy="376237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857" y="1439487"/>
            <a:ext cx="4161154" cy="32302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327025">
              <a:lnSpc>
                <a:spcPct val="119300"/>
              </a:lnSpc>
              <a:spcBef>
                <a:spcPts val="90"/>
              </a:spcBef>
            </a:pPr>
            <a:r>
              <a:rPr sz="3200" spc="5" dirty="0">
                <a:latin typeface="Microsoft JhengHei UI"/>
                <a:cs typeface="Microsoft JhengHei UI"/>
              </a:rPr>
              <a:t>pic </a:t>
            </a:r>
            <a:r>
              <a:rPr sz="3200" spc="15" dirty="0">
                <a:latin typeface="Microsoft JhengHei UI"/>
                <a:cs typeface="Microsoft JhengHei UI"/>
              </a:rPr>
              <a:t>show </a:t>
            </a:r>
            <a:r>
              <a:rPr sz="3200" dirty="0">
                <a:latin typeface="Microsoft JhengHei UI"/>
                <a:cs typeface="Microsoft JhengHei UI"/>
              </a:rPr>
              <a:t>Renal </a:t>
            </a:r>
            <a:r>
              <a:rPr sz="3200" spc="20" dirty="0">
                <a:latin typeface="Microsoft JhengHei UI"/>
                <a:cs typeface="Microsoft JhengHei UI"/>
              </a:rPr>
              <a:t>US </a:t>
            </a:r>
            <a:r>
              <a:rPr sz="3200" spc="25" dirty="0">
                <a:latin typeface="Microsoft JhengHei UI"/>
                <a:cs typeface="Microsoft JhengHei UI"/>
              </a:rPr>
              <a:t> </a:t>
            </a:r>
            <a:r>
              <a:rPr sz="3200" spc="15" dirty="0">
                <a:latin typeface="Microsoft JhengHei UI"/>
                <a:cs typeface="Microsoft JhengHei UI"/>
              </a:rPr>
              <a:t>Mention</a:t>
            </a:r>
            <a:r>
              <a:rPr sz="3200" spc="-170" dirty="0">
                <a:latin typeface="Microsoft JhengHei UI"/>
                <a:cs typeface="Microsoft JhengHei UI"/>
              </a:rPr>
              <a:t> </a:t>
            </a:r>
            <a:r>
              <a:rPr sz="3200" spc="15" dirty="0">
                <a:latin typeface="Microsoft JhengHei UI"/>
                <a:cs typeface="Microsoft JhengHei UI"/>
              </a:rPr>
              <a:t>2</a:t>
            </a:r>
            <a:r>
              <a:rPr sz="3200" spc="-10" dirty="0">
                <a:latin typeface="Microsoft JhengHei UI"/>
                <a:cs typeface="Microsoft JhengHei UI"/>
              </a:rPr>
              <a:t> </a:t>
            </a:r>
            <a:r>
              <a:rPr sz="3200" dirty="0">
                <a:latin typeface="Microsoft JhengHei UI"/>
                <a:cs typeface="Microsoft JhengHei UI"/>
              </a:rPr>
              <a:t>findings?</a:t>
            </a:r>
            <a:endParaRPr sz="3200">
              <a:latin typeface="Microsoft JhengHei UI"/>
              <a:cs typeface="Microsoft JhengHei UI"/>
            </a:endParaRPr>
          </a:p>
          <a:p>
            <a:pPr marL="355600" marR="5080" indent="-343535">
              <a:lnSpc>
                <a:spcPts val="3829"/>
              </a:lnSpc>
              <a:spcBef>
                <a:spcPts val="8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dilated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renal 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pelvis 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3200" spc="-3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3200" spc="3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3200" spc="-7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spc="3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spc="3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spc="35" dirty="0">
                <a:solidFill>
                  <a:srgbClr val="FF0000"/>
                </a:solidFill>
                <a:latin typeface="Calibri"/>
                <a:cs typeface="Calibri"/>
              </a:rPr>
              <a:t>ph</a:t>
            </a:r>
            <a:r>
              <a:rPr sz="3200" spc="-7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spc="3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spc="2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200" spc="-6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spc="2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r>
              <a:rPr sz="3200" spc="-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30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h  </a:t>
            </a:r>
            <a:r>
              <a:rPr sz="3200" spc="3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200" spc="3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spc="40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3200" spc="2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ic</a:t>
            </a:r>
            <a:r>
              <a:rPr sz="3200" spc="-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200" spc="40" dirty="0">
                <a:solidFill>
                  <a:srgbClr val="FF0000"/>
                </a:solidFill>
                <a:latin typeface="Calibri"/>
                <a:cs typeface="Calibri"/>
              </a:rPr>
              <a:t>had</a:t>
            </a:r>
            <a:r>
              <a:rPr sz="3200" spc="3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spc="20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3200" spc="-1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3200" spc="-7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spc="40" dirty="0">
                <a:solidFill>
                  <a:srgbClr val="FF0000"/>
                </a:solidFill>
                <a:latin typeface="Calibri"/>
                <a:cs typeface="Calibri"/>
              </a:rPr>
              <a:t>na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l  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stone)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9200" y="2000250"/>
            <a:ext cx="3886200" cy="38862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7892" y="360362"/>
            <a:ext cx="69215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40" dirty="0"/>
              <a:t>Q</a:t>
            </a:r>
            <a:r>
              <a:rPr spc="15" dirty="0"/>
              <a:t>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2657" y="1242694"/>
            <a:ext cx="5265420" cy="22250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335915">
              <a:lnSpc>
                <a:spcPct val="100800"/>
              </a:lnSpc>
              <a:spcBef>
                <a:spcPts val="70"/>
              </a:spcBef>
              <a:buSzPct val="97222"/>
              <a:buAutoNum type="arabicPeriod"/>
              <a:tabLst>
                <a:tab pos="358140" algn="l"/>
              </a:tabLst>
            </a:pPr>
            <a:r>
              <a:rPr sz="3600" spc="-20" dirty="0"/>
              <a:t>Best</a:t>
            </a:r>
            <a:r>
              <a:rPr sz="3600" spc="65" dirty="0"/>
              <a:t> </a:t>
            </a:r>
            <a:r>
              <a:rPr sz="3600" spc="-15" dirty="0"/>
              <a:t>diagnostic</a:t>
            </a:r>
            <a:r>
              <a:rPr sz="3600" spc="-35" dirty="0"/>
              <a:t> </a:t>
            </a:r>
            <a:r>
              <a:rPr sz="3600" spc="-15" dirty="0"/>
              <a:t>method? </a:t>
            </a:r>
            <a:r>
              <a:rPr sz="3600" spc="-800" dirty="0"/>
              <a:t> </a:t>
            </a:r>
            <a:r>
              <a:rPr sz="3600" spc="-10" dirty="0">
                <a:solidFill>
                  <a:srgbClr val="FF0000"/>
                </a:solidFill>
              </a:rPr>
              <a:t>Cystoscopy</a:t>
            </a:r>
            <a:endParaRPr sz="3600"/>
          </a:p>
          <a:p>
            <a:pPr marL="12700" marR="5080">
              <a:lnSpc>
                <a:spcPts val="4360"/>
              </a:lnSpc>
              <a:spcBef>
                <a:spcPts val="15"/>
              </a:spcBef>
              <a:buSzPct val="97222"/>
              <a:buAutoNum type="arabicPeriod"/>
              <a:tabLst>
                <a:tab pos="358140" algn="l"/>
              </a:tabLst>
            </a:pPr>
            <a:r>
              <a:rPr sz="3600" spc="-30" dirty="0"/>
              <a:t>Most</a:t>
            </a:r>
            <a:r>
              <a:rPr sz="3600" spc="65" dirty="0"/>
              <a:t> </a:t>
            </a:r>
            <a:r>
              <a:rPr sz="3600" spc="-25" dirty="0"/>
              <a:t>common</a:t>
            </a:r>
            <a:r>
              <a:rPr sz="3600" spc="55" dirty="0"/>
              <a:t> </a:t>
            </a:r>
            <a:r>
              <a:rPr sz="3600" spc="-15" dirty="0"/>
              <a:t>histological </a:t>
            </a:r>
            <a:r>
              <a:rPr sz="3600" spc="-800" dirty="0"/>
              <a:t> </a:t>
            </a:r>
            <a:r>
              <a:rPr sz="3600" spc="-5" dirty="0"/>
              <a:t>type?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42657" y="3436239"/>
            <a:ext cx="4926330" cy="1681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30" dirty="0">
                <a:solidFill>
                  <a:srgbClr val="FF0000"/>
                </a:solidFill>
                <a:latin typeface="Calibri"/>
                <a:cs typeface="Calibri"/>
              </a:rPr>
              <a:t>Transitional 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cell</a:t>
            </a:r>
            <a:r>
              <a:rPr sz="36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FF0000"/>
                </a:solidFill>
                <a:latin typeface="Calibri"/>
                <a:cs typeface="Calibri"/>
              </a:rPr>
              <a:t>carcinom</a:t>
            </a:r>
            <a:r>
              <a:rPr sz="3600" spc="-20" dirty="0">
                <a:latin typeface="Calibri"/>
                <a:cs typeface="Calibri"/>
              </a:rPr>
              <a:t>a</a:t>
            </a:r>
            <a:endParaRPr sz="3600">
              <a:latin typeface="Calibri"/>
              <a:cs typeface="Calibri"/>
            </a:endParaRPr>
          </a:p>
          <a:p>
            <a:pPr marL="12700" marR="1453515">
              <a:lnSpc>
                <a:spcPts val="4360"/>
              </a:lnSpc>
              <a:spcBef>
                <a:spcPts val="95"/>
              </a:spcBef>
            </a:pPr>
            <a:r>
              <a:rPr sz="3600" spc="-15" dirty="0">
                <a:latin typeface="Calibri"/>
                <a:cs typeface="Calibri"/>
              </a:rPr>
              <a:t>3.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Best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treatment?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FF0000"/>
                </a:solidFill>
                <a:latin typeface="Calibri"/>
                <a:cs typeface="Calibri"/>
              </a:rPr>
              <a:t>TURBT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24600" y="3000375"/>
            <a:ext cx="2619375" cy="265747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61732" y="219963"/>
            <a:ext cx="39052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30" dirty="0">
                <a:latin typeface="Calibri"/>
                <a:cs typeface="Calibri"/>
              </a:rPr>
              <a:t>Q</a:t>
            </a:r>
            <a:r>
              <a:rPr sz="2400" dirty="0">
                <a:latin typeface="Calibri"/>
                <a:cs typeface="Calibri"/>
              </a:rPr>
              <a:t>4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7820" y="811911"/>
            <a:ext cx="5739765" cy="41586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5" dirty="0">
                <a:latin typeface="Calibri"/>
                <a:cs typeface="Calibri"/>
              </a:rPr>
              <a:t>Q5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Ultra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30" dirty="0">
                <a:latin typeface="Calibri"/>
                <a:cs typeface="Calibri"/>
              </a:rPr>
              <a:t>sound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filling</a:t>
            </a:r>
            <a:r>
              <a:rPr sz="3200" spc="-14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defect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5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DDX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550">
              <a:latin typeface="Calibri"/>
              <a:cs typeface="Calibri"/>
            </a:endParaRPr>
          </a:p>
          <a:p>
            <a:pPr marL="1394460" indent="-343535">
              <a:lnSpc>
                <a:spcPts val="3835"/>
              </a:lnSpc>
              <a:buAutoNum type="arabicPeriod"/>
              <a:tabLst>
                <a:tab pos="1395095" algn="l"/>
              </a:tabLst>
            </a:pPr>
            <a:r>
              <a:rPr sz="3200" spc="15" dirty="0">
                <a:solidFill>
                  <a:srgbClr val="FF0000"/>
                </a:solidFill>
                <a:latin typeface="Calibri"/>
                <a:cs typeface="Calibri"/>
              </a:rPr>
              <a:t>stone</a:t>
            </a:r>
            <a:endParaRPr sz="3200">
              <a:latin typeface="Calibri"/>
              <a:cs typeface="Calibri"/>
            </a:endParaRPr>
          </a:p>
          <a:p>
            <a:pPr marL="1394460" indent="-343535">
              <a:lnSpc>
                <a:spcPts val="3829"/>
              </a:lnSpc>
              <a:buAutoNum type="arabicPeriod"/>
              <a:tabLst>
                <a:tab pos="1395095" algn="l"/>
              </a:tabLst>
            </a:pPr>
            <a:r>
              <a:rPr sz="3200" spc="40" dirty="0">
                <a:solidFill>
                  <a:srgbClr val="92D050"/>
                </a:solidFill>
                <a:latin typeface="Calibri"/>
                <a:cs typeface="Calibri"/>
              </a:rPr>
              <a:t>b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3200" spc="4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spc="2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3200" spc="-1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3200" spc="4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  <a:p>
            <a:pPr marL="1394460" indent="-343535">
              <a:lnSpc>
                <a:spcPts val="3835"/>
              </a:lnSpc>
              <a:buAutoNum type="arabicPeriod"/>
              <a:tabLst>
                <a:tab pos="1395095" algn="l"/>
              </a:tabLst>
            </a:pPr>
            <a:r>
              <a:rPr sz="3200" spc="15" dirty="0">
                <a:solidFill>
                  <a:srgbClr val="92D050"/>
                </a:solidFill>
                <a:latin typeface="Calibri"/>
                <a:cs typeface="Calibri"/>
              </a:rPr>
              <a:t>p</a:t>
            </a:r>
            <a:r>
              <a:rPr sz="3200" spc="15" dirty="0">
                <a:solidFill>
                  <a:srgbClr val="FF0000"/>
                </a:solidFill>
                <a:latin typeface="Calibri"/>
                <a:cs typeface="Calibri"/>
              </a:rPr>
              <a:t>olyp</a:t>
            </a:r>
            <a:endParaRPr sz="3200">
              <a:latin typeface="Calibri"/>
              <a:cs typeface="Calibri"/>
            </a:endParaRPr>
          </a:p>
          <a:p>
            <a:pPr marL="1394460" indent="-343535">
              <a:lnSpc>
                <a:spcPts val="3835"/>
              </a:lnSpc>
              <a:spcBef>
                <a:spcPts val="65"/>
              </a:spcBef>
              <a:buAutoNum type="arabicPeriod"/>
              <a:tabLst>
                <a:tab pos="1395095" algn="l"/>
              </a:tabLst>
            </a:pPr>
            <a:r>
              <a:rPr sz="3200" spc="5" dirty="0">
                <a:solidFill>
                  <a:srgbClr val="548ED4"/>
                </a:solidFill>
                <a:latin typeface="Calibri"/>
                <a:cs typeface="Calibri"/>
              </a:rPr>
              <a:t>f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ungal</a:t>
            </a:r>
            <a:r>
              <a:rPr sz="3200" spc="-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FF0000"/>
                </a:solidFill>
                <a:latin typeface="Calibri"/>
                <a:cs typeface="Calibri"/>
              </a:rPr>
              <a:t>ball</a:t>
            </a:r>
            <a:endParaRPr sz="3200">
              <a:latin typeface="Calibri"/>
              <a:cs typeface="Calibri"/>
            </a:endParaRPr>
          </a:p>
          <a:p>
            <a:pPr marL="1394460" indent="-343535">
              <a:lnSpc>
                <a:spcPts val="3829"/>
              </a:lnSpc>
              <a:buAutoNum type="arabicPeriod"/>
              <a:tabLst>
                <a:tab pos="1395095" algn="l"/>
              </a:tabLst>
            </a:pPr>
            <a:r>
              <a:rPr sz="3200" spc="-5" dirty="0">
                <a:solidFill>
                  <a:srgbClr val="548ED4"/>
                </a:solidFill>
                <a:latin typeface="Calibri"/>
                <a:cs typeface="Calibri"/>
              </a:rPr>
              <a:t>f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ocal</a:t>
            </a:r>
            <a:r>
              <a:rPr sz="3200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cystitis</a:t>
            </a:r>
            <a:endParaRPr sz="3200">
              <a:latin typeface="Calibri"/>
              <a:cs typeface="Calibri"/>
            </a:endParaRPr>
          </a:p>
          <a:p>
            <a:pPr marL="1394460" indent="-343535">
              <a:lnSpc>
                <a:spcPts val="3835"/>
              </a:lnSpc>
              <a:buAutoNum type="arabicPeriod"/>
              <a:tabLst>
                <a:tab pos="1395095" algn="l"/>
              </a:tabLst>
            </a:pPr>
            <a:r>
              <a:rPr sz="3200" spc="20" dirty="0">
                <a:solidFill>
                  <a:srgbClr val="FF0000"/>
                </a:solidFill>
                <a:latin typeface="Calibri"/>
                <a:cs typeface="Calibri"/>
              </a:rPr>
              <a:t>neoplasm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9825" y="2000250"/>
            <a:ext cx="2600325" cy="34956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17892" y="1883663"/>
            <a:ext cx="4823460" cy="24580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050925" algn="l"/>
              </a:tabLst>
            </a:pPr>
            <a:r>
              <a:rPr sz="2750" spc="15" dirty="0">
                <a:latin typeface="Calibri"/>
                <a:cs typeface="Calibri"/>
              </a:rPr>
              <a:t>3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DDX	</a:t>
            </a:r>
            <a:r>
              <a:rPr sz="2750" spc="-15" dirty="0">
                <a:latin typeface="Calibri"/>
                <a:cs typeface="Calibri"/>
              </a:rPr>
              <a:t>for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empty</a:t>
            </a:r>
            <a:r>
              <a:rPr sz="2750" spc="12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right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socrotum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450">
              <a:latin typeface="Calibri"/>
              <a:cs typeface="Calibri"/>
            </a:endParaRPr>
          </a:p>
          <a:p>
            <a:pPr marL="989965" indent="-515620">
              <a:lnSpc>
                <a:spcPts val="3835"/>
              </a:lnSpc>
              <a:buAutoNum type="arabicPeriod"/>
              <a:tabLst>
                <a:tab pos="989965" algn="l"/>
                <a:tab pos="990600" algn="l"/>
                <a:tab pos="2752725" algn="l"/>
              </a:tabLst>
            </a:pPr>
            <a:r>
              <a:rPr sz="3200" spc="-8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spc="-6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spc="3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spc="1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spc="-28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3200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spc="2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endParaRPr sz="3200">
              <a:latin typeface="Calibri"/>
              <a:cs typeface="Calibri"/>
            </a:endParaRPr>
          </a:p>
          <a:p>
            <a:pPr marL="989965" indent="-515620">
              <a:lnSpc>
                <a:spcPts val="3835"/>
              </a:lnSpc>
              <a:buAutoNum type="arabicPeriod"/>
              <a:tabLst>
                <a:tab pos="989965" algn="l"/>
                <a:tab pos="990600" algn="l"/>
              </a:tabLst>
            </a:pPr>
            <a:r>
              <a:rPr sz="3200" spc="40" dirty="0">
                <a:solidFill>
                  <a:srgbClr val="FF0000"/>
                </a:solidFill>
                <a:latin typeface="Calibri"/>
                <a:cs typeface="Calibri"/>
              </a:rPr>
              <a:t>Und</a:t>
            </a: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spc="2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spc="40" dirty="0">
                <a:solidFill>
                  <a:srgbClr val="FF0000"/>
                </a:solidFill>
                <a:latin typeface="Calibri"/>
                <a:cs typeface="Calibri"/>
              </a:rPr>
              <a:t>nd</a:t>
            </a: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spc="1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3200" spc="-1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spc="-28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32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spc="2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endParaRPr sz="3200">
              <a:latin typeface="Calibri"/>
              <a:cs typeface="Calibri"/>
            </a:endParaRPr>
          </a:p>
          <a:p>
            <a:pPr marL="989965" indent="-515620">
              <a:lnSpc>
                <a:spcPct val="100000"/>
              </a:lnSpc>
              <a:spcBef>
                <a:spcPts val="65"/>
              </a:spcBef>
              <a:buAutoNum type="arabicPeriod"/>
              <a:tabLst>
                <a:tab pos="989965" algn="l"/>
                <a:tab pos="990600" algn="l"/>
              </a:tabLst>
            </a:pPr>
            <a:r>
              <a:rPr sz="3200" spc="15" dirty="0">
                <a:solidFill>
                  <a:srgbClr val="FF0000"/>
                </a:solidFill>
                <a:latin typeface="Calibri"/>
                <a:cs typeface="Calibri"/>
              </a:rPr>
              <a:t>Abscent</a:t>
            </a:r>
            <a:r>
              <a:rPr sz="3200" spc="-1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0" dirty="0">
                <a:solidFill>
                  <a:srgbClr val="FF0000"/>
                </a:solidFill>
                <a:latin typeface="Calibri"/>
                <a:cs typeface="Calibri"/>
              </a:rPr>
              <a:t>RT.</a:t>
            </a:r>
            <a:r>
              <a:rPr sz="32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testis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892" y="315531"/>
            <a:ext cx="69215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40" dirty="0"/>
              <a:t>Q</a:t>
            </a:r>
            <a:r>
              <a:rPr spc="15" dirty="0"/>
              <a:t>6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375" y="1700783"/>
            <a:ext cx="4478655" cy="258572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338455">
              <a:lnSpc>
                <a:spcPct val="102400"/>
              </a:lnSpc>
              <a:spcBef>
                <a:spcPts val="50"/>
              </a:spcBef>
              <a:buSzPct val="96363"/>
              <a:buAutoNum type="arabicPeriod"/>
              <a:tabLst>
                <a:tab pos="283845" algn="l"/>
              </a:tabLst>
            </a:pPr>
            <a:r>
              <a:rPr sz="2750" spc="30" dirty="0">
                <a:latin typeface="Calibri"/>
                <a:cs typeface="Calibri"/>
              </a:rPr>
              <a:t>Name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this</a:t>
            </a:r>
            <a:r>
              <a:rPr sz="2750" spc="14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examination?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Digital</a:t>
            </a:r>
            <a:r>
              <a:rPr sz="2750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rectal </a:t>
            </a:r>
            <a:r>
              <a:rPr sz="2750" spc="-15" dirty="0">
                <a:solidFill>
                  <a:srgbClr val="FF0000"/>
                </a:solidFill>
                <a:latin typeface="Calibri"/>
                <a:cs typeface="Calibri"/>
              </a:rPr>
              <a:t>examination</a:t>
            </a:r>
            <a:endParaRPr sz="2750">
              <a:latin typeface="Calibri"/>
              <a:cs typeface="Calibri"/>
            </a:endParaRPr>
          </a:p>
          <a:p>
            <a:pPr marL="12700" marR="5080">
              <a:lnSpc>
                <a:spcPct val="101600"/>
              </a:lnSpc>
              <a:spcBef>
                <a:spcPts val="25"/>
              </a:spcBef>
              <a:buSzPct val="96363"/>
              <a:buAutoNum type="arabicPeriod"/>
              <a:tabLst>
                <a:tab pos="365125" algn="l"/>
              </a:tabLst>
            </a:pPr>
            <a:r>
              <a:rPr sz="2750" spc="-15" dirty="0">
                <a:latin typeface="Calibri"/>
                <a:cs typeface="Calibri"/>
              </a:rPr>
              <a:t>Features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-5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prostate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cancer?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Irregular</a:t>
            </a:r>
            <a:r>
              <a:rPr sz="2750" spc="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hard</a:t>
            </a:r>
            <a:r>
              <a:rPr sz="275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nodular </a:t>
            </a: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 asymmetrical</a:t>
            </a:r>
            <a:r>
              <a:rPr sz="2750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absent</a:t>
            </a:r>
            <a:r>
              <a:rPr sz="2750" spc="1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central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sulcus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892" y="360362"/>
            <a:ext cx="69215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40" dirty="0"/>
              <a:t>Q</a:t>
            </a:r>
            <a:r>
              <a:rPr spc="15" dirty="0"/>
              <a:t>7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8117" y="904651"/>
            <a:ext cx="3658441" cy="541994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60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833437"/>
            <a:ext cx="6711950" cy="5518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>
              <a:lnSpc>
                <a:spcPts val="2865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65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years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old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came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your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clinic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with Foley's</a:t>
            </a:r>
            <a:endParaRPr sz="2400">
              <a:latin typeface="Calibri"/>
              <a:cs typeface="Calibri"/>
            </a:endParaRPr>
          </a:p>
          <a:p>
            <a:pPr marL="33655">
              <a:lnSpc>
                <a:spcPts val="2865"/>
              </a:lnSpc>
            </a:pPr>
            <a:r>
              <a:rPr sz="2400" spc="30" dirty="0">
                <a:latin typeface="Calibri"/>
                <a:cs typeface="Calibri"/>
              </a:rPr>
              <a:t>c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2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-18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du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spc="3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25" dirty="0">
                <a:latin typeface="Calibri"/>
                <a:cs typeface="Calibri"/>
              </a:rPr>
              <a:t>m</a:t>
            </a:r>
            <a:r>
              <a:rPr sz="2400" spc="5" dirty="0">
                <a:latin typeface="Calibri"/>
                <a:cs typeface="Calibri"/>
              </a:rPr>
              <a:t>p</a:t>
            </a:r>
            <a:r>
              <a:rPr sz="2400" spc="-30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2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30" dirty="0">
                <a:latin typeface="Calibri"/>
                <a:cs typeface="Calibri"/>
              </a:rPr>
              <a:t>m</a:t>
            </a:r>
            <a:r>
              <a:rPr sz="2400" spc="5" dirty="0">
                <a:latin typeface="Calibri"/>
                <a:cs typeface="Calibri"/>
              </a:rPr>
              <a:t>p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-40" dirty="0">
                <a:latin typeface="Calibri"/>
                <a:cs typeface="Calibri"/>
              </a:rPr>
              <a:t>y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3655">
              <a:lnSpc>
                <a:spcPct val="100000"/>
              </a:lnSpc>
              <a:spcBef>
                <a:spcPts val="50"/>
              </a:spcBef>
              <a:tabLst>
                <a:tab pos="3489325" algn="l"/>
              </a:tabLst>
            </a:pPr>
            <a:r>
              <a:rPr sz="2400" spc="-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y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h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sy</a:t>
            </a:r>
            <a:r>
              <a:rPr sz="2400" spc="30" dirty="0">
                <a:latin typeface="Calibri"/>
                <a:cs typeface="Calibri"/>
              </a:rPr>
              <a:t>m</a:t>
            </a:r>
            <a:r>
              <a:rPr sz="2400" spc="10" dirty="0">
                <a:latin typeface="Calibri"/>
                <a:cs typeface="Calibri"/>
              </a:rPr>
              <a:t>p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s	e</a:t>
            </a:r>
            <a:r>
              <a:rPr sz="2400" spc="10" dirty="0">
                <a:latin typeface="Calibri"/>
                <a:cs typeface="Calibri"/>
              </a:rPr>
              <a:t>x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3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b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10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h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 marR="975994" indent="-343535">
              <a:lnSpc>
                <a:spcPct val="102400"/>
              </a:lnSpc>
              <a:spcBef>
                <a:spcPts val="935"/>
              </a:spcBef>
              <a:buAutoNum type="arabicPeriod"/>
              <a:tabLst>
                <a:tab pos="356235" algn="l"/>
              </a:tabLst>
            </a:pPr>
            <a:r>
              <a:rPr sz="2750" dirty="0">
                <a:latin typeface="Calibri"/>
                <a:cs typeface="Calibri"/>
              </a:rPr>
              <a:t>Other</a:t>
            </a:r>
            <a:r>
              <a:rPr sz="2750" spc="12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symptoms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you</a:t>
            </a:r>
            <a:r>
              <a:rPr sz="2750" spc="-6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would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ask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 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patient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if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he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complaining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from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them?</a:t>
            </a:r>
            <a:endParaRPr sz="2750">
              <a:latin typeface="Calibri"/>
              <a:cs typeface="Calibri"/>
            </a:endParaRPr>
          </a:p>
          <a:p>
            <a:pPr marL="12700" marR="920115">
              <a:lnSpc>
                <a:spcPct val="100000"/>
              </a:lnSpc>
              <a:spcBef>
                <a:spcPts val="80"/>
              </a:spcBef>
              <a:tabLst>
                <a:tab pos="1643380" algn="l"/>
                <a:tab pos="2016125" algn="l"/>
                <a:tab pos="4935220" algn="l"/>
              </a:tabLst>
            </a:pPr>
            <a:r>
              <a:rPr sz="2750" spc="-25" dirty="0">
                <a:solidFill>
                  <a:srgbClr val="FF0000"/>
                </a:solidFill>
                <a:latin typeface="Calibri"/>
                <a:cs typeface="Calibri"/>
              </a:rPr>
              <a:t>Hesitancy,	</a:t>
            </a: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post</a:t>
            </a:r>
            <a:r>
              <a:rPr sz="275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voiding</a:t>
            </a:r>
            <a:r>
              <a:rPr sz="2750" spc="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20" dirty="0">
                <a:solidFill>
                  <a:srgbClr val="FF0000"/>
                </a:solidFill>
                <a:latin typeface="Calibri"/>
                <a:cs typeface="Calibri"/>
              </a:rPr>
              <a:t>dribbling	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750" spc="-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20" dirty="0">
                <a:solidFill>
                  <a:srgbClr val="FF0000"/>
                </a:solidFill>
                <a:latin typeface="Calibri"/>
                <a:cs typeface="Calibri"/>
              </a:rPr>
              <a:t>poor </a:t>
            </a:r>
            <a:r>
              <a:rPr sz="2750" spc="-6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stream</a:t>
            </a:r>
            <a:r>
              <a:rPr sz="2750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urine	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75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incontinence</a:t>
            </a:r>
            <a:endParaRPr sz="2750">
              <a:latin typeface="Calibri"/>
              <a:cs typeface="Calibri"/>
            </a:endParaRPr>
          </a:p>
          <a:p>
            <a:pPr marL="12700" marR="5565140">
              <a:lnSpc>
                <a:spcPct val="102400"/>
              </a:lnSpc>
              <a:spcBef>
                <a:spcPts val="5"/>
              </a:spcBef>
              <a:buAutoNum type="arabicPeriod" startAt="2"/>
              <a:tabLst>
                <a:tab pos="365760" algn="l"/>
              </a:tabLst>
            </a:pPr>
            <a:r>
              <a:rPr sz="2750" spc="25" dirty="0">
                <a:latin typeface="Calibri"/>
                <a:cs typeface="Calibri"/>
              </a:rPr>
              <a:t>D</a:t>
            </a:r>
            <a:r>
              <a:rPr sz="2750" spc="-45" dirty="0">
                <a:latin typeface="Calibri"/>
                <a:cs typeface="Calibri"/>
              </a:rPr>
              <a:t>D</a:t>
            </a:r>
            <a:r>
              <a:rPr sz="2750" spc="-5" dirty="0">
                <a:latin typeface="Calibri"/>
                <a:cs typeface="Calibri"/>
              </a:rPr>
              <a:t>X</a:t>
            </a:r>
            <a:r>
              <a:rPr sz="2750" spc="5" dirty="0">
                <a:latin typeface="Calibri"/>
                <a:cs typeface="Calibri"/>
              </a:rPr>
              <a:t>? 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BPH</a:t>
            </a:r>
            <a:endParaRPr sz="2750">
              <a:latin typeface="Calibri"/>
              <a:cs typeface="Calibri"/>
            </a:endParaRPr>
          </a:p>
          <a:p>
            <a:pPr marL="12700" marR="3858260">
              <a:lnSpc>
                <a:spcPct val="102400"/>
              </a:lnSpc>
            </a:pP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Prostate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 cancer </a:t>
            </a:r>
            <a:r>
              <a:rPr sz="275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Neurogenic</a:t>
            </a:r>
            <a:r>
              <a:rPr sz="2750" spc="2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bladder</a:t>
            </a:r>
            <a:endParaRPr sz="2750">
              <a:latin typeface="Calibri"/>
              <a:cs typeface="Calibri"/>
            </a:endParaRPr>
          </a:p>
          <a:p>
            <a:pPr marL="12700" marR="2500630">
              <a:lnSpc>
                <a:spcPts val="3379"/>
              </a:lnSpc>
              <a:spcBef>
                <a:spcPts val="30"/>
              </a:spcBef>
              <a:buAutoNum type="arabicPeriod" startAt="3"/>
              <a:tabLst>
                <a:tab pos="365125" algn="l"/>
              </a:tabLst>
            </a:pPr>
            <a:r>
              <a:rPr sz="2750" spc="-60" dirty="0">
                <a:latin typeface="Calibri"/>
                <a:cs typeface="Calibri"/>
              </a:rPr>
              <a:t>Tests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you</a:t>
            </a:r>
            <a:r>
              <a:rPr sz="2750" spc="-6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would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order? 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FF0000"/>
                </a:solidFill>
                <a:latin typeface="Calibri"/>
                <a:cs typeface="Calibri"/>
              </a:rPr>
              <a:t>Urine</a:t>
            </a:r>
            <a:r>
              <a:rPr sz="2750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analysis</a:t>
            </a:r>
            <a:r>
              <a:rPr sz="2750" spc="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FF0000"/>
                </a:solidFill>
                <a:latin typeface="Calibri"/>
                <a:cs typeface="Calibri"/>
              </a:rPr>
              <a:t>,cytology</a:t>
            </a:r>
            <a:r>
              <a:rPr sz="2750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75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FF0000"/>
                </a:solidFill>
                <a:latin typeface="Calibri"/>
                <a:cs typeface="Calibri"/>
              </a:rPr>
              <a:t>PSA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440" y="111505"/>
            <a:ext cx="69215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40" dirty="0"/>
              <a:t>Q</a:t>
            </a:r>
            <a:r>
              <a:rPr spc="15" dirty="0"/>
              <a:t>8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96150" y="2286000"/>
            <a:ext cx="1847850" cy="366712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61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62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6127" y="1473517"/>
            <a:ext cx="7407909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0" spc="375" dirty="0">
                <a:latin typeface="Calibri"/>
                <a:cs typeface="Calibri"/>
              </a:rPr>
              <a:t>UROLOGY</a:t>
            </a:r>
            <a:r>
              <a:rPr sz="6000" spc="365" dirty="0">
                <a:latin typeface="Calibri"/>
                <a:cs typeface="Calibri"/>
              </a:rPr>
              <a:t> </a:t>
            </a:r>
            <a:r>
              <a:rPr sz="6000" spc="15" dirty="0">
                <a:latin typeface="Calibri"/>
                <a:cs typeface="Calibri"/>
              </a:rPr>
              <a:t>–</a:t>
            </a:r>
            <a:r>
              <a:rPr sz="6000" spc="350" dirty="0">
                <a:latin typeface="Calibri"/>
                <a:cs typeface="Calibri"/>
              </a:rPr>
              <a:t> </a:t>
            </a:r>
            <a:r>
              <a:rPr sz="6000" spc="325" dirty="0">
                <a:latin typeface="Calibri"/>
                <a:cs typeface="Calibri"/>
              </a:rPr>
              <a:t>GROUP</a:t>
            </a:r>
            <a:r>
              <a:rPr sz="6000" spc="409" dirty="0">
                <a:latin typeface="Calibri"/>
                <a:cs typeface="Calibri"/>
              </a:rPr>
              <a:t> </a:t>
            </a:r>
            <a:r>
              <a:rPr sz="6000" spc="280" dirty="0">
                <a:latin typeface="Calibri"/>
                <a:cs typeface="Calibri"/>
              </a:rPr>
              <a:t>5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16326" y="3056636"/>
            <a:ext cx="264731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5" dirty="0">
                <a:latin typeface="Calibri"/>
                <a:cs typeface="Calibri"/>
              </a:rPr>
              <a:t>Al-majd</a:t>
            </a:r>
            <a:r>
              <a:rPr sz="3200" spc="-15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Marouf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575" y="1156214"/>
            <a:ext cx="4528185" cy="339344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356235" algn="l"/>
              </a:tabLst>
            </a:pPr>
            <a:r>
              <a:rPr sz="2750" spc="10" dirty="0">
                <a:latin typeface="Calibri"/>
                <a:cs typeface="Calibri"/>
              </a:rPr>
              <a:t>What </a:t>
            </a:r>
            <a:r>
              <a:rPr sz="2750" spc="-15" dirty="0">
                <a:latin typeface="Calibri"/>
                <a:cs typeface="Calibri"/>
              </a:rPr>
              <a:t>is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name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this</a:t>
            </a:r>
            <a:r>
              <a:rPr sz="2750" spc="15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test</a:t>
            </a:r>
            <a:endParaRPr sz="275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35"/>
              </a:spcBef>
              <a:tabLst>
                <a:tab pos="3425825" algn="l"/>
              </a:tabLst>
            </a:pPr>
            <a:r>
              <a:rPr sz="2750" dirty="0">
                <a:latin typeface="Calibri"/>
                <a:cs typeface="Calibri"/>
              </a:rPr>
              <a:t>??!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transillumination	</a:t>
            </a:r>
            <a:r>
              <a:rPr sz="2750" spc="-20" dirty="0">
                <a:solidFill>
                  <a:srgbClr val="00AF50"/>
                </a:solidFill>
                <a:latin typeface="Calibri"/>
                <a:cs typeface="Calibri"/>
              </a:rPr>
              <a:t>test</a:t>
            </a:r>
            <a:endParaRPr sz="2750">
              <a:latin typeface="Calibri"/>
              <a:cs typeface="Calibri"/>
            </a:endParaRPr>
          </a:p>
          <a:p>
            <a:pPr marL="127000" marR="332105">
              <a:lnSpc>
                <a:spcPct val="115999"/>
              </a:lnSpc>
              <a:spcBef>
                <a:spcPts val="1730"/>
              </a:spcBef>
              <a:buAutoNum type="arabicPeriod" startAt="2"/>
              <a:tabLst>
                <a:tab pos="479425" algn="l"/>
              </a:tabLst>
            </a:pPr>
            <a:r>
              <a:rPr sz="2750" dirty="0">
                <a:latin typeface="Calibri"/>
                <a:cs typeface="Calibri"/>
              </a:rPr>
              <a:t>mention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three</a:t>
            </a:r>
            <a:r>
              <a:rPr sz="2750" spc="12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differential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diagnosis</a:t>
            </a:r>
            <a:r>
              <a:rPr sz="2750" spc="23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.</a:t>
            </a:r>
            <a:endParaRPr sz="2750">
              <a:latin typeface="Calibri"/>
              <a:cs typeface="Calibri"/>
            </a:endParaRPr>
          </a:p>
          <a:p>
            <a:pPr marL="127000" marR="548005">
              <a:lnSpc>
                <a:spcPct val="118300"/>
              </a:lnSpc>
              <a:spcBef>
                <a:spcPts val="1655"/>
              </a:spcBef>
            </a:pP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Hydrocele</a:t>
            </a:r>
            <a:r>
              <a:rPr sz="2750" spc="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2750" spc="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spermatocele</a:t>
            </a:r>
            <a:r>
              <a:rPr sz="2750" spc="1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, </a:t>
            </a:r>
            <a:r>
              <a:rPr sz="2750" spc="-60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hematocele</a:t>
            </a:r>
            <a:r>
              <a:rPr sz="2750" spc="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2750" spc="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varicocele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0600" y="2895600"/>
            <a:ext cx="4076700" cy="35052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63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3115467-B361-98D3-2625-52B45CB65FC0}"/>
              </a:ext>
            </a:extLst>
          </p:cNvPr>
          <p:cNvSpPr>
            <a:spLocks noGrp="1"/>
          </p:cNvSpPr>
          <p:nvPr/>
        </p:nvSpPr>
        <p:spPr>
          <a:xfrm>
            <a:off x="295007" y="1404316"/>
            <a:ext cx="8022590" cy="3808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75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1.Your diagnosis?</a:t>
            </a:r>
          </a:p>
          <a:p>
            <a:r>
              <a:rPr lang="en-GB" dirty="0">
                <a:solidFill>
                  <a:srgbClr val="00B050"/>
                </a:solidFill>
              </a:rPr>
              <a:t>Testicular torsion</a:t>
            </a:r>
          </a:p>
          <a:p>
            <a:r>
              <a:rPr lang="en-GB" dirty="0"/>
              <a:t>2.Name the structure that pointed to by the yellow arrow?</a:t>
            </a:r>
          </a:p>
          <a:p>
            <a:r>
              <a:rPr lang="en-GB" dirty="0">
                <a:solidFill>
                  <a:srgbClr val="00B050"/>
                </a:solidFill>
              </a:rPr>
              <a:t>Necrotic testis</a:t>
            </a:r>
          </a:p>
          <a:p>
            <a:r>
              <a:rPr lang="en-GB" dirty="0"/>
              <a:t>3.Best radiological imaging?</a:t>
            </a:r>
          </a:p>
          <a:p>
            <a:r>
              <a:rPr lang="en-GB" dirty="0">
                <a:solidFill>
                  <a:srgbClr val="00B050"/>
                </a:solidFill>
              </a:rPr>
              <a:t>Doppler ultrasound</a:t>
            </a:r>
          </a:p>
          <a:p>
            <a:r>
              <a:rPr lang="en-GB" dirty="0"/>
              <a:t>5.Mention 2 types of this pathology?</a:t>
            </a:r>
          </a:p>
          <a:p>
            <a:r>
              <a:rPr lang="en-GB" dirty="0" err="1">
                <a:solidFill>
                  <a:srgbClr val="00B050"/>
                </a:solidFill>
              </a:rPr>
              <a:t>Extravaginal</a:t>
            </a:r>
            <a:r>
              <a:rPr lang="en-GB" dirty="0">
                <a:solidFill>
                  <a:srgbClr val="00B050"/>
                </a:solidFill>
              </a:rPr>
              <a:t> &amp; intravaginal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22D14E23-D10A-7C8F-16E3-4DE75F92578D}"/>
              </a:ext>
            </a:extLst>
          </p:cNvPr>
          <p:cNvSpPr txBox="1">
            <a:spLocks noGrp="1"/>
          </p:cNvSpPr>
          <p:nvPr/>
        </p:nvSpPr>
        <p:spPr>
          <a:xfrm>
            <a:off x="254685" y="450202"/>
            <a:ext cx="8103234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275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30"/>
              </a:spcBef>
            </a:pPr>
            <a:r>
              <a:rPr lang="en-GB" sz="4400" kern="0" spc="35" dirty="0"/>
              <a:t>Station 7</a:t>
            </a:r>
            <a:endParaRPr lang="en-GB" sz="4400" kern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857794-8CA8-105B-6649-28EDECC17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315" y="599349"/>
            <a:ext cx="406400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5824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2737" y="483552"/>
            <a:ext cx="4481195" cy="19272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5600" marR="128270" indent="-343535">
              <a:lnSpc>
                <a:spcPct val="100400"/>
              </a:lnSpc>
              <a:spcBef>
                <a:spcPts val="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dirty="0">
                <a:latin typeface="Calibri"/>
                <a:cs typeface="Calibri"/>
              </a:rPr>
              <a:t>What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do</a:t>
            </a:r>
            <a:r>
              <a:rPr sz="2400" b="1" spc="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you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see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10" dirty="0">
                <a:latin typeface="Calibri"/>
                <a:cs typeface="Calibri"/>
              </a:rPr>
              <a:t>xr</a:t>
            </a:r>
            <a:r>
              <a:rPr sz="2400" b="1" spc="95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??? 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Radio-opaque</a:t>
            </a:r>
            <a:r>
              <a:rPr sz="2400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lesion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 in</a:t>
            </a:r>
            <a:r>
              <a:rPr sz="2400" spc="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5" dirty="0">
                <a:solidFill>
                  <a:srgbClr val="00AF50"/>
                </a:solidFill>
                <a:latin typeface="Calibri"/>
                <a:cs typeface="Calibri"/>
              </a:rPr>
              <a:t>Lt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side</a:t>
            </a:r>
            <a:r>
              <a:rPr sz="2400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in </a:t>
            </a:r>
            <a:r>
              <a:rPr sz="2400" spc="-5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lumber</a:t>
            </a:r>
            <a:r>
              <a:rPr sz="2400" spc="-10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site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and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bladder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ts val="2865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dirty="0">
                <a:latin typeface="Calibri"/>
                <a:cs typeface="Calibri"/>
              </a:rPr>
              <a:t>What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the</a:t>
            </a:r>
            <a:r>
              <a:rPr sz="2400" b="1" spc="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indication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of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surgery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865"/>
              </a:lnSpc>
            </a:pPr>
            <a:r>
              <a:rPr sz="2400" b="1" spc="5" dirty="0">
                <a:latin typeface="Calibri"/>
                <a:cs typeface="Calibri"/>
              </a:rPr>
              <a:t>????!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2737" y="2385123"/>
            <a:ext cx="3523615" cy="2228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44855">
              <a:lnSpc>
                <a:spcPct val="120000"/>
              </a:lnSpc>
              <a:spcBef>
                <a:spcPts val="95"/>
              </a:spcBef>
            </a:pP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1.single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kidney 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AF50"/>
                </a:solidFill>
                <a:latin typeface="Calibri"/>
                <a:cs typeface="Calibri"/>
              </a:rPr>
              <a:t>2.Bilateral</a:t>
            </a:r>
            <a:r>
              <a:rPr sz="2400" spc="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obstruction</a:t>
            </a:r>
            <a:endParaRPr sz="2400">
              <a:latin typeface="Calibri"/>
              <a:cs typeface="Calibri"/>
            </a:endParaRPr>
          </a:p>
          <a:p>
            <a:pPr marL="307975" indent="-295910">
              <a:lnSpc>
                <a:spcPct val="100000"/>
              </a:lnSpc>
              <a:spcBef>
                <a:spcPts val="575"/>
              </a:spcBef>
              <a:buAutoNum type="arabicPeriod" startAt="3"/>
              <a:tabLst>
                <a:tab pos="308610" algn="l"/>
              </a:tabLst>
            </a:pP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Obstructive</a:t>
            </a:r>
            <a:r>
              <a:rPr sz="2400" spc="-1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nephropathy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  <a:spcBef>
                <a:spcPts val="75"/>
              </a:spcBef>
              <a:buAutoNum type="arabicPeriod" startAt="3"/>
              <a:tabLst>
                <a:tab pos="243204" algn="l"/>
              </a:tabLst>
            </a:pPr>
            <a:r>
              <a:rPr sz="2400" spc="-2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400" spc="10" dirty="0">
                <a:solidFill>
                  <a:srgbClr val="00AF50"/>
                </a:solidFill>
                <a:latin typeface="Calibri"/>
                <a:cs typeface="Calibri"/>
              </a:rPr>
              <a:t>b</a:t>
            </a:r>
            <a:r>
              <a:rPr sz="2400" spc="30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400" spc="1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400" spc="10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2400" spc="30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2400" spc="1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400" spc="-3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400" spc="-40" dirty="0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spc="-1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AF50"/>
                </a:solidFill>
                <a:latin typeface="Calibri"/>
                <a:cs typeface="Calibri"/>
              </a:rPr>
              <a:t>p</a:t>
            </a:r>
            <a:r>
              <a:rPr sz="2400" spc="-40" dirty="0">
                <a:solidFill>
                  <a:srgbClr val="00AF50"/>
                </a:solidFill>
                <a:latin typeface="Calibri"/>
                <a:cs typeface="Calibri"/>
              </a:rPr>
              <a:t>y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400" spc="1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spc="15" dirty="0">
                <a:solidFill>
                  <a:srgbClr val="00AF50"/>
                </a:solidFill>
                <a:latin typeface="Calibri"/>
                <a:cs typeface="Calibri"/>
              </a:rPr>
              <a:t>p</a:t>
            </a:r>
            <a:r>
              <a:rPr sz="2400" spc="10" dirty="0">
                <a:solidFill>
                  <a:srgbClr val="00AF50"/>
                </a:solidFill>
                <a:latin typeface="Calibri"/>
                <a:cs typeface="Calibri"/>
              </a:rPr>
              <a:t>h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400" spc="-3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400" spc="1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400" spc="-3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s  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5.Intractable</a:t>
            </a:r>
            <a:r>
              <a:rPr sz="2400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pain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2737" y="5109527"/>
            <a:ext cx="4648200" cy="1555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20" dirty="0">
                <a:latin typeface="Calibri"/>
                <a:cs typeface="Calibri"/>
              </a:rPr>
              <a:t>What’s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your</a:t>
            </a:r>
            <a:r>
              <a:rPr sz="24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b="1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1sttttt</a:t>
            </a:r>
            <a:r>
              <a:rPr sz="2750" b="1" spc="-1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management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865"/>
              </a:lnSpc>
              <a:spcBef>
                <a:spcPts val="55"/>
              </a:spcBef>
            </a:pPr>
            <a:r>
              <a:rPr sz="2400" b="1" dirty="0">
                <a:latin typeface="Calibri"/>
                <a:cs typeface="Calibri"/>
              </a:rPr>
              <a:t>in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this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case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???</a:t>
            </a:r>
            <a:endParaRPr sz="2400">
              <a:latin typeface="Calibri"/>
              <a:cs typeface="Calibri"/>
            </a:endParaRPr>
          </a:p>
          <a:p>
            <a:pPr marL="355600" marR="348615">
              <a:lnSpc>
                <a:spcPts val="2930"/>
              </a:lnSpc>
              <a:spcBef>
                <a:spcPts val="35"/>
              </a:spcBef>
            </a:pP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Double J </a:t>
            </a:r>
            <a:r>
              <a:rPr sz="2400" spc="35" dirty="0">
                <a:solidFill>
                  <a:srgbClr val="00AF50"/>
                </a:solidFill>
                <a:latin typeface="Calibri"/>
                <a:cs typeface="Calibri"/>
              </a:rPr>
              <a:t>(jj)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insertion </a:t>
            </a:r>
            <a:r>
              <a:rPr sz="2400" spc="15" dirty="0">
                <a:solidFill>
                  <a:srgbClr val="00AF50"/>
                </a:solidFill>
                <a:latin typeface="Calibri"/>
                <a:cs typeface="Calibri"/>
              </a:rPr>
              <a:t>(pt </a:t>
            </a:r>
            <a:r>
              <a:rPr sz="2400" spc="5" dirty="0">
                <a:solidFill>
                  <a:srgbClr val="00AF50"/>
                </a:solidFill>
                <a:latin typeface="Calibri"/>
                <a:cs typeface="Calibri"/>
              </a:rPr>
              <a:t>not </a:t>
            </a:r>
            <a:r>
              <a:rPr sz="2400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35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400" spc="1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400" spc="-25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400" spc="10" dirty="0">
                <a:solidFill>
                  <a:srgbClr val="00AF50"/>
                </a:solidFill>
                <a:latin typeface="Calibri"/>
                <a:cs typeface="Calibri"/>
              </a:rPr>
              <a:t>b</a:t>
            </a:r>
            <a:r>
              <a:rPr sz="2400" spc="-30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spc="-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spc="1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d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spc="35" dirty="0">
                <a:solidFill>
                  <a:srgbClr val="00AF50"/>
                </a:solidFill>
                <a:latin typeface="Calibri"/>
                <a:cs typeface="Calibri"/>
              </a:rPr>
              <a:t>m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er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spc="2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400" spc="-1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AF50"/>
                </a:solidFill>
                <a:latin typeface="Calibri"/>
                <a:cs typeface="Calibri"/>
              </a:rPr>
              <a:t>d</a:t>
            </a:r>
            <a:r>
              <a:rPr sz="2400" spc="-90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400" spc="-25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400" spc="-3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400" spc="1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ge)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14950" y="485775"/>
            <a:ext cx="3619500" cy="5324475"/>
            <a:chOff x="5314950" y="485775"/>
            <a:chExt cx="3619500" cy="53244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14950" y="485775"/>
              <a:ext cx="3619500" cy="53244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567425" y="519176"/>
              <a:ext cx="2114550" cy="1581150"/>
            </a:xfrm>
            <a:custGeom>
              <a:avLst/>
              <a:gdLst/>
              <a:ahLst/>
              <a:cxnLst/>
              <a:rect l="l" t="t" r="r" b="b"/>
              <a:pathLst>
                <a:path w="2114550" h="1581150">
                  <a:moveTo>
                    <a:pt x="0" y="790575"/>
                  </a:moveTo>
                  <a:lnTo>
                    <a:pt x="1375" y="749891"/>
                  </a:lnTo>
                  <a:lnTo>
                    <a:pt x="5458" y="709742"/>
                  </a:lnTo>
                  <a:lnTo>
                    <a:pt x="12181" y="670177"/>
                  </a:lnTo>
                  <a:lnTo>
                    <a:pt x="21478" y="631245"/>
                  </a:lnTo>
                  <a:lnTo>
                    <a:pt x="33284" y="592996"/>
                  </a:lnTo>
                  <a:lnTo>
                    <a:pt x="47530" y="555480"/>
                  </a:lnTo>
                  <a:lnTo>
                    <a:pt x="64151" y="518747"/>
                  </a:lnTo>
                  <a:lnTo>
                    <a:pt x="83081" y="482846"/>
                  </a:lnTo>
                  <a:lnTo>
                    <a:pt x="104253" y="447826"/>
                  </a:lnTo>
                  <a:lnTo>
                    <a:pt x="127601" y="413738"/>
                  </a:lnTo>
                  <a:lnTo>
                    <a:pt x="153058" y="380631"/>
                  </a:lnTo>
                  <a:lnTo>
                    <a:pt x="180558" y="348555"/>
                  </a:lnTo>
                  <a:lnTo>
                    <a:pt x="210034" y="317559"/>
                  </a:lnTo>
                  <a:lnTo>
                    <a:pt x="241420" y="287694"/>
                  </a:lnTo>
                  <a:lnTo>
                    <a:pt x="274650" y="259008"/>
                  </a:lnTo>
                  <a:lnTo>
                    <a:pt x="309657" y="231552"/>
                  </a:lnTo>
                  <a:lnTo>
                    <a:pt x="346375" y="205375"/>
                  </a:lnTo>
                  <a:lnTo>
                    <a:pt x="384737" y="180527"/>
                  </a:lnTo>
                  <a:lnTo>
                    <a:pt x="424677" y="157058"/>
                  </a:lnTo>
                  <a:lnTo>
                    <a:pt x="466129" y="135016"/>
                  </a:lnTo>
                  <a:lnTo>
                    <a:pt x="509026" y="114453"/>
                  </a:lnTo>
                  <a:lnTo>
                    <a:pt x="553302" y="95417"/>
                  </a:lnTo>
                  <a:lnTo>
                    <a:pt x="598889" y="77958"/>
                  </a:lnTo>
                  <a:lnTo>
                    <a:pt x="645723" y="62126"/>
                  </a:lnTo>
                  <a:lnTo>
                    <a:pt x="693736" y="47971"/>
                  </a:lnTo>
                  <a:lnTo>
                    <a:pt x="742862" y="35542"/>
                  </a:lnTo>
                  <a:lnTo>
                    <a:pt x="793035" y="24889"/>
                  </a:lnTo>
                  <a:lnTo>
                    <a:pt x="844188" y="16061"/>
                  </a:lnTo>
                  <a:lnTo>
                    <a:pt x="896255" y="9109"/>
                  </a:lnTo>
                  <a:lnTo>
                    <a:pt x="949169" y="4081"/>
                  </a:lnTo>
                  <a:lnTo>
                    <a:pt x="1002865" y="1028"/>
                  </a:lnTo>
                  <a:lnTo>
                    <a:pt x="1057275" y="0"/>
                  </a:lnTo>
                  <a:lnTo>
                    <a:pt x="1111673" y="1028"/>
                  </a:lnTo>
                  <a:lnTo>
                    <a:pt x="1165359" y="4081"/>
                  </a:lnTo>
                  <a:lnTo>
                    <a:pt x="1218264" y="9109"/>
                  </a:lnTo>
                  <a:lnTo>
                    <a:pt x="1270324" y="16061"/>
                  </a:lnTo>
                  <a:lnTo>
                    <a:pt x="1321471" y="24889"/>
                  </a:lnTo>
                  <a:lnTo>
                    <a:pt x="1371639" y="35542"/>
                  </a:lnTo>
                  <a:lnTo>
                    <a:pt x="1420762" y="47971"/>
                  </a:lnTo>
                  <a:lnTo>
                    <a:pt x="1468772" y="62126"/>
                  </a:lnTo>
                  <a:lnTo>
                    <a:pt x="1515604" y="77958"/>
                  </a:lnTo>
                  <a:lnTo>
                    <a:pt x="1561191" y="95417"/>
                  </a:lnTo>
                  <a:lnTo>
                    <a:pt x="1605467" y="114453"/>
                  </a:lnTo>
                  <a:lnTo>
                    <a:pt x="1648364" y="135016"/>
                  </a:lnTo>
                  <a:lnTo>
                    <a:pt x="1689817" y="157058"/>
                  </a:lnTo>
                  <a:lnTo>
                    <a:pt x="1729759" y="180527"/>
                  </a:lnTo>
                  <a:lnTo>
                    <a:pt x="1768123" y="205375"/>
                  </a:lnTo>
                  <a:lnTo>
                    <a:pt x="1804844" y="231552"/>
                  </a:lnTo>
                  <a:lnTo>
                    <a:pt x="1839854" y="259008"/>
                  </a:lnTo>
                  <a:lnTo>
                    <a:pt x="1873088" y="287694"/>
                  </a:lnTo>
                  <a:lnTo>
                    <a:pt x="1904478" y="317559"/>
                  </a:lnTo>
                  <a:lnTo>
                    <a:pt x="1933958" y="348555"/>
                  </a:lnTo>
                  <a:lnTo>
                    <a:pt x="1961461" y="380631"/>
                  </a:lnTo>
                  <a:lnTo>
                    <a:pt x="1986922" y="413738"/>
                  </a:lnTo>
                  <a:lnTo>
                    <a:pt x="2010274" y="447826"/>
                  </a:lnTo>
                  <a:lnTo>
                    <a:pt x="2031450" y="482846"/>
                  </a:lnTo>
                  <a:lnTo>
                    <a:pt x="2050383" y="518747"/>
                  </a:lnTo>
                  <a:lnTo>
                    <a:pt x="2067008" y="555480"/>
                  </a:lnTo>
                  <a:lnTo>
                    <a:pt x="2081258" y="592996"/>
                  </a:lnTo>
                  <a:lnTo>
                    <a:pt x="2093065" y="631245"/>
                  </a:lnTo>
                  <a:lnTo>
                    <a:pt x="2102365" y="670177"/>
                  </a:lnTo>
                  <a:lnTo>
                    <a:pt x="2109090" y="709742"/>
                  </a:lnTo>
                  <a:lnTo>
                    <a:pt x="2113174" y="749891"/>
                  </a:lnTo>
                  <a:lnTo>
                    <a:pt x="2114550" y="790575"/>
                  </a:lnTo>
                  <a:lnTo>
                    <a:pt x="2113174" y="831247"/>
                  </a:lnTo>
                  <a:lnTo>
                    <a:pt x="2109090" y="871386"/>
                  </a:lnTo>
                  <a:lnTo>
                    <a:pt x="2102365" y="910943"/>
                  </a:lnTo>
                  <a:lnTo>
                    <a:pt x="2093065" y="949867"/>
                  </a:lnTo>
                  <a:lnTo>
                    <a:pt x="2081258" y="988110"/>
                  </a:lnTo>
                  <a:lnTo>
                    <a:pt x="2067008" y="1025621"/>
                  </a:lnTo>
                  <a:lnTo>
                    <a:pt x="2050383" y="1062351"/>
                  </a:lnTo>
                  <a:lnTo>
                    <a:pt x="2031450" y="1098250"/>
                  </a:lnTo>
                  <a:lnTo>
                    <a:pt x="2010274" y="1133268"/>
                  </a:lnTo>
                  <a:lnTo>
                    <a:pt x="1986922" y="1167355"/>
                  </a:lnTo>
                  <a:lnTo>
                    <a:pt x="1961461" y="1200462"/>
                  </a:lnTo>
                  <a:lnTo>
                    <a:pt x="1933958" y="1232538"/>
                  </a:lnTo>
                  <a:lnTo>
                    <a:pt x="1904478" y="1263535"/>
                  </a:lnTo>
                  <a:lnTo>
                    <a:pt x="1873088" y="1293402"/>
                  </a:lnTo>
                  <a:lnTo>
                    <a:pt x="1839854" y="1322090"/>
                  </a:lnTo>
                  <a:lnTo>
                    <a:pt x="1804844" y="1349549"/>
                  </a:lnTo>
                  <a:lnTo>
                    <a:pt x="1768123" y="1375729"/>
                  </a:lnTo>
                  <a:lnTo>
                    <a:pt x="1729759" y="1400581"/>
                  </a:lnTo>
                  <a:lnTo>
                    <a:pt x="1689817" y="1424054"/>
                  </a:lnTo>
                  <a:lnTo>
                    <a:pt x="1648364" y="1446099"/>
                  </a:lnTo>
                  <a:lnTo>
                    <a:pt x="1605467" y="1466667"/>
                  </a:lnTo>
                  <a:lnTo>
                    <a:pt x="1561191" y="1485706"/>
                  </a:lnTo>
                  <a:lnTo>
                    <a:pt x="1515604" y="1503169"/>
                  </a:lnTo>
                  <a:lnTo>
                    <a:pt x="1468772" y="1519005"/>
                  </a:lnTo>
                  <a:lnTo>
                    <a:pt x="1420762" y="1533164"/>
                  </a:lnTo>
                  <a:lnTo>
                    <a:pt x="1371639" y="1545596"/>
                  </a:lnTo>
                  <a:lnTo>
                    <a:pt x="1321471" y="1556252"/>
                  </a:lnTo>
                  <a:lnTo>
                    <a:pt x="1270324" y="1565083"/>
                  </a:lnTo>
                  <a:lnTo>
                    <a:pt x="1218264" y="1572037"/>
                  </a:lnTo>
                  <a:lnTo>
                    <a:pt x="1165359" y="1577066"/>
                  </a:lnTo>
                  <a:lnTo>
                    <a:pt x="1111673" y="1580120"/>
                  </a:lnTo>
                  <a:lnTo>
                    <a:pt x="1057275" y="1581150"/>
                  </a:lnTo>
                  <a:lnTo>
                    <a:pt x="1002865" y="1580120"/>
                  </a:lnTo>
                  <a:lnTo>
                    <a:pt x="949169" y="1577066"/>
                  </a:lnTo>
                  <a:lnTo>
                    <a:pt x="896255" y="1572037"/>
                  </a:lnTo>
                  <a:lnTo>
                    <a:pt x="844188" y="1565083"/>
                  </a:lnTo>
                  <a:lnTo>
                    <a:pt x="793035" y="1556252"/>
                  </a:lnTo>
                  <a:lnTo>
                    <a:pt x="742862" y="1545596"/>
                  </a:lnTo>
                  <a:lnTo>
                    <a:pt x="693736" y="1533164"/>
                  </a:lnTo>
                  <a:lnTo>
                    <a:pt x="645723" y="1519005"/>
                  </a:lnTo>
                  <a:lnTo>
                    <a:pt x="598889" y="1503169"/>
                  </a:lnTo>
                  <a:lnTo>
                    <a:pt x="553302" y="1485706"/>
                  </a:lnTo>
                  <a:lnTo>
                    <a:pt x="509026" y="1466667"/>
                  </a:lnTo>
                  <a:lnTo>
                    <a:pt x="466129" y="1446099"/>
                  </a:lnTo>
                  <a:lnTo>
                    <a:pt x="424677" y="1424054"/>
                  </a:lnTo>
                  <a:lnTo>
                    <a:pt x="384737" y="1400581"/>
                  </a:lnTo>
                  <a:lnTo>
                    <a:pt x="346375" y="1375729"/>
                  </a:lnTo>
                  <a:lnTo>
                    <a:pt x="309657" y="1349549"/>
                  </a:lnTo>
                  <a:lnTo>
                    <a:pt x="274650" y="1322090"/>
                  </a:lnTo>
                  <a:lnTo>
                    <a:pt x="241420" y="1293402"/>
                  </a:lnTo>
                  <a:lnTo>
                    <a:pt x="210034" y="1263535"/>
                  </a:lnTo>
                  <a:lnTo>
                    <a:pt x="180558" y="1232538"/>
                  </a:lnTo>
                  <a:lnTo>
                    <a:pt x="153058" y="1200462"/>
                  </a:lnTo>
                  <a:lnTo>
                    <a:pt x="127601" y="1167355"/>
                  </a:lnTo>
                  <a:lnTo>
                    <a:pt x="104253" y="1133268"/>
                  </a:lnTo>
                  <a:lnTo>
                    <a:pt x="83081" y="1098250"/>
                  </a:lnTo>
                  <a:lnTo>
                    <a:pt x="64151" y="1062351"/>
                  </a:lnTo>
                  <a:lnTo>
                    <a:pt x="47530" y="1025621"/>
                  </a:lnTo>
                  <a:lnTo>
                    <a:pt x="33284" y="988110"/>
                  </a:lnTo>
                  <a:lnTo>
                    <a:pt x="21478" y="949867"/>
                  </a:lnTo>
                  <a:lnTo>
                    <a:pt x="12181" y="910943"/>
                  </a:lnTo>
                  <a:lnTo>
                    <a:pt x="5458" y="871386"/>
                  </a:lnTo>
                  <a:lnTo>
                    <a:pt x="1375" y="831247"/>
                  </a:lnTo>
                  <a:lnTo>
                    <a:pt x="0" y="790575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923904" y="867981"/>
            <a:ext cx="1440180" cy="8445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56515" algn="r">
              <a:lnSpc>
                <a:spcPct val="100899"/>
              </a:lnSpc>
              <a:spcBef>
                <a:spcPts val="80"/>
              </a:spcBef>
            </a:pP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ض</a:t>
            </a:r>
            <a:r>
              <a:rPr sz="1800" spc="-705" dirty="0">
                <a:solidFill>
                  <a:srgbClr val="FFFFFF"/>
                </a:solidFill>
                <a:latin typeface="Arial"/>
                <a:cs typeface="Arial"/>
              </a:rPr>
              <a:t>ي</a:t>
            </a:r>
            <a:r>
              <a:rPr sz="1800" spc="-840" dirty="0">
                <a:solidFill>
                  <a:srgbClr val="FFFFFF"/>
                </a:solidFill>
                <a:latin typeface="Arial"/>
                <a:cs typeface="Arial"/>
              </a:rPr>
              <a:t>ب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و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د</a:t>
            </a:r>
            <a:r>
              <a:rPr sz="1800" spc="-525" dirty="0">
                <a:solidFill>
                  <a:srgbClr val="FFFFFF"/>
                </a:solidFill>
                <a:latin typeface="Arial"/>
                <a:cs typeface="Arial"/>
              </a:rPr>
              <a:t>ش</a:t>
            </a:r>
            <a:r>
              <a:rPr sz="180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ي</a:t>
            </a:r>
            <a:r>
              <a:rPr sz="1800" spc="-940" dirty="0">
                <a:solidFill>
                  <a:srgbClr val="FFFFFF"/>
                </a:solidFill>
                <a:latin typeface="Arial"/>
                <a:cs typeface="Arial"/>
              </a:rPr>
              <a:t>ف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sz="1800" spc="75" dirty="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sz="1800" spc="-240" dirty="0">
                <a:solidFill>
                  <a:srgbClr val="FFFFFF"/>
                </a:solidFill>
                <a:latin typeface="Arial"/>
                <a:cs typeface="Arial"/>
              </a:rPr>
              <a:t>ك  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فراع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Arial"/>
                <a:cs typeface="Arial"/>
              </a:rPr>
              <a:t>شم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:)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100" dirty="0">
                <a:solidFill>
                  <a:srgbClr val="FFFFFF"/>
                </a:solidFill>
                <a:latin typeface="Arial"/>
                <a:cs typeface="Arial"/>
              </a:rPr>
              <a:t>نوه</a:t>
            </a:r>
            <a:endParaRPr sz="1800">
              <a:latin typeface="Arial"/>
              <a:cs typeface="Arial"/>
            </a:endParaRPr>
          </a:p>
          <a:p>
            <a:pPr marR="10795" algn="r">
              <a:lnSpc>
                <a:spcPts val="2105"/>
              </a:lnSpc>
            </a:pPr>
            <a:r>
              <a:rPr sz="1800" spc="95" dirty="0">
                <a:solidFill>
                  <a:srgbClr val="FFFFFF"/>
                </a:solidFill>
                <a:latin typeface="Arial"/>
                <a:cs typeface="Arial"/>
              </a:rPr>
              <a:t>!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ه</a:t>
            </a:r>
            <a:r>
              <a:rPr sz="1800" spc="75" dirty="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sz="1800" spc="-710" dirty="0">
                <a:solidFill>
                  <a:srgbClr val="FFFFFF"/>
                </a:solidFill>
                <a:latin typeface="Arial"/>
                <a:cs typeface="Arial"/>
              </a:rPr>
              <a:t>ي</a:t>
            </a:r>
            <a:r>
              <a:rPr sz="1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ه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د</a:t>
            </a:r>
            <a:r>
              <a:rPr sz="1800" spc="-844" dirty="0">
                <a:solidFill>
                  <a:srgbClr val="FFFFFF"/>
                </a:solidFill>
                <a:latin typeface="Arial"/>
                <a:cs typeface="Arial"/>
              </a:rPr>
              <a:t>ب</a:t>
            </a:r>
            <a:r>
              <a:rPr sz="1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ن</a:t>
            </a:r>
            <a:r>
              <a:rPr sz="1800" spc="75" dirty="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sz="1800" spc="60" dirty="0">
                <a:solidFill>
                  <a:srgbClr val="FFFFFF"/>
                </a:solidFill>
                <a:latin typeface="Arial"/>
                <a:cs typeface="Arial"/>
              </a:rPr>
              <a:t>م</a:t>
            </a:r>
            <a:r>
              <a:rPr sz="1800" spc="-375" dirty="0">
                <a:solidFill>
                  <a:srgbClr val="FFFFFF"/>
                </a:solidFill>
                <a:latin typeface="Arial"/>
                <a:cs typeface="Arial"/>
              </a:rPr>
              <a:t>ك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ا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ز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ا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600952" y="1516125"/>
            <a:ext cx="2208530" cy="3730625"/>
            <a:chOff x="6600952" y="1516125"/>
            <a:chExt cx="2208530" cy="3730625"/>
          </a:xfrm>
        </p:grpSpPr>
        <p:sp>
          <p:nvSpPr>
            <p:cNvPr id="10" name="object 10"/>
            <p:cNvSpPr/>
            <p:nvPr/>
          </p:nvSpPr>
          <p:spPr>
            <a:xfrm>
              <a:off x="6600952" y="2099182"/>
              <a:ext cx="555625" cy="2400300"/>
            </a:xfrm>
            <a:custGeom>
              <a:avLst/>
              <a:gdLst/>
              <a:ahLst/>
              <a:cxnLst/>
              <a:rect l="l" t="t" r="r" b="b"/>
              <a:pathLst>
                <a:path w="555625" h="2400300">
                  <a:moveTo>
                    <a:pt x="513394" y="2326454"/>
                  </a:moveTo>
                  <a:lnTo>
                    <a:pt x="480822" y="2333624"/>
                  </a:lnTo>
                  <a:lnTo>
                    <a:pt x="534416" y="2399791"/>
                  </a:lnTo>
                  <a:lnTo>
                    <a:pt x="549796" y="2338831"/>
                  </a:lnTo>
                  <a:lnTo>
                    <a:pt x="516127" y="2338831"/>
                  </a:lnTo>
                  <a:lnTo>
                    <a:pt x="513394" y="2326454"/>
                  </a:lnTo>
                  <a:close/>
                </a:path>
                <a:path w="555625" h="2400300">
                  <a:moveTo>
                    <a:pt x="522663" y="2324414"/>
                  </a:moveTo>
                  <a:lnTo>
                    <a:pt x="513394" y="2326454"/>
                  </a:lnTo>
                  <a:lnTo>
                    <a:pt x="516127" y="2338831"/>
                  </a:lnTo>
                  <a:lnTo>
                    <a:pt x="525399" y="2336799"/>
                  </a:lnTo>
                  <a:lnTo>
                    <a:pt x="522663" y="2324414"/>
                  </a:lnTo>
                  <a:close/>
                </a:path>
                <a:path w="555625" h="2400300">
                  <a:moveTo>
                    <a:pt x="555244" y="2317241"/>
                  </a:moveTo>
                  <a:lnTo>
                    <a:pt x="522663" y="2324414"/>
                  </a:lnTo>
                  <a:lnTo>
                    <a:pt x="525399" y="2336799"/>
                  </a:lnTo>
                  <a:lnTo>
                    <a:pt x="516127" y="2338831"/>
                  </a:lnTo>
                  <a:lnTo>
                    <a:pt x="549796" y="2338831"/>
                  </a:lnTo>
                  <a:lnTo>
                    <a:pt x="555244" y="2317241"/>
                  </a:lnTo>
                  <a:close/>
                </a:path>
                <a:path w="555625" h="2400300">
                  <a:moveTo>
                    <a:pt x="9271" y="0"/>
                  </a:moveTo>
                  <a:lnTo>
                    <a:pt x="0" y="2158"/>
                  </a:lnTo>
                  <a:lnTo>
                    <a:pt x="513394" y="2326454"/>
                  </a:lnTo>
                  <a:lnTo>
                    <a:pt x="522663" y="2324414"/>
                  </a:lnTo>
                  <a:lnTo>
                    <a:pt x="9271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67576" y="1528825"/>
              <a:ext cx="2028825" cy="3705225"/>
            </a:xfrm>
            <a:custGeom>
              <a:avLst/>
              <a:gdLst/>
              <a:ahLst/>
              <a:cxnLst/>
              <a:rect l="l" t="t" r="r" b="b"/>
              <a:pathLst>
                <a:path w="2028825" h="3705225">
                  <a:moveTo>
                    <a:pt x="0" y="3300349"/>
                  </a:moveTo>
                  <a:lnTo>
                    <a:pt x="2818" y="3253149"/>
                  </a:lnTo>
                  <a:lnTo>
                    <a:pt x="11065" y="3207549"/>
                  </a:lnTo>
                  <a:lnTo>
                    <a:pt x="24426" y="3163850"/>
                  </a:lnTo>
                  <a:lnTo>
                    <a:pt x="42587" y="3122357"/>
                  </a:lnTo>
                  <a:lnTo>
                    <a:pt x="65234" y="3083375"/>
                  </a:lnTo>
                  <a:lnTo>
                    <a:pt x="92053" y="3047206"/>
                  </a:lnTo>
                  <a:lnTo>
                    <a:pt x="122729" y="3014154"/>
                  </a:lnTo>
                  <a:lnTo>
                    <a:pt x="156949" y="2984524"/>
                  </a:lnTo>
                  <a:lnTo>
                    <a:pt x="194399" y="2958618"/>
                  </a:lnTo>
                  <a:lnTo>
                    <a:pt x="234764" y="2936742"/>
                  </a:lnTo>
                  <a:lnTo>
                    <a:pt x="277731" y="2919198"/>
                  </a:lnTo>
                  <a:lnTo>
                    <a:pt x="322985" y="2906290"/>
                  </a:lnTo>
                  <a:lnTo>
                    <a:pt x="370213" y="2898323"/>
                  </a:lnTo>
                  <a:lnTo>
                    <a:pt x="419100" y="2895600"/>
                  </a:lnTo>
                  <a:lnTo>
                    <a:pt x="467963" y="2898323"/>
                  </a:lnTo>
                  <a:lnTo>
                    <a:pt x="515174" y="2906290"/>
                  </a:lnTo>
                  <a:lnTo>
                    <a:pt x="560417" y="2919198"/>
                  </a:lnTo>
                  <a:lnTo>
                    <a:pt x="603379" y="2936742"/>
                  </a:lnTo>
                  <a:lnTo>
                    <a:pt x="643744" y="2958618"/>
                  </a:lnTo>
                  <a:lnTo>
                    <a:pt x="681196" y="2984524"/>
                  </a:lnTo>
                  <a:lnTo>
                    <a:pt x="715422" y="3014154"/>
                  </a:lnTo>
                  <a:lnTo>
                    <a:pt x="746106" y="3047206"/>
                  </a:lnTo>
                  <a:lnTo>
                    <a:pt x="772934" y="3083375"/>
                  </a:lnTo>
                  <a:lnTo>
                    <a:pt x="795590" y="3122357"/>
                  </a:lnTo>
                  <a:lnTo>
                    <a:pt x="813759" y="3163850"/>
                  </a:lnTo>
                  <a:lnTo>
                    <a:pt x="827127" y="3207549"/>
                  </a:lnTo>
                  <a:lnTo>
                    <a:pt x="835379" y="3253149"/>
                  </a:lnTo>
                  <a:lnTo>
                    <a:pt x="838200" y="3300349"/>
                  </a:lnTo>
                  <a:lnTo>
                    <a:pt x="835379" y="3347550"/>
                  </a:lnTo>
                  <a:lnTo>
                    <a:pt x="827127" y="3393156"/>
                  </a:lnTo>
                  <a:lnTo>
                    <a:pt x="813759" y="3436862"/>
                  </a:lnTo>
                  <a:lnTo>
                    <a:pt x="795590" y="3478365"/>
                  </a:lnTo>
                  <a:lnTo>
                    <a:pt x="772934" y="3517359"/>
                  </a:lnTo>
                  <a:lnTo>
                    <a:pt x="746106" y="3553541"/>
                  </a:lnTo>
                  <a:lnTo>
                    <a:pt x="715422" y="3586607"/>
                  </a:lnTo>
                  <a:lnTo>
                    <a:pt x="681196" y="3616250"/>
                  </a:lnTo>
                  <a:lnTo>
                    <a:pt x="643744" y="3642169"/>
                  </a:lnTo>
                  <a:lnTo>
                    <a:pt x="603379" y="3664057"/>
                  </a:lnTo>
                  <a:lnTo>
                    <a:pt x="560417" y="3681611"/>
                  </a:lnTo>
                  <a:lnTo>
                    <a:pt x="515174" y="3694527"/>
                  </a:lnTo>
                  <a:lnTo>
                    <a:pt x="467963" y="3702499"/>
                  </a:lnTo>
                  <a:lnTo>
                    <a:pt x="419100" y="3705225"/>
                  </a:lnTo>
                  <a:lnTo>
                    <a:pt x="370213" y="3702499"/>
                  </a:lnTo>
                  <a:lnTo>
                    <a:pt x="322985" y="3694527"/>
                  </a:lnTo>
                  <a:lnTo>
                    <a:pt x="277731" y="3681611"/>
                  </a:lnTo>
                  <a:lnTo>
                    <a:pt x="234764" y="3664057"/>
                  </a:lnTo>
                  <a:lnTo>
                    <a:pt x="194399" y="3642169"/>
                  </a:lnTo>
                  <a:lnTo>
                    <a:pt x="156949" y="3616250"/>
                  </a:lnTo>
                  <a:lnTo>
                    <a:pt x="122729" y="3586606"/>
                  </a:lnTo>
                  <a:lnTo>
                    <a:pt x="92053" y="3553541"/>
                  </a:lnTo>
                  <a:lnTo>
                    <a:pt x="65234" y="3517359"/>
                  </a:lnTo>
                  <a:lnTo>
                    <a:pt x="42587" y="3478365"/>
                  </a:lnTo>
                  <a:lnTo>
                    <a:pt x="24426" y="3436862"/>
                  </a:lnTo>
                  <a:lnTo>
                    <a:pt x="11065" y="3393156"/>
                  </a:lnTo>
                  <a:lnTo>
                    <a:pt x="2818" y="3347550"/>
                  </a:lnTo>
                  <a:lnTo>
                    <a:pt x="0" y="3300349"/>
                  </a:lnTo>
                  <a:close/>
                </a:path>
                <a:path w="2028825" h="3705225">
                  <a:moveTo>
                    <a:pt x="1181100" y="400050"/>
                  </a:moveTo>
                  <a:lnTo>
                    <a:pt x="1183951" y="353388"/>
                  </a:lnTo>
                  <a:lnTo>
                    <a:pt x="1192292" y="308310"/>
                  </a:lnTo>
                  <a:lnTo>
                    <a:pt x="1205806" y="265114"/>
                  </a:lnTo>
                  <a:lnTo>
                    <a:pt x="1224174" y="224101"/>
                  </a:lnTo>
                  <a:lnTo>
                    <a:pt x="1247079" y="185570"/>
                  </a:lnTo>
                  <a:lnTo>
                    <a:pt x="1274202" y="149822"/>
                  </a:lnTo>
                  <a:lnTo>
                    <a:pt x="1305226" y="117157"/>
                  </a:lnTo>
                  <a:lnTo>
                    <a:pt x="1339832" y="87874"/>
                  </a:lnTo>
                  <a:lnTo>
                    <a:pt x="1377703" y="62273"/>
                  </a:lnTo>
                  <a:lnTo>
                    <a:pt x="1418521" y="40654"/>
                  </a:lnTo>
                  <a:lnTo>
                    <a:pt x="1461967" y="23318"/>
                  </a:lnTo>
                  <a:lnTo>
                    <a:pt x="1507724" y="10563"/>
                  </a:lnTo>
                  <a:lnTo>
                    <a:pt x="1555474" y="2690"/>
                  </a:lnTo>
                  <a:lnTo>
                    <a:pt x="1604899" y="0"/>
                  </a:lnTo>
                  <a:lnTo>
                    <a:pt x="1654325" y="2690"/>
                  </a:lnTo>
                  <a:lnTo>
                    <a:pt x="1702080" y="10563"/>
                  </a:lnTo>
                  <a:lnTo>
                    <a:pt x="1747845" y="23318"/>
                  </a:lnTo>
                  <a:lnTo>
                    <a:pt x="1791301" y="40654"/>
                  </a:lnTo>
                  <a:lnTo>
                    <a:pt x="1832131" y="62273"/>
                  </a:lnTo>
                  <a:lnTo>
                    <a:pt x="1870015" y="87874"/>
                  </a:lnTo>
                  <a:lnTo>
                    <a:pt x="1904634" y="117157"/>
                  </a:lnTo>
                  <a:lnTo>
                    <a:pt x="1935672" y="149822"/>
                  </a:lnTo>
                  <a:lnTo>
                    <a:pt x="1962808" y="185570"/>
                  </a:lnTo>
                  <a:lnTo>
                    <a:pt x="1985724" y="224101"/>
                  </a:lnTo>
                  <a:lnTo>
                    <a:pt x="2004103" y="265114"/>
                  </a:lnTo>
                  <a:lnTo>
                    <a:pt x="2017625" y="308310"/>
                  </a:lnTo>
                  <a:lnTo>
                    <a:pt x="2025971" y="353388"/>
                  </a:lnTo>
                  <a:lnTo>
                    <a:pt x="2028825" y="400050"/>
                  </a:lnTo>
                  <a:lnTo>
                    <a:pt x="2025971" y="446687"/>
                  </a:lnTo>
                  <a:lnTo>
                    <a:pt x="2017625" y="491749"/>
                  </a:lnTo>
                  <a:lnTo>
                    <a:pt x="2004103" y="534935"/>
                  </a:lnTo>
                  <a:lnTo>
                    <a:pt x="1985724" y="575943"/>
                  </a:lnTo>
                  <a:lnTo>
                    <a:pt x="1962808" y="614472"/>
                  </a:lnTo>
                  <a:lnTo>
                    <a:pt x="1935672" y="650223"/>
                  </a:lnTo>
                  <a:lnTo>
                    <a:pt x="1904634" y="682894"/>
                  </a:lnTo>
                  <a:lnTo>
                    <a:pt x="1870015" y="712185"/>
                  </a:lnTo>
                  <a:lnTo>
                    <a:pt x="1832131" y="737795"/>
                  </a:lnTo>
                  <a:lnTo>
                    <a:pt x="1791301" y="759422"/>
                  </a:lnTo>
                  <a:lnTo>
                    <a:pt x="1747845" y="776768"/>
                  </a:lnTo>
                  <a:lnTo>
                    <a:pt x="1702080" y="789529"/>
                  </a:lnTo>
                  <a:lnTo>
                    <a:pt x="1654325" y="797407"/>
                  </a:lnTo>
                  <a:lnTo>
                    <a:pt x="1604899" y="800100"/>
                  </a:lnTo>
                  <a:lnTo>
                    <a:pt x="1555474" y="797407"/>
                  </a:lnTo>
                  <a:lnTo>
                    <a:pt x="1507724" y="789529"/>
                  </a:lnTo>
                  <a:lnTo>
                    <a:pt x="1461967" y="776768"/>
                  </a:lnTo>
                  <a:lnTo>
                    <a:pt x="1418521" y="759422"/>
                  </a:lnTo>
                  <a:lnTo>
                    <a:pt x="1377703" y="737795"/>
                  </a:lnTo>
                  <a:lnTo>
                    <a:pt x="1339832" y="712185"/>
                  </a:lnTo>
                  <a:lnTo>
                    <a:pt x="1305226" y="682894"/>
                  </a:lnTo>
                  <a:lnTo>
                    <a:pt x="1274202" y="650223"/>
                  </a:lnTo>
                  <a:lnTo>
                    <a:pt x="1247079" y="614472"/>
                  </a:lnTo>
                  <a:lnTo>
                    <a:pt x="1224174" y="575943"/>
                  </a:lnTo>
                  <a:lnTo>
                    <a:pt x="1205806" y="534935"/>
                  </a:lnTo>
                  <a:lnTo>
                    <a:pt x="1192292" y="491749"/>
                  </a:lnTo>
                  <a:lnTo>
                    <a:pt x="1183951" y="446687"/>
                  </a:lnTo>
                  <a:lnTo>
                    <a:pt x="1181100" y="40005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441055" y="6434454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64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8634" y="1133855"/>
            <a:ext cx="4297045" cy="391160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527685" marR="728345" indent="-514984">
              <a:lnSpc>
                <a:spcPts val="3080"/>
              </a:lnSpc>
              <a:spcBef>
                <a:spcPts val="415"/>
              </a:spcBef>
              <a:buAutoNum type="arabicParenR"/>
              <a:tabLst>
                <a:tab pos="527050" algn="l"/>
                <a:tab pos="527685" algn="l"/>
              </a:tabLst>
            </a:pPr>
            <a:r>
              <a:rPr sz="2750" spc="30" dirty="0">
                <a:latin typeface="Calibri"/>
                <a:cs typeface="Calibri"/>
              </a:rPr>
              <a:t>Name</a:t>
            </a:r>
            <a:r>
              <a:rPr sz="275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this</a:t>
            </a:r>
            <a:r>
              <a:rPr sz="2750" spc="14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anomaly</a:t>
            </a:r>
            <a:r>
              <a:rPr sz="2750" spc="-2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Hypospedias</a:t>
            </a:r>
            <a:endParaRPr sz="2750">
              <a:latin typeface="Calibri"/>
              <a:cs typeface="Calibri"/>
            </a:endParaRPr>
          </a:p>
          <a:p>
            <a:pPr marL="12700" marR="374015">
              <a:lnSpc>
                <a:spcPts val="3080"/>
              </a:lnSpc>
              <a:spcBef>
                <a:spcPts val="900"/>
              </a:spcBef>
              <a:buAutoNum type="arabicParenR"/>
              <a:tabLst>
                <a:tab pos="302260" algn="l"/>
                <a:tab pos="1118870" algn="l"/>
              </a:tabLst>
            </a:pPr>
            <a:r>
              <a:rPr sz="2750" spc="-5" dirty="0">
                <a:latin typeface="Calibri"/>
                <a:cs typeface="Calibri"/>
              </a:rPr>
              <a:t>Associated</a:t>
            </a:r>
            <a:r>
              <a:rPr sz="2750" spc="2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condition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you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Would	</a:t>
            </a:r>
            <a:r>
              <a:rPr sz="2750" spc="-5" dirty="0">
                <a:latin typeface="Calibri"/>
                <a:cs typeface="Calibri"/>
              </a:rPr>
              <a:t>search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it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??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ts val="2935"/>
              </a:lnSpc>
            </a:pP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Cryptrochadism</a:t>
            </a:r>
            <a:endParaRPr sz="2750">
              <a:latin typeface="Calibri"/>
              <a:cs typeface="Calibri"/>
            </a:endParaRPr>
          </a:p>
          <a:p>
            <a:pPr marL="12700" marR="155575">
              <a:lnSpc>
                <a:spcPts val="3000"/>
              </a:lnSpc>
              <a:spcBef>
                <a:spcPts val="1105"/>
              </a:spcBef>
              <a:buAutoNum type="arabicParenR" startAt="3"/>
              <a:tabLst>
                <a:tab pos="301625" algn="l"/>
              </a:tabLst>
            </a:pPr>
            <a:r>
              <a:rPr sz="2750" spc="10" dirty="0">
                <a:latin typeface="Calibri"/>
                <a:cs typeface="Calibri"/>
              </a:rPr>
              <a:t>Anatomical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location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-6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this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lesion?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ts val="3155"/>
              </a:lnSpc>
              <a:spcBef>
                <a:spcPts val="710"/>
              </a:spcBef>
            </a:pP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glanular</a:t>
            </a:r>
            <a:r>
              <a:rPr sz="2750" spc="2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2750" spc="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proximal</a:t>
            </a:r>
            <a:r>
              <a:rPr sz="2750" spc="8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2750" spc="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00AF50"/>
                </a:solidFill>
                <a:latin typeface="Calibri"/>
                <a:cs typeface="Calibri"/>
              </a:rPr>
              <a:t>mid</a:t>
            </a:r>
            <a:r>
              <a:rPr sz="2750" spc="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shaft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ts val="3155"/>
              </a:lnSpc>
            </a:pP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2750" spc="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distal</a:t>
            </a:r>
            <a:r>
              <a:rPr sz="2750" spc="8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scrotal</a:t>
            </a:r>
            <a:r>
              <a:rPr sz="2750" spc="8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,perineal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4025" y="1447800"/>
            <a:ext cx="3390900" cy="35337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65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66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3857" y="510222"/>
            <a:ext cx="8103234" cy="415925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 algn="just">
              <a:lnSpc>
                <a:spcPts val="3000"/>
              </a:lnSpc>
              <a:spcBef>
                <a:spcPts val="475"/>
              </a:spcBef>
            </a:pPr>
            <a:r>
              <a:rPr sz="2750" spc="20" dirty="0">
                <a:latin typeface="Calibri"/>
                <a:cs typeface="Calibri"/>
              </a:rPr>
              <a:t>36 </a:t>
            </a:r>
            <a:r>
              <a:rPr sz="2750" spc="-5" dirty="0">
                <a:latin typeface="Calibri"/>
                <a:cs typeface="Calibri"/>
              </a:rPr>
              <a:t>years </a:t>
            </a:r>
            <a:r>
              <a:rPr sz="2750" spc="5" dirty="0">
                <a:latin typeface="Calibri"/>
                <a:cs typeface="Calibri"/>
              </a:rPr>
              <a:t>old </a:t>
            </a:r>
            <a:r>
              <a:rPr sz="2750" spc="-10" dirty="0">
                <a:latin typeface="Calibri"/>
                <a:cs typeface="Calibri"/>
              </a:rPr>
              <a:t>female </a:t>
            </a:r>
            <a:r>
              <a:rPr sz="2750" spc="-15" dirty="0">
                <a:latin typeface="Calibri"/>
                <a:cs typeface="Calibri"/>
              </a:rPr>
              <a:t>patient </a:t>
            </a:r>
            <a:r>
              <a:rPr sz="2750" spc="-20" dirty="0">
                <a:latin typeface="Calibri"/>
                <a:cs typeface="Calibri"/>
              </a:rPr>
              <a:t>with </a:t>
            </a:r>
            <a:r>
              <a:rPr sz="2750" dirty="0">
                <a:latin typeface="Calibri"/>
                <a:cs typeface="Calibri"/>
              </a:rPr>
              <a:t>5kids </a:t>
            </a:r>
            <a:r>
              <a:rPr sz="2750" spc="20" dirty="0">
                <a:latin typeface="Wingdings"/>
                <a:cs typeface="Wingdings"/>
              </a:rPr>
              <a:t></a:t>
            </a:r>
            <a:r>
              <a:rPr sz="2750" spc="20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Calibri"/>
                <a:cs typeface="Calibri"/>
              </a:rPr>
              <a:t>and </a:t>
            </a:r>
            <a:r>
              <a:rPr sz="2750" spc="-15" dirty="0">
                <a:latin typeface="Calibri"/>
                <a:cs typeface="Calibri"/>
              </a:rPr>
              <a:t>presented 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to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your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clinic</a:t>
            </a:r>
            <a:r>
              <a:rPr sz="2750" spc="15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with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pass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urine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when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she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cough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.</a:t>
            </a:r>
            <a:endParaRPr sz="2750">
              <a:latin typeface="Calibri"/>
              <a:cs typeface="Calibri"/>
            </a:endParaRPr>
          </a:p>
          <a:p>
            <a:pPr marL="364490" indent="-352425" algn="just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65125" algn="l"/>
              </a:tabLst>
            </a:pPr>
            <a:r>
              <a:rPr sz="2750" spc="-35" dirty="0">
                <a:latin typeface="Calibri"/>
                <a:cs typeface="Calibri"/>
              </a:rPr>
              <a:t>Type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-3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urinary</a:t>
            </a:r>
            <a:r>
              <a:rPr sz="2750" spc="229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incontinence</a:t>
            </a:r>
            <a:r>
              <a:rPr sz="2750" spc="254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STRESS</a:t>
            </a:r>
            <a:r>
              <a:rPr sz="2750" spc="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incontinence</a:t>
            </a:r>
            <a:endParaRPr sz="2750">
              <a:latin typeface="Calibri"/>
              <a:cs typeface="Calibri"/>
            </a:endParaRPr>
          </a:p>
          <a:p>
            <a:pPr marL="365125" indent="-353060" algn="just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365760" algn="l"/>
              </a:tabLst>
            </a:pPr>
            <a:r>
              <a:rPr sz="2750" spc="-15" dirty="0">
                <a:latin typeface="Calibri"/>
                <a:cs typeface="Calibri"/>
              </a:rPr>
              <a:t>Pathophysio</a:t>
            </a:r>
            <a:r>
              <a:rPr sz="2750" spc="22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this</a:t>
            </a:r>
            <a:r>
              <a:rPr sz="2750" spc="1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condxn?????</a:t>
            </a:r>
            <a:endParaRPr sz="2750">
              <a:latin typeface="Calibri"/>
              <a:cs typeface="Calibri"/>
            </a:endParaRPr>
          </a:p>
          <a:p>
            <a:pPr marL="12700" marR="106680" indent="76200" algn="just">
              <a:lnSpc>
                <a:spcPct val="91000"/>
              </a:lnSpc>
              <a:spcBef>
                <a:spcPts val="1055"/>
              </a:spcBef>
            </a:pP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increased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abdominal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pressure 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from </a:t>
            </a:r>
            <a:r>
              <a:rPr sz="2750" spc="-15" dirty="0">
                <a:solidFill>
                  <a:srgbClr val="00AF50"/>
                </a:solidFill>
                <a:latin typeface="Calibri"/>
                <a:cs typeface="Calibri"/>
              </a:rPr>
              <a:t>laughing, sneezing,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coughing, climbing </a:t>
            </a:r>
            <a:r>
              <a:rPr sz="2750" spc="-20" dirty="0">
                <a:solidFill>
                  <a:srgbClr val="00AF50"/>
                </a:solidFill>
                <a:latin typeface="Calibri"/>
                <a:cs typeface="Calibri"/>
              </a:rPr>
              <a:t>stairs, </a:t>
            </a:r>
            <a:r>
              <a:rPr sz="2750" spc="25" dirty="0">
                <a:solidFill>
                  <a:srgbClr val="00AF50"/>
                </a:solidFill>
                <a:latin typeface="Calibri"/>
                <a:cs typeface="Calibri"/>
              </a:rPr>
              <a:t>or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other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physical </a:t>
            </a:r>
            <a:r>
              <a:rPr sz="2750" spc="-15" dirty="0">
                <a:solidFill>
                  <a:srgbClr val="00AF50"/>
                </a:solidFill>
                <a:latin typeface="Calibri"/>
                <a:cs typeface="Calibri"/>
              </a:rPr>
              <a:t>stressors </a:t>
            </a:r>
            <a:r>
              <a:rPr sz="2750" spc="30" dirty="0">
                <a:solidFill>
                  <a:srgbClr val="00AF50"/>
                </a:solidFill>
                <a:latin typeface="Calibri"/>
                <a:cs typeface="Calibri"/>
              </a:rPr>
              <a:t>on </a:t>
            </a:r>
            <a:r>
              <a:rPr sz="2750" spc="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sz="2750" spc="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abdominal</a:t>
            </a:r>
            <a:r>
              <a:rPr sz="2750" spc="1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cavity</a:t>
            </a:r>
            <a:r>
              <a:rPr sz="2750" spc="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and,</a:t>
            </a:r>
            <a:r>
              <a:rPr sz="2750" spc="1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5" dirty="0">
                <a:solidFill>
                  <a:srgbClr val="00AF50"/>
                </a:solidFill>
                <a:latin typeface="Calibri"/>
                <a:cs typeface="Calibri"/>
              </a:rPr>
              <a:t>thus,</a:t>
            </a:r>
            <a:r>
              <a:rPr sz="2750" spc="18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sz="2750" spc="9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bladder</a:t>
            </a:r>
            <a:endParaRPr sz="2750">
              <a:latin typeface="Calibri"/>
              <a:cs typeface="Calibri"/>
            </a:endParaRPr>
          </a:p>
          <a:p>
            <a:pPr marL="364490" indent="-352425" algn="just">
              <a:lnSpc>
                <a:spcPct val="100000"/>
              </a:lnSpc>
              <a:spcBef>
                <a:spcPts val="755"/>
              </a:spcBef>
              <a:buAutoNum type="arabicPeriod" startAt="3"/>
              <a:tabLst>
                <a:tab pos="365125" algn="l"/>
              </a:tabLst>
            </a:pPr>
            <a:r>
              <a:rPr sz="2750" spc="-5" dirty="0">
                <a:latin typeface="Calibri"/>
                <a:cs typeface="Calibri"/>
              </a:rPr>
              <a:t>Other</a:t>
            </a:r>
            <a:r>
              <a:rPr sz="2750" spc="12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types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incontinenence????!</a:t>
            </a:r>
            <a:endParaRPr sz="27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755"/>
              </a:spcBef>
            </a:pPr>
            <a:r>
              <a:rPr sz="2750" spc="25" dirty="0">
                <a:solidFill>
                  <a:srgbClr val="00AF50"/>
                </a:solidFill>
                <a:latin typeface="Calibri"/>
                <a:cs typeface="Calibri"/>
              </a:rPr>
              <a:t>UUI</a:t>
            </a:r>
            <a:r>
              <a:rPr sz="2750" spc="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00AF50"/>
                </a:solidFill>
                <a:latin typeface="Calibri"/>
                <a:cs typeface="Calibri"/>
              </a:rPr>
              <a:t>&gt;</a:t>
            </a:r>
            <a:r>
              <a:rPr sz="2750" spc="15" dirty="0">
                <a:solidFill>
                  <a:srgbClr val="00AF50"/>
                </a:solidFill>
                <a:latin typeface="Calibri"/>
                <a:cs typeface="Calibri"/>
              </a:rPr>
              <a:t> SUI</a:t>
            </a:r>
            <a:r>
              <a:rPr sz="2750" spc="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00AF50"/>
                </a:solidFill>
                <a:latin typeface="Calibri"/>
                <a:cs typeface="Calibri"/>
              </a:rPr>
              <a:t>&gt;</a:t>
            </a:r>
            <a:r>
              <a:rPr sz="2750" spc="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Mixed</a:t>
            </a:r>
            <a:r>
              <a:rPr sz="2750" spc="1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00AF50"/>
                </a:solidFill>
                <a:latin typeface="Calibri"/>
                <a:cs typeface="Calibri"/>
              </a:rPr>
              <a:t>&gt;</a:t>
            </a:r>
            <a:r>
              <a:rPr sz="2750" spc="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00AF50"/>
                </a:solidFill>
                <a:latin typeface="Calibri"/>
                <a:cs typeface="Calibri"/>
              </a:rPr>
              <a:t>overflow</a:t>
            </a:r>
            <a:r>
              <a:rPr sz="2750" spc="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00AF50"/>
                </a:solidFill>
                <a:latin typeface="Calibri"/>
                <a:cs typeface="Calibri"/>
              </a:rPr>
              <a:t>&gt;</a:t>
            </a:r>
            <a:r>
              <a:rPr sz="2750" spc="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continuous</a:t>
            </a:r>
            <a:r>
              <a:rPr sz="2750" spc="1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00AF50"/>
                </a:solidFill>
                <a:latin typeface="Calibri"/>
                <a:cs typeface="Calibri"/>
              </a:rPr>
              <a:t>&gt;</a:t>
            </a:r>
            <a:r>
              <a:rPr sz="2750" spc="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00AF50"/>
                </a:solidFill>
                <a:latin typeface="Calibri"/>
                <a:cs typeface="Calibri"/>
              </a:rPr>
              <a:t>Functional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857" y="357124"/>
            <a:ext cx="7961630" cy="41217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15" dirty="0">
                <a:latin typeface="Calibri"/>
                <a:cs typeface="Calibri"/>
              </a:rPr>
              <a:t>7. </a:t>
            </a:r>
            <a:r>
              <a:rPr sz="2750" spc="-5" dirty="0">
                <a:latin typeface="Calibri"/>
                <a:cs typeface="Calibri"/>
              </a:rPr>
              <a:t>Picture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for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x-ray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bladder</a:t>
            </a:r>
            <a:r>
              <a:rPr sz="2750" spc="28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injury</a:t>
            </a:r>
            <a:endParaRPr sz="2750">
              <a:latin typeface="Calibri"/>
              <a:cs typeface="Calibri"/>
            </a:endParaRPr>
          </a:p>
          <a:p>
            <a:pPr marL="355600" marR="5080">
              <a:lnSpc>
                <a:spcPct val="101299"/>
              </a:lnSpc>
              <a:spcBef>
                <a:spcPts val="35"/>
              </a:spcBef>
            </a:pPr>
            <a:r>
              <a:rPr sz="2750" spc="-10" dirty="0">
                <a:latin typeface="Calibri"/>
                <a:cs typeface="Calibri"/>
              </a:rPr>
              <a:t>female pt </a:t>
            </a:r>
            <a:r>
              <a:rPr sz="2750" spc="-65" dirty="0">
                <a:latin typeface="Calibri"/>
                <a:cs typeface="Calibri"/>
              </a:rPr>
              <a:t>RTA </a:t>
            </a:r>
            <a:r>
              <a:rPr sz="2750" spc="-15" dirty="0">
                <a:latin typeface="Calibri"/>
                <a:cs typeface="Calibri"/>
              </a:rPr>
              <a:t>presented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to </a:t>
            </a:r>
            <a:r>
              <a:rPr sz="2750" spc="10" dirty="0">
                <a:latin typeface="Calibri"/>
                <a:cs typeface="Calibri"/>
              </a:rPr>
              <a:t>ER </a:t>
            </a:r>
            <a:r>
              <a:rPr sz="2750" dirty="0">
                <a:latin typeface="Calibri"/>
                <a:cs typeface="Calibri"/>
              </a:rPr>
              <a:t>complaining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 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abdominal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pain,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stable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vital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signs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x-ray</a:t>
            </a:r>
            <a:r>
              <a:rPr sz="2750" spc="14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shows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dilated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bowel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850">
              <a:latin typeface="Calibri"/>
              <a:cs typeface="Calibri"/>
            </a:endParaRPr>
          </a:p>
          <a:p>
            <a:pPr marL="355600" marR="2703195" indent="-343535">
              <a:lnSpc>
                <a:spcPct val="102499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10" dirty="0">
                <a:latin typeface="Calibri"/>
                <a:cs typeface="Calibri"/>
              </a:rPr>
              <a:t>What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is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your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diagnosis? 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Intraperitoneal</a:t>
            </a:r>
            <a:r>
              <a:rPr sz="2750" spc="3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rupture</a:t>
            </a:r>
            <a:r>
              <a:rPr sz="2750" spc="1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25" dirty="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sz="2750" spc="-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Calibri"/>
                <a:cs typeface="Calibri"/>
              </a:rPr>
              <a:t>bladder</a:t>
            </a:r>
            <a:endParaRPr sz="2750">
              <a:latin typeface="Calibri"/>
              <a:cs typeface="Calibri"/>
            </a:endParaRPr>
          </a:p>
          <a:p>
            <a:pPr marL="355600" marR="5253990" indent="-343535">
              <a:lnSpc>
                <a:spcPct val="1024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50" spc="-15" dirty="0">
                <a:latin typeface="Calibri"/>
                <a:cs typeface="Calibri"/>
              </a:rPr>
              <a:t>Treatment? 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Calibri"/>
                <a:cs typeface="Calibri"/>
              </a:rPr>
              <a:t>Open</a:t>
            </a:r>
            <a:r>
              <a:rPr sz="2750" spc="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00AF50"/>
                </a:solidFill>
                <a:latin typeface="Calibri"/>
                <a:cs typeface="Calibri"/>
              </a:rPr>
              <a:t>laprotomy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8350" y="2515548"/>
            <a:ext cx="3290697" cy="43234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67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68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77495" y="334644"/>
            <a:ext cx="8529320" cy="5880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latin typeface="Calibri"/>
                <a:cs typeface="Calibri"/>
              </a:rPr>
              <a:t>Case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senario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78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yo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Male(</a:t>
            </a:r>
            <a:r>
              <a:rPr sz="2400" spc="-40" dirty="0">
                <a:latin typeface="Arial"/>
                <a:cs typeface="Arial"/>
              </a:rPr>
              <a:t>همادقا </a:t>
            </a:r>
            <a:r>
              <a:rPr sz="2400" spc="-285" dirty="0">
                <a:latin typeface="Arial"/>
                <a:cs typeface="Arial"/>
              </a:rPr>
              <a:t>ىلع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ىجا(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5" dirty="0">
                <a:latin typeface="Calibri"/>
                <a:cs typeface="Calibri"/>
              </a:rPr>
              <a:t>presented</a:t>
            </a:r>
            <a:r>
              <a:rPr sz="2400" spc="-15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to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your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clinic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with</a:t>
            </a:r>
            <a:endParaRPr sz="2400">
              <a:latin typeface="Calibri"/>
              <a:cs typeface="Calibri"/>
            </a:endParaRPr>
          </a:p>
          <a:p>
            <a:pPr marL="22225">
              <a:lnSpc>
                <a:spcPts val="2865"/>
              </a:lnSpc>
              <a:spcBef>
                <a:spcPts val="50"/>
              </a:spcBef>
              <a:tabLst>
                <a:tab pos="8383905" algn="l"/>
              </a:tabLst>
            </a:pP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spc="30" dirty="0">
                <a:latin typeface="Calibri"/>
                <a:cs typeface="Calibri"/>
              </a:rPr>
              <a:t>c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5" dirty="0">
                <a:latin typeface="Calibri"/>
                <a:cs typeface="Calibri"/>
              </a:rPr>
              <a:t>n</a:t>
            </a:r>
            <a:r>
              <a:rPr sz="2400" spc="3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il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h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10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!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Arial"/>
                <a:cs typeface="Arial"/>
              </a:rPr>
              <a:t>ل</a:t>
            </a:r>
            <a:r>
              <a:rPr sz="2400" dirty="0">
                <a:latin typeface="Arial"/>
                <a:cs typeface="Arial"/>
              </a:rPr>
              <a:t>ا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ر</a:t>
            </a:r>
            <a:r>
              <a:rPr sz="2400" spc="-515" dirty="0">
                <a:latin typeface="Arial"/>
                <a:cs typeface="Arial"/>
              </a:rPr>
              <a:t>جي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10" dirty="0">
                <a:latin typeface="Calibri"/>
                <a:cs typeface="Calibri"/>
              </a:rPr>
              <a:t>b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u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i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e	</a:t>
            </a:r>
            <a:r>
              <a:rPr sz="2400" dirty="0">
                <a:latin typeface="Arial"/>
                <a:cs typeface="Arial"/>
              </a:rPr>
              <a:t>و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65"/>
              </a:lnSpc>
            </a:pPr>
            <a:r>
              <a:rPr sz="2400" dirty="0">
                <a:latin typeface="Wingdings"/>
                <a:cs typeface="Wingdings"/>
              </a:rPr>
              <a:t>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254" dirty="0">
                <a:latin typeface="Arial"/>
                <a:cs typeface="Arial"/>
              </a:rPr>
              <a:t>ع</a:t>
            </a:r>
            <a:r>
              <a:rPr sz="2400" spc="-500" dirty="0">
                <a:latin typeface="Arial"/>
                <a:cs typeface="Arial"/>
              </a:rPr>
              <a:t>ضو</a:t>
            </a:r>
            <a:r>
              <a:rPr sz="2400" spc="-300" dirty="0">
                <a:latin typeface="Arial"/>
                <a:cs typeface="Arial"/>
              </a:rPr>
              <a:t>ل</a:t>
            </a:r>
            <a:r>
              <a:rPr sz="2400" dirty="0">
                <a:latin typeface="Arial"/>
                <a:cs typeface="Arial"/>
              </a:rPr>
              <a:t>ا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ل</a:t>
            </a:r>
            <a:r>
              <a:rPr sz="2400" spc="160" dirty="0">
                <a:latin typeface="Arial"/>
                <a:cs typeface="Arial"/>
              </a:rPr>
              <a:t>م</a:t>
            </a:r>
            <a:r>
              <a:rPr sz="2400" spc="-535" dirty="0">
                <a:latin typeface="Arial"/>
                <a:cs typeface="Arial"/>
              </a:rPr>
              <a:t>ح</a:t>
            </a:r>
            <a:r>
              <a:rPr sz="2400" spc="-660" dirty="0">
                <a:latin typeface="Arial"/>
                <a:cs typeface="Arial"/>
              </a:rPr>
              <a:t>ت</a:t>
            </a:r>
            <a:r>
              <a:rPr sz="2400" spc="-944" dirty="0">
                <a:latin typeface="Arial"/>
                <a:cs typeface="Arial"/>
              </a:rPr>
              <a:t>ي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ر</a:t>
            </a:r>
            <a:r>
              <a:rPr sz="2400" spc="10" dirty="0">
                <a:latin typeface="Arial"/>
                <a:cs typeface="Arial"/>
              </a:rPr>
              <a:t>د</a:t>
            </a:r>
            <a:r>
              <a:rPr sz="2400" spc="25" dirty="0">
                <a:latin typeface="Arial"/>
                <a:cs typeface="Arial"/>
              </a:rPr>
              <a:t>ا</a:t>
            </a:r>
            <a:r>
              <a:rPr sz="2400" spc="-755" dirty="0">
                <a:latin typeface="Arial"/>
                <a:cs typeface="Arial"/>
              </a:rPr>
              <a:t>ق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ش</a:t>
            </a:r>
            <a:r>
              <a:rPr sz="2400" spc="135" dirty="0">
                <a:latin typeface="Arial"/>
                <a:cs typeface="Arial"/>
              </a:rPr>
              <a:t>م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50">
              <a:latin typeface="Arial"/>
              <a:cs typeface="Arial"/>
            </a:endParaRPr>
          </a:p>
          <a:p>
            <a:pPr marL="365125" indent="-343535">
              <a:lnSpc>
                <a:spcPct val="100000"/>
              </a:lnSpc>
              <a:buAutoNum type="arabicPeriod"/>
              <a:tabLst>
                <a:tab pos="365760" algn="l"/>
              </a:tabLst>
            </a:pPr>
            <a:r>
              <a:rPr sz="2400" spc="-15" dirty="0">
                <a:latin typeface="Calibri"/>
                <a:cs typeface="Calibri"/>
              </a:rPr>
              <a:t>What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would </a:t>
            </a:r>
            <a:r>
              <a:rPr sz="2400" spc="-15" dirty="0">
                <a:latin typeface="Calibri"/>
                <a:cs typeface="Calibri"/>
              </a:rPr>
              <a:t>you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ask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pt </a:t>
            </a:r>
            <a:r>
              <a:rPr sz="2400" dirty="0">
                <a:latin typeface="Calibri"/>
                <a:cs typeface="Calibri"/>
              </a:rPr>
              <a:t>about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other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urology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symptoms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??????!</a:t>
            </a:r>
            <a:endParaRPr sz="2400">
              <a:latin typeface="Calibri"/>
              <a:cs typeface="Calibri"/>
            </a:endParaRPr>
          </a:p>
          <a:p>
            <a:pPr marL="22225" marR="298450">
              <a:lnSpc>
                <a:spcPct val="81900"/>
              </a:lnSpc>
              <a:spcBef>
                <a:spcPts val="675"/>
              </a:spcBef>
              <a:tabLst>
                <a:tab pos="1725295" algn="l"/>
                <a:tab pos="6069330" algn="l"/>
                <a:tab pos="6266815" algn="l"/>
              </a:tabLst>
            </a:pPr>
            <a:r>
              <a:rPr sz="2750" spc="-15" dirty="0">
                <a:solidFill>
                  <a:srgbClr val="00AF50"/>
                </a:solidFill>
                <a:latin typeface="Times New Roman"/>
                <a:cs typeface="Times New Roman"/>
              </a:rPr>
              <a:t>hesitancy</a:t>
            </a:r>
            <a:r>
              <a:rPr sz="2750" spc="6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Times New Roman"/>
                <a:cs typeface="Times New Roman"/>
              </a:rPr>
              <a:t>, </a:t>
            </a:r>
            <a:r>
              <a:rPr sz="2750" spc="-20" dirty="0">
                <a:solidFill>
                  <a:srgbClr val="00AF50"/>
                </a:solidFill>
                <a:latin typeface="Times New Roman"/>
                <a:cs typeface="Times New Roman"/>
              </a:rPr>
              <a:t>decrease</a:t>
            </a:r>
            <a:r>
              <a:rPr sz="2750" spc="6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750" spc="-15" dirty="0">
                <a:solidFill>
                  <a:srgbClr val="00AF50"/>
                </a:solidFill>
                <a:latin typeface="Times New Roman"/>
                <a:cs typeface="Times New Roman"/>
              </a:rPr>
              <a:t>force </a:t>
            </a:r>
            <a:r>
              <a:rPr sz="2750" spc="10" dirty="0">
                <a:solidFill>
                  <a:srgbClr val="00AF50"/>
                </a:solidFill>
                <a:latin typeface="Times New Roman"/>
                <a:cs typeface="Times New Roman"/>
              </a:rPr>
              <a:t>and </a:t>
            </a:r>
            <a:r>
              <a:rPr sz="2750" spc="-30" dirty="0">
                <a:solidFill>
                  <a:srgbClr val="00AF50"/>
                </a:solidFill>
                <a:latin typeface="Times New Roman"/>
                <a:cs typeface="Times New Roman"/>
              </a:rPr>
              <a:t>caliber</a:t>
            </a:r>
            <a:r>
              <a:rPr sz="2750" spc="6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Times New Roman"/>
                <a:cs typeface="Times New Roman"/>
              </a:rPr>
              <a:t>of </a:t>
            </a:r>
            <a:r>
              <a:rPr sz="2750" spc="-15" dirty="0">
                <a:solidFill>
                  <a:srgbClr val="00AF50"/>
                </a:solidFill>
                <a:latin typeface="Times New Roman"/>
                <a:cs typeface="Times New Roman"/>
              </a:rPr>
              <a:t>stream </a:t>
            </a:r>
            <a:r>
              <a:rPr sz="2750" spc="5" dirty="0">
                <a:solidFill>
                  <a:srgbClr val="00AF50"/>
                </a:solidFill>
                <a:latin typeface="Times New Roman"/>
                <a:cs typeface="Times New Roman"/>
              </a:rPr>
              <a:t>, </a:t>
            </a:r>
            <a:r>
              <a:rPr sz="2750" spc="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750" spc="-20" dirty="0">
                <a:solidFill>
                  <a:srgbClr val="00AF50"/>
                </a:solidFill>
                <a:latin typeface="Times New Roman"/>
                <a:cs typeface="Times New Roman"/>
              </a:rPr>
              <a:t>sensation</a:t>
            </a:r>
            <a:r>
              <a:rPr sz="2750" spc="3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Times New Roman"/>
                <a:cs typeface="Times New Roman"/>
              </a:rPr>
              <a:t>of</a:t>
            </a:r>
            <a:r>
              <a:rPr sz="2750" spc="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750" spc="-15" dirty="0">
                <a:solidFill>
                  <a:srgbClr val="00AF50"/>
                </a:solidFill>
                <a:latin typeface="Times New Roman"/>
                <a:cs typeface="Times New Roman"/>
              </a:rPr>
              <a:t>incomplete</a:t>
            </a:r>
            <a:r>
              <a:rPr sz="2750" spc="3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750" spc="-30" dirty="0">
                <a:solidFill>
                  <a:srgbClr val="00AF50"/>
                </a:solidFill>
                <a:latin typeface="Times New Roman"/>
                <a:cs typeface="Times New Roman"/>
              </a:rPr>
              <a:t>bladder</a:t>
            </a:r>
            <a:r>
              <a:rPr sz="2750" spc="3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750" spc="-25" dirty="0">
                <a:solidFill>
                  <a:srgbClr val="00AF50"/>
                </a:solidFill>
                <a:latin typeface="Times New Roman"/>
                <a:cs typeface="Times New Roman"/>
              </a:rPr>
              <a:t>emptying	</a:t>
            </a:r>
            <a:r>
              <a:rPr sz="2750" spc="5" dirty="0">
                <a:solidFill>
                  <a:srgbClr val="00AF50"/>
                </a:solidFill>
                <a:latin typeface="Times New Roman"/>
                <a:cs typeface="Times New Roman"/>
              </a:rPr>
              <a:t>,</a:t>
            </a:r>
            <a:r>
              <a:rPr sz="2750" spc="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750" spc="-20" dirty="0">
                <a:solidFill>
                  <a:srgbClr val="00AF50"/>
                </a:solidFill>
                <a:latin typeface="Times New Roman"/>
                <a:cs typeface="Times New Roman"/>
              </a:rPr>
              <a:t>double </a:t>
            </a:r>
            <a:r>
              <a:rPr sz="2750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750" spc="-30" dirty="0">
                <a:solidFill>
                  <a:srgbClr val="00AF50"/>
                </a:solidFill>
                <a:latin typeface="Times New Roman"/>
                <a:cs typeface="Times New Roman"/>
              </a:rPr>
              <a:t>voiding	</a:t>
            </a:r>
            <a:r>
              <a:rPr sz="2750" spc="-15" dirty="0">
                <a:solidFill>
                  <a:srgbClr val="00AF50"/>
                </a:solidFill>
                <a:latin typeface="Times New Roman"/>
                <a:cs typeface="Times New Roman"/>
              </a:rPr>
              <a:t>(urinating</a:t>
            </a:r>
            <a:r>
              <a:rPr sz="2750" spc="3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750" spc="1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750" spc="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Times New Roman"/>
                <a:cs typeface="Times New Roman"/>
              </a:rPr>
              <a:t>second</a:t>
            </a:r>
            <a:r>
              <a:rPr sz="2750" spc="114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750" spc="-20" dirty="0">
                <a:solidFill>
                  <a:srgbClr val="00AF50"/>
                </a:solidFill>
                <a:latin typeface="Times New Roman"/>
                <a:cs typeface="Times New Roman"/>
              </a:rPr>
              <a:t>time</a:t>
            </a:r>
            <a:r>
              <a:rPr sz="2750" spc="19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750" spc="-20" dirty="0">
                <a:solidFill>
                  <a:srgbClr val="00AF50"/>
                </a:solidFill>
                <a:latin typeface="Times New Roman"/>
                <a:cs typeface="Times New Roman"/>
              </a:rPr>
              <a:t>within	</a:t>
            </a:r>
            <a:r>
              <a:rPr sz="2750" spc="10" dirty="0">
                <a:solidFill>
                  <a:srgbClr val="00AF50"/>
                </a:solidFill>
                <a:latin typeface="Times New Roman"/>
                <a:cs typeface="Times New Roman"/>
              </a:rPr>
              <a:t>2 hours </a:t>
            </a:r>
            <a:r>
              <a:rPr sz="2750" spc="-10" dirty="0">
                <a:solidFill>
                  <a:srgbClr val="00AF50"/>
                </a:solidFill>
                <a:latin typeface="Times New Roman"/>
                <a:cs typeface="Times New Roman"/>
              </a:rPr>
              <a:t>of </a:t>
            </a:r>
            <a:r>
              <a:rPr sz="2750" spc="10" dirty="0">
                <a:solidFill>
                  <a:srgbClr val="00AF50"/>
                </a:solidFill>
                <a:latin typeface="Times New Roman"/>
                <a:cs typeface="Times New Roman"/>
              </a:rPr>
              <a:t>the </a:t>
            </a:r>
            <a:r>
              <a:rPr sz="2750" spc="-67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750" spc="-20" dirty="0">
                <a:solidFill>
                  <a:srgbClr val="00AF50"/>
                </a:solidFill>
                <a:latin typeface="Times New Roman"/>
                <a:cs typeface="Times New Roman"/>
              </a:rPr>
              <a:t>previous</a:t>
            </a:r>
            <a:r>
              <a:rPr sz="2750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750" spc="-35" dirty="0">
                <a:solidFill>
                  <a:srgbClr val="00AF50"/>
                </a:solidFill>
                <a:latin typeface="Times New Roman"/>
                <a:cs typeface="Times New Roman"/>
              </a:rPr>
              <a:t>void)</a:t>
            </a:r>
            <a:r>
              <a:rPr sz="2750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Times New Roman"/>
                <a:cs typeface="Times New Roman"/>
              </a:rPr>
              <a:t>, </a:t>
            </a:r>
            <a:r>
              <a:rPr sz="2750" spc="-20" dirty="0">
                <a:solidFill>
                  <a:srgbClr val="00AF50"/>
                </a:solidFill>
                <a:latin typeface="Times New Roman"/>
                <a:cs typeface="Times New Roman"/>
              </a:rPr>
              <a:t>straining</a:t>
            </a:r>
            <a:r>
              <a:rPr sz="2750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750" spc="-5" dirty="0">
                <a:solidFill>
                  <a:srgbClr val="00AF50"/>
                </a:solidFill>
                <a:latin typeface="Times New Roman"/>
                <a:cs typeface="Times New Roman"/>
              </a:rPr>
              <a:t>to </a:t>
            </a:r>
            <a:r>
              <a:rPr sz="2750" spc="-10" dirty="0">
                <a:solidFill>
                  <a:srgbClr val="00AF50"/>
                </a:solidFill>
                <a:latin typeface="Times New Roman"/>
                <a:cs typeface="Times New Roman"/>
              </a:rPr>
              <a:t>urinate </a:t>
            </a:r>
            <a:r>
              <a:rPr sz="2750" spc="5" dirty="0">
                <a:solidFill>
                  <a:srgbClr val="00AF50"/>
                </a:solidFill>
                <a:latin typeface="Times New Roman"/>
                <a:cs typeface="Times New Roman"/>
              </a:rPr>
              <a:t>, </a:t>
            </a:r>
            <a:r>
              <a:rPr sz="2750" spc="10" dirty="0">
                <a:solidFill>
                  <a:srgbClr val="00AF50"/>
                </a:solidFill>
                <a:latin typeface="Times New Roman"/>
                <a:cs typeface="Times New Roman"/>
              </a:rPr>
              <a:t>and </a:t>
            </a:r>
            <a:r>
              <a:rPr sz="2750" spc="-20" dirty="0">
                <a:solidFill>
                  <a:srgbClr val="00AF50"/>
                </a:solidFill>
                <a:latin typeface="Times New Roman"/>
                <a:cs typeface="Times New Roman"/>
              </a:rPr>
              <a:t>post </a:t>
            </a:r>
            <a:r>
              <a:rPr sz="2750" spc="-30" dirty="0">
                <a:solidFill>
                  <a:srgbClr val="00AF50"/>
                </a:solidFill>
                <a:latin typeface="Times New Roman"/>
                <a:cs typeface="Times New Roman"/>
              </a:rPr>
              <a:t>voiding </a:t>
            </a:r>
            <a:r>
              <a:rPr sz="2750" spc="-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750" spc="-20" dirty="0">
                <a:solidFill>
                  <a:srgbClr val="00AF50"/>
                </a:solidFill>
                <a:latin typeface="Times New Roman"/>
                <a:cs typeface="Times New Roman"/>
              </a:rPr>
              <a:t>dribbling.</a:t>
            </a:r>
            <a:endParaRPr sz="2750">
              <a:latin typeface="Times New Roman"/>
              <a:cs typeface="Times New Roman"/>
            </a:endParaRPr>
          </a:p>
          <a:p>
            <a:pPr marL="22225">
              <a:lnSpc>
                <a:spcPts val="3250"/>
              </a:lnSpc>
              <a:spcBef>
                <a:spcPts val="80"/>
              </a:spcBef>
            </a:pPr>
            <a:r>
              <a:rPr sz="2750" spc="-10" dirty="0">
                <a:solidFill>
                  <a:srgbClr val="00AF50"/>
                </a:solidFill>
                <a:latin typeface="Times New Roman"/>
                <a:cs typeface="Times New Roman"/>
              </a:rPr>
              <a:t>urgency</a:t>
            </a:r>
            <a:r>
              <a:rPr sz="2750" spc="1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Times New Roman"/>
                <a:cs typeface="Times New Roman"/>
              </a:rPr>
              <a:t>,</a:t>
            </a:r>
            <a:r>
              <a:rPr sz="2750" spc="-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Times New Roman"/>
                <a:cs typeface="Times New Roman"/>
              </a:rPr>
              <a:t>frequency</a:t>
            </a:r>
            <a:r>
              <a:rPr sz="2750" spc="1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750" spc="20" dirty="0">
                <a:solidFill>
                  <a:srgbClr val="00AF50"/>
                </a:solidFill>
                <a:latin typeface="Times New Roman"/>
                <a:cs typeface="Times New Roman"/>
              </a:rPr>
              <a:t>&amp;</a:t>
            </a:r>
            <a:r>
              <a:rPr sz="2750" spc="-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750" spc="-10" dirty="0">
                <a:solidFill>
                  <a:srgbClr val="00AF50"/>
                </a:solidFill>
                <a:latin typeface="Times New Roman"/>
                <a:cs typeface="Times New Roman"/>
              </a:rPr>
              <a:t>nocturia</a:t>
            </a:r>
            <a:endParaRPr sz="2750">
              <a:latin typeface="Times New Roman"/>
              <a:cs typeface="Times New Roman"/>
            </a:endParaRPr>
          </a:p>
          <a:p>
            <a:pPr marL="479425" indent="-457834">
              <a:lnSpc>
                <a:spcPts val="2830"/>
              </a:lnSpc>
              <a:buAutoNum type="arabicPeriod" startAt="2"/>
              <a:tabLst>
                <a:tab pos="479425" algn="l"/>
                <a:tab pos="480059" algn="l"/>
              </a:tabLst>
            </a:pPr>
            <a:r>
              <a:rPr sz="2400" dirty="0">
                <a:latin typeface="Calibri"/>
                <a:cs typeface="Calibri"/>
              </a:rPr>
              <a:t>One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examination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would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you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do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???!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DRE</a:t>
            </a:r>
            <a:endParaRPr sz="2400">
              <a:latin typeface="Calibri"/>
              <a:cs typeface="Calibri"/>
            </a:endParaRPr>
          </a:p>
          <a:p>
            <a:pPr marL="479425" indent="-457834">
              <a:lnSpc>
                <a:spcPct val="100000"/>
              </a:lnSpc>
              <a:spcBef>
                <a:spcPts val="50"/>
              </a:spcBef>
              <a:buAutoNum type="arabicPeriod" startAt="2"/>
              <a:tabLst>
                <a:tab pos="479425" algn="l"/>
                <a:tab pos="480059" algn="l"/>
              </a:tabLst>
            </a:pPr>
            <a:r>
              <a:rPr sz="2400" dirty="0">
                <a:latin typeface="Calibri"/>
                <a:cs typeface="Calibri"/>
              </a:rPr>
              <a:t>Simple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inves.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Would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you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request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???!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URINANALYSIS</a:t>
            </a:r>
            <a:r>
              <a:rPr sz="2400" spc="-1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+</a:t>
            </a: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solidFill>
                  <a:srgbClr val="00AF50"/>
                </a:solidFill>
                <a:latin typeface="Calibri"/>
                <a:cs typeface="Calibri"/>
              </a:rPr>
              <a:t>PSA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alibri"/>
              <a:buAutoNum type="arabicPeriod" startAt="2"/>
            </a:pPr>
            <a:endParaRPr sz="2450">
              <a:latin typeface="Calibri"/>
              <a:cs typeface="Calibri"/>
            </a:endParaRPr>
          </a:p>
          <a:p>
            <a:pPr marL="88900" marR="6835775" indent="-66675">
              <a:lnSpc>
                <a:spcPts val="2860"/>
              </a:lnSpc>
              <a:buAutoNum type="arabicPeriod" startAt="2"/>
              <a:tabLst>
                <a:tab pos="479425" algn="l"/>
                <a:tab pos="480059" algn="l"/>
              </a:tabLst>
            </a:pPr>
            <a:r>
              <a:rPr sz="2400" spc="-125" dirty="0">
                <a:latin typeface="Calibri"/>
                <a:cs typeface="Calibri"/>
              </a:rPr>
              <a:t>Y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10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20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)</a:t>
            </a:r>
            <a:r>
              <a:rPr sz="2400" dirty="0">
                <a:latin typeface="Calibri"/>
                <a:cs typeface="Calibri"/>
              </a:rPr>
              <a:t>: 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BPH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1797" y="415353"/>
            <a:ext cx="8176259" cy="386334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97790" marR="5080" indent="-85725">
              <a:lnSpc>
                <a:spcPct val="102400"/>
              </a:lnSpc>
              <a:spcBef>
                <a:spcPts val="45"/>
              </a:spcBef>
              <a:tabLst>
                <a:tab pos="7000875" algn="l"/>
              </a:tabLst>
            </a:pPr>
            <a:r>
              <a:rPr sz="2750" spc="-20" dirty="0">
                <a:latin typeface="Calibri"/>
                <a:cs typeface="Calibri"/>
              </a:rPr>
              <a:t>f</a:t>
            </a:r>
            <a:r>
              <a:rPr sz="2750" spc="-25" dirty="0">
                <a:latin typeface="Calibri"/>
                <a:cs typeface="Calibri"/>
              </a:rPr>
              <a:t>e</a:t>
            </a:r>
            <a:r>
              <a:rPr sz="2750" spc="50" dirty="0">
                <a:latin typeface="Calibri"/>
                <a:cs typeface="Calibri"/>
              </a:rPr>
              <a:t>m</a:t>
            </a:r>
            <a:r>
              <a:rPr sz="2750" spc="25" dirty="0">
                <a:latin typeface="Calibri"/>
                <a:cs typeface="Calibri"/>
              </a:rPr>
              <a:t>a</a:t>
            </a:r>
            <a:r>
              <a:rPr sz="2750" spc="-35" dirty="0">
                <a:latin typeface="Calibri"/>
                <a:cs typeface="Calibri"/>
              </a:rPr>
              <a:t>l</a:t>
            </a:r>
            <a:r>
              <a:rPr sz="2750" spc="10" dirty="0">
                <a:latin typeface="Calibri"/>
                <a:cs typeface="Calibri"/>
              </a:rPr>
              <a:t>e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30" dirty="0">
                <a:latin typeface="Calibri"/>
                <a:cs typeface="Calibri"/>
              </a:rPr>
              <a:t>wit</a:t>
            </a:r>
            <a:r>
              <a:rPr sz="2750" spc="10" dirty="0">
                <a:latin typeface="Calibri"/>
                <a:cs typeface="Calibri"/>
              </a:rPr>
              <a:t>h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f</a:t>
            </a:r>
            <a:r>
              <a:rPr sz="2750" spc="-25" dirty="0">
                <a:latin typeface="Calibri"/>
                <a:cs typeface="Calibri"/>
              </a:rPr>
              <a:t>e</a:t>
            </a:r>
            <a:r>
              <a:rPr sz="2750" spc="25" dirty="0">
                <a:latin typeface="Calibri"/>
                <a:cs typeface="Calibri"/>
              </a:rPr>
              <a:t>v</a:t>
            </a:r>
            <a:r>
              <a:rPr sz="2750" spc="-25" dirty="0">
                <a:latin typeface="Calibri"/>
                <a:cs typeface="Calibri"/>
              </a:rPr>
              <a:t>e</a:t>
            </a:r>
            <a:r>
              <a:rPr sz="2750" spc="5" dirty="0">
                <a:latin typeface="Calibri"/>
                <a:cs typeface="Calibri"/>
              </a:rPr>
              <a:t>r,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f</a:t>
            </a:r>
            <a:r>
              <a:rPr sz="2750" spc="5" dirty="0">
                <a:latin typeface="Calibri"/>
                <a:cs typeface="Calibri"/>
              </a:rPr>
              <a:t>r</a:t>
            </a:r>
            <a:r>
              <a:rPr sz="2750" spc="-20" dirty="0">
                <a:latin typeface="Calibri"/>
                <a:cs typeface="Calibri"/>
              </a:rPr>
              <a:t>e</a:t>
            </a:r>
            <a:r>
              <a:rPr sz="2750" spc="-25" dirty="0">
                <a:latin typeface="Calibri"/>
                <a:cs typeface="Calibri"/>
              </a:rPr>
              <a:t>quen</a:t>
            </a:r>
            <a:r>
              <a:rPr sz="2750" spc="30" dirty="0">
                <a:latin typeface="Calibri"/>
                <a:cs typeface="Calibri"/>
              </a:rPr>
              <a:t>c</a:t>
            </a:r>
            <a:r>
              <a:rPr sz="2750" spc="20" dirty="0">
                <a:latin typeface="Calibri"/>
                <a:cs typeface="Calibri"/>
              </a:rPr>
              <a:t>y</a:t>
            </a:r>
            <a:r>
              <a:rPr sz="2750" spc="5" dirty="0">
                <a:latin typeface="Calibri"/>
                <a:cs typeface="Calibri"/>
              </a:rPr>
              <a:t>,</a:t>
            </a:r>
            <a:r>
              <a:rPr sz="2750" spc="254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u</a:t>
            </a:r>
            <a:r>
              <a:rPr sz="2750" spc="5" dirty="0">
                <a:latin typeface="Calibri"/>
                <a:cs typeface="Calibri"/>
              </a:rPr>
              <a:t>r</a:t>
            </a:r>
            <a:r>
              <a:rPr sz="2750" spc="-20" dirty="0">
                <a:latin typeface="Calibri"/>
                <a:cs typeface="Calibri"/>
              </a:rPr>
              <a:t>g</a:t>
            </a:r>
            <a:r>
              <a:rPr sz="2750" spc="-25" dirty="0">
                <a:latin typeface="Calibri"/>
                <a:cs typeface="Calibri"/>
              </a:rPr>
              <a:t>en</a:t>
            </a:r>
            <a:r>
              <a:rPr sz="2750" spc="30" dirty="0">
                <a:latin typeface="Calibri"/>
                <a:cs typeface="Calibri"/>
              </a:rPr>
              <a:t>c</a:t>
            </a:r>
            <a:r>
              <a:rPr sz="2750" spc="20" dirty="0">
                <a:latin typeface="Calibri"/>
                <a:cs typeface="Calibri"/>
              </a:rPr>
              <a:t>y</a:t>
            </a:r>
            <a:r>
              <a:rPr sz="2750" spc="5" dirty="0">
                <a:latin typeface="Calibri"/>
                <a:cs typeface="Calibri"/>
              </a:rPr>
              <a:t>,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d</a:t>
            </a:r>
            <a:r>
              <a:rPr sz="2750" spc="20" dirty="0">
                <a:latin typeface="Calibri"/>
                <a:cs typeface="Calibri"/>
              </a:rPr>
              <a:t>y</a:t>
            </a:r>
            <a:r>
              <a:rPr sz="2750" spc="-30" dirty="0">
                <a:latin typeface="Calibri"/>
                <a:cs typeface="Calibri"/>
              </a:rPr>
              <a:t>s</a:t>
            </a:r>
            <a:r>
              <a:rPr sz="2750" spc="-25" dirty="0">
                <a:latin typeface="Calibri"/>
                <a:cs typeface="Calibri"/>
              </a:rPr>
              <a:t>u</a:t>
            </a:r>
            <a:r>
              <a:rPr sz="2750" spc="5" dirty="0">
                <a:latin typeface="Calibri"/>
                <a:cs typeface="Calibri"/>
              </a:rPr>
              <a:t>r</a:t>
            </a:r>
            <a:r>
              <a:rPr sz="2750" spc="-30" dirty="0">
                <a:latin typeface="Calibri"/>
                <a:cs typeface="Calibri"/>
              </a:rPr>
              <a:t>i</a:t>
            </a:r>
            <a:r>
              <a:rPr sz="2750" spc="25" dirty="0">
                <a:latin typeface="Calibri"/>
                <a:cs typeface="Calibri"/>
              </a:rPr>
              <a:t>a</a:t>
            </a:r>
            <a:r>
              <a:rPr sz="2750" spc="5" dirty="0">
                <a:latin typeface="Calibri"/>
                <a:cs typeface="Calibri"/>
              </a:rPr>
              <a:t>: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5" dirty="0">
                <a:latin typeface="Arial"/>
                <a:cs typeface="Arial"/>
              </a:rPr>
              <a:t>ك</a:t>
            </a:r>
            <a:r>
              <a:rPr sz="2750" spc="-425" dirty="0">
                <a:latin typeface="Arial"/>
                <a:cs typeface="Arial"/>
              </a:rPr>
              <a:t>ي</a:t>
            </a:r>
            <a:r>
              <a:rPr sz="2750" spc="-185" dirty="0">
                <a:latin typeface="Arial"/>
                <a:cs typeface="Arial"/>
              </a:rPr>
              <a:t>ه</a:t>
            </a:r>
            <a:r>
              <a:rPr sz="2750" spc="75" dirty="0">
                <a:latin typeface="Arial"/>
                <a:cs typeface="Arial"/>
              </a:rPr>
              <a:t> </a:t>
            </a:r>
            <a:r>
              <a:rPr sz="2750" spc="25" dirty="0">
                <a:latin typeface="Arial"/>
                <a:cs typeface="Arial"/>
              </a:rPr>
              <a:t>ا</a:t>
            </a:r>
            <a:r>
              <a:rPr sz="2750" spc="-869" dirty="0">
                <a:latin typeface="Arial"/>
                <a:cs typeface="Arial"/>
              </a:rPr>
              <a:t>بي</a:t>
            </a:r>
            <a:r>
              <a:rPr sz="2750" spc="-640" dirty="0">
                <a:latin typeface="Arial"/>
                <a:cs typeface="Arial"/>
              </a:rPr>
              <a:t>ر</a:t>
            </a:r>
            <a:r>
              <a:rPr sz="2750" spc="-855" dirty="0">
                <a:latin typeface="Arial"/>
                <a:cs typeface="Arial"/>
              </a:rPr>
              <a:t>ق</a:t>
            </a:r>
            <a:r>
              <a:rPr sz="2750" spc="-765" dirty="0">
                <a:latin typeface="Arial"/>
                <a:cs typeface="Arial"/>
              </a:rPr>
              <a:t>ت  </a:t>
            </a:r>
            <a:r>
              <a:rPr sz="2750" spc="-450" dirty="0">
                <a:latin typeface="Arial"/>
                <a:cs typeface="Arial"/>
              </a:rPr>
              <a:t>هغيصلا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100">
              <a:latin typeface="Arial"/>
              <a:cs typeface="Arial"/>
            </a:endParaRPr>
          </a:p>
          <a:p>
            <a:pPr marL="527050" indent="-514984">
              <a:lnSpc>
                <a:spcPct val="100000"/>
              </a:lnSpc>
              <a:buAutoNum type="arabicPeriod"/>
              <a:tabLst>
                <a:tab pos="527050" algn="l"/>
                <a:tab pos="527685" algn="l"/>
              </a:tabLst>
            </a:pPr>
            <a:r>
              <a:rPr sz="2750" spc="10" dirty="0">
                <a:latin typeface="Calibri"/>
                <a:cs typeface="Calibri"/>
              </a:rPr>
              <a:t>What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is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your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diagnosis?</a:t>
            </a:r>
            <a:endParaRPr sz="2750">
              <a:latin typeface="Calibri"/>
              <a:cs typeface="Calibri"/>
            </a:endParaRPr>
          </a:p>
          <a:p>
            <a:pPr marL="527050">
              <a:lnSpc>
                <a:spcPct val="100000"/>
              </a:lnSpc>
              <a:spcBef>
                <a:spcPts val="80"/>
              </a:spcBef>
            </a:pPr>
            <a:r>
              <a:rPr sz="2750" b="1" dirty="0">
                <a:solidFill>
                  <a:srgbClr val="00AF50"/>
                </a:solidFill>
                <a:latin typeface="Calibri"/>
                <a:cs typeface="Calibri"/>
              </a:rPr>
              <a:t>Acute</a:t>
            </a:r>
            <a:r>
              <a:rPr sz="2750" b="1" spc="114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b="1" spc="15" dirty="0">
                <a:solidFill>
                  <a:srgbClr val="00AF50"/>
                </a:solidFill>
                <a:latin typeface="Calibri"/>
                <a:cs typeface="Calibri"/>
              </a:rPr>
              <a:t>cystities</a:t>
            </a:r>
            <a:endParaRPr sz="2750">
              <a:latin typeface="Calibri"/>
              <a:cs typeface="Calibri"/>
            </a:endParaRPr>
          </a:p>
          <a:p>
            <a:pPr marL="12700" marR="636270">
              <a:lnSpc>
                <a:spcPct val="121800"/>
              </a:lnSpc>
              <a:spcBef>
                <a:spcPts val="40"/>
              </a:spcBef>
              <a:buAutoNum type="arabicPeriod" startAt="2"/>
              <a:tabLst>
                <a:tab pos="527050" algn="l"/>
                <a:tab pos="527685" algn="l"/>
              </a:tabLst>
            </a:pPr>
            <a:r>
              <a:rPr sz="2750" spc="-5" dirty="0">
                <a:latin typeface="Calibri"/>
                <a:cs typeface="Calibri"/>
              </a:rPr>
              <a:t>Simple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diagnostic</a:t>
            </a:r>
            <a:r>
              <a:rPr sz="2750" spc="229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tests</a:t>
            </a:r>
            <a:r>
              <a:rPr sz="2750" spc="25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to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assure</a:t>
            </a:r>
            <a:r>
              <a:rPr sz="2750" spc="18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your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diagnosis?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00AF50"/>
                </a:solidFill>
                <a:latin typeface="Calibri"/>
                <a:cs typeface="Calibri"/>
              </a:rPr>
              <a:t>urine</a:t>
            </a:r>
            <a:r>
              <a:rPr sz="2750" b="1" spc="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00AF50"/>
                </a:solidFill>
                <a:latin typeface="Calibri"/>
                <a:cs typeface="Calibri"/>
              </a:rPr>
              <a:t>analysis,</a:t>
            </a:r>
            <a:r>
              <a:rPr sz="2750" b="1" spc="8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00AF50"/>
                </a:solidFill>
                <a:latin typeface="Calibri"/>
                <a:cs typeface="Calibri"/>
              </a:rPr>
              <a:t>urine</a:t>
            </a:r>
            <a:r>
              <a:rPr sz="2750" b="1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b="1" spc="5" dirty="0">
                <a:solidFill>
                  <a:srgbClr val="00AF50"/>
                </a:solidFill>
                <a:latin typeface="Calibri"/>
                <a:cs typeface="Calibri"/>
              </a:rPr>
              <a:t>culture</a:t>
            </a:r>
            <a:r>
              <a:rPr sz="2750" b="1" spc="1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b="1" spc="10" dirty="0">
                <a:solidFill>
                  <a:srgbClr val="00AF50"/>
                </a:solidFill>
                <a:latin typeface="Calibri"/>
                <a:cs typeface="Calibri"/>
              </a:rPr>
              <a:t>and</a:t>
            </a:r>
            <a:r>
              <a:rPr sz="2750" b="1" spc="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b="1" spc="20" dirty="0">
                <a:solidFill>
                  <a:srgbClr val="00AF50"/>
                </a:solidFill>
                <a:latin typeface="Calibri"/>
                <a:cs typeface="Calibri"/>
              </a:rPr>
              <a:t>sensivity</a:t>
            </a:r>
            <a:r>
              <a:rPr sz="2750" b="1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b="1" spc="30" dirty="0">
                <a:solidFill>
                  <a:srgbClr val="00AF50"/>
                </a:solidFill>
                <a:latin typeface="Calibri"/>
                <a:cs typeface="Calibri"/>
              </a:rPr>
              <a:t>,CBC </a:t>
            </a:r>
            <a:r>
              <a:rPr sz="2750" b="1" spc="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3.Treatment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and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duration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???!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804" y="5051742"/>
            <a:ext cx="6073545" cy="120618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69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292" y="649097"/>
            <a:ext cx="6671309" cy="43815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104775">
              <a:lnSpc>
                <a:spcPts val="3260"/>
              </a:lnSpc>
            </a:pPr>
            <a:r>
              <a:rPr sz="2750" spc="-254" dirty="0">
                <a:latin typeface="Arial"/>
                <a:cs typeface="Arial"/>
              </a:rPr>
              <a:t>ونا</a:t>
            </a:r>
            <a:r>
              <a:rPr sz="2750" spc="75" dirty="0">
                <a:latin typeface="Arial"/>
                <a:cs typeface="Arial"/>
              </a:rPr>
              <a:t> </a:t>
            </a:r>
            <a:r>
              <a:rPr sz="2750" spc="-250" dirty="0">
                <a:latin typeface="Arial"/>
                <a:cs typeface="Arial"/>
              </a:rPr>
              <a:t>هروصلا</a:t>
            </a:r>
            <a:r>
              <a:rPr sz="2750" spc="80" dirty="0">
                <a:latin typeface="Arial"/>
                <a:cs typeface="Arial"/>
              </a:rPr>
              <a:t> </a:t>
            </a:r>
            <a:r>
              <a:rPr sz="2750" spc="65" dirty="0">
                <a:latin typeface="Arial"/>
                <a:cs typeface="Arial"/>
              </a:rPr>
              <a:t>نم</a:t>
            </a:r>
            <a:r>
              <a:rPr sz="2750" spc="10" dirty="0">
                <a:latin typeface="Arial"/>
                <a:cs typeface="Arial"/>
              </a:rPr>
              <a:t> </a:t>
            </a:r>
            <a:r>
              <a:rPr sz="2750" spc="-415" dirty="0">
                <a:latin typeface="Arial"/>
                <a:cs typeface="Arial"/>
              </a:rPr>
              <a:t>فرعت</a:t>
            </a:r>
            <a:r>
              <a:rPr sz="2750" spc="130" dirty="0">
                <a:latin typeface="Arial"/>
                <a:cs typeface="Arial"/>
              </a:rPr>
              <a:t> </a:t>
            </a:r>
            <a:r>
              <a:rPr sz="2750" spc="-440" dirty="0">
                <a:latin typeface="Arial"/>
                <a:cs typeface="Arial"/>
              </a:rPr>
              <a:t>كدب</a:t>
            </a:r>
            <a:r>
              <a:rPr sz="2750" spc="50" dirty="0">
                <a:latin typeface="Arial"/>
                <a:cs typeface="Arial"/>
              </a:rPr>
              <a:t> </a:t>
            </a:r>
            <a:r>
              <a:rPr sz="2750" spc="-650" dirty="0">
                <a:latin typeface="Arial"/>
                <a:cs typeface="Arial"/>
              </a:rPr>
              <a:t>سب</a:t>
            </a:r>
            <a:r>
              <a:rPr sz="2750" spc="50" dirty="0">
                <a:latin typeface="Arial"/>
                <a:cs typeface="Arial"/>
              </a:rPr>
              <a:t> </a:t>
            </a:r>
            <a:r>
              <a:rPr sz="2750" spc="-170" dirty="0">
                <a:latin typeface="Arial"/>
                <a:cs typeface="Arial"/>
              </a:rPr>
              <a:t>اهركذتم</a:t>
            </a:r>
            <a:r>
              <a:rPr sz="2750" spc="80" dirty="0">
                <a:latin typeface="Arial"/>
                <a:cs typeface="Arial"/>
              </a:rPr>
              <a:t> </a:t>
            </a:r>
            <a:r>
              <a:rPr sz="2750" spc="75" dirty="0">
                <a:latin typeface="Arial"/>
                <a:cs typeface="Arial"/>
              </a:rPr>
              <a:t>شم</a:t>
            </a:r>
            <a:r>
              <a:rPr sz="2750" spc="15" dirty="0">
                <a:latin typeface="Arial"/>
                <a:cs typeface="Arial"/>
              </a:rPr>
              <a:t> </a:t>
            </a:r>
            <a:r>
              <a:rPr sz="2750" spc="-450" dirty="0">
                <a:latin typeface="Arial"/>
                <a:cs typeface="Arial"/>
              </a:rPr>
              <a:t>هغيصلا</a:t>
            </a:r>
            <a:r>
              <a:rPr sz="2750" spc="25" dirty="0">
                <a:latin typeface="Arial"/>
                <a:cs typeface="Arial"/>
              </a:rPr>
              <a:t> </a:t>
            </a:r>
            <a:r>
              <a:rPr sz="2750" spc="-10" dirty="0">
                <a:latin typeface="Calibri"/>
                <a:cs typeface="Calibri"/>
              </a:rPr>
              <a:t>TCC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9087" y="1485899"/>
            <a:ext cx="6947534" cy="2157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65125" indent="-34353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365760" algn="l"/>
              </a:tabLst>
            </a:pPr>
            <a:r>
              <a:rPr sz="2750" dirty="0">
                <a:latin typeface="Calibri"/>
                <a:cs typeface="Calibri"/>
              </a:rPr>
              <a:t>The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best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method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for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diagnosis</a:t>
            </a:r>
            <a:r>
              <a:rPr sz="2750" spc="23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10" dirty="0">
                <a:solidFill>
                  <a:srgbClr val="00AF50"/>
                </a:solidFill>
                <a:latin typeface="Calibri"/>
                <a:cs typeface="Calibri"/>
              </a:rPr>
              <a:t>CYSTOSCOPY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alibri"/>
              <a:buAutoNum type="arabicPeriod"/>
            </a:pPr>
            <a:endParaRPr sz="2700">
              <a:latin typeface="Calibri"/>
              <a:cs typeface="Calibri"/>
            </a:endParaRPr>
          </a:p>
          <a:p>
            <a:pPr marL="22225" marR="339725">
              <a:lnSpc>
                <a:spcPct val="102400"/>
              </a:lnSpc>
              <a:spcBef>
                <a:spcPts val="5"/>
              </a:spcBef>
              <a:buAutoNum type="arabicPeriod"/>
              <a:tabLst>
                <a:tab pos="394335" algn="l"/>
              </a:tabLst>
            </a:pPr>
            <a:r>
              <a:rPr sz="2750" spc="10" dirty="0">
                <a:latin typeface="Calibri"/>
                <a:cs typeface="Calibri"/>
              </a:rPr>
              <a:t>What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do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you</a:t>
            </a:r>
            <a:r>
              <a:rPr sz="2750" spc="-6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think</a:t>
            </a:r>
            <a:r>
              <a:rPr sz="2750" spc="204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should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be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written</a:t>
            </a:r>
            <a:r>
              <a:rPr sz="2750" spc="23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radiological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report?</a:t>
            </a:r>
            <a:r>
              <a:rPr sz="2750" spc="30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(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CYTOLOGY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)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?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2750" spc="20" dirty="0">
                <a:solidFill>
                  <a:srgbClr val="00AF50"/>
                </a:solidFill>
                <a:latin typeface="Wingdings"/>
                <a:cs typeface="Wingdings"/>
              </a:rPr>
              <a:t></a:t>
            </a:r>
            <a:r>
              <a:rPr sz="2750" spc="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750" spc="45" dirty="0">
                <a:solidFill>
                  <a:srgbClr val="00AF50"/>
                </a:solidFill>
                <a:latin typeface="Arial"/>
                <a:cs typeface="Arial"/>
              </a:rPr>
              <a:t>يردم</a:t>
            </a:r>
            <a:r>
              <a:rPr sz="2750" spc="7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750" spc="5" dirty="0">
                <a:solidFill>
                  <a:srgbClr val="00AF50"/>
                </a:solidFill>
                <a:latin typeface="Arial"/>
                <a:cs typeface="Arial"/>
              </a:rPr>
              <a:t>:</a:t>
            </a:r>
            <a:r>
              <a:rPr sz="2750" spc="-5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750" spc="-140" dirty="0">
                <a:solidFill>
                  <a:srgbClr val="00AF50"/>
                </a:solidFill>
                <a:latin typeface="Arial"/>
                <a:cs typeface="Arial"/>
              </a:rPr>
              <a:t>باوجلا</a:t>
            </a:r>
            <a:endParaRPr sz="27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5400" y="3076575"/>
            <a:ext cx="3495675" cy="34480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689610" marR="5080" indent="-181610">
              <a:lnSpc>
                <a:spcPts val="5260"/>
              </a:lnSpc>
              <a:spcBef>
                <a:spcPts val="254"/>
              </a:spcBef>
            </a:pPr>
            <a:r>
              <a:rPr dirty="0"/>
              <a:t>Group</a:t>
            </a:r>
            <a:r>
              <a:rPr spc="-120" dirty="0"/>
              <a:t> </a:t>
            </a:r>
            <a:r>
              <a:rPr dirty="0"/>
              <a:t>4(C+D) </a:t>
            </a:r>
            <a:r>
              <a:rPr spc="-980" dirty="0"/>
              <a:t> </a:t>
            </a:r>
            <a:r>
              <a:rPr spc="20" dirty="0"/>
              <a:t>30/12/2021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01239" y="3895979"/>
            <a:ext cx="454152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-15" dirty="0">
                <a:solidFill>
                  <a:srgbClr val="888888"/>
                </a:solidFill>
                <a:latin typeface="Calibri"/>
                <a:cs typeface="Calibri"/>
              </a:rPr>
              <a:t>Prepared</a:t>
            </a:r>
            <a:r>
              <a:rPr sz="3200" spc="-3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888888"/>
                </a:solidFill>
                <a:latin typeface="Calibri"/>
                <a:cs typeface="Calibri"/>
              </a:rPr>
              <a:t>by</a:t>
            </a:r>
            <a:r>
              <a:rPr sz="3200" spc="-9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888888"/>
                </a:solidFill>
                <a:latin typeface="Calibri"/>
                <a:cs typeface="Calibri"/>
              </a:rPr>
              <a:t>:</a:t>
            </a:r>
            <a:r>
              <a:rPr sz="3200" spc="8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15" dirty="0">
                <a:solidFill>
                  <a:srgbClr val="888888"/>
                </a:solidFill>
                <a:latin typeface="Calibri"/>
                <a:cs typeface="Calibri"/>
              </a:rPr>
              <a:t>Nebal</a:t>
            </a:r>
            <a:r>
              <a:rPr sz="3200" spc="-114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888888"/>
                </a:solidFill>
                <a:latin typeface="Calibri"/>
                <a:cs typeface="Calibri"/>
              </a:rPr>
              <a:t>Jarab’a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461010"/>
            <a:ext cx="84391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40" dirty="0"/>
              <a:t>Q</a:t>
            </a:r>
            <a:r>
              <a:rPr spc="20" dirty="0"/>
              <a:t>1</a:t>
            </a:r>
            <a:r>
              <a:rPr spc="5"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43811"/>
            <a:ext cx="4396740" cy="346900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527050" indent="-514984">
              <a:lnSpc>
                <a:spcPct val="100000"/>
              </a:lnSpc>
              <a:spcBef>
                <a:spcPts val="675"/>
              </a:spcBef>
              <a:buAutoNum type="alphaUcPeriod"/>
              <a:tabLst>
                <a:tab pos="527050" algn="l"/>
                <a:tab pos="527685" algn="l"/>
              </a:tabLst>
            </a:pPr>
            <a:r>
              <a:rPr sz="2400" spc="5" dirty="0">
                <a:latin typeface="Calibri"/>
                <a:cs typeface="Calibri"/>
              </a:rPr>
              <a:t>Name?</a:t>
            </a:r>
            <a:endParaRPr sz="2400">
              <a:latin typeface="Calibri"/>
              <a:cs typeface="Calibri"/>
            </a:endParaRPr>
          </a:p>
          <a:p>
            <a:pPr marL="412750">
              <a:lnSpc>
                <a:spcPct val="100000"/>
              </a:lnSpc>
              <a:spcBef>
                <a:spcPts val="575"/>
              </a:spcBef>
            </a:pPr>
            <a:r>
              <a:rPr sz="2400" spc="-20" dirty="0">
                <a:solidFill>
                  <a:srgbClr val="00CC00"/>
                </a:solidFill>
                <a:latin typeface="Calibri"/>
                <a:cs typeface="Calibri"/>
              </a:rPr>
              <a:t>2-way</a:t>
            </a:r>
            <a:r>
              <a:rPr sz="2400" spc="-1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00CC00"/>
                </a:solidFill>
                <a:latin typeface="Calibri"/>
                <a:cs typeface="Calibri"/>
              </a:rPr>
              <a:t>folye’s</a:t>
            </a:r>
            <a:r>
              <a:rPr sz="2400" spc="-1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CC00"/>
                </a:solidFill>
                <a:latin typeface="Calibri"/>
                <a:cs typeface="Calibri"/>
              </a:rPr>
              <a:t>catheter</a:t>
            </a:r>
            <a:endParaRPr sz="2400">
              <a:latin typeface="Calibri"/>
              <a:cs typeface="Calibri"/>
            </a:endParaRPr>
          </a:p>
          <a:p>
            <a:pPr marL="527050" indent="-514984">
              <a:lnSpc>
                <a:spcPct val="100000"/>
              </a:lnSpc>
              <a:spcBef>
                <a:spcPts val="575"/>
              </a:spcBef>
              <a:buAutoNum type="alphaUcPeriod" startAt="2"/>
              <a:tabLst>
                <a:tab pos="527050" algn="l"/>
                <a:tab pos="527685" algn="l"/>
              </a:tabLst>
            </a:pPr>
            <a:r>
              <a:rPr sz="2400" spc="-10" dirty="0">
                <a:latin typeface="Calibri"/>
                <a:cs typeface="Calibri"/>
              </a:rPr>
              <a:t>List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indications</a:t>
            </a:r>
            <a:endParaRPr sz="2400">
              <a:latin typeface="Calibri"/>
              <a:cs typeface="Calibri"/>
            </a:endParaRPr>
          </a:p>
          <a:p>
            <a:pPr marL="927735" lvl="1" indent="-51562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927735" algn="l"/>
                <a:tab pos="928369" algn="l"/>
              </a:tabLst>
            </a:pPr>
            <a:r>
              <a:rPr sz="2400" spc="-5" dirty="0">
                <a:solidFill>
                  <a:srgbClr val="00CC00"/>
                </a:solidFill>
                <a:latin typeface="Calibri"/>
                <a:cs typeface="Calibri"/>
              </a:rPr>
              <a:t>Sterile</a:t>
            </a:r>
            <a:r>
              <a:rPr sz="2400" spc="-5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CC00"/>
                </a:solidFill>
                <a:latin typeface="Calibri"/>
                <a:cs typeface="Calibri"/>
              </a:rPr>
              <a:t>urine</a:t>
            </a:r>
            <a:r>
              <a:rPr sz="2400" spc="-5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sample</a:t>
            </a:r>
            <a:endParaRPr sz="2400">
              <a:latin typeface="Calibri"/>
              <a:cs typeface="Calibri"/>
            </a:endParaRPr>
          </a:p>
          <a:p>
            <a:pPr marL="927735" lvl="1" indent="-51562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927735" algn="l"/>
                <a:tab pos="928369" algn="l"/>
              </a:tabLst>
            </a:pPr>
            <a:r>
              <a:rPr sz="2400" spc="-10" dirty="0">
                <a:solidFill>
                  <a:srgbClr val="00CC00"/>
                </a:solidFill>
                <a:latin typeface="Calibri"/>
                <a:cs typeface="Calibri"/>
              </a:rPr>
              <a:t>Urodynamic</a:t>
            </a:r>
            <a:r>
              <a:rPr sz="2400" spc="-7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CC00"/>
                </a:solidFill>
                <a:latin typeface="Calibri"/>
                <a:cs typeface="Calibri"/>
              </a:rPr>
              <a:t>studies</a:t>
            </a:r>
            <a:endParaRPr sz="2400">
              <a:latin typeface="Calibri"/>
              <a:cs typeface="Calibri"/>
            </a:endParaRPr>
          </a:p>
          <a:p>
            <a:pPr marL="927735" lvl="1" indent="-51562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927735" algn="l"/>
                <a:tab pos="928369" algn="l"/>
              </a:tabLst>
            </a:pP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I</a:t>
            </a:r>
            <a:r>
              <a:rPr sz="2400" spc="20" dirty="0">
                <a:solidFill>
                  <a:srgbClr val="00CC00"/>
                </a:solidFill>
                <a:latin typeface="Calibri"/>
                <a:cs typeface="Calibri"/>
              </a:rPr>
              <a:t>m</a:t>
            </a:r>
            <a:r>
              <a:rPr sz="2400" spc="30" dirty="0">
                <a:solidFill>
                  <a:srgbClr val="00CC00"/>
                </a:solidFill>
                <a:latin typeface="Calibri"/>
                <a:cs typeface="Calibri"/>
              </a:rPr>
              <a:t>m</a:t>
            </a:r>
            <a:r>
              <a:rPr sz="2400" spc="5" dirty="0">
                <a:solidFill>
                  <a:srgbClr val="00CC00"/>
                </a:solidFill>
                <a:latin typeface="Calibri"/>
                <a:cs typeface="Calibri"/>
              </a:rPr>
              <a:t>o</a:t>
            </a:r>
            <a:r>
              <a:rPr sz="2400" spc="10" dirty="0">
                <a:solidFill>
                  <a:srgbClr val="00CC00"/>
                </a:solidFill>
                <a:latin typeface="Calibri"/>
                <a:cs typeface="Calibri"/>
              </a:rPr>
              <a:t>b</a:t>
            </a:r>
            <a:r>
              <a:rPr sz="2400" spc="-30" dirty="0">
                <a:solidFill>
                  <a:srgbClr val="00CC00"/>
                </a:solidFill>
                <a:latin typeface="Calibri"/>
                <a:cs typeface="Calibri"/>
              </a:rPr>
              <a:t>ili</a:t>
            </a:r>
            <a:r>
              <a:rPr sz="2400" spc="30" dirty="0">
                <a:solidFill>
                  <a:srgbClr val="00CC0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e</a:t>
            </a:r>
            <a:r>
              <a:rPr sz="2400" spc="30" dirty="0">
                <a:solidFill>
                  <a:srgbClr val="00CC00"/>
                </a:solidFill>
                <a:latin typeface="Calibri"/>
                <a:cs typeface="Calibri"/>
              </a:rPr>
              <a:t>d</a:t>
            </a:r>
            <a:r>
              <a:rPr sz="2400" spc="-105" dirty="0">
                <a:solidFill>
                  <a:srgbClr val="00CC00"/>
                </a:solidFill>
                <a:latin typeface="Calibri"/>
                <a:cs typeface="Calibri"/>
              </a:rPr>
              <a:t>/</a:t>
            </a:r>
            <a:r>
              <a:rPr sz="2400" spc="30" dirty="0">
                <a:solidFill>
                  <a:srgbClr val="00CC00"/>
                </a:solidFill>
                <a:latin typeface="Calibri"/>
                <a:cs typeface="Calibri"/>
              </a:rPr>
              <a:t>c</a:t>
            </a:r>
            <a:r>
              <a:rPr sz="2400" spc="5" dirty="0">
                <a:solidFill>
                  <a:srgbClr val="00CC00"/>
                </a:solidFill>
                <a:latin typeface="Calibri"/>
                <a:cs typeface="Calibri"/>
              </a:rPr>
              <a:t>o</a:t>
            </a:r>
            <a:r>
              <a:rPr sz="2400" spc="30" dirty="0">
                <a:solidFill>
                  <a:srgbClr val="00CC00"/>
                </a:solidFill>
                <a:latin typeface="Calibri"/>
                <a:cs typeface="Calibri"/>
              </a:rPr>
              <a:t>m</a:t>
            </a:r>
            <a:r>
              <a:rPr sz="2400" spc="-25" dirty="0">
                <a:solidFill>
                  <a:srgbClr val="00CC00"/>
                </a:solidFill>
                <a:latin typeface="Calibri"/>
                <a:cs typeface="Calibri"/>
              </a:rPr>
              <a:t>a</a:t>
            </a:r>
            <a:r>
              <a:rPr sz="2400" spc="15" dirty="0">
                <a:solidFill>
                  <a:srgbClr val="00CC00"/>
                </a:solidFill>
                <a:latin typeface="Calibri"/>
                <a:cs typeface="Calibri"/>
              </a:rPr>
              <a:t>t</a:t>
            </a:r>
            <a:r>
              <a:rPr sz="2400" spc="5" dirty="0">
                <a:solidFill>
                  <a:srgbClr val="00CC00"/>
                </a:solidFill>
                <a:latin typeface="Calibri"/>
                <a:cs typeface="Calibri"/>
              </a:rPr>
              <a:t>o</a:t>
            </a:r>
            <a:r>
              <a:rPr sz="2400" spc="35" dirty="0">
                <a:solidFill>
                  <a:srgbClr val="00CC0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ed</a:t>
            </a:r>
            <a:r>
              <a:rPr sz="2400" spc="-22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CC00"/>
                </a:solidFill>
                <a:latin typeface="Calibri"/>
                <a:cs typeface="Calibri"/>
              </a:rPr>
              <a:t>p</a:t>
            </a:r>
            <a:r>
              <a:rPr sz="2400" spc="15" dirty="0">
                <a:solidFill>
                  <a:srgbClr val="00CC0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927735" lvl="1" indent="-51562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927735" algn="l"/>
                <a:tab pos="928369" algn="l"/>
              </a:tabLst>
            </a:pPr>
            <a:r>
              <a:rPr sz="2400" spc="-10" dirty="0">
                <a:solidFill>
                  <a:srgbClr val="00CC00"/>
                </a:solidFill>
                <a:latin typeface="Calibri"/>
                <a:cs typeface="Calibri"/>
              </a:rPr>
              <a:t>Bladder</a:t>
            </a:r>
            <a:r>
              <a:rPr sz="2400" spc="2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CC00"/>
                </a:solidFill>
                <a:latin typeface="Calibri"/>
                <a:cs typeface="Calibri"/>
              </a:rPr>
              <a:t>drainage</a:t>
            </a:r>
            <a:r>
              <a:rPr sz="2400" spc="3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CC00"/>
                </a:solidFill>
                <a:latin typeface="Calibri"/>
                <a:cs typeface="Calibri"/>
              </a:rPr>
              <a:t>in</a:t>
            </a:r>
            <a:r>
              <a:rPr sz="2400" spc="-3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CC00"/>
                </a:solidFill>
                <a:latin typeface="Calibri"/>
                <a:cs typeface="Calibri"/>
              </a:rPr>
              <a:t>urine</a:t>
            </a:r>
            <a:endParaRPr sz="2400">
              <a:latin typeface="Calibri"/>
              <a:cs typeface="Calibri"/>
            </a:endParaRPr>
          </a:p>
          <a:p>
            <a:pPr marL="927735">
              <a:lnSpc>
                <a:spcPct val="100000"/>
              </a:lnSpc>
              <a:spcBef>
                <a:spcPts val="45"/>
              </a:spcBef>
            </a:pP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retention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2125" y="2107406"/>
            <a:ext cx="2750343" cy="218598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657" y="210438"/>
            <a:ext cx="7175500" cy="112839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0"/>
              </a:spcBef>
            </a:pPr>
            <a:r>
              <a:rPr sz="3950" spc="20" dirty="0"/>
              <a:t>Q2:</a:t>
            </a:r>
            <a:r>
              <a:rPr sz="3950" spc="-10" dirty="0"/>
              <a:t> </a:t>
            </a:r>
            <a:r>
              <a:rPr sz="3200" spc="25" dirty="0"/>
              <a:t>during</a:t>
            </a:r>
            <a:r>
              <a:rPr sz="3200" spc="-140" dirty="0"/>
              <a:t> </a:t>
            </a:r>
            <a:r>
              <a:rPr sz="3200" spc="5" dirty="0"/>
              <a:t>cystoscopy</a:t>
            </a:r>
            <a:r>
              <a:rPr sz="3200" spc="-229" dirty="0"/>
              <a:t> </a:t>
            </a:r>
            <a:r>
              <a:rPr sz="3200" spc="5" dirty="0"/>
              <a:t>this</a:t>
            </a:r>
            <a:r>
              <a:rPr sz="3200" spc="-35" dirty="0"/>
              <a:t> </a:t>
            </a:r>
            <a:r>
              <a:rPr sz="3200" spc="10" dirty="0"/>
              <a:t>lesion</a:t>
            </a:r>
            <a:r>
              <a:rPr sz="3200" spc="-90" dirty="0"/>
              <a:t> </a:t>
            </a:r>
            <a:r>
              <a:rPr sz="3200" spc="30" dirty="0"/>
              <a:t>has</a:t>
            </a:r>
            <a:r>
              <a:rPr sz="3200" spc="-110" dirty="0"/>
              <a:t> </a:t>
            </a:r>
            <a:r>
              <a:rPr sz="3200" dirty="0"/>
              <a:t>been </a:t>
            </a:r>
            <a:r>
              <a:rPr sz="3200" spc="-710" dirty="0"/>
              <a:t> </a:t>
            </a:r>
            <a:r>
              <a:rPr sz="3200" spc="5" dirty="0"/>
              <a:t>seen: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24827" y="2001647"/>
            <a:ext cx="3930015" cy="319214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670"/>
              </a:spcBef>
              <a:buAutoNum type="alphaUcPeriod"/>
              <a:tabLst>
                <a:tab pos="527050" algn="l"/>
                <a:tab pos="527685" algn="l"/>
              </a:tabLst>
            </a:pPr>
            <a:r>
              <a:rPr sz="2400" spc="-5" dirty="0">
                <a:latin typeface="Calibri"/>
                <a:cs typeface="Calibri"/>
              </a:rPr>
              <a:t>Diagnosis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412750">
              <a:lnSpc>
                <a:spcPct val="100000"/>
              </a:lnSpc>
              <a:spcBef>
                <a:spcPts val="575"/>
              </a:spcBef>
            </a:pPr>
            <a:r>
              <a:rPr sz="2400" spc="-20" dirty="0">
                <a:solidFill>
                  <a:srgbClr val="00CC00"/>
                </a:solidFill>
                <a:latin typeface="Calibri"/>
                <a:cs typeface="Calibri"/>
              </a:rPr>
              <a:t>Transitional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 cell</a:t>
            </a:r>
            <a:r>
              <a:rPr sz="2400" spc="-6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CC00"/>
                </a:solidFill>
                <a:latin typeface="Calibri"/>
                <a:cs typeface="Calibri"/>
              </a:rPr>
              <a:t>carcinoma</a:t>
            </a:r>
            <a:endParaRPr sz="2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575"/>
              </a:spcBef>
              <a:buAutoNum type="alphaUcPeriod" startAt="2"/>
              <a:tabLst>
                <a:tab pos="527050" algn="l"/>
                <a:tab pos="527685" algn="l"/>
              </a:tabLst>
            </a:pPr>
            <a:r>
              <a:rPr sz="2400" spc="-12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25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412750">
              <a:lnSpc>
                <a:spcPct val="100000"/>
              </a:lnSpc>
              <a:spcBef>
                <a:spcPts val="575"/>
              </a:spcBef>
            </a:pPr>
            <a:r>
              <a:rPr sz="2400" spc="30" dirty="0">
                <a:solidFill>
                  <a:srgbClr val="00CC00"/>
                </a:solidFill>
                <a:latin typeface="Calibri"/>
                <a:cs typeface="Calibri"/>
              </a:rPr>
              <a:t>Acc</a:t>
            </a:r>
            <a:r>
              <a:rPr sz="2400" spc="5" dirty="0">
                <a:solidFill>
                  <a:srgbClr val="00CC00"/>
                </a:solidFill>
                <a:latin typeface="Calibri"/>
                <a:cs typeface="Calibri"/>
              </a:rPr>
              <a:t>o</a:t>
            </a:r>
            <a:r>
              <a:rPr sz="2400" spc="-15" dirty="0">
                <a:solidFill>
                  <a:srgbClr val="00CC00"/>
                </a:solidFill>
                <a:latin typeface="Calibri"/>
                <a:cs typeface="Calibri"/>
              </a:rPr>
              <a:t>r</a:t>
            </a:r>
            <a:r>
              <a:rPr sz="2400" spc="10" dirty="0">
                <a:solidFill>
                  <a:srgbClr val="00CC00"/>
                </a:solidFill>
                <a:latin typeface="Calibri"/>
                <a:cs typeface="Calibri"/>
              </a:rPr>
              <a:t>d</a:t>
            </a:r>
            <a:r>
              <a:rPr sz="2400" spc="-30" dirty="0">
                <a:solidFill>
                  <a:srgbClr val="00CC00"/>
                </a:solidFill>
                <a:latin typeface="Calibri"/>
                <a:cs typeface="Calibri"/>
              </a:rPr>
              <a:t>i</a:t>
            </a:r>
            <a:r>
              <a:rPr sz="2400" spc="10" dirty="0">
                <a:solidFill>
                  <a:srgbClr val="00CC0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g</a:t>
            </a:r>
            <a:r>
              <a:rPr sz="2400" spc="-17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solidFill>
                  <a:srgbClr val="00CC0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o</a:t>
            </a:r>
            <a:r>
              <a:rPr sz="2400" spc="-8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400" spc="35" dirty="0">
                <a:solidFill>
                  <a:srgbClr val="00CC00"/>
                </a:solidFill>
                <a:latin typeface="Calibri"/>
                <a:cs typeface="Calibri"/>
              </a:rPr>
              <a:t>s</a:t>
            </a:r>
            <a:r>
              <a:rPr sz="2400" spc="15" dirty="0">
                <a:solidFill>
                  <a:srgbClr val="00CC00"/>
                </a:solidFill>
                <a:latin typeface="Calibri"/>
                <a:cs typeface="Calibri"/>
              </a:rPr>
              <a:t>t</a:t>
            </a:r>
            <a:r>
              <a:rPr sz="2400" spc="-25" dirty="0">
                <a:solidFill>
                  <a:srgbClr val="00CC0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CC00"/>
                </a:solidFill>
                <a:latin typeface="Calibri"/>
                <a:cs typeface="Calibri"/>
              </a:rPr>
              <a:t>ge;</a:t>
            </a:r>
            <a:endParaRPr sz="2400">
              <a:latin typeface="Calibri"/>
              <a:cs typeface="Calibri"/>
            </a:endParaRPr>
          </a:p>
          <a:p>
            <a:pPr marL="812800" marR="5080">
              <a:lnSpc>
                <a:spcPct val="100000"/>
              </a:lnSpc>
              <a:spcBef>
                <a:spcPts val="525"/>
              </a:spcBef>
            </a:pPr>
            <a:r>
              <a:rPr sz="2000" spc="-15" dirty="0">
                <a:solidFill>
                  <a:srgbClr val="00CC00"/>
                </a:solidFill>
                <a:latin typeface="Calibri"/>
                <a:cs typeface="Calibri"/>
              </a:rPr>
              <a:t>T1,T2</a:t>
            </a:r>
            <a:r>
              <a:rPr sz="2000" spc="-6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0CC00"/>
                </a:solidFill>
                <a:latin typeface="Calibri"/>
                <a:cs typeface="Calibri"/>
              </a:rPr>
              <a:t>:</a:t>
            </a:r>
            <a:r>
              <a:rPr sz="2000" spc="-1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CC00"/>
                </a:solidFill>
                <a:latin typeface="Calibri"/>
                <a:cs typeface="Calibri"/>
              </a:rPr>
              <a:t>TURBT</a:t>
            </a:r>
            <a:r>
              <a:rPr sz="2000" spc="-1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CC00"/>
                </a:solidFill>
                <a:latin typeface="Calibri"/>
                <a:cs typeface="Calibri"/>
              </a:rPr>
              <a:t>or</a:t>
            </a:r>
            <a:r>
              <a:rPr sz="2000" spc="-3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CC00"/>
                </a:solidFill>
                <a:latin typeface="Calibri"/>
                <a:cs typeface="Calibri"/>
              </a:rPr>
              <a:t>transurethral </a:t>
            </a:r>
            <a:r>
              <a:rPr sz="2000" spc="-44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CC00"/>
                </a:solidFill>
                <a:latin typeface="Calibri"/>
                <a:cs typeface="Calibri"/>
              </a:rPr>
              <a:t>c</a:t>
            </a:r>
            <a:r>
              <a:rPr sz="2000" spc="-10" dirty="0">
                <a:solidFill>
                  <a:srgbClr val="00CC00"/>
                </a:solidFill>
                <a:latin typeface="Calibri"/>
                <a:cs typeface="Calibri"/>
              </a:rPr>
              <a:t>y</a:t>
            </a:r>
            <a:r>
              <a:rPr sz="2000" spc="40" dirty="0">
                <a:solidFill>
                  <a:srgbClr val="00CC00"/>
                </a:solidFill>
                <a:latin typeface="Calibri"/>
                <a:cs typeface="Calibri"/>
              </a:rPr>
              <a:t>s</a:t>
            </a:r>
            <a:r>
              <a:rPr sz="2000" spc="5" dirty="0">
                <a:solidFill>
                  <a:srgbClr val="00CC00"/>
                </a:solidFill>
                <a:latin typeface="Calibri"/>
                <a:cs typeface="Calibri"/>
              </a:rPr>
              <a:t>t</a:t>
            </a:r>
            <a:r>
              <a:rPr sz="2000" spc="-10" dirty="0">
                <a:solidFill>
                  <a:srgbClr val="00CC00"/>
                </a:solidFill>
                <a:latin typeface="Calibri"/>
                <a:cs typeface="Calibri"/>
              </a:rPr>
              <a:t>o</a:t>
            </a:r>
            <a:r>
              <a:rPr sz="2000" spc="-5" dirty="0">
                <a:solidFill>
                  <a:srgbClr val="00CC00"/>
                </a:solidFill>
                <a:latin typeface="Calibri"/>
                <a:cs typeface="Calibri"/>
              </a:rPr>
              <a:t>di</a:t>
            </a:r>
            <a:r>
              <a:rPr sz="2000" spc="10" dirty="0">
                <a:solidFill>
                  <a:srgbClr val="00CC00"/>
                </a:solidFill>
                <a:latin typeface="Calibri"/>
                <a:cs typeface="Calibri"/>
              </a:rPr>
              <a:t>at</a:t>
            </a:r>
            <a:r>
              <a:rPr sz="2000" spc="-5" dirty="0">
                <a:solidFill>
                  <a:srgbClr val="00CC00"/>
                </a:solidFill>
                <a:latin typeface="Calibri"/>
                <a:cs typeface="Calibri"/>
              </a:rPr>
              <a:t>h</a:t>
            </a:r>
            <a:r>
              <a:rPr sz="2000" spc="-25" dirty="0">
                <a:solidFill>
                  <a:srgbClr val="00CC00"/>
                </a:solidFill>
                <a:latin typeface="Calibri"/>
                <a:cs typeface="Calibri"/>
              </a:rPr>
              <a:t>er</a:t>
            </a:r>
            <a:r>
              <a:rPr sz="2000" spc="50" dirty="0">
                <a:solidFill>
                  <a:srgbClr val="00CC00"/>
                </a:solidFill>
                <a:latin typeface="Calibri"/>
                <a:cs typeface="Calibri"/>
              </a:rPr>
              <a:t>m</a:t>
            </a:r>
            <a:r>
              <a:rPr sz="2000" spc="10" dirty="0">
                <a:solidFill>
                  <a:srgbClr val="00CC00"/>
                </a:solidFill>
                <a:latin typeface="Calibri"/>
                <a:cs typeface="Calibri"/>
              </a:rPr>
              <a:t>y</a:t>
            </a:r>
            <a:r>
              <a:rPr sz="2000" spc="-18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CC00"/>
                </a:solidFill>
                <a:latin typeface="Calibri"/>
                <a:cs typeface="Calibri"/>
              </a:rPr>
              <a:t>o</a:t>
            </a:r>
            <a:r>
              <a:rPr sz="2000" spc="5" dirty="0">
                <a:solidFill>
                  <a:srgbClr val="00CC00"/>
                </a:solidFill>
                <a:latin typeface="Calibri"/>
                <a:cs typeface="Calibri"/>
              </a:rPr>
              <a:t>r</a:t>
            </a:r>
            <a:r>
              <a:rPr sz="2000" spc="35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CC00"/>
                </a:solidFill>
                <a:latin typeface="Calibri"/>
                <a:cs typeface="Calibri"/>
              </a:rPr>
              <a:t>l</a:t>
            </a:r>
            <a:r>
              <a:rPr sz="2000" spc="10" dirty="0">
                <a:solidFill>
                  <a:srgbClr val="00CC00"/>
                </a:solidFill>
                <a:latin typeface="Calibri"/>
                <a:cs typeface="Calibri"/>
              </a:rPr>
              <a:t>a</a:t>
            </a:r>
            <a:r>
              <a:rPr sz="2000" spc="40" dirty="0">
                <a:solidFill>
                  <a:srgbClr val="00CC00"/>
                </a:solidFill>
                <a:latin typeface="Calibri"/>
                <a:cs typeface="Calibri"/>
              </a:rPr>
              <a:t>s</a:t>
            </a:r>
            <a:r>
              <a:rPr sz="2000" spc="-25" dirty="0">
                <a:solidFill>
                  <a:srgbClr val="00CC00"/>
                </a:solidFill>
                <a:latin typeface="Calibri"/>
                <a:cs typeface="Calibri"/>
              </a:rPr>
              <a:t>e</a:t>
            </a:r>
            <a:r>
              <a:rPr sz="2000" spc="5" dirty="0">
                <a:solidFill>
                  <a:srgbClr val="00CC00"/>
                </a:solidFill>
                <a:latin typeface="Calibri"/>
                <a:cs typeface="Calibri"/>
              </a:rPr>
              <a:t>r</a:t>
            </a:r>
            <a:endParaRPr sz="2000">
              <a:latin typeface="Calibri"/>
              <a:cs typeface="Calibri"/>
            </a:endParaRPr>
          </a:p>
          <a:p>
            <a:pPr marL="812800">
              <a:lnSpc>
                <a:spcPct val="100000"/>
              </a:lnSpc>
              <a:spcBef>
                <a:spcPts val="459"/>
              </a:spcBef>
            </a:pPr>
            <a:r>
              <a:rPr sz="2000" spc="5" dirty="0">
                <a:solidFill>
                  <a:srgbClr val="00CC00"/>
                </a:solidFill>
                <a:latin typeface="Calibri"/>
                <a:cs typeface="Calibri"/>
              </a:rPr>
              <a:t>T3</a:t>
            </a:r>
            <a:r>
              <a:rPr sz="2000" spc="-7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0CC00"/>
                </a:solidFill>
                <a:latin typeface="Calibri"/>
                <a:cs typeface="Calibri"/>
              </a:rPr>
              <a:t>:</a:t>
            </a:r>
            <a:r>
              <a:rPr sz="2000" spc="4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CC00"/>
                </a:solidFill>
                <a:latin typeface="Calibri"/>
                <a:cs typeface="Calibri"/>
              </a:rPr>
              <a:t>cystectomy</a:t>
            </a:r>
            <a:endParaRPr sz="2000">
              <a:latin typeface="Calibri"/>
              <a:cs typeface="Calibri"/>
            </a:endParaRPr>
          </a:p>
          <a:p>
            <a:pPr marL="812800">
              <a:lnSpc>
                <a:spcPct val="100000"/>
              </a:lnSpc>
              <a:spcBef>
                <a:spcPts val="525"/>
              </a:spcBef>
            </a:pPr>
            <a:r>
              <a:rPr sz="2000" spc="5" dirty="0">
                <a:solidFill>
                  <a:srgbClr val="00CC00"/>
                </a:solidFill>
                <a:latin typeface="Calibri"/>
                <a:cs typeface="Calibri"/>
              </a:rPr>
              <a:t>T4</a:t>
            </a:r>
            <a:r>
              <a:rPr sz="2000" spc="-6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0CC00"/>
                </a:solidFill>
                <a:latin typeface="Calibri"/>
                <a:cs typeface="Calibri"/>
              </a:rPr>
              <a:t>:</a:t>
            </a:r>
            <a:r>
              <a:rPr sz="2000" spc="50" dirty="0">
                <a:solidFill>
                  <a:srgbClr val="00CC0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CC00"/>
                </a:solidFill>
                <a:latin typeface="Calibri"/>
                <a:cs typeface="Calibri"/>
              </a:rPr>
              <a:t>chemoradiotherapy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19675" y="2057400"/>
            <a:ext cx="3657600" cy="31242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415655" y="6472554"/>
            <a:ext cx="228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Widescreen</PresentationFormat>
  <Slides>319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319</vt:i4>
      </vt:variant>
    </vt:vector>
  </HeadingPairs>
  <TitlesOfParts>
    <vt:vector size="3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Urology Mini-OSCE</vt:lpstr>
      <vt:lpstr>Q1</vt:lpstr>
      <vt:lpstr>Q2</vt:lpstr>
      <vt:lpstr>Q3</vt:lpstr>
      <vt:lpstr>Q4</vt:lpstr>
      <vt:lpstr>Q5</vt:lpstr>
      <vt:lpstr>Q6 A CT scan shows a bilateral renal mass. Mention 5 DDX for  benign renal masses?</vt:lpstr>
      <vt:lpstr>PowerPoint Presentation</vt:lpstr>
      <vt:lpstr>Q8</vt:lpstr>
      <vt:lpstr>PowerPoint Presentation</vt:lpstr>
      <vt:lpstr>PowerPoint Presentation</vt:lpstr>
      <vt:lpstr>PowerPoint Presentation</vt:lpstr>
      <vt:lpstr>33 years old married female with recurrent  dysuria , urgency and hematuria with mild fever</vt:lpstr>
      <vt:lpstr>PowerPoint Presentation</vt:lpstr>
      <vt:lpstr>Mention types of folyes  cath. According to the  number of ways  &amp; one  absolute contraindication</vt:lpstr>
      <vt:lpstr>PowerPoint Presentation</vt:lpstr>
      <vt:lpstr>PowerPoint Presentation</vt:lpstr>
      <vt:lpstr>Urology archive  group 2(A+B)</vt:lpstr>
      <vt:lpstr>station1</vt:lpstr>
      <vt:lpstr>Station 2</vt:lpstr>
      <vt:lpstr>Station 3</vt:lpstr>
      <vt:lpstr>Station 4</vt:lpstr>
      <vt:lpstr>Station 5</vt:lpstr>
      <vt:lpstr>Station 6</vt:lpstr>
      <vt:lpstr>Station 7</vt:lpstr>
      <vt:lpstr>Station 8</vt:lpstr>
      <vt:lpstr>Urology 3\11\2022</vt:lpstr>
      <vt:lpstr>Station 1 : Bladder Cancer</vt:lpstr>
      <vt:lpstr>Station 2 :</vt:lpstr>
      <vt:lpstr>Station 3 : BPH</vt:lpstr>
      <vt:lpstr>Station 4 :</vt:lpstr>
      <vt:lpstr>station 5: RTA , urinary bladder injury</vt:lpstr>
      <vt:lpstr>Station 6 : Erectile dysfunction</vt:lpstr>
      <vt:lpstr>Station 7 :</vt:lpstr>
      <vt:lpstr>Station 8 : US of hydronephrosis no  apparent stone , pt has single kidney</vt:lpstr>
      <vt:lpstr>Done by :  شوطبلا لساب  زاوفلا ىفطصم</vt:lpstr>
      <vt:lpstr>PowerPoint Presentation</vt:lpstr>
      <vt:lpstr>PowerPoint Presentation</vt:lpstr>
      <vt:lpstr>PowerPoint Presentation</vt:lpstr>
      <vt:lpstr>PowerPoint Presentation</vt:lpstr>
      <vt:lpstr>Station 1</vt:lpstr>
      <vt:lpstr>Station 2</vt:lpstr>
      <vt:lpstr>Station 3</vt:lpstr>
      <vt:lpstr>Station 4</vt:lpstr>
      <vt:lpstr>Station 5</vt:lpstr>
      <vt:lpstr>Station 6</vt:lpstr>
      <vt:lpstr>Station 7</vt:lpstr>
      <vt:lpstr>Station 8</vt:lpstr>
      <vt:lpstr>UROLOGY MINI-OSCI</vt:lpstr>
      <vt:lpstr>Q1 : 14 y old boy attend ER complaining of lt.  sudden testicular pain with vomiting ,  On Doppler U/S no blood flow identified.</vt:lpstr>
      <vt:lpstr>PowerPoint Presentation</vt:lpstr>
      <vt:lpstr>Q2 : during cystoscopy this  lesion has been seen:</vt:lpstr>
      <vt:lpstr>Q3 :</vt:lpstr>
      <vt:lpstr>PowerPoint Presentation</vt:lpstr>
      <vt:lpstr>Q4:</vt:lpstr>
      <vt:lpstr>Q5 :</vt:lpstr>
      <vt:lpstr>Q6:</vt:lpstr>
      <vt:lpstr>Q7:</vt:lpstr>
      <vt:lpstr>PowerPoint Presentation</vt:lpstr>
      <vt:lpstr>Q8 : Definition of these term :</vt:lpstr>
      <vt:lpstr>Urology Mini-Osce Archive</vt:lpstr>
      <vt:lpstr>PowerPoint Presentation</vt:lpstr>
      <vt:lpstr>Q2</vt:lpstr>
      <vt:lpstr>Q3</vt:lpstr>
      <vt:lpstr>Best diagnostic method?  Cystoscopy Most common histological  type?</vt:lpstr>
      <vt:lpstr>PowerPoint Presentation</vt:lpstr>
      <vt:lpstr>Q6</vt:lpstr>
      <vt:lpstr>Q7</vt:lpstr>
      <vt:lpstr>Q8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Group 4(C+D)  30/12/2021</vt:lpstr>
      <vt:lpstr>Q1:</vt:lpstr>
      <vt:lpstr>Q2: during cystoscopy this lesion has been  seen:</vt:lpstr>
      <vt:lpstr>Q3: 55 yo male smoker c/o Lt loin pain &amp;  hematuria, CT with contrast was done :</vt:lpstr>
      <vt:lpstr>Q4: 12 yo male pt presented to the ER c/o 12 hrs Rt  testicular pain, emergent exploration surgery was  done showing the following:</vt:lpstr>
      <vt:lpstr>Q5: 80 yo male pt co acute urine retention as you  see :</vt:lpstr>
      <vt:lpstr>Q6: define:</vt:lpstr>
      <vt:lpstr>Q7: 28 yo male pt presented to the ER co testicular  pain ,examination finding was :</vt:lpstr>
      <vt:lpstr>Q8:</vt:lpstr>
      <vt:lpstr>Urology Mini-Osce Archive  2/12/2021</vt:lpstr>
      <vt:lpstr>Station 1:</vt:lpstr>
      <vt:lpstr>Station 2:</vt:lpstr>
      <vt:lpstr>Station 3 :</vt:lpstr>
      <vt:lpstr>Station 4 :</vt:lpstr>
      <vt:lpstr>Station 5 :</vt:lpstr>
      <vt:lpstr>Station 6:</vt:lpstr>
      <vt:lpstr>Station 7 :</vt:lpstr>
      <vt:lpstr>Station 8 :</vt:lpstr>
      <vt:lpstr>Urology Mini-Osci  Group 3/c+d</vt:lpstr>
      <vt:lpstr>Station 1</vt:lpstr>
      <vt:lpstr>Station 2</vt:lpstr>
      <vt:lpstr>Station 3 ( matching)</vt:lpstr>
      <vt:lpstr>Station 4</vt:lpstr>
      <vt:lpstr>Station 5</vt:lpstr>
      <vt:lpstr>Station 6</vt:lpstr>
      <vt:lpstr>station 7 A 50-year-old male patient presented with hematuria and bladder filling defect on  radiology, He has been a worker in a chemical factory since 25 years</vt:lpstr>
      <vt:lpstr>Station 8</vt:lpstr>
      <vt:lpstr>a+b))Group 3</vt:lpstr>
      <vt:lpstr>Station 1</vt:lpstr>
      <vt:lpstr>Station 2</vt:lpstr>
      <vt:lpstr>Station 4</vt:lpstr>
      <vt:lpstr>Station3</vt:lpstr>
      <vt:lpstr>Station 5</vt:lpstr>
      <vt:lpstr>Station 6</vt:lpstr>
      <vt:lpstr>PowerPoint Presentation</vt:lpstr>
      <vt:lpstr>Station8</vt:lpstr>
      <vt:lpstr>Urology Archive</vt:lpstr>
      <vt:lpstr>PowerPoint Presentation</vt:lpstr>
      <vt:lpstr>1- name</vt:lpstr>
      <vt:lpstr>PowerPoint Presentation</vt:lpstr>
      <vt:lpstr>1- spot diagnosis</vt:lpstr>
      <vt:lpstr>1- spot diagnosis</vt:lpstr>
      <vt:lpstr>PowerPoint Presentation</vt:lpstr>
      <vt:lpstr>1- spot diagnosis</vt:lpstr>
      <vt:lpstr>PowerPoint Presentation</vt:lpstr>
      <vt:lpstr>Urology Archive  ةيناثلا ةعومجملا  5/8/2021 Hashem Tarawneh  Abdallah Tarawneh</vt:lpstr>
      <vt:lpstr>Station 1</vt:lpstr>
      <vt:lpstr>Station 2</vt:lpstr>
      <vt:lpstr>Station 3</vt:lpstr>
      <vt:lpstr>Station 4</vt:lpstr>
      <vt:lpstr>Station 5</vt:lpstr>
      <vt:lpstr>Station 6</vt:lpstr>
      <vt:lpstr>Station 7</vt:lpstr>
      <vt:lpstr>Station 8</vt:lpstr>
      <vt:lpstr>PowerPoint Presentation</vt:lpstr>
      <vt:lpstr>Q1</vt:lpstr>
      <vt:lpstr>PowerPoint Presentation</vt:lpstr>
      <vt:lpstr>PowerPoint Presentation</vt:lpstr>
      <vt:lpstr>Q3</vt:lpstr>
      <vt:lpstr>Q4</vt:lpstr>
      <vt:lpstr>PowerPoint Presentation</vt:lpstr>
      <vt:lpstr>PowerPoint Presentation</vt:lpstr>
      <vt:lpstr>Q6 .Picture for x-ray bladder injury scuba diving presented  to ER complaining of abdominal pain, stable vital signs  x-ray shows dilated bowel and air fluid level</vt:lpstr>
      <vt:lpstr>Q7</vt:lpstr>
      <vt:lpstr>Q8</vt:lpstr>
      <vt:lpstr>PowerPoint Presentation</vt:lpstr>
      <vt:lpstr>1.70y old male patient , smoker , presented to  urology clinic complaining of painless  intermittent gross hematuria and urinary  retention on U / S : 33 cm urinary mass was  found , if the mass was shown to malignant</vt:lpstr>
      <vt:lpstr>PowerPoint Presentation</vt:lpstr>
      <vt:lpstr>PowerPoint Presentation</vt:lpstr>
      <vt:lpstr>4.68 year old male patient with bph  came to the ER with back pain, abdominal pain,fever  tachycardia,creatinine 0.8</vt:lpstr>
      <vt:lpstr>PowerPoint Presentation</vt:lpstr>
      <vt:lpstr>PowerPoint Presentation</vt:lpstr>
      <vt:lpstr>6.Pt complain from palpable varicocele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Patient admitted to the ER due to abdominal  Trauma ( from the history there is bladder  injury) Grade ?? ( depend on the laceration size from  the Hx )</vt:lpstr>
      <vt:lpstr>Urology  Group 4(c+d) Dr . Mohamed soub  Done by: lina alhawadi</vt:lpstr>
      <vt:lpstr>Station 1</vt:lpstr>
      <vt:lpstr>station 2</vt:lpstr>
      <vt:lpstr>PowerPoint Presentation</vt:lpstr>
      <vt:lpstr>Station 4</vt:lpstr>
      <vt:lpstr>PowerPoint Presentation</vt:lpstr>
      <vt:lpstr>PowerPoint Presentation</vt:lpstr>
      <vt:lpstr>Station 7</vt:lpstr>
      <vt:lpstr>Station 8</vt:lpstr>
      <vt:lpstr>PowerPoint Presentation</vt:lpstr>
      <vt:lpstr>PowerPoint Presentation</vt:lpstr>
      <vt:lpstr>1- name the structure  double j catheter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difference between Acute urine  retention Vs Chronic</vt:lpstr>
      <vt:lpstr>Pic of Vesicoureteral reflex to renal pelvis without  dilation: 1)diagnostic image ?  2)Grade ?</vt:lpstr>
      <vt:lpstr>Q) List 5 indications of surgery in BPH</vt:lpstr>
      <vt:lpstr>Urology  group 3 (c+d)</vt:lpstr>
      <vt:lpstr>PowerPoint Presentation</vt:lpstr>
      <vt:lpstr>PowerPoint Presentation</vt:lpstr>
      <vt:lpstr>PowerPoint Presentation</vt:lpstr>
      <vt:lpstr>Picture of bladder mass with filling defict  histological finding? Squamous cell carcinoma  diagnosis?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Pic of Vesicoureteral reflex to renal pelvis without  dilation: 1)diagnostic image ?  2)Grade ?</vt:lpstr>
      <vt:lpstr>PowerPoint Presentation</vt:lpstr>
      <vt:lpstr>70 year old male ,with history of smoking with  ultrasound of bladder showing mass within  the bladder</vt:lpstr>
      <vt:lpstr>PowerPoint Presentation</vt:lpstr>
      <vt:lpstr>PowerPoint Presentation</vt:lpstr>
      <vt:lpstr>PowerPoint Presentation</vt:lpstr>
      <vt:lpstr>PowerPoint Presentation</vt:lpstr>
      <vt:lpstr>Answers</vt:lpstr>
      <vt:lpstr>PowerPoint Presentation</vt:lpstr>
      <vt:lpstr>Answer</vt:lpstr>
      <vt:lpstr>PowerPoint Presentation</vt:lpstr>
      <vt:lpstr>Answer</vt:lpstr>
      <vt:lpstr>Q 4</vt:lpstr>
      <vt:lpstr>Answer</vt:lpstr>
      <vt:lpstr>Q5</vt:lpstr>
      <vt:lpstr>Answer</vt:lpstr>
      <vt:lpstr>Q6</vt:lpstr>
      <vt:lpstr>Answer</vt:lpstr>
      <vt:lpstr>Q7</vt:lpstr>
      <vt:lpstr>Answer</vt:lpstr>
      <vt:lpstr>PowerPoint Presentation</vt:lpstr>
      <vt:lpstr>PowerPoint Presentation</vt:lpstr>
      <vt:lpstr>PowerPoint Presentation</vt:lpstr>
      <vt:lpstr>Q. recnac reddalb fo egats "T" eht etirW )1</vt:lpstr>
      <vt:lpstr>Q) List 5 syndroms assosciated with benign  renal tumor.</vt:lpstr>
      <vt:lpstr>Q) List 5 indications of doub J catheter.</vt:lpstr>
      <vt:lpstr>Q) List 5 indications of surgery in BPH</vt:lpstr>
      <vt:lpstr>Q) List 5 differences between testicular  torsion &amp; epididymo orchitis</vt:lpstr>
      <vt:lpstr>Q) List 6 differences between acute &amp;  chronic urinary retention</vt:lpstr>
      <vt:lpstr>Q) list 5 differences between renal and uretric colic</vt:lpstr>
      <vt:lpstr>Q) Define :</vt:lpstr>
      <vt:lpstr>PowerPoint Presentation</vt:lpstr>
      <vt:lpstr>PowerPoint Presentation</vt:lpstr>
      <vt:lpstr>Bag - of - worms looking mass over the left testis , in this  case all are indications of surgery except :</vt:lpstr>
      <vt:lpstr>14 y old boy attend ER complaining of sudden testicular  pain with vomiting since 4 hours , On doppler U/S no  blood flow identified what is the most likely diagnosis ?</vt:lpstr>
      <vt:lpstr>14y old boy attend ER complaining of sudden testicular  pain with vomiting since 4 hours , On doppler U/S no  blood flow identified , The best management for this  condition is :</vt:lpstr>
      <vt:lpstr>25 y male patient , have history of car accident and  multiple fractures 3 years ago presented with obstructive  urinary symptoms , uroflowmetry showed box shaped  graphy , what is the likely diagnosis ?</vt:lpstr>
      <vt:lpstr>PowerPoint Presentation</vt:lpstr>
      <vt:lpstr>What is the name of this radiological study ?</vt:lpstr>
      <vt:lpstr>Where can you tract the course of the ureter here ?</vt:lpstr>
      <vt:lpstr>70y old male patient , smoker , presented to urology clinic  complaining of painless intermittent gross hematuria and  urinary retention on U / S : 33 cm urinary mass was  found , if the mass was shown to malignant , what is the  most likely type ?</vt:lpstr>
      <vt:lpstr>70y old male patient , smoker , presented to urology clinic  complaining of painless intermittent gross hematuria and  urinary retention on U / S : 33 cm urinary mass was  found , if the mass was shown to malignant , which of  the following is considered a risk factor ?</vt:lpstr>
      <vt:lpstr>Name this structure ?</vt:lpstr>
      <vt:lpstr>Which of the following is an indication for its use ?</vt:lpstr>
      <vt:lpstr>What is the name of this catheter ?</vt:lpstr>
      <vt:lpstr>This type is used in which of the following operation ?</vt:lpstr>
      <vt:lpstr>This imaging study was done to pediatric patient with  recurrent UTI showing VUR with contrast refluxing to renal  pelvis without dilatation , what is the name of study ?</vt:lpstr>
      <vt:lpstr>This imaging study was done to pediatric patient with  recurrent UTI showing VUR with contrast refluxing to renal  pelvis without dilatation , what is the grade of VUR ?</vt:lpstr>
      <vt:lpstr>This photo showing suprapubic fullness for 70 y old male  patient attend urology clinic complaining of inability to  pass urine with episodes of urinary incontinence since  more than 2 weeks .What is the type of incontinence  does this patient have ?</vt:lpstr>
      <vt:lpstr>This photo showing suprapubic fullness for 70 y old male  patient attend urology clinic complaining of inability to  pass urine with episodes of urinary incontinence since  more than 2 weeks . The most likely diagnosis ?</vt:lpstr>
      <vt:lpstr>49 y old has gout , presented to ER with sever left renal colic  the presented x - ray study does not show radio-opaque</vt:lpstr>
      <vt:lpstr>PowerPoint Presentation</vt:lpstr>
      <vt:lpstr>PowerPoint Presentation</vt:lpstr>
      <vt:lpstr>PowerPoint Presentation</vt:lpstr>
      <vt:lpstr>PowerPoint Presentation</vt:lpstr>
      <vt:lpstr>Q1:</vt:lpstr>
      <vt:lpstr>PowerPoint Presentation</vt:lpstr>
      <vt:lpstr>Q2:</vt:lpstr>
      <vt:lpstr>PowerPoint Presentation</vt:lpstr>
      <vt:lpstr>Q3:</vt:lpstr>
      <vt:lpstr>PowerPoint Presentation</vt:lpstr>
      <vt:lpstr>Q4:</vt:lpstr>
      <vt:lpstr>PowerPoint Presentation</vt:lpstr>
      <vt:lpstr>70 year old male ,with history of smoking with  ultrasound of bladder showing mass within  the bladder</vt:lpstr>
      <vt:lpstr>PowerPoint Presentation</vt:lpstr>
      <vt:lpstr>Q6</vt:lpstr>
      <vt:lpstr>PowerPoint Presentation</vt:lpstr>
      <vt:lpstr>Q7</vt:lpstr>
      <vt:lpstr>PowerPoint Presentation</vt:lpstr>
      <vt:lpstr>PowerPoint Presentation</vt:lpstr>
      <vt:lpstr>PowerPoint Presentation</vt:lpstr>
      <vt:lpstr>Ans. station 1</vt:lpstr>
      <vt:lpstr>station 2</vt:lpstr>
      <vt:lpstr>Ans. station 2</vt:lpstr>
      <vt:lpstr>PowerPoint Presentation</vt:lpstr>
      <vt:lpstr>Ans. station 3</vt:lpstr>
      <vt:lpstr>station 4</vt:lpstr>
      <vt:lpstr>Ans. station 4</vt:lpstr>
      <vt:lpstr>station 5</vt:lpstr>
      <vt:lpstr>Ans. station 5</vt:lpstr>
      <vt:lpstr>station 6</vt:lpstr>
      <vt:lpstr>Ans. station 6</vt:lpstr>
      <vt:lpstr>station7</vt:lpstr>
      <vt:lpstr>Ans. station 7</vt:lpstr>
      <vt:lpstr>Station 8</vt:lpstr>
      <vt:lpstr>Ans. station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12 YEAR CHILD COME TO ER WITH SEVERE PAIN IN HIS TESTIS FROM 12 HOUR, AFTR EXPLORATION WE SEE THAT ;</vt:lpstr>
      <vt:lpstr>PowerPoint Presentation</vt:lpstr>
      <vt:lpstr>CYSTOSCOPE OF MALE PATIENT  PRESENT THAT</vt:lpstr>
      <vt:lpstr>PowerPoint Presentation</vt:lpstr>
      <vt:lpstr>PowerPoint Presentation</vt:lpstr>
      <vt:lpstr>PowerPoint Presentation</vt:lpstr>
      <vt:lpstr>PATIENT WITH HISTORY OF LOIN PAIN ,  HEMATUIRA</vt:lpstr>
      <vt:lpstr>PowerPoint Presentation</vt:lpstr>
      <vt:lpstr>PowerPoint Presentation</vt:lpstr>
      <vt:lpstr>DEFINTION OF THESE TERMS ;</vt:lpstr>
      <vt:lpstr>UROLOGY MINI-OSCI Wateen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احمد مهند احمد ابو مراد</cp:lastModifiedBy>
  <cp:revision>4</cp:revision>
  <dcterms:created xsi:type="dcterms:W3CDTF">2023-02-24T15:25:16Z</dcterms:created>
  <dcterms:modified xsi:type="dcterms:W3CDTF">2023-04-06T09:15:32Z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2023-02-24T00:00:00Z</vt:filetime>
  </property>
  <property fmtid="{D5CDD505-2E9C-101B-9397-08002B2CF9AE}" pid="3" name="Creator">
    <vt:lpwstr>Samsung Electronics</vt:lpwstr>
  </property>
  <property fmtid="{D5CDD505-2E9C-101B-9397-08002B2CF9AE}" pid="4" name="LastSaved">
    <vt:filetime>2023-02-24T00:00:00Z</vt:filetime>
  </property>
</Properties>
</file>