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52"/>
  </p:notesMasterIdLst>
  <p:sldIdLst>
    <p:sldId id="258" r:id="rId2"/>
    <p:sldId id="260" r:id="rId3"/>
    <p:sldId id="257"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85" r:id="rId18"/>
    <p:sldId id="274" r:id="rId19"/>
    <p:sldId id="275" r:id="rId20"/>
    <p:sldId id="286" r:id="rId21"/>
    <p:sldId id="287" r:id="rId22"/>
    <p:sldId id="288" r:id="rId23"/>
    <p:sldId id="289" r:id="rId24"/>
    <p:sldId id="290" r:id="rId25"/>
    <p:sldId id="291" r:id="rId26"/>
    <p:sldId id="292"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8"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FA49"/>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openxmlformats.org/officeDocument/2006/relationships/customXml" Target="../customXml/item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0DC414-7ED0-439C-9E84-1C1FBA3AFC36}" type="datetimeFigureOut">
              <a:rPr lang="en-GB" smtClean="0"/>
              <a:pPr/>
              <a:t>28/12/2020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E649DF-F60B-4CB2-BD9E-12E2CA85F845}"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IQ" dirty="0"/>
          </a:p>
        </p:txBody>
      </p:sp>
      <p:sp>
        <p:nvSpPr>
          <p:cNvPr id="4" name="Slide Number Placeholder 3"/>
          <p:cNvSpPr>
            <a:spLocks noGrp="1"/>
          </p:cNvSpPr>
          <p:nvPr>
            <p:ph type="sldNum" sz="quarter" idx="10"/>
          </p:nvPr>
        </p:nvSpPr>
        <p:spPr/>
        <p:txBody>
          <a:bodyPr/>
          <a:lstStyle/>
          <a:p>
            <a:fld id="{6B37E379-8794-4B01-96AD-E66DA69C0D58}" type="slidenum">
              <a:rPr lang="ar-IQ" smtClean="0"/>
              <a:pPr/>
              <a:t>1</a:t>
            </a:fld>
            <a:endParaRPr lang="ar-IQ"/>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AE649DF-F60B-4CB2-BD9E-12E2CA85F845}" type="slidenum">
              <a:rPr lang="en-GB" smtClean="0"/>
              <a:pPr/>
              <a:t>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GB" dirty="0"/>
          </a:p>
        </p:txBody>
      </p:sp>
      <p:sp>
        <p:nvSpPr>
          <p:cNvPr id="4" name="عنصر نائب لرقم الشريحة 3"/>
          <p:cNvSpPr>
            <a:spLocks noGrp="1"/>
          </p:cNvSpPr>
          <p:nvPr>
            <p:ph type="sldNum" sz="quarter" idx="10"/>
          </p:nvPr>
        </p:nvSpPr>
        <p:spPr/>
        <p:txBody>
          <a:bodyPr/>
          <a:lstStyle/>
          <a:p>
            <a:fld id="{C7D67042-1DFC-414C-A5F0-AA473043CC07}" type="slidenum">
              <a:rPr lang="en-GB" smtClean="0"/>
              <a:pPr/>
              <a:t>37</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r>
              <a:rPr lang="en-US"/>
              <a:t>Tuesday 29 December 2020</a:t>
            </a:r>
          </a:p>
        </p:txBody>
      </p:sp>
      <p:sp>
        <p:nvSpPr>
          <p:cNvPr id="5" name="Footer Placeholder 4"/>
          <p:cNvSpPr>
            <a:spLocks noGrp="1"/>
          </p:cNvSpPr>
          <p:nvPr>
            <p:ph type="ftr" sz="quarter" idx="11"/>
          </p:nvPr>
        </p:nvSpPr>
        <p:spPr/>
        <p:txBody>
          <a:bodyPr/>
          <a:lstStyle/>
          <a:p>
            <a:r>
              <a:rPr lang="en-US"/>
              <a:t>Dr. Aiman Q. Afar</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Tuesday 29 December 2020</a:t>
            </a:r>
          </a:p>
        </p:txBody>
      </p:sp>
      <p:sp>
        <p:nvSpPr>
          <p:cNvPr id="5" name="Footer Placeholder 4"/>
          <p:cNvSpPr>
            <a:spLocks noGrp="1"/>
          </p:cNvSpPr>
          <p:nvPr>
            <p:ph type="ftr" sz="quarter" idx="11"/>
          </p:nvPr>
        </p:nvSpPr>
        <p:spPr/>
        <p:txBody>
          <a:bodyPr/>
          <a:lstStyle/>
          <a:p>
            <a:r>
              <a:rPr lang="en-US"/>
              <a:t>Dr. Aiman Q. Afar</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Tuesday 29 December 2020</a:t>
            </a:r>
          </a:p>
        </p:txBody>
      </p:sp>
      <p:sp>
        <p:nvSpPr>
          <p:cNvPr id="5" name="Footer Placeholder 4"/>
          <p:cNvSpPr>
            <a:spLocks noGrp="1"/>
          </p:cNvSpPr>
          <p:nvPr>
            <p:ph type="ftr" sz="quarter" idx="11"/>
          </p:nvPr>
        </p:nvSpPr>
        <p:spPr/>
        <p:txBody>
          <a:bodyPr/>
          <a:lstStyle/>
          <a:p>
            <a:r>
              <a:rPr lang="en-US"/>
              <a:t>Dr. Aiman Q. Afar</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Tuesday 29 December 2020</a:t>
            </a:r>
          </a:p>
        </p:txBody>
      </p:sp>
      <p:sp>
        <p:nvSpPr>
          <p:cNvPr id="5" name="Footer Placeholder 4"/>
          <p:cNvSpPr>
            <a:spLocks noGrp="1"/>
          </p:cNvSpPr>
          <p:nvPr>
            <p:ph type="ftr" sz="quarter" idx="11"/>
          </p:nvPr>
        </p:nvSpPr>
        <p:spPr/>
        <p:txBody>
          <a:bodyPr/>
          <a:lstStyle/>
          <a:p>
            <a:r>
              <a:rPr lang="en-US"/>
              <a:t>Dr. Aiman Q. Afar</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Tuesday 29 December 2020</a:t>
            </a:r>
          </a:p>
        </p:txBody>
      </p:sp>
      <p:sp>
        <p:nvSpPr>
          <p:cNvPr id="5" name="Footer Placeholder 4"/>
          <p:cNvSpPr>
            <a:spLocks noGrp="1"/>
          </p:cNvSpPr>
          <p:nvPr>
            <p:ph type="ftr" sz="quarter" idx="11"/>
          </p:nvPr>
        </p:nvSpPr>
        <p:spPr/>
        <p:txBody>
          <a:bodyPr/>
          <a:lstStyle/>
          <a:p>
            <a:r>
              <a:rPr lang="en-US"/>
              <a:t>Dr. Aiman Q. Afar</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US"/>
              <a:t>Tuesday 29 December 2020</a:t>
            </a:r>
          </a:p>
        </p:txBody>
      </p:sp>
      <p:sp>
        <p:nvSpPr>
          <p:cNvPr id="6" name="Footer Placeholder 5"/>
          <p:cNvSpPr>
            <a:spLocks noGrp="1"/>
          </p:cNvSpPr>
          <p:nvPr>
            <p:ph type="ftr" sz="quarter" idx="11"/>
          </p:nvPr>
        </p:nvSpPr>
        <p:spPr/>
        <p:txBody>
          <a:bodyPr/>
          <a:lstStyle/>
          <a:p>
            <a:r>
              <a:rPr lang="en-US"/>
              <a:t>Dr. Aiman Q. Afar</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r>
              <a:rPr lang="en-US"/>
              <a:t>Tuesday 29 December 2020</a:t>
            </a:r>
          </a:p>
        </p:txBody>
      </p:sp>
      <p:sp>
        <p:nvSpPr>
          <p:cNvPr id="8" name="Footer Placeholder 7"/>
          <p:cNvSpPr>
            <a:spLocks noGrp="1"/>
          </p:cNvSpPr>
          <p:nvPr>
            <p:ph type="ftr" sz="quarter" idx="11"/>
          </p:nvPr>
        </p:nvSpPr>
        <p:spPr/>
        <p:txBody>
          <a:bodyPr/>
          <a:lstStyle/>
          <a:p>
            <a:r>
              <a:rPr lang="en-US"/>
              <a:t>Dr. Aiman Q. Afar</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Tuesday 29 December 2020</a:t>
            </a:r>
          </a:p>
        </p:txBody>
      </p:sp>
      <p:sp>
        <p:nvSpPr>
          <p:cNvPr id="4" name="Footer Placeholder 3"/>
          <p:cNvSpPr>
            <a:spLocks noGrp="1"/>
          </p:cNvSpPr>
          <p:nvPr>
            <p:ph type="ftr" sz="quarter" idx="11"/>
          </p:nvPr>
        </p:nvSpPr>
        <p:spPr/>
        <p:txBody>
          <a:bodyPr/>
          <a:lstStyle/>
          <a:p>
            <a:r>
              <a:rPr lang="en-US"/>
              <a:t>Dr. Aiman Q. Afar</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Tuesday 29 December 2020</a:t>
            </a:r>
          </a:p>
        </p:txBody>
      </p:sp>
      <p:sp>
        <p:nvSpPr>
          <p:cNvPr id="3" name="Footer Placeholder 2"/>
          <p:cNvSpPr>
            <a:spLocks noGrp="1"/>
          </p:cNvSpPr>
          <p:nvPr>
            <p:ph type="ftr" sz="quarter" idx="11"/>
          </p:nvPr>
        </p:nvSpPr>
        <p:spPr/>
        <p:txBody>
          <a:bodyPr/>
          <a:lstStyle/>
          <a:p>
            <a:r>
              <a:rPr lang="en-US"/>
              <a:t>Dr. Aiman Q. Afar</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Tuesday 29 December 2020</a:t>
            </a:r>
          </a:p>
        </p:txBody>
      </p:sp>
      <p:sp>
        <p:nvSpPr>
          <p:cNvPr id="6" name="Footer Placeholder 5"/>
          <p:cNvSpPr>
            <a:spLocks noGrp="1"/>
          </p:cNvSpPr>
          <p:nvPr>
            <p:ph type="ftr" sz="quarter" idx="11"/>
          </p:nvPr>
        </p:nvSpPr>
        <p:spPr/>
        <p:txBody>
          <a:bodyPr/>
          <a:lstStyle/>
          <a:p>
            <a:r>
              <a:rPr lang="en-US"/>
              <a:t>Dr. Aiman Q. Afar</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Tuesday 29 December 2020</a:t>
            </a:r>
          </a:p>
        </p:txBody>
      </p:sp>
      <p:sp>
        <p:nvSpPr>
          <p:cNvPr id="6" name="Footer Placeholder 5"/>
          <p:cNvSpPr>
            <a:spLocks noGrp="1"/>
          </p:cNvSpPr>
          <p:nvPr>
            <p:ph type="ftr" sz="quarter" idx="11"/>
          </p:nvPr>
        </p:nvSpPr>
        <p:spPr/>
        <p:txBody>
          <a:bodyPr/>
          <a:lstStyle/>
          <a:p>
            <a:r>
              <a:rPr lang="en-US"/>
              <a:t>Dr. Aiman Q. Afar</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Tuesday 29 December 2020</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Dr. Aiman Q. Afar</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990600"/>
            <a:ext cx="7620000" cy="4031873"/>
          </a:xfrm>
          <a:prstGeom prst="rect">
            <a:avLst/>
          </a:prstGeom>
          <a:noFill/>
        </p:spPr>
        <p:txBody>
          <a:bodyPr wrap="square" rtlCol="1">
            <a:spAutoFit/>
          </a:bodyPr>
          <a:lstStyle/>
          <a:p>
            <a:pPr algn="ctr"/>
            <a:r>
              <a:rPr lang="en-US" sz="3200" b="1" i="1" dirty="0">
                <a:solidFill>
                  <a:srgbClr val="FF0000"/>
                </a:solidFill>
                <a:latin typeface="Candara" panose="020E0502030303020204" pitchFamily="34" charset="0"/>
              </a:rPr>
              <a:t>CENTRAL NERVOUS SYSTEM </a:t>
            </a:r>
          </a:p>
          <a:p>
            <a:pPr algn="ctr"/>
            <a:endParaRPr lang="en-US" sz="3200" b="1" i="1" dirty="0">
              <a:solidFill>
                <a:srgbClr val="FF0000"/>
              </a:solidFill>
              <a:latin typeface="Candara" panose="020E0502030303020204" pitchFamily="34" charset="0"/>
            </a:endParaRPr>
          </a:p>
          <a:p>
            <a:pPr algn="ctr"/>
            <a:r>
              <a:rPr lang="en-US" sz="3200" b="1" i="1" dirty="0">
                <a:solidFill>
                  <a:srgbClr val="0033CC"/>
                </a:solidFill>
                <a:latin typeface="Candara" panose="020E0502030303020204" pitchFamily="34" charset="0"/>
              </a:rPr>
              <a:t> </a:t>
            </a:r>
          </a:p>
          <a:p>
            <a:pPr algn="ctr"/>
            <a:endParaRPr lang="en-US" sz="3200" b="1" i="1" dirty="0">
              <a:solidFill>
                <a:schemeClr val="tx2">
                  <a:lumMod val="60000"/>
                  <a:lumOff val="40000"/>
                </a:schemeClr>
              </a:solidFill>
              <a:latin typeface="Candara" panose="020E0502030303020204" pitchFamily="34" charset="0"/>
            </a:endParaRPr>
          </a:p>
          <a:p>
            <a:pPr algn="ctr"/>
            <a:r>
              <a:rPr lang="en-US" sz="3200" b="1" i="1" dirty="0">
                <a:solidFill>
                  <a:srgbClr val="FF0000"/>
                </a:solidFill>
                <a:latin typeface="Candara" panose="020E0502030303020204" pitchFamily="34" charset="0"/>
              </a:rPr>
              <a:t>Dr. Aiman Qais Afar</a:t>
            </a:r>
          </a:p>
          <a:p>
            <a:pPr algn="ctr"/>
            <a:r>
              <a:rPr lang="en-US" sz="3200" b="1" i="1" dirty="0">
                <a:solidFill>
                  <a:srgbClr val="12FA49"/>
                </a:solidFill>
                <a:latin typeface="Candara" panose="020E0502030303020204" pitchFamily="34" charset="0"/>
              </a:rPr>
              <a:t>Surgical Anatomist</a:t>
            </a:r>
          </a:p>
          <a:p>
            <a:pPr algn="ctr"/>
            <a:endParaRPr lang="en-US" sz="3200" b="1" i="1" dirty="0">
              <a:solidFill>
                <a:srgbClr val="FF0000"/>
              </a:solidFill>
              <a:latin typeface="Candara" panose="020E0502030303020204" pitchFamily="34" charset="0"/>
            </a:endParaRPr>
          </a:p>
          <a:p>
            <a:pPr algn="ctr"/>
            <a:r>
              <a:rPr lang="en-US" sz="3200" b="1" i="1" dirty="0">
                <a:solidFill>
                  <a:srgbClr val="0033CC"/>
                </a:solidFill>
                <a:latin typeface="Candara" panose="020E0502030303020204" pitchFamily="34" charset="0"/>
              </a:rPr>
              <a:t>College of Medicine /University of  Fallujah</a:t>
            </a:r>
            <a:endParaRPr lang="ar-IQ" sz="3200" b="1" i="1" dirty="0">
              <a:solidFill>
                <a:srgbClr val="0033CC"/>
              </a:solidFill>
              <a:latin typeface="Candara" panose="020E0502030303020204" pitchFamily="34" charset="0"/>
            </a:endParaRPr>
          </a:p>
        </p:txBody>
      </p:sp>
      <p:sp>
        <p:nvSpPr>
          <p:cNvPr id="3" name="Date Placeholder 2"/>
          <p:cNvSpPr>
            <a:spLocks noGrp="1"/>
          </p:cNvSpPr>
          <p:nvPr>
            <p:ph type="dt" sz="half" idx="10"/>
          </p:nvPr>
        </p:nvSpPr>
        <p:spPr>
          <a:xfrm>
            <a:off x="2438400" y="5316348"/>
            <a:ext cx="4800600" cy="365125"/>
          </a:xfrm>
        </p:spPr>
        <p:txBody>
          <a:bodyPr/>
          <a:lstStyle/>
          <a:p>
            <a:r>
              <a:rPr lang="en-US" sz="3200" b="1" i="1" dirty="0">
                <a:solidFill>
                  <a:srgbClr val="12FA49"/>
                </a:solidFill>
                <a:latin typeface="Candara" panose="020E0502030303020204" pitchFamily="34" charset="0"/>
              </a:rPr>
              <a:t>Tuesday 29 December 2020</a:t>
            </a:r>
          </a:p>
        </p:txBody>
      </p:sp>
      <p:sp>
        <p:nvSpPr>
          <p:cNvPr id="4" name="Slide Number Placeholder 3"/>
          <p:cNvSpPr>
            <a:spLocks noGrp="1"/>
          </p:cNvSpPr>
          <p:nvPr>
            <p:ph type="sldNum" sz="quarter" idx="12"/>
          </p:nvPr>
        </p:nvSpPr>
        <p:spPr>
          <a:xfrm>
            <a:off x="8305800" y="6356350"/>
            <a:ext cx="381000" cy="365125"/>
          </a:xfrm>
        </p:spPr>
        <p:txBody>
          <a:bodyPr/>
          <a:lstStyle/>
          <a:p>
            <a:fld id="{B6F15528-21DE-4FAA-801E-634DDDAF4B2B}" type="slidenum">
              <a:rPr lang="en-US" b="1" smtClean="0">
                <a:solidFill>
                  <a:srgbClr val="0033CC"/>
                </a:solidFill>
              </a:rPr>
              <a:pPr/>
              <a:t>1</a:t>
            </a:fld>
            <a:endParaRPr lang="en-US" b="1" dirty="0">
              <a:solidFill>
                <a:srgbClr val="0033CC"/>
              </a:solidFill>
            </a:endParaRPr>
          </a:p>
        </p:txBody>
      </p:sp>
      <p:sp>
        <p:nvSpPr>
          <p:cNvPr id="8" name="مستطيل 7"/>
          <p:cNvSpPr/>
          <p:nvPr/>
        </p:nvSpPr>
        <p:spPr>
          <a:xfrm>
            <a:off x="2802538" y="2006025"/>
            <a:ext cx="2881686" cy="584775"/>
          </a:xfrm>
          <a:prstGeom prst="rect">
            <a:avLst/>
          </a:prstGeom>
        </p:spPr>
        <p:txBody>
          <a:bodyPr wrap="none">
            <a:spAutoFit/>
          </a:bodyPr>
          <a:lstStyle/>
          <a:p>
            <a:r>
              <a:rPr lang="en-US" sz="3200" b="1" dirty="0">
                <a:solidFill>
                  <a:srgbClr val="0000FF"/>
                </a:solidFill>
              </a:rPr>
              <a:t>DIENCEPHALON</a:t>
            </a:r>
            <a:endParaRPr lang="en-GB" sz="3200" b="1" dirty="0">
              <a:solidFill>
                <a:srgbClr val="0000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813137"/>
            <a:ext cx="8686800" cy="1015663"/>
          </a:xfrm>
          <a:prstGeom prst="rect">
            <a:avLst/>
          </a:prstGeom>
        </p:spPr>
        <p:txBody>
          <a:bodyPr wrap="square">
            <a:spAutoFit/>
          </a:bodyPr>
          <a:lstStyle/>
          <a:p>
            <a:r>
              <a:rPr lang="en-GB" sz="2000" b="1" dirty="0">
                <a:solidFill>
                  <a:srgbClr val="C00000"/>
                </a:solidFill>
              </a:rPr>
              <a:t>The internal medullary lamina </a:t>
            </a:r>
            <a:r>
              <a:rPr lang="en-GB" sz="2000" dirty="0"/>
              <a:t>consists of </a:t>
            </a:r>
            <a:r>
              <a:rPr lang="en-GB" sz="2000" b="1" dirty="0"/>
              <a:t>nerve fibers that pass from one thalamic nucleus to another</a:t>
            </a:r>
            <a:r>
              <a:rPr lang="en-GB" sz="2000" dirty="0"/>
              <a:t>. </a:t>
            </a:r>
          </a:p>
          <a:p>
            <a:r>
              <a:rPr lang="en-GB" sz="2000" dirty="0"/>
              <a:t>Anterosuperiorly, </a:t>
            </a:r>
            <a:r>
              <a:rPr lang="en-GB" sz="2000" b="1" dirty="0">
                <a:solidFill>
                  <a:srgbClr val="C00000"/>
                </a:solidFill>
              </a:rPr>
              <a:t>the internal medullary lamina </a:t>
            </a:r>
            <a:r>
              <a:rPr lang="en-GB" sz="2000" b="1" dirty="0"/>
              <a:t>splits, resembling a Y shape. </a:t>
            </a:r>
          </a:p>
        </p:txBody>
      </p:sp>
      <p:sp>
        <p:nvSpPr>
          <p:cNvPr id="3" name="Rectangle 2"/>
          <p:cNvSpPr/>
          <p:nvPr/>
        </p:nvSpPr>
        <p:spPr>
          <a:xfrm>
            <a:off x="152400" y="152400"/>
            <a:ext cx="5145961" cy="584775"/>
          </a:xfrm>
          <a:prstGeom prst="rect">
            <a:avLst/>
          </a:prstGeom>
          <a:solidFill>
            <a:srgbClr val="FFFF00"/>
          </a:solidFill>
          <a:ln w="57150">
            <a:solidFill>
              <a:srgbClr val="0000FF"/>
            </a:solidFill>
          </a:ln>
        </p:spPr>
        <p:txBody>
          <a:bodyPr wrap="none">
            <a:spAutoFit/>
          </a:bodyPr>
          <a:lstStyle/>
          <a:p>
            <a:r>
              <a:rPr lang="en-GB" sz="3200" b="1" dirty="0">
                <a:solidFill>
                  <a:srgbClr val="FF0000"/>
                </a:solidFill>
              </a:rPr>
              <a:t>Subdivisions of the Thalamus</a:t>
            </a:r>
          </a:p>
        </p:txBody>
      </p:sp>
      <p:sp>
        <p:nvSpPr>
          <p:cNvPr id="4" name="Rectangle 3"/>
          <p:cNvSpPr/>
          <p:nvPr/>
        </p:nvSpPr>
        <p:spPr>
          <a:xfrm>
            <a:off x="152400" y="2209800"/>
            <a:ext cx="3810000" cy="2246769"/>
          </a:xfrm>
          <a:prstGeom prst="rect">
            <a:avLst/>
          </a:prstGeom>
        </p:spPr>
        <p:txBody>
          <a:bodyPr wrap="square">
            <a:spAutoFit/>
          </a:bodyPr>
          <a:lstStyle/>
          <a:p>
            <a:r>
              <a:rPr lang="en-GB" sz="2000" b="1" dirty="0">
                <a:solidFill>
                  <a:srgbClr val="0000FF"/>
                </a:solidFill>
              </a:rPr>
              <a:t>The thalamus thus is subdivided into three main parts</a:t>
            </a:r>
            <a:r>
              <a:rPr lang="en-GB" sz="2000" dirty="0">
                <a:solidFill>
                  <a:srgbClr val="0000FF"/>
                </a:solidFill>
              </a:rPr>
              <a:t>;</a:t>
            </a:r>
          </a:p>
          <a:p>
            <a:endParaRPr lang="en-GB" sz="2000" dirty="0">
              <a:solidFill>
                <a:srgbClr val="0000FF"/>
              </a:solidFill>
            </a:endParaRPr>
          </a:p>
          <a:p>
            <a:r>
              <a:rPr lang="en-GB" sz="2000" b="1" dirty="0">
                <a:solidFill>
                  <a:srgbClr val="FF0000"/>
                </a:solidFill>
              </a:rPr>
              <a:t>The anterior part </a:t>
            </a:r>
            <a:r>
              <a:rPr lang="en-GB" sz="2000" b="1" dirty="0"/>
              <a:t>lies between the limbs of the Y</a:t>
            </a:r>
          </a:p>
          <a:p>
            <a:r>
              <a:rPr lang="en-GB" sz="2000" b="1" dirty="0">
                <a:solidFill>
                  <a:srgbClr val="FF0000"/>
                </a:solidFill>
              </a:rPr>
              <a:t>The medial </a:t>
            </a:r>
            <a:r>
              <a:rPr lang="en-GB" sz="2000" dirty="0"/>
              <a:t>and </a:t>
            </a:r>
            <a:r>
              <a:rPr lang="en-GB" sz="2000" b="1" dirty="0">
                <a:solidFill>
                  <a:srgbClr val="FF0000"/>
                </a:solidFill>
              </a:rPr>
              <a:t>lateral parts </a:t>
            </a:r>
            <a:r>
              <a:rPr lang="en-GB" sz="2000" b="1" dirty="0"/>
              <a:t>lie on the sides of the stem of the Y </a:t>
            </a:r>
          </a:p>
        </p:txBody>
      </p:sp>
      <p:pic>
        <p:nvPicPr>
          <p:cNvPr id="36866" name="Picture 2" descr="http://willcov.com/bio-consciousness/diagrams/Thalamus%20Diagram_files/image297.jpg"/>
          <p:cNvPicPr>
            <a:picLocks noChangeAspect="1" noChangeArrowheads="1"/>
          </p:cNvPicPr>
          <p:nvPr/>
        </p:nvPicPr>
        <p:blipFill>
          <a:blip r:embed="rId2" cstate="print"/>
          <a:srcRect l="5000" t="10000" r="5000" b="5000"/>
          <a:stretch>
            <a:fillRect/>
          </a:stretch>
        </p:blipFill>
        <p:spPr bwMode="auto">
          <a:xfrm>
            <a:off x="4114800" y="2057400"/>
            <a:ext cx="4800600" cy="3400425"/>
          </a:xfrm>
          <a:prstGeom prst="rect">
            <a:avLst/>
          </a:prstGeom>
          <a:noFill/>
          <a:ln w="57150">
            <a:solidFill>
              <a:srgbClr val="12FA49"/>
            </a:solidFill>
          </a:ln>
        </p:spPr>
      </p:pic>
      <p:sp>
        <p:nvSpPr>
          <p:cNvPr id="6" name="Rectangle 5"/>
          <p:cNvSpPr/>
          <p:nvPr/>
        </p:nvSpPr>
        <p:spPr>
          <a:xfrm>
            <a:off x="152400" y="5562600"/>
            <a:ext cx="8915400" cy="1015663"/>
          </a:xfrm>
          <a:prstGeom prst="rect">
            <a:avLst/>
          </a:prstGeom>
        </p:spPr>
        <p:txBody>
          <a:bodyPr wrap="square">
            <a:spAutoFit/>
          </a:bodyPr>
          <a:lstStyle/>
          <a:p>
            <a:r>
              <a:rPr lang="en-GB" sz="2000" dirty="0"/>
              <a:t>Each of the three parts of the thalamus </a:t>
            </a:r>
            <a:r>
              <a:rPr lang="en-GB" sz="2000" b="1" dirty="0"/>
              <a:t>contains a group of thalamic nuclei </a:t>
            </a:r>
          </a:p>
          <a:p>
            <a:r>
              <a:rPr lang="en-GB" sz="2000" dirty="0"/>
              <a:t>Moreover, smaller nuclear groups are situated within </a:t>
            </a:r>
            <a:r>
              <a:rPr lang="en-GB" sz="2000" b="1" dirty="0">
                <a:solidFill>
                  <a:srgbClr val="0000FF"/>
                </a:solidFill>
              </a:rPr>
              <a:t>the internal medullary lamina,</a:t>
            </a:r>
            <a:r>
              <a:rPr lang="en-GB" sz="2000" dirty="0"/>
              <a:t> and some are located on </a:t>
            </a:r>
            <a:r>
              <a:rPr lang="en-GB" sz="2000" b="1" dirty="0"/>
              <a:t>the medial </a:t>
            </a:r>
            <a:r>
              <a:rPr lang="en-GB" sz="2000" dirty="0"/>
              <a:t>and </a:t>
            </a:r>
            <a:r>
              <a:rPr lang="en-GB" sz="2000" b="1" dirty="0"/>
              <a:t>lateral surfaces of the thalamus</a:t>
            </a:r>
            <a:r>
              <a:rPr lang="en-GB" sz="2000" dirty="0"/>
              <a:t>.</a:t>
            </a:r>
          </a:p>
        </p:txBody>
      </p:sp>
      <p:sp>
        <p:nvSpPr>
          <p:cNvPr id="7" name="Date Placeholder 6"/>
          <p:cNvSpPr>
            <a:spLocks noGrp="1"/>
          </p:cNvSpPr>
          <p:nvPr>
            <p:ph type="dt" sz="half" idx="10"/>
          </p:nvPr>
        </p:nvSpPr>
        <p:spPr>
          <a:xfrm>
            <a:off x="6934200" y="457200"/>
            <a:ext cx="2133600" cy="365125"/>
          </a:xfrm>
        </p:spPr>
        <p:txBody>
          <a:bodyPr/>
          <a:lstStyle/>
          <a:p>
            <a:r>
              <a:rPr lang="en-US" b="1">
                <a:solidFill>
                  <a:srgbClr val="FF0000"/>
                </a:solidFill>
              </a:rPr>
              <a:t>Tuesday 29 December 2020</a:t>
            </a:r>
            <a:endParaRPr lang="en-US" b="1" dirty="0">
              <a:solidFill>
                <a:srgbClr val="FF0000"/>
              </a:solidFill>
            </a:endParaRPr>
          </a:p>
        </p:txBody>
      </p:sp>
      <p:sp>
        <p:nvSpPr>
          <p:cNvPr id="8" name="Slide Number Placeholder 7"/>
          <p:cNvSpPr>
            <a:spLocks noGrp="1"/>
          </p:cNvSpPr>
          <p:nvPr>
            <p:ph type="sldNum" sz="quarter" idx="12"/>
          </p:nvPr>
        </p:nvSpPr>
        <p:spPr>
          <a:xfrm>
            <a:off x="8305800" y="6356350"/>
            <a:ext cx="381000" cy="365125"/>
          </a:xfrm>
        </p:spPr>
        <p:txBody>
          <a:bodyPr/>
          <a:lstStyle/>
          <a:p>
            <a:fld id="{B6F15528-21DE-4FAA-801E-634DDDAF4B2B}" type="slidenum">
              <a:rPr lang="en-US" b="1" smtClean="0">
                <a:solidFill>
                  <a:srgbClr val="FF0000"/>
                </a:solidFill>
              </a:rPr>
              <a:pPr/>
              <a:t>10</a:t>
            </a:fld>
            <a:endParaRPr lang="en-US" b="1">
              <a:solidFill>
                <a:srgbClr val="FF0000"/>
              </a:solidFill>
            </a:endParaRPr>
          </a:p>
        </p:txBody>
      </p:sp>
      <p:sp>
        <p:nvSpPr>
          <p:cNvPr id="9" name="Footer Placeholder 8"/>
          <p:cNvSpPr>
            <a:spLocks noGrp="1"/>
          </p:cNvSpPr>
          <p:nvPr>
            <p:ph type="ftr" sz="quarter" idx="11"/>
          </p:nvPr>
        </p:nvSpPr>
        <p:spPr>
          <a:xfrm>
            <a:off x="6248400" y="304800"/>
            <a:ext cx="2895600" cy="365125"/>
          </a:xfrm>
        </p:spPr>
        <p:txBody>
          <a:bodyPr/>
          <a:lstStyle/>
          <a:p>
            <a:r>
              <a:rPr lang="en-US" b="1" dirty="0">
                <a:solidFill>
                  <a:srgbClr val="FF0000"/>
                </a:solidFill>
              </a:rPr>
              <a:t>Dr. Aiman Q. Afar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848380"/>
            <a:ext cx="2127249" cy="523220"/>
          </a:xfrm>
          <a:prstGeom prst="rect">
            <a:avLst/>
          </a:prstGeom>
          <a:ln w="57150">
            <a:solidFill>
              <a:srgbClr val="0000FF"/>
            </a:solidFill>
          </a:ln>
        </p:spPr>
        <p:txBody>
          <a:bodyPr wrap="none">
            <a:spAutoFit/>
          </a:bodyPr>
          <a:lstStyle/>
          <a:p>
            <a:r>
              <a:rPr lang="en-GB" sz="2800" b="1" dirty="0">
                <a:solidFill>
                  <a:srgbClr val="FF0000"/>
                </a:solidFill>
              </a:rPr>
              <a:t>Anterior Part</a:t>
            </a:r>
          </a:p>
        </p:txBody>
      </p:sp>
      <p:sp>
        <p:nvSpPr>
          <p:cNvPr id="3" name="Rectangle 2"/>
          <p:cNvSpPr/>
          <p:nvPr/>
        </p:nvSpPr>
        <p:spPr>
          <a:xfrm>
            <a:off x="152400" y="152400"/>
            <a:ext cx="5145961" cy="584775"/>
          </a:xfrm>
          <a:prstGeom prst="rect">
            <a:avLst/>
          </a:prstGeom>
          <a:solidFill>
            <a:srgbClr val="FFFF00"/>
          </a:solidFill>
          <a:ln w="57150">
            <a:solidFill>
              <a:srgbClr val="0000FF"/>
            </a:solidFill>
          </a:ln>
        </p:spPr>
        <p:txBody>
          <a:bodyPr wrap="none">
            <a:spAutoFit/>
          </a:bodyPr>
          <a:lstStyle/>
          <a:p>
            <a:r>
              <a:rPr lang="en-GB" sz="3200" b="1" dirty="0">
                <a:solidFill>
                  <a:srgbClr val="FF0000"/>
                </a:solidFill>
              </a:rPr>
              <a:t>Subdivisions of the Thalamus</a:t>
            </a:r>
          </a:p>
        </p:txBody>
      </p:sp>
      <p:sp>
        <p:nvSpPr>
          <p:cNvPr id="4" name="Rectangle 3"/>
          <p:cNvSpPr/>
          <p:nvPr/>
        </p:nvSpPr>
        <p:spPr>
          <a:xfrm>
            <a:off x="152400" y="1371600"/>
            <a:ext cx="8991600" cy="2246769"/>
          </a:xfrm>
          <a:prstGeom prst="rect">
            <a:avLst/>
          </a:prstGeom>
        </p:spPr>
        <p:txBody>
          <a:bodyPr wrap="square">
            <a:spAutoFit/>
          </a:bodyPr>
          <a:lstStyle/>
          <a:p>
            <a:pPr>
              <a:buFont typeface="Wingdings" pitchFamily="2" charset="2"/>
              <a:buChar char="ü"/>
            </a:pPr>
            <a:r>
              <a:rPr lang="en-GB" sz="2000" dirty="0"/>
              <a:t>Contains </a:t>
            </a:r>
            <a:r>
              <a:rPr lang="en-GB" sz="2000" b="1" dirty="0">
                <a:solidFill>
                  <a:srgbClr val="FF0066"/>
                </a:solidFill>
              </a:rPr>
              <a:t>the anterior thalamic nuclei </a:t>
            </a:r>
            <a:endParaRPr lang="en-GB" sz="2000" dirty="0"/>
          </a:p>
          <a:p>
            <a:pPr>
              <a:buFont typeface="Wingdings" pitchFamily="2" charset="2"/>
              <a:buChar char="ü"/>
            </a:pPr>
            <a:r>
              <a:rPr lang="en-GB" sz="2000" dirty="0"/>
              <a:t>They receive </a:t>
            </a:r>
            <a:r>
              <a:rPr lang="en-GB" sz="2000" b="1" dirty="0"/>
              <a:t>the mammillothalamic tract</a:t>
            </a:r>
            <a:r>
              <a:rPr lang="en-GB" sz="2000" dirty="0"/>
              <a:t> from </a:t>
            </a:r>
            <a:r>
              <a:rPr lang="en-GB" sz="2000" b="1" dirty="0">
                <a:solidFill>
                  <a:srgbClr val="FF0066"/>
                </a:solidFill>
              </a:rPr>
              <a:t>the mammillary nuclei.</a:t>
            </a:r>
            <a:endParaRPr lang="en-GB" sz="2000" dirty="0"/>
          </a:p>
          <a:p>
            <a:pPr>
              <a:buFont typeface="Wingdings" pitchFamily="2" charset="2"/>
              <a:buChar char="ü"/>
            </a:pPr>
            <a:r>
              <a:rPr lang="en-GB" sz="2000" dirty="0"/>
              <a:t> These anterior thalamic nuclei also </a:t>
            </a:r>
            <a:r>
              <a:rPr lang="en-GB" sz="2000" b="1" dirty="0"/>
              <a:t>receive reciprocal connections </a:t>
            </a:r>
            <a:r>
              <a:rPr lang="en-GB" sz="2000" dirty="0"/>
              <a:t>with </a:t>
            </a:r>
            <a:r>
              <a:rPr lang="en-GB" sz="2000" b="1" dirty="0">
                <a:solidFill>
                  <a:srgbClr val="FF0066"/>
                </a:solidFill>
              </a:rPr>
              <a:t>the </a:t>
            </a:r>
            <a:r>
              <a:rPr lang="en-GB" sz="2000" b="1" dirty="0" err="1">
                <a:solidFill>
                  <a:srgbClr val="FF0066"/>
                </a:solidFill>
              </a:rPr>
              <a:t>cingulate</a:t>
            </a:r>
            <a:r>
              <a:rPr lang="en-GB" sz="2000" b="1" dirty="0">
                <a:solidFill>
                  <a:srgbClr val="FF0066"/>
                </a:solidFill>
              </a:rPr>
              <a:t> gyrus and hypothalamus.</a:t>
            </a:r>
            <a:endParaRPr lang="en-GB" sz="2000" dirty="0"/>
          </a:p>
          <a:p>
            <a:pPr>
              <a:buFont typeface="Wingdings" pitchFamily="2" charset="2"/>
              <a:buChar char="ü"/>
            </a:pPr>
            <a:r>
              <a:rPr lang="en-GB" sz="2000" dirty="0"/>
              <a:t> </a:t>
            </a:r>
            <a:r>
              <a:rPr lang="en-GB" sz="2000" b="1" dirty="0"/>
              <a:t>The function of the anterior thalamic nuclei </a:t>
            </a:r>
            <a:r>
              <a:rPr lang="en-GB" sz="2000" dirty="0"/>
              <a:t>is closely associated with that of </a:t>
            </a:r>
            <a:r>
              <a:rPr lang="en-GB" sz="2000" b="1" dirty="0"/>
              <a:t>the limbic system </a:t>
            </a:r>
            <a:r>
              <a:rPr lang="en-GB" sz="2000" dirty="0"/>
              <a:t>and is concerned </a:t>
            </a:r>
            <a:r>
              <a:rPr lang="en-GB" sz="2000" b="1" dirty="0">
                <a:solidFill>
                  <a:srgbClr val="0000FF"/>
                </a:solidFill>
              </a:rPr>
              <a:t>with emotional tone</a:t>
            </a:r>
            <a:r>
              <a:rPr lang="en-GB" sz="2000" dirty="0"/>
              <a:t> and </a:t>
            </a:r>
            <a:r>
              <a:rPr lang="en-GB" sz="2000" b="1" dirty="0">
                <a:solidFill>
                  <a:srgbClr val="0000FF"/>
                </a:solidFill>
              </a:rPr>
              <a:t>the mechanisms of recent memory.</a:t>
            </a:r>
          </a:p>
        </p:txBody>
      </p:sp>
      <p:pic>
        <p:nvPicPr>
          <p:cNvPr id="38914" name="Picture 2"/>
          <p:cNvPicPr>
            <a:picLocks noChangeAspect="1" noChangeArrowheads="1"/>
          </p:cNvPicPr>
          <p:nvPr/>
        </p:nvPicPr>
        <p:blipFill>
          <a:blip r:embed="rId2" cstate="print"/>
          <a:srcRect l="24012" t="40625" r="32650" b="17708"/>
          <a:stretch>
            <a:fillRect/>
          </a:stretch>
        </p:blipFill>
        <p:spPr bwMode="auto">
          <a:xfrm>
            <a:off x="2133600" y="3429000"/>
            <a:ext cx="5867400" cy="3171568"/>
          </a:xfrm>
          <a:prstGeom prst="rect">
            <a:avLst/>
          </a:prstGeom>
          <a:noFill/>
          <a:ln w="57150">
            <a:solidFill>
              <a:srgbClr val="12FA49"/>
            </a:solidFill>
            <a:miter lim="800000"/>
            <a:headEnd/>
            <a:tailEnd/>
          </a:ln>
        </p:spPr>
      </p:pic>
      <p:sp>
        <p:nvSpPr>
          <p:cNvPr id="6" name="Date Placeholder 5"/>
          <p:cNvSpPr>
            <a:spLocks noGrp="1"/>
          </p:cNvSpPr>
          <p:nvPr>
            <p:ph type="dt" sz="half" idx="10"/>
          </p:nvPr>
        </p:nvSpPr>
        <p:spPr>
          <a:xfrm>
            <a:off x="6781800" y="457200"/>
            <a:ext cx="2133600" cy="365125"/>
          </a:xfrm>
        </p:spPr>
        <p:txBody>
          <a:bodyPr/>
          <a:lstStyle/>
          <a:p>
            <a:r>
              <a:rPr lang="en-US" b="1">
                <a:solidFill>
                  <a:srgbClr val="FF0000"/>
                </a:solidFill>
              </a:rPr>
              <a:t>Tuesday 29 December 2020</a:t>
            </a:r>
            <a:endParaRPr lang="en-US" b="1" dirty="0">
              <a:solidFill>
                <a:srgbClr val="FF00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b="1" smtClean="0">
                <a:solidFill>
                  <a:srgbClr val="FF0000"/>
                </a:solidFill>
              </a:rPr>
              <a:pPr/>
              <a:t>11</a:t>
            </a:fld>
            <a:endParaRPr lang="en-US" b="1">
              <a:solidFill>
                <a:srgbClr val="FF0000"/>
              </a:solidFill>
            </a:endParaRPr>
          </a:p>
        </p:txBody>
      </p:sp>
      <p:sp>
        <p:nvSpPr>
          <p:cNvPr id="8" name="Footer Placeholder 7"/>
          <p:cNvSpPr>
            <a:spLocks noGrp="1"/>
          </p:cNvSpPr>
          <p:nvPr>
            <p:ph type="ftr" sz="quarter" idx="11"/>
          </p:nvPr>
        </p:nvSpPr>
        <p:spPr>
          <a:xfrm>
            <a:off x="6096000" y="244475"/>
            <a:ext cx="2895600" cy="365125"/>
          </a:xfrm>
        </p:spPr>
        <p:txBody>
          <a:bodyPr/>
          <a:lstStyle/>
          <a:p>
            <a:r>
              <a:rPr lang="en-US" b="1" dirty="0">
                <a:solidFill>
                  <a:srgbClr val="FF0000"/>
                </a:solidFill>
              </a:rPr>
              <a:t>Dr. Aiman Q. Afar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838200"/>
            <a:ext cx="1923347" cy="523220"/>
          </a:xfrm>
          <a:prstGeom prst="rect">
            <a:avLst/>
          </a:prstGeom>
          <a:ln w="57150">
            <a:solidFill>
              <a:srgbClr val="0000FF"/>
            </a:solidFill>
          </a:ln>
        </p:spPr>
        <p:txBody>
          <a:bodyPr wrap="none">
            <a:spAutoFit/>
          </a:bodyPr>
          <a:lstStyle/>
          <a:p>
            <a:r>
              <a:rPr lang="en-GB" sz="2800" b="1" dirty="0">
                <a:solidFill>
                  <a:srgbClr val="FF0000"/>
                </a:solidFill>
              </a:rPr>
              <a:t>Medial Part</a:t>
            </a:r>
          </a:p>
        </p:txBody>
      </p:sp>
      <p:sp>
        <p:nvSpPr>
          <p:cNvPr id="3" name="Rectangle 2"/>
          <p:cNvSpPr/>
          <p:nvPr/>
        </p:nvSpPr>
        <p:spPr>
          <a:xfrm>
            <a:off x="152400" y="152400"/>
            <a:ext cx="5145961" cy="584775"/>
          </a:xfrm>
          <a:prstGeom prst="rect">
            <a:avLst/>
          </a:prstGeom>
          <a:solidFill>
            <a:srgbClr val="FFFF00"/>
          </a:solidFill>
          <a:ln w="57150">
            <a:solidFill>
              <a:srgbClr val="0000FF"/>
            </a:solidFill>
          </a:ln>
        </p:spPr>
        <p:txBody>
          <a:bodyPr wrap="none">
            <a:spAutoFit/>
          </a:bodyPr>
          <a:lstStyle/>
          <a:p>
            <a:r>
              <a:rPr lang="en-GB" sz="3200" b="1" dirty="0">
                <a:solidFill>
                  <a:srgbClr val="FF0000"/>
                </a:solidFill>
              </a:rPr>
              <a:t>Subdivisions of the Thalamus</a:t>
            </a:r>
          </a:p>
        </p:txBody>
      </p:sp>
      <p:sp>
        <p:nvSpPr>
          <p:cNvPr id="4" name="Rectangle 3"/>
          <p:cNvSpPr/>
          <p:nvPr/>
        </p:nvSpPr>
        <p:spPr>
          <a:xfrm>
            <a:off x="76200" y="1447800"/>
            <a:ext cx="4572000" cy="3170099"/>
          </a:xfrm>
          <a:prstGeom prst="rect">
            <a:avLst/>
          </a:prstGeom>
        </p:spPr>
        <p:txBody>
          <a:bodyPr wrap="square">
            <a:spAutoFit/>
          </a:bodyPr>
          <a:lstStyle/>
          <a:p>
            <a:pPr>
              <a:buFont typeface="Wingdings" pitchFamily="2" charset="2"/>
              <a:buChar char="ü"/>
            </a:pPr>
            <a:r>
              <a:rPr lang="en-GB" sz="2000" dirty="0"/>
              <a:t>Contains the </a:t>
            </a:r>
            <a:r>
              <a:rPr lang="en-GB" sz="2000" b="1" dirty="0">
                <a:solidFill>
                  <a:srgbClr val="FF0066"/>
                </a:solidFill>
              </a:rPr>
              <a:t>large </a:t>
            </a:r>
            <a:r>
              <a:rPr lang="en-GB" sz="2000" b="1" dirty="0" err="1">
                <a:solidFill>
                  <a:srgbClr val="FF0066"/>
                </a:solidFill>
              </a:rPr>
              <a:t>dorsomedial</a:t>
            </a:r>
            <a:r>
              <a:rPr lang="en-GB" sz="2000" b="1" dirty="0">
                <a:solidFill>
                  <a:srgbClr val="FF0066"/>
                </a:solidFill>
              </a:rPr>
              <a:t> nucleus </a:t>
            </a:r>
            <a:r>
              <a:rPr lang="en-GB" sz="2000" dirty="0"/>
              <a:t>and </a:t>
            </a:r>
            <a:r>
              <a:rPr lang="en-GB" sz="2000" b="1" dirty="0">
                <a:solidFill>
                  <a:srgbClr val="FF0066"/>
                </a:solidFill>
              </a:rPr>
              <a:t>several smaller nuclei </a:t>
            </a:r>
            <a:endParaRPr lang="en-GB" sz="2000" dirty="0"/>
          </a:p>
          <a:p>
            <a:pPr>
              <a:buFont typeface="Wingdings" pitchFamily="2" charset="2"/>
              <a:buChar char="ü"/>
            </a:pPr>
            <a:r>
              <a:rPr lang="en-GB" sz="2000" b="1" dirty="0">
                <a:solidFill>
                  <a:srgbClr val="FF0066"/>
                </a:solidFill>
              </a:rPr>
              <a:t>The </a:t>
            </a:r>
            <a:r>
              <a:rPr lang="en-GB" sz="2000" b="1" dirty="0" err="1">
                <a:solidFill>
                  <a:srgbClr val="FF0066"/>
                </a:solidFill>
              </a:rPr>
              <a:t>dorsomedial</a:t>
            </a:r>
            <a:r>
              <a:rPr lang="en-GB" sz="2000" b="1" dirty="0">
                <a:solidFill>
                  <a:srgbClr val="FF0066"/>
                </a:solidFill>
              </a:rPr>
              <a:t> nucleus </a:t>
            </a:r>
            <a:r>
              <a:rPr lang="en-GB" sz="2000" dirty="0"/>
              <a:t>has two-way connections with </a:t>
            </a:r>
            <a:r>
              <a:rPr lang="en-GB" sz="2000" b="1" dirty="0"/>
              <a:t>the whole prefrontal cortex </a:t>
            </a:r>
            <a:r>
              <a:rPr lang="en-GB" sz="2000" dirty="0"/>
              <a:t>of the </a:t>
            </a:r>
            <a:r>
              <a:rPr lang="en-GB" sz="2000" b="1" dirty="0"/>
              <a:t>frontal lobe </a:t>
            </a:r>
            <a:r>
              <a:rPr lang="en-GB" sz="2000" dirty="0"/>
              <a:t>of the cerebral hemisphere. </a:t>
            </a:r>
          </a:p>
          <a:p>
            <a:pPr>
              <a:buFont typeface="Wingdings" pitchFamily="2" charset="2"/>
              <a:buChar char="ü"/>
            </a:pPr>
            <a:r>
              <a:rPr lang="en-GB" sz="2000" dirty="0"/>
              <a:t>It also has similar connections with </a:t>
            </a:r>
            <a:r>
              <a:rPr lang="en-GB" sz="2000" b="1" dirty="0"/>
              <a:t>the hypothalamic nuclei</a:t>
            </a:r>
            <a:r>
              <a:rPr lang="en-GB" sz="2000" dirty="0"/>
              <a:t>. -`</a:t>
            </a:r>
          </a:p>
          <a:p>
            <a:pPr>
              <a:buFont typeface="Wingdings" pitchFamily="2" charset="2"/>
              <a:buChar char="ü"/>
            </a:pPr>
            <a:r>
              <a:rPr lang="en-GB" sz="2000" dirty="0"/>
              <a:t>It is interconnected with all other groups of thalamic nuclei.</a:t>
            </a:r>
          </a:p>
        </p:txBody>
      </p:sp>
      <p:sp>
        <p:nvSpPr>
          <p:cNvPr id="6" name="Rectangle 5"/>
          <p:cNvSpPr/>
          <p:nvPr/>
        </p:nvSpPr>
        <p:spPr>
          <a:xfrm>
            <a:off x="152400" y="4611231"/>
            <a:ext cx="4572000" cy="1754326"/>
          </a:xfrm>
          <a:prstGeom prst="rect">
            <a:avLst/>
          </a:prstGeom>
        </p:spPr>
        <p:txBody>
          <a:bodyPr>
            <a:spAutoFit/>
          </a:bodyPr>
          <a:lstStyle/>
          <a:p>
            <a:pPr>
              <a:buFont typeface="Wingdings" pitchFamily="2" charset="2"/>
              <a:buChar char="ü"/>
            </a:pPr>
            <a:r>
              <a:rPr lang="en-GB" b="1" dirty="0">
                <a:solidFill>
                  <a:srgbClr val="0000FF"/>
                </a:solidFill>
              </a:rPr>
              <a:t>The medial part of the thalamus </a:t>
            </a:r>
            <a:r>
              <a:rPr lang="en-GB" dirty="0"/>
              <a:t>is responsible for the </a:t>
            </a:r>
            <a:r>
              <a:rPr lang="en-GB" b="1" dirty="0">
                <a:solidFill>
                  <a:srgbClr val="FF0066"/>
                </a:solidFill>
              </a:rPr>
              <a:t>integration of a large variety of sensory information, including somatic, visceral, and olfactory information</a:t>
            </a:r>
            <a:r>
              <a:rPr lang="en-GB" dirty="0"/>
              <a:t>, and the relation of this information </a:t>
            </a:r>
            <a:r>
              <a:rPr lang="en-GB" b="1" dirty="0">
                <a:solidFill>
                  <a:srgbClr val="FF0066"/>
                </a:solidFill>
              </a:rPr>
              <a:t>to one’s emotional feelings and subjective states.</a:t>
            </a:r>
          </a:p>
        </p:txBody>
      </p:sp>
      <p:pic>
        <p:nvPicPr>
          <p:cNvPr id="39940" name="Picture 4" descr="http://medlibes.com/uploads/thalamus.jpg"/>
          <p:cNvPicPr>
            <a:picLocks noChangeAspect="1" noChangeArrowheads="1"/>
          </p:cNvPicPr>
          <p:nvPr/>
        </p:nvPicPr>
        <p:blipFill>
          <a:blip r:embed="rId2" cstate="print"/>
          <a:srcRect/>
          <a:stretch>
            <a:fillRect/>
          </a:stretch>
        </p:blipFill>
        <p:spPr bwMode="auto">
          <a:xfrm>
            <a:off x="4648200" y="1143000"/>
            <a:ext cx="4333182" cy="4876800"/>
          </a:xfrm>
          <a:prstGeom prst="rect">
            <a:avLst/>
          </a:prstGeom>
          <a:noFill/>
          <a:ln w="57150">
            <a:solidFill>
              <a:srgbClr val="12FA49"/>
            </a:solidFill>
          </a:ln>
        </p:spPr>
      </p:pic>
      <p:sp>
        <p:nvSpPr>
          <p:cNvPr id="7" name="Date Placeholder 6"/>
          <p:cNvSpPr>
            <a:spLocks noGrp="1"/>
          </p:cNvSpPr>
          <p:nvPr>
            <p:ph type="dt" sz="half" idx="10"/>
          </p:nvPr>
        </p:nvSpPr>
        <p:spPr/>
        <p:txBody>
          <a:bodyPr/>
          <a:lstStyle/>
          <a:p>
            <a:r>
              <a:rPr lang="en-US" b="1">
                <a:solidFill>
                  <a:srgbClr val="FF0000"/>
                </a:solidFill>
              </a:rPr>
              <a:t>Tuesday 29 December 2020</a:t>
            </a:r>
            <a:endParaRPr lang="en-US" b="1" dirty="0">
              <a:solidFill>
                <a:srgbClr val="FF0000"/>
              </a:solidFill>
            </a:endParaRPr>
          </a:p>
        </p:txBody>
      </p:sp>
      <p:sp>
        <p:nvSpPr>
          <p:cNvPr id="8" name="Slide Number Placeholder 7"/>
          <p:cNvSpPr>
            <a:spLocks noGrp="1"/>
          </p:cNvSpPr>
          <p:nvPr>
            <p:ph type="sldNum" sz="quarter" idx="12"/>
          </p:nvPr>
        </p:nvSpPr>
        <p:spPr>
          <a:xfrm>
            <a:off x="8229600" y="6356350"/>
            <a:ext cx="457200" cy="365125"/>
          </a:xfrm>
        </p:spPr>
        <p:txBody>
          <a:bodyPr/>
          <a:lstStyle/>
          <a:p>
            <a:fld id="{B6F15528-21DE-4FAA-801E-634DDDAF4B2B}" type="slidenum">
              <a:rPr lang="en-US" b="1" smtClean="0">
                <a:solidFill>
                  <a:srgbClr val="FF0000"/>
                </a:solidFill>
              </a:rPr>
              <a:pPr/>
              <a:t>12</a:t>
            </a:fld>
            <a:endParaRPr lang="en-US" b="1" dirty="0">
              <a:solidFill>
                <a:srgbClr val="FF0000"/>
              </a:solidFill>
            </a:endParaRPr>
          </a:p>
        </p:txBody>
      </p:sp>
      <p:sp>
        <p:nvSpPr>
          <p:cNvPr id="9" name="Footer Placeholder 8"/>
          <p:cNvSpPr>
            <a:spLocks noGrp="1"/>
          </p:cNvSpPr>
          <p:nvPr>
            <p:ph type="ftr" sz="quarter" idx="11"/>
          </p:nvPr>
        </p:nvSpPr>
        <p:spPr/>
        <p:txBody>
          <a:bodyPr/>
          <a:lstStyle/>
          <a:p>
            <a:r>
              <a:rPr lang="en-US" b="1" dirty="0">
                <a:solidFill>
                  <a:srgbClr val="FF0000"/>
                </a:solidFill>
              </a:rPr>
              <a:t>Dr. Aiman Q. Afar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0"/>
            <a:ext cx="1896545" cy="523220"/>
          </a:xfrm>
          <a:prstGeom prst="rect">
            <a:avLst/>
          </a:prstGeom>
          <a:ln w="57150">
            <a:solidFill>
              <a:srgbClr val="0000FF"/>
            </a:solidFill>
          </a:ln>
        </p:spPr>
        <p:txBody>
          <a:bodyPr wrap="none">
            <a:spAutoFit/>
          </a:bodyPr>
          <a:lstStyle/>
          <a:p>
            <a:r>
              <a:rPr lang="en-GB" sz="2800" b="1" dirty="0">
                <a:solidFill>
                  <a:srgbClr val="FF0000"/>
                </a:solidFill>
              </a:rPr>
              <a:t>Lateral Part</a:t>
            </a:r>
          </a:p>
        </p:txBody>
      </p:sp>
      <p:sp>
        <p:nvSpPr>
          <p:cNvPr id="3" name="Rectangle 2"/>
          <p:cNvSpPr/>
          <p:nvPr/>
        </p:nvSpPr>
        <p:spPr>
          <a:xfrm>
            <a:off x="76200" y="76200"/>
            <a:ext cx="5145961" cy="584775"/>
          </a:xfrm>
          <a:prstGeom prst="rect">
            <a:avLst/>
          </a:prstGeom>
          <a:solidFill>
            <a:srgbClr val="FFFF00"/>
          </a:solidFill>
          <a:ln w="57150">
            <a:solidFill>
              <a:srgbClr val="0000FF"/>
            </a:solidFill>
          </a:ln>
        </p:spPr>
        <p:txBody>
          <a:bodyPr wrap="none">
            <a:spAutoFit/>
          </a:bodyPr>
          <a:lstStyle/>
          <a:p>
            <a:r>
              <a:rPr lang="en-GB" sz="3200" b="1" dirty="0">
                <a:solidFill>
                  <a:srgbClr val="FF0000"/>
                </a:solidFill>
              </a:rPr>
              <a:t>Subdivisions of the Thalamus</a:t>
            </a:r>
          </a:p>
        </p:txBody>
      </p:sp>
      <p:sp>
        <p:nvSpPr>
          <p:cNvPr id="4" name="Rectangle 3"/>
          <p:cNvSpPr/>
          <p:nvPr/>
        </p:nvSpPr>
        <p:spPr>
          <a:xfrm>
            <a:off x="152400" y="1371600"/>
            <a:ext cx="6705600" cy="400110"/>
          </a:xfrm>
          <a:prstGeom prst="rect">
            <a:avLst/>
          </a:prstGeom>
        </p:spPr>
        <p:txBody>
          <a:bodyPr wrap="square">
            <a:spAutoFit/>
          </a:bodyPr>
          <a:lstStyle/>
          <a:p>
            <a:r>
              <a:rPr lang="en-GB" sz="2000" b="1" dirty="0"/>
              <a:t>The nuclei are subdivided into a dorsal tier and a ventral tier </a:t>
            </a:r>
          </a:p>
        </p:txBody>
      </p:sp>
      <p:sp>
        <p:nvSpPr>
          <p:cNvPr id="6" name="Rectangle 5"/>
          <p:cNvSpPr/>
          <p:nvPr/>
        </p:nvSpPr>
        <p:spPr>
          <a:xfrm>
            <a:off x="152400" y="2438400"/>
            <a:ext cx="4038600" cy="4093428"/>
          </a:xfrm>
          <a:prstGeom prst="rect">
            <a:avLst/>
          </a:prstGeom>
        </p:spPr>
        <p:txBody>
          <a:bodyPr wrap="square">
            <a:spAutoFit/>
          </a:bodyPr>
          <a:lstStyle/>
          <a:p>
            <a:r>
              <a:rPr lang="en-GB" sz="2000" dirty="0"/>
              <a:t>Includes:</a:t>
            </a:r>
          </a:p>
          <a:p>
            <a:pPr marL="457200" indent="-457200">
              <a:buFont typeface="+mj-lt"/>
              <a:buAutoNum type="arabicPeriod"/>
            </a:pPr>
            <a:r>
              <a:rPr lang="en-GB" sz="2000" b="1" dirty="0">
                <a:solidFill>
                  <a:srgbClr val="FF0066"/>
                </a:solidFill>
              </a:rPr>
              <a:t>The lateral dorsal nucleus</a:t>
            </a:r>
            <a:r>
              <a:rPr lang="en-GB" sz="2000" dirty="0"/>
              <a:t>, </a:t>
            </a:r>
          </a:p>
          <a:p>
            <a:pPr marL="457200" indent="-457200">
              <a:buFont typeface="+mj-lt"/>
              <a:buAutoNum type="arabicPeriod"/>
            </a:pPr>
            <a:r>
              <a:rPr lang="en-GB" sz="2000" b="1" dirty="0">
                <a:solidFill>
                  <a:srgbClr val="FF0066"/>
                </a:solidFill>
              </a:rPr>
              <a:t>The lateral posterior nucleus</a:t>
            </a:r>
            <a:endParaRPr lang="en-GB" sz="2000" dirty="0"/>
          </a:p>
          <a:p>
            <a:pPr marL="457200" indent="-457200">
              <a:buFont typeface="+mj-lt"/>
              <a:buAutoNum type="arabicPeriod"/>
            </a:pPr>
            <a:r>
              <a:rPr lang="en-GB" sz="2000" b="1" dirty="0">
                <a:solidFill>
                  <a:srgbClr val="FF0066"/>
                </a:solidFill>
              </a:rPr>
              <a:t>The pulvinar</a:t>
            </a:r>
            <a:endParaRPr lang="en-GB" sz="2000" dirty="0"/>
          </a:p>
          <a:p>
            <a:endParaRPr lang="en-GB" sz="2000" dirty="0"/>
          </a:p>
          <a:p>
            <a:r>
              <a:rPr lang="en-GB" sz="2000" dirty="0"/>
              <a:t> The details of the connections of these nuclei are not clear. </a:t>
            </a:r>
          </a:p>
          <a:p>
            <a:endParaRPr lang="en-GB" sz="2000" dirty="0"/>
          </a:p>
          <a:p>
            <a:r>
              <a:rPr lang="en-GB" sz="2000" dirty="0"/>
              <a:t>They are known, however, to have </a:t>
            </a:r>
            <a:r>
              <a:rPr lang="en-GB" sz="2000" b="1" dirty="0"/>
              <a:t>interconnections with other thalamic nuclei </a:t>
            </a:r>
            <a:r>
              <a:rPr lang="en-GB" sz="2000" dirty="0"/>
              <a:t>and with </a:t>
            </a:r>
            <a:r>
              <a:rPr lang="en-GB" sz="2000" b="1" dirty="0">
                <a:solidFill>
                  <a:srgbClr val="C00000"/>
                </a:solidFill>
              </a:rPr>
              <a:t>the parietal lobe,</a:t>
            </a:r>
            <a:r>
              <a:rPr lang="en-GB" sz="2000" dirty="0"/>
              <a:t> </a:t>
            </a:r>
            <a:r>
              <a:rPr lang="en-GB" sz="2000" b="1" dirty="0" err="1">
                <a:solidFill>
                  <a:srgbClr val="C00000"/>
                </a:solidFill>
              </a:rPr>
              <a:t>cingulate</a:t>
            </a:r>
            <a:r>
              <a:rPr lang="en-GB" sz="2000" b="1" dirty="0">
                <a:solidFill>
                  <a:srgbClr val="C00000"/>
                </a:solidFill>
              </a:rPr>
              <a:t> gyrus</a:t>
            </a:r>
            <a:r>
              <a:rPr lang="en-GB" sz="2000" dirty="0"/>
              <a:t>, and </a:t>
            </a:r>
            <a:r>
              <a:rPr lang="en-GB" sz="2000" b="1" dirty="0">
                <a:solidFill>
                  <a:srgbClr val="C00000"/>
                </a:solidFill>
              </a:rPr>
              <a:t>occipital </a:t>
            </a:r>
            <a:r>
              <a:rPr lang="en-GB" sz="2000" dirty="0"/>
              <a:t>and </a:t>
            </a:r>
            <a:r>
              <a:rPr lang="en-GB" sz="2000" b="1" dirty="0">
                <a:solidFill>
                  <a:srgbClr val="C00000"/>
                </a:solidFill>
              </a:rPr>
              <a:t>temporal lobes</a:t>
            </a:r>
            <a:r>
              <a:rPr lang="en-GB" sz="2000" dirty="0"/>
              <a:t>.</a:t>
            </a:r>
          </a:p>
        </p:txBody>
      </p:sp>
      <p:pic>
        <p:nvPicPr>
          <p:cNvPr id="7" name="Picture 4" descr="http://medlibes.com/uploads/thalamus.jpg"/>
          <p:cNvPicPr>
            <a:picLocks noChangeAspect="1" noChangeArrowheads="1"/>
          </p:cNvPicPr>
          <p:nvPr/>
        </p:nvPicPr>
        <p:blipFill>
          <a:blip r:embed="rId2" cstate="print"/>
          <a:srcRect/>
          <a:stretch>
            <a:fillRect/>
          </a:stretch>
        </p:blipFill>
        <p:spPr bwMode="auto">
          <a:xfrm>
            <a:off x="4724400" y="1838359"/>
            <a:ext cx="4256982" cy="4791041"/>
          </a:xfrm>
          <a:prstGeom prst="rect">
            <a:avLst/>
          </a:prstGeom>
          <a:noFill/>
          <a:ln w="57150">
            <a:solidFill>
              <a:srgbClr val="12FA49"/>
            </a:solidFill>
          </a:ln>
        </p:spPr>
      </p:pic>
      <p:sp>
        <p:nvSpPr>
          <p:cNvPr id="8" name="Rectangle 7"/>
          <p:cNvSpPr/>
          <p:nvPr/>
        </p:nvSpPr>
        <p:spPr>
          <a:xfrm>
            <a:off x="152400" y="1838980"/>
            <a:ext cx="3780650" cy="523220"/>
          </a:xfrm>
          <a:prstGeom prst="rect">
            <a:avLst/>
          </a:prstGeom>
          <a:solidFill>
            <a:schemeClr val="tx2">
              <a:lumMod val="40000"/>
              <a:lumOff val="60000"/>
            </a:schemeClr>
          </a:solidFill>
          <a:ln w="57150">
            <a:solidFill>
              <a:srgbClr val="FF0000"/>
            </a:solidFill>
          </a:ln>
        </p:spPr>
        <p:txBody>
          <a:bodyPr wrap="none">
            <a:spAutoFit/>
          </a:bodyPr>
          <a:lstStyle/>
          <a:p>
            <a:r>
              <a:rPr lang="en-GB" sz="2800" b="1" dirty="0">
                <a:solidFill>
                  <a:srgbClr val="0000FF"/>
                </a:solidFill>
              </a:rPr>
              <a:t>Dorsal Tier of the Nuclei</a:t>
            </a:r>
          </a:p>
        </p:txBody>
      </p:sp>
      <p:sp>
        <p:nvSpPr>
          <p:cNvPr id="9" name="Date Placeholder 8"/>
          <p:cNvSpPr>
            <a:spLocks noGrp="1"/>
          </p:cNvSpPr>
          <p:nvPr>
            <p:ph type="dt" sz="half" idx="10"/>
          </p:nvPr>
        </p:nvSpPr>
        <p:spPr>
          <a:xfrm>
            <a:off x="6934200" y="381000"/>
            <a:ext cx="2133600" cy="365125"/>
          </a:xfrm>
        </p:spPr>
        <p:txBody>
          <a:bodyPr/>
          <a:lstStyle/>
          <a:p>
            <a:r>
              <a:rPr lang="en-US" b="1">
                <a:solidFill>
                  <a:srgbClr val="FF0000"/>
                </a:solidFill>
              </a:rPr>
              <a:t>Tuesday 29 December 2020</a:t>
            </a:r>
            <a:endParaRPr lang="en-US" b="1" dirty="0">
              <a:solidFill>
                <a:srgbClr val="FF0000"/>
              </a:solidFill>
            </a:endParaRPr>
          </a:p>
        </p:txBody>
      </p:sp>
      <p:sp>
        <p:nvSpPr>
          <p:cNvPr id="10" name="Slide Number Placeholder 9"/>
          <p:cNvSpPr>
            <a:spLocks noGrp="1"/>
          </p:cNvSpPr>
          <p:nvPr>
            <p:ph type="sldNum" sz="quarter" idx="12"/>
          </p:nvPr>
        </p:nvSpPr>
        <p:spPr>
          <a:xfrm>
            <a:off x="8305800" y="6324600"/>
            <a:ext cx="457200" cy="365125"/>
          </a:xfrm>
        </p:spPr>
        <p:txBody>
          <a:bodyPr/>
          <a:lstStyle/>
          <a:p>
            <a:fld id="{B6F15528-21DE-4FAA-801E-634DDDAF4B2B}" type="slidenum">
              <a:rPr lang="en-US" b="1" smtClean="0">
                <a:solidFill>
                  <a:srgbClr val="FF0000"/>
                </a:solidFill>
              </a:rPr>
              <a:pPr/>
              <a:t>13</a:t>
            </a:fld>
            <a:endParaRPr lang="en-US" b="1" dirty="0">
              <a:solidFill>
                <a:srgbClr val="FF0000"/>
              </a:solidFill>
            </a:endParaRPr>
          </a:p>
        </p:txBody>
      </p:sp>
      <p:sp>
        <p:nvSpPr>
          <p:cNvPr id="11" name="Footer Placeholder 10"/>
          <p:cNvSpPr>
            <a:spLocks noGrp="1"/>
          </p:cNvSpPr>
          <p:nvPr>
            <p:ph type="ftr" sz="quarter" idx="11"/>
          </p:nvPr>
        </p:nvSpPr>
        <p:spPr>
          <a:xfrm>
            <a:off x="6248400" y="228600"/>
            <a:ext cx="2895600" cy="365125"/>
          </a:xfrm>
        </p:spPr>
        <p:txBody>
          <a:bodyPr/>
          <a:lstStyle/>
          <a:p>
            <a:r>
              <a:rPr lang="en-US" b="1" dirty="0">
                <a:solidFill>
                  <a:srgbClr val="FF0000"/>
                </a:solidFill>
              </a:rPr>
              <a:t>Dr. Aiman Q. Afar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133" y="685800"/>
            <a:ext cx="3904467" cy="523220"/>
          </a:xfrm>
          <a:prstGeom prst="rect">
            <a:avLst/>
          </a:prstGeom>
          <a:solidFill>
            <a:schemeClr val="tx2">
              <a:lumMod val="20000"/>
              <a:lumOff val="80000"/>
            </a:schemeClr>
          </a:solidFill>
          <a:ln w="57150">
            <a:solidFill>
              <a:srgbClr val="FF0000"/>
            </a:solidFill>
          </a:ln>
        </p:spPr>
        <p:txBody>
          <a:bodyPr wrap="none">
            <a:spAutoFit/>
          </a:bodyPr>
          <a:lstStyle/>
          <a:p>
            <a:r>
              <a:rPr lang="en-GB" sz="2800" b="1" dirty="0">
                <a:solidFill>
                  <a:srgbClr val="0000FF"/>
                </a:solidFill>
              </a:rPr>
              <a:t>Ventral Tier of the Nuclei</a:t>
            </a:r>
          </a:p>
        </p:txBody>
      </p:sp>
      <p:sp>
        <p:nvSpPr>
          <p:cNvPr id="3" name="Rectangle 2"/>
          <p:cNvSpPr/>
          <p:nvPr/>
        </p:nvSpPr>
        <p:spPr>
          <a:xfrm>
            <a:off x="152400" y="76200"/>
            <a:ext cx="1896545" cy="523220"/>
          </a:xfrm>
          <a:prstGeom prst="rect">
            <a:avLst/>
          </a:prstGeom>
          <a:ln w="57150">
            <a:solidFill>
              <a:srgbClr val="0000FF"/>
            </a:solidFill>
          </a:ln>
        </p:spPr>
        <p:txBody>
          <a:bodyPr wrap="none">
            <a:spAutoFit/>
          </a:bodyPr>
          <a:lstStyle/>
          <a:p>
            <a:r>
              <a:rPr lang="en-GB" sz="2800" b="1" dirty="0">
                <a:solidFill>
                  <a:srgbClr val="FF0000"/>
                </a:solidFill>
              </a:rPr>
              <a:t>Lateral Part</a:t>
            </a:r>
          </a:p>
        </p:txBody>
      </p:sp>
      <p:sp>
        <p:nvSpPr>
          <p:cNvPr id="4" name="Rectangle 3"/>
          <p:cNvSpPr/>
          <p:nvPr/>
        </p:nvSpPr>
        <p:spPr>
          <a:xfrm>
            <a:off x="152400" y="1343561"/>
            <a:ext cx="8458200" cy="1323439"/>
          </a:xfrm>
          <a:prstGeom prst="rect">
            <a:avLst/>
          </a:prstGeom>
          <a:ln w="38100">
            <a:solidFill>
              <a:schemeClr val="tx1"/>
            </a:solidFill>
          </a:ln>
        </p:spPr>
        <p:txBody>
          <a:bodyPr wrap="square">
            <a:spAutoFit/>
          </a:bodyPr>
          <a:lstStyle/>
          <a:p>
            <a:pPr>
              <a:buFont typeface="Wingdings" pitchFamily="2" charset="2"/>
              <a:buChar char="v"/>
            </a:pPr>
            <a:r>
              <a:rPr lang="en-GB" sz="2000" b="1" dirty="0">
                <a:solidFill>
                  <a:srgbClr val="0000FF"/>
                </a:solidFill>
              </a:rPr>
              <a:t>1. Ventral anterior nucleus </a:t>
            </a:r>
            <a:endParaRPr lang="en-GB" sz="2000" dirty="0"/>
          </a:p>
          <a:p>
            <a:r>
              <a:rPr lang="en-GB" sz="2000" dirty="0"/>
              <a:t>This nucleus is connected to </a:t>
            </a:r>
            <a:r>
              <a:rPr lang="en-GB" sz="2000" b="1" dirty="0">
                <a:solidFill>
                  <a:schemeClr val="accent2">
                    <a:lumMod val="75000"/>
                  </a:schemeClr>
                </a:solidFill>
              </a:rPr>
              <a:t>the reticular formation</a:t>
            </a:r>
            <a:r>
              <a:rPr lang="en-GB" sz="2000" dirty="0"/>
              <a:t>, the </a:t>
            </a:r>
            <a:r>
              <a:rPr lang="en-GB" sz="2000" b="1" dirty="0">
                <a:solidFill>
                  <a:schemeClr val="accent2">
                    <a:lumMod val="75000"/>
                  </a:schemeClr>
                </a:solidFill>
              </a:rPr>
              <a:t>substantia nigra</a:t>
            </a:r>
            <a:r>
              <a:rPr lang="en-GB" sz="2000" dirty="0"/>
              <a:t>, the </a:t>
            </a:r>
            <a:r>
              <a:rPr lang="en-GB" sz="2000" b="1" dirty="0">
                <a:solidFill>
                  <a:schemeClr val="accent2">
                    <a:lumMod val="75000"/>
                  </a:schemeClr>
                </a:solidFill>
              </a:rPr>
              <a:t>corpus striatum</a:t>
            </a:r>
            <a:r>
              <a:rPr lang="en-GB" sz="2000" dirty="0"/>
              <a:t>, and </a:t>
            </a:r>
            <a:r>
              <a:rPr lang="en-GB" sz="2000" b="1" dirty="0">
                <a:solidFill>
                  <a:schemeClr val="accent2">
                    <a:lumMod val="75000"/>
                  </a:schemeClr>
                </a:solidFill>
              </a:rPr>
              <a:t>the premotor cortex </a:t>
            </a:r>
            <a:r>
              <a:rPr lang="en-GB" sz="2000" dirty="0"/>
              <a:t>as well as to many of the </a:t>
            </a:r>
            <a:r>
              <a:rPr lang="en-GB" sz="2000" b="1" dirty="0">
                <a:solidFill>
                  <a:schemeClr val="accent2">
                    <a:lumMod val="75000"/>
                  </a:schemeClr>
                </a:solidFill>
              </a:rPr>
              <a:t>other thalamic nuclei</a:t>
            </a:r>
            <a:r>
              <a:rPr lang="en-GB" sz="2000" dirty="0"/>
              <a:t>., </a:t>
            </a:r>
            <a:r>
              <a:rPr lang="en-GB" sz="2000" b="1" dirty="0">
                <a:solidFill>
                  <a:srgbClr val="FF0066"/>
                </a:solidFill>
              </a:rPr>
              <a:t>it probably influences the activities of the motor cortex.</a:t>
            </a:r>
          </a:p>
        </p:txBody>
      </p:sp>
      <p:pic>
        <p:nvPicPr>
          <p:cNvPr id="41986" name="Picture 2" descr="http://www.seehint.com/catalog/2012/2012_11/thalamuspart.png"/>
          <p:cNvPicPr>
            <a:picLocks noChangeAspect="1" noChangeArrowheads="1"/>
          </p:cNvPicPr>
          <p:nvPr/>
        </p:nvPicPr>
        <p:blipFill>
          <a:blip r:embed="rId2" cstate="print"/>
          <a:srcRect/>
          <a:stretch>
            <a:fillRect/>
          </a:stretch>
        </p:blipFill>
        <p:spPr bwMode="auto">
          <a:xfrm>
            <a:off x="3824802" y="2895600"/>
            <a:ext cx="5166798" cy="3590925"/>
          </a:xfrm>
          <a:prstGeom prst="rect">
            <a:avLst/>
          </a:prstGeom>
          <a:noFill/>
          <a:ln w="57150">
            <a:solidFill>
              <a:srgbClr val="12FA49"/>
            </a:solidFill>
          </a:ln>
        </p:spPr>
      </p:pic>
      <p:sp>
        <p:nvSpPr>
          <p:cNvPr id="6" name="Rectangle 5"/>
          <p:cNvSpPr/>
          <p:nvPr/>
        </p:nvSpPr>
        <p:spPr>
          <a:xfrm>
            <a:off x="228600" y="2843748"/>
            <a:ext cx="3276600" cy="3785652"/>
          </a:xfrm>
          <a:prstGeom prst="rect">
            <a:avLst/>
          </a:prstGeom>
          <a:ln w="38100">
            <a:solidFill>
              <a:schemeClr val="tx1"/>
            </a:solidFill>
          </a:ln>
        </p:spPr>
        <p:txBody>
          <a:bodyPr wrap="square">
            <a:spAutoFit/>
          </a:bodyPr>
          <a:lstStyle/>
          <a:p>
            <a:pPr>
              <a:buFont typeface="Wingdings" pitchFamily="2" charset="2"/>
              <a:buChar char="v"/>
            </a:pPr>
            <a:r>
              <a:rPr lang="en-GB" sz="2000" b="1" dirty="0">
                <a:solidFill>
                  <a:srgbClr val="0000FF"/>
                </a:solidFill>
              </a:rPr>
              <a:t>2. Ventral lateral nucleus </a:t>
            </a:r>
            <a:r>
              <a:rPr lang="en-GB" sz="2000" dirty="0"/>
              <a:t>Connections similar to those of </a:t>
            </a:r>
            <a:r>
              <a:rPr lang="en-GB" sz="2000" b="1" dirty="0">
                <a:solidFill>
                  <a:srgbClr val="0000FF"/>
                </a:solidFill>
              </a:rPr>
              <a:t>the ventral anterior nucleus</a:t>
            </a:r>
            <a:r>
              <a:rPr lang="en-GB" sz="2000" dirty="0"/>
              <a:t> but, in addition, has a major input from </a:t>
            </a:r>
            <a:r>
              <a:rPr lang="en-GB" sz="2000" b="1" dirty="0"/>
              <a:t>the </a:t>
            </a:r>
            <a:r>
              <a:rPr lang="en-GB" sz="2000" b="1" dirty="0">
                <a:solidFill>
                  <a:schemeClr val="accent2">
                    <a:lumMod val="75000"/>
                  </a:schemeClr>
                </a:solidFill>
              </a:rPr>
              <a:t>cerebellum</a:t>
            </a:r>
            <a:r>
              <a:rPr lang="en-GB" sz="2000" b="1" dirty="0"/>
              <a:t> </a:t>
            </a:r>
            <a:r>
              <a:rPr lang="en-GB" sz="2000" dirty="0"/>
              <a:t>and a minor input from </a:t>
            </a:r>
            <a:r>
              <a:rPr lang="en-GB" sz="2000" b="1" dirty="0">
                <a:solidFill>
                  <a:schemeClr val="accent2">
                    <a:lumMod val="75000"/>
                  </a:schemeClr>
                </a:solidFill>
              </a:rPr>
              <a:t>the red nucleus</a:t>
            </a:r>
            <a:r>
              <a:rPr lang="en-GB" sz="2000" dirty="0"/>
              <a:t>. </a:t>
            </a:r>
          </a:p>
          <a:p>
            <a:pPr>
              <a:buFont typeface="Wingdings" pitchFamily="2" charset="2"/>
              <a:buChar char="v"/>
            </a:pPr>
            <a:endParaRPr lang="en-GB" sz="2000" dirty="0"/>
          </a:p>
          <a:p>
            <a:r>
              <a:rPr lang="en-GB" sz="2000" dirty="0"/>
              <a:t>Its main projections pass to </a:t>
            </a:r>
            <a:r>
              <a:rPr lang="en-GB" sz="2000" b="1" dirty="0">
                <a:solidFill>
                  <a:srgbClr val="FF0000"/>
                </a:solidFill>
              </a:rPr>
              <a:t>the motor and premotor regions of the cerebral cortex. </a:t>
            </a:r>
          </a:p>
        </p:txBody>
      </p:sp>
      <p:sp>
        <p:nvSpPr>
          <p:cNvPr id="7" name="Date Placeholder 6"/>
          <p:cNvSpPr>
            <a:spLocks noGrp="1"/>
          </p:cNvSpPr>
          <p:nvPr>
            <p:ph type="dt" sz="half" idx="10"/>
          </p:nvPr>
        </p:nvSpPr>
        <p:spPr>
          <a:xfrm>
            <a:off x="7010400" y="304800"/>
            <a:ext cx="2133600" cy="365125"/>
          </a:xfrm>
        </p:spPr>
        <p:txBody>
          <a:bodyPr/>
          <a:lstStyle/>
          <a:p>
            <a:r>
              <a:rPr lang="en-US" b="1">
                <a:solidFill>
                  <a:srgbClr val="FF0000"/>
                </a:solidFill>
              </a:rPr>
              <a:t>Tuesday 29 December 2020</a:t>
            </a:r>
            <a:endParaRPr lang="en-US" b="1" dirty="0">
              <a:solidFill>
                <a:srgbClr val="FF0000"/>
              </a:solidFill>
            </a:endParaRPr>
          </a:p>
        </p:txBody>
      </p:sp>
      <p:sp>
        <p:nvSpPr>
          <p:cNvPr id="8" name="Slide Number Placeholder 7"/>
          <p:cNvSpPr>
            <a:spLocks noGrp="1"/>
          </p:cNvSpPr>
          <p:nvPr>
            <p:ph type="sldNum" sz="quarter" idx="12"/>
          </p:nvPr>
        </p:nvSpPr>
        <p:spPr>
          <a:xfrm>
            <a:off x="7467600" y="457200"/>
            <a:ext cx="457200" cy="365125"/>
          </a:xfrm>
        </p:spPr>
        <p:txBody>
          <a:bodyPr/>
          <a:lstStyle/>
          <a:p>
            <a:fld id="{B6F15528-21DE-4FAA-801E-634DDDAF4B2B}" type="slidenum">
              <a:rPr lang="en-US" b="1" smtClean="0">
                <a:solidFill>
                  <a:srgbClr val="FF0000"/>
                </a:solidFill>
              </a:rPr>
              <a:pPr/>
              <a:t>14</a:t>
            </a:fld>
            <a:endParaRPr lang="en-US" b="1" dirty="0">
              <a:solidFill>
                <a:srgbClr val="FF0000"/>
              </a:solidFill>
            </a:endParaRPr>
          </a:p>
        </p:txBody>
      </p:sp>
      <p:sp>
        <p:nvSpPr>
          <p:cNvPr id="9" name="Footer Placeholder 8"/>
          <p:cNvSpPr>
            <a:spLocks noGrp="1"/>
          </p:cNvSpPr>
          <p:nvPr>
            <p:ph type="ftr" sz="quarter" idx="11"/>
          </p:nvPr>
        </p:nvSpPr>
        <p:spPr>
          <a:xfrm>
            <a:off x="6248400" y="152400"/>
            <a:ext cx="2895600" cy="365125"/>
          </a:xfrm>
        </p:spPr>
        <p:txBody>
          <a:bodyPr/>
          <a:lstStyle/>
          <a:p>
            <a:r>
              <a:rPr lang="en-US" b="1" dirty="0">
                <a:solidFill>
                  <a:srgbClr val="FF0000"/>
                </a:solidFill>
              </a:rPr>
              <a:t>Dr. Aiman Q. Afar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
            <a:ext cx="1896545" cy="523220"/>
          </a:xfrm>
          <a:prstGeom prst="rect">
            <a:avLst/>
          </a:prstGeom>
          <a:ln w="57150">
            <a:solidFill>
              <a:srgbClr val="0000FF"/>
            </a:solidFill>
          </a:ln>
        </p:spPr>
        <p:txBody>
          <a:bodyPr wrap="none">
            <a:spAutoFit/>
          </a:bodyPr>
          <a:lstStyle/>
          <a:p>
            <a:r>
              <a:rPr lang="en-GB" sz="2800" b="1" dirty="0">
                <a:solidFill>
                  <a:srgbClr val="FF0000"/>
                </a:solidFill>
              </a:rPr>
              <a:t>Lateral Part</a:t>
            </a:r>
          </a:p>
        </p:txBody>
      </p:sp>
      <p:sp>
        <p:nvSpPr>
          <p:cNvPr id="3" name="Rectangle 2"/>
          <p:cNvSpPr/>
          <p:nvPr/>
        </p:nvSpPr>
        <p:spPr>
          <a:xfrm>
            <a:off x="152400" y="719078"/>
            <a:ext cx="8534400" cy="2862322"/>
          </a:xfrm>
          <a:prstGeom prst="rect">
            <a:avLst/>
          </a:prstGeom>
          <a:ln w="38100">
            <a:solidFill>
              <a:schemeClr val="tx1"/>
            </a:solidFill>
          </a:ln>
        </p:spPr>
        <p:txBody>
          <a:bodyPr wrap="square">
            <a:spAutoFit/>
          </a:bodyPr>
          <a:lstStyle/>
          <a:p>
            <a:pPr>
              <a:buFont typeface="Wingdings" pitchFamily="2" charset="2"/>
              <a:buChar char="v"/>
            </a:pPr>
            <a:r>
              <a:rPr lang="en-GB" sz="2000" b="1" dirty="0">
                <a:solidFill>
                  <a:srgbClr val="0000FF"/>
                </a:solidFill>
              </a:rPr>
              <a:t>3. Ventral posterior nucleus. </a:t>
            </a:r>
            <a:r>
              <a:rPr lang="en-GB" sz="2000" dirty="0"/>
              <a:t>It is subdivided into:</a:t>
            </a:r>
          </a:p>
          <a:p>
            <a:pPr>
              <a:buFont typeface="Wingdings" pitchFamily="2" charset="2"/>
              <a:buChar char="ü"/>
            </a:pPr>
            <a:r>
              <a:rPr lang="en-GB" sz="2000" b="1" dirty="0">
                <a:solidFill>
                  <a:srgbClr val="0000FF"/>
                </a:solidFill>
              </a:rPr>
              <a:t>The ventral posteromedial nucleus </a:t>
            </a:r>
            <a:r>
              <a:rPr lang="en-GB" sz="2000" dirty="0"/>
              <a:t>receives </a:t>
            </a:r>
            <a:r>
              <a:rPr lang="en-GB" sz="2000" b="1" dirty="0">
                <a:solidFill>
                  <a:schemeClr val="accent2">
                    <a:lumMod val="75000"/>
                  </a:schemeClr>
                </a:solidFill>
              </a:rPr>
              <a:t>the ascending trigeminal </a:t>
            </a:r>
            <a:r>
              <a:rPr lang="en-GB" sz="2000" dirty="0"/>
              <a:t>and </a:t>
            </a:r>
            <a:r>
              <a:rPr lang="en-GB" sz="2000" b="1" dirty="0">
                <a:solidFill>
                  <a:schemeClr val="accent2">
                    <a:lumMod val="75000"/>
                  </a:schemeClr>
                </a:solidFill>
              </a:rPr>
              <a:t>gustatory pathways</a:t>
            </a:r>
            <a:r>
              <a:rPr lang="en-GB" sz="2000" dirty="0"/>
              <a:t>, </a:t>
            </a:r>
          </a:p>
          <a:p>
            <a:pPr>
              <a:buFont typeface="Wingdings" pitchFamily="2" charset="2"/>
              <a:buChar char="ü"/>
            </a:pPr>
            <a:r>
              <a:rPr lang="en-GB" sz="2000" b="1" dirty="0">
                <a:solidFill>
                  <a:srgbClr val="0000FF"/>
                </a:solidFill>
              </a:rPr>
              <a:t>The ventral posterolateral nucleus </a:t>
            </a:r>
            <a:r>
              <a:rPr lang="en-GB" sz="2000" dirty="0"/>
              <a:t>receives the </a:t>
            </a:r>
            <a:r>
              <a:rPr lang="en-GB" sz="2000" b="1" dirty="0">
                <a:solidFill>
                  <a:schemeClr val="accent2">
                    <a:lumMod val="75000"/>
                  </a:schemeClr>
                </a:solidFill>
              </a:rPr>
              <a:t>important ascending sensory tracts</a:t>
            </a:r>
            <a:r>
              <a:rPr lang="en-GB" sz="2000" dirty="0"/>
              <a:t>, the </a:t>
            </a:r>
            <a:r>
              <a:rPr lang="en-GB" sz="2000" b="1" dirty="0">
                <a:solidFill>
                  <a:schemeClr val="accent2">
                    <a:lumMod val="75000"/>
                  </a:schemeClr>
                </a:solidFill>
              </a:rPr>
              <a:t>medial and spinal lemnisci</a:t>
            </a:r>
            <a:r>
              <a:rPr lang="en-GB" sz="2000" dirty="0">
                <a:solidFill>
                  <a:schemeClr val="accent2">
                    <a:lumMod val="75000"/>
                  </a:schemeClr>
                </a:solidFill>
              </a:rPr>
              <a:t>. </a:t>
            </a:r>
          </a:p>
          <a:p>
            <a:endParaRPr lang="en-GB" sz="2000" dirty="0"/>
          </a:p>
          <a:p>
            <a:r>
              <a:rPr lang="en-GB" sz="2000" b="1" dirty="0"/>
              <a:t>The thalamocortical projections </a:t>
            </a:r>
            <a:r>
              <a:rPr lang="en-GB" sz="2000" dirty="0"/>
              <a:t>from these important nuclei pass through the posterior limb of </a:t>
            </a:r>
            <a:r>
              <a:rPr lang="en-GB" sz="2000" b="1" dirty="0"/>
              <a:t>the internal capsule </a:t>
            </a:r>
            <a:r>
              <a:rPr lang="en-GB" sz="2000" dirty="0"/>
              <a:t>and </a:t>
            </a:r>
            <a:r>
              <a:rPr lang="en-GB" sz="2000" b="1" dirty="0"/>
              <a:t>corona radiata </a:t>
            </a:r>
            <a:r>
              <a:rPr lang="en-GB" sz="2000" b="1" dirty="0">
                <a:solidFill>
                  <a:srgbClr val="FF0000"/>
                </a:solidFill>
              </a:rPr>
              <a:t>to the primary somatic sensory areas of the cerebral cortex in the postcentral gyrus</a:t>
            </a:r>
          </a:p>
        </p:txBody>
      </p:sp>
      <p:pic>
        <p:nvPicPr>
          <p:cNvPr id="15362" name="Picture 2" descr="Related image"/>
          <p:cNvPicPr>
            <a:picLocks noChangeAspect="1" noChangeArrowheads="1"/>
          </p:cNvPicPr>
          <p:nvPr/>
        </p:nvPicPr>
        <p:blipFill>
          <a:blip r:embed="rId2" cstate="print"/>
          <a:srcRect/>
          <a:stretch>
            <a:fillRect/>
          </a:stretch>
        </p:blipFill>
        <p:spPr bwMode="auto">
          <a:xfrm>
            <a:off x="1981200" y="3704180"/>
            <a:ext cx="5334000" cy="3001420"/>
          </a:xfrm>
          <a:prstGeom prst="rect">
            <a:avLst/>
          </a:prstGeom>
          <a:noFill/>
          <a:ln w="76200">
            <a:solidFill>
              <a:srgbClr val="0000FF"/>
            </a:solidFill>
          </a:ln>
        </p:spPr>
      </p:pic>
      <p:sp>
        <p:nvSpPr>
          <p:cNvPr id="5" name="Date Placeholder 4"/>
          <p:cNvSpPr>
            <a:spLocks noGrp="1"/>
          </p:cNvSpPr>
          <p:nvPr>
            <p:ph type="dt" sz="half" idx="10"/>
          </p:nvPr>
        </p:nvSpPr>
        <p:spPr>
          <a:xfrm>
            <a:off x="7010400" y="304800"/>
            <a:ext cx="2133600" cy="365125"/>
          </a:xfrm>
        </p:spPr>
        <p:txBody>
          <a:bodyPr/>
          <a:lstStyle/>
          <a:p>
            <a:r>
              <a:rPr lang="en-US" b="1">
                <a:solidFill>
                  <a:srgbClr val="FF0000"/>
                </a:solidFill>
              </a:rPr>
              <a:t>Tuesday 29 December 2020</a:t>
            </a:r>
            <a:endParaRPr lang="en-US" b="1" dirty="0">
              <a:solidFill>
                <a:srgbClr val="FF0000"/>
              </a:solidFill>
            </a:endParaRPr>
          </a:p>
        </p:txBody>
      </p:sp>
      <p:sp>
        <p:nvSpPr>
          <p:cNvPr id="6" name="Slide Number Placeholder 5"/>
          <p:cNvSpPr>
            <a:spLocks noGrp="1"/>
          </p:cNvSpPr>
          <p:nvPr>
            <p:ph type="sldNum" sz="quarter" idx="12"/>
          </p:nvPr>
        </p:nvSpPr>
        <p:spPr>
          <a:xfrm>
            <a:off x="8229600" y="6356350"/>
            <a:ext cx="457200" cy="365125"/>
          </a:xfrm>
        </p:spPr>
        <p:txBody>
          <a:bodyPr/>
          <a:lstStyle/>
          <a:p>
            <a:fld id="{B6F15528-21DE-4FAA-801E-634DDDAF4B2B}" type="slidenum">
              <a:rPr lang="en-US" b="1" smtClean="0">
                <a:solidFill>
                  <a:srgbClr val="FF0000"/>
                </a:solidFill>
              </a:rPr>
              <a:pPr/>
              <a:t>15</a:t>
            </a:fld>
            <a:endParaRPr lang="en-US" b="1" dirty="0">
              <a:solidFill>
                <a:srgbClr val="FF0000"/>
              </a:solidFill>
            </a:endParaRPr>
          </a:p>
        </p:txBody>
      </p:sp>
      <p:sp>
        <p:nvSpPr>
          <p:cNvPr id="7" name="Footer Placeholder 6"/>
          <p:cNvSpPr>
            <a:spLocks noGrp="1"/>
          </p:cNvSpPr>
          <p:nvPr>
            <p:ph type="ftr" sz="quarter" idx="11"/>
          </p:nvPr>
        </p:nvSpPr>
        <p:spPr>
          <a:xfrm>
            <a:off x="6248400" y="152400"/>
            <a:ext cx="2895600" cy="365125"/>
          </a:xfrm>
        </p:spPr>
        <p:txBody>
          <a:bodyPr/>
          <a:lstStyle/>
          <a:p>
            <a:r>
              <a:rPr lang="en-US" b="1" dirty="0">
                <a:solidFill>
                  <a:srgbClr val="FF0000"/>
                </a:solidFill>
              </a:rPr>
              <a:t>Dr. Aiman Q. Afar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5184433" cy="584775"/>
          </a:xfrm>
          <a:prstGeom prst="rect">
            <a:avLst/>
          </a:prstGeom>
          <a:ln w="57150">
            <a:solidFill>
              <a:schemeClr val="tx1"/>
            </a:solidFill>
          </a:ln>
        </p:spPr>
        <p:txBody>
          <a:bodyPr wrap="none">
            <a:spAutoFit/>
          </a:bodyPr>
          <a:lstStyle/>
          <a:p>
            <a:r>
              <a:rPr lang="en-GB" sz="3200" b="1" dirty="0">
                <a:solidFill>
                  <a:srgbClr val="FF0000"/>
                </a:solidFill>
              </a:rPr>
              <a:t>Other Nuclei of the Thalamus</a:t>
            </a:r>
          </a:p>
        </p:txBody>
      </p:sp>
      <p:sp>
        <p:nvSpPr>
          <p:cNvPr id="3" name="Rectangle 2"/>
          <p:cNvSpPr/>
          <p:nvPr/>
        </p:nvSpPr>
        <p:spPr>
          <a:xfrm>
            <a:off x="76200" y="762000"/>
            <a:ext cx="8839200" cy="2616101"/>
          </a:xfrm>
          <a:prstGeom prst="rect">
            <a:avLst/>
          </a:prstGeom>
        </p:spPr>
        <p:txBody>
          <a:bodyPr wrap="square">
            <a:spAutoFit/>
          </a:bodyPr>
          <a:lstStyle/>
          <a:p>
            <a:pPr>
              <a:buFont typeface="Wingdings" pitchFamily="2" charset="2"/>
              <a:buChar char="v"/>
            </a:pPr>
            <a:r>
              <a:rPr lang="en-GB" sz="2400" b="1" dirty="0">
                <a:solidFill>
                  <a:srgbClr val="0000FF"/>
                </a:solidFill>
              </a:rPr>
              <a:t> 1. The intralaminar nuclei </a:t>
            </a:r>
            <a:r>
              <a:rPr lang="en-GB" sz="2000" dirty="0"/>
              <a:t>are small collections of nerve cells </a:t>
            </a:r>
            <a:r>
              <a:rPr lang="en-GB" sz="2000" b="1" dirty="0">
                <a:solidFill>
                  <a:srgbClr val="0000FF"/>
                </a:solidFill>
              </a:rPr>
              <a:t>within the internal medullary lamina </a:t>
            </a:r>
          </a:p>
          <a:p>
            <a:pPr>
              <a:buFont typeface="Wingdings" pitchFamily="2" charset="2"/>
              <a:buChar char="v"/>
            </a:pPr>
            <a:endParaRPr lang="en-GB" sz="2000" b="1" dirty="0">
              <a:solidFill>
                <a:srgbClr val="0000FF"/>
              </a:solidFill>
            </a:endParaRPr>
          </a:p>
          <a:p>
            <a:pPr>
              <a:buFont typeface="Wingdings" pitchFamily="2" charset="2"/>
              <a:buChar char="v"/>
            </a:pPr>
            <a:r>
              <a:rPr lang="en-GB" sz="2000" dirty="0"/>
              <a:t>They receive </a:t>
            </a:r>
            <a:r>
              <a:rPr lang="en-GB" sz="2000" b="1" dirty="0">
                <a:solidFill>
                  <a:srgbClr val="FF0000"/>
                </a:solidFill>
              </a:rPr>
              <a:t>afferent</a:t>
            </a:r>
            <a:r>
              <a:rPr lang="en-GB" sz="2000" dirty="0"/>
              <a:t> </a:t>
            </a:r>
            <a:r>
              <a:rPr lang="en-GB" sz="2000" b="1" dirty="0">
                <a:solidFill>
                  <a:srgbClr val="FF0000"/>
                </a:solidFill>
              </a:rPr>
              <a:t>fibers</a:t>
            </a:r>
            <a:r>
              <a:rPr lang="en-GB" sz="2000" dirty="0"/>
              <a:t> from </a:t>
            </a:r>
            <a:r>
              <a:rPr lang="en-GB" sz="2000" b="1" dirty="0">
                <a:solidFill>
                  <a:schemeClr val="accent2">
                    <a:lumMod val="75000"/>
                  </a:schemeClr>
                </a:solidFill>
              </a:rPr>
              <a:t>the reticular formation </a:t>
            </a:r>
          </a:p>
          <a:p>
            <a:pPr>
              <a:buFont typeface="Wingdings" pitchFamily="2" charset="2"/>
              <a:buChar char="v"/>
            </a:pPr>
            <a:r>
              <a:rPr lang="en-GB" sz="2000" dirty="0"/>
              <a:t>They send </a:t>
            </a:r>
            <a:r>
              <a:rPr lang="en-GB" sz="2000" b="1" dirty="0">
                <a:solidFill>
                  <a:srgbClr val="FF0000"/>
                </a:solidFill>
              </a:rPr>
              <a:t>efferent fibers </a:t>
            </a:r>
            <a:r>
              <a:rPr lang="en-GB" sz="2000" dirty="0"/>
              <a:t>to </a:t>
            </a:r>
            <a:r>
              <a:rPr lang="en-GB" sz="2000" b="1" dirty="0">
                <a:solidFill>
                  <a:schemeClr val="accent2">
                    <a:lumMod val="75000"/>
                  </a:schemeClr>
                </a:solidFill>
              </a:rPr>
              <a:t>other thalamic nuclei</a:t>
            </a:r>
            <a:r>
              <a:rPr lang="en-GB" sz="2000" dirty="0"/>
              <a:t>, which in turn project to the </a:t>
            </a:r>
            <a:r>
              <a:rPr lang="en-GB" sz="2000" b="1" dirty="0">
                <a:solidFill>
                  <a:schemeClr val="accent2">
                    <a:lumMod val="75000"/>
                  </a:schemeClr>
                </a:solidFill>
              </a:rPr>
              <a:t>cerebral cortex</a:t>
            </a:r>
            <a:r>
              <a:rPr lang="en-GB" sz="2000" b="1" dirty="0"/>
              <a:t>, </a:t>
            </a:r>
            <a:r>
              <a:rPr lang="en-GB" sz="2000" dirty="0"/>
              <a:t>and fibers to </a:t>
            </a:r>
            <a:r>
              <a:rPr lang="en-GB" sz="2000" b="1" dirty="0">
                <a:solidFill>
                  <a:schemeClr val="accent2">
                    <a:lumMod val="75000"/>
                  </a:schemeClr>
                </a:solidFill>
              </a:rPr>
              <a:t>the corpus striatum</a:t>
            </a:r>
            <a:r>
              <a:rPr lang="en-GB" sz="2000" dirty="0"/>
              <a:t>. </a:t>
            </a:r>
          </a:p>
          <a:p>
            <a:pPr>
              <a:buFont typeface="Wingdings" pitchFamily="2" charset="2"/>
              <a:buChar char="v"/>
            </a:pPr>
            <a:r>
              <a:rPr lang="en-GB" sz="2000" b="1" dirty="0">
                <a:solidFill>
                  <a:srgbClr val="FF0066"/>
                </a:solidFill>
              </a:rPr>
              <a:t>The nuclei are believed to influence the levels of consciousness and alertness in an individual.</a:t>
            </a:r>
          </a:p>
        </p:txBody>
      </p:sp>
      <p:pic>
        <p:nvPicPr>
          <p:cNvPr id="5" name="Picture 2"/>
          <p:cNvPicPr>
            <a:picLocks noChangeAspect="1" noChangeArrowheads="1"/>
          </p:cNvPicPr>
          <p:nvPr/>
        </p:nvPicPr>
        <p:blipFill>
          <a:blip r:embed="rId2" cstate="print"/>
          <a:srcRect l="24012" t="40625" r="32650" b="17708"/>
          <a:stretch>
            <a:fillRect/>
          </a:stretch>
        </p:blipFill>
        <p:spPr bwMode="auto">
          <a:xfrm>
            <a:off x="2286000" y="3194222"/>
            <a:ext cx="6248400" cy="3377514"/>
          </a:xfrm>
          <a:prstGeom prst="rect">
            <a:avLst/>
          </a:prstGeom>
          <a:noFill/>
          <a:ln w="57150">
            <a:solidFill>
              <a:srgbClr val="12FA49"/>
            </a:solidFill>
            <a:miter lim="800000"/>
            <a:headEnd/>
            <a:tailEnd/>
          </a:ln>
        </p:spPr>
      </p:pic>
      <p:sp>
        <p:nvSpPr>
          <p:cNvPr id="6" name="Date Placeholder 5"/>
          <p:cNvSpPr>
            <a:spLocks noGrp="1"/>
          </p:cNvSpPr>
          <p:nvPr>
            <p:ph type="dt" sz="half" idx="10"/>
          </p:nvPr>
        </p:nvSpPr>
        <p:spPr/>
        <p:txBody>
          <a:bodyPr/>
          <a:lstStyle/>
          <a:p>
            <a:r>
              <a:rPr lang="en-US" b="1">
                <a:solidFill>
                  <a:srgbClr val="FF0000"/>
                </a:solidFill>
              </a:rPr>
              <a:t>Tuesday 29 December 2020</a:t>
            </a:r>
            <a:endParaRPr lang="en-US" b="1" dirty="0">
              <a:solidFill>
                <a:srgbClr val="FF0000"/>
              </a:solidFill>
            </a:endParaRPr>
          </a:p>
        </p:txBody>
      </p:sp>
      <p:sp>
        <p:nvSpPr>
          <p:cNvPr id="7" name="Slide Number Placeholder 6"/>
          <p:cNvSpPr>
            <a:spLocks noGrp="1"/>
          </p:cNvSpPr>
          <p:nvPr>
            <p:ph type="sldNum" sz="quarter" idx="12"/>
          </p:nvPr>
        </p:nvSpPr>
        <p:spPr>
          <a:xfrm>
            <a:off x="8534400" y="6324600"/>
            <a:ext cx="457200" cy="365125"/>
          </a:xfrm>
        </p:spPr>
        <p:txBody>
          <a:bodyPr/>
          <a:lstStyle/>
          <a:p>
            <a:fld id="{B6F15528-21DE-4FAA-801E-634DDDAF4B2B}" type="slidenum">
              <a:rPr lang="en-US" b="1" smtClean="0">
                <a:solidFill>
                  <a:srgbClr val="FF0000"/>
                </a:solidFill>
              </a:rPr>
              <a:pPr/>
              <a:t>16</a:t>
            </a:fld>
            <a:endParaRPr lang="en-US" b="1" dirty="0">
              <a:solidFill>
                <a:srgbClr val="FF0000"/>
              </a:solidFill>
            </a:endParaRPr>
          </a:p>
        </p:txBody>
      </p:sp>
      <p:sp>
        <p:nvSpPr>
          <p:cNvPr id="8" name="Footer Placeholder 7"/>
          <p:cNvSpPr>
            <a:spLocks noGrp="1"/>
          </p:cNvSpPr>
          <p:nvPr>
            <p:ph type="ftr" sz="quarter" idx="11"/>
          </p:nvPr>
        </p:nvSpPr>
        <p:spPr>
          <a:xfrm>
            <a:off x="-304800" y="6172200"/>
            <a:ext cx="2895600" cy="365125"/>
          </a:xfrm>
        </p:spPr>
        <p:txBody>
          <a:bodyPr/>
          <a:lstStyle/>
          <a:p>
            <a:r>
              <a:rPr lang="en-US" b="1" dirty="0">
                <a:solidFill>
                  <a:srgbClr val="FF0000"/>
                </a:solidFill>
              </a:rPr>
              <a:t>Dr. Aiman Q. Afar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5184433" cy="584775"/>
          </a:xfrm>
          <a:prstGeom prst="rect">
            <a:avLst/>
          </a:prstGeom>
          <a:ln w="57150">
            <a:solidFill>
              <a:schemeClr val="tx1"/>
            </a:solidFill>
          </a:ln>
        </p:spPr>
        <p:txBody>
          <a:bodyPr wrap="none">
            <a:spAutoFit/>
          </a:bodyPr>
          <a:lstStyle/>
          <a:p>
            <a:r>
              <a:rPr lang="en-GB" sz="3200" b="1" dirty="0">
                <a:solidFill>
                  <a:srgbClr val="FF0000"/>
                </a:solidFill>
              </a:rPr>
              <a:t>Other Nuclei of the Thalamus</a:t>
            </a:r>
          </a:p>
        </p:txBody>
      </p:sp>
      <p:sp>
        <p:nvSpPr>
          <p:cNvPr id="3" name="Rectangle 3"/>
          <p:cNvSpPr/>
          <p:nvPr/>
        </p:nvSpPr>
        <p:spPr>
          <a:xfrm>
            <a:off x="152400" y="838200"/>
            <a:ext cx="8686800" cy="2308324"/>
          </a:xfrm>
          <a:prstGeom prst="rect">
            <a:avLst/>
          </a:prstGeom>
        </p:spPr>
        <p:txBody>
          <a:bodyPr wrap="square">
            <a:spAutoFit/>
          </a:bodyPr>
          <a:lstStyle/>
          <a:p>
            <a:pPr>
              <a:buFont typeface="Wingdings" pitchFamily="2" charset="2"/>
              <a:buChar char="v"/>
            </a:pPr>
            <a:r>
              <a:rPr lang="en-GB" sz="2400" b="1" dirty="0">
                <a:solidFill>
                  <a:srgbClr val="0000FF"/>
                </a:solidFill>
              </a:rPr>
              <a:t> 2. The reticular nucleus </a:t>
            </a:r>
            <a:r>
              <a:rPr lang="en-GB" sz="2000" dirty="0"/>
              <a:t>is a thin layer of nerve cells </a:t>
            </a:r>
            <a:r>
              <a:rPr lang="en-GB" sz="2000" b="1" dirty="0"/>
              <a:t>sandwiched</a:t>
            </a:r>
            <a:r>
              <a:rPr lang="en-GB" sz="2000" dirty="0"/>
              <a:t> between </a:t>
            </a:r>
            <a:r>
              <a:rPr lang="en-GB" sz="2000" b="1" dirty="0">
                <a:solidFill>
                  <a:srgbClr val="0000FF"/>
                </a:solidFill>
              </a:rPr>
              <a:t>the external medullary lamina </a:t>
            </a:r>
            <a:r>
              <a:rPr lang="en-GB" sz="2000" dirty="0"/>
              <a:t>and </a:t>
            </a:r>
            <a:r>
              <a:rPr lang="en-GB" sz="2000" b="1" dirty="0">
                <a:solidFill>
                  <a:srgbClr val="0000FF"/>
                </a:solidFill>
              </a:rPr>
              <a:t>the posterior limb of the internal capsule</a:t>
            </a:r>
          </a:p>
          <a:p>
            <a:pPr>
              <a:buFont typeface="Wingdings" pitchFamily="2" charset="2"/>
              <a:buChar char="v"/>
            </a:pPr>
            <a:r>
              <a:rPr lang="en-GB" sz="2000" b="1" dirty="0">
                <a:solidFill>
                  <a:srgbClr val="0000FF"/>
                </a:solidFill>
              </a:rPr>
              <a:t> </a:t>
            </a:r>
            <a:r>
              <a:rPr lang="en-GB" sz="2000" b="1" dirty="0">
                <a:solidFill>
                  <a:srgbClr val="FF0000"/>
                </a:solidFill>
              </a:rPr>
              <a:t>Afferent fibers </a:t>
            </a:r>
            <a:r>
              <a:rPr lang="en-GB" sz="2000" dirty="0"/>
              <a:t>converge on this nucleus from </a:t>
            </a:r>
            <a:r>
              <a:rPr lang="en-GB" sz="2000" b="1" dirty="0">
                <a:solidFill>
                  <a:schemeClr val="accent2">
                    <a:lumMod val="75000"/>
                  </a:schemeClr>
                </a:solidFill>
              </a:rPr>
              <a:t>the cerebral cortex </a:t>
            </a:r>
            <a:r>
              <a:rPr lang="en-GB" sz="2000" dirty="0"/>
              <a:t>and </a:t>
            </a:r>
            <a:r>
              <a:rPr lang="en-GB" sz="2000" b="1" dirty="0">
                <a:solidFill>
                  <a:schemeClr val="accent2">
                    <a:lumMod val="75000"/>
                  </a:schemeClr>
                </a:solidFill>
              </a:rPr>
              <a:t>the reticular formation</a:t>
            </a:r>
            <a:endParaRPr lang="en-GB" sz="2000" dirty="0">
              <a:solidFill>
                <a:schemeClr val="accent2">
                  <a:lumMod val="75000"/>
                </a:schemeClr>
              </a:solidFill>
            </a:endParaRPr>
          </a:p>
          <a:p>
            <a:pPr>
              <a:buFont typeface="Wingdings" pitchFamily="2" charset="2"/>
              <a:buChar char="v"/>
            </a:pPr>
            <a:r>
              <a:rPr lang="en-GB" sz="2000" b="1" dirty="0">
                <a:solidFill>
                  <a:srgbClr val="FF0000"/>
                </a:solidFill>
              </a:rPr>
              <a:t>its output </a:t>
            </a:r>
            <a:r>
              <a:rPr lang="en-GB" sz="2000" dirty="0"/>
              <a:t>is mainly </a:t>
            </a:r>
            <a:r>
              <a:rPr lang="en-GB" sz="2000" b="1" dirty="0">
                <a:solidFill>
                  <a:schemeClr val="accent2">
                    <a:lumMod val="75000"/>
                  </a:schemeClr>
                </a:solidFill>
              </a:rPr>
              <a:t>to other thalamic nuclei</a:t>
            </a:r>
            <a:r>
              <a:rPr lang="en-GB" sz="2000" dirty="0"/>
              <a:t>. </a:t>
            </a:r>
          </a:p>
          <a:p>
            <a:r>
              <a:rPr lang="en-GB" sz="2000" dirty="0"/>
              <a:t>The function of it may be concerned with a mechanism by which </a:t>
            </a:r>
            <a:r>
              <a:rPr lang="en-GB" sz="2000" b="1" dirty="0">
                <a:solidFill>
                  <a:srgbClr val="FF0066"/>
                </a:solidFill>
              </a:rPr>
              <a:t>the cerebral cortex regulates thalamic activity</a:t>
            </a:r>
          </a:p>
        </p:txBody>
      </p:sp>
      <p:pic>
        <p:nvPicPr>
          <p:cNvPr id="1028" name="Picture 4" descr="Image result for The reticular nucleus"/>
          <p:cNvPicPr>
            <a:picLocks noChangeAspect="1" noChangeArrowheads="1"/>
          </p:cNvPicPr>
          <p:nvPr/>
        </p:nvPicPr>
        <p:blipFill>
          <a:blip r:embed="rId2" cstate="print"/>
          <a:srcRect/>
          <a:stretch>
            <a:fillRect/>
          </a:stretch>
        </p:blipFill>
        <p:spPr bwMode="auto">
          <a:xfrm>
            <a:off x="228600" y="3200400"/>
            <a:ext cx="4648200" cy="3486151"/>
          </a:xfrm>
          <a:prstGeom prst="rect">
            <a:avLst/>
          </a:prstGeom>
          <a:noFill/>
          <a:ln w="57150">
            <a:solidFill>
              <a:srgbClr val="0000FF"/>
            </a:solidFill>
          </a:ln>
        </p:spPr>
      </p:pic>
      <p:pic>
        <p:nvPicPr>
          <p:cNvPr id="1030" name="Picture 6" descr="Image result for The reticular nucleus"/>
          <p:cNvPicPr>
            <a:picLocks noChangeAspect="1" noChangeArrowheads="1"/>
          </p:cNvPicPr>
          <p:nvPr/>
        </p:nvPicPr>
        <p:blipFill>
          <a:blip r:embed="rId3" cstate="print"/>
          <a:srcRect l="49401" t="34569" b="21417"/>
          <a:stretch>
            <a:fillRect/>
          </a:stretch>
        </p:blipFill>
        <p:spPr bwMode="auto">
          <a:xfrm>
            <a:off x="5141119" y="3429000"/>
            <a:ext cx="3850481" cy="2514600"/>
          </a:xfrm>
          <a:prstGeom prst="rect">
            <a:avLst/>
          </a:prstGeom>
          <a:noFill/>
          <a:ln w="57150">
            <a:solidFill>
              <a:srgbClr val="0000FF"/>
            </a:solidFill>
          </a:ln>
        </p:spPr>
      </p:pic>
      <p:sp>
        <p:nvSpPr>
          <p:cNvPr id="6" name="Date Placeholder 5"/>
          <p:cNvSpPr>
            <a:spLocks noGrp="1"/>
          </p:cNvSpPr>
          <p:nvPr>
            <p:ph type="dt" sz="half" idx="10"/>
          </p:nvPr>
        </p:nvSpPr>
        <p:spPr>
          <a:xfrm>
            <a:off x="6934200" y="304800"/>
            <a:ext cx="2133600" cy="365125"/>
          </a:xfrm>
        </p:spPr>
        <p:txBody>
          <a:bodyPr/>
          <a:lstStyle/>
          <a:p>
            <a:r>
              <a:rPr lang="en-US" b="1">
                <a:solidFill>
                  <a:srgbClr val="FF0000"/>
                </a:solidFill>
              </a:rPr>
              <a:t>Tuesday 29 December 2020</a:t>
            </a:r>
            <a:endParaRPr lang="en-US" b="1" dirty="0">
              <a:solidFill>
                <a:srgbClr val="FF0000"/>
              </a:solidFill>
            </a:endParaRPr>
          </a:p>
        </p:txBody>
      </p:sp>
      <p:sp>
        <p:nvSpPr>
          <p:cNvPr id="7" name="Slide Number Placeholder 6"/>
          <p:cNvSpPr>
            <a:spLocks noGrp="1"/>
          </p:cNvSpPr>
          <p:nvPr>
            <p:ph type="sldNum" sz="quarter" idx="12"/>
          </p:nvPr>
        </p:nvSpPr>
        <p:spPr>
          <a:xfrm>
            <a:off x="8229600" y="6356350"/>
            <a:ext cx="457200" cy="365125"/>
          </a:xfrm>
        </p:spPr>
        <p:txBody>
          <a:bodyPr/>
          <a:lstStyle/>
          <a:p>
            <a:fld id="{B6F15528-21DE-4FAA-801E-634DDDAF4B2B}" type="slidenum">
              <a:rPr lang="en-US" b="1" smtClean="0">
                <a:solidFill>
                  <a:srgbClr val="FF0000"/>
                </a:solidFill>
              </a:rPr>
              <a:pPr/>
              <a:t>17</a:t>
            </a:fld>
            <a:endParaRPr lang="en-US" b="1" dirty="0">
              <a:solidFill>
                <a:srgbClr val="FF0000"/>
              </a:solidFill>
            </a:endParaRPr>
          </a:p>
        </p:txBody>
      </p:sp>
      <p:sp>
        <p:nvSpPr>
          <p:cNvPr id="8" name="Footer Placeholder 7"/>
          <p:cNvSpPr>
            <a:spLocks noGrp="1"/>
          </p:cNvSpPr>
          <p:nvPr>
            <p:ph type="ftr" sz="quarter" idx="11"/>
          </p:nvPr>
        </p:nvSpPr>
        <p:spPr>
          <a:xfrm>
            <a:off x="6248400" y="152400"/>
            <a:ext cx="2895600" cy="365125"/>
          </a:xfrm>
        </p:spPr>
        <p:txBody>
          <a:bodyPr/>
          <a:lstStyle/>
          <a:p>
            <a:r>
              <a:rPr lang="en-US" b="1">
                <a:solidFill>
                  <a:srgbClr val="FF0000"/>
                </a:solidFill>
              </a:rPr>
              <a:t>Dr. Aiman Q. Afar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5184433" cy="584775"/>
          </a:xfrm>
          <a:prstGeom prst="rect">
            <a:avLst/>
          </a:prstGeom>
          <a:ln w="57150">
            <a:solidFill>
              <a:schemeClr val="tx1"/>
            </a:solidFill>
          </a:ln>
        </p:spPr>
        <p:txBody>
          <a:bodyPr wrap="none">
            <a:spAutoFit/>
          </a:bodyPr>
          <a:lstStyle/>
          <a:p>
            <a:r>
              <a:rPr lang="en-GB" sz="3200" b="1" dirty="0">
                <a:solidFill>
                  <a:srgbClr val="FF0000"/>
                </a:solidFill>
              </a:rPr>
              <a:t>Other Nuclei of the Thalamus</a:t>
            </a:r>
          </a:p>
        </p:txBody>
      </p:sp>
      <p:sp>
        <p:nvSpPr>
          <p:cNvPr id="3" name="Rectangle 2"/>
          <p:cNvSpPr/>
          <p:nvPr/>
        </p:nvSpPr>
        <p:spPr>
          <a:xfrm>
            <a:off x="76200" y="914400"/>
            <a:ext cx="4343400" cy="5755422"/>
          </a:xfrm>
          <a:prstGeom prst="rect">
            <a:avLst/>
          </a:prstGeom>
        </p:spPr>
        <p:txBody>
          <a:bodyPr wrap="square">
            <a:spAutoFit/>
          </a:bodyPr>
          <a:lstStyle/>
          <a:p>
            <a:pPr>
              <a:buFont typeface="Wingdings" pitchFamily="2" charset="2"/>
              <a:buChar char="v"/>
            </a:pPr>
            <a:r>
              <a:rPr lang="en-GB" sz="2400" b="1" dirty="0">
                <a:solidFill>
                  <a:srgbClr val="0000FF"/>
                </a:solidFill>
              </a:rPr>
              <a:t> 3. The medial geniculate body</a:t>
            </a:r>
          </a:p>
          <a:p>
            <a:pPr>
              <a:buFont typeface="Wingdings" pitchFamily="2" charset="2"/>
              <a:buChar char="ü"/>
            </a:pPr>
            <a:r>
              <a:rPr lang="en-GB" sz="2400" b="1" dirty="0">
                <a:solidFill>
                  <a:srgbClr val="0000FF"/>
                </a:solidFill>
              </a:rPr>
              <a:t> </a:t>
            </a:r>
            <a:r>
              <a:rPr lang="en-GB" sz="2400" b="1" dirty="0"/>
              <a:t>F</a:t>
            </a:r>
            <a:r>
              <a:rPr lang="en-GB" sz="2000" dirty="0"/>
              <a:t>orms part of </a:t>
            </a:r>
            <a:r>
              <a:rPr lang="en-GB" sz="2000" b="1" dirty="0">
                <a:solidFill>
                  <a:srgbClr val="FF0000"/>
                </a:solidFill>
              </a:rPr>
              <a:t>the auditory pathway</a:t>
            </a:r>
          </a:p>
          <a:p>
            <a:pPr>
              <a:buFont typeface="Wingdings" pitchFamily="2" charset="2"/>
              <a:buChar char="ü"/>
            </a:pPr>
            <a:r>
              <a:rPr lang="en-GB" sz="2000" b="1" dirty="0"/>
              <a:t>It </a:t>
            </a:r>
            <a:r>
              <a:rPr lang="en-GB" sz="2000" dirty="0"/>
              <a:t>is a swelling on the </a:t>
            </a:r>
            <a:r>
              <a:rPr lang="en-GB" sz="2000" b="1" dirty="0">
                <a:solidFill>
                  <a:schemeClr val="accent6">
                    <a:lumMod val="50000"/>
                  </a:schemeClr>
                </a:solidFill>
              </a:rPr>
              <a:t>posterior surface of the thalamus beneath the </a:t>
            </a:r>
            <a:r>
              <a:rPr lang="en-GB" sz="2000" b="1" dirty="0" err="1">
                <a:solidFill>
                  <a:schemeClr val="accent6">
                    <a:lumMod val="50000"/>
                  </a:schemeClr>
                </a:solidFill>
              </a:rPr>
              <a:t>pulvinar</a:t>
            </a:r>
            <a:r>
              <a:rPr lang="en-GB" sz="2000" b="1" dirty="0">
                <a:solidFill>
                  <a:schemeClr val="accent6">
                    <a:lumMod val="50000"/>
                  </a:schemeClr>
                </a:solidFill>
              </a:rPr>
              <a:t> </a:t>
            </a:r>
          </a:p>
          <a:p>
            <a:pPr>
              <a:buFont typeface="Wingdings" pitchFamily="2" charset="2"/>
              <a:buChar char="v"/>
            </a:pPr>
            <a:endParaRPr lang="en-GB" sz="2000" dirty="0"/>
          </a:p>
          <a:p>
            <a:pPr>
              <a:buFont typeface="Wingdings" pitchFamily="2" charset="2"/>
              <a:buChar char="q"/>
            </a:pPr>
            <a:r>
              <a:rPr lang="en-GB" sz="2000" b="1" dirty="0">
                <a:solidFill>
                  <a:srgbClr val="FF0000"/>
                </a:solidFill>
              </a:rPr>
              <a:t>Afferent fibers</a:t>
            </a:r>
            <a:r>
              <a:rPr lang="en-GB" sz="2000" dirty="0"/>
              <a:t> form </a:t>
            </a:r>
            <a:r>
              <a:rPr lang="en-GB" sz="2000" b="1" dirty="0">
                <a:solidFill>
                  <a:schemeClr val="accent2">
                    <a:lumMod val="75000"/>
                  </a:schemeClr>
                </a:solidFill>
              </a:rPr>
              <a:t>the inferior brachium</a:t>
            </a:r>
            <a:r>
              <a:rPr lang="en-GB" sz="2000" b="1" dirty="0"/>
              <a:t> </a:t>
            </a:r>
            <a:r>
              <a:rPr lang="en-GB" sz="2000" dirty="0"/>
              <a:t>and come from </a:t>
            </a:r>
            <a:r>
              <a:rPr lang="en-GB" sz="2000" b="1" dirty="0">
                <a:solidFill>
                  <a:schemeClr val="accent2">
                    <a:lumMod val="75000"/>
                  </a:schemeClr>
                </a:solidFill>
              </a:rPr>
              <a:t>the inferior colliculus</a:t>
            </a:r>
            <a:r>
              <a:rPr lang="en-GB" sz="2000" dirty="0">
                <a:solidFill>
                  <a:schemeClr val="accent2">
                    <a:lumMod val="75000"/>
                  </a:schemeClr>
                </a:solidFill>
              </a:rPr>
              <a:t>.</a:t>
            </a:r>
          </a:p>
          <a:p>
            <a:endParaRPr lang="en-GB" sz="2000" dirty="0"/>
          </a:p>
          <a:p>
            <a:r>
              <a:rPr lang="en-GB" sz="2000" dirty="0"/>
              <a:t> It should be remembered that the inferior colliculus receives the termination of the fibers of </a:t>
            </a:r>
            <a:r>
              <a:rPr lang="en-GB" sz="2000" b="1" dirty="0">
                <a:solidFill>
                  <a:schemeClr val="accent2">
                    <a:lumMod val="75000"/>
                  </a:schemeClr>
                </a:solidFill>
              </a:rPr>
              <a:t>the lateral lemniscus</a:t>
            </a:r>
            <a:r>
              <a:rPr lang="en-GB" sz="2000" dirty="0">
                <a:solidFill>
                  <a:schemeClr val="accent2">
                    <a:lumMod val="75000"/>
                  </a:schemeClr>
                </a:solidFill>
              </a:rPr>
              <a:t>. </a:t>
            </a:r>
          </a:p>
          <a:p>
            <a:endParaRPr lang="en-GB" sz="2000" dirty="0">
              <a:solidFill>
                <a:schemeClr val="accent2">
                  <a:lumMod val="75000"/>
                </a:schemeClr>
              </a:solidFill>
            </a:endParaRPr>
          </a:p>
          <a:p>
            <a:pPr>
              <a:buFont typeface="Wingdings" pitchFamily="2" charset="2"/>
              <a:buChar char="ü"/>
            </a:pPr>
            <a:r>
              <a:rPr lang="en-GB" sz="2000" b="1" dirty="0">
                <a:solidFill>
                  <a:srgbClr val="FF0066"/>
                </a:solidFill>
              </a:rPr>
              <a:t>It receives auditory information from both ears but predominantly from the opposite ear.</a:t>
            </a:r>
          </a:p>
        </p:txBody>
      </p:sp>
      <p:sp>
        <p:nvSpPr>
          <p:cNvPr id="4" name="Rectangle 3"/>
          <p:cNvSpPr/>
          <p:nvPr/>
        </p:nvSpPr>
        <p:spPr>
          <a:xfrm>
            <a:off x="4419600" y="5429071"/>
            <a:ext cx="4495800" cy="1200329"/>
          </a:xfrm>
          <a:prstGeom prst="rect">
            <a:avLst/>
          </a:prstGeom>
          <a:ln>
            <a:solidFill>
              <a:srgbClr val="0000FF"/>
            </a:solidFill>
          </a:ln>
        </p:spPr>
        <p:txBody>
          <a:bodyPr wrap="square">
            <a:spAutoFit/>
          </a:bodyPr>
          <a:lstStyle/>
          <a:p>
            <a:pPr>
              <a:buFont typeface="Wingdings" pitchFamily="2" charset="2"/>
              <a:buChar char="q"/>
            </a:pPr>
            <a:r>
              <a:rPr lang="en-GB" b="1" dirty="0">
                <a:solidFill>
                  <a:srgbClr val="FF0000"/>
                </a:solidFill>
              </a:rPr>
              <a:t>The efferent fibers</a:t>
            </a:r>
            <a:r>
              <a:rPr lang="en-GB" dirty="0"/>
              <a:t> leave </a:t>
            </a:r>
            <a:r>
              <a:rPr lang="en-GB" b="1" dirty="0">
                <a:solidFill>
                  <a:srgbClr val="0000FF"/>
                </a:solidFill>
              </a:rPr>
              <a:t>the medial geniculate body </a:t>
            </a:r>
            <a:r>
              <a:rPr lang="en-GB" dirty="0"/>
              <a:t>to form the auditory radiation, which passes to </a:t>
            </a:r>
            <a:r>
              <a:rPr lang="en-GB" b="1" dirty="0">
                <a:solidFill>
                  <a:srgbClr val="7030A0"/>
                </a:solidFill>
              </a:rPr>
              <a:t>the auditory cortex of the superior temporal gyrus</a:t>
            </a:r>
            <a:r>
              <a:rPr lang="en-GB" dirty="0"/>
              <a:t>.</a:t>
            </a:r>
          </a:p>
        </p:txBody>
      </p:sp>
      <p:pic>
        <p:nvPicPr>
          <p:cNvPr id="1026" name="Picture 2" descr="http://147.162.36.50/cochlea/cochleapages/overview/intro/pathway.gif"/>
          <p:cNvPicPr>
            <a:picLocks noChangeAspect="1" noChangeArrowheads="1"/>
          </p:cNvPicPr>
          <p:nvPr/>
        </p:nvPicPr>
        <p:blipFill>
          <a:blip r:embed="rId2" cstate="print"/>
          <a:srcRect/>
          <a:stretch>
            <a:fillRect/>
          </a:stretch>
        </p:blipFill>
        <p:spPr bwMode="auto">
          <a:xfrm>
            <a:off x="4343400" y="1769438"/>
            <a:ext cx="4648200" cy="3412162"/>
          </a:xfrm>
          <a:prstGeom prst="rect">
            <a:avLst/>
          </a:prstGeom>
          <a:noFill/>
          <a:ln w="57150">
            <a:solidFill>
              <a:srgbClr val="12FA49"/>
            </a:solidFill>
          </a:ln>
        </p:spPr>
      </p:pic>
      <p:sp>
        <p:nvSpPr>
          <p:cNvPr id="6" name="Date Placeholder 5"/>
          <p:cNvSpPr>
            <a:spLocks noGrp="1"/>
          </p:cNvSpPr>
          <p:nvPr>
            <p:ph type="dt" sz="half" idx="10"/>
          </p:nvPr>
        </p:nvSpPr>
        <p:spPr>
          <a:xfrm>
            <a:off x="6705600" y="609600"/>
            <a:ext cx="2133600" cy="365125"/>
          </a:xfrm>
        </p:spPr>
        <p:txBody>
          <a:bodyPr/>
          <a:lstStyle/>
          <a:p>
            <a:r>
              <a:rPr lang="en-US" b="1">
                <a:solidFill>
                  <a:srgbClr val="FF0000"/>
                </a:solidFill>
              </a:rPr>
              <a:t>Tuesday 29 December 2020</a:t>
            </a:r>
            <a:endParaRPr lang="en-US" b="1" dirty="0">
              <a:solidFill>
                <a:srgbClr val="FF00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b="1" smtClean="0">
                <a:solidFill>
                  <a:srgbClr val="FF0000"/>
                </a:solidFill>
              </a:rPr>
              <a:pPr/>
              <a:t>18</a:t>
            </a:fld>
            <a:endParaRPr lang="en-US" b="1" dirty="0">
              <a:solidFill>
                <a:srgbClr val="FF0000"/>
              </a:solidFill>
            </a:endParaRPr>
          </a:p>
        </p:txBody>
      </p:sp>
      <p:sp>
        <p:nvSpPr>
          <p:cNvPr id="8" name="Footer Placeholder 7"/>
          <p:cNvSpPr>
            <a:spLocks noGrp="1"/>
          </p:cNvSpPr>
          <p:nvPr>
            <p:ph type="ftr" sz="quarter" idx="11"/>
          </p:nvPr>
        </p:nvSpPr>
        <p:spPr>
          <a:xfrm>
            <a:off x="6019800" y="457200"/>
            <a:ext cx="2895600" cy="365125"/>
          </a:xfrm>
        </p:spPr>
        <p:txBody>
          <a:bodyPr/>
          <a:lstStyle/>
          <a:p>
            <a:r>
              <a:rPr lang="en-US" b="1">
                <a:solidFill>
                  <a:srgbClr val="FF0000"/>
                </a:solidFill>
              </a:rPr>
              <a:t>Dr. Aiman Q. Afar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5184433" cy="584775"/>
          </a:xfrm>
          <a:prstGeom prst="rect">
            <a:avLst/>
          </a:prstGeom>
          <a:ln w="57150">
            <a:solidFill>
              <a:schemeClr val="tx1"/>
            </a:solidFill>
          </a:ln>
        </p:spPr>
        <p:txBody>
          <a:bodyPr wrap="none">
            <a:spAutoFit/>
          </a:bodyPr>
          <a:lstStyle/>
          <a:p>
            <a:r>
              <a:rPr lang="en-GB" sz="3200" b="1" dirty="0">
                <a:solidFill>
                  <a:srgbClr val="FF0000"/>
                </a:solidFill>
              </a:rPr>
              <a:t>Other Nuclei of the Thalamus</a:t>
            </a:r>
          </a:p>
        </p:txBody>
      </p:sp>
      <p:sp>
        <p:nvSpPr>
          <p:cNvPr id="3" name="Rectangle 2"/>
          <p:cNvSpPr/>
          <p:nvPr/>
        </p:nvSpPr>
        <p:spPr>
          <a:xfrm>
            <a:off x="152400" y="914400"/>
            <a:ext cx="5410200" cy="5693866"/>
          </a:xfrm>
          <a:prstGeom prst="rect">
            <a:avLst/>
          </a:prstGeom>
        </p:spPr>
        <p:txBody>
          <a:bodyPr wrap="square">
            <a:spAutoFit/>
          </a:bodyPr>
          <a:lstStyle/>
          <a:p>
            <a:pPr>
              <a:buFont typeface="Wingdings" pitchFamily="2" charset="2"/>
              <a:buChar char="v"/>
            </a:pPr>
            <a:r>
              <a:rPr lang="en-GB" sz="2400" b="1" dirty="0">
                <a:solidFill>
                  <a:srgbClr val="0000FF"/>
                </a:solidFill>
              </a:rPr>
              <a:t> 4. The lateral geniculate body </a:t>
            </a:r>
          </a:p>
          <a:p>
            <a:pPr>
              <a:buFont typeface="Wingdings" pitchFamily="2" charset="2"/>
              <a:buChar char="v"/>
            </a:pPr>
            <a:r>
              <a:rPr lang="en-GB" sz="2000" dirty="0"/>
              <a:t> Forms </a:t>
            </a:r>
            <a:r>
              <a:rPr lang="en-GB" sz="2000" b="1" dirty="0">
                <a:solidFill>
                  <a:srgbClr val="FF0000"/>
                </a:solidFill>
              </a:rPr>
              <a:t>part of the visual pathway </a:t>
            </a:r>
            <a:endParaRPr lang="en-GB" sz="2000" dirty="0"/>
          </a:p>
          <a:p>
            <a:pPr>
              <a:buFont typeface="Wingdings" pitchFamily="2" charset="2"/>
              <a:buChar char="v"/>
            </a:pPr>
            <a:r>
              <a:rPr lang="en-GB" sz="2000" dirty="0"/>
              <a:t> It is a </a:t>
            </a:r>
            <a:r>
              <a:rPr lang="en-GB" sz="2000" b="1" dirty="0">
                <a:solidFill>
                  <a:srgbClr val="C00000"/>
                </a:solidFill>
              </a:rPr>
              <a:t>swelling on the undersurface of the </a:t>
            </a:r>
            <a:r>
              <a:rPr lang="en-GB" sz="2000" b="1" dirty="0" err="1">
                <a:solidFill>
                  <a:srgbClr val="C00000"/>
                </a:solidFill>
              </a:rPr>
              <a:t>pulvinar</a:t>
            </a:r>
            <a:r>
              <a:rPr lang="en-GB" sz="2000" b="1" dirty="0">
                <a:solidFill>
                  <a:srgbClr val="C00000"/>
                </a:solidFill>
              </a:rPr>
              <a:t> of the thalamus </a:t>
            </a:r>
          </a:p>
          <a:p>
            <a:pPr>
              <a:buFont typeface="Wingdings" pitchFamily="2" charset="2"/>
              <a:buChar char="v"/>
            </a:pPr>
            <a:endParaRPr lang="en-GB" sz="2000" dirty="0"/>
          </a:p>
          <a:p>
            <a:r>
              <a:rPr lang="en-GB" sz="2000" dirty="0"/>
              <a:t>The fibers are the axons of the ganglion cell layer of the retina and come from </a:t>
            </a:r>
            <a:r>
              <a:rPr lang="en-GB" sz="2000" b="1" dirty="0"/>
              <a:t>the temporal half </a:t>
            </a:r>
            <a:r>
              <a:rPr lang="en-GB" sz="2000" dirty="0"/>
              <a:t>of </a:t>
            </a:r>
            <a:r>
              <a:rPr lang="en-GB" sz="2000" b="1" dirty="0"/>
              <a:t>the ipsilateral eye </a:t>
            </a:r>
            <a:r>
              <a:rPr lang="en-GB" sz="2000" dirty="0"/>
              <a:t>and from </a:t>
            </a:r>
            <a:r>
              <a:rPr lang="en-GB" sz="2000" b="1" dirty="0"/>
              <a:t>the nasal half </a:t>
            </a:r>
            <a:r>
              <a:rPr lang="en-GB" sz="2000" dirty="0"/>
              <a:t>of </a:t>
            </a:r>
            <a:r>
              <a:rPr lang="en-GB" sz="2000" b="1" dirty="0"/>
              <a:t>the contralateral eye</a:t>
            </a:r>
            <a:r>
              <a:rPr lang="en-GB" sz="2000" dirty="0"/>
              <a:t>, the latter fibers crossing the midline in </a:t>
            </a:r>
            <a:r>
              <a:rPr lang="en-GB" sz="2000" b="1" dirty="0">
                <a:solidFill>
                  <a:schemeClr val="accent6">
                    <a:lumMod val="75000"/>
                  </a:schemeClr>
                </a:solidFill>
              </a:rPr>
              <a:t>the optic chiasma</a:t>
            </a:r>
            <a:r>
              <a:rPr lang="en-GB" sz="2000" dirty="0"/>
              <a:t>.</a:t>
            </a:r>
          </a:p>
          <a:p>
            <a:endParaRPr lang="en-GB" sz="2000" dirty="0"/>
          </a:p>
          <a:p>
            <a:r>
              <a:rPr lang="en-GB" sz="2000" dirty="0"/>
              <a:t> </a:t>
            </a:r>
            <a:r>
              <a:rPr lang="en-GB" sz="2000" b="1" dirty="0">
                <a:solidFill>
                  <a:srgbClr val="0000FF"/>
                </a:solidFill>
              </a:rPr>
              <a:t>Each lateral geniculate body</a:t>
            </a:r>
            <a:r>
              <a:rPr lang="en-GB" sz="2000" dirty="0"/>
              <a:t>, therefore, </a:t>
            </a:r>
            <a:r>
              <a:rPr lang="en-GB" sz="2000" b="1" dirty="0">
                <a:solidFill>
                  <a:srgbClr val="FF0066"/>
                </a:solidFill>
              </a:rPr>
              <a:t>receives visual information from the opposite field of vision.</a:t>
            </a:r>
          </a:p>
          <a:p>
            <a:endParaRPr lang="en-GB" sz="2000" b="1" dirty="0">
              <a:solidFill>
                <a:srgbClr val="FF0066"/>
              </a:solidFill>
            </a:endParaRPr>
          </a:p>
          <a:p>
            <a:r>
              <a:rPr lang="en-GB" sz="2000" b="1" dirty="0">
                <a:solidFill>
                  <a:srgbClr val="FF0000"/>
                </a:solidFill>
              </a:rPr>
              <a:t>The efferent fibers </a:t>
            </a:r>
            <a:r>
              <a:rPr lang="en-GB" sz="2000" dirty="0"/>
              <a:t>leave the lateral geniculate body to form the visual radiation, </a:t>
            </a:r>
            <a:r>
              <a:rPr lang="en-GB" sz="2000" b="1" dirty="0">
                <a:solidFill>
                  <a:srgbClr val="C00000"/>
                </a:solidFill>
              </a:rPr>
              <a:t>which passes to the visual cortex of the occipital lobe</a:t>
            </a:r>
            <a:r>
              <a:rPr lang="en-GB" sz="2000" dirty="0"/>
              <a:t>.</a:t>
            </a:r>
          </a:p>
        </p:txBody>
      </p:sp>
      <p:pic>
        <p:nvPicPr>
          <p:cNvPr id="33794" name="Picture 2" descr="http://www.pathologicalbodies.com/uploads/1/4/5/9/14590486/1379262727.png"/>
          <p:cNvPicPr>
            <a:picLocks noChangeAspect="1" noChangeArrowheads="1"/>
          </p:cNvPicPr>
          <p:nvPr/>
        </p:nvPicPr>
        <p:blipFill>
          <a:blip r:embed="rId2" cstate="print"/>
          <a:srcRect r="55254"/>
          <a:stretch>
            <a:fillRect/>
          </a:stretch>
        </p:blipFill>
        <p:spPr bwMode="auto">
          <a:xfrm>
            <a:off x="5934986" y="76201"/>
            <a:ext cx="3061251" cy="2667000"/>
          </a:xfrm>
          <a:prstGeom prst="rect">
            <a:avLst/>
          </a:prstGeom>
          <a:noFill/>
          <a:ln w="57150">
            <a:solidFill>
              <a:srgbClr val="12FA49"/>
            </a:solidFill>
          </a:ln>
        </p:spPr>
      </p:pic>
      <p:pic>
        <p:nvPicPr>
          <p:cNvPr id="33796" name="Picture 4" descr="https://classconnection.s3.amazonaws.com/387/flashcards/2067387/gif/vistopo1349825888531.gif"/>
          <p:cNvPicPr>
            <a:picLocks noChangeAspect="1" noChangeArrowheads="1"/>
          </p:cNvPicPr>
          <p:nvPr/>
        </p:nvPicPr>
        <p:blipFill>
          <a:blip r:embed="rId3" cstate="print"/>
          <a:srcRect/>
          <a:stretch>
            <a:fillRect/>
          </a:stretch>
        </p:blipFill>
        <p:spPr bwMode="auto">
          <a:xfrm>
            <a:off x="6172200" y="2889011"/>
            <a:ext cx="2743200" cy="3892790"/>
          </a:xfrm>
          <a:prstGeom prst="rect">
            <a:avLst/>
          </a:prstGeom>
          <a:noFill/>
          <a:ln w="57150">
            <a:solidFill>
              <a:srgbClr val="12FA49"/>
            </a:solidFill>
          </a:ln>
        </p:spPr>
      </p:pic>
      <p:sp>
        <p:nvSpPr>
          <p:cNvPr id="6" name="Date Placeholder 5"/>
          <p:cNvSpPr>
            <a:spLocks noGrp="1"/>
          </p:cNvSpPr>
          <p:nvPr>
            <p:ph type="dt" sz="half" idx="10"/>
          </p:nvPr>
        </p:nvSpPr>
        <p:spPr>
          <a:xfrm>
            <a:off x="228600" y="6569075"/>
            <a:ext cx="2133600" cy="365125"/>
          </a:xfrm>
        </p:spPr>
        <p:txBody>
          <a:bodyPr/>
          <a:lstStyle/>
          <a:p>
            <a:r>
              <a:rPr lang="en-US" b="1">
                <a:solidFill>
                  <a:srgbClr val="0000FF"/>
                </a:solidFill>
              </a:rPr>
              <a:t>Tuesday 29 December 2020</a:t>
            </a:r>
            <a:endParaRPr lang="en-US" b="1" dirty="0">
              <a:solidFill>
                <a:srgbClr val="0000FF"/>
              </a:solidFill>
            </a:endParaRPr>
          </a:p>
        </p:txBody>
      </p:sp>
      <p:sp>
        <p:nvSpPr>
          <p:cNvPr id="7" name="Slide Number Placeholder 6"/>
          <p:cNvSpPr>
            <a:spLocks noGrp="1"/>
          </p:cNvSpPr>
          <p:nvPr>
            <p:ph type="sldNum" sz="quarter" idx="12"/>
          </p:nvPr>
        </p:nvSpPr>
        <p:spPr>
          <a:xfrm>
            <a:off x="8229600" y="6356350"/>
            <a:ext cx="457200" cy="365125"/>
          </a:xfrm>
        </p:spPr>
        <p:txBody>
          <a:bodyPr/>
          <a:lstStyle/>
          <a:p>
            <a:fld id="{B6F15528-21DE-4FAA-801E-634DDDAF4B2B}" type="slidenum">
              <a:rPr lang="en-US" b="1" smtClean="0">
                <a:solidFill>
                  <a:srgbClr val="0000FF"/>
                </a:solidFill>
              </a:rPr>
              <a:pPr/>
              <a:t>19</a:t>
            </a:fld>
            <a:endParaRPr lang="en-US" b="1" dirty="0">
              <a:solidFill>
                <a:srgbClr val="0000FF"/>
              </a:solidFill>
            </a:endParaRPr>
          </a:p>
        </p:txBody>
      </p:sp>
      <p:sp>
        <p:nvSpPr>
          <p:cNvPr id="8" name="Footer Placeholder 7"/>
          <p:cNvSpPr>
            <a:spLocks noGrp="1"/>
          </p:cNvSpPr>
          <p:nvPr>
            <p:ph type="ftr" sz="quarter" idx="11"/>
          </p:nvPr>
        </p:nvSpPr>
        <p:spPr>
          <a:xfrm>
            <a:off x="3124200" y="6492875"/>
            <a:ext cx="2895600" cy="365125"/>
          </a:xfrm>
        </p:spPr>
        <p:txBody>
          <a:bodyPr/>
          <a:lstStyle/>
          <a:p>
            <a:r>
              <a:rPr lang="en-US" b="1" dirty="0">
                <a:solidFill>
                  <a:srgbClr val="0000FF"/>
                </a:solidFill>
              </a:rPr>
              <a:t>Dr. Aiman Q. Afar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4151055"/>
            <a:ext cx="8991600" cy="2554545"/>
          </a:xfrm>
          <a:prstGeom prst="rect">
            <a:avLst/>
          </a:prstGeom>
        </p:spPr>
        <p:txBody>
          <a:bodyPr wrap="square">
            <a:spAutoFit/>
          </a:bodyPr>
          <a:lstStyle/>
          <a:p>
            <a:pPr>
              <a:buFont typeface="Wingdings" pitchFamily="2" charset="2"/>
              <a:buChar char="v"/>
            </a:pPr>
            <a:r>
              <a:rPr lang="en-GB" sz="2000" dirty="0"/>
              <a:t>The diencephalon consists of </a:t>
            </a:r>
            <a:r>
              <a:rPr lang="en-GB" sz="2000" b="1" dirty="0"/>
              <a:t>the third ventricle </a:t>
            </a:r>
            <a:r>
              <a:rPr lang="en-GB" sz="2000" dirty="0"/>
              <a:t>and </a:t>
            </a:r>
            <a:r>
              <a:rPr lang="en-GB" sz="2000" b="1" dirty="0"/>
              <a:t>the structures that form its boundaries </a:t>
            </a:r>
          </a:p>
          <a:p>
            <a:endParaRPr lang="en-GB" sz="2000" b="1" dirty="0"/>
          </a:p>
          <a:p>
            <a:pPr>
              <a:buFont typeface="Wingdings" pitchFamily="2" charset="2"/>
              <a:buChar char="v"/>
            </a:pPr>
            <a:r>
              <a:rPr lang="en-GB" sz="2000" dirty="0"/>
              <a:t>It extends posteriorly to the point where the third ventricle becomes continuous with </a:t>
            </a:r>
            <a:r>
              <a:rPr lang="en-GB" sz="2000" b="1" dirty="0">
                <a:solidFill>
                  <a:srgbClr val="0000FF"/>
                </a:solidFill>
              </a:rPr>
              <a:t>the cerebral aqueduct </a:t>
            </a:r>
            <a:r>
              <a:rPr lang="en-GB" sz="2000" dirty="0"/>
              <a:t>and anteriorly as far as </a:t>
            </a:r>
            <a:r>
              <a:rPr lang="en-GB" sz="2000" b="1" dirty="0">
                <a:solidFill>
                  <a:srgbClr val="0000FF"/>
                </a:solidFill>
              </a:rPr>
              <a:t>the interventricular foramina </a:t>
            </a:r>
          </a:p>
          <a:p>
            <a:endParaRPr lang="en-GB" sz="2000" b="1" dirty="0">
              <a:solidFill>
                <a:srgbClr val="0000FF"/>
              </a:solidFill>
            </a:endParaRPr>
          </a:p>
          <a:p>
            <a:pPr>
              <a:buFont typeface="Wingdings" pitchFamily="2" charset="2"/>
              <a:buChar char="v"/>
            </a:pPr>
            <a:r>
              <a:rPr lang="en-GB" sz="2000" dirty="0"/>
              <a:t>Thus, the diencephalon is </a:t>
            </a:r>
            <a:r>
              <a:rPr lang="en-GB" sz="2000" b="1" dirty="0">
                <a:solidFill>
                  <a:srgbClr val="C00000"/>
                </a:solidFill>
              </a:rPr>
              <a:t>a midline structure </a:t>
            </a:r>
            <a:r>
              <a:rPr lang="en-GB" sz="2000" dirty="0"/>
              <a:t>with symmetrical </a:t>
            </a:r>
            <a:r>
              <a:rPr lang="en-GB" sz="2000" b="1" dirty="0">
                <a:solidFill>
                  <a:srgbClr val="7030A0"/>
                </a:solidFill>
              </a:rPr>
              <a:t>right</a:t>
            </a:r>
            <a:r>
              <a:rPr lang="en-GB" sz="2000" dirty="0"/>
              <a:t> and </a:t>
            </a:r>
            <a:r>
              <a:rPr lang="en-GB" sz="2000" b="1" dirty="0">
                <a:solidFill>
                  <a:srgbClr val="7030A0"/>
                </a:solidFill>
              </a:rPr>
              <a:t>left halves.</a:t>
            </a:r>
          </a:p>
        </p:txBody>
      </p:sp>
      <p:sp>
        <p:nvSpPr>
          <p:cNvPr id="3" name="Rectangle 2"/>
          <p:cNvSpPr/>
          <p:nvPr/>
        </p:nvSpPr>
        <p:spPr>
          <a:xfrm>
            <a:off x="304800" y="0"/>
            <a:ext cx="2974660" cy="584775"/>
          </a:xfrm>
          <a:prstGeom prst="rect">
            <a:avLst/>
          </a:prstGeom>
        </p:spPr>
        <p:txBody>
          <a:bodyPr wrap="none">
            <a:spAutoFit/>
          </a:bodyPr>
          <a:lstStyle/>
          <a:p>
            <a:r>
              <a:rPr lang="en-US" sz="3200" b="1" dirty="0">
                <a:solidFill>
                  <a:srgbClr val="FF0000"/>
                </a:solidFill>
              </a:rPr>
              <a:t>DIENCEPHALON </a:t>
            </a:r>
            <a:endParaRPr lang="en-GB" sz="3200" dirty="0">
              <a:solidFill>
                <a:srgbClr val="FF0000"/>
              </a:solidFill>
            </a:endParaRPr>
          </a:p>
        </p:txBody>
      </p:sp>
      <p:pic>
        <p:nvPicPr>
          <p:cNvPr id="1026" name="Picture 2" descr="https://1cupofberries.files.wordpress.com/2013/02/diencephalon-1089.gif"/>
          <p:cNvPicPr>
            <a:picLocks noChangeAspect="1" noChangeArrowheads="1"/>
          </p:cNvPicPr>
          <p:nvPr/>
        </p:nvPicPr>
        <p:blipFill>
          <a:blip r:embed="rId2" cstate="print"/>
          <a:srcRect/>
          <a:stretch>
            <a:fillRect/>
          </a:stretch>
        </p:blipFill>
        <p:spPr bwMode="auto">
          <a:xfrm>
            <a:off x="4800600" y="609600"/>
            <a:ext cx="3429000" cy="3524251"/>
          </a:xfrm>
          <a:prstGeom prst="rect">
            <a:avLst/>
          </a:prstGeom>
          <a:noFill/>
          <a:ln w="57150">
            <a:solidFill>
              <a:srgbClr val="12FA49"/>
            </a:solidFill>
          </a:ln>
        </p:spPr>
      </p:pic>
      <p:pic>
        <p:nvPicPr>
          <p:cNvPr id="1027" name="Picture 3"/>
          <p:cNvPicPr>
            <a:picLocks noChangeAspect="1" noChangeArrowheads="1"/>
          </p:cNvPicPr>
          <p:nvPr/>
        </p:nvPicPr>
        <p:blipFill>
          <a:blip r:embed="rId3" cstate="print"/>
          <a:srcRect l="22255" t="10417" r="32650" b="16667"/>
          <a:stretch>
            <a:fillRect/>
          </a:stretch>
        </p:blipFill>
        <p:spPr bwMode="auto">
          <a:xfrm>
            <a:off x="304800" y="609600"/>
            <a:ext cx="3855720" cy="3505200"/>
          </a:xfrm>
          <a:prstGeom prst="rect">
            <a:avLst/>
          </a:prstGeom>
          <a:noFill/>
          <a:ln w="57150">
            <a:solidFill>
              <a:srgbClr val="12FA49"/>
            </a:solidFill>
            <a:miter lim="800000"/>
            <a:headEnd/>
            <a:tailEnd/>
          </a:ln>
        </p:spPr>
      </p:pic>
      <p:sp>
        <p:nvSpPr>
          <p:cNvPr id="6" name="Date Placeholder 5"/>
          <p:cNvSpPr>
            <a:spLocks noGrp="1"/>
          </p:cNvSpPr>
          <p:nvPr>
            <p:ph type="dt" sz="half" idx="10"/>
          </p:nvPr>
        </p:nvSpPr>
        <p:spPr>
          <a:xfrm>
            <a:off x="6781800" y="228600"/>
            <a:ext cx="2133600" cy="365125"/>
          </a:xfrm>
        </p:spPr>
        <p:txBody>
          <a:bodyPr/>
          <a:lstStyle/>
          <a:p>
            <a:r>
              <a:rPr lang="en-US" b="1">
                <a:solidFill>
                  <a:srgbClr val="FF0000"/>
                </a:solidFill>
              </a:rPr>
              <a:t>Tuesday 29 December 2020</a:t>
            </a:r>
            <a:endParaRPr lang="en-US" b="1" dirty="0">
              <a:solidFill>
                <a:srgbClr val="FF0000"/>
              </a:solidFill>
            </a:endParaRPr>
          </a:p>
        </p:txBody>
      </p:sp>
      <p:sp>
        <p:nvSpPr>
          <p:cNvPr id="7" name="Slide Number Placeholder 6"/>
          <p:cNvSpPr>
            <a:spLocks noGrp="1"/>
          </p:cNvSpPr>
          <p:nvPr>
            <p:ph type="sldNum" sz="quarter" idx="12"/>
          </p:nvPr>
        </p:nvSpPr>
        <p:spPr>
          <a:xfrm>
            <a:off x="8686800" y="6356350"/>
            <a:ext cx="304800" cy="365125"/>
          </a:xfrm>
        </p:spPr>
        <p:txBody>
          <a:bodyPr/>
          <a:lstStyle/>
          <a:p>
            <a:fld id="{B6F15528-21DE-4FAA-801E-634DDDAF4B2B}" type="slidenum">
              <a:rPr lang="en-US" b="1" smtClean="0">
                <a:solidFill>
                  <a:srgbClr val="FF0000"/>
                </a:solidFill>
              </a:rPr>
              <a:pPr/>
              <a:t>2</a:t>
            </a:fld>
            <a:endParaRPr lang="en-US" b="1" dirty="0">
              <a:solidFill>
                <a:srgbClr val="FF0000"/>
              </a:solidFill>
            </a:endParaRPr>
          </a:p>
        </p:txBody>
      </p:sp>
      <p:sp>
        <p:nvSpPr>
          <p:cNvPr id="8" name="Footer Placeholder 7"/>
          <p:cNvSpPr>
            <a:spLocks noGrp="1"/>
          </p:cNvSpPr>
          <p:nvPr>
            <p:ph type="ftr" sz="quarter" idx="11"/>
          </p:nvPr>
        </p:nvSpPr>
        <p:spPr>
          <a:xfrm>
            <a:off x="6096000" y="15875"/>
            <a:ext cx="2895600" cy="365125"/>
          </a:xfrm>
        </p:spPr>
        <p:txBody>
          <a:bodyPr/>
          <a:lstStyle/>
          <a:p>
            <a:r>
              <a:rPr lang="en-US" b="1" dirty="0">
                <a:solidFill>
                  <a:srgbClr val="FF0000"/>
                </a:solidFill>
              </a:rPr>
              <a:t>Dr. Aiman Q. Afar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l="26940" t="11458" r="26794" b="4167"/>
          <a:stretch>
            <a:fillRect/>
          </a:stretch>
        </p:blipFill>
        <p:spPr bwMode="auto">
          <a:xfrm>
            <a:off x="1828800" y="228600"/>
            <a:ext cx="6324600" cy="6484716"/>
          </a:xfrm>
          <a:prstGeom prst="rect">
            <a:avLst/>
          </a:prstGeom>
          <a:noFill/>
          <a:ln w="76200">
            <a:solidFill>
              <a:srgbClr val="0000FF"/>
            </a:solidFill>
            <a:miter lim="800000"/>
            <a:headEnd/>
            <a:tailEnd/>
          </a:ln>
          <a:effectLst/>
        </p:spPr>
      </p:pic>
      <p:sp>
        <p:nvSpPr>
          <p:cNvPr id="3" name="Date Placeholder 2"/>
          <p:cNvSpPr>
            <a:spLocks noGrp="1"/>
          </p:cNvSpPr>
          <p:nvPr>
            <p:ph type="dt" sz="half" idx="10"/>
          </p:nvPr>
        </p:nvSpPr>
        <p:spPr>
          <a:xfrm>
            <a:off x="152400" y="5791200"/>
            <a:ext cx="2133600" cy="365125"/>
          </a:xfrm>
        </p:spPr>
        <p:txBody>
          <a:bodyPr/>
          <a:lstStyle/>
          <a:p>
            <a:r>
              <a:rPr lang="en-US" b="1">
                <a:solidFill>
                  <a:srgbClr val="0000FF"/>
                </a:solidFill>
              </a:rPr>
              <a:t>Tuesday 29 December 2020</a:t>
            </a:r>
            <a:endParaRPr lang="en-US" b="1" dirty="0">
              <a:solidFill>
                <a:srgbClr val="0000FF"/>
              </a:solidFill>
            </a:endParaRPr>
          </a:p>
        </p:txBody>
      </p:sp>
      <p:sp>
        <p:nvSpPr>
          <p:cNvPr id="4" name="Slide Number Placeholder 3"/>
          <p:cNvSpPr>
            <a:spLocks noGrp="1"/>
          </p:cNvSpPr>
          <p:nvPr>
            <p:ph type="sldNum" sz="quarter" idx="12"/>
          </p:nvPr>
        </p:nvSpPr>
        <p:spPr>
          <a:xfrm>
            <a:off x="8382000" y="6356350"/>
            <a:ext cx="457200" cy="365125"/>
          </a:xfrm>
        </p:spPr>
        <p:txBody>
          <a:bodyPr/>
          <a:lstStyle/>
          <a:p>
            <a:fld id="{B6F15528-21DE-4FAA-801E-634DDDAF4B2B}" type="slidenum">
              <a:rPr lang="en-US" b="1" smtClean="0">
                <a:solidFill>
                  <a:srgbClr val="0000FF"/>
                </a:solidFill>
              </a:rPr>
              <a:pPr/>
              <a:t>20</a:t>
            </a:fld>
            <a:endParaRPr lang="en-US" b="1" dirty="0">
              <a:solidFill>
                <a:srgbClr val="0000FF"/>
              </a:solidFill>
            </a:endParaRPr>
          </a:p>
        </p:txBody>
      </p:sp>
      <p:sp>
        <p:nvSpPr>
          <p:cNvPr id="5" name="Footer Placeholder 4"/>
          <p:cNvSpPr>
            <a:spLocks noGrp="1"/>
          </p:cNvSpPr>
          <p:nvPr>
            <p:ph type="ftr" sz="quarter" idx="11"/>
          </p:nvPr>
        </p:nvSpPr>
        <p:spPr>
          <a:xfrm>
            <a:off x="-533400" y="5578475"/>
            <a:ext cx="2895600" cy="365125"/>
          </a:xfrm>
        </p:spPr>
        <p:txBody>
          <a:bodyPr/>
          <a:lstStyle/>
          <a:p>
            <a:r>
              <a:rPr lang="en-US" b="1" dirty="0">
                <a:solidFill>
                  <a:srgbClr val="0000FF"/>
                </a:solidFill>
              </a:rPr>
              <a:t>Dr. Aiman Q. Afar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مجموعة 6"/>
          <p:cNvGrpSpPr/>
          <p:nvPr/>
        </p:nvGrpSpPr>
        <p:grpSpPr>
          <a:xfrm>
            <a:off x="152400" y="819768"/>
            <a:ext cx="8763000" cy="3980832"/>
            <a:chOff x="152400" y="466391"/>
            <a:chExt cx="8763000" cy="3980832"/>
          </a:xfrm>
        </p:grpSpPr>
        <p:pic>
          <p:nvPicPr>
            <p:cNvPr id="47107" name="Picture 3"/>
            <p:cNvPicPr>
              <a:picLocks noChangeAspect="1" noChangeArrowheads="1"/>
            </p:cNvPicPr>
            <p:nvPr/>
          </p:nvPicPr>
          <p:blipFill>
            <a:blip r:embed="rId2" cstate="print"/>
            <a:srcRect l="26574" t="51042" r="25988" b="36458"/>
            <a:stretch>
              <a:fillRect/>
            </a:stretch>
          </p:blipFill>
          <p:spPr bwMode="auto">
            <a:xfrm>
              <a:off x="152400" y="1676400"/>
              <a:ext cx="8743950" cy="1295400"/>
            </a:xfrm>
            <a:prstGeom prst="rect">
              <a:avLst/>
            </a:prstGeom>
            <a:noFill/>
            <a:ln w="38100">
              <a:solidFill>
                <a:srgbClr val="0000FF"/>
              </a:solidFill>
              <a:miter lim="800000"/>
              <a:headEnd/>
              <a:tailEnd/>
            </a:ln>
            <a:effectLst/>
          </p:spPr>
        </p:pic>
        <p:pic>
          <p:nvPicPr>
            <p:cNvPr id="47108" name="Picture 4"/>
            <p:cNvPicPr>
              <a:picLocks noChangeAspect="1" noChangeArrowheads="1"/>
            </p:cNvPicPr>
            <p:nvPr/>
          </p:nvPicPr>
          <p:blipFill>
            <a:blip r:embed="rId3" cstate="print"/>
            <a:srcRect l="26574" t="76042" r="26574" b="10417"/>
            <a:stretch>
              <a:fillRect/>
            </a:stretch>
          </p:blipFill>
          <p:spPr bwMode="auto">
            <a:xfrm>
              <a:off x="152400" y="3048000"/>
              <a:ext cx="8763000" cy="1399223"/>
            </a:xfrm>
            <a:prstGeom prst="rect">
              <a:avLst/>
            </a:prstGeom>
            <a:noFill/>
            <a:ln w="38100">
              <a:solidFill>
                <a:srgbClr val="0000FF"/>
              </a:solidFill>
              <a:miter lim="800000"/>
              <a:headEnd/>
              <a:tailEnd/>
            </a:ln>
            <a:effectLst/>
          </p:spPr>
        </p:pic>
        <p:pic>
          <p:nvPicPr>
            <p:cNvPr id="47109" name="Picture 5"/>
            <p:cNvPicPr>
              <a:picLocks noChangeAspect="1" noChangeArrowheads="1"/>
            </p:cNvPicPr>
            <p:nvPr/>
          </p:nvPicPr>
          <p:blipFill>
            <a:blip r:embed="rId4" cstate="print"/>
            <a:srcRect l="26354" t="16666" r="28382" b="72917"/>
            <a:stretch>
              <a:fillRect/>
            </a:stretch>
          </p:blipFill>
          <p:spPr bwMode="auto">
            <a:xfrm>
              <a:off x="152400" y="466391"/>
              <a:ext cx="8763000" cy="1133809"/>
            </a:xfrm>
            <a:prstGeom prst="rect">
              <a:avLst/>
            </a:prstGeom>
            <a:noFill/>
            <a:ln w="38100">
              <a:solidFill>
                <a:srgbClr val="0000FF"/>
              </a:solidFill>
              <a:miter lim="800000"/>
              <a:headEnd/>
              <a:tailEnd/>
            </a:ln>
            <a:effectLst/>
          </p:spPr>
        </p:pic>
      </p:grpSp>
      <p:sp>
        <p:nvSpPr>
          <p:cNvPr id="6" name="Date Placeholder 5"/>
          <p:cNvSpPr>
            <a:spLocks noGrp="1"/>
          </p:cNvSpPr>
          <p:nvPr>
            <p:ph type="dt" sz="half" idx="10"/>
          </p:nvPr>
        </p:nvSpPr>
        <p:spPr/>
        <p:txBody>
          <a:bodyPr/>
          <a:lstStyle/>
          <a:p>
            <a:r>
              <a:rPr lang="en-US" b="1">
                <a:solidFill>
                  <a:srgbClr val="0000FF"/>
                </a:solidFill>
              </a:rPr>
              <a:t>Tuesday 29 December 2020</a:t>
            </a:r>
            <a:endParaRPr lang="en-US" b="1" dirty="0">
              <a:solidFill>
                <a:srgbClr val="0000FF"/>
              </a:solidFill>
            </a:endParaRPr>
          </a:p>
        </p:txBody>
      </p:sp>
      <p:sp>
        <p:nvSpPr>
          <p:cNvPr id="8" name="Slide Number Placeholder 7"/>
          <p:cNvSpPr>
            <a:spLocks noGrp="1"/>
          </p:cNvSpPr>
          <p:nvPr>
            <p:ph type="sldNum" sz="quarter" idx="12"/>
          </p:nvPr>
        </p:nvSpPr>
        <p:spPr>
          <a:xfrm>
            <a:off x="8153400" y="6324600"/>
            <a:ext cx="533400" cy="365125"/>
          </a:xfrm>
        </p:spPr>
        <p:txBody>
          <a:bodyPr/>
          <a:lstStyle/>
          <a:p>
            <a:fld id="{B6F15528-21DE-4FAA-801E-634DDDAF4B2B}" type="slidenum">
              <a:rPr lang="en-US" b="1" smtClean="0">
                <a:solidFill>
                  <a:srgbClr val="0000FF"/>
                </a:solidFill>
              </a:rPr>
              <a:pPr/>
              <a:t>21</a:t>
            </a:fld>
            <a:endParaRPr lang="en-US" b="1" dirty="0">
              <a:solidFill>
                <a:srgbClr val="0000FF"/>
              </a:solidFill>
            </a:endParaRPr>
          </a:p>
        </p:txBody>
      </p:sp>
      <p:sp>
        <p:nvSpPr>
          <p:cNvPr id="9" name="Footer Placeholder 8"/>
          <p:cNvSpPr>
            <a:spLocks noGrp="1"/>
          </p:cNvSpPr>
          <p:nvPr>
            <p:ph type="ftr" sz="quarter" idx="11"/>
          </p:nvPr>
        </p:nvSpPr>
        <p:spPr/>
        <p:txBody>
          <a:bodyPr/>
          <a:lstStyle/>
          <a:p>
            <a:r>
              <a:rPr lang="en-US" b="1" dirty="0">
                <a:solidFill>
                  <a:srgbClr val="0000FF"/>
                </a:solidFill>
              </a:rPr>
              <a:t>Dr. Aiman Q. Afar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6200" y="745629"/>
            <a:ext cx="8458200" cy="1692771"/>
          </a:xfrm>
          <a:prstGeom prst="rect">
            <a:avLst/>
          </a:prstGeom>
          <a:solidFill>
            <a:schemeClr val="tx2">
              <a:lumMod val="20000"/>
              <a:lumOff val="80000"/>
            </a:schemeClr>
          </a:solidFill>
          <a:ln w="57150">
            <a:solidFill>
              <a:srgbClr val="0000FF"/>
            </a:solidFill>
          </a:ln>
        </p:spPr>
        <p:txBody>
          <a:bodyPr wrap="square">
            <a:spAutoFit/>
          </a:bodyPr>
          <a:lstStyle/>
          <a:p>
            <a:r>
              <a:rPr lang="en-GB" sz="2400" b="1" i="1" dirty="0">
                <a:solidFill>
                  <a:srgbClr val="FF0066"/>
                </a:solidFill>
              </a:rPr>
              <a:t>Thalamic Pain</a:t>
            </a:r>
          </a:p>
          <a:p>
            <a:r>
              <a:rPr lang="en-GB" sz="2000" dirty="0"/>
              <a:t>Thalamic pain may occur as the patient is recovering from </a:t>
            </a:r>
            <a:r>
              <a:rPr lang="en-GB" sz="2000" b="1" dirty="0">
                <a:solidFill>
                  <a:srgbClr val="0000FF"/>
                </a:solidFill>
              </a:rPr>
              <a:t>a thalamic infarct</a:t>
            </a:r>
            <a:r>
              <a:rPr lang="en-GB" sz="2000" dirty="0"/>
              <a:t>. </a:t>
            </a:r>
            <a:r>
              <a:rPr lang="en-GB" sz="2000" b="1" dirty="0"/>
              <a:t>Spontaneous pain</a:t>
            </a:r>
            <a:r>
              <a:rPr lang="en-GB" sz="2000" dirty="0"/>
              <a:t>, which is often excessive (thalamic overreaction), occurs on the opposite side of the body. The painful sensation may be </a:t>
            </a:r>
            <a:r>
              <a:rPr lang="en-GB" sz="2000" b="1" dirty="0"/>
              <a:t>aroused by light</a:t>
            </a:r>
          </a:p>
          <a:p>
            <a:r>
              <a:rPr lang="en-GB" sz="2000" b="1" dirty="0"/>
              <a:t>touch</a:t>
            </a:r>
            <a:r>
              <a:rPr lang="en-GB" sz="2000" dirty="0"/>
              <a:t> or by </a:t>
            </a:r>
            <a:r>
              <a:rPr lang="en-GB" sz="2000" b="1" dirty="0"/>
              <a:t>cold</a:t>
            </a:r>
            <a:r>
              <a:rPr lang="en-GB" sz="2000" dirty="0"/>
              <a:t> and may fail to respond to powerful analgesic drugs.</a:t>
            </a:r>
          </a:p>
        </p:txBody>
      </p:sp>
      <p:pic>
        <p:nvPicPr>
          <p:cNvPr id="48130" name="Picture 2" descr="Related image"/>
          <p:cNvPicPr>
            <a:picLocks noChangeAspect="1" noChangeArrowheads="1"/>
          </p:cNvPicPr>
          <p:nvPr/>
        </p:nvPicPr>
        <p:blipFill>
          <a:blip r:embed="rId2" cstate="print"/>
          <a:srcRect l="13739" r="13443"/>
          <a:stretch>
            <a:fillRect/>
          </a:stretch>
        </p:blipFill>
        <p:spPr bwMode="auto">
          <a:xfrm>
            <a:off x="5867400" y="2590800"/>
            <a:ext cx="2598295" cy="1869057"/>
          </a:xfrm>
          <a:prstGeom prst="rect">
            <a:avLst/>
          </a:prstGeom>
          <a:noFill/>
          <a:ln w="57150">
            <a:solidFill>
              <a:srgbClr val="12FA49"/>
            </a:solidFill>
          </a:ln>
        </p:spPr>
      </p:pic>
      <p:sp>
        <p:nvSpPr>
          <p:cNvPr id="4" name="مستطيل 3"/>
          <p:cNvSpPr/>
          <p:nvPr/>
        </p:nvSpPr>
        <p:spPr>
          <a:xfrm>
            <a:off x="304800" y="4705052"/>
            <a:ext cx="8382000" cy="2000548"/>
          </a:xfrm>
          <a:prstGeom prst="rect">
            <a:avLst/>
          </a:prstGeom>
          <a:solidFill>
            <a:schemeClr val="tx2">
              <a:lumMod val="20000"/>
              <a:lumOff val="80000"/>
            </a:schemeClr>
          </a:solidFill>
          <a:ln w="57150">
            <a:solidFill>
              <a:srgbClr val="0000FF"/>
            </a:solidFill>
          </a:ln>
        </p:spPr>
        <p:txBody>
          <a:bodyPr wrap="square">
            <a:spAutoFit/>
          </a:bodyPr>
          <a:lstStyle/>
          <a:p>
            <a:r>
              <a:rPr lang="en-GB" sz="2400" b="1" dirty="0">
                <a:solidFill>
                  <a:srgbClr val="FF0000"/>
                </a:solidFill>
              </a:rPr>
              <a:t>Abnormal Involuntary Movements</a:t>
            </a:r>
          </a:p>
          <a:p>
            <a:r>
              <a:rPr lang="en-GB" sz="2000" b="1" dirty="0" err="1"/>
              <a:t>Choreoathetosis</a:t>
            </a:r>
            <a:r>
              <a:rPr lang="en-GB" sz="2000" b="1" dirty="0"/>
              <a:t> with ataxia </a:t>
            </a:r>
            <a:r>
              <a:rPr lang="en-GB" sz="2000" dirty="0"/>
              <a:t>may follow vascular lesions of the thalamus. It is not certain whether these signs in all cases are due to the loss of function of the thalamus or to involvement of the </a:t>
            </a:r>
            <a:r>
              <a:rPr lang="en-GB" sz="2000" dirty="0" err="1"/>
              <a:t>neighboring</a:t>
            </a:r>
            <a:r>
              <a:rPr lang="en-GB" sz="2000" dirty="0"/>
              <a:t> caudate and </a:t>
            </a:r>
            <a:r>
              <a:rPr lang="en-GB" sz="2000" dirty="0" err="1"/>
              <a:t>lentiform</a:t>
            </a:r>
            <a:r>
              <a:rPr lang="en-GB" sz="2000" dirty="0"/>
              <a:t> nuclei. </a:t>
            </a:r>
            <a:r>
              <a:rPr lang="en-GB" sz="2000" b="1" dirty="0"/>
              <a:t>The ataxia may arise as the result of the loss of appreciation of muscle and joint movement caused by a thalamic lesion</a:t>
            </a:r>
            <a:r>
              <a:rPr lang="en-GB" sz="2000" dirty="0"/>
              <a:t>.</a:t>
            </a:r>
          </a:p>
        </p:txBody>
      </p:sp>
      <p:sp>
        <p:nvSpPr>
          <p:cNvPr id="5" name="مستطيل 4"/>
          <p:cNvSpPr/>
          <p:nvPr/>
        </p:nvSpPr>
        <p:spPr>
          <a:xfrm>
            <a:off x="76200" y="76200"/>
            <a:ext cx="4277133" cy="584775"/>
          </a:xfrm>
          <a:prstGeom prst="rect">
            <a:avLst/>
          </a:prstGeom>
          <a:solidFill>
            <a:srgbClr val="12FA49"/>
          </a:solidFill>
          <a:ln w="57150">
            <a:solidFill>
              <a:srgbClr val="FF0066"/>
            </a:solidFill>
          </a:ln>
        </p:spPr>
        <p:txBody>
          <a:bodyPr wrap="none">
            <a:spAutoFit/>
          </a:bodyPr>
          <a:lstStyle/>
          <a:p>
            <a:r>
              <a:rPr lang="en-GB" sz="3200" b="1" dirty="0">
                <a:solidFill>
                  <a:srgbClr val="FF0000"/>
                </a:solidFill>
              </a:rPr>
              <a:t>Lesions of the Thalamus</a:t>
            </a:r>
            <a:endParaRPr lang="en-GB" sz="3200" dirty="0">
              <a:solidFill>
                <a:srgbClr val="FF0000"/>
              </a:solidFill>
            </a:endParaRPr>
          </a:p>
        </p:txBody>
      </p:sp>
      <p:pic>
        <p:nvPicPr>
          <p:cNvPr id="48132" name="Picture 4" descr="Related image"/>
          <p:cNvPicPr>
            <a:picLocks noChangeAspect="1" noChangeArrowheads="1"/>
          </p:cNvPicPr>
          <p:nvPr/>
        </p:nvPicPr>
        <p:blipFill>
          <a:blip r:embed="rId3" cstate="print"/>
          <a:srcRect/>
          <a:stretch>
            <a:fillRect/>
          </a:stretch>
        </p:blipFill>
        <p:spPr bwMode="auto">
          <a:xfrm>
            <a:off x="533400" y="2543556"/>
            <a:ext cx="2514600" cy="2028444"/>
          </a:xfrm>
          <a:prstGeom prst="rect">
            <a:avLst/>
          </a:prstGeom>
          <a:noFill/>
          <a:ln w="57150">
            <a:solidFill>
              <a:srgbClr val="12FA49"/>
            </a:solidFill>
          </a:ln>
        </p:spPr>
      </p:pic>
      <p:sp>
        <p:nvSpPr>
          <p:cNvPr id="7" name="Date Placeholder 6"/>
          <p:cNvSpPr>
            <a:spLocks noGrp="1"/>
          </p:cNvSpPr>
          <p:nvPr>
            <p:ph type="dt" sz="half" idx="10"/>
          </p:nvPr>
        </p:nvSpPr>
        <p:spPr>
          <a:xfrm>
            <a:off x="6629400" y="168275"/>
            <a:ext cx="2133600" cy="365125"/>
          </a:xfrm>
        </p:spPr>
        <p:txBody>
          <a:bodyPr/>
          <a:lstStyle/>
          <a:p>
            <a:r>
              <a:rPr lang="en-US" b="1">
                <a:solidFill>
                  <a:srgbClr val="0000FF"/>
                </a:solidFill>
              </a:rPr>
              <a:t>Tuesday 29 December 2020</a:t>
            </a:r>
            <a:endParaRPr lang="en-US" b="1" dirty="0">
              <a:solidFill>
                <a:srgbClr val="0000FF"/>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b="1" smtClean="0">
                <a:solidFill>
                  <a:srgbClr val="0000FF"/>
                </a:solidFill>
              </a:rPr>
              <a:pPr/>
              <a:t>22</a:t>
            </a:fld>
            <a:endParaRPr lang="en-US" b="1" dirty="0">
              <a:solidFill>
                <a:srgbClr val="0000FF"/>
              </a:solidFill>
            </a:endParaRPr>
          </a:p>
        </p:txBody>
      </p:sp>
      <p:sp>
        <p:nvSpPr>
          <p:cNvPr id="9" name="Footer Placeholder 8"/>
          <p:cNvSpPr>
            <a:spLocks noGrp="1"/>
          </p:cNvSpPr>
          <p:nvPr>
            <p:ph type="ftr" sz="quarter" idx="11"/>
          </p:nvPr>
        </p:nvSpPr>
        <p:spPr>
          <a:xfrm>
            <a:off x="5867400" y="0"/>
            <a:ext cx="2895600" cy="365125"/>
          </a:xfrm>
        </p:spPr>
        <p:txBody>
          <a:bodyPr/>
          <a:lstStyle/>
          <a:p>
            <a:r>
              <a:rPr lang="en-US" b="1" dirty="0">
                <a:solidFill>
                  <a:srgbClr val="0000FF"/>
                </a:solidFill>
              </a:rPr>
              <a:t>Dr. Aiman Q. Afar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52400" y="838200"/>
            <a:ext cx="8763000" cy="2000548"/>
          </a:xfrm>
          <a:prstGeom prst="rect">
            <a:avLst/>
          </a:prstGeom>
          <a:solidFill>
            <a:schemeClr val="tx2">
              <a:lumMod val="20000"/>
              <a:lumOff val="80000"/>
            </a:schemeClr>
          </a:solidFill>
          <a:ln w="57150">
            <a:solidFill>
              <a:srgbClr val="0000FF"/>
            </a:solidFill>
          </a:ln>
        </p:spPr>
        <p:txBody>
          <a:bodyPr wrap="square">
            <a:spAutoFit/>
          </a:bodyPr>
          <a:lstStyle/>
          <a:p>
            <a:r>
              <a:rPr lang="en-GB" sz="2400" b="1" i="1" dirty="0">
                <a:solidFill>
                  <a:srgbClr val="FF0000"/>
                </a:solidFill>
              </a:rPr>
              <a:t>Sensory Loss</a:t>
            </a:r>
          </a:p>
          <a:p>
            <a:r>
              <a:rPr lang="en-GB" sz="2000" dirty="0"/>
              <a:t>These lesions usually result from </a:t>
            </a:r>
            <a:r>
              <a:rPr lang="en-GB" sz="2000" b="1" dirty="0"/>
              <a:t>thrombosis or </a:t>
            </a:r>
            <a:r>
              <a:rPr lang="en-GB" sz="2000" b="1" dirty="0" err="1"/>
              <a:t>hemorrhage</a:t>
            </a:r>
            <a:r>
              <a:rPr lang="en-GB" sz="2000" b="1" dirty="0"/>
              <a:t> of one of the arteries supplying the thalamus</a:t>
            </a:r>
            <a:r>
              <a:rPr lang="en-GB" sz="2000" dirty="0"/>
              <a:t>. Damage to the </a:t>
            </a:r>
            <a:r>
              <a:rPr lang="en-GB" sz="2000" b="1" dirty="0">
                <a:solidFill>
                  <a:srgbClr val="0000FF"/>
                </a:solidFill>
              </a:rPr>
              <a:t>ventral posteromedial nucleus </a:t>
            </a:r>
            <a:r>
              <a:rPr lang="en-GB" sz="2000" dirty="0"/>
              <a:t>and the </a:t>
            </a:r>
            <a:r>
              <a:rPr lang="en-GB" sz="2000" b="1" dirty="0">
                <a:solidFill>
                  <a:srgbClr val="0000FF"/>
                </a:solidFill>
              </a:rPr>
              <a:t>ventral </a:t>
            </a:r>
            <a:r>
              <a:rPr lang="en-GB" sz="2000" b="1" dirty="0" err="1">
                <a:solidFill>
                  <a:srgbClr val="0000FF"/>
                </a:solidFill>
              </a:rPr>
              <a:t>posterolateral</a:t>
            </a:r>
            <a:r>
              <a:rPr lang="en-GB" sz="2000" b="1" dirty="0">
                <a:solidFill>
                  <a:srgbClr val="0000FF"/>
                </a:solidFill>
              </a:rPr>
              <a:t> nucleus </a:t>
            </a:r>
            <a:r>
              <a:rPr lang="en-GB" sz="2000" dirty="0"/>
              <a:t>will </a:t>
            </a:r>
            <a:r>
              <a:rPr lang="en-GB" sz="2000" b="1" dirty="0">
                <a:solidFill>
                  <a:srgbClr val="FF0000"/>
                </a:solidFill>
              </a:rPr>
              <a:t>result in the loss of all forms of sensation</a:t>
            </a:r>
            <a:r>
              <a:rPr lang="en-GB" sz="2000" dirty="0"/>
              <a:t>, including </a:t>
            </a:r>
            <a:r>
              <a:rPr lang="en-GB" sz="2000" b="1" dirty="0">
                <a:solidFill>
                  <a:srgbClr val="FF0000"/>
                </a:solidFill>
              </a:rPr>
              <a:t>light touch</a:t>
            </a:r>
            <a:r>
              <a:rPr lang="en-GB" sz="2000" dirty="0"/>
              <a:t>, </a:t>
            </a:r>
            <a:r>
              <a:rPr lang="en-GB" sz="2000" b="1" dirty="0">
                <a:solidFill>
                  <a:srgbClr val="7030A0"/>
                </a:solidFill>
              </a:rPr>
              <a:t>tactile localization </a:t>
            </a:r>
            <a:r>
              <a:rPr lang="en-GB" sz="2000" dirty="0"/>
              <a:t>and </a:t>
            </a:r>
            <a:r>
              <a:rPr lang="en-GB" sz="2000" b="1" dirty="0">
                <a:solidFill>
                  <a:srgbClr val="FF0000"/>
                </a:solidFill>
              </a:rPr>
              <a:t>discrimination</a:t>
            </a:r>
            <a:r>
              <a:rPr lang="en-GB" sz="2000" dirty="0"/>
              <a:t>, and muscle</a:t>
            </a:r>
          </a:p>
          <a:p>
            <a:r>
              <a:rPr lang="en-GB" sz="2000" dirty="0"/>
              <a:t>joint sense from the opposite side of the body</a:t>
            </a:r>
          </a:p>
        </p:txBody>
      </p:sp>
      <p:pic>
        <p:nvPicPr>
          <p:cNvPr id="49154" name="Picture 2" descr="Image result for Sensory Loss"/>
          <p:cNvPicPr>
            <a:picLocks noChangeAspect="1" noChangeArrowheads="1"/>
          </p:cNvPicPr>
          <p:nvPr/>
        </p:nvPicPr>
        <p:blipFill>
          <a:blip r:embed="rId2" cstate="print"/>
          <a:srcRect/>
          <a:stretch>
            <a:fillRect/>
          </a:stretch>
        </p:blipFill>
        <p:spPr bwMode="auto">
          <a:xfrm>
            <a:off x="4648200" y="3087242"/>
            <a:ext cx="4114800" cy="2018158"/>
          </a:xfrm>
          <a:prstGeom prst="rect">
            <a:avLst/>
          </a:prstGeom>
          <a:noFill/>
          <a:ln w="57150">
            <a:solidFill>
              <a:srgbClr val="0000FF"/>
            </a:solidFill>
          </a:ln>
        </p:spPr>
      </p:pic>
      <p:sp>
        <p:nvSpPr>
          <p:cNvPr id="4" name="مستطيل 3"/>
          <p:cNvSpPr/>
          <p:nvPr/>
        </p:nvSpPr>
        <p:spPr>
          <a:xfrm>
            <a:off x="142467" y="101025"/>
            <a:ext cx="4277133" cy="584775"/>
          </a:xfrm>
          <a:prstGeom prst="rect">
            <a:avLst/>
          </a:prstGeom>
          <a:solidFill>
            <a:srgbClr val="12FA49"/>
          </a:solidFill>
          <a:ln w="57150">
            <a:solidFill>
              <a:srgbClr val="FF0066"/>
            </a:solidFill>
          </a:ln>
        </p:spPr>
        <p:txBody>
          <a:bodyPr wrap="none">
            <a:spAutoFit/>
          </a:bodyPr>
          <a:lstStyle/>
          <a:p>
            <a:r>
              <a:rPr lang="en-GB" sz="3200" b="1" dirty="0">
                <a:solidFill>
                  <a:srgbClr val="FF0000"/>
                </a:solidFill>
              </a:rPr>
              <a:t>Lesions of the Thalamus</a:t>
            </a:r>
            <a:endParaRPr lang="en-GB" sz="3200" dirty="0">
              <a:solidFill>
                <a:srgbClr val="FF0000"/>
              </a:solidFill>
            </a:endParaRPr>
          </a:p>
        </p:txBody>
      </p:sp>
      <p:sp>
        <p:nvSpPr>
          <p:cNvPr id="5" name="مستطيل 4"/>
          <p:cNvSpPr/>
          <p:nvPr/>
        </p:nvSpPr>
        <p:spPr>
          <a:xfrm>
            <a:off x="152400" y="5320605"/>
            <a:ext cx="8458200" cy="1384995"/>
          </a:xfrm>
          <a:prstGeom prst="rect">
            <a:avLst/>
          </a:prstGeom>
          <a:solidFill>
            <a:schemeClr val="tx2">
              <a:lumMod val="20000"/>
              <a:lumOff val="80000"/>
            </a:schemeClr>
          </a:solidFill>
          <a:ln w="57150">
            <a:solidFill>
              <a:srgbClr val="0000FF"/>
            </a:solidFill>
          </a:ln>
        </p:spPr>
        <p:txBody>
          <a:bodyPr wrap="square">
            <a:spAutoFit/>
          </a:bodyPr>
          <a:lstStyle/>
          <a:p>
            <a:r>
              <a:rPr lang="en-GB" sz="2400" b="1" i="1" dirty="0">
                <a:solidFill>
                  <a:srgbClr val="FF0000"/>
                </a:solidFill>
              </a:rPr>
              <a:t>Surgical Relief of Pain by Thalamic Cauterization</a:t>
            </a:r>
          </a:p>
          <a:p>
            <a:r>
              <a:rPr lang="en-GB" sz="2000" b="1" dirty="0">
                <a:solidFill>
                  <a:srgbClr val="0000FF"/>
                </a:solidFill>
              </a:rPr>
              <a:t>The intralaminar nuclei </a:t>
            </a:r>
            <a:r>
              <a:rPr lang="en-GB" sz="2000" dirty="0"/>
              <a:t>of the thalamus are known to take part in the relay of pain to the cerebral cortex. </a:t>
            </a:r>
            <a:r>
              <a:rPr lang="en-GB" sz="2000" b="1" dirty="0"/>
              <a:t>Cauterization of these nuclei </a:t>
            </a:r>
            <a:r>
              <a:rPr lang="en-GB" sz="2000" dirty="0"/>
              <a:t>has been shown to </a:t>
            </a:r>
            <a:r>
              <a:rPr lang="en-GB" sz="2000" b="1" dirty="0">
                <a:solidFill>
                  <a:srgbClr val="7030A0"/>
                </a:solidFill>
              </a:rPr>
              <a:t>relieve severe and intractable pain associated with terminal cancer.</a:t>
            </a:r>
          </a:p>
        </p:txBody>
      </p:sp>
      <p:pic>
        <p:nvPicPr>
          <p:cNvPr id="49156" name="Picture 4" descr="Image result for Surgical Relief of Pain by Thalamic Cauterization"/>
          <p:cNvPicPr>
            <a:picLocks noChangeAspect="1" noChangeArrowheads="1"/>
          </p:cNvPicPr>
          <p:nvPr/>
        </p:nvPicPr>
        <p:blipFill>
          <a:blip r:embed="rId3" cstate="print"/>
          <a:srcRect/>
          <a:stretch>
            <a:fillRect/>
          </a:stretch>
        </p:blipFill>
        <p:spPr bwMode="auto">
          <a:xfrm>
            <a:off x="533400" y="2971800"/>
            <a:ext cx="2895600" cy="2173970"/>
          </a:xfrm>
          <a:prstGeom prst="rect">
            <a:avLst/>
          </a:prstGeom>
          <a:noFill/>
          <a:ln w="57150">
            <a:solidFill>
              <a:srgbClr val="0000FF"/>
            </a:solidFill>
          </a:ln>
        </p:spPr>
      </p:pic>
      <p:sp>
        <p:nvSpPr>
          <p:cNvPr id="7" name="Date Placeholder 6"/>
          <p:cNvSpPr>
            <a:spLocks noGrp="1"/>
          </p:cNvSpPr>
          <p:nvPr>
            <p:ph type="dt" sz="half" idx="10"/>
          </p:nvPr>
        </p:nvSpPr>
        <p:spPr>
          <a:xfrm>
            <a:off x="6934200" y="304800"/>
            <a:ext cx="2133600" cy="365125"/>
          </a:xfrm>
        </p:spPr>
        <p:txBody>
          <a:bodyPr/>
          <a:lstStyle/>
          <a:p>
            <a:r>
              <a:rPr lang="en-US" b="1">
                <a:solidFill>
                  <a:srgbClr val="0000FF"/>
                </a:solidFill>
              </a:rPr>
              <a:t>Tuesday 29 December 2020</a:t>
            </a:r>
            <a:endParaRPr lang="en-US" b="1" dirty="0">
              <a:solidFill>
                <a:srgbClr val="0000FF"/>
              </a:solidFill>
            </a:endParaRPr>
          </a:p>
        </p:txBody>
      </p:sp>
      <p:sp>
        <p:nvSpPr>
          <p:cNvPr id="8" name="Slide Number Placeholder 7"/>
          <p:cNvSpPr>
            <a:spLocks noGrp="1"/>
          </p:cNvSpPr>
          <p:nvPr>
            <p:ph type="sldNum" sz="quarter" idx="12"/>
          </p:nvPr>
        </p:nvSpPr>
        <p:spPr>
          <a:xfrm>
            <a:off x="8610600" y="6356350"/>
            <a:ext cx="381000" cy="365125"/>
          </a:xfrm>
        </p:spPr>
        <p:txBody>
          <a:bodyPr/>
          <a:lstStyle/>
          <a:p>
            <a:fld id="{B6F15528-21DE-4FAA-801E-634DDDAF4B2B}" type="slidenum">
              <a:rPr lang="en-US" b="1" smtClean="0">
                <a:solidFill>
                  <a:srgbClr val="0000FF"/>
                </a:solidFill>
              </a:rPr>
              <a:pPr/>
              <a:t>23</a:t>
            </a:fld>
            <a:endParaRPr lang="en-US" b="1" dirty="0">
              <a:solidFill>
                <a:srgbClr val="0000FF"/>
              </a:solidFill>
            </a:endParaRPr>
          </a:p>
        </p:txBody>
      </p:sp>
      <p:sp>
        <p:nvSpPr>
          <p:cNvPr id="9" name="Footer Placeholder 8"/>
          <p:cNvSpPr>
            <a:spLocks noGrp="1"/>
          </p:cNvSpPr>
          <p:nvPr>
            <p:ph type="ftr" sz="quarter" idx="11"/>
          </p:nvPr>
        </p:nvSpPr>
        <p:spPr>
          <a:xfrm>
            <a:off x="6248400" y="152400"/>
            <a:ext cx="2895600" cy="365125"/>
          </a:xfrm>
        </p:spPr>
        <p:txBody>
          <a:bodyPr/>
          <a:lstStyle/>
          <a:p>
            <a:r>
              <a:rPr lang="en-US" b="1" dirty="0">
                <a:solidFill>
                  <a:srgbClr val="0000FF"/>
                </a:solidFill>
              </a:rPr>
              <a:t>Dr. Aiman Q. Afar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14400"/>
            <a:ext cx="8534400" cy="4708981"/>
          </a:xfrm>
          <a:prstGeom prst="rect">
            <a:avLst/>
          </a:prstGeom>
        </p:spPr>
        <p:txBody>
          <a:bodyPr wrap="square">
            <a:spAutoFit/>
          </a:bodyPr>
          <a:lstStyle/>
          <a:p>
            <a:pPr>
              <a:buFont typeface="Wingdings" pitchFamily="2" charset="2"/>
              <a:buChar char="ü"/>
            </a:pPr>
            <a:r>
              <a:rPr lang="en-GB" sz="2000" dirty="0">
                <a:solidFill>
                  <a:srgbClr val="FF0000"/>
                </a:solidFill>
                <a:latin typeface="Rockwell" pitchFamily="18" charset="0"/>
                <a:ea typeface="Yu Gothic UI Semilight" pitchFamily="34" charset="-128"/>
              </a:rPr>
              <a:t>The hypothalamus, although small (0.3% of the total brain), is a very important part of the central nervous system.</a:t>
            </a:r>
          </a:p>
          <a:p>
            <a:pPr>
              <a:buFont typeface="Wingdings" pitchFamily="2" charset="2"/>
              <a:buChar char="ü"/>
            </a:pPr>
            <a:endParaRPr lang="en-GB" sz="2000" dirty="0">
              <a:solidFill>
                <a:srgbClr val="FF0000"/>
              </a:solidFill>
              <a:latin typeface="Rockwell" pitchFamily="18" charset="0"/>
              <a:ea typeface="Yu Gothic UI Semilight" pitchFamily="34" charset="-128"/>
            </a:endParaRPr>
          </a:p>
          <a:p>
            <a:pPr>
              <a:buFont typeface="Wingdings" pitchFamily="2" charset="2"/>
              <a:buChar char="ü"/>
            </a:pPr>
            <a:r>
              <a:rPr lang="en-GB" sz="2000" dirty="0">
                <a:solidFill>
                  <a:srgbClr val="FF0000"/>
                </a:solidFill>
                <a:latin typeface="Rockwell" pitchFamily="18" charset="0"/>
                <a:ea typeface="Yu Gothic UI Semilight" pitchFamily="34" charset="-128"/>
              </a:rPr>
              <a:t> </a:t>
            </a:r>
            <a:r>
              <a:rPr lang="en-GB" sz="2000" dirty="0">
                <a:solidFill>
                  <a:srgbClr val="0000FF"/>
                </a:solidFill>
                <a:latin typeface="Rockwell" pitchFamily="18" charset="0"/>
                <a:ea typeface="Yu Gothic UI Semilight" pitchFamily="34" charset="-128"/>
              </a:rPr>
              <a:t>It is essential for life. </a:t>
            </a:r>
          </a:p>
          <a:p>
            <a:pPr>
              <a:buFont typeface="Wingdings" pitchFamily="2" charset="2"/>
              <a:buChar char="ü"/>
            </a:pPr>
            <a:endParaRPr lang="en-GB" sz="2000" dirty="0">
              <a:solidFill>
                <a:srgbClr val="FF0000"/>
              </a:solidFill>
              <a:latin typeface="Rockwell" pitchFamily="18" charset="0"/>
              <a:ea typeface="Yu Gothic UI Semilight" pitchFamily="34" charset="-128"/>
            </a:endParaRPr>
          </a:p>
          <a:p>
            <a:pPr>
              <a:buFont typeface="Wingdings" pitchFamily="2" charset="2"/>
              <a:buChar char="ü"/>
            </a:pPr>
            <a:r>
              <a:rPr lang="en-GB" sz="2000" dirty="0">
                <a:solidFill>
                  <a:srgbClr val="FF0000"/>
                </a:solidFill>
                <a:latin typeface="Rockwell" pitchFamily="18" charset="0"/>
                <a:ea typeface="Yu Gothic UI Semilight" pitchFamily="34" charset="-128"/>
              </a:rPr>
              <a:t>It controls </a:t>
            </a:r>
            <a:r>
              <a:rPr lang="en-GB" sz="2000" dirty="0">
                <a:latin typeface="Rockwell" pitchFamily="18" charset="0"/>
                <a:ea typeface="Yu Gothic UI Semilight" pitchFamily="34" charset="-128"/>
              </a:rPr>
              <a:t>the autonomic nervous system </a:t>
            </a:r>
            <a:r>
              <a:rPr lang="en-GB" sz="2000" dirty="0">
                <a:solidFill>
                  <a:srgbClr val="FF0000"/>
                </a:solidFill>
                <a:latin typeface="Rockwell" pitchFamily="18" charset="0"/>
                <a:ea typeface="Yu Gothic UI Semilight" pitchFamily="34" charset="-128"/>
              </a:rPr>
              <a:t>and </a:t>
            </a:r>
            <a:r>
              <a:rPr lang="en-GB" sz="2000" dirty="0">
                <a:latin typeface="Rockwell" pitchFamily="18" charset="0"/>
                <a:ea typeface="Yu Gothic UI Semilight" pitchFamily="34" charset="-128"/>
              </a:rPr>
              <a:t>the endocrine system </a:t>
            </a:r>
            <a:r>
              <a:rPr lang="en-GB" sz="2000" dirty="0">
                <a:solidFill>
                  <a:srgbClr val="FF0000"/>
                </a:solidFill>
                <a:latin typeface="Rockwell" pitchFamily="18" charset="0"/>
                <a:ea typeface="Yu Gothic UI Semilight" pitchFamily="34" charset="-128"/>
              </a:rPr>
              <a:t>and thus indirectly controls body homeostasis.</a:t>
            </a:r>
          </a:p>
          <a:p>
            <a:pPr>
              <a:buFont typeface="Wingdings" pitchFamily="2" charset="2"/>
              <a:buChar char="ü"/>
            </a:pPr>
            <a:endParaRPr lang="en-GB" sz="2000" dirty="0">
              <a:solidFill>
                <a:srgbClr val="FF0000"/>
              </a:solidFill>
              <a:latin typeface="Rockwell" pitchFamily="18" charset="0"/>
              <a:ea typeface="Yu Gothic UI Semilight" pitchFamily="34" charset="-128"/>
            </a:endParaRPr>
          </a:p>
          <a:p>
            <a:pPr>
              <a:buFont typeface="Wingdings" pitchFamily="2" charset="2"/>
              <a:buChar char="ü"/>
            </a:pPr>
            <a:r>
              <a:rPr lang="en-GB" sz="2000" dirty="0">
                <a:solidFill>
                  <a:srgbClr val="FF0000"/>
                </a:solidFill>
                <a:latin typeface="Rockwell" pitchFamily="18" charset="0"/>
                <a:ea typeface="Yu Gothic UI Semilight" pitchFamily="34" charset="-128"/>
              </a:rPr>
              <a:t> </a:t>
            </a:r>
            <a:r>
              <a:rPr lang="en-GB" sz="2000" dirty="0">
                <a:solidFill>
                  <a:srgbClr val="0000FF"/>
                </a:solidFill>
                <a:latin typeface="Rockwell" pitchFamily="18" charset="0"/>
                <a:ea typeface="Yu Gothic UI Semilight" pitchFamily="34" charset="-128"/>
              </a:rPr>
              <a:t>The hypothalamus is well placed for this purpose, lying in the center of the limbic system. It is the site of numerous converging and diverging neuronal pathways, and through its adequate blood supply, it is able to sample the blood chemistry. </a:t>
            </a:r>
          </a:p>
          <a:p>
            <a:pPr>
              <a:buFont typeface="Wingdings" pitchFamily="2" charset="2"/>
              <a:buChar char="ü"/>
            </a:pPr>
            <a:endParaRPr lang="en-GB" sz="2000" dirty="0">
              <a:solidFill>
                <a:srgbClr val="FF0000"/>
              </a:solidFill>
              <a:latin typeface="Rockwell" pitchFamily="18" charset="0"/>
              <a:ea typeface="Yu Gothic UI Semilight" pitchFamily="34" charset="-128"/>
            </a:endParaRPr>
          </a:p>
          <a:p>
            <a:pPr>
              <a:buFont typeface="Wingdings" pitchFamily="2" charset="2"/>
              <a:buChar char="ü"/>
            </a:pPr>
            <a:r>
              <a:rPr lang="en-GB" sz="2000" dirty="0">
                <a:solidFill>
                  <a:srgbClr val="FF0000"/>
                </a:solidFill>
                <a:latin typeface="Rockwell" pitchFamily="18" charset="0"/>
                <a:ea typeface="Yu Gothic UI Semilight" pitchFamily="34" charset="-128"/>
              </a:rPr>
              <a:t>The hypothalamus makes appropriate controlling responses following the integration of its nervous and chemical inputs.</a:t>
            </a:r>
          </a:p>
        </p:txBody>
      </p:sp>
      <p:sp>
        <p:nvSpPr>
          <p:cNvPr id="3" name="Rectangle 2"/>
          <p:cNvSpPr/>
          <p:nvPr/>
        </p:nvSpPr>
        <p:spPr>
          <a:xfrm>
            <a:off x="2743200" y="177225"/>
            <a:ext cx="3385863" cy="584775"/>
          </a:xfrm>
          <a:prstGeom prst="rect">
            <a:avLst/>
          </a:prstGeom>
        </p:spPr>
        <p:txBody>
          <a:bodyPr wrap="none">
            <a:spAutoFit/>
          </a:bodyPr>
          <a:lstStyle/>
          <a:p>
            <a:r>
              <a:rPr lang="en-GB" sz="3200" b="1" dirty="0">
                <a:solidFill>
                  <a:srgbClr val="0000FF"/>
                </a:solidFill>
              </a:rPr>
              <a:t>The Hypothalamus</a:t>
            </a:r>
          </a:p>
        </p:txBody>
      </p:sp>
      <p:sp>
        <p:nvSpPr>
          <p:cNvPr id="4" name="Date Placeholder 3"/>
          <p:cNvSpPr>
            <a:spLocks noGrp="1"/>
          </p:cNvSpPr>
          <p:nvPr>
            <p:ph type="dt" sz="half" idx="10"/>
          </p:nvPr>
        </p:nvSpPr>
        <p:spPr/>
        <p:txBody>
          <a:bodyPr/>
          <a:lstStyle/>
          <a:p>
            <a:r>
              <a:rPr lang="en-US" b="1">
                <a:solidFill>
                  <a:schemeClr val="accent2">
                    <a:lumMod val="50000"/>
                  </a:schemeClr>
                </a:solidFill>
              </a:rPr>
              <a:t>Tuesday 29 December 2020</a:t>
            </a:r>
            <a:endParaRPr lang="en-US" b="1" dirty="0">
              <a:solidFill>
                <a:schemeClr val="accent2">
                  <a:lumMod val="50000"/>
                </a:schemeClr>
              </a:solidFill>
            </a:endParaRPr>
          </a:p>
        </p:txBody>
      </p:sp>
      <p:sp>
        <p:nvSpPr>
          <p:cNvPr id="5" name="Slide Number Placeholder 4"/>
          <p:cNvSpPr>
            <a:spLocks noGrp="1"/>
          </p:cNvSpPr>
          <p:nvPr>
            <p:ph type="sldNum" sz="quarter" idx="12"/>
          </p:nvPr>
        </p:nvSpPr>
        <p:spPr>
          <a:xfrm>
            <a:off x="8382000" y="6356350"/>
            <a:ext cx="457200" cy="365125"/>
          </a:xfrm>
        </p:spPr>
        <p:txBody>
          <a:bodyPr/>
          <a:lstStyle/>
          <a:p>
            <a:fld id="{B6F15528-21DE-4FAA-801E-634DDDAF4B2B}" type="slidenum">
              <a:rPr lang="en-US" b="1" smtClean="0">
                <a:solidFill>
                  <a:schemeClr val="accent2">
                    <a:lumMod val="50000"/>
                  </a:schemeClr>
                </a:solidFill>
              </a:rPr>
              <a:pPr/>
              <a:t>24</a:t>
            </a:fld>
            <a:endParaRPr lang="en-US" b="1" dirty="0">
              <a:solidFill>
                <a:schemeClr val="accent2">
                  <a:lumMod val="50000"/>
                </a:schemeClr>
              </a:solidFill>
            </a:endParaRPr>
          </a:p>
        </p:txBody>
      </p:sp>
      <p:sp>
        <p:nvSpPr>
          <p:cNvPr id="6" name="Footer Placeholder 5"/>
          <p:cNvSpPr>
            <a:spLocks noGrp="1"/>
          </p:cNvSpPr>
          <p:nvPr>
            <p:ph type="ftr" sz="quarter" idx="11"/>
          </p:nvPr>
        </p:nvSpPr>
        <p:spPr/>
        <p:txBody>
          <a:bodyPr/>
          <a:lstStyle/>
          <a:p>
            <a:r>
              <a:rPr lang="en-US" b="1">
                <a:solidFill>
                  <a:schemeClr val="accent2">
                    <a:lumMod val="50000"/>
                  </a:schemeClr>
                </a:solidFill>
              </a:rPr>
              <a:t>Dr. Aiman Q. Afar</a:t>
            </a:r>
            <a:endParaRPr lang="en-US" b="1" dirty="0">
              <a:solidFill>
                <a:schemeClr val="accent2">
                  <a:lumMod val="50000"/>
                </a:schemeClr>
              </a:solidFill>
            </a:endParaRPr>
          </a:p>
        </p:txBody>
      </p:sp>
      <p:sp>
        <p:nvSpPr>
          <p:cNvPr id="7" name="Rectangle 6"/>
          <p:cNvSpPr/>
          <p:nvPr/>
        </p:nvSpPr>
        <p:spPr>
          <a:xfrm>
            <a:off x="228600" y="5464314"/>
            <a:ext cx="8534400" cy="707886"/>
          </a:xfrm>
          <a:prstGeom prst="rect">
            <a:avLst/>
          </a:prstGeom>
        </p:spPr>
        <p:txBody>
          <a:bodyPr wrap="square">
            <a:spAutoFit/>
          </a:bodyPr>
          <a:lstStyle/>
          <a:p>
            <a:endParaRPr lang="en-GB" sz="2000" dirty="0"/>
          </a:p>
          <a:p>
            <a:pPr>
              <a:buFont typeface="Wingdings" pitchFamily="2" charset="2"/>
              <a:buChar char="ü"/>
            </a:pPr>
            <a:r>
              <a:rPr lang="en-GB" sz="2000" b="1" dirty="0">
                <a:solidFill>
                  <a:srgbClr val="FF0000"/>
                </a:solidFill>
              </a:rPr>
              <a:t>Play a</a:t>
            </a:r>
            <a:r>
              <a:rPr lang="en-GB" sz="2000" dirty="0"/>
              <a:t> </a:t>
            </a:r>
            <a:r>
              <a:rPr lang="en-GB" sz="2000" b="1" dirty="0">
                <a:solidFill>
                  <a:srgbClr val="FF0000"/>
                </a:solidFill>
              </a:rPr>
              <a:t>vital role in emotional behavior.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3385863" cy="584775"/>
          </a:xfrm>
          <a:prstGeom prst="rect">
            <a:avLst/>
          </a:prstGeom>
          <a:ln w="38100">
            <a:solidFill>
              <a:srgbClr val="66FF33"/>
            </a:solidFill>
          </a:ln>
        </p:spPr>
        <p:txBody>
          <a:bodyPr wrap="none">
            <a:spAutoFit/>
          </a:bodyPr>
          <a:lstStyle/>
          <a:p>
            <a:r>
              <a:rPr lang="en-GB" sz="3200" b="1" dirty="0">
                <a:solidFill>
                  <a:srgbClr val="0000FF"/>
                </a:solidFill>
              </a:rPr>
              <a:t>The Hypothalamus</a:t>
            </a:r>
          </a:p>
        </p:txBody>
      </p:sp>
      <p:sp>
        <p:nvSpPr>
          <p:cNvPr id="3" name="Rectangle 2"/>
          <p:cNvSpPr/>
          <p:nvPr/>
        </p:nvSpPr>
        <p:spPr>
          <a:xfrm>
            <a:off x="152400" y="1017925"/>
            <a:ext cx="3124200" cy="4093428"/>
          </a:xfrm>
          <a:prstGeom prst="rect">
            <a:avLst/>
          </a:prstGeom>
        </p:spPr>
        <p:txBody>
          <a:bodyPr wrap="square">
            <a:spAutoFit/>
          </a:bodyPr>
          <a:lstStyle/>
          <a:p>
            <a:r>
              <a:rPr lang="en-GB" sz="2000" dirty="0"/>
              <a:t>The hypothalamus is the part of the diencephalon that extends from the region of </a:t>
            </a:r>
            <a:r>
              <a:rPr lang="en-GB" sz="2000" b="1" dirty="0">
                <a:solidFill>
                  <a:srgbClr val="7030A0"/>
                </a:solidFill>
              </a:rPr>
              <a:t>the optic chiasma </a:t>
            </a:r>
            <a:r>
              <a:rPr lang="en-GB" sz="2000" dirty="0"/>
              <a:t>to the caudal border of </a:t>
            </a:r>
            <a:r>
              <a:rPr lang="en-GB" sz="2000" b="1" dirty="0">
                <a:solidFill>
                  <a:srgbClr val="7030A0"/>
                </a:solidFill>
              </a:rPr>
              <a:t>the mammillary bodies. </a:t>
            </a:r>
          </a:p>
          <a:p>
            <a:endParaRPr lang="en-US" sz="2000" dirty="0"/>
          </a:p>
          <a:p>
            <a:endParaRPr lang="en-GB" sz="2000" dirty="0"/>
          </a:p>
          <a:p>
            <a:pPr>
              <a:buFont typeface="Wingdings" pitchFamily="2" charset="2"/>
              <a:buChar char="ü"/>
            </a:pPr>
            <a:r>
              <a:rPr lang="en-GB" sz="2000" b="1" dirty="0"/>
              <a:t>It lies below the thalamus</a:t>
            </a:r>
          </a:p>
          <a:p>
            <a:r>
              <a:rPr lang="en-GB" sz="2000" b="1" dirty="0"/>
              <a:t> </a:t>
            </a:r>
            <a:endParaRPr lang="en-GB" sz="2000" dirty="0"/>
          </a:p>
          <a:p>
            <a:pPr>
              <a:buFont typeface="Wingdings" pitchFamily="2" charset="2"/>
              <a:buChar char="ü"/>
            </a:pPr>
            <a:r>
              <a:rPr lang="en-GB" sz="2000" dirty="0"/>
              <a:t> </a:t>
            </a:r>
            <a:r>
              <a:rPr lang="en-GB" sz="2000" b="1" dirty="0"/>
              <a:t>It</a:t>
            </a:r>
            <a:r>
              <a:rPr lang="en-GB" sz="2000" dirty="0"/>
              <a:t> </a:t>
            </a:r>
            <a:r>
              <a:rPr lang="en-GB" sz="2000" b="1" dirty="0"/>
              <a:t>forms the floor and the inferior part of the lateral walls of the third ventricle</a:t>
            </a:r>
          </a:p>
        </p:txBody>
      </p:sp>
      <p:pic>
        <p:nvPicPr>
          <p:cNvPr id="1026" name="Picture 2"/>
          <p:cNvPicPr>
            <a:picLocks noChangeAspect="1" noChangeArrowheads="1"/>
          </p:cNvPicPr>
          <p:nvPr/>
        </p:nvPicPr>
        <p:blipFill>
          <a:blip r:embed="rId2" cstate="print"/>
          <a:srcRect l="21669" t="12500" r="37335" b="18750"/>
          <a:stretch>
            <a:fillRect/>
          </a:stretch>
        </p:blipFill>
        <p:spPr bwMode="auto">
          <a:xfrm>
            <a:off x="3657600" y="990600"/>
            <a:ext cx="5334000" cy="5029200"/>
          </a:xfrm>
          <a:prstGeom prst="rect">
            <a:avLst/>
          </a:prstGeom>
          <a:noFill/>
          <a:ln w="76200">
            <a:solidFill>
              <a:srgbClr val="66FF33"/>
            </a:solidFill>
            <a:miter lim="800000"/>
            <a:headEnd/>
            <a:tailEnd/>
          </a:ln>
        </p:spPr>
      </p:pic>
      <p:sp>
        <p:nvSpPr>
          <p:cNvPr id="5" name="Date Placeholder 4"/>
          <p:cNvSpPr>
            <a:spLocks noGrp="1"/>
          </p:cNvSpPr>
          <p:nvPr>
            <p:ph type="dt" sz="half" idx="10"/>
          </p:nvPr>
        </p:nvSpPr>
        <p:spPr/>
        <p:txBody>
          <a:bodyPr/>
          <a:lstStyle/>
          <a:p>
            <a:r>
              <a:rPr lang="en-US" b="1">
                <a:solidFill>
                  <a:schemeClr val="accent2">
                    <a:lumMod val="50000"/>
                  </a:schemeClr>
                </a:solidFill>
              </a:rPr>
              <a:t>Tuesday 29 December 2020</a:t>
            </a:r>
            <a:endParaRPr lang="en-US" b="1" dirty="0">
              <a:solidFill>
                <a:schemeClr val="accent2">
                  <a:lumMod val="50000"/>
                </a:schemeClr>
              </a:solidFill>
            </a:endParaRPr>
          </a:p>
        </p:txBody>
      </p:sp>
      <p:sp>
        <p:nvSpPr>
          <p:cNvPr id="6" name="Slide Number Placeholder 5"/>
          <p:cNvSpPr>
            <a:spLocks noGrp="1"/>
          </p:cNvSpPr>
          <p:nvPr>
            <p:ph type="sldNum" sz="quarter" idx="12"/>
          </p:nvPr>
        </p:nvSpPr>
        <p:spPr>
          <a:xfrm>
            <a:off x="8229600" y="6356350"/>
            <a:ext cx="457200" cy="365125"/>
          </a:xfrm>
        </p:spPr>
        <p:txBody>
          <a:bodyPr/>
          <a:lstStyle/>
          <a:p>
            <a:fld id="{B6F15528-21DE-4FAA-801E-634DDDAF4B2B}" type="slidenum">
              <a:rPr lang="en-US" b="1" smtClean="0">
                <a:solidFill>
                  <a:schemeClr val="accent2">
                    <a:lumMod val="50000"/>
                  </a:schemeClr>
                </a:solidFill>
              </a:rPr>
              <a:pPr/>
              <a:t>25</a:t>
            </a:fld>
            <a:endParaRPr lang="en-US" b="1" dirty="0">
              <a:solidFill>
                <a:schemeClr val="accent2">
                  <a:lumMod val="50000"/>
                </a:schemeClr>
              </a:solidFill>
            </a:endParaRPr>
          </a:p>
        </p:txBody>
      </p:sp>
      <p:sp>
        <p:nvSpPr>
          <p:cNvPr id="7" name="Footer Placeholder 6"/>
          <p:cNvSpPr>
            <a:spLocks noGrp="1"/>
          </p:cNvSpPr>
          <p:nvPr>
            <p:ph type="ftr" sz="quarter" idx="11"/>
          </p:nvPr>
        </p:nvSpPr>
        <p:spPr/>
        <p:txBody>
          <a:bodyPr/>
          <a:lstStyle/>
          <a:p>
            <a:r>
              <a:rPr lang="en-US" b="1">
                <a:solidFill>
                  <a:schemeClr val="accent2">
                    <a:lumMod val="50000"/>
                  </a:schemeClr>
                </a:solidFill>
              </a:rPr>
              <a:t>Dr. Aiman Q. Afar</a:t>
            </a:r>
            <a:endParaRPr lang="en-US" b="1" dirty="0">
              <a:solidFill>
                <a:schemeClr val="accent2">
                  <a:lumMod val="50000"/>
                </a:schemeClr>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846725"/>
            <a:ext cx="2514600" cy="3477875"/>
          </a:xfrm>
          <a:prstGeom prst="rect">
            <a:avLst/>
          </a:prstGeom>
        </p:spPr>
        <p:txBody>
          <a:bodyPr wrap="square">
            <a:spAutoFit/>
          </a:bodyPr>
          <a:lstStyle/>
          <a:p>
            <a:pPr>
              <a:buFont typeface="Wingdings" pitchFamily="2" charset="2"/>
              <a:buChar char="q"/>
            </a:pPr>
            <a:r>
              <a:rPr lang="en-GB" sz="2000" dirty="0"/>
              <a:t> </a:t>
            </a:r>
            <a:r>
              <a:rPr lang="en-GB" sz="2000" b="1" dirty="0"/>
              <a:t>Caudally, the hypothalamus </a:t>
            </a:r>
            <a:r>
              <a:rPr lang="en-GB" sz="2000" b="1" dirty="0">
                <a:solidFill>
                  <a:srgbClr val="FF0000"/>
                </a:solidFill>
              </a:rPr>
              <a:t>merges into the tegmentum of the midbrain. </a:t>
            </a:r>
          </a:p>
          <a:p>
            <a:endParaRPr lang="en-GB" sz="2000" dirty="0"/>
          </a:p>
          <a:p>
            <a:pPr>
              <a:buFont typeface="Wingdings" pitchFamily="2" charset="2"/>
              <a:buChar char="q"/>
            </a:pPr>
            <a:r>
              <a:rPr lang="en-GB" sz="2000" b="1" dirty="0"/>
              <a:t>The lateral boundary of the hypothalamus</a:t>
            </a:r>
            <a:r>
              <a:rPr lang="en-GB" sz="2000" dirty="0"/>
              <a:t> is formed by </a:t>
            </a:r>
            <a:r>
              <a:rPr lang="en-GB" sz="2000" b="1" dirty="0">
                <a:solidFill>
                  <a:srgbClr val="FF0000"/>
                </a:solidFill>
              </a:rPr>
              <a:t>the internal capsule. </a:t>
            </a:r>
          </a:p>
        </p:txBody>
      </p:sp>
      <p:sp>
        <p:nvSpPr>
          <p:cNvPr id="3" name="Rectangle 2"/>
          <p:cNvSpPr/>
          <p:nvPr/>
        </p:nvSpPr>
        <p:spPr>
          <a:xfrm>
            <a:off x="152400" y="152400"/>
            <a:ext cx="3385863" cy="584775"/>
          </a:xfrm>
          <a:prstGeom prst="rect">
            <a:avLst/>
          </a:prstGeom>
          <a:ln w="38100">
            <a:solidFill>
              <a:srgbClr val="66FF33"/>
            </a:solidFill>
          </a:ln>
        </p:spPr>
        <p:txBody>
          <a:bodyPr wrap="none">
            <a:spAutoFit/>
          </a:bodyPr>
          <a:lstStyle/>
          <a:p>
            <a:r>
              <a:rPr lang="en-GB" sz="3200" b="1" dirty="0">
                <a:solidFill>
                  <a:srgbClr val="0000FF"/>
                </a:solidFill>
              </a:rPr>
              <a:t>The Hypothalamus</a:t>
            </a:r>
          </a:p>
        </p:txBody>
      </p:sp>
      <p:pic>
        <p:nvPicPr>
          <p:cNvPr id="3074" name="Picture 2"/>
          <p:cNvPicPr>
            <a:picLocks noChangeAspect="1" noChangeArrowheads="1"/>
          </p:cNvPicPr>
          <p:nvPr/>
        </p:nvPicPr>
        <p:blipFill>
          <a:blip r:embed="rId2" cstate="print"/>
          <a:srcRect l="19912" t="36458" r="39678" b="11458"/>
          <a:stretch>
            <a:fillRect/>
          </a:stretch>
        </p:blipFill>
        <p:spPr bwMode="auto">
          <a:xfrm>
            <a:off x="2514600" y="1981200"/>
            <a:ext cx="6400800" cy="4638261"/>
          </a:xfrm>
          <a:prstGeom prst="rect">
            <a:avLst/>
          </a:prstGeom>
          <a:noFill/>
          <a:ln w="76200">
            <a:solidFill>
              <a:srgbClr val="66FF33"/>
            </a:solidFill>
            <a:miter lim="800000"/>
            <a:headEnd/>
            <a:tailEnd/>
          </a:ln>
        </p:spPr>
      </p:pic>
      <p:sp>
        <p:nvSpPr>
          <p:cNvPr id="5" name="Rectangle 4"/>
          <p:cNvSpPr/>
          <p:nvPr/>
        </p:nvSpPr>
        <p:spPr>
          <a:xfrm>
            <a:off x="152400" y="838200"/>
            <a:ext cx="8534400" cy="1323439"/>
          </a:xfrm>
          <a:prstGeom prst="rect">
            <a:avLst/>
          </a:prstGeom>
        </p:spPr>
        <p:txBody>
          <a:bodyPr wrap="square">
            <a:spAutoFit/>
          </a:bodyPr>
          <a:lstStyle/>
          <a:p>
            <a:pPr>
              <a:buFont typeface="Wingdings" pitchFamily="2" charset="2"/>
              <a:buChar char="q"/>
            </a:pPr>
            <a:r>
              <a:rPr lang="en-GB" sz="2000" dirty="0"/>
              <a:t>Anterior to the hypothalamus is an area that, for functional reasons, is often included in the hypothalamus. </a:t>
            </a:r>
            <a:r>
              <a:rPr lang="en-GB" sz="2000" b="1" dirty="0"/>
              <a:t>Because it extends forward from the optic chiasma to the lamina terminalis and the anterior commissure</a:t>
            </a:r>
            <a:r>
              <a:rPr lang="en-GB" sz="2000" dirty="0"/>
              <a:t>, it is referred to as </a:t>
            </a:r>
            <a:r>
              <a:rPr lang="en-GB" sz="2000" b="1" dirty="0">
                <a:solidFill>
                  <a:srgbClr val="FF0000"/>
                </a:solidFill>
              </a:rPr>
              <a:t>the preoptic area</a:t>
            </a:r>
            <a:r>
              <a:rPr lang="en-GB" sz="2000" dirty="0"/>
              <a:t>.</a:t>
            </a:r>
          </a:p>
        </p:txBody>
      </p:sp>
      <p:sp>
        <p:nvSpPr>
          <p:cNvPr id="6" name="Date Placeholder 5"/>
          <p:cNvSpPr>
            <a:spLocks noGrp="1"/>
          </p:cNvSpPr>
          <p:nvPr>
            <p:ph type="dt" sz="half" idx="10"/>
          </p:nvPr>
        </p:nvSpPr>
        <p:spPr/>
        <p:txBody>
          <a:bodyPr/>
          <a:lstStyle/>
          <a:p>
            <a:r>
              <a:rPr lang="en-US" b="1">
                <a:solidFill>
                  <a:schemeClr val="accent2">
                    <a:lumMod val="50000"/>
                  </a:schemeClr>
                </a:solidFill>
              </a:rPr>
              <a:t>Tuesday 29 December 2020</a:t>
            </a:r>
            <a:endParaRPr lang="en-US" b="1" dirty="0">
              <a:solidFill>
                <a:schemeClr val="accent2">
                  <a:lumMod val="50000"/>
                </a:schemeClr>
              </a:solidFill>
            </a:endParaRPr>
          </a:p>
        </p:txBody>
      </p:sp>
      <p:sp>
        <p:nvSpPr>
          <p:cNvPr id="7" name="Slide Number Placeholder 6"/>
          <p:cNvSpPr>
            <a:spLocks noGrp="1"/>
          </p:cNvSpPr>
          <p:nvPr>
            <p:ph type="sldNum" sz="quarter" idx="12"/>
          </p:nvPr>
        </p:nvSpPr>
        <p:spPr>
          <a:xfrm>
            <a:off x="7010400" y="304800"/>
            <a:ext cx="533400" cy="365125"/>
          </a:xfrm>
        </p:spPr>
        <p:txBody>
          <a:bodyPr/>
          <a:lstStyle/>
          <a:p>
            <a:fld id="{B6F15528-21DE-4FAA-801E-634DDDAF4B2B}" type="slidenum">
              <a:rPr lang="en-US" b="1" smtClean="0">
                <a:solidFill>
                  <a:schemeClr val="accent2">
                    <a:lumMod val="50000"/>
                  </a:schemeClr>
                </a:solidFill>
              </a:rPr>
              <a:pPr/>
              <a:t>26</a:t>
            </a:fld>
            <a:endParaRPr lang="en-US" b="1" dirty="0">
              <a:solidFill>
                <a:schemeClr val="accent2">
                  <a:lumMod val="50000"/>
                </a:schemeClr>
              </a:solidFill>
            </a:endParaRPr>
          </a:p>
        </p:txBody>
      </p:sp>
      <p:sp>
        <p:nvSpPr>
          <p:cNvPr id="8" name="Footer Placeholder 7"/>
          <p:cNvSpPr>
            <a:spLocks noGrp="1"/>
          </p:cNvSpPr>
          <p:nvPr>
            <p:ph type="ftr" sz="quarter" idx="11"/>
          </p:nvPr>
        </p:nvSpPr>
        <p:spPr>
          <a:xfrm>
            <a:off x="5943600" y="76200"/>
            <a:ext cx="2895600" cy="365125"/>
          </a:xfrm>
        </p:spPr>
        <p:txBody>
          <a:bodyPr/>
          <a:lstStyle/>
          <a:p>
            <a:r>
              <a:rPr lang="en-US" b="1">
                <a:solidFill>
                  <a:schemeClr val="accent2">
                    <a:lumMod val="50000"/>
                  </a:schemeClr>
                </a:solidFill>
              </a:rPr>
              <a:t>Dr. Aiman Q. Afar</a:t>
            </a:r>
            <a:endParaRPr lang="en-US" b="1" dirty="0">
              <a:solidFill>
                <a:schemeClr val="accent2">
                  <a:lumMod val="50000"/>
                </a:scheme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01025"/>
            <a:ext cx="3716082" cy="584775"/>
          </a:xfrm>
          <a:prstGeom prst="rect">
            <a:avLst/>
          </a:prstGeom>
          <a:ln w="57150">
            <a:solidFill>
              <a:srgbClr val="FF0000"/>
            </a:solidFill>
          </a:ln>
        </p:spPr>
        <p:txBody>
          <a:bodyPr wrap="none">
            <a:spAutoFit/>
          </a:bodyPr>
          <a:lstStyle/>
          <a:p>
            <a:r>
              <a:rPr lang="en-GB" sz="3200" b="1" dirty="0">
                <a:solidFill>
                  <a:srgbClr val="0000FF"/>
                </a:solidFill>
              </a:rPr>
              <a:t>Hypothalamic Nuclei</a:t>
            </a:r>
          </a:p>
        </p:txBody>
      </p:sp>
      <p:sp>
        <p:nvSpPr>
          <p:cNvPr id="5" name="Rectangle 4"/>
          <p:cNvSpPr/>
          <p:nvPr/>
        </p:nvSpPr>
        <p:spPr>
          <a:xfrm>
            <a:off x="76200" y="838200"/>
            <a:ext cx="4495800" cy="5632311"/>
          </a:xfrm>
          <a:prstGeom prst="rect">
            <a:avLst/>
          </a:prstGeom>
        </p:spPr>
        <p:txBody>
          <a:bodyPr wrap="square">
            <a:spAutoFit/>
          </a:bodyPr>
          <a:lstStyle/>
          <a:p>
            <a:pPr>
              <a:buFont typeface="Wingdings" pitchFamily="2" charset="2"/>
              <a:buChar char="q"/>
            </a:pPr>
            <a:r>
              <a:rPr lang="en-GB" sz="2000" dirty="0"/>
              <a:t>Microscopically, the hypothalamus is composed of </a:t>
            </a:r>
            <a:r>
              <a:rPr lang="en-GB" sz="2000" b="1" dirty="0"/>
              <a:t>small nerve cells </a:t>
            </a:r>
            <a:r>
              <a:rPr lang="en-GB" sz="2000" dirty="0"/>
              <a:t>that are </a:t>
            </a:r>
            <a:r>
              <a:rPr lang="en-GB" sz="2000" b="1" dirty="0"/>
              <a:t>arranged in groups or nuclei</a:t>
            </a:r>
            <a:r>
              <a:rPr lang="en-GB" sz="2000" dirty="0"/>
              <a:t>, many of which are not clearly segregated from one another. </a:t>
            </a:r>
          </a:p>
          <a:p>
            <a:pPr>
              <a:buFont typeface="Wingdings" pitchFamily="2" charset="2"/>
              <a:buChar char="q"/>
            </a:pPr>
            <a:endParaRPr lang="en-GB" sz="2000" dirty="0"/>
          </a:p>
          <a:p>
            <a:pPr>
              <a:buFont typeface="Wingdings" pitchFamily="2" charset="2"/>
              <a:buChar char="q"/>
            </a:pPr>
            <a:r>
              <a:rPr lang="en-GB" sz="2000" dirty="0"/>
              <a:t>For functional reasons, </a:t>
            </a:r>
            <a:r>
              <a:rPr lang="en-GB" sz="2000" b="1" dirty="0">
                <a:solidFill>
                  <a:srgbClr val="FF0000"/>
                </a:solidFill>
              </a:rPr>
              <a:t>the preoptic area </a:t>
            </a:r>
            <a:r>
              <a:rPr lang="en-GB" sz="2000" dirty="0"/>
              <a:t>is included </a:t>
            </a:r>
            <a:r>
              <a:rPr lang="en-GB" sz="2000" b="1" dirty="0"/>
              <a:t>as part of the hypothalamus</a:t>
            </a:r>
          </a:p>
          <a:p>
            <a:pPr>
              <a:buFont typeface="Wingdings" pitchFamily="2" charset="2"/>
              <a:buChar char="q"/>
            </a:pPr>
            <a:endParaRPr lang="en-GB" sz="2000" dirty="0"/>
          </a:p>
          <a:p>
            <a:pPr>
              <a:buFont typeface="Wingdings" pitchFamily="2" charset="2"/>
              <a:buChar char="q"/>
            </a:pPr>
            <a:r>
              <a:rPr lang="en-GB" sz="2000" dirty="0"/>
              <a:t> For purposes of description, the nuclei are divided by </a:t>
            </a:r>
            <a:r>
              <a:rPr lang="en-GB" sz="2000" b="1" dirty="0"/>
              <a:t>an imaginary </a:t>
            </a:r>
            <a:r>
              <a:rPr lang="en-GB" sz="2000" b="1" dirty="0" err="1"/>
              <a:t>parasagittal</a:t>
            </a:r>
            <a:r>
              <a:rPr lang="en-GB" sz="2000" b="1" dirty="0"/>
              <a:t> plane</a:t>
            </a:r>
            <a:r>
              <a:rPr lang="en-GB" sz="2000" dirty="0"/>
              <a:t> into </a:t>
            </a:r>
            <a:r>
              <a:rPr lang="en-GB" sz="2000" b="1" dirty="0">
                <a:solidFill>
                  <a:srgbClr val="0000FF"/>
                </a:solidFill>
              </a:rPr>
              <a:t>medial</a:t>
            </a:r>
            <a:r>
              <a:rPr lang="en-GB" sz="2000" b="1" dirty="0"/>
              <a:t> </a:t>
            </a:r>
            <a:r>
              <a:rPr lang="en-GB" sz="2000" dirty="0"/>
              <a:t>and </a:t>
            </a:r>
            <a:r>
              <a:rPr lang="en-GB" sz="2000" b="1" dirty="0">
                <a:solidFill>
                  <a:srgbClr val="0000FF"/>
                </a:solidFill>
              </a:rPr>
              <a:t>lateral zones </a:t>
            </a:r>
          </a:p>
          <a:p>
            <a:pPr>
              <a:buFont typeface="Wingdings" pitchFamily="2" charset="2"/>
              <a:buChar char="q"/>
            </a:pPr>
            <a:endParaRPr lang="en-US" sz="2000" dirty="0"/>
          </a:p>
          <a:p>
            <a:pPr>
              <a:buFont typeface="Wingdings" pitchFamily="2" charset="2"/>
              <a:buChar char="q"/>
            </a:pPr>
            <a:endParaRPr lang="en-GB" sz="2000" dirty="0"/>
          </a:p>
          <a:p>
            <a:pPr>
              <a:buFont typeface="Wingdings" pitchFamily="2" charset="2"/>
              <a:buChar char="q"/>
            </a:pPr>
            <a:r>
              <a:rPr lang="en-GB" sz="2000" dirty="0"/>
              <a:t>Lying within the plane are </a:t>
            </a:r>
            <a:r>
              <a:rPr lang="en-GB" sz="2000" b="1" dirty="0">
                <a:solidFill>
                  <a:srgbClr val="FF0000"/>
                </a:solidFill>
              </a:rPr>
              <a:t>the columns of the fornix </a:t>
            </a:r>
            <a:r>
              <a:rPr lang="en-GB" sz="2000" dirty="0"/>
              <a:t>and </a:t>
            </a:r>
            <a:r>
              <a:rPr lang="en-GB" sz="2000" b="1" dirty="0">
                <a:solidFill>
                  <a:srgbClr val="FF0000"/>
                </a:solidFill>
              </a:rPr>
              <a:t>the mammillothalamic tract</a:t>
            </a:r>
            <a:r>
              <a:rPr lang="en-GB" sz="2000" dirty="0"/>
              <a:t>, which serve as markers</a:t>
            </a:r>
          </a:p>
        </p:txBody>
      </p:sp>
      <p:pic>
        <p:nvPicPr>
          <p:cNvPr id="2051" name="Picture 3"/>
          <p:cNvPicPr>
            <a:picLocks noChangeAspect="1" noChangeArrowheads="1"/>
          </p:cNvPicPr>
          <p:nvPr/>
        </p:nvPicPr>
        <p:blipFill>
          <a:blip r:embed="rId2" cstate="print"/>
          <a:srcRect l="21669" t="13542" r="45534" b="17708"/>
          <a:stretch>
            <a:fillRect/>
          </a:stretch>
        </p:blipFill>
        <p:spPr bwMode="auto">
          <a:xfrm>
            <a:off x="4495800" y="990600"/>
            <a:ext cx="4495800" cy="5298621"/>
          </a:xfrm>
          <a:prstGeom prst="rect">
            <a:avLst/>
          </a:prstGeom>
          <a:noFill/>
          <a:ln w="57150">
            <a:solidFill>
              <a:srgbClr val="FF0000"/>
            </a:solidFill>
            <a:miter lim="800000"/>
            <a:headEnd/>
            <a:tailEnd/>
          </a:ln>
        </p:spPr>
      </p:pic>
      <p:sp>
        <p:nvSpPr>
          <p:cNvPr id="6" name="Date Placeholder 5"/>
          <p:cNvSpPr>
            <a:spLocks noGrp="1"/>
          </p:cNvSpPr>
          <p:nvPr>
            <p:ph type="dt" sz="half" idx="10"/>
          </p:nvPr>
        </p:nvSpPr>
        <p:spPr>
          <a:xfrm>
            <a:off x="7162800" y="304800"/>
            <a:ext cx="1676400" cy="365125"/>
          </a:xfrm>
        </p:spPr>
        <p:txBody>
          <a:bodyPr/>
          <a:lstStyle/>
          <a:p>
            <a:r>
              <a:rPr lang="en-US" b="1">
                <a:solidFill>
                  <a:schemeClr val="accent2">
                    <a:lumMod val="50000"/>
                  </a:schemeClr>
                </a:solidFill>
              </a:rPr>
              <a:t>Tuesday 29 December 2020</a:t>
            </a:r>
          </a:p>
        </p:txBody>
      </p:sp>
      <p:sp>
        <p:nvSpPr>
          <p:cNvPr id="7" name="Slide Number Placeholder 6"/>
          <p:cNvSpPr>
            <a:spLocks noGrp="1"/>
          </p:cNvSpPr>
          <p:nvPr>
            <p:ph type="sldNum" sz="quarter" idx="12"/>
          </p:nvPr>
        </p:nvSpPr>
        <p:spPr>
          <a:xfrm>
            <a:off x="8229600" y="6492875"/>
            <a:ext cx="457200" cy="365125"/>
          </a:xfrm>
        </p:spPr>
        <p:txBody>
          <a:bodyPr/>
          <a:lstStyle/>
          <a:p>
            <a:fld id="{B6F15528-21DE-4FAA-801E-634DDDAF4B2B}" type="slidenum">
              <a:rPr lang="en-US" b="1" smtClean="0">
                <a:solidFill>
                  <a:schemeClr val="accent2">
                    <a:lumMod val="50000"/>
                  </a:schemeClr>
                </a:solidFill>
              </a:rPr>
              <a:pPr/>
              <a:t>27</a:t>
            </a:fld>
            <a:endParaRPr lang="en-US" b="1">
              <a:solidFill>
                <a:schemeClr val="accent2">
                  <a:lumMod val="50000"/>
                </a:schemeClr>
              </a:solidFill>
            </a:endParaRPr>
          </a:p>
        </p:txBody>
      </p:sp>
      <p:sp>
        <p:nvSpPr>
          <p:cNvPr id="8" name="Footer Placeholder 7"/>
          <p:cNvSpPr>
            <a:spLocks noGrp="1"/>
          </p:cNvSpPr>
          <p:nvPr>
            <p:ph type="ftr" sz="quarter" idx="11"/>
          </p:nvPr>
        </p:nvSpPr>
        <p:spPr>
          <a:xfrm>
            <a:off x="6248400" y="152400"/>
            <a:ext cx="2895600" cy="365125"/>
          </a:xfrm>
        </p:spPr>
        <p:txBody>
          <a:bodyPr/>
          <a:lstStyle/>
          <a:p>
            <a:r>
              <a:rPr lang="en-US" b="1">
                <a:solidFill>
                  <a:schemeClr val="accent2">
                    <a:lumMod val="50000"/>
                  </a:schemeClr>
                </a:solidFill>
              </a:rPr>
              <a:t>Dr. Aiman Q. Afar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0" y="152400"/>
            <a:ext cx="1775743" cy="461665"/>
          </a:xfrm>
          <a:prstGeom prst="rect">
            <a:avLst/>
          </a:prstGeom>
          <a:solidFill>
            <a:srgbClr val="FFFF00"/>
          </a:solidFill>
          <a:ln w="57150">
            <a:solidFill>
              <a:srgbClr val="0000FF"/>
            </a:solidFill>
          </a:ln>
        </p:spPr>
        <p:txBody>
          <a:bodyPr wrap="none">
            <a:spAutoFit/>
          </a:bodyPr>
          <a:lstStyle/>
          <a:p>
            <a:r>
              <a:rPr lang="en-GB" sz="2400" b="1" dirty="0">
                <a:solidFill>
                  <a:srgbClr val="C00000"/>
                </a:solidFill>
              </a:rPr>
              <a:t>Medial Zone</a:t>
            </a:r>
          </a:p>
        </p:txBody>
      </p:sp>
      <p:sp>
        <p:nvSpPr>
          <p:cNvPr id="3" name="Rectangle 2"/>
          <p:cNvSpPr/>
          <p:nvPr/>
        </p:nvSpPr>
        <p:spPr>
          <a:xfrm>
            <a:off x="152400" y="101025"/>
            <a:ext cx="3276859" cy="523220"/>
          </a:xfrm>
          <a:prstGeom prst="rect">
            <a:avLst/>
          </a:prstGeom>
          <a:ln w="57150">
            <a:solidFill>
              <a:srgbClr val="FF0000"/>
            </a:solidFill>
          </a:ln>
        </p:spPr>
        <p:txBody>
          <a:bodyPr wrap="none">
            <a:spAutoFit/>
          </a:bodyPr>
          <a:lstStyle/>
          <a:p>
            <a:r>
              <a:rPr lang="en-GB" sz="2800" b="1" dirty="0">
                <a:solidFill>
                  <a:srgbClr val="0000FF"/>
                </a:solidFill>
              </a:rPr>
              <a:t>Hypothalamic Nuclei</a:t>
            </a:r>
          </a:p>
        </p:txBody>
      </p:sp>
      <p:sp>
        <p:nvSpPr>
          <p:cNvPr id="4" name="Rectangle 3"/>
          <p:cNvSpPr/>
          <p:nvPr/>
        </p:nvSpPr>
        <p:spPr>
          <a:xfrm>
            <a:off x="76200" y="762000"/>
            <a:ext cx="9067800" cy="1938992"/>
          </a:xfrm>
          <a:prstGeom prst="rect">
            <a:avLst/>
          </a:prstGeom>
        </p:spPr>
        <p:txBody>
          <a:bodyPr wrap="square">
            <a:spAutoFit/>
          </a:bodyPr>
          <a:lstStyle/>
          <a:p>
            <a:r>
              <a:rPr lang="en-GB" sz="2000" dirty="0"/>
              <a:t>The following hypothalamic nuclei can be recognized, from anterior to posterior: </a:t>
            </a:r>
          </a:p>
          <a:p>
            <a:pPr marL="457200" indent="-457200">
              <a:buAutoNum type="arabicParenBoth"/>
            </a:pPr>
            <a:r>
              <a:rPr lang="en-GB" sz="2000" dirty="0"/>
              <a:t>part of the </a:t>
            </a:r>
            <a:r>
              <a:rPr lang="en-GB" sz="2000" b="1" dirty="0"/>
              <a:t>preoptic nucleus</a:t>
            </a:r>
            <a:r>
              <a:rPr lang="en-GB" sz="2000" dirty="0"/>
              <a:t>; </a:t>
            </a:r>
          </a:p>
          <a:p>
            <a:pPr marL="457200" indent="-457200"/>
            <a:r>
              <a:rPr lang="en-GB" sz="2000" dirty="0"/>
              <a:t>(2) the </a:t>
            </a:r>
            <a:r>
              <a:rPr lang="en-GB" sz="2000" b="1" dirty="0"/>
              <a:t>anterior nucleus</a:t>
            </a:r>
            <a:r>
              <a:rPr lang="en-GB" sz="2000" dirty="0"/>
              <a:t>, which merges with the preoptic nucleus;</a:t>
            </a:r>
          </a:p>
          <a:p>
            <a:pPr marL="457200" indent="-457200"/>
            <a:r>
              <a:rPr lang="en-GB" sz="2000" dirty="0"/>
              <a:t>(3) part of the </a:t>
            </a:r>
            <a:r>
              <a:rPr lang="en-GB" sz="2000" b="1" dirty="0"/>
              <a:t>suprachiasmatic nucleus</a:t>
            </a:r>
            <a:r>
              <a:rPr lang="en-GB" sz="2000" dirty="0"/>
              <a:t>;</a:t>
            </a:r>
          </a:p>
          <a:p>
            <a:pPr marL="457200" indent="-457200"/>
            <a:r>
              <a:rPr lang="en-GB" sz="2000" dirty="0"/>
              <a:t>(4) the </a:t>
            </a:r>
            <a:r>
              <a:rPr lang="en-GB" sz="2000" b="1" dirty="0"/>
              <a:t>paraventricular nucleus</a:t>
            </a:r>
            <a:r>
              <a:rPr lang="en-GB" sz="2000" dirty="0"/>
              <a:t>;  (5) the </a:t>
            </a:r>
            <a:r>
              <a:rPr lang="en-GB" sz="2000" b="1" dirty="0" err="1"/>
              <a:t>dorsomedial</a:t>
            </a:r>
            <a:r>
              <a:rPr lang="en-GB" sz="2000" b="1" dirty="0"/>
              <a:t> nucleus</a:t>
            </a:r>
            <a:r>
              <a:rPr lang="en-GB" sz="2000" dirty="0"/>
              <a:t>;  (6) the </a:t>
            </a:r>
            <a:r>
              <a:rPr lang="en-GB" sz="2000" b="1" dirty="0" err="1"/>
              <a:t>ventromedial</a:t>
            </a:r>
            <a:r>
              <a:rPr lang="en-GB" sz="2000" b="1" dirty="0"/>
              <a:t> nucleus</a:t>
            </a:r>
            <a:r>
              <a:rPr lang="en-GB" sz="2000" dirty="0"/>
              <a:t>;   (7) the</a:t>
            </a:r>
            <a:r>
              <a:rPr lang="en-GB" sz="2000" b="1" dirty="0"/>
              <a:t> </a:t>
            </a:r>
            <a:r>
              <a:rPr lang="en-GB" sz="2000" b="1" dirty="0" err="1"/>
              <a:t>infundibular</a:t>
            </a:r>
            <a:r>
              <a:rPr lang="en-GB" sz="2000" b="1" dirty="0"/>
              <a:t> (</a:t>
            </a:r>
            <a:r>
              <a:rPr lang="en-GB" sz="2000" b="1" dirty="0" err="1"/>
              <a:t>arcuate</a:t>
            </a:r>
            <a:r>
              <a:rPr lang="en-GB" sz="2000" b="1" dirty="0"/>
              <a:t>) nucleus</a:t>
            </a:r>
            <a:r>
              <a:rPr lang="en-GB" sz="2000" dirty="0"/>
              <a:t>; and  (8) the </a:t>
            </a:r>
            <a:r>
              <a:rPr lang="en-GB" sz="2000" b="1" dirty="0"/>
              <a:t>posterior nucleus</a:t>
            </a:r>
            <a:r>
              <a:rPr lang="en-GB" sz="2000" dirty="0"/>
              <a:t>.</a:t>
            </a:r>
          </a:p>
        </p:txBody>
      </p:sp>
      <p:sp>
        <p:nvSpPr>
          <p:cNvPr id="7" name="Date Placeholder 6"/>
          <p:cNvSpPr>
            <a:spLocks noGrp="1"/>
          </p:cNvSpPr>
          <p:nvPr>
            <p:ph type="dt" sz="half" idx="10"/>
          </p:nvPr>
        </p:nvSpPr>
        <p:spPr>
          <a:xfrm>
            <a:off x="152400" y="6356350"/>
            <a:ext cx="2133600" cy="365125"/>
          </a:xfrm>
        </p:spPr>
        <p:txBody>
          <a:bodyPr/>
          <a:lstStyle/>
          <a:p>
            <a:r>
              <a:rPr lang="en-US" b="1">
                <a:solidFill>
                  <a:schemeClr val="accent2">
                    <a:lumMod val="50000"/>
                  </a:schemeClr>
                </a:solidFill>
              </a:rPr>
              <a:t>Tuesday 29 December 2020</a:t>
            </a:r>
            <a:endParaRPr lang="en-US" b="1" dirty="0">
              <a:solidFill>
                <a:schemeClr val="accent2">
                  <a:lumMod val="50000"/>
                </a:schemeClr>
              </a:solidFill>
            </a:endParaRPr>
          </a:p>
        </p:txBody>
      </p:sp>
      <p:sp>
        <p:nvSpPr>
          <p:cNvPr id="8" name="Slide Number Placeholder 7"/>
          <p:cNvSpPr>
            <a:spLocks noGrp="1"/>
          </p:cNvSpPr>
          <p:nvPr>
            <p:ph type="sldNum" sz="quarter" idx="12"/>
          </p:nvPr>
        </p:nvSpPr>
        <p:spPr>
          <a:xfrm>
            <a:off x="8458200" y="304800"/>
            <a:ext cx="381000" cy="365125"/>
          </a:xfrm>
        </p:spPr>
        <p:txBody>
          <a:bodyPr/>
          <a:lstStyle/>
          <a:p>
            <a:fld id="{B6F15528-21DE-4FAA-801E-634DDDAF4B2B}" type="slidenum">
              <a:rPr lang="en-US" b="1" smtClean="0">
                <a:solidFill>
                  <a:schemeClr val="accent2">
                    <a:lumMod val="50000"/>
                  </a:schemeClr>
                </a:solidFill>
              </a:rPr>
              <a:pPr/>
              <a:t>28</a:t>
            </a:fld>
            <a:endParaRPr lang="en-US" b="1" dirty="0">
              <a:solidFill>
                <a:schemeClr val="accent2">
                  <a:lumMod val="50000"/>
                </a:schemeClr>
              </a:solidFill>
            </a:endParaRPr>
          </a:p>
        </p:txBody>
      </p:sp>
      <p:sp>
        <p:nvSpPr>
          <p:cNvPr id="9" name="Footer Placeholder 8"/>
          <p:cNvSpPr>
            <a:spLocks noGrp="1"/>
          </p:cNvSpPr>
          <p:nvPr>
            <p:ph type="ftr" sz="quarter" idx="11"/>
          </p:nvPr>
        </p:nvSpPr>
        <p:spPr>
          <a:xfrm>
            <a:off x="-304800" y="6172200"/>
            <a:ext cx="2895600" cy="365125"/>
          </a:xfrm>
        </p:spPr>
        <p:txBody>
          <a:bodyPr/>
          <a:lstStyle/>
          <a:p>
            <a:r>
              <a:rPr lang="en-US" b="1">
                <a:solidFill>
                  <a:schemeClr val="accent2">
                    <a:lumMod val="50000"/>
                  </a:schemeClr>
                </a:solidFill>
              </a:rPr>
              <a:t>Dr. Aiman Q. Afar</a:t>
            </a:r>
            <a:endParaRPr lang="en-US" b="1" dirty="0">
              <a:solidFill>
                <a:schemeClr val="accent2">
                  <a:lumMod val="50000"/>
                </a:schemeClr>
              </a:solidFill>
            </a:endParaRPr>
          </a:p>
        </p:txBody>
      </p:sp>
      <p:pic>
        <p:nvPicPr>
          <p:cNvPr id="1026" name="Picture 2"/>
          <p:cNvPicPr>
            <a:picLocks noChangeAspect="1" noChangeArrowheads="1"/>
          </p:cNvPicPr>
          <p:nvPr/>
        </p:nvPicPr>
        <p:blipFill>
          <a:blip r:embed="rId2" cstate="print"/>
          <a:srcRect l="25769" t="22917" r="23280" b="22917"/>
          <a:stretch>
            <a:fillRect/>
          </a:stretch>
        </p:blipFill>
        <p:spPr bwMode="auto">
          <a:xfrm>
            <a:off x="2286000" y="2743200"/>
            <a:ext cx="6629399" cy="3962400"/>
          </a:xfrm>
          <a:prstGeom prst="rect">
            <a:avLst/>
          </a:prstGeom>
          <a:noFill/>
          <a:ln w="76200">
            <a:solidFill>
              <a:srgbClr val="66FF33"/>
            </a:solid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01025"/>
            <a:ext cx="3716082" cy="584775"/>
          </a:xfrm>
          <a:prstGeom prst="rect">
            <a:avLst/>
          </a:prstGeom>
          <a:ln w="57150">
            <a:solidFill>
              <a:srgbClr val="FF0000"/>
            </a:solidFill>
          </a:ln>
        </p:spPr>
        <p:txBody>
          <a:bodyPr wrap="none">
            <a:spAutoFit/>
          </a:bodyPr>
          <a:lstStyle/>
          <a:p>
            <a:r>
              <a:rPr lang="en-GB" sz="3200" b="1" dirty="0">
                <a:solidFill>
                  <a:srgbClr val="0000FF"/>
                </a:solidFill>
              </a:rPr>
              <a:t>Hypothalamic Nuclei</a:t>
            </a:r>
          </a:p>
        </p:txBody>
      </p:sp>
      <p:sp>
        <p:nvSpPr>
          <p:cNvPr id="3" name="Rectangle 2"/>
          <p:cNvSpPr/>
          <p:nvPr/>
        </p:nvSpPr>
        <p:spPr>
          <a:xfrm>
            <a:off x="152400" y="762000"/>
            <a:ext cx="1751120" cy="461665"/>
          </a:xfrm>
          <a:prstGeom prst="rect">
            <a:avLst/>
          </a:prstGeom>
          <a:solidFill>
            <a:srgbClr val="FFFF00"/>
          </a:solidFill>
          <a:ln w="57150">
            <a:solidFill>
              <a:srgbClr val="0000FF"/>
            </a:solidFill>
          </a:ln>
        </p:spPr>
        <p:txBody>
          <a:bodyPr wrap="none">
            <a:spAutoFit/>
          </a:bodyPr>
          <a:lstStyle/>
          <a:p>
            <a:r>
              <a:rPr lang="en-GB" sz="2400" b="1" dirty="0">
                <a:solidFill>
                  <a:srgbClr val="C00000"/>
                </a:solidFill>
              </a:rPr>
              <a:t>Lateral Zone</a:t>
            </a:r>
          </a:p>
        </p:txBody>
      </p:sp>
      <p:sp>
        <p:nvSpPr>
          <p:cNvPr id="4" name="Rectangle 3"/>
          <p:cNvSpPr/>
          <p:nvPr/>
        </p:nvSpPr>
        <p:spPr>
          <a:xfrm>
            <a:off x="0" y="1219200"/>
            <a:ext cx="8991600" cy="2246769"/>
          </a:xfrm>
          <a:prstGeom prst="rect">
            <a:avLst/>
          </a:prstGeom>
        </p:spPr>
        <p:txBody>
          <a:bodyPr wrap="square">
            <a:spAutoFit/>
          </a:bodyPr>
          <a:lstStyle/>
          <a:p>
            <a:r>
              <a:rPr lang="en-GB" sz="2000" dirty="0"/>
              <a:t>The following hypothalamic nuclei can be recognized, from anterior to posterior:</a:t>
            </a:r>
          </a:p>
          <a:p>
            <a:r>
              <a:rPr lang="en-GB" sz="2000" dirty="0"/>
              <a:t> (1) part of </a:t>
            </a:r>
            <a:r>
              <a:rPr lang="en-GB" sz="2000" b="1" dirty="0"/>
              <a:t>the preoptic nucleus</a:t>
            </a:r>
            <a:r>
              <a:rPr lang="en-GB" sz="2000" dirty="0"/>
              <a:t>,</a:t>
            </a:r>
          </a:p>
          <a:p>
            <a:r>
              <a:rPr lang="en-GB" sz="2000" dirty="0"/>
              <a:t> (2) part of the </a:t>
            </a:r>
            <a:r>
              <a:rPr lang="en-GB" sz="2000" b="1" dirty="0"/>
              <a:t>suprachiasmatic nucleus,</a:t>
            </a:r>
          </a:p>
          <a:p>
            <a:r>
              <a:rPr lang="en-GB" sz="2000" dirty="0"/>
              <a:t> (3) the </a:t>
            </a:r>
            <a:r>
              <a:rPr lang="en-GB" sz="2000" b="1" dirty="0"/>
              <a:t>supraoptic nucleus</a:t>
            </a:r>
            <a:r>
              <a:rPr lang="en-GB" sz="2000" dirty="0"/>
              <a:t>, </a:t>
            </a:r>
          </a:p>
          <a:p>
            <a:r>
              <a:rPr lang="en-GB" sz="2000" dirty="0"/>
              <a:t>(4) the </a:t>
            </a:r>
            <a:r>
              <a:rPr lang="en-GB" sz="2000" b="1" dirty="0"/>
              <a:t>lateral nucleus</a:t>
            </a:r>
            <a:r>
              <a:rPr lang="en-GB" sz="2000" dirty="0"/>
              <a:t>, </a:t>
            </a:r>
          </a:p>
          <a:p>
            <a:r>
              <a:rPr lang="en-GB" sz="2000" dirty="0"/>
              <a:t>(5) the </a:t>
            </a:r>
            <a:r>
              <a:rPr lang="en-GB" sz="2000" b="1" dirty="0" err="1"/>
              <a:t>tuberomammillary</a:t>
            </a:r>
            <a:r>
              <a:rPr lang="en-GB" sz="2000" b="1" dirty="0"/>
              <a:t> nucleus</a:t>
            </a:r>
            <a:r>
              <a:rPr lang="en-GB" sz="2000" dirty="0"/>
              <a:t>, </a:t>
            </a:r>
          </a:p>
          <a:p>
            <a:r>
              <a:rPr lang="en-GB" sz="2000" dirty="0"/>
              <a:t> (6) the </a:t>
            </a:r>
            <a:r>
              <a:rPr lang="en-GB" sz="2000" b="1" dirty="0"/>
              <a:t>lateral </a:t>
            </a:r>
            <a:r>
              <a:rPr lang="en-GB" sz="2000" b="1" dirty="0" err="1"/>
              <a:t>tuberal</a:t>
            </a:r>
            <a:r>
              <a:rPr lang="en-GB" sz="2000" b="1" dirty="0"/>
              <a:t> nuclei</a:t>
            </a:r>
            <a:r>
              <a:rPr lang="en-GB" sz="2000" dirty="0"/>
              <a:t>.</a:t>
            </a:r>
          </a:p>
        </p:txBody>
      </p:sp>
      <p:sp>
        <p:nvSpPr>
          <p:cNvPr id="6" name="Rectangle 5"/>
          <p:cNvSpPr/>
          <p:nvPr/>
        </p:nvSpPr>
        <p:spPr>
          <a:xfrm>
            <a:off x="152400" y="3657600"/>
            <a:ext cx="3429000" cy="2585323"/>
          </a:xfrm>
          <a:prstGeom prst="rect">
            <a:avLst/>
          </a:prstGeom>
          <a:solidFill>
            <a:schemeClr val="accent2">
              <a:lumMod val="20000"/>
              <a:lumOff val="80000"/>
            </a:schemeClr>
          </a:solidFill>
        </p:spPr>
        <p:txBody>
          <a:bodyPr wrap="square">
            <a:spAutoFit/>
          </a:bodyPr>
          <a:lstStyle/>
          <a:p>
            <a:pPr>
              <a:buFont typeface="Wingdings" pitchFamily="2" charset="2"/>
              <a:buChar char="v"/>
            </a:pPr>
            <a:r>
              <a:rPr lang="en-GB" b="1" dirty="0"/>
              <a:t>Some of the nuclei, such as the </a:t>
            </a:r>
            <a:r>
              <a:rPr lang="en-GB" b="1" dirty="0">
                <a:solidFill>
                  <a:srgbClr val="0000FF"/>
                </a:solidFill>
              </a:rPr>
              <a:t>preoptic</a:t>
            </a:r>
            <a:r>
              <a:rPr lang="en-GB" b="1" dirty="0"/>
              <a:t> nucleus, the </a:t>
            </a:r>
            <a:r>
              <a:rPr lang="en-GB" b="1" dirty="0">
                <a:solidFill>
                  <a:srgbClr val="0000FF"/>
                </a:solidFill>
              </a:rPr>
              <a:t>suprachiasmatic </a:t>
            </a:r>
            <a:r>
              <a:rPr lang="en-GB" b="1" dirty="0"/>
              <a:t>nucleus, and the </a:t>
            </a:r>
            <a:r>
              <a:rPr lang="en-GB" b="1" dirty="0">
                <a:solidFill>
                  <a:srgbClr val="0000FF"/>
                </a:solidFill>
              </a:rPr>
              <a:t>mammillary nuclei</a:t>
            </a:r>
            <a:r>
              <a:rPr lang="en-GB" b="1" dirty="0"/>
              <a:t>, overlap both zones. </a:t>
            </a:r>
          </a:p>
          <a:p>
            <a:pPr>
              <a:buFont typeface="Wingdings" pitchFamily="2" charset="2"/>
              <a:buChar char="v"/>
            </a:pPr>
            <a:endParaRPr lang="en-GB" b="1" dirty="0"/>
          </a:p>
          <a:p>
            <a:pPr>
              <a:buFont typeface="Wingdings" pitchFamily="2" charset="2"/>
              <a:buChar char="v"/>
            </a:pPr>
            <a:r>
              <a:rPr lang="en-GB" b="1" dirty="0"/>
              <a:t>It should be emphasized that most of the hypothalamic nuclei have </a:t>
            </a:r>
            <a:r>
              <a:rPr lang="en-GB" b="1" dirty="0">
                <a:solidFill>
                  <a:srgbClr val="C00000"/>
                </a:solidFill>
              </a:rPr>
              <a:t>ill-defined boundaries</a:t>
            </a:r>
            <a:r>
              <a:rPr lang="en-GB" b="1" dirty="0"/>
              <a:t>. </a:t>
            </a:r>
          </a:p>
        </p:txBody>
      </p:sp>
      <p:sp>
        <p:nvSpPr>
          <p:cNvPr id="7" name="Date Placeholder 6"/>
          <p:cNvSpPr>
            <a:spLocks noGrp="1"/>
          </p:cNvSpPr>
          <p:nvPr>
            <p:ph type="dt" sz="half" idx="10"/>
          </p:nvPr>
        </p:nvSpPr>
        <p:spPr>
          <a:xfrm>
            <a:off x="381000" y="6416675"/>
            <a:ext cx="1524000" cy="365125"/>
          </a:xfrm>
        </p:spPr>
        <p:txBody>
          <a:bodyPr/>
          <a:lstStyle/>
          <a:p>
            <a:r>
              <a:rPr lang="en-US" b="1">
                <a:solidFill>
                  <a:schemeClr val="accent2">
                    <a:lumMod val="50000"/>
                  </a:schemeClr>
                </a:solidFill>
              </a:rPr>
              <a:t>Tuesday 29 December 2020</a:t>
            </a:r>
          </a:p>
        </p:txBody>
      </p:sp>
      <p:sp>
        <p:nvSpPr>
          <p:cNvPr id="8" name="Slide Number Placeholder 7"/>
          <p:cNvSpPr>
            <a:spLocks noGrp="1"/>
          </p:cNvSpPr>
          <p:nvPr>
            <p:ph type="sldNum" sz="quarter" idx="12"/>
          </p:nvPr>
        </p:nvSpPr>
        <p:spPr>
          <a:xfrm>
            <a:off x="7620000" y="457200"/>
            <a:ext cx="533400" cy="365125"/>
          </a:xfrm>
        </p:spPr>
        <p:txBody>
          <a:bodyPr/>
          <a:lstStyle/>
          <a:p>
            <a:fld id="{B6F15528-21DE-4FAA-801E-634DDDAF4B2B}" type="slidenum">
              <a:rPr lang="en-US" b="1" smtClean="0">
                <a:solidFill>
                  <a:schemeClr val="accent2">
                    <a:lumMod val="50000"/>
                  </a:schemeClr>
                </a:solidFill>
              </a:rPr>
              <a:pPr/>
              <a:t>29</a:t>
            </a:fld>
            <a:endParaRPr lang="en-US" b="1" dirty="0">
              <a:solidFill>
                <a:schemeClr val="accent2">
                  <a:lumMod val="50000"/>
                </a:schemeClr>
              </a:solidFill>
            </a:endParaRPr>
          </a:p>
        </p:txBody>
      </p:sp>
      <p:sp>
        <p:nvSpPr>
          <p:cNvPr id="9" name="Footer Placeholder 8"/>
          <p:cNvSpPr>
            <a:spLocks noGrp="1"/>
          </p:cNvSpPr>
          <p:nvPr>
            <p:ph type="ftr" sz="quarter" idx="11"/>
          </p:nvPr>
        </p:nvSpPr>
        <p:spPr>
          <a:xfrm>
            <a:off x="7010400" y="228600"/>
            <a:ext cx="1905000" cy="365125"/>
          </a:xfrm>
        </p:spPr>
        <p:txBody>
          <a:bodyPr/>
          <a:lstStyle/>
          <a:p>
            <a:r>
              <a:rPr lang="en-US" b="1">
                <a:solidFill>
                  <a:schemeClr val="accent2">
                    <a:lumMod val="50000"/>
                  </a:schemeClr>
                </a:solidFill>
              </a:rPr>
              <a:t>Dr. Aiman Q. Afar</a:t>
            </a:r>
            <a:endParaRPr lang="en-US" b="1" dirty="0">
              <a:solidFill>
                <a:schemeClr val="accent2">
                  <a:lumMod val="50000"/>
                </a:schemeClr>
              </a:solidFill>
            </a:endParaRPr>
          </a:p>
        </p:txBody>
      </p:sp>
      <p:pic>
        <p:nvPicPr>
          <p:cNvPr id="2050" name="Picture 2"/>
          <p:cNvPicPr>
            <a:picLocks noChangeAspect="1" noChangeArrowheads="1"/>
          </p:cNvPicPr>
          <p:nvPr/>
        </p:nvPicPr>
        <p:blipFill>
          <a:blip r:embed="rId2" cstate="print"/>
          <a:srcRect l="25769" t="26042" r="32650" b="21875"/>
          <a:stretch>
            <a:fillRect/>
          </a:stretch>
        </p:blipFill>
        <p:spPr bwMode="auto">
          <a:xfrm>
            <a:off x="3842004" y="3124200"/>
            <a:ext cx="5193792" cy="3657600"/>
          </a:xfrm>
          <a:prstGeom prst="rect">
            <a:avLst/>
          </a:prstGeom>
          <a:noFill/>
          <a:ln w="57150">
            <a:solidFill>
              <a:srgbClr val="FF0000"/>
            </a:solid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619780"/>
            <a:ext cx="2378215" cy="523220"/>
          </a:xfrm>
          <a:prstGeom prst="rect">
            <a:avLst/>
          </a:prstGeom>
        </p:spPr>
        <p:txBody>
          <a:bodyPr wrap="none">
            <a:spAutoFit/>
          </a:bodyPr>
          <a:lstStyle/>
          <a:p>
            <a:r>
              <a:rPr lang="en-GB" sz="2800" b="1" dirty="0">
                <a:solidFill>
                  <a:srgbClr val="FF0000"/>
                </a:solidFill>
              </a:rPr>
              <a:t>Gross Features</a:t>
            </a:r>
          </a:p>
        </p:txBody>
      </p:sp>
      <p:sp>
        <p:nvSpPr>
          <p:cNvPr id="3" name="Rectangle 2"/>
          <p:cNvSpPr/>
          <p:nvPr/>
        </p:nvSpPr>
        <p:spPr>
          <a:xfrm>
            <a:off x="228600" y="152400"/>
            <a:ext cx="2974660" cy="584775"/>
          </a:xfrm>
          <a:prstGeom prst="rect">
            <a:avLst/>
          </a:prstGeom>
        </p:spPr>
        <p:txBody>
          <a:bodyPr wrap="none">
            <a:spAutoFit/>
          </a:bodyPr>
          <a:lstStyle/>
          <a:p>
            <a:r>
              <a:rPr lang="en-US" sz="3200" b="1" dirty="0">
                <a:solidFill>
                  <a:srgbClr val="FF0000"/>
                </a:solidFill>
              </a:rPr>
              <a:t>DIENCEPHALON </a:t>
            </a:r>
            <a:endParaRPr lang="en-GB" sz="3200" dirty="0">
              <a:solidFill>
                <a:srgbClr val="FF0000"/>
              </a:solidFill>
            </a:endParaRPr>
          </a:p>
        </p:txBody>
      </p:sp>
      <p:sp>
        <p:nvSpPr>
          <p:cNvPr id="4" name="Rectangle 3"/>
          <p:cNvSpPr/>
          <p:nvPr/>
        </p:nvSpPr>
        <p:spPr>
          <a:xfrm>
            <a:off x="304800" y="1066800"/>
            <a:ext cx="8610600" cy="1631216"/>
          </a:xfrm>
          <a:prstGeom prst="rect">
            <a:avLst/>
          </a:prstGeom>
        </p:spPr>
        <p:txBody>
          <a:bodyPr wrap="square">
            <a:spAutoFit/>
          </a:bodyPr>
          <a:lstStyle/>
          <a:p>
            <a:r>
              <a:rPr lang="en-GB" sz="2000" b="1" dirty="0">
                <a:solidFill>
                  <a:srgbClr val="0000FF"/>
                </a:solidFill>
              </a:rPr>
              <a:t>The inferior surface </a:t>
            </a:r>
            <a:r>
              <a:rPr lang="en-GB" sz="2000" dirty="0"/>
              <a:t>of </a:t>
            </a:r>
            <a:r>
              <a:rPr lang="en-GB" sz="2000" b="1" dirty="0">
                <a:solidFill>
                  <a:srgbClr val="0000FF"/>
                </a:solidFill>
              </a:rPr>
              <a:t>the diencephalon </a:t>
            </a:r>
            <a:r>
              <a:rPr lang="en-GB" sz="2000" dirty="0"/>
              <a:t>is the only area exposed to the surface in the intact brain </a:t>
            </a:r>
          </a:p>
          <a:p>
            <a:r>
              <a:rPr lang="en-GB" sz="2000" dirty="0"/>
              <a:t>It is formed by </a:t>
            </a:r>
            <a:r>
              <a:rPr lang="en-GB" sz="2000" b="1" dirty="0"/>
              <a:t>hypothalamic</a:t>
            </a:r>
            <a:r>
              <a:rPr lang="en-GB" sz="2000" dirty="0"/>
              <a:t> and other structures, which include, from anterior to posterior, the </a:t>
            </a:r>
            <a:r>
              <a:rPr lang="en-GB" sz="2000" b="1" dirty="0"/>
              <a:t>optic chiasma</a:t>
            </a:r>
            <a:r>
              <a:rPr lang="en-GB" sz="2000" dirty="0"/>
              <a:t>, with </a:t>
            </a:r>
            <a:r>
              <a:rPr lang="en-GB" sz="2000" b="1" dirty="0"/>
              <a:t>the optic tract </a:t>
            </a:r>
            <a:r>
              <a:rPr lang="en-GB" sz="2000" dirty="0"/>
              <a:t>on either side; </a:t>
            </a:r>
            <a:r>
              <a:rPr lang="en-GB" sz="2000" b="1" dirty="0"/>
              <a:t>the infundibulum</a:t>
            </a:r>
            <a:r>
              <a:rPr lang="en-GB" sz="2000" dirty="0"/>
              <a:t>, with the </a:t>
            </a:r>
            <a:r>
              <a:rPr lang="en-GB" sz="2000" b="1" dirty="0"/>
              <a:t>tuber </a:t>
            </a:r>
            <a:r>
              <a:rPr lang="en-GB" sz="2000" b="1" dirty="0" err="1"/>
              <a:t>cinereum</a:t>
            </a:r>
            <a:r>
              <a:rPr lang="en-GB" sz="2000" dirty="0"/>
              <a:t>; and </a:t>
            </a:r>
            <a:r>
              <a:rPr lang="en-GB" sz="2000" b="1" dirty="0"/>
              <a:t>the mammillary bodies</a:t>
            </a:r>
            <a:r>
              <a:rPr lang="en-GB" sz="2000" dirty="0"/>
              <a:t>.</a:t>
            </a:r>
          </a:p>
        </p:txBody>
      </p:sp>
      <p:pic>
        <p:nvPicPr>
          <p:cNvPr id="5121" name="Picture 1"/>
          <p:cNvPicPr>
            <a:picLocks noChangeAspect="1" noChangeArrowheads="1"/>
          </p:cNvPicPr>
          <p:nvPr/>
        </p:nvPicPr>
        <p:blipFill>
          <a:blip r:embed="rId2" cstate="print"/>
          <a:srcRect l="22255" t="23958" r="34993" b="21875"/>
          <a:stretch>
            <a:fillRect/>
          </a:stretch>
        </p:blipFill>
        <p:spPr bwMode="auto">
          <a:xfrm>
            <a:off x="3566746" y="2743200"/>
            <a:ext cx="5348654" cy="3810000"/>
          </a:xfrm>
          <a:prstGeom prst="rect">
            <a:avLst/>
          </a:prstGeom>
          <a:noFill/>
          <a:ln w="57150">
            <a:solidFill>
              <a:srgbClr val="12FA49"/>
            </a:solidFill>
            <a:miter lim="800000"/>
            <a:headEnd/>
            <a:tailEnd/>
          </a:ln>
        </p:spPr>
      </p:pic>
      <p:sp>
        <p:nvSpPr>
          <p:cNvPr id="6" name="Date Placeholder 5"/>
          <p:cNvSpPr>
            <a:spLocks noGrp="1"/>
          </p:cNvSpPr>
          <p:nvPr>
            <p:ph type="dt" sz="half" idx="10"/>
          </p:nvPr>
        </p:nvSpPr>
        <p:spPr>
          <a:xfrm>
            <a:off x="457199" y="6356350"/>
            <a:ext cx="2225815" cy="365125"/>
          </a:xfrm>
        </p:spPr>
        <p:txBody>
          <a:bodyPr/>
          <a:lstStyle/>
          <a:p>
            <a:r>
              <a:rPr lang="en-US" b="1" dirty="0">
                <a:solidFill>
                  <a:srgbClr val="FF0000"/>
                </a:solidFill>
              </a:rPr>
              <a:t>Tuesday 29 December 2020</a:t>
            </a:r>
          </a:p>
        </p:txBody>
      </p:sp>
      <p:sp>
        <p:nvSpPr>
          <p:cNvPr id="7" name="Slide Number Placeholder 6"/>
          <p:cNvSpPr>
            <a:spLocks noGrp="1"/>
          </p:cNvSpPr>
          <p:nvPr>
            <p:ph type="sldNum" sz="quarter" idx="12"/>
          </p:nvPr>
        </p:nvSpPr>
        <p:spPr>
          <a:xfrm>
            <a:off x="8305800" y="381000"/>
            <a:ext cx="304800" cy="365125"/>
          </a:xfrm>
        </p:spPr>
        <p:txBody>
          <a:bodyPr/>
          <a:lstStyle/>
          <a:p>
            <a:fld id="{B6F15528-21DE-4FAA-801E-634DDDAF4B2B}" type="slidenum">
              <a:rPr lang="en-US" b="1" smtClean="0">
                <a:solidFill>
                  <a:srgbClr val="FF0000"/>
                </a:solidFill>
              </a:rPr>
              <a:pPr/>
              <a:t>3</a:t>
            </a:fld>
            <a:endParaRPr lang="en-US" b="1">
              <a:solidFill>
                <a:srgbClr val="FF0000"/>
              </a:solidFill>
            </a:endParaRPr>
          </a:p>
        </p:txBody>
      </p:sp>
      <p:sp>
        <p:nvSpPr>
          <p:cNvPr id="8" name="Footer Placeholder 7"/>
          <p:cNvSpPr>
            <a:spLocks noGrp="1"/>
          </p:cNvSpPr>
          <p:nvPr>
            <p:ph type="ftr" sz="quarter" idx="11"/>
          </p:nvPr>
        </p:nvSpPr>
        <p:spPr>
          <a:xfrm>
            <a:off x="-304800" y="6172200"/>
            <a:ext cx="2895600" cy="365125"/>
          </a:xfrm>
        </p:spPr>
        <p:txBody>
          <a:bodyPr/>
          <a:lstStyle/>
          <a:p>
            <a:r>
              <a:rPr lang="en-US" b="1" dirty="0">
                <a:solidFill>
                  <a:srgbClr val="FF0000"/>
                </a:solidFill>
              </a:rPr>
              <a:t>Dr. Aiman Q. Afar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653" y="101025"/>
            <a:ext cx="6744347" cy="584775"/>
          </a:xfrm>
          <a:prstGeom prst="rect">
            <a:avLst/>
          </a:prstGeom>
          <a:solidFill>
            <a:schemeClr val="bg1">
              <a:lumMod val="85000"/>
            </a:schemeClr>
          </a:solidFill>
          <a:ln w="57150">
            <a:solidFill>
              <a:schemeClr val="tx1"/>
            </a:solidFill>
          </a:ln>
        </p:spPr>
        <p:txBody>
          <a:bodyPr wrap="none">
            <a:spAutoFit/>
          </a:bodyPr>
          <a:lstStyle/>
          <a:p>
            <a:r>
              <a:rPr lang="en-GB" sz="3200" b="1" dirty="0">
                <a:solidFill>
                  <a:srgbClr val="C00000"/>
                </a:solidFill>
              </a:rPr>
              <a:t>Hypothalamic Lines of Communication</a:t>
            </a:r>
          </a:p>
        </p:txBody>
      </p:sp>
      <p:sp>
        <p:nvSpPr>
          <p:cNvPr id="3" name="Rectangle 2"/>
          <p:cNvSpPr/>
          <p:nvPr/>
        </p:nvSpPr>
        <p:spPr>
          <a:xfrm>
            <a:off x="152400" y="762000"/>
            <a:ext cx="8382000" cy="1323439"/>
          </a:xfrm>
          <a:prstGeom prst="rect">
            <a:avLst/>
          </a:prstGeom>
        </p:spPr>
        <p:txBody>
          <a:bodyPr wrap="square">
            <a:spAutoFit/>
          </a:bodyPr>
          <a:lstStyle/>
          <a:p>
            <a:r>
              <a:rPr lang="en-GB" sz="2000" dirty="0"/>
              <a:t>The hypothalamus receives information from the rest of the body through</a:t>
            </a:r>
          </a:p>
          <a:p>
            <a:r>
              <a:rPr lang="en-GB" sz="2000" dirty="0"/>
              <a:t> </a:t>
            </a:r>
            <a:r>
              <a:rPr lang="en-GB" sz="2000" b="1" dirty="0"/>
              <a:t>(1) nervous connections,</a:t>
            </a:r>
          </a:p>
          <a:p>
            <a:r>
              <a:rPr lang="en-GB" sz="2000" b="1" dirty="0"/>
              <a:t> (2) the bloodstream, and </a:t>
            </a:r>
          </a:p>
          <a:p>
            <a:r>
              <a:rPr lang="en-GB" sz="2000" b="1" dirty="0"/>
              <a:t>(3) cerebrospinal fluid. </a:t>
            </a:r>
          </a:p>
        </p:txBody>
      </p:sp>
      <p:sp>
        <p:nvSpPr>
          <p:cNvPr id="4" name="Rectangle 3"/>
          <p:cNvSpPr/>
          <p:nvPr/>
        </p:nvSpPr>
        <p:spPr>
          <a:xfrm>
            <a:off x="152400" y="2209800"/>
            <a:ext cx="7848600" cy="523220"/>
          </a:xfrm>
          <a:prstGeom prst="rect">
            <a:avLst/>
          </a:prstGeom>
          <a:solidFill>
            <a:schemeClr val="accent6">
              <a:lumMod val="20000"/>
              <a:lumOff val="80000"/>
            </a:schemeClr>
          </a:solidFill>
          <a:ln w="38100">
            <a:solidFill>
              <a:srgbClr val="FF0000"/>
            </a:solidFill>
          </a:ln>
        </p:spPr>
        <p:txBody>
          <a:bodyPr wrap="square">
            <a:spAutoFit/>
          </a:bodyPr>
          <a:lstStyle/>
          <a:p>
            <a:r>
              <a:rPr lang="en-GB" sz="2800" b="1" dirty="0">
                <a:solidFill>
                  <a:srgbClr val="C00000"/>
                </a:solidFill>
              </a:rPr>
              <a:t>Afferent Nervous Connections of the Hypothalamus</a:t>
            </a:r>
          </a:p>
        </p:txBody>
      </p:sp>
      <p:sp>
        <p:nvSpPr>
          <p:cNvPr id="5" name="Rectangle 4"/>
          <p:cNvSpPr/>
          <p:nvPr/>
        </p:nvSpPr>
        <p:spPr>
          <a:xfrm>
            <a:off x="152400" y="2858631"/>
            <a:ext cx="3276600" cy="2862322"/>
          </a:xfrm>
          <a:prstGeom prst="rect">
            <a:avLst/>
          </a:prstGeom>
        </p:spPr>
        <p:txBody>
          <a:bodyPr wrap="square">
            <a:spAutoFit/>
          </a:bodyPr>
          <a:lstStyle/>
          <a:p>
            <a:r>
              <a:rPr lang="en-GB" sz="2000" dirty="0"/>
              <a:t>The hypothalamus, which lies in </a:t>
            </a:r>
            <a:r>
              <a:rPr lang="en-GB" sz="2000" b="1" dirty="0"/>
              <a:t>the center of the limbic system</a:t>
            </a:r>
            <a:r>
              <a:rPr lang="en-GB" sz="2000" dirty="0"/>
              <a:t>, receives many afferent fibers from</a:t>
            </a:r>
          </a:p>
          <a:p>
            <a:pPr>
              <a:buFont typeface="Wingdings" pitchFamily="2" charset="2"/>
              <a:buChar char="§"/>
            </a:pPr>
            <a:r>
              <a:rPr lang="en-GB" sz="2000" b="1" dirty="0">
                <a:solidFill>
                  <a:srgbClr val="0000FF"/>
                </a:solidFill>
              </a:rPr>
              <a:t>The viscera</a:t>
            </a:r>
            <a:r>
              <a:rPr lang="en-GB" sz="2000" dirty="0"/>
              <a:t>, </a:t>
            </a:r>
          </a:p>
          <a:p>
            <a:pPr>
              <a:buFont typeface="Wingdings" pitchFamily="2" charset="2"/>
              <a:buChar char="§"/>
            </a:pPr>
            <a:r>
              <a:rPr lang="en-GB" sz="2000" b="1" dirty="0">
                <a:solidFill>
                  <a:srgbClr val="0000FF"/>
                </a:solidFill>
              </a:rPr>
              <a:t>The olfactory mucous membrane</a:t>
            </a:r>
            <a:r>
              <a:rPr lang="en-GB" sz="2000" dirty="0"/>
              <a:t>, </a:t>
            </a:r>
          </a:p>
          <a:p>
            <a:pPr>
              <a:buFont typeface="Wingdings" pitchFamily="2" charset="2"/>
              <a:buChar char="§"/>
            </a:pPr>
            <a:r>
              <a:rPr lang="en-GB" sz="2000" b="1" dirty="0">
                <a:solidFill>
                  <a:srgbClr val="0000FF"/>
                </a:solidFill>
              </a:rPr>
              <a:t>The</a:t>
            </a:r>
            <a:r>
              <a:rPr lang="en-GB" sz="2000" dirty="0"/>
              <a:t> </a:t>
            </a:r>
            <a:r>
              <a:rPr lang="en-GB" sz="2000" b="1" dirty="0">
                <a:solidFill>
                  <a:srgbClr val="0000FF"/>
                </a:solidFill>
              </a:rPr>
              <a:t>cerebral cortex</a:t>
            </a:r>
            <a:r>
              <a:rPr lang="en-GB" sz="2000" dirty="0">
                <a:solidFill>
                  <a:srgbClr val="0000FF"/>
                </a:solidFill>
              </a:rPr>
              <a:t>,</a:t>
            </a:r>
            <a:r>
              <a:rPr lang="en-GB" sz="2000" dirty="0"/>
              <a:t> and </a:t>
            </a:r>
          </a:p>
          <a:p>
            <a:pPr>
              <a:buFont typeface="Wingdings" pitchFamily="2" charset="2"/>
              <a:buChar char="§"/>
            </a:pPr>
            <a:r>
              <a:rPr lang="en-GB" sz="2000" b="1" dirty="0">
                <a:solidFill>
                  <a:srgbClr val="0000FF"/>
                </a:solidFill>
              </a:rPr>
              <a:t>The limbic system</a:t>
            </a:r>
          </a:p>
        </p:txBody>
      </p:sp>
      <p:pic>
        <p:nvPicPr>
          <p:cNvPr id="6146" name="Picture 2"/>
          <p:cNvPicPr>
            <a:picLocks noChangeAspect="1" noChangeArrowheads="1"/>
          </p:cNvPicPr>
          <p:nvPr/>
        </p:nvPicPr>
        <p:blipFill>
          <a:blip r:embed="rId2" cstate="print"/>
          <a:srcRect l="23426" t="28125" r="33236" b="18750"/>
          <a:stretch>
            <a:fillRect/>
          </a:stretch>
        </p:blipFill>
        <p:spPr bwMode="auto">
          <a:xfrm>
            <a:off x="3505199" y="2895600"/>
            <a:ext cx="5417671" cy="3733800"/>
          </a:xfrm>
          <a:prstGeom prst="rect">
            <a:avLst/>
          </a:prstGeom>
          <a:noFill/>
          <a:ln w="57150">
            <a:solidFill>
              <a:srgbClr val="FF0000"/>
            </a:solidFill>
            <a:miter lim="800000"/>
            <a:headEnd/>
            <a:tailEnd/>
          </a:ln>
        </p:spPr>
      </p:pic>
      <p:sp>
        <p:nvSpPr>
          <p:cNvPr id="7" name="Date Placeholder 6"/>
          <p:cNvSpPr>
            <a:spLocks noGrp="1"/>
          </p:cNvSpPr>
          <p:nvPr>
            <p:ph type="dt" sz="half" idx="10"/>
          </p:nvPr>
        </p:nvSpPr>
        <p:spPr>
          <a:xfrm>
            <a:off x="457200" y="6356350"/>
            <a:ext cx="1524000" cy="365125"/>
          </a:xfrm>
        </p:spPr>
        <p:txBody>
          <a:bodyPr/>
          <a:lstStyle/>
          <a:p>
            <a:r>
              <a:rPr lang="en-US" b="1">
                <a:solidFill>
                  <a:schemeClr val="accent2">
                    <a:lumMod val="50000"/>
                  </a:schemeClr>
                </a:solidFill>
              </a:rPr>
              <a:t>Tuesday 29 December 2020</a:t>
            </a:r>
            <a:endParaRPr lang="en-US" b="1" dirty="0">
              <a:solidFill>
                <a:schemeClr val="accent2">
                  <a:lumMod val="50000"/>
                </a:schemeClr>
              </a:solidFill>
            </a:endParaRPr>
          </a:p>
        </p:txBody>
      </p:sp>
      <p:sp>
        <p:nvSpPr>
          <p:cNvPr id="8" name="Slide Number Placeholder 7"/>
          <p:cNvSpPr>
            <a:spLocks noGrp="1"/>
          </p:cNvSpPr>
          <p:nvPr>
            <p:ph type="sldNum" sz="quarter" idx="12"/>
          </p:nvPr>
        </p:nvSpPr>
        <p:spPr>
          <a:xfrm>
            <a:off x="7696200" y="304800"/>
            <a:ext cx="381000" cy="365125"/>
          </a:xfrm>
        </p:spPr>
        <p:txBody>
          <a:bodyPr/>
          <a:lstStyle/>
          <a:p>
            <a:fld id="{B6F15528-21DE-4FAA-801E-634DDDAF4B2B}" type="slidenum">
              <a:rPr lang="en-US" b="1" smtClean="0">
                <a:solidFill>
                  <a:schemeClr val="accent2">
                    <a:lumMod val="50000"/>
                  </a:schemeClr>
                </a:solidFill>
              </a:rPr>
              <a:pPr/>
              <a:t>30</a:t>
            </a:fld>
            <a:endParaRPr lang="en-US" b="1">
              <a:solidFill>
                <a:schemeClr val="accent2">
                  <a:lumMod val="50000"/>
                </a:schemeClr>
              </a:solidFill>
            </a:endParaRPr>
          </a:p>
        </p:txBody>
      </p:sp>
      <p:sp>
        <p:nvSpPr>
          <p:cNvPr id="9" name="Footer Placeholder 8"/>
          <p:cNvSpPr>
            <a:spLocks noGrp="1"/>
          </p:cNvSpPr>
          <p:nvPr>
            <p:ph type="ftr" sz="quarter" idx="11"/>
          </p:nvPr>
        </p:nvSpPr>
        <p:spPr>
          <a:xfrm>
            <a:off x="7086600" y="152400"/>
            <a:ext cx="1752600" cy="365125"/>
          </a:xfrm>
        </p:spPr>
        <p:txBody>
          <a:bodyPr/>
          <a:lstStyle/>
          <a:p>
            <a:r>
              <a:rPr lang="en-US" b="1">
                <a:solidFill>
                  <a:schemeClr val="accent2">
                    <a:lumMod val="50000"/>
                  </a:schemeClr>
                </a:solidFill>
              </a:rPr>
              <a:t>Dr. Aiman Q. Afar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7848600" cy="523220"/>
          </a:xfrm>
          <a:prstGeom prst="rect">
            <a:avLst/>
          </a:prstGeom>
          <a:solidFill>
            <a:srgbClr val="66FF33"/>
          </a:solidFill>
          <a:ln w="38100">
            <a:solidFill>
              <a:srgbClr val="FF0000"/>
            </a:solidFill>
          </a:ln>
        </p:spPr>
        <p:txBody>
          <a:bodyPr wrap="square">
            <a:spAutoFit/>
          </a:bodyPr>
          <a:lstStyle/>
          <a:p>
            <a:r>
              <a:rPr lang="en-GB" sz="2800" b="1" dirty="0">
                <a:solidFill>
                  <a:srgbClr val="C00000"/>
                </a:solidFill>
              </a:rPr>
              <a:t>Afferent Nervous Connections of the Hypothalamus</a:t>
            </a:r>
          </a:p>
        </p:txBody>
      </p:sp>
      <p:sp>
        <p:nvSpPr>
          <p:cNvPr id="3" name="Rectangle 2"/>
          <p:cNvSpPr/>
          <p:nvPr/>
        </p:nvSpPr>
        <p:spPr>
          <a:xfrm>
            <a:off x="152400" y="810161"/>
            <a:ext cx="8763000" cy="1323439"/>
          </a:xfrm>
          <a:prstGeom prst="rect">
            <a:avLst/>
          </a:prstGeom>
        </p:spPr>
        <p:txBody>
          <a:bodyPr wrap="square">
            <a:spAutoFit/>
          </a:bodyPr>
          <a:lstStyle/>
          <a:p>
            <a:pPr>
              <a:buFont typeface="Wingdings" pitchFamily="2" charset="2"/>
              <a:buChar char="v"/>
            </a:pPr>
            <a:r>
              <a:rPr lang="en-GB" sz="2000" b="1" dirty="0">
                <a:solidFill>
                  <a:srgbClr val="0000FF"/>
                </a:solidFill>
              </a:rPr>
              <a:t>1. Somatic and visceral afferents</a:t>
            </a:r>
            <a:r>
              <a:rPr lang="en-GB" sz="2000" dirty="0">
                <a:solidFill>
                  <a:srgbClr val="0000FF"/>
                </a:solidFill>
              </a:rPr>
              <a:t>: </a:t>
            </a:r>
            <a:r>
              <a:rPr lang="en-GB" sz="2000" dirty="0"/>
              <a:t>General somatic sensation and gustatory and visceral sensations reach the hypothalamus through </a:t>
            </a:r>
            <a:r>
              <a:rPr lang="en-GB" sz="2000" b="1" dirty="0"/>
              <a:t>collateral branches of the lemniscal afferent </a:t>
            </a:r>
            <a:r>
              <a:rPr lang="en-GB" sz="2000" dirty="0"/>
              <a:t>fibers and the tractus solitarius and through the reticular formation.</a:t>
            </a:r>
          </a:p>
        </p:txBody>
      </p:sp>
      <p:sp>
        <p:nvSpPr>
          <p:cNvPr id="4" name="Rectangle 3"/>
          <p:cNvSpPr/>
          <p:nvPr/>
        </p:nvSpPr>
        <p:spPr>
          <a:xfrm>
            <a:off x="76200" y="2240101"/>
            <a:ext cx="3276600" cy="4093428"/>
          </a:xfrm>
          <a:prstGeom prst="rect">
            <a:avLst/>
          </a:prstGeom>
        </p:spPr>
        <p:txBody>
          <a:bodyPr wrap="square">
            <a:spAutoFit/>
          </a:bodyPr>
          <a:lstStyle/>
          <a:p>
            <a:pPr>
              <a:buFont typeface="Wingdings" pitchFamily="2" charset="2"/>
              <a:buChar char="v"/>
            </a:pPr>
            <a:r>
              <a:rPr lang="en-GB" sz="2000" b="1" dirty="0">
                <a:solidFill>
                  <a:srgbClr val="0000FF"/>
                </a:solidFill>
              </a:rPr>
              <a:t>2. Visual afferents </a:t>
            </a:r>
            <a:r>
              <a:rPr lang="en-GB" sz="2000" dirty="0"/>
              <a:t>leave the </a:t>
            </a:r>
            <a:r>
              <a:rPr lang="en-GB" sz="2000" b="1" dirty="0"/>
              <a:t>optic chiasma </a:t>
            </a:r>
            <a:r>
              <a:rPr lang="en-GB" sz="2000" dirty="0"/>
              <a:t>and pass to the </a:t>
            </a:r>
            <a:r>
              <a:rPr lang="en-GB" sz="2000" b="1" dirty="0"/>
              <a:t>suprachiasmatic nucleus.</a:t>
            </a:r>
          </a:p>
          <a:p>
            <a:endParaRPr lang="en-GB" sz="2000" b="1" dirty="0"/>
          </a:p>
          <a:p>
            <a:pPr>
              <a:buFont typeface="Wingdings" pitchFamily="2" charset="2"/>
              <a:buChar char="v"/>
            </a:pPr>
            <a:r>
              <a:rPr lang="en-GB" sz="2000" b="1" dirty="0">
                <a:solidFill>
                  <a:srgbClr val="0000FF"/>
                </a:solidFill>
              </a:rPr>
              <a:t>3. Olfaction </a:t>
            </a:r>
            <a:r>
              <a:rPr lang="en-GB" sz="2000" dirty="0"/>
              <a:t>travels through the </a:t>
            </a:r>
            <a:r>
              <a:rPr lang="en-GB" sz="2000" b="1" dirty="0"/>
              <a:t>medial forebrain bundle</a:t>
            </a:r>
            <a:r>
              <a:rPr lang="en-GB" sz="2000" dirty="0"/>
              <a:t>.</a:t>
            </a:r>
          </a:p>
          <a:p>
            <a:endParaRPr lang="en-GB" sz="2000" dirty="0"/>
          </a:p>
          <a:p>
            <a:pPr>
              <a:buFont typeface="Wingdings" pitchFamily="2" charset="2"/>
              <a:buChar char="v"/>
            </a:pPr>
            <a:r>
              <a:rPr lang="en-GB" sz="2000" b="1" dirty="0">
                <a:solidFill>
                  <a:srgbClr val="0000FF"/>
                </a:solidFill>
              </a:rPr>
              <a:t>4. Auditory afferents </a:t>
            </a:r>
            <a:r>
              <a:rPr lang="en-GB" sz="2000" dirty="0"/>
              <a:t>have not been identified, but since auditory stimuli can influence the activities of the hypothalamus, they must exist.</a:t>
            </a:r>
          </a:p>
        </p:txBody>
      </p:sp>
      <p:pic>
        <p:nvPicPr>
          <p:cNvPr id="6" name="Picture 2"/>
          <p:cNvPicPr>
            <a:picLocks noChangeAspect="1" noChangeArrowheads="1"/>
          </p:cNvPicPr>
          <p:nvPr/>
        </p:nvPicPr>
        <p:blipFill>
          <a:blip r:embed="rId2" cstate="print"/>
          <a:srcRect l="23426" t="28125" r="33236" b="18750"/>
          <a:stretch>
            <a:fillRect/>
          </a:stretch>
        </p:blipFill>
        <p:spPr bwMode="auto">
          <a:xfrm>
            <a:off x="3345329" y="2133600"/>
            <a:ext cx="5646271" cy="3891349"/>
          </a:xfrm>
          <a:prstGeom prst="rect">
            <a:avLst/>
          </a:prstGeom>
          <a:noFill/>
          <a:ln w="57150">
            <a:solidFill>
              <a:srgbClr val="FF0000"/>
            </a:solidFill>
            <a:miter lim="800000"/>
            <a:headEnd/>
            <a:tailEnd/>
          </a:ln>
        </p:spPr>
      </p:pic>
      <p:sp>
        <p:nvSpPr>
          <p:cNvPr id="7" name="Date Placeholder 6"/>
          <p:cNvSpPr>
            <a:spLocks noGrp="1"/>
          </p:cNvSpPr>
          <p:nvPr>
            <p:ph type="dt" sz="half" idx="10"/>
          </p:nvPr>
        </p:nvSpPr>
        <p:spPr>
          <a:xfrm>
            <a:off x="457200" y="6356350"/>
            <a:ext cx="1600200" cy="365125"/>
          </a:xfrm>
        </p:spPr>
        <p:txBody>
          <a:bodyPr/>
          <a:lstStyle/>
          <a:p>
            <a:r>
              <a:rPr lang="en-US" b="1">
                <a:solidFill>
                  <a:schemeClr val="accent2">
                    <a:lumMod val="50000"/>
                  </a:schemeClr>
                </a:solidFill>
              </a:rPr>
              <a:t>Tuesday 29 December 2020</a:t>
            </a:r>
            <a:endParaRPr lang="en-US" b="1" dirty="0">
              <a:solidFill>
                <a:schemeClr val="accent2">
                  <a:lumMod val="50000"/>
                </a:schemeClr>
              </a:solidFill>
            </a:endParaRPr>
          </a:p>
        </p:txBody>
      </p:sp>
      <p:sp>
        <p:nvSpPr>
          <p:cNvPr id="8" name="Slide Number Placeholder 7"/>
          <p:cNvSpPr>
            <a:spLocks noGrp="1"/>
          </p:cNvSpPr>
          <p:nvPr>
            <p:ph type="sldNum" sz="quarter" idx="12"/>
          </p:nvPr>
        </p:nvSpPr>
        <p:spPr>
          <a:xfrm>
            <a:off x="8153400" y="6356350"/>
            <a:ext cx="533400" cy="365125"/>
          </a:xfrm>
        </p:spPr>
        <p:txBody>
          <a:bodyPr/>
          <a:lstStyle/>
          <a:p>
            <a:fld id="{B6F15528-21DE-4FAA-801E-634DDDAF4B2B}" type="slidenum">
              <a:rPr lang="en-US" b="1" smtClean="0">
                <a:solidFill>
                  <a:schemeClr val="accent2">
                    <a:lumMod val="50000"/>
                  </a:schemeClr>
                </a:solidFill>
              </a:rPr>
              <a:pPr/>
              <a:t>31</a:t>
            </a:fld>
            <a:endParaRPr lang="en-US" b="1">
              <a:solidFill>
                <a:schemeClr val="accent2">
                  <a:lumMod val="50000"/>
                </a:schemeClr>
              </a:solidFill>
            </a:endParaRPr>
          </a:p>
        </p:txBody>
      </p:sp>
      <p:sp>
        <p:nvSpPr>
          <p:cNvPr id="9" name="Footer Placeholder 8"/>
          <p:cNvSpPr>
            <a:spLocks noGrp="1"/>
          </p:cNvSpPr>
          <p:nvPr>
            <p:ph type="ftr" sz="quarter" idx="11"/>
          </p:nvPr>
        </p:nvSpPr>
        <p:spPr/>
        <p:txBody>
          <a:bodyPr/>
          <a:lstStyle/>
          <a:p>
            <a:r>
              <a:rPr lang="en-US" b="1">
                <a:solidFill>
                  <a:schemeClr val="accent2">
                    <a:lumMod val="50000"/>
                  </a:schemeClr>
                </a:solidFill>
              </a:rPr>
              <a:t>Dr. Aiman Q. Afar</a:t>
            </a:r>
            <a:endParaRPr lang="en-US" b="1" dirty="0">
              <a:solidFill>
                <a:schemeClr val="accent2">
                  <a:lumMod val="50000"/>
                </a:schemeClr>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838200"/>
            <a:ext cx="8610600" cy="1631216"/>
          </a:xfrm>
          <a:prstGeom prst="rect">
            <a:avLst/>
          </a:prstGeom>
        </p:spPr>
        <p:txBody>
          <a:bodyPr wrap="square">
            <a:spAutoFit/>
          </a:bodyPr>
          <a:lstStyle/>
          <a:p>
            <a:pPr>
              <a:buFont typeface="Wingdings" pitchFamily="2" charset="2"/>
              <a:buChar char="v"/>
            </a:pPr>
            <a:r>
              <a:rPr lang="en-GB" sz="2000" b="1" dirty="0">
                <a:solidFill>
                  <a:srgbClr val="0000FF"/>
                </a:solidFill>
              </a:rPr>
              <a:t>5.Corticohypothalamic fibers </a:t>
            </a:r>
            <a:r>
              <a:rPr lang="en-GB" sz="2000" dirty="0"/>
              <a:t>arise from the frontal lobe of the cerebral cortex and pass directly to the hypothalamus.</a:t>
            </a:r>
          </a:p>
          <a:p>
            <a:pPr>
              <a:buFont typeface="Wingdings" pitchFamily="2" charset="2"/>
              <a:buChar char="v"/>
            </a:pPr>
            <a:r>
              <a:rPr lang="en-GB" sz="2000" b="1" dirty="0">
                <a:solidFill>
                  <a:srgbClr val="0000FF"/>
                </a:solidFill>
              </a:rPr>
              <a:t>6.Hippocampohypothalamic fibers </a:t>
            </a:r>
            <a:r>
              <a:rPr lang="en-GB" sz="2000" dirty="0"/>
              <a:t>pass from the hippocampus through the fornix to the mammillary body. Many neurophysiologists regard the hypothalamus as the main output pathway of the limbic system.</a:t>
            </a:r>
          </a:p>
        </p:txBody>
      </p:sp>
      <p:sp>
        <p:nvSpPr>
          <p:cNvPr id="3" name="Rectangle 2"/>
          <p:cNvSpPr/>
          <p:nvPr/>
        </p:nvSpPr>
        <p:spPr>
          <a:xfrm>
            <a:off x="152400" y="152400"/>
            <a:ext cx="7848600" cy="523220"/>
          </a:xfrm>
          <a:prstGeom prst="rect">
            <a:avLst/>
          </a:prstGeom>
          <a:solidFill>
            <a:srgbClr val="66FF33"/>
          </a:solidFill>
          <a:ln w="38100">
            <a:solidFill>
              <a:srgbClr val="FF0000"/>
            </a:solidFill>
          </a:ln>
        </p:spPr>
        <p:txBody>
          <a:bodyPr wrap="square">
            <a:spAutoFit/>
          </a:bodyPr>
          <a:lstStyle/>
          <a:p>
            <a:r>
              <a:rPr lang="en-GB" sz="2800" b="1" dirty="0">
                <a:solidFill>
                  <a:srgbClr val="C00000"/>
                </a:solidFill>
              </a:rPr>
              <a:t>Afferent Nervous Connections of the Hypothalamus</a:t>
            </a:r>
          </a:p>
        </p:txBody>
      </p:sp>
      <p:sp>
        <p:nvSpPr>
          <p:cNvPr id="4" name="Rectangle 3"/>
          <p:cNvSpPr/>
          <p:nvPr/>
        </p:nvSpPr>
        <p:spPr>
          <a:xfrm>
            <a:off x="152400" y="2514600"/>
            <a:ext cx="3124200" cy="3785652"/>
          </a:xfrm>
          <a:prstGeom prst="rect">
            <a:avLst/>
          </a:prstGeom>
        </p:spPr>
        <p:txBody>
          <a:bodyPr wrap="square">
            <a:spAutoFit/>
          </a:bodyPr>
          <a:lstStyle/>
          <a:p>
            <a:pPr>
              <a:buFont typeface="Wingdings" pitchFamily="2" charset="2"/>
              <a:buChar char="v"/>
            </a:pPr>
            <a:r>
              <a:rPr lang="en-GB" sz="2000" b="1" dirty="0">
                <a:solidFill>
                  <a:srgbClr val="0000FF"/>
                </a:solidFill>
              </a:rPr>
              <a:t>7.Amygdalohypothalamic fibers </a:t>
            </a:r>
            <a:r>
              <a:rPr lang="en-GB" sz="2000" dirty="0"/>
              <a:t>pass from the amygdaloid complex to the hypothalamus</a:t>
            </a:r>
          </a:p>
          <a:p>
            <a:endParaRPr lang="en-GB" sz="2000" dirty="0"/>
          </a:p>
          <a:p>
            <a:pPr>
              <a:buFont typeface="Wingdings" pitchFamily="2" charset="2"/>
              <a:buChar char="v"/>
            </a:pPr>
            <a:r>
              <a:rPr lang="en-GB" sz="2000" b="1" dirty="0">
                <a:solidFill>
                  <a:srgbClr val="0000FF"/>
                </a:solidFill>
              </a:rPr>
              <a:t>8.Thalamohypothalamic fibers </a:t>
            </a:r>
            <a:r>
              <a:rPr lang="en-GB" sz="2000" dirty="0"/>
              <a:t>arise from the </a:t>
            </a:r>
            <a:r>
              <a:rPr lang="en-GB" sz="2000" dirty="0" err="1"/>
              <a:t>dorsomedial</a:t>
            </a:r>
            <a:r>
              <a:rPr lang="en-GB" sz="2000" dirty="0"/>
              <a:t> and midline thalamic nuclei.</a:t>
            </a:r>
          </a:p>
          <a:p>
            <a:endParaRPr lang="en-GB" sz="2000" dirty="0"/>
          </a:p>
          <a:p>
            <a:pPr>
              <a:buFont typeface="Wingdings" pitchFamily="2" charset="2"/>
              <a:buChar char="v"/>
            </a:pPr>
            <a:r>
              <a:rPr lang="en-GB" sz="2000" b="1" dirty="0">
                <a:solidFill>
                  <a:srgbClr val="0000FF"/>
                </a:solidFill>
              </a:rPr>
              <a:t>9.Tegmental fibers </a:t>
            </a:r>
            <a:r>
              <a:rPr lang="en-GB" sz="2000" dirty="0"/>
              <a:t>arise from the midbrain.</a:t>
            </a:r>
          </a:p>
        </p:txBody>
      </p:sp>
      <p:pic>
        <p:nvPicPr>
          <p:cNvPr id="5" name="Picture 2"/>
          <p:cNvPicPr>
            <a:picLocks noChangeAspect="1" noChangeArrowheads="1"/>
          </p:cNvPicPr>
          <p:nvPr/>
        </p:nvPicPr>
        <p:blipFill>
          <a:blip r:embed="rId2" cstate="print"/>
          <a:srcRect l="23426" t="28125" r="33236" b="18750"/>
          <a:stretch>
            <a:fillRect/>
          </a:stretch>
        </p:blipFill>
        <p:spPr bwMode="auto">
          <a:xfrm>
            <a:off x="3352800" y="2514600"/>
            <a:ext cx="5646271" cy="3891349"/>
          </a:xfrm>
          <a:prstGeom prst="rect">
            <a:avLst/>
          </a:prstGeom>
          <a:noFill/>
          <a:ln w="57150">
            <a:solidFill>
              <a:srgbClr val="FF0000"/>
            </a:solidFill>
            <a:miter lim="800000"/>
            <a:headEnd/>
            <a:tailEnd/>
          </a:ln>
        </p:spPr>
      </p:pic>
      <p:sp>
        <p:nvSpPr>
          <p:cNvPr id="6" name="Date Placeholder 5"/>
          <p:cNvSpPr>
            <a:spLocks noGrp="1"/>
          </p:cNvSpPr>
          <p:nvPr>
            <p:ph type="dt" sz="half" idx="10"/>
          </p:nvPr>
        </p:nvSpPr>
        <p:spPr/>
        <p:txBody>
          <a:bodyPr/>
          <a:lstStyle/>
          <a:p>
            <a:r>
              <a:rPr lang="en-US" b="1">
                <a:solidFill>
                  <a:schemeClr val="accent2">
                    <a:lumMod val="50000"/>
                  </a:schemeClr>
                </a:solidFill>
              </a:rPr>
              <a:t>Tuesday 29 December 2020</a:t>
            </a:r>
            <a:endParaRPr lang="en-US" b="1" dirty="0">
              <a:solidFill>
                <a:schemeClr val="accent2">
                  <a:lumMod val="50000"/>
                </a:schemeClr>
              </a:solidFill>
            </a:endParaRPr>
          </a:p>
        </p:txBody>
      </p:sp>
      <p:sp>
        <p:nvSpPr>
          <p:cNvPr id="7" name="Slide Number Placeholder 6"/>
          <p:cNvSpPr>
            <a:spLocks noGrp="1"/>
          </p:cNvSpPr>
          <p:nvPr>
            <p:ph type="sldNum" sz="quarter" idx="12"/>
          </p:nvPr>
        </p:nvSpPr>
        <p:spPr>
          <a:xfrm>
            <a:off x="8229600" y="6477000"/>
            <a:ext cx="457200" cy="365125"/>
          </a:xfrm>
        </p:spPr>
        <p:txBody>
          <a:bodyPr/>
          <a:lstStyle/>
          <a:p>
            <a:fld id="{B6F15528-21DE-4FAA-801E-634DDDAF4B2B}" type="slidenum">
              <a:rPr lang="en-US" b="1" smtClean="0">
                <a:solidFill>
                  <a:schemeClr val="accent2">
                    <a:lumMod val="50000"/>
                  </a:schemeClr>
                </a:solidFill>
              </a:rPr>
              <a:pPr/>
              <a:t>32</a:t>
            </a:fld>
            <a:endParaRPr lang="en-US" b="1">
              <a:solidFill>
                <a:schemeClr val="accent2">
                  <a:lumMod val="50000"/>
                </a:schemeClr>
              </a:solidFill>
            </a:endParaRPr>
          </a:p>
        </p:txBody>
      </p:sp>
      <p:sp>
        <p:nvSpPr>
          <p:cNvPr id="8" name="Footer Placeholder 7"/>
          <p:cNvSpPr>
            <a:spLocks noGrp="1"/>
          </p:cNvSpPr>
          <p:nvPr>
            <p:ph type="ftr" sz="quarter" idx="11"/>
          </p:nvPr>
        </p:nvSpPr>
        <p:spPr>
          <a:xfrm>
            <a:off x="-228600" y="6172200"/>
            <a:ext cx="2895600" cy="365125"/>
          </a:xfrm>
        </p:spPr>
        <p:txBody>
          <a:bodyPr/>
          <a:lstStyle/>
          <a:p>
            <a:r>
              <a:rPr lang="en-US" b="1">
                <a:solidFill>
                  <a:schemeClr val="accent2">
                    <a:lumMod val="50000"/>
                  </a:schemeClr>
                </a:solidFill>
              </a:rPr>
              <a:t>Dr. Aiman Q. Afar</a:t>
            </a:r>
            <a:endParaRPr lang="en-US" b="1" dirty="0">
              <a:solidFill>
                <a:schemeClr val="accent2">
                  <a:lumMod val="50000"/>
                </a:schemeClr>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7772400" cy="523220"/>
          </a:xfrm>
          <a:prstGeom prst="rect">
            <a:avLst/>
          </a:prstGeom>
          <a:solidFill>
            <a:schemeClr val="accent6">
              <a:lumMod val="40000"/>
              <a:lumOff val="60000"/>
            </a:schemeClr>
          </a:solidFill>
          <a:ln w="57150">
            <a:solidFill>
              <a:schemeClr val="tx1"/>
            </a:solidFill>
          </a:ln>
        </p:spPr>
        <p:txBody>
          <a:bodyPr wrap="square">
            <a:spAutoFit/>
          </a:bodyPr>
          <a:lstStyle/>
          <a:p>
            <a:r>
              <a:rPr lang="en-GB" sz="2800" b="1" dirty="0">
                <a:solidFill>
                  <a:srgbClr val="0000FF"/>
                </a:solidFill>
              </a:rPr>
              <a:t>Efferent Nervous Connections of the Hypothalamus</a:t>
            </a:r>
          </a:p>
        </p:txBody>
      </p:sp>
      <p:sp>
        <p:nvSpPr>
          <p:cNvPr id="3" name="Rectangle 2"/>
          <p:cNvSpPr/>
          <p:nvPr/>
        </p:nvSpPr>
        <p:spPr>
          <a:xfrm>
            <a:off x="76200" y="762000"/>
            <a:ext cx="8610600" cy="707886"/>
          </a:xfrm>
          <a:prstGeom prst="rect">
            <a:avLst/>
          </a:prstGeom>
        </p:spPr>
        <p:txBody>
          <a:bodyPr wrap="square">
            <a:spAutoFit/>
          </a:bodyPr>
          <a:lstStyle/>
          <a:p>
            <a:pPr>
              <a:buFont typeface="Wingdings" pitchFamily="2" charset="2"/>
              <a:buChar char="v"/>
            </a:pPr>
            <a:r>
              <a:rPr lang="en-GB" sz="2000" b="1" dirty="0">
                <a:solidFill>
                  <a:srgbClr val="0000FF"/>
                </a:solidFill>
              </a:rPr>
              <a:t>1. Descending fibers to the brainstem and spinal cord </a:t>
            </a:r>
            <a:r>
              <a:rPr lang="en-GB" sz="2000" dirty="0"/>
              <a:t>influence the </a:t>
            </a:r>
            <a:r>
              <a:rPr lang="en-GB" sz="2000" b="1" dirty="0"/>
              <a:t>peripheral neurons of the autonomic nervous system. </a:t>
            </a:r>
          </a:p>
        </p:txBody>
      </p:sp>
      <p:sp>
        <p:nvSpPr>
          <p:cNvPr id="5" name="Rectangle 4"/>
          <p:cNvSpPr/>
          <p:nvPr/>
        </p:nvSpPr>
        <p:spPr>
          <a:xfrm>
            <a:off x="76200" y="5715000"/>
            <a:ext cx="8686800" cy="1015663"/>
          </a:xfrm>
          <a:prstGeom prst="rect">
            <a:avLst/>
          </a:prstGeom>
        </p:spPr>
        <p:txBody>
          <a:bodyPr wrap="square">
            <a:spAutoFit/>
          </a:bodyPr>
          <a:lstStyle/>
          <a:p>
            <a:pPr>
              <a:buFont typeface="Wingdings" pitchFamily="2" charset="2"/>
              <a:buChar char="v"/>
            </a:pPr>
            <a:r>
              <a:rPr lang="en-GB" sz="2000" b="1" dirty="0">
                <a:solidFill>
                  <a:srgbClr val="0000FF"/>
                </a:solidFill>
              </a:rPr>
              <a:t>2. The mammillothalamic tract </a:t>
            </a:r>
            <a:r>
              <a:rPr lang="en-GB" sz="2000" dirty="0"/>
              <a:t>arises in the </a:t>
            </a:r>
            <a:r>
              <a:rPr lang="en-GB" sz="2000" b="1" dirty="0"/>
              <a:t>mammillary body </a:t>
            </a:r>
            <a:r>
              <a:rPr lang="en-GB" sz="2000" dirty="0"/>
              <a:t>and terminates in the </a:t>
            </a:r>
            <a:r>
              <a:rPr lang="en-GB" sz="2000" b="1" dirty="0"/>
              <a:t>anterior nucleus of the thalamus</a:t>
            </a:r>
            <a:r>
              <a:rPr lang="en-GB" sz="2000" dirty="0"/>
              <a:t>. Here, the pathway is relayed to the cingulate gyrus.</a:t>
            </a:r>
          </a:p>
        </p:txBody>
      </p:sp>
      <p:sp>
        <p:nvSpPr>
          <p:cNvPr id="6" name="Date Placeholder 5"/>
          <p:cNvSpPr>
            <a:spLocks noGrp="1"/>
          </p:cNvSpPr>
          <p:nvPr>
            <p:ph type="dt" sz="half" idx="10"/>
          </p:nvPr>
        </p:nvSpPr>
        <p:spPr>
          <a:xfrm>
            <a:off x="6858000" y="6492875"/>
            <a:ext cx="2133600" cy="365125"/>
          </a:xfrm>
        </p:spPr>
        <p:txBody>
          <a:bodyPr/>
          <a:lstStyle/>
          <a:p>
            <a:r>
              <a:rPr lang="en-US" b="1">
                <a:solidFill>
                  <a:schemeClr val="accent2">
                    <a:lumMod val="50000"/>
                  </a:schemeClr>
                </a:solidFill>
              </a:rPr>
              <a:t>Tuesday 29 December 2020</a:t>
            </a:r>
            <a:endParaRPr lang="en-US" b="1" dirty="0">
              <a:solidFill>
                <a:schemeClr val="accent2">
                  <a:lumMod val="50000"/>
                </a:schemeClr>
              </a:solidFill>
            </a:endParaRPr>
          </a:p>
        </p:txBody>
      </p:sp>
      <p:sp>
        <p:nvSpPr>
          <p:cNvPr id="7" name="Slide Number Placeholder 6"/>
          <p:cNvSpPr>
            <a:spLocks noGrp="1"/>
          </p:cNvSpPr>
          <p:nvPr>
            <p:ph type="sldNum" sz="quarter" idx="12"/>
          </p:nvPr>
        </p:nvSpPr>
        <p:spPr>
          <a:xfrm>
            <a:off x="8305800" y="6492875"/>
            <a:ext cx="457200" cy="365125"/>
          </a:xfrm>
        </p:spPr>
        <p:txBody>
          <a:bodyPr/>
          <a:lstStyle/>
          <a:p>
            <a:fld id="{B6F15528-21DE-4FAA-801E-634DDDAF4B2B}" type="slidenum">
              <a:rPr lang="en-US" b="1" smtClean="0">
                <a:solidFill>
                  <a:schemeClr val="accent2">
                    <a:lumMod val="50000"/>
                  </a:schemeClr>
                </a:solidFill>
              </a:rPr>
              <a:pPr/>
              <a:t>33</a:t>
            </a:fld>
            <a:endParaRPr lang="en-US" b="1" dirty="0">
              <a:solidFill>
                <a:schemeClr val="accent2">
                  <a:lumMod val="50000"/>
                </a:schemeClr>
              </a:solidFill>
            </a:endParaRPr>
          </a:p>
        </p:txBody>
      </p:sp>
      <p:sp>
        <p:nvSpPr>
          <p:cNvPr id="8" name="Footer Placeholder 7"/>
          <p:cNvSpPr>
            <a:spLocks noGrp="1"/>
          </p:cNvSpPr>
          <p:nvPr>
            <p:ph type="ftr" sz="quarter" idx="11"/>
          </p:nvPr>
        </p:nvSpPr>
        <p:spPr>
          <a:xfrm>
            <a:off x="4724400" y="6492875"/>
            <a:ext cx="2895600" cy="365125"/>
          </a:xfrm>
        </p:spPr>
        <p:txBody>
          <a:bodyPr/>
          <a:lstStyle/>
          <a:p>
            <a:r>
              <a:rPr lang="en-US" b="1">
                <a:solidFill>
                  <a:schemeClr val="accent2">
                    <a:lumMod val="50000"/>
                  </a:schemeClr>
                </a:solidFill>
              </a:rPr>
              <a:t>Dr. Aiman Q. Afar</a:t>
            </a:r>
            <a:endParaRPr lang="en-US" b="1" dirty="0">
              <a:solidFill>
                <a:schemeClr val="accent2">
                  <a:lumMod val="50000"/>
                </a:schemeClr>
              </a:solidFill>
            </a:endParaRPr>
          </a:p>
        </p:txBody>
      </p:sp>
      <p:pic>
        <p:nvPicPr>
          <p:cNvPr id="9" name="Picture 2"/>
          <p:cNvPicPr>
            <a:picLocks noChangeAspect="1" noChangeArrowheads="1"/>
          </p:cNvPicPr>
          <p:nvPr/>
        </p:nvPicPr>
        <p:blipFill>
          <a:blip r:embed="rId2" cstate="print"/>
          <a:srcRect l="22255" t="15625" r="25037" b="26042"/>
          <a:stretch>
            <a:fillRect/>
          </a:stretch>
        </p:blipFill>
        <p:spPr bwMode="auto">
          <a:xfrm>
            <a:off x="1524000" y="1523999"/>
            <a:ext cx="6553200" cy="4077547"/>
          </a:xfrm>
          <a:prstGeom prst="rect">
            <a:avLst/>
          </a:prstGeom>
          <a:noFill/>
          <a:ln w="76200">
            <a:solidFill>
              <a:srgbClr val="FF0000"/>
            </a:solid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52400"/>
            <a:ext cx="7772400" cy="523220"/>
          </a:xfrm>
          <a:prstGeom prst="rect">
            <a:avLst/>
          </a:prstGeom>
          <a:solidFill>
            <a:schemeClr val="accent6">
              <a:lumMod val="40000"/>
              <a:lumOff val="60000"/>
            </a:schemeClr>
          </a:solidFill>
          <a:ln w="57150">
            <a:solidFill>
              <a:schemeClr val="tx1"/>
            </a:solidFill>
          </a:ln>
        </p:spPr>
        <p:txBody>
          <a:bodyPr wrap="square">
            <a:spAutoFit/>
          </a:bodyPr>
          <a:lstStyle/>
          <a:p>
            <a:r>
              <a:rPr lang="en-GB" sz="2800" b="1" dirty="0">
                <a:solidFill>
                  <a:srgbClr val="0000FF"/>
                </a:solidFill>
              </a:rPr>
              <a:t>Efferent Nervous Connections of the Hypothalamus</a:t>
            </a:r>
          </a:p>
        </p:txBody>
      </p:sp>
      <p:sp>
        <p:nvSpPr>
          <p:cNvPr id="4" name="Rectangle 3"/>
          <p:cNvSpPr/>
          <p:nvPr/>
        </p:nvSpPr>
        <p:spPr>
          <a:xfrm>
            <a:off x="152400" y="838200"/>
            <a:ext cx="8458200" cy="1323439"/>
          </a:xfrm>
          <a:prstGeom prst="rect">
            <a:avLst/>
          </a:prstGeom>
        </p:spPr>
        <p:txBody>
          <a:bodyPr wrap="square">
            <a:spAutoFit/>
          </a:bodyPr>
          <a:lstStyle/>
          <a:p>
            <a:pPr>
              <a:buFont typeface="Wingdings" pitchFamily="2" charset="2"/>
              <a:buChar char="v"/>
            </a:pPr>
            <a:r>
              <a:rPr lang="en-GB" sz="2000" b="1" dirty="0">
                <a:solidFill>
                  <a:srgbClr val="0000FF"/>
                </a:solidFill>
              </a:rPr>
              <a:t>3. The mammillotegmental tract </a:t>
            </a:r>
            <a:r>
              <a:rPr lang="en-GB" sz="2000" dirty="0"/>
              <a:t>arises from the </a:t>
            </a:r>
            <a:r>
              <a:rPr lang="en-GB" sz="2000" b="1" dirty="0"/>
              <a:t>mammillary body </a:t>
            </a:r>
            <a:r>
              <a:rPr lang="en-GB" sz="2000" dirty="0"/>
              <a:t>and terminates in the cells of the </a:t>
            </a:r>
            <a:r>
              <a:rPr lang="en-GB" sz="2000" b="1" dirty="0"/>
              <a:t>reticular formation in the tegmentum </a:t>
            </a:r>
            <a:r>
              <a:rPr lang="en-GB" sz="2000" dirty="0"/>
              <a:t>of the midbrain.</a:t>
            </a:r>
          </a:p>
          <a:p>
            <a:pPr>
              <a:buFont typeface="Wingdings" pitchFamily="2" charset="2"/>
              <a:buChar char="v"/>
            </a:pPr>
            <a:r>
              <a:rPr lang="en-GB" sz="2000" b="1" dirty="0">
                <a:solidFill>
                  <a:srgbClr val="0000FF"/>
                </a:solidFill>
              </a:rPr>
              <a:t>4. Multiple pathways to the limbic system.</a:t>
            </a:r>
          </a:p>
        </p:txBody>
      </p:sp>
      <p:sp>
        <p:nvSpPr>
          <p:cNvPr id="6" name="Date Placeholder 5"/>
          <p:cNvSpPr>
            <a:spLocks noGrp="1"/>
          </p:cNvSpPr>
          <p:nvPr>
            <p:ph type="dt" sz="half" idx="10"/>
          </p:nvPr>
        </p:nvSpPr>
        <p:spPr>
          <a:xfrm>
            <a:off x="0" y="6248400"/>
            <a:ext cx="2133600" cy="365125"/>
          </a:xfrm>
        </p:spPr>
        <p:txBody>
          <a:bodyPr/>
          <a:lstStyle/>
          <a:p>
            <a:r>
              <a:rPr lang="en-US" b="1">
                <a:solidFill>
                  <a:schemeClr val="accent2">
                    <a:lumMod val="50000"/>
                  </a:schemeClr>
                </a:solidFill>
              </a:rPr>
              <a:t>Tuesday 29 December 2020</a:t>
            </a:r>
            <a:endParaRPr lang="en-US" b="1" dirty="0">
              <a:solidFill>
                <a:schemeClr val="accent2">
                  <a:lumMod val="50000"/>
                </a:schemeClr>
              </a:solidFill>
            </a:endParaRPr>
          </a:p>
        </p:txBody>
      </p:sp>
      <p:sp>
        <p:nvSpPr>
          <p:cNvPr id="7" name="Slide Number Placeholder 6"/>
          <p:cNvSpPr>
            <a:spLocks noGrp="1"/>
          </p:cNvSpPr>
          <p:nvPr>
            <p:ph type="sldNum" sz="quarter" idx="12"/>
          </p:nvPr>
        </p:nvSpPr>
        <p:spPr>
          <a:xfrm>
            <a:off x="457200" y="6416675"/>
            <a:ext cx="381000" cy="365125"/>
          </a:xfrm>
        </p:spPr>
        <p:txBody>
          <a:bodyPr/>
          <a:lstStyle/>
          <a:p>
            <a:fld id="{B6F15528-21DE-4FAA-801E-634DDDAF4B2B}" type="slidenum">
              <a:rPr lang="en-US" b="1" smtClean="0">
                <a:solidFill>
                  <a:schemeClr val="accent2">
                    <a:lumMod val="50000"/>
                  </a:schemeClr>
                </a:solidFill>
              </a:rPr>
              <a:pPr/>
              <a:t>34</a:t>
            </a:fld>
            <a:endParaRPr lang="en-US" b="1" dirty="0">
              <a:solidFill>
                <a:schemeClr val="accent2">
                  <a:lumMod val="50000"/>
                </a:schemeClr>
              </a:solidFill>
            </a:endParaRPr>
          </a:p>
        </p:txBody>
      </p:sp>
      <p:sp>
        <p:nvSpPr>
          <p:cNvPr id="8" name="Footer Placeholder 7"/>
          <p:cNvSpPr>
            <a:spLocks noGrp="1"/>
          </p:cNvSpPr>
          <p:nvPr>
            <p:ph type="ftr" sz="quarter" idx="11"/>
          </p:nvPr>
        </p:nvSpPr>
        <p:spPr>
          <a:xfrm>
            <a:off x="-685800" y="6111875"/>
            <a:ext cx="2895600" cy="365125"/>
          </a:xfrm>
        </p:spPr>
        <p:txBody>
          <a:bodyPr/>
          <a:lstStyle/>
          <a:p>
            <a:r>
              <a:rPr lang="en-US" b="1">
                <a:solidFill>
                  <a:schemeClr val="accent2">
                    <a:lumMod val="50000"/>
                  </a:schemeClr>
                </a:solidFill>
              </a:rPr>
              <a:t>Dr. Aiman Q. Afar</a:t>
            </a:r>
            <a:endParaRPr lang="en-US" b="1" dirty="0">
              <a:solidFill>
                <a:schemeClr val="accent2">
                  <a:lumMod val="50000"/>
                </a:schemeClr>
              </a:solidFill>
            </a:endParaRPr>
          </a:p>
        </p:txBody>
      </p:sp>
      <p:pic>
        <p:nvPicPr>
          <p:cNvPr id="3074" name="Picture 2"/>
          <p:cNvPicPr>
            <a:picLocks noChangeAspect="1" noChangeArrowheads="1"/>
          </p:cNvPicPr>
          <p:nvPr/>
        </p:nvPicPr>
        <p:blipFill>
          <a:blip r:embed="rId2" cstate="print"/>
          <a:srcRect l="22255" t="15625" r="25037" b="26042"/>
          <a:stretch>
            <a:fillRect/>
          </a:stretch>
        </p:blipFill>
        <p:spPr bwMode="auto">
          <a:xfrm>
            <a:off x="1676400" y="2286000"/>
            <a:ext cx="6858000" cy="4267200"/>
          </a:xfrm>
          <a:prstGeom prst="rect">
            <a:avLst/>
          </a:prstGeom>
          <a:noFill/>
          <a:ln w="76200">
            <a:solidFill>
              <a:srgbClr val="FF0000"/>
            </a:solid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
            <a:ext cx="8458200" cy="954107"/>
          </a:xfrm>
          <a:prstGeom prst="rect">
            <a:avLst/>
          </a:prstGeom>
          <a:solidFill>
            <a:srgbClr val="66FF33"/>
          </a:solidFill>
          <a:ln w="57150">
            <a:solidFill>
              <a:schemeClr val="tx1"/>
            </a:solidFill>
          </a:ln>
        </p:spPr>
        <p:txBody>
          <a:bodyPr wrap="square">
            <a:spAutoFit/>
          </a:bodyPr>
          <a:lstStyle/>
          <a:p>
            <a:r>
              <a:rPr lang="en-GB" sz="2800" b="1" dirty="0">
                <a:solidFill>
                  <a:srgbClr val="FF0000"/>
                </a:solidFill>
              </a:rPr>
              <a:t>CONNECTIONS OF THE HYPOTHALAMUS WITH THE HYPOPHYSIS CEREBRI</a:t>
            </a:r>
          </a:p>
        </p:txBody>
      </p:sp>
      <p:sp>
        <p:nvSpPr>
          <p:cNvPr id="3" name="Rectangle 2"/>
          <p:cNvSpPr/>
          <p:nvPr/>
        </p:nvSpPr>
        <p:spPr>
          <a:xfrm>
            <a:off x="152400" y="1841242"/>
            <a:ext cx="3200400" cy="3785652"/>
          </a:xfrm>
          <a:prstGeom prst="rect">
            <a:avLst/>
          </a:prstGeom>
        </p:spPr>
        <p:txBody>
          <a:bodyPr wrap="square">
            <a:spAutoFit/>
          </a:bodyPr>
          <a:lstStyle/>
          <a:p>
            <a:r>
              <a:rPr lang="en-GB" sz="2000" b="1" dirty="0">
                <a:solidFill>
                  <a:srgbClr val="FF0000"/>
                </a:solidFill>
              </a:rPr>
              <a:t> (1)</a:t>
            </a:r>
            <a:r>
              <a:rPr lang="en-GB" sz="2000" dirty="0"/>
              <a:t> nerve fibers that travel from the </a:t>
            </a:r>
            <a:r>
              <a:rPr lang="en-GB" sz="2000" b="1" dirty="0">
                <a:solidFill>
                  <a:srgbClr val="FF0000"/>
                </a:solidFill>
              </a:rPr>
              <a:t>supraoptic</a:t>
            </a:r>
            <a:r>
              <a:rPr lang="en-GB" sz="2000" dirty="0">
                <a:solidFill>
                  <a:srgbClr val="FF0000"/>
                </a:solidFill>
              </a:rPr>
              <a:t> </a:t>
            </a:r>
            <a:r>
              <a:rPr lang="en-GB" sz="2000" dirty="0"/>
              <a:t>and</a:t>
            </a:r>
            <a:r>
              <a:rPr lang="en-GB" sz="2000" dirty="0">
                <a:solidFill>
                  <a:srgbClr val="FF0000"/>
                </a:solidFill>
              </a:rPr>
              <a:t> </a:t>
            </a:r>
            <a:r>
              <a:rPr lang="en-GB" sz="2000" b="1" dirty="0">
                <a:solidFill>
                  <a:srgbClr val="FF0000"/>
                </a:solidFill>
              </a:rPr>
              <a:t>paraventricular nuclei </a:t>
            </a:r>
            <a:r>
              <a:rPr lang="en-GB" sz="2000" dirty="0"/>
              <a:t>to the </a:t>
            </a:r>
            <a:r>
              <a:rPr lang="en-GB" sz="2000" b="1" dirty="0">
                <a:solidFill>
                  <a:srgbClr val="7030A0"/>
                </a:solidFill>
              </a:rPr>
              <a:t>posterior lobe of the hypophysis </a:t>
            </a:r>
            <a:r>
              <a:rPr lang="en-GB" sz="2000" dirty="0"/>
              <a:t>and </a:t>
            </a:r>
          </a:p>
          <a:p>
            <a:r>
              <a:rPr lang="en-GB" sz="2000" b="1" dirty="0">
                <a:solidFill>
                  <a:srgbClr val="FF0000"/>
                </a:solidFill>
              </a:rPr>
              <a:t>(2)</a:t>
            </a:r>
            <a:r>
              <a:rPr lang="en-GB" sz="2000" b="1" dirty="0"/>
              <a:t> long and short portal blood vessels </a:t>
            </a:r>
            <a:r>
              <a:rPr lang="en-GB" sz="2000" dirty="0"/>
              <a:t>that connect sinusoids in the median eminence and infundibulum with </a:t>
            </a:r>
            <a:r>
              <a:rPr lang="en-GB" sz="2000" b="1" dirty="0">
                <a:solidFill>
                  <a:srgbClr val="7030A0"/>
                </a:solidFill>
              </a:rPr>
              <a:t>capillary plexuses in the anterior lobe of the hypophysis </a:t>
            </a:r>
          </a:p>
        </p:txBody>
      </p:sp>
      <p:pic>
        <p:nvPicPr>
          <p:cNvPr id="2050" name="Picture 2"/>
          <p:cNvPicPr>
            <a:picLocks noChangeAspect="1" noChangeArrowheads="1"/>
          </p:cNvPicPr>
          <p:nvPr/>
        </p:nvPicPr>
        <p:blipFill>
          <a:blip r:embed="rId2" cstate="print"/>
          <a:srcRect l="26355" t="17708" r="23279" b="20833"/>
          <a:stretch>
            <a:fillRect/>
          </a:stretch>
        </p:blipFill>
        <p:spPr bwMode="auto">
          <a:xfrm>
            <a:off x="3394130" y="2057400"/>
            <a:ext cx="5442488" cy="3733800"/>
          </a:xfrm>
          <a:prstGeom prst="rect">
            <a:avLst/>
          </a:prstGeom>
          <a:noFill/>
          <a:ln w="76200">
            <a:solidFill>
              <a:srgbClr val="FF0000"/>
            </a:solidFill>
            <a:miter lim="800000"/>
            <a:headEnd/>
            <a:tailEnd/>
          </a:ln>
          <a:effectLst/>
        </p:spPr>
      </p:pic>
      <p:sp>
        <p:nvSpPr>
          <p:cNvPr id="5" name="مستطيل 4"/>
          <p:cNvSpPr/>
          <p:nvPr/>
        </p:nvSpPr>
        <p:spPr>
          <a:xfrm>
            <a:off x="152400" y="1066800"/>
            <a:ext cx="8686800" cy="707886"/>
          </a:xfrm>
          <a:prstGeom prst="rect">
            <a:avLst/>
          </a:prstGeom>
        </p:spPr>
        <p:txBody>
          <a:bodyPr wrap="square">
            <a:spAutoFit/>
          </a:bodyPr>
          <a:lstStyle/>
          <a:p>
            <a:r>
              <a:rPr lang="en-GB" sz="2000" dirty="0"/>
              <a:t>The hypothalamus is connected to </a:t>
            </a:r>
            <a:r>
              <a:rPr lang="en-GB" sz="2000" b="1" dirty="0"/>
              <a:t>the hypophysis cerebri </a:t>
            </a:r>
            <a:r>
              <a:rPr lang="en-GB" sz="2000" b="1" dirty="0">
                <a:solidFill>
                  <a:schemeClr val="accent6">
                    <a:lumMod val="75000"/>
                  </a:schemeClr>
                </a:solidFill>
              </a:rPr>
              <a:t>(pituitary gland) </a:t>
            </a:r>
            <a:r>
              <a:rPr lang="en-GB" sz="2000" dirty="0"/>
              <a:t>by two pathways:</a:t>
            </a:r>
          </a:p>
        </p:txBody>
      </p:sp>
      <p:sp>
        <p:nvSpPr>
          <p:cNvPr id="6" name="مستطيل 5"/>
          <p:cNvSpPr/>
          <p:nvPr/>
        </p:nvSpPr>
        <p:spPr>
          <a:xfrm>
            <a:off x="228600" y="5983069"/>
            <a:ext cx="8229600" cy="646331"/>
          </a:xfrm>
          <a:prstGeom prst="rect">
            <a:avLst/>
          </a:prstGeom>
        </p:spPr>
        <p:txBody>
          <a:bodyPr wrap="square">
            <a:spAutoFit/>
          </a:bodyPr>
          <a:lstStyle/>
          <a:p>
            <a:r>
              <a:rPr lang="en-GB" b="1" i="1" dirty="0">
                <a:solidFill>
                  <a:schemeClr val="accent2">
                    <a:lumMod val="75000"/>
                  </a:schemeClr>
                </a:solidFill>
                <a:latin typeface="Arial Black" pitchFamily="34" charset="0"/>
                <a:cs typeface="Aparajita" pitchFamily="34" charset="0"/>
              </a:rPr>
              <a:t>These pathways enable the hypothalamus to </a:t>
            </a:r>
            <a:r>
              <a:rPr lang="en-GB" b="1" i="1" dirty="0" err="1">
                <a:solidFill>
                  <a:schemeClr val="accent2">
                    <a:lumMod val="75000"/>
                  </a:schemeClr>
                </a:solidFill>
                <a:latin typeface="Arial Black" pitchFamily="34" charset="0"/>
                <a:cs typeface="Aparajita" pitchFamily="34" charset="0"/>
              </a:rPr>
              <a:t>inﬂuence</a:t>
            </a:r>
            <a:r>
              <a:rPr lang="en-GB" b="1" i="1" dirty="0">
                <a:solidFill>
                  <a:schemeClr val="accent2">
                    <a:lumMod val="75000"/>
                  </a:schemeClr>
                </a:solidFill>
                <a:latin typeface="Arial Black" pitchFamily="34" charset="0"/>
                <a:cs typeface="Aparajita" pitchFamily="34" charset="0"/>
              </a:rPr>
              <a:t> the activities of the endocrine glands.</a:t>
            </a:r>
          </a:p>
        </p:txBody>
      </p:sp>
      <p:sp>
        <p:nvSpPr>
          <p:cNvPr id="7" name="Date Placeholder 6"/>
          <p:cNvSpPr>
            <a:spLocks noGrp="1"/>
          </p:cNvSpPr>
          <p:nvPr>
            <p:ph type="dt" sz="half" idx="10"/>
          </p:nvPr>
        </p:nvSpPr>
        <p:spPr>
          <a:xfrm>
            <a:off x="6629400" y="1539875"/>
            <a:ext cx="2057400" cy="365125"/>
          </a:xfrm>
        </p:spPr>
        <p:txBody>
          <a:bodyPr/>
          <a:lstStyle/>
          <a:p>
            <a:r>
              <a:rPr lang="en-US" b="1" dirty="0">
                <a:solidFill>
                  <a:srgbClr val="66FF33"/>
                </a:solidFill>
              </a:rPr>
              <a:t>Tuesday 29 December 2020</a:t>
            </a:r>
          </a:p>
        </p:txBody>
      </p:sp>
      <p:sp>
        <p:nvSpPr>
          <p:cNvPr id="8" name="Slide Number Placeholder 7"/>
          <p:cNvSpPr>
            <a:spLocks noGrp="1"/>
          </p:cNvSpPr>
          <p:nvPr>
            <p:ph type="sldNum" sz="quarter" idx="12"/>
          </p:nvPr>
        </p:nvSpPr>
        <p:spPr>
          <a:xfrm>
            <a:off x="8305800" y="6356350"/>
            <a:ext cx="381000" cy="365125"/>
          </a:xfrm>
        </p:spPr>
        <p:txBody>
          <a:bodyPr/>
          <a:lstStyle/>
          <a:p>
            <a:fld id="{B6F15528-21DE-4FAA-801E-634DDDAF4B2B}" type="slidenum">
              <a:rPr lang="en-US" b="1" smtClean="0">
                <a:solidFill>
                  <a:srgbClr val="66FF33"/>
                </a:solidFill>
              </a:rPr>
              <a:pPr/>
              <a:t>35</a:t>
            </a:fld>
            <a:endParaRPr lang="en-US" b="1">
              <a:solidFill>
                <a:srgbClr val="66FF33"/>
              </a:solidFill>
            </a:endParaRPr>
          </a:p>
        </p:txBody>
      </p:sp>
      <p:sp>
        <p:nvSpPr>
          <p:cNvPr id="9" name="Footer Placeholder 8"/>
          <p:cNvSpPr>
            <a:spLocks noGrp="1"/>
          </p:cNvSpPr>
          <p:nvPr>
            <p:ph type="ftr" sz="quarter" idx="11"/>
          </p:nvPr>
        </p:nvSpPr>
        <p:spPr>
          <a:xfrm>
            <a:off x="3200400" y="1524000"/>
            <a:ext cx="3352800" cy="365125"/>
          </a:xfrm>
        </p:spPr>
        <p:txBody>
          <a:bodyPr/>
          <a:lstStyle/>
          <a:p>
            <a:r>
              <a:rPr lang="en-US" b="1" dirty="0">
                <a:solidFill>
                  <a:srgbClr val="66FF33"/>
                </a:solidFill>
              </a:rPr>
              <a:t>Dr. Aiman Q. Afar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4902432" cy="523220"/>
          </a:xfrm>
          <a:prstGeom prst="rect">
            <a:avLst/>
          </a:prstGeom>
          <a:solidFill>
            <a:srgbClr val="FFFF00"/>
          </a:solidFill>
          <a:ln w="57150">
            <a:solidFill>
              <a:schemeClr val="tx1"/>
            </a:solidFill>
          </a:ln>
        </p:spPr>
        <p:txBody>
          <a:bodyPr wrap="none">
            <a:spAutoFit/>
          </a:bodyPr>
          <a:lstStyle/>
          <a:p>
            <a:r>
              <a:rPr lang="en-GB" sz="2800" b="1" dirty="0">
                <a:solidFill>
                  <a:srgbClr val="FF0000"/>
                </a:solidFill>
              </a:rPr>
              <a:t>Hypothalamohypophyseal Tract</a:t>
            </a:r>
          </a:p>
        </p:txBody>
      </p:sp>
      <p:sp>
        <p:nvSpPr>
          <p:cNvPr id="3" name="Rectangle 2"/>
          <p:cNvSpPr/>
          <p:nvPr/>
        </p:nvSpPr>
        <p:spPr>
          <a:xfrm>
            <a:off x="304800" y="990600"/>
            <a:ext cx="4572000" cy="2246769"/>
          </a:xfrm>
          <a:prstGeom prst="rect">
            <a:avLst/>
          </a:prstGeom>
        </p:spPr>
        <p:txBody>
          <a:bodyPr>
            <a:spAutoFit/>
          </a:bodyPr>
          <a:lstStyle/>
          <a:p>
            <a:pPr>
              <a:buFont typeface="Wingdings" pitchFamily="2" charset="2"/>
              <a:buChar char="v"/>
            </a:pPr>
            <a:r>
              <a:rPr lang="en-GB" sz="2000" dirty="0"/>
              <a:t>The hormones </a:t>
            </a:r>
            <a:r>
              <a:rPr lang="en-GB" sz="2000" b="1" dirty="0">
                <a:solidFill>
                  <a:srgbClr val="0000FF"/>
                </a:solidFill>
              </a:rPr>
              <a:t>vasopressin</a:t>
            </a:r>
            <a:r>
              <a:rPr lang="en-GB" sz="2000" dirty="0"/>
              <a:t> and </a:t>
            </a:r>
            <a:r>
              <a:rPr lang="en-GB" sz="2000" b="1" dirty="0" err="1">
                <a:solidFill>
                  <a:srgbClr val="0000FF"/>
                </a:solidFill>
              </a:rPr>
              <a:t>oxytocin</a:t>
            </a:r>
            <a:r>
              <a:rPr lang="en-GB" sz="2000" dirty="0"/>
              <a:t> are synthesized in the nerve cells of the </a:t>
            </a:r>
            <a:r>
              <a:rPr lang="en-GB" sz="2000" b="1" dirty="0">
                <a:solidFill>
                  <a:srgbClr val="FF0000"/>
                </a:solidFill>
              </a:rPr>
              <a:t>supraoptic</a:t>
            </a:r>
            <a:r>
              <a:rPr lang="en-GB" sz="2000" dirty="0">
                <a:solidFill>
                  <a:srgbClr val="FF0000"/>
                </a:solidFill>
              </a:rPr>
              <a:t> </a:t>
            </a:r>
            <a:r>
              <a:rPr lang="en-GB" sz="2000" dirty="0"/>
              <a:t>and </a:t>
            </a:r>
            <a:r>
              <a:rPr lang="en-GB" sz="2000" b="1" dirty="0">
                <a:solidFill>
                  <a:srgbClr val="FF0000"/>
                </a:solidFill>
              </a:rPr>
              <a:t>paraventricular nuclei. </a:t>
            </a:r>
            <a:r>
              <a:rPr lang="en-GB" sz="2000" dirty="0"/>
              <a:t>The hormones are passed along the axons together with carrier proteins called </a:t>
            </a:r>
            <a:r>
              <a:rPr lang="en-GB" sz="2000" b="1" dirty="0" err="1"/>
              <a:t>neurophysins</a:t>
            </a:r>
            <a:r>
              <a:rPr lang="en-GB" sz="2000" dirty="0"/>
              <a:t> and are released at the axon terminals.</a:t>
            </a:r>
          </a:p>
        </p:txBody>
      </p:sp>
      <p:sp>
        <p:nvSpPr>
          <p:cNvPr id="4" name="Rectangle 3"/>
          <p:cNvSpPr/>
          <p:nvPr/>
        </p:nvSpPr>
        <p:spPr>
          <a:xfrm>
            <a:off x="381000" y="3505200"/>
            <a:ext cx="4648200" cy="2554545"/>
          </a:xfrm>
          <a:prstGeom prst="rect">
            <a:avLst/>
          </a:prstGeom>
        </p:spPr>
        <p:txBody>
          <a:bodyPr wrap="square">
            <a:spAutoFit/>
          </a:bodyPr>
          <a:lstStyle/>
          <a:p>
            <a:pPr>
              <a:buFont typeface="Wingdings" pitchFamily="2" charset="2"/>
              <a:buChar char="v"/>
            </a:pPr>
            <a:r>
              <a:rPr lang="en-GB" sz="2000" dirty="0"/>
              <a:t>Here, the hormones are absorbed into the bloodstream in fenestrated capillaries of the </a:t>
            </a:r>
            <a:r>
              <a:rPr lang="en-GB" sz="2000" b="1" dirty="0">
                <a:solidFill>
                  <a:srgbClr val="7030A0"/>
                </a:solidFill>
              </a:rPr>
              <a:t>posterior lobe of the hypophysis.</a:t>
            </a:r>
          </a:p>
          <a:p>
            <a:endParaRPr lang="en-GB" sz="2000" dirty="0"/>
          </a:p>
          <a:p>
            <a:pPr>
              <a:buFont typeface="Wingdings" pitchFamily="2" charset="2"/>
              <a:buChar char="ü"/>
            </a:pPr>
            <a:r>
              <a:rPr lang="en-GB" sz="2000" dirty="0"/>
              <a:t>The hormone </a:t>
            </a:r>
            <a:r>
              <a:rPr lang="en-GB" sz="2000" b="1" dirty="0">
                <a:solidFill>
                  <a:srgbClr val="0000FF"/>
                </a:solidFill>
              </a:rPr>
              <a:t>vasopressin </a:t>
            </a:r>
            <a:r>
              <a:rPr lang="en-GB" sz="2000" b="1" dirty="0"/>
              <a:t>(</a:t>
            </a:r>
            <a:r>
              <a:rPr lang="en-GB" sz="2000" b="1" dirty="0" err="1"/>
              <a:t>antidiuretic</a:t>
            </a:r>
            <a:r>
              <a:rPr lang="en-GB" sz="2000" b="1" dirty="0"/>
              <a:t> hormone)</a:t>
            </a:r>
            <a:r>
              <a:rPr lang="en-GB" sz="2000" dirty="0"/>
              <a:t> is produced mainly in the nerve cells of the </a:t>
            </a:r>
            <a:r>
              <a:rPr lang="en-GB" sz="2000" b="1" dirty="0">
                <a:solidFill>
                  <a:srgbClr val="FF0000"/>
                </a:solidFill>
              </a:rPr>
              <a:t>supraoptic nucleus.</a:t>
            </a:r>
          </a:p>
          <a:p>
            <a:pPr>
              <a:buFont typeface="Wingdings" pitchFamily="2" charset="2"/>
              <a:buChar char="ü"/>
            </a:pPr>
            <a:r>
              <a:rPr lang="en-GB" sz="2000" b="1" dirty="0"/>
              <a:t>Its function is to cause vasoconstriction. </a:t>
            </a:r>
          </a:p>
        </p:txBody>
      </p:sp>
      <p:pic>
        <p:nvPicPr>
          <p:cNvPr id="1026" name="Picture 2"/>
          <p:cNvPicPr>
            <a:picLocks noChangeAspect="1" noChangeArrowheads="1"/>
          </p:cNvPicPr>
          <p:nvPr/>
        </p:nvPicPr>
        <p:blipFill>
          <a:blip r:embed="rId2" cstate="print"/>
          <a:srcRect l="26355" t="17708" r="44363" b="17708"/>
          <a:stretch>
            <a:fillRect/>
          </a:stretch>
        </p:blipFill>
        <p:spPr bwMode="auto">
          <a:xfrm>
            <a:off x="5029200" y="1371600"/>
            <a:ext cx="3810000" cy="4724400"/>
          </a:xfrm>
          <a:prstGeom prst="rect">
            <a:avLst/>
          </a:prstGeom>
          <a:noFill/>
          <a:ln w="76200">
            <a:solidFill>
              <a:srgbClr val="FF0000"/>
            </a:solidFill>
            <a:miter lim="800000"/>
            <a:headEnd/>
            <a:tailEnd/>
          </a:ln>
          <a:effectLst/>
        </p:spPr>
      </p:pic>
      <p:sp>
        <p:nvSpPr>
          <p:cNvPr id="6" name="Date Placeholder 5"/>
          <p:cNvSpPr>
            <a:spLocks noGrp="1"/>
          </p:cNvSpPr>
          <p:nvPr>
            <p:ph type="dt" sz="half" idx="10"/>
          </p:nvPr>
        </p:nvSpPr>
        <p:spPr>
          <a:xfrm>
            <a:off x="457200" y="6356350"/>
            <a:ext cx="1981200" cy="365125"/>
          </a:xfrm>
        </p:spPr>
        <p:txBody>
          <a:bodyPr/>
          <a:lstStyle/>
          <a:p>
            <a:r>
              <a:rPr lang="en-US" b="1" dirty="0">
                <a:solidFill>
                  <a:srgbClr val="66FF33"/>
                </a:solidFill>
              </a:rPr>
              <a:t>Tuesday 29 December 2020</a:t>
            </a:r>
          </a:p>
        </p:txBody>
      </p:sp>
      <p:sp>
        <p:nvSpPr>
          <p:cNvPr id="7" name="Slide Number Placeholder 6"/>
          <p:cNvSpPr>
            <a:spLocks noGrp="1"/>
          </p:cNvSpPr>
          <p:nvPr>
            <p:ph type="sldNum" sz="quarter" idx="12"/>
          </p:nvPr>
        </p:nvSpPr>
        <p:spPr>
          <a:xfrm>
            <a:off x="8229600" y="6356350"/>
            <a:ext cx="457200" cy="365125"/>
          </a:xfrm>
        </p:spPr>
        <p:txBody>
          <a:bodyPr/>
          <a:lstStyle/>
          <a:p>
            <a:fld id="{B6F15528-21DE-4FAA-801E-634DDDAF4B2B}" type="slidenum">
              <a:rPr lang="en-US" b="1" smtClean="0">
                <a:solidFill>
                  <a:srgbClr val="66FF33"/>
                </a:solidFill>
              </a:rPr>
              <a:pPr/>
              <a:t>36</a:t>
            </a:fld>
            <a:endParaRPr lang="en-US" b="1" dirty="0">
              <a:solidFill>
                <a:srgbClr val="66FF33"/>
              </a:solidFill>
            </a:endParaRPr>
          </a:p>
        </p:txBody>
      </p:sp>
      <p:sp>
        <p:nvSpPr>
          <p:cNvPr id="8" name="Footer Placeholder 7"/>
          <p:cNvSpPr>
            <a:spLocks noGrp="1"/>
          </p:cNvSpPr>
          <p:nvPr>
            <p:ph type="ftr" sz="quarter" idx="11"/>
          </p:nvPr>
        </p:nvSpPr>
        <p:spPr/>
        <p:txBody>
          <a:bodyPr/>
          <a:lstStyle/>
          <a:p>
            <a:r>
              <a:rPr lang="en-US" b="1">
                <a:solidFill>
                  <a:srgbClr val="66FF33"/>
                </a:solidFill>
              </a:rPr>
              <a:t>Dr. Aiman Q. Afar</a:t>
            </a:r>
            <a:endParaRPr lang="en-US" b="1" dirty="0">
              <a:solidFill>
                <a:srgbClr val="66FF33"/>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6200" y="304800"/>
            <a:ext cx="8915400" cy="1631216"/>
          </a:xfrm>
          <a:prstGeom prst="rect">
            <a:avLst/>
          </a:prstGeom>
        </p:spPr>
        <p:txBody>
          <a:bodyPr wrap="square">
            <a:spAutoFit/>
          </a:bodyPr>
          <a:lstStyle/>
          <a:p>
            <a:pPr>
              <a:buFont typeface="Wingdings" pitchFamily="2" charset="2"/>
              <a:buChar char="Ø"/>
            </a:pPr>
            <a:r>
              <a:rPr lang="en-GB" sz="2000" b="1" dirty="0"/>
              <a:t>Antidiuretic function, causing an increased absorption of water .</a:t>
            </a:r>
          </a:p>
          <a:p>
            <a:pPr>
              <a:buFont typeface="Wingdings" pitchFamily="2" charset="2"/>
              <a:buChar char="Ø"/>
            </a:pPr>
            <a:r>
              <a:rPr lang="en-GB" sz="2000" dirty="0"/>
              <a:t> </a:t>
            </a:r>
            <a:r>
              <a:rPr lang="en-GB" sz="2000" b="1" dirty="0"/>
              <a:t>Oxytocin stimulates the contraction of the smooth muscle of the uterus and causes contraction of the myoepithelial cells that surround the alveoli and ducts of the breast</a:t>
            </a:r>
            <a:r>
              <a:rPr lang="en-GB" sz="2000" dirty="0"/>
              <a:t>.</a:t>
            </a:r>
          </a:p>
          <a:p>
            <a:pPr>
              <a:buFont typeface="Wingdings" pitchFamily="2" charset="2"/>
              <a:buChar char="Ø"/>
            </a:pPr>
            <a:r>
              <a:rPr lang="en-GB" sz="2000" b="1" dirty="0"/>
              <a:t>The supraoptic nucleus, which produces vasopressin, acts as an osmoreceptor.</a:t>
            </a:r>
          </a:p>
        </p:txBody>
      </p:sp>
      <p:pic>
        <p:nvPicPr>
          <p:cNvPr id="7" name="Picture 2"/>
          <p:cNvPicPr>
            <a:picLocks noChangeAspect="1" noChangeArrowheads="1"/>
          </p:cNvPicPr>
          <p:nvPr/>
        </p:nvPicPr>
        <p:blipFill>
          <a:blip r:embed="rId3" cstate="print"/>
          <a:srcRect l="26355" t="17708" r="44363" b="17708"/>
          <a:stretch>
            <a:fillRect/>
          </a:stretch>
        </p:blipFill>
        <p:spPr bwMode="auto">
          <a:xfrm>
            <a:off x="304800" y="1999488"/>
            <a:ext cx="3733800" cy="4629912"/>
          </a:xfrm>
          <a:prstGeom prst="rect">
            <a:avLst/>
          </a:prstGeom>
          <a:noFill/>
          <a:ln w="76200">
            <a:solidFill>
              <a:srgbClr val="FF0000"/>
            </a:solidFill>
            <a:miter lim="800000"/>
            <a:headEnd/>
            <a:tailEnd/>
          </a:ln>
          <a:effectLst/>
        </p:spPr>
      </p:pic>
      <p:pic>
        <p:nvPicPr>
          <p:cNvPr id="8" name="Picture 3"/>
          <p:cNvPicPr>
            <a:picLocks noChangeAspect="1" noChangeArrowheads="1"/>
          </p:cNvPicPr>
          <p:nvPr/>
        </p:nvPicPr>
        <p:blipFill>
          <a:blip r:embed="rId4" cstate="print"/>
          <a:srcRect l="51757" t="23958" r="23060" b="17708"/>
          <a:stretch>
            <a:fillRect/>
          </a:stretch>
        </p:blipFill>
        <p:spPr bwMode="auto">
          <a:xfrm>
            <a:off x="4953000" y="1981200"/>
            <a:ext cx="3569153" cy="4648200"/>
          </a:xfrm>
          <a:prstGeom prst="rect">
            <a:avLst/>
          </a:prstGeom>
          <a:noFill/>
          <a:ln w="76200">
            <a:solidFill>
              <a:srgbClr val="FFFF00"/>
            </a:solidFill>
            <a:miter lim="800000"/>
            <a:headEnd/>
            <a:tailEnd/>
          </a:ln>
          <a:effectLst/>
        </p:spPr>
      </p:pic>
      <p:sp>
        <p:nvSpPr>
          <p:cNvPr id="5" name="Date Placeholder 4"/>
          <p:cNvSpPr>
            <a:spLocks noGrp="1"/>
          </p:cNvSpPr>
          <p:nvPr>
            <p:ph type="dt" sz="half" idx="10"/>
          </p:nvPr>
        </p:nvSpPr>
        <p:spPr>
          <a:xfrm>
            <a:off x="7239000" y="152400"/>
            <a:ext cx="2133600" cy="365125"/>
          </a:xfrm>
        </p:spPr>
        <p:txBody>
          <a:bodyPr/>
          <a:lstStyle/>
          <a:p>
            <a:r>
              <a:rPr lang="en-US" b="1">
                <a:solidFill>
                  <a:srgbClr val="0000FF"/>
                </a:solidFill>
              </a:rPr>
              <a:t>Tuesday 29 December 2020</a:t>
            </a:r>
            <a:endParaRPr lang="en-US" b="1" dirty="0">
              <a:solidFill>
                <a:srgbClr val="0000FF"/>
              </a:solidFill>
            </a:endParaRPr>
          </a:p>
        </p:txBody>
      </p:sp>
      <p:sp>
        <p:nvSpPr>
          <p:cNvPr id="6" name="Slide Number Placeholder 5"/>
          <p:cNvSpPr>
            <a:spLocks noGrp="1"/>
          </p:cNvSpPr>
          <p:nvPr>
            <p:ph type="sldNum" sz="quarter" idx="12"/>
          </p:nvPr>
        </p:nvSpPr>
        <p:spPr>
          <a:xfrm>
            <a:off x="4267200" y="6172200"/>
            <a:ext cx="457200" cy="365125"/>
          </a:xfrm>
        </p:spPr>
        <p:txBody>
          <a:bodyPr/>
          <a:lstStyle/>
          <a:p>
            <a:fld id="{B6F15528-21DE-4FAA-801E-634DDDAF4B2B}" type="slidenum">
              <a:rPr lang="en-US" b="1" smtClean="0">
                <a:solidFill>
                  <a:srgbClr val="0000FF"/>
                </a:solidFill>
              </a:rPr>
              <a:pPr/>
              <a:t>37</a:t>
            </a:fld>
            <a:endParaRPr lang="en-US" b="1">
              <a:solidFill>
                <a:srgbClr val="0000FF"/>
              </a:solidFill>
            </a:endParaRPr>
          </a:p>
        </p:txBody>
      </p:sp>
      <p:sp>
        <p:nvSpPr>
          <p:cNvPr id="9" name="Footer Placeholder 8"/>
          <p:cNvSpPr>
            <a:spLocks noGrp="1"/>
          </p:cNvSpPr>
          <p:nvPr>
            <p:ph type="ftr" sz="quarter" idx="11"/>
          </p:nvPr>
        </p:nvSpPr>
        <p:spPr>
          <a:xfrm>
            <a:off x="6477000" y="0"/>
            <a:ext cx="2895600" cy="365125"/>
          </a:xfrm>
        </p:spPr>
        <p:txBody>
          <a:bodyPr/>
          <a:lstStyle/>
          <a:p>
            <a:r>
              <a:rPr lang="en-US" b="1">
                <a:solidFill>
                  <a:srgbClr val="0000FF"/>
                </a:solidFill>
              </a:rPr>
              <a:t>Dr. Aiman Q. Afar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6200" y="152400"/>
            <a:ext cx="3647024" cy="461665"/>
          </a:xfrm>
          <a:prstGeom prst="rect">
            <a:avLst/>
          </a:prstGeom>
          <a:solidFill>
            <a:srgbClr val="FFFF00"/>
          </a:solidFill>
          <a:ln w="57150">
            <a:solidFill>
              <a:schemeClr val="tx1"/>
            </a:solidFill>
          </a:ln>
        </p:spPr>
        <p:txBody>
          <a:bodyPr wrap="none">
            <a:spAutoFit/>
          </a:bodyPr>
          <a:lstStyle/>
          <a:p>
            <a:r>
              <a:rPr lang="en-GB" sz="2400" b="1" dirty="0">
                <a:solidFill>
                  <a:srgbClr val="FF0000"/>
                </a:solidFill>
              </a:rPr>
              <a:t>Hypophyseal Portal System</a:t>
            </a:r>
          </a:p>
        </p:txBody>
      </p:sp>
      <p:sp>
        <p:nvSpPr>
          <p:cNvPr id="3" name="مستطيل 2"/>
          <p:cNvSpPr/>
          <p:nvPr/>
        </p:nvSpPr>
        <p:spPr>
          <a:xfrm>
            <a:off x="76200" y="685800"/>
            <a:ext cx="8991600" cy="2246769"/>
          </a:xfrm>
          <a:prstGeom prst="rect">
            <a:avLst/>
          </a:prstGeom>
          <a:ln>
            <a:solidFill>
              <a:srgbClr val="0000FF"/>
            </a:solidFill>
          </a:ln>
        </p:spPr>
        <p:txBody>
          <a:bodyPr wrap="square">
            <a:spAutoFit/>
          </a:bodyPr>
          <a:lstStyle/>
          <a:p>
            <a:r>
              <a:rPr lang="en-GB" sz="2000" dirty="0" err="1"/>
              <a:t>Neurosecretory</a:t>
            </a:r>
            <a:r>
              <a:rPr lang="en-GB" sz="2000" dirty="0"/>
              <a:t> cells situated mainly in the </a:t>
            </a:r>
            <a:r>
              <a:rPr lang="en-GB" sz="2000" b="1" dirty="0">
                <a:solidFill>
                  <a:srgbClr val="7030A0"/>
                </a:solidFill>
              </a:rPr>
              <a:t>medial zone of the hypothalamus are </a:t>
            </a:r>
            <a:r>
              <a:rPr lang="en-GB" sz="2000" dirty="0"/>
              <a:t>responsible for the production of the </a:t>
            </a:r>
            <a:r>
              <a:rPr lang="en-GB" sz="2000" b="1" dirty="0"/>
              <a:t>releasing hormones and release-inhibitory hormones.</a:t>
            </a:r>
          </a:p>
          <a:p>
            <a:r>
              <a:rPr lang="en-GB" sz="2000" dirty="0"/>
              <a:t>The hormones are packaged into granules and are transported along the axons of these cells into </a:t>
            </a:r>
            <a:r>
              <a:rPr lang="en-GB" sz="2000" b="1" dirty="0">
                <a:solidFill>
                  <a:srgbClr val="0000FF"/>
                </a:solidFill>
              </a:rPr>
              <a:t>the median eminence and </a:t>
            </a:r>
            <a:r>
              <a:rPr lang="en-GB" sz="2000" b="1" dirty="0" err="1">
                <a:solidFill>
                  <a:srgbClr val="0000FF"/>
                </a:solidFill>
              </a:rPr>
              <a:t>infundibulum</a:t>
            </a:r>
            <a:r>
              <a:rPr lang="en-GB" sz="2000" dirty="0"/>
              <a:t>. Here, the granules are released by </a:t>
            </a:r>
            <a:r>
              <a:rPr lang="en-GB" sz="2000" dirty="0" err="1"/>
              <a:t>exocytosis</a:t>
            </a:r>
            <a:r>
              <a:rPr lang="en-GB" sz="2000" dirty="0"/>
              <a:t> onto fenestrated capillaries at the upper end of </a:t>
            </a:r>
            <a:r>
              <a:rPr lang="en-GB" sz="2000" b="1" dirty="0">
                <a:solidFill>
                  <a:schemeClr val="accent6">
                    <a:lumMod val="75000"/>
                  </a:schemeClr>
                </a:solidFill>
              </a:rPr>
              <a:t>the hypophyseal portal system</a:t>
            </a:r>
          </a:p>
        </p:txBody>
      </p:sp>
      <p:pic>
        <p:nvPicPr>
          <p:cNvPr id="6" name="Picture 3"/>
          <p:cNvPicPr>
            <a:picLocks noChangeAspect="1" noChangeArrowheads="1"/>
          </p:cNvPicPr>
          <p:nvPr/>
        </p:nvPicPr>
        <p:blipFill>
          <a:blip r:embed="rId2" cstate="print"/>
          <a:srcRect l="51757" t="23958" r="23060" b="17708"/>
          <a:stretch>
            <a:fillRect/>
          </a:stretch>
        </p:blipFill>
        <p:spPr bwMode="auto">
          <a:xfrm>
            <a:off x="228600" y="3048000"/>
            <a:ext cx="2819400" cy="3671777"/>
          </a:xfrm>
          <a:prstGeom prst="rect">
            <a:avLst/>
          </a:prstGeom>
          <a:noFill/>
          <a:ln w="76200">
            <a:solidFill>
              <a:srgbClr val="0000FF"/>
            </a:solidFill>
            <a:miter lim="800000"/>
            <a:headEnd/>
            <a:tailEnd/>
          </a:ln>
          <a:effectLst/>
        </p:spPr>
      </p:pic>
      <p:pic>
        <p:nvPicPr>
          <p:cNvPr id="33794" name="Picture 2"/>
          <p:cNvPicPr>
            <a:picLocks noChangeAspect="1" noChangeArrowheads="1"/>
          </p:cNvPicPr>
          <p:nvPr/>
        </p:nvPicPr>
        <p:blipFill>
          <a:blip r:embed="rId3" cstate="print"/>
          <a:srcRect l="26354" t="21875" r="25622" b="23958"/>
          <a:stretch>
            <a:fillRect/>
          </a:stretch>
        </p:blipFill>
        <p:spPr bwMode="auto">
          <a:xfrm>
            <a:off x="3505200" y="3200399"/>
            <a:ext cx="5410200" cy="3430859"/>
          </a:xfrm>
          <a:prstGeom prst="rect">
            <a:avLst/>
          </a:prstGeom>
          <a:noFill/>
          <a:ln w="76200">
            <a:solidFill>
              <a:srgbClr val="0000FF"/>
            </a:solidFill>
            <a:miter lim="800000"/>
            <a:headEnd/>
            <a:tailEnd/>
          </a:ln>
          <a:effectLst/>
        </p:spPr>
      </p:pic>
      <p:sp>
        <p:nvSpPr>
          <p:cNvPr id="7" name="Date Placeholder 6"/>
          <p:cNvSpPr>
            <a:spLocks noGrp="1"/>
          </p:cNvSpPr>
          <p:nvPr>
            <p:ph type="dt" sz="half" idx="10"/>
          </p:nvPr>
        </p:nvSpPr>
        <p:spPr>
          <a:xfrm>
            <a:off x="7543800" y="152400"/>
            <a:ext cx="2133600" cy="365125"/>
          </a:xfrm>
        </p:spPr>
        <p:txBody>
          <a:bodyPr/>
          <a:lstStyle/>
          <a:p>
            <a:r>
              <a:rPr lang="en-US" b="1">
                <a:solidFill>
                  <a:srgbClr val="0000FF"/>
                </a:solidFill>
              </a:rPr>
              <a:t>Tuesday 29 December 2020</a:t>
            </a:r>
            <a:endParaRPr lang="en-US" b="1" dirty="0">
              <a:solidFill>
                <a:srgbClr val="0000FF"/>
              </a:solidFill>
            </a:endParaRPr>
          </a:p>
        </p:txBody>
      </p:sp>
      <p:sp>
        <p:nvSpPr>
          <p:cNvPr id="8" name="Slide Number Placeholder 7"/>
          <p:cNvSpPr>
            <a:spLocks noGrp="1"/>
          </p:cNvSpPr>
          <p:nvPr>
            <p:ph type="sldNum" sz="quarter" idx="12"/>
          </p:nvPr>
        </p:nvSpPr>
        <p:spPr>
          <a:xfrm>
            <a:off x="7772400" y="304800"/>
            <a:ext cx="381000" cy="365125"/>
          </a:xfrm>
        </p:spPr>
        <p:txBody>
          <a:bodyPr/>
          <a:lstStyle/>
          <a:p>
            <a:fld id="{B6F15528-21DE-4FAA-801E-634DDDAF4B2B}" type="slidenum">
              <a:rPr lang="en-US" b="1" smtClean="0">
                <a:solidFill>
                  <a:srgbClr val="0000FF"/>
                </a:solidFill>
              </a:rPr>
              <a:pPr/>
              <a:t>38</a:t>
            </a:fld>
            <a:endParaRPr lang="en-US" b="1" dirty="0">
              <a:solidFill>
                <a:srgbClr val="0000FF"/>
              </a:solidFill>
            </a:endParaRPr>
          </a:p>
        </p:txBody>
      </p:sp>
      <p:sp>
        <p:nvSpPr>
          <p:cNvPr id="9" name="Footer Placeholder 8"/>
          <p:cNvSpPr>
            <a:spLocks noGrp="1"/>
          </p:cNvSpPr>
          <p:nvPr>
            <p:ph type="ftr" sz="quarter" idx="11"/>
          </p:nvPr>
        </p:nvSpPr>
        <p:spPr>
          <a:xfrm>
            <a:off x="6629400" y="0"/>
            <a:ext cx="2895600" cy="365125"/>
          </a:xfrm>
        </p:spPr>
        <p:txBody>
          <a:bodyPr/>
          <a:lstStyle/>
          <a:p>
            <a:r>
              <a:rPr lang="en-US" b="1">
                <a:solidFill>
                  <a:srgbClr val="0000FF"/>
                </a:solidFill>
              </a:rPr>
              <a:t>Dr. Aiman Q. Afar</a:t>
            </a:r>
            <a:endParaRPr lang="en-US" b="1" dirty="0">
              <a:solidFill>
                <a:srgbClr val="0000FF"/>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l="51757" t="23958" r="23060" b="17708"/>
          <a:stretch>
            <a:fillRect/>
          </a:stretch>
        </p:blipFill>
        <p:spPr bwMode="auto">
          <a:xfrm>
            <a:off x="5334000" y="457200"/>
            <a:ext cx="3569153" cy="4648200"/>
          </a:xfrm>
          <a:prstGeom prst="rect">
            <a:avLst/>
          </a:prstGeom>
          <a:noFill/>
          <a:ln w="76200">
            <a:solidFill>
              <a:srgbClr val="FFFF00"/>
            </a:solidFill>
            <a:miter lim="800000"/>
            <a:headEnd/>
            <a:tailEnd/>
          </a:ln>
          <a:effectLst/>
        </p:spPr>
      </p:pic>
      <p:sp>
        <p:nvSpPr>
          <p:cNvPr id="3" name="مستطيل 2"/>
          <p:cNvSpPr/>
          <p:nvPr/>
        </p:nvSpPr>
        <p:spPr>
          <a:xfrm>
            <a:off x="152400" y="914400"/>
            <a:ext cx="4800600" cy="3477875"/>
          </a:xfrm>
          <a:prstGeom prst="rect">
            <a:avLst/>
          </a:prstGeom>
        </p:spPr>
        <p:txBody>
          <a:bodyPr wrap="square">
            <a:spAutoFit/>
          </a:bodyPr>
          <a:lstStyle/>
          <a:p>
            <a:r>
              <a:rPr lang="en-GB" sz="2000" b="1" dirty="0">
                <a:solidFill>
                  <a:schemeClr val="accent2">
                    <a:lumMod val="75000"/>
                  </a:schemeClr>
                </a:solidFill>
              </a:rPr>
              <a:t>The hypophyseal portal system </a:t>
            </a:r>
            <a:r>
              <a:rPr lang="en-GB" sz="2000" dirty="0"/>
              <a:t>is formed on each side from the </a:t>
            </a:r>
            <a:r>
              <a:rPr lang="en-GB" sz="2000" b="1" dirty="0">
                <a:solidFill>
                  <a:srgbClr val="FF0000"/>
                </a:solidFill>
              </a:rPr>
              <a:t>superior hypophyseal artery</a:t>
            </a:r>
            <a:r>
              <a:rPr lang="en-GB" sz="2000" dirty="0"/>
              <a:t>, which is a branch </a:t>
            </a:r>
            <a:r>
              <a:rPr lang="en-GB" sz="2000" b="1" dirty="0">
                <a:solidFill>
                  <a:srgbClr val="FF0000"/>
                </a:solidFill>
              </a:rPr>
              <a:t>of the internal carotid artery </a:t>
            </a:r>
          </a:p>
          <a:p>
            <a:r>
              <a:rPr lang="en-GB" sz="2000" dirty="0"/>
              <a:t>The artery enters </a:t>
            </a:r>
            <a:r>
              <a:rPr lang="en-GB" sz="2000" b="1" dirty="0">
                <a:solidFill>
                  <a:srgbClr val="0000FF"/>
                </a:solidFill>
              </a:rPr>
              <a:t>the median eminence </a:t>
            </a:r>
            <a:r>
              <a:rPr lang="en-GB" sz="2000" dirty="0"/>
              <a:t>and divides into </a:t>
            </a:r>
            <a:r>
              <a:rPr lang="en-GB" sz="2000" b="1" dirty="0">
                <a:solidFill>
                  <a:srgbClr val="FF0066"/>
                </a:solidFill>
              </a:rPr>
              <a:t>tufts of capillaries</a:t>
            </a:r>
            <a:r>
              <a:rPr lang="en-GB" sz="2000" dirty="0"/>
              <a:t>. These</a:t>
            </a:r>
          </a:p>
          <a:p>
            <a:r>
              <a:rPr lang="en-GB" sz="2000" dirty="0"/>
              <a:t>capillaries drain into </a:t>
            </a:r>
            <a:r>
              <a:rPr lang="en-GB" sz="2000" b="1" dirty="0">
                <a:solidFill>
                  <a:srgbClr val="FF0066"/>
                </a:solidFill>
              </a:rPr>
              <a:t>long and short descending vessels </a:t>
            </a:r>
            <a:r>
              <a:rPr lang="en-GB" sz="2000" dirty="0"/>
              <a:t>that end in </a:t>
            </a:r>
            <a:r>
              <a:rPr lang="en-GB" sz="2000" b="1" dirty="0">
                <a:solidFill>
                  <a:srgbClr val="0000FF"/>
                </a:solidFill>
              </a:rPr>
              <a:t>the anterior lobe of the hypophysis </a:t>
            </a:r>
            <a:r>
              <a:rPr lang="en-GB" sz="2000" dirty="0"/>
              <a:t>by dividing into </a:t>
            </a:r>
            <a:r>
              <a:rPr lang="en-GB" sz="2000" b="1" dirty="0">
                <a:solidFill>
                  <a:srgbClr val="FF0066"/>
                </a:solidFill>
              </a:rPr>
              <a:t>vascular sinusoids </a:t>
            </a:r>
            <a:r>
              <a:rPr lang="en-GB" sz="2000" dirty="0"/>
              <a:t>that pass between the </a:t>
            </a:r>
            <a:r>
              <a:rPr lang="en-GB" sz="2000" dirty="0" err="1"/>
              <a:t>secretory</a:t>
            </a:r>
            <a:r>
              <a:rPr lang="en-GB" sz="2000" dirty="0"/>
              <a:t> cells of the anterior lobe.</a:t>
            </a:r>
          </a:p>
        </p:txBody>
      </p:sp>
      <p:sp>
        <p:nvSpPr>
          <p:cNvPr id="4" name="مستطيل 3"/>
          <p:cNvSpPr/>
          <p:nvPr/>
        </p:nvSpPr>
        <p:spPr>
          <a:xfrm>
            <a:off x="304800" y="5410200"/>
            <a:ext cx="8229600" cy="707886"/>
          </a:xfrm>
          <a:prstGeom prst="rect">
            <a:avLst/>
          </a:prstGeom>
        </p:spPr>
        <p:txBody>
          <a:bodyPr wrap="square">
            <a:spAutoFit/>
          </a:bodyPr>
          <a:lstStyle/>
          <a:p>
            <a:r>
              <a:rPr lang="en-GB" sz="2000" b="1" dirty="0">
                <a:solidFill>
                  <a:srgbClr val="FF0000"/>
                </a:solidFill>
                <a:latin typeface="Candara" pitchFamily="34" charset="0"/>
              </a:rPr>
              <a:t>The portal system </a:t>
            </a:r>
            <a:r>
              <a:rPr lang="en-GB" sz="2000" dirty="0">
                <a:latin typeface="Candara" pitchFamily="34" charset="0"/>
              </a:rPr>
              <a:t>carries the </a:t>
            </a:r>
            <a:r>
              <a:rPr lang="en-GB" sz="2000" b="1" i="1" u="sng" dirty="0">
                <a:solidFill>
                  <a:srgbClr val="7030A0"/>
                </a:solidFill>
                <a:latin typeface="Candara" pitchFamily="34" charset="0"/>
              </a:rPr>
              <a:t>releasing hormones </a:t>
            </a:r>
            <a:r>
              <a:rPr lang="en-GB" sz="2000" dirty="0">
                <a:latin typeface="Candara" pitchFamily="34" charset="0"/>
              </a:rPr>
              <a:t>and </a:t>
            </a:r>
            <a:r>
              <a:rPr lang="en-GB" sz="2000" b="1" i="1" u="sng" dirty="0">
                <a:solidFill>
                  <a:srgbClr val="7030A0"/>
                </a:solidFill>
                <a:latin typeface="Candara" pitchFamily="34" charset="0"/>
              </a:rPr>
              <a:t>the release-inhibiting hormones </a:t>
            </a:r>
            <a:r>
              <a:rPr lang="en-GB" sz="2000" dirty="0">
                <a:latin typeface="Candara" pitchFamily="34" charset="0"/>
              </a:rPr>
              <a:t>to the </a:t>
            </a:r>
            <a:r>
              <a:rPr lang="en-GB" sz="2000" dirty="0" err="1">
                <a:latin typeface="Candara" pitchFamily="34" charset="0"/>
              </a:rPr>
              <a:t>secretory</a:t>
            </a:r>
            <a:r>
              <a:rPr lang="en-GB" sz="2000" dirty="0">
                <a:latin typeface="Candara" pitchFamily="34" charset="0"/>
              </a:rPr>
              <a:t> cells of </a:t>
            </a:r>
            <a:r>
              <a:rPr lang="en-GB" sz="2000" b="1" dirty="0">
                <a:solidFill>
                  <a:srgbClr val="0000FF"/>
                </a:solidFill>
                <a:latin typeface="Candara" pitchFamily="34" charset="0"/>
              </a:rPr>
              <a:t>the anterior lobe of the hypophysis</a:t>
            </a:r>
          </a:p>
        </p:txBody>
      </p:sp>
      <p:sp>
        <p:nvSpPr>
          <p:cNvPr id="5" name="مستطيل 4"/>
          <p:cNvSpPr/>
          <p:nvPr/>
        </p:nvSpPr>
        <p:spPr>
          <a:xfrm>
            <a:off x="152400" y="152400"/>
            <a:ext cx="3647024" cy="461665"/>
          </a:xfrm>
          <a:prstGeom prst="rect">
            <a:avLst/>
          </a:prstGeom>
          <a:solidFill>
            <a:srgbClr val="FFFF00"/>
          </a:solidFill>
          <a:ln w="57150">
            <a:solidFill>
              <a:schemeClr val="tx1"/>
            </a:solidFill>
          </a:ln>
        </p:spPr>
        <p:txBody>
          <a:bodyPr wrap="none">
            <a:spAutoFit/>
          </a:bodyPr>
          <a:lstStyle/>
          <a:p>
            <a:r>
              <a:rPr lang="en-GB" sz="2400" b="1" dirty="0">
                <a:solidFill>
                  <a:srgbClr val="FF0000"/>
                </a:solidFill>
              </a:rPr>
              <a:t>Hypophyseal Portal System</a:t>
            </a:r>
          </a:p>
        </p:txBody>
      </p:sp>
      <p:sp>
        <p:nvSpPr>
          <p:cNvPr id="6" name="Date Placeholder 5"/>
          <p:cNvSpPr>
            <a:spLocks noGrp="1"/>
          </p:cNvSpPr>
          <p:nvPr>
            <p:ph type="dt" sz="half" idx="10"/>
          </p:nvPr>
        </p:nvSpPr>
        <p:spPr/>
        <p:txBody>
          <a:bodyPr/>
          <a:lstStyle/>
          <a:p>
            <a:r>
              <a:rPr lang="en-US" b="1">
                <a:solidFill>
                  <a:srgbClr val="0000FF"/>
                </a:solidFill>
              </a:rPr>
              <a:t>Tuesday 29 December 2020</a:t>
            </a:r>
            <a:endParaRPr lang="en-US" b="1" dirty="0">
              <a:solidFill>
                <a:srgbClr val="0000FF"/>
              </a:solidFill>
            </a:endParaRPr>
          </a:p>
        </p:txBody>
      </p:sp>
      <p:sp>
        <p:nvSpPr>
          <p:cNvPr id="7" name="Slide Number Placeholder 6"/>
          <p:cNvSpPr>
            <a:spLocks noGrp="1"/>
          </p:cNvSpPr>
          <p:nvPr>
            <p:ph type="sldNum" sz="quarter" idx="12"/>
          </p:nvPr>
        </p:nvSpPr>
        <p:spPr>
          <a:xfrm>
            <a:off x="8305800" y="6356350"/>
            <a:ext cx="381000" cy="365125"/>
          </a:xfrm>
        </p:spPr>
        <p:txBody>
          <a:bodyPr/>
          <a:lstStyle/>
          <a:p>
            <a:fld id="{B6F15528-21DE-4FAA-801E-634DDDAF4B2B}" type="slidenum">
              <a:rPr lang="en-US" b="1" smtClean="0">
                <a:solidFill>
                  <a:srgbClr val="0000FF"/>
                </a:solidFill>
              </a:rPr>
              <a:pPr/>
              <a:t>39</a:t>
            </a:fld>
            <a:endParaRPr lang="en-US" b="1">
              <a:solidFill>
                <a:srgbClr val="0000FF"/>
              </a:solidFill>
            </a:endParaRPr>
          </a:p>
        </p:txBody>
      </p:sp>
      <p:sp>
        <p:nvSpPr>
          <p:cNvPr id="8" name="Footer Placeholder 7"/>
          <p:cNvSpPr>
            <a:spLocks noGrp="1"/>
          </p:cNvSpPr>
          <p:nvPr>
            <p:ph type="ftr" sz="quarter" idx="11"/>
          </p:nvPr>
        </p:nvSpPr>
        <p:spPr/>
        <p:txBody>
          <a:bodyPr/>
          <a:lstStyle/>
          <a:p>
            <a:r>
              <a:rPr lang="en-US" b="1">
                <a:solidFill>
                  <a:srgbClr val="0000FF"/>
                </a:solidFill>
              </a:rPr>
              <a:t>Dr. Aiman Q. Afar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85800"/>
            <a:ext cx="8839200" cy="1938992"/>
          </a:xfrm>
          <a:prstGeom prst="rect">
            <a:avLst/>
          </a:prstGeom>
        </p:spPr>
        <p:txBody>
          <a:bodyPr wrap="square">
            <a:spAutoFit/>
          </a:bodyPr>
          <a:lstStyle/>
          <a:p>
            <a:pPr>
              <a:buFont typeface="Wingdings" pitchFamily="2" charset="2"/>
              <a:buChar char="q"/>
            </a:pPr>
            <a:r>
              <a:rPr lang="en-GB" sz="2000" b="1" dirty="0">
                <a:solidFill>
                  <a:srgbClr val="0000FF"/>
                </a:solidFill>
              </a:rPr>
              <a:t>The superior surface of the diencephalon </a:t>
            </a:r>
            <a:r>
              <a:rPr lang="en-GB" sz="2000" dirty="0"/>
              <a:t>is concealed by </a:t>
            </a:r>
            <a:r>
              <a:rPr lang="en-GB" sz="2000" b="1" dirty="0">
                <a:solidFill>
                  <a:srgbClr val="C00000"/>
                </a:solidFill>
              </a:rPr>
              <a:t>the fornix</a:t>
            </a:r>
            <a:r>
              <a:rPr lang="en-GB" sz="2000" dirty="0"/>
              <a:t>, which is a thick bundle of fibers that originates in </a:t>
            </a:r>
            <a:r>
              <a:rPr lang="en-GB" sz="2000" b="1" dirty="0"/>
              <a:t>the hippocampus </a:t>
            </a:r>
            <a:r>
              <a:rPr lang="en-GB" sz="2000" dirty="0"/>
              <a:t>of the temporal lobe and arches posteriorly over </a:t>
            </a:r>
            <a:r>
              <a:rPr lang="en-GB" sz="2000" b="1" dirty="0"/>
              <a:t>the thalamus </a:t>
            </a:r>
            <a:r>
              <a:rPr lang="en-GB" sz="2000" dirty="0"/>
              <a:t>to join </a:t>
            </a:r>
            <a:r>
              <a:rPr lang="en-GB" sz="2000" b="1" dirty="0">
                <a:solidFill>
                  <a:srgbClr val="C00000"/>
                </a:solidFill>
              </a:rPr>
              <a:t>the mammillary body</a:t>
            </a:r>
            <a:r>
              <a:rPr lang="en-GB" sz="2000" b="1" dirty="0"/>
              <a:t>. </a:t>
            </a:r>
          </a:p>
          <a:p>
            <a:endParaRPr lang="en-GB" sz="2000" dirty="0"/>
          </a:p>
          <a:p>
            <a:r>
              <a:rPr lang="en-GB" sz="2000" dirty="0"/>
              <a:t>The actual superior wall of the diencephalon is formed by </a:t>
            </a:r>
            <a:r>
              <a:rPr lang="en-GB" sz="2000" b="1" dirty="0">
                <a:solidFill>
                  <a:srgbClr val="C00000"/>
                </a:solidFill>
              </a:rPr>
              <a:t>the roof of the third ventricle.</a:t>
            </a:r>
          </a:p>
        </p:txBody>
      </p:sp>
      <p:sp>
        <p:nvSpPr>
          <p:cNvPr id="3" name="Rectangle 2"/>
          <p:cNvSpPr/>
          <p:nvPr/>
        </p:nvSpPr>
        <p:spPr>
          <a:xfrm>
            <a:off x="228600" y="152400"/>
            <a:ext cx="2974660" cy="584775"/>
          </a:xfrm>
          <a:prstGeom prst="rect">
            <a:avLst/>
          </a:prstGeom>
        </p:spPr>
        <p:txBody>
          <a:bodyPr wrap="none">
            <a:spAutoFit/>
          </a:bodyPr>
          <a:lstStyle/>
          <a:p>
            <a:r>
              <a:rPr lang="en-US" sz="3200" b="1" dirty="0">
                <a:solidFill>
                  <a:srgbClr val="FF0000"/>
                </a:solidFill>
              </a:rPr>
              <a:t>DIENCEPHALON </a:t>
            </a:r>
            <a:endParaRPr lang="en-GB" sz="3200" dirty="0">
              <a:solidFill>
                <a:srgbClr val="FF0000"/>
              </a:solidFill>
            </a:endParaRPr>
          </a:p>
        </p:txBody>
      </p:sp>
      <p:pic>
        <p:nvPicPr>
          <p:cNvPr id="18434" name="Picture 2"/>
          <p:cNvPicPr>
            <a:picLocks noChangeAspect="1" noChangeArrowheads="1"/>
          </p:cNvPicPr>
          <p:nvPr/>
        </p:nvPicPr>
        <p:blipFill>
          <a:blip r:embed="rId2" cstate="print"/>
          <a:srcRect l="22255" t="25000" r="35578" b="6250"/>
          <a:stretch>
            <a:fillRect/>
          </a:stretch>
        </p:blipFill>
        <p:spPr bwMode="auto">
          <a:xfrm>
            <a:off x="4419600" y="2508250"/>
            <a:ext cx="4495800" cy="4121150"/>
          </a:xfrm>
          <a:prstGeom prst="rect">
            <a:avLst/>
          </a:prstGeom>
          <a:noFill/>
          <a:ln w="57150">
            <a:solidFill>
              <a:srgbClr val="12FA49"/>
            </a:solidFill>
            <a:miter lim="800000"/>
            <a:headEnd/>
            <a:tailEnd/>
          </a:ln>
        </p:spPr>
      </p:pic>
      <p:sp>
        <p:nvSpPr>
          <p:cNvPr id="5" name="Rectangle 4"/>
          <p:cNvSpPr/>
          <p:nvPr/>
        </p:nvSpPr>
        <p:spPr>
          <a:xfrm>
            <a:off x="228600" y="3276600"/>
            <a:ext cx="3962400" cy="3170099"/>
          </a:xfrm>
          <a:prstGeom prst="rect">
            <a:avLst/>
          </a:prstGeom>
        </p:spPr>
        <p:txBody>
          <a:bodyPr wrap="square">
            <a:spAutoFit/>
          </a:bodyPr>
          <a:lstStyle/>
          <a:p>
            <a:r>
              <a:rPr lang="en-GB" sz="2000" dirty="0"/>
              <a:t>It is covered superiorly by </a:t>
            </a:r>
            <a:r>
              <a:rPr lang="en-GB" sz="2000" b="1" dirty="0">
                <a:solidFill>
                  <a:schemeClr val="accent6">
                    <a:lumMod val="50000"/>
                  </a:schemeClr>
                </a:solidFill>
              </a:rPr>
              <a:t>a vascular fold of pia mater</a:t>
            </a:r>
            <a:r>
              <a:rPr lang="en-GB" sz="2000" dirty="0"/>
              <a:t>, called </a:t>
            </a:r>
            <a:r>
              <a:rPr lang="en-GB" sz="2000" b="1" dirty="0">
                <a:solidFill>
                  <a:srgbClr val="FF0000"/>
                </a:solidFill>
              </a:rPr>
              <a:t>the </a:t>
            </a:r>
            <a:r>
              <a:rPr lang="en-GB" sz="2000" b="1" dirty="0" err="1">
                <a:solidFill>
                  <a:srgbClr val="FF0000"/>
                </a:solidFill>
              </a:rPr>
              <a:t>tela</a:t>
            </a:r>
            <a:r>
              <a:rPr lang="en-GB" sz="2000" b="1" dirty="0">
                <a:solidFill>
                  <a:srgbClr val="FF0000"/>
                </a:solidFill>
              </a:rPr>
              <a:t> </a:t>
            </a:r>
            <a:r>
              <a:rPr lang="en-GB" sz="2000" b="1" dirty="0" err="1">
                <a:solidFill>
                  <a:srgbClr val="FF0000"/>
                </a:solidFill>
              </a:rPr>
              <a:t>choroidea</a:t>
            </a:r>
            <a:r>
              <a:rPr lang="en-GB" sz="2000" dirty="0"/>
              <a:t> of the third ventricle. </a:t>
            </a:r>
          </a:p>
          <a:p>
            <a:endParaRPr lang="en-GB" sz="2000" dirty="0"/>
          </a:p>
          <a:p>
            <a:r>
              <a:rPr lang="en-GB" sz="2000" dirty="0"/>
              <a:t>From the roof of the third ventricle, a pair of </a:t>
            </a:r>
            <a:r>
              <a:rPr lang="en-GB" sz="2000" b="1" dirty="0"/>
              <a:t>vascular processes</a:t>
            </a:r>
            <a:r>
              <a:rPr lang="en-GB" sz="2000" dirty="0"/>
              <a:t>, </a:t>
            </a:r>
            <a:r>
              <a:rPr lang="en-GB" sz="2000" b="1" dirty="0">
                <a:solidFill>
                  <a:srgbClr val="FF0000"/>
                </a:solidFill>
              </a:rPr>
              <a:t>the choroid plexuses </a:t>
            </a:r>
            <a:r>
              <a:rPr lang="en-GB" sz="2000" dirty="0"/>
              <a:t>of </a:t>
            </a:r>
            <a:r>
              <a:rPr lang="en-GB" sz="2000" b="1" dirty="0">
                <a:solidFill>
                  <a:srgbClr val="0000FF"/>
                </a:solidFill>
              </a:rPr>
              <a:t>the third ventricle,</a:t>
            </a:r>
            <a:r>
              <a:rPr lang="en-GB" sz="2000" dirty="0"/>
              <a:t> project downward from the midline into the </a:t>
            </a:r>
            <a:r>
              <a:rPr lang="en-GB" sz="2000" b="1" dirty="0"/>
              <a:t>cavity of the third ventricle</a:t>
            </a:r>
          </a:p>
        </p:txBody>
      </p:sp>
      <p:sp>
        <p:nvSpPr>
          <p:cNvPr id="6" name="Date Placeholder 5"/>
          <p:cNvSpPr>
            <a:spLocks noGrp="1"/>
          </p:cNvSpPr>
          <p:nvPr>
            <p:ph type="dt" sz="half" idx="10"/>
          </p:nvPr>
        </p:nvSpPr>
        <p:spPr>
          <a:xfrm>
            <a:off x="228600" y="6416675"/>
            <a:ext cx="2133600" cy="365125"/>
          </a:xfrm>
        </p:spPr>
        <p:txBody>
          <a:bodyPr/>
          <a:lstStyle/>
          <a:p>
            <a:r>
              <a:rPr lang="en-US" b="1">
                <a:solidFill>
                  <a:srgbClr val="FF0000"/>
                </a:solidFill>
              </a:rPr>
              <a:t>Tuesday 29 December 2020</a:t>
            </a:r>
            <a:endParaRPr lang="en-US" b="1" dirty="0">
              <a:solidFill>
                <a:srgbClr val="FF0000"/>
              </a:solidFill>
            </a:endParaRPr>
          </a:p>
        </p:txBody>
      </p:sp>
      <p:sp>
        <p:nvSpPr>
          <p:cNvPr id="7" name="Slide Number Placeholder 6"/>
          <p:cNvSpPr>
            <a:spLocks noGrp="1"/>
          </p:cNvSpPr>
          <p:nvPr>
            <p:ph type="sldNum" sz="quarter" idx="12"/>
          </p:nvPr>
        </p:nvSpPr>
        <p:spPr>
          <a:xfrm>
            <a:off x="8382000" y="152400"/>
            <a:ext cx="381000" cy="365125"/>
          </a:xfrm>
        </p:spPr>
        <p:txBody>
          <a:bodyPr/>
          <a:lstStyle/>
          <a:p>
            <a:fld id="{B6F15528-21DE-4FAA-801E-634DDDAF4B2B}" type="slidenum">
              <a:rPr lang="en-US" b="1" smtClean="0">
                <a:solidFill>
                  <a:srgbClr val="FF0000"/>
                </a:solidFill>
              </a:rPr>
              <a:pPr/>
              <a:t>4</a:t>
            </a:fld>
            <a:endParaRPr lang="en-US" b="1" dirty="0">
              <a:solidFill>
                <a:srgbClr val="FF0000"/>
              </a:solidFill>
            </a:endParaRPr>
          </a:p>
        </p:txBody>
      </p:sp>
      <p:sp>
        <p:nvSpPr>
          <p:cNvPr id="8" name="Footer Placeholder 7"/>
          <p:cNvSpPr>
            <a:spLocks noGrp="1"/>
          </p:cNvSpPr>
          <p:nvPr>
            <p:ph type="ftr" sz="quarter" idx="11"/>
          </p:nvPr>
        </p:nvSpPr>
        <p:spPr>
          <a:xfrm>
            <a:off x="2057400" y="6416675"/>
            <a:ext cx="2895600" cy="365125"/>
          </a:xfrm>
        </p:spPr>
        <p:txBody>
          <a:bodyPr/>
          <a:lstStyle/>
          <a:p>
            <a:r>
              <a:rPr lang="en-US" b="1" dirty="0">
                <a:solidFill>
                  <a:srgbClr val="FF0000"/>
                </a:solidFill>
              </a:rPr>
              <a:t>Dr. Aiman Q. Afar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28600" y="304800"/>
            <a:ext cx="3647024" cy="461665"/>
          </a:xfrm>
          <a:prstGeom prst="rect">
            <a:avLst/>
          </a:prstGeom>
          <a:solidFill>
            <a:srgbClr val="FFFF00"/>
          </a:solidFill>
          <a:ln w="57150">
            <a:solidFill>
              <a:schemeClr val="tx1"/>
            </a:solidFill>
          </a:ln>
        </p:spPr>
        <p:txBody>
          <a:bodyPr wrap="none">
            <a:spAutoFit/>
          </a:bodyPr>
          <a:lstStyle/>
          <a:p>
            <a:r>
              <a:rPr lang="en-GB" sz="2400" b="1" dirty="0">
                <a:solidFill>
                  <a:srgbClr val="FF0000"/>
                </a:solidFill>
              </a:rPr>
              <a:t>Hypophyseal Portal System</a:t>
            </a:r>
          </a:p>
        </p:txBody>
      </p:sp>
      <p:pic>
        <p:nvPicPr>
          <p:cNvPr id="32770" name="Picture 2"/>
          <p:cNvPicPr>
            <a:picLocks noChangeAspect="1" noChangeArrowheads="1"/>
          </p:cNvPicPr>
          <p:nvPr/>
        </p:nvPicPr>
        <p:blipFill>
          <a:blip r:embed="rId2" cstate="print"/>
          <a:srcRect l="22255" t="31250" r="21523" b="20833"/>
          <a:stretch>
            <a:fillRect/>
          </a:stretch>
        </p:blipFill>
        <p:spPr bwMode="auto">
          <a:xfrm>
            <a:off x="228600" y="1066800"/>
            <a:ext cx="8753061" cy="4194175"/>
          </a:xfrm>
          <a:prstGeom prst="rect">
            <a:avLst/>
          </a:prstGeom>
          <a:noFill/>
          <a:ln w="76200">
            <a:solidFill>
              <a:srgbClr val="0000FF"/>
            </a:solidFill>
            <a:miter lim="800000"/>
            <a:headEnd/>
            <a:tailEnd/>
          </a:ln>
          <a:effectLst/>
        </p:spPr>
      </p:pic>
      <p:sp>
        <p:nvSpPr>
          <p:cNvPr id="4" name="Date Placeholder 3"/>
          <p:cNvSpPr>
            <a:spLocks noGrp="1"/>
          </p:cNvSpPr>
          <p:nvPr>
            <p:ph type="dt" sz="half" idx="10"/>
          </p:nvPr>
        </p:nvSpPr>
        <p:spPr/>
        <p:txBody>
          <a:bodyPr/>
          <a:lstStyle/>
          <a:p>
            <a:r>
              <a:rPr lang="en-US" b="1">
                <a:solidFill>
                  <a:srgbClr val="0000FF"/>
                </a:solidFill>
              </a:rPr>
              <a:t>Tuesday 29 December 2020</a:t>
            </a:r>
            <a:endParaRPr lang="en-US" b="1" dirty="0">
              <a:solidFill>
                <a:srgbClr val="0000FF"/>
              </a:solidFill>
            </a:endParaRPr>
          </a:p>
        </p:txBody>
      </p:sp>
      <p:sp>
        <p:nvSpPr>
          <p:cNvPr id="5" name="Slide Number Placeholder 4"/>
          <p:cNvSpPr>
            <a:spLocks noGrp="1"/>
          </p:cNvSpPr>
          <p:nvPr>
            <p:ph type="sldNum" sz="quarter" idx="12"/>
          </p:nvPr>
        </p:nvSpPr>
        <p:spPr>
          <a:xfrm>
            <a:off x="8229600" y="6356350"/>
            <a:ext cx="457200" cy="365125"/>
          </a:xfrm>
        </p:spPr>
        <p:txBody>
          <a:bodyPr/>
          <a:lstStyle/>
          <a:p>
            <a:fld id="{B6F15528-21DE-4FAA-801E-634DDDAF4B2B}" type="slidenum">
              <a:rPr lang="en-US" b="1" smtClean="0">
                <a:solidFill>
                  <a:srgbClr val="0000FF"/>
                </a:solidFill>
              </a:rPr>
              <a:pPr/>
              <a:t>40</a:t>
            </a:fld>
            <a:endParaRPr lang="en-US" b="1">
              <a:solidFill>
                <a:srgbClr val="0000FF"/>
              </a:solidFill>
            </a:endParaRPr>
          </a:p>
        </p:txBody>
      </p:sp>
      <p:sp>
        <p:nvSpPr>
          <p:cNvPr id="6" name="Footer Placeholder 5"/>
          <p:cNvSpPr>
            <a:spLocks noGrp="1"/>
          </p:cNvSpPr>
          <p:nvPr>
            <p:ph type="ftr" sz="quarter" idx="11"/>
          </p:nvPr>
        </p:nvSpPr>
        <p:spPr/>
        <p:txBody>
          <a:bodyPr/>
          <a:lstStyle/>
          <a:p>
            <a:r>
              <a:rPr lang="en-US" b="1">
                <a:solidFill>
                  <a:srgbClr val="0000FF"/>
                </a:solidFill>
              </a:rPr>
              <a:t>Dr. Aiman Q. Afar</a:t>
            </a:r>
            <a:endParaRPr lang="en-US" b="1" dirty="0">
              <a:solidFill>
                <a:srgbClr val="0000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28600" y="152400"/>
            <a:ext cx="5943600" cy="523220"/>
          </a:xfrm>
          <a:prstGeom prst="rect">
            <a:avLst/>
          </a:prstGeom>
          <a:ln w="57150">
            <a:solidFill>
              <a:srgbClr val="0000FF"/>
            </a:solidFill>
          </a:ln>
        </p:spPr>
        <p:txBody>
          <a:bodyPr wrap="square">
            <a:spAutoFit/>
          </a:bodyPr>
          <a:lstStyle/>
          <a:p>
            <a:r>
              <a:rPr lang="en-GB" sz="2800" b="1" dirty="0">
                <a:solidFill>
                  <a:srgbClr val="FF0000"/>
                </a:solidFill>
              </a:rPr>
              <a:t>FUNCTIONS OF THE HYPOTHALAMUS</a:t>
            </a:r>
          </a:p>
        </p:txBody>
      </p:sp>
      <p:pic>
        <p:nvPicPr>
          <p:cNvPr id="34818" name="Picture 2"/>
          <p:cNvPicPr>
            <a:picLocks noChangeAspect="1" noChangeArrowheads="1"/>
          </p:cNvPicPr>
          <p:nvPr/>
        </p:nvPicPr>
        <p:blipFill>
          <a:blip r:embed="rId2" cstate="print"/>
          <a:srcRect l="50952" t="30208" r="22108" b="20833"/>
          <a:stretch>
            <a:fillRect/>
          </a:stretch>
        </p:blipFill>
        <p:spPr bwMode="auto">
          <a:xfrm>
            <a:off x="76200" y="1447800"/>
            <a:ext cx="4724400" cy="4827105"/>
          </a:xfrm>
          <a:prstGeom prst="rect">
            <a:avLst/>
          </a:prstGeom>
          <a:noFill/>
          <a:ln w="76200">
            <a:solidFill>
              <a:srgbClr val="FFFF00"/>
            </a:solidFill>
            <a:miter lim="800000"/>
            <a:headEnd/>
            <a:tailEnd/>
          </a:ln>
          <a:effectLst/>
        </p:spPr>
      </p:pic>
      <p:pic>
        <p:nvPicPr>
          <p:cNvPr id="4" name="Picture 2"/>
          <p:cNvPicPr>
            <a:picLocks noChangeAspect="1" noChangeArrowheads="1"/>
          </p:cNvPicPr>
          <p:nvPr/>
        </p:nvPicPr>
        <p:blipFill>
          <a:blip r:embed="rId3" cstate="print"/>
          <a:srcRect l="26354" t="21875" r="25622" b="23958"/>
          <a:stretch>
            <a:fillRect/>
          </a:stretch>
        </p:blipFill>
        <p:spPr bwMode="auto">
          <a:xfrm>
            <a:off x="5029200" y="2057400"/>
            <a:ext cx="3965331" cy="2514600"/>
          </a:xfrm>
          <a:prstGeom prst="rect">
            <a:avLst/>
          </a:prstGeom>
          <a:noFill/>
          <a:ln w="76200">
            <a:solidFill>
              <a:srgbClr val="0000FF"/>
            </a:solidFill>
            <a:miter lim="800000"/>
            <a:headEnd/>
            <a:tailEnd/>
          </a:ln>
          <a:effectLst/>
        </p:spPr>
      </p:pic>
      <p:sp>
        <p:nvSpPr>
          <p:cNvPr id="5" name="Date Placeholder 4"/>
          <p:cNvSpPr>
            <a:spLocks noGrp="1"/>
          </p:cNvSpPr>
          <p:nvPr>
            <p:ph type="dt" sz="half" idx="10"/>
          </p:nvPr>
        </p:nvSpPr>
        <p:spPr/>
        <p:txBody>
          <a:bodyPr/>
          <a:lstStyle/>
          <a:p>
            <a:r>
              <a:rPr lang="en-US" b="1">
                <a:solidFill>
                  <a:srgbClr val="0000FF"/>
                </a:solidFill>
              </a:rPr>
              <a:t>Tuesday 29 December 2020</a:t>
            </a:r>
            <a:endParaRPr lang="en-US" b="1" dirty="0">
              <a:solidFill>
                <a:srgbClr val="0000FF"/>
              </a:solidFill>
            </a:endParaRPr>
          </a:p>
        </p:txBody>
      </p:sp>
      <p:sp>
        <p:nvSpPr>
          <p:cNvPr id="6" name="Slide Number Placeholder 5"/>
          <p:cNvSpPr>
            <a:spLocks noGrp="1"/>
          </p:cNvSpPr>
          <p:nvPr>
            <p:ph type="sldNum" sz="quarter" idx="12"/>
          </p:nvPr>
        </p:nvSpPr>
        <p:spPr>
          <a:xfrm>
            <a:off x="8153400" y="6356350"/>
            <a:ext cx="533400" cy="365125"/>
          </a:xfrm>
        </p:spPr>
        <p:txBody>
          <a:bodyPr/>
          <a:lstStyle/>
          <a:p>
            <a:fld id="{B6F15528-21DE-4FAA-801E-634DDDAF4B2B}" type="slidenum">
              <a:rPr lang="en-US" b="1" smtClean="0">
                <a:solidFill>
                  <a:srgbClr val="0000FF"/>
                </a:solidFill>
              </a:rPr>
              <a:pPr/>
              <a:t>41</a:t>
            </a:fld>
            <a:endParaRPr lang="en-US" b="1">
              <a:solidFill>
                <a:srgbClr val="0000FF"/>
              </a:solidFill>
            </a:endParaRPr>
          </a:p>
        </p:txBody>
      </p:sp>
      <p:sp>
        <p:nvSpPr>
          <p:cNvPr id="7" name="Footer Placeholder 6"/>
          <p:cNvSpPr>
            <a:spLocks noGrp="1"/>
          </p:cNvSpPr>
          <p:nvPr>
            <p:ph type="ftr" sz="quarter" idx="11"/>
          </p:nvPr>
        </p:nvSpPr>
        <p:spPr/>
        <p:txBody>
          <a:bodyPr/>
          <a:lstStyle/>
          <a:p>
            <a:r>
              <a:rPr lang="en-US" b="1">
                <a:solidFill>
                  <a:srgbClr val="0000FF"/>
                </a:solidFill>
              </a:rPr>
              <a:t>Dr. Aiman Q. Afar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838200"/>
            <a:ext cx="3089307" cy="523220"/>
          </a:xfrm>
          <a:prstGeom prst="rect">
            <a:avLst/>
          </a:prstGeom>
          <a:solidFill>
            <a:srgbClr val="66FF33"/>
          </a:solidFill>
          <a:ln w="57150">
            <a:solidFill>
              <a:srgbClr val="0000FF"/>
            </a:solidFill>
          </a:ln>
        </p:spPr>
        <p:txBody>
          <a:bodyPr wrap="none">
            <a:spAutoFit/>
          </a:bodyPr>
          <a:lstStyle/>
          <a:p>
            <a:r>
              <a:rPr lang="en-GB" sz="2800" b="1" dirty="0">
                <a:solidFill>
                  <a:srgbClr val="C00000"/>
                </a:solidFill>
              </a:rPr>
              <a:t>Autonomic Control </a:t>
            </a:r>
          </a:p>
        </p:txBody>
      </p:sp>
      <p:sp>
        <p:nvSpPr>
          <p:cNvPr id="3" name="مستطيل 1"/>
          <p:cNvSpPr/>
          <p:nvPr/>
        </p:nvSpPr>
        <p:spPr>
          <a:xfrm>
            <a:off x="228600" y="152400"/>
            <a:ext cx="6934200" cy="584775"/>
          </a:xfrm>
          <a:prstGeom prst="rect">
            <a:avLst/>
          </a:prstGeom>
          <a:ln w="57150">
            <a:solidFill>
              <a:srgbClr val="0000FF"/>
            </a:solidFill>
          </a:ln>
        </p:spPr>
        <p:txBody>
          <a:bodyPr wrap="square">
            <a:spAutoFit/>
          </a:bodyPr>
          <a:lstStyle/>
          <a:p>
            <a:r>
              <a:rPr lang="en-GB" sz="3200" b="1" dirty="0">
                <a:solidFill>
                  <a:srgbClr val="FF0000"/>
                </a:solidFill>
              </a:rPr>
              <a:t>FUNCTIONS OF THE HYPOTHALAMUS</a:t>
            </a:r>
          </a:p>
        </p:txBody>
      </p:sp>
      <p:sp>
        <p:nvSpPr>
          <p:cNvPr id="4" name="Rectangle 3"/>
          <p:cNvSpPr/>
          <p:nvPr/>
        </p:nvSpPr>
        <p:spPr>
          <a:xfrm>
            <a:off x="228600" y="1524000"/>
            <a:ext cx="8686800" cy="707886"/>
          </a:xfrm>
          <a:prstGeom prst="rect">
            <a:avLst/>
          </a:prstGeom>
        </p:spPr>
        <p:txBody>
          <a:bodyPr wrap="square">
            <a:spAutoFit/>
          </a:bodyPr>
          <a:lstStyle/>
          <a:p>
            <a:pPr>
              <a:buFont typeface="Wingdings" pitchFamily="2" charset="2"/>
              <a:buChar char="v"/>
            </a:pPr>
            <a:r>
              <a:rPr lang="en-GB" sz="2000" dirty="0"/>
              <a:t>Essentially, the hypothalamus should be regarded as a </a:t>
            </a:r>
            <a:r>
              <a:rPr lang="en-GB" sz="2000" b="1" dirty="0"/>
              <a:t>higher nervous center</a:t>
            </a:r>
            <a:r>
              <a:rPr lang="en-GB" sz="2000" dirty="0"/>
              <a:t> for the control of </a:t>
            </a:r>
            <a:r>
              <a:rPr lang="en-GB" sz="2000" b="1" dirty="0"/>
              <a:t>lower autonomic centers </a:t>
            </a:r>
            <a:r>
              <a:rPr lang="en-GB" sz="2000" dirty="0"/>
              <a:t>in the </a:t>
            </a:r>
            <a:r>
              <a:rPr lang="en-GB" sz="2000" b="1" dirty="0"/>
              <a:t>brainstem </a:t>
            </a:r>
            <a:r>
              <a:rPr lang="en-GB" sz="2000" dirty="0"/>
              <a:t>and </a:t>
            </a:r>
            <a:r>
              <a:rPr lang="en-GB" sz="2000" b="1" dirty="0"/>
              <a:t>spinal cord </a:t>
            </a:r>
          </a:p>
        </p:txBody>
      </p:sp>
      <p:sp>
        <p:nvSpPr>
          <p:cNvPr id="5" name="Rectangle 4"/>
          <p:cNvSpPr/>
          <p:nvPr/>
        </p:nvSpPr>
        <p:spPr>
          <a:xfrm>
            <a:off x="304800" y="2590800"/>
            <a:ext cx="3962400" cy="4093428"/>
          </a:xfrm>
          <a:prstGeom prst="rect">
            <a:avLst/>
          </a:prstGeom>
        </p:spPr>
        <p:txBody>
          <a:bodyPr wrap="square">
            <a:spAutoFit/>
          </a:bodyPr>
          <a:lstStyle/>
          <a:p>
            <a:pPr>
              <a:buFont typeface="Wingdings" pitchFamily="2" charset="2"/>
              <a:buChar char="v"/>
            </a:pPr>
            <a:r>
              <a:rPr lang="en-GB" sz="2000" dirty="0"/>
              <a:t>Electrical stimulation of the hypothalamus shows that </a:t>
            </a:r>
            <a:r>
              <a:rPr lang="en-GB" sz="2000" b="1" dirty="0">
                <a:solidFill>
                  <a:srgbClr val="0000FF"/>
                </a:solidFill>
              </a:rPr>
              <a:t>the anterior hypothalamic area and the preoptic area </a:t>
            </a:r>
            <a:r>
              <a:rPr lang="en-GB" sz="2000" b="1" dirty="0"/>
              <a:t>influence</a:t>
            </a:r>
            <a:r>
              <a:rPr lang="en-GB" sz="2000" dirty="0"/>
              <a:t> </a:t>
            </a:r>
            <a:r>
              <a:rPr lang="en-GB" sz="2000" b="1" dirty="0"/>
              <a:t>parasympathetic responses</a:t>
            </a:r>
            <a:r>
              <a:rPr lang="en-GB" sz="2000" dirty="0"/>
              <a:t>; these include lowering of the blood pressure, slowing of the heart rate, contraction of the bladder, increased motility of the gastrointestinal </a:t>
            </a:r>
            <a:r>
              <a:rPr lang="en-GB" sz="2000" dirty="0" err="1"/>
              <a:t>tract,increased</a:t>
            </a:r>
            <a:r>
              <a:rPr lang="en-GB" sz="2000" dirty="0"/>
              <a:t> acidity of the gastric </a:t>
            </a:r>
            <a:r>
              <a:rPr lang="en-GB" sz="2000" dirty="0" err="1"/>
              <a:t>juice,salivation,and</a:t>
            </a:r>
            <a:r>
              <a:rPr lang="en-GB" sz="2000" dirty="0"/>
              <a:t> </a:t>
            </a:r>
            <a:r>
              <a:rPr lang="en-GB" sz="2000" dirty="0" err="1"/>
              <a:t>pupillary</a:t>
            </a:r>
            <a:r>
              <a:rPr lang="en-GB" sz="2000" dirty="0"/>
              <a:t> constriction.</a:t>
            </a:r>
          </a:p>
        </p:txBody>
      </p:sp>
      <p:sp>
        <p:nvSpPr>
          <p:cNvPr id="1026" name="AutoShape 2" descr="نتيجة بحث الصور عن ‪Autonomic Contro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Autonomic Contro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30" name="AutoShape 6" descr="نتيجة بحث الصور عن ‪Autonomic Contro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32" name="AutoShape 8" descr="نتيجة بحث الصور عن ‪Autonomic Contro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34" name="AutoShape 10" descr="نتيجة بحث الصور عن ‪Autonomic Contro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036" name="Picture 12" descr="نتيجة بحث الصور عن ‪Autonomic Control‬‏"/>
          <p:cNvPicPr>
            <a:picLocks noChangeAspect="1" noChangeArrowheads="1"/>
          </p:cNvPicPr>
          <p:nvPr/>
        </p:nvPicPr>
        <p:blipFill>
          <a:blip r:embed="rId2" cstate="print"/>
          <a:srcRect/>
          <a:stretch>
            <a:fillRect/>
          </a:stretch>
        </p:blipFill>
        <p:spPr bwMode="auto">
          <a:xfrm>
            <a:off x="4419600" y="2819400"/>
            <a:ext cx="4567227" cy="3429000"/>
          </a:xfrm>
          <a:prstGeom prst="rect">
            <a:avLst/>
          </a:prstGeom>
          <a:noFill/>
          <a:ln w="76200">
            <a:solidFill>
              <a:srgbClr val="0000FF"/>
            </a:solidFill>
          </a:ln>
        </p:spPr>
      </p:pic>
      <p:sp>
        <p:nvSpPr>
          <p:cNvPr id="12" name="Date Placeholder 11"/>
          <p:cNvSpPr>
            <a:spLocks noGrp="1"/>
          </p:cNvSpPr>
          <p:nvPr>
            <p:ph type="dt" sz="half" idx="10"/>
          </p:nvPr>
        </p:nvSpPr>
        <p:spPr>
          <a:xfrm>
            <a:off x="457200" y="6492875"/>
            <a:ext cx="2133600" cy="365125"/>
          </a:xfrm>
        </p:spPr>
        <p:txBody>
          <a:bodyPr/>
          <a:lstStyle/>
          <a:p>
            <a:r>
              <a:rPr lang="en-US" b="1">
                <a:solidFill>
                  <a:srgbClr val="66FF33"/>
                </a:solidFill>
              </a:rPr>
              <a:t>Tuesday 29 December 2020</a:t>
            </a:r>
          </a:p>
        </p:txBody>
      </p:sp>
      <p:sp>
        <p:nvSpPr>
          <p:cNvPr id="13" name="Slide Number Placeholder 12"/>
          <p:cNvSpPr>
            <a:spLocks noGrp="1"/>
          </p:cNvSpPr>
          <p:nvPr>
            <p:ph type="sldNum" sz="quarter" idx="12"/>
          </p:nvPr>
        </p:nvSpPr>
        <p:spPr>
          <a:xfrm>
            <a:off x="8305800" y="6492875"/>
            <a:ext cx="381000" cy="365125"/>
          </a:xfrm>
        </p:spPr>
        <p:txBody>
          <a:bodyPr/>
          <a:lstStyle/>
          <a:p>
            <a:fld id="{B6F15528-21DE-4FAA-801E-634DDDAF4B2B}" type="slidenum">
              <a:rPr lang="en-US" b="1" smtClean="0">
                <a:solidFill>
                  <a:srgbClr val="66FF33"/>
                </a:solidFill>
              </a:rPr>
              <a:pPr/>
              <a:t>42</a:t>
            </a:fld>
            <a:endParaRPr lang="en-US" b="1">
              <a:solidFill>
                <a:srgbClr val="66FF33"/>
              </a:solidFill>
            </a:endParaRPr>
          </a:p>
        </p:txBody>
      </p:sp>
      <p:sp>
        <p:nvSpPr>
          <p:cNvPr id="14" name="Footer Placeholder 13"/>
          <p:cNvSpPr>
            <a:spLocks noGrp="1"/>
          </p:cNvSpPr>
          <p:nvPr>
            <p:ph type="ftr" sz="quarter" idx="11"/>
          </p:nvPr>
        </p:nvSpPr>
        <p:spPr>
          <a:xfrm>
            <a:off x="3124200" y="6492875"/>
            <a:ext cx="2895600" cy="365125"/>
          </a:xfrm>
        </p:spPr>
        <p:txBody>
          <a:bodyPr/>
          <a:lstStyle/>
          <a:p>
            <a:r>
              <a:rPr lang="en-US" b="1">
                <a:solidFill>
                  <a:srgbClr val="66FF33"/>
                </a:solidFill>
              </a:rPr>
              <a:t>Dr. Aiman Q. Afar</a:t>
            </a:r>
            <a:endParaRPr lang="en-US" b="1" dirty="0">
              <a:solidFill>
                <a:srgbClr val="66FF33"/>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3089307" cy="523220"/>
          </a:xfrm>
          <a:prstGeom prst="rect">
            <a:avLst/>
          </a:prstGeom>
          <a:solidFill>
            <a:srgbClr val="66FF33"/>
          </a:solidFill>
          <a:ln w="57150">
            <a:solidFill>
              <a:srgbClr val="0000FF"/>
            </a:solidFill>
          </a:ln>
        </p:spPr>
        <p:txBody>
          <a:bodyPr wrap="none">
            <a:spAutoFit/>
          </a:bodyPr>
          <a:lstStyle/>
          <a:p>
            <a:r>
              <a:rPr lang="en-GB" sz="2800" b="1" dirty="0">
                <a:solidFill>
                  <a:srgbClr val="FF0000"/>
                </a:solidFill>
              </a:rPr>
              <a:t>Autonomic Control </a:t>
            </a:r>
          </a:p>
        </p:txBody>
      </p:sp>
      <p:sp>
        <p:nvSpPr>
          <p:cNvPr id="3" name="Rectangle 2"/>
          <p:cNvSpPr/>
          <p:nvPr/>
        </p:nvSpPr>
        <p:spPr>
          <a:xfrm>
            <a:off x="152400" y="914400"/>
            <a:ext cx="8229600" cy="1323439"/>
          </a:xfrm>
          <a:prstGeom prst="rect">
            <a:avLst/>
          </a:prstGeom>
        </p:spPr>
        <p:txBody>
          <a:bodyPr wrap="square">
            <a:spAutoFit/>
          </a:bodyPr>
          <a:lstStyle/>
          <a:p>
            <a:pPr>
              <a:buFont typeface="Wingdings" pitchFamily="2" charset="2"/>
              <a:buChar char="v"/>
            </a:pPr>
            <a:r>
              <a:rPr lang="en-GB" sz="2000" dirty="0"/>
              <a:t>Stimulation of </a:t>
            </a:r>
            <a:r>
              <a:rPr lang="en-GB" sz="2000" b="1" dirty="0">
                <a:solidFill>
                  <a:srgbClr val="0000FF"/>
                </a:solidFill>
              </a:rPr>
              <a:t>the posterior and lateral nuclei </a:t>
            </a:r>
            <a:r>
              <a:rPr lang="en-GB" sz="2000" b="1" dirty="0"/>
              <a:t>causes</a:t>
            </a:r>
            <a:r>
              <a:rPr lang="en-GB" sz="2000" b="1" dirty="0">
                <a:solidFill>
                  <a:srgbClr val="0000FF"/>
                </a:solidFill>
              </a:rPr>
              <a:t> </a:t>
            </a:r>
            <a:r>
              <a:rPr lang="en-GB" sz="2000" b="1" dirty="0"/>
              <a:t>sympathetic responses</a:t>
            </a:r>
            <a:r>
              <a:rPr lang="en-GB" sz="2000" dirty="0"/>
              <a:t>, which include elevation of blood pressure, acceleration of the heart rate, cessation of peristalsis in the gastrointestinal tract, </a:t>
            </a:r>
            <a:r>
              <a:rPr lang="en-GB" sz="2000" dirty="0" err="1"/>
              <a:t>pupillary</a:t>
            </a:r>
            <a:r>
              <a:rPr lang="en-GB" sz="2000" dirty="0"/>
              <a:t> dilation, and </a:t>
            </a:r>
            <a:r>
              <a:rPr lang="en-GB" sz="2000" dirty="0" err="1"/>
              <a:t>hyperglycemia</a:t>
            </a:r>
            <a:r>
              <a:rPr lang="en-GB" sz="2000" dirty="0"/>
              <a:t>. </a:t>
            </a:r>
          </a:p>
        </p:txBody>
      </p:sp>
      <p:pic>
        <p:nvPicPr>
          <p:cNvPr id="37890" name="Picture 2" descr="نتيجة بحث الصور عن ‪Autonomic Control‬‏"/>
          <p:cNvPicPr>
            <a:picLocks noChangeAspect="1" noChangeArrowheads="1"/>
          </p:cNvPicPr>
          <p:nvPr/>
        </p:nvPicPr>
        <p:blipFill>
          <a:blip r:embed="rId2" cstate="print"/>
          <a:srcRect/>
          <a:stretch>
            <a:fillRect/>
          </a:stretch>
        </p:blipFill>
        <p:spPr bwMode="auto">
          <a:xfrm>
            <a:off x="914400" y="2362200"/>
            <a:ext cx="7863924" cy="4201918"/>
          </a:xfrm>
          <a:prstGeom prst="rect">
            <a:avLst/>
          </a:prstGeom>
          <a:noFill/>
          <a:ln w="76200">
            <a:solidFill>
              <a:srgbClr val="0000FF"/>
            </a:solidFill>
          </a:ln>
        </p:spPr>
      </p:pic>
      <p:sp>
        <p:nvSpPr>
          <p:cNvPr id="5" name="Date Placeholder 4"/>
          <p:cNvSpPr>
            <a:spLocks noGrp="1"/>
          </p:cNvSpPr>
          <p:nvPr>
            <p:ph type="dt" sz="half" idx="10"/>
          </p:nvPr>
        </p:nvSpPr>
        <p:spPr>
          <a:xfrm>
            <a:off x="6324600" y="228600"/>
            <a:ext cx="1447800" cy="365125"/>
          </a:xfrm>
        </p:spPr>
        <p:txBody>
          <a:bodyPr/>
          <a:lstStyle/>
          <a:p>
            <a:r>
              <a:rPr lang="en-US" b="1">
                <a:solidFill>
                  <a:srgbClr val="0000FF"/>
                </a:solidFill>
              </a:rPr>
              <a:t>Tuesday 29 December 2020</a:t>
            </a:r>
            <a:endParaRPr lang="en-US" b="1" dirty="0">
              <a:solidFill>
                <a:srgbClr val="0000FF"/>
              </a:solidFill>
            </a:endParaRPr>
          </a:p>
        </p:txBody>
      </p:sp>
      <p:sp>
        <p:nvSpPr>
          <p:cNvPr id="6" name="Slide Number Placeholder 5"/>
          <p:cNvSpPr>
            <a:spLocks noGrp="1"/>
          </p:cNvSpPr>
          <p:nvPr>
            <p:ph type="sldNum" sz="quarter" idx="12"/>
          </p:nvPr>
        </p:nvSpPr>
        <p:spPr>
          <a:xfrm>
            <a:off x="304800" y="6248400"/>
            <a:ext cx="381000" cy="365125"/>
          </a:xfrm>
        </p:spPr>
        <p:txBody>
          <a:bodyPr/>
          <a:lstStyle/>
          <a:p>
            <a:fld id="{B6F15528-21DE-4FAA-801E-634DDDAF4B2B}" type="slidenum">
              <a:rPr lang="en-US" b="1" smtClean="0">
                <a:solidFill>
                  <a:srgbClr val="0000FF"/>
                </a:solidFill>
              </a:rPr>
              <a:pPr/>
              <a:t>43</a:t>
            </a:fld>
            <a:endParaRPr lang="en-US" b="1" dirty="0">
              <a:solidFill>
                <a:srgbClr val="0000FF"/>
              </a:solidFill>
            </a:endParaRPr>
          </a:p>
        </p:txBody>
      </p:sp>
      <p:sp>
        <p:nvSpPr>
          <p:cNvPr id="7" name="Footer Placeholder 6"/>
          <p:cNvSpPr>
            <a:spLocks noGrp="1"/>
          </p:cNvSpPr>
          <p:nvPr>
            <p:ph type="ftr" sz="quarter" idx="11"/>
          </p:nvPr>
        </p:nvSpPr>
        <p:spPr>
          <a:xfrm>
            <a:off x="5638800" y="92075"/>
            <a:ext cx="2895600" cy="365125"/>
          </a:xfrm>
        </p:spPr>
        <p:txBody>
          <a:bodyPr/>
          <a:lstStyle/>
          <a:p>
            <a:r>
              <a:rPr lang="en-US" b="1">
                <a:solidFill>
                  <a:srgbClr val="0000FF"/>
                </a:solidFill>
              </a:rPr>
              <a:t>Dr. Aiman Q. Afar</a:t>
            </a:r>
            <a:endParaRPr lang="en-US" b="1" dirty="0">
              <a:solidFill>
                <a:srgbClr val="0000F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نتيجة بحث الصور عن ‪Endocrine Control‬‏"/>
          <p:cNvPicPr>
            <a:picLocks noChangeAspect="1" noChangeArrowheads="1"/>
          </p:cNvPicPr>
          <p:nvPr/>
        </p:nvPicPr>
        <p:blipFill>
          <a:blip r:embed="rId2" cstate="print"/>
          <a:srcRect/>
          <a:stretch>
            <a:fillRect/>
          </a:stretch>
        </p:blipFill>
        <p:spPr bwMode="auto">
          <a:xfrm>
            <a:off x="838200" y="1065844"/>
            <a:ext cx="7296150" cy="5477832"/>
          </a:xfrm>
          <a:prstGeom prst="rect">
            <a:avLst/>
          </a:prstGeom>
          <a:noFill/>
          <a:ln w="76200">
            <a:solidFill>
              <a:srgbClr val="0000FF"/>
            </a:solidFill>
          </a:ln>
        </p:spPr>
      </p:pic>
      <p:sp>
        <p:nvSpPr>
          <p:cNvPr id="3" name="Rectangle 2"/>
          <p:cNvSpPr/>
          <p:nvPr/>
        </p:nvSpPr>
        <p:spPr>
          <a:xfrm>
            <a:off x="152400" y="238780"/>
            <a:ext cx="2942152" cy="523220"/>
          </a:xfrm>
          <a:prstGeom prst="rect">
            <a:avLst/>
          </a:prstGeom>
          <a:solidFill>
            <a:srgbClr val="66FF33"/>
          </a:solidFill>
          <a:ln w="57150">
            <a:solidFill>
              <a:srgbClr val="0000FF"/>
            </a:solidFill>
          </a:ln>
        </p:spPr>
        <p:txBody>
          <a:bodyPr wrap="none">
            <a:spAutoFit/>
          </a:bodyPr>
          <a:lstStyle/>
          <a:p>
            <a:r>
              <a:rPr lang="en-GB" sz="2800" b="1" dirty="0">
                <a:solidFill>
                  <a:srgbClr val="FF0000"/>
                </a:solidFill>
              </a:rPr>
              <a:t>Endocrine Control </a:t>
            </a:r>
          </a:p>
        </p:txBody>
      </p:sp>
      <p:sp>
        <p:nvSpPr>
          <p:cNvPr id="4" name="Date Placeholder 3"/>
          <p:cNvSpPr>
            <a:spLocks noGrp="1"/>
          </p:cNvSpPr>
          <p:nvPr>
            <p:ph type="dt" sz="half" idx="10"/>
          </p:nvPr>
        </p:nvSpPr>
        <p:spPr>
          <a:xfrm>
            <a:off x="6781800" y="304800"/>
            <a:ext cx="1524000" cy="365125"/>
          </a:xfrm>
        </p:spPr>
        <p:txBody>
          <a:bodyPr/>
          <a:lstStyle/>
          <a:p>
            <a:r>
              <a:rPr lang="en-US" b="1">
                <a:solidFill>
                  <a:srgbClr val="0000FF"/>
                </a:solidFill>
              </a:rPr>
              <a:t>Tuesday 29 December 2020</a:t>
            </a:r>
            <a:endParaRPr lang="en-US" b="1" dirty="0">
              <a:solidFill>
                <a:srgbClr val="0000FF"/>
              </a:solidFill>
            </a:endParaRPr>
          </a:p>
        </p:txBody>
      </p:sp>
      <p:sp>
        <p:nvSpPr>
          <p:cNvPr id="5" name="Slide Number Placeholder 4"/>
          <p:cNvSpPr>
            <a:spLocks noGrp="1"/>
          </p:cNvSpPr>
          <p:nvPr>
            <p:ph type="sldNum" sz="quarter" idx="12"/>
          </p:nvPr>
        </p:nvSpPr>
        <p:spPr>
          <a:xfrm>
            <a:off x="8458200" y="6356350"/>
            <a:ext cx="381000" cy="365125"/>
          </a:xfrm>
        </p:spPr>
        <p:txBody>
          <a:bodyPr/>
          <a:lstStyle/>
          <a:p>
            <a:fld id="{B6F15528-21DE-4FAA-801E-634DDDAF4B2B}" type="slidenum">
              <a:rPr lang="en-US" b="1" smtClean="0">
                <a:solidFill>
                  <a:srgbClr val="0000FF"/>
                </a:solidFill>
              </a:rPr>
              <a:pPr/>
              <a:t>44</a:t>
            </a:fld>
            <a:endParaRPr lang="en-US" b="1">
              <a:solidFill>
                <a:srgbClr val="0000FF"/>
              </a:solidFill>
            </a:endParaRPr>
          </a:p>
        </p:txBody>
      </p:sp>
      <p:sp>
        <p:nvSpPr>
          <p:cNvPr id="6" name="Footer Placeholder 5"/>
          <p:cNvSpPr>
            <a:spLocks noGrp="1"/>
          </p:cNvSpPr>
          <p:nvPr>
            <p:ph type="ftr" sz="quarter" idx="11"/>
          </p:nvPr>
        </p:nvSpPr>
        <p:spPr>
          <a:xfrm>
            <a:off x="6096000" y="168275"/>
            <a:ext cx="2895600" cy="365125"/>
          </a:xfrm>
        </p:spPr>
        <p:txBody>
          <a:bodyPr/>
          <a:lstStyle/>
          <a:p>
            <a:r>
              <a:rPr lang="en-US" b="1">
                <a:solidFill>
                  <a:srgbClr val="0000FF"/>
                </a:solidFill>
              </a:rPr>
              <a:t>Dr. Aiman Q. Afar</a:t>
            </a:r>
            <a:endParaRPr lang="en-US" b="1" dirty="0">
              <a:solidFill>
                <a:srgbClr val="0000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1"/>
          <p:cNvSpPr/>
          <p:nvPr/>
        </p:nvSpPr>
        <p:spPr>
          <a:xfrm>
            <a:off x="228600" y="152400"/>
            <a:ext cx="6934200" cy="584775"/>
          </a:xfrm>
          <a:prstGeom prst="rect">
            <a:avLst/>
          </a:prstGeom>
          <a:ln w="57150">
            <a:solidFill>
              <a:srgbClr val="0000FF"/>
            </a:solidFill>
          </a:ln>
        </p:spPr>
        <p:txBody>
          <a:bodyPr wrap="square">
            <a:spAutoFit/>
          </a:bodyPr>
          <a:lstStyle/>
          <a:p>
            <a:r>
              <a:rPr lang="en-GB" sz="3200" b="1" dirty="0">
                <a:solidFill>
                  <a:srgbClr val="FF0000"/>
                </a:solidFill>
              </a:rPr>
              <a:t>FUNCTIONS OF THEHYPOTHALAMUS</a:t>
            </a:r>
          </a:p>
        </p:txBody>
      </p:sp>
      <p:sp>
        <p:nvSpPr>
          <p:cNvPr id="4" name="Rectangle 3"/>
          <p:cNvSpPr/>
          <p:nvPr/>
        </p:nvSpPr>
        <p:spPr>
          <a:xfrm>
            <a:off x="228600" y="838200"/>
            <a:ext cx="3859967" cy="523220"/>
          </a:xfrm>
          <a:prstGeom prst="rect">
            <a:avLst/>
          </a:prstGeom>
          <a:solidFill>
            <a:srgbClr val="66FF33"/>
          </a:solidFill>
          <a:ln w="57150">
            <a:solidFill>
              <a:srgbClr val="0000FF"/>
            </a:solidFill>
          </a:ln>
        </p:spPr>
        <p:txBody>
          <a:bodyPr wrap="none">
            <a:spAutoFit/>
          </a:bodyPr>
          <a:lstStyle/>
          <a:p>
            <a:r>
              <a:rPr lang="en-GB" sz="2800" b="1" dirty="0">
                <a:solidFill>
                  <a:srgbClr val="FF0000"/>
                </a:solidFill>
              </a:rPr>
              <a:t>Temperature Regulation </a:t>
            </a:r>
          </a:p>
        </p:txBody>
      </p:sp>
      <p:sp>
        <p:nvSpPr>
          <p:cNvPr id="5" name="Rectangle 4"/>
          <p:cNvSpPr/>
          <p:nvPr/>
        </p:nvSpPr>
        <p:spPr>
          <a:xfrm>
            <a:off x="152400" y="1447800"/>
            <a:ext cx="3505200" cy="5324535"/>
          </a:xfrm>
          <a:prstGeom prst="rect">
            <a:avLst/>
          </a:prstGeom>
        </p:spPr>
        <p:txBody>
          <a:bodyPr wrap="square">
            <a:spAutoFit/>
          </a:bodyPr>
          <a:lstStyle/>
          <a:p>
            <a:pPr>
              <a:buFont typeface="Wingdings" pitchFamily="2" charset="2"/>
              <a:buChar char="ü"/>
            </a:pPr>
            <a:r>
              <a:rPr lang="en-GB" sz="2000" b="1" dirty="0">
                <a:solidFill>
                  <a:srgbClr val="0000FF"/>
                </a:solidFill>
              </a:rPr>
              <a:t>The anterior portion of the hypothalamus </a:t>
            </a:r>
            <a:r>
              <a:rPr lang="en-GB" sz="2000" dirty="0"/>
              <a:t>controls those mechanisms that dissipate heat loss. Experimental stimulation of this area causes </a:t>
            </a:r>
            <a:r>
              <a:rPr lang="en-GB" sz="2000" b="1" dirty="0"/>
              <a:t>dilatation of skin blood vessels and sweating, </a:t>
            </a:r>
            <a:r>
              <a:rPr lang="en-GB" sz="2000" dirty="0"/>
              <a:t>which lower the body temperature.</a:t>
            </a:r>
          </a:p>
          <a:p>
            <a:pPr>
              <a:buFont typeface="Wingdings" pitchFamily="2" charset="2"/>
              <a:buChar char="ü"/>
            </a:pPr>
            <a:endParaRPr lang="en-GB" sz="2000" dirty="0"/>
          </a:p>
          <a:p>
            <a:pPr>
              <a:buFont typeface="Wingdings" pitchFamily="2" charset="2"/>
              <a:buChar char="ü"/>
            </a:pPr>
            <a:r>
              <a:rPr lang="en-GB" sz="2000" b="1" dirty="0">
                <a:solidFill>
                  <a:srgbClr val="0000FF"/>
                </a:solidFill>
              </a:rPr>
              <a:t>Stimulation of the posterior portion of the hypothalamus </a:t>
            </a:r>
            <a:r>
              <a:rPr lang="en-GB" sz="2000" dirty="0"/>
              <a:t>results in </a:t>
            </a:r>
            <a:r>
              <a:rPr lang="en-GB" sz="2000" b="1" dirty="0"/>
              <a:t>vasoconstriction of the skin blood vessels and inhibition of sweating; </a:t>
            </a:r>
            <a:r>
              <a:rPr lang="en-GB" sz="2000" dirty="0"/>
              <a:t>there also may be </a:t>
            </a:r>
            <a:r>
              <a:rPr lang="en-GB" sz="2000" dirty="0" err="1"/>
              <a:t>shivering,in</a:t>
            </a:r>
            <a:r>
              <a:rPr lang="en-GB" sz="2000" dirty="0"/>
              <a:t> which the skeletal muscles produce heat.</a:t>
            </a:r>
          </a:p>
        </p:txBody>
      </p:sp>
      <p:pic>
        <p:nvPicPr>
          <p:cNvPr id="38916" name="Picture 4" descr="صورة ذات صلة"/>
          <p:cNvPicPr>
            <a:picLocks noChangeAspect="1" noChangeArrowheads="1"/>
          </p:cNvPicPr>
          <p:nvPr/>
        </p:nvPicPr>
        <p:blipFill>
          <a:blip r:embed="rId2" cstate="print"/>
          <a:srcRect/>
          <a:stretch>
            <a:fillRect/>
          </a:stretch>
        </p:blipFill>
        <p:spPr bwMode="auto">
          <a:xfrm>
            <a:off x="3810000" y="1600200"/>
            <a:ext cx="5101590" cy="4953000"/>
          </a:xfrm>
          <a:prstGeom prst="rect">
            <a:avLst/>
          </a:prstGeom>
          <a:noFill/>
          <a:ln w="76200">
            <a:solidFill>
              <a:srgbClr val="0000FF"/>
            </a:solidFill>
          </a:ln>
        </p:spPr>
      </p:pic>
      <p:sp>
        <p:nvSpPr>
          <p:cNvPr id="6" name="Date Placeholder 5"/>
          <p:cNvSpPr>
            <a:spLocks noGrp="1"/>
          </p:cNvSpPr>
          <p:nvPr>
            <p:ph type="dt" sz="half" idx="10"/>
          </p:nvPr>
        </p:nvSpPr>
        <p:spPr>
          <a:xfrm>
            <a:off x="7543800" y="228600"/>
            <a:ext cx="1676400" cy="365125"/>
          </a:xfrm>
        </p:spPr>
        <p:txBody>
          <a:bodyPr/>
          <a:lstStyle/>
          <a:p>
            <a:r>
              <a:rPr lang="en-US" b="1">
                <a:solidFill>
                  <a:srgbClr val="0000FF"/>
                </a:solidFill>
              </a:rPr>
              <a:t>Tuesday 29 December 2020</a:t>
            </a:r>
          </a:p>
        </p:txBody>
      </p:sp>
      <p:sp>
        <p:nvSpPr>
          <p:cNvPr id="7" name="Slide Number Placeholder 6"/>
          <p:cNvSpPr>
            <a:spLocks noGrp="1"/>
          </p:cNvSpPr>
          <p:nvPr>
            <p:ph type="sldNum" sz="quarter" idx="12"/>
          </p:nvPr>
        </p:nvSpPr>
        <p:spPr>
          <a:xfrm>
            <a:off x="7924800" y="457200"/>
            <a:ext cx="457200" cy="365125"/>
          </a:xfrm>
        </p:spPr>
        <p:txBody>
          <a:bodyPr/>
          <a:lstStyle/>
          <a:p>
            <a:fld id="{B6F15528-21DE-4FAA-801E-634DDDAF4B2B}" type="slidenum">
              <a:rPr lang="en-US" b="1" smtClean="0">
                <a:solidFill>
                  <a:srgbClr val="0000FF"/>
                </a:solidFill>
              </a:rPr>
              <a:pPr/>
              <a:t>45</a:t>
            </a:fld>
            <a:endParaRPr lang="en-US" b="1">
              <a:solidFill>
                <a:srgbClr val="0000FF"/>
              </a:solidFill>
            </a:endParaRPr>
          </a:p>
        </p:txBody>
      </p:sp>
      <p:sp>
        <p:nvSpPr>
          <p:cNvPr id="8" name="Footer Placeholder 7"/>
          <p:cNvSpPr>
            <a:spLocks noGrp="1"/>
          </p:cNvSpPr>
          <p:nvPr>
            <p:ph type="ftr" sz="quarter" idx="11"/>
          </p:nvPr>
        </p:nvSpPr>
        <p:spPr>
          <a:xfrm>
            <a:off x="6781800" y="76200"/>
            <a:ext cx="2895600" cy="365125"/>
          </a:xfrm>
        </p:spPr>
        <p:txBody>
          <a:bodyPr/>
          <a:lstStyle/>
          <a:p>
            <a:r>
              <a:rPr lang="en-US" b="1">
                <a:solidFill>
                  <a:srgbClr val="0000FF"/>
                </a:solidFill>
              </a:rPr>
              <a:t>Dr. Aiman Q. Afar</a:t>
            </a:r>
            <a:endParaRPr lang="en-US" b="1" dirty="0">
              <a:solidFill>
                <a:srgbClr val="0000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3576364" cy="523220"/>
          </a:xfrm>
          <a:prstGeom prst="rect">
            <a:avLst/>
          </a:prstGeom>
          <a:solidFill>
            <a:srgbClr val="66FF33"/>
          </a:solidFill>
          <a:ln w="57150">
            <a:solidFill>
              <a:srgbClr val="0000FF"/>
            </a:solidFill>
          </a:ln>
        </p:spPr>
        <p:txBody>
          <a:bodyPr wrap="none">
            <a:spAutoFit/>
          </a:bodyPr>
          <a:lstStyle/>
          <a:p>
            <a:r>
              <a:rPr lang="en-GB" sz="2800" b="1" dirty="0">
                <a:solidFill>
                  <a:srgbClr val="FF0000"/>
                </a:solidFill>
              </a:rPr>
              <a:t>Emotion and Behavior </a:t>
            </a:r>
          </a:p>
        </p:txBody>
      </p:sp>
      <p:pic>
        <p:nvPicPr>
          <p:cNvPr id="39938" name="Picture 2" descr="نتيجة بحث الصور عن ‪Emotion and Behavior‬‏"/>
          <p:cNvPicPr>
            <a:picLocks noChangeAspect="1" noChangeArrowheads="1"/>
          </p:cNvPicPr>
          <p:nvPr/>
        </p:nvPicPr>
        <p:blipFill>
          <a:blip r:embed="rId2" cstate="print"/>
          <a:srcRect/>
          <a:stretch>
            <a:fillRect/>
          </a:stretch>
        </p:blipFill>
        <p:spPr bwMode="auto">
          <a:xfrm>
            <a:off x="4800600" y="381000"/>
            <a:ext cx="4000500" cy="3200400"/>
          </a:xfrm>
          <a:prstGeom prst="rect">
            <a:avLst/>
          </a:prstGeom>
          <a:noFill/>
          <a:ln w="57150">
            <a:solidFill>
              <a:srgbClr val="0000FF"/>
            </a:solidFill>
          </a:ln>
        </p:spPr>
      </p:pic>
      <p:sp>
        <p:nvSpPr>
          <p:cNvPr id="4" name="Rectangle 3"/>
          <p:cNvSpPr/>
          <p:nvPr/>
        </p:nvSpPr>
        <p:spPr>
          <a:xfrm>
            <a:off x="76200" y="762000"/>
            <a:ext cx="4572000" cy="1015663"/>
          </a:xfrm>
          <a:prstGeom prst="rect">
            <a:avLst/>
          </a:prstGeom>
        </p:spPr>
        <p:txBody>
          <a:bodyPr>
            <a:spAutoFit/>
          </a:bodyPr>
          <a:lstStyle/>
          <a:p>
            <a:pPr>
              <a:buFont typeface="Wingdings" pitchFamily="2" charset="2"/>
              <a:buChar char="q"/>
            </a:pPr>
            <a:r>
              <a:rPr lang="en-GB" sz="2000" dirty="0"/>
              <a:t>Emotion and behavior are a function of the </a:t>
            </a:r>
            <a:r>
              <a:rPr lang="en-GB" sz="2000" b="1" dirty="0"/>
              <a:t>hypothalamus</a:t>
            </a:r>
            <a:r>
              <a:rPr lang="en-GB" sz="2000" dirty="0"/>
              <a:t>, the </a:t>
            </a:r>
            <a:r>
              <a:rPr lang="en-GB" sz="2000" b="1" dirty="0"/>
              <a:t>limbic system</a:t>
            </a:r>
            <a:r>
              <a:rPr lang="en-GB" sz="2000" dirty="0"/>
              <a:t>, and the </a:t>
            </a:r>
            <a:r>
              <a:rPr lang="en-GB" sz="2000" b="1" dirty="0"/>
              <a:t>prefrontal cortex</a:t>
            </a:r>
          </a:p>
        </p:txBody>
      </p:sp>
      <p:sp>
        <p:nvSpPr>
          <p:cNvPr id="5" name="Rectangle 4"/>
          <p:cNvSpPr/>
          <p:nvPr/>
        </p:nvSpPr>
        <p:spPr>
          <a:xfrm>
            <a:off x="152400" y="1981200"/>
            <a:ext cx="4267200" cy="2862322"/>
          </a:xfrm>
          <a:prstGeom prst="rect">
            <a:avLst/>
          </a:prstGeom>
        </p:spPr>
        <p:txBody>
          <a:bodyPr wrap="square">
            <a:spAutoFit/>
          </a:bodyPr>
          <a:lstStyle/>
          <a:p>
            <a:pPr>
              <a:buFont typeface="Wingdings" pitchFamily="2" charset="2"/>
              <a:buChar char="q"/>
            </a:pPr>
            <a:r>
              <a:rPr lang="en-GB" sz="2000" dirty="0"/>
              <a:t>Stimulation of the </a:t>
            </a:r>
            <a:r>
              <a:rPr lang="en-GB" sz="2000" b="1" dirty="0">
                <a:solidFill>
                  <a:srgbClr val="0000FF"/>
                </a:solidFill>
              </a:rPr>
              <a:t>lateral hypothalamic nuclei </a:t>
            </a:r>
            <a:r>
              <a:rPr lang="en-GB" sz="2000" dirty="0"/>
              <a:t>may cause </a:t>
            </a:r>
            <a:r>
              <a:rPr lang="en-GB" sz="2000" b="1" dirty="0"/>
              <a:t>the symptoms and signs of rage, </a:t>
            </a:r>
            <a:r>
              <a:rPr lang="en-GB" sz="2000" dirty="0"/>
              <a:t>whereas lesions of these areas may lead to </a:t>
            </a:r>
            <a:r>
              <a:rPr lang="en-GB" sz="2000" b="1" dirty="0"/>
              <a:t>passivity.   </a:t>
            </a:r>
          </a:p>
          <a:p>
            <a:pPr>
              <a:buFont typeface="Wingdings" pitchFamily="2" charset="2"/>
              <a:buChar char="q"/>
            </a:pPr>
            <a:endParaRPr lang="en-GB" sz="2000" dirty="0"/>
          </a:p>
          <a:p>
            <a:pPr>
              <a:buFont typeface="Wingdings" pitchFamily="2" charset="2"/>
              <a:buChar char="q"/>
            </a:pPr>
            <a:r>
              <a:rPr lang="en-GB" sz="2000" dirty="0"/>
              <a:t>Stimulation of </a:t>
            </a:r>
            <a:r>
              <a:rPr lang="en-GB" sz="2000" b="1" dirty="0">
                <a:solidFill>
                  <a:srgbClr val="0000FF"/>
                </a:solidFill>
              </a:rPr>
              <a:t>the </a:t>
            </a:r>
            <a:r>
              <a:rPr lang="en-GB" sz="2000" b="1" dirty="0" err="1">
                <a:solidFill>
                  <a:srgbClr val="0000FF"/>
                </a:solidFill>
              </a:rPr>
              <a:t>ventromedial</a:t>
            </a:r>
            <a:r>
              <a:rPr lang="en-GB" sz="2000" b="1" dirty="0">
                <a:solidFill>
                  <a:srgbClr val="0000FF"/>
                </a:solidFill>
              </a:rPr>
              <a:t> nucleus </a:t>
            </a:r>
            <a:r>
              <a:rPr lang="en-GB" sz="2000" dirty="0"/>
              <a:t>may </a:t>
            </a:r>
            <a:r>
              <a:rPr lang="en-GB" sz="2000" b="1" dirty="0"/>
              <a:t>cause passivity</a:t>
            </a:r>
            <a:r>
              <a:rPr lang="en-GB" sz="2000" dirty="0"/>
              <a:t>, whereas lesions of this nucleus may lead </a:t>
            </a:r>
            <a:r>
              <a:rPr lang="en-GB" sz="2000" b="1" dirty="0"/>
              <a:t>to rage</a:t>
            </a:r>
          </a:p>
        </p:txBody>
      </p:sp>
      <p:sp>
        <p:nvSpPr>
          <p:cNvPr id="39940" name="AutoShape 4" descr="نتيجة بحث الصور عن ‪Emotion and Behavi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9942" name="AutoShape 6" descr="نتيجة بحث الصور عن ‪Emotion and Behavi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39944" name="Picture 8" descr="صورة ذات صلة"/>
          <p:cNvPicPr>
            <a:picLocks noChangeAspect="1" noChangeArrowheads="1"/>
          </p:cNvPicPr>
          <p:nvPr/>
        </p:nvPicPr>
        <p:blipFill>
          <a:blip r:embed="rId3" cstate="print"/>
          <a:srcRect/>
          <a:stretch>
            <a:fillRect/>
          </a:stretch>
        </p:blipFill>
        <p:spPr bwMode="auto">
          <a:xfrm>
            <a:off x="4876800" y="3810000"/>
            <a:ext cx="3886200" cy="2893978"/>
          </a:xfrm>
          <a:prstGeom prst="rect">
            <a:avLst/>
          </a:prstGeom>
          <a:noFill/>
          <a:ln w="76200">
            <a:solidFill>
              <a:srgbClr val="0000FF"/>
            </a:solidFill>
          </a:ln>
        </p:spPr>
      </p:pic>
      <p:sp>
        <p:nvSpPr>
          <p:cNvPr id="9" name="Date Placeholder 8"/>
          <p:cNvSpPr>
            <a:spLocks noGrp="1"/>
          </p:cNvSpPr>
          <p:nvPr>
            <p:ph type="dt" sz="half" idx="10"/>
          </p:nvPr>
        </p:nvSpPr>
        <p:spPr>
          <a:xfrm>
            <a:off x="304800" y="6356350"/>
            <a:ext cx="2133600" cy="365125"/>
          </a:xfrm>
        </p:spPr>
        <p:txBody>
          <a:bodyPr/>
          <a:lstStyle/>
          <a:p>
            <a:r>
              <a:rPr lang="en-US" b="1">
                <a:solidFill>
                  <a:srgbClr val="0000FF"/>
                </a:solidFill>
              </a:rPr>
              <a:t>Tuesday 29 December 2020</a:t>
            </a:r>
            <a:endParaRPr lang="en-US" b="1" dirty="0">
              <a:solidFill>
                <a:srgbClr val="0000FF"/>
              </a:solidFill>
            </a:endParaRPr>
          </a:p>
        </p:txBody>
      </p:sp>
      <p:sp>
        <p:nvSpPr>
          <p:cNvPr id="10" name="Slide Number Placeholder 9"/>
          <p:cNvSpPr>
            <a:spLocks noGrp="1"/>
          </p:cNvSpPr>
          <p:nvPr>
            <p:ph type="sldNum" sz="quarter" idx="12"/>
          </p:nvPr>
        </p:nvSpPr>
        <p:spPr>
          <a:xfrm>
            <a:off x="2057400" y="6340475"/>
            <a:ext cx="381000" cy="365125"/>
          </a:xfrm>
        </p:spPr>
        <p:txBody>
          <a:bodyPr/>
          <a:lstStyle/>
          <a:p>
            <a:fld id="{B6F15528-21DE-4FAA-801E-634DDDAF4B2B}" type="slidenum">
              <a:rPr lang="en-US" b="1" smtClean="0">
                <a:solidFill>
                  <a:srgbClr val="0000FF"/>
                </a:solidFill>
              </a:rPr>
              <a:pPr/>
              <a:t>46</a:t>
            </a:fld>
            <a:endParaRPr lang="en-US" b="1" dirty="0">
              <a:solidFill>
                <a:srgbClr val="0000FF"/>
              </a:solidFill>
            </a:endParaRPr>
          </a:p>
        </p:txBody>
      </p:sp>
      <p:sp>
        <p:nvSpPr>
          <p:cNvPr id="11" name="Footer Placeholder 10"/>
          <p:cNvSpPr>
            <a:spLocks noGrp="1"/>
          </p:cNvSpPr>
          <p:nvPr>
            <p:ph type="ftr" sz="quarter" idx="11"/>
          </p:nvPr>
        </p:nvSpPr>
        <p:spPr>
          <a:xfrm>
            <a:off x="1981200" y="6324600"/>
            <a:ext cx="2895600" cy="396875"/>
          </a:xfrm>
        </p:spPr>
        <p:txBody>
          <a:bodyPr/>
          <a:lstStyle/>
          <a:p>
            <a:r>
              <a:rPr lang="en-US" b="1">
                <a:solidFill>
                  <a:srgbClr val="0000FF"/>
                </a:solidFill>
              </a:rPr>
              <a:t>Dr. Aiman Q. Afar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5647123" cy="523220"/>
          </a:xfrm>
          <a:prstGeom prst="rect">
            <a:avLst/>
          </a:prstGeom>
          <a:solidFill>
            <a:srgbClr val="66FF33"/>
          </a:solidFill>
          <a:ln w="57150">
            <a:solidFill>
              <a:srgbClr val="0000FF"/>
            </a:solidFill>
          </a:ln>
        </p:spPr>
        <p:txBody>
          <a:bodyPr wrap="none">
            <a:spAutoFit/>
          </a:bodyPr>
          <a:lstStyle/>
          <a:p>
            <a:r>
              <a:rPr lang="en-GB" sz="2800" b="1" dirty="0">
                <a:solidFill>
                  <a:srgbClr val="FF0000"/>
                </a:solidFill>
              </a:rPr>
              <a:t>Regulation of Food and Water Intake</a:t>
            </a:r>
          </a:p>
        </p:txBody>
      </p:sp>
      <p:sp>
        <p:nvSpPr>
          <p:cNvPr id="3" name="Rectangle 2"/>
          <p:cNvSpPr/>
          <p:nvPr/>
        </p:nvSpPr>
        <p:spPr>
          <a:xfrm>
            <a:off x="228600" y="914400"/>
            <a:ext cx="4572000" cy="3170099"/>
          </a:xfrm>
          <a:prstGeom prst="rect">
            <a:avLst/>
          </a:prstGeom>
          <a:ln>
            <a:solidFill>
              <a:srgbClr val="0000FF"/>
            </a:solidFill>
          </a:ln>
        </p:spPr>
        <p:txBody>
          <a:bodyPr>
            <a:spAutoFit/>
          </a:bodyPr>
          <a:lstStyle/>
          <a:p>
            <a:pPr>
              <a:buFont typeface="Wingdings" pitchFamily="2" charset="2"/>
              <a:buChar char="q"/>
            </a:pPr>
            <a:r>
              <a:rPr lang="en-GB" sz="2000" dirty="0"/>
              <a:t>Stimulation of the </a:t>
            </a:r>
            <a:r>
              <a:rPr lang="en-GB" sz="2000" b="1" dirty="0">
                <a:solidFill>
                  <a:srgbClr val="0000FF"/>
                </a:solidFill>
              </a:rPr>
              <a:t>lateral region of the hypothalamus i</a:t>
            </a:r>
            <a:r>
              <a:rPr lang="en-GB" sz="2000" b="1" dirty="0"/>
              <a:t>nitiates the feeling of hunger </a:t>
            </a:r>
            <a:r>
              <a:rPr lang="en-GB" sz="2000" b="1" dirty="0">
                <a:solidFill>
                  <a:srgbClr val="FF0000"/>
                </a:solidFill>
              </a:rPr>
              <a:t>(sometimes is referred to as the hunger center</a:t>
            </a:r>
            <a:r>
              <a:rPr lang="en-GB" sz="2000" dirty="0">
                <a:solidFill>
                  <a:srgbClr val="FF0000"/>
                </a:solidFill>
              </a:rPr>
              <a:t>)</a:t>
            </a:r>
            <a:r>
              <a:rPr lang="en-GB" sz="2000" dirty="0"/>
              <a:t>. </a:t>
            </a:r>
            <a:r>
              <a:rPr lang="en-GB" sz="2000" i="1" u="sng" dirty="0">
                <a:latin typeface="Candara" pitchFamily="34" charset="0"/>
              </a:rPr>
              <a:t>Bilateral destruction of this center results in anorexia, with the consequent loss in body weight</a:t>
            </a:r>
            <a:r>
              <a:rPr lang="en-GB" sz="2000" dirty="0">
                <a:latin typeface="Candara" pitchFamily="34" charset="0"/>
              </a:rPr>
              <a:t>.</a:t>
            </a:r>
          </a:p>
          <a:p>
            <a:pPr>
              <a:buFont typeface="Wingdings" pitchFamily="2" charset="2"/>
              <a:buChar char="q"/>
            </a:pPr>
            <a:endParaRPr lang="en-GB" sz="2000" dirty="0"/>
          </a:p>
          <a:p>
            <a:pPr>
              <a:buFont typeface="Wingdings" pitchFamily="2" charset="2"/>
              <a:buChar char="q"/>
            </a:pPr>
            <a:r>
              <a:rPr lang="en-GB" sz="2000" dirty="0"/>
              <a:t>Stimulation </a:t>
            </a:r>
            <a:r>
              <a:rPr lang="en-GB" sz="2000" b="1" dirty="0">
                <a:solidFill>
                  <a:srgbClr val="0000FF"/>
                </a:solidFill>
              </a:rPr>
              <a:t>of the medial region of the hypothalamus </a:t>
            </a:r>
            <a:r>
              <a:rPr lang="en-GB" sz="2000" b="1" dirty="0"/>
              <a:t>inhibits eating and reduces food intake</a:t>
            </a:r>
          </a:p>
        </p:txBody>
      </p:sp>
      <p:sp>
        <p:nvSpPr>
          <p:cNvPr id="4" name="Rectangle 3"/>
          <p:cNvSpPr/>
          <p:nvPr/>
        </p:nvSpPr>
        <p:spPr>
          <a:xfrm>
            <a:off x="304800" y="4419600"/>
            <a:ext cx="4572000" cy="1631216"/>
          </a:xfrm>
          <a:prstGeom prst="rect">
            <a:avLst/>
          </a:prstGeom>
          <a:ln>
            <a:solidFill>
              <a:srgbClr val="0000FF"/>
            </a:solidFill>
          </a:ln>
        </p:spPr>
        <p:txBody>
          <a:bodyPr>
            <a:spAutoFit/>
          </a:bodyPr>
          <a:lstStyle/>
          <a:p>
            <a:pPr>
              <a:buFont typeface="Wingdings" pitchFamily="2" charset="2"/>
              <a:buChar char="q"/>
            </a:pPr>
            <a:r>
              <a:rPr lang="en-GB" sz="2000" dirty="0"/>
              <a:t>This area is referred to </a:t>
            </a:r>
            <a:r>
              <a:rPr lang="en-GB" sz="2000" b="1" dirty="0">
                <a:solidFill>
                  <a:srgbClr val="FF0000"/>
                </a:solidFill>
              </a:rPr>
              <a:t>as the satiety center.</a:t>
            </a:r>
            <a:r>
              <a:rPr lang="en-GB" sz="2000" dirty="0"/>
              <a:t> Bilateral destruction of the satiety center produces an </a:t>
            </a:r>
            <a:r>
              <a:rPr lang="en-GB" sz="2000" b="1" dirty="0"/>
              <a:t>uncontrolled voracious appetite</a:t>
            </a:r>
            <a:r>
              <a:rPr lang="en-GB" sz="2000" dirty="0"/>
              <a:t>, </a:t>
            </a:r>
            <a:r>
              <a:rPr lang="en-GB" sz="2000" b="1" dirty="0">
                <a:solidFill>
                  <a:schemeClr val="accent2">
                    <a:lumMod val="50000"/>
                  </a:schemeClr>
                </a:solidFill>
              </a:rPr>
              <a:t>causing extreme obesity.</a:t>
            </a:r>
          </a:p>
        </p:txBody>
      </p:sp>
      <p:pic>
        <p:nvPicPr>
          <p:cNvPr id="40962" name="Picture 2" descr="نتيجة بحث الصور عن ‪Regulation of Food and Water Intake‬‏"/>
          <p:cNvPicPr>
            <a:picLocks noChangeAspect="1" noChangeArrowheads="1"/>
          </p:cNvPicPr>
          <p:nvPr/>
        </p:nvPicPr>
        <p:blipFill>
          <a:blip r:embed="rId2" cstate="print"/>
          <a:srcRect l="51097" t="37883" r="5016" b="8635"/>
          <a:stretch>
            <a:fillRect/>
          </a:stretch>
        </p:blipFill>
        <p:spPr bwMode="auto">
          <a:xfrm>
            <a:off x="4953000" y="914400"/>
            <a:ext cx="3778250" cy="2590800"/>
          </a:xfrm>
          <a:prstGeom prst="rect">
            <a:avLst/>
          </a:prstGeom>
          <a:noFill/>
          <a:ln w="76200">
            <a:solidFill>
              <a:srgbClr val="0000FF"/>
            </a:solidFill>
          </a:ln>
        </p:spPr>
      </p:pic>
      <p:pic>
        <p:nvPicPr>
          <p:cNvPr id="40964" name="Picture 4" descr="نتيجة بحث الصور عن ‪hungry baby‬‏"/>
          <p:cNvPicPr>
            <a:picLocks noChangeAspect="1" noChangeArrowheads="1"/>
          </p:cNvPicPr>
          <p:nvPr/>
        </p:nvPicPr>
        <p:blipFill>
          <a:blip r:embed="rId3" cstate="print"/>
          <a:srcRect/>
          <a:stretch>
            <a:fillRect/>
          </a:stretch>
        </p:blipFill>
        <p:spPr bwMode="auto">
          <a:xfrm>
            <a:off x="5181600" y="3810000"/>
            <a:ext cx="3733481" cy="2748416"/>
          </a:xfrm>
          <a:prstGeom prst="rect">
            <a:avLst/>
          </a:prstGeom>
          <a:noFill/>
          <a:ln w="57150">
            <a:solidFill>
              <a:srgbClr val="0000FF"/>
            </a:solidFill>
          </a:ln>
        </p:spPr>
      </p:pic>
      <p:sp>
        <p:nvSpPr>
          <p:cNvPr id="7" name="Date Placeholder 6"/>
          <p:cNvSpPr>
            <a:spLocks noGrp="1"/>
          </p:cNvSpPr>
          <p:nvPr>
            <p:ph type="dt" sz="half" idx="10"/>
          </p:nvPr>
        </p:nvSpPr>
        <p:spPr>
          <a:xfrm>
            <a:off x="228600" y="6356350"/>
            <a:ext cx="2133600" cy="365125"/>
          </a:xfrm>
        </p:spPr>
        <p:txBody>
          <a:bodyPr/>
          <a:lstStyle/>
          <a:p>
            <a:r>
              <a:rPr lang="en-US" b="1" dirty="0">
                <a:solidFill>
                  <a:srgbClr val="0000FF"/>
                </a:solidFill>
              </a:rPr>
              <a:t>Tuesday 29 December 2020</a:t>
            </a:r>
          </a:p>
        </p:txBody>
      </p:sp>
      <p:sp>
        <p:nvSpPr>
          <p:cNvPr id="8" name="Slide Number Placeholder 7"/>
          <p:cNvSpPr>
            <a:spLocks noGrp="1"/>
          </p:cNvSpPr>
          <p:nvPr>
            <p:ph type="sldNum" sz="quarter" idx="12"/>
          </p:nvPr>
        </p:nvSpPr>
        <p:spPr>
          <a:xfrm>
            <a:off x="2057400" y="6356350"/>
            <a:ext cx="381000" cy="365125"/>
          </a:xfrm>
        </p:spPr>
        <p:txBody>
          <a:bodyPr/>
          <a:lstStyle/>
          <a:p>
            <a:fld id="{B6F15528-21DE-4FAA-801E-634DDDAF4B2B}" type="slidenum">
              <a:rPr lang="en-US" b="1" smtClean="0">
                <a:solidFill>
                  <a:srgbClr val="0000FF"/>
                </a:solidFill>
              </a:rPr>
              <a:pPr/>
              <a:t>47</a:t>
            </a:fld>
            <a:endParaRPr lang="en-US" b="1">
              <a:solidFill>
                <a:srgbClr val="0000FF"/>
              </a:solidFill>
            </a:endParaRPr>
          </a:p>
        </p:txBody>
      </p:sp>
      <p:sp>
        <p:nvSpPr>
          <p:cNvPr id="9" name="Footer Placeholder 8"/>
          <p:cNvSpPr>
            <a:spLocks noGrp="1"/>
          </p:cNvSpPr>
          <p:nvPr>
            <p:ph type="ftr" sz="quarter" idx="11"/>
          </p:nvPr>
        </p:nvSpPr>
        <p:spPr>
          <a:xfrm>
            <a:off x="2057400" y="6356350"/>
            <a:ext cx="2895600" cy="365125"/>
          </a:xfrm>
        </p:spPr>
        <p:txBody>
          <a:bodyPr/>
          <a:lstStyle/>
          <a:p>
            <a:r>
              <a:rPr lang="en-US" b="1">
                <a:solidFill>
                  <a:srgbClr val="0000FF"/>
                </a:solidFill>
              </a:rPr>
              <a:t>Dr. Aiman Q. Afar</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28600" y="152400"/>
            <a:ext cx="8610600" cy="523220"/>
          </a:xfrm>
          <a:prstGeom prst="rect">
            <a:avLst/>
          </a:prstGeom>
          <a:solidFill>
            <a:srgbClr val="FFFF00"/>
          </a:solidFill>
          <a:ln w="57150">
            <a:solidFill>
              <a:srgbClr val="0000FF"/>
            </a:solidFill>
          </a:ln>
        </p:spPr>
        <p:txBody>
          <a:bodyPr wrap="square">
            <a:spAutoFit/>
          </a:bodyPr>
          <a:lstStyle/>
          <a:p>
            <a:r>
              <a:rPr lang="en-GB" sz="2800" b="1" dirty="0">
                <a:solidFill>
                  <a:srgbClr val="FF0000"/>
                </a:solidFill>
              </a:rPr>
              <a:t>Clinical Disorders Associated With Hypothalamic Lesions</a:t>
            </a:r>
            <a:endParaRPr lang="en-GB" sz="2800" dirty="0">
              <a:solidFill>
                <a:srgbClr val="FF0000"/>
              </a:solidFill>
            </a:endParaRPr>
          </a:p>
        </p:txBody>
      </p:sp>
      <p:sp>
        <p:nvSpPr>
          <p:cNvPr id="3" name="مستطيل 2"/>
          <p:cNvSpPr/>
          <p:nvPr/>
        </p:nvSpPr>
        <p:spPr>
          <a:xfrm>
            <a:off x="152400" y="838200"/>
            <a:ext cx="8763000" cy="1692771"/>
          </a:xfrm>
          <a:prstGeom prst="rect">
            <a:avLst/>
          </a:prstGeom>
          <a:solidFill>
            <a:schemeClr val="tx2">
              <a:lumMod val="20000"/>
              <a:lumOff val="80000"/>
            </a:schemeClr>
          </a:solidFill>
        </p:spPr>
        <p:txBody>
          <a:bodyPr wrap="square">
            <a:spAutoFit/>
          </a:bodyPr>
          <a:lstStyle/>
          <a:p>
            <a:r>
              <a:rPr lang="en-GB" sz="2400" b="1" i="1" dirty="0">
                <a:solidFill>
                  <a:srgbClr val="FF0000"/>
                </a:solidFill>
              </a:rPr>
              <a:t>Obesity and Wasting</a:t>
            </a:r>
          </a:p>
          <a:p>
            <a:r>
              <a:rPr lang="en-GB" sz="2000" b="1" dirty="0"/>
              <a:t>Severe obesity </a:t>
            </a:r>
            <a:r>
              <a:rPr lang="en-GB" sz="2000" dirty="0"/>
              <a:t>can occur as the result of hypothalamic lesions.</a:t>
            </a:r>
          </a:p>
          <a:p>
            <a:r>
              <a:rPr lang="en-GB" sz="2000" dirty="0"/>
              <a:t>It is generally associated with </a:t>
            </a:r>
            <a:r>
              <a:rPr lang="en-GB" sz="2000" b="1" dirty="0"/>
              <a:t>genital hypoplasia </a:t>
            </a:r>
            <a:r>
              <a:rPr lang="en-GB" sz="2000" dirty="0"/>
              <a:t>or </a:t>
            </a:r>
            <a:r>
              <a:rPr lang="en-GB" sz="2000" b="1" dirty="0"/>
              <a:t>atrophy.</a:t>
            </a:r>
          </a:p>
          <a:p>
            <a:r>
              <a:rPr lang="en-GB" sz="2000" b="1" dirty="0"/>
              <a:t>Wasting is less common </a:t>
            </a:r>
            <a:r>
              <a:rPr lang="en-GB" sz="2000" dirty="0"/>
              <a:t>than obesity in hypothalamic disease.</a:t>
            </a:r>
          </a:p>
          <a:p>
            <a:r>
              <a:rPr lang="en-GB" sz="2000" b="1" dirty="0"/>
              <a:t>Severe cachexia </a:t>
            </a:r>
            <a:r>
              <a:rPr lang="en-GB" sz="2000" dirty="0"/>
              <a:t>is suggestive of </a:t>
            </a:r>
            <a:r>
              <a:rPr lang="en-GB" sz="2000" b="1" dirty="0"/>
              <a:t>damage to the hypophysis </a:t>
            </a:r>
            <a:r>
              <a:rPr lang="en-GB" sz="2000" b="1" dirty="0">
                <a:solidFill>
                  <a:srgbClr val="0000FF"/>
                </a:solidFill>
              </a:rPr>
              <a:t>(pituitary gland).</a:t>
            </a:r>
          </a:p>
        </p:txBody>
      </p:sp>
      <p:sp>
        <p:nvSpPr>
          <p:cNvPr id="4" name="مستطيل 3"/>
          <p:cNvSpPr/>
          <p:nvPr/>
        </p:nvSpPr>
        <p:spPr>
          <a:xfrm>
            <a:off x="152400" y="5320605"/>
            <a:ext cx="8686800" cy="1384995"/>
          </a:xfrm>
          <a:prstGeom prst="rect">
            <a:avLst/>
          </a:prstGeom>
          <a:solidFill>
            <a:schemeClr val="accent1">
              <a:lumMod val="40000"/>
              <a:lumOff val="60000"/>
            </a:schemeClr>
          </a:solidFill>
        </p:spPr>
        <p:txBody>
          <a:bodyPr wrap="square">
            <a:spAutoFit/>
          </a:bodyPr>
          <a:lstStyle/>
          <a:p>
            <a:r>
              <a:rPr lang="en-GB" sz="2400" b="1" i="1" dirty="0">
                <a:solidFill>
                  <a:srgbClr val="FF0000"/>
                </a:solidFill>
              </a:rPr>
              <a:t>Sexual Disorders</a:t>
            </a:r>
          </a:p>
          <a:p>
            <a:r>
              <a:rPr lang="en-GB" sz="2000" b="1" dirty="0">
                <a:solidFill>
                  <a:srgbClr val="0000FF"/>
                </a:solidFill>
              </a:rPr>
              <a:t>In children</a:t>
            </a:r>
            <a:r>
              <a:rPr lang="en-GB" sz="2000" dirty="0"/>
              <a:t>, there may be </a:t>
            </a:r>
            <a:r>
              <a:rPr lang="en-GB" sz="2000" b="1" dirty="0"/>
              <a:t>sexual retardation </a:t>
            </a:r>
            <a:r>
              <a:rPr lang="en-GB" sz="2000" dirty="0"/>
              <a:t>and, rarely</a:t>
            </a:r>
            <a:r>
              <a:rPr lang="en-GB" sz="2000" b="1" dirty="0"/>
              <a:t>, sexual</a:t>
            </a:r>
          </a:p>
          <a:p>
            <a:r>
              <a:rPr lang="en-GB" sz="2000" b="1" dirty="0"/>
              <a:t>precocity </a:t>
            </a:r>
            <a:r>
              <a:rPr lang="en-GB" sz="2000" dirty="0"/>
              <a:t>with hypothalamic lesions. </a:t>
            </a:r>
            <a:r>
              <a:rPr lang="en-GB" sz="2000" b="1" dirty="0">
                <a:solidFill>
                  <a:srgbClr val="0000FF"/>
                </a:solidFill>
              </a:rPr>
              <a:t>After puberty</a:t>
            </a:r>
            <a:r>
              <a:rPr lang="en-GB" sz="2000" dirty="0"/>
              <a:t>, the patient</a:t>
            </a:r>
          </a:p>
          <a:p>
            <a:r>
              <a:rPr lang="en-GB" sz="2000" dirty="0"/>
              <a:t>with hypothalamic disease may have </a:t>
            </a:r>
            <a:r>
              <a:rPr lang="en-GB" sz="2000" b="1" dirty="0"/>
              <a:t>impotence</a:t>
            </a:r>
            <a:r>
              <a:rPr lang="en-GB" sz="2000" dirty="0"/>
              <a:t> or </a:t>
            </a:r>
            <a:r>
              <a:rPr lang="en-GB" sz="2000" b="1" dirty="0"/>
              <a:t>amenorrhea.</a:t>
            </a:r>
          </a:p>
        </p:txBody>
      </p:sp>
      <p:pic>
        <p:nvPicPr>
          <p:cNvPr id="1026" name="Picture 2" descr="Image result for Obesity"/>
          <p:cNvPicPr>
            <a:picLocks noChangeAspect="1" noChangeArrowheads="1"/>
          </p:cNvPicPr>
          <p:nvPr/>
        </p:nvPicPr>
        <p:blipFill>
          <a:blip r:embed="rId2" cstate="print"/>
          <a:srcRect/>
          <a:stretch>
            <a:fillRect/>
          </a:stretch>
        </p:blipFill>
        <p:spPr bwMode="auto">
          <a:xfrm>
            <a:off x="5181600" y="2647949"/>
            <a:ext cx="3810000" cy="2533651"/>
          </a:xfrm>
          <a:prstGeom prst="rect">
            <a:avLst/>
          </a:prstGeom>
          <a:noFill/>
          <a:ln w="57150">
            <a:solidFill>
              <a:srgbClr val="0000FF"/>
            </a:solidFill>
          </a:ln>
        </p:spPr>
      </p:pic>
      <p:pic>
        <p:nvPicPr>
          <p:cNvPr id="1028" name="Picture 4" descr="Image result for Severe cachexia"/>
          <p:cNvPicPr>
            <a:picLocks noChangeAspect="1" noChangeArrowheads="1"/>
          </p:cNvPicPr>
          <p:nvPr/>
        </p:nvPicPr>
        <p:blipFill>
          <a:blip r:embed="rId3" cstate="print"/>
          <a:srcRect/>
          <a:stretch>
            <a:fillRect/>
          </a:stretch>
        </p:blipFill>
        <p:spPr bwMode="auto">
          <a:xfrm>
            <a:off x="762000" y="2628900"/>
            <a:ext cx="2590800" cy="2590800"/>
          </a:xfrm>
          <a:prstGeom prst="rect">
            <a:avLst/>
          </a:prstGeom>
          <a:noFill/>
          <a:ln w="57150">
            <a:solidFill>
              <a:srgbClr val="0000FF"/>
            </a:solidFill>
          </a:ln>
        </p:spPr>
      </p:pic>
      <p:sp>
        <p:nvSpPr>
          <p:cNvPr id="7" name="Date Placeholder 6"/>
          <p:cNvSpPr>
            <a:spLocks noGrp="1"/>
          </p:cNvSpPr>
          <p:nvPr>
            <p:ph type="dt" sz="half" idx="10"/>
          </p:nvPr>
        </p:nvSpPr>
        <p:spPr>
          <a:xfrm>
            <a:off x="3505200" y="3733800"/>
            <a:ext cx="1524000" cy="365125"/>
          </a:xfrm>
        </p:spPr>
        <p:txBody>
          <a:bodyPr/>
          <a:lstStyle/>
          <a:p>
            <a:r>
              <a:rPr lang="en-US" b="1">
                <a:solidFill>
                  <a:srgbClr val="0000FF"/>
                </a:solidFill>
              </a:rPr>
              <a:t>Tuesday 29 December 2020</a:t>
            </a:r>
          </a:p>
        </p:txBody>
      </p:sp>
      <p:sp>
        <p:nvSpPr>
          <p:cNvPr id="8" name="Slide Number Placeholder 7"/>
          <p:cNvSpPr>
            <a:spLocks noGrp="1"/>
          </p:cNvSpPr>
          <p:nvPr>
            <p:ph type="sldNum" sz="quarter" idx="12"/>
          </p:nvPr>
        </p:nvSpPr>
        <p:spPr>
          <a:xfrm>
            <a:off x="8153400" y="6356350"/>
            <a:ext cx="533400" cy="365125"/>
          </a:xfrm>
        </p:spPr>
        <p:txBody>
          <a:bodyPr/>
          <a:lstStyle/>
          <a:p>
            <a:fld id="{B6F15528-21DE-4FAA-801E-634DDDAF4B2B}" type="slidenum">
              <a:rPr lang="en-US" b="1" smtClean="0">
                <a:solidFill>
                  <a:srgbClr val="0000FF"/>
                </a:solidFill>
              </a:rPr>
              <a:pPr/>
              <a:t>48</a:t>
            </a:fld>
            <a:endParaRPr lang="en-US" b="1" dirty="0">
              <a:solidFill>
                <a:srgbClr val="0000FF"/>
              </a:solidFill>
            </a:endParaRPr>
          </a:p>
        </p:txBody>
      </p:sp>
      <p:sp>
        <p:nvSpPr>
          <p:cNvPr id="9" name="Footer Placeholder 8"/>
          <p:cNvSpPr>
            <a:spLocks noGrp="1"/>
          </p:cNvSpPr>
          <p:nvPr>
            <p:ph type="ftr" sz="quarter" idx="11"/>
          </p:nvPr>
        </p:nvSpPr>
        <p:spPr>
          <a:xfrm>
            <a:off x="6248400" y="838200"/>
            <a:ext cx="2895600" cy="365125"/>
          </a:xfrm>
        </p:spPr>
        <p:txBody>
          <a:bodyPr/>
          <a:lstStyle/>
          <a:p>
            <a:r>
              <a:rPr lang="en-US" b="1">
                <a:solidFill>
                  <a:srgbClr val="0000FF"/>
                </a:solidFill>
              </a:rPr>
              <a:t>Dr. Aiman Q. Afar</a:t>
            </a:r>
            <a:endParaRPr lang="en-US" b="1" dirty="0">
              <a:solidFill>
                <a:srgbClr val="0000F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28600" y="152400"/>
            <a:ext cx="8610600" cy="523220"/>
          </a:xfrm>
          <a:prstGeom prst="rect">
            <a:avLst/>
          </a:prstGeom>
          <a:solidFill>
            <a:srgbClr val="FFFF00"/>
          </a:solidFill>
          <a:ln w="57150">
            <a:solidFill>
              <a:srgbClr val="0000FF"/>
            </a:solidFill>
          </a:ln>
        </p:spPr>
        <p:txBody>
          <a:bodyPr wrap="square">
            <a:spAutoFit/>
          </a:bodyPr>
          <a:lstStyle/>
          <a:p>
            <a:r>
              <a:rPr lang="en-GB" sz="2800" b="1" dirty="0">
                <a:solidFill>
                  <a:srgbClr val="FF0000"/>
                </a:solidFill>
              </a:rPr>
              <a:t>Clinical Disorders Associated With Hypothalamic Lesions</a:t>
            </a:r>
            <a:endParaRPr lang="en-GB" sz="2800" dirty="0">
              <a:solidFill>
                <a:srgbClr val="FF0000"/>
              </a:solidFill>
            </a:endParaRPr>
          </a:p>
        </p:txBody>
      </p:sp>
      <p:sp>
        <p:nvSpPr>
          <p:cNvPr id="3" name="مستطيل 2"/>
          <p:cNvSpPr/>
          <p:nvPr/>
        </p:nvSpPr>
        <p:spPr>
          <a:xfrm>
            <a:off x="228600" y="762000"/>
            <a:ext cx="8839200" cy="2000548"/>
          </a:xfrm>
          <a:prstGeom prst="rect">
            <a:avLst/>
          </a:prstGeom>
          <a:solidFill>
            <a:schemeClr val="tx2">
              <a:lumMod val="20000"/>
              <a:lumOff val="80000"/>
            </a:schemeClr>
          </a:solidFill>
          <a:ln>
            <a:solidFill>
              <a:srgbClr val="0000FF"/>
            </a:solidFill>
          </a:ln>
        </p:spPr>
        <p:txBody>
          <a:bodyPr wrap="square">
            <a:spAutoFit/>
          </a:bodyPr>
          <a:lstStyle/>
          <a:p>
            <a:r>
              <a:rPr lang="en-GB" sz="2400" b="1" i="1" dirty="0">
                <a:solidFill>
                  <a:srgbClr val="FF0000"/>
                </a:solidFill>
              </a:rPr>
              <a:t>Hyperthermia and Hypothermia</a:t>
            </a:r>
          </a:p>
          <a:p>
            <a:r>
              <a:rPr lang="en-GB" sz="2000" b="1" dirty="0">
                <a:solidFill>
                  <a:srgbClr val="0000FF"/>
                </a:solidFill>
              </a:rPr>
              <a:t>Hyperthermia</a:t>
            </a:r>
            <a:r>
              <a:rPr lang="en-GB" sz="2000" dirty="0"/>
              <a:t> can follow lesions of the hypothalamus caused by </a:t>
            </a:r>
            <a:r>
              <a:rPr lang="en-GB" sz="2000" b="1" dirty="0"/>
              <a:t>head injury </a:t>
            </a:r>
            <a:r>
              <a:rPr lang="en-GB" sz="2000" dirty="0"/>
              <a:t>or </a:t>
            </a:r>
            <a:r>
              <a:rPr lang="en-GB" sz="2000" b="1" dirty="0"/>
              <a:t>following surgical operations </a:t>
            </a:r>
            <a:r>
              <a:rPr lang="en-GB" sz="2000" dirty="0"/>
              <a:t>in the region of the hypothalamus. The patient with hyperthermia is otherwise normal and has </a:t>
            </a:r>
            <a:r>
              <a:rPr lang="en-GB" sz="2000" b="1" dirty="0"/>
              <a:t>(no signs of malaise)</a:t>
            </a:r>
            <a:r>
              <a:rPr lang="en-GB" sz="2000" dirty="0"/>
              <a:t>, which occurs with </a:t>
            </a:r>
            <a:r>
              <a:rPr lang="en-GB" sz="2000" b="1" dirty="0"/>
              <a:t>pyrexia secondary to infections</a:t>
            </a:r>
            <a:r>
              <a:rPr lang="en-GB" sz="2000" dirty="0"/>
              <a:t>. </a:t>
            </a:r>
            <a:r>
              <a:rPr lang="en-GB" sz="2000" b="1" dirty="0">
                <a:solidFill>
                  <a:srgbClr val="0000FF"/>
                </a:solidFill>
              </a:rPr>
              <a:t>Hypothermia </a:t>
            </a:r>
            <a:r>
              <a:rPr lang="en-GB" sz="2000" dirty="0"/>
              <a:t>also can follow a lesion of the hypothalamus.</a:t>
            </a:r>
          </a:p>
        </p:txBody>
      </p:sp>
      <p:sp>
        <p:nvSpPr>
          <p:cNvPr id="4" name="مستطيل 3"/>
          <p:cNvSpPr/>
          <p:nvPr/>
        </p:nvSpPr>
        <p:spPr>
          <a:xfrm>
            <a:off x="76200" y="5396805"/>
            <a:ext cx="8686800" cy="1384995"/>
          </a:xfrm>
          <a:prstGeom prst="rect">
            <a:avLst/>
          </a:prstGeom>
          <a:solidFill>
            <a:schemeClr val="tx2">
              <a:lumMod val="20000"/>
              <a:lumOff val="80000"/>
            </a:schemeClr>
          </a:solidFill>
          <a:ln>
            <a:solidFill>
              <a:srgbClr val="0000FF"/>
            </a:solidFill>
          </a:ln>
        </p:spPr>
        <p:txBody>
          <a:bodyPr wrap="square">
            <a:spAutoFit/>
          </a:bodyPr>
          <a:lstStyle/>
          <a:p>
            <a:r>
              <a:rPr lang="en-GB" sz="2400" b="1" i="1" dirty="0">
                <a:solidFill>
                  <a:srgbClr val="FF0000"/>
                </a:solidFill>
              </a:rPr>
              <a:t>Emotional Disorders</a:t>
            </a:r>
          </a:p>
          <a:p>
            <a:r>
              <a:rPr lang="en-GB" sz="2000" dirty="0"/>
              <a:t>Attacks of </a:t>
            </a:r>
            <a:r>
              <a:rPr lang="en-GB" sz="2000" b="1" dirty="0">
                <a:solidFill>
                  <a:srgbClr val="0000FF"/>
                </a:solidFill>
              </a:rPr>
              <a:t>unexplained weeping </a:t>
            </a:r>
            <a:r>
              <a:rPr lang="en-GB" sz="2000" dirty="0"/>
              <a:t>or </a:t>
            </a:r>
            <a:r>
              <a:rPr lang="en-GB" sz="2000" b="1" dirty="0">
                <a:solidFill>
                  <a:srgbClr val="0000FF"/>
                </a:solidFill>
              </a:rPr>
              <a:t>laughter</a:t>
            </a:r>
            <a:r>
              <a:rPr lang="en-GB" sz="2000" dirty="0"/>
              <a:t>, </a:t>
            </a:r>
            <a:r>
              <a:rPr lang="en-GB" sz="2000" b="1" dirty="0">
                <a:solidFill>
                  <a:srgbClr val="0000FF"/>
                </a:solidFill>
              </a:rPr>
              <a:t>uncontrollable rage</a:t>
            </a:r>
            <a:r>
              <a:rPr lang="en-GB" sz="2000" dirty="0"/>
              <a:t>, </a:t>
            </a:r>
            <a:r>
              <a:rPr lang="en-GB" sz="2000" b="1" dirty="0">
                <a:solidFill>
                  <a:srgbClr val="0000FF"/>
                </a:solidFill>
              </a:rPr>
              <a:t>depressive reactions</a:t>
            </a:r>
            <a:r>
              <a:rPr lang="en-GB" sz="2000" dirty="0">
                <a:solidFill>
                  <a:srgbClr val="0000FF"/>
                </a:solidFill>
              </a:rPr>
              <a:t>,</a:t>
            </a:r>
            <a:r>
              <a:rPr lang="en-GB" sz="2000" dirty="0"/>
              <a:t> and even </a:t>
            </a:r>
            <a:r>
              <a:rPr lang="en-GB" sz="2000" b="1" dirty="0">
                <a:solidFill>
                  <a:srgbClr val="0000FF"/>
                </a:solidFill>
              </a:rPr>
              <a:t>maniacal outbursts </a:t>
            </a:r>
            <a:r>
              <a:rPr lang="en-GB" sz="2000" dirty="0"/>
              <a:t>all have been observed in patients with hypothalamic lesions.</a:t>
            </a:r>
          </a:p>
        </p:txBody>
      </p:sp>
      <p:pic>
        <p:nvPicPr>
          <p:cNvPr id="45060" name="Picture 4" descr="Related image"/>
          <p:cNvPicPr>
            <a:picLocks noChangeAspect="1" noChangeArrowheads="1"/>
          </p:cNvPicPr>
          <p:nvPr/>
        </p:nvPicPr>
        <p:blipFill>
          <a:blip r:embed="rId2" cstate="print"/>
          <a:srcRect/>
          <a:stretch>
            <a:fillRect/>
          </a:stretch>
        </p:blipFill>
        <p:spPr bwMode="auto">
          <a:xfrm>
            <a:off x="6400800" y="2895600"/>
            <a:ext cx="2610839" cy="2307432"/>
          </a:xfrm>
          <a:prstGeom prst="rect">
            <a:avLst/>
          </a:prstGeom>
          <a:noFill/>
          <a:ln w="57150">
            <a:solidFill>
              <a:srgbClr val="0000FF"/>
            </a:solidFill>
          </a:ln>
        </p:spPr>
      </p:pic>
      <p:sp>
        <p:nvSpPr>
          <p:cNvPr id="45062" name="AutoShape 6" descr="Image result for , uncontrollable r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5064" name="AutoShape 8" descr="Image result for , uncontrollable r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45066" name="Picture 10" descr="Image result for , uncontrollable rage"/>
          <p:cNvPicPr>
            <a:picLocks noChangeAspect="1" noChangeArrowheads="1"/>
          </p:cNvPicPr>
          <p:nvPr/>
        </p:nvPicPr>
        <p:blipFill>
          <a:blip r:embed="rId3" cstate="print"/>
          <a:srcRect/>
          <a:stretch>
            <a:fillRect/>
          </a:stretch>
        </p:blipFill>
        <p:spPr bwMode="auto">
          <a:xfrm>
            <a:off x="228600" y="3083356"/>
            <a:ext cx="3124200" cy="2174444"/>
          </a:xfrm>
          <a:prstGeom prst="rect">
            <a:avLst/>
          </a:prstGeom>
          <a:noFill/>
          <a:ln w="57150">
            <a:solidFill>
              <a:srgbClr val="0000FF"/>
            </a:solidFill>
          </a:ln>
        </p:spPr>
      </p:pic>
      <p:pic>
        <p:nvPicPr>
          <p:cNvPr id="45068" name="Picture 12" descr="Related image"/>
          <p:cNvPicPr>
            <a:picLocks noChangeAspect="1" noChangeArrowheads="1"/>
          </p:cNvPicPr>
          <p:nvPr/>
        </p:nvPicPr>
        <p:blipFill>
          <a:blip r:embed="rId4" cstate="print"/>
          <a:srcRect/>
          <a:stretch>
            <a:fillRect/>
          </a:stretch>
        </p:blipFill>
        <p:spPr bwMode="auto">
          <a:xfrm>
            <a:off x="3505200" y="3429000"/>
            <a:ext cx="2705100" cy="1524001"/>
          </a:xfrm>
          <a:prstGeom prst="rect">
            <a:avLst/>
          </a:prstGeom>
          <a:noFill/>
          <a:ln w="57150">
            <a:solidFill>
              <a:srgbClr val="0000FF"/>
            </a:solidFill>
          </a:ln>
        </p:spPr>
      </p:pic>
      <p:sp>
        <p:nvSpPr>
          <p:cNvPr id="10" name="Date Placeholder 9"/>
          <p:cNvSpPr>
            <a:spLocks noGrp="1"/>
          </p:cNvSpPr>
          <p:nvPr>
            <p:ph type="dt" sz="half" idx="10"/>
          </p:nvPr>
        </p:nvSpPr>
        <p:spPr>
          <a:xfrm>
            <a:off x="6172200" y="6400800"/>
            <a:ext cx="2133600" cy="365125"/>
          </a:xfrm>
        </p:spPr>
        <p:txBody>
          <a:bodyPr/>
          <a:lstStyle/>
          <a:p>
            <a:r>
              <a:rPr lang="en-US" b="1">
                <a:solidFill>
                  <a:srgbClr val="0000FF"/>
                </a:solidFill>
              </a:rPr>
              <a:t>Tuesday 29 December 2020</a:t>
            </a:r>
            <a:endParaRPr lang="en-US" b="1" dirty="0">
              <a:solidFill>
                <a:srgbClr val="0000FF"/>
              </a:solidFill>
            </a:endParaRPr>
          </a:p>
        </p:txBody>
      </p:sp>
      <p:sp>
        <p:nvSpPr>
          <p:cNvPr id="11" name="Slide Number Placeholder 10"/>
          <p:cNvSpPr>
            <a:spLocks noGrp="1"/>
          </p:cNvSpPr>
          <p:nvPr>
            <p:ph type="sldNum" sz="quarter" idx="12"/>
          </p:nvPr>
        </p:nvSpPr>
        <p:spPr>
          <a:xfrm>
            <a:off x="8229600" y="6356350"/>
            <a:ext cx="457200" cy="365125"/>
          </a:xfrm>
        </p:spPr>
        <p:txBody>
          <a:bodyPr/>
          <a:lstStyle/>
          <a:p>
            <a:fld id="{B6F15528-21DE-4FAA-801E-634DDDAF4B2B}" type="slidenum">
              <a:rPr lang="en-US" b="1" smtClean="0">
                <a:solidFill>
                  <a:srgbClr val="0000FF"/>
                </a:solidFill>
              </a:rPr>
              <a:pPr/>
              <a:t>49</a:t>
            </a:fld>
            <a:endParaRPr lang="en-US" b="1" dirty="0">
              <a:solidFill>
                <a:srgbClr val="0000FF"/>
              </a:solidFill>
            </a:endParaRPr>
          </a:p>
        </p:txBody>
      </p:sp>
      <p:sp>
        <p:nvSpPr>
          <p:cNvPr id="12" name="Footer Placeholder 11"/>
          <p:cNvSpPr>
            <a:spLocks noGrp="1"/>
          </p:cNvSpPr>
          <p:nvPr>
            <p:ph type="ftr" sz="quarter" idx="11"/>
          </p:nvPr>
        </p:nvSpPr>
        <p:spPr>
          <a:xfrm>
            <a:off x="3124200" y="6400800"/>
            <a:ext cx="2895600" cy="365125"/>
          </a:xfrm>
        </p:spPr>
        <p:txBody>
          <a:bodyPr/>
          <a:lstStyle/>
          <a:p>
            <a:r>
              <a:rPr lang="en-US" b="1" dirty="0">
                <a:solidFill>
                  <a:srgbClr val="0000FF"/>
                </a:solidFill>
              </a:rPr>
              <a:t>Dr. Aiman Q. Afar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33400"/>
            <a:ext cx="8686800" cy="1015663"/>
          </a:xfrm>
          <a:prstGeom prst="rect">
            <a:avLst/>
          </a:prstGeom>
        </p:spPr>
        <p:txBody>
          <a:bodyPr wrap="square">
            <a:spAutoFit/>
          </a:bodyPr>
          <a:lstStyle/>
          <a:p>
            <a:pPr>
              <a:buFont typeface="Wingdings" pitchFamily="2" charset="2"/>
              <a:buChar char="q"/>
            </a:pPr>
            <a:r>
              <a:rPr lang="en-GB" sz="2000" b="1" dirty="0">
                <a:solidFill>
                  <a:srgbClr val="0000FF"/>
                </a:solidFill>
              </a:rPr>
              <a:t>The lateral surface of the diencephalon </a:t>
            </a:r>
            <a:r>
              <a:rPr lang="en-GB" sz="2000" dirty="0"/>
              <a:t>is bounded by </a:t>
            </a:r>
            <a:r>
              <a:rPr lang="en-GB" sz="2000" b="1" dirty="0">
                <a:solidFill>
                  <a:srgbClr val="C00000"/>
                </a:solidFill>
              </a:rPr>
              <a:t>the internal capsule </a:t>
            </a:r>
            <a:r>
              <a:rPr lang="en-GB" sz="2000" dirty="0"/>
              <a:t>of white matter and consists of </a:t>
            </a:r>
            <a:r>
              <a:rPr lang="en-GB" sz="2000" b="1" dirty="0">
                <a:solidFill>
                  <a:schemeClr val="accent6">
                    <a:lumMod val="75000"/>
                  </a:schemeClr>
                </a:solidFill>
              </a:rPr>
              <a:t>nerve fibers </a:t>
            </a:r>
            <a:r>
              <a:rPr lang="en-GB" sz="2000" dirty="0"/>
              <a:t>that connect </a:t>
            </a:r>
            <a:r>
              <a:rPr lang="en-GB" sz="2000" b="1" dirty="0"/>
              <a:t>the cerebral cortex with other parts of the brainstem and spinal cord </a:t>
            </a:r>
          </a:p>
        </p:txBody>
      </p:sp>
      <p:sp>
        <p:nvSpPr>
          <p:cNvPr id="3" name="Rectangle 2"/>
          <p:cNvSpPr/>
          <p:nvPr/>
        </p:nvSpPr>
        <p:spPr>
          <a:xfrm>
            <a:off x="152400" y="0"/>
            <a:ext cx="2974660" cy="584775"/>
          </a:xfrm>
          <a:prstGeom prst="rect">
            <a:avLst/>
          </a:prstGeom>
        </p:spPr>
        <p:txBody>
          <a:bodyPr wrap="none">
            <a:spAutoFit/>
          </a:bodyPr>
          <a:lstStyle/>
          <a:p>
            <a:r>
              <a:rPr lang="en-US" sz="3200" b="1" dirty="0">
                <a:solidFill>
                  <a:srgbClr val="FF0000"/>
                </a:solidFill>
              </a:rPr>
              <a:t>DIENCEPHALON </a:t>
            </a:r>
            <a:endParaRPr lang="en-GB" sz="3200" dirty="0">
              <a:solidFill>
                <a:srgbClr val="FF0000"/>
              </a:solidFill>
            </a:endParaRPr>
          </a:p>
        </p:txBody>
      </p:sp>
      <p:sp>
        <p:nvSpPr>
          <p:cNvPr id="4" name="Rectangle 3"/>
          <p:cNvSpPr/>
          <p:nvPr/>
        </p:nvSpPr>
        <p:spPr>
          <a:xfrm>
            <a:off x="152400" y="1600200"/>
            <a:ext cx="4572000" cy="5016758"/>
          </a:xfrm>
          <a:prstGeom prst="rect">
            <a:avLst/>
          </a:prstGeom>
        </p:spPr>
        <p:txBody>
          <a:bodyPr wrap="square">
            <a:spAutoFit/>
          </a:bodyPr>
          <a:lstStyle/>
          <a:p>
            <a:pPr>
              <a:buFont typeface="Wingdings" pitchFamily="2" charset="2"/>
              <a:buChar char="q"/>
            </a:pPr>
            <a:r>
              <a:rPr lang="en-GB" sz="2000" b="1" dirty="0">
                <a:solidFill>
                  <a:srgbClr val="0000FF"/>
                </a:solidFill>
              </a:rPr>
              <a:t>The medial surface of the diencephalon </a:t>
            </a:r>
            <a:r>
              <a:rPr lang="en-GB" sz="2000" dirty="0"/>
              <a:t>(</a:t>
            </a:r>
            <a:r>
              <a:rPr lang="en-GB" sz="2000" b="1" dirty="0"/>
              <a:t>i.e., the lateral wall of the third ventricle</a:t>
            </a:r>
            <a:r>
              <a:rPr lang="en-GB" sz="2000" dirty="0"/>
              <a:t>) is formed in its superior part by the medial surface of </a:t>
            </a:r>
            <a:r>
              <a:rPr lang="en-GB" sz="2000" b="1" dirty="0"/>
              <a:t>the thalamus </a:t>
            </a:r>
            <a:r>
              <a:rPr lang="en-GB" sz="2000" dirty="0"/>
              <a:t>and in its inferior part by </a:t>
            </a:r>
            <a:r>
              <a:rPr lang="en-GB" sz="2000" b="1" dirty="0"/>
              <a:t>the hypothalamus </a:t>
            </a:r>
          </a:p>
          <a:p>
            <a:endParaRPr lang="en-GB" sz="2000" dirty="0"/>
          </a:p>
          <a:p>
            <a:r>
              <a:rPr lang="en-GB" sz="2000" dirty="0"/>
              <a:t>These two areas are separated from one another by a shallow sulcus, </a:t>
            </a:r>
            <a:r>
              <a:rPr lang="en-GB" sz="2000" b="1" dirty="0">
                <a:solidFill>
                  <a:srgbClr val="C00000"/>
                </a:solidFill>
              </a:rPr>
              <a:t>the hypothalamic sulcus.</a:t>
            </a:r>
          </a:p>
          <a:p>
            <a:endParaRPr lang="en-GB" sz="2000" dirty="0"/>
          </a:p>
          <a:p>
            <a:pPr>
              <a:buFont typeface="Wingdings" pitchFamily="2" charset="2"/>
              <a:buChar char="ü"/>
            </a:pPr>
            <a:r>
              <a:rPr lang="en-GB" sz="2000" dirty="0"/>
              <a:t> </a:t>
            </a:r>
            <a:r>
              <a:rPr lang="en-GB" sz="2000" i="1" u="sng" dirty="0">
                <a:latin typeface="Candara" pitchFamily="34" charset="0"/>
              </a:rPr>
              <a:t>A bundle of </a:t>
            </a:r>
            <a:r>
              <a:rPr lang="en-GB" sz="2000" b="1" i="1" u="sng" dirty="0">
                <a:solidFill>
                  <a:schemeClr val="accent6">
                    <a:lumMod val="75000"/>
                  </a:schemeClr>
                </a:solidFill>
                <a:latin typeface="Candara" pitchFamily="34" charset="0"/>
              </a:rPr>
              <a:t>nerve fibers</a:t>
            </a:r>
            <a:r>
              <a:rPr lang="en-GB" sz="2000" i="1" u="sng" dirty="0">
                <a:latin typeface="Candara" pitchFamily="34" charset="0"/>
              </a:rPr>
              <a:t>, which are afferent fibers to </a:t>
            </a:r>
            <a:r>
              <a:rPr lang="en-GB" sz="2000" b="1" i="1" u="sng" dirty="0">
                <a:solidFill>
                  <a:srgbClr val="C00000"/>
                </a:solidFill>
                <a:latin typeface="Candara" pitchFamily="34" charset="0"/>
              </a:rPr>
              <a:t>the habenular nucleus</a:t>
            </a:r>
            <a:r>
              <a:rPr lang="en-GB" sz="2000" i="1" u="sng" dirty="0">
                <a:latin typeface="Candara" pitchFamily="34" charset="0"/>
              </a:rPr>
              <a:t>, forms a ridge </a:t>
            </a:r>
            <a:r>
              <a:rPr lang="en-GB" sz="2000" b="1" i="1" u="sng" dirty="0">
                <a:latin typeface="Candara" pitchFamily="34" charset="0"/>
              </a:rPr>
              <a:t>along the superior margin of the medial surface of the diencephalon </a:t>
            </a:r>
            <a:r>
              <a:rPr lang="en-GB" sz="2000" i="1" u="sng" dirty="0">
                <a:latin typeface="Candara" pitchFamily="34" charset="0"/>
              </a:rPr>
              <a:t>and is called </a:t>
            </a:r>
            <a:r>
              <a:rPr lang="en-GB" sz="2000" b="1" i="1" u="sng" dirty="0">
                <a:solidFill>
                  <a:srgbClr val="C00000"/>
                </a:solidFill>
                <a:latin typeface="Candara" pitchFamily="34" charset="0"/>
              </a:rPr>
              <a:t>the stria medullaris thalami</a:t>
            </a:r>
          </a:p>
        </p:txBody>
      </p:sp>
      <p:pic>
        <p:nvPicPr>
          <p:cNvPr id="5" name="Picture 3"/>
          <p:cNvPicPr>
            <a:picLocks noChangeAspect="1" noChangeArrowheads="1"/>
          </p:cNvPicPr>
          <p:nvPr/>
        </p:nvPicPr>
        <p:blipFill>
          <a:blip r:embed="rId2" cstate="print"/>
          <a:srcRect l="22255" t="10417" r="32650" b="16667"/>
          <a:stretch>
            <a:fillRect/>
          </a:stretch>
        </p:blipFill>
        <p:spPr bwMode="auto">
          <a:xfrm>
            <a:off x="4724400" y="1752600"/>
            <a:ext cx="4274820" cy="3886200"/>
          </a:xfrm>
          <a:prstGeom prst="rect">
            <a:avLst/>
          </a:prstGeom>
          <a:noFill/>
          <a:ln w="57150">
            <a:solidFill>
              <a:srgbClr val="12FA49"/>
            </a:solidFill>
            <a:miter lim="800000"/>
            <a:headEnd/>
            <a:tailEnd/>
          </a:ln>
        </p:spPr>
      </p:pic>
      <p:sp>
        <p:nvSpPr>
          <p:cNvPr id="6" name="Date Placeholder 5"/>
          <p:cNvSpPr>
            <a:spLocks noGrp="1"/>
          </p:cNvSpPr>
          <p:nvPr>
            <p:ph type="dt" sz="half" idx="10"/>
          </p:nvPr>
        </p:nvSpPr>
        <p:spPr>
          <a:xfrm>
            <a:off x="6705600" y="6416675"/>
            <a:ext cx="2133600" cy="365125"/>
          </a:xfrm>
        </p:spPr>
        <p:txBody>
          <a:bodyPr/>
          <a:lstStyle/>
          <a:p>
            <a:r>
              <a:rPr lang="en-US" b="1">
                <a:solidFill>
                  <a:srgbClr val="FF0000"/>
                </a:solidFill>
              </a:rPr>
              <a:t>Tuesday 29 December 2020</a:t>
            </a:r>
            <a:endParaRPr lang="en-US" b="1" dirty="0">
              <a:solidFill>
                <a:srgbClr val="FF0000"/>
              </a:solidFill>
            </a:endParaRPr>
          </a:p>
        </p:txBody>
      </p:sp>
      <p:sp>
        <p:nvSpPr>
          <p:cNvPr id="7" name="Slide Number Placeholder 6"/>
          <p:cNvSpPr>
            <a:spLocks noGrp="1"/>
          </p:cNvSpPr>
          <p:nvPr>
            <p:ph type="sldNum" sz="quarter" idx="12"/>
          </p:nvPr>
        </p:nvSpPr>
        <p:spPr>
          <a:xfrm>
            <a:off x="8305800" y="6416675"/>
            <a:ext cx="381000" cy="365125"/>
          </a:xfrm>
        </p:spPr>
        <p:txBody>
          <a:bodyPr/>
          <a:lstStyle/>
          <a:p>
            <a:fld id="{B6F15528-21DE-4FAA-801E-634DDDAF4B2B}" type="slidenum">
              <a:rPr lang="en-US" b="1" smtClean="0">
                <a:solidFill>
                  <a:srgbClr val="FF0000"/>
                </a:solidFill>
              </a:rPr>
              <a:pPr/>
              <a:t>5</a:t>
            </a:fld>
            <a:endParaRPr lang="en-US" b="1" dirty="0">
              <a:solidFill>
                <a:srgbClr val="FF0000"/>
              </a:solidFill>
            </a:endParaRPr>
          </a:p>
        </p:txBody>
      </p:sp>
      <p:sp>
        <p:nvSpPr>
          <p:cNvPr id="8" name="Footer Placeholder 7"/>
          <p:cNvSpPr>
            <a:spLocks noGrp="1"/>
          </p:cNvSpPr>
          <p:nvPr>
            <p:ph type="ftr" sz="quarter" idx="11"/>
          </p:nvPr>
        </p:nvSpPr>
        <p:spPr>
          <a:xfrm>
            <a:off x="4191000" y="6416675"/>
            <a:ext cx="2895600" cy="365125"/>
          </a:xfrm>
        </p:spPr>
        <p:txBody>
          <a:bodyPr/>
          <a:lstStyle/>
          <a:p>
            <a:r>
              <a:rPr lang="en-US" b="1" dirty="0">
                <a:solidFill>
                  <a:srgbClr val="FF0000"/>
                </a:solidFill>
              </a:rPr>
              <a:t>Dr. Aiman Q. Afar</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Tuesday 29 December 2020</a:t>
            </a:r>
          </a:p>
        </p:txBody>
      </p:sp>
      <p:sp>
        <p:nvSpPr>
          <p:cNvPr id="3" name="Footer Placeholder 2"/>
          <p:cNvSpPr>
            <a:spLocks noGrp="1"/>
          </p:cNvSpPr>
          <p:nvPr>
            <p:ph type="ftr" sz="quarter" idx="11"/>
          </p:nvPr>
        </p:nvSpPr>
        <p:spPr/>
        <p:txBody>
          <a:bodyPr/>
          <a:lstStyle/>
          <a:p>
            <a:r>
              <a:rPr lang="en-US"/>
              <a:t>Dr. Aiman Q. Afar</a:t>
            </a:r>
          </a:p>
        </p:txBody>
      </p:sp>
      <p:sp>
        <p:nvSpPr>
          <p:cNvPr id="4" name="Slide Number Placeholder 3"/>
          <p:cNvSpPr>
            <a:spLocks noGrp="1"/>
          </p:cNvSpPr>
          <p:nvPr>
            <p:ph type="sldNum" sz="quarter" idx="12"/>
          </p:nvPr>
        </p:nvSpPr>
        <p:spPr/>
        <p:txBody>
          <a:bodyPr/>
          <a:lstStyle/>
          <a:p>
            <a:fld id="{B6F15528-21DE-4FAA-801E-634DDDAF4B2B}" type="slidenum">
              <a:rPr lang="en-US" smtClean="0"/>
              <a:pPr/>
              <a:t>50</a:t>
            </a:fld>
            <a:endParaRPr lang="en-US"/>
          </a:p>
        </p:txBody>
      </p:sp>
      <p:pic>
        <p:nvPicPr>
          <p:cNvPr id="1026" name="Picture 2" descr="G:\pictuer collection\Istanbul 2008\PART1\DSC0329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Footer Placeholder 11"/>
          <p:cNvSpPr txBox="1">
            <a:spLocks/>
          </p:cNvSpPr>
          <p:nvPr/>
        </p:nvSpPr>
        <p:spPr>
          <a:xfrm>
            <a:off x="398585" y="5807075"/>
            <a:ext cx="4495800"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effectLst/>
                <a:uLnTx/>
                <a:uFillTx/>
                <a:latin typeface="Candara" pitchFamily="34" charset="0"/>
              </a:rPr>
              <a:t>Dr. Aiman Q. Afar</a:t>
            </a:r>
          </a:p>
        </p:txBody>
      </p:sp>
      <p:sp>
        <p:nvSpPr>
          <p:cNvPr id="8" name="Date Placeholder 6">
            <a:extLst>
              <a:ext uri="{FF2B5EF4-FFF2-40B4-BE49-F238E27FC236}">
                <a16:creationId xmlns:a16="http://schemas.microsoft.com/office/drawing/2014/main" id="{44790FB4-D66D-450A-AD1C-DBD608EFD21F}"/>
              </a:ext>
            </a:extLst>
          </p:cNvPr>
          <p:cNvSpPr txBox="1">
            <a:spLocks/>
          </p:cNvSpPr>
          <p:nvPr/>
        </p:nvSpPr>
        <p:spPr>
          <a:xfrm>
            <a:off x="152400" y="6264275"/>
            <a:ext cx="655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i="1" dirty="0">
                <a:solidFill>
                  <a:schemeClr val="tx1"/>
                </a:solidFill>
                <a:latin typeface="Candara" panose="020E0502030303020204" pitchFamily="34" charset="0"/>
              </a:rPr>
              <a:t>Tuesday 29 December 2020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2974660" cy="584775"/>
          </a:xfrm>
          <a:prstGeom prst="rect">
            <a:avLst/>
          </a:prstGeom>
        </p:spPr>
        <p:txBody>
          <a:bodyPr wrap="none">
            <a:spAutoFit/>
          </a:bodyPr>
          <a:lstStyle/>
          <a:p>
            <a:r>
              <a:rPr lang="en-US" sz="3200" b="1" dirty="0">
                <a:solidFill>
                  <a:srgbClr val="FF0000"/>
                </a:solidFill>
              </a:rPr>
              <a:t>DIENCEPHALON </a:t>
            </a:r>
            <a:endParaRPr lang="en-GB" sz="3200" dirty="0">
              <a:solidFill>
                <a:srgbClr val="FF0000"/>
              </a:solidFill>
            </a:endParaRPr>
          </a:p>
        </p:txBody>
      </p:sp>
      <p:sp>
        <p:nvSpPr>
          <p:cNvPr id="3" name="Rectangle 2"/>
          <p:cNvSpPr/>
          <p:nvPr/>
        </p:nvSpPr>
        <p:spPr>
          <a:xfrm>
            <a:off x="228600" y="762000"/>
            <a:ext cx="8534400" cy="1631216"/>
          </a:xfrm>
          <a:prstGeom prst="rect">
            <a:avLst/>
          </a:prstGeom>
        </p:spPr>
        <p:txBody>
          <a:bodyPr wrap="square">
            <a:spAutoFit/>
          </a:bodyPr>
          <a:lstStyle/>
          <a:p>
            <a:r>
              <a:rPr lang="en-GB" sz="2000" b="1" dirty="0"/>
              <a:t>The diencephalon </a:t>
            </a:r>
            <a:r>
              <a:rPr lang="en-GB" sz="2000" dirty="0"/>
              <a:t>can be divided into four major parts: </a:t>
            </a:r>
          </a:p>
          <a:p>
            <a:pPr marL="457200" indent="-457200">
              <a:buAutoNum type="arabicParenBoth"/>
            </a:pPr>
            <a:r>
              <a:rPr lang="en-GB" sz="2000" b="1" dirty="0">
                <a:solidFill>
                  <a:srgbClr val="0000FF"/>
                </a:solidFill>
              </a:rPr>
              <a:t>THE THALAMUS,</a:t>
            </a:r>
          </a:p>
          <a:p>
            <a:pPr marL="457200" indent="-457200">
              <a:buAutoNum type="arabicParenBoth"/>
            </a:pPr>
            <a:r>
              <a:rPr lang="en-GB" sz="2000" b="1" dirty="0">
                <a:solidFill>
                  <a:srgbClr val="0000FF"/>
                </a:solidFill>
              </a:rPr>
              <a:t>THE SUBTHALAMUS,</a:t>
            </a:r>
          </a:p>
          <a:p>
            <a:pPr marL="457200" indent="-457200">
              <a:buAutoNum type="arabicParenBoth"/>
            </a:pPr>
            <a:r>
              <a:rPr lang="en-GB" sz="2000" b="1" dirty="0">
                <a:solidFill>
                  <a:srgbClr val="0000FF"/>
                </a:solidFill>
              </a:rPr>
              <a:t> THE EPITHALAMUS, AND</a:t>
            </a:r>
          </a:p>
          <a:p>
            <a:pPr marL="457200" indent="-457200">
              <a:buAutoNum type="arabicParenBoth"/>
            </a:pPr>
            <a:r>
              <a:rPr lang="en-GB" sz="2000" b="1" dirty="0">
                <a:solidFill>
                  <a:srgbClr val="0000FF"/>
                </a:solidFill>
              </a:rPr>
              <a:t> THE HYPOTHALAMUS</a:t>
            </a:r>
            <a:r>
              <a:rPr lang="en-GB" sz="2000" dirty="0"/>
              <a:t>.</a:t>
            </a:r>
          </a:p>
        </p:txBody>
      </p:sp>
      <p:pic>
        <p:nvPicPr>
          <p:cNvPr id="32770" name="Picture 2" descr="https://ehumanbiofield.wikispaces.com/file/view/19236.jpg/31609125/19236.jpg"/>
          <p:cNvPicPr>
            <a:picLocks noChangeAspect="1" noChangeArrowheads="1"/>
          </p:cNvPicPr>
          <p:nvPr/>
        </p:nvPicPr>
        <p:blipFill>
          <a:blip r:embed="rId2" cstate="print"/>
          <a:srcRect/>
          <a:stretch>
            <a:fillRect/>
          </a:stretch>
        </p:blipFill>
        <p:spPr bwMode="auto">
          <a:xfrm>
            <a:off x="3486151" y="2057400"/>
            <a:ext cx="5429249" cy="4343400"/>
          </a:xfrm>
          <a:prstGeom prst="rect">
            <a:avLst/>
          </a:prstGeom>
          <a:noFill/>
          <a:ln w="57150">
            <a:solidFill>
              <a:srgbClr val="12FA49"/>
            </a:solidFill>
          </a:ln>
        </p:spPr>
      </p:pic>
      <p:sp>
        <p:nvSpPr>
          <p:cNvPr id="5" name="Date Placeholder 4"/>
          <p:cNvSpPr>
            <a:spLocks noGrp="1"/>
          </p:cNvSpPr>
          <p:nvPr>
            <p:ph type="dt" sz="half" idx="10"/>
          </p:nvPr>
        </p:nvSpPr>
        <p:spPr/>
        <p:txBody>
          <a:bodyPr/>
          <a:lstStyle/>
          <a:p>
            <a:r>
              <a:rPr lang="en-US" b="1">
                <a:solidFill>
                  <a:srgbClr val="FF0000"/>
                </a:solidFill>
              </a:rPr>
              <a:t>Tuesday 29 December 2020</a:t>
            </a:r>
            <a:endParaRPr lang="en-US" b="1" dirty="0">
              <a:solidFill>
                <a:srgbClr val="FF0000"/>
              </a:solidFill>
            </a:endParaRPr>
          </a:p>
        </p:txBody>
      </p:sp>
      <p:sp>
        <p:nvSpPr>
          <p:cNvPr id="6" name="Slide Number Placeholder 5"/>
          <p:cNvSpPr>
            <a:spLocks noGrp="1"/>
          </p:cNvSpPr>
          <p:nvPr>
            <p:ph type="sldNum" sz="quarter" idx="12"/>
          </p:nvPr>
        </p:nvSpPr>
        <p:spPr>
          <a:xfrm>
            <a:off x="8229600" y="6416675"/>
            <a:ext cx="457200" cy="365125"/>
          </a:xfrm>
        </p:spPr>
        <p:txBody>
          <a:bodyPr/>
          <a:lstStyle/>
          <a:p>
            <a:fld id="{B6F15528-21DE-4FAA-801E-634DDDAF4B2B}" type="slidenum">
              <a:rPr lang="en-US" b="1" smtClean="0">
                <a:solidFill>
                  <a:srgbClr val="FF0000"/>
                </a:solidFill>
              </a:rPr>
              <a:pPr/>
              <a:t>6</a:t>
            </a:fld>
            <a:endParaRPr lang="en-US" b="1">
              <a:solidFill>
                <a:srgbClr val="FF0000"/>
              </a:solidFill>
            </a:endParaRPr>
          </a:p>
        </p:txBody>
      </p:sp>
      <p:sp>
        <p:nvSpPr>
          <p:cNvPr id="7" name="Footer Placeholder 6"/>
          <p:cNvSpPr>
            <a:spLocks noGrp="1"/>
          </p:cNvSpPr>
          <p:nvPr>
            <p:ph type="ftr" sz="quarter" idx="11"/>
          </p:nvPr>
        </p:nvSpPr>
        <p:spPr>
          <a:xfrm>
            <a:off x="-228600" y="6172200"/>
            <a:ext cx="2895600" cy="365125"/>
          </a:xfrm>
        </p:spPr>
        <p:txBody>
          <a:bodyPr/>
          <a:lstStyle/>
          <a:p>
            <a:r>
              <a:rPr lang="en-US" b="1" dirty="0">
                <a:solidFill>
                  <a:srgbClr val="FF0000"/>
                </a:solidFill>
              </a:rPr>
              <a:t>Dr. Aiman Q. Afar</a:t>
            </a:r>
          </a:p>
        </p:txBody>
      </p:sp>
    </p:spTree>
  </p:cSld>
  <p:clrMapOvr>
    <a:masterClrMapping/>
  </p:clrMapOvr>
  <p:transition advClick="0">
    <p:pull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01025"/>
            <a:ext cx="5992346" cy="584775"/>
          </a:xfrm>
          <a:prstGeom prst="rect">
            <a:avLst/>
          </a:prstGeom>
          <a:ln w="38100">
            <a:solidFill>
              <a:srgbClr val="0000FF"/>
            </a:solidFill>
          </a:ln>
        </p:spPr>
        <p:txBody>
          <a:bodyPr wrap="none">
            <a:spAutoFit/>
          </a:bodyPr>
          <a:lstStyle/>
          <a:p>
            <a:r>
              <a:rPr lang="en-GB" sz="3200" b="1" dirty="0">
                <a:solidFill>
                  <a:srgbClr val="FF0000"/>
                </a:solidFill>
              </a:rPr>
              <a:t>The Thalamus and Its Connections</a:t>
            </a:r>
          </a:p>
        </p:txBody>
      </p:sp>
      <p:sp>
        <p:nvSpPr>
          <p:cNvPr id="3" name="Rectangle 2"/>
          <p:cNvSpPr/>
          <p:nvPr/>
        </p:nvSpPr>
        <p:spPr>
          <a:xfrm>
            <a:off x="152400" y="762000"/>
            <a:ext cx="8382000" cy="1631216"/>
          </a:xfrm>
          <a:prstGeom prst="rect">
            <a:avLst/>
          </a:prstGeom>
        </p:spPr>
        <p:txBody>
          <a:bodyPr wrap="square">
            <a:spAutoFit/>
          </a:bodyPr>
          <a:lstStyle/>
          <a:p>
            <a:r>
              <a:rPr lang="en-GB" sz="2000" dirty="0"/>
              <a:t>The thalamus is a </a:t>
            </a:r>
            <a:r>
              <a:rPr lang="en-GB" sz="2000" b="1" dirty="0"/>
              <a:t>large, egg-shaped mass of gray matter </a:t>
            </a:r>
            <a:r>
              <a:rPr lang="en-GB" sz="2000" dirty="0"/>
              <a:t>that forms the major part of the diencephalon. There are </a:t>
            </a:r>
            <a:r>
              <a:rPr lang="en-GB" sz="2000" b="1" dirty="0">
                <a:solidFill>
                  <a:srgbClr val="0000FF"/>
                </a:solidFill>
              </a:rPr>
              <a:t>two thalami</a:t>
            </a:r>
            <a:r>
              <a:rPr lang="en-GB" sz="2000" dirty="0"/>
              <a:t>, and one is situated on each side of </a:t>
            </a:r>
            <a:r>
              <a:rPr lang="en-GB" sz="2000" b="1" dirty="0"/>
              <a:t>the third ventricle </a:t>
            </a:r>
          </a:p>
          <a:p>
            <a:r>
              <a:rPr lang="en-GB" sz="2000" dirty="0"/>
              <a:t>The </a:t>
            </a:r>
            <a:r>
              <a:rPr lang="en-GB" sz="2000" b="1" dirty="0"/>
              <a:t>anterior end of the thalamus is narrow and rounded </a:t>
            </a:r>
            <a:r>
              <a:rPr lang="en-GB" sz="2000" dirty="0"/>
              <a:t>and forms the posterior boundary of </a:t>
            </a:r>
            <a:r>
              <a:rPr lang="en-GB" sz="2000" b="1" dirty="0">
                <a:solidFill>
                  <a:srgbClr val="C00000"/>
                </a:solidFill>
              </a:rPr>
              <a:t>the interventricular foramen.</a:t>
            </a:r>
          </a:p>
        </p:txBody>
      </p:sp>
      <p:pic>
        <p:nvPicPr>
          <p:cNvPr id="19458" name="Picture 2" descr="http://www.medicalartlibrary.com/wp-content/uploads/2015/04/thalamus-hypothalamus.jpg"/>
          <p:cNvPicPr>
            <a:picLocks noChangeAspect="1" noChangeArrowheads="1"/>
          </p:cNvPicPr>
          <p:nvPr/>
        </p:nvPicPr>
        <p:blipFill>
          <a:blip r:embed="rId2" cstate="print"/>
          <a:srcRect l="14815" t="1739" r="14815" b="2609"/>
          <a:stretch>
            <a:fillRect/>
          </a:stretch>
        </p:blipFill>
        <p:spPr bwMode="auto">
          <a:xfrm>
            <a:off x="5334000" y="2438400"/>
            <a:ext cx="2895600" cy="4191000"/>
          </a:xfrm>
          <a:prstGeom prst="rect">
            <a:avLst/>
          </a:prstGeom>
          <a:noFill/>
          <a:ln w="57150">
            <a:solidFill>
              <a:srgbClr val="12FA49"/>
            </a:solidFill>
          </a:ln>
        </p:spPr>
      </p:pic>
      <p:pic>
        <p:nvPicPr>
          <p:cNvPr id="19460" name="Picture 4" descr="http://lh3.ggpht.com/_RZMIWv8Xq0lqmEgenbHSbvd4mfAnA2D3P0jg3nSzS0bD-8G6lh90-rqIQbSE5IGkMwl86FdsWaq7kZ-yRlC=s394"/>
          <p:cNvPicPr>
            <a:picLocks noChangeAspect="1" noChangeArrowheads="1"/>
          </p:cNvPicPr>
          <p:nvPr/>
        </p:nvPicPr>
        <p:blipFill>
          <a:blip r:embed="rId3" cstate="print"/>
          <a:srcRect/>
          <a:stretch>
            <a:fillRect/>
          </a:stretch>
        </p:blipFill>
        <p:spPr bwMode="auto">
          <a:xfrm>
            <a:off x="838200" y="2590800"/>
            <a:ext cx="4004030" cy="3988630"/>
          </a:xfrm>
          <a:prstGeom prst="rect">
            <a:avLst/>
          </a:prstGeom>
          <a:noFill/>
          <a:ln w="57150">
            <a:solidFill>
              <a:srgbClr val="12FA49"/>
            </a:solidFill>
          </a:ln>
        </p:spPr>
      </p:pic>
      <p:sp>
        <p:nvSpPr>
          <p:cNvPr id="6" name="Date Placeholder 5"/>
          <p:cNvSpPr>
            <a:spLocks noGrp="1"/>
          </p:cNvSpPr>
          <p:nvPr>
            <p:ph type="dt" sz="half" idx="10"/>
          </p:nvPr>
        </p:nvSpPr>
        <p:spPr>
          <a:xfrm>
            <a:off x="6934200" y="304800"/>
            <a:ext cx="2133600" cy="365125"/>
          </a:xfrm>
        </p:spPr>
        <p:txBody>
          <a:bodyPr/>
          <a:lstStyle/>
          <a:p>
            <a:r>
              <a:rPr lang="en-US" b="1">
                <a:solidFill>
                  <a:srgbClr val="FF0000"/>
                </a:solidFill>
              </a:rPr>
              <a:t>Tuesday 29 December 2020</a:t>
            </a:r>
            <a:endParaRPr lang="en-US" b="1" dirty="0">
              <a:solidFill>
                <a:srgbClr val="FF0000"/>
              </a:solidFill>
            </a:endParaRPr>
          </a:p>
        </p:txBody>
      </p:sp>
      <p:sp>
        <p:nvSpPr>
          <p:cNvPr id="7" name="Slide Number Placeholder 6"/>
          <p:cNvSpPr>
            <a:spLocks noGrp="1"/>
          </p:cNvSpPr>
          <p:nvPr>
            <p:ph type="sldNum" sz="quarter" idx="12"/>
          </p:nvPr>
        </p:nvSpPr>
        <p:spPr>
          <a:xfrm>
            <a:off x="8382000" y="6356350"/>
            <a:ext cx="304800" cy="365125"/>
          </a:xfrm>
        </p:spPr>
        <p:txBody>
          <a:bodyPr/>
          <a:lstStyle/>
          <a:p>
            <a:fld id="{B6F15528-21DE-4FAA-801E-634DDDAF4B2B}" type="slidenum">
              <a:rPr lang="en-US" b="1" smtClean="0">
                <a:solidFill>
                  <a:srgbClr val="FF0000"/>
                </a:solidFill>
              </a:rPr>
              <a:pPr/>
              <a:t>7</a:t>
            </a:fld>
            <a:endParaRPr lang="en-US" b="1" dirty="0">
              <a:solidFill>
                <a:srgbClr val="FF0000"/>
              </a:solidFill>
            </a:endParaRPr>
          </a:p>
        </p:txBody>
      </p:sp>
      <p:sp>
        <p:nvSpPr>
          <p:cNvPr id="8" name="Footer Placeholder 7"/>
          <p:cNvSpPr>
            <a:spLocks noGrp="1"/>
          </p:cNvSpPr>
          <p:nvPr>
            <p:ph type="ftr" sz="quarter" idx="11"/>
          </p:nvPr>
        </p:nvSpPr>
        <p:spPr>
          <a:xfrm>
            <a:off x="6248400" y="152400"/>
            <a:ext cx="2895600" cy="365125"/>
          </a:xfrm>
        </p:spPr>
        <p:txBody>
          <a:bodyPr/>
          <a:lstStyle/>
          <a:p>
            <a:r>
              <a:rPr lang="en-US" b="1" dirty="0">
                <a:solidFill>
                  <a:srgbClr val="FF0000"/>
                </a:solidFill>
              </a:rPr>
              <a:t>Dr. Aiman Q. Afar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01025"/>
            <a:ext cx="5992346" cy="584775"/>
          </a:xfrm>
          <a:prstGeom prst="rect">
            <a:avLst/>
          </a:prstGeom>
          <a:ln w="38100">
            <a:solidFill>
              <a:srgbClr val="0000FF"/>
            </a:solidFill>
          </a:ln>
        </p:spPr>
        <p:txBody>
          <a:bodyPr wrap="none">
            <a:spAutoFit/>
          </a:bodyPr>
          <a:lstStyle/>
          <a:p>
            <a:r>
              <a:rPr lang="en-GB" sz="3200" b="1" dirty="0">
                <a:solidFill>
                  <a:srgbClr val="FF0000"/>
                </a:solidFill>
              </a:rPr>
              <a:t>The Thalamus and Its Connections</a:t>
            </a:r>
          </a:p>
        </p:txBody>
      </p:sp>
      <p:sp>
        <p:nvSpPr>
          <p:cNvPr id="3" name="Rectangle 2"/>
          <p:cNvSpPr/>
          <p:nvPr/>
        </p:nvSpPr>
        <p:spPr>
          <a:xfrm>
            <a:off x="228600" y="762000"/>
            <a:ext cx="8534400" cy="707886"/>
          </a:xfrm>
          <a:prstGeom prst="rect">
            <a:avLst/>
          </a:prstGeom>
        </p:spPr>
        <p:txBody>
          <a:bodyPr wrap="square">
            <a:spAutoFit/>
          </a:bodyPr>
          <a:lstStyle/>
          <a:p>
            <a:r>
              <a:rPr lang="en-GB" sz="2000" b="1" dirty="0">
                <a:solidFill>
                  <a:srgbClr val="0000FF"/>
                </a:solidFill>
              </a:rPr>
              <a:t>The posterior end </a:t>
            </a:r>
            <a:r>
              <a:rPr lang="en-GB" sz="2000" dirty="0"/>
              <a:t>is expanded to form </a:t>
            </a:r>
            <a:r>
              <a:rPr lang="en-GB" sz="2000" b="1" dirty="0">
                <a:solidFill>
                  <a:srgbClr val="C00000"/>
                </a:solidFill>
              </a:rPr>
              <a:t>the </a:t>
            </a:r>
            <a:r>
              <a:rPr lang="en-GB" sz="2000" b="1" dirty="0" err="1">
                <a:solidFill>
                  <a:srgbClr val="C00000"/>
                </a:solidFill>
              </a:rPr>
              <a:t>pulvinar</a:t>
            </a:r>
            <a:r>
              <a:rPr lang="en-GB" sz="2000" dirty="0"/>
              <a:t>, which overhangs </a:t>
            </a:r>
            <a:r>
              <a:rPr lang="en-GB" sz="2000" b="1" dirty="0">
                <a:solidFill>
                  <a:srgbClr val="C00000"/>
                </a:solidFill>
              </a:rPr>
              <a:t>the superior colliculus </a:t>
            </a:r>
          </a:p>
        </p:txBody>
      </p:sp>
      <p:sp>
        <p:nvSpPr>
          <p:cNvPr id="5" name="Rectangle 4"/>
          <p:cNvSpPr/>
          <p:nvPr/>
        </p:nvSpPr>
        <p:spPr>
          <a:xfrm>
            <a:off x="152400" y="1752600"/>
            <a:ext cx="3505200" cy="4093428"/>
          </a:xfrm>
          <a:prstGeom prst="rect">
            <a:avLst/>
          </a:prstGeom>
        </p:spPr>
        <p:txBody>
          <a:bodyPr wrap="square">
            <a:spAutoFit/>
          </a:bodyPr>
          <a:lstStyle/>
          <a:p>
            <a:r>
              <a:rPr lang="en-GB" sz="2000" b="1" dirty="0">
                <a:solidFill>
                  <a:srgbClr val="0000FF"/>
                </a:solidFill>
              </a:rPr>
              <a:t>The inferior surface </a:t>
            </a:r>
            <a:r>
              <a:rPr lang="en-GB" sz="2000" dirty="0"/>
              <a:t>is continuous with </a:t>
            </a:r>
            <a:r>
              <a:rPr lang="en-GB" sz="2000" b="1" dirty="0"/>
              <a:t>the tegmentum of the midbrain</a:t>
            </a:r>
            <a:r>
              <a:rPr lang="en-GB" sz="2000" dirty="0"/>
              <a:t>.</a:t>
            </a:r>
          </a:p>
          <a:p>
            <a:endParaRPr lang="en-GB" sz="2000" dirty="0"/>
          </a:p>
          <a:p>
            <a:r>
              <a:rPr lang="en-GB" sz="2000" dirty="0"/>
              <a:t> </a:t>
            </a:r>
            <a:r>
              <a:rPr lang="en-GB" sz="2000" b="1" dirty="0">
                <a:solidFill>
                  <a:srgbClr val="0000FF"/>
                </a:solidFill>
              </a:rPr>
              <a:t>The medial surface </a:t>
            </a:r>
            <a:r>
              <a:rPr lang="en-GB" sz="2000" dirty="0"/>
              <a:t>of the thalamus forms part of </a:t>
            </a:r>
            <a:r>
              <a:rPr lang="en-GB" sz="2000" b="1" dirty="0"/>
              <a:t>the lateral wall of the third ventricle</a:t>
            </a:r>
            <a:r>
              <a:rPr lang="en-GB" sz="2000" dirty="0"/>
              <a:t> and is usually connected to the opposite thalamus by a band of gray matter </a:t>
            </a:r>
            <a:r>
              <a:rPr lang="en-GB" sz="2000" b="1" dirty="0"/>
              <a:t>the </a:t>
            </a:r>
            <a:r>
              <a:rPr lang="en-GB" sz="2000" b="1" dirty="0" err="1"/>
              <a:t>interthalamic</a:t>
            </a:r>
            <a:r>
              <a:rPr lang="en-GB" sz="2000" b="1" dirty="0"/>
              <a:t> connection </a:t>
            </a:r>
            <a:r>
              <a:rPr lang="en-GB" sz="2000" b="1" dirty="0">
                <a:solidFill>
                  <a:srgbClr val="C00000"/>
                </a:solidFill>
              </a:rPr>
              <a:t>(</a:t>
            </a:r>
            <a:r>
              <a:rPr lang="en-GB" sz="2000" b="1" dirty="0" err="1">
                <a:solidFill>
                  <a:srgbClr val="C00000"/>
                </a:solidFill>
              </a:rPr>
              <a:t>interthalamic</a:t>
            </a:r>
            <a:r>
              <a:rPr lang="en-GB" sz="2000" b="1" dirty="0">
                <a:solidFill>
                  <a:srgbClr val="C00000"/>
                </a:solidFill>
              </a:rPr>
              <a:t> adhesion).</a:t>
            </a:r>
          </a:p>
        </p:txBody>
      </p:sp>
      <p:sp>
        <p:nvSpPr>
          <p:cNvPr id="6" name="Date Placeholder 5"/>
          <p:cNvSpPr>
            <a:spLocks noGrp="1"/>
          </p:cNvSpPr>
          <p:nvPr>
            <p:ph type="dt" sz="half" idx="10"/>
          </p:nvPr>
        </p:nvSpPr>
        <p:spPr>
          <a:xfrm>
            <a:off x="7010400" y="152400"/>
            <a:ext cx="2133600" cy="365125"/>
          </a:xfrm>
        </p:spPr>
        <p:txBody>
          <a:bodyPr/>
          <a:lstStyle/>
          <a:p>
            <a:r>
              <a:rPr lang="en-US" b="1">
                <a:solidFill>
                  <a:srgbClr val="FF0000"/>
                </a:solidFill>
              </a:rPr>
              <a:t>Tuesday 29 December 2020</a:t>
            </a:r>
            <a:endParaRPr lang="en-US" b="1" dirty="0">
              <a:solidFill>
                <a:srgbClr val="FF0000"/>
              </a:solidFill>
            </a:endParaRPr>
          </a:p>
        </p:txBody>
      </p:sp>
      <p:sp>
        <p:nvSpPr>
          <p:cNvPr id="7" name="Slide Number Placeholder 6"/>
          <p:cNvSpPr>
            <a:spLocks noGrp="1"/>
          </p:cNvSpPr>
          <p:nvPr>
            <p:ph type="sldNum" sz="quarter" idx="12"/>
          </p:nvPr>
        </p:nvSpPr>
        <p:spPr>
          <a:xfrm>
            <a:off x="304800" y="6324600"/>
            <a:ext cx="304800" cy="365125"/>
          </a:xfrm>
        </p:spPr>
        <p:txBody>
          <a:bodyPr/>
          <a:lstStyle/>
          <a:p>
            <a:fld id="{B6F15528-21DE-4FAA-801E-634DDDAF4B2B}" type="slidenum">
              <a:rPr lang="en-US" b="1" smtClean="0">
                <a:solidFill>
                  <a:srgbClr val="FF0000"/>
                </a:solidFill>
              </a:rPr>
              <a:pPr/>
              <a:t>8</a:t>
            </a:fld>
            <a:endParaRPr lang="en-US" b="1" dirty="0">
              <a:solidFill>
                <a:srgbClr val="FF0000"/>
              </a:solidFill>
            </a:endParaRPr>
          </a:p>
        </p:txBody>
      </p:sp>
      <p:sp>
        <p:nvSpPr>
          <p:cNvPr id="8" name="Footer Placeholder 7"/>
          <p:cNvSpPr>
            <a:spLocks noGrp="1"/>
          </p:cNvSpPr>
          <p:nvPr>
            <p:ph type="ftr" sz="quarter" idx="11"/>
          </p:nvPr>
        </p:nvSpPr>
        <p:spPr>
          <a:xfrm>
            <a:off x="6248400" y="0"/>
            <a:ext cx="2895600" cy="365125"/>
          </a:xfrm>
        </p:spPr>
        <p:txBody>
          <a:bodyPr/>
          <a:lstStyle/>
          <a:p>
            <a:r>
              <a:rPr lang="en-US" b="1" dirty="0">
                <a:solidFill>
                  <a:srgbClr val="FF0000"/>
                </a:solidFill>
              </a:rPr>
              <a:t>Dr. Aiman Q. Afar</a:t>
            </a:r>
          </a:p>
        </p:txBody>
      </p:sp>
      <p:pic>
        <p:nvPicPr>
          <p:cNvPr id="2051" name="Picture 3"/>
          <p:cNvPicPr>
            <a:picLocks noChangeAspect="1" noChangeArrowheads="1"/>
          </p:cNvPicPr>
          <p:nvPr/>
        </p:nvPicPr>
        <p:blipFill>
          <a:blip r:embed="rId2" cstate="print"/>
          <a:srcRect l="30088" t="13542" r="29502" b="15625"/>
          <a:stretch>
            <a:fillRect/>
          </a:stretch>
        </p:blipFill>
        <p:spPr bwMode="auto">
          <a:xfrm>
            <a:off x="3349439" y="1295400"/>
            <a:ext cx="5489762" cy="5410200"/>
          </a:xfrm>
          <a:prstGeom prst="rect">
            <a:avLst/>
          </a:prstGeom>
          <a:noFill/>
          <a:ln w="57150">
            <a:solidFill>
              <a:srgbClr val="12FA49"/>
            </a:solid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52400"/>
            <a:ext cx="5145961" cy="584775"/>
          </a:xfrm>
          <a:prstGeom prst="rect">
            <a:avLst/>
          </a:prstGeom>
          <a:solidFill>
            <a:srgbClr val="FFFF00"/>
          </a:solidFill>
          <a:ln w="57150">
            <a:solidFill>
              <a:srgbClr val="0000FF"/>
            </a:solidFill>
          </a:ln>
        </p:spPr>
        <p:txBody>
          <a:bodyPr wrap="none">
            <a:spAutoFit/>
          </a:bodyPr>
          <a:lstStyle/>
          <a:p>
            <a:r>
              <a:rPr lang="en-GB" sz="3200" b="1" dirty="0">
                <a:solidFill>
                  <a:srgbClr val="FF0000"/>
                </a:solidFill>
              </a:rPr>
              <a:t>Subdivisions of the Thalamus</a:t>
            </a:r>
          </a:p>
        </p:txBody>
      </p:sp>
      <p:sp>
        <p:nvSpPr>
          <p:cNvPr id="4" name="Rectangle 3"/>
          <p:cNvSpPr/>
          <p:nvPr/>
        </p:nvSpPr>
        <p:spPr>
          <a:xfrm>
            <a:off x="228600" y="762000"/>
            <a:ext cx="8458200" cy="1631216"/>
          </a:xfrm>
          <a:prstGeom prst="rect">
            <a:avLst/>
          </a:prstGeom>
        </p:spPr>
        <p:txBody>
          <a:bodyPr wrap="square">
            <a:spAutoFit/>
          </a:bodyPr>
          <a:lstStyle/>
          <a:p>
            <a:pPr>
              <a:buFont typeface="Wingdings" pitchFamily="2" charset="2"/>
              <a:buChar char="ü"/>
            </a:pPr>
            <a:r>
              <a:rPr lang="en-GB" sz="2000" b="1" dirty="0">
                <a:solidFill>
                  <a:srgbClr val="FF0000"/>
                </a:solidFill>
              </a:rPr>
              <a:t>The thalamus</a:t>
            </a:r>
            <a:r>
              <a:rPr lang="en-GB" sz="2000" dirty="0"/>
              <a:t> is covered on </a:t>
            </a:r>
            <a:r>
              <a:rPr lang="en-GB" sz="2000" b="1" dirty="0">
                <a:solidFill>
                  <a:srgbClr val="0000FF"/>
                </a:solidFill>
              </a:rPr>
              <a:t>its superior surface </a:t>
            </a:r>
            <a:r>
              <a:rPr lang="en-GB" sz="2000" dirty="0"/>
              <a:t>by a thin layer of white matter, called </a:t>
            </a:r>
            <a:r>
              <a:rPr lang="en-GB" sz="2000" b="1" dirty="0">
                <a:solidFill>
                  <a:srgbClr val="C00000"/>
                </a:solidFill>
              </a:rPr>
              <a:t>the stratum </a:t>
            </a:r>
            <a:r>
              <a:rPr lang="en-GB" sz="2000" b="1" dirty="0" err="1">
                <a:solidFill>
                  <a:srgbClr val="C00000"/>
                </a:solidFill>
              </a:rPr>
              <a:t>zonale</a:t>
            </a:r>
            <a:r>
              <a:rPr lang="en-GB" sz="2000" b="1" dirty="0">
                <a:solidFill>
                  <a:srgbClr val="C00000"/>
                </a:solidFill>
              </a:rPr>
              <a:t> </a:t>
            </a:r>
            <a:endParaRPr lang="en-GB" sz="2000" dirty="0"/>
          </a:p>
          <a:p>
            <a:pPr>
              <a:buFont typeface="Wingdings" pitchFamily="2" charset="2"/>
              <a:buChar char="ü"/>
            </a:pPr>
            <a:r>
              <a:rPr lang="en-GB" sz="2000" dirty="0"/>
              <a:t>On </a:t>
            </a:r>
            <a:r>
              <a:rPr lang="en-GB" sz="2000" b="1" dirty="0">
                <a:solidFill>
                  <a:srgbClr val="0000FF"/>
                </a:solidFill>
              </a:rPr>
              <a:t>its lateral surface </a:t>
            </a:r>
            <a:r>
              <a:rPr lang="en-GB" sz="2000" dirty="0"/>
              <a:t>by another layer, </a:t>
            </a:r>
            <a:r>
              <a:rPr lang="en-GB" sz="2000" b="1" dirty="0">
                <a:solidFill>
                  <a:srgbClr val="C00000"/>
                </a:solidFill>
              </a:rPr>
              <a:t>the external medullary lamina </a:t>
            </a:r>
            <a:endParaRPr lang="en-GB" sz="2000" dirty="0"/>
          </a:p>
          <a:p>
            <a:pPr>
              <a:buFont typeface="Wingdings" pitchFamily="2" charset="2"/>
              <a:buChar char="ü"/>
            </a:pPr>
            <a:r>
              <a:rPr lang="en-GB" sz="2000" dirty="0"/>
              <a:t>The gray matter of the thalamus is divided by </a:t>
            </a:r>
            <a:r>
              <a:rPr lang="en-GB" sz="2000" b="1" dirty="0"/>
              <a:t>a vertical sheet of white matter, </a:t>
            </a:r>
            <a:r>
              <a:rPr lang="en-GB" sz="2000" b="1" dirty="0">
                <a:solidFill>
                  <a:srgbClr val="C00000"/>
                </a:solidFill>
              </a:rPr>
              <a:t>the internal medullary lamina</a:t>
            </a:r>
            <a:r>
              <a:rPr lang="en-GB" sz="2000" dirty="0"/>
              <a:t>, into </a:t>
            </a:r>
            <a:r>
              <a:rPr lang="en-GB" sz="2000" b="1" dirty="0"/>
              <a:t>medial</a:t>
            </a:r>
            <a:r>
              <a:rPr lang="en-GB" sz="2000" dirty="0"/>
              <a:t> and </a:t>
            </a:r>
            <a:r>
              <a:rPr lang="en-GB" sz="2000" b="1" dirty="0"/>
              <a:t>lateral halves</a:t>
            </a:r>
          </a:p>
        </p:txBody>
      </p:sp>
      <p:sp>
        <p:nvSpPr>
          <p:cNvPr id="5" name="Date Placeholder 4"/>
          <p:cNvSpPr>
            <a:spLocks noGrp="1"/>
          </p:cNvSpPr>
          <p:nvPr>
            <p:ph type="dt" sz="half" idx="10"/>
          </p:nvPr>
        </p:nvSpPr>
        <p:spPr>
          <a:xfrm>
            <a:off x="6934200" y="168275"/>
            <a:ext cx="1600200" cy="365125"/>
          </a:xfrm>
        </p:spPr>
        <p:txBody>
          <a:bodyPr/>
          <a:lstStyle/>
          <a:p>
            <a:r>
              <a:rPr lang="en-US" b="1">
                <a:solidFill>
                  <a:srgbClr val="FF0000"/>
                </a:solidFill>
              </a:rPr>
              <a:t>Tuesday 29 December 2020</a:t>
            </a:r>
            <a:endParaRPr lang="en-US" b="1" dirty="0">
              <a:solidFill>
                <a:srgbClr val="FF0000"/>
              </a:solidFill>
            </a:endParaRPr>
          </a:p>
        </p:txBody>
      </p:sp>
      <p:sp>
        <p:nvSpPr>
          <p:cNvPr id="6" name="Slide Number Placeholder 5"/>
          <p:cNvSpPr>
            <a:spLocks noGrp="1"/>
          </p:cNvSpPr>
          <p:nvPr>
            <p:ph type="sldNum" sz="quarter" idx="12"/>
          </p:nvPr>
        </p:nvSpPr>
        <p:spPr>
          <a:xfrm>
            <a:off x="8610600" y="6356350"/>
            <a:ext cx="304800" cy="365125"/>
          </a:xfrm>
        </p:spPr>
        <p:txBody>
          <a:bodyPr/>
          <a:lstStyle/>
          <a:p>
            <a:fld id="{B6F15528-21DE-4FAA-801E-634DDDAF4B2B}" type="slidenum">
              <a:rPr lang="en-US" b="1" smtClean="0">
                <a:solidFill>
                  <a:srgbClr val="FF0000"/>
                </a:solidFill>
              </a:rPr>
              <a:pPr/>
              <a:t>9</a:t>
            </a:fld>
            <a:endParaRPr lang="en-US" b="1">
              <a:solidFill>
                <a:srgbClr val="FF0000"/>
              </a:solidFill>
            </a:endParaRPr>
          </a:p>
        </p:txBody>
      </p:sp>
      <p:sp>
        <p:nvSpPr>
          <p:cNvPr id="7" name="Footer Placeholder 6"/>
          <p:cNvSpPr>
            <a:spLocks noGrp="1"/>
          </p:cNvSpPr>
          <p:nvPr>
            <p:ph type="ftr" sz="quarter" idx="11"/>
          </p:nvPr>
        </p:nvSpPr>
        <p:spPr>
          <a:xfrm>
            <a:off x="6248400" y="0"/>
            <a:ext cx="2895600" cy="365125"/>
          </a:xfrm>
        </p:spPr>
        <p:txBody>
          <a:bodyPr/>
          <a:lstStyle/>
          <a:p>
            <a:r>
              <a:rPr lang="en-US" b="1" dirty="0">
                <a:solidFill>
                  <a:srgbClr val="FF0000"/>
                </a:solidFill>
              </a:rPr>
              <a:t>Dr. Aiman Q. Afar</a:t>
            </a:r>
          </a:p>
        </p:txBody>
      </p:sp>
      <p:pic>
        <p:nvPicPr>
          <p:cNvPr id="1026" name="Picture 2"/>
          <p:cNvPicPr>
            <a:picLocks noChangeAspect="1" noChangeArrowheads="1"/>
          </p:cNvPicPr>
          <p:nvPr/>
        </p:nvPicPr>
        <p:blipFill>
          <a:blip r:embed="rId3" cstate="print"/>
          <a:srcRect l="25183" t="32292" r="25037" b="22917"/>
          <a:stretch>
            <a:fillRect/>
          </a:stretch>
        </p:blipFill>
        <p:spPr bwMode="auto">
          <a:xfrm>
            <a:off x="533401" y="2505635"/>
            <a:ext cx="8001000" cy="4047565"/>
          </a:xfrm>
          <a:prstGeom prst="rect">
            <a:avLst/>
          </a:prstGeom>
          <a:noFill/>
          <a:ln w="76200">
            <a:solidFill>
              <a:srgbClr val="12FA49"/>
            </a:solid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260A3FABA4A04CA8C8F93AF1FDCBA7" ma:contentTypeVersion="2" ma:contentTypeDescription="Create a new document." ma:contentTypeScope="" ma:versionID="f41312c69caf1ffd3d49f2fb3aed95f3">
  <xsd:schema xmlns:xsd="http://www.w3.org/2001/XMLSchema" xmlns:xs="http://www.w3.org/2001/XMLSchema" xmlns:p="http://schemas.microsoft.com/office/2006/metadata/properties" xmlns:ns2="20a449d1-f8ac-4040-aa3d-c83356f31b04" targetNamespace="http://schemas.microsoft.com/office/2006/metadata/properties" ma:root="true" ma:fieldsID="6b6fb25973389350444f2df26890bd63" ns2:_="">
    <xsd:import namespace="20a449d1-f8ac-4040-aa3d-c83356f31b0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a449d1-f8ac-4040-aa3d-c83356f31b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7B7A27A-F800-4D7F-B098-43856F1B8BC5}"/>
</file>

<file path=customXml/itemProps2.xml><?xml version="1.0" encoding="utf-8"?>
<ds:datastoreItem xmlns:ds="http://schemas.openxmlformats.org/officeDocument/2006/customXml" ds:itemID="{0A82DC53-1E33-4D6E-A365-C5FA2672333D}"/>
</file>

<file path=customXml/itemProps3.xml><?xml version="1.0" encoding="utf-8"?>
<ds:datastoreItem xmlns:ds="http://schemas.openxmlformats.org/officeDocument/2006/customXml" ds:itemID="{BB352282-C80F-42B1-87C5-9F6B92CF7D37}"/>
</file>

<file path=docProps/app.xml><?xml version="1.0" encoding="utf-8"?>
<Properties xmlns="http://schemas.openxmlformats.org/officeDocument/2006/extended-properties" xmlns:vt="http://schemas.openxmlformats.org/officeDocument/2006/docPropsVTypes">
  <Template/>
  <TotalTime>1749</TotalTime>
  <Words>4110</Words>
  <Application>Microsoft Office PowerPoint</Application>
  <PresentationFormat>On-screen Show (4:3)</PresentationFormat>
  <Paragraphs>441</Paragraphs>
  <Slides>50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Arial Black</vt:lpstr>
      <vt:lpstr>Calibri</vt:lpstr>
      <vt:lpstr>Candara</vt:lpstr>
      <vt:lpstr>Rockwell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Ayman</dc:creator>
  <cp:lastModifiedBy>Aiman Qais. Ahmad</cp:lastModifiedBy>
  <cp:revision>62</cp:revision>
  <dcterms:created xsi:type="dcterms:W3CDTF">2006-08-16T00:00:00Z</dcterms:created>
  <dcterms:modified xsi:type="dcterms:W3CDTF">2020-12-28T20:50:04Z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0x0101005D260A3FABA4A04CA8C8F93AF1FDCBA7</vt:lpwstr>
  </property>
</Properties>
</file>