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9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4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2015120-C39F-BB41-B1DD-46964E2FB442}" type="datetimeFigureOut">
              <a:rPr lang="ar-JO" smtClean="0"/>
              <a:t>25/03/1447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63FCB5-E7F6-7C44-B0FC-6C5DAA57CCF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7106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A327E7D-5679-3A35-64FB-4655D586661C}"/>
              </a:ext>
            </a:extLst>
          </p:cNvPr>
          <p:cNvSpPr txBox="1"/>
          <p:nvPr/>
        </p:nvSpPr>
        <p:spPr>
          <a:xfrm>
            <a:off x="3665546" y="1859340"/>
            <a:ext cx="4860903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Cataract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4C04A9F-620B-E45C-8583-3070662181E0}"/>
              </a:ext>
            </a:extLst>
          </p:cNvPr>
          <p:cNvSpPr txBox="1"/>
          <p:nvPr/>
        </p:nvSpPr>
        <p:spPr>
          <a:xfrm>
            <a:off x="4415586" y="3693695"/>
            <a:ext cx="3360821" cy="9541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JO" sz="2800" b="1" dirty="0"/>
              <a:t>Mosap Qtaishat</a:t>
            </a:r>
          </a:p>
          <a:p>
            <a:pPr algn="ctr"/>
            <a:r>
              <a:rPr lang="ar-JO" sz="2800" b="1" dirty="0"/>
              <a:t>Tasneem Al-zaghal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37796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EDB060EC-AB51-FC43-0E30-DE9CF0B40BD5}"/>
              </a:ext>
            </a:extLst>
          </p:cNvPr>
          <p:cNvSpPr txBox="1"/>
          <p:nvPr/>
        </p:nvSpPr>
        <p:spPr>
          <a:xfrm>
            <a:off x="2519862" y="1720840"/>
            <a:ext cx="71522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Nuclear Cataract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Cortical Cataract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posterior subcapsular cataract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mature cataract</a:t>
            </a:r>
            <a:endParaRPr lang="ar-JO" sz="3600" b="1" dirty="0"/>
          </a:p>
          <a:p>
            <a:pPr marL="742950" indent="-742950">
              <a:buFont typeface="+mj-lt"/>
              <a:buAutoNum type="arabicPeriod"/>
            </a:pPr>
            <a:r>
              <a:rPr lang="hu-HU" sz="3600" b="1" dirty="0"/>
              <a:t>P</a:t>
            </a:r>
            <a:r>
              <a:rPr lang="ar-JO" sz="3600" b="1" dirty="0"/>
              <a:t>re-senile traumatic cataract</a:t>
            </a:r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Shield cataract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971909-6925-BF39-3031-06563833A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2472" y="543643"/>
            <a:ext cx="2687053" cy="831894"/>
          </a:xfrm>
          <a:noFill/>
        </p:spPr>
        <p:txBody>
          <a:bodyPr wrap="square" anchor="ctr">
            <a:spAutoFit/>
          </a:bodyPr>
          <a:lstStyle/>
          <a:p>
            <a:pPr algn="ctr" defTabSz="457200" rtl="0"/>
            <a:r>
              <a:rPr lang="ar-JO"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Types</a:t>
            </a:r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64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AABCCB13-5210-32F1-EC94-56783B9C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880" y="117704"/>
            <a:ext cx="5298239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</a:rPr>
              <a:t>Nuclear cataract</a:t>
            </a:r>
          </a:p>
        </p:txBody>
      </p:sp>
      <p:sp>
        <p:nvSpPr>
          <p:cNvPr id="7" name="Rectangle 2062">
            <a:extLst>
              <a:ext uri="{FF2B5EF4-FFF2-40B4-BE49-F238E27FC236}">
                <a16:creationId xmlns:a16="http://schemas.microsoft.com/office/drawing/2014/main" id="{65C9096E-5782-88BA-402F-64189DFAC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415" y="1041676"/>
            <a:ext cx="2509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GB" altLang="en-US" sz="3600" b="1">
                <a:latin typeface="Times New Roman" panose="02020603050405020304" pitchFamily="18" charset="0"/>
              </a:rPr>
              <a:t>Progression</a:t>
            </a:r>
          </a:p>
        </p:txBody>
      </p:sp>
      <p:pic>
        <p:nvPicPr>
          <p:cNvPr id="9" name="Picture 2054" descr="C:\My Documents\cat4.JPG">
            <a:extLst>
              <a:ext uri="{FF2B5EF4-FFF2-40B4-BE49-F238E27FC236}">
                <a16:creationId xmlns:a16="http://schemas.microsoft.com/office/drawing/2014/main" id="{92828FF9-DECF-CF17-B13B-623920761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20" y="1688007"/>
            <a:ext cx="43338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55" descr="C:\My Documents\cat5.JPG">
            <a:extLst>
              <a:ext uri="{FF2B5EF4-FFF2-40B4-BE49-F238E27FC236}">
                <a16:creationId xmlns:a16="http://schemas.microsoft.com/office/drawing/2014/main" id="{63B0AA87-CC5F-6384-B76A-957D1516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52" y="1688007"/>
            <a:ext cx="43338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051">
            <a:extLst>
              <a:ext uri="{FF2B5EF4-FFF2-40B4-BE49-F238E27FC236}">
                <a16:creationId xmlns:a16="http://schemas.microsoft.com/office/drawing/2014/main" id="{B6B4A581-B186-3301-0544-829961D8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07" y="5613192"/>
            <a:ext cx="5438146" cy="11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>
              <a:lnSpc>
                <a:spcPct val="8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Exaggeration of normal nuclear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ageing change</a:t>
            </a:r>
            <a:endParaRPr lang="ar-JO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buSzPct val="60000"/>
              <a:buFont typeface="Arial" panose="020B0604020202020204" pitchFamily="34" charset="0"/>
              <a:buChar char="•"/>
            </a:pPr>
            <a:r>
              <a:rPr lang="ar-JO" altLang="en-US" sz="2800" b="1" dirty="0">
                <a:latin typeface="Times New Roman" panose="02020603050405020304" pitchFamily="18" charset="0"/>
              </a:rPr>
              <a:t>Causes increasing myopia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Rectangle 2053">
            <a:extLst>
              <a:ext uri="{FF2B5EF4-FFF2-40B4-BE49-F238E27FC236}">
                <a16:creationId xmlns:a16="http://schemas.microsoft.com/office/drawing/2014/main" id="{3E829B85-A304-D5D8-DE00-C59AE862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854" y="5613192"/>
            <a:ext cx="5438146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  Increasing nuclear opacification</a:t>
            </a:r>
            <a:endParaRPr lang="ar-JO" altLang="en-US" sz="2800" b="1" dirty="0">
              <a:latin typeface="Times New Roman" panose="02020603050405020304" pitchFamily="18" charset="0"/>
            </a:endParaRPr>
          </a:p>
          <a:p>
            <a:pPr>
              <a:buSzPct val="60000"/>
              <a:buFontTx/>
              <a:buChar char="•"/>
            </a:pPr>
            <a:r>
              <a:rPr lang="ar-JO" altLang="en-US" sz="2800" b="1" dirty="0">
                <a:latin typeface="Times New Roman" panose="02020603050405020304" pitchFamily="18" charset="0"/>
              </a:rPr>
              <a:t>  Initially yellow then brown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" name="Line 2059">
            <a:extLst>
              <a:ext uri="{FF2B5EF4-FFF2-40B4-BE49-F238E27FC236}">
                <a16:creationId xmlns:a16="http://schemas.microsoft.com/office/drawing/2014/main" id="{849FF1A4-089A-9313-0E7C-FFF3A5C94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8768" y="3324725"/>
            <a:ext cx="332874" cy="160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59">
            <a:extLst>
              <a:ext uri="{FF2B5EF4-FFF2-40B4-BE49-F238E27FC236}">
                <a16:creationId xmlns:a16="http://schemas.microsoft.com/office/drawing/2014/main" id="{E89F4A07-5382-D81C-D4C8-E215F0FB95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9179" y="3184357"/>
            <a:ext cx="441157" cy="80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1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50">
            <a:extLst>
              <a:ext uri="{FF2B5EF4-FFF2-40B4-BE49-F238E27FC236}">
                <a16:creationId xmlns:a16="http://schemas.microsoft.com/office/drawing/2014/main" id="{43F102F3-2041-CA50-0F98-EFB2107E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880" y="117704"/>
            <a:ext cx="5298239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Cortical cataract</a:t>
            </a:r>
          </a:p>
        </p:txBody>
      </p:sp>
      <p:sp>
        <p:nvSpPr>
          <p:cNvPr id="7" name="Rectangle 2062">
            <a:extLst>
              <a:ext uri="{FF2B5EF4-FFF2-40B4-BE49-F238E27FC236}">
                <a16:creationId xmlns:a16="http://schemas.microsoft.com/office/drawing/2014/main" id="{432FE7E4-5392-E26B-C7B4-ABBC8B3F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415" y="1041676"/>
            <a:ext cx="2509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GB" altLang="en-US" sz="3600" b="1">
                <a:latin typeface="Times New Roman" panose="02020603050405020304" pitchFamily="18" charset="0"/>
              </a:rPr>
              <a:t>Progression</a:t>
            </a:r>
          </a:p>
        </p:txBody>
      </p:sp>
      <p:pic>
        <p:nvPicPr>
          <p:cNvPr id="9" name="Picture 1030" descr="C:\My Documents\cat6.JPG">
            <a:extLst>
              <a:ext uri="{FF2B5EF4-FFF2-40B4-BE49-F238E27FC236}">
                <a16:creationId xmlns:a16="http://schemas.microsoft.com/office/drawing/2014/main" id="{A7E60043-F607-789D-E8D0-6820D914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7" y="1688007"/>
            <a:ext cx="4130675" cy="41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34">
            <a:extLst>
              <a:ext uri="{FF2B5EF4-FFF2-40B4-BE49-F238E27FC236}">
                <a16:creationId xmlns:a16="http://schemas.microsoft.com/office/drawing/2014/main" id="{A4D6A388-75A3-E621-932F-06CB12D80E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4831" y="4465120"/>
            <a:ext cx="24244" cy="3919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28">
            <a:extLst>
              <a:ext uri="{FF2B5EF4-FFF2-40B4-BE49-F238E27FC236}">
                <a16:creationId xmlns:a16="http://schemas.microsoft.com/office/drawing/2014/main" id="{71D81D66-65BB-1D2E-756B-1D73DE9E5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243" y="5889006"/>
            <a:ext cx="4581273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buSzPct val="60000"/>
              <a:buFontTx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  Initially vacuoles and clefts</a:t>
            </a:r>
          </a:p>
        </p:txBody>
      </p:sp>
      <p:pic>
        <p:nvPicPr>
          <p:cNvPr id="15" name="Picture 1026" descr="C:\My Documents\a5.JPG">
            <a:extLst>
              <a:ext uri="{FF2B5EF4-FFF2-40B4-BE49-F238E27FC236}">
                <a16:creationId xmlns:a16="http://schemas.microsoft.com/office/drawing/2014/main" id="{B20082DD-2962-FFF1-A2E5-D7BD2811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85" y="1687214"/>
            <a:ext cx="4470400" cy="409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29">
            <a:extLst>
              <a:ext uri="{FF2B5EF4-FFF2-40B4-BE49-F238E27FC236}">
                <a16:creationId xmlns:a16="http://schemas.microsoft.com/office/drawing/2014/main" id="{A155EBF8-0EAE-3AB5-098F-8ADFC273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407" y="5785546"/>
            <a:ext cx="3902955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indent="-457200">
              <a:buSzPct val="6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Progressive radial spoke-like opacities</a:t>
            </a:r>
          </a:p>
        </p:txBody>
      </p:sp>
    </p:spTree>
    <p:extLst>
      <p:ext uri="{BB962C8B-B14F-4D97-AF65-F5344CB8AC3E}">
        <p14:creationId xmlns:p14="http://schemas.microsoft.com/office/powerpoint/2010/main" val="170178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1E2BDBA-E43F-43BC-F9B1-54051FACB009}"/>
              </a:ext>
            </a:extLst>
          </p:cNvPr>
          <p:cNvSpPr txBox="1"/>
          <p:nvPr/>
        </p:nvSpPr>
        <p:spPr>
          <a:xfrm>
            <a:off x="1431758" y="393297"/>
            <a:ext cx="9328484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C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latin typeface="Gill Sans MT" panose="020B0502020104020203" pitchFamily="34" charset="0"/>
              </a:defRPr>
            </a:lvl2pPr>
            <a:lvl3pPr marL="1143000" indent="-228600">
              <a:defRPr>
                <a:latin typeface="Gill Sans MT" panose="020B0502020104020203" pitchFamily="34" charset="0"/>
              </a:defRPr>
            </a:lvl3pPr>
            <a:lvl4pPr marL="1600200" indent="-228600">
              <a:defRPr>
                <a:latin typeface="Gill Sans MT" panose="020B0502020104020203" pitchFamily="34" charset="0"/>
              </a:defRPr>
            </a:lvl4pPr>
            <a:lvl5pPr marL="2057400" indent="-228600">
              <a:defRPr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9pPr>
          </a:lstStyle>
          <a:p>
            <a:r>
              <a:rPr lang="en-US"/>
              <a:t>Posterior subcapsular</a:t>
            </a:r>
            <a:r>
              <a:rPr lang="en-US" dirty="0"/>
              <a:t> cataract </a:t>
            </a:r>
          </a:p>
        </p:txBody>
      </p:sp>
      <p:pic>
        <p:nvPicPr>
          <p:cNvPr id="5" name="Picture 2" descr="Posterior_Subcapsular_Cataract.jpg">
            <a:extLst>
              <a:ext uri="{FF2B5EF4-FFF2-40B4-BE49-F238E27FC236}">
                <a16:creationId xmlns:a16="http://schemas.microsoft.com/office/drawing/2014/main" id="{5E3440FE-8B0D-7FD4-6FD8-767BB5715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2" y="1835895"/>
            <a:ext cx="6264696" cy="42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46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ure-cortical-LRG.jpg">
            <a:extLst>
              <a:ext uri="{FF2B5EF4-FFF2-40B4-BE49-F238E27FC236}">
                <a16:creationId xmlns:a16="http://schemas.microsoft.com/office/drawing/2014/main" id="{A7BB28CC-7382-2D29-DE48-CD83EA6C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98" y="1585180"/>
            <a:ext cx="6768802" cy="46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B761325-50E5-DC40-0FF3-4CC8A334A880}"/>
              </a:ext>
            </a:extLst>
          </p:cNvPr>
          <p:cNvSpPr txBox="1"/>
          <p:nvPr/>
        </p:nvSpPr>
        <p:spPr>
          <a:xfrm>
            <a:off x="3560512" y="347610"/>
            <a:ext cx="5070975" cy="927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C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latin typeface="Gill Sans MT" panose="020B0502020104020203" pitchFamily="34" charset="0"/>
              </a:defRPr>
            </a:lvl2pPr>
            <a:lvl3pPr marL="1143000" indent="-228600">
              <a:defRPr>
                <a:latin typeface="Gill Sans MT" panose="020B0502020104020203" pitchFamily="34" charset="0"/>
              </a:defRPr>
            </a:lvl3pPr>
            <a:lvl4pPr marL="1600200" indent="-228600">
              <a:defRPr>
                <a:latin typeface="Gill Sans MT" panose="020B0502020104020203" pitchFamily="34" charset="0"/>
              </a:defRPr>
            </a:lvl4pPr>
            <a:lvl5pPr marL="2057400" indent="-228600">
              <a:defRPr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9pPr>
          </a:lstStyle>
          <a:p>
            <a:r>
              <a:rPr lang="en-US" dirty="0"/>
              <a:t>Mature cataract</a:t>
            </a:r>
          </a:p>
        </p:txBody>
      </p:sp>
    </p:spTree>
    <p:extLst>
      <p:ext uri="{BB962C8B-B14F-4D97-AF65-F5344CB8AC3E}">
        <p14:creationId xmlns:p14="http://schemas.microsoft.com/office/powerpoint/2010/main" val="227038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056577-06C3-3F37-C4B6-F1EFC254BAC3}"/>
              </a:ext>
            </a:extLst>
          </p:cNvPr>
          <p:cNvSpPr txBox="1"/>
          <p:nvPr/>
        </p:nvSpPr>
        <p:spPr>
          <a:xfrm>
            <a:off x="1697073" y="297175"/>
            <a:ext cx="8797853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C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latin typeface="Gill Sans MT" panose="020B0502020104020203" pitchFamily="34" charset="0"/>
              </a:defRPr>
            </a:lvl2pPr>
            <a:lvl3pPr marL="1143000" indent="-228600">
              <a:defRPr>
                <a:latin typeface="Gill Sans MT" panose="020B0502020104020203" pitchFamily="34" charset="0"/>
              </a:defRPr>
            </a:lvl3pPr>
            <a:lvl4pPr marL="1600200" indent="-228600">
              <a:defRPr>
                <a:latin typeface="Gill Sans MT" panose="020B0502020104020203" pitchFamily="34" charset="0"/>
              </a:defRPr>
            </a:lvl4pPr>
            <a:lvl5pPr marL="2057400" indent="-228600">
              <a:defRPr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9pPr>
          </a:lstStyle>
          <a:p>
            <a:r>
              <a:rPr lang="en-US" dirty="0"/>
              <a:t>Pre-senile traumatic cataract </a:t>
            </a:r>
          </a:p>
        </p:txBody>
      </p:sp>
      <p:pic>
        <p:nvPicPr>
          <p:cNvPr id="5" name="Content Placeholder 4" descr="0520_ES_Fig1.png">
            <a:extLst>
              <a:ext uri="{FF2B5EF4-FFF2-40B4-BE49-F238E27FC236}">
                <a16:creationId xmlns:a16="http://schemas.microsoft.com/office/drawing/2014/main" id="{A6CF0961-6D2A-456F-3BC1-781F68A24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780" y="1716840"/>
            <a:ext cx="7056437" cy="4537075"/>
          </a:xfrm>
        </p:spPr>
      </p:pic>
    </p:spTree>
    <p:extLst>
      <p:ext uri="{BB962C8B-B14F-4D97-AF65-F5344CB8AC3E}">
        <p14:creationId xmlns:p14="http://schemas.microsoft.com/office/powerpoint/2010/main" val="384820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18E26EE-1D51-80B4-D833-27BABD2A4542}"/>
              </a:ext>
            </a:extLst>
          </p:cNvPr>
          <p:cNvSpPr txBox="1"/>
          <p:nvPr/>
        </p:nvSpPr>
        <p:spPr>
          <a:xfrm>
            <a:off x="3433010" y="237212"/>
            <a:ext cx="5662864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rgbClr val="C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latin typeface="Gill Sans MT" panose="020B0502020104020203" pitchFamily="34" charset="0"/>
              </a:defRPr>
            </a:lvl2pPr>
            <a:lvl3pPr marL="1143000" indent="-228600">
              <a:defRPr>
                <a:latin typeface="Gill Sans MT" panose="020B0502020104020203" pitchFamily="34" charset="0"/>
              </a:defRPr>
            </a:lvl3pPr>
            <a:lvl4pPr marL="1600200" indent="-228600">
              <a:defRPr>
                <a:latin typeface="Gill Sans MT" panose="020B0502020104020203" pitchFamily="34" charset="0"/>
              </a:defRPr>
            </a:lvl4pPr>
            <a:lvl5pPr marL="2057400" indent="-228600">
              <a:defRPr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ill Sans MT" panose="020B0502020104020203" pitchFamily="34" charset="0"/>
              </a:defRPr>
            </a:lvl9pPr>
          </a:lstStyle>
          <a:p>
            <a:r>
              <a:rPr lang="ar-JO" altLang="en-US" dirty="0"/>
              <a:t>A</a:t>
            </a:r>
            <a:r>
              <a:rPr lang="en-US" altLang="en-US" dirty="0"/>
              <a:t>topic dermatitis</a:t>
            </a:r>
            <a:endParaRPr lang="ar-JO" dirty="0"/>
          </a:p>
        </p:txBody>
      </p:sp>
      <p:pic>
        <p:nvPicPr>
          <p:cNvPr id="5" name="Picture 8" descr="C:\My Documents\cat18.JPG">
            <a:extLst>
              <a:ext uri="{FF2B5EF4-FFF2-40B4-BE49-F238E27FC236}">
                <a16:creationId xmlns:a16="http://schemas.microsoft.com/office/drawing/2014/main" id="{061A30E2-8E77-46F8-F5C5-587AA64D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3" y="1387642"/>
            <a:ext cx="4315912" cy="28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My Documents\cat19.JPG">
            <a:extLst>
              <a:ext uri="{FF2B5EF4-FFF2-40B4-BE49-F238E27FC236}">
                <a16:creationId xmlns:a16="http://schemas.microsoft.com/office/drawing/2014/main" id="{067CC3F3-8F97-D4D9-CC53-719ED002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96" y="1391653"/>
            <a:ext cx="4137025" cy="3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8F6D417-1663-70B1-AD5E-04E0A2505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362" y="4415895"/>
            <a:ext cx="5179638" cy="18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indent="-457200">
              <a:buSzPct val="6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Cataract develops in </a:t>
            </a:r>
            <a:r>
              <a:rPr lang="ar-JO" altLang="en-US" sz="2800" b="1" dirty="0">
                <a:latin typeface="Times New Roman" panose="02020603050405020304" pitchFamily="18" charset="0"/>
              </a:rPr>
              <a:t>%10</a:t>
            </a:r>
            <a:r>
              <a:rPr lang="en-US" altLang="en-US" sz="2800" b="1" dirty="0">
                <a:latin typeface="Times New Roman" panose="02020603050405020304" pitchFamily="18" charset="0"/>
              </a:rPr>
              <a:t> of cases between </a:t>
            </a:r>
            <a:r>
              <a:rPr lang="ar-JO" altLang="en-US" sz="2800" b="1" dirty="0">
                <a:latin typeface="Times New Roman" panose="02020603050405020304" pitchFamily="18" charset="0"/>
              </a:rPr>
              <a:t>30-15</a:t>
            </a:r>
            <a:r>
              <a:rPr lang="en-US" altLang="en-US" sz="2800" b="1" dirty="0">
                <a:latin typeface="Times New Roman" panose="02020603050405020304" pitchFamily="18" charset="0"/>
              </a:rPr>
              <a:t> years </a:t>
            </a:r>
            <a:endParaRPr lang="ar-JO" altLang="en-US" sz="2800" b="1" dirty="0">
              <a:latin typeface="Times New Roman" panose="02020603050405020304" pitchFamily="18" charset="0"/>
            </a:endParaRPr>
          </a:p>
          <a:p>
            <a:pPr marL="457200" indent="-457200">
              <a:buSzPct val="60000"/>
              <a:buFont typeface="Arial" panose="020B0604020202020204" pitchFamily="34" charset="0"/>
              <a:buChar char="•"/>
            </a:pPr>
            <a:r>
              <a:rPr lang="ar-JO" altLang="en-US" sz="2800" b="1" dirty="0">
                <a:latin typeface="Times New Roman" panose="02020603050405020304" pitchFamily="18" charset="0"/>
              </a:rPr>
              <a:t>Bilateral in 70% </a:t>
            </a:r>
          </a:p>
          <a:p>
            <a:pPr marL="457200" indent="-457200">
              <a:buSzPct val="60000"/>
              <a:buFont typeface="Arial" panose="020B0604020202020204" pitchFamily="34" charset="0"/>
              <a:buChar char="•"/>
            </a:pPr>
            <a:r>
              <a:rPr lang="ar-JO" altLang="en-US" sz="2800" b="1" dirty="0">
                <a:latin typeface="Times New Roman" panose="02020603050405020304" pitchFamily="18" charset="0"/>
              </a:rPr>
              <a:t>Frequently becomes mature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5076F9B-ABD8-8590-91D8-2EBF26AC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910" y="5123630"/>
            <a:ext cx="5446294" cy="138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indent="-457200">
              <a:buSzPct val="60000"/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Anterior subcapsular plaque</a:t>
            </a:r>
            <a:r>
              <a:rPr lang="ar-JO" altLang="en-US" sz="2800" b="1" dirty="0">
                <a:latin typeface="Times New Roman" panose="02020603050405020304" pitchFamily="18" charset="0"/>
              </a:rPr>
              <a:t> )</a:t>
            </a:r>
            <a:r>
              <a:rPr lang="en-US" altLang="en-US" sz="2800" b="1" dirty="0">
                <a:latin typeface="Times New Roman" panose="02020603050405020304" pitchFamily="18" charset="0"/>
              </a:rPr>
              <a:t>shield cataract </a:t>
            </a:r>
            <a:r>
              <a:rPr lang="ar-JO" altLang="en-US" sz="2800" b="1" dirty="0">
                <a:latin typeface="Times New Roman" panose="02020603050405020304" pitchFamily="18" charset="0"/>
              </a:rPr>
              <a:t>(</a:t>
            </a:r>
            <a:r>
              <a:rPr lang="ar-JO" altLang="en-US" sz="2800" dirty="0">
                <a:latin typeface="Times New Roman" panose="02020603050405020304" pitchFamily="18" charset="0"/>
              </a:rPr>
              <a:t>درع</a:t>
            </a:r>
          </a:p>
          <a:p>
            <a:pPr marL="457200" indent="-457200">
              <a:buSzPct val="60000"/>
              <a:buFont typeface="Arial" panose="020B0604020202020204" pitchFamily="34" charset="0"/>
              <a:buChar char="•"/>
            </a:pPr>
            <a:r>
              <a:rPr lang="ar-JO" altLang="en-US" sz="2800" b="1" dirty="0">
                <a:latin typeface="Times New Roman" panose="02020603050405020304" pitchFamily="18" charset="0"/>
              </a:rPr>
              <a:t>Wrinkles in anterior capsule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6A171C-21F3-00E2-BD2B-466127C7A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4695" y="251287"/>
            <a:ext cx="4042610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Symptoms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381191-943B-566B-D1A0-B1AC9A7E7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016" y="1083181"/>
            <a:ext cx="5899983" cy="2345819"/>
          </a:xfrm>
        </p:spPr>
        <p:txBody>
          <a:bodyPr>
            <a:normAutofit lnSpcReduction="10000"/>
          </a:bodyPr>
          <a:lstStyle/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Loss of vision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GB" sz="3200" b="1" dirty="0">
                <a:solidFill>
                  <a:schemeClr val="tx1"/>
                </a:solidFill>
                <a:latin typeface="Effra-Regular"/>
              </a:rPr>
              <a:t>Glare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Change in refractive error </a:t>
            </a:r>
          </a:p>
          <a:p>
            <a:pPr marL="514350" indent="-514350" algn="l" rtl="0" eaLnBrk="1" hangingPunct="1"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Leukocoria</a:t>
            </a:r>
          </a:p>
          <a:p>
            <a:pPr marL="457200" indent="-457200" algn="l" rtl="0" eaLnBrk="1" hangingPunct="1">
              <a:buFont typeface="+mj-lt"/>
              <a:buAutoNum type="arabicPeriod"/>
            </a:pP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655479C-5BB1-56F2-DCC1-095326002739}"/>
              </a:ext>
            </a:extLst>
          </p:cNvPr>
          <p:cNvSpPr txBox="1">
            <a:spLocks noChangeArrowheads="1"/>
          </p:cNvSpPr>
          <p:nvPr/>
        </p:nvSpPr>
        <p:spPr>
          <a:xfrm>
            <a:off x="4672263" y="3348790"/>
            <a:ext cx="2735179" cy="8318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89000"/>
              </a:lnSpc>
              <a:spcBef>
                <a:spcPct val="0"/>
              </a:spcBef>
              <a:buNone/>
              <a:defRPr sz="5400" b="1" baseline="0">
                <a:solidFill>
                  <a:srgbClr val="FFC000"/>
                </a:solidFill>
              </a:defRPr>
            </a:lvl1pPr>
          </a:lstStyle>
          <a:p>
            <a:r>
              <a:rPr lang="hu-HU" altLang="en-US" dirty="0"/>
              <a:t>Signs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F96F76C-B693-B233-76E0-9F09AB3B9A8B}"/>
              </a:ext>
            </a:extLst>
          </p:cNvPr>
          <p:cNvSpPr txBox="1">
            <a:spLocks noChangeArrowheads="1"/>
          </p:cNvSpPr>
          <p:nvPr/>
        </p:nvSpPr>
        <p:spPr>
          <a:xfrm>
            <a:off x="958016" y="4474828"/>
            <a:ext cx="9822279" cy="2131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514350" indent="-514350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+mj-lt"/>
              <a:buAutoNum type="arabicPeriod"/>
              <a:defRPr sz="3200" b="1" baseline="0"/>
            </a:lvl1pPr>
            <a:lvl2pPr marL="9144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tx2"/>
                </a:solidFill>
              </a:defRPr>
            </a:lvl2pPr>
            <a:lvl3pPr marL="13716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tx2"/>
                </a:solidFill>
              </a:defRPr>
            </a:lvl3pPr>
            <a:lvl4pPr marL="18288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tx2"/>
                </a:solidFill>
              </a:defRPr>
            </a:lvl4pPr>
            <a:lvl5pPr marL="22860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tx2"/>
                </a:solidFill>
              </a:defRPr>
            </a:lvl5pPr>
            <a:lvl6pPr marL="27432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tx2"/>
                </a:solidFill>
              </a:defRPr>
            </a:lvl6pPr>
            <a:lvl7pPr marL="32004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7pPr>
            <a:lvl8pPr marL="36576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tx2"/>
                </a:solidFill>
              </a:defRPr>
            </a:lvl8pPr>
            <a:lvl9pPr marL="4114800" indent="-384048" algn="r" defTabSz="914400" rtl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Decreased visual acuity especially when measured in light(VA) </a:t>
            </a:r>
            <a:endParaRPr lang="ar-JO" altLang="en-US" dirty="0"/>
          </a:p>
          <a:p>
            <a:r>
              <a:rPr lang="en-US" altLang="en-US" dirty="0"/>
              <a:t>Lens opacity </a:t>
            </a:r>
          </a:p>
          <a:p>
            <a:r>
              <a:rPr lang="en-US" altLang="en-US" dirty="0"/>
              <a:t>Black spot in the center of the red reflex  </a:t>
            </a:r>
          </a:p>
        </p:txBody>
      </p:sp>
    </p:spTree>
    <p:extLst>
      <p:ext uri="{BB962C8B-B14F-4D97-AF65-F5344CB8AC3E}">
        <p14:creationId xmlns:p14="http://schemas.microsoft.com/office/powerpoint/2010/main" val="328936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images (1).jpg">
            <a:extLst>
              <a:ext uri="{FF2B5EF4-FFF2-40B4-BE49-F238E27FC236}">
                <a16:creationId xmlns:a16="http://schemas.microsoft.com/office/drawing/2014/main" id="{12A85B2D-BC86-5E3E-86F8-B5AC3F555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336" y="1187461"/>
            <a:ext cx="11296762" cy="4683949"/>
          </a:xfrm>
        </p:spPr>
      </p:pic>
    </p:spTree>
    <p:extLst>
      <p:ext uri="{BB962C8B-B14F-4D97-AF65-F5344CB8AC3E}">
        <p14:creationId xmlns:p14="http://schemas.microsoft.com/office/powerpoint/2010/main" val="214531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EF413-98B3-F8F8-9362-48D2FE10C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8466" y="983278"/>
            <a:ext cx="3575067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Treatment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93E25D-5C0D-8D95-501E-0B4EC52C2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0080" y="2398295"/>
            <a:ext cx="5271838" cy="2967789"/>
          </a:xfrm>
        </p:spPr>
        <p:txBody>
          <a:bodyPr>
            <a:normAutofit/>
          </a:bodyPr>
          <a:lstStyle/>
          <a:p>
            <a:pPr algn="ctr" rtl="0" eaLnBrk="1" hangingPunct="1"/>
            <a:r>
              <a:rPr lang="en-US" altLang="en-US" sz="3600" b="1" dirty="0"/>
              <a:t>SURGICAL </a:t>
            </a:r>
          </a:p>
          <a:p>
            <a:pPr algn="ctr" rtl="0" eaLnBrk="1" hangingPunct="1">
              <a:buFont typeface="Wingdings" panose="05000000000000000000" pitchFamily="2" charset="2"/>
              <a:buNone/>
            </a:pPr>
            <a:endParaRPr lang="en-US" altLang="en-US" sz="3600" b="1" dirty="0"/>
          </a:p>
          <a:p>
            <a:pPr algn="ctr" rtl="0" eaLnBrk="1" hangingPunct="1"/>
            <a:endParaRPr lang="en-US" altLang="en-US" sz="3600" b="1" dirty="0"/>
          </a:p>
          <a:p>
            <a:pPr algn="ctr" rtl="0" eaLnBrk="1" hangingPunct="1"/>
            <a:r>
              <a:rPr lang="en-US" altLang="en-US" sz="3600" b="1" dirty="0"/>
              <a:t>No more wait to RIPEN </a:t>
            </a:r>
          </a:p>
        </p:txBody>
      </p:sp>
    </p:spTree>
    <p:extLst>
      <p:ext uri="{BB962C8B-B14F-4D97-AF65-F5344CB8AC3E}">
        <p14:creationId xmlns:p14="http://schemas.microsoft.com/office/powerpoint/2010/main" val="374221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contact-lense-center.com/Human-Eye.gif">
            <a:extLst>
              <a:ext uri="{FF2B5EF4-FFF2-40B4-BE49-F238E27FC236}">
                <a16:creationId xmlns:a16="http://schemas.microsoft.com/office/drawing/2014/main" id="{FC4189A5-4B59-4902-55A7-8A29566B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1" y="1"/>
            <a:ext cx="101305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8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7B281C-1105-39F1-397A-7AEB7257A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4726" y="339107"/>
            <a:ext cx="5542547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Cataract surgery :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D75BDC-7FBF-0BA3-470E-46F97D77ED26}"/>
              </a:ext>
            </a:extLst>
          </p:cNvPr>
          <p:cNvSpPr/>
          <p:nvPr/>
        </p:nvSpPr>
        <p:spPr>
          <a:xfrm>
            <a:off x="890337" y="1788134"/>
            <a:ext cx="10844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The operation involves removal of most of the lens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Replacement of the refractive power of the removed lens</a:t>
            </a:r>
          </a:p>
          <a:p>
            <a:pPr eaLnBrk="1" hangingPunct="1"/>
            <a:endParaRPr lang="en-US" altLang="en-US" sz="3600" b="1" dirty="0"/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Topical , </a:t>
            </a:r>
            <a:r>
              <a:rPr lang="ar-JO" altLang="en-US" sz="3600" b="1" dirty="0"/>
              <a:t>local</a:t>
            </a:r>
            <a:r>
              <a:rPr lang="en-US" altLang="en-US" sz="3600" b="1" dirty="0"/>
              <a:t>  and </a:t>
            </a:r>
            <a:r>
              <a:rPr lang="ar-JO" altLang="en-US" sz="3600" b="1" dirty="0"/>
              <a:t>general anaesthesia 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816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C7D84E-6D3B-524A-EA42-C86188375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0947" y="475464"/>
            <a:ext cx="3850105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Techniques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15B9FE-39B1-49FE-4D5E-7E8B9C030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9868" y="1673892"/>
            <a:ext cx="10970658" cy="5079833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Phacoemulsification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l" rtl="0" eaLnBrk="1" hangingPunct="1"/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Extra Capsular Cataract Extraction (</a:t>
            </a:r>
            <a:r>
              <a:rPr lang="ar-JO" altLang="en-US" sz="36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ECCE )  : </a:t>
            </a:r>
            <a:r>
              <a:rPr lang="ar-JO" altLang="en-US" sz="3600" b="1" dirty="0">
                <a:solidFill>
                  <a:schemeClr val="bg1">
                    <a:lumMod val="10000"/>
                  </a:schemeClr>
                </a:solidFill>
              </a:rPr>
              <a:t>          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remove the lens but capsule still present</a:t>
            </a:r>
          </a:p>
          <a:p>
            <a:pPr algn="l" rtl="0" eaLnBrk="1" hangingPunct="1"/>
            <a:endParaRPr lang="en-US" altLang="en-US" sz="36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Intra Capsular Cataract Extraction ( ICCE ) : </a:t>
            </a:r>
            <a:r>
              <a:rPr lang="ar-JO" altLang="en-US" sz="3600" b="1" dirty="0">
                <a:solidFill>
                  <a:schemeClr val="bg1">
                    <a:lumMod val="10000"/>
                  </a:schemeClr>
                </a:solidFill>
              </a:rPr>
              <a:t>           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remove the lens with it</a:t>
            </a:r>
            <a:r>
              <a:rPr lang="ar-JO" altLang="en-US" sz="3600" b="1" dirty="0">
                <a:solidFill>
                  <a:schemeClr val="bg1">
                    <a:lumMod val="10000"/>
                  </a:schemeClr>
                </a:solidFill>
              </a:rPr>
              <a:t>’s 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capsule.</a:t>
            </a:r>
          </a:p>
        </p:txBody>
      </p:sp>
    </p:spTree>
    <p:extLst>
      <p:ext uri="{BB962C8B-B14F-4D97-AF65-F5344CB8AC3E}">
        <p14:creationId xmlns:p14="http://schemas.microsoft.com/office/powerpoint/2010/main" val="413353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5C44890-A86D-5A7D-7B56-310BB21A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284" y="0"/>
            <a:ext cx="10291011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Extracapsular cataract extraction</a:t>
            </a:r>
          </a:p>
        </p:txBody>
      </p:sp>
      <p:pic>
        <p:nvPicPr>
          <p:cNvPr id="5" name="Picture 2" descr="C:\My Documents\Aaa.jpg">
            <a:extLst>
              <a:ext uri="{FF2B5EF4-FFF2-40B4-BE49-F238E27FC236}">
                <a16:creationId xmlns:a16="http://schemas.microsoft.com/office/drawing/2014/main" id="{B6D62151-AF59-6743-8463-6004B1FD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989" y="914400"/>
            <a:ext cx="3657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D44A456-0048-F144-ACE6-6F82F50D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21" y="1619529"/>
            <a:ext cx="3874168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1. Anterior</a:t>
            </a:r>
            <a:r>
              <a:rPr lang="ar-JO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capsulotomy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68ACA3-C1ED-8CAD-3C44-429EA232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19529"/>
            <a:ext cx="4038600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2. Completion of</a:t>
            </a:r>
            <a:r>
              <a:rPr lang="ar-JO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incision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FC3A09-F50D-B277-635B-C3F6E1CB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21" y="3625743"/>
            <a:ext cx="3874168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3. Expression of nucleus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15DC48A-8A0A-9334-BE56-941F9DC4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625743"/>
            <a:ext cx="3255294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4. Cortical cleanup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A4B3BDC-7CC5-7DDA-7C83-43EB40CEC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41" y="5357724"/>
            <a:ext cx="3837947" cy="114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5. Care not to aspirate 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posterior capsule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accidentally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CF80456-5DF0-FA4D-E8BA-81576541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357724"/>
            <a:ext cx="4038600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6. Polishing of posterior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capsule, if appropriate</a:t>
            </a:r>
          </a:p>
        </p:txBody>
      </p:sp>
    </p:spTree>
    <p:extLst>
      <p:ext uri="{BB962C8B-B14F-4D97-AF65-F5344CB8AC3E}">
        <p14:creationId xmlns:p14="http://schemas.microsoft.com/office/powerpoint/2010/main" val="167432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055B4B6-1089-D9EF-064D-75BCBEC0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26587"/>
            <a:ext cx="11036967" cy="8316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Extracapsular cataract extraction</a:t>
            </a:r>
            <a:r>
              <a:rPr lang="ar-JO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) cont(.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2" descr="C:\My Documents\Aaa.jpg">
            <a:extLst>
              <a:ext uri="{FF2B5EF4-FFF2-40B4-BE49-F238E27FC236}">
                <a16:creationId xmlns:a16="http://schemas.microsoft.com/office/drawing/2014/main" id="{BB96E521-0F1D-03FB-3FBC-718D7782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73" y="990600"/>
            <a:ext cx="3594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167D3414-D8FB-D03F-8557-1129D85D7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37" y="1423737"/>
            <a:ext cx="3728536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7. Injection of</a:t>
            </a:r>
            <a:r>
              <a:rPr lang="ar-JO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viscoelastic substance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32617F4-9DD5-71C9-50FC-0E7E5C6FE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574" y="1423737"/>
            <a:ext cx="4203616" cy="11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8. Grasping of </a:t>
            </a:r>
            <a:r>
              <a:rPr lang="ar-JO" altLang="en-US" sz="2800" b="1" dirty="0">
                <a:latin typeface="Times New Roman" panose="02020603050405020304" pitchFamily="18" charset="0"/>
              </a:rPr>
              <a:t>intraocular lens</a:t>
            </a:r>
            <a:r>
              <a:rPr lang="en-US" altLang="en-US" sz="2800" b="1" dirty="0">
                <a:latin typeface="Times New Roman" panose="02020603050405020304" pitchFamily="18" charset="0"/>
              </a:rPr>
              <a:t> and</a:t>
            </a:r>
            <a:r>
              <a:rPr lang="ar-JO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coating with</a:t>
            </a:r>
            <a:r>
              <a:rPr lang="ar-JO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viscoelastic substance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4F0814B-7260-A5FA-0111-96458671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37" y="3429000"/>
            <a:ext cx="3594100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9. Insertion of inferior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haptic and optic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7BDFC5E-DA3A-78AF-EA96-EE76C5DD8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573" y="3428999"/>
            <a:ext cx="3890794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10. Insertion of superior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  haptic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F42D47CE-C173-3A3F-3855-1D110C0E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60" y="5434263"/>
            <a:ext cx="4010527" cy="11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11. Placement of haptics</a:t>
            </a:r>
            <a:r>
              <a:rPr lang="ar-JO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into capsular bag</a:t>
            </a:r>
            <a:r>
              <a:rPr lang="ar-JO" altLang="en-US" sz="2800" b="1" dirty="0">
                <a:latin typeface="Times New Roman" panose="02020603050405020304" pitchFamily="18" charset="0"/>
              </a:rPr>
              <a:t> and not into ciliary sulcus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EEFC17F1-E723-4572-8C00-E6044BC8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720" y="5490410"/>
            <a:ext cx="3467268" cy="11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12. Dialling of</a:t>
            </a:r>
            <a:r>
              <a:rPr lang="ar-JO" altLang="en-US" sz="2800" b="1" dirty="0">
                <a:latin typeface="Times New Roman" panose="02020603050405020304" pitchFamily="18" charset="0"/>
              </a:rPr>
              <a:t> intraocular lens</a:t>
            </a:r>
            <a:r>
              <a:rPr lang="en-US" altLang="en-US" sz="2800" b="1" dirty="0">
                <a:latin typeface="Times New Roman" panose="02020603050405020304" pitchFamily="18" charset="0"/>
              </a:rPr>
              <a:t> into horizontal position</a:t>
            </a:r>
          </a:p>
        </p:txBody>
      </p:sp>
    </p:spTree>
    <p:extLst>
      <p:ext uri="{BB962C8B-B14F-4D97-AF65-F5344CB8AC3E}">
        <p14:creationId xmlns:p14="http://schemas.microsoft.com/office/powerpoint/2010/main" val="187939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5EF3091-B7D7-FE01-62D2-A9C4D877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972" y="0"/>
            <a:ext cx="6288087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</a:rPr>
              <a:t>Phacoemulsification</a:t>
            </a:r>
          </a:p>
        </p:txBody>
      </p:sp>
      <p:pic>
        <p:nvPicPr>
          <p:cNvPr id="7" name="Picture 2" descr="C:\My Documents\Aaa.jpg">
            <a:extLst>
              <a:ext uri="{FF2B5EF4-FFF2-40B4-BE49-F238E27FC236}">
                <a16:creationId xmlns:a16="http://schemas.microsoft.com/office/drawing/2014/main" id="{29CE18F8-4981-E191-8398-4A590B47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93" y="923972"/>
            <a:ext cx="3373213" cy="59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95550CE-7D0C-67CA-9C79-608B46F1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16" y="1548064"/>
            <a:ext cx="2999873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1. Capsulorrhexis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BA1B5E-97FB-0DF6-0B5C-FFA6813CD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991" y="1548064"/>
            <a:ext cx="3279190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2. Hydrodissection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CF6D479-A77E-87A7-4328-12867E1F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16" y="3453301"/>
            <a:ext cx="3679477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3. Sculpting of nucleus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EA9A572-D01F-A99C-B4DF-F3BC234A3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606" y="3453301"/>
            <a:ext cx="3700379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4. Cracking of nucleus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017B5C84-C4FD-EDAF-1D53-36793495F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17" y="5462337"/>
            <a:ext cx="3373212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5. Emulsification of 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    each quadrant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B7E49FB9-2FA8-0BF8-A962-D03ADE7C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817" y="5332925"/>
            <a:ext cx="3191364" cy="11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800" b="1" dirty="0">
                <a:latin typeface="Times New Roman" panose="02020603050405020304" pitchFamily="18" charset="0"/>
              </a:rPr>
              <a:t>6. Cortical cleanup and insertion of I</a:t>
            </a:r>
            <a:r>
              <a:rPr lang="ar-JO" altLang="en-US" sz="2800" b="1" dirty="0">
                <a:latin typeface="Times New Roman" panose="02020603050405020304" pitchFamily="18" charset="0"/>
              </a:rPr>
              <a:t>ntra Ocular lens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9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D76AEEC-353F-B34B-EDC5-97CBCD56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93" y="0"/>
            <a:ext cx="6054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8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OL">
            <a:extLst>
              <a:ext uri="{FF2B5EF4-FFF2-40B4-BE49-F238E27FC236}">
                <a16:creationId xmlns:a16="http://schemas.microsoft.com/office/drawing/2014/main" id="{588ACF01-6CC2-B650-B60A-0EE88C299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1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B0AD092-758D-49E9-B19C-5B226F8AA70A}"/>
              </a:ext>
            </a:extLst>
          </p:cNvPr>
          <p:cNvSpPr txBox="1">
            <a:spLocks noChangeArrowheads="1"/>
          </p:cNvSpPr>
          <p:nvPr/>
        </p:nvSpPr>
        <p:spPr>
          <a:xfrm>
            <a:off x="4170947" y="475464"/>
            <a:ext cx="3850105" cy="83189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1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 rtl="0"/>
            <a:r>
              <a:rPr lang="hu-HU"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Techniques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35E90B6-EFEF-160B-6505-3D254725F9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6560" y="1675839"/>
            <a:ext cx="11419293" cy="3938898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3600" b="1" u="sng" dirty="0"/>
              <a:t>Phaco</a:t>
            </a:r>
            <a:r>
              <a:rPr lang="en-US" altLang="en-US" sz="3600" b="1" dirty="0"/>
              <a:t> and </a:t>
            </a:r>
            <a:r>
              <a:rPr lang="en-US" altLang="en-US" sz="3600" b="1" u="sng" dirty="0"/>
              <a:t>ECCE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involves removal of the lenticular material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leaving part of the lens capsule mostly the posterior part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to give supprot for the artificial lens that will be implanted .</a:t>
            </a:r>
            <a:endParaRPr lang="ar-JO" altLang="en-US" sz="36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endParaRPr lang="ar-JO" altLang="en-US" sz="36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r>
              <a:rPr lang="en-US" altLang="en-US" sz="3600" b="1" u="sng" dirty="0">
                <a:solidFill>
                  <a:schemeClr val="bg1">
                    <a:lumMod val="10000"/>
                  </a:schemeClr>
                </a:solidFill>
              </a:rPr>
              <a:t>ICCE</a:t>
            </a:r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 removal of the </a:t>
            </a:r>
            <a:r>
              <a:rPr lang="en-US" altLang="en-US" sz="3600" b="1" dirty="0">
                <a:solidFill>
                  <a:srgbClr val="FF0000"/>
                </a:solidFill>
              </a:rPr>
              <a:t>whole lens </a:t>
            </a:r>
          </a:p>
        </p:txBody>
      </p:sp>
    </p:spTree>
    <p:extLst>
      <p:ext uri="{BB962C8B-B14F-4D97-AF65-F5344CB8AC3E}">
        <p14:creationId xmlns:p14="http://schemas.microsoft.com/office/powerpoint/2010/main" val="380040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CB9EF7-6E8F-D6C1-0B83-A212CF397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229" y="282185"/>
            <a:ext cx="8387517" cy="157145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Compensation for the lens refractive power 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038F0E-043F-C98F-B91A-999A27357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812" y="2550695"/>
            <a:ext cx="11471188" cy="3184358"/>
          </a:xfrm>
        </p:spPr>
        <p:txBody>
          <a:bodyPr/>
          <a:lstStyle/>
          <a:p>
            <a:pPr algn="l" rtl="0" eaLnBrk="1" hangingPunct="1"/>
            <a:r>
              <a:rPr lang="en-US" altLang="en-US" sz="3200" b="1" dirty="0">
                <a:solidFill>
                  <a:schemeClr val="bg1">
                    <a:lumMod val="10000"/>
                  </a:schemeClr>
                </a:solidFill>
              </a:rPr>
              <a:t>Artificial intraocular lenses made of inert synthetic material </a:t>
            </a:r>
          </a:p>
          <a:p>
            <a:pPr algn="l" rtl="0" eaLnBrk="1" hangingPunct="1"/>
            <a:endParaRPr lang="en-US" altLang="en-US" sz="32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r>
              <a:rPr lang="en-US" altLang="en-US" sz="3200" b="1" dirty="0">
                <a:solidFill>
                  <a:schemeClr val="bg1">
                    <a:lumMod val="10000"/>
                  </a:schemeClr>
                </a:solidFill>
              </a:rPr>
              <a:t>Spectacle </a:t>
            </a:r>
            <a:r>
              <a:rPr lang="ar-JO" altLang="en-US" sz="3200" dirty="0">
                <a:solidFill>
                  <a:schemeClr val="bg1">
                    <a:lumMod val="10000"/>
                  </a:schemeClr>
                </a:solidFill>
                <a:ea typeface="Majalla UI"/>
              </a:rPr>
              <a:t>نظارة</a:t>
            </a:r>
          </a:p>
          <a:p>
            <a:pPr algn="l" rtl="0" eaLnBrk="1" hangingPunct="1"/>
            <a:endParaRPr lang="ar-JO" altLang="en-US" sz="32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r>
              <a:rPr lang="en-US" altLang="en-US" sz="3200" b="1" dirty="0">
                <a:solidFill>
                  <a:schemeClr val="bg1">
                    <a:lumMod val="10000"/>
                  </a:schemeClr>
                </a:solidFill>
              </a:rPr>
              <a:t>Contact Lenses </a:t>
            </a:r>
          </a:p>
        </p:txBody>
      </p:sp>
    </p:spTree>
    <p:extLst>
      <p:ext uri="{BB962C8B-B14F-4D97-AF65-F5344CB8AC3E}">
        <p14:creationId xmlns:p14="http://schemas.microsoft.com/office/powerpoint/2010/main" val="317462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77C617-81D3-418E-80B6-3BCD38C2A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5863" y="574653"/>
            <a:ext cx="6200274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Post-Operative care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B0A2FF-8474-1875-394A-14B459568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pPr algn="l" rtl="0" eaLnBrk="1" hangingPunct="1"/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Steroids  ( topical ,systemic )</a:t>
            </a:r>
          </a:p>
          <a:p>
            <a:pPr algn="l" rtl="0" eaLnBrk="1" hangingPunct="1"/>
            <a:endParaRPr lang="en-US" altLang="en-US" sz="36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Antibiotics ( topical , systemic )</a:t>
            </a:r>
          </a:p>
          <a:p>
            <a:pPr algn="l" rtl="0" eaLnBrk="1" hangingPunct="1"/>
            <a:endParaRPr lang="en-US" altLang="en-US" sz="3600" b="1" dirty="0">
              <a:solidFill>
                <a:schemeClr val="bg1">
                  <a:lumMod val="10000"/>
                </a:schemeClr>
              </a:solidFill>
            </a:endParaRPr>
          </a:p>
          <a:p>
            <a:pPr algn="l" rtl="0" eaLnBrk="1" hangingPunct="1"/>
            <a:r>
              <a:rPr lang="en-US" altLang="en-US" sz="3600" b="1" dirty="0">
                <a:solidFill>
                  <a:schemeClr val="bg1">
                    <a:lumMod val="10000"/>
                  </a:schemeClr>
                </a:solidFill>
              </a:rPr>
              <a:t>Near vision adds </a:t>
            </a:r>
          </a:p>
        </p:txBody>
      </p:sp>
    </p:spTree>
    <p:extLst>
      <p:ext uri="{BB962C8B-B14F-4D97-AF65-F5344CB8AC3E}">
        <p14:creationId xmlns:p14="http://schemas.microsoft.com/office/powerpoint/2010/main" val="3785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5E70DBD-3D67-EF6C-04B2-51C088D4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3" y="2061755"/>
            <a:ext cx="10587791" cy="47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2499945-151D-9D40-942C-1DE1A4137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913" y="80213"/>
            <a:ext cx="11462085" cy="1949114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altLang="en-US" sz="5400" b="1" dirty="0">
                <a:solidFill>
                  <a:srgbClr val="FFC000"/>
                </a:solidFill>
              </a:rPr>
              <a:t>Lens</a:t>
            </a:r>
            <a:r>
              <a:rPr lang="en-US" altLang="en-US" sz="4800" b="1" dirty="0">
                <a:solidFill>
                  <a:srgbClr val="FFC000"/>
                </a:solidFill>
              </a:rPr>
              <a:t> </a:t>
            </a:r>
          </a:p>
          <a:p>
            <a:pPr algn="l" rtl="0"/>
            <a:r>
              <a:rPr lang="en-US" altLang="en-US" sz="3200" b="1" dirty="0">
                <a:solidFill>
                  <a:schemeClr val="tx1"/>
                </a:solidFill>
              </a:rPr>
              <a:t>Is  biconvex </a:t>
            </a:r>
            <a:r>
              <a:rPr lang="en-GB" altLang="en-US" sz="3200" b="1" dirty="0">
                <a:solidFill>
                  <a:schemeClr val="tx1"/>
                </a:solidFill>
              </a:rPr>
              <a:t>,</a:t>
            </a:r>
            <a:r>
              <a:rPr lang="en-US" altLang="en-US" sz="3200" b="1" dirty="0">
                <a:solidFill>
                  <a:schemeClr val="tx1"/>
                </a:solidFill>
              </a:rPr>
              <a:t>normally transparent</a:t>
            </a:r>
            <a:r>
              <a:rPr lang="en-GB" altLang="en-US" sz="3200" b="1" dirty="0">
                <a:solidFill>
                  <a:schemeClr val="tx1"/>
                </a:solidFill>
              </a:rPr>
              <a:t> and avascular structure  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algn="l" rtl="0"/>
            <a:r>
              <a:rPr lang="en-US" altLang="en-US" sz="3200" b="1" dirty="0">
                <a:solidFill>
                  <a:schemeClr val="tx1"/>
                </a:solidFill>
              </a:rPr>
              <a:t>It is held in position by the suspensory ligament</a:t>
            </a:r>
          </a:p>
        </p:txBody>
      </p:sp>
    </p:spTree>
    <p:extLst>
      <p:ext uri="{BB962C8B-B14F-4D97-AF65-F5344CB8AC3E}">
        <p14:creationId xmlns:p14="http://schemas.microsoft.com/office/powerpoint/2010/main" val="4052664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0552ED-6F25-0668-4FD6-AA4A9D077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2716" y="481263"/>
            <a:ext cx="4812632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Complications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717123-8292-E2CF-DDCB-10BEF11D0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399" y="1636295"/>
            <a:ext cx="10583779" cy="4740442"/>
          </a:xfrm>
        </p:spPr>
        <p:txBody>
          <a:bodyPr rtlCol="0">
            <a:noAutofit/>
          </a:bodyPr>
          <a:lstStyle/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Vitreous loss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JO" sz="3600" b="1" dirty="0">
                <a:solidFill>
                  <a:schemeClr val="bg1">
                    <a:lumMod val="10000"/>
                  </a:schemeClr>
                </a:solidFill>
              </a:rPr>
              <a:t>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ris prolapse ( early postoperative comp</a:t>
            </a:r>
            <a:r>
              <a:rPr lang="ar-JO" sz="3600" b="1" dirty="0">
                <a:solidFill>
                  <a:schemeClr val="bg1">
                    <a:lumMod val="10000"/>
                  </a:schemeClr>
                </a:solidFill>
              </a:rPr>
              <a:t>lication 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Endophthalmitis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Postoperative astigmatism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Macular edema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Retinal detachment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</a:rPr>
              <a:t>Opacification of the posterior capsule </a:t>
            </a:r>
          </a:p>
          <a:p>
            <a:pPr marL="742950" indent="-7429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65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01CB6F-87D2-1FDB-67F2-C39F074A6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380" y="142574"/>
            <a:ext cx="9673388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</a:rPr>
              <a:t>Acute bacterial endophthalmitis</a:t>
            </a:r>
          </a:p>
        </p:txBody>
      </p:sp>
      <p:pic>
        <p:nvPicPr>
          <p:cNvPr id="5" name="Picture 9" descr="C:\My Documents\cat. surgery9.JPG">
            <a:extLst>
              <a:ext uri="{FF2B5EF4-FFF2-40B4-BE49-F238E27FC236}">
                <a16:creationId xmlns:a16="http://schemas.microsoft.com/office/drawing/2014/main" id="{602618E3-ED8A-AF89-C9AD-886E6A7C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1495927"/>
            <a:ext cx="5261811" cy="476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77352C3-B7FC-069E-E3E7-0E298DBAB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50" y="1367590"/>
            <a:ext cx="6022639" cy="511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ar-JO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Incidence – about 1:100000 </a:t>
            </a:r>
          </a:p>
          <a:p>
            <a:endParaRPr lang="ar-JO" altLang="en-US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Common causative organisms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Staph. Epidermidis</a:t>
            </a:r>
            <a:endParaRPr lang="ar-JO" altLang="en-US" sz="2400" b="1" i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Staph. Aureus</a:t>
            </a:r>
            <a:endParaRPr lang="ar-JO" altLang="en-US" sz="24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Pseudomonas</a:t>
            </a:r>
            <a:r>
              <a:rPr lang="en-US" altLang="en-US" sz="2400" b="1" dirty="0">
                <a:latin typeface="Times New Roman" panose="02020603050405020304" pitchFamily="18" charset="0"/>
              </a:rPr>
              <a:t> sp. </a:t>
            </a:r>
            <a:endParaRPr lang="ar-JO" altLang="en-US" sz="24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JO" altLang="en-US" sz="2400" b="1" dirty="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ar-JO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Source of infection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Bacterial flora is most frequent culprit</a:t>
            </a: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endParaRPr lang="ar-JO" altLang="en-US" sz="2400" b="1" dirty="0">
              <a:latin typeface="Times New Roman" panose="02020603050405020304" pitchFamily="18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Contaminated solutions and instruments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Environmental flora including that of surgeon and operating room personnel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79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DB145FB9-4646-2095-FAE7-DDD973290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863" y="159894"/>
            <a:ext cx="4168274" cy="92397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</a:rPr>
              <a:t>Iris prolapse</a:t>
            </a:r>
            <a:endParaRPr lang="en-GB" altLang="en-US" sz="54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9" descr="C:\My Documents\cat. surgery7.JPG">
            <a:extLst>
              <a:ext uri="{FF2B5EF4-FFF2-40B4-BE49-F238E27FC236}">
                <a16:creationId xmlns:a16="http://schemas.microsoft.com/office/drawing/2014/main" id="{C43886AC-E617-2C5F-0843-F6A140CC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36" y="1342440"/>
            <a:ext cx="5080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DFE629B-D9AC-2E88-83FE-540AD67C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50" y="1367590"/>
            <a:ext cx="6022639" cy="437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ar-JO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Early postoperative complications</a:t>
            </a:r>
          </a:p>
          <a:p>
            <a:endParaRPr lang="ar-JO" altLang="en-US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ar-JO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Causes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Usually inadequate suturing of incision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Most frequently follows inappropriate management of vitreous loss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ar-JO" altLang="en-US" sz="2400" b="1" dirty="0">
              <a:latin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ar-JO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Treatment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Excise prolapsed iris tissue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ar-JO" altLang="en-US" sz="2400" b="1" dirty="0">
                <a:latin typeface="Times New Roman" panose="02020603050405020304" pitchFamily="18" charset="0"/>
              </a:rPr>
              <a:t>Resuture incision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07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4F125DC-FF7B-77F4-8488-8A6451C8F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10" y="449822"/>
            <a:ext cx="10252581" cy="479308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FEFD0B2-20FD-4CA3-0481-8CA270CF8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6937" y="5427388"/>
            <a:ext cx="3858126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lang="ar-JO" altLang="en-US" sz="5400" b="1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Thank you </a:t>
            </a:r>
            <a:endParaRPr altLang="en-US" sz="5400" b="1" dirty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5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7C215C7-7325-28EF-6BBA-2AF23170C232}"/>
              </a:ext>
            </a:extLst>
          </p:cNvPr>
          <p:cNvSpPr txBox="1"/>
          <p:nvPr/>
        </p:nvSpPr>
        <p:spPr>
          <a:xfrm>
            <a:off x="1082841" y="1285056"/>
            <a:ext cx="100263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JO" sz="4000" b="1" dirty="0"/>
              <a:t>Diseases that affect the lens may affect :</a:t>
            </a:r>
          </a:p>
          <a:p>
            <a:endParaRPr lang="ar-JO" sz="4000" b="1" dirty="0"/>
          </a:p>
          <a:p>
            <a:r>
              <a:rPr lang="ar-JO" sz="4000" b="1" dirty="0"/>
              <a:t>Structure </a:t>
            </a:r>
          </a:p>
          <a:p>
            <a:endParaRPr lang="ar-JO" sz="4000" b="1" dirty="0"/>
          </a:p>
          <a:p>
            <a:r>
              <a:rPr lang="ar-JO" sz="4000" b="1" dirty="0"/>
              <a:t>Shape  </a:t>
            </a:r>
          </a:p>
          <a:p>
            <a:endParaRPr lang="ar-JO" sz="4000" b="1" dirty="0"/>
          </a:p>
          <a:p>
            <a:r>
              <a:rPr lang="ar-JO" sz="4000" b="1" dirty="0"/>
              <a:t>Position 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154556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5AECFF8B-70E9-3249-42BE-3F19D8DB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98" y="3429000"/>
            <a:ext cx="11472356" cy="29540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GB" sz="5400" b="1" dirty="0">
                <a:solidFill>
                  <a:srgbClr val="FFC000"/>
                </a:solidFill>
              </a:rPr>
              <a:t>Epidemiology:</a:t>
            </a:r>
          </a:p>
          <a:p>
            <a:pPr algn="l" rtl="0"/>
            <a:r>
              <a:rPr lang="ar-JO" sz="3600" b="1" dirty="0">
                <a:solidFill>
                  <a:schemeClr val="tx1"/>
                </a:solidFill>
              </a:rPr>
              <a:t>T</a:t>
            </a:r>
            <a:r>
              <a:rPr lang="en-GB" sz="3600" b="1" dirty="0">
                <a:solidFill>
                  <a:schemeClr val="tx1"/>
                </a:solidFill>
              </a:rPr>
              <a:t>he common cause of treatable blindness in the world </a:t>
            </a:r>
          </a:p>
          <a:p>
            <a:pPr algn="l" rtl="0"/>
            <a:r>
              <a:rPr lang="en-GB" sz="3600" b="1" dirty="0">
                <a:solidFill>
                  <a:schemeClr val="tx1"/>
                </a:solidFill>
              </a:rPr>
              <a:t>Typical onset 50 to 60 years (gradual and progressive)</a:t>
            </a:r>
          </a:p>
          <a:p>
            <a:pPr algn="l" rtl="0"/>
            <a:r>
              <a:rPr lang="ar-JO" sz="3600" b="1" dirty="0">
                <a:solidFill>
                  <a:schemeClr val="tx1"/>
                </a:solidFill>
              </a:rPr>
              <a:t>F</a:t>
            </a:r>
            <a:r>
              <a:rPr lang="en-GB" sz="3600" b="1" dirty="0">
                <a:solidFill>
                  <a:schemeClr val="tx1"/>
                </a:solidFill>
              </a:rPr>
              <a:t>emale = </a:t>
            </a:r>
            <a:r>
              <a:rPr lang="ar-JO" sz="3600" b="1" dirty="0">
                <a:solidFill>
                  <a:schemeClr val="tx1"/>
                </a:solidFill>
              </a:rPr>
              <a:t>M</a:t>
            </a:r>
            <a:r>
              <a:rPr lang="en-GB" sz="3600" b="1" dirty="0">
                <a:solidFill>
                  <a:schemeClr val="tx1"/>
                </a:solidFill>
              </a:rPr>
              <a:t>ale </a:t>
            </a:r>
            <a:endParaRPr lang="ar-JO" sz="36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44703FB-7C3D-B8A0-9AE6-B6ED5BB3DBD9}"/>
              </a:ext>
            </a:extLst>
          </p:cNvPr>
          <p:cNvSpPr txBox="1"/>
          <p:nvPr/>
        </p:nvSpPr>
        <p:spPr>
          <a:xfrm>
            <a:off x="4733423" y="224590"/>
            <a:ext cx="2981827" cy="9376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hu-HU" altLang="en-US" sz="5400" b="1" dirty="0">
                <a:solidFill>
                  <a:srgbClr val="FFC000"/>
                </a:solidFill>
              </a:rPr>
              <a:t>Cataract</a:t>
            </a:r>
            <a:endParaRPr lang="ar-JO" sz="4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E0DB0B-1C0B-F30B-FCBD-98C73D0D6DB3}"/>
              </a:ext>
            </a:extLst>
          </p:cNvPr>
          <p:cNvSpPr txBox="1"/>
          <p:nvPr/>
        </p:nvSpPr>
        <p:spPr>
          <a:xfrm>
            <a:off x="731798" y="1491136"/>
            <a:ext cx="11460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JO" sz="3600" b="1" dirty="0"/>
              <a:t>C</a:t>
            </a:r>
            <a:r>
              <a:rPr lang="en-GB" sz="3600" b="1" dirty="0"/>
              <a:t>ataract is a dense, cloudy area that forms in the lens of the eye begins when proteins in the eye form clumps</a:t>
            </a:r>
            <a:r>
              <a:rPr lang="ar-JO" sz="3600" b="1" dirty="0"/>
              <a:t>.</a:t>
            </a:r>
          </a:p>
          <a:p>
            <a:endParaRPr lang="ar-JO" sz="3600" b="1" dirty="0"/>
          </a:p>
        </p:txBody>
      </p:sp>
    </p:spTree>
    <p:extLst>
      <p:ext uri="{BB962C8B-B14F-4D97-AF65-F5344CB8AC3E}">
        <p14:creationId xmlns:p14="http://schemas.microsoft.com/office/powerpoint/2010/main" val="395780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9419D1-3331-22F6-BCBA-D90335BA2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2473" y="166654"/>
            <a:ext cx="2687053" cy="831894"/>
          </a:xfrm>
          <a:noFill/>
        </p:spPr>
        <p:txBody>
          <a:bodyPr wrap="square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Causes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6FC12-F30E-5CE5-1166-9C0924A683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7831" y="1483895"/>
            <a:ext cx="11141243" cy="3581400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altLang="en-US" sz="3600" b="1" dirty="0">
                <a:solidFill>
                  <a:srgbClr val="FFC000"/>
                </a:solidFill>
              </a:rPr>
              <a:t>Senile  (age related )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FFC000"/>
                </a:solidFill>
              </a:rPr>
              <a:t>:</a:t>
            </a:r>
            <a:r>
              <a:rPr lang="en-US" altLang="en-US" sz="3600" b="1" dirty="0">
                <a:solidFill>
                  <a:schemeClr val="tx1"/>
                </a:solidFill>
              </a:rPr>
              <a:t> results from cumulative  exposure to environmental and other influences such as  smoking , UV light and blood sugar level </a:t>
            </a:r>
          </a:p>
          <a:p>
            <a:pPr marL="0" indent="0" algn="l" rtl="0" eaLnBrk="1" hangingPunct="1"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  <a:p>
            <a:pPr algn="l" rtl="0"/>
            <a:r>
              <a:rPr lang="en-US" altLang="en-US" sz="3600" b="1" dirty="0">
                <a:solidFill>
                  <a:srgbClr val="FFC000"/>
                </a:solidFill>
              </a:rPr>
              <a:t>Pre-senile : </a:t>
            </a:r>
            <a:r>
              <a:rPr lang="en-US" altLang="en-US" sz="3600" b="1" dirty="0">
                <a:solidFill>
                  <a:schemeClr val="tx1"/>
                </a:solidFill>
              </a:rPr>
              <a:t>which may be associated with specific ocular or systemic diseases </a:t>
            </a:r>
          </a:p>
        </p:txBody>
      </p:sp>
    </p:spTree>
    <p:extLst>
      <p:ext uri="{BB962C8B-B14F-4D97-AF65-F5344CB8AC3E}">
        <p14:creationId xmlns:p14="http://schemas.microsoft.com/office/powerpoint/2010/main" val="9734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2A99337-9BDA-578B-29BD-ACED31AA2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505" y="95520"/>
            <a:ext cx="10282989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Pre-Senile cataract associations</a:t>
            </a:r>
            <a:r>
              <a:rPr lang="ar-JO"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299C5C-801A-6680-931F-6E8B78317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3873" y="1015646"/>
            <a:ext cx="11478127" cy="5842354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ar-JO" altLang="en-US" sz="3200" b="1" dirty="0">
                <a:solidFill>
                  <a:srgbClr val="C00000"/>
                </a:solidFill>
              </a:rPr>
              <a:t>Systemic causes :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DM 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Metabolic diseases </a:t>
            </a:r>
            <a:r>
              <a:rPr lang="ar-JO" altLang="en-US" sz="3200" b="1" dirty="0">
                <a:solidFill>
                  <a:schemeClr val="tx1"/>
                </a:solidFill>
              </a:rPr>
              <a:t>)</a:t>
            </a:r>
            <a:r>
              <a:rPr lang="en-US" altLang="en-US" sz="3200" b="1" dirty="0">
                <a:solidFill>
                  <a:schemeClr val="tx1"/>
                </a:solidFill>
              </a:rPr>
              <a:t>Galactosemia </a:t>
            </a:r>
            <a:r>
              <a:rPr lang="ar-JO" altLang="en-US" sz="3200" b="1" dirty="0">
                <a:solidFill>
                  <a:schemeClr val="tx1"/>
                </a:solidFill>
              </a:rPr>
              <a:t>,</a:t>
            </a:r>
            <a:r>
              <a:rPr lang="en-US" altLang="en-US" sz="3200" b="1" dirty="0">
                <a:solidFill>
                  <a:schemeClr val="tx1"/>
                </a:solidFill>
              </a:rPr>
              <a:t>Hypocalcemia</a:t>
            </a:r>
            <a:r>
              <a:rPr lang="ar-JO" altLang="en-US" sz="3200" b="1" dirty="0">
                <a:solidFill>
                  <a:schemeClr val="tx1"/>
                </a:solidFill>
              </a:rPr>
              <a:t>(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Systemic drugs </a:t>
            </a:r>
            <a:r>
              <a:rPr lang="ar-JO" altLang="en-US" sz="3200" b="1" dirty="0">
                <a:solidFill>
                  <a:schemeClr val="tx1"/>
                </a:solidFill>
              </a:rPr>
              <a:t>)</a:t>
            </a:r>
            <a:r>
              <a:rPr lang="en-US" altLang="en-US" sz="3200" b="1" dirty="0">
                <a:solidFill>
                  <a:schemeClr val="tx1"/>
                </a:solidFill>
              </a:rPr>
              <a:t> steroids </a:t>
            </a:r>
            <a:r>
              <a:rPr lang="ar-JO" altLang="en-US" sz="3200" b="1" dirty="0">
                <a:solidFill>
                  <a:schemeClr val="tx1"/>
                </a:solidFill>
              </a:rPr>
              <a:t>,</a:t>
            </a:r>
            <a:r>
              <a:rPr lang="en-US" altLang="en-US" sz="3200" b="1" dirty="0">
                <a:solidFill>
                  <a:schemeClr val="tx1"/>
                </a:solidFill>
              </a:rPr>
              <a:t> chlorpromazine</a:t>
            </a:r>
            <a:r>
              <a:rPr lang="ar-JO" altLang="en-US" sz="3200" b="1" dirty="0">
                <a:solidFill>
                  <a:schemeClr val="tx1"/>
                </a:solidFill>
              </a:rPr>
              <a:t>(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Infection </a:t>
            </a:r>
            <a:r>
              <a:rPr lang="ar-JO" altLang="en-US" sz="3200" b="1" dirty="0">
                <a:solidFill>
                  <a:schemeClr val="tx1"/>
                </a:solidFill>
              </a:rPr>
              <a:t>)</a:t>
            </a:r>
            <a:r>
              <a:rPr lang="en-US" altLang="en-US" sz="3200" b="1" dirty="0">
                <a:solidFill>
                  <a:schemeClr val="tx1"/>
                </a:solidFill>
              </a:rPr>
              <a:t> Rubella </a:t>
            </a:r>
            <a:r>
              <a:rPr lang="ar-JO" altLang="en-US" sz="3200" b="1" dirty="0">
                <a:solidFill>
                  <a:schemeClr val="tx1"/>
                </a:solidFill>
              </a:rPr>
              <a:t>(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Myotonic dystrophy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Atopic dermatitis </a:t>
            </a:r>
            <a:r>
              <a:rPr lang="ar-JO" altLang="en-US" sz="3200" b="1" dirty="0">
                <a:solidFill>
                  <a:schemeClr val="tx1"/>
                </a:solidFill>
              </a:rPr>
              <a:t>)</a:t>
            </a:r>
            <a:r>
              <a:rPr lang="en-US" altLang="en-US" sz="3200" b="1" dirty="0">
                <a:solidFill>
                  <a:schemeClr val="tx1"/>
                </a:solidFill>
              </a:rPr>
              <a:t> cause shield cataract </a:t>
            </a:r>
            <a:r>
              <a:rPr lang="ar-JO" altLang="en-US" sz="3200" b="1" dirty="0">
                <a:solidFill>
                  <a:schemeClr val="tx1"/>
                </a:solidFill>
              </a:rPr>
              <a:t>(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Systemic syndromes </a:t>
            </a:r>
            <a:r>
              <a:rPr lang="ar-JO" altLang="en-US" sz="3200" b="1" dirty="0">
                <a:solidFill>
                  <a:schemeClr val="tx1"/>
                </a:solidFill>
              </a:rPr>
              <a:t>)</a:t>
            </a:r>
            <a:r>
              <a:rPr lang="en-US" altLang="en-US" sz="3200" b="1" dirty="0">
                <a:solidFill>
                  <a:schemeClr val="tx1"/>
                </a:solidFill>
              </a:rPr>
              <a:t> Down</a:t>
            </a:r>
            <a:r>
              <a:rPr lang="ar-JO" altLang="en-US" sz="3200" b="1" dirty="0">
                <a:solidFill>
                  <a:schemeClr val="tx1"/>
                </a:solidFill>
              </a:rPr>
              <a:t>’</a:t>
            </a:r>
            <a:r>
              <a:rPr lang="en-US" altLang="en-US" sz="3200" b="1" dirty="0">
                <a:solidFill>
                  <a:schemeClr val="tx1"/>
                </a:solidFill>
              </a:rPr>
              <a:t>s</a:t>
            </a:r>
            <a:r>
              <a:rPr lang="ar-JO" altLang="en-US" sz="3200" b="1" dirty="0">
                <a:solidFill>
                  <a:schemeClr val="tx1"/>
                </a:solidFill>
              </a:rPr>
              <a:t> , </a:t>
            </a:r>
            <a:r>
              <a:rPr lang="en-US" altLang="en-US" sz="3200" b="1" dirty="0">
                <a:solidFill>
                  <a:schemeClr val="tx1"/>
                </a:solidFill>
              </a:rPr>
              <a:t> Lowe</a:t>
            </a:r>
            <a:r>
              <a:rPr lang="ar-JO" altLang="en-US" sz="3200" b="1" dirty="0">
                <a:solidFill>
                  <a:schemeClr val="tx1"/>
                </a:solidFill>
              </a:rPr>
              <a:t>’s (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Congenital Cataract </a:t>
            </a:r>
            <a:r>
              <a:rPr lang="ar-JO" altLang="en-US" sz="3200" b="1" dirty="0">
                <a:solidFill>
                  <a:schemeClr val="tx1"/>
                </a:solidFill>
              </a:rPr>
              <a:t>)</a:t>
            </a:r>
            <a:r>
              <a:rPr lang="en-US" altLang="en-US" sz="3200" b="1" dirty="0">
                <a:solidFill>
                  <a:schemeClr val="tx1"/>
                </a:solidFill>
              </a:rPr>
              <a:t> inherited </a:t>
            </a:r>
            <a:r>
              <a:rPr lang="ar-JO" altLang="en-US" sz="3200" b="1" dirty="0">
                <a:solidFill>
                  <a:schemeClr val="tx1"/>
                </a:solidFill>
              </a:rPr>
              <a:t>(</a:t>
            </a:r>
            <a:r>
              <a:rPr lang="en-US" altLang="en-US" sz="3200" b="1" dirty="0">
                <a:solidFill>
                  <a:schemeClr val="tx1"/>
                </a:solidFill>
              </a:rPr>
              <a:t> 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b="1" dirty="0">
                <a:solidFill>
                  <a:schemeClr val="tx1"/>
                </a:solidFill>
              </a:rPr>
              <a:t>External radiation </a:t>
            </a:r>
          </a:p>
        </p:txBody>
      </p:sp>
    </p:spTree>
    <p:extLst>
      <p:ext uri="{BB962C8B-B14F-4D97-AF65-F5344CB8AC3E}">
        <p14:creationId xmlns:p14="http://schemas.microsoft.com/office/powerpoint/2010/main" val="235904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ED1CB63-2459-FCAE-F323-8F89B949F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505" y="309655"/>
            <a:ext cx="10282989" cy="8318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 rtl="0"/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Pre-Senile cataract associations</a:t>
            </a:r>
            <a:r>
              <a:rPr lang="ar-JO"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r>
              <a:rPr altLang="en-US" sz="5400" b="1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DC7D6A-04C7-8022-D72E-49278E4A70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770" y="1560398"/>
            <a:ext cx="11395230" cy="4572000"/>
          </a:xfrm>
        </p:spPr>
        <p:txBody>
          <a:bodyPr>
            <a:normAutofit/>
          </a:bodyPr>
          <a:lstStyle/>
          <a:p>
            <a:pPr algn="l" rtl="0"/>
            <a:r>
              <a:rPr lang="ar-JO" altLang="en-US" sz="3600" b="1" dirty="0">
                <a:solidFill>
                  <a:srgbClr val="C00000"/>
                </a:solidFill>
              </a:rPr>
              <a:t>Ocular conditions :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b="1" dirty="0">
                <a:solidFill>
                  <a:schemeClr val="tx1"/>
                </a:solidFill>
              </a:rPr>
              <a:t>Trauma 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b="1" dirty="0">
                <a:solidFill>
                  <a:schemeClr val="tx1"/>
                </a:solidFill>
              </a:rPr>
              <a:t>Uveitis 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b="1" dirty="0">
                <a:solidFill>
                  <a:schemeClr val="tx1"/>
                </a:solidFill>
              </a:rPr>
              <a:t>High myopia 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b="1" dirty="0">
                <a:solidFill>
                  <a:schemeClr val="tx1"/>
                </a:solidFill>
              </a:rPr>
              <a:t>Topical medications ( steroid and anti-psychotic  ) </a:t>
            </a:r>
          </a:p>
          <a:p>
            <a:pPr marL="742950" indent="-742950" algn="l" rtl="0" eaLnBrk="1" hangingPunct="1">
              <a:buFont typeface="+mj-lt"/>
              <a:buAutoNum type="arabicPeriod"/>
            </a:pPr>
            <a:r>
              <a:rPr lang="en-US" altLang="en-US" sz="3600" b="1" dirty="0">
                <a:solidFill>
                  <a:schemeClr val="tx1"/>
                </a:solidFill>
              </a:rPr>
              <a:t>Intraocular tumors </a:t>
            </a:r>
          </a:p>
        </p:txBody>
      </p:sp>
    </p:spTree>
    <p:extLst>
      <p:ext uri="{BB962C8B-B14F-4D97-AF65-F5344CB8AC3E}">
        <p14:creationId xmlns:p14="http://schemas.microsoft.com/office/powerpoint/2010/main" val="173629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61DC08-6664-C628-E2DE-8232691F6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71" y="0"/>
            <a:ext cx="6360445" cy="68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9416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TF10001025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Causes </vt:lpstr>
      <vt:lpstr>Pre-Senile cataract associations :</vt:lpstr>
      <vt:lpstr>Pre-Senile cataract associations :</vt:lpstr>
      <vt:lpstr>عرض تقديمي في PowerPoint</vt:lpstr>
      <vt:lpstr>Types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Symptoms </vt:lpstr>
      <vt:lpstr>عرض تقديمي في PowerPoint</vt:lpstr>
      <vt:lpstr>Treatment </vt:lpstr>
      <vt:lpstr>Cataract surgery :</vt:lpstr>
      <vt:lpstr>Techniques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Compensation for the lens refractive power :</vt:lpstr>
      <vt:lpstr>Post-Operative care </vt:lpstr>
      <vt:lpstr>Complications</vt:lpstr>
      <vt:lpstr>عرض تقديمي في PowerPoint</vt:lpstr>
      <vt:lpstr>عرض تقديمي في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Tasneem Al-zaghal</dc:creator>
  <cp:lastModifiedBy>Tasneem Al-zaghal</cp:lastModifiedBy>
  <cp:revision>36</cp:revision>
  <dcterms:created xsi:type="dcterms:W3CDTF">2025-09-13T05:11:55Z</dcterms:created>
  <dcterms:modified xsi:type="dcterms:W3CDTF">2025-09-17T08:22:03Z</dcterms:modified>
</cp:coreProperties>
</file>