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74" r:id="rId5"/>
    <p:sldId id="277" r:id="rId6"/>
    <p:sldId id="276" r:id="rId7"/>
    <p:sldId id="275" r:id="rId8"/>
    <p:sldId id="269" r:id="rId9"/>
    <p:sldId id="268" r:id="rId10"/>
    <p:sldId id="279" r:id="rId11"/>
    <p:sldId id="267" r:id="rId12"/>
    <p:sldId id="264" r:id="rId13"/>
    <p:sldId id="271" r:id="rId14"/>
    <p:sldId id="272" r:id="rId15"/>
    <p:sldId id="273" r:id="rId16"/>
    <p:sldId id="263" r:id="rId17"/>
    <p:sldId id="265" r:id="rId18"/>
    <p:sldId id="278" r:id="rId19"/>
    <p:sldId id="280" r:id="rId20"/>
    <p:sldId id="281" r:id="rId21"/>
    <p:sldId id="282" r:id="rId22"/>
    <p:sldId id="283" r:id="rId23"/>
    <p:sldId id="284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9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9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74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81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7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85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85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9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2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8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38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17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41E392-7615-4B1C-A727-A32C2AAD95AC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8033D-F29F-407F-BDEC-E4D8A7EB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4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7619" y="2603452"/>
            <a:ext cx="7625225" cy="79288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Immunology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(Study of the response of the immune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to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83992A"/>
              </a:buClr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Samer Alqaraleh,</a:t>
            </a:r>
          </a:p>
          <a:p>
            <a:pPr lvl="0">
              <a:buClr>
                <a:srgbClr val="83992A"/>
              </a:buClr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PhD.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Nanobiotechnology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83992A"/>
              </a:buClr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Medicine,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pPr lvl="0">
              <a:buClr>
                <a:srgbClr val="83992A"/>
              </a:buClr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Immunology, 2nd year students</a:t>
            </a:r>
          </a:p>
          <a:p>
            <a:pPr lvl="0">
              <a:buClr>
                <a:srgbClr val="83992A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73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757644"/>
            <a:ext cx="10149840" cy="57345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2760" y="5847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Roboto"/>
              </a:rPr>
              <a:t>Three Phases of the Cancer Immunoediting Process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4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69961"/>
              </p:ext>
            </p:extLst>
          </p:nvPr>
        </p:nvGraphicFramePr>
        <p:xfrm>
          <a:off x="1005840" y="796832"/>
          <a:ext cx="10058400" cy="5277397"/>
        </p:xfrm>
        <a:graphic>
          <a:graphicData uri="http://schemas.openxmlformats.org/drawingml/2006/table">
            <a:tbl>
              <a:tblPr/>
              <a:tblGrid>
                <a:gridCol w="5029200">
                  <a:extLst>
                    <a:ext uri="{9D8B030D-6E8A-4147-A177-3AD203B41FA5}">
                      <a16:colId xmlns:a16="http://schemas.microsoft.com/office/drawing/2014/main" val="4236810132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347966871"/>
                    </a:ext>
                  </a:extLst>
                </a:gridCol>
              </a:tblGrid>
              <a:tr h="572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Tumor-Specific Antigens</a:t>
                      </a:r>
                    </a:p>
                  </a:txBody>
                  <a:tcPr marL="64300" marR="64300" marT="64300" marB="643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Tumor-Associated Antigens</a:t>
                      </a:r>
                    </a:p>
                  </a:txBody>
                  <a:tcPr marL="64300" marR="64300" marT="64300" marB="643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206614"/>
                  </a:ext>
                </a:extLst>
              </a:tr>
              <a:tr h="572740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Expressed by tumor cells</a:t>
                      </a:r>
                    </a:p>
                  </a:txBody>
                  <a:tcPr marL="64300" marR="64300" marT="64300" marB="6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Self-antigens expressed by tumor cells</a:t>
                      </a:r>
                    </a:p>
                  </a:txBody>
                  <a:tcPr marL="64300" marR="64300" marT="64300" marB="6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815218"/>
                  </a:ext>
                </a:extLst>
              </a:tr>
              <a:tr h="572740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Not present in normal host cells</a:t>
                      </a:r>
                    </a:p>
                  </a:txBody>
                  <a:tcPr marL="64300" marR="64300" marT="64300" marB="6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Present in a subset of normal host cells</a:t>
                      </a:r>
                    </a:p>
                  </a:txBody>
                  <a:tcPr marL="64300" marR="64300" marT="64300" marB="6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557451"/>
                  </a:ext>
                </a:extLst>
              </a:tr>
              <a:tr h="1309123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Arise mostly from oncogenic driver mutations that generate novel peptide sequences (i.e. </a:t>
                      </a:r>
                      <a:r>
                        <a:rPr lang="en-US" sz="2400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neoantigens</a:t>
                      </a:r>
                      <a:r>
                        <a:rPr lang="en-US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</a:t>
                      </a:r>
                    </a:p>
                  </a:txBody>
                  <a:tcPr marL="64300" marR="64300" marT="64300" marB="6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Arise mostly from genetic amplification or post-translational modifications</a:t>
                      </a:r>
                    </a:p>
                  </a:txBody>
                  <a:tcPr marL="64300" marR="64300" marT="64300" marB="6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589032"/>
                  </a:ext>
                </a:extLst>
              </a:tr>
              <a:tr h="940931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Can also be generated by </a:t>
                      </a:r>
                      <a:r>
                        <a:rPr lang="en-US" sz="2400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oncoviruses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4300" marR="64300" marT="64300" marB="6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Tendency for expression that is higher and preferential for tumor cells</a:t>
                      </a:r>
                    </a:p>
                  </a:txBody>
                  <a:tcPr marL="64300" marR="64300" marT="64300" marB="6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776231"/>
                  </a:ext>
                </a:extLst>
              </a:tr>
              <a:tr h="1309123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Example:</a:t>
                      </a:r>
                      <a:r>
                        <a:rPr lang="en-US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r>
                        <a:rPr lang="en-US" sz="2400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Alphafetoprotein</a:t>
                      </a:r>
                      <a:r>
                        <a:rPr lang="en-US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(</a:t>
                      </a:r>
                      <a:r>
                        <a:rPr lang="en-US" sz="2400" u="sng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AFP</a:t>
                      </a:r>
                      <a:r>
                        <a:rPr lang="en-US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 expression in germ cell tumors and hepatocellular carcinoma</a:t>
                      </a:r>
                    </a:p>
                  </a:txBody>
                  <a:tcPr marL="64300" marR="64300" marT="64300" marB="6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Example:</a:t>
                      </a:r>
                      <a:r>
                        <a:rPr lang="en-US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 Melanoma-associated antigen (</a:t>
                      </a:r>
                      <a:r>
                        <a:rPr lang="en-US" sz="2400" u="sng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MAGE</a:t>
                      </a:r>
                      <a:r>
                        <a:rPr lang="en-US" sz="24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 expressed in the testis along with malignant melanoma</a:t>
                      </a:r>
                    </a:p>
                  </a:txBody>
                  <a:tcPr marL="64300" marR="64300" marT="64300" marB="6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91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0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2257" y="901971"/>
            <a:ext cx="3736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</a:rPr>
              <a:t>Tumor antigens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1931" y="1979022"/>
            <a:ext cx="10215154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2800" b="1" dirty="0">
                <a:solidFill>
                  <a:prstClr val="black"/>
                </a:solidFill>
                <a:latin typeface="Calibri"/>
              </a:rPr>
              <a:t>classification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Deregulated normal antigen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Foreign antigens as viral origin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Re-expression of normal fetal antigen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Cell Type-Specific Differentiation Antigens </a:t>
            </a:r>
          </a:p>
        </p:txBody>
      </p:sp>
    </p:spTree>
    <p:extLst>
      <p:ext uri="{BB962C8B-B14F-4D97-AF65-F5344CB8AC3E}">
        <p14:creationId xmlns:p14="http://schemas.microsoft.com/office/powerpoint/2010/main" val="144089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370" y="785485"/>
            <a:ext cx="69842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</a:rPr>
              <a:t>Deregulated normal antigens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338" y="1859113"/>
            <a:ext cx="10515600" cy="353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ar-JO" sz="2700" dirty="0">
                <a:solidFill>
                  <a:prstClr val="black"/>
                </a:solidFill>
                <a:latin typeface="Calibri"/>
              </a:rPr>
              <a:t>G</a:t>
            </a:r>
            <a:r>
              <a:rPr lang="en-US" altLang="ar-JO" sz="2700" dirty="0" smtClean="0">
                <a:solidFill>
                  <a:prstClr val="black"/>
                </a:solidFill>
                <a:latin typeface="Calibri"/>
              </a:rPr>
              <a:t>enetic </a:t>
            </a:r>
            <a:r>
              <a:rPr lang="en-US" altLang="ar-JO" sz="2700" dirty="0">
                <a:solidFill>
                  <a:prstClr val="black"/>
                </a:solidFill>
                <a:latin typeface="Calibri"/>
              </a:rPr>
              <a:t>mutation of normal cellular gene. Examples are tumor suppressor genes. The resulting protein product not found in normal cells, examples; P53, RAS proteins. expression of abnormal type as mucin (MUC-1) in breast carcinoma, </a:t>
            </a:r>
          </a:p>
          <a:p>
            <a:pPr marL="514350" lvl="0" indent="-5143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en-US" altLang="ar-JO" sz="2700" dirty="0">
                <a:solidFill>
                  <a:prstClr val="black"/>
                </a:solidFill>
                <a:latin typeface="Calibri"/>
              </a:rPr>
              <a:t>Abnormally located and over-expressed normal cellular proteins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ar-JO" sz="2400" dirty="0">
                <a:solidFill>
                  <a:prstClr val="black"/>
                </a:solidFill>
                <a:latin typeface="Calibri"/>
              </a:rPr>
              <a:t>Abnormal in site, MAGE (melanoma antigen) is normal silent antigen on testis but also in carcinoma of breast, lung and bladder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ar-JO" sz="2400" dirty="0" err="1">
                <a:solidFill>
                  <a:prstClr val="black"/>
                </a:solidFill>
                <a:latin typeface="Calibri"/>
              </a:rPr>
              <a:t>Tyrosinase</a:t>
            </a:r>
            <a:r>
              <a:rPr lang="en-US" altLang="ar-JO" sz="2400" dirty="0">
                <a:solidFill>
                  <a:prstClr val="black"/>
                </a:solidFill>
                <a:latin typeface="Calibri"/>
              </a:rPr>
              <a:t> protein normally expressed in small amount in melanocytes, over expressed in melanoma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endParaRPr lang="en-US" altLang="ar-JO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99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824" y="919686"/>
            <a:ext cx="3333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</a:rPr>
              <a:t>foreign antigen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2295" y="1627572"/>
            <a:ext cx="10554789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Oncogenic viruses;</a:t>
            </a:r>
          </a:p>
          <a:p>
            <a:pPr marL="990600" lvl="1" indent="-533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antigens expressed by cells infected with some DNA viruses, such as </a:t>
            </a:r>
          </a:p>
          <a:p>
            <a:pPr marL="1390650" lvl="2" indent="-533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human papilloma viruses (E6 and E7 proteins — a risk factor for cervical cancer </a:t>
            </a:r>
          </a:p>
          <a:p>
            <a:pPr marL="1390650" lvl="2" indent="-533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KSHV (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Kaposi's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sarcoma-associated herpesvirus </a:t>
            </a:r>
            <a:r>
              <a:rPr lang="ar-JO" sz="2400" b="1" i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, the virus that can cause Kaposi's sarcoma </a:t>
            </a:r>
          </a:p>
          <a:p>
            <a:pPr marL="1390650" lvl="2" indent="-533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Epstein-Barr virus (EBV) — EBNA-1 protein. predisposes to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Burkitt's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lymphoma</a:t>
            </a:r>
          </a:p>
          <a:p>
            <a:pPr marL="1390650" lvl="2" indent="-533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hepatitis B — predisposes to liver cancer </a:t>
            </a:r>
          </a:p>
          <a:p>
            <a:pPr marL="1390650" lvl="2" indent="-533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RNA viruses, retrovirus (HTLV-1) in T cell leukemia. </a:t>
            </a:r>
          </a:p>
        </p:txBody>
      </p:sp>
    </p:spTree>
    <p:extLst>
      <p:ext uri="{BB962C8B-B14F-4D97-AF65-F5344CB8AC3E}">
        <p14:creationId xmlns:p14="http://schemas.microsoft.com/office/powerpoint/2010/main" val="346740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4196" y="901971"/>
            <a:ext cx="4474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</a:rPr>
              <a:t>Oncofetal antigens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766" y="2000691"/>
            <a:ext cx="10411097" cy="350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Oncofetal antigens, present during fetal development but lost during adult life. Reappear with cancer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ar-JO" sz="2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Alpha </a:t>
            </a:r>
            <a:r>
              <a:rPr lang="en-US" altLang="ar-JO" sz="26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feto</a:t>
            </a:r>
            <a:r>
              <a:rPr lang="en-US" altLang="ar-JO" sz="2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proteins in hepatic carcinoma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ar-JO" sz="26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Carcino</a:t>
            </a:r>
            <a:r>
              <a:rPr lang="en-US" altLang="ar-JO" sz="2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-embryonic antigen (CEA)in cancer of intestine (colon, pancreas and stomach).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Cell type specific differentiation antigens, present in different tumors derived from the same cell origin, CD10 and CD20 in B cell derived </a:t>
            </a: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tumors. </a:t>
            </a:r>
            <a:endParaRPr lang="en-US" altLang="ar-JO" sz="3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9713" y="1724297"/>
            <a:ext cx="10371909" cy="386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1. Tumor 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cells express little antigens cause little immune response, while those caused by virus oncogene cause more effective immune </a:t>
            </a: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response.</a:t>
            </a:r>
            <a:endParaRPr lang="en-US" altLang="ar-JO" sz="3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2. Very 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rapid tumor </a:t>
            </a: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spread.</a:t>
            </a:r>
            <a:endParaRPr lang="en-US" altLang="ar-JO" sz="3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3. MHC 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 down regulation that can not be recognized by CTL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The products of tumor cells suppress the anti-tumor immune response as TGF beta, </a:t>
            </a:r>
            <a:r>
              <a:rPr lang="en-US" altLang="ar-JO" sz="30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fasL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and the involvement of CTLA-4 or PD-1, T </a:t>
            </a: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reg. </a:t>
            </a:r>
            <a:endParaRPr lang="en-US" altLang="ar-JO" sz="3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4. Hidden 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tumor surface antigens under </a:t>
            </a: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cover.</a:t>
            </a:r>
            <a:endParaRPr lang="en-US" altLang="ar-JO" sz="3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3416" y="680982"/>
            <a:ext cx="7363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</a:rPr>
              <a:t>Evasion of immune system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7298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155" y="1423850"/>
            <a:ext cx="10019211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ar-JO" sz="32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5. Myeloid-derived </a:t>
            </a:r>
            <a:r>
              <a:rPr lang="en-US" alt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suppressor cells (MDSCs) are a heterogeneous collection of cell types, including precursors of dendritic cells, monocytes, and neutrophils.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Recruited to tumors and suppress anti-tumor innate and T cell responses.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ar-JO" sz="32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6. M2 </a:t>
            </a:r>
            <a:r>
              <a:rPr lang="en-US" alt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cells are macrophage confined to tumors and promote tumor angiogenesis which favors tumor growth.</a:t>
            </a:r>
          </a:p>
        </p:txBody>
      </p:sp>
    </p:spTree>
    <p:extLst>
      <p:ext uri="{BB962C8B-B14F-4D97-AF65-F5344CB8AC3E}">
        <p14:creationId xmlns:p14="http://schemas.microsoft.com/office/powerpoint/2010/main" val="1774286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4691" y="771343"/>
            <a:ext cx="38781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ar-JO" sz="4400" kern="0" dirty="0">
                <a:solidFill>
                  <a:prstClr val="black"/>
                </a:solidFill>
                <a:latin typeface="Calibri"/>
                <a:ea typeface="+mj-ea"/>
              </a:rPr>
              <a:t>I</a:t>
            </a:r>
            <a:r>
              <a:rPr kumimoji="0" lang="en-US" altLang="ar-JO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</a:rPr>
              <a:t>mmunotherapy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0" y="1944600"/>
            <a:ext cx="1009758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Or biologic therapy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Augment the host immune response against tumor (active therapy)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transfer </a:t>
            </a:r>
            <a:r>
              <a:rPr lang="en-US" altLang="ar-JO" sz="32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tumor-specific </a:t>
            </a:r>
            <a:r>
              <a:rPr lang="en-US" alt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antibodies or T cells (passive therapy)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Treatment with cytokines.</a:t>
            </a:r>
          </a:p>
        </p:txBody>
      </p:sp>
    </p:spTree>
    <p:extLst>
      <p:ext uri="{BB962C8B-B14F-4D97-AF65-F5344CB8AC3E}">
        <p14:creationId xmlns:p14="http://schemas.microsoft.com/office/powerpoint/2010/main" val="230429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319" y="628731"/>
            <a:ext cx="67491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</a:rPr>
              <a:t>Active therapy, vaccination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8903" y="1671830"/>
            <a:ext cx="1031965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Vaccination with killed tumor cells or tumor antigens with </a:t>
            </a:r>
            <a:r>
              <a:rPr lang="en-US" altLang="ar-JO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adjuvants.</a:t>
            </a:r>
            <a:endParaRPr lang="en-US" altLang="ar-JO" sz="2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Most of them are therapeutic except viral vaccine in tumor caused by virus; it is preventive as HPV in cervical carcinoma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ar-JO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1-DNA </a:t>
            </a:r>
            <a:r>
              <a:rPr lang="en-US" altLang="ar-JO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vaccine contains Tumor </a:t>
            </a:r>
            <a:r>
              <a:rPr lang="en-US" altLang="ar-JO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gene. </a:t>
            </a:r>
            <a:endParaRPr lang="en-US" altLang="ar-JO" sz="2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ar-JO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2-Vaccination </a:t>
            </a:r>
            <a:r>
              <a:rPr lang="en-US" altLang="ar-JO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with killed tumor cells   in to host DC (</a:t>
            </a:r>
            <a:r>
              <a:rPr lang="en-US" altLang="ar-JO" sz="2800" i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in vitro</a:t>
            </a:r>
            <a:r>
              <a:rPr lang="en-US" altLang="ar-JO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) then inject these cells back to the host. Adjuvant cytokines are used</a:t>
            </a:r>
            <a:r>
              <a:rPr lang="en-US" altLang="ar-JO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en-US" altLang="ar-JO" sz="2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1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0306" y="866001"/>
            <a:ext cx="55958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What is the source of oncogenes?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2446" y="1591204"/>
            <a:ext cx="981891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•"/>
            </a:pPr>
            <a:r>
              <a:rPr lang="en-US" altLang="en-US" sz="3000" dirty="0">
                <a:solidFill>
                  <a:srgbClr val="FF0000"/>
                </a:solidFill>
                <a:latin typeface="Georgia"/>
              </a:rPr>
              <a:t>Mutation</a:t>
            </a:r>
            <a:r>
              <a:rPr lang="en-US" altLang="en-US" sz="3000" dirty="0">
                <a:solidFill>
                  <a:srgbClr val="000000"/>
                </a:solidFill>
                <a:latin typeface="Georgia"/>
              </a:rPr>
              <a:t> of a normal gene = change in DNA sequence</a:t>
            </a:r>
          </a:p>
          <a:p>
            <a:pPr marL="342900" lvl="0" indent="-342900" fontAlgn="base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•"/>
            </a:pPr>
            <a:r>
              <a:rPr lang="en-US" altLang="en-US" sz="3000" dirty="0">
                <a:solidFill>
                  <a:srgbClr val="FF0000"/>
                </a:solidFill>
                <a:latin typeface="Georgia"/>
              </a:rPr>
              <a:t>UV light, </a:t>
            </a:r>
            <a:r>
              <a:rPr lang="en-US" altLang="en-US" sz="3000" dirty="0" smtClean="0">
                <a:solidFill>
                  <a:srgbClr val="FF0000"/>
                </a:solidFill>
                <a:latin typeface="Georgia"/>
              </a:rPr>
              <a:t>X-rays, </a:t>
            </a:r>
            <a:r>
              <a:rPr lang="en-US" altLang="en-US" sz="3000" dirty="0">
                <a:solidFill>
                  <a:srgbClr val="FF0000"/>
                </a:solidFill>
                <a:latin typeface="Georgia"/>
              </a:rPr>
              <a:t>natural or synthetic chemicals</a:t>
            </a:r>
          </a:p>
          <a:p>
            <a:pPr marL="342900" lvl="0" indent="-342900" fontAlgn="base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FontTx/>
              <a:buChar char="•"/>
            </a:pPr>
            <a:r>
              <a:rPr lang="en-US" altLang="en-US" sz="3000" dirty="0">
                <a:solidFill>
                  <a:srgbClr val="FF0000"/>
                </a:solidFill>
                <a:latin typeface="Georgia"/>
              </a:rPr>
              <a:t>Virus</a:t>
            </a:r>
            <a:r>
              <a:rPr lang="en-US" altLang="en-US" sz="3000" dirty="0">
                <a:solidFill>
                  <a:srgbClr val="000000"/>
                </a:solidFill>
                <a:latin typeface="Georgia"/>
              </a:rPr>
              <a:t> (ex. HPV and cervical </a:t>
            </a:r>
            <a:r>
              <a:rPr lang="en-US" altLang="en-US" sz="3000" dirty="0" smtClean="0">
                <a:solidFill>
                  <a:srgbClr val="000000"/>
                </a:solidFill>
                <a:latin typeface="Georgia"/>
              </a:rPr>
              <a:t>cancer by papilloma virus.)</a:t>
            </a:r>
            <a:endParaRPr lang="en-US" altLang="en-US" sz="3000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5040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186508"/>
            <a:ext cx="10371909" cy="3681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ar-JO" sz="2800" dirty="0" smtClean="0">
                <a:solidFill>
                  <a:prstClr val="black"/>
                </a:solidFill>
                <a:latin typeface="Calibri"/>
              </a:rPr>
              <a:t>    3- </a:t>
            </a: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Tumor antigens vaccine with adjuvants as cytokine (IFN gamma, IL-12, IL-2) or accessory molecule as </a:t>
            </a:r>
            <a:r>
              <a:rPr lang="en-US" altLang="ar-JO" sz="2800" dirty="0" smtClean="0">
                <a:solidFill>
                  <a:prstClr val="black"/>
                </a:solidFill>
                <a:latin typeface="Calibri"/>
              </a:rPr>
              <a:t>B7.</a:t>
            </a:r>
            <a:endParaRPr lang="en-US" altLang="ar-JO" sz="2800" dirty="0">
              <a:solidFill>
                <a:prstClr val="black"/>
              </a:solidFill>
              <a:latin typeface="Calibri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ar-JO" sz="2800" dirty="0" smtClean="0">
                <a:solidFill>
                  <a:prstClr val="black"/>
                </a:solidFill>
                <a:latin typeface="Calibri"/>
              </a:rPr>
              <a:t>    4- </a:t>
            </a: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Injection of polyclonal lymphocytes activator at site of tumor growth as BCG vaccine or  anti-CD3 </a:t>
            </a:r>
            <a:r>
              <a:rPr lang="en-US" altLang="ar-JO" sz="2800" dirty="0" smtClean="0">
                <a:solidFill>
                  <a:prstClr val="black"/>
                </a:solidFill>
                <a:latin typeface="Calibri"/>
              </a:rPr>
              <a:t>antibody.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en-US" altLang="ar-JO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altLang="ar-JO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 </a:t>
            </a:r>
            <a:r>
              <a:rPr kumimoji="0" lang="en-US" altLang="ar-JO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5- anti-</a:t>
            </a:r>
            <a:r>
              <a:rPr kumimoji="0" lang="en-US" altLang="ar-JO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idiotype</a:t>
            </a:r>
            <a:r>
              <a:rPr kumimoji="0" lang="en-US" altLang="ar-JO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antibodies</a:t>
            </a:r>
          </a:p>
          <a:p>
            <a:pPr marL="742950" marR="0" lvl="1" indent="-28575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Mouse immunized with antigen, select the antibody produced, re-inject the antibody in other mouse to form anti-</a:t>
            </a:r>
            <a:r>
              <a:rPr kumimoji="0" lang="en-US" altLang="ar-JO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idiotype</a:t>
            </a:r>
            <a:r>
              <a:rPr kumimoji="0" lang="en-US" altLang="ar-JO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for that antibody; the anti-</a:t>
            </a:r>
            <a:r>
              <a:rPr kumimoji="0" lang="en-US" altLang="ar-JO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idiotype</a:t>
            </a:r>
            <a:r>
              <a:rPr kumimoji="0" lang="en-US" altLang="ar-JO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resembles antigen in shape. Then use this anti-</a:t>
            </a:r>
            <a:r>
              <a:rPr kumimoji="0" lang="en-US" altLang="ar-JO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idiotype</a:t>
            </a:r>
            <a:r>
              <a:rPr kumimoji="0" lang="en-US" altLang="ar-JO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as vaccine (it resemble antigen).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7723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8726" y="797468"/>
            <a:ext cx="5659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</a:rPr>
              <a:t>Passive immunotherapy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9862" y="1930012"/>
            <a:ext cx="101367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-Transfer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of immune-effective T cells or </a:t>
            </a:r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antibodies.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Adoptive cell transfer. </a:t>
            </a:r>
          </a:p>
          <a:p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-Tumor-infiltrating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lymphocytes (TIL) from similar patients, or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lymphokine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-activated killer(LAK) (T cells culture with IL-2 and tumor antigen), is re-transferred to the </a:t>
            </a:r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patient. As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in prostate cancer</a:t>
            </a: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Inject T cells carry receptors specific for cancer antigens called </a:t>
            </a:r>
            <a:r>
              <a:rPr lang="en-US" sz="28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chimeric antigen </a:t>
            </a:r>
            <a:r>
              <a:rPr lang="en-US" sz="28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receptor.</a:t>
            </a:r>
            <a:endParaRPr lang="en-US" sz="28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33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8501" y="732154"/>
            <a:ext cx="4642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</a:rPr>
              <a:t>Cytokine treatment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0451" y="1739541"/>
            <a:ext cx="10358845" cy="346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Interleukin-2 and interferon-α are examples of cytokines, proteins that regulate and coordinate the behavior of the immune system against the tumor.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ar-JO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Interferon-α is used in the treatment of hairy-cell leukemia, AIDS-related Kaposi's sarcoma,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ar-JO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Interleukin-2 is used in the treatment of malignant melanoma and renal cell carcinoma.</a:t>
            </a:r>
          </a:p>
        </p:txBody>
      </p:sp>
    </p:spTree>
    <p:extLst>
      <p:ext uri="{BB962C8B-B14F-4D97-AF65-F5344CB8AC3E}">
        <p14:creationId xmlns:p14="http://schemas.microsoft.com/office/powerpoint/2010/main" val="2077677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3046" y="797469"/>
            <a:ext cx="6059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</a:rPr>
              <a:t>Block inhibitory pathways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1783" y="2073255"/>
            <a:ext cx="9888583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Block CTLA-4 in melanoma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Block PD1 in advanced cancers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Complications; autoimmunity and inflammation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Using BCG at site of cancer activate T cells against tumor as in bladder cancer</a:t>
            </a:r>
            <a:endParaRPr lang="ar-JO" altLang="ar-JO" sz="3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58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823" y="548640"/>
            <a:ext cx="7559162" cy="58129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79" y="684014"/>
            <a:ext cx="3234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2E2E2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Therapies that Might Affect the Cancer-Immunity Cycle</a:t>
            </a: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71" y="783771"/>
            <a:ext cx="10591220" cy="52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2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703349"/>
            <a:ext cx="10802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JO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</a:rPr>
              <a:t>Immune response to tumor </a:t>
            </a:r>
            <a:r>
              <a:rPr kumimoji="0" lang="en-US" altLang="ar-JO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</a:rPr>
              <a:t>(immune surveillance)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1965" y="1852407"/>
            <a:ext cx="10384972" cy="346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Cytotoxic T cells (CTL) are the </a:t>
            </a:r>
            <a:r>
              <a:rPr lang="en-US" altLang="ar-JO" sz="2800" b="1" u="sng" dirty="0">
                <a:solidFill>
                  <a:prstClr val="black"/>
                </a:solidFill>
                <a:latin typeface="Calibri"/>
              </a:rPr>
              <a:t>main</a:t>
            </a: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 immune response. 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Tumor cells ingested by APC and antigen presented by MHC1 (</a:t>
            </a:r>
            <a:r>
              <a:rPr lang="en-US" altLang="ar-JO" sz="2800" dirty="0" smtClean="0">
                <a:solidFill>
                  <a:prstClr val="black"/>
                </a:solidFill>
                <a:latin typeface="Calibri"/>
              </a:rPr>
              <a:t>cross-presentation</a:t>
            </a: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). and the stimulation of Tc by this MHC1 is (</a:t>
            </a:r>
            <a:r>
              <a:rPr lang="en-US" altLang="ar-JO" sz="2800" dirty="0" smtClean="0">
                <a:solidFill>
                  <a:prstClr val="black"/>
                </a:solidFill>
                <a:latin typeface="Calibri"/>
              </a:rPr>
              <a:t>cross-priming</a:t>
            </a: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). 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Briefly, tumor cells infected with viral antigens present them to Tc. Activated Tc </a:t>
            </a:r>
            <a:r>
              <a:rPr lang="en-US" altLang="ar-JO" sz="2800" dirty="0" smtClean="0">
                <a:solidFill>
                  <a:prstClr val="black"/>
                </a:solidFill>
                <a:latin typeface="Calibri"/>
              </a:rPr>
              <a:t>kills </a:t>
            </a: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tumor cells and </a:t>
            </a:r>
            <a:r>
              <a:rPr lang="en-US" altLang="ar-JO" sz="2800" dirty="0" smtClean="0">
                <a:solidFill>
                  <a:prstClr val="black"/>
                </a:solidFill>
                <a:latin typeface="Calibri"/>
              </a:rPr>
              <a:t>activates </a:t>
            </a: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macrophages and other cells by IFN gamma and chemokines.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ar-JO" sz="2800" dirty="0">
                <a:solidFill>
                  <a:prstClr val="black"/>
                </a:solidFill>
                <a:latin typeface="Calibri"/>
              </a:rPr>
              <a:t>Th1 cell's role is in activating Tc and macrophages by secreting IFN gamma.</a:t>
            </a:r>
          </a:p>
        </p:txBody>
      </p:sp>
    </p:spTree>
    <p:extLst>
      <p:ext uri="{BB962C8B-B14F-4D97-AF65-F5344CB8AC3E}">
        <p14:creationId xmlns:p14="http://schemas.microsoft.com/office/powerpoint/2010/main" val="226484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778" y="971461"/>
            <a:ext cx="10332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Antibodies are </a:t>
            </a:r>
            <a:r>
              <a:rPr lang="en-US" altLang="ar-JO" sz="300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less effective 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but mainly act in tumors caused by viruses that can be Killed by ADCC by </a:t>
            </a:r>
            <a:r>
              <a:rPr lang="en-US" altLang="ar-JO" sz="300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NK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 Or by </a:t>
            </a:r>
            <a:r>
              <a:rPr lang="en-US" altLang="ar-JO" sz="300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complement activation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00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Cells that escape Tc 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(low MHC1) are killed by NK cells; secreting EZMs or ADCC.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00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Lymphocytes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in 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the presence of IL2(become </a:t>
            </a:r>
            <a:r>
              <a:rPr lang="en-US" altLang="ar-JO" sz="30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lymphokine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-activated killer cell</a:t>
            </a: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LAK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) and have the ability to kill tumor cells escape NK </a:t>
            </a: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cells.</a:t>
            </a:r>
            <a:endParaRPr lang="en-US" altLang="ar-JO" sz="3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Macrophages; Stimulated by </a:t>
            </a: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tumor-specific </a:t>
            </a:r>
            <a:r>
              <a:rPr lang="en-US" altLang="ar-JO" sz="3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 cells, kill by respiratory burst metabolites or secreting TNF</a:t>
            </a:r>
            <a:r>
              <a:rPr lang="en-US" altLang="ar-JO" sz="3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en-US" altLang="ar-JO" sz="3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5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603" y="600891"/>
            <a:ext cx="7675231" cy="566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3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596027"/>
            <a:ext cx="9535886" cy="566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9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897" y="939249"/>
            <a:ext cx="106592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0" i="0" dirty="0" smtClean="0">
                <a:solidFill>
                  <a:srgbClr val="FF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Step 1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–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Neoantigens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are released by tumors and are captured by the antigen-presenting dendritic cells, which process the antigens to produce peptides that bind to (MHC).</a:t>
            </a:r>
          </a:p>
          <a:p>
            <a:r>
              <a:rPr lang="en-US" sz="2100" b="0" i="0" dirty="0" smtClean="0">
                <a:solidFill>
                  <a:srgbClr val="FF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Step 2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– Peptides bound to MHC-I and MHC-II molecules are presented to T cells. CD4</a:t>
            </a:r>
            <a:r>
              <a:rPr lang="en-US" sz="2100" b="0" i="0" baseline="30000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+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T cell receptors can recognize the peptide-MHC-II molecules.</a:t>
            </a:r>
          </a:p>
          <a:p>
            <a:r>
              <a:rPr lang="en-US" sz="2100" b="0" i="0" dirty="0" smtClean="0">
                <a:solidFill>
                  <a:srgbClr val="FF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Step 3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– Effector T cells are primed and activated to respond to the tumor antigens presented. Three classes of antigens with high tumor specificity may be identified by T cells: antigens produced from mutated cells, cancer-germline genes and viral genes.</a:t>
            </a:r>
          </a:p>
          <a:p>
            <a:r>
              <a:rPr lang="en-US" sz="2100" b="0" i="0" dirty="0" smtClean="0">
                <a:solidFill>
                  <a:srgbClr val="FF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Step 4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– Activated T cells move to the tumor site and infiltrate the tumor.</a:t>
            </a:r>
          </a:p>
          <a:p>
            <a:r>
              <a:rPr lang="en-US" sz="2100" b="0" i="0" dirty="0" smtClean="0">
                <a:solidFill>
                  <a:srgbClr val="FF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Step 5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– Activated T cells bind to cancer cells. T cells are able to recognize cancer cells as foreign based on the antigens they released earlier, specifically binding to cancer cells through the interaction between the T-cell receptor and its cognate antigen bound to MHC-I on the surface of the cancer cells.</a:t>
            </a:r>
          </a:p>
          <a:p>
            <a:r>
              <a:rPr lang="en-US" sz="2100" b="0" i="0" dirty="0" smtClean="0">
                <a:solidFill>
                  <a:srgbClr val="FF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Step 6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– Activated T cells kill cancer cells. T cells eliminate cancer cells by activating a series of steps that lead to cell death. The dying cancer cell releases additional cancer-specific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neoantigens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(Step 1) to continue the cycle and amplify the anticancer response.</a:t>
            </a:r>
            <a:endParaRPr lang="en-US" sz="21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57" y="556854"/>
            <a:ext cx="3981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Cancer- Immunity Cycle</a:t>
            </a:r>
            <a:endParaRPr lang="en-US" sz="28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7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648" y="509451"/>
            <a:ext cx="7405233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55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5169</TotalTime>
  <Words>1102</Words>
  <Application>Microsoft Office PowerPoint</Application>
  <PresentationFormat>Widescreen</PresentationFormat>
  <Paragraphs>100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Garamond</vt:lpstr>
      <vt:lpstr>Georgia</vt:lpstr>
      <vt:lpstr>Roboto</vt:lpstr>
      <vt:lpstr>Times</vt:lpstr>
      <vt:lpstr>Times New Roman</vt:lpstr>
      <vt:lpstr>Organic</vt:lpstr>
      <vt:lpstr>Cancer Immunology (Study of the response of the immune system to cancer)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 immunology</dc:title>
  <dc:creator>Samer Alqaraleh</dc:creator>
  <cp:lastModifiedBy>Samer Alqaraleh</cp:lastModifiedBy>
  <cp:revision>57</cp:revision>
  <dcterms:created xsi:type="dcterms:W3CDTF">2022-12-19T09:07:13Z</dcterms:created>
  <dcterms:modified xsi:type="dcterms:W3CDTF">2022-12-25T12:17:54Z</dcterms:modified>
</cp:coreProperties>
</file>