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3"/>
  </p:sldMasterIdLst>
  <p:notesMasterIdLst>
    <p:notesMasterId r:id="rId38"/>
  </p:notesMasterIdLst>
  <p:handoutMasterIdLst>
    <p:handoutMasterId r:id="rId39"/>
  </p:handoutMasterIdLst>
  <p:sldIdLst>
    <p:sldId id="297" r:id="rId4"/>
    <p:sldId id="256" r:id="rId5"/>
    <p:sldId id="258" r:id="rId6"/>
    <p:sldId id="257" r:id="rId7"/>
    <p:sldId id="259" r:id="rId8"/>
    <p:sldId id="260" r:id="rId9"/>
    <p:sldId id="261" r:id="rId10"/>
    <p:sldId id="263" r:id="rId11"/>
    <p:sldId id="262" r:id="rId12"/>
    <p:sldId id="266" r:id="rId13"/>
    <p:sldId id="264" r:id="rId14"/>
    <p:sldId id="265" r:id="rId15"/>
    <p:sldId id="267" r:id="rId16"/>
    <p:sldId id="269" r:id="rId17"/>
    <p:sldId id="270" r:id="rId18"/>
    <p:sldId id="276" r:id="rId19"/>
    <p:sldId id="275" r:id="rId20"/>
    <p:sldId id="271" r:id="rId21"/>
    <p:sldId id="283" r:id="rId22"/>
    <p:sldId id="281" r:id="rId23"/>
    <p:sldId id="284" r:id="rId24"/>
    <p:sldId id="285" r:id="rId25"/>
    <p:sldId id="279" r:id="rId26"/>
    <p:sldId id="280" r:id="rId27"/>
    <p:sldId id="278" r:id="rId28"/>
    <p:sldId id="287" r:id="rId29"/>
    <p:sldId id="286" r:id="rId30"/>
    <p:sldId id="290" r:id="rId31"/>
    <p:sldId id="289" r:id="rId32"/>
    <p:sldId id="291" r:id="rId33"/>
    <p:sldId id="292" r:id="rId34"/>
    <p:sldId id="293" r:id="rId35"/>
    <p:sldId id="295" r:id="rId36"/>
    <p:sldId id="296" r:id="rId37"/>
  </p:sldIdLst>
  <p:sldSz cx="9144000" cy="6858000" type="screen4x3"/>
  <p:notesSz cx="6858000" cy="9144000"/>
  <p:defaultTextStyle>
    <a:defPPr>
      <a:defRPr lang="ar-SA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333FF"/>
    <a:srgbClr val="6699FF"/>
    <a:srgbClr val="FF0000"/>
    <a:srgbClr val="FFFFCC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F2D8DD2-33F4-BE43-8E0E-9B135056610D}" v="9" dt="2021-11-01T08:27:23.7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80"/>
      </p:guideLst>
    </p:cSldViewPr>
  </p:slide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presProps" Target="presProps.xml"/><Relationship Id="rId45" Type="http://schemas.microsoft.com/office/2015/10/relationships/revisionInfo" Target="revisionInfo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microsoft.com/office/2016/11/relationships/changesInfo" Target="changesInfos/changesInfo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ableStyles" Target="tableStyle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1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notesMaster" Target="notesMasters/notesMaster1.xml"/><Relationship Id="rId20" Type="http://schemas.openxmlformats.org/officeDocument/2006/relationships/slide" Target="slides/slide17.xml"/><Relationship Id="rId41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ايهم هشام نصار ابو ظاهر" userId="406dc7da-246c-48de-b7e3-ef4bfc131b11" providerId="ADAL" clId="{1F2D8DD2-33F4-BE43-8E0E-9B135056610D}"/>
    <pc:docChg chg="modSld">
      <pc:chgData name="ايهم هشام نصار ابو ظاهر" userId="406dc7da-246c-48de-b7e3-ef4bfc131b11" providerId="ADAL" clId="{1F2D8DD2-33F4-BE43-8E0E-9B135056610D}" dt="2021-11-01T08:27:23.720" v="8" actId="1076"/>
      <pc:docMkLst>
        <pc:docMk/>
      </pc:docMkLst>
      <pc:sldChg chg="modSp">
        <pc:chgData name="ايهم هشام نصار ابو ظاهر" userId="406dc7da-246c-48de-b7e3-ef4bfc131b11" providerId="ADAL" clId="{1F2D8DD2-33F4-BE43-8E0E-9B135056610D}" dt="2021-11-01T08:27:23.720" v="8" actId="1076"/>
        <pc:sldMkLst>
          <pc:docMk/>
          <pc:sldMk cId="0" sldId="261"/>
        </pc:sldMkLst>
        <pc:grpChg chg="mod">
          <ac:chgData name="ايهم هشام نصار ابو ظاهر" userId="406dc7da-246c-48de-b7e3-ef4bfc131b11" providerId="ADAL" clId="{1F2D8DD2-33F4-BE43-8E0E-9B135056610D}" dt="2021-11-01T08:27:23.720" v="8" actId="1076"/>
          <ac:grpSpMkLst>
            <pc:docMk/>
            <pc:sldMk cId="0" sldId="261"/>
            <ac:grpSpMk id="10243" creationId="{ED6B44CA-0E94-4FB3-84FD-B7EF582AA9E0}"/>
          </ac:grpSpMkLst>
        </pc:gr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88A1B336-EF9A-4DEF-BCB7-BCBA834AD48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E4285576-37A3-45D3-ADA2-598A28B159C2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1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6" name="Rectangle 4">
            <a:extLst>
              <a:ext uri="{FF2B5EF4-FFF2-40B4-BE49-F238E27FC236}">
                <a16:creationId xmlns:a16="http://schemas.microsoft.com/office/drawing/2014/main" id="{BD366DBE-5EE1-4E64-A754-7D1743AA7296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1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7" name="Rectangle 5">
            <a:extLst>
              <a:ext uri="{FF2B5EF4-FFF2-40B4-BE49-F238E27FC236}">
                <a16:creationId xmlns:a16="http://schemas.microsoft.com/office/drawing/2014/main" id="{8006721D-2F6D-4E53-A46C-FDC5D1B6F2C1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rtl="1" eaLnBrk="1" hangingPunct="1">
              <a:defRPr sz="1200"/>
            </a:lvl1pPr>
          </a:lstStyle>
          <a:p>
            <a:fld id="{6E14700F-B138-4CC3-A45A-B75720010B43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9D69CDB6-4E46-4394-99E5-84939C07CB7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80BB5442-7B3C-4263-B692-F0AA6A60C2A4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1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2F8F6253-125F-4858-A607-C8D754A7CBEB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3" name="Rectangle 5">
            <a:extLst>
              <a:ext uri="{FF2B5EF4-FFF2-40B4-BE49-F238E27FC236}">
                <a16:creationId xmlns:a16="http://schemas.microsoft.com/office/drawing/2014/main" id="{8849037D-547B-47F9-BFF2-AADF771E55F9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2774" name="Rectangle 6">
            <a:extLst>
              <a:ext uri="{FF2B5EF4-FFF2-40B4-BE49-F238E27FC236}">
                <a16:creationId xmlns:a16="http://schemas.microsoft.com/office/drawing/2014/main" id="{88022723-EDBF-4AE2-A2D3-8D770B11038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1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5" name="Rectangle 7">
            <a:extLst>
              <a:ext uri="{FF2B5EF4-FFF2-40B4-BE49-F238E27FC236}">
                <a16:creationId xmlns:a16="http://schemas.microsoft.com/office/drawing/2014/main" id="{2E842C67-A19A-451C-BE34-972AE93187C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rtl="1" eaLnBrk="1" hangingPunct="1">
              <a:defRPr sz="1200"/>
            </a:lvl1pPr>
          </a:lstStyle>
          <a:p>
            <a:fld id="{55062C2F-0456-4352-ABD1-0EF1502ADCAA}" type="slidenum">
              <a:rPr lang="ar-SA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id="{2CE1CD99-4F36-47A4-A6D0-751D34D73B0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</a:pPr>
            <a:fld id="{5C10476A-C218-430F-8B71-5FC795C500A2}" type="slidenum">
              <a:rPr lang="ar-SA" altLang="en-US"/>
              <a:pPr algn="l">
                <a:spcBef>
                  <a:spcPct val="0"/>
                </a:spcBef>
              </a:pPr>
              <a:t>19</a:t>
            </a:fld>
            <a:endParaRPr lang="en-US" altLang="en-US"/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5F09FEBC-B54E-4F67-94BF-146AAFDC802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5DA210FC-91D9-4482-A8B3-780FD6849F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5019AB46-CA53-4C3A-959E-1A20C18501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</a:pPr>
            <a:fld id="{90FEE8B8-801C-4A27-BFB9-866CC5555863}" type="slidenum">
              <a:rPr lang="ar-SA" altLang="en-US"/>
              <a:pPr algn="l">
                <a:spcBef>
                  <a:spcPct val="0"/>
                </a:spcBef>
              </a:pPr>
              <a:t>21</a:t>
            </a:fld>
            <a:endParaRPr lang="en-US" altLang="en-US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5FE6D852-E89D-4009-8822-64920CBFF6D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3DE64EBD-85B1-4C3D-83F4-462B033CAF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B8CBDBDB-A5BC-4FE1-B6AF-18E41EC5F2D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</a:pPr>
            <a:fld id="{48296C6B-BAC6-4F1C-AFA8-3664297D70FF}" type="slidenum">
              <a:rPr lang="ar-SA" altLang="en-US"/>
              <a:pPr algn="l">
                <a:spcBef>
                  <a:spcPct val="0"/>
                </a:spcBef>
              </a:pPr>
              <a:t>22</a:t>
            </a:fld>
            <a:endParaRPr lang="en-US" altLang="en-US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833BC400-A67D-4B47-AC89-0D42355F51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5E200C68-5973-4429-A220-3EA51644F2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ar-JO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E209171-ADA8-4BDC-B5E1-272AA58C490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04CDED4-6D3D-4E55-9F7C-3C0EF0B6F91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1CC7175-AE15-40FC-BF97-586C0A467A9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4D63EA-9085-4B2E-88E3-B24ED521C763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6149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BD6A109-B920-4A47-A097-31A4679E621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E7332E0-D3AE-49AA-A8E1-A82A3C74BD9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CA23494-AD22-4E98-944C-5241017DA4C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89E1E1-76B6-4F3A-8387-0BC1B486F383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5566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3438F34-7A99-437F-9C48-1DE9BC6A7B9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3627D79-A5FF-409B-8E93-85393C02C81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F6C8065-9455-4A29-BAA5-BD03450F4EE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E4F652-D966-456E-A812-DB2A8B312353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4299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CD58CBC-CB35-41A2-A2A7-608135EEC79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02A2992-4CC3-4C82-8A8A-30B1530FACE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50E5AE0-DD25-4D1F-A8B0-CB01FF22FC4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074F45-E119-4453-905F-3EB218CEBDC6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031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A8C773F-750A-4A76-81D3-D46A0EF4725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E26677E-C34D-47A9-9833-9FB496F2AD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E6CBD48-874A-4BB6-8BCF-A812A7A1AC1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B5E68D-E272-41AE-AE3C-DE766EC4CFFC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3550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5F8B89A-4092-4176-B4F9-38FE7F39950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51088CA-39D7-454A-AA1F-B38DC81B6AF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0CA2012-5B97-49D3-B184-87C1980FBE4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247C7B-250F-4689-A107-116BC3E16407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1388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894FCFF-8888-4152-884F-7A951AA893A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48A26F6-4934-438D-9AF6-2D9A4B145C2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32F0CB6-32D7-474A-A5DE-AB0200B25C4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3FB2CB-0167-438D-AAF6-A31A2D4ACE35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0930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2AC689A-ADC3-410F-A6BB-C9DE6FC260E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3F5CF67-903E-4F2E-850D-D3AA0586F9C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0644775-211B-4110-9ABB-8F875BF98C2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44B6DB-7511-46B4-8403-9966521C0504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5549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6CB639E-A369-4C6D-866B-5173D56C1E2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CB941BB-2E79-4841-878F-603955D71D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865D078-493D-480A-89C7-3C2719E7986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C4D1BD-23A8-48CC-88C6-3BC679BA4891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8909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4B5757C-1455-4ECF-B762-60C00B5D9DC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858909E-2700-49CE-952C-850958983EF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520E522-7056-47F6-BD1E-2BF31307092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3BB18A-E24A-414C-9C4E-C55DC2EED9F0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0708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JO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87A35AC-01D5-44A9-82E0-1A99DE5BB7F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0B27857-6F65-4BDF-B8B8-9B4D634E53A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6F6AAC-43E4-448E-BBC0-4BD40942B1D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9AED8F-34C5-4AAB-859D-B73614AF5F40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5105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14F4AC9A-AAE1-4470-9D4E-FB2805A065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4114441A-F8F3-4636-BDE4-84BC55FBB4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56B03197-D14E-4A76-AA49-6621CB807AD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D42DAC9-7725-45B8-862C-44A007896B6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1"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869BC95-2341-4DB6-8951-A99976126E7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1" eaLnBrk="1" hangingPunct="1">
              <a:defRPr sz="1400"/>
            </a:lvl1pPr>
          </a:lstStyle>
          <a:p>
            <a:fld id="{302839A4-3110-4FDA-80CF-0F10E58B3A7F}" type="slidenum">
              <a:rPr lang="ar-SA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JO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audio" Target="../media/audio4.wav"/><Relationship Id="rId4" Type="http://schemas.openxmlformats.org/officeDocument/2006/relationships/audio" Target="../media/audio7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audio" Target="../media/audio6.wav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Picture 040">
            <a:extLst>
              <a:ext uri="{FF2B5EF4-FFF2-40B4-BE49-F238E27FC236}">
                <a16:creationId xmlns:a16="http://schemas.microsoft.com/office/drawing/2014/main" id="{5295ECD3-4A51-40B3-BB9F-31A5824CF2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4">
            <a:extLst>
              <a:ext uri="{FF2B5EF4-FFF2-40B4-BE49-F238E27FC236}">
                <a16:creationId xmlns:a16="http://schemas.microsoft.com/office/drawing/2014/main" id="{5C245DB3-78CA-4C3A-B632-74B0AC4694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333375"/>
            <a:ext cx="53292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13315" name="Text Box 5">
            <a:extLst>
              <a:ext uri="{FF2B5EF4-FFF2-40B4-BE49-F238E27FC236}">
                <a16:creationId xmlns:a16="http://schemas.microsoft.com/office/drawing/2014/main" id="{4C109A9F-E955-48F0-B921-E7EA5EBB10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549275"/>
            <a:ext cx="4968875" cy="5899150"/>
          </a:xfrm>
          <a:prstGeom prst="rect">
            <a:avLst/>
          </a:prstGeom>
          <a:solidFill>
            <a:srgbClr val="FFFF66"/>
          </a:solidFill>
          <a:ln w="38100" cmpd="dbl">
            <a:solidFill>
              <a:srgbClr val="3333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Membranes are </a:t>
            </a:r>
            <a:r>
              <a:rPr lang="en-US" altLang="en-US" sz="1800" b="1"/>
              <a:t>dynamic </a:t>
            </a:r>
          </a:p>
          <a:p>
            <a:pPr algn="l" rtl="0" eaLnBrk="1" hangingPunct="1">
              <a:spcBef>
                <a:spcPct val="0"/>
              </a:spcBef>
            </a:pPr>
            <a:r>
              <a:rPr lang="en-US" altLang="en-US" sz="1800"/>
              <a:t>They can </a:t>
            </a:r>
            <a:r>
              <a:rPr lang="en-US" altLang="en-US" sz="1800" b="1"/>
              <a:t>move</a:t>
            </a:r>
            <a:r>
              <a:rPr lang="en-US" altLang="en-US" sz="1800"/>
              <a:t>. </a:t>
            </a:r>
          </a:p>
          <a:p>
            <a:pPr algn="l" rtl="0" eaLnBrk="1" hangingPunct="1">
              <a:spcBef>
                <a:spcPct val="0"/>
              </a:spcBef>
            </a:pPr>
            <a:r>
              <a:rPr lang="en-US" altLang="en-US" sz="1800"/>
              <a:t>Their components are </a:t>
            </a:r>
            <a:r>
              <a:rPr lang="en-US" altLang="en-US" sz="1800" b="1"/>
              <a:t>continuously</a:t>
            </a:r>
            <a:r>
              <a:rPr lang="en-US" altLang="en-US" sz="1800"/>
              <a:t> synthesized and degraded. </a:t>
            </a:r>
          </a:p>
          <a:p>
            <a:pPr algn="l" rtl="0" eaLnBrk="1" hangingPunct="1">
              <a:spcBef>
                <a:spcPct val="0"/>
              </a:spcBef>
            </a:pPr>
            <a:r>
              <a:rPr lang="en-US" altLang="en-US" sz="1800"/>
              <a:t>damage to the cell membrane leads to </a:t>
            </a:r>
            <a:r>
              <a:rPr lang="en-US" altLang="en-US" sz="1800" b="1"/>
              <a:t>cell death</a:t>
            </a:r>
            <a:r>
              <a:rPr lang="en-US" altLang="en-US" sz="1800"/>
              <a:t> (</a:t>
            </a:r>
            <a:r>
              <a:rPr lang="en-US" altLang="en-US" sz="1800" i="1"/>
              <a:t>e.g. </a:t>
            </a:r>
            <a:r>
              <a:rPr lang="en-US" altLang="en-US" sz="1800"/>
              <a:t>myocardial infarction)</a:t>
            </a:r>
            <a:endParaRPr lang="en-US" altLang="en-US" sz="1800" b="1"/>
          </a:p>
          <a:p>
            <a:pPr algn="l" rtl="0"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/>
              <a:t>Lateral diffusion</a:t>
            </a:r>
            <a:r>
              <a:rPr lang="en-US" altLang="en-US" sz="1800"/>
              <a:t> refers to the </a:t>
            </a:r>
            <a:r>
              <a:rPr lang="en-US" altLang="en-US" sz="1800" b="1"/>
              <a:t>lateral</a:t>
            </a:r>
            <a:r>
              <a:rPr lang="en-US" altLang="en-US" sz="1800"/>
              <a:t> movement of </a:t>
            </a:r>
            <a:r>
              <a:rPr lang="en-US" altLang="en-US" sz="1800" b="1"/>
              <a:t>lipids</a:t>
            </a:r>
            <a:r>
              <a:rPr lang="en-US" altLang="en-US" sz="1800"/>
              <a:t> and </a:t>
            </a:r>
            <a:r>
              <a:rPr lang="en-US" altLang="en-US" sz="1800" b="1"/>
              <a:t>proteins</a:t>
            </a:r>
            <a:r>
              <a:rPr lang="en-US" altLang="en-US" sz="1800"/>
              <a:t> found in the membrane. Membrane lipids and proteins are generally free to move laterally if they are not restricted by certain interactions. Lateral diffusion is a fairly </a:t>
            </a:r>
            <a:r>
              <a:rPr lang="en-US" altLang="en-US" sz="1800" b="1"/>
              <a:t>quick</a:t>
            </a:r>
            <a:r>
              <a:rPr lang="en-US" altLang="en-US" sz="1800"/>
              <a:t> and </a:t>
            </a:r>
            <a:r>
              <a:rPr lang="en-US" altLang="en-US" sz="1800" b="1"/>
              <a:t>spontaneous</a:t>
            </a:r>
            <a:r>
              <a:rPr lang="en-US" altLang="en-US" sz="1800"/>
              <a:t> process. </a:t>
            </a:r>
          </a:p>
          <a:p>
            <a:pPr algn="l" rtl="0"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/>
              <a:t>Transverse diffusion</a:t>
            </a:r>
            <a:r>
              <a:rPr lang="en-US" altLang="en-US" sz="1800"/>
              <a:t> or </a:t>
            </a:r>
            <a:r>
              <a:rPr lang="en-US" altLang="en-US" sz="1800" b="1"/>
              <a:t>flip-flop</a:t>
            </a:r>
            <a:r>
              <a:rPr lang="en-US" altLang="en-US" sz="1800"/>
              <a:t> involves the movement of a </a:t>
            </a:r>
            <a:r>
              <a:rPr lang="en-US" altLang="en-US" sz="1800" b="1"/>
              <a:t>lipid </a:t>
            </a:r>
            <a:r>
              <a:rPr lang="en-US" altLang="en-US" sz="1800"/>
              <a:t>or </a:t>
            </a:r>
            <a:r>
              <a:rPr lang="en-US" altLang="en-US" sz="1800" b="1"/>
              <a:t>protein</a:t>
            </a:r>
            <a:r>
              <a:rPr lang="en-US" altLang="en-US" sz="1800"/>
              <a:t> from one membrane surface to the other. Unlike lateral diffusion, transverse diffusion is a fairly </a:t>
            </a:r>
            <a:r>
              <a:rPr lang="en-US" altLang="en-US" sz="1800" b="1"/>
              <a:t>slow</a:t>
            </a:r>
            <a:r>
              <a:rPr lang="en-US" altLang="en-US" sz="1800"/>
              <a:t> process due to the fact that a relatively significant amount of </a:t>
            </a:r>
            <a:r>
              <a:rPr lang="en-US" altLang="en-US" sz="1800" b="1"/>
              <a:t>energy</a:t>
            </a:r>
            <a:r>
              <a:rPr lang="en-US" altLang="en-US" sz="1800"/>
              <a:t> is required for flip-flopping to occur. </a:t>
            </a:r>
          </a:p>
        </p:txBody>
      </p:sp>
      <p:pic>
        <p:nvPicPr>
          <p:cNvPr id="13316" name="Picture 8" descr="09F16">
            <a:extLst>
              <a:ext uri="{FF2B5EF4-FFF2-40B4-BE49-F238E27FC236}">
                <a16:creationId xmlns:a16="http://schemas.microsoft.com/office/drawing/2014/main" id="{04CF60B8-41B2-43B7-AAFB-E9865BBB89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981075"/>
            <a:ext cx="3594100" cy="4824413"/>
          </a:xfrm>
          <a:prstGeom prst="rect">
            <a:avLst/>
          </a:prstGeom>
          <a:noFill/>
          <a:ln w="38100">
            <a:solidFill>
              <a:srgbClr val="3333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4">
            <a:extLst>
              <a:ext uri="{FF2B5EF4-FFF2-40B4-BE49-F238E27FC236}">
                <a16:creationId xmlns:a16="http://schemas.microsoft.com/office/drawing/2014/main" id="{4A32C95F-5D63-4E9F-8C2D-733787D2EB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692150"/>
            <a:ext cx="4464050" cy="5078413"/>
          </a:xfrm>
          <a:prstGeom prst="rect">
            <a:avLst/>
          </a:prstGeom>
          <a:solidFill>
            <a:srgbClr val="FFFF66"/>
          </a:solidFill>
          <a:ln w="38100" cmpd="dbl">
            <a:solidFill>
              <a:srgbClr val="3333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3333FF"/>
                </a:solidFill>
              </a:rPr>
              <a:t>2. Glycolipids</a:t>
            </a:r>
            <a:r>
              <a:rPr lang="en-US" altLang="en-US" sz="1800"/>
              <a:t> </a:t>
            </a:r>
          </a:p>
          <a:p>
            <a:pPr algn="l" rtl="0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least common of the membrane lipids (</a:t>
            </a:r>
            <a:r>
              <a:rPr lang="en-US" altLang="en-US" sz="1800" b="1"/>
              <a:t>2~5%) </a:t>
            </a:r>
          </a:p>
          <a:p>
            <a:pPr algn="l" rtl="0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always found in </a:t>
            </a:r>
            <a:r>
              <a:rPr lang="en-US" altLang="en-US" sz="1800" b="1"/>
              <a:t>outer</a:t>
            </a:r>
            <a:r>
              <a:rPr lang="en-US" altLang="en-US" sz="1800"/>
              <a:t> leaflet of plasma membrane </a:t>
            </a:r>
          </a:p>
          <a:p>
            <a:pPr algn="l" rtl="0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which have their </a:t>
            </a:r>
            <a:r>
              <a:rPr lang="en-US" altLang="en-US" sz="1800" b="1"/>
              <a:t>hydrophobic tails</a:t>
            </a:r>
            <a:r>
              <a:rPr lang="en-US" altLang="en-US" sz="1800"/>
              <a:t> embedded in the hydrophobic region of the membrane and their heads exposed outside the cell. </a:t>
            </a:r>
          </a:p>
          <a:p>
            <a:pPr algn="l" rtl="0"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/>
              <a:t>Function</a:t>
            </a:r>
          </a:p>
          <a:p>
            <a:pPr algn="l" rtl="0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Glycolipids and glycoproteins are thought to function in the </a:t>
            </a:r>
            <a:r>
              <a:rPr lang="en-US" altLang="en-US" sz="1800" b="1"/>
              <a:t>recognition</a:t>
            </a:r>
            <a:r>
              <a:rPr lang="en-US" altLang="en-US" sz="1800"/>
              <a:t>. </a:t>
            </a:r>
          </a:p>
          <a:p>
            <a:pPr algn="l" rtl="0" eaLnBrk="1" hangingPunct="1">
              <a:spcBef>
                <a:spcPct val="50000"/>
              </a:spcBef>
              <a:buFontTx/>
              <a:buNone/>
            </a:pPr>
            <a:r>
              <a:rPr lang="en-GB" altLang="en-US" sz="1800"/>
              <a:t>help to </a:t>
            </a:r>
            <a:r>
              <a:rPr lang="en-GB" altLang="en-US" sz="1800" b="1"/>
              <a:t>stabilise</a:t>
            </a:r>
            <a:r>
              <a:rPr lang="en-GB" altLang="en-US" sz="1800"/>
              <a:t> membrane structure, some act as </a:t>
            </a:r>
            <a:r>
              <a:rPr lang="en-GB" altLang="en-US" sz="1800" b="1">
                <a:solidFill>
                  <a:srgbClr val="FF0000"/>
                </a:solidFill>
              </a:rPr>
              <a:t>receptor molecules</a:t>
            </a:r>
            <a:r>
              <a:rPr lang="en-GB" altLang="en-US" sz="1800" b="1"/>
              <a:t>, </a:t>
            </a:r>
            <a:r>
              <a:rPr lang="en-US" altLang="en-US" sz="1800" b="1"/>
              <a:t>protective</a:t>
            </a:r>
            <a:r>
              <a:rPr lang="en-US" altLang="en-US" sz="1800"/>
              <a:t>, and </a:t>
            </a:r>
            <a:r>
              <a:rPr lang="en-US" altLang="en-US" sz="1800" b="1"/>
              <a:t>insulators</a:t>
            </a:r>
            <a:endParaRPr lang="en-GB" altLang="en-US" sz="1800" b="1"/>
          </a:p>
        </p:txBody>
      </p:sp>
      <p:grpSp>
        <p:nvGrpSpPr>
          <p:cNvPr id="14339" name="Group 7">
            <a:extLst>
              <a:ext uri="{FF2B5EF4-FFF2-40B4-BE49-F238E27FC236}">
                <a16:creationId xmlns:a16="http://schemas.microsoft.com/office/drawing/2014/main" id="{984CC4BF-C6A4-4EB6-B6AB-E7E0BE6AF42E}"/>
              </a:ext>
            </a:extLst>
          </p:cNvPr>
          <p:cNvGrpSpPr>
            <a:grpSpLocks/>
          </p:cNvGrpSpPr>
          <p:nvPr/>
        </p:nvGrpSpPr>
        <p:grpSpPr bwMode="auto">
          <a:xfrm>
            <a:off x="4787900" y="1412875"/>
            <a:ext cx="4176713" cy="3240088"/>
            <a:chOff x="3016" y="890"/>
            <a:chExt cx="2631" cy="2041"/>
          </a:xfrm>
        </p:grpSpPr>
        <p:pic>
          <p:nvPicPr>
            <p:cNvPr id="14340" name="Picture 6" descr="CellMembraneComplex">
              <a:extLst>
                <a:ext uri="{FF2B5EF4-FFF2-40B4-BE49-F238E27FC236}">
                  <a16:creationId xmlns:a16="http://schemas.microsoft.com/office/drawing/2014/main" id="{10F6DA7B-C3B9-45D0-B6DA-27036FE02A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lum bright="-12000" contrast="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6" y="890"/>
              <a:ext cx="2631" cy="2041"/>
            </a:xfrm>
            <a:prstGeom prst="rect">
              <a:avLst/>
            </a:prstGeom>
            <a:noFill/>
            <a:ln w="28575">
              <a:solidFill>
                <a:srgbClr val="3333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341" name="Oval 5">
              <a:extLst>
                <a:ext uri="{FF2B5EF4-FFF2-40B4-BE49-F238E27FC236}">
                  <a16:creationId xmlns:a16="http://schemas.microsoft.com/office/drawing/2014/main" id="{04159871-66D6-4571-9C23-970DAC2E65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8" y="1253"/>
              <a:ext cx="227" cy="68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4342" name="Oval 6">
              <a:extLst>
                <a:ext uri="{FF2B5EF4-FFF2-40B4-BE49-F238E27FC236}">
                  <a16:creationId xmlns:a16="http://schemas.microsoft.com/office/drawing/2014/main" id="{8A4EF4E2-079A-4FC2-AE49-0C9CDBFA63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40" y="1253"/>
              <a:ext cx="227" cy="68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6" descr="Related image">
            <a:extLst>
              <a:ext uri="{FF2B5EF4-FFF2-40B4-BE49-F238E27FC236}">
                <a16:creationId xmlns:a16="http://schemas.microsoft.com/office/drawing/2014/main" id="{14DC6DE5-1283-4874-A2CE-0324641CC3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3688" y="4206875"/>
            <a:ext cx="3700462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Text Box 4">
            <a:extLst>
              <a:ext uri="{FF2B5EF4-FFF2-40B4-BE49-F238E27FC236}">
                <a16:creationId xmlns:a16="http://schemas.microsoft.com/office/drawing/2014/main" id="{B75B89E9-E742-4572-992E-90FB3D2D8A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88913"/>
            <a:ext cx="5184775" cy="6186487"/>
          </a:xfrm>
          <a:prstGeom prst="rect">
            <a:avLst/>
          </a:prstGeom>
          <a:solidFill>
            <a:srgbClr val="FFFF66"/>
          </a:solidFill>
          <a:ln w="38100" cmpd="dbl">
            <a:solidFill>
              <a:srgbClr val="3333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1475" indent="-1920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b="1">
                <a:solidFill>
                  <a:srgbClr val="3333FF"/>
                </a:solidFill>
              </a:rPr>
              <a:t>3. Cholesterol </a:t>
            </a:r>
            <a:endParaRPr lang="ar-JO" altLang="en-US" b="1">
              <a:solidFill>
                <a:srgbClr val="3333FF"/>
              </a:solidFill>
            </a:endParaRPr>
          </a:p>
          <a:p>
            <a:pPr eaLnBrk="1" hangingPunct="1">
              <a:defRPr/>
            </a:pPr>
            <a:r>
              <a:rPr lang="ar-JO" altLang="en-US" b="1"/>
              <a:t>  </a:t>
            </a:r>
            <a:r>
              <a:rPr lang="en-US" altLang="en-US"/>
              <a:t>steroid; lipid soluble; found in both leaflets of lipid bilayer ~</a:t>
            </a:r>
            <a:r>
              <a:rPr lang="en-US" altLang="en-US" b="1"/>
              <a:t>20%</a:t>
            </a:r>
            <a:br>
              <a:rPr lang="en-US" altLang="en-US" b="1"/>
            </a:br>
            <a:r>
              <a:rPr lang="en-US" altLang="en-US" b="1"/>
              <a:t> </a:t>
            </a:r>
            <a:r>
              <a:rPr lang="en-US" alt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Wedged between phospholipid molecules with the same orientation as the phospholipid molecules</a:t>
            </a:r>
            <a:r>
              <a:rPr lang="en-US" altLang="en-US"/>
              <a:t> (the polar head of the cholesterol is aligned with the polar head of the phospholipids</a:t>
            </a:r>
            <a:r>
              <a:rPr lang="ar-JO" altLang="en-US"/>
              <a:t>(</a:t>
            </a:r>
            <a:r>
              <a:rPr lang="en-US" altLang="en-US"/>
              <a:t>.</a:t>
            </a:r>
          </a:p>
          <a:p>
            <a:pPr eaLnBrk="1" hangingPunct="1">
              <a:defRPr/>
            </a:pPr>
            <a:r>
              <a:rPr lang="en-US" altLang="en-US"/>
              <a:t> </a:t>
            </a:r>
          </a:p>
          <a:p>
            <a:pPr eaLnBrk="1" hangingPunct="1">
              <a:defRPr/>
            </a:pPr>
            <a:r>
              <a:rPr lang="en-US" altLang="en-US" b="1"/>
              <a:t>Function</a:t>
            </a:r>
            <a:r>
              <a:rPr lang="en-US" altLang="en-US"/>
              <a:t> </a:t>
            </a:r>
          </a:p>
          <a:p>
            <a:pPr lvl="1" eaLnBrk="1" hangingPunct="1">
              <a:defRPr/>
            </a:pPr>
            <a:r>
              <a:rPr lang="en-GB" altLang="en-US"/>
              <a:t>Cholesterol </a:t>
            </a:r>
            <a:r>
              <a:rPr lang="en-GB" altLang="en-US" b="1"/>
              <a:t>regulates the fluidity</a:t>
            </a:r>
            <a:r>
              <a:rPr lang="en-GB" altLang="en-US"/>
              <a:t> of the membrane, gives mechanical </a:t>
            </a:r>
            <a:r>
              <a:rPr lang="en-GB" altLang="en-US" b="1"/>
              <a:t>stability</a:t>
            </a:r>
            <a:r>
              <a:rPr lang="en-GB" altLang="en-US"/>
              <a:t> and help to </a:t>
            </a:r>
            <a:r>
              <a:rPr lang="en-GB" altLang="en-US" b="1"/>
              <a:t>prevent ions</a:t>
            </a:r>
            <a:r>
              <a:rPr lang="en-GB" altLang="en-US"/>
              <a:t> from passing through the membrane.</a:t>
            </a:r>
            <a:r>
              <a:rPr lang="en-US" alt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</a:p>
          <a:p>
            <a:pPr lvl="1" eaLnBrk="1" hangingPunct="1">
              <a:defRPr/>
            </a:pPr>
            <a:r>
              <a:rPr lang="en-US" alt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At warm temperatures (such as 37°C), cholesterol restrains the movement of phospholipids and reduces fluidity.</a:t>
            </a:r>
          </a:p>
          <a:p>
            <a:pPr lvl="1" eaLnBrk="1" hangingPunct="1">
              <a:defRPr/>
            </a:pPr>
            <a:r>
              <a:rPr lang="en-US" alt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At cool temperatures, it maintains fluidity by preventing </a:t>
            </a:r>
            <a:r>
              <a:rPr lang="en-US" altLang="en-US" b="1">
                <a:effectLst>
                  <a:outerShdw blurRad="38100" dist="38100" dir="2700000" algn="tl">
                    <a:srgbClr val="FFFFFF"/>
                  </a:outerShdw>
                </a:effectLst>
              </a:rPr>
              <a:t>tight packing</a:t>
            </a:r>
            <a:r>
              <a:rPr lang="en-US" alt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.</a:t>
            </a:r>
          </a:p>
          <a:p>
            <a:pPr lvl="1" eaLnBrk="1" hangingPunct="1">
              <a:defRPr/>
            </a:pPr>
            <a:endParaRPr lang="en-US" alt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lvl="1" eaLnBrk="1" hangingPunct="1">
              <a:defRPr/>
            </a:pPr>
            <a:r>
              <a:rPr lang="en-US" alt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Thus, cholesterol acts as a “</a:t>
            </a:r>
            <a:r>
              <a:rPr lang="en-US" altLang="en-US" b="1">
                <a:effectLst>
                  <a:outerShdw blurRad="38100" dist="38100" dir="2700000" algn="tl">
                    <a:srgbClr val="FFFFFF"/>
                  </a:outerShdw>
                </a:effectLst>
              </a:rPr>
              <a:t>temperature buffer</a:t>
            </a:r>
            <a:r>
              <a:rPr lang="en-US" alt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” for the membrane, resisting changes in membrane fluidity as temperature changes</a:t>
            </a:r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15364" name="Picture 6" descr="small_memb_choles">
            <a:extLst>
              <a:ext uri="{FF2B5EF4-FFF2-40B4-BE49-F238E27FC236}">
                <a16:creationId xmlns:a16="http://schemas.microsoft.com/office/drawing/2014/main" id="{3C652878-E7D5-470C-953E-B33E9D1D50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18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75" y="20638"/>
            <a:ext cx="3563938" cy="2087562"/>
          </a:xfrm>
          <a:prstGeom prst="rect">
            <a:avLst/>
          </a:prstGeom>
          <a:noFill/>
          <a:ln w="9525">
            <a:solidFill>
              <a:srgbClr val="3333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5" name="Picture 8" descr="cholesterol">
            <a:extLst>
              <a:ext uri="{FF2B5EF4-FFF2-40B4-BE49-F238E27FC236}">
                <a16:creationId xmlns:a16="http://schemas.microsoft.com/office/drawing/2014/main" id="{16EF01E0-716F-4C8D-9A51-22EDC03DE9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-18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575" y="2117725"/>
            <a:ext cx="3563938" cy="2247900"/>
          </a:xfrm>
          <a:prstGeom prst="rect">
            <a:avLst/>
          </a:prstGeom>
          <a:noFill/>
          <a:ln w="9525">
            <a:solidFill>
              <a:srgbClr val="3333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4">
            <a:extLst>
              <a:ext uri="{FF2B5EF4-FFF2-40B4-BE49-F238E27FC236}">
                <a16:creationId xmlns:a16="http://schemas.microsoft.com/office/drawing/2014/main" id="{2555C7AB-CC9F-457B-AF04-825BE746C7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301625"/>
            <a:ext cx="5400675" cy="6370638"/>
          </a:xfrm>
          <a:prstGeom prst="rect">
            <a:avLst/>
          </a:prstGeom>
          <a:solidFill>
            <a:srgbClr val="FFFF66"/>
          </a:solidFill>
          <a:ln w="38100" cmpd="dbl">
            <a:solidFill>
              <a:srgbClr val="3333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Carbohydrates</a:t>
            </a:r>
            <a:r>
              <a:rPr lang="en-US" altLang="en-US" sz="2400">
                <a:solidFill>
                  <a:srgbClr val="FF0000"/>
                </a:solidFill>
              </a:rPr>
              <a:t> </a:t>
            </a:r>
          </a:p>
          <a:p>
            <a:pPr algn="l" rtl="0" eaLnBrk="1" hangingPunct="1">
              <a:spcBef>
                <a:spcPct val="50000"/>
              </a:spcBef>
              <a:buFontTx/>
              <a:buNone/>
            </a:pPr>
            <a:r>
              <a:rPr lang="en-US" altLang="en-US" sz="1600"/>
              <a:t>found on the </a:t>
            </a:r>
            <a:r>
              <a:rPr lang="en-US" altLang="en-US" sz="1600" b="1"/>
              <a:t>outer surface</a:t>
            </a:r>
            <a:r>
              <a:rPr lang="en-US" altLang="en-US" sz="1600"/>
              <a:t> of all eukaryotic cell membranes, and are linked </a:t>
            </a:r>
            <a:r>
              <a:rPr lang="en-US" altLang="en-US" sz="1600" b="1"/>
              <a:t>covalently</a:t>
            </a:r>
            <a:r>
              <a:rPr lang="en-US" altLang="en-US" sz="1600"/>
              <a:t> to the membrane proteins (</a:t>
            </a:r>
            <a:r>
              <a:rPr lang="en-US" altLang="en-US" sz="1600" b="1"/>
              <a:t>glycoproteins)</a:t>
            </a:r>
            <a:r>
              <a:rPr lang="en-US" altLang="en-US" sz="1600"/>
              <a:t> or sometimes to the phospholipids (</a:t>
            </a:r>
            <a:r>
              <a:rPr lang="en-US" altLang="en-US" sz="1600" b="1"/>
              <a:t>glycolipids)</a:t>
            </a:r>
          </a:p>
          <a:p>
            <a:pPr algn="l" rtl="0" eaLnBrk="1" hangingPunct="1">
              <a:buClr>
                <a:srgbClr val="339933"/>
              </a:buClr>
              <a:buSzPct val="70000"/>
              <a:buFont typeface="Wingdings" panose="05000000000000000000" pitchFamily="2" charset="2"/>
              <a:buChar char="o"/>
            </a:pPr>
            <a:r>
              <a:rPr lang="en-US" altLang="en-US" sz="1600">
                <a:solidFill>
                  <a:srgbClr val="000000"/>
                </a:solidFill>
              </a:rPr>
              <a:t>Membrane carbohydrates are usually branched </a:t>
            </a:r>
            <a:r>
              <a:rPr lang="en-US" altLang="en-US" sz="1600" b="1">
                <a:solidFill>
                  <a:srgbClr val="000000"/>
                </a:solidFill>
              </a:rPr>
              <a:t>oligosaccharides</a:t>
            </a:r>
            <a:r>
              <a:rPr lang="en-US" altLang="en-US" sz="1600">
                <a:solidFill>
                  <a:srgbClr val="000000"/>
                </a:solidFill>
              </a:rPr>
              <a:t> &lt; 10 sugar units</a:t>
            </a:r>
          </a:p>
          <a:p>
            <a:pPr algn="l" rtl="0" eaLnBrk="1" hangingPunct="1">
              <a:spcBef>
                <a:spcPct val="50000"/>
              </a:spcBef>
              <a:buFontTx/>
              <a:buNone/>
            </a:pPr>
            <a:r>
              <a:rPr lang="en-US" altLang="en-US" sz="1600" b="1"/>
              <a:t>Function</a:t>
            </a:r>
            <a:r>
              <a:rPr lang="en-US" altLang="en-US" sz="1600"/>
              <a:t> </a:t>
            </a:r>
          </a:p>
          <a:p>
            <a:pPr algn="l" rtl="0" eaLnBrk="1" hangingPunct="1">
              <a:spcBef>
                <a:spcPct val="50000"/>
              </a:spcBef>
              <a:buFontTx/>
              <a:buNone/>
            </a:pPr>
            <a:r>
              <a:rPr lang="en-US" altLang="en-US" sz="1600" b="1">
                <a:solidFill>
                  <a:srgbClr val="000000"/>
                </a:solidFill>
              </a:rPr>
              <a:t>- </a:t>
            </a:r>
            <a:r>
              <a:rPr lang="en-US" altLang="en-US" sz="1600"/>
              <a:t>They form </a:t>
            </a:r>
            <a:r>
              <a:rPr lang="en-US" altLang="en-US" sz="1600" b="1"/>
              <a:t>hydrogen bonds </a:t>
            </a:r>
            <a:r>
              <a:rPr lang="en-US" altLang="en-US" sz="1600"/>
              <a:t>with the water molecules surrounding the cell and thus help to </a:t>
            </a:r>
            <a:r>
              <a:rPr lang="en-US" altLang="en-US" sz="1600" b="1"/>
              <a:t>stabilize</a:t>
            </a:r>
            <a:r>
              <a:rPr lang="en-US" altLang="en-US" sz="1600"/>
              <a:t> membrane structure</a:t>
            </a:r>
            <a:endParaRPr lang="en-US" altLang="en-US" sz="1600" b="1">
              <a:solidFill>
                <a:srgbClr val="000000"/>
              </a:solidFill>
            </a:endParaRPr>
          </a:p>
          <a:p>
            <a:pPr algn="l" rtl="0" eaLnBrk="1" hangingPunct="1">
              <a:spcBef>
                <a:spcPct val="50000"/>
              </a:spcBef>
              <a:buFontTx/>
              <a:buNone/>
            </a:pPr>
            <a:r>
              <a:rPr lang="en-US" altLang="en-US" sz="1600"/>
              <a:t>- Used for </a:t>
            </a:r>
            <a:r>
              <a:rPr lang="en-US" altLang="en-US" sz="1600" b="1"/>
              <a:t>cell to cell recognition</a:t>
            </a:r>
            <a:r>
              <a:rPr lang="en-US" altLang="en-US" sz="1600"/>
              <a:t>(glycolipids and glycoproteins), </a:t>
            </a:r>
            <a:r>
              <a:rPr lang="en-US" altLang="en-US" sz="1600">
                <a:solidFill>
                  <a:srgbClr val="000000"/>
                </a:solidFill>
              </a:rPr>
              <a:t>the ability of a cell to distinguish one type of neighboring cell from another– </a:t>
            </a:r>
            <a:r>
              <a:rPr lang="en-US" altLang="en-US" sz="1600" b="1">
                <a:solidFill>
                  <a:srgbClr val="CC0000"/>
                </a:solidFill>
              </a:rPr>
              <a:t>antigens </a:t>
            </a:r>
            <a:r>
              <a:rPr lang="en-US" altLang="en-US" sz="1600"/>
              <a:t>(glycoprotein)</a:t>
            </a:r>
          </a:p>
          <a:p>
            <a:pPr algn="l" rtl="0" eaLnBrk="1" hangingPunct="1">
              <a:spcBef>
                <a:spcPct val="5000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- Basis of immune response. </a:t>
            </a:r>
            <a:r>
              <a:rPr lang="en-US" altLang="en-US" sz="1600" b="1">
                <a:solidFill>
                  <a:srgbClr val="000000"/>
                </a:solidFill>
              </a:rPr>
              <a:t>e.g.</a:t>
            </a:r>
            <a:r>
              <a:rPr lang="en-US" altLang="en-US" sz="1600">
                <a:solidFill>
                  <a:srgbClr val="000000"/>
                </a:solidFill>
              </a:rPr>
              <a:t> WBC and T-cell response </a:t>
            </a:r>
            <a:r>
              <a:rPr lang="en-US" altLang="en-US" sz="1600" b="1">
                <a:solidFill>
                  <a:srgbClr val="0F116A"/>
                </a:solidFill>
              </a:rPr>
              <a:t>basis for rejection of foreign cells by </a:t>
            </a:r>
            <a:br>
              <a:rPr lang="en-US" altLang="en-US" sz="1600" b="1">
                <a:solidFill>
                  <a:srgbClr val="0F116A"/>
                </a:solidFill>
              </a:rPr>
            </a:br>
            <a:r>
              <a:rPr lang="en-US" altLang="en-US" sz="1600" b="1" u="sng">
                <a:solidFill>
                  <a:srgbClr val="CC0000"/>
                </a:solidFill>
              </a:rPr>
              <a:t>immune system</a:t>
            </a:r>
            <a:endParaRPr lang="en-US" altLang="en-US" sz="1600"/>
          </a:p>
          <a:p>
            <a:pPr algn="l" rtl="0" eaLnBrk="1" hangingPunct="1">
              <a:spcBef>
                <a:spcPct val="50000"/>
              </a:spcBef>
              <a:buFontTx/>
              <a:buNone/>
            </a:pPr>
            <a:r>
              <a:rPr lang="en-US" altLang="en-US" sz="1600"/>
              <a:t>- </a:t>
            </a:r>
            <a:r>
              <a:rPr lang="en-US" altLang="en-US" sz="1600" b="1"/>
              <a:t>Receptors:</a:t>
            </a:r>
            <a:r>
              <a:rPr lang="en-US" altLang="en-US" sz="1600"/>
              <a:t> binding with hormones or neurotransmitters</a:t>
            </a:r>
            <a:endParaRPr lang="ar-JO" altLang="en-US" sz="1600"/>
          </a:p>
          <a:p>
            <a:pPr algn="l" rtl="0" eaLnBrk="1" hangingPunct="1">
              <a:buClr>
                <a:srgbClr val="339933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1600">
                <a:solidFill>
                  <a:srgbClr val="000000"/>
                </a:solidFill>
              </a:rPr>
              <a:t>- vary from species to species, individual to individual, and even from cell type to cell type within the same individual. </a:t>
            </a:r>
            <a:r>
              <a:rPr lang="en-US" altLang="en-US" sz="1600" b="1">
                <a:solidFill>
                  <a:srgbClr val="000000"/>
                </a:solidFill>
              </a:rPr>
              <a:t>e.g.</a:t>
            </a:r>
            <a:r>
              <a:rPr lang="en-US" altLang="en-US" sz="1600">
                <a:solidFill>
                  <a:srgbClr val="000000"/>
                </a:solidFill>
              </a:rPr>
              <a:t> </a:t>
            </a:r>
            <a:r>
              <a:rPr lang="en-US" altLang="en-US" sz="1600" b="1">
                <a:solidFill>
                  <a:srgbClr val="000000"/>
                </a:solidFill>
              </a:rPr>
              <a:t>ABO group/ blood typing </a:t>
            </a:r>
            <a:r>
              <a:rPr lang="en-US" altLang="en-US" sz="1600"/>
              <a:t>(glycolipids)</a:t>
            </a:r>
          </a:p>
          <a:p>
            <a:pPr algn="l" rtl="0" eaLnBrk="1" hangingPunct="1">
              <a:buClr>
                <a:srgbClr val="339933"/>
              </a:buClr>
              <a:buSzPct val="70000"/>
              <a:buFont typeface="Wingdings" panose="05000000000000000000" pitchFamily="2" charset="2"/>
              <a:buNone/>
            </a:pPr>
            <a:endParaRPr lang="en-US" altLang="en-US" sz="800" b="1">
              <a:solidFill>
                <a:srgbClr val="000000"/>
              </a:solidFill>
            </a:endParaRPr>
          </a:p>
        </p:txBody>
      </p:sp>
      <p:pic>
        <p:nvPicPr>
          <p:cNvPr id="16387" name="Picture 5" descr="06_07d">
            <a:extLst>
              <a:ext uri="{FF2B5EF4-FFF2-40B4-BE49-F238E27FC236}">
                <a16:creationId xmlns:a16="http://schemas.microsoft.com/office/drawing/2014/main" id="{845A132E-AA33-446D-B88A-A7E2D1E9E3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25" t="7500" r="27000" b="19501"/>
          <a:stretch>
            <a:fillRect/>
          </a:stretch>
        </p:blipFill>
        <p:spPr bwMode="auto">
          <a:xfrm>
            <a:off x="5867400" y="1700213"/>
            <a:ext cx="3025775" cy="3690937"/>
          </a:xfrm>
          <a:prstGeom prst="rect">
            <a:avLst/>
          </a:prstGeom>
          <a:noFill/>
          <a:ln w="19050">
            <a:solidFill>
              <a:srgbClr val="3333FF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8" name="Rectangle 6">
            <a:extLst>
              <a:ext uri="{FF2B5EF4-FFF2-40B4-BE49-F238E27FC236}">
                <a16:creationId xmlns:a16="http://schemas.microsoft.com/office/drawing/2014/main" id="{35AEDCA9-C957-4F25-9BAE-757E19EB60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3175" y="2016125"/>
            <a:ext cx="13446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3333FF"/>
                </a:solidFill>
              </a:rPr>
              <a:t>glycoproteins</a:t>
            </a:r>
          </a:p>
        </p:txBody>
      </p:sp>
      <p:sp>
        <p:nvSpPr>
          <p:cNvPr id="16389" name="Rectangle 7">
            <a:extLst>
              <a:ext uri="{FF2B5EF4-FFF2-40B4-BE49-F238E27FC236}">
                <a16:creationId xmlns:a16="http://schemas.microsoft.com/office/drawing/2014/main" id="{CA8D5786-BEE0-4C05-9EDD-550AA886E9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0425" y="1844675"/>
            <a:ext cx="11080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3333FF"/>
                </a:solidFill>
              </a:rPr>
              <a:t>glycolipids</a:t>
            </a:r>
            <a:endParaRPr lang="en-US" altLang="en-US" sz="1800" b="1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4">
            <a:extLst>
              <a:ext uri="{FF2B5EF4-FFF2-40B4-BE49-F238E27FC236}">
                <a16:creationId xmlns:a16="http://schemas.microsoft.com/office/drawing/2014/main" id="{6BC16192-4960-49D5-B036-44CE87468E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260350"/>
            <a:ext cx="8569325" cy="2262188"/>
          </a:xfrm>
          <a:prstGeom prst="rect">
            <a:avLst/>
          </a:prstGeom>
          <a:solidFill>
            <a:srgbClr val="FFFF66"/>
          </a:solidFill>
          <a:ln w="38100" cmpd="dbl">
            <a:solidFill>
              <a:srgbClr val="3333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Proteins</a:t>
            </a:r>
          </a:p>
          <a:p>
            <a:pPr algn="l" rtl="0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the cell membrane also contains a number of proteins </a:t>
            </a:r>
            <a:endParaRPr lang="ar-JO" altLang="en-US" sz="1800"/>
          </a:p>
          <a:p>
            <a:pPr algn="l" rtl="0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While the lipid bilayer provides the </a:t>
            </a:r>
            <a:r>
              <a:rPr lang="en-US" altLang="en-US" sz="1800" b="1"/>
              <a:t>structure</a:t>
            </a:r>
            <a:r>
              <a:rPr lang="en-US" altLang="en-US" sz="1800"/>
              <a:t> for the cell membrane, membrane proteins allow for many of the </a:t>
            </a:r>
            <a:r>
              <a:rPr lang="en-US" altLang="en-US" sz="1800" b="1"/>
              <a:t>interactions</a:t>
            </a:r>
            <a:r>
              <a:rPr lang="en-US" altLang="en-US" sz="1800"/>
              <a:t> that occur between cells </a:t>
            </a:r>
            <a:endParaRPr lang="ar-JO" altLang="en-US" sz="1800"/>
          </a:p>
          <a:p>
            <a:pPr algn="l" rtl="0"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/>
              <a:t>Most </a:t>
            </a:r>
            <a:r>
              <a:rPr lang="en-US" altLang="en-US" sz="1800"/>
              <a:t>membrane proteins are </a:t>
            </a:r>
            <a:r>
              <a:rPr lang="en-US" altLang="en-US" sz="1800" b="1"/>
              <a:t>free</a:t>
            </a:r>
            <a:r>
              <a:rPr lang="en-US" altLang="en-US" sz="1800"/>
              <a:t> to move within the lipid bilayer as a result of its </a:t>
            </a:r>
            <a:r>
              <a:rPr lang="en-US" altLang="en-US" sz="1800" b="1"/>
              <a:t>fluidity</a:t>
            </a:r>
            <a:r>
              <a:rPr lang="en-US" altLang="en-US" sz="1800"/>
              <a:t>, some can  be </a:t>
            </a:r>
            <a:r>
              <a:rPr lang="en-US" altLang="en-US" sz="1800" b="1"/>
              <a:t>confined</a:t>
            </a:r>
            <a:r>
              <a:rPr lang="en-US" altLang="en-US" sz="1800"/>
              <a:t> to certain areas of the bilayer</a:t>
            </a:r>
          </a:p>
        </p:txBody>
      </p:sp>
      <p:pic>
        <p:nvPicPr>
          <p:cNvPr id="17411" name="Picture 6" descr="structure">
            <a:extLst>
              <a:ext uri="{FF2B5EF4-FFF2-40B4-BE49-F238E27FC236}">
                <a16:creationId xmlns:a16="http://schemas.microsoft.com/office/drawing/2014/main" id="{6452FBD3-B364-469E-A301-1E7A51CF5C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2924175"/>
            <a:ext cx="7200900" cy="3600450"/>
          </a:xfrm>
          <a:prstGeom prst="rect">
            <a:avLst/>
          </a:prstGeom>
          <a:noFill/>
          <a:ln w="19050">
            <a:solidFill>
              <a:srgbClr val="3333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4">
            <a:extLst>
              <a:ext uri="{FF2B5EF4-FFF2-40B4-BE49-F238E27FC236}">
                <a16:creationId xmlns:a16="http://schemas.microsoft.com/office/drawing/2014/main" id="{6D4CBB8C-2B7F-4EB2-917A-555B1DB6B5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88913"/>
            <a:ext cx="4826000" cy="6172200"/>
          </a:xfrm>
          <a:prstGeom prst="rect">
            <a:avLst/>
          </a:prstGeom>
          <a:solidFill>
            <a:srgbClr val="FFFF66"/>
          </a:solidFill>
          <a:ln w="38100" cmpd="dbl">
            <a:solidFill>
              <a:srgbClr val="3333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en-US" altLang="en-US" sz="1800" b="1"/>
              <a:t>classifications </a:t>
            </a:r>
          </a:p>
          <a:p>
            <a:pPr algn="l" rtl="0" eaLnBrk="1" hangingPunct="1">
              <a:spcBef>
                <a:spcPct val="0"/>
              </a:spcBef>
              <a:buFontTx/>
              <a:buNone/>
            </a:pPr>
            <a:endParaRPr lang="en-US" altLang="en-US" sz="1800" b="1"/>
          </a:p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en-US" altLang="en-US" sz="1800" b="1"/>
              <a:t>1. Integral Proteins</a:t>
            </a:r>
            <a:r>
              <a:rPr lang="en-US" altLang="en-US" sz="1800"/>
              <a:t> </a:t>
            </a:r>
          </a:p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-Usually about </a:t>
            </a:r>
            <a:r>
              <a:rPr lang="en-US" altLang="en-US" sz="1800" b="1"/>
              <a:t>70 to 80%</a:t>
            </a:r>
            <a:r>
              <a:rPr lang="en-US" altLang="en-US" sz="1800"/>
              <a:t> of membrane proteins are </a:t>
            </a:r>
            <a:r>
              <a:rPr lang="en-US" altLang="en-US" sz="1800" b="1" i="1"/>
              <a:t>spanning</a:t>
            </a:r>
            <a:r>
              <a:rPr lang="en-US" altLang="en-US" sz="1800" b="1"/>
              <a:t> </a:t>
            </a:r>
            <a:r>
              <a:rPr lang="en-US" altLang="en-US" sz="1800"/>
              <a:t>the membrane in some manner </a:t>
            </a:r>
          </a:p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-integral proteins are usually </a:t>
            </a:r>
            <a:r>
              <a:rPr lang="en-US" altLang="en-US" sz="1800" b="1"/>
              <a:t>transmembrane</a:t>
            </a:r>
            <a:r>
              <a:rPr lang="en-US" altLang="en-US" sz="1800"/>
              <a:t> proteins, extending through the lipid bilayer. </a:t>
            </a:r>
            <a:r>
              <a:rPr lang="en-US" altLang="en-US" sz="1800" b="1"/>
              <a:t>Transmembrane proteins</a:t>
            </a:r>
            <a:r>
              <a:rPr lang="en-US" altLang="en-US" sz="1800"/>
              <a:t> are amphipathic, in that they have hydrophobic and hydrophilic regions  </a:t>
            </a:r>
          </a:p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F116A"/>
                </a:solidFill>
              </a:rPr>
              <a:t>Within membrane</a:t>
            </a:r>
          </a:p>
          <a:p>
            <a:pPr lvl="1" algn="l" rtl="0" eaLnBrk="1" hangingPunct="1">
              <a:spcBef>
                <a:spcPct val="0"/>
              </a:spcBef>
              <a:buFontTx/>
              <a:buNone/>
            </a:pPr>
            <a:r>
              <a:rPr lang="en-US" altLang="en-US" sz="1800" b="1" u="sng">
                <a:solidFill>
                  <a:srgbClr val="CC0000"/>
                </a:solidFill>
              </a:rPr>
              <a:t>nonpolar</a:t>
            </a:r>
            <a:r>
              <a:rPr lang="en-US" altLang="en-US" sz="1800" b="1"/>
              <a:t> amino acids </a:t>
            </a:r>
          </a:p>
          <a:p>
            <a:pPr lvl="2" algn="l" rtl="0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CC0000"/>
                </a:solidFill>
              </a:rPr>
              <a:t>hydrophobic</a:t>
            </a:r>
            <a:r>
              <a:rPr lang="en-US" altLang="en-US" sz="1800" b="1">
                <a:solidFill>
                  <a:srgbClr val="0F116A"/>
                </a:solidFill>
              </a:rPr>
              <a:t> </a:t>
            </a:r>
          </a:p>
          <a:p>
            <a:pPr lvl="2" algn="l" rtl="0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F116A"/>
                </a:solidFill>
              </a:rPr>
              <a:t>anchors protein into membrane</a:t>
            </a:r>
          </a:p>
          <a:p>
            <a:pPr algn="l" rtl="0" eaLnBrk="1" hangingPunct="1">
              <a:spcBef>
                <a:spcPct val="0"/>
              </a:spcBef>
              <a:buFontTx/>
              <a:buNone/>
            </a:pPr>
            <a:endParaRPr lang="en-US" altLang="en-US" sz="1800" b="1">
              <a:solidFill>
                <a:srgbClr val="0F116A"/>
              </a:solidFill>
            </a:endParaRPr>
          </a:p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F116A"/>
                </a:solidFill>
              </a:rPr>
              <a:t>On outer surfaces of membrane</a:t>
            </a:r>
          </a:p>
          <a:p>
            <a:pPr lvl="1" algn="l" rtl="0" eaLnBrk="1" hangingPunct="1">
              <a:spcBef>
                <a:spcPct val="0"/>
              </a:spcBef>
              <a:buFontTx/>
              <a:buNone/>
            </a:pPr>
            <a:r>
              <a:rPr lang="en-US" altLang="en-US" sz="1800" b="1" u="sng">
                <a:solidFill>
                  <a:srgbClr val="CC0000"/>
                </a:solidFill>
              </a:rPr>
              <a:t>polar</a:t>
            </a:r>
            <a:r>
              <a:rPr lang="en-US" altLang="en-US" sz="1800" b="1"/>
              <a:t> amino acids </a:t>
            </a:r>
          </a:p>
          <a:p>
            <a:pPr lvl="2" algn="l" rtl="0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CC0000"/>
                </a:solidFill>
              </a:rPr>
              <a:t>hydrophilic</a:t>
            </a:r>
          </a:p>
          <a:p>
            <a:pPr lvl="2" algn="l" rtl="0" eaLnBrk="1" hangingPunct="1">
              <a:spcBef>
                <a:spcPct val="0"/>
              </a:spcBef>
              <a:buFontTx/>
              <a:buNone/>
            </a:pPr>
            <a:r>
              <a:rPr lang="en-US" altLang="en-US" sz="1800" b="1"/>
              <a:t>extend into extracellular fluid &amp; into cytosol</a:t>
            </a:r>
            <a:endParaRPr lang="en-US" altLang="en-US" sz="1800" b="1">
              <a:solidFill>
                <a:srgbClr val="0F116A"/>
              </a:solidFill>
            </a:endParaRPr>
          </a:p>
          <a:p>
            <a:pPr lvl="2" algn="l" rtl="0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pSp>
        <p:nvGrpSpPr>
          <p:cNvPr id="18435" name="Group 14">
            <a:extLst>
              <a:ext uri="{FF2B5EF4-FFF2-40B4-BE49-F238E27FC236}">
                <a16:creationId xmlns:a16="http://schemas.microsoft.com/office/drawing/2014/main" id="{5AE3E578-3DF7-4547-A24F-6167E3B7D666}"/>
              </a:ext>
            </a:extLst>
          </p:cNvPr>
          <p:cNvGrpSpPr>
            <a:grpSpLocks/>
          </p:cNvGrpSpPr>
          <p:nvPr/>
        </p:nvGrpSpPr>
        <p:grpSpPr bwMode="auto">
          <a:xfrm>
            <a:off x="5292725" y="981075"/>
            <a:ext cx="3606800" cy="5019675"/>
            <a:chOff x="3152" y="618"/>
            <a:chExt cx="2272" cy="3162"/>
          </a:xfrm>
        </p:grpSpPr>
        <p:grpSp>
          <p:nvGrpSpPr>
            <p:cNvPr id="18436" name="Group 13">
              <a:extLst>
                <a:ext uri="{FF2B5EF4-FFF2-40B4-BE49-F238E27FC236}">
                  <a16:creationId xmlns:a16="http://schemas.microsoft.com/office/drawing/2014/main" id="{625D876C-56EC-4BA6-8126-D93520F2824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52" y="618"/>
              <a:ext cx="2272" cy="3143"/>
              <a:chOff x="3152" y="618"/>
              <a:chExt cx="2272" cy="3143"/>
            </a:xfrm>
          </p:grpSpPr>
          <p:pic>
            <p:nvPicPr>
              <p:cNvPr id="18438" name="Picture 7" descr="06_08">
                <a:extLst>
                  <a:ext uri="{FF2B5EF4-FFF2-40B4-BE49-F238E27FC236}">
                    <a16:creationId xmlns:a16="http://schemas.microsoft.com/office/drawing/2014/main" id="{AD7C3259-BE4B-4466-BB7E-1995F3A0B46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874" t="3000" r="21375" b="3000"/>
              <a:stretch>
                <a:fillRect/>
              </a:stretch>
            </p:blipFill>
            <p:spPr bwMode="auto">
              <a:xfrm>
                <a:off x="3152" y="618"/>
                <a:ext cx="2272" cy="3143"/>
              </a:xfrm>
              <a:prstGeom prst="rect">
                <a:avLst/>
              </a:prstGeom>
              <a:noFill/>
              <a:ln w="38100">
                <a:solidFill>
                  <a:srgbClr val="3333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8439" name="Line 8">
                <a:extLst>
                  <a:ext uri="{FF2B5EF4-FFF2-40B4-BE49-F238E27FC236}">
                    <a16:creationId xmlns:a16="http://schemas.microsoft.com/office/drawing/2014/main" id="{78B3C779-EE85-4E96-B7EB-A2C4B40600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125" y="790"/>
                <a:ext cx="372" cy="1"/>
              </a:xfrm>
              <a:prstGeom prst="line">
                <a:avLst/>
              </a:prstGeom>
              <a:noFill/>
              <a:ln w="38100">
                <a:solidFill>
                  <a:srgbClr val="3333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40" name="Rectangle 9">
                <a:extLst>
                  <a:ext uri="{FF2B5EF4-FFF2-40B4-BE49-F238E27FC236}">
                    <a16:creationId xmlns:a16="http://schemas.microsoft.com/office/drawing/2014/main" id="{FF076862-690E-449D-AA3D-FEEBBD761E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2" y="720"/>
                <a:ext cx="886" cy="350"/>
              </a:xfrm>
              <a:prstGeom prst="rect">
                <a:avLst/>
              </a:prstGeom>
              <a:noFill/>
              <a:ln w="38100">
                <a:solidFill>
                  <a:srgbClr val="3333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2000" b="1">
                    <a:solidFill>
                      <a:srgbClr val="000000"/>
                    </a:solidFill>
                  </a:rPr>
                  <a:t>Polar areas</a:t>
                </a:r>
              </a:p>
              <a:p>
                <a:pPr algn="ctr" rtl="0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2000" b="1">
                    <a:solidFill>
                      <a:srgbClr val="000000"/>
                    </a:solidFill>
                  </a:rPr>
                  <a:t>of protein</a:t>
                </a:r>
                <a:endParaRPr lang="en-US" altLang="en-US" sz="2000" b="1"/>
              </a:p>
            </p:txBody>
          </p:sp>
          <p:sp>
            <p:nvSpPr>
              <p:cNvPr id="18441" name="Rectangle 10">
                <a:extLst>
                  <a:ext uri="{FF2B5EF4-FFF2-40B4-BE49-F238E27FC236}">
                    <a16:creationId xmlns:a16="http://schemas.microsoft.com/office/drawing/2014/main" id="{0623F298-FCD4-4D35-A4DD-F10CAB4368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34" y="2205"/>
                <a:ext cx="2035" cy="187"/>
              </a:xfrm>
              <a:prstGeom prst="rect">
                <a:avLst/>
              </a:prstGeom>
              <a:noFill/>
              <a:ln w="38100">
                <a:solidFill>
                  <a:srgbClr val="3333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lnSpc>
                    <a:spcPct val="85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2000" b="1">
                    <a:solidFill>
                      <a:srgbClr val="000000"/>
                    </a:solidFill>
                  </a:rPr>
                  <a:t>Nonpolar areas of protein</a:t>
                </a:r>
                <a:endParaRPr lang="en-US" altLang="en-US" sz="2000" b="1"/>
              </a:p>
            </p:txBody>
          </p:sp>
          <p:sp>
            <p:nvSpPr>
              <p:cNvPr id="18442" name="Freeform 11">
                <a:extLst>
                  <a:ext uri="{FF2B5EF4-FFF2-40B4-BE49-F238E27FC236}">
                    <a16:creationId xmlns:a16="http://schemas.microsoft.com/office/drawing/2014/main" id="{CC44EFE6-11BE-464E-8F65-93E1ED7C7331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3969" y="2387"/>
                <a:ext cx="713" cy="317"/>
              </a:xfrm>
              <a:custGeom>
                <a:avLst/>
                <a:gdLst>
                  <a:gd name="T0" fmla="*/ 251 w 461"/>
                  <a:gd name="T1" fmla="*/ 3 h 914"/>
                  <a:gd name="T2" fmla="*/ 0 w 461"/>
                  <a:gd name="T3" fmla="*/ 13 h 914"/>
                  <a:gd name="T4" fmla="*/ 2639 w 461"/>
                  <a:gd name="T5" fmla="*/ 0 h 914"/>
                  <a:gd name="T6" fmla="*/ 0 60000 65536"/>
                  <a:gd name="T7" fmla="*/ 0 60000 65536"/>
                  <a:gd name="T8" fmla="*/ 0 60000 65536"/>
                  <a:gd name="T9" fmla="*/ 0 w 461"/>
                  <a:gd name="T10" fmla="*/ 0 h 914"/>
                  <a:gd name="T11" fmla="*/ 461 w 461"/>
                  <a:gd name="T12" fmla="*/ 914 h 91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61" h="914">
                    <a:moveTo>
                      <a:pt x="44" y="244"/>
                    </a:moveTo>
                    <a:lnTo>
                      <a:pt x="0" y="914"/>
                    </a:lnTo>
                    <a:lnTo>
                      <a:pt x="461" y="0"/>
                    </a:lnTo>
                  </a:path>
                </a:pathLst>
              </a:custGeom>
              <a:noFill/>
              <a:ln w="38100">
                <a:solidFill>
                  <a:srgbClr val="3333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8437" name="Rectangle 12">
              <a:extLst>
                <a:ext uri="{FF2B5EF4-FFF2-40B4-BE49-F238E27FC236}">
                  <a16:creationId xmlns:a16="http://schemas.microsoft.com/office/drawing/2014/main" id="{F72CD2FD-75E8-46BE-8DF3-0BA0237654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3430"/>
              <a:ext cx="886" cy="350"/>
            </a:xfrm>
            <a:prstGeom prst="rect">
              <a:avLst/>
            </a:prstGeom>
            <a:noFill/>
            <a:ln w="38100">
              <a:solidFill>
                <a:srgbClr val="3333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0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000" b="1">
                  <a:solidFill>
                    <a:srgbClr val="000000"/>
                  </a:solidFill>
                </a:rPr>
                <a:t>Polar areas</a:t>
              </a:r>
            </a:p>
            <a:p>
              <a:pPr algn="ctr" rtl="0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000" b="1">
                  <a:solidFill>
                    <a:srgbClr val="000000"/>
                  </a:solidFill>
                </a:rPr>
                <a:t>of protein</a:t>
              </a:r>
              <a:endParaRPr lang="en-US" altLang="en-US" sz="2000" b="1"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4">
            <a:extLst>
              <a:ext uri="{FF2B5EF4-FFF2-40B4-BE49-F238E27FC236}">
                <a16:creationId xmlns:a16="http://schemas.microsoft.com/office/drawing/2014/main" id="{110C95CB-DCDC-46D6-9210-81429C4E2D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260350"/>
            <a:ext cx="7993063" cy="2052638"/>
          </a:xfrm>
          <a:prstGeom prst="rect">
            <a:avLst/>
          </a:prstGeom>
          <a:solidFill>
            <a:srgbClr val="FFFF66"/>
          </a:solidFill>
          <a:ln w="38100" cmpd="dbl">
            <a:solidFill>
              <a:srgbClr val="3333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Transmembrane proteins are the only class of proteins that can perform </a:t>
            </a:r>
            <a:r>
              <a:rPr lang="en-US" altLang="en-US" sz="1800" b="1"/>
              <a:t>functions</a:t>
            </a:r>
            <a:r>
              <a:rPr lang="en-US" altLang="en-US" sz="1800"/>
              <a:t> both </a:t>
            </a:r>
            <a:r>
              <a:rPr lang="en-US" altLang="en-US" sz="1800" b="1"/>
              <a:t>inside</a:t>
            </a:r>
            <a:r>
              <a:rPr lang="en-US" altLang="en-US" sz="1800"/>
              <a:t> and </a:t>
            </a:r>
            <a:r>
              <a:rPr lang="en-US" altLang="en-US" sz="1800" b="1"/>
              <a:t>outside</a:t>
            </a:r>
            <a:r>
              <a:rPr lang="en-US" altLang="en-US" sz="1800"/>
              <a:t> of the cell.</a:t>
            </a:r>
          </a:p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 </a:t>
            </a:r>
          </a:p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Proteins inserted once through the membrane are called "</a:t>
            </a:r>
            <a:r>
              <a:rPr lang="en-US" altLang="en-US" sz="1800" b="1">
                <a:solidFill>
                  <a:srgbClr val="3333FF"/>
                </a:solidFill>
              </a:rPr>
              <a:t>single-pass transmembrane proteins</a:t>
            </a:r>
            <a:r>
              <a:rPr lang="en-US" altLang="en-US" sz="1800"/>
              <a:t>." Those that pass through several times are called "</a:t>
            </a:r>
            <a:r>
              <a:rPr lang="en-US" altLang="en-US" sz="1800" b="1">
                <a:solidFill>
                  <a:srgbClr val="3333FF"/>
                </a:solidFill>
              </a:rPr>
              <a:t>multipass transmembrane proteins</a:t>
            </a:r>
            <a:r>
              <a:rPr lang="en-US" altLang="en-US" sz="1800"/>
              <a:t>“ , they form loops outside the membrane</a:t>
            </a:r>
          </a:p>
        </p:txBody>
      </p:sp>
      <p:pic>
        <p:nvPicPr>
          <p:cNvPr id="19459" name="Picture 6" descr="intper">
            <a:extLst>
              <a:ext uri="{FF2B5EF4-FFF2-40B4-BE49-F238E27FC236}">
                <a16:creationId xmlns:a16="http://schemas.microsoft.com/office/drawing/2014/main" id="{1FE67A5B-5FA4-4490-8167-E4372B6EAB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18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492375"/>
            <a:ext cx="7272337" cy="3889375"/>
          </a:xfrm>
          <a:prstGeom prst="rect">
            <a:avLst/>
          </a:prstGeom>
          <a:noFill/>
          <a:ln w="19050">
            <a:solidFill>
              <a:srgbClr val="3333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60" name="Text Box 7">
            <a:extLst>
              <a:ext uri="{FF2B5EF4-FFF2-40B4-BE49-F238E27FC236}">
                <a16:creationId xmlns:a16="http://schemas.microsoft.com/office/drawing/2014/main" id="{161B8D1B-06D3-446C-BE0A-EA29FEE190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0788" y="4652963"/>
            <a:ext cx="15113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FFFF66"/>
                </a:solidFill>
              </a:rPr>
              <a:t>multipass</a:t>
            </a:r>
          </a:p>
        </p:txBody>
      </p:sp>
      <p:sp>
        <p:nvSpPr>
          <p:cNvPr id="19461" name="Text Box 8">
            <a:extLst>
              <a:ext uri="{FF2B5EF4-FFF2-40B4-BE49-F238E27FC236}">
                <a16:creationId xmlns:a16="http://schemas.microsoft.com/office/drawing/2014/main" id="{5090D526-759E-433F-95F0-0BB08C5500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0338" y="5013325"/>
            <a:ext cx="12969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50000"/>
              </a:spcBef>
              <a:buFontTx/>
              <a:buNone/>
            </a:pPr>
            <a:r>
              <a:rPr lang="en-US" altLang="en-US" sz="1600" b="1">
                <a:solidFill>
                  <a:srgbClr val="FFFF66"/>
                </a:solidFill>
              </a:rPr>
              <a:t>singlepass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4">
            <a:extLst>
              <a:ext uri="{FF2B5EF4-FFF2-40B4-BE49-F238E27FC236}">
                <a16:creationId xmlns:a16="http://schemas.microsoft.com/office/drawing/2014/main" id="{5E6238C3-FE85-4916-B90A-7521875E5C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88913"/>
            <a:ext cx="8785225" cy="2052637"/>
          </a:xfrm>
          <a:prstGeom prst="rect">
            <a:avLst/>
          </a:prstGeom>
          <a:solidFill>
            <a:srgbClr val="FFFF66"/>
          </a:solidFill>
          <a:ln w="38100" cmpd="dbl">
            <a:solidFill>
              <a:srgbClr val="3333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en-US" altLang="en-US" sz="1800" b="1"/>
              <a:t>2. Peripheral Proteins</a:t>
            </a:r>
            <a:r>
              <a:rPr lang="en-US" altLang="en-US" sz="1800"/>
              <a:t> </a:t>
            </a:r>
          </a:p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Peripheral proteins are attached to the </a:t>
            </a:r>
            <a:r>
              <a:rPr lang="en-US" altLang="en-US" sz="1800" b="1"/>
              <a:t>exterior</a:t>
            </a:r>
            <a:r>
              <a:rPr lang="en-US" altLang="en-US" sz="1800"/>
              <a:t> of the lipid bilayer</a:t>
            </a:r>
            <a:r>
              <a:rPr lang="en-US" altLang="en-US" sz="1800" b="1"/>
              <a:t>.</a:t>
            </a:r>
            <a:r>
              <a:rPr lang="en-US" altLang="en-US" sz="1800"/>
              <a:t> easily </a:t>
            </a:r>
            <a:r>
              <a:rPr lang="en-US" altLang="en-US" sz="1800" b="1"/>
              <a:t>separable</a:t>
            </a:r>
            <a:r>
              <a:rPr lang="en-US" altLang="en-US" sz="1800"/>
              <a:t> from the lipid bilayer </a:t>
            </a:r>
            <a:r>
              <a:rPr lang="en-US" altLang="en-US" sz="1800" b="1"/>
              <a:t>20 to 30%</a:t>
            </a:r>
            <a:r>
              <a:rPr lang="en-US" altLang="en-US" sz="1800"/>
              <a:t> </a:t>
            </a:r>
          </a:p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are those that </a:t>
            </a:r>
            <a:r>
              <a:rPr lang="en-US" altLang="en-US" sz="1800" b="1"/>
              <a:t>do </a:t>
            </a:r>
            <a:r>
              <a:rPr lang="en-US" altLang="en-US" sz="1800" b="1" i="1"/>
              <a:t>not</a:t>
            </a:r>
            <a:r>
              <a:rPr lang="en-US" altLang="en-US" sz="1800" b="1"/>
              <a:t> </a:t>
            </a:r>
            <a:r>
              <a:rPr lang="en-US" altLang="en-US" sz="1800"/>
              <a:t>span the membrane but instead are </a:t>
            </a:r>
            <a:r>
              <a:rPr lang="en-US" altLang="en-US" sz="1800" b="1"/>
              <a:t>bound</a:t>
            </a:r>
            <a:r>
              <a:rPr lang="en-US" altLang="en-US" sz="1800"/>
              <a:t> either to lipids-based molecules or attached </a:t>
            </a:r>
            <a:r>
              <a:rPr lang="en-US" altLang="en-US" sz="1800" b="1"/>
              <a:t>noncovalently</a:t>
            </a:r>
            <a:r>
              <a:rPr lang="en-US" altLang="en-US" sz="1800"/>
              <a:t> to proteins that span the membrane </a:t>
            </a:r>
          </a:p>
          <a:p>
            <a:pPr algn="l" rtl="0" eaLnBrk="1" hangingPunct="1">
              <a:spcBef>
                <a:spcPct val="0"/>
              </a:spcBef>
              <a:buFontTx/>
              <a:buNone/>
            </a:pPr>
            <a:endParaRPr lang="en-US" altLang="en-US" sz="1800" b="1"/>
          </a:p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en-US" altLang="en-US" sz="1800" b="1"/>
              <a:t>(Bounded Proteins</a:t>
            </a:r>
            <a:r>
              <a:rPr lang="en-US" altLang="en-US" sz="1800"/>
              <a:t>, lipid bound and carbohydrate bound) </a:t>
            </a:r>
          </a:p>
        </p:txBody>
      </p:sp>
      <p:pic>
        <p:nvPicPr>
          <p:cNvPr id="20483" name="Picture 6" descr="MembraneProteins">
            <a:extLst>
              <a:ext uri="{FF2B5EF4-FFF2-40B4-BE49-F238E27FC236}">
                <a16:creationId xmlns:a16="http://schemas.microsoft.com/office/drawing/2014/main" id="{4E34EA1E-DB54-4CFC-88A0-E3247E1701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2349500"/>
            <a:ext cx="7488237" cy="2303463"/>
          </a:xfrm>
          <a:prstGeom prst="rect">
            <a:avLst/>
          </a:prstGeom>
          <a:noFill/>
          <a:ln w="28575">
            <a:solidFill>
              <a:srgbClr val="3333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5" descr="Image result for peripheral proteins and integral proteins">
            <a:extLst>
              <a:ext uri="{FF2B5EF4-FFF2-40B4-BE49-F238E27FC236}">
                <a16:creationId xmlns:a16="http://schemas.microsoft.com/office/drawing/2014/main" id="{6C772CEF-8F97-4E0B-BD8D-9DD86E231E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8" y="4740275"/>
            <a:ext cx="7705725" cy="2097088"/>
          </a:xfrm>
          <a:prstGeom prst="rect">
            <a:avLst/>
          </a:prstGeom>
          <a:solidFill>
            <a:srgbClr val="0000FF"/>
          </a:solidFill>
          <a:ln w="41275">
            <a:solidFill>
              <a:srgbClr val="3333FF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41D98CF8-A192-4C31-94F5-48990213F9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/>
              <a:t>Protein Functions</a:t>
            </a:r>
          </a:p>
        </p:txBody>
      </p:sp>
      <p:pic>
        <p:nvPicPr>
          <p:cNvPr id="21507" name="Picture 3">
            <a:extLst>
              <a:ext uri="{FF2B5EF4-FFF2-40B4-BE49-F238E27FC236}">
                <a16:creationId xmlns:a16="http://schemas.microsoft.com/office/drawing/2014/main" id="{7ED67718-6A42-4B03-86E3-FB16762598FD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90"/>
          <a:stretch>
            <a:fillRect/>
          </a:stretch>
        </p:blipFill>
        <p:spPr>
          <a:xfrm>
            <a:off x="0" y="981075"/>
            <a:ext cx="9144000" cy="5876925"/>
          </a:xfrm>
          <a:noFill/>
        </p:spPr>
      </p:pic>
      <p:sp>
        <p:nvSpPr>
          <p:cNvPr id="21508" name="Rectangle 4">
            <a:extLst>
              <a:ext uri="{FF2B5EF4-FFF2-40B4-BE49-F238E27FC236}">
                <a16:creationId xmlns:a16="http://schemas.microsoft.com/office/drawing/2014/main" id="{7E55273D-3283-4EFD-925F-19081E4D95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2275" y="5229225"/>
            <a:ext cx="316706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0000"/>
                </a:solidFill>
              </a:rPr>
              <a:t>(Cell surface Receptor)</a:t>
            </a:r>
          </a:p>
          <a:p>
            <a:pPr algn="l" rtl="0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endParaRPr lang="en-US" altLang="en-US" sz="2000" b="1"/>
          </a:p>
        </p:txBody>
      </p:sp>
      <p:sp>
        <p:nvSpPr>
          <p:cNvPr id="21509" name="Rectangle 5">
            <a:extLst>
              <a:ext uri="{FF2B5EF4-FFF2-40B4-BE49-F238E27FC236}">
                <a16:creationId xmlns:a16="http://schemas.microsoft.com/office/drawing/2014/main" id="{A812CDAC-FFF4-4CEE-B96D-AA3325F01D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9563" y="3357563"/>
            <a:ext cx="2484437" cy="1377950"/>
          </a:xfrm>
          <a:prstGeom prst="rect">
            <a:avLst/>
          </a:prstGeom>
          <a:solidFill>
            <a:srgbClr val="FFFF66"/>
          </a:solidFill>
          <a:ln w="9525">
            <a:solidFill>
              <a:srgbClr val="3333FF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2000" b="1"/>
              <a:t>(Cell surface identity Marker)</a:t>
            </a:r>
          </a:p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kumimoji="1" lang="en-US" altLang="en-US" sz="1400">
                <a:solidFill>
                  <a:schemeClr val="accent2"/>
                </a:solidFill>
              </a:rPr>
              <a:t>Some glycoproteins serve as </a:t>
            </a:r>
          </a:p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kumimoji="1" lang="en-US" altLang="en-US" sz="1400">
                <a:solidFill>
                  <a:schemeClr val="accent2"/>
                </a:solidFill>
              </a:rPr>
              <a:t>identification tags that are specifically recognized by other cells</a:t>
            </a:r>
          </a:p>
        </p:txBody>
      </p:sp>
      <p:sp>
        <p:nvSpPr>
          <p:cNvPr id="21510" name="Text Box 6">
            <a:extLst>
              <a:ext uri="{FF2B5EF4-FFF2-40B4-BE49-F238E27FC236}">
                <a16:creationId xmlns:a16="http://schemas.microsoft.com/office/drawing/2014/main" id="{D76124DB-B62B-45FE-9AD4-ABECDF1C70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5150" y="1412875"/>
            <a:ext cx="28082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1511" name="Text Box 8">
            <a:extLst>
              <a:ext uri="{FF2B5EF4-FFF2-40B4-BE49-F238E27FC236}">
                <a16:creationId xmlns:a16="http://schemas.microsoft.com/office/drawing/2014/main" id="{BA25A3BB-ED6C-4EBA-A0FA-F389A8DB35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5150" y="1412875"/>
            <a:ext cx="2592388" cy="665163"/>
          </a:xfrm>
          <a:prstGeom prst="rect">
            <a:avLst/>
          </a:prstGeom>
          <a:solidFill>
            <a:srgbClr val="FFFF66"/>
          </a:solidFill>
          <a:ln w="9525">
            <a:solidFill>
              <a:srgbClr val="3333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50000"/>
              </a:spcBef>
              <a:buFontTx/>
              <a:buNone/>
            </a:pPr>
            <a:r>
              <a:rPr lang="en-US" altLang="en-US" sz="1600">
                <a:solidFill>
                  <a:schemeClr val="accent2"/>
                </a:solidFill>
              </a:rPr>
              <a:t>-</a:t>
            </a:r>
            <a:r>
              <a:rPr lang="en-US" altLang="en-US" sz="1400">
                <a:solidFill>
                  <a:schemeClr val="accent2"/>
                </a:solidFill>
              </a:rPr>
              <a:t>Passive // Channel Proteins</a:t>
            </a:r>
          </a:p>
          <a:p>
            <a:pPr algn="l" rtl="0" eaLnBrk="1" hangingPunct="1">
              <a:spcBef>
                <a:spcPct val="50000"/>
              </a:spcBef>
              <a:buFontTx/>
              <a:buNone/>
            </a:pPr>
            <a:r>
              <a:rPr lang="en-US" altLang="en-US" sz="1400">
                <a:solidFill>
                  <a:schemeClr val="accent2"/>
                </a:solidFill>
              </a:rPr>
              <a:t>-Active // Protein Pumps</a:t>
            </a:r>
            <a:endParaRPr lang="en-US" altLang="en-US" sz="1800"/>
          </a:p>
        </p:txBody>
      </p:sp>
      <p:sp>
        <p:nvSpPr>
          <p:cNvPr id="21512" name="Text Box 9">
            <a:extLst>
              <a:ext uri="{FF2B5EF4-FFF2-40B4-BE49-F238E27FC236}">
                <a16:creationId xmlns:a16="http://schemas.microsoft.com/office/drawing/2014/main" id="{0F68C783-82EC-463F-8867-D27AF69575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3713" y="3429000"/>
            <a:ext cx="2592387" cy="801688"/>
          </a:xfrm>
          <a:prstGeom prst="rect">
            <a:avLst/>
          </a:prstGeom>
          <a:solidFill>
            <a:srgbClr val="FFFF66"/>
          </a:solidFill>
          <a:ln w="9525">
            <a:solidFill>
              <a:srgbClr val="3333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50000"/>
              </a:spcBef>
              <a:buFontTx/>
              <a:buNone/>
            </a:pPr>
            <a:r>
              <a:rPr lang="en-US" altLang="en-US" sz="1400">
                <a:solidFill>
                  <a:schemeClr val="accent2"/>
                </a:solidFill>
              </a:rPr>
              <a:t>Membrane enzymes produce a variety of substances essential for cell function</a:t>
            </a:r>
            <a:r>
              <a:rPr lang="en-US" altLang="en-US" sz="1800"/>
              <a:t> </a:t>
            </a:r>
          </a:p>
        </p:txBody>
      </p:sp>
      <p:sp>
        <p:nvSpPr>
          <p:cNvPr id="21513" name="Text Box 10">
            <a:extLst>
              <a:ext uri="{FF2B5EF4-FFF2-40B4-BE49-F238E27FC236}">
                <a16:creationId xmlns:a16="http://schemas.microsoft.com/office/drawing/2014/main" id="{153C062B-097B-430C-93F5-A94327D289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275" y="5516563"/>
            <a:ext cx="2951163" cy="846137"/>
          </a:xfrm>
          <a:prstGeom prst="rect">
            <a:avLst/>
          </a:prstGeom>
          <a:solidFill>
            <a:srgbClr val="FFFF66"/>
          </a:solidFill>
          <a:ln w="9525">
            <a:solidFill>
              <a:srgbClr val="3333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50000"/>
              </a:spcBef>
              <a:buFontTx/>
              <a:buNone/>
            </a:pPr>
            <a:r>
              <a:rPr lang="en-US" altLang="en-US" sz="1400">
                <a:solidFill>
                  <a:schemeClr val="accent2"/>
                </a:solidFill>
              </a:rPr>
              <a:t>Extracellular signaling molecule activates a membrane receptor </a:t>
            </a:r>
          </a:p>
          <a:p>
            <a:pPr algn="l" rtl="0" eaLnBrk="1" hangingPunct="1">
              <a:spcBef>
                <a:spcPct val="50000"/>
              </a:spcBef>
              <a:buFontTx/>
              <a:buNone/>
            </a:pPr>
            <a:r>
              <a:rPr lang="en-US" altLang="en-US" sz="1400">
                <a:solidFill>
                  <a:schemeClr val="accent2"/>
                </a:solidFill>
              </a:rPr>
              <a:t>creating intracellular response </a:t>
            </a:r>
          </a:p>
        </p:txBody>
      </p:sp>
      <p:sp>
        <p:nvSpPr>
          <p:cNvPr id="21514" name="Text Box 11">
            <a:extLst>
              <a:ext uri="{FF2B5EF4-FFF2-40B4-BE49-F238E27FC236}">
                <a16:creationId xmlns:a16="http://schemas.microsoft.com/office/drawing/2014/main" id="{A751ED6C-E62F-4026-9582-E1060CD38F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4025" y="1628775"/>
            <a:ext cx="2339975" cy="314325"/>
          </a:xfrm>
          <a:prstGeom prst="rect">
            <a:avLst/>
          </a:prstGeom>
          <a:solidFill>
            <a:srgbClr val="FFFF66"/>
          </a:solidFill>
          <a:ln w="9525">
            <a:solidFill>
              <a:srgbClr val="3333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50000"/>
              </a:spcBef>
              <a:buFontTx/>
              <a:buNone/>
            </a:pPr>
            <a:r>
              <a:rPr lang="en-US" altLang="en-US" sz="1400">
                <a:solidFill>
                  <a:schemeClr val="accent2"/>
                </a:solidFill>
              </a:rPr>
              <a:t>Intercellular junctions</a:t>
            </a:r>
          </a:p>
        </p:txBody>
      </p:sp>
      <p:sp>
        <p:nvSpPr>
          <p:cNvPr id="21515" name="Text Box 12">
            <a:extLst>
              <a:ext uri="{FF2B5EF4-FFF2-40B4-BE49-F238E27FC236}">
                <a16:creationId xmlns:a16="http://schemas.microsoft.com/office/drawing/2014/main" id="{7748AA63-B030-4851-99B6-2238C4F366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9563" y="5843588"/>
            <a:ext cx="2484437" cy="1014412"/>
          </a:xfrm>
          <a:prstGeom prst="rect">
            <a:avLst/>
          </a:prstGeom>
          <a:solidFill>
            <a:srgbClr val="FFFF66"/>
          </a:solidFill>
          <a:ln w="9525">
            <a:solidFill>
              <a:srgbClr val="3333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kumimoji="1" lang="en-US" altLang="en-US" sz="1200">
                <a:solidFill>
                  <a:schemeClr val="accent2"/>
                </a:solidFill>
              </a:rPr>
              <a:t>Microfilaments or other elements bonded to membrane proteins, maintain cell shape and stabilizes</a:t>
            </a:r>
          </a:p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kumimoji="1" lang="en-US" altLang="en-US" sz="1200">
                <a:solidFill>
                  <a:schemeClr val="accent2"/>
                </a:solidFill>
              </a:rPr>
              <a:t> the location of certain membrane proteins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3801DB5B-A6F8-4661-82AB-3EFE3C86D0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Permeability across cell membrane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71D529B5-42B1-464C-B2E2-5FEAD3C414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371600"/>
            <a:ext cx="7848600" cy="1606550"/>
          </a:xfrm>
          <a:solidFill>
            <a:srgbClr val="FFFF66"/>
          </a:solidFill>
          <a:ln>
            <a:solidFill>
              <a:srgbClr val="3333FF"/>
            </a:solidFill>
            <a:miter lim="800000"/>
            <a:headEnd/>
            <a:tailEnd/>
          </a:ln>
        </p:spPr>
        <p:txBody>
          <a:bodyPr/>
          <a:lstStyle/>
          <a:p>
            <a:pPr algn="l" rtl="0" eaLnBrk="1" hangingPunct="1"/>
            <a:r>
              <a:rPr lang="en-US" altLang="en-US"/>
              <a:t>Cell membrane is the boundary between inside &amp; outside…</a:t>
            </a:r>
          </a:p>
          <a:p>
            <a:pPr lvl="1" algn="l" rtl="0" eaLnBrk="1" hangingPunct="1"/>
            <a:r>
              <a:rPr lang="en-US" altLang="en-US"/>
              <a:t>separates cell from its environment </a:t>
            </a:r>
            <a:endParaRPr lang="en-US" altLang="en-US" sz="3000">
              <a:solidFill>
                <a:srgbClr val="0F116A"/>
              </a:solidFill>
            </a:endParaRPr>
          </a:p>
        </p:txBody>
      </p:sp>
      <p:grpSp>
        <p:nvGrpSpPr>
          <p:cNvPr id="22532" name="Group 4">
            <a:extLst>
              <a:ext uri="{FF2B5EF4-FFF2-40B4-BE49-F238E27FC236}">
                <a16:creationId xmlns:a16="http://schemas.microsoft.com/office/drawing/2014/main" id="{869200C4-4416-4EBF-995D-C28BA87B9A79}"/>
              </a:ext>
            </a:extLst>
          </p:cNvPr>
          <p:cNvGrpSpPr>
            <a:grpSpLocks/>
          </p:cNvGrpSpPr>
          <p:nvPr/>
        </p:nvGrpSpPr>
        <p:grpSpPr bwMode="auto">
          <a:xfrm>
            <a:off x="2895600" y="4267200"/>
            <a:ext cx="3733800" cy="1447800"/>
            <a:chOff x="1584" y="2064"/>
            <a:chExt cx="2352" cy="912"/>
          </a:xfrm>
        </p:grpSpPr>
        <p:sp>
          <p:nvSpPr>
            <p:cNvPr id="22542" name="Oval 5">
              <a:extLst>
                <a:ext uri="{FF2B5EF4-FFF2-40B4-BE49-F238E27FC236}">
                  <a16:creationId xmlns:a16="http://schemas.microsoft.com/office/drawing/2014/main" id="{FECA18A6-39B4-452F-93A4-7112D4CC437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773324">
              <a:off x="1584" y="2112"/>
              <a:ext cx="2352" cy="864"/>
            </a:xfrm>
            <a:prstGeom prst="ellipse">
              <a:avLst/>
            </a:prstGeom>
            <a:solidFill>
              <a:schemeClr val="hlink"/>
            </a:solidFill>
            <a:ln w="57150">
              <a:solidFill>
                <a:schemeClr val="tx2">
                  <a:alpha val="39999"/>
                </a:schemeClr>
              </a:solidFill>
              <a:round/>
              <a:headEnd/>
              <a:tailEnd/>
            </a:ln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0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43" name="Oval 6">
              <a:extLst>
                <a:ext uri="{FF2B5EF4-FFF2-40B4-BE49-F238E27FC236}">
                  <a16:creationId xmlns:a16="http://schemas.microsoft.com/office/drawing/2014/main" id="{1DBFB79F-6E6A-4B24-B730-980F771E8D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6" y="2064"/>
              <a:ext cx="240" cy="240"/>
            </a:xfrm>
            <a:prstGeom prst="ellipse">
              <a:avLst/>
            </a:prstGeom>
            <a:solidFill>
              <a:srgbClr val="0F116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JO" altLang="en-US" sz="1800"/>
            </a:p>
          </p:txBody>
        </p:sp>
      </p:grpSp>
      <p:sp>
        <p:nvSpPr>
          <p:cNvPr id="31751" name="AutoShape 7">
            <a:extLst>
              <a:ext uri="{FF2B5EF4-FFF2-40B4-BE49-F238E27FC236}">
                <a16:creationId xmlns:a16="http://schemas.microsoft.com/office/drawing/2014/main" id="{276EAE41-13F1-4969-8786-A16E1313DA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4997450"/>
            <a:ext cx="1143000" cy="457200"/>
          </a:xfrm>
          <a:prstGeom prst="rightArrow">
            <a:avLst>
              <a:gd name="adj1" fmla="val 50000"/>
              <a:gd name="adj2" fmla="val 62500"/>
            </a:avLst>
          </a:prstGeom>
          <a:solidFill>
            <a:srgbClr val="1A941A"/>
          </a:solidFill>
          <a:ln w="9525">
            <a:solidFill>
              <a:srgbClr val="1A941A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JO" altLang="en-US" sz="1800"/>
          </a:p>
        </p:txBody>
      </p:sp>
      <p:sp>
        <p:nvSpPr>
          <p:cNvPr id="31752" name="Rectangle 8">
            <a:extLst>
              <a:ext uri="{FF2B5EF4-FFF2-40B4-BE49-F238E27FC236}">
                <a16:creationId xmlns:a16="http://schemas.microsoft.com/office/drawing/2014/main" id="{B10120B8-3DE5-4F34-9962-833CFAEED5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902075"/>
            <a:ext cx="2357438" cy="249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en-US" altLang="en-US" sz="2600" b="1">
                <a:solidFill>
                  <a:srgbClr val="0F116A"/>
                </a:solidFill>
              </a:rPr>
              <a:t>  </a:t>
            </a:r>
            <a:r>
              <a:rPr lang="en-US" altLang="en-US" sz="2600" b="1" u="sng">
                <a:solidFill>
                  <a:srgbClr val="1A941A"/>
                </a:solidFill>
              </a:rPr>
              <a:t>IN</a:t>
            </a:r>
            <a:endParaRPr lang="en-US" altLang="en-US" sz="2600" b="1">
              <a:solidFill>
                <a:srgbClr val="1A941A"/>
              </a:solidFill>
            </a:endParaRPr>
          </a:p>
          <a:p>
            <a:pPr algn="l" rtl="0">
              <a:spcBef>
                <a:spcPct val="0"/>
              </a:spcBef>
              <a:buFontTx/>
              <a:buNone/>
            </a:pPr>
            <a:r>
              <a:rPr lang="en-US" altLang="en-US" sz="2200" b="1" u="sng">
                <a:solidFill>
                  <a:srgbClr val="CC0000"/>
                </a:solidFill>
              </a:rPr>
              <a:t>food</a:t>
            </a:r>
            <a:endParaRPr lang="en-US" altLang="en-US" sz="2200" b="1">
              <a:solidFill>
                <a:srgbClr val="0F116A"/>
              </a:solidFill>
            </a:endParaRPr>
          </a:p>
          <a:p>
            <a:pPr algn="l" rtl="0">
              <a:spcBef>
                <a:spcPct val="0"/>
              </a:spcBef>
              <a:buFontTx/>
              <a:buNone/>
            </a:pPr>
            <a:r>
              <a:rPr lang="en-US" altLang="en-US" sz="2200" b="1">
                <a:solidFill>
                  <a:srgbClr val="0F116A"/>
                </a:solidFill>
              </a:rPr>
              <a:t>carbohydrates</a:t>
            </a:r>
          </a:p>
          <a:p>
            <a:pPr algn="l" rtl="0">
              <a:spcBef>
                <a:spcPct val="0"/>
              </a:spcBef>
              <a:buFontTx/>
              <a:buNone/>
            </a:pPr>
            <a:r>
              <a:rPr lang="en-US" altLang="en-US" sz="2200" b="1">
                <a:solidFill>
                  <a:srgbClr val="0F116A"/>
                </a:solidFill>
              </a:rPr>
              <a:t>sugars, proteins</a:t>
            </a:r>
          </a:p>
          <a:p>
            <a:pPr algn="l" rtl="0">
              <a:spcBef>
                <a:spcPct val="0"/>
              </a:spcBef>
              <a:buFontTx/>
              <a:buNone/>
            </a:pPr>
            <a:r>
              <a:rPr lang="en-US" altLang="en-US" sz="2200" b="1">
                <a:solidFill>
                  <a:srgbClr val="0F116A"/>
                </a:solidFill>
              </a:rPr>
              <a:t>amino acids</a:t>
            </a:r>
          </a:p>
          <a:p>
            <a:pPr algn="l" rtl="0">
              <a:spcBef>
                <a:spcPct val="0"/>
              </a:spcBef>
              <a:buFontTx/>
              <a:buNone/>
            </a:pPr>
            <a:r>
              <a:rPr lang="en-US" altLang="en-US" sz="2200" b="1">
                <a:solidFill>
                  <a:srgbClr val="0F116A"/>
                </a:solidFill>
              </a:rPr>
              <a:t>lipids</a:t>
            </a:r>
          </a:p>
          <a:p>
            <a:pPr algn="l" rtl="0">
              <a:spcBef>
                <a:spcPct val="0"/>
              </a:spcBef>
              <a:buFontTx/>
              <a:buNone/>
            </a:pPr>
            <a:r>
              <a:rPr lang="en-US" altLang="en-US" sz="2200" b="1">
                <a:solidFill>
                  <a:srgbClr val="0F116A"/>
                </a:solidFill>
              </a:rPr>
              <a:t>salts, O</a:t>
            </a:r>
            <a:r>
              <a:rPr lang="en-US" altLang="en-US" sz="2200" b="1" baseline="-25000">
                <a:solidFill>
                  <a:srgbClr val="0F116A"/>
                </a:solidFill>
              </a:rPr>
              <a:t>2</a:t>
            </a:r>
            <a:r>
              <a:rPr lang="en-US" altLang="en-US" sz="2200" b="1">
                <a:solidFill>
                  <a:srgbClr val="0F116A"/>
                </a:solidFill>
              </a:rPr>
              <a:t>,</a:t>
            </a:r>
            <a:r>
              <a:rPr lang="en-US" altLang="en-US" sz="2200" b="1" baseline="-25000">
                <a:solidFill>
                  <a:srgbClr val="0F116A"/>
                </a:solidFill>
              </a:rPr>
              <a:t> </a:t>
            </a:r>
            <a:r>
              <a:rPr lang="en-US" altLang="en-US" sz="2200" b="1">
                <a:solidFill>
                  <a:srgbClr val="0F116A"/>
                </a:solidFill>
              </a:rPr>
              <a:t>H</a:t>
            </a:r>
            <a:r>
              <a:rPr lang="en-US" altLang="en-US" sz="2200" b="1" baseline="-25000">
                <a:solidFill>
                  <a:srgbClr val="0F116A"/>
                </a:solidFill>
              </a:rPr>
              <a:t>2</a:t>
            </a:r>
            <a:r>
              <a:rPr lang="en-US" altLang="en-US" sz="2200" b="1">
                <a:solidFill>
                  <a:srgbClr val="0F116A"/>
                </a:solidFill>
              </a:rPr>
              <a:t>O</a:t>
            </a:r>
          </a:p>
        </p:txBody>
      </p:sp>
      <p:sp>
        <p:nvSpPr>
          <p:cNvPr id="31753" name="Rectangle 9">
            <a:extLst>
              <a:ext uri="{FF2B5EF4-FFF2-40B4-BE49-F238E27FC236}">
                <a16:creationId xmlns:a16="http://schemas.microsoft.com/office/drawing/2014/main" id="{4927BF52-0DA5-42D3-8426-D603FED08B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2800" y="3810000"/>
            <a:ext cx="1411288" cy="249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en-US" altLang="en-US" sz="2600" b="1" u="sng">
                <a:solidFill>
                  <a:srgbClr val="CC0000"/>
                </a:solidFill>
              </a:rPr>
              <a:t>OUT</a:t>
            </a:r>
            <a:endParaRPr lang="en-US" altLang="en-US" sz="2600" b="1">
              <a:solidFill>
                <a:srgbClr val="1A941A"/>
              </a:solidFill>
            </a:endParaRPr>
          </a:p>
          <a:p>
            <a:pPr algn="l" rtl="0">
              <a:spcBef>
                <a:spcPct val="0"/>
              </a:spcBef>
              <a:buFontTx/>
              <a:buNone/>
            </a:pPr>
            <a:r>
              <a:rPr lang="en-US" altLang="en-US" sz="2200" b="1" u="sng">
                <a:solidFill>
                  <a:srgbClr val="CC0000"/>
                </a:solidFill>
              </a:rPr>
              <a:t>waste</a:t>
            </a:r>
            <a:endParaRPr lang="en-US" altLang="en-US" sz="2200" b="1">
              <a:solidFill>
                <a:srgbClr val="0F116A"/>
              </a:solidFill>
            </a:endParaRPr>
          </a:p>
          <a:p>
            <a:pPr algn="l" rtl="0">
              <a:spcBef>
                <a:spcPct val="0"/>
              </a:spcBef>
              <a:buFontTx/>
              <a:buNone/>
            </a:pPr>
            <a:r>
              <a:rPr lang="en-US" altLang="en-US" sz="2200" b="1">
                <a:solidFill>
                  <a:srgbClr val="0F116A"/>
                </a:solidFill>
              </a:rPr>
              <a:t>ammonia</a:t>
            </a:r>
          </a:p>
          <a:p>
            <a:pPr algn="l" rtl="0">
              <a:spcBef>
                <a:spcPct val="0"/>
              </a:spcBef>
              <a:buFontTx/>
              <a:buNone/>
            </a:pPr>
            <a:r>
              <a:rPr lang="en-US" altLang="en-US" sz="2200" b="1">
                <a:solidFill>
                  <a:srgbClr val="0F116A"/>
                </a:solidFill>
              </a:rPr>
              <a:t>salts</a:t>
            </a:r>
          </a:p>
          <a:p>
            <a:pPr algn="l" rtl="0">
              <a:spcBef>
                <a:spcPct val="0"/>
              </a:spcBef>
              <a:buFontTx/>
              <a:buNone/>
            </a:pPr>
            <a:r>
              <a:rPr lang="en-US" altLang="en-US" sz="2200" b="1">
                <a:solidFill>
                  <a:srgbClr val="0F116A"/>
                </a:solidFill>
              </a:rPr>
              <a:t>CO</a:t>
            </a:r>
            <a:r>
              <a:rPr lang="en-US" altLang="en-US" sz="2200" b="1" baseline="-25000">
                <a:solidFill>
                  <a:srgbClr val="0F116A"/>
                </a:solidFill>
              </a:rPr>
              <a:t>2</a:t>
            </a:r>
          </a:p>
          <a:p>
            <a:pPr algn="l" rtl="0">
              <a:spcBef>
                <a:spcPct val="0"/>
              </a:spcBef>
              <a:buFontTx/>
              <a:buNone/>
            </a:pPr>
            <a:r>
              <a:rPr lang="en-US" altLang="en-US" sz="2200" b="1">
                <a:solidFill>
                  <a:srgbClr val="0F116A"/>
                </a:solidFill>
              </a:rPr>
              <a:t>H</a:t>
            </a:r>
            <a:r>
              <a:rPr lang="en-US" altLang="en-US" sz="2200" b="1" baseline="-25000">
                <a:solidFill>
                  <a:srgbClr val="0F116A"/>
                </a:solidFill>
              </a:rPr>
              <a:t>2</a:t>
            </a:r>
            <a:r>
              <a:rPr lang="en-US" altLang="en-US" sz="2200" b="1">
                <a:solidFill>
                  <a:srgbClr val="0F116A"/>
                </a:solidFill>
              </a:rPr>
              <a:t>O </a:t>
            </a:r>
          </a:p>
          <a:p>
            <a:pPr algn="l" rtl="0">
              <a:spcBef>
                <a:spcPct val="0"/>
              </a:spcBef>
              <a:buFontTx/>
              <a:buNone/>
            </a:pPr>
            <a:r>
              <a:rPr lang="en-US" altLang="en-US" sz="2200" b="1">
                <a:solidFill>
                  <a:srgbClr val="0F116A"/>
                </a:solidFill>
              </a:rPr>
              <a:t>products</a:t>
            </a:r>
          </a:p>
        </p:txBody>
      </p:sp>
      <p:sp>
        <p:nvSpPr>
          <p:cNvPr id="31754" name="AutoShape 10">
            <a:extLst>
              <a:ext uri="{FF2B5EF4-FFF2-40B4-BE49-F238E27FC236}">
                <a16:creationId xmlns:a16="http://schemas.microsoft.com/office/drawing/2014/main" id="{6A32BBF5-FE34-4593-BF13-67A9BE1CC3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4997450"/>
            <a:ext cx="1143000" cy="457200"/>
          </a:xfrm>
          <a:prstGeom prst="rightArrow">
            <a:avLst>
              <a:gd name="adj1" fmla="val 50000"/>
              <a:gd name="adj2" fmla="val 62500"/>
            </a:avLst>
          </a:prstGeom>
          <a:solidFill>
            <a:srgbClr val="CC0000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JO" altLang="en-US" sz="1800"/>
          </a:p>
        </p:txBody>
      </p:sp>
      <p:sp>
        <p:nvSpPr>
          <p:cNvPr id="31755" name="Rectangle 11">
            <a:extLst>
              <a:ext uri="{FF2B5EF4-FFF2-40B4-BE49-F238E27FC236}">
                <a16:creationId xmlns:a16="http://schemas.microsoft.com/office/drawing/2014/main" id="{50775291-0CA7-4241-8E20-49E04BE272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solidFill>
            <a:srgbClr val="FFEA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CC0000"/>
                </a:solidFill>
              </a:rPr>
              <a:t>cell needs materials </a:t>
            </a:r>
            <a:r>
              <a:rPr lang="en-US" altLang="en-US" sz="2400" b="1" u="sng">
                <a:solidFill>
                  <a:srgbClr val="CC0000"/>
                </a:solidFill>
              </a:rPr>
              <a:t>in</a:t>
            </a:r>
            <a:r>
              <a:rPr lang="en-US" altLang="en-US" sz="2400" b="1">
                <a:solidFill>
                  <a:srgbClr val="CC0000"/>
                </a:solidFill>
              </a:rPr>
              <a:t> &amp; products or waste </a:t>
            </a:r>
            <a:r>
              <a:rPr lang="en-US" altLang="en-US" sz="2400" b="1" u="sng">
                <a:solidFill>
                  <a:srgbClr val="CC0000"/>
                </a:solidFill>
              </a:rPr>
              <a:t>out</a:t>
            </a:r>
          </a:p>
        </p:txBody>
      </p:sp>
      <p:sp>
        <p:nvSpPr>
          <p:cNvPr id="31756" name="Rectangle 12">
            <a:extLst>
              <a:ext uri="{FF2B5EF4-FFF2-40B4-BE49-F238E27FC236}">
                <a16:creationId xmlns:a16="http://schemas.microsoft.com/office/drawing/2014/main" id="{1426D03C-59E0-4F35-98D7-467643B345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5302250"/>
            <a:ext cx="60642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>
              <a:spcBef>
                <a:spcPct val="0"/>
              </a:spcBef>
              <a:buFontTx/>
              <a:buNone/>
            </a:pPr>
            <a:r>
              <a:rPr lang="en-US" altLang="en-US" sz="2600" b="1">
                <a:solidFill>
                  <a:srgbClr val="0F116A"/>
                </a:solidFill>
              </a:rPr>
              <a:t> </a:t>
            </a:r>
            <a:r>
              <a:rPr lang="en-US" altLang="en-US" sz="2600" b="1" u="sng">
                <a:solidFill>
                  <a:srgbClr val="1A941A"/>
                </a:solidFill>
              </a:rPr>
              <a:t>IN</a:t>
            </a:r>
          </a:p>
        </p:txBody>
      </p:sp>
      <p:sp>
        <p:nvSpPr>
          <p:cNvPr id="31757" name="Rectangle 13">
            <a:extLst>
              <a:ext uri="{FF2B5EF4-FFF2-40B4-BE49-F238E27FC236}">
                <a16:creationId xmlns:a16="http://schemas.microsoft.com/office/drawing/2014/main" id="{07884481-93C3-489F-A648-8169A3BDF5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4540250"/>
            <a:ext cx="881063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>
              <a:spcBef>
                <a:spcPct val="0"/>
              </a:spcBef>
              <a:buFontTx/>
              <a:buNone/>
            </a:pPr>
            <a:r>
              <a:rPr lang="en-US" altLang="en-US" sz="2600" b="1" u="sng">
                <a:solidFill>
                  <a:srgbClr val="CC0000"/>
                </a:solidFill>
              </a:rPr>
              <a:t>OUT</a:t>
            </a:r>
          </a:p>
        </p:txBody>
      </p:sp>
      <p:sp>
        <p:nvSpPr>
          <p:cNvPr id="31758" name="Rectangle 14">
            <a:extLst>
              <a:ext uri="{FF2B5EF4-FFF2-40B4-BE49-F238E27FC236}">
                <a16:creationId xmlns:a16="http://schemas.microsoft.com/office/drawing/2014/main" id="{362EC9F5-8BDB-412F-9ADF-3F2BB6C055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5413" y="3063875"/>
            <a:ext cx="6015037" cy="498475"/>
          </a:xfrm>
          <a:prstGeom prst="rect">
            <a:avLst/>
          </a:prstGeom>
          <a:solidFill>
            <a:srgbClr val="FFEA18"/>
          </a:solidFill>
          <a:ln w="9525">
            <a:solidFill>
              <a:srgbClr val="3333FF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buSzPct val="120000"/>
              <a:buFontTx/>
              <a:buNone/>
            </a:pPr>
            <a:r>
              <a:rPr lang="en-US" altLang="en-US" sz="2600" b="1">
                <a:solidFill>
                  <a:srgbClr val="CC0000"/>
                </a:solidFill>
              </a:rPr>
              <a:t>Can it be an impenetrable boundary?</a:t>
            </a:r>
            <a:endParaRPr lang="en-US" altLang="en-US" sz="3000" b="1">
              <a:solidFill>
                <a:srgbClr val="0F116A"/>
              </a:solidFill>
            </a:endParaRPr>
          </a:p>
        </p:txBody>
      </p:sp>
      <p:sp>
        <p:nvSpPr>
          <p:cNvPr id="31759" name="Rectangle 15">
            <a:extLst>
              <a:ext uri="{FF2B5EF4-FFF2-40B4-BE49-F238E27FC236}">
                <a16:creationId xmlns:a16="http://schemas.microsoft.com/office/drawing/2014/main" id="{705DACAB-3DE4-4CB9-ACA1-0833CA2D48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89838" y="3028950"/>
            <a:ext cx="8826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>
              <a:spcBef>
                <a:spcPct val="0"/>
              </a:spcBef>
              <a:buFontTx/>
              <a:buNone/>
            </a:pPr>
            <a:r>
              <a:rPr lang="en-US" altLang="en-US" sz="3000" b="1" u="sng">
                <a:solidFill>
                  <a:srgbClr val="008000"/>
                </a:solidFill>
              </a:rPr>
              <a:t>NO!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7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17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7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7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7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tring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1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1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17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17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17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17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17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17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17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17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17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17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17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17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17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17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17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17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17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17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17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17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17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17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17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17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17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17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17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17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1" grpId="0" animBg="1"/>
      <p:bldP spid="31752" grpId="0" build="p" autoUpdateAnimBg="0"/>
      <p:bldP spid="31753" grpId="0" build="p" autoUpdateAnimBg="0"/>
      <p:bldP spid="31754" grpId="0" animBg="1"/>
      <p:bldP spid="31755" grpId="0" animBg="1" autoUpdateAnimBg="0"/>
      <p:bldP spid="31756" grpId="0"/>
      <p:bldP spid="31757" grpId="0"/>
      <p:bldP spid="31758" grpId="0" animBg="1" autoUpdateAnimBg="0"/>
      <p:bldP spid="31759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>
            <a:extLst>
              <a:ext uri="{FF2B5EF4-FFF2-40B4-BE49-F238E27FC236}">
                <a16:creationId xmlns:a16="http://schemas.microsoft.com/office/drawing/2014/main" id="{054483DE-FA64-45D6-BE5B-BCB9A687DC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88913"/>
            <a:ext cx="8569325" cy="3108325"/>
          </a:xfrm>
          <a:prstGeom prst="rect">
            <a:avLst/>
          </a:prstGeom>
          <a:solidFill>
            <a:srgbClr val="FFFF66"/>
          </a:solidFill>
          <a:ln w="38100" cmpd="dbl">
            <a:solidFill>
              <a:srgbClr val="3333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/>
              <a:t>The cell</a:t>
            </a:r>
          </a:p>
          <a:p>
            <a:pPr algn="l" rtl="0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The structural and functional unit of life (and of disease process)</a:t>
            </a:r>
          </a:p>
          <a:p>
            <a:pPr algn="l" rtl="0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Two basic cell types</a:t>
            </a:r>
          </a:p>
          <a:p>
            <a:pPr algn="l" rtl="0" eaLnBrk="1" hangingPunct="1">
              <a:spcBef>
                <a:spcPct val="50000"/>
              </a:spcBef>
            </a:pPr>
            <a:r>
              <a:rPr lang="en-US" altLang="en-US" sz="1800"/>
              <a:t>    </a:t>
            </a:r>
            <a:r>
              <a:rPr lang="en-US" altLang="en-US" sz="1800" b="1"/>
              <a:t>prokaryotes</a:t>
            </a:r>
            <a:r>
              <a:rPr lang="en-US" altLang="en-US" sz="1800"/>
              <a:t>: (pro= before, karyon= nucleus)  small, single-celled organisms e.g bacteria, no nuclear envelop, no histones and no membranous organelles</a:t>
            </a:r>
          </a:p>
          <a:p>
            <a:pPr algn="l" rtl="0" eaLnBrk="1" hangingPunct="1">
              <a:spcBef>
                <a:spcPct val="50000"/>
              </a:spcBef>
            </a:pPr>
            <a:r>
              <a:rPr lang="en-US" altLang="en-US" sz="1800" b="1"/>
              <a:t>    eukaryotes</a:t>
            </a:r>
            <a:r>
              <a:rPr lang="en-US" altLang="en-US" sz="1800">
                <a:sym typeface="Wingdings" panose="05000000000000000000" pitchFamily="2" charset="2"/>
              </a:rPr>
              <a:t>: (eu=true)</a:t>
            </a:r>
            <a:r>
              <a:rPr lang="en-US" altLang="en-US" sz="1800"/>
              <a:t> cells exist as parts of multicellular organisms and contain membranous organelles </a:t>
            </a:r>
          </a:p>
          <a:p>
            <a:pPr algn="l" rtl="0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Both types have </a:t>
            </a:r>
            <a:r>
              <a:rPr lang="en-US" altLang="en-US" sz="1800" b="1"/>
              <a:t>four things</a:t>
            </a:r>
            <a:r>
              <a:rPr lang="en-US" altLang="en-US" sz="1800"/>
              <a:t> plasma membrane, cytoplasm, ribosomes and DNA</a:t>
            </a:r>
          </a:p>
        </p:txBody>
      </p:sp>
      <p:pic>
        <p:nvPicPr>
          <p:cNvPr id="5123" name="Picture 8" descr="prokaryote-and-eukaryote-cell">
            <a:extLst>
              <a:ext uri="{FF2B5EF4-FFF2-40B4-BE49-F238E27FC236}">
                <a16:creationId xmlns:a16="http://schemas.microsoft.com/office/drawing/2014/main" id="{BEB68726-576F-4878-9193-F81C19022F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18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3429000"/>
            <a:ext cx="7200900" cy="3168650"/>
          </a:xfrm>
          <a:prstGeom prst="rect">
            <a:avLst/>
          </a:prstGeom>
          <a:noFill/>
          <a:ln w="28575">
            <a:solidFill>
              <a:srgbClr val="3333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Text Box 4">
            <a:extLst>
              <a:ext uri="{FF2B5EF4-FFF2-40B4-BE49-F238E27FC236}">
                <a16:creationId xmlns:a16="http://schemas.microsoft.com/office/drawing/2014/main" id="{1278EA40-5953-47F0-A617-E6214A88E5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1557338"/>
            <a:ext cx="6696075" cy="3563937"/>
          </a:xfrm>
          <a:prstGeom prst="rect">
            <a:avLst/>
          </a:prstGeom>
          <a:solidFill>
            <a:srgbClr val="FFFF66"/>
          </a:solidFill>
          <a:ln w="38100" cmpd="dbl">
            <a:solidFill>
              <a:srgbClr val="3333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530225" indent="-530225" eaLnBrk="1" hangingPunct="1">
              <a:tabLst>
                <a:tab pos="900113" algn="l"/>
              </a:tabLst>
              <a:defRPr/>
            </a:pPr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</a:rPr>
              <a:t>Permeability Factors</a:t>
            </a:r>
          </a:p>
          <a:p>
            <a:pPr marL="709613" lvl="1" eaLnBrk="1" hangingPunct="1">
              <a:buFontTx/>
              <a:buChar char="•"/>
              <a:tabLst>
                <a:tab pos="900113" algn="l"/>
              </a:tabLst>
              <a:defRPr/>
            </a:pPr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Lipid solubility</a:t>
            </a:r>
          </a:p>
          <a:p>
            <a:pPr marL="709613" lvl="1" eaLnBrk="1" hangingPunct="1">
              <a:buFontTx/>
              <a:buChar char="•"/>
              <a:tabLst>
                <a:tab pos="900113" algn="l"/>
              </a:tabLst>
              <a:defRPr/>
            </a:pPr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Size</a:t>
            </a:r>
          </a:p>
          <a:p>
            <a:pPr marL="709613" lvl="1" eaLnBrk="1" hangingPunct="1">
              <a:buFontTx/>
              <a:buChar char="•"/>
              <a:tabLst>
                <a:tab pos="900113" algn="l"/>
              </a:tabLst>
              <a:defRPr/>
            </a:pPr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Charge</a:t>
            </a:r>
          </a:p>
          <a:p>
            <a:pPr marL="709613" lvl="1" eaLnBrk="1" hangingPunct="1">
              <a:buFontTx/>
              <a:buChar char="•"/>
              <a:tabLst>
                <a:tab pos="900113" algn="l"/>
              </a:tabLst>
              <a:defRPr/>
            </a:pPr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Presence of channels and transporters</a:t>
            </a:r>
          </a:p>
          <a:p>
            <a:pPr marL="530225" indent="-530225" eaLnBrk="1" hangingPunct="1">
              <a:tabLst>
                <a:tab pos="900113" algn="l"/>
              </a:tabLst>
              <a:defRPr/>
            </a:pPr>
            <a:endParaRPr 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530225" indent="-530225" eaLnBrk="1" hangingPunct="1">
              <a:tabLst>
                <a:tab pos="900113" algn="l"/>
              </a:tabLst>
              <a:defRPr/>
            </a:pPr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-</a:t>
            </a:r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</a:rPr>
              <a:t>Hydrophobic molecules</a:t>
            </a:r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 are lipid soluble and can </a:t>
            </a:r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</a:rPr>
              <a:t>pass</a:t>
            </a:r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 through the membrane rapidly</a:t>
            </a:r>
          </a:p>
          <a:p>
            <a:pPr marL="530225" indent="-530225" eaLnBrk="1" hangingPunct="1">
              <a:tabLst>
                <a:tab pos="900113" algn="l"/>
              </a:tabLst>
              <a:defRPr/>
            </a:pPr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-</a:t>
            </a:r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</a:rPr>
              <a:t>Polar</a:t>
            </a:r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</a:rPr>
              <a:t>molecules</a:t>
            </a:r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 do </a:t>
            </a:r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</a:rPr>
              <a:t>not</a:t>
            </a:r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 cross the membrane rapidly</a:t>
            </a:r>
          </a:p>
          <a:p>
            <a:pPr marL="530225" indent="-530225" eaLnBrk="1" hangingPunct="1">
              <a:tabLst>
                <a:tab pos="900113" algn="l"/>
              </a:tabLst>
              <a:defRPr/>
            </a:pPr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-</a:t>
            </a:r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</a:rPr>
              <a:t>Transport proteins</a:t>
            </a:r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 allow passage of </a:t>
            </a:r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</a:rPr>
              <a:t>hydrophilic</a:t>
            </a:r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 substances across the membrane</a:t>
            </a:r>
          </a:p>
          <a:p>
            <a:pPr marL="530225" indent="-530225" eaLnBrk="1" hangingPunct="1">
              <a:spcBef>
                <a:spcPct val="50000"/>
              </a:spcBef>
              <a:tabLst>
                <a:tab pos="900113" algn="l"/>
              </a:tabLst>
              <a:defRPr/>
            </a:pPr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B36B9ECB-2F96-4EF2-A82A-98DE00FE75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685800"/>
            <a:ext cx="8534400" cy="762000"/>
          </a:xfrm>
        </p:spPr>
        <p:txBody>
          <a:bodyPr/>
          <a:lstStyle/>
          <a:p>
            <a:pPr rtl="0" eaLnBrk="1" hangingPunct="1"/>
            <a:r>
              <a:rPr lang="en-US" altLang="en-US" sz="4000"/>
              <a:t>Diffusion through phospholipid bilayer</a:t>
            </a:r>
            <a:endParaRPr lang="en-US" altLang="en-US" u="sng"/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1C6ECB3A-C073-4B47-A1A6-DDF0F9FFD4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9750" y="1628775"/>
            <a:ext cx="8305800" cy="1047750"/>
          </a:xfrm>
          <a:solidFill>
            <a:srgbClr val="FFFF66"/>
          </a:solidFill>
          <a:ln>
            <a:solidFill>
              <a:srgbClr val="3333FF"/>
            </a:solidFill>
            <a:miter lim="800000"/>
            <a:headEnd/>
            <a:tailEnd/>
          </a:ln>
        </p:spPr>
        <p:txBody>
          <a:bodyPr/>
          <a:lstStyle/>
          <a:p>
            <a:pPr algn="l" rtl="0" eaLnBrk="1" hangingPunct="1">
              <a:lnSpc>
                <a:spcPct val="90000"/>
              </a:lnSpc>
            </a:pPr>
            <a:r>
              <a:rPr lang="en-US" altLang="en-US"/>
              <a:t>What molecules can get through directly?</a:t>
            </a:r>
          </a:p>
          <a:p>
            <a:pPr lvl="1" algn="l" rtl="0" eaLnBrk="1" hangingPunct="1">
              <a:lnSpc>
                <a:spcPct val="90000"/>
              </a:lnSpc>
            </a:pPr>
            <a:r>
              <a:rPr lang="en-US" altLang="en-US"/>
              <a:t>fats &amp; other lipids</a:t>
            </a:r>
          </a:p>
        </p:txBody>
      </p:sp>
      <p:grpSp>
        <p:nvGrpSpPr>
          <p:cNvPr id="25604" name="Group 4">
            <a:extLst>
              <a:ext uri="{FF2B5EF4-FFF2-40B4-BE49-F238E27FC236}">
                <a16:creationId xmlns:a16="http://schemas.microsoft.com/office/drawing/2014/main" id="{3B78368C-CA4A-4491-BD0C-3C46DBCC26FE}"/>
              </a:ext>
            </a:extLst>
          </p:cNvPr>
          <p:cNvGrpSpPr>
            <a:grpSpLocks/>
          </p:cNvGrpSpPr>
          <p:nvPr/>
        </p:nvGrpSpPr>
        <p:grpSpPr bwMode="auto">
          <a:xfrm>
            <a:off x="0" y="2859088"/>
            <a:ext cx="4924425" cy="3581400"/>
            <a:chOff x="207" y="1488"/>
            <a:chExt cx="3102" cy="2256"/>
          </a:xfrm>
        </p:grpSpPr>
        <p:pic>
          <p:nvPicPr>
            <p:cNvPr id="25612" name="Picture 5">
              <a:extLst>
                <a:ext uri="{FF2B5EF4-FFF2-40B4-BE49-F238E27FC236}">
                  <a16:creationId xmlns:a16="http://schemas.microsoft.com/office/drawing/2014/main" id="{E9103892-B93E-4AA0-95BD-00E08C6260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604" t="49200" r="1057" b="7201"/>
            <a:stretch>
              <a:fillRect/>
            </a:stretch>
          </p:blipFill>
          <p:spPr bwMode="auto">
            <a:xfrm>
              <a:off x="432" y="1776"/>
              <a:ext cx="2668" cy="14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13" name="Rectangle 6">
              <a:extLst>
                <a:ext uri="{FF2B5EF4-FFF2-40B4-BE49-F238E27FC236}">
                  <a16:creationId xmlns:a16="http://schemas.microsoft.com/office/drawing/2014/main" id="{FA7AB76E-12D2-4455-9A60-80D24A764B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1584"/>
              <a:ext cx="2640" cy="288"/>
            </a:xfrm>
            <a:prstGeom prst="rect">
              <a:avLst/>
            </a:prstGeom>
            <a:solidFill>
              <a:srgbClr val="98D7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rgbClr val="0F116A"/>
                  </a:solidFill>
                </a:rPr>
                <a:t>inside cell</a:t>
              </a:r>
            </a:p>
          </p:txBody>
        </p:sp>
        <p:sp>
          <p:nvSpPr>
            <p:cNvPr id="25614" name="Rectangle 7">
              <a:extLst>
                <a:ext uri="{FF2B5EF4-FFF2-40B4-BE49-F238E27FC236}">
                  <a16:creationId xmlns:a16="http://schemas.microsoft.com/office/drawing/2014/main" id="{116DAAC0-E4CA-4102-969D-B286F57783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3120"/>
              <a:ext cx="2640" cy="288"/>
            </a:xfrm>
            <a:prstGeom prst="rect">
              <a:avLst/>
            </a:prstGeom>
            <a:solidFill>
              <a:srgbClr val="98D7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rgbClr val="0F116A"/>
                  </a:solidFill>
                </a:rPr>
                <a:t>outside cell</a:t>
              </a:r>
            </a:p>
          </p:txBody>
        </p:sp>
        <p:sp>
          <p:nvSpPr>
            <p:cNvPr id="25615" name="Rectangle 8">
              <a:extLst>
                <a:ext uri="{FF2B5EF4-FFF2-40B4-BE49-F238E27FC236}">
                  <a16:creationId xmlns:a16="http://schemas.microsoft.com/office/drawing/2014/main" id="{05FE0638-D082-490A-93B1-BDC2974551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9" y="1488"/>
              <a:ext cx="240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JO" altLang="en-US" sz="1800"/>
            </a:p>
          </p:txBody>
        </p:sp>
        <p:sp>
          <p:nvSpPr>
            <p:cNvPr id="25616" name="Rectangle 9">
              <a:extLst>
                <a:ext uri="{FF2B5EF4-FFF2-40B4-BE49-F238E27FC236}">
                  <a16:creationId xmlns:a16="http://schemas.microsoft.com/office/drawing/2014/main" id="{AF40E8EB-AF5A-46B5-9108-FCDD0E7671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" y="1488"/>
              <a:ext cx="240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JO" altLang="en-US" sz="1800"/>
            </a:p>
          </p:txBody>
        </p:sp>
      </p:grpSp>
      <p:sp>
        <p:nvSpPr>
          <p:cNvPr id="34826" name="Oval 10">
            <a:extLst>
              <a:ext uri="{FF2B5EF4-FFF2-40B4-BE49-F238E27FC236}">
                <a16:creationId xmlns:a16="http://schemas.microsoft.com/office/drawing/2014/main" id="{F5DCF4EF-1FDF-4DE9-8D32-BFE4D5553B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0788" y="2782888"/>
            <a:ext cx="533400" cy="533400"/>
          </a:xfrm>
          <a:prstGeom prst="ellipse">
            <a:avLst/>
          </a:prstGeom>
          <a:solidFill>
            <a:srgbClr val="FFEA18"/>
          </a:solidFill>
          <a:ln w="9525">
            <a:solidFill>
              <a:srgbClr val="FFCC18"/>
            </a:solidFill>
            <a:round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CC0000"/>
                </a:solidFill>
              </a:rPr>
              <a:t>lipid</a:t>
            </a:r>
            <a:endParaRPr lang="en-US" altLang="en-US" sz="2800"/>
          </a:p>
        </p:txBody>
      </p:sp>
      <p:sp>
        <p:nvSpPr>
          <p:cNvPr id="34827" name="AutoShape 11">
            <a:extLst>
              <a:ext uri="{FF2B5EF4-FFF2-40B4-BE49-F238E27FC236}">
                <a16:creationId xmlns:a16="http://schemas.microsoft.com/office/drawing/2014/main" id="{21F22139-7DB2-408D-BAFE-7274D904BF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6188" y="3316288"/>
            <a:ext cx="533400" cy="533400"/>
          </a:xfrm>
          <a:prstGeom prst="diamond">
            <a:avLst/>
          </a:prstGeom>
          <a:solidFill>
            <a:schemeClr val="bg2"/>
          </a:solidFill>
          <a:ln w="9525">
            <a:solidFill>
              <a:srgbClr val="660000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</a:rPr>
              <a:t>salt</a:t>
            </a:r>
            <a:endParaRPr lang="en-US" altLang="en-US" sz="2800"/>
          </a:p>
        </p:txBody>
      </p:sp>
      <p:sp>
        <p:nvSpPr>
          <p:cNvPr id="34828" name="AutoShape 12">
            <a:extLst>
              <a:ext uri="{FF2B5EF4-FFF2-40B4-BE49-F238E27FC236}">
                <a16:creationId xmlns:a16="http://schemas.microsoft.com/office/drawing/2014/main" id="{67372B2E-2C62-460B-ACF4-D6F6206E41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6588" y="5221288"/>
            <a:ext cx="533400" cy="533400"/>
          </a:xfrm>
          <a:prstGeom prst="octagon">
            <a:avLst>
              <a:gd name="adj" fmla="val 29287"/>
            </a:avLst>
          </a:prstGeom>
          <a:solidFill>
            <a:schemeClr val="tx2"/>
          </a:solidFill>
          <a:ln w="9525">
            <a:solidFill>
              <a:srgbClr val="660000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</a:rPr>
              <a:t>aa</a:t>
            </a:r>
            <a:endParaRPr lang="en-US" altLang="en-US" sz="2800"/>
          </a:p>
        </p:txBody>
      </p:sp>
      <p:sp>
        <p:nvSpPr>
          <p:cNvPr id="34829" name="Oval 13">
            <a:extLst>
              <a:ext uri="{FF2B5EF4-FFF2-40B4-BE49-F238E27FC236}">
                <a16:creationId xmlns:a16="http://schemas.microsoft.com/office/drawing/2014/main" id="{6AB2B6D1-89A4-47D0-862B-B1C8FFDD27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8588" y="5221288"/>
            <a:ext cx="533400" cy="533400"/>
          </a:xfrm>
          <a:prstGeom prst="ellipse">
            <a:avLst/>
          </a:prstGeom>
          <a:solidFill>
            <a:srgbClr val="0F116A"/>
          </a:solidFill>
          <a:ln w="9525">
            <a:solidFill>
              <a:srgbClr val="1A158F"/>
            </a:solidFill>
            <a:round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chemeClr val="bg1"/>
                </a:solidFill>
              </a:rPr>
              <a:t>H</a:t>
            </a:r>
            <a:r>
              <a:rPr lang="en-US" altLang="en-US" sz="2400" b="1" baseline="-25000">
                <a:solidFill>
                  <a:schemeClr val="bg1"/>
                </a:solidFill>
              </a:rPr>
              <a:t>2</a:t>
            </a:r>
            <a:r>
              <a:rPr lang="en-US" altLang="en-US" sz="2000" b="1">
                <a:solidFill>
                  <a:schemeClr val="bg1"/>
                </a:solidFill>
              </a:rPr>
              <a:t>O</a:t>
            </a:r>
            <a:endParaRPr lang="en-US" altLang="en-US" sz="2800"/>
          </a:p>
        </p:txBody>
      </p:sp>
      <p:sp>
        <p:nvSpPr>
          <p:cNvPr id="34830" name="AutoShape 14">
            <a:extLst>
              <a:ext uri="{FF2B5EF4-FFF2-40B4-BE49-F238E27FC236}">
                <a16:creationId xmlns:a16="http://schemas.microsoft.com/office/drawing/2014/main" id="{DFB883A6-8D3F-4E60-8EF3-98B037CEB3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8388" y="5221288"/>
            <a:ext cx="533400" cy="533400"/>
          </a:xfrm>
          <a:prstGeom prst="octagon">
            <a:avLst>
              <a:gd name="adj" fmla="val 29287"/>
            </a:avLst>
          </a:prstGeom>
          <a:solidFill>
            <a:srgbClr val="C0FF1D"/>
          </a:solidFill>
          <a:ln w="9525">
            <a:solidFill>
              <a:srgbClr val="660000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CC0000"/>
                </a:solidFill>
              </a:rPr>
              <a:t>sugar</a:t>
            </a:r>
            <a:endParaRPr lang="en-US" altLang="en-US" sz="2800"/>
          </a:p>
        </p:txBody>
      </p:sp>
      <p:sp>
        <p:nvSpPr>
          <p:cNvPr id="34831" name="AutoShape 15">
            <a:extLst>
              <a:ext uri="{FF2B5EF4-FFF2-40B4-BE49-F238E27FC236}">
                <a16:creationId xmlns:a16="http://schemas.microsoft.com/office/drawing/2014/main" id="{B7A58020-A42E-429D-B482-00DA3AD674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0188" y="3392488"/>
            <a:ext cx="457200" cy="45720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EA18"/>
          </a:solidFill>
          <a:ln w="28575">
            <a:solidFill>
              <a:srgbClr val="FFCC18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</a:rPr>
              <a:t>NH</a:t>
            </a:r>
            <a:r>
              <a:rPr lang="en-US" altLang="en-US" sz="2400" b="1" baseline="-25000">
                <a:solidFill>
                  <a:srgbClr val="000000"/>
                </a:solidFill>
              </a:rPr>
              <a:t>3</a:t>
            </a:r>
            <a:endParaRPr lang="en-US" altLang="en-US" sz="2800"/>
          </a:p>
        </p:txBody>
      </p:sp>
      <p:sp>
        <p:nvSpPr>
          <p:cNvPr id="34832" name="Rectangle 16" descr="Rectangle: Click to edit Master text styles&#10;Second level&#10;Third level&#10;Fourth level&#10;Fifth level">
            <a:extLst>
              <a:ext uri="{FF2B5EF4-FFF2-40B4-BE49-F238E27FC236}">
                <a16:creationId xmlns:a16="http://schemas.microsoft.com/office/drawing/2014/main" id="{5970172A-37BD-45E4-A369-2AA868B864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7900" y="2781300"/>
            <a:ext cx="4043363" cy="3808413"/>
          </a:xfrm>
          <a:prstGeom prst="rect">
            <a:avLst/>
          </a:prstGeom>
          <a:solidFill>
            <a:srgbClr val="FFEA18"/>
          </a:solidFill>
          <a:ln w="9525">
            <a:solidFill>
              <a:srgbClr val="3333FF"/>
            </a:solidFill>
            <a:miter lim="800000"/>
            <a:headEnd/>
            <a:tailEnd/>
          </a:ln>
        </p:spPr>
        <p:txBody>
          <a:bodyPr/>
          <a:lstStyle>
            <a:lvl1pPr marL="287338" indent="-287338"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/>
            <a:r>
              <a:rPr lang="en-US" altLang="en-US" sz="2800"/>
              <a:t>What molecules can </a:t>
            </a:r>
            <a:r>
              <a:rPr lang="en-US" altLang="en-US" sz="2800" u="sng">
                <a:solidFill>
                  <a:srgbClr val="CC0000"/>
                </a:solidFill>
              </a:rPr>
              <a:t>NOT</a:t>
            </a:r>
            <a:r>
              <a:rPr lang="en-US" altLang="en-US" sz="2800"/>
              <a:t> get through directly?</a:t>
            </a:r>
          </a:p>
          <a:p>
            <a:pPr lvl="1" algn="l" rtl="0" eaLnBrk="1" hangingPunct="1"/>
            <a:r>
              <a:rPr lang="en-US" altLang="en-US" sz="2400"/>
              <a:t>polar molecules</a:t>
            </a:r>
          </a:p>
          <a:p>
            <a:pPr lvl="2" algn="l" rtl="0" eaLnBrk="1" hangingPunct="1"/>
            <a:r>
              <a:rPr lang="en-US" altLang="en-US" sz="2000"/>
              <a:t>H</a:t>
            </a:r>
            <a:r>
              <a:rPr lang="en-US" altLang="en-US" sz="2000" baseline="-25000"/>
              <a:t>2</a:t>
            </a:r>
            <a:r>
              <a:rPr lang="en-US" altLang="en-US" sz="2000"/>
              <a:t>O</a:t>
            </a:r>
          </a:p>
          <a:p>
            <a:pPr lvl="1" algn="l" rtl="0" eaLnBrk="1" hangingPunct="1"/>
            <a:r>
              <a:rPr lang="en-US" altLang="en-US" sz="2400"/>
              <a:t>ions</a:t>
            </a:r>
          </a:p>
          <a:p>
            <a:pPr lvl="2" algn="l" rtl="0" eaLnBrk="1" hangingPunct="1"/>
            <a:r>
              <a:rPr lang="en-US" altLang="en-US" sz="2000"/>
              <a:t>salts, ammonia</a:t>
            </a:r>
          </a:p>
          <a:p>
            <a:pPr lvl="1" algn="l" rtl="0" eaLnBrk="1" hangingPunct="1"/>
            <a:r>
              <a:rPr lang="en-US" altLang="en-US" sz="2400"/>
              <a:t>large molecules</a:t>
            </a:r>
          </a:p>
          <a:p>
            <a:pPr lvl="2" eaLnBrk="1" hangingPunct="1"/>
            <a:r>
              <a:rPr lang="en-US" altLang="en-US" sz="2000"/>
              <a:t>starches, proteins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bbl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48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4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ong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4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4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ong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48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4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ong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48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48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ong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48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48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ong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8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48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48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48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48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48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48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48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48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48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48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48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48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48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6" grpId="0" animBg="1"/>
      <p:bldP spid="34827" grpId="0" animBg="1"/>
      <p:bldP spid="34828" grpId="0" animBg="1"/>
      <p:bldP spid="34829" grpId="0" animBg="1"/>
      <p:bldP spid="34830" grpId="0" animBg="1"/>
      <p:bldP spid="34831" grpId="0" animBg="1"/>
      <p:bldP spid="34832" grpId="0" build="p" bldLvl="2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>
            <a:extLst>
              <a:ext uri="{FF2B5EF4-FFF2-40B4-BE49-F238E27FC236}">
                <a16:creationId xmlns:a16="http://schemas.microsoft.com/office/drawing/2014/main" id="{C31AF008-7CC4-44C0-AF24-A8FB2D1E24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04" t="49200" r="1057" b="7201"/>
          <a:stretch>
            <a:fillRect/>
          </a:stretch>
        </p:blipFill>
        <p:spPr bwMode="auto">
          <a:xfrm>
            <a:off x="152400" y="4114800"/>
            <a:ext cx="4235450" cy="234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3">
            <a:extLst>
              <a:ext uri="{FF2B5EF4-FFF2-40B4-BE49-F238E27FC236}">
                <a16:creationId xmlns:a16="http://schemas.microsoft.com/office/drawing/2014/main" id="{0E4F78C6-7700-4CCD-8992-3C4726D9F8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32" t="49200" r="1057" b="7201"/>
          <a:stretch>
            <a:fillRect/>
          </a:stretch>
        </p:blipFill>
        <p:spPr bwMode="auto">
          <a:xfrm>
            <a:off x="2370138" y="4114800"/>
            <a:ext cx="4203700" cy="234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Rectangle 4">
            <a:extLst>
              <a:ext uri="{FF2B5EF4-FFF2-40B4-BE49-F238E27FC236}">
                <a16:creationId xmlns:a16="http://schemas.microsoft.com/office/drawing/2014/main" id="{E473873F-915A-46CF-92C6-1944645752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pPr rtl="0" eaLnBrk="1" hangingPunct="1"/>
            <a:r>
              <a:rPr lang="en-US" altLang="en-US" sz="3200">
                <a:solidFill>
                  <a:srgbClr val="3333FF"/>
                </a:solidFill>
              </a:rPr>
              <a:t>Channels through cell membrane</a:t>
            </a:r>
          </a:p>
        </p:txBody>
      </p:sp>
      <p:sp>
        <p:nvSpPr>
          <p:cNvPr id="36869" name="Rectangle 5">
            <a:extLst>
              <a:ext uri="{FF2B5EF4-FFF2-40B4-BE49-F238E27FC236}">
                <a16:creationId xmlns:a16="http://schemas.microsoft.com/office/drawing/2014/main" id="{B1B5B3D6-4EFE-40F3-8093-B14B497F0E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371600"/>
            <a:ext cx="7848600" cy="2209800"/>
          </a:xfrm>
          <a:solidFill>
            <a:srgbClr val="FFFF66"/>
          </a:solidFill>
          <a:ln>
            <a:solidFill>
              <a:srgbClr val="3333FF"/>
            </a:solidFill>
            <a:miter lim="800000"/>
            <a:headEnd/>
            <a:tailEnd/>
          </a:ln>
        </p:spPr>
        <p:txBody>
          <a:bodyPr/>
          <a:lstStyle/>
          <a:p>
            <a:pPr algn="l" rtl="0" eaLnBrk="1" hangingPunct="1"/>
            <a:r>
              <a:rPr lang="en-US" altLang="en-US"/>
              <a:t>Membrane becomes </a:t>
            </a:r>
            <a:r>
              <a:rPr lang="en-US" altLang="en-US" u="sng">
                <a:solidFill>
                  <a:srgbClr val="CC0000"/>
                </a:solidFill>
              </a:rPr>
              <a:t>semi-permeable</a:t>
            </a:r>
            <a:r>
              <a:rPr lang="en-US" altLang="en-US"/>
              <a:t> with protein channels </a:t>
            </a:r>
            <a:endParaRPr lang="en-US" altLang="en-US" u="sng">
              <a:solidFill>
                <a:schemeClr val="tx2"/>
              </a:solidFill>
            </a:endParaRPr>
          </a:p>
          <a:p>
            <a:pPr lvl="1" algn="l" rtl="0" eaLnBrk="1" hangingPunct="1"/>
            <a:r>
              <a:rPr lang="en-US" altLang="en-US"/>
              <a:t>specific channels allow specific material across cell membrane</a:t>
            </a:r>
          </a:p>
        </p:txBody>
      </p:sp>
      <p:sp>
        <p:nvSpPr>
          <p:cNvPr id="27654" name="Rectangle 6">
            <a:extLst>
              <a:ext uri="{FF2B5EF4-FFF2-40B4-BE49-F238E27FC236}">
                <a16:creationId xmlns:a16="http://schemas.microsoft.com/office/drawing/2014/main" id="{2CD25B8F-4462-4040-B106-F6DCEFBF25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3810000"/>
            <a:ext cx="6400800" cy="457200"/>
          </a:xfrm>
          <a:prstGeom prst="rect">
            <a:avLst/>
          </a:prstGeom>
          <a:solidFill>
            <a:srgbClr val="98D7F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F116A"/>
                </a:solidFill>
              </a:rPr>
              <a:t>inside cell</a:t>
            </a:r>
          </a:p>
        </p:txBody>
      </p:sp>
      <p:sp>
        <p:nvSpPr>
          <p:cNvPr id="27655" name="Rectangle 7">
            <a:extLst>
              <a:ext uri="{FF2B5EF4-FFF2-40B4-BE49-F238E27FC236}">
                <a16:creationId xmlns:a16="http://schemas.microsoft.com/office/drawing/2014/main" id="{F8F13CD2-C0A6-48D8-AA22-06DDC10306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248400"/>
            <a:ext cx="6400800" cy="457200"/>
          </a:xfrm>
          <a:prstGeom prst="rect">
            <a:avLst/>
          </a:prstGeom>
          <a:solidFill>
            <a:srgbClr val="98D7F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F116A"/>
                </a:solidFill>
              </a:rPr>
              <a:t>outside cell</a:t>
            </a:r>
          </a:p>
        </p:txBody>
      </p:sp>
      <p:sp>
        <p:nvSpPr>
          <p:cNvPr id="27656" name="Rectangle 8">
            <a:extLst>
              <a:ext uri="{FF2B5EF4-FFF2-40B4-BE49-F238E27FC236}">
                <a16:creationId xmlns:a16="http://schemas.microsoft.com/office/drawing/2014/main" id="{23A9D85A-A681-4D12-8382-7F9EC5CB7C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4625" y="3657600"/>
            <a:ext cx="381000" cy="3048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JO" altLang="en-US" sz="1800"/>
          </a:p>
        </p:txBody>
      </p:sp>
      <p:sp>
        <p:nvSpPr>
          <p:cNvPr id="36873" name="AutoShape 9">
            <a:extLst>
              <a:ext uri="{FF2B5EF4-FFF2-40B4-BE49-F238E27FC236}">
                <a16:creationId xmlns:a16="http://schemas.microsoft.com/office/drawing/2014/main" id="{19E8ACD7-820C-484F-8A01-BB2031D3ED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8300" y="3810000"/>
            <a:ext cx="533400" cy="533400"/>
          </a:xfrm>
          <a:prstGeom prst="octagon">
            <a:avLst>
              <a:gd name="adj" fmla="val 29287"/>
            </a:avLst>
          </a:prstGeom>
          <a:solidFill>
            <a:srgbClr val="C0FF1D"/>
          </a:solidFill>
          <a:ln w="9525">
            <a:solidFill>
              <a:srgbClr val="660000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CC0000"/>
                </a:solidFill>
              </a:rPr>
              <a:t>sugar</a:t>
            </a:r>
            <a:endParaRPr lang="en-US" altLang="en-US" sz="2800"/>
          </a:p>
        </p:txBody>
      </p:sp>
      <p:sp>
        <p:nvSpPr>
          <p:cNvPr id="36874" name="AutoShape 10">
            <a:extLst>
              <a:ext uri="{FF2B5EF4-FFF2-40B4-BE49-F238E27FC236}">
                <a16:creationId xmlns:a16="http://schemas.microsoft.com/office/drawing/2014/main" id="{74CC85E2-AA0D-46B0-8AAB-AF471A2347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2900" y="3810000"/>
            <a:ext cx="533400" cy="533400"/>
          </a:xfrm>
          <a:prstGeom prst="octagon">
            <a:avLst>
              <a:gd name="adj" fmla="val 29287"/>
            </a:avLst>
          </a:prstGeom>
          <a:solidFill>
            <a:schemeClr val="tx2"/>
          </a:solidFill>
          <a:ln w="9525">
            <a:solidFill>
              <a:srgbClr val="660000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</a:rPr>
              <a:t>aa</a:t>
            </a:r>
            <a:endParaRPr lang="en-US" altLang="en-US" sz="2800"/>
          </a:p>
        </p:txBody>
      </p:sp>
      <p:sp>
        <p:nvSpPr>
          <p:cNvPr id="36875" name="Oval 11">
            <a:extLst>
              <a:ext uri="{FF2B5EF4-FFF2-40B4-BE49-F238E27FC236}">
                <a16:creationId xmlns:a16="http://schemas.microsoft.com/office/drawing/2014/main" id="{0D5663AE-D048-4C17-B7F4-95A461714E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7500" y="3810000"/>
            <a:ext cx="533400" cy="533400"/>
          </a:xfrm>
          <a:prstGeom prst="ellipse">
            <a:avLst/>
          </a:prstGeom>
          <a:solidFill>
            <a:srgbClr val="0F116A"/>
          </a:solidFill>
          <a:ln w="9525">
            <a:solidFill>
              <a:srgbClr val="1A158F"/>
            </a:solidFill>
            <a:round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chemeClr val="bg1"/>
                </a:solidFill>
              </a:rPr>
              <a:t>H</a:t>
            </a:r>
            <a:r>
              <a:rPr lang="en-US" altLang="en-US" sz="2400" b="1" baseline="-25000">
                <a:solidFill>
                  <a:schemeClr val="bg1"/>
                </a:solidFill>
              </a:rPr>
              <a:t>2</a:t>
            </a:r>
            <a:r>
              <a:rPr lang="en-US" altLang="en-US" sz="2000" b="1">
                <a:solidFill>
                  <a:schemeClr val="bg1"/>
                </a:solidFill>
              </a:rPr>
              <a:t>O</a:t>
            </a:r>
            <a:endParaRPr lang="en-US" altLang="en-US" sz="2800"/>
          </a:p>
        </p:txBody>
      </p:sp>
      <p:sp>
        <p:nvSpPr>
          <p:cNvPr id="36876" name="AutoShape 12">
            <a:extLst>
              <a:ext uri="{FF2B5EF4-FFF2-40B4-BE49-F238E27FC236}">
                <a16:creationId xmlns:a16="http://schemas.microsoft.com/office/drawing/2014/main" id="{BDB0D34B-AA2D-4E8F-8CD0-44E90CEE12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8300" y="6172200"/>
            <a:ext cx="533400" cy="533400"/>
          </a:xfrm>
          <a:prstGeom prst="diamond">
            <a:avLst/>
          </a:prstGeom>
          <a:solidFill>
            <a:schemeClr val="bg2"/>
          </a:solidFill>
          <a:ln w="9525">
            <a:solidFill>
              <a:srgbClr val="660000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</a:rPr>
              <a:t>salt</a:t>
            </a:r>
            <a:endParaRPr lang="en-US" altLang="en-US" sz="2800"/>
          </a:p>
        </p:txBody>
      </p:sp>
      <p:sp>
        <p:nvSpPr>
          <p:cNvPr id="27661" name="AutoShape 13">
            <a:extLst>
              <a:ext uri="{FF2B5EF4-FFF2-40B4-BE49-F238E27FC236}">
                <a16:creationId xmlns:a16="http://schemas.microsoft.com/office/drawing/2014/main" id="{B8D64889-056B-4E76-850D-11A17081F3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4419600"/>
            <a:ext cx="762000" cy="1752600"/>
          </a:xfrm>
          <a:prstGeom prst="flowChartMagneticDisk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JO" altLang="en-US" sz="1800"/>
          </a:p>
        </p:txBody>
      </p:sp>
      <p:sp>
        <p:nvSpPr>
          <p:cNvPr id="27662" name="AutoShape 14">
            <a:extLst>
              <a:ext uri="{FF2B5EF4-FFF2-40B4-BE49-F238E27FC236}">
                <a16:creationId xmlns:a16="http://schemas.microsoft.com/office/drawing/2014/main" id="{B8AB549E-DE3A-4FD9-A804-A4347D879D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4419600"/>
            <a:ext cx="762000" cy="1752600"/>
          </a:xfrm>
          <a:prstGeom prst="flowChartMagneticDisk">
            <a:avLst/>
          </a:prstGeom>
          <a:solidFill>
            <a:srgbClr val="FFA3D8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JO" altLang="en-US" sz="1800"/>
          </a:p>
        </p:txBody>
      </p:sp>
      <p:sp>
        <p:nvSpPr>
          <p:cNvPr id="27663" name="AutoShape 15">
            <a:extLst>
              <a:ext uri="{FF2B5EF4-FFF2-40B4-BE49-F238E27FC236}">
                <a16:creationId xmlns:a16="http://schemas.microsoft.com/office/drawing/2014/main" id="{16FDA2E2-42BD-4A27-B2AF-3B796DFD79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4419600"/>
            <a:ext cx="762000" cy="1752600"/>
          </a:xfrm>
          <a:prstGeom prst="flowChartMagneticDisk">
            <a:avLst/>
          </a:prstGeom>
          <a:solidFill>
            <a:srgbClr val="C0FF1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JO" altLang="en-US" sz="1800"/>
          </a:p>
        </p:txBody>
      </p:sp>
      <p:sp>
        <p:nvSpPr>
          <p:cNvPr id="27664" name="Rectangle 16">
            <a:extLst>
              <a:ext uri="{FF2B5EF4-FFF2-40B4-BE49-F238E27FC236}">
                <a16:creationId xmlns:a16="http://schemas.microsoft.com/office/drawing/2014/main" id="{6129B74B-3645-4E26-90D8-010C1DFC19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810000"/>
            <a:ext cx="228600" cy="3048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JO" altLang="en-US" sz="1800"/>
          </a:p>
        </p:txBody>
      </p:sp>
      <p:sp>
        <p:nvSpPr>
          <p:cNvPr id="27665" name="AutoShape 17">
            <a:extLst>
              <a:ext uri="{FF2B5EF4-FFF2-40B4-BE49-F238E27FC236}">
                <a16:creationId xmlns:a16="http://schemas.microsoft.com/office/drawing/2014/main" id="{94BFD6B9-AEAF-450E-A7FC-6A649E1CF0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4419600"/>
            <a:ext cx="762000" cy="1752600"/>
          </a:xfrm>
          <a:prstGeom prst="flowChartMagneticDisk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JO" altLang="en-US" sz="1800"/>
          </a:p>
        </p:txBody>
      </p:sp>
      <p:sp>
        <p:nvSpPr>
          <p:cNvPr id="27666" name="AutoShape 18">
            <a:extLst>
              <a:ext uri="{FF2B5EF4-FFF2-40B4-BE49-F238E27FC236}">
                <a16:creationId xmlns:a16="http://schemas.microsoft.com/office/drawing/2014/main" id="{62DA93EE-D3EA-49D6-A10D-C8F8D2BBC2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4419600"/>
            <a:ext cx="762000" cy="1752600"/>
          </a:xfrm>
          <a:prstGeom prst="flowChartMagneticDisk">
            <a:avLst/>
          </a:prstGeom>
          <a:solidFill>
            <a:srgbClr val="FFEA18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JO" altLang="en-US" sz="1800"/>
          </a:p>
        </p:txBody>
      </p:sp>
      <p:sp>
        <p:nvSpPr>
          <p:cNvPr id="36883" name="AutoShape 19">
            <a:extLst>
              <a:ext uri="{FF2B5EF4-FFF2-40B4-BE49-F238E27FC236}">
                <a16:creationId xmlns:a16="http://schemas.microsoft.com/office/drawing/2014/main" id="{181447FC-3B11-462F-804D-1D0519BFC7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6248400"/>
            <a:ext cx="457200" cy="45720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EA18"/>
          </a:solidFill>
          <a:ln w="19050">
            <a:solidFill>
              <a:srgbClr val="FFCC18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</a:rPr>
              <a:t>NH</a:t>
            </a:r>
            <a:r>
              <a:rPr lang="en-US" altLang="en-US" sz="2400" b="1" baseline="-25000">
                <a:solidFill>
                  <a:srgbClr val="000000"/>
                </a:solidFill>
              </a:rPr>
              <a:t>3</a:t>
            </a:r>
          </a:p>
        </p:txBody>
      </p:sp>
      <p:pic>
        <p:nvPicPr>
          <p:cNvPr id="27668" name="Picture 20">
            <a:extLst>
              <a:ext uri="{FF2B5EF4-FFF2-40B4-BE49-F238E27FC236}">
                <a16:creationId xmlns:a16="http://schemas.microsoft.com/office/drawing/2014/main" id="{AFFE95F2-6B84-4902-B9AE-F6CBDA5813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45" t="1199" r="10345" b="3600"/>
          <a:stretch>
            <a:fillRect/>
          </a:stretch>
        </p:blipFill>
        <p:spPr bwMode="auto">
          <a:xfrm>
            <a:off x="6599238" y="3967163"/>
            <a:ext cx="2403475" cy="248761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8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8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ubbl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68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6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ubbl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ubbl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6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6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ubbl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68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368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ubbl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9" grpId="0" build="p" autoUpdateAnimBg="0"/>
      <p:bldP spid="36873" grpId="0" animBg="1"/>
      <p:bldP spid="36874" grpId="0" animBg="1"/>
      <p:bldP spid="36875" grpId="0" animBg="1"/>
      <p:bldP spid="36876" grpId="0" animBg="1"/>
      <p:bldP spid="3688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4">
            <a:extLst>
              <a:ext uri="{FF2B5EF4-FFF2-40B4-BE49-F238E27FC236}">
                <a16:creationId xmlns:a16="http://schemas.microsoft.com/office/drawing/2014/main" id="{AB6109D1-79EF-4F1F-8FE5-D25486C560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620713"/>
            <a:ext cx="8280400" cy="5654675"/>
          </a:xfrm>
          <a:prstGeom prst="rect">
            <a:avLst/>
          </a:prstGeom>
          <a:solidFill>
            <a:srgbClr val="FFFF66"/>
          </a:solidFill>
          <a:ln w="38100" cmpd="dbl">
            <a:solidFill>
              <a:srgbClr val="3333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rgbClr val="3333FF"/>
                </a:solidFill>
              </a:rPr>
              <a:t>Membrane permeability</a:t>
            </a:r>
          </a:p>
          <a:p>
            <a:pPr algn="l" rtl="0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The plasma membrane is </a:t>
            </a:r>
            <a:r>
              <a:rPr lang="en-US" altLang="en-US" sz="1800" b="1" u="sng">
                <a:solidFill>
                  <a:srgbClr val="3333FF"/>
                </a:solidFill>
              </a:rPr>
              <a:t>selectively permeable</a:t>
            </a:r>
            <a:r>
              <a:rPr lang="en-US" altLang="en-US" sz="1800" u="sng"/>
              <a:t>, </a:t>
            </a:r>
            <a:r>
              <a:rPr lang="en-US" altLang="en-US" sz="1800"/>
              <a:t>it allows some substances to cross it more easily than others</a:t>
            </a:r>
            <a:r>
              <a:rPr lang="ar-JO" altLang="en-US" sz="1800"/>
              <a:t> </a:t>
            </a:r>
            <a:endParaRPr lang="en-US" altLang="en-US" sz="1800"/>
          </a:p>
          <a:p>
            <a:pPr algn="l" rtl="0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 </a:t>
            </a:r>
            <a:r>
              <a:rPr lang="en-US" altLang="en-US" sz="1800">
                <a:solidFill>
                  <a:schemeClr val="tx2"/>
                </a:solidFill>
              </a:rPr>
              <a:t>Types of Cellular Transport</a:t>
            </a:r>
            <a:endParaRPr lang="en-US" altLang="en-US" sz="1800"/>
          </a:p>
          <a:p>
            <a:pPr algn="l" rtl="0" eaLnBrk="1" hangingPunct="1">
              <a:spcBef>
                <a:spcPct val="0"/>
              </a:spcBef>
              <a:buFontTx/>
              <a:buNone/>
            </a:pPr>
            <a:endParaRPr lang="en-US" altLang="en-US" sz="1800" b="1" u="sng"/>
          </a:p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en-US" altLang="en-US" sz="1800" b="1" u="sng"/>
              <a:t>Passive Transport</a:t>
            </a:r>
            <a:r>
              <a:rPr lang="en-US" altLang="en-US" sz="1800"/>
              <a:t> </a:t>
            </a:r>
          </a:p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cell </a:t>
            </a:r>
            <a:r>
              <a:rPr lang="en-US" altLang="en-US" sz="1800" b="1"/>
              <a:t>does not</a:t>
            </a:r>
            <a:r>
              <a:rPr lang="en-US" altLang="en-US" sz="1800"/>
              <a:t> use energy</a:t>
            </a:r>
          </a:p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molecules move </a:t>
            </a:r>
            <a:r>
              <a:rPr lang="en-US" altLang="en-US" sz="1800" u="sng"/>
              <a:t>randomly</a:t>
            </a:r>
            <a:r>
              <a:rPr lang="en-US" altLang="en-US" sz="1800"/>
              <a:t>, molecules spread out from an area of</a:t>
            </a:r>
            <a:r>
              <a:rPr lang="en-US" altLang="en-US" sz="1800" b="1"/>
              <a:t> </a:t>
            </a:r>
            <a:r>
              <a:rPr lang="en-US" altLang="en-US" sz="1800" b="1" u="sng"/>
              <a:t>high</a:t>
            </a:r>
            <a:r>
              <a:rPr lang="en-US" altLang="en-US" sz="1800" b="1"/>
              <a:t> </a:t>
            </a:r>
            <a:r>
              <a:rPr lang="en-US" altLang="en-US" sz="1800"/>
              <a:t>concentration to an area of </a:t>
            </a:r>
            <a:r>
              <a:rPr lang="en-US" altLang="en-US" sz="1800" b="1" u="sng"/>
              <a:t>low</a:t>
            </a:r>
            <a:r>
              <a:rPr lang="en-US" altLang="en-US" sz="1800"/>
              <a:t> concentration</a:t>
            </a:r>
          </a:p>
          <a:p>
            <a:pPr algn="l" rtl="0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lvl="1" algn="l" rtl="0" eaLnBrk="1" hangingPunct="1">
              <a:spcBef>
                <a:spcPct val="0"/>
              </a:spcBef>
              <a:buFontTx/>
              <a:buChar char="•"/>
            </a:pPr>
            <a:r>
              <a:rPr lang="en-US" altLang="en-US" sz="1800"/>
              <a:t>Diffusion</a:t>
            </a:r>
          </a:p>
          <a:p>
            <a:pPr lvl="1" algn="l" rtl="0" eaLnBrk="1" hangingPunct="1">
              <a:spcBef>
                <a:spcPct val="0"/>
              </a:spcBef>
              <a:buFontTx/>
              <a:buChar char="•"/>
            </a:pPr>
            <a:r>
              <a:rPr lang="en-US" altLang="en-US" sz="1800"/>
              <a:t>Facilitated Diffusion</a:t>
            </a:r>
          </a:p>
          <a:p>
            <a:pPr lvl="1" algn="l" rtl="0" eaLnBrk="1" hangingPunct="1">
              <a:spcBef>
                <a:spcPct val="0"/>
              </a:spcBef>
              <a:buFontTx/>
              <a:buChar char="•"/>
            </a:pPr>
            <a:r>
              <a:rPr lang="en-US" altLang="en-US" sz="1800"/>
              <a:t>Osmosis</a:t>
            </a:r>
          </a:p>
          <a:p>
            <a:pPr lvl="1" algn="l" rtl="0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en-US" altLang="en-US" sz="1800" b="1" u="sng"/>
              <a:t>Active Transport</a:t>
            </a:r>
          </a:p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cell does </a:t>
            </a:r>
            <a:r>
              <a:rPr lang="en-US" altLang="en-US" sz="1800" b="1"/>
              <a:t>use energy</a:t>
            </a:r>
            <a:r>
              <a:rPr lang="en-US" altLang="en-US" sz="1800"/>
              <a:t> 	</a:t>
            </a:r>
          </a:p>
          <a:p>
            <a:pPr lvl="1" algn="l" rtl="0" eaLnBrk="1" hangingPunct="1">
              <a:spcBef>
                <a:spcPct val="0"/>
              </a:spcBef>
              <a:buFontTx/>
              <a:buChar char="•"/>
            </a:pPr>
            <a:r>
              <a:rPr lang="en-US" altLang="en-US" sz="1800"/>
              <a:t>Protein Pumps</a:t>
            </a:r>
          </a:p>
          <a:p>
            <a:pPr lvl="1" algn="l" rtl="0" eaLnBrk="1" hangingPunct="1">
              <a:spcBef>
                <a:spcPct val="0"/>
              </a:spcBef>
              <a:buFontTx/>
              <a:buChar char="•"/>
            </a:pPr>
            <a:r>
              <a:rPr lang="en-US" altLang="en-US" sz="1800"/>
              <a:t>Endocytosis</a:t>
            </a:r>
          </a:p>
          <a:p>
            <a:pPr lvl="1" algn="l" rtl="0" eaLnBrk="1" hangingPunct="1">
              <a:spcBef>
                <a:spcPct val="0"/>
              </a:spcBef>
              <a:buFontTx/>
              <a:buChar char="•"/>
            </a:pPr>
            <a:r>
              <a:rPr lang="en-US" altLang="en-US" sz="1800"/>
              <a:t>Exocytosis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4">
            <a:extLst>
              <a:ext uri="{FF2B5EF4-FFF2-40B4-BE49-F238E27FC236}">
                <a16:creationId xmlns:a16="http://schemas.microsoft.com/office/drawing/2014/main" id="{03020267-EDDF-43DF-A050-0D63D6A8C3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1700213"/>
            <a:ext cx="5040312" cy="3044825"/>
          </a:xfrm>
          <a:prstGeom prst="rect">
            <a:avLst/>
          </a:prstGeom>
          <a:solidFill>
            <a:srgbClr val="FFFF66"/>
          </a:solidFill>
          <a:ln w="38100" cmpd="dbl">
            <a:solidFill>
              <a:srgbClr val="3333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3333FF"/>
                </a:solidFill>
              </a:rPr>
              <a:t>Diffusion</a:t>
            </a:r>
            <a:r>
              <a:rPr lang="en-US" altLang="en-US" sz="2000">
                <a:solidFill>
                  <a:srgbClr val="FF0000"/>
                </a:solidFill>
              </a:rPr>
              <a:t>:</a:t>
            </a:r>
            <a:r>
              <a:rPr lang="en-US" altLang="en-US" sz="1800"/>
              <a:t> </a:t>
            </a:r>
            <a:r>
              <a:rPr lang="en-US" altLang="en-US" sz="1800" u="sng"/>
              <a:t>random</a:t>
            </a:r>
            <a:r>
              <a:rPr lang="en-US" altLang="en-US" sz="1800"/>
              <a:t> passive movement of particles from an area of</a:t>
            </a:r>
            <a:r>
              <a:rPr lang="en-US" altLang="en-US" sz="1800" b="1"/>
              <a:t> high concentration </a:t>
            </a:r>
            <a:r>
              <a:rPr lang="en-US" altLang="en-US" sz="1800"/>
              <a:t>to an area of</a:t>
            </a:r>
            <a:r>
              <a:rPr lang="en-US" altLang="en-US" sz="1800" b="1"/>
              <a:t> low concentration </a:t>
            </a:r>
            <a:r>
              <a:rPr lang="en-US" altLang="en-US" sz="1800"/>
              <a:t>until </a:t>
            </a:r>
            <a:r>
              <a:rPr lang="en-US" altLang="en-US" sz="1800" b="1" i="1"/>
              <a:t>equilibrium</a:t>
            </a:r>
            <a:r>
              <a:rPr lang="en-US" altLang="en-US" sz="1800"/>
              <a:t> is reached. </a:t>
            </a:r>
          </a:p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(</a:t>
            </a:r>
            <a:r>
              <a:rPr lang="en-US" altLang="en-US" sz="1800" b="1" i="1"/>
              <a:t>High to Low</a:t>
            </a:r>
            <a:r>
              <a:rPr lang="en-US" altLang="en-US" sz="1800" b="1"/>
              <a:t>)</a:t>
            </a:r>
          </a:p>
          <a:p>
            <a:pPr algn="l" rtl="0" eaLnBrk="1" hangingPunct="1">
              <a:spcBef>
                <a:spcPct val="0"/>
              </a:spcBef>
              <a:buFontTx/>
              <a:buNone/>
            </a:pPr>
            <a:endParaRPr lang="en-US" altLang="en-US" sz="1800" b="1">
              <a:solidFill>
                <a:srgbClr val="0F116A"/>
              </a:solidFill>
            </a:endParaRPr>
          </a:p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F116A"/>
                </a:solidFill>
              </a:rPr>
              <a:t>diffusion of nonpolar, hydrophobic molecules</a:t>
            </a:r>
            <a:endParaRPr lang="en-US" altLang="en-US" sz="1800" b="1"/>
          </a:p>
          <a:p>
            <a:pPr algn="l" rtl="0" eaLnBrk="1" hangingPunct="1">
              <a:spcBef>
                <a:spcPct val="50000"/>
              </a:spcBef>
              <a:buFontTx/>
              <a:buNone/>
            </a:pPr>
            <a:r>
              <a:rPr lang="en-US" altLang="en-US" sz="1800" u="sng"/>
              <a:t>Example</a:t>
            </a:r>
            <a:r>
              <a:rPr lang="en-US" altLang="en-US" sz="1800"/>
              <a:t>: </a:t>
            </a:r>
            <a:r>
              <a:rPr lang="en-US" altLang="en-US" sz="1800" b="1"/>
              <a:t>lipid</a:t>
            </a:r>
            <a:r>
              <a:rPr lang="en-US" altLang="en-US" sz="1800"/>
              <a:t> and </a:t>
            </a:r>
            <a:r>
              <a:rPr lang="en-US" altLang="en-US" sz="1800" b="1"/>
              <a:t>gases</a:t>
            </a:r>
            <a:r>
              <a:rPr lang="en-US" altLang="en-US" sz="1800"/>
              <a:t>, oxygen diffusing into a cell and carbon dioxide diffusing out.</a:t>
            </a:r>
          </a:p>
        </p:txBody>
      </p:sp>
      <p:pic>
        <p:nvPicPr>
          <p:cNvPr id="30723" name="Picture 5" descr="FG05_07">
            <a:extLst>
              <a:ext uri="{FF2B5EF4-FFF2-40B4-BE49-F238E27FC236}">
                <a16:creationId xmlns:a16="http://schemas.microsoft.com/office/drawing/2014/main" id="{B680157D-83EE-4070-96A4-2DDA06EDD2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12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75" r="69470" b="4622"/>
          <a:stretch>
            <a:fillRect/>
          </a:stretch>
        </p:blipFill>
        <p:spPr bwMode="auto">
          <a:xfrm>
            <a:off x="6372225" y="188913"/>
            <a:ext cx="2362200" cy="6480175"/>
          </a:xfrm>
          <a:prstGeom prst="rect">
            <a:avLst/>
          </a:prstGeom>
          <a:noFill/>
          <a:ln w="12700">
            <a:solidFill>
              <a:srgbClr val="3333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4" name="Rectangle 6">
            <a:extLst>
              <a:ext uri="{FF2B5EF4-FFF2-40B4-BE49-F238E27FC236}">
                <a16:creationId xmlns:a16="http://schemas.microsoft.com/office/drawing/2014/main" id="{3FB323BE-9FCA-42C6-B13B-E64656EE6B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692150"/>
            <a:ext cx="4535488" cy="495300"/>
          </a:xfrm>
          <a:prstGeom prst="rect">
            <a:avLst/>
          </a:prstGeom>
          <a:solidFill>
            <a:srgbClr val="FFFF66"/>
          </a:solidFill>
          <a:ln w="38100" cmpd="dbl">
            <a:solidFill>
              <a:srgbClr val="3333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en-US" altLang="en-US" sz="2400" b="1" u="sng">
                <a:solidFill>
                  <a:schemeClr val="accent2"/>
                </a:solidFill>
              </a:rPr>
              <a:t>Passive Transport</a:t>
            </a:r>
            <a:r>
              <a:rPr lang="en-US" altLang="en-US" sz="2400"/>
              <a:t>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4">
            <a:extLst>
              <a:ext uri="{FF2B5EF4-FFF2-40B4-BE49-F238E27FC236}">
                <a16:creationId xmlns:a16="http://schemas.microsoft.com/office/drawing/2014/main" id="{521C9697-DB8E-478E-BF5B-2E8A85C2BB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88913"/>
            <a:ext cx="8675687" cy="4086225"/>
          </a:xfrm>
          <a:prstGeom prst="rect">
            <a:avLst/>
          </a:prstGeom>
          <a:solidFill>
            <a:srgbClr val="FFFF66"/>
          </a:solidFill>
          <a:ln w="38100" cmpd="dbl">
            <a:solidFill>
              <a:srgbClr val="3333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3333FF"/>
                </a:solidFill>
              </a:rPr>
              <a:t>Facilitative Diffusion</a:t>
            </a:r>
            <a:r>
              <a:rPr lang="en-US" altLang="en-US" sz="1800"/>
              <a:t> </a:t>
            </a:r>
          </a:p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diffusion of specific particles (</a:t>
            </a:r>
            <a:r>
              <a:rPr lang="en-US" altLang="en-US" sz="1800" b="1"/>
              <a:t>high</a:t>
            </a:r>
            <a:r>
              <a:rPr lang="en-US" altLang="en-US" sz="1800"/>
              <a:t> to </a:t>
            </a:r>
            <a:r>
              <a:rPr lang="en-US" altLang="en-US" sz="1800" b="1"/>
              <a:t>low</a:t>
            </a:r>
            <a:r>
              <a:rPr lang="en-US" altLang="en-US" sz="1800"/>
              <a:t> concentration)</a:t>
            </a:r>
          </a:p>
          <a:p>
            <a:pPr algn="l" rtl="0" eaLnBrk="1" hangingPunct="1">
              <a:buSzPct val="120000"/>
              <a:buFont typeface="Wingdings" panose="05000000000000000000" pitchFamily="2" charset="2"/>
              <a:buChar char="§"/>
            </a:pPr>
            <a:r>
              <a:rPr lang="en-US" altLang="en-US" sz="1800" b="1"/>
              <a:t>Diffusion through </a:t>
            </a:r>
            <a:r>
              <a:rPr lang="en-US" altLang="en-US" sz="1800" b="1">
                <a:solidFill>
                  <a:srgbClr val="FF0000"/>
                </a:solidFill>
              </a:rPr>
              <a:t>protein channels</a:t>
            </a:r>
          </a:p>
          <a:p>
            <a:pPr algn="l" rtl="0" eaLnBrk="1" hangingPunct="1">
              <a:buSzPct val="120000"/>
              <a:buFont typeface="Wingdings" panose="05000000000000000000" pitchFamily="2" charset="2"/>
              <a:buChar char="§"/>
            </a:pPr>
            <a:r>
              <a:rPr lang="en-US" altLang="en-US" sz="1800" b="1"/>
              <a:t>no energy </a:t>
            </a:r>
            <a:r>
              <a:rPr lang="en-US" altLang="en-US" sz="1800"/>
              <a:t>needed</a:t>
            </a:r>
          </a:p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en-US" altLang="en-US" sz="1800" b="1"/>
              <a:t>diffusion of polar, hydrophilic molecules</a:t>
            </a:r>
          </a:p>
          <a:p>
            <a:pPr algn="l" rtl="0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en-US" altLang="en-US" sz="1800" b="1"/>
              <a:t>Two types</a:t>
            </a:r>
            <a:r>
              <a:rPr lang="en-US" altLang="en-US" sz="1800"/>
              <a:t> of transport proteins can help ions and large polar molecules diffuse through cell membranes:</a:t>
            </a:r>
          </a:p>
          <a:p>
            <a:pPr lvl="1" algn="l" rtl="0" eaLnBrk="1" hangingPunct="1">
              <a:spcBef>
                <a:spcPct val="0"/>
              </a:spcBef>
              <a:buFontTx/>
              <a:buChar char="•"/>
            </a:pPr>
            <a:r>
              <a:rPr lang="en-US" altLang="en-US" sz="1800" b="1"/>
              <a:t>Channel proteins</a:t>
            </a:r>
            <a:r>
              <a:rPr lang="en-US" altLang="en-US" sz="1800"/>
              <a:t> – provide a narrow channel for the substance to pass through.</a:t>
            </a:r>
          </a:p>
          <a:p>
            <a:pPr lvl="1" algn="l" rtl="0" eaLnBrk="1" hangingPunct="1">
              <a:spcBef>
                <a:spcPct val="0"/>
              </a:spcBef>
              <a:buFontTx/>
              <a:buChar char="•"/>
            </a:pPr>
            <a:r>
              <a:rPr lang="en-US" altLang="en-US" sz="1800" b="1"/>
              <a:t>Carrier proteins</a:t>
            </a:r>
            <a:r>
              <a:rPr lang="en-US" altLang="en-US" sz="1800"/>
              <a:t> – physically bind to the substance on one side of membrane and release it on the other.</a:t>
            </a:r>
          </a:p>
          <a:p>
            <a:pPr lvl="1" algn="l" rtl="0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lvl="1" algn="l" rtl="0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Examples: </a:t>
            </a:r>
            <a:r>
              <a:rPr lang="en-US" altLang="en-US" sz="1800" b="1"/>
              <a:t>Glucose</a:t>
            </a:r>
            <a:r>
              <a:rPr lang="en-US" altLang="en-US" sz="1800"/>
              <a:t> or </a:t>
            </a:r>
            <a:r>
              <a:rPr lang="en-US" altLang="en-US" sz="1800" b="1"/>
              <a:t>amino acids</a:t>
            </a:r>
            <a:r>
              <a:rPr lang="en-US" altLang="en-US" sz="1800"/>
              <a:t> moving from blood into a cell.</a:t>
            </a:r>
          </a:p>
        </p:txBody>
      </p:sp>
      <p:grpSp>
        <p:nvGrpSpPr>
          <p:cNvPr id="31747" name="Group 7">
            <a:extLst>
              <a:ext uri="{FF2B5EF4-FFF2-40B4-BE49-F238E27FC236}">
                <a16:creationId xmlns:a16="http://schemas.microsoft.com/office/drawing/2014/main" id="{A6C16621-7122-4679-B8BB-6142C0604B2C}"/>
              </a:ext>
            </a:extLst>
          </p:cNvPr>
          <p:cNvGrpSpPr>
            <a:grpSpLocks/>
          </p:cNvGrpSpPr>
          <p:nvPr/>
        </p:nvGrpSpPr>
        <p:grpSpPr bwMode="auto">
          <a:xfrm>
            <a:off x="0" y="4365625"/>
            <a:ext cx="9144000" cy="2500313"/>
            <a:chOff x="0" y="2640"/>
            <a:chExt cx="5760" cy="1687"/>
          </a:xfrm>
        </p:grpSpPr>
        <p:pic>
          <p:nvPicPr>
            <p:cNvPr id="31748" name="Picture 8">
              <a:extLst>
                <a:ext uri="{FF2B5EF4-FFF2-40B4-BE49-F238E27FC236}">
                  <a16:creationId xmlns:a16="http://schemas.microsoft.com/office/drawing/2014/main" id="{5839CD02-AE61-493A-A374-31368CD768C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74" r="13043" b="8101"/>
            <a:stretch>
              <a:fillRect/>
            </a:stretch>
          </p:blipFill>
          <p:spPr bwMode="auto">
            <a:xfrm>
              <a:off x="0" y="2640"/>
              <a:ext cx="2976" cy="1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749" name="Text Box 9">
              <a:extLst>
                <a:ext uri="{FF2B5EF4-FFF2-40B4-BE49-F238E27FC236}">
                  <a16:creationId xmlns:a16="http://schemas.microsoft.com/office/drawing/2014/main" id="{EB3B12DF-A6BF-4B0C-B75C-BE72D90946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" y="2679"/>
              <a:ext cx="930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>
                <a:spcBef>
                  <a:spcPct val="0"/>
                </a:spcBef>
                <a:buFontTx/>
                <a:buNone/>
              </a:pPr>
              <a:r>
                <a:rPr kumimoji="1" lang="en-US" altLang="en-US" sz="1200">
                  <a:solidFill>
                    <a:srgbClr val="001F5C"/>
                  </a:solidFill>
                </a:rPr>
                <a:t>EXTRACELLULAR</a:t>
              </a:r>
            </a:p>
            <a:p>
              <a:pPr algn="l" rtl="0">
                <a:spcBef>
                  <a:spcPct val="0"/>
                </a:spcBef>
                <a:buFontTx/>
                <a:buNone/>
              </a:pPr>
              <a:r>
                <a:rPr kumimoji="1" lang="en-US" altLang="en-US" sz="1200">
                  <a:solidFill>
                    <a:srgbClr val="001F5C"/>
                  </a:solidFill>
                </a:rPr>
                <a:t>FLUID</a:t>
              </a:r>
            </a:p>
          </p:txBody>
        </p:sp>
        <p:sp>
          <p:nvSpPr>
            <p:cNvPr id="31750" name="Text Box 10">
              <a:extLst>
                <a:ext uri="{FF2B5EF4-FFF2-40B4-BE49-F238E27FC236}">
                  <a16:creationId xmlns:a16="http://schemas.microsoft.com/office/drawing/2014/main" id="{6C2C060C-E707-4E66-97BD-F443618666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" y="3978"/>
              <a:ext cx="965" cy="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0">
                <a:spcBef>
                  <a:spcPct val="0"/>
                </a:spcBef>
                <a:buFontTx/>
                <a:buNone/>
              </a:pPr>
              <a:r>
                <a:rPr kumimoji="1" lang="en-US" altLang="en-US" sz="1400" b="1">
                  <a:solidFill>
                    <a:srgbClr val="001F5C"/>
                  </a:solidFill>
                </a:rPr>
                <a:t>Channel protein</a:t>
              </a:r>
            </a:p>
          </p:txBody>
        </p:sp>
        <p:sp>
          <p:nvSpPr>
            <p:cNvPr id="31751" name="Text Box 11">
              <a:extLst>
                <a:ext uri="{FF2B5EF4-FFF2-40B4-BE49-F238E27FC236}">
                  <a16:creationId xmlns:a16="http://schemas.microsoft.com/office/drawing/2014/main" id="{2118D0FE-AF8B-4FE4-BBB1-61CDB406D4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24" y="3978"/>
              <a:ext cx="387" cy="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0">
                <a:spcBef>
                  <a:spcPct val="0"/>
                </a:spcBef>
                <a:buFontTx/>
                <a:buNone/>
              </a:pPr>
              <a:r>
                <a:rPr kumimoji="1" lang="en-US" altLang="en-US" sz="1200">
                  <a:solidFill>
                    <a:srgbClr val="001F5C"/>
                  </a:solidFill>
                </a:rPr>
                <a:t>Solute</a:t>
              </a:r>
            </a:p>
          </p:txBody>
        </p:sp>
        <p:sp>
          <p:nvSpPr>
            <p:cNvPr id="31752" name="Text Box 12">
              <a:extLst>
                <a:ext uri="{FF2B5EF4-FFF2-40B4-BE49-F238E27FC236}">
                  <a16:creationId xmlns:a16="http://schemas.microsoft.com/office/drawing/2014/main" id="{A6F6623B-2C1A-4DC7-9F42-BFE89787E8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4142"/>
              <a:ext cx="708" cy="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0">
                <a:spcBef>
                  <a:spcPct val="0"/>
                </a:spcBef>
                <a:buFontTx/>
                <a:buNone/>
              </a:pPr>
              <a:r>
                <a:rPr kumimoji="1" lang="en-US" altLang="en-US" sz="1200">
                  <a:solidFill>
                    <a:srgbClr val="001F5C"/>
                  </a:solidFill>
                </a:rPr>
                <a:t>CYTOPLASM</a:t>
              </a:r>
            </a:p>
          </p:txBody>
        </p:sp>
        <p:sp>
          <p:nvSpPr>
            <p:cNvPr id="31753" name="Line 13">
              <a:extLst>
                <a:ext uri="{FF2B5EF4-FFF2-40B4-BE49-F238E27FC236}">
                  <a16:creationId xmlns:a16="http://schemas.microsoft.com/office/drawing/2014/main" id="{4A55B1E0-254D-4DAE-AD95-CB214FF04A5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295" y="3807"/>
              <a:ext cx="146" cy="214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en-US"/>
            </a:p>
          </p:txBody>
        </p:sp>
        <p:sp>
          <p:nvSpPr>
            <p:cNvPr id="31754" name="Line 14">
              <a:extLst>
                <a:ext uri="{FF2B5EF4-FFF2-40B4-BE49-F238E27FC236}">
                  <a16:creationId xmlns:a16="http://schemas.microsoft.com/office/drawing/2014/main" id="{46A156C5-218D-46B4-9958-EF9EA644582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90" y="4102"/>
              <a:ext cx="146" cy="42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en-US"/>
            </a:p>
          </p:txBody>
        </p:sp>
        <p:grpSp>
          <p:nvGrpSpPr>
            <p:cNvPr id="31755" name="Group 15">
              <a:extLst>
                <a:ext uri="{FF2B5EF4-FFF2-40B4-BE49-F238E27FC236}">
                  <a16:creationId xmlns:a16="http://schemas.microsoft.com/office/drawing/2014/main" id="{1FE04B9E-33C7-4EF5-8A89-F68AEE0F12A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76" y="2640"/>
              <a:ext cx="2784" cy="1680"/>
              <a:chOff x="1440" y="1920"/>
              <a:chExt cx="2928" cy="1599"/>
            </a:xfrm>
          </p:grpSpPr>
          <p:pic>
            <p:nvPicPr>
              <p:cNvPr id="31756" name="Picture 16">
                <a:extLst>
                  <a:ext uri="{FF2B5EF4-FFF2-40B4-BE49-F238E27FC236}">
                    <a16:creationId xmlns:a16="http://schemas.microsoft.com/office/drawing/2014/main" id="{699D9D69-94DC-4160-92C4-83896C5DB3A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643" t="9915" r="16049"/>
              <a:stretch>
                <a:fillRect/>
              </a:stretch>
            </p:blipFill>
            <p:spPr bwMode="auto">
              <a:xfrm>
                <a:off x="1440" y="1920"/>
                <a:ext cx="2928" cy="15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1757" name="Text Box 17">
                <a:extLst>
                  <a:ext uri="{FF2B5EF4-FFF2-40B4-BE49-F238E27FC236}">
                    <a16:creationId xmlns:a16="http://schemas.microsoft.com/office/drawing/2014/main" id="{E37E063A-D902-4BE6-8488-1797AD688D9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59" y="3208"/>
                <a:ext cx="939" cy="1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>
                  <a:spcBef>
                    <a:spcPct val="0"/>
                  </a:spcBef>
                  <a:buFontTx/>
                  <a:buNone/>
                </a:pPr>
                <a:r>
                  <a:rPr kumimoji="1" lang="en-US" altLang="en-US" sz="1400" b="1">
                    <a:solidFill>
                      <a:srgbClr val="001F5C"/>
                    </a:solidFill>
                  </a:rPr>
                  <a:t>Carrier protein</a:t>
                </a:r>
              </a:p>
            </p:txBody>
          </p:sp>
          <p:sp>
            <p:nvSpPr>
              <p:cNvPr id="31758" name="Text Box 18">
                <a:extLst>
                  <a:ext uri="{FF2B5EF4-FFF2-40B4-BE49-F238E27FC236}">
                    <a16:creationId xmlns:a16="http://schemas.microsoft.com/office/drawing/2014/main" id="{D2EB17FE-FE67-42C7-B203-0A19476034D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83" y="3154"/>
                <a:ext cx="407" cy="1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>
                  <a:spcBef>
                    <a:spcPct val="0"/>
                  </a:spcBef>
                  <a:buFontTx/>
                  <a:buNone/>
                </a:pPr>
                <a:r>
                  <a:rPr kumimoji="1" lang="en-US" altLang="en-US" sz="1200">
                    <a:solidFill>
                      <a:srgbClr val="001F5C"/>
                    </a:solidFill>
                  </a:rPr>
                  <a:t>Solute</a:t>
                </a:r>
              </a:p>
            </p:txBody>
          </p:sp>
          <p:sp>
            <p:nvSpPr>
              <p:cNvPr id="31759" name="Line 19">
                <a:extLst>
                  <a:ext uri="{FF2B5EF4-FFF2-40B4-BE49-F238E27FC236}">
                    <a16:creationId xmlns:a16="http://schemas.microsoft.com/office/drawing/2014/main" id="{996F7156-1658-4E35-8E08-EAE35F1B56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05" y="3003"/>
                <a:ext cx="96" cy="240"/>
              </a:xfrm>
              <a:prstGeom prst="line">
                <a:avLst/>
              </a:prstGeom>
              <a:noFill/>
              <a:ln w="254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1760" name="Line 20">
                <a:extLst>
                  <a:ext uri="{FF2B5EF4-FFF2-40B4-BE49-F238E27FC236}">
                    <a16:creationId xmlns:a16="http://schemas.microsoft.com/office/drawing/2014/main" id="{1407E5D8-782F-4878-B575-ADDCE7A8D4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672" y="3251"/>
                <a:ext cx="240" cy="96"/>
              </a:xfrm>
              <a:prstGeom prst="line">
                <a:avLst/>
              </a:prstGeom>
              <a:noFill/>
              <a:ln w="254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Text Box 4">
            <a:extLst>
              <a:ext uri="{FF2B5EF4-FFF2-40B4-BE49-F238E27FC236}">
                <a16:creationId xmlns:a16="http://schemas.microsoft.com/office/drawing/2014/main" id="{67B8AB3E-35C7-4ACA-A27F-878A378FF8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355600"/>
            <a:ext cx="4464050" cy="6227763"/>
          </a:xfrm>
          <a:prstGeom prst="rect">
            <a:avLst/>
          </a:prstGeom>
          <a:solidFill>
            <a:srgbClr val="FFFF66"/>
          </a:solidFill>
          <a:ln w="38100" cmpd="dbl">
            <a:solidFill>
              <a:srgbClr val="3333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793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b="1"/>
              <a:t>Osmosis</a:t>
            </a:r>
          </a:p>
          <a:p>
            <a:pPr eaLnBrk="1" hangingPunct="1">
              <a:spcBef>
                <a:spcPct val="20000"/>
              </a:spcBef>
              <a:buClr>
                <a:schemeClr val="tx1"/>
              </a:buClr>
              <a:buSzPct val="85000"/>
              <a:defRPr/>
            </a:pPr>
            <a:r>
              <a:rPr lang="en-US" altLang="en-US"/>
              <a:t>Osmosis is the </a:t>
            </a:r>
            <a:r>
              <a:rPr lang="en-US" altLang="en-US" b="1"/>
              <a:t>diffusion of water</a:t>
            </a:r>
            <a:r>
              <a:rPr lang="en-US" altLang="en-US"/>
              <a:t> across a semi-permeable membrane from a hypotonic solution to a hypertonic solution</a:t>
            </a:r>
          </a:p>
          <a:p>
            <a:pPr eaLnBrk="1" hangingPunct="1">
              <a:defRPr/>
            </a:pPr>
            <a:r>
              <a:rPr lang="en-US" altLang="en-US" b="1">
                <a:solidFill>
                  <a:srgbClr val="0F116A"/>
                </a:solidFill>
              </a:rPr>
              <a:t>Direction of osmosis is determined by comparing total solute concentrations (Tonicity) </a:t>
            </a:r>
          </a:p>
          <a:p>
            <a:pPr eaLnBrk="1" hangingPunct="1">
              <a:defRPr/>
            </a:pPr>
            <a:endParaRPr lang="en-US" altLang="en-US" b="1">
              <a:solidFill>
                <a:srgbClr val="0F116A"/>
              </a:solidFill>
            </a:endParaRPr>
          </a:p>
          <a:p>
            <a:pPr lvl="1" eaLnBrk="1" hangingPunct="1">
              <a:defRPr/>
            </a:pPr>
            <a:r>
              <a:rPr lang="en-US" altLang="en-US" b="1" u="sng">
                <a:solidFill>
                  <a:srgbClr val="CC0000"/>
                </a:solidFill>
              </a:rPr>
              <a:t>Hypertonic</a:t>
            </a:r>
            <a:r>
              <a:rPr lang="en-US" altLang="en-US" b="1"/>
              <a:t> - more solute, less water</a:t>
            </a:r>
          </a:p>
          <a:p>
            <a:pPr lvl="1" eaLnBrk="1" hangingPunct="1">
              <a:defRPr/>
            </a:pPr>
            <a:r>
              <a:rPr lang="en-US" altLang="en-US" b="1" u="sng">
                <a:solidFill>
                  <a:srgbClr val="CC0000"/>
                </a:solidFill>
              </a:rPr>
              <a:t>Hypotonic</a:t>
            </a:r>
            <a:r>
              <a:rPr lang="en-US" altLang="en-US" b="1"/>
              <a:t> - less solute, more water</a:t>
            </a:r>
          </a:p>
          <a:p>
            <a:pPr lvl="1" eaLnBrk="1" hangingPunct="1">
              <a:defRPr/>
            </a:pPr>
            <a:r>
              <a:rPr lang="en-US" altLang="en-US" b="1" u="sng">
                <a:solidFill>
                  <a:srgbClr val="CC0000"/>
                </a:solidFill>
              </a:rPr>
              <a:t>Isotonic</a:t>
            </a:r>
            <a:r>
              <a:rPr lang="en-US" altLang="en-US" b="1"/>
              <a:t> - equal solute, equal water</a:t>
            </a:r>
          </a:p>
          <a:p>
            <a:pPr eaLnBrk="1" hangingPunct="1">
              <a:defRPr/>
            </a:pPr>
            <a:endParaRPr lang="en-US" altLang="en-US" b="1">
              <a:solidFill>
                <a:srgbClr val="0F116A"/>
              </a:solidFill>
            </a:endParaRPr>
          </a:p>
          <a:p>
            <a:pPr eaLnBrk="1" hangingPunct="1">
              <a:defRPr/>
            </a:pPr>
            <a:r>
              <a:rPr lang="en-US" altLang="en-US" b="1">
                <a:solidFill>
                  <a:srgbClr val="0F116A"/>
                </a:solidFill>
              </a:rPr>
              <a:t>Water can diffuse across plasma membrane--- </a:t>
            </a:r>
            <a:r>
              <a:rPr lang="en-US" altLang="en-US" b="1">
                <a:effectLst>
                  <a:outerShdw blurRad="38100" dist="38100" dir="2700000" algn="tl">
                    <a:srgbClr val="FFFFFF"/>
                  </a:outerShdw>
                </a:effectLst>
              </a:rPr>
              <a:t>Moves from</a:t>
            </a:r>
            <a:r>
              <a:rPr lang="en-US" alt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b="1">
                <a:solidFill>
                  <a:srgbClr val="DE630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HIGH water potential</a:t>
            </a:r>
            <a:r>
              <a:rPr lang="en-US" alt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b="1">
                <a:effectLst>
                  <a:outerShdw blurRad="38100" dist="38100" dir="2700000" algn="tl">
                    <a:srgbClr val="FFFFFF"/>
                  </a:outerShdw>
                </a:effectLst>
              </a:rPr>
              <a:t>(low solute concentration) to</a:t>
            </a:r>
            <a:r>
              <a:rPr lang="en-US" alt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b="1">
                <a:solidFill>
                  <a:srgbClr val="DE630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LOW water potential</a:t>
            </a:r>
            <a:r>
              <a:rPr lang="en-US" alt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b="1">
                <a:effectLst>
                  <a:outerShdw blurRad="38100" dist="38100" dir="2700000" algn="tl">
                    <a:srgbClr val="FFFFFF"/>
                  </a:outerShdw>
                </a:effectLst>
              </a:rPr>
              <a:t>(high solute concentration)</a:t>
            </a:r>
            <a:endParaRPr lang="en-US" altLang="en-US" b="1">
              <a:solidFill>
                <a:srgbClr val="0F116A"/>
              </a:solidFill>
            </a:endParaRPr>
          </a:p>
          <a:p>
            <a:pPr eaLnBrk="1" hangingPunct="1">
              <a:defRPr/>
            </a:pPr>
            <a:endParaRPr lang="en-US" altLang="en-US" b="1">
              <a:solidFill>
                <a:srgbClr val="0F116A"/>
              </a:solidFill>
            </a:endParaRPr>
          </a:p>
          <a:p>
            <a:pPr eaLnBrk="1" hangingPunct="1">
              <a:defRPr/>
            </a:pPr>
            <a:r>
              <a:rPr lang="en-US" altLang="en-US" b="1">
                <a:solidFill>
                  <a:srgbClr val="3333FF"/>
                </a:solidFill>
              </a:rPr>
              <a:t>Aquaporins (water channels)</a:t>
            </a:r>
            <a:r>
              <a:rPr lang="en-US" altLang="en-US"/>
              <a:t> are proteins embedded in the cell membrane that regulate the flow of water only. </a:t>
            </a:r>
            <a:endParaRPr lang="en-US" altLang="en-US">
              <a:solidFill>
                <a:srgbClr val="0F116A"/>
              </a:solidFill>
            </a:endParaRPr>
          </a:p>
          <a:p>
            <a:pPr eaLnBrk="1" hangingPunct="1">
              <a:defRPr/>
            </a:pPr>
            <a:r>
              <a:rPr lang="en-US" altLang="en-US" b="1">
                <a:effectLst>
                  <a:outerShdw blurRad="38100" dist="38100" dir="2700000" algn="tl">
                    <a:srgbClr val="FFFFFF"/>
                  </a:outerShdw>
                </a:effectLst>
              </a:rPr>
              <a:t>Homeostasis (</a:t>
            </a:r>
            <a:r>
              <a:rPr lang="en-US" altLang="en-US" b="1"/>
              <a:t>equilibrium)</a:t>
            </a:r>
          </a:p>
        </p:txBody>
      </p:sp>
      <p:grpSp>
        <p:nvGrpSpPr>
          <p:cNvPr id="32771" name="Group 11">
            <a:extLst>
              <a:ext uri="{FF2B5EF4-FFF2-40B4-BE49-F238E27FC236}">
                <a16:creationId xmlns:a16="http://schemas.microsoft.com/office/drawing/2014/main" id="{6D4A8243-517B-45E8-A970-523360135790}"/>
              </a:ext>
            </a:extLst>
          </p:cNvPr>
          <p:cNvGrpSpPr>
            <a:grpSpLocks/>
          </p:cNvGrpSpPr>
          <p:nvPr/>
        </p:nvGrpSpPr>
        <p:grpSpPr bwMode="auto">
          <a:xfrm>
            <a:off x="4751388" y="1412875"/>
            <a:ext cx="4392612" cy="5303838"/>
            <a:chOff x="3107" y="890"/>
            <a:chExt cx="2767" cy="3341"/>
          </a:xfrm>
        </p:grpSpPr>
        <p:grpSp>
          <p:nvGrpSpPr>
            <p:cNvPr id="32772" name="Group 9">
              <a:extLst>
                <a:ext uri="{FF2B5EF4-FFF2-40B4-BE49-F238E27FC236}">
                  <a16:creationId xmlns:a16="http://schemas.microsoft.com/office/drawing/2014/main" id="{EC59EBBC-1695-45D1-BD2F-7F7A1111FCA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07" y="890"/>
              <a:ext cx="2767" cy="3341"/>
              <a:chOff x="3016" y="890"/>
              <a:chExt cx="2858" cy="3341"/>
            </a:xfrm>
          </p:grpSpPr>
          <p:pic>
            <p:nvPicPr>
              <p:cNvPr id="32775" name="Picture 5">
                <a:extLst>
                  <a:ext uri="{FF2B5EF4-FFF2-40B4-BE49-F238E27FC236}">
                    <a16:creationId xmlns:a16="http://schemas.microsoft.com/office/drawing/2014/main" id="{63BD5521-3319-4EE4-AE15-D2AA6870818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lum bright="-12000" contrast="18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16626" b="47163"/>
              <a:stretch>
                <a:fillRect/>
              </a:stretch>
            </p:blipFill>
            <p:spPr bwMode="auto">
              <a:xfrm>
                <a:off x="3016" y="890"/>
                <a:ext cx="2744" cy="2404"/>
              </a:xfrm>
              <a:prstGeom prst="rect">
                <a:avLst/>
              </a:prstGeom>
              <a:noFill/>
              <a:ln w="28575">
                <a:solidFill>
                  <a:srgbClr val="3333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2776" name="Rectangle 6">
                <a:extLst>
                  <a:ext uri="{FF2B5EF4-FFF2-40B4-BE49-F238E27FC236}">
                    <a16:creationId xmlns:a16="http://schemas.microsoft.com/office/drawing/2014/main" id="{17244F00-947D-46A7-8AD4-AE970A4E29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83" y="3053"/>
                <a:ext cx="776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 b="1"/>
                  <a:t>CYTOLYSIS</a:t>
                </a:r>
              </a:p>
            </p:txBody>
          </p:sp>
          <p:sp>
            <p:nvSpPr>
              <p:cNvPr id="32777" name="Text Box 17">
                <a:extLst>
                  <a:ext uri="{FF2B5EF4-FFF2-40B4-BE49-F238E27FC236}">
                    <a16:creationId xmlns:a16="http://schemas.microsoft.com/office/drawing/2014/main" id="{61D376F5-4BB8-456F-B57E-FBDB03262EE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76" y="3022"/>
                <a:ext cx="998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 rtl="0">
                  <a:spcBef>
                    <a:spcPct val="50000"/>
                  </a:spcBef>
                  <a:buFontTx/>
                  <a:buNone/>
                </a:pPr>
                <a:r>
                  <a:rPr lang="en-US" altLang="en-US" sz="1400" b="1">
                    <a:latin typeface="Comic Sans MS" panose="030F0702030302020204" pitchFamily="66" charset="0"/>
                  </a:rPr>
                  <a:t>PLASMOLYSIS</a:t>
                </a:r>
              </a:p>
            </p:txBody>
          </p:sp>
          <p:sp>
            <p:nvSpPr>
              <p:cNvPr id="32778" name="Text Box 12">
                <a:extLst>
                  <a:ext uri="{FF2B5EF4-FFF2-40B4-BE49-F238E27FC236}">
                    <a16:creationId xmlns:a16="http://schemas.microsoft.com/office/drawing/2014/main" id="{4ACDCE29-B70E-4DE9-8D24-5ADF0A83F5E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69" y="3022"/>
                <a:ext cx="998" cy="12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>
                  <a:spcBef>
                    <a:spcPct val="50000"/>
                  </a:spcBef>
                  <a:buFontTx/>
                  <a:buNone/>
                </a:pPr>
                <a:r>
                  <a:rPr lang="en-US" altLang="en-US" sz="1400" b="1">
                    <a:latin typeface="Comic Sans MS" panose="030F0702030302020204" pitchFamily="66" charset="0"/>
                  </a:rPr>
                  <a:t>NO NET MOVEMENT OF H</a:t>
                </a:r>
                <a:r>
                  <a:rPr lang="en-US" altLang="en-US" sz="1400" b="1" baseline="-25000">
                    <a:latin typeface="Comic Sans MS" panose="030F0702030302020204" pitchFamily="66" charset="0"/>
                  </a:rPr>
                  <a:t>2</a:t>
                </a:r>
                <a:r>
                  <a:rPr lang="en-US" altLang="en-US" sz="1400" b="1">
                    <a:latin typeface="Comic Sans MS" panose="030F0702030302020204" pitchFamily="66" charset="0"/>
                  </a:rPr>
                  <a:t>O (equal amounts entering &amp; leaving) </a:t>
                </a:r>
                <a:r>
                  <a:rPr lang="en-US" altLang="en-US" sz="1600" b="1">
                    <a:solidFill>
                      <a:srgbClr val="FF0000"/>
                    </a:solidFill>
                  </a:rPr>
                  <a:t>e.g. Normal saline 0.9%NaCl</a:t>
                </a:r>
                <a:r>
                  <a:rPr lang="en-US" altLang="en-US" sz="1800" b="1">
                    <a:solidFill>
                      <a:srgbClr val="FF0000"/>
                    </a:solidFill>
                  </a:rPr>
                  <a:t>     </a:t>
                </a:r>
              </a:p>
            </p:txBody>
          </p:sp>
        </p:grpSp>
        <p:sp>
          <p:nvSpPr>
            <p:cNvPr id="32773" name="Oval 9">
              <a:extLst>
                <a:ext uri="{FF2B5EF4-FFF2-40B4-BE49-F238E27FC236}">
                  <a16:creationId xmlns:a16="http://schemas.microsoft.com/office/drawing/2014/main" id="{C50D0CA9-A297-4FF7-9380-1CC3DAB11F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98" y="2750"/>
              <a:ext cx="771" cy="635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32774" name="Oval 10">
              <a:extLst>
                <a:ext uri="{FF2B5EF4-FFF2-40B4-BE49-F238E27FC236}">
                  <a16:creationId xmlns:a16="http://schemas.microsoft.com/office/drawing/2014/main" id="{FAF90B65-5A91-48EC-B822-343FCB9C0C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76" y="2750"/>
              <a:ext cx="998" cy="635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Text Box 4">
            <a:extLst>
              <a:ext uri="{FF2B5EF4-FFF2-40B4-BE49-F238E27FC236}">
                <a16:creationId xmlns:a16="http://schemas.microsoft.com/office/drawing/2014/main" id="{4BF97E6B-9818-4169-BC16-430D22B018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088" y="0"/>
            <a:ext cx="8135937" cy="4800600"/>
          </a:xfrm>
          <a:prstGeom prst="rect">
            <a:avLst/>
          </a:prstGeom>
          <a:solidFill>
            <a:srgbClr val="FFFF66"/>
          </a:solidFill>
          <a:ln w="38100" cmpd="dbl">
            <a:solidFill>
              <a:srgbClr val="3333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b="1"/>
              <a:t>-</a:t>
            </a:r>
            <a:r>
              <a:rPr lang="en-US" altLang="en-US" b="1">
                <a:solidFill>
                  <a:srgbClr val="3333FF"/>
                </a:solidFill>
              </a:rPr>
              <a:t>Active Transport </a:t>
            </a:r>
          </a:p>
          <a:p>
            <a:pPr eaLnBrk="1" hangingPunct="1">
              <a:defRPr/>
            </a:pPr>
            <a:r>
              <a:rPr lang="en-US" altLang="en-US" b="1"/>
              <a:t>// Protein Pumps</a:t>
            </a:r>
            <a:r>
              <a:rPr lang="en-US" altLang="en-US"/>
              <a:t> -transport proteins that require </a:t>
            </a:r>
            <a:r>
              <a:rPr lang="en-US" altLang="en-US" b="1"/>
              <a:t>energy</a:t>
            </a:r>
            <a:r>
              <a:rPr lang="en-US" altLang="en-US"/>
              <a:t> to do work (</a:t>
            </a:r>
            <a:r>
              <a:rPr lang="en-US" altLang="en-US" b="1"/>
              <a:t>low to high</a:t>
            </a:r>
            <a:r>
              <a:rPr lang="en-US" altLang="en-US"/>
              <a:t> concentration) </a:t>
            </a:r>
            <a:r>
              <a:rPr lang="en-US" altLang="en-US" b="1"/>
              <a:t>AGAINST concentration gradient</a:t>
            </a:r>
          </a:p>
          <a:p>
            <a:pPr eaLnBrk="1" hangingPunct="1">
              <a:defRPr/>
            </a:pPr>
            <a:r>
              <a:rPr lang="en-US" alt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2 types: </a:t>
            </a:r>
          </a:p>
          <a:p>
            <a:pPr lvl="1" eaLnBrk="1" hangingPunct="1">
              <a:buFontTx/>
              <a:buChar char="•"/>
              <a:defRPr/>
            </a:pPr>
            <a:r>
              <a:rPr lang="en-US" altLang="en-US" b="1"/>
              <a:t>Primary active transport (</a:t>
            </a:r>
            <a:r>
              <a:rPr lang="en-US" altLang="en-US"/>
              <a:t> directly uses metabolic energy/ </a:t>
            </a:r>
            <a:r>
              <a:rPr lang="en-US"/>
              <a:t>energy is derived directly from the breakdown of ATP</a:t>
            </a:r>
            <a:r>
              <a:rPr lang="en-US" altLang="en-US"/>
              <a:t>)</a:t>
            </a:r>
            <a:r>
              <a:rPr lang="en-US" altLang="en-US" b="1"/>
              <a:t>:</a:t>
            </a:r>
            <a:r>
              <a:rPr lang="en-US" altLang="en-US" b="1">
                <a:effectLst>
                  <a:outerShdw blurRad="38100" dist="38100" dir="2700000" algn="tl">
                    <a:srgbClr val="FFFFFF"/>
                  </a:outerShdw>
                </a:effectLst>
              </a:rPr>
              <a:t> Membrane pump</a:t>
            </a:r>
            <a:r>
              <a:rPr lang="en-US" alt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 (protein-mediated active transport) example </a:t>
            </a:r>
            <a:r>
              <a:rPr lang="en-US" altLang="en-US" b="1">
                <a:solidFill>
                  <a:srgbClr val="FF0000"/>
                </a:solidFill>
              </a:rPr>
              <a:t>Na+/K+ Pump</a:t>
            </a:r>
            <a:endParaRPr lang="en-US" altLang="en-US"/>
          </a:p>
          <a:p>
            <a:pPr lvl="1" eaLnBrk="1" hangingPunct="1">
              <a:defRPr/>
            </a:pPr>
            <a:endParaRPr lang="en-US" alt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lvl="1" eaLnBrk="1" hangingPunct="1">
              <a:buFontTx/>
              <a:buChar char="•"/>
              <a:defRPr/>
            </a:pPr>
            <a:r>
              <a:rPr lang="en-US" altLang="en-US" b="1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altLang="en-US" b="1"/>
              <a:t>Secondary active transport</a:t>
            </a:r>
            <a:r>
              <a:rPr lang="en-US" alt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: (electrochemical potential difference created by pumping/ </a:t>
            </a:r>
            <a:r>
              <a:rPr lang="en-US"/>
              <a:t>energy is derived secondarily from energy that has been stored in the form of ionic concentration differences between the two sides of a membrane.</a:t>
            </a:r>
            <a:r>
              <a:rPr lang="en-US" alt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) </a:t>
            </a:r>
            <a:r>
              <a:rPr lang="en-US" altLang="en-US"/>
              <a:t> </a:t>
            </a:r>
          </a:p>
          <a:p>
            <a:pPr lvl="1" eaLnBrk="1" hangingPunct="1">
              <a:defRPr/>
            </a:pPr>
            <a:r>
              <a:rPr lang="en-US" altLang="en-US" b="1">
                <a:effectLst>
                  <a:outerShdw blurRad="38100" dist="38100" dir="2700000" algn="tl">
                    <a:srgbClr val="FFFFFF"/>
                  </a:outerShdw>
                </a:effectLst>
              </a:rPr>
              <a:t>          Coupled transport (cotransport</a:t>
            </a:r>
            <a:r>
              <a:rPr lang="en-US" alt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) </a:t>
            </a:r>
          </a:p>
          <a:p>
            <a:pPr lvl="1" eaLnBrk="1" hangingPunct="1">
              <a:defRPr/>
            </a:pPr>
            <a:r>
              <a:rPr lang="en-US" alt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      </a:t>
            </a:r>
            <a:r>
              <a:rPr lang="en-US" altLang="en-US" b="1">
                <a:effectLst>
                  <a:outerShdw blurRad="38100" dist="38100" dir="2700000" algn="tl">
                    <a:srgbClr val="FFFFFF"/>
                  </a:outerShdw>
                </a:effectLst>
              </a:rPr>
              <a:t>-</a:t>
            </a:r>
            <a:r>
              <a:rPr lang="en-US" altLang="en-US" b="1">
                <a:solidFill>
                  <a:srgbClr val="3333FF"/>
                </a:solidFill>
              </a:rPr>
              <a:t>symport</a:t>
            </a:r>
            <a:r>
              <a:rPr lang="en-US" alt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altLang="en-US">
                <a:solidFill>
                  <a:schemeClr val="accent2"/>
                </a:solidFill>
              </a:rPr>
              <a:t>transport two substances simultaneously in the same direction </a:t>
            </a:r>
            <a:r>
              <a:rPr lang="en-US" altLang="en-US"/>
              <a:t>example </a:t>
            </a:r>
            <a:r>
              <a:rPr lang="en-US" altLang="en-US" b="1">
                <a:solidFill>
                  <a:srgbClr val="FF0000"/>
                </a:solidFill>
              </a:rPr>
              <a:t>glucose symporter</a:t>
            </a:r>
            <a:r>
              <a:rPr lang="en-US" altLang="en-US"/>
              <a:t> (</a:t>
            </a:r>
            <a:r>
              <a:rPr lang="en-US" altLang="en-US">
                <a:solidFill>
                  <a:srgbClr val="FF0000"/>
                </a:solidFill>
              </a:rPr>
              <a:t>glucose and sodium</a:t>
            </a:r>
            <a:r>
              <a:rPr lang="en-US" altLang="en-US"/>
              <a:t>)</a:t>
            </a:r>
            <a:endParaRPr lang="en-US" altLang="en-US">
              <a:solidFill>
                <a:schemeClr val="accent2"/>
              </a:solidFill>
            </a:endParaRPr>
          </a:p>
          <a:p>
            <a:pPr lvl="1" eaLnBrk="1" hangingPunct="1">
              <a:defRPr/>
            </a:pPr>
            <a:r>
              <a:rPr lang="en-US" altLang="en-US" b="1">
                <a:solidFill>
                  <a:srgbClr val="3333FF"/>
                </a:solidFill>
              </a:rPr>
              <a:t>      -</a:t>
            </a:r>
            <a:r>
              <a:rPr lang="en-US" altLang="en-US" b="1" err="1">
                <a:solidFill>
                  <a:srgbClr val="3333FF"/>
                </a:solidFill>
              </a:rPr>
              <a:t>antiport</a:t>
            </a:r>
            <a:r>
              <a:rPr lang="en-US" altLang="en-US" b="1">
                <a:solidFill>
                  <a:srgbClr val="3333FF"/>
                </a:solidFill>
              </a:rPr>
              <a:t> </a:t>
            </a:r>
            <a:r>
              <a:rPr lang="en-US" altLang="en-US">
                <a:solidFill>
                  <a:schemeClr val="accent2"/>
                </a:solidFill>
              </a:rPr>
              <a:t>transport two substances in opposite directions </a:t>
            </a:r>
            <a:r>
              <a:rPr lang="en-US" altLang="en-US"/>
              <a:t>example </a:t>
            </a:r>
            <a:r>
              <a:rPr lang="en-US" altLang="en-US" b="1">
                <a:solidFill>
                  <a:srgbClr val="FF0000"/>
                </a:solidFill>
              </a:rPr>
              <a:t>sodium-calcium exchanger</a:t>
            </a:r>
            <a:r>
              <a:rPr lang="en-US" altLang="en-US" b="1"/>
              <a:t> </a:t>
            </a:r>
            <a:r>
              <a:rPr lang="en-US" altLang="en-US"/>
              <a:t>or </a:t>
            </a:r>
            <a:r>
              <a:rPr lang="en-US" altLang="en-US" b="1">
                <a:solidFill>
                  <a:srgbClr val="FF0000"/>
                </a:solidFill>
              </a:rPr>
              <a:t>antiporter</a:t>
            </a:r>
            <a:r>
              <a:rPr lang="en-US" altLang="en-US"/>
              <a:t> </a:t>
            </a:r>
          </a:p>
        </p:txBody>
      </p:sp>
      <p:pic>
        <p:nvPicPr>
          <p:cNvPr id="33795" name="Picture 27" descr="uni-sym-antiport">
            <a:extLst>
              <a:ext uri="{FF2B5EF4-FFF2-40B4-BE49-F238E27FC236}">
                <a16:creationId xmlns:a16="http://schemas.microsoft.com/office/drawing/2014/main" id="{E1E578B7-9B6E-44D0-8A5A-0DBFBCBBBF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868863"/>
            <a:ext cx="8064500" cy="1989137"/>
          </a:xfrm>
          <a:prstGeom prst="rect">
            <a:avLst/>
          </a:prstGeom>
          <a:noFill/>
          <a:ln w="38100">
            <a:solidFill>
              <a:srgbClr val="3333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>
            <a:extLst>
              <a:ext uri="{FF2B5EF4-FFF2-40B4-BE49-F238E27FC236}">
                <a16:creationId xmlns:a16="http://schemas.microsoft.com/office/drawing/2014/main" id="{DAC5D3DC-BC61-431A-AE1A-96008C4B2E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marL="450850" indent="-450850" eaLnBrk="1" hangingPunct="1"/>
            <a:r>
              <a:rPr lang="en-US" altLang="en-US"/>
              <a:t>The Sodium-potassium Pump</a:t>
            </a:r>
          </a:p>
        </p:txBody>
      </p:sp>
      <p:sp>
        <p:nvSpPr>
          <p:cNvPr id="34819" name="Text Box 4">
            <a:extLst>
              <a:ext uri="{FF2B5EF4-FFF2-40B4-BE49-F238E27FC236}">
                <a16:creationId xmlns:a16="http://schemas.microsoft.com/office/drawing/2014/main" id="{1EB070B0-D975-4AB9-AF7E-07BD5B5AD2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9313" y="1328738"/>
            <a:ext cx="1944687" cy="968375"/>
          </a:xfrm>
          <a:prstGeom prst="rect">
            <a:avLst/>
          </a:prstGeom>
          <a:solidFill>
            <a:srgbClr val="FFFF66"/>
          </a:solidFill>
          <a:ln w="25400">
            <a:solidFill>
              <a:srgbClr val="3333FF"/>
            </a:solidFill>
            <a:miter lim="800000"/>
            <a:headEnd/>
            <a:tailEnd/>
          </a:ln>
        </p:spPr>
        <p:txBody>
          <a:bodyPr lIns="92075" tIns="46038" rIns="92075" bIns="46038" anchor="ctr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kumimoji="1" lang="en-US" altLang="en-US" sz="1400"/>
              <a:t>2. Na+ binding stimulates</a:t>
            </a:r>
          </a:p>
          <a:p>
            <a:pPr algn="l" rtl="0">
              <a:spcBef>
                <a:spcPct val="0"/>
              </a:spcBef>
              <a:buFontTx/>
              <a:buNone/>
            </a:pPr>
            <a:r>
              <a:rPr kumimoji="1" lang="en-US" altLang="en-US" sz="1400"/>
              <a:t>phosphorylation by ATP.</a:t>
            </a:r>
          </a:p>
        </p:txBody>
      </p:sp>
      <p:sp>
        <p:nvSpPr>
          <p:cNvPr id="34820" name="Text Box 5">
            <a:extLst>
              <a:ext uri="{FF2B5EF4-FFF2-40B4-BE49-F238E27FC236}">
                <a16:creationId xmlns:a16="http://schemas.microsoft.com/office/drawing/2014/main" id="{7E9B7DEE-1B62-4230-8556-4572AA466D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341438"/>
            <a:ext cx="1728788" cy="968375"/>
          </a:xfrm>
          <a:prstGeom prst="rect">
            <a:avLst/>
          </a:prstGeom>
          <a:solidFill>
            <a:srgbClr val="FFFF66"/>
          </a:solidFill>
          <a:ln w="25400">
            <a:solidFill>
              <a:srgbClr val="3333FF"/>
            </a:solidFill>
            <a:miter lim="800000"/>
            <a:headEnd/>
            <a:tailEnd/>
          </a:ln>
        </p:spPr>
        <p:txBody>
          <a:bodyPr lIns="92075" tIns="46038" rIns="92075" bIns="46038" anchor="ctr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kumimoji="1" lang="en-US" altLang="en-US" sz="1400"/>
              <a:t>1. Cytoplasmic Na</a:t>
            </a:r>
            <a:r>
              <a:rPr kumimoji="1" lang="en-US" altLang="en-US" sz="1400" baseline="30000"/>
              <a:t>+</a:t>
            </a:r>
            <a:r>
              <a:rPr kumimoji="1" lang="en-US" altLang="en-US" sz="1400"/>
              <a:t> binds to the sodium-potassium pump.</a:t>
            </a:r>
          </a:p>
        </p:txBody>
      </p:sp>
      <p:sp>
        <p:nvSpPr>
          <p:cNvPr id="34821" name="Text Box 6">
            <a:extLst>
              <a:ext uri="{FF2B5EF4-FFF2-40B4-BE49-F238E27FC236}">
                <a16:creationId xmlns:a16="http://schemas.microsoft.com/office/drawing/2014/main" id="{DB50273F-B473-4DED-B966-33528FD257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3194050"/>
            <a:ext cx="2160587" cy="968375"/>
          </a:xfrm>
          <a:prstGeom prst="rect">
            <a:avLst/>
          </a:prstGeom>
          <a:solidFill>
            <a:srgbClr val="FFFF66"/>
          </a:solidFill>
          <a:ln w="25400">
            <a:solidFill>
              <a:srgbClr val="3333FF"/>
            </a:solidFill>
            <a:miter lim="800000"/>
            <a:headEnd/>
            <a:tailEnd/>
          </a:ln>
        </p:spPr>
        <p:txBody>
          <a:bodyPr lIns="92075" tIns="46038" rIns="92075" bIns="46038" anchor="ctr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kumimoji="1" lang="en-US" altLang="en-US" sz="1400"/>
              <a:t>6. K</a:t>
            </a:r>
            <a:r>
              <a:rPr kumimoji="1" lang="en-US" altLang="en-US" sz="1400" baseline="30000"/>
              <a:t>+</a:t>
            </a:r>
            <a:r>
              <a:rPr kumimoji="1" lang="en-US" altLang="en-US" sz="1400"/>
              <a:t> is released and Na</a:t>
            </a:r>
            <a:r>
              <a:rPr kumimoji="1" lang="en-US" altLang="en-US" sz="1400" baseline="30000"/>
              <a:t>+</a:t>
            </a:r>
            <a:r>
              <a:rPr kumimoji="1" lang="en-US" altLang="en-US" sz="1400"/>
              <a:t> sites are receptive again; </a:t>
            </a:r>
          </a:p>
          <a:p>
            <a:pPr algn="l" rtl="0">
              <a:spcBef>
                <a:spcPct val="0"/>
              </a:spcBef>
              <a:buFontTx/>
              <a:buNone/>
            </a:pPr>
            <a:r>
              <a:rPr kumimoji="1" lang="en-US" altLang="en-US" sz="1400"/>
              <a:t>the cycle repeats.</a:t>
            </a:r>
          </a:p>
        </p:txBody>
      </p:sp>
      <p:sp>
        <p:nvSpPr>
          <p:cNvPr id="34822" name="Text Box 7">
            <a:extLst>
              <a:ext uri="{FF2B5EF4-FFF2-40B4-BE49-F238E27FC236}">
                <a16:creationId xmlns:a16="http://schemas.microsoft.com/office/drawing/2014/main" id="{A01FC84D-1376-4E32-976E-7354490AE8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31050" y="2949575"/>
            <a:ext cx="2012950" cy="1393825"/>
          </a:xfrm>
          <a:prstGeom prst="rect">
            <a:avLst/>
          </a:prstGeom>
          <a:solidFill>
            <a:srgbClr val="FFFF66"/>
          </a:solidFill>
          <a:ln w="25400">
            <a:solidFill>
              <a:srgbClr val="3333FF"/>
            </a:solidFill>
            <a:miter lim="800000"/>
            <a:headEnd/>
            <a:tailEnd/>
          </a:ln>
        </p:spPr>
        <p:txBody>
          <a:bodyPr lIns="92075" tIns="46038" rIns="92075" bIns="46038" anchor="ctr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kumimoji="1" lang="en-US" altLang="en-US" sz="1400"/>
              <a:t>3. Phosphorylation causes the </a:t>
            </a:r>
          </a:p>
          <a:p>
            <a:pPr algn="l" rtl="0">
              <a:spcBef>
                <a:spcPct val="0"/>
              </a:spcBef>
              <a:buFontTx/>
              <a:buNone/>
            </a:pPr>
            <a:r>
              <a:rPr kumimoji="1" lang="en-US" altLang="en-US" sz="1400"/>
              <a:t>protein to change its conformation, expelling Na</a:t>
            </a:r>
            <a:r>
              <a:rPr kumimoji="1" lang="en-US" altLang="en-US" sz="1400" baseline="30000"/>
              <a:t>+</a:t>
            </a:r>
            <a:r>
              <a:rPr kumimoji="1" lang="en-US" altLang="en-US" sz="1400"/>
              <a:t> to the outside.</a:t>
            </a:r>
          </a:p>
        </p:txBody>
      </p:sp>
      <p:sp>
        <p:nvSpPr>
          <p:cNvPr id="34823" name="Text Box 8">
            <a:extLst>
              <a:ext uri="{FF2B5EF4-FFF2-40B4-BE49-F238E27FC236}">
                <a16:creationId xmlns:a16="http://schemas.microsoft.com/office/drawing/2014/main" id="{AD4B7BC8-EA02-4098-B998-2161F9DAA6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4388" y="5287963"/>
            <a:ext cx="1979612" cy="1181100"/>
          </a:xfrm>
          <a:prstGeom prst="rect">
            <a:avLst/>
          </a:prstGeom>
          <a:solidFill>
            <a:srgbClr val="FFFF66"/>
          </a:solidFill>
          <a:ln w="25400">
            <a:solidFill>
              <a:srgbClr val="3333FF"/>
            </a:solidFill>
            <a:miter lim="800000"/>
            <a:headEnd/>
            <a:tailEnd/>
          </a:ln>
        </p:spPr>
        <p:txBody>
          <a:bodyPr lIns="92075" tIns="46038" rIns="92075" bIns="46038" anchor="ctr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kumimoji="1" lang="en-US" altLang="en-US" sz="1400"/>
              <a:t>4.  Extracellular K</a:t>
            </a:r>
            <a:r>
              <a:rPr kumimoji="1" lang="en-US" altLang="en-US" sz="1400" baseline="30000"/>
              <a:t>+</a:t>
            </a:r>
            <a:r>
              <a:rPr kumimoji="1" lang="en-US" altLang="en-US" sz="1400"/>
              <a:t> binds to the </a:t>
            </a:r>
          </a:p>
          <a:p>
            <a:pPr algn="l" rtl="0">
              <a:spcBef>
                <a:spcPct val="0"/>
              </a:spcBef>
              <a:buFontTx/>
              <a:buNone/>
            </a:pPr>
            <a:r>
              <a:rPr kumimoji="1" lang="en-US" altLang="en-US" sz="1400"/>
              <a:t>protein, triggering release of the </a:t>
            </a:r>
          </a:p>
          <a:p>
            <a:pPr algn="l" rtl="0">
              <a:spcBef>
                <a:spcPct val="0"/>
              </a:spcBef>
              <a:buFontTx/>
              <a:buNone/>
            </a:pPr>
            <a:r>
              <a:rPr kumimoji="1" lang="en-US" altLang="en-US" sz="1400"/>
              <a:t>Phosphate group.</a:t>
            </a:r>
          </a:p>
        </p:txBody>
      </p:sp>
      <p:sp>
        <p:nvSpPr>
          <p:cNvPr id="34824" name="Text Box 9">
            <a:extLst>
              <a:ext uri="{FF2B5EF4-FFF2-40B4-BE49-F238E27FC236}">
                <a16:creationId xmlns:a16="http://schemas.microsoft.com/office/drawing/2014/main" id="{E34AF7DD-59D1-41D5-9E0A-E7B75F92A9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5216525"/>
            <a:ext cx="2149475" cy="755650"/>
          </a:xfrm>
          <a:prstGeom prst="rect">
            <a:avLst/>
          </a:prstGeom>
          <a:solidFill>
            <a:srgbClr val="FFFF66"/>
          </a:solidFill>
          <a:ln w="25400">
            <a:solidFill>
              <a:srgbClr val="3333FF"/>
            </a:solidFill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kumimoji="1" lang="en-US" altLang="en-US" sz="1400"/>
              <a:t>5. Loss of the phosphate</a:t>
            </a:r>
          </a:p>
          <a:p>
            <a:pPr algn="l" rtl="0">
              <a:spcBef>
                <a:spcPct val="0"/>
              </a:spcBef>
              <a:buFontTx/>
              <a:buNone/>
            </a:pPr>
            <a:r>
              <a:rPr kumimoji="1" lang="en-US" altLang="en-US" sz="1400"/>
              <a:t>restores the protein’s </a:t>
            </a:r>
          </a:p>
          <a:p>
            <a:pPr algn="l" rtl="0">
              <a:spcBef>
                <a:spcPct val="0"/>
              </a:spcBef>
              <a:buFontTx/>
              <a:buNone/>
            </a:pPr>
            <a:r>
              <a:rPr kumimoji="1" lang="en-US" altLang="en-US" sz="1400"/>
              <a:t>original conformation.</a:t>
            </a:r>
          </a:p>
        </p:txBody>
      </p:sp>
      <p:sp>
        <p:nvSpPr>
          <p:cNvPr id="34825" name="Text Box 10">
            <a:extLst>
              <a:ext uri="{FF2B5EF4-FFF2-40B4-BE49-F238E27FC236}">
                <a16:creationId xmlns:a16="http://schemas.microsoft.com/office/drawing/2014/main" id="{0C9F450A-FFE9-44F7-894F-06708226A7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4850" y="6216650"/>
            <a:ext cx="242888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>
              <a:spcBef>
                <a:spcPct val="0"/>
              </a:spcBef>
              <a:buFontTx/>
              <a:buNone/>
            </a:pPr>
            <a:r>
              <a:rPr kumimoji="1" lang="en-US" altLang="en-US" sz="700" b="1">
                <a:solidFill>
                  <a:srgbClr val="001F5C"/>
                </a:solidFill>
                <a:sym typeface="Symbol" panose="05050102010706020507" pitchFamily="18" charset="2"/>
              </a:rPr>
              <a:t>P</a:t>
            </a:r>
          </a:p>
        </p:txBody>
      </p:sp>
      <p:sp>
        <p:nvSpPr>
          <p:cNvPr id="34826" name="Text Box 11">
            <a:extLst>
              <a:ext uri="{FF2B5EF4-FFF2-40B4-BE49-F238E27FC236}">
                <a16:creationId xmlns:a16="http://schemas.microsoft.com/office/drawing/2014/main" id="{A3F8966D-07DA-4359-B7CF-EA25BA0CA3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2060575"/>
            <a:ext cx="9572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kumimoji="1" lang="en-US" altLang="en-US" sz="700" b="1">
                <a:solidFill>
                  <a:srgbClr val="001F5C"/>
                </a:solidFill>
              </a:rPr>
              <a:t>EXTRACELLULAR</a:t>
            </a:r>
          </a:p>
          <a:p>
            <a:pPr algn="l" rtl="0">
              <a:spcBef>
                <a:spcPct val="0"/>
              </a:spcBef>
              <a:buFontTx/>
              <a:buNone/>
            </a:pPr>
            <a:r>
              <a:rPr kumimoji="1" lang="en-US" altLang="en-US" sz="700" b="1">
                <a:solidFill>
                  <a:srgbClr val="001F5C"/>
                </a:solidFill>
              </a:rPr>
              <a:t>FLUID</a:t>
            </a:r>
          </a:p>
        </p:txBody>
      </p:sp>
      <p:sp>
        <p:nvSpPr>
          <p:cNvPr id="34827" name="Text Box 12">
            <a:extLst>
              <a:ext uri="{FF2B5EF4-FFF2-40B4-BE49-F238E27FC236}">
                <a16:creationId xmlns:a16="http://schemas.microsoft.com/office/drawing/2014/main" id="{FF27C2A1-0BAA-41DD-A490-3CD9A39AC7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5938" y="2397125"/>
            <a:ext cx="350837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>
              <a:spcBef>
                <a:spcPct val="0"/>
              </a:spcBef>
              <a:buFontTx/>
              <a:buNone/>
            </a:pPr>
            <a:r>
              <a:rPr kumimoji="1" lang="en-US" altLang="en-US" sz="800" b="1">
                <a:solidFill>
                  <a:srgbClr val="001F5C"/>
                </a:solidFill>
              </a:rPr>
              <a:t>Na</a:t>
            </a:r>
            <a:r>
              <a:rPr kumimoji="1" lang="en-US" altLang="en-US" sz="800" b="1" baseline="30000">
                <a:solidFill>
                  <a:srgbClr val="001F5C"/>
                </a:solidFill>
              </a:rPr>
              <a:t>+</a:t>
            </a:r>
            <a:endParaRPr kumimoji="1" lang="en-US" altLang="en-US" sz="800" b="1">
              <a:solidFill>
                <a:srgbClr val="001F5C"/>
              </a:solidFill>
            </a:endParaRPr>
          </a:p>
        </p:txBody>
      </p:sp>
      <p:sp>
        <p:nvSpPr>
          <p:cNvPr id="34828" name="Text Box 13">
            <a:extLst>
              <a:ext uri="{FF2B5EF4-FFF2-40B4-BE49-F238E27FC236}">
                <a16:creationId xmlns:a16="http://schemas.microsoft.com/office/drawing/2014/main" id="{4AE683CA-06F3-45A9-8282-B991DD6A7C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1100" y="1957388"/>
            <a:ext cx="352425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>
              <a:spcBef>
                <a:spcPct val="0"/>
              </a:spcBef>
              <a:buFontTx/>
              <a:buNone/>
            </a:pPr>
            <a:r>
              <a:rPr kumimoji="1" lang="en-US" altLang="en-US" sz="800" b="1">
                <a:solidFill>
                  <a:srgbClr val="001F5C"/>
                </a:solidFill>
              </a:rPr>
              <a:t>Na</a:t>
            </a:r>
            <a:r>
              <a:rPr kumimoji="1" lang="en-US" altLang="en-US" sz="800" b="1" baseline="30000">
                <a:solidFill>
                  <a:srgbClr val="001F5C"/>
                </a:solidFill>
              </a:rPr>
              <a:t>+</a:t>
            </a:r>
            <a:endParaRPr kumimoji="1" lang="en-US" altLang="en-US" sz="800" b="1">
              <a:solidFill>
                <a:srgbClr val="001F5C"/>
              </a:solidFill>
            </a:endParaRPr>
          </a:p>
        </p:txBody>
      </p:sp>
      <p:sp>
        <p:nvSpPr>
          <p:cNvPr id="34829" name="Text Box 14">
            <a:extLst>
              <a:ext uri="{FF2B5EF4-FFF2-40B4-BE49-F238E27FC236}">
                <a16:creationId xmlns:a16="http://schemas.microsoft.com/office/drawing/2014/main" id="{BA94E04C-390B-41D1-896E-BA7A6608A4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2575" y="2374900"/>
            <a:ext cx="252413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>
              <a:spcBef>
                <a:spcPct val="0"/>
              </a:spcBef>
              <a:buFontTx/>
              <a:buNone/>
            </a:pPr>
            <a:r>
              <a:rPr kumimoji="1" lang="en-US" altLang="en-US" sz="800" b="1">
                <a:solidFill>
                  <a:srgbClr val="001F5C"/>
                </a:solidFill>
                <a:sym typeface="Symbol" panose="05050102010706020507" pitchFamily="18" charset="2"/>
              </a:rPr>
              <a:t>P</a:t>
            </a:r>
          </a:p>
        </p:txBody>
      </p:sp>
      <p:sp>
        <p:nvSpPr>
          <p:cNvPr id="34830" name="Text Box 15">
            <a:extLst>
              <a:ext uri="{FF2B5EF4-FFF2-40B4-BE49-F238E27FC236}">
                <a16:creationId xmlns:a16="http://schemas.microsoft.com/office/drawing/2014/main" id="{56E1D9FD-C240-4B7B-98F8-6DA2A96DF9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2575" y="4203700"/>
            <a:ext cx="252413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>
              <a:spcBef>
                <a:spcPct val="0"/>
              </a:spcBef>
              <a:buFontTx/>
              <a:buNone/>
            </a:pPr>
            <a:r>
              <a:rPr kumimoji="1" lang="en-US" altLang="en-US" sz="800" b="1">
                <a:solidFill>
                  <a:srgbClr val="001F5C"/>
                </a:solidFill>
                <a:sym typeface="Symbol" panose="05050102010706020507" pitchFamily="18" charset="2"/>
              </a:rPr>
              <a:t>P</a:t>
            </a:r>
          </a:p>
        </p:txBody>
      </p:sp>
      <p:sp>
        <p:nvSpPr>
          <p:cNvPr id="34831" name="Text Box 16">
            <a:extLst>
              <a:ext uri="{FF2B5EF4-FFF2-40B4-BE49-F238E27FC236}">
                <a16:creationId xmlns:a16="http://schemas.microsoft.com/office/drawing/2014/main" id="{1C25C487-87D1-4522-9FEB-7E7F68EA41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9138" y="6278563"/>
            <a:ext cx="285750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kumimoji="1" lang="en-US" altLang="en-US" sz="700" b="1">
                <a:solidFill>
                  <a:srgbClr val="001F5C"/>
                </a:solidFill>
                <a:sym typeface="Symbol" panose="05050102010706020507" pitchFamily="18" charset="2"/>
              </a:rPr>
              <a:t>P </a:t>
            </a:r>
            <a:r>
              <a:rPr kumimoji="1" lang="en-US" altLang="en-US" sz="700" b="1" baseline="-25000">
                <a:solidFill>
                  <a:srgbClr val="001F5C"/>
                </a:solidFill>
                <a:sym typeface="Symbol" panose="05050102010706020507" pitchFamily="18" charset="2"/>
              </a:rPr>
              <a:t>i</a:t>
            </a:r>
            <a:endParaRPr kumimoji="1" lang="en-US" altLang="en-US" sz="700" b="1">
              <a:solidFill>
                <a:srgbClr val="001F5C"/>
              </a:solidFill>
              <a:sym typeface="Symbol" panose="05050102010706020507" pitchFamily="18" charset="2"/>
            </a:endParaRPr>
          </a:p>
        </p:txBody>
      </p:sp>
      <p:grpSp>
        <p:nvGrpSpPr>
          <p:cNvPr id="34832" name="Group 90">
            <a:extLst>
              <a:ext uri="{FF2B5EF4-FFF2-40B4-BE49-F238E27FC236}">
                <a16:creationId xmlns:a16="http://schemas.microsoft.com/office/drawing/2014/main" id="{7D5A9A54-39BC-48BC-8BF9-DB34D373136A}"/>
              </a:ext>
            </a:extLst>
          </p:cNvPr>
          <p:cNvGrpSpPr>
            <a:grpSpLocks/>
          </p:cNvGrpSpPr>
          <p:nvPr/>
        </p:nvGrpSpPr>
        <p:grpSpPr bwMode="auto">
          <a:xfrm>
            <a:off x="2411413" y="1196975"/>
            <a:ext cx="4591050" cy="5233988"/>
            <a:chOff x="1519" y="754"/>
            <a:chExt cx="2892" cy="3297"/>
          </a:xfrm>
        </p:grpSpPr>
        <p:grpSp>
          <p:nvGrpSpPr>
            <p:cNvPr id="34833" name="Group 89">
              <a:extLst>
                <a:ext uri="{FF2B5EF4-FFF2-40B4-BE49-F238E27FC236}">
                  <a16:creationId xmlns:a16="http://schemas.microsoft.com/office/drawing/2014/main" id="{BB123B31-0383-4440-BDE1-64DB4F68866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19" y="754"/>
              <a:ext cx="2892" cy="3297"/>
              <a:chOff x="1519" y="754"/>
              <a:chExt cx="2892" cy="3297"/>
            </a:xfrm>
          </p:grpSpPr>
          <p:grpSp>
            <p:nvGrpSpPr>
              <p:cNvPr id="34835" name="Group 40">
                <a:extLst>
                  <a:ext uri="{FF2B5EF4-FFF2-40B4-BE49-F238E27FC236}">
                    <a16:creationId xmlns:a16="http://schemas.microsoft.com/office/drawing/2014/main" id="{CA4688EA-8BD3-474D-B144-0B1F1EC0720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19" y="754"/>
                <a:ext cx="2892" cy="3297"/>
                <a:chOff x="1383" y="754"/>
                <a:chExt cx="2892" cy="3297"/>
              </a:xfrm>
            </p:grpSpPr>
            <p:pic>
              <p:nvPicPr>
                <p:cNvPr id="34837" name="Picture 18">
                  <a:extLst>
                    <a:ext uri="{FF2B5EF4-FFF2-40B4-BE49-F238E27FC236}">
                      <a16:creationId xmlns:a16="http://schemas.microsoft.com/office/drawing/2014/main" id="{E0A10DF6-A235-4131-A454-8E2258EEEB2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lum bright="-12000" contrast="24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383" y="754"/>
                  <a:ext cx="2892" cy="3297"/>
                </a:xfrm>
                <a:prstGeom prst="rect">
                  <a:avLst/>
                </a:prstGeom>
                <a:noFill/>
                <a:ln w="28575">
                  <a:solidFill>
                    <a:srgbClr val="3333FF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4838" name="Text Box 19">
                  <a:extLst>
                    <a:ext uri="{FF2B5EF4-FFF2-40B4-BE49-F238E27FC236}">
                      <a16:creationId xmlns:a16="http://schemas.microsoft.com/office/drawing/2014/main" id="{143A4FBC-157E-4E51-AFCF-055345AA13C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485" y="939"/>
                  <a:ext cx="221" cy="13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rtl="0">
                    <a:spcBef>
                      <a:spcPct val="0"/>
                    </a:spcBef>
                    <a:buFontTx/>
                    <a:buNone/>
                  </a:pPr>
                  <a:r>
                    <a:rPr kumimoji="1" lang="en-US" altLang="en-US" sz="800" b="1">
                      <a:solidFill>
                        <a:srgbClr val="001F5C"/>
                      </a:solidFill>
                    </a:rPr>
                    <a:t>Na</a:t>
                  </a:r>
                  <a:r>
                    <a:rPr kumimoji="1" lang="en-US" altLang="en-US" sz="800" b="1" baseline="30000">
                      <a:solidFill>
                        <a:srgbClr val="001F5C"/>
                      </a:solidFill>
                    </a:rPr>
                    <a:t>+</a:t>
                  </a:r>
                  <a:endParaRPr kumimoji="1" lang="en-US" altLang="en-US" sz="800" b="1">
                    <a:solidFill>
                      <a:srgbClr val="001F5C"/>
                    </a:solidFill>
                  </a:endParaRPr>
                </a:p>
              </p:txBody>
            </p:sp>
            <p:sp>
              <p:nvSpPr>
                <p:cNvPr id="34839" name="Text Box 20">
                  <a:extLst>
                    <a:ext uri="{FF2B5EF4-FFF2-40B4-BE49-F238E27FC236}">
                      <a16:creationId xmlns:a16="http://schemas.microsoft.com/office/drawing/2014/main" id="{6A903BA0-6FF9-46F3-8A68-EB158C092F1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454" y="1407"/>
                  <a:ext cx="517" cy="13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rtl="0">
                    <a:spcBef>
                      <a:spcPct val="0"/>
                    </a:spcBef>
                    <a:buFontTx/>
                    <a:buNone/>
                  </a:pPr>
                  <a:r>
                    <a:rPr kumimoji="1" lang="en-US" altLang="en-US" sz="800" b="1">
                      <a:solidFill>
                        <a:srgbClr val="001F5C"/>
                      </a:solidFill>
                    </a:rPr>
                    <a:t>CYTOPLASM</a:t>
                  </a:r>
                </a:p>
              </p:txBody>
            </p:sp>
            <p:sp>
              <p:nvSpPr>
                <p:cNvPr id="34840" name="Text Box 21">
                  <a:extLst>
                    <a:ext uri="{FF2B5EF4-FFF2-40B4-BE49-F238E27FC236}">
                      <a16:creationId xmlns:a16="http://schemas.microsoft.com/office/drawing/2014/main" id="{183C98DC-ACE4-48E8-9F55-FACAD546A81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057" y="1310"/>
                  <a:ext cx="388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 rtl="0">
                    <a:spcBef>
                      <a:spcPct val="0"/>
                    </a:spcBef>
                    <a:buFontTx/>
                    <a:buNone/>
                  </a:pPr>
                  <a:r>
                    <a:rPr kumimoji="1" lang="en-US" altLang="en-US" sz="800" b="1">
                      <a:solidFill>
                        <a:srgbClr val="001F5C"/>
                      </a:solidFill>
                    </a:rPr>
                    <a:t>[Na</a:t>
                  </a:r>
                  <a:r>
                    <a:rPr kumimoji="1" lang="en-US" altLang="en-US" sz="800" b="1" baseline="30000">
                      <a:solidFill>
                        <a:srgbClr val="001F5C"/>
                      </a:solidFill>
                    </a:rPr>
                    <a:t>+</a:t>
                  </a:r>
                  <a:r>
                    <a:rPr kumimoji="1" lang="en-US" altLang="en-US" sz="800" b="1">
                      <a:solidFill>
                        <a:srgbClr val="001F5C"/>
                      </a:solidFill>
                    </a:rPr>
                    <a:t>] low</a:t>
                  </a:r>
                </a:p>
                <a:p>
                  <a:pPr algn="l" rtl="0">
                    <a:spcBef>
                      <a:spcPct val="0"/>
                    </a:spcBef>
                    <a:buFontTx/>
                    <a:buNone/>
                  </a:pPr>
                  <a:r>
                    <a:rPr kumimoji="1" lang="en-US" altLang="en-US" sz="800" b="1">
                      <a:solidFill>
                        <a:srgbClr val="001F5C"/>
                      </a:solidFill>
                    </a:rPr>
                    <a:t>[K</a:t>
                  </a:r>
                  <a:r>
                    <a:rPr kumimoji="1" lang="en-US" altLang="en-US" sz="800" b="1" baseline="30000">
                      <a:solidFill>
                        <a:srgbClr val="001F5C"/>
                      </a:solidFill>
                    </a:rPr>
                    <a:t>+</a:t>
                  </a:r>
                  <a:r>
                    <a:rPr kumimoji="1" lang="en-US" altLang="en-US" sz="800" b="1">
                      <a:solidFill>
                        <a:srgbClr val="001F5C"/>
                      </a:solidFill>
                    </a:rPr>
                    <a:t>] high</a:t>
                  </a:r>
                </a:p>
              </p:txBody>
            </p:sp>
            <p:sp>
              <p:nvSpPr>
                <p:cNvPr id="34841" name="Text Box 22">
                  <a:extLst>
                    <a:ext uri="{FF2B5EF4-FFF2-40B4-BE49-F238E27FC236}">
                      <a16:creationId xmlns:a16="http://schemas.microsoft.com/office/drawing/2014/main" id="{B015D9C8-BE9D-4E85-9FE7-5EE0994EA34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832" y="951"/>
                  <a:ext cx="221" cy="13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rtl="0">
                    <a:spcBef>
                      <a:spcPct val="0"/>
                    </a:spcBef>
                    <a:buFontTx/>
                    <a:buNone/>
                  </a:pPr>
                  <a:r>
                    <a:rPr kumimoji="1" lang="en-US" altLang="en-US" sz="800" b="1">
                      <a:solidFill>
                        <a:srgbClr val="001F5C"/>
                      </a:solidFill>
                    </a:rPr>
                    <a:t>Na</a:t>
                  </a:r>
                  <a:r>
                    <a:rPr kumimoji="1" lang="en-US" altLang="en-US" sz="800" b="1" baseline="30000">
                      <a:solidFill>
                        <a:srgbClr val="001F5C"/>
                      </a:solidFill>
                    </a:rPr>
                    <a:t>+</a:t>
                  </a:r>
                  <a:endParaRPr kumimoji="1" lang="en-US" altLang="en-US" sz="800" b="1">
                    <a:solidFill>
                      <a:srgbClr val="001F5C"/>
                    </a:solidFill>
                  </a:endParaRPr>
                </a:p>
              </p:txBody>
            </p:sp>
            <p:sp>
              <p:nvSpPr>
                <p:cNvPr id="34842" name="Text Box 23">
                  <a:extLst>
                    <a:ext uri="{FF2B5EF4-FFF2-40B4-BE49-F238E27FC236}">
                      <a16:creationId xmlns:a16="http://schemas.microsoft.com/office/drawing/2014/main" id="{125FE9DD-1B83-473E-9D6D-4326FB0D38B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801" y="1084"/>
                  <a:ext cx="221" cy="13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rtl="0">
                    <a:spcBef>
                      <a:spcPct val="0"/>
                    </a:spcBef>
                    <a:buFontTx/>
                    <a:buNone/>
                  </a:pPr>
                  <a:r>
                    <a:rPr kumimoji="1" lang="en-US" altLang="en-US" sz="800" b="1">
                      <a:solidFill>
                        <a:srgbClr val="001F5C"/>
                      </a:solidFill>
                    </a:rPr>
                    <a:t>Na</a:t>
                  </a:r>
                  <a:r>
                    <a:rPr kumimoji="1" lang="en-US" altLang="en-US" sz="800" b="1" baseline="30000">
                      <a:solidFill>
                        <a:srgbClr val="001F5C"/>
                      </a:solidFill>
                    </a:rPr>
                    <a:t>+</a:t>
                  </a:r>
                  <a:endParaRPr kumimoji="1" lang="en-US" altLang="en-US" sz="800" b="1">
                    <a:solidFill>
                      <a:srgbClr val="001F5C"/>
                    </a:solidFill>
                  </a:endParaRPr>
                </a:p>
              </p:txBody>
            </p:sp>
            <p:sp>
              <p:nvSpPr>
                <p:cNvPr id="34843" name="Text Box 24">
                  <a:extLst>
                    <a:ext uri="{FF2B5EF4-FFF2-40B4-BE49-F238E27FC236}">
                      <a16:creationId xmlns:a16="http://schemas.microsoft.com/office/drawing/2014/main" id="{40D523F5-611D-4F3E-BF54-FA7246BD48A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438" y="1187"/>
                  <a:ext cx="221" cy="13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rtl="0">
                    <a:spcBef>
                      <a:spcPct val="0"/>
                    </a:spcBef>
                    <a:buFontTx/>
                    <a:buNone/>
                  </a:pPr>
                  <a:r>
                    <a:rPr kumimoji="1" lang="en-US" altLang="en-US" sz="800" b="1">
                      <a:solidFill>
                        <a:srgbClr val="001F5C"/>
                      </a:solidFill>
                    </a:rPr>
                    <a:t>Na</a:t>
                  </a:r>
                  <a:r>
                    <a:rPr kumimoji="1" lang="en-US" altLang="en-US" sz="800" b="1" baseline="30000">
                      <a:solidFill>
                        <a:srgbClr val="001F5C"/>
                      </a:solidFill>
                    </a:rPr>
                    <a:t>+</a:t>
                  </a:r>
                  <a:endParaRPr kumimoji="1" lang="en-US" altLang="en-US" sz="800" b="1">
                    <a:solidFill>
                      <a:srgbClr val="001F5C"/>
                    </a:solidFill>
                  </a:endParaRPr>
                </a:p>
              </p:txBody>
            </p:sp>
            <p:sp>
              <p:nvSpPr>
                <p:cNvPr id="34844" name="Text Box 25">
                  <a:extLst>
                    <a:ext uri="{FF2B5EF4-FFF2-40B4-BE49-F238E27FC236}">
                      <a16:creationId xmlns:a16="http://schemas.microsoft.com/office/drawing/2014/main" id="{88CDBDD0-0D55-4909-BA29-C36A1FAC0AE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009" y="1304"/>
                  <a:ext cx="243" cy="13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rtl="0">
                    <a:spcBef>
                      <a:spcPct val="0"/>
                    </a:spcBef>
                    <a:buFontTx/>
                    <a:buNone/>
                  </a:pPr>
                  <a:r>
                    <a:rPr kumimoji="1" lang="en-US" altLang="en-US" sz="800" b="1">
                      <a:solidFill>
                        <a:srgbClr val="001F5C"/>
                      </a:solidFill>
                      <a:sym typeface="Symbol" panose="05050102010706020507" pitchFamily="18" charset="2"/>
                    </a:rPr>
                    <a:t>ATP</a:t>
                  </a:r>
                </a:p>
              </p:txBody>
            </p:sp>
            <p:sp>
              <p:nvSpPr>
                <p:cNvPr id="34845" name="Text Box 26">
                  <a:extLst>
                    <a:ext uri="{FF2B5EF4-FFF2-40B4-BE49-F238E27FC236}">
                      <a16:creationId xmlns:a16="http://schemas.microsoft.com/office/drawing/2014/main" id="{1786BE72-8712-4A98-B1D1-2924BF90B86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837" y="1940"/>
                  <a:ext cx="221" cy="13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rtl="0">
                    <a:spcBef>
                      <a:spcPct val="0"/>
                    </a:spcBef>
                    <a:buFontTx/>
                    <a:buNone/>
                  </a:pPr>
                  <a:r>
                    <a:rPr kumimoji="1" lang="en-US" altLang="en-US" sz="800" b="1">
                      <a:solidFill>
                        <a:srgbClr val="001F5C"/>
                      </a:solidFill>
                    </a:rPr>
                    <a:t>Na</a:t>
                  </a:r>
                  <a:r>
                    <a:rPr kumimoji="1" lang="en-US" altLang="en-US" sz="800" b="1" baseline="30000">
                      <a:solidFill>
                        <a:srgbClr val="001F5C"/>
                      </a:solidFill>
                    </a:rPr>
                    <a:t>+</a:t>
                  </a:r>
                  <a:endParaRPr kumimoji="1" lang="en-US" altLang="en-US" sz="800" b="1">
                    <a:solidFill>
                      <a:srgbClr val="001F5C"/>
                    </a:solidFill>
                  </a:endParaRPr>
                </a:p>
              </p:txBody>
            </p:sp>
            <p:sp>
              <p:nvSpPr>
                <p:cNvPr id="34846" name="Text Box 27">
                  <a:extLst>
                    <a:ext uri="{FF2B5EF4-FFF2-40B4-BE49-F238E27FC236}">
                      <a16:creationId xmlns:a16="http://schemas.microsoft.com/office/drawing/2014/main" id="{DA820ABD-3721-4BEC-9263-5FEE638735B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626" y="1998"/>
                  <a:ext cx="221" cy="13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rtl="0">
                    <a:spcBef>
                      <a:spcPct val="0"/>
                    </a:spcBef>
                    <a:buFontTx/>
                    <a:buNone/>
                  </a:pPr>
                  <a:r>
                    <a:rPr kumimoji="1" lang="en-US" altLang="en-US" sz="800" b="1">
                      <a:solidFill>
                        <a:srgbClr val="001F5C"/>
                      </a:solidFill>
                    </a:rPr>
                    <a:t>Na</a:t>
                  </a:r>
                  <a:r>
                    <a:rPr kumimoji="1" lang="en-US" altLang="en-US" sz="800" b="1" baseline="30000">
                      <a:solidFill>
                        <a:srgbClr val="001F5C"/>
                      </a:solidFill>
                    </a:rPr>
                    <a:t>+</a:t>
                  </a:r>
                  <a:endParaRPr kumimoji="1" lang="en-US" altLang="en-US" sz="800" b="1">
                    <a:solidFill>
                      <a:srgbClr val="001F5C"/>
                    </a:solidFill>
                  </a:endParaRPr>
                </a:p>
              </p:txBody>
            </p:sp>
            <p:sp>
              <p:nvSpPr>
                <p:cNvPr id="34847" name="Text Box 28">
                  <a:extLst>
                    <a:ext uri="{FF2B5EF4-FFF2-40B4-BE49-F238E27FC236}">
                      <a16:creationId xmlns:a16="http://schemas.microsoft.com/office/drawing/2014/main" id="{8D8D11AB-6CD4-4F48-853E-821226C2E80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606" y="2145"/>
                  <a:ext cx="221" cy="13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rtl="0">
                    <a:spcBef>
                      <a:spcPct val="0"/>
                    </a:spcBef>
                    <a:buFontTx/>
                    <a:buNone/>
                  </a:pPr>
                  <a:r>
                    <a:rPr kumimoji="1" lang="en-US" altLang="en-US" sz="800" b="1">
                      <a:solidFill>
                        <a:srgbClr val="001F5C"/>
                      </a:solidFill>
                    </a:rPr>
                    <a:t>Na</a:t>
                  </a:r>
                  <a:r>
                    <a:rPr kumimoji="1" lang="en-US" altLang="en-US" sz="800" b="1" baseline="30000">
                      <a:solidFill>
                        <a:srgbClr val="001F5C"/>
                      </a:solidFill>
                    </a:rPr>
                    <a:t>+</a:t>
                  </a:r>
                  <a:endParaRPr kumimoji="1" lang="en-US" altLang="en-US" sz="800" b="1">
                    <a:solidFill>
                      <a:srgbClr val="001F5C"/>
                    </a:solidFill>
                  </a:endParaRPr>
                </a:p>
              </p:txBody>
            </p:sp>
            <p:sp>
              <p:nvSpPr>
                <p:cNvPr id="34848" name="Text Box 29">
                  <a:extLst>
                    <a:ext uri="{FF2B5EF4-FFF2-40B4-BE49-F238E27FC236}">
                      <a16:creationId xmlns:a16="http://schemas.microsoft.com/office/drawing/2014/main" id="{ACEF962D-3990-4834-8B6E-0B580292E98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628" y="1392"/>
                  <a:ext cx="251" cy="13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rtl="0">
                    <a:spcBef>
                      <a:spcPct val="0"/>
                    </a:spcBef>
                    <a:buFontTx/>
                    <a:buNone/>
                  </a:pPr>
                  <a:r>
                    <a:rPr kumimoji="1" lang="en-US" altLang="en-US" sz="800" b="1">
                      <a:solidFill>
                        <a:srgbClr val="001F5C"/>
                      </a:solidFill>
                    </a:rPr>
                    <a:t>ADP</a:t>
                  </a:r>
                </a:p>
              </p:txBody>
            </p:sp>
            <p:sp>
              <p:nvSpPr>
                <p:cNvPr id="34849" name="Text Box 30">
                  <a:extLst>
                    <a:ext uri="{FF2B5EF4-FFF2-40B4-BE49-F238E27FC236}">
                      <a16:creationId xmlns:a16="http://schemas.microsoft.com/office/drawing/2014/main" id="{CD9FEC88-950C-4AA7-87F6-172C8F6610F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909" y="2409"/>
                  <a:ext cx="185" cy="13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rtl="0">
                    <a:spcBef>
                      <a:spcPct val="0"/>
                    </a:spcBef>
                    <a:buFontTx/>
                    <a:buNone/>
                  </a:pPr>
                  <a:r>
                    <a:rPr kumimoji="1" lang="en-US" altLang="en-US" sz="800" b="1">
                      <a:solidFill>
                        <a:srgbClr val="001F5C"/>
                      </a:solidFill>
                    </a:rPr>
                    <a:t>K</a:t>
                  </a:r>
                  <a:r>
                    <a:rPr kumimoji="1" lang="en-US" altLang="en-US" sz="800" b="1" baseline="30000">
                      <a:solidFill>
                        <a:srgbClr val="001F5C"/>
                      </a:solidFill>
                    </a:rPr>
                    <a:t>+</a:t>
                  </a:r>
                  <a:endParaRPr kumimoji="1" lang="en-US" altLang="en-US" sz="800" b="1">
                    <a:solidFill>
                      <a:srgbClr val="001F5C"/>
                    </a:solidFill>
                  </a:endParaRPr>
                </a:p>
              </p:txBody>
            </p:sp>
            <p:sp>
              <p:nvSpPr>
                <p:cNvPr id="34850" name="Text Box 31">
                  <a:extLst>
                    <a:ext uri="{FF2B5EF4-FFF2-40B4-BE49-F238E27FC236}">
                      <a16:creationId xmlns:a16="http://schemas.microsoft.com/office/drawing/2014/main" id="{99918F4A-A157-4777-846A-7B68EDB6CB2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891" y="2574"/>
                  <a:ext cx="185" cy="13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rtl="0">
                    <a:spcBef>
                      <a:spcPct val="0"/>
                    </a:spcBef>
                    <a:buFontTx/>
                    <a:buNone/>
                  </a:pPr>
                  <a:r>
                    <a:rPr kumimoji="1" lang="en-US" altLang="en-US" sz="800" b="1">
                      <a:solidFill>
                        <a:srgbClr val="001F5C"/>
                      </a:solidFill>
                    </a:rPr>
                    <a:t>K</a:t>
                  </a:r>
                  <a:r>
                    <a:rPr kumimoji="1" lang="en-US" altLang="en-US" sz="800" b="1" baseline="30000">
                      <a:solidFill>
                        <a:srgbClr val="001F5C"/>
                      </a:solidFill>
                    </a:rPr>
                    <a:t>+</a:t>
                  </a:r>
                  <a:endParaRPr kumimoji="1" lang="en-US" altLang="en-US" sz="800" b="1">
                    <a:solidFill>
                      <a:srgbClr val="001F5C"/>
                    </a:solidFill>
                  </a:endParaRPr>
                </a:p>
              </p:txBody>
            </p:sp>
            <p:sp>
              <p:nvSpPr>
                <p:cNvPr id="34851" name="Text Box 32">
                  <a:extLst>
                    <a:ext uri="{FF2B5EF4-FFF2-40B4-BE49-F238E27FC236}">
                      <a16:creationId xmlns:a16="http://schemas.microsoft.com/office/drawing/2014/main" id="{8B69CF31-DD45-463E-A9AB-208F4DE9E93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983" y="3553"/>
                  <a:ext cx="185" cy="13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rtl="0">
                    <a:spcBef>
                      <a:spcPct val="0"/>
                    </a:spcBef>
                    <a:buFontTx/>
                    <a:buNone/>
                  </a:pPr>
                  <a:r>
                    <a:rPr kumimoji="1" lang="en-US" altLang="en-US" sz="800" b="1">
                      <a:solidFill>
                        <a:srgbClr val="001F5C"/>
                      </a:solidFill>
                    </a:rPr>
                    <a:t>K</a:t>
                  </a:r>
                  <a:r>
                    <a:rPr kumimoji="1" lang="en-US" altLang="en-US" sz="800" b="1" baseline="30000">
                      <a:solidFill>
                        <a:srgbClr val="001F5C"/>
                      </a:solidFill>
                    </a:rPr>
                    <a:t>+</a:t>
                  </a:r>
                  <a:endParaRPr kumimoji="1" lang="en-US" altLang="en-US" sz="800" b="1">
                    <a:solidFill>
                      <a:srgbClr val="001F5C"/>
                    </a:solidFill>
                  </a:endParaRPr>
                </a:p>
              </p:txBody>
            </p:sp>
            <p:sp>
              <p:nvSpPr>
                <p:cNvPr id="34852" name="Text Box 33">
                  <a:extLst>
                    <a:ext uri="{FF2B5EF4-FFF2-40B4-BE49-F238E27FC236}">
                      <a16:creationId xmlns:a16="http://schemas.microsoft.com/office/drawing/2014/main" id="{FA2041AC-6756-4B1B-B80E-82BFA5102A1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012" y="3695"/>
                  <a:ext cx="185" cy="13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rtl="0">
                    <a:spcBef>
                      <a:spcPct val="0"/>
                    </a:spcBef>
                    <a:buFontTx/>
                    <a:buNone/>
                  </a:pPr>
                  <a:r>
                    <a:rPr kumimoji="1" lang="en-US" altLang="en-US" sz="800" b="1">
                      <a:solidFill>
                        <a:srgbClr val="001F5C"/>
                      </a:solidFill>
                    </a:rPr>
                    <a:t>K</a:t>
                  </a:r>
                  <a:r>
                    <a:rPr kumimoji="1" lang="en-US" altLang="en-US" sz="800" b="1" baseline="30000">
                      <a:solidFill>
                        <a:srgbClr val="001F5C"/>
                      </a:solidFill>
                    </a:rPr>
                    <a:t>+</a:t>
                  </a:r>
                  <a:endParaRPr kumimoji="1" lang="en-US" altLang="en-US" sz="800" b="1">
                    <a:solidFill>
                      <a:srgbClr val="001F5C"/>
                    </a:solidFill>
                  </a:endParaRPr>
                </a:p>
              </p:txBody>
            </p:sp>
            <p:sp>
              <p:nvSpPr>
                <p:cNvPr id="34853" name="Text Box 34">
                  <a:extLst>
                    <a:ext uri="{FF2B5EF4-FFF2-40B4-BE49-F238E27FC236}">
                      <a16:creationId xmlns:a16="http://schemas.microsoft.com/office/drawing/2014/main" id="{C45B10A7-8D52-4CBA-801B-25B91C86EAC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665" y="3660"/>
                  <a:ext cx="184" cy="13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rtl="0">
                    <a:spcBef>
                      <a:spcPct val="0"/>
                    </a:spcBef>
                    <a:buFontTx/>
                    <a:buNone/>
                  </a:pPr>
                  <a:r>
                    <a:rPr kumimoji="1" lang="en-US" altLang="en-US" sz="800" b="1">
                      <a:solidFill>
                        <a:srgbClr val="001F5C"/>
                      </a:solidFill>
                    </a:rPr>
                    <a:t>K</a:t>
                  </a:r>
                  <a:r>
                    <a:rPr kumimoji="1" lang="en-US" altLang="en-US" sz="800" b="1" baseline="30000">
                      <a:solidFill>
                        <a:srgbClr val="001F5C"/>
                      </a:solidFill>
                    </a:rPr>
                    <a:t>+</a:t>
                  </a:r>
                  <a:endParaRPr kumimoji="1" lang="en-US" altLang="en-US" sz="800" b="1">
                    <a:solidFill>
                      <a:srgbClr val="001F5C"/>
                    </a:solidFill>
                  </a:endParaRPr>
                </a:p>
              </p:txBody>
            </p:sp>
            <p:sp>
              <p:nvSpPr>
                <p:cNvPr id="34854" name="Text Box 35">
                  <a:extLst>
                    <a:ext uri="{FF2B5EF4-FFF2-40B4-BE49-F238E27FC236}">
                      <a16:creationId xmlns:a16="http://schemas.microsoft.com/office/drawing/2014/main" id="{2E463A11-3348-4BE0-9C15-D51CC9C1EF0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632" y="3349"/>
                  <a:ext cx="185" cy="13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rtl="0">
                    <a:spcBef>
                      <a:spcPct val="0"/>
                    </a:spcBef>
                    <a:buFontTx/>
                    <a:buNone/>
                  </a:pPr>
                  <a:r>
                    <a:rPr kumimoji="1" lang="en-US" altLang="en-US" sz="800" b="1">
                      <a:solidFill>
                        <a:srgbClr val="001F5C"/>
                      </a:solidFill>
                    </a:rPr>
                    <a:t>K</a:t>
                  </a:r>
                  <a:r>
                    <a:rPr kumimoji="1" lang="en-US" altLang="en-US" sz="800" b="1" baseline="30000">
                      <a:solidFill>
                        <a:srgbClr val="001F5C"/>
                      </a:solidFill>
                    </a:rPr>
                    <a:t>+</a:t>
                  </a:r>
                  <a:endParaRPr kumimoji="1" lang="en-US" altLang="en-US" sz="800" b="1">
                    <a:solidFill>
                      <a:srgbClr val="001F5C"/>
                    </a:solidFill>
                  </a:endParaRPr>
                </a:p>
              </p:txBody>
            </p:sp>
            <p:sp>
              <p:nvSpPr>
                <p:cNvPr id="34855" name="Text Box 36">
                  <a:extLst>
                    <a:ext uri="{FF2B5EF4-FFF2-40B4-BE49-F238E27FC236}">
                      <a16:creationId xmlns:a16="http://schemas.microsoft.com/office/drawing/2014/main" id="{AB9834F3-4403-495A-BB78-5FC611EBD20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017" y="788"/>
                  <a:ext cx="416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 rtl="0">
                    <a:spcBef>
                      <a:spcPct val="0"/>
                    </a:spcBef>
                    <a:buFontTx/>
                    <a:buNone/>
                  </a:pPr>
                  <a:r>
                    <a:rPr kumimoji="1" lang="en-US" altLang="en-US" sz="800" b="1">
                      <a:solidFill>
                        <a:srgbClr val="001F5C"/>
                      </a:solidFill>
                    </a:rPr>
                    <a:t>[Na</a:t>
                  </a:r>
                  <a:r>
                    <a:rPr kumimoji="1" lang="en-US" altLang="en-US" sz="800" b="1" baseline="30000">
                      <a:solidFill>
                        <a:srgbClr val="001F5C"/>
                      </a:solidFill>
                    </a:rPr>
                    <a:t>+</a:t>
                  </a:r>
                  <a:r>
                    <a:rPr kumimoji="1" lang="en-US" altLang="en-US" sz="800" b="1">
                      <a:solidFill>
                        <a:srgbClr val="001F5C"/>
                      </a:solidFill>
                    </a:rPr>
                    <a:t>] high</a:t>
                  </a:r>
                </a:p>
                <a:p>
                  <a:pPr algn="l" rtl="0">
                    <a:spcBef>
                      <a:spcPct val="0"/>
                    </a:spcBef>
                    <a:buFontTx/>
                    <a:buNone/>
                  </a:pPr>
                  <a:r>
                    <a:rPr kumimoji="1" lang="en-US" altLang="en-US" sz="800" b="1">
                      <a:solidFill>
                        <a:srgbClr val="001F5C"/>
                      </a:solidFill>
                    </a:rPr>
                    <a:t>[K</a:t>
                  </a:r>
                  <a:r>
                    <a:rPr kumimoji="1" lang="en-US" altLang="en-US" sz="800" b="1" baseline="30000">
                      <a:solidFill>
                        <a:srgbClr val="001F5C"/>
                      </a:solidFill>
                    </a:rPr>
                    <a:t>+</a:t>
                  </a:r>
                  <a:r>
                    <a:rPr kumimoji="1" lang="en-US" altLang="en-US" sz="800" b="1">
                      <a:solidFill>
                        <a:srgbClr val="001F5C"/>
                      </a:solidFill>
                    </a:rPr>
                    <a:t>] low</a:t>
                  </a:r>
                </a:p>
              </p:txBody>
            </p:sp>
            <p:sp>
              <p:nvSpPr>
                <p:cNvPr id="34856" name="Text Box 37">
                  <a:extLst>
                    <a:ext uri="{FF2B5EF4-FFF2-40B4-BE49-F238E27FC236}">
                      <a16:creationId xmlns:a16="http://schemas.microsoft.com/office/drawing/2014/main" id="{FCD8EE6C-80BD-4CC7-B50C-9CDF105AFB1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69" y="3891"/>
                  <a:ext cx="311" cy="1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92075" tIns="46038" rIns="92075" bIns="46038" anchor="ctr">
                  <a:spAutoFit/>
                </a:bodyPr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 rtl="0">
                    <a:spcBef>
                      <a:spcPct val="0"/>
                    </a:spcBef>
                    <a:buFontTx/>
                    <a:buNone/>
                  </a:pPr>
                  <a:r>
                    <a:rPr kumimoji="1" lang="en-US" altLang="en-US" sz="700" b="1">
                      <a:solidFill>
                        <a:srgbClr val="001F5C"/>
                      </a:solidFill>
                      <a:sym typeface="Symbol" panose="05050102010706020507" pitchFamily="18" charset="2"/>
                    </a:rPr>
                    <a:t>P </a:t>
                  </a:r>
                  <a:r>
                    <a:rPr kumimoji="1" lang="en-US" altLang="en-US" sz="700" b="1" baseline="-25000">
                      <a:solidFill>
                        <a:srgbClr val="001F5C"/>
                      </a:solidFill>
                      <a:sym typeface="Symbol" panose="05050102010706020507" pitchFamily="18" charset="2"/>
                    </a:rPr>
                    <a:t>i</a:t>
                  </a:r>
                  <a:endParaRPr kumimoji="1" lang="en-US" altLang="en-US" sz="700" b="1">
                    <a:solidFill>
                      <a:srgbClr val="001F5C"/>
                    </a:solidFill>
                    <a:sym typeface="Symbol" panose="05050102010706020507" pitchFamily="18" charset="2"/>
                  </a:endParaRPr>
                </a:p>
              </p:txBody>
            </p:sp>
          </p:grpSp>
          <p:sp>
            <p:nvSpPr>
              <p:cNvPr id="34836" name="Text Box 39">
                <a:extLst>
                  <a:ext uri="{FF2B5EF4-FFF2-40B4-BE49-F238E27FC236}">
                    <a16:creationId xmlns:a16="http://schemas.microsoft.com/office/drawing/2014/main" id="{BCE143FE-EE62-46DA-8F97-F2652C74AEB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06" y="1071"/>
                <a:ext cx="221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>
                  <a:spcBef>
                    <a:spcPct val="0"/>
                  </a:spcBef>
                  <a:buFontTx/>
                  <a:buNone/>
                </a:pPr>
                <a:r>
                  <a:rPr kumimoji="1" lang="en-US" altLang="en-US" sz="800" b="1">
                    <a:solidFill>
                      <a:srgbClr val="001F5C"/>
                    </a:solidFill>
                  </a:rPr>
                  <a:t>Na</a:t>
                </a:r>
                <a:r>
                  <a:rPr kumimoji="1" lang="en-US" altLang="en-US" sz="800" b="1" baseline="30000">
                    <a:solidFill>
                      <a:srgbClr val="001F5C"/>
                    </a:solidFill>
                  </a:rPr>
                  <a:t>+</a:t>
                </a:r>
                <a:endParaRPr kumimoji="1" lang="en-US" altLang="en-US" sz="800" b="1">
                  <a:solidFill>
                    <a:srgbClr val="001F5C"/>
                  </a:solidFill>
                </a:endParaRPr>
              </a:p>
            </p:txBody>
          </p:sp>
        </p:grpSp>
        <p:sp>
          <p:nvSpPr>
            <p:cNvPr id="34834" name="Text Box 88">
              <a:extLst>
                <a:ext uri="{FF2B5EF4-FFF2-40B4-BE49-F238E27FC236}">
                  <a16:creationId xmlns:a16="http://schemas.microsoft.com/office/drawing/2014/main" id="{2FE931F4-3F11-4DD5-B290-8837AF0406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8" y="1344"/>
              <a:ext cx="221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0">
                <a:spcBef>
                  <a:spcPct val="0"/>
                </a:spcBef>
                <a:buFontTx/>
                <a:buNone/>
              </a:pPr>
              <a:r>
                <a:rPr kumimoji="1" lang="en-US" altLang="en-US" sz="800" b="1">
                  <a:solidFill>
                    <a:srgbClr val="001F5C"/>
                  </a:solidFill>
                </a:rPr>
                <a:t>Na</a:t>
              </a:r>
              <a:r>
                <a:rPr kumimoji="1" lang="en-US" altLang="en-US" sz="800" b="1" baseline="30000">
                  <a:solidFill>
                    <a:srgbClr val="001F5C"/>
                  </a:solidFill>
                </a:rPr>
                <a:t>+</a:t>
              </a:r>
              <a:endParaRPr kumimoji="1" lang="en-US" altLang="en-US" sz="800" b="1">
                <a:solidFill>
                  <a:srgbClr val="001F5C"/>
                </a:solidFill>
              </a:endParaRPr>
            </a:p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26" name="Rectangle 46">
            <a:extLst>
              <a:ext uri="{FF2B5EF4-FFF2-40B4-BE49-F238E27FC236}">
                <a16:creationId xmlns:a16="http://schemas.microsoft.com/office/drawing/2014/main" id="{949BE1C1-B228-4456-B42E-59B30FC43A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765175"/>
            <a:ext cx="4572000" cy="4979988"/>
          </a:xfrm>
          <a:prstGeom prst="rect">
            <a:avLst/>
          </a:prstGeom>
          <a:solidFill>
            <a:srgbClr val="FFFF66"/>
          </a:solidFill>
          <a:ln w="38100" cmpd="dbl">
            <a:solidFill>
              <a:srgbClr val="3333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79388" indent="277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2400" b="1">
                <a:solidFill>
                  <a:srgbClr val="3333FF"/>
                </a:solidFill>
              </a:rPr>
              <a:t>Bulk Transport</a:t>
            </a:r>
          </a:p>
          <a:p>
            <a:pPr eaLnBrk="1" hangingPunct="1">
              <a:defRPr/>
            </a:pPr>
            <a:r>
              <a:rPr lang="en-US" alt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Allows small particles, or groups of molecules to enter or leave a cell without actually passing through the membrane.</a:t>
            </a:r>
          </a:p>
          <a:p>
            <a:pPr eaLnBrk="1" hangingPunct="1">
              <a:defRPr/>
            </a:pPr>
            <a:r>
              <a:rPr lang="en-US" alt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2 mechanisms of bulk transport: </a:t>
            </a:r>
            <a:r>
              <a:rPr lang="en-US" altLang="en-US" b="1">
                <a:solidFill>
                  <a:srgbClr val="3333FF"/>
                </a:solidFill>
              </a:rPr>
              <a:t>endocytosis</a:t>
            </a:r>
            <a:r>
              <a:rPr lang="en-US" altLang="en-US"/>
              <a:t> and </a:t>
            </a:r>
            <a:r>
              <a:rPr lang="en-US" altLang="en-US" b="1">
                <a:solidFill>
                  <a:srgbClr val="3333FF"/>
                </a:solidFill>
              </a:rPr>
              <a:t>exocytosis</a:t>
            </a:r>
            <a:endParaRPr lang="en-US" alt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r>
              <a:rPr lang="en-US" altLang="en-US"/>
              <a:t>Both endocytosis and exocytosis involve motor proteins and </a:t>
            </a:r>
            <a:r>
              <a:rPr lang="en-US" altLang="en-US" b="1">
                <a:solidFill>
                  <a:srgbClr val="FF0000"/>
                </a:solidFill>
              </a:rPr>
              <a:t>require energy</a:t>
            </a:r>
          </a:p>
          <a:p>
            <a:pPr eaLnBrk="1" hangingPunct="1">
              <a:defRPr/>
            </a:pPr>
            <a:endParaRPr lang="en-US" alt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defRPr/>
            </a:pPr>
            <a:endParaRPr lang="en-US" alt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defRPr/>
            </a:pPr>
            <a:r>
              <a:rPr lang="en-US" altLang="en-US" b="1">
                <a:solidFill>
                  <a:srgbClr val="3333FF"/>
                </a:solidFill>
              </a:rPr>
              <a:t>Endocytosis </a:t>
            </a:r>
          </a:p>
          <a:p>
            <a:pPr eaLnBrk="1" hangingPunct="1">
              <a:defRPr/>
            </a:pPr>
            <a:endParaRPr lang="en-US" altLang="en-US" b="1">
              <a:solidFill>
                <a:srgbClr val="3333FF"/>
              </a:solidFill>
            </a:endParaRPr>
          </a:p>
          <a:p>
            <a:pPr lvl="1" eaLnBrk="1" hangingPunct="1">
              <a:buFontTx/>
              <a:buChar char="•"/>
              <a:defRPr/>
            </a:pPr>
            <a:r>
              <a:rPr lang="en-US" altLang="en-US" b="1"/>
              <a:t> </a:t>
            </a:r>
            <a:r>
              <a:rPr lang="en-US" altLang="en-US" b="1">
                <a:effectLst>
                  <a:outerShdw blurRad="38100" dist="38100" dir="2700000" algn="tl">
                    <a:srgbClr val="FFFFFF"/>
                  </a:outerShdw>
                </a:effectLst>
              </a:rPr>
              <a:t>Phagocytosis </a:t>
            </a:r>
            <a:r>
              <a:rPr lang="en-US" alt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large particles</a:t>
            </a:r>
          </a:p>
          <a:p>
            <a:pPr lvl="1" eaLnBrk="1" hangingPunct="1">
              <a:buFontTx/>
              <a:buChar char="•"/>
              <a:defRPr/>
            </a:pPr>
            <a:r>
              <a:rPr lang="en-US" altLang="en-US" b="1">
                <a:effectLst>
                  <a:outerShdw blurRad="38100" dist="38100" dir="2700000" algn="tl">
                    <a:srgbClr val="FFFFFF"/>
                  </a:outerShdw>
                </a:effectLst>
              </a:rPr>
              <a:t> Pinocytosis </a:t>
            </a:r>
            <a:r>
              <a:rPr lang="en-US" alt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fluids and small particles</a:t>
            </a:r>
          </a:p>
          <a:p>
            <a:pPr lvl="1" eaLnBrk="1" hangingPunct="1">
              <a:buFontTx/>
              <a:buChar char="•"/>
              <a:defRPr/>
            </a:pPr>
            <a:r>
              <a:rPr lang="en-US" altLang="en-US" b="1">
                <a:effectLst>
                  <a:outerShdw blurRad="38100" dist="38100" dir="2700000" algn="tl">
                    <a:srgbClr val="FFFFFF"/>
                  </a:outerShdw>
                </a:effectLst>
              </a:rPr>
              <a:t> Receptor-Mediated Endocytosis </a:t>
            </a:r>
          </a:p>
          <a:p>
            <a:pPr lvl="1" eaLnBrk="1" hangingPunct="1">
              <a:defRPr/>
            </a:pPr>
            <a:endParaRPr lang="en-US" altLang="en-US" sz="2400" b="1">
              <a:solidFill>
                <a:srgbClr val="3333FF"/>
              </a:solidFill>
            </a:endParaRPr>
          </a:p>
        </p:txBody>
      </p:sp>
      <p:pic>
        <p:nvPicPr>
          <p:cNvPr id="35843" name="Picture 49" descr="exocyt">
            <a:extLst>
              <a:ext uri="{FF2B5EF4-FFF2-40B4-BE49-F238E27FC236}">
                <a16:creationId xmlns:a16="http://schemas.microsoft.com/office/drawing/2014/main" id="{B93B7CD8-4EC3-4C8B-BB14-EA7E0833267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981075"/>
            <a:ext cx="4067175" cy="384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357">
            <a:extLst>
              <a:ext uri="{FF2B5EF4-FFF2-40B4-BE49-F238E27FC236}">
                <a16:creationId xmlns:a16="http://schemas.microsoft.com/office/drawing/2014/main" id="{EAE256C6-D80B-4A2A-BD46-C66B59F77C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260350"/>
            <a:ext cx="6551612" cy="404813"/>
          </a:xfrm>
          <a:prstGeom prst="rect">
            <a:avLst/>
          </a:prstGeom>
          <a:solidFill>
            <a:srgbClr val="FFFF66"/>
          </a:solidFill>
          <a:ln w="38100" cmpd="dbl">
            <a:solidFill>
              <a:srgbClr val="3333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/>
              <a:t>Prokaryotic and Eukaryotic Cells</a:t>
            </a:r>
          </a:p>
        </p:txBody>
      </p:sp>
      <p:graphicFrame>
        <p:nvGraphicFramePr>
          <p:cNvPr id="6682" name="Group 538">
            <a:extLst>
              <a:ext uri="{FF2B5EF4-FFF2-40B4-BE49-F238E27FC236}">
                <a16:creationId xmlns:a16="http://schemas.microsoft.com/office/drawing/2014/main" id="{9F23376F-5A0F-450F-BD2A-6C9EAA23B994}"/>
              </a:ext>
            </a:extLst>
          </p:cNvPr>
          <p:cNvGraphicFramePr>
            <a:graphicFrameLocks noGrp="1"/>
          </p:cNvGraphicFramePr>
          <p:nvPr/>
        </p:nvGraphicFramePr>
        <p:xfrm>
          <a:off x="611188" y="908050"/>
          <a:ext cx="8064500" cy="5689601"/>
        </p:xfrm>
        <a:graphic>
          <a:graphicData uri="http://schemas.openxmlformats.org/drawingml/2006/table">
            <a:tbl>
              <a:tblPr rtl="1"/>
              <a:tblGrid>
                <a:gridCol w="29765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241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63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64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Eukaryote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Prokaryote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Characteristic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14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protists, fungi, plants, animals</a:t>
                      </a:r>
                      <a:endParaRPr kumimoji="0" lang="en-US" altLang="en-US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bacteria, archaea</a:t>
                      </a:r>
                      <a:endParaRPr kumimoji="0" lang="en-US" altLang="en-US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Typical organisms</a:t>
                      </a:r>
                      <a:endParaRPr kumimoji="0" lang="en-US" altLang="en-US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9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Present</a:t>
                      </a:r>
                      <a:endParaRPr kumimoji="0" lang="en-US" altLang="en-US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Absent (called a nucleoid)</a:t>
                      </a:r>
                      <a:endParaRPr kumimoji="0" lang="en-US" altLang="en-US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Nucleus</a:t>
                      </a:r>
                      <a:endParaRPr kumimoji="0" lang="en-US" altLang="en-US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62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kumimoji="0" lang="en-US" alt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kumimoji="0" lang="en-US" alt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 </a:t>
                      </a:r>
                      <a:r>
                        <a:rPr kumimoji="0" lang="en-US" altLang="en-US" sz="17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μ</a:t>
                      </a:r>
                      <a:r>
                        <a:rPr kumimoji="0" lang="en-US" alt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endParaRPr kumimoji="0" lang="en-US" altLang="en-US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≈1</a:t>
                      </a:r>
                      <a:r>
                        <a:rPr kumimoji="0" lang="en-US" altLang="en-US" sz="17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μ</a:t>
                      </a:r>
                      <a:r>
                        <a:rPr kumimoji="0" lang="en-US" alt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endParaRPr kumimoji="0" lang="en-US" altLang="en-US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Diameter of a typical cell</a:t>
                      </a:r>
                      <a:endParaRPr kumimoji="0" lang="en-US" altLang="en-US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89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Present</a:t>
                      </a:r>
                      <a:endParaRPr kumimoji="0" lang="en-US" altLang="en-US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Absent</a:t>
                      </a:r>
                      <a:endParaRPr kumimoji="0" lang="en-US" altLang="en-US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Cytoskeleton</a:t>
                      </a:r>
                      <a:endParaRPr kumimoji="0" lang="en-US" altLang="en-US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5253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Present examples include lysosomes, Golgi complex, endoplasmic reticulum, mitochondria &amp; chloroplasts</a:t>
                      </a:r>
                      <a:endParaRPr kumimoji="0" lang="en-US" altLang="en-US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Absent</a:t>
                      </a:r>
                      <a:endParaRPr kumimoji="0" lang="en-US" altLang="en-US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Cytoplasmic organelles</a:t>
                      </a:r>
                      <a:endParaRPr kumimoji="0" lang="en-US" altLang="en-US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5253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Multible linear DNA molecules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Haploid (1N) sex cells or Diploid (2N)</a:t>
                      </a:r>
                      <a:endParaRPr kumimoji="0" lang="en-US" altLang="en-US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Single circular DNA molecule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Haploid (1N)</a:t>
                      </a:r>
                      <a:endParaRPr kumimoji="0" lang="en-US" altLang="en-US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Chromosomes</a:t>
                      </a:r>
                      <a:endParaRPr kumimoji="0" lang="en-US" altLang="en-US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73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Larger size 80S: 60S+40S</a:t>
                      </a:r>
                      <a:endParaRPr kumimoji="0" lang="en-US" altLang="en-US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Smaller size 70S: 50S+30S</a:t>
                      </a:r>
                      <a:endParaRPr kumimoji="0" lang="en-US" altLang="en-US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Ribosomes</a:t>
                      </a:r>
                      <a:endParaRPr kumimoji="0" lang="en-US" altLang="en-US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51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Mitosis /Meiosis</a:t>
                      </a:r>
                      <a:endParaRPr kumimoji="0" lang="en-US" altLang="en-US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Binary fission or budding</a:t>
                      </a:r>
                      <a:endParaRPr kumimoji="0" lang="en-US" altLang="en-US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Cell division</a:t>
                      </a:r>
                      <a:endParaRPr kumimoji="0" lang="en-US" altLang="en-US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4">
            <a:extLst>
              <a:ext uri="{FF2B5EF4-FFF2-40B4-BE49-F238E27FC236}">
                <a16:creationId xmlns:a16="http://schemas.microsoft.com/office/drawing/2014/main" id="{B91126D2-9AC8-42EF-8208-EE1C78E0A4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620713"/>
            <a:ext cx="7632700" cy="1778000"/>
          </a:xfrm>
          <a:prstGeom prst="rect">
            <a:avLst/>
          </a:prstGeom>
          <a:solidFill>
            <a:srgbClr val="FFFF66"/>
          </a:solidFill>
          <a:ln w="38100" cmpd="dbl">
            <a:solidFill>
              <a:srgbClr val="3333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 algn="l" rtl="0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3333FF"/>
                </a:solidFill>
              </a:rPr>
              <a:t>Exocytosis</a:t>
            </a:r>
          </a:p>
          <a:p>
            <a:pPr lvl="1" algn="l" rtl="0" eaLnBrk="1" hangingPunct="1">
              <a:spcBef>
                <a:spcPct val="0"/>
              </a:spcBef>
              <a:buFontTx/>
              <a:buNone/>
            </a:pPr>
            <a:r>
              <a:rPr lang="en-US" altLang="en-US" sz="1800" b="1"/>
              <a:t>moving things out</a:t>
            </a:r>
            <a:endParaRPr lang="ar-JO" altLang="en-US" sz="1800" b="1"/>
          </a:p>
          <a:p>
            <a:pPr lvl="1" algn="l" rtl="0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Molecules are moved out of the cell by </a:t>
            </a:r>
            <a:r>
              <a:rPr lang="en-US" altLang="en-US" sz="1800" b="1"/>
              <a:t>vesicles </a:t>
            </a:r>
            <a:r>
              <a:rPr lang="en-US" altLang="en-US" sz="1800"/>
              <a:t>that fuse with the plasma membrane, </a:t>
            </a:r>
            <a:r>
              <a:rPr lang="en-US" altLang="en-US" sz="1800" b="1"/>
              <a:t>waste</a:t>
            </a:r>
            <a:r>
              <a:rPr lang="en-US" altLang="en-US" sz="1800"/>
              <a:t> and </a:t>
            </a:r>
            <a:r>
              <a:rPr lang="en-US" altLang="en-US" sz="1800" b="1"/>
              <a:t>secretory products</a:t>
            </a:r>
            <a:endParaRPr lang="ar-JO" altLang="en-US" sz="1800" b="1"/>
          </a:p>
          <a:p>
            <a:pPr lvl="1" algn="l" rtl="0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This is how many </a:t>
            </a:r>
            <a:r>
              <a:rPr lang="en-US" altLang="en-US" sz="1800" b="1"/>
              <a:t>hormones</a:t>
            </a:r>
            <a:r>
              <a:rPr lang="en-US" altLang="en-US" sz="1800"/>
              <a:t> are secreted and how nerve cells communicate with one another (</a:t>
            </a:r>
            <a:r>
              <a:rPr lang="en-US" altLang="en-US" sz="1800" b="1"/>
              <a:t>neurotransmitters</a:t>
            </a:r>
            <a:r>
              <a:rPr lang="en-US" altLang="en-US" sz="1800"/>
              <a:t>)</a:t>
            </a:r>
          </a:p>
        </p:txBody>
      </p:sp>
      <p:pic>
        <p:nvPicPr>
          <p:cNvPr id="36867" name="Picture 5" descr="FG05_09a">
            <a:extLst>
              <a:ext uri="{FF2B5EF4-FFF2-40B4-BE49-F238E27FC236}">
                <a16:creationId xmlns:a16="http://schemas.microsoft.com/office/drawing/2014/main" id="{31A79F4E-5F75-43D8-A919-088641A884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2" b="7425"/>
          <a:stretch>
            <a:fillRect/>
          </a:stretch>
        </p:blipFill>
        <p:spPr bwMode="auto">
          <a:xfrm>
            <a:off x="755650" y="2781300"/>
            <a:ext cx="7272338" cy="3384550"/>
          </a:xfrm>
          <a:prstGeom prst="rect">
            <a:avLst/>
          </a:prstGeom>
          <a:noFill/>
          <a:ln w="28575">
            <a:solidFill>
              <a:srgbClr val="3333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4">
            <a:extLst>
              <a:ext uri="{FF2B5EF4-FFF2-40B4-BE49-F238E27FC236}">
                <a16:creationId xmlns:a16="http://schemas.microsoft.com/office/drawing/2014/main" id="{AFC11D05-DB94-48EF-B78A-2CB3B5DBAE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188913"/>
            <a:ext cx="8280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7349" name="Rectangle 5">
            <a:extLst>
              <a:ext uri="{FF2B5EF4-FFF2-40B4-BE49-F238E27FC236}">
                <a16:creationId xmlns:a16="http://schemas.microsoft.com/office/drawing/2014/main" id="{14863088-C6D8-48FA-BF0F-99D8B7E876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692150"/>
            <a:ext cx="8353425" cy="2052638"/>
          </a:xfrm>
          <a:prstGeom prst="rect">
            <a:avLst/>
          </a:prstGeom>
          <a:solidFill>
            <a:srgbClr val="FFFF66"/>
          </a:solidFill>
          <a:ln w="38100" cmpd="dbl">
            <a:solidFill>
              <a:srgbClr val="3333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b="1">
                <a:solidFill>
                  <a:srgbClr val="3333FF"/>
                </a:solidFill>
              </a:rPr>
              <a:t>Endocytosis</a:t>
            </a:r>
          </a:p>
          <a:p>
            <a:pPr eaLnBrk="1" hangingPunct="1">
              <a:defRPr/>
            </a:pPr>
            <a:endParaRPr lang="en-US" altLang="en-US" b="1">
              <a:solidFill>
                <a:srgbClr val="3333FF"/>
              </a:solidFill>
            </a:endParaRPr>
          </a:p>
          <a:p>
            <a:pPr eaLnBrk="1" hangingPunct="1">
              <a:defRPr/>
            </a:pPr>
            <a:r>
              <a:rPr lang="en-US" altLang="en-US"/>
              <a:t> </a:t>
            </a:r>
            <a:r>
              <a:rPr lang="en-US" altLang="en-US" b="1">
                <a:effectLst>
                  <a:outerShdw blurRad="38100" dist="38100" dir="2700000" algn="tl">
                    <a:srgbClr val="FFFFFF"/>
                  </a:outerShdw>
                </a:effectLst>
              </a:rPr>
              <a:t>Phagocytosis </a:t>
            </a:r>
            <a:r>
              <a:rPr lang="en-US" altLang="en-US"/>
              <a:t>Transports large particles</a:t>
            </a:r>
            <a:r>
              <a:rPr kumimoji="1" lang="en-US" altLang="en-US" b="1">
                <a:sym typeface="Symbol" panose="05050102010706020507" pitchFamily="18" charset="2"/>
              </a:rPr>
              <a:t>,</a:t>
            </a:r>
            <a:r>
              <a:rPr kumimoji="1" lang="en-US" altLang="en-US">
                <a:sym typeface="Symbol" panose="05050102010706020507" pitchFamily="18" charset="2"/>
              </a:rPr>
              <a:t> a cell engulfs a particle by </a:t>
            </a:r>
            <a:r>
              <a:rPr kumimoji="1" lang="en-US" altLang="en-US" b="1">
                <a:sym typeface="Symbol" panose="05050102010706020507" pitchFamily="18" charset="2"/>
              </a:rPr>
              <a:t>wrapping</a:t>
            </a:r>
            <a:r>
              <a:rPr kumimoji="1" lang="en-US" altLang="en-US">
                <a:sym typeface="Symbol" panose="05050102010706020507" pitchFamily="18" charset="2"/>
              </a:rPr>
              <a:t> </a:t>
            </a:r>
            <a:r>
              <a:rPr kumimoji="1" lang="en-US" altLang="en-US" b="1">
                <a:sym typeface="Symbol" panose="05050102010706020507" pitchFamily="18" charset="2"/>
              </a:rPr>
              <a:t>pseudopodia</a:t>
            </a:r>
            <a:r>
              <a:rPr kumimoji="1" lang="en-US" altLang="en-US">
                <a:sym typeface="Symbol" panose="05050102010706020507" pitchFamily="18" charset="2"/>
              </a:rPr>
              <a:t> around it and packaging it within a membrane-enclosed sac as a vesicle or vacuole. The particle is digested after the vacuole fuses with a lysosome containing hydrolytic enzymes.</a:t>
            </a:r>
          </a:p>
          <a:p>
            <a:pPr eaLnBrk="1" hangingPunct="1">
              <a:defRPr/>
            </a:pPr>
            <a:endParaRPr kumimoji="1" lang="en-US" altLang="en-US">
              <a:sym typeface="Symbol" panose="05050102010706020507" pitchFamily="18" charset="2"/>
            </a:endParaRPr>
          </a:p>
        </p:txBody>
      </p:sp>
      <p:pic>
        <p:nvPicPr>
          <p:cNvPr id="37892" name="Picture 6" descr="FG05_10c">
            <a:extLst>
              <a:ext uri="{FF2B5EF4-FFF2-40B4-BE49-F238E27FC236}">
                <a16:creationId xmlns:a16="http://schemas.microsoft.com/office/drawing/2014/main" id="{54259E22-62F2-410A-B39A-9783324640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49" b="35942"/>
          <a:stretch>
            <a:fillRect/>
          </a:stretch>
        </p:blipFill>
        <p:spPr bwMode="auto">
          <a:xfrm>
            <a:off x="179388" y="2997200"/>
            <a:ext cx="8532812" cy="3094038"/>
          </a:xfrm>
          <a:prstGeom prst="rect">
            <a:avLst/>
          </a:prstGeom>
          <a:noFill/>
          <a:ln w="28575">
            <a:solidFill>
              <a:srgbClr val="3333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Text Box 4">
            <a:extLst>
              <a:ext uri="{FF2B5EF4-FFF2-40B4-BE49-F238E27FC236}">
                <a16:creationId xmlns:a16="http://schemas.microsoft.com/office/drawing/2014/main" id="{D1C46F81-E7CB-4EC9-96F5-F4346D8A1A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260350"/>
            <a:ext cx="8208962" cy="2446338"/>
          </a:xfrm>
          <a:prstGeom prst="rect">
            <a:avLst/>
          </a:prstGeom>
          <a:solidFill>
            <a:srgbClr val="FFFF66"/>
          </a:solidFill>
          <a:ln w="38100" cmpd="dbl">
            <a:solidFill>
              <a:srgbClr val="3333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b="1">
                <a:solidFill>
                  <a:srgbClr val="3333FF"/>
                </a:solidFill>
              </a:rPr>
              <a:t>Pinocytosis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en-US" b="1"/>
              <a:t> </a:t>
            </a:r>
            <a:r>
              <a:rPr lang="en-US" altLang="en-US"/>
              <a:t>Transport </a:t>
            </a:r>
            <a:r>
              <a:rPr lang="en-US" altLang="en-US" b="1"/>
              <a:t>fluids</a:t>
            </a:r>
            <a:r>
              <a:rPr lang="en-US" altLang="en-US"/>
              <a:t> and </a:t>
            </a:r>
            <a:r>
              <a:rPr lang="en-US" altLang="en-US" b="1"/>
              <a:t>small</a:t>
            </a:r>
            <a:r>
              <a:rPr lang="en-US" altLang="en-US"/>
              <a:t> particles </a:t>
            </a:r>
            <a:r>
              <a:rPr lang="en-US" altLang="en-US" b="1"/>
              <a:t>(Cell Drinking) 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en-US"/>
              <a:t>This is the </a:t>
            </a:r>
            <a:r>
              <a:rPr lang="en-US" altLang="en-US" b="1"/>
              <a:t>most common</a:t>
            </a:r>
            <a:r>
              <a:rPr lang="en-US" altLang="en-US"/>
              <a:t> form of endocytosis</a:t>
            </a:r>
          </a:p>
          <a:p>
            <a:pPr eaLnBrk="1" hangingPunct="1">
              <a:defRPr/>
            </a:pPr>
            <a:r>
              <a:rPr kumimoji="1" lang="en-US" altLang="en-US"/>
              <a:t>In </a:t>
            </a:r>
            <a:r>
              <a:rPr kumimoji="1" lang="en-US" altLang="en-US" b="1"/>
              <a:t>pinocytosis,</a:t>
            </a:r>
            <a:r>
              <a:rPr kumimoji="1" lang="en-US" altLang="en-US"/>
              <a:t> the cell “gulps” droplets of  extracellular fluid into tiny </a:t>
            </a:r>
            <a:r>
              <a:rPr kumimoji="1" lang="en-US" altLang="en-US" b="1"/>
              <a:t>vesicles</a:t>
            </a:r>
            <a:r>
              <a:rPr kumimoji="1" lang="en-US" altLang="en-US"/>
              <a:t>. It is not the fluid itself that is needed by the  cell, but the </a:t>
            </a:r>
            <a:r>
              <a:rPr kumimoji="1" lang="en-US" altLang="en-US" b="1"/>
              <a:t>molecules dissolved</a:t>
            </a:r>
            <a:r>
              <a:rPr kumimoji="1" lang="en-US" altLang="en-US"/>
              <a:t> in the droplet. Pinocytosis is </a:t>
            </a:r>
            <a:r>
              <a:rPr kumimoji="1" lang="en-US" altLang="en-US" b="1"/>
              <a:t>nonspecific </a:t>
            </a:r>
            <a:r>
              <a:rPr kumimoji="1" lang="en-US" altLang="en-US"/>
              <a:t>in the substances it transports</a:t>
            </a:r>
            <a:endParaRPr lang="en-US" altLang="en-US"/>
          </a:p>
          <a:p>
            <a:pPr eaLnBrk="1" hangingPunct="1">
              <a:spcBef>
                <a:spcPct val="50000"/>
              </a:spcBef>
              <a:defRPr/>
            </a:pPr>
            <a:endParaRPr lang="en-US" alt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38915" name="Picture 5" descr="FG05_10a">
            <a:extLst>
              <a:ext uri="{FF2B5EF4-FFF2-40B4-BE49-F238E27FC236}">
                <a16:creationId xmlns:a16="http://schemas.microsoft.com/office/drawing/2014/main" id="{9FF6C4B7-DE8A-40CA-8B45-70FE8516E5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276"/>
          <a:stretch>
            <a:fillRect/>
          </a:stretch>
        </p:blipFill>
        <p:spPr bwMode="auto">
          <a:xfrm>
            <a:off x="250825" y="3284538"/>
            <a:ext cx="8569325" cy="3384550"/>
          </a:xfrm>
          <a:prstGeom prst="rect">
            <a:avLst/>
          </a:prstGeom>
          <a:noFill/>
          <a:ln w="19050">
            <a:solidFill>
              <a:srgbClr val="3333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4">
            <a:extLst>
              <a:ext uri="{FF2B5EF4-FFF2-40B4-BE49-F238E27FC236}">
                <a16:creationId xmlns:a16="http://schemas.microsoft.com/office/drawing/2014/main" id="{B9B34FB6-51DC-40D4-80BC-D53EA62B96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692150"/>
            <a:ext cx="74898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39939" name="Picture 5" descr="FG05_10b">
            <a:extLst>
              <a:ext uri="{FF2B5EF4-FFF2-40B4-BE49-F238E27FC236}">
                <a16:creationId xmlns:a16="http://schemas.microsoft.com/office/drawing/2014/main" id="{CEE5C32B-0EF6-4EB1-8EBC-5C60AB227C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" t="6587" b="29939"/>
          <a:stretch>
            <a:fillRect/>
          </a:stretch>
        </p:blipFill>
        <p:spPr bwMode="auto">
          <a:xfrm>
            <a:off x="250825" y="2708275"/>
            <a:ext cx="8610600" cy="3549650"/>
          </a:xfrm>
          <a:prstGeom prst="rect">
            <a:avLst/>
          </a:prstGeom>
          <a:noFill/>
          <a:ln w="28575">
            <a:solidFill>
              <a:srgbClr val="3333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940" name="Text Box 6">
            <a:extLst>
              <a:ext uri="{FF2B5EF4-FFF2-40B4-BE49-F238E27FC236}">
                <a16:creationId xmlns:a16="http://schemas.microsoft.com/office/drawing/2014/main" id="{7967BA88-05D5-4671-91FF-97AA1B0595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620713"/>
            <a:ext cx="8280400" cy="1641475"/>
          </a:xfrm>
          <a:prstGeom prst="rect">
            <a:avLst/>
          </a:prstGeom>
          <a:solidFill>
            <a:srgbClr val="FFFF66"/>
          </a:solidFill>
          <a:ln w="38100" cmpd="dbl">
            <a:solidFill>
              <a:srgbClr val="3333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3333FF"/>
                </a:solidFill>
              </a:rPr>
              <a:t>Receptor-Mediated Endocytosis</a:t>
            </a:r>
          </a:p>
          <a:p>
            <a:pPr algn="l" rtl="0">
              <a:spcBef>
                <a:spcPct val="0"/>
              </a:spcBef>
              <a:buFontTx/>
              <a:buNone/>
            </a:pPr>
            <a:endParaRPr lang="en-US" altLang="en-US" sz="1800" b="1">
              <a:solidFill>
                <a:srgbClr val="3333FF"/>
              </a:solidFill>
            </a:endParaRPr>
          </a:p>
          <a:p>
            <a:pPr algn="l" rtl="0">
              <a:spcBef>
                <a:spcPct val="0"/>
              </a:spcBef>
              <a:buFontTx/>
              <a:buNone/>
            </a:pPr>
            <a:r>
              <a:rPr lang="en-US" altLang="en-US" sz="1800" b="1"/>
              <a:t>triggered by molecular signal </a:t>
            </a:r>
            <a:r>
              <a:rPr lang="en-US" altLang="en-US" sz="1800"/>
              <a:t>Receptor proteins make this a highly </a:t>
            </a:r>
            <a:r>
              <a:rPr lang="en-US" altLang="en-US" sz="1800" b="1"/>
              <a:t>specific </a:t>
            </a:r>
            <a:r>
              <a:rPr lang="en-US" altLang="en-US" sz="1800"/>
              <a:t>form of transport</a:t>
            </a:r>
          </a:p>
          <a:p>
            <a:pPr algn="l" rtl="0"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/>
              <a:t>Cholesterol</a:t>
            </a:r>
            <a:r>
              <a:rPr lang="en-US" altLang="en-US" sz="1800"/>
              <a:t> is taken-up this way.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4" descr="clathrin">
            <a:extLst>
              <a:ext uri="{FF2B5EF4-FFF2-40B4-BE49-F238E27FC236}">
                <a16:creationId xmlns:a16="http://schemas.microsoft.com/office/drawing/2014/main" id="{70F51CCC-9C1A-4A01-AA80-E53E912F4B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398"/>
          <a:stretch>
            <a:fillRect/>
          </a:stretch>
        </p:blipFill>
        <p:spPr bwMode="auto">
          <a:xfrm>
            <a:off x="179388" y="1125538"/>
            <a:ext cx="8686800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4">
            <a:extLst>
              <a:ext uri="{FF2B5EF4-FFF2-40B4-BE49-F238E27FC236}">
                <a16:creationId xmlns:a16="http://schemas.microsoft.com/office/drawing/2014/main" id="{ECCD22D0-8DC5-40C5-AF7E-75004BECE5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476250"/>
            <a:ext cx="4679950" cy="5761038"/>
          </a:xfrm>
          <a:prstGeom prst="rect">
            <a:avLst/>
          </a:prstGeom>
          <a:solidFill>
            <a:srgbClr val="FFFF66"/>
          </a:solidFill>
          <a:ln w="38100" cmpd="dbl">
            <a:solidFill>
              <a:srgbClr val="3333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en-US" altLang="en-US" sz="1800" b="1"/>
              <a:t>Eukaryotic cells</a:t>
            </a:r>
            <a:r>
              <a:rPr lang="en-US" altLang="en-US" sz="1800"/>
              <a:t> </a:t>
            </a:r>
          </a:p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have three major components</a:t>
            </a:r>
          </a:p>
          <a:p>
            <a:pPr algn="l" rtl="0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algn="l" rtl="0" eaLnBrk="1" hangingPunct="1">
              <a:spcBef>
                <a:spcPct val="0"/>
              </a:spcBef>
            </a:pPr>
            <a:r>
              <a:rPr lang="en-US" altLang="en-US" sz="1800"/>
              <a:t>   </a:t>
            </a:r>
            <a:r>
              <a:rPr lang="en-US" altLang="en-US" sz="1800" b="1"/>
              <a:t>Cell membranes</a:t>
            </a:r>
            <a:r>
              <a:rPr lang="en-US" altLang="en-US" sz="1800"/>
              <a:t> separate a cell from its environment also form distinct functional compartments e.g nucleus, organelles. The outer cell membrane is called </a:t>
            </a:r>
            <a:r>
              <a:rPr lang="en-US" altLang="en-US" sz="1800" b="1"/>
              <a:t>plasma membrane</a:t>
            </a:r>
            <a:r>
              <a:rPr lang="en-US" altLang="en-US" sz="1800"/>
              <a:t> (</a:t>
            </a:r>
            <a:r>
              <a:rPr lang="en-US" altLang="en-US" sz="1800" b="1"/>
              <a:t>plasmalemma</a:t>
            </a:r>
            <a:r>
              <a:rPr lang="en-US" altLang="en-US" sz="1800"/>
              <a:t>)</a:t>
            </a:r>
          </a:p>
          <a:p>
            <a:pPr algn="l" rtl="0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algn="l" rtl="0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algn="l" rtl="0" eaLnBrk="1" hangingPunct="1">
              <a:spcBef>
                <a:spcPct val="0"/>
              </a:spcBef>
            </a:pPr>
            <a:r>
              <a:rPr lang="en-US" altLang="en-US" sz="1800"/>
              <a:t>   </a:t>
            </a:r>
            <a:r>
              <a:rPr lang="en-US" altLang="en-US" sz="1800" b="1"/>
              <a:t>Cytoplasm: </a:t>
            </a:r>
            <a:r>
              <a:rPr lang="en-US" altLang="en-US" sz="1800"/>
              <a:t> consists of the </a:t>
            </a:r>
            <a:r>
              <a:rPr lang="en-US" altLang="en-US" sz="1800" b="1"/>
              <a:t>matrix</a:t>
            </a:r>
            <a:r>
              <a:rPr lang="en-US" altLang="en-US" sz="1800"/>
              <a:t> and the </a:t>
            </a:r>
            <a:r>
              <a:rPr lang="en-US" altLang="en-US" sz="1800" b="1"/>
              <a:t>organelles</a:t>
            </a:r>
            <a:r>
              <a:rPr lang="en-US" altLang="en-US" sz="1800"/>
              <a:t>. The matrix is a transparent semi fluid substance </a:t>
            </a:r>
          </a:p>
          <a:p>
            <a:pPr algn="l" rtl="0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algn="l" rtl="0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algn="l" rtl="0" eaLnBrk="1" hangingPunct="1">
              <a:spcBef>
                <a:spcPct val="0"/>
              </a:spcBef>
            </a:pPr>
            <a:r>
              <a:rPr lang="en-US" altLang="en-US" sz="1800"/>
              <a:t> </a:t>
            </a:r>
            <a:r>
              <a:rPr lang="en-US" altLang="en-US" sz="1800" b="1"/>
              <a:t>Nucleus</a:t>
            </a:r>
            <a:r>
              <a:rPr lang="en-US" altLang="en-US" sz="1800"/>
              <a:t>: contains DNA (genetic material) nucleoplasm and nucleolus</a:t>
            </a:r>
          </a:p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 </a:t>
            </a:r>
          </a:p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 </a:t>
            </a:r>
          </a:p>
          <a:p>
            <a:pPr algn="l" rtl="0"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7171" name="Picture 10" descr="cell-structure-brainpop">
            <a:extLst>
              <a:ext uri="{FF2B5EF4-FFF2-40B4-BE49-F238E27FC236}">
                <a16:creationId xmlns:a16="http://schemas.microsoft.com/office/drawing/2014/main" id="{E8FF54CD-4463-4706-BCEB-AD8061EA06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1412875"/>
            <a:ext cx="4140200" cy="439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Line 11">
            <a:extLst>
              <a:ext uri="{FF2B5EF4-FFF2-40B4-BE49-F238E27FC236}">
                <a16:creationId xmlns:a16="http://schemas.microsoft.com/office/drawing/2014/main" id="{E6508B2E-39E3-4E53-A425-093A526FA6E8}"/>
              </a:ext>
            </a:extLst>
          </p:cNvPr>
          <p:cNvSpPr>
            <a:spLocks noChangeShapeType="1"/>
          </p:cNvSpPr>
          <p:nvPr/>
        </p:nvSpPr>
        <p:spPr bwMode="auto">
          <a:xfrm>
            <a:off x="4716463" y="1916113"/>
            <a:ext cx="1008062" cy="576262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3" name="Line 12">
            <a:extLst>
              <a:ext uri="{FF2B5EF4-FFF2-40B4-BE49-F238E27FC236}">
                <a16:creationId xmlns:a16="http://schemas.microsoft.com/office/drawing/2014/main" id="{AFCEEA95-CC95-4289-94D7-AA06AE831EF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643438" y="3141663"/>
            <a:ext cx="1657350" cy="431800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4" name="Line 13">
            <a:extLst>
              <a:ext uri="{FF2B5EF4-FFF2-40B4-BE49-F238E27FC236}">
                <a16:creationId xmlns:a16="http://schemas.microsoft.com/office/drawing/2014/main" id="{3ACFC941-2407-4330-8F4E-A9800367102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67175" y="3500438"/>
            <a:ext cx="2881313" cy="1152525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4">
            <a:extLst>
              <a:ext uri="{FF2B5EF4-FFF2-40B4-BE49-F238E27FC236}">
                <a16:creationId xmlns:a16="http://schemas.microsoft.com/office/drawing/2014/main" id="{94D96754-8CD9-4A4B-9B68-CAE8AFD41E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404813"/>
            <a:ext cx="4679950" cy="6254750"/>
          </a:xfrm>
          <a:prstGeom prst="rect">
            <a:avLst/>
          </a:prstGeom>
          <a:solidFill>
            <a:srgbClr val="FFFF66"/>
          </a:solidFill>
          <a:ln w="38100" cmpd="dbl">
            <a:solidFill>
              <a:srgbClr val="3333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/>
              <a:t>Cell membrane or plasma membrane</a:t>
            </a:r>
          </a:p>
          <a:p>
            <a:pPr algn="l" rtl="0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 (Gateway to the cell) </a:t>
            </a:r>
            <a:r>
              <a:rPr lang="en-US" altLang="en-US" sz="1800" b="1">
                <a:solidFill>
                  <a:srgbClr val="0F116A"/>
                </a:solidFill>
              </a:rPr>
              <a:t>thin barrier = 7nm thick </a:t>
            </a:r>
            <a:r>
              <a:rPr lang="en-US" altLang="en-US" sz="1800">
                <a:solidFill>
                  <a:srgbClr val="0F116A"/>
                </a:solidFill>
              </a:rPr>
              <a:t>(5-10nm)</a:t>
            </a:r>
            <a:endParaRPr lang="en-US" altLang="en-US" sz="1800"/>
          </a:p>
          <a:p>
            <a:pPr algn="l" rtl="0" eaLnBrk="1" hangingPunct="1">
              <a:spcBef>
                <a:spcPct val="50000"/>
              </a:spcBef>
              <a:buFontTx/>
              <a:buNone/>
            </a:pPr>
            <a:endParaRPr lang="en-US" altLang="en-US" sz="800"/>
          </a:p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en-US" altLang="en-US" sz="1800" b="1" u="sng"/>
              <a:t>Cell membrane functions:</a:t>
            </a:r>
          </a:p>
          <a:p>
            <a:pPr algn="l" rtl="0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algn="l" rtl="0" eaLnBrk="1" hangingPunct="1">
              <a:spcBef>
                <a:spcPct val="0"/>
              </a:spcBef>
            </a:pPr>
            <a:r>
              <a:rPr lang="en-US" altLang="en-US" sz="1800"/>
              <a:t>Physically separate a cell from its environment, provides protection and support for the cell</a:t>
            </a:r>
          </a:p>
          <a:p>
            <a:pPr algn="l" rtl="0" eaLnBrk="1" hangingPunct="1">
              <a:spcBef>
                <a:spcPct val="0"/>
              </a:spcBef>
            </a:pPr>
            <a:r>
              <a:rPr lang="en-US" altLang="en-US" sz="1800"/>
              <a:t>Anchor cells to the extracellular matrix</a:t>
            </a:r>
          </a:p>
          <a:p>
            <a:pPr algn="l" rtl="0" eaLnBrk="1" hangingPunct="1">
              <a:spcBef>
                <a:spcPct val="0"/>
              </a:spcBef>
            </a:pPr>
            <a:endParaRPr lang="en-US" altLang="en-US" sz="1800"/>
          </a:p>
          <a:p>
            <a:pPr algn="l" rtl="0" eaLnBrk="1" hangingPunct="1">
              <a:spcBef>
                <a:spcPct val="0"/>
              </a:spcBef>
            </a:pPr>
            <a:r>
              <a:rPr lang="en-US" altLang="en-US" sz="1800"/>
              <a:t>Maintain an internal balance called </a:t>
            </a:r>
            <a:r>
              <a:rPr lang="en-US" altLang="en-US" sz="1800" b="1"/>
              <a:t>homeostasis</a:t>
            </a:r>
            <a:endParaRPr lang="en-US" altLang="en-US" sz="1800"/>
          </a:p>
          <a:p>
            <a:pPr algn="l" rtl="0" eaLnBrk="1" hangingPunct="1">
              <a:spcBef>
                <a:spcPct val="0"/>
              </a:spcBef>
            </a:pPr>
            <a:endParaRPr lang="en-US" altLang="en-US" sz="1800"/>
          </a:p>
          <a:p>
            <a:pPr algn="l" rtl="0" eaLnBrk="1" hangingPunct="1">
              <a:spcBef>
                <a:spcPct val="0"/>
              </a:spcBef>
            </a:pPr>
            <a:r>
              <a:rPr lang="en-US" altLang="en-US" sz="1800"/>
              <a:t>Control what goes in and out of the cell (semi-permeable)</a:t>
            </a:r>
          </a:p>
          <a:p>
            <a:pPr algn="l" rtl="0" eaLnBrk="1" hangingPunct="1">
              <a:lnSpc>
                <a:spcPct val="90000"/>
              </a:lnSpc>
              <a:buClr>
                <a:schemeClr val="tx1"/>
              </a:buClr>
              <a:buSzPct val="85000"/>
            </a:pPr>
            <a:r>
              <a:rPr lang="en-US" altLang="en-US" sz="1800"/>
              <a:t>Detect chemical messengers arriving at the surface</a:t>
            </a:r>
          </a:p>
          <a:p>
            <a:pPr algn="l" rtl="0" eaLnBrk="1" hangingPunct="1">
              <a:lnSpc>
                <a:spcPct val="90000"/>
              </a:lnSpc>
              <a:buClr>
                <a:schemeClr val="tx1"/>
              </a:buClr>
              <a:buSzPct val="85000"/>
            </a:pPr>
            <a:r>
              <a:rPr lang="en-US" altLang="en-US" sz="1800"/>
              <a:t>Provide anchoring sites for filaments of cytoskeleton</a:t>
            </a:r>
          </a:p>
          <a:p>
            <a:pPr algn="l" rtl="0" eaLnBrk="1" hangingPunct="1">
              <a:lnSpc>
                <a:spcPct val="90000"/>
              </a:lnSpc>
              <a:buClr>
                <a:schemeClr val="tx1"/>
              </a:buClr>
              <a:buSzPct val="85000"/>
            </a:pPr>
            <a:r>
              <a:rPr lang="en-US" altLang="en-US" sz="1800"/>
              <a:t>Link adjacent cells together by membrane junctions</a:t>
            </a:r>
          </a:p>
        </p:txBody>
      </p:sp>
      <p:grpSp>
        <p:nvGrpSpPr>
          <p:cNvPr id="8195" name="Group 13">
            <a:extLst>
              <a:ext uri="{FF2B5EF4-FFF2-40B4-BE49-F238E27FC236}">
                <a16:creationId xmlns:a16="http://schemas.microsoft.com/office/drawing/2014/main" id="{E4116955-5DD2-495E-BC65-E7323819D517}"/>
              </a:ext>
            </a:extLst>
          </p:cNvPr>
          <p:cNvGrpSpPr>
            <a:grpSpLocks/>
          </p:cNvGrpSpPr>
          <p:nvPr/>
        </p:nvGrpSpPr>
        <p:grpSpPr bwMode="auto">
          <a:xfrm>
            <a:off x="4787900" y="2636838"/>
            <a:ext cx="4760913" cy="4032250"/>
            <a:chOff x="3016" y="1661"/>
            <a:chExt cx="2999" cy="2540"/>
          </a:xfrm>
        </p:grpSpPr>
        <p:pic>
          <p:nvPicPr>
            <p:cNvPr id="8197" name="Picture 6" descr="01967a">
              <a:extLst>
                <a:ext uri="{FF2B5EF4-FFF2-40B4-BE49-F238E27FC236}">
                  <a16:creationId xmlns:a16="http://schemas.microsoft.com/office/drawing/2014/main" id="{34992487-08E1-49BE-AE80-64C035B9D0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8" y="1661"/>
              <a:ext cx="2595" cy="2540"/>
            </a:xfrm>
            <a:prstGeom prst="rect">
              <a:avLst/>
            </a:prstGeom>
            <a:noFill/>
            <a:ln w="9525">
              <a:solidFill>
                <a:srgbClr val="3333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175" name="Rectangle 7">
              <a:extLst>
                <a:ext uri="{FF2B5EF4-FFF2-40B4-BE49-F238E27FC236}">
                  <a16:creationId xmlns:a16="http://schemas.microsoft.com/office/drawing/2014/main" id="{6FFCDE0F-6819-43C6-8E36-C9C0BB6A25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9" y="2795"/>
              <a:ext cx="2636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 rtl="1" eaLnBrk="1" hangingPunct="1">
                <a:defRPr/>
              </a:pPr>
              <a:r>
                <a:rPr lang="en-US" b="1">
                  <a:solidFill>
                    <a:srgbClr val="FFFF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cell membrane</a:t>
              </a:r>
              <a:endParaRPr lang="en-GB" b="1">
                <a:solidFill>
                  <a:srgbClr val="FFFF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  <a:p>
              <a:pPr algn="r" rtl="1" eaLnBrk="1" hangingPunct="1">
                <a:defRPr/>
              </a:pPr>
              <a:r>
                <a:rPr lang="en-GB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7nm wide</a:t>
              </a:r>
              <a:endParaRPr lang="en-US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7176" name="Rectangle 8">
              <a:extLst>
                <a:ext uri="{FF2B5EF4-FFF2-40B4-BE49-F238E27FC236}">
                  <a16:creationId xmlns:a16="http://schemas.microsoft.com/office/drawing/2014/main" id="{038629AA-1A10-4AEB-9EA5-4296F3C852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63" y="2135"/>
              <a:ext cx="137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 rtl="1" eaLnBrk="1" hangingPunct="1">
                <a:defRPr/>
              </a:pPr>
              <a:r>
                <a:rPr lang="en-GB" b="1">
                  <a:solidFill>
                    <a:srgbClr val="FFFF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Gap between cells</a:t>
              </a:r>
              <a:endParaRPr lang="en-US" b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8200" name="Line 9">
              <a:extLst>
                <a:ext uri="{FF2B5EF4-FFF2-40B4-BE49-F238E27FC236}">
                  <a16:creationId xmlns:a16="http://schemas.microsoft.com/office/drawing/2014/main" id="{19E399D6-9FB3-4A27-9C68-9CB60BBC380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136" y="2306"/>
              <a:ext cx="457" cy="474"/>
            </a:xfrm>
            <a:prstGeom prst="line">
              <a:avLst/>
            </a:prstGeom>
            <a:noFill/>
            <a:ln w="57150">
              <a:solidFill>
                <a:srgbClr val="FFFF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1" name="AutoShape 11">
              <a:extLst>
                <a:ext uri="{FF2B5EF4-FFF2-40B4-BE49-F238E27FC236}">
                  <a16:creationId xmlns:a16="http://schemas.microsoft.com/office/drawing/2014/main" id="{A802CE9A-9ACC-4F59-B2A7-11688A3ADDB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4" y="2866"/>
              <a:ext cx="41" cy="87"/>
            </a:xfrm>
            <a:prstGeom prst="rightBrace">
              <a:avLst>
                <a:gd name="adj1" fmla="val 17683"/>
                <a:gd name="adj2" fmla="val 50000"/>
              </a:avLst>
            </a:prstGeom>
            <a:noFill/>
            <a:ln w="28575">
              <a:solidFill>
                <a:srgbClr val="FFFF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JO" altLang="en-US" sz="1800" b="1"/>
            </a:p>
          </p:txBody>
        </p:sp>
        <p:sp>
          <p:nvSpPr>
            <p:cNvPr id="8202" name="AutoShape 12">
              <a:extLst>
                <a:ext uri="{FF2B5EF4-FFF2-40B4-BE49-F238E27FC236}">
                  <a16:creationId xmlns:a16="http://schemas.microsoft.com/office/drawing/2014/main" id="{54C170CD-6DBF-4A38-BBCE-EF7D279CE45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2" y="2737"/>
              <a:ext cx="41" cy="86"/>
            </a:xfrm>
            <a:prstGeom prst="leftBrace">
              <a:avLst>
                <a:gd name="adj1" fmla="val 17480"/>
                <a:gd name="adj2" fmla="val 50000"/>
              </a:avLst>
            </a:prstGeom>
            <a:noFill/>
            <a:ln w="28575">
              <a:solidFill>
                <a:srgbClr val="FFFF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FFFFCC"/>
                </a:solidFill>
              </a:endParaRPr>
            </a:p>
          </p:txBody>
        </p:sp>
        <p:sp>
          <p:nvSpPr>
            <p:cNvPr id="7181" name="Rectangle 13">
              <a:extLst>
                <a:ext uri="{FF2B5EF4-FFF2-40B4-BE49-F238E27FC236}">
                  <a16:creationId xmlns:a16="http://schemas.microsoft.com/office/drawing/2014/main" id="{51E312D2-C349-40C2-A98E-68B7A7A95A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6" y="2651"/>
              <a:ext cx="696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 rtl="1" eaLnBrk="1" hangingPunct="1">
                <a:defRPr/>
              </a:pPr>
              <a:r>
                <a:rPr lang="en-US" sz="1400" b="1">
                  <a:solidFill>
                    <a:srgbClr val="FFFF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cell membrane</a:t>
              </a:r>
            </a:p>
          </p:txBody>
        </p:sp>
      </p:grpSp>
      <p:pic>
        <p:nvPicPr>
          <p:cNvPr id="8196" name="Picture 18" descr="lipos">
            <a:extLst>
              <a:ext uri="{FF2B5EF4-FFF2-40B4-BE49-F238E27FC236}">
                <a16:creationId xmlns:a16="http://schemas.microsoft.com/office/drawing/2014/main" id="{9C638C29-64D7-489F-AF64-7B1E309CDC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0"/>
            <a:ext cx="4140200" cy="274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4">
            <a:extLst>
              <a:ext uri="{FF2B5EF4-FFF2-40B4-BE49-F238E27FC236}">
                <a16:creationId xmlns:a16="http://schemas.microsoft.com/office/drawing/2014/main" id="{19206D43-8037-4695-9228-DFD76406E1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88913"/>
            <a:ext cx="8066088" cy="2281237"/>
          </a:xfrm>
          <a:prstGeom prst="rect">
            <a:avLst/>
          </a:prstGeom>
          <a:solidFill>
            <a:srgbClr val="FFFF66"/>
          </a:solidFill>
          <a:ln w="38100" cmpd="dbl">
            <a:solidFill>
              <a:srgbClr val="3333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/>
              <a:t>Biochemical components of plasma membrane</a:t>
            </a:r>
            <a:r>
              <a:rPr lang="en-US" altLang="en-US" sz="1800"/>
              <a:t> </a:t>
            </a:r>
          </a:p>
          <a:p>
            <a:pPr algn="l" rtl="0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In 1972, S. Singer and G. Nicolson proposed the </a:t>
            </a:r>
            <a:r>
              <a:rPr lang="en-US" altLang="en-US" sz="1800" b="1"/>
              <a:t>Fluid Mosaic Model</a:t>
            </a:r>
            <a:r>
              <a:rPr lang="en-US" altLang="en-US" sz="1800"/>
              <a:t> of membrane structure</a:t>
            </a:r>
          </a:p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en-GB" altLang="en-US" sz="1800" b="1"/>
              <a:t>FLUID-</a:t>
            </a:r>
            <a:r>
              <a:rPr lang="en-GB" altLang="en-US" sz="1800"/>
              <a:t> because individual phospholipids and proteins can move around freely within the layer, like it’s a liquid.</a:t>
            </a:r>
          </a:p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en-GB" altLang="en-US" sz="1800" b="1"/>
              <a:t>MOSAIC</a:t>
            </a:r>
            <a:r>
              <a:rPr lang="en-GB" altLang="en-US" sz="1800"/>
              <a:t>- because of the pattern produced by the scattered protein molecules when the membrane is viewed from above.</a:t>
            </a:r>
            <a:endParaRPr lang="en-US" altLang="en-US" sz="1800"/>
          </a:p>
        </p:txBody>
      </p:sp>
      <p:pic>
        <p:nvPicPr>
          <p:cNvPr id="2053" name="Picture 5" descr="cellmemb">
            <a:extLst>
              <a:ext uri="{FF2B5EF4-FFF2-40B4-BE49-F238E27FC236}">
                <a16:creationId xmlns:a16="http://schemas.microsoft.com/office/drawing/2014/main" id="{A0A8CD93-4D46-4DEC-BE34-E299C10197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9" t="4460" r="7327" b="2158"/>
          <a:stretch>
            <a:fillRect/>
          </a:stretch>
        </p:blipFill>
        <p:spPr bwMode="auto">
          <a:xfrm>
            <a:off x="0" y="2565400"/>
            <a:ext cx="9144000" cy="4292600"/>
          </a:xfrm>
          <a:prstGeom prst="rect">
            <a:avLst/>
          </a:prstGeom>
          <a:noFill/>
          <a:ln w="9525">
            <a:solidFill>
              <a:srgbClr val="3333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ext Box 4">
            <a:extLst>
              <a:ext uri="{FF2B5EF4-FFF2-40B4-BE49-F238E27FC236}">
                <a16:creationId xmlns:a16="http://schemas.microsoft.com/office/drawing/2014/main" id="{2E6F98CA-DA97-4EE1-AF54-2E52A3F9CA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260350"/>
            <a:ext cx="8675688" cy="2135188"/>
          </a:xfrm>
          <a:prstGeom prst="rect">
            <a:avLst/>
          </a:prstGeom>
          <a:solidFill>
            <a:srgbClr val="FFFF66"/>
          </a:solidFill>
          <a:ln w="38100" cmpd="dbl">
            <a:solidFill>
              <a:srgbClr val="3333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Cell membranes are composed of a </a:t>
            </a:r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</a:rPr>
              <a:t>lipid bilayer</a:t>
            </a:r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 with </a:t>
            </a:r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</a:rPr>
              <a:t>globular proteins</a:t>
            </a:r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 embedded in the bilayer.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85000"/>
              <a:buFontTx/>
              <a:buChar char="•"/>
              <a:defRPr/>
            </a:pPr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On the external surface, </a:t>
            </a:r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</a:rPr>
              <a:t>carbohydrate</a:t>
            </a:r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 groups join with lipids to form </a:t>
            </a:r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</a:rPr>
              <a:t>glycolipids</a:t>
            </a:r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, and with proteins to form </a:t>
            </a:r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</a:rPr>
              <a:t>glycoproteins</a:t>
            </a:r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. These function as cell identity markers.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85000"/>
              <a:defRPr/>
            </a:pPr>
            <a:endParaRPr 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85000"/>
              <a:buFontTx/>
              <a:buChar char="•"/>
              <a:defRPr/>
            </a:pPr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It is composed of       </a:t>
            </a:r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</a:rPr>
              <a:t>-lipids             -proteins               -carbohydrates</a:t>
            </a:r>
          </a:p>
          <a:p>
            <a:pPr eaLnBrk="1" hangingPunct="1">
              <a:spcBef>
                <a:spcPct val="50000"/>
              </a:spcBef>
              <a:defRPr/>
            </a:pPr>
            <a:endParaRPr lang="en-US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grpSp>
        <p:nvGrpSpPr>
          <p:cNvPr id="10243" name="Group 6">
            <a:extLst>
              <a:ext uri="{FF2B5EF4-FFF2-40B4-BE49-F238E27FC236}">
                <a16:creationId xmlns:a16="http://schemas.microsoft.com/office/drawing/2014/main" id="{ED6B44CA-0E94-4FB3-84FD-B7EF582AA9E0}"/>
              </a:ext>
            </a:extLst>
          </p:cNvPr>
          <p:cNvGrpSpPr>
            <a:grpSpLocks/>
          </p:cNvGrpSpPr>
          <p:nvPr/>
        </p:nvGrpSpPr>
        <p:grpSpPr bwMode="auto">
          <a:xfrm>
            <a:off x="0" y="2395538"/>
            <a:ext cx="9144000" cy="4445000"/>
            <a:chOff x="144" y="1104"/>
            <a:chExt cx="5616" cy="3137"/>
          </a:xfrm>
        </p:grpSpPr>
        <p:pic>
          <p:nvPicPr>
            <p:cNvPr id="10244" name="Picture 7" descr="06_05">
              <a:extLst>
                <a:ext uri="{FF2B5EF4-FFF2-40B4-BE49-F238E27FC236}">
                  <a16:creationId xmlns:a16="http://schemas.microsoft.com/office/drawing/2014/main" id="{72692E2B-01D5-4416-BDC1-CB5235CB340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951"/>
            <a:stretch>
              <a:fillRect/>
            </a:stretch>
          </p:blipFill>
          <p:spPr bwMode="auto">
            <a:xfrm>
              <a:off x="144" y="1104"/>
              <a:ext cx="5616" cy="29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45" name="Rectangle 8">
              <a:extLst>
                <a:ext uri="{FF2B5EF4-FFF2-40B4-BE49-F238E27FC236}">
                  <a16:creationId xmlns:a16="http://schemas.microsoft.com/office/drawing/2014/main" id="{7AA13BE8-2240-4021-A54D-5CD1FEA1E6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6" y="1136"/>
              <a:ext cx="1049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0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 b="1">
                  <a:solidFill>
                    <a:srgbClr val="000000"/>
                  </a:solidFill>
                </a:rPr>
                <a:t>Extracellular fluid</a:t>
              </a:r>
              <a:endParaRPr lang="en-US" altLang="en-US" sz="1600" b="1"/>
            </a:p>
          </p:txBody>
        </p:sp>
        <p:sp>
          <p:nvSpPr>
            <p:cNvPr id="10246" name="Rectangle 9">
              <a:extLst>
                <a:ext uri="{FF2B5EF4-FFF2-40B4-BE49-F238E27FC236}">
                  <a16:creationId xmlns:a16="http://schemas.microsoft.com/office/drawing/2014/main" id="{D353C699-58F4-4FE2-BF07-BEBB7291FC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5" y="1694"/>
              <a:ext cx="810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0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 b="1">
                  <a:solidFill>
                    <a:srgbClr val="000000"/>
                  </a:solidFill>
                </a:rPr>
                <a:t>Carbohydrate</a:t>
              </a:r>
              <a:endParaRPr lang="en-US" altLang="en-US" sz="1600" b="1"/>
            </a:p>
          </p:txBody>
        </p:sp>
        <p:sp>
          <p:nvSpPr>
            <p:cNvPr id="10247" name="Rectangle 10">
              <a:extLst>
                <a:ext uri="{FF2B5EF4-FFF2-40B4-BE49-F238E27FC236}">
                  <a16:creationId xmlns:a16="http://schemas.microsoft.com/office/drawing/2014/main" id="{1E230CCA-C645-453C-86F2-1DFD17138D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2" y="1591"/>
              <a:ext cx="605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0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 b="1">
                  <a:solidFill>
                    <a:srgbClr val="000000"/>
                  </a:solidFill>
                </a:rPr>
                <a:t>Glycolipid</a:t>
              </a:r>
              <a:endParaRPr lang="en-US" altLang="en-US" sz="1600" b="1"/>
            </a:p>
          </p:txBody>
        </p:sp>
        <p:sp>
          <p:nvSpPr>
            <p:cNvPr id="10248" name="Rectangle 11">
              <a:extLst>
                <a:ext uri="{FF2B5EF4-FFF2-40B4-BE49-F238E27FC236}">
                  <a16:creationId xmlns:a16="http://schemas.microsoft.com/office/drawing/2014/main" id="{C57C5FCA-DB13-4753-BDCA-DD9D040107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9" y="3173"/>
              <a:ext cx="970" cy="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0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 b="1">
                  <a:solidFill>
                    <a:srgbClr val="000000"/>
                  </a:solidFill>
                </a:rPr>
                <a:t>Transmembrane</a:t>
              </a:r>
            </a:p>
            <a:p>
              <a:pPr algn="ctr" rtl="0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 b="1">
                  <a:solidFill>
                    <a:srgbClr val="000000"/>
                  </a:solidFill>
                </a:rPr>
                <a:t>proteins</a:t>
              </a:r>
              <a:endParaRPr lang="en-US" altLang="en-US" sz="1600" b="1"/>
            </a:p>
          </p:txBody>
        </p:sp>
        <p:sp>
          <p:nvSpPr>
            <p:cNvPr id="10249" name="Rectangle 12">
              <a:extLst>
                <a:ext uri="{FF2B5EF4-FFF2-40B4-BE49-F238E27FC236}">
                  <a16:creationId xmlns:a16="http://schemas.microsoft.com/office/drawing/2014/main" id="{F8B82D94-8A7D-479B-9B6A-7A6AE952CE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5" y="1148"/>
              <a:ext cx="771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0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 b="1">
                  <a:solidFill>
                    <a:srgbClr val="000000"/>
                  </a:solidFill>
                </a:rPr>
                <a:t>Glycoprotein</a:t>
              </a:r>
              <a:endParaRPr lang="en-US" altLang="en-US" sz="1600" b="1"/>
            </a:p>
          </p:txBody>
        </p:sp>
        <p:sp>
          <p:nvSpPr>
            <p:cNvPr id="10250" name="Rectangle 13">
              <a:extLst>
                <a:ext uri="{FF2B5EF4-FFF2-40B4-BE49-F238E27FC236}">
                  <a16:creationId xmlns:a16="http://schemas.microsoft.com/office/drawing/2014/main" id="{CB7BE6AA-4F5C-44EA-BF35-8211BC4CAE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3" y="3509"/>
              <a:ext cx="611" cy="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0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 b="1">
                  <a:solidFill>
                    <a:srgbClr val="000000"/>
                  </a:solidFill>
                </a:rPr>
                <a:t>Peripheral</a:t>
              </a:r>
            </a:p>
            <a:p>
              <a:pPr algn="ctr" rtl="0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 b="1">
                  <a:solidFill>
                    <a:srgbClr val="000000"/>
                  </a:solidFill>
                </a:rPr>
                <a:t>protein</a:t>
              </a:r>
              <a:endParaRPr lang="en-US" altLang="en-US" sz="1600" b="1"/>
            </a:p>
          </p:txBody>
        </p:sp>
        <p:sp>
          <p:nvSpPr>
            <p:cNvPr id="10251" name="Rectangle 14">
              <a:extLst>
                <a:ext uri="{FF2B5EF4-FFF2-40B4-BE49-F238E27FC236}">
                  <a16:creationId xmlns:a16="http://schemas.microsoft.com/office/drawing/2014/main" id="{2C436B15-9B7B-4D38-8BC5-EE81A499D8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6" y="3016"/>
              <a:ext cx="686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0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 b="1">
                  <a:solidFill>
                    <a:srgbClr val="000000"/>
                  </a:solidFill>
                </a:rPr>
                <a:t>Cholesterol</a:t>
              </a:r>
              <a:endParaRPr lang="en-US" altLang="en-US" sz="1600" b="1"/>
            </a:p>
          </p:txBody>
        </p:sp>
        <p:sp>
          <p:nvSpPr>
            <p:cNvPr id="10252" name="Rectangle 15">
              <a:extLst>
                <a:ext uri="{FF2B5EF4-FFF2-40B4-BE49-F238E27FC236}">
                  <a16:creationId xmlns:a16="http://schemas.microsoft.com/office/drawing/2014/main" id="{5A1E4FDE-4D5D-4D99-9418-29D97073E9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7" y="3737"/>
              <a:ext cx="762" cy="2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0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 b="1">
                  <a:solidFill>
                    <a:srgbClr val="000000"/>
                  </a:solidFill>
                </a:rPr>
                <a:t>Filaments of</a:t>
              </a:r>
            </a:p>
            <a:p>
              <a:pPr algn="ctr" rtl="0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 b="1">
                  <a:solidFill>
                    <a:srgbClr val="000000"/>
                  </a:solidFill>
                </a:rPr>
                <a:t>cytoskeleton</a:t>
              </a:r>
              <a:endParaRPr lang="en-US" altLang="en-US" sz="1600" b="1"/>
            </a:p>
          </p:txBody>
        </p:sp>
        <p:sp>
          <p:nvSpPr>
            <p:cNvPr id="10253" name="Rectangle 16">
              <a:extLst>
                <a:ext uri="{FF2B5EF4-FFF2-40B4-BE49-F238E27FC236}">
                  <a16:creationId xmlns:a16="http://schemas.microsoft.com/office/drawing/2014/main" id="{E9332B40-B63D-436B-AE27-BCC0F9C569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4" y="3509"/>
              <a:ext cx="638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0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 b="1">
                  <a:solidFill>
                    <a:srgbClr val="000000"/>
                  </a:solidFill>
                </a:rPr>
                <a:t>Cytoplasm</a:t>
              </a:r>
              <a:endParaRPr lang="en-US" altLang="en-US" sz="1600" b="1"/>
            </a:p>
          </p:txBody>
        </p:sp>
        <p:sp>
          <p:nvSpPr>
            <p:cNvPr id="10254" name="Line 17">
              <a:extLst>
                <a:ext uri="{FF2B5EF4-FFF2-40B4-BE49-F238E27FC236}">
                  <a16:creationId xmlns:a16="http://schemas.microsoft.com/office/drawing/2014/main" id="{662F9C62-F508-4595-9B54-CF62AE970A8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097" y="1742"/>
              <a:ext cx="274" cy="36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255" name="Group 18">
              <a:extLst>
                <a:ext uri="{FF2B5EF4-FFF2-40B4-BE49-F238E27FC236}">
                  <a16:creationId xmlns:a16="http://schemas.microsoft.com/office/drawing/2014/main" id="{40F086A6-2504-4926-893C-DEF0DD360CD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16" y="2404"/>
              <a:ext cx="992" cy="789"/>
              <a:chOff x="3861" y="2002"/>
              <a:chExt cx="936" cy="774"/>
            </a:xfrm>
          </p:grpSpPr>
          <p:sp>
            <p:nvSpPr>
              <p:cNvPr id="10263" name="Line 19">
                <a:extLst>
                  <a:ext uri="{FF2B5EF4-FFF2-40B4-BE49-F238E27FC236}">
                    <a16:creationId xmlns:a16="http://schemas.microsoft.com/office/drawing/2014/main" id="{E22FA8A8-3D45-4567-89BA-8CAAE256E3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61" y="2108"/>
                <a:ext cx="512" cy="668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64" name="Line 20">
                <a:extLst>
                  <a:ext uri="{FF2B5EF4-FFF2-40B4-BE49-F238E27FC236}">
                    <a16:creationId xmlns:a16="http://schemas.microsoft.com/office/drawing/2014/main" id="{194F4864-5162-4EC7-A2CF-A0098B7020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373" y="2002"/>
                <a:ext cx="424" cy="774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256" name="Line 21">
              <a:extLst>
                <a:ext uri="{FF2B5EF4-FFF2-40B4-BE49-F238E27FC236}">
                  <a16:creationId xmlns:a16="http://schemas.microsoft.com/office/drawing/2014/main" id="{8B5B7989-C471-463D-8008-8BED3850250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23" y="2833"/>
              <a:ext cx="113" cy="208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7" name="Line 22">
              <a:extLst>
                <a:ext uri="{FF2B5EF4-FFF2-40B4-BE49-F238E27FC236}">
                  <a16:creationId xmlns:a16="http://schemas.microsoft.com/office/drawing/2014/main" id="{1E8BAE80-516F-437E-829C-E6DC9ACB07F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67" y="3373"/>
              <a:ext cx="178" cy="136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8" name="Line 23">
              <a:extLst>
                <a:ext uri="{FF2B5EF4-FFF2-40B4-BE49-F238E27FC236}">
                  <a16:creationId xmlns:a16="http://schemas.microsoft.com/office/drawing/2014/main" id="{848FE9D3-8102-45BE-8DE5-65D74328689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3" y="1312"/>
              <a:ext cx="291" cy="883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9" name="Line 24">
              <a:extLst>
                <a:ext uri="{FF2B5EF4-FFF2-40B4-BE49-F238E27FC236}">
                  <a16:creationId xmlns:a16="http://schemas.microsoft.com/office/drawing/2014/main" id="{099E74FD-F4DA-4ACA-A62F-289D6068736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33" y="1779"/>
              <a:ext cx="319" cy="17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0" name="Line 25">
              <a:extLst>
                <a:ext uri="{FF2B5EF4-FFF2-40B4-BE49-F238E27FC236}">
                  <a16:creationId xmlns:a16="http://schemas.microsoft.com/office/drawing/2014/main" id="{8946EAC2-7189-4B26-9D71-97A4C1A3D7D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232" y="2828"/>
              <a:ext cx="204" cy="862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1" name="Line 26">
              <a:extLst>
                <a:ext uri="{FF2B5EF4-FFF2-40B4-BE49-F238E27FC236}">
                  <a16:creationId xmlns:a16="http://schemas.microsoft.com/office/drawing/2014/main" id="{B5DEDEAF-693A-46D2-96EE-C31DE80E211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232" y="3191"/>
              <a:ext cx="407" cy="499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2" name="Text Box 27">
              <a:extLst>
                <a:ext uri="{FF2B5EF4-FFF2-40B4-BE49-F238E27FC236}">
                  <a16:creationId xmlns:a16="http://schemas.microsoft.com/office/drawing/2014/main" id="{096CBC7B-7DBB-4EE7-ACD1-E92A67A504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15" y="3918"/>
              <a:ext cx="3207" cy="3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>
                <a:spcBef>
                  <a:spcPct val="50000"/>
                </a:spcBef>
                <a:buFontTx/>
                <a:buNone/>
              </a:pPr>
              <a:endParaRPr lang="en-US" altLang="en-US" sz="2400" b="1">
                <a:solidFill>
                  <a:schemeClr val="bg2"/>
                </a:solidFill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4">
            <a:extLst>
              <a:ext uri="{FF2B5EF4-FFF2-40B4-BE49-F238E27FC236}">
                <a16:creationId xmlns:a16="http://schemas.microsoft.com/office/drawing/2014/main" id="{73825924-98CF-4000-AF54-7052068A57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88913"/>
            <a:ext cx="4826000" cy="4238625"/>
          </a:xfrm>
          <a:prstGeom prst="rect">
            <a:avLst/>
          </a:prstGeom>
          <a:solidFill>
            <a:srgbClr val="FFFF66"/>
          </a:solidFill>
          <a:ln w="38100" cmpd="dbl">
            <a:solidFill>
              <a:srgbClr val="3333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50000"/>
              </a:spcBef>
              <a:buSzPct val="55000"/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Lipids</a:t>
            </a:r>
          </a:p>
          <a:p>
            <a:pPr algn="l" rtl="0" eaLnBrk="1" hangingPunct="1">
              <a:spcBef>
                <a:spcPct val="5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None/>
            </a:pPr>
            <a:r>
              <a:rPr lang="en-GB" altLang="en-US" sz="1700" b="1">
                <a:solidFill>
                  <a:srgbClr val="0000FF"/>
                </a:solidFill>
              </a:rPr>
              <a:t>1.PHOSPHOLIPID BILAYER</a:t>
            </a:r>
            <a:r>
              <a:rPr lang="en-GB" altLang="en-US" sz="1700"/>
              <a:t> the basic structural composition</a:t>
            </a:r>
          </a:p>
          <a:p>
            <a:pPr algn="l" rtl="0" eaLnBrk="1" hangingPunct="1">
              <a:spcBef>
                <a:spcPct val="5000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GB" altLang="en-US" sz="1700"/>
              <a:t>Phospholipids are </a:t>
            </a:r>
            <a:r>
              <a:rPr lang="en-GB" altLang="en-US" sz="1700" b="1"/>
              <a:t>amphiphilic</a:t>
            </a:r>
            <a:r>
              <a:rPr lang="en-GB" altLang="en-US" sz="1700"/>
              <a:t> (</a:t>
            </a:r>
            <a:r>
              <a:rPr lang="en-GB" altLang="en-US" sz="1700" b="1"/>
              <a:t>amphipathic</a:t>
            </a:r>
            <a:r>
              <a:rPr lang="en-GB" altLang="en-US" sz="1700"/>
              <a:t>) molecules: have HYDROPHOBIC (</a:t>
            </a:r>
            <a:r>
              <a:rPr lang="en-GB" altLang="en-US" sz="1700" b="1"/>
              <a:t>non-polar</a:t>
            </a:r>
            <a:r>
              <a:rPr lang="en-GB" altLang="en-US" sz="1700"/>
              <a:t>/ water fearing) </a:t>
            </a:r>
            <a:r>
              <a:rPr lang="en-GB" altLang="en-US" sz="1700" b="1"/>
              <a:t>tails</a:t>
            </a:r>
            <a:r>
              <a:rPr lang="en-GB" altLang="en-US" sz="1700"/>
              <a:t> and HYDROPHILIC (</a:t>
            </a:r>
            <a:r>
              <a:rPr lang="en-GB" altLang="en-US" sz="1700" b="1"/>
              <a:t>polar</a:t>
            </a:r>
            <a:r>
              <a:rPr lang="en-GB" altLang="en-US" sz="1700"/>
              <a:t>/ water liking) </a:t>
            </a:r>
            <a:r>
              <a:rPr lang="en-GB" altLang="en-US" sz="1700" b="1"/>
              <a:t>heads</a:t>
            </a:r>
            <a:r>
              <a:rPr lang="en-GB" altLang="en-US" sz="1700"/>
              <a:t>.</a:t>
            </a:r>
          </a:p>
          <a:p>
            <a:pPr algn="l" rtl="0" eaLnBrk="1" hangingPunct="1">
              <a:spcBef>
                <a:spcPct val="5000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altLang="en-US" sz="1700"/>
              <a:t>It’s a pair of fatty acid chains and a phosphate group attached to a glycerol backbone.</a:t>
            </a:r>
            <a:endParaRPr lang="en-GB" altLang="en-US" sz="1700"/>
          </a:p>
          <a:p>
            <a:pPr algn="l" rtl="0" eaLnBrk="1" hangingPunct="1">
              <a:lnSpc>
                <a:spcPct val="125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altLang="en-US" sz="1700"/>
              <a:t>Mainly 2 layers of phospholipids;  the non-polar tails point inward and the polar heads are on the surface.</a:t>
            </a:r>
            <a:endParaRPr lang="en-GB" altLang="en-US" sz="1700"/>
          </a:p>
        </p:txBody>
      </p:sp>
      <p:pic>
        <p:nvPicPr>
          <p:cNvPr id="11267" name="Picture 5">
            <a:extLst>
              <a:ext uri="{FF2B5EF4-FFF2-40B4-BE49-F238E27FC236}">
                <a16:creationId xmlns:a16="http://schemas.microsoft.com/office/drawing/2014/main" id="{21E0F89C-9E90-4CD2-8290-A37F8C91CE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188913"/>
            <a:ext cx="3816350" cy="3887787"/>
          </a:xfrm>
          <a:prstGeom prst="rect">
            <a:avLst/>
          </a:prstGeom>
          <a:noFill/>
          <a:ln w="9525">
            <a:solidFill>
              <a:srgbClr val="3333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70" name="Rectangle 6">
            <a:extLst>
              <a:ext uri="{FF2B5EF4-FFF2-40B4-BE49-F238E27FC236}">
                <a16:creationId xmlns:a16="http://schemas.microsoft.com/office/drawing/2014/main" id="{E02AEC44-27A8-41C1-BE43-9C20D7FBFF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8263" y="333375"/>
            <a:ext cx="252095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Glycerol</a:t>
            </a:r>
          </a:p>
          <a:p>
            <a:pPr eaLnBrk="1" hangingPunct="1">
              <a:defRPr/>
            </a:pPr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Two fatty acids</a:t>
            </a:r>
          </a:p>
          <a:p>
            <a:pPr eaLnBrk="1" hangingPunct="1">
              <a:defRPr/>
            </a:pPr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Phosphate group</a:t>
            </a:r>
          </a:p>
          <a:p>
            <a:pPr eaLnBrk="1" hangingPunct="1">
              <a:defRPr/>
            </a:pPr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Choline</a:t>
            </a:r>
            <a:r>
              <a:rPr lang="en-US" sz="2400"/>
              <a:t> </a:t>
            </a:r>
          </a:p>
        </p:txBody>
      </p:sp>
      <p:sp>
        <p:nvSpPr>
          <p:cNvPr id="11269" name="Text Box 13">
            <a:extLst>
              <a:ext uri="{FF2B5EF4-FFF2-40B4-BE49-F238E27FC236}">
                <a16:creationId xmlns:a16="http://schemas.microsoft.com/office/drawing/2014/main" id="{E4FC69DF-76D7-4BCF-8769-5A7607F7C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4875" y="5845175"/>
            <a:ext cx="86836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altLang="en-US" sz="1000" b="1">
              <a:solidFill>
                <a:schemeClr val="bg2"/>
              </a:solidFill>
            </a:endParaRPr>
          </a:p>
        </p:txBody>
      </p:sp>
      <p:grpSp>
        <p:nvGrpSpPr>
          <p:cNvPr id="2" name="Group 24">
            <a:extLst>
              <a:ext uri="{FF2B5EF4-FFF2-40B4-BE49-F238E27FC236}">
                <a16:creationId xmlns:a16="http://schemas.microsoft.com/office/drawing/2014/main" id="{0076ADE9-6FCB-4B99-888C-37A8EEE30FE1}"/>
              </a:ext>
            </a:extLst>
          </p:cNvPr>
          <p:cNvGrpSpPr>
            <a:grpSpLocks/>
          </p:cNvGrpSpPr>
          <p:nvPr/>
        </p:nvGrpSpPr>
        <p:grpSpPr bwMode="auto">
          <a:xfrm>
            <a:off x="6407150" y="4437063"/>
            <a:ext cx="2736850" cy="2420937"/>
            <a:chOff x="3696" y="2568"/>
            <a:chExt cx="1724" cy="1905"/>
          </a:xfrm>
        </p:grpSpPr>
        <p:pic>
          <p:nvPicPr>
            <p:cNvPr id="11274" name="Picture 8">
              <a:extLst>
                <a:ext uri="{FF2B5EF4-FFF2-40B4-BE49-F238E27FC236}">
                  <a16:creationId xmlns:a16="http://schemas.microsoft.com/office/drawing/2014/main" id="{BAABDAF2-E9FC-4536-AE3A-B38990ED57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87" r="27008" b="9673"/>
            <a:stretch>
              <a:fillRect/>
            </a:stretch>
          </p:blipFill>
          <p:spPr bwMode="auto">
            <a:xfrm>
              <a:off x="3696" y="2568"/>
              <a:ext cx="1724" cy="1905"/>
            </a:xfrm>
            <a:prstGeom prst="rect">
              <a:avLst/>
            </a:prstGeom>
            <a:noFill/>
            <a:ln w="9525">
              <a:solidFill>
                <a:srgbClr val="3333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275" name="Text Box 14">
              <a:extLst>
                <a:ext uri="{FF2B5EF4-FFF2-40B4-BE49-F238E27FC236}">
                  <a16:creationId xmlns:a16="http://schemas.microsoft.com/office/drawing/2014/main" id="{A53BA12E-B08C-4CCF-A682-11799E36AB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39" y="3771"/>
              <a:ext cx="476" cy="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chemeClr val="bg2"/>
                  </a:solidFill>
                </a:rPr>
                <a:t>Fatty acids</a:t>
              </a:r>
            </a:p>
          </p:txBody>
        </p:sp>
        <p:sp>
          <p:nvSpPr>
            <p:cNvPr id="11276" name="Text Box 15">
              <a:extLst>
                <a:ext uri="{FF2B5EF4-FFF2-40B4-BE49-F238E27FC236}">
                  <a16:creationId xmlns:a16="http://schemas.microsoft.com/office/drawing/2014/main" id="{E4A25E4C-CFDC-4204-8868-05B479B602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38" y="2698"/>
              <a:ext cx="384" cy="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chemeClr val="bg2"/>
                  </a:solidFill>
                </a:rPr>
                <a:t>Choline</a:t>
              </a:r>
            </a:p>
          </p:txBody>
        </p:sp>
        <p:sp>
          <p:nvSpPr>
            <p:cNvPr id="11277" name="Text Box 16">
              <a:extLst>
                <a:ext uri="{FF2B5EF4-FFF2-40B4-BE49-F238E27FC236}">
                  <a16:creationId xmlns:a16="http://schemas.microsoft.com/office/drawing/2014/main" id="{1F036336-0F62-4CE0-9822-A5CB18DC54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9" y="2952"/>
              <a:ext cx="477" cy="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chemeClr val="bg2"/>
                  </a:solidFill>
                </a:rPr>
                <a:t>Phosphate</a:t>
              </a:r>
            </a:p>
          </p:txBody>
        </p:sp>
        <p:sp>
          <p:nvSpPr>
            <p:cNvPr id="11278" name="Text Box 17">
              <a:extLst>
                <a:ext uri="{FF2B5EF4-FFF2-40B4-BE49-F238E27FC236}">
                  <a16:creationId xmlns:a16="http://schemas.microsoft.com/office/drawing/2014/main" id="{2D99541D-FCE5-4AFF-AC5E-80DF8E52A1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24" y="3164"/>
              <a:ext cx="381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solidFill>
                    <a:schemeClr val="bg2"/>
                  </a:solidFill>
                </a:rPr>
                <a:t>Glycerol</a:t>
              </a:r>
            </a:p>
          </p:txBody>
        </p:sp>
      </p:grpSp>
      <p:pic>
        <p:nvPicPr>
          <p:cNvPr id="11271" name="Picture 26" descr="phospholipidcomponentshigh">
            <a:extLst>
              <a:ext uri="{FF2B5EF4-FFF2-40B4-BE49-F238E27FC236}">
                <a16:creationId xmlns:a16="http://schemas.microsoft.com/office/drawing/2014/main" id="{B3975521-F0ED-4582-A3AD-370E62750B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-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4508500"/>
            <a:ext cx="1579563" cy="2160588"/>
          </a:xfrm>
          <a:prstGeom prst="rect">
            <a:avLst/>
          </a:prstGeom>
          <a:noFill/>
          <a:ln w="9525">
            <a:solidFill>
              <a:srgbClr val="3333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72" name="Text Box 27">
            <a:extLst>
              <a:ext uri="{FF2B5EF4-FFF2-40B4-BE49-F238E27FC236}">
                <a16:creationId xmlns:a16="http://schemas.microsoft.com/office/drawing/2014/main" id="{8B93C584-CFAA-410C-B9B3-665127CE0F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4652963"/>
            <a:ext cx="2952750" cy="1914525"/>
          </a:xfrm>
          <a:prstGeom prst="rect">
            <a:avLst/>
          </a:prstGeom>
          <a:solidFill>
            <a:srgbClr val="FFFF66"/>
          </a:solidFill>
          <a:ln w="38100" cmpd="dbl">
            <a:solidFill>
              <a:srgbClr val="3333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lnSpc>
                <a:spcPct val="125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GB" altLang="en-US" sz="1800"/>
              <a:t>Phospholipids form the bilayer, act as barrier to most water soluble substances</a:t>
            </a:r>
            <a:endParaRPr lang="en-US" altLang="en-US" sz="1800"/>
          </a:p>
          <a:p>
            <a:pPr algn="l" rtl="0"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11273" name="Picture 29" descr="10_002">
            <a:extLst>
              <a:ext uri="{FF2B5EF4-FFF2-40B4-BE49-F238E27FC236}">
                <a16:creationId xmlns:a16="http://schemas.microsoft.com/office/drawing/2014/main" id="{2C452300-2353-48C2-9707-BC3654EAB7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767" b="11009"/>
          <a:stretch>
            <a:fillRect/>
          </a:stretch>
        </p:blipFill>
        <p:spPr bwMode="auto">
          <a:xfrm>
            <a:off x="3276600" y="4508500"/>
            <a:ext cx="1484313" cy="2160588"/>
          </a:xfrm>
          <a:prstGeom prst="rect">
            <a:avLst/>
          </a:prstGeom>
          <a:noFill/>
          <a:ln w="9525">
            <a:solidFill>
              <a:srgbClr val="3333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4">
            <a:extLst>
              <a:ext uri="{FF2B5EF4-FFF2-40B4-BE49-F238E27FC236}">
                <a16:creationId xmlns:a16="http://schemas.microsoft.com/office/drawing/2014/main" id="{309D9453-7B33-474A-9EBC-C571BE2D04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333375"/>
            <a:ext cx="82089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2291" name="Text Box 5">
            <a:extLst>
              <a:ext uri="{FF2B5EF4-FFF2-40B4-BE49-F238E27FC236}">
                <a16:creationId xmlns:a16="http://schemas.microsoft.com/office/drawing/2014/main" id="{A7416873-2C38-4907-BF08-E5FA6BEB24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404813"/>
            <a:ext cx="5113337" cy="5472112"/>
          </a:xfrm>
          <a:prstGeom prst="rect">
            <a:avLst/>
          </a:prstGeom>
          <a:solidFill>
            <a:srgbClr val="FFFF66"/>
          </a:solidFill>
          <a:ln w="38100" cmpd="dbl">
            <a:solidFill>
              <a:srgbClr val="3333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altLang="en-US" sz="1800"/>
              <a:t>The entire membrane is held together via </a:t>
            </a:r>
            <a:r>
              <a:rPr lang="en-US" altLang="en-US" sz="1800" b="1"/>
              <a:t>non-covalent </a:t>
            </a:r>
            <a:r>
              <a:rPr lang="en-US" altLang="en-US" sz="1800"/>
              <a:t>interaction of hydrophobic tails, however the structure is quite </a:t>
            </a:r>
            <a:r>
              <a:rPr lang="en-US" altLang="en-US" sz="1800" b="1"/>
              <a:t>fluid</a:t>
            </a:r>
            <a:r>
              <a:rPr lang="en-US" altLang="en-US" sz="1800"/>
              <a:t> and </a:t>
            </a:r>
            <a:r>
              <a:rPr lang="en-US" altLang="en-US" sz="1800" b="1"/>
              <a:t>not fixed rigidly</a:t>
            </a:r>
            <a:r>
              <a:rPr lang="en-US" altLang="en-US" sz="1800"/>
              <a:t> in place, allowing proteins to move around within the bilayer.</a:t>
            </a:r>
          </a:p>
          <a:p>
            <a:pPr algn="l" rtl="0" eaLnBrk="1" hangingPunct="1">
              <a:spcBef>
                <a:spcPct val="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altLang="en-US" sz="1800"/>
              <a:t>Fat composition affects flexibility membrane </a:t>
            </a:r>
          </a:p>
          <a:p>
            <a:pPr algn="l" rtl="0" eaLnBrk="1" hangingPunct="1">
              <a:spcBef>
                <a:spcPct val="0"/>
              </a:spcBef>
              <a:buClr>
                <a:schemeClr val="tx1"/>
              </a:buClr>
              <a:buFont typeface="Wingdings" panose="05000000000000000000" pitchFamily="2" charset="2"/>
              <a:buNone/>
            </a:pPr>
            <a:endParaRPr lang="en-US" altLang="en-US" sz="1800"/>
          </a:p>
          <a:p>
            <a:pPr algn="l" rtl="0" eaLnBrk="1" hangingPunct="1">
              <a:spcBef>
                <a:spcPct val="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GB" altLang="en-US" sz="1800"/>
              <a:t>The fatty acid tails of phospholipids can be SATURATED (straight) or UNSATURATED (bent)  (Kinks)</a:t>
            </a:r>
          </a:p>
          <a:p>
            <a:pPr lvl="1" algn="l" rtl="0" eaLnBrk="1" hangingPunct="1">
              <a:spcBef>
                <a:spcPct val="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altLang="en-US" sz="1800"/>
              <a:t>% </a:t>
            </a:r>
            <a:r>
              <a:rPr lang="en-US" altLang="en-US" sz="1800" b="1"/>
              <a:t>unsaturated</a:t>
            </a:r>
            <a:r>
              <a:rPr lang="en-US" altLang="en-US" sz="1800"/>
              <a:t> fatty acids in phospholipids</a:t>
            </a:r>
          </a:p>
          <a:p>
            <a:pPr lvl="2" algn="l" rtl="0" eaLnBrk="1" hangingPunct="1">
              <a:spcBef>
                <a:spcPct val="0"/>
              </a:spcBef>
              <a:buClr>
                <a:schemeClr val="tx1"/>
              </a:buClr>
              <a:buFontTx/>
              <a:buNone/>
            </a:pPr>
            <a:r>
              <a:rPr lang="en-US" altLang="en-US" sz="1800">
                <a:solidFill>
                  <a:srgbClr val="0F116A"/>
                </a:solidFill>
              </a:rPr>
              <a:t>    -</a:t>
            </a:r>
            <a:r>
              <a:rPr lang="en-US" altLang="en-US" sz="1800"/>
              <a:t>keep membrane less viscous</a:t>
            </a:r>
          </a:p>
          <a:p>
            <a:pPr lvl="2" algn="l" rtl="0" eaLnBrk="1" hangingPunct="1">
              <a:spcBef>
                <a:spcPct val="0"/>
              </a:spcBef>
              <a:buClr>
                <a:schemeClr val="tx1"/>
              </a:buClr>
              <a:buFontTx/>
              <a:buNone/>
            </a:pPr>
            <a:r>
              <a:rPr lang="en-US" altLang="en-US" sz="1800"/>
              <a:t>    -cold-adapted organisms, like winter wheat // increase % in autumn (</a:t>
            </a:r>
            <a:r>
              <a:rPr lang="en-US" altLang="en-US" sz="1800">
                <a:solidFill>
                  <a:srgbClr val="000000"/>
                </a:solidFill>
              </a:rPr>
              <a:t>prevent their membranes from solidifying during winter)</a:t>
            </a:r>
          </a:p>
          <a:p>
            <a:pPr lvl="2" algn="l" rtl="0" eaLnBrk="1" hangingPunct="1">
              <a:spcBef>
                <a:spcPct val="0"/>
              </a:spcBef>
              <a:buClr>
                <a:schemeClr val="tx1"/>
              </a:buClr>
              <a:buFontTx/>
              <a:buNone/>
            </a:pPr>
            <a:endParaRPr lang="en-GB" altLang="en-US" sz="1800"/>
          </a:p>
          <a:p>
            <a:pPr algn="l" rtl="0" eaLnBrk="1" hangingPunct="1">
              <a:lnSpc>
                <a:spcPct val="125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en-US" altLang="en-US" sz="1800"/>
          </a:p>
        </p:txBody>
      </p:sp>
      <p:pic>
        <p:nvPicPr>
          <p:cNvPr id="10246" name="Picture 6">
            <a:extLst>
              <a:ext uri="{FF2B5EF4-FFF2-40B4-BE49-F238E27FC236}">
                <a16:creationId xmlns:a16="http://schemas.microsoft.com/office/drawing/2014/main" id="{DA2EF672-DF61-489B-B5F7-832E5AE1D0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18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840" r="51836" b="9360"/>
          <a:stretch>
            <a:fillRect/>
          </a:stretch>
        </p:blipFill>
        <p:spPr bwMode="auto">
          <a:xfrm>
            <a:off x="5364163" y="188913"/>
            <a:ext cx="3349625" cy="23812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7" name="Picture 7" descr="FG05_02">
            <a:extLst>
              <a:ext uri="{FF2B5EF4-FFF2-40B4-BE49-F238E27FC236}">
                <a16:creationId xmlns:a16="http://schemas.microsoft.com/office/drawing/2014/main" id="{CDDA55CB-16B3-4DCD-941E-7E56E2431D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-18000" contrast="3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32" t="10800" b="9163"/>
          <a:stretch>
            <a:fillRect/>
          </a:stretch>
        </p:blipFill>
        <p:spPr bwMode="auto">
          <a:xfrm>
            <a:off x="5364163" y="2997200"/>
            <a:ext cx="3779837" cy="345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مستند" ma:contentTypeID="0x010100DB67F7108ACA7E4B9DAEDA45E90CA64A" ma:contentTypeVersion="10" ma:contentTypeDescription="إنشاء مستند جديد." ma:contentTypeScope="" ma:versionID="0d893289e0b560979fede1cd9e9e12ac">
  <xsd:schema xmlns:xsd="http://www.w3.org/2001/XMLSchema" xmlns:xs="http://www.w3.org/2001/XMLSchema" xmlns:p="http://schemas.microsoft.com/office/2006/metadata/properties" xmlns:ns2="4e3083f2-d3ce-491e-8113-9e0e0ef76c27" xmlns:ns3="188bbc50-e11e-4866-bcf7-1a3947761851" targetNamespace="http://schemas.microsoft.com/office/2006/metadata/properties" ma:root="true" ma:fieldsID="a01309794f9a1087cf6cdbfdd90eef63" ns2:_="" ns3:_="">
    <xsd:import namespace="4e3083f2-d3ce-491e-8113-9e0e0ef76c27"/>
    <xsd:import namespace="188bbc50-e11e-4866-bcf7-1a394776185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3083f2-d3ce-491e-8113-9e0e0ef76c2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8bbc50-e11e-4866-bcf7-1a3947761851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تمت مشاركته مع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مشتركة مع تفاصيل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نوع المحتوى"/>
        <xsd:element ref="dc:title" minOccurs="0" maxOccurs="1" ma:index="4" ma:displayName="العنوان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B705D0E-9C96-4FDC-A8C9-3BA881E92821}">
  <ds:schemaRefs>
    <ds:schemaRef ds:uri="188bbc50-e11e-4866-bcf7-1a3947761851"/>
    <ds:schemaRef ds:uri="4e3083f2-d3ce-491e-8113-9e0e0ef76c27"/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939582D-398B-4B3A-9044-5679C7968EF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On-screen Show (4:3)</PresentationFormat>
  <Slides>34</Slides>
  <Notes>3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Protein Functions</vt:lpstr>
      <vt:lpstr>Permeability across cell membrane</vt:lpstr>
      <vt:lpstr>PowerPoint Presentation</vt:lpstr>
      <vt:lpstr>Diffusion through phospholipid bilayer</vt:lpstr>
      <vt:lpstr>Channels through cell membrane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Sodium-potassium Pump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Mutah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MUTAH2009</dc:creator>
  <cp:revision>1</cp:revision>
  <dcterms:created xsi:type="dcterms:W3CDTF">2011-10-03T19:40:55Z</dcterms:created>
  <dcterms:modified xsi:type="dcterms:W3CDTF">2021-11-01T08:27:27Z</dcterms:modified>
</cp:coreProperties>
</file>