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8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7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88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6" r:id="rId33"/>
  </p:sldIdLst>
  <p:sldSz cx="9144000" cy="6858000" type="screen4x3"/>
  <p:notesSz cx="6858000" cy="91440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2" d="100"/>
          <a:sy n="82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D13795AA-A793-4888-ADC9-4A09793B04A7}" type="datetimeFigureOut">
              <a:rPr lang="ar-JO" smtClean="0"/>
              <a:t>07/01/1445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44A982A3-C913-48ED-A751-EF8C9A6E28E0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858272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481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666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EEDF-43CD-4360-AD7E-54F2632E3507}" type="datetimeFigureOut">
              <a:rPr lang="ar-JO" smtClean="0"/>
              <a:t>07/01/1445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11266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EEDF-43CD-4360-AD7E-54F2632E3507}" type="datetimeFigureOut">
              <a:rPr lang="ar-JO" smtClean="0"/>
              <a:t>07/01/1445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9299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EEDF-43CD-4360-AD7E-54F2632E3507}" type="datetimeFigureOut">
              <a:rPr lang="ar-JO" smtClean="0"/>
              <a:t>07/01/1445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615125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EEDF-43CD-4360-AD7E-54F2632E3507}" type="datetimeFigureOut">
              <a:rPr lang="ar-JO" smtClean="0"/>
              <a:t>07/01/1445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968323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EEDF-43CD-4360-AD7E-54F2632E3507}" type="datetimeFigureOut">
              <a:rPr lang="ar-JO" smtClean="0"/>
              <a:t>07/01/1445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31837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EEDF-43CD-4360-AD7E-54F2632E3507}" type="datetimeFigureOut">
              <a:rPr lang="ar-JO" smtClean="0"/>
              <a:t>07/01/1445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35972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EEDF-43CD-4360-AD7E-54F2632E3507}" type="datetimeFigureOut">
              <a:rPr lang="ar-JO" smtClean="0"/>
              <a:t>07/01/1445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08028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EEDF-43CD-4360-AD7E-54F2632E3507}" type="datetimeFigureOut">
              <a:rPr lang="ar-JO" smtClean="0"/>
              <a:t>07/01/1445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274911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EEDF-43CD-4360-AD7E-54F2632E3507}" type="datetimeFigureOut">
              <a:rPr lang="ar-JO" smtClean="0"/>
              <a:t>07/01/1445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2823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EEDF-43CD-4360-AD7E-54F2632E3507}" type="datetimeFigureOut">
              <a:rPr lang="ar-JO" smtClean="0"/>
              <a:t>07/01/1445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944730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7EEDF-43CD-4360-AD7E-54F2632E3507}" type="datetimeFigureOut">
              <a:rPr lang="ar-JO" smtClean="0"/>
              <a:t>07/01/1445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51890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7EEDF-43CD-4360-AD7E-54F2632E3507}" type="datetimeFigureOut">
              <a:rPr lang="ar-JO" smtClean="0"/>
              <a:t>07/01/1445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55BF2-BD1A-4B6E-8593-D51E92A0FC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68956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6.bin"/><Relationship Id="rId4" Type="http://schemas.openxmlformats.org/officeDocument/2006/relationships/image" Target="../media/image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oleObject" Target="../embeddings/oleObject15.bin"/><Relationship Id="rId18" Type="http://schemas.openxmlformats.org/officeDocument/2006/relationships/oleObject" Target="../embeddings/oleObject20.bin"/><Relationship Id="rId3" Type="http://schemas.openxmlformats.org/officeDocument/2006/relationships/notesSlide" Target="../notesSlides/notesSlide1.xml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9.bin"/><Relationship Id="rId12" Type="http://schemas.openxmlformats.org/officeDocument/2006/relationships/oleObject" Target="../embeddings/oleObject14.bin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8.bin"/><Relationship Id="rId20" Type="http://schemas.openxmlformats.org/officeDocument/2006/relationships/oleObject" Target="../embeddings/oleObject21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11" Type="http://schemas.openxmlformats.org/officeDocument/2006/relationships/oleObject" Target="../embeddings/oleObject13.bin"/><Relationship Id="rId24" Type="http://schemas.openxmlformats.org/officeDocument/2006/relationships/oleObject" Target="../embeddings/oleObject25.bin"/><Relationship Id="rId5" Type="http://schemas.openxmlformats.org/officeDocument/2006/relationships/image" Target="../media/image2.wmf"/><Relationship Id="rId15" Type="http://schemas.openxmlformats.org/officeDocument/2006/relationships/oleObject" Target="../embeddings/oleObject17.bin"/><Relationship Id="rId23" Type="http://schemas.openxmlformats.org/officeDocument/2006/relationships/oleObject" Target="../embeddings/oleObject24.bin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3.wmf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1.bin"/><Relationship Id="rId14" Type="http://schemas.openxmlformats.org/officeDocument/2006/relationships/oleObject" Target="../embeddings/oleObject16.bin"/><Relationship Id="rId22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143000" y="685800"/>
            <a:ext cx="71628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ar-SA" altLang="ar-JO" sz="240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altLang="ar-JO" sz="240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ar-SA" altLang="ar-JO" sz="240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altLang="ar-JO" sz="2400">
              <a:latin typeface="Times New Roman" panose="02020603050405020304" pitchFamily="18" charset="0"/>
            </a:endParaRPr>
          </a:p>
        </p:txBody>
      </p:sp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971550" y="1844675"/>
            <a:ext cx="74676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ar-JO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</a:rPr>
              <a:t>بسم الله الرحمن الرحيم</a:t>
            </a:r>
          </a:p>
        </p:txBody>
      </p:sp>
    </p:spTree>
    <p:extLst>
      <p:ext uri="{BB962C8B-B14F-4D97-AF65-F5344CB8AC3E}">
        <p14:creationId xmlns:p14="http://schemas.microsoft.com/office/powerpoint/2010/main" val="3713165544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A4E4D-EB10-4069-B724-91FC36D15E4A}" type="slidenum">
              <a:rPr lang="ar-SA" altLang="ar-JO"/>
              <a:pPr/>
              <a:t>10</a:t>
            </a:fld>
            <a:endParaRPr lang="en-US" altLang="ar-JO"/>
          </a:p>
        </p:txBody>
      </p:sp>
      <p:sp>
        <p:nvSpPr>
          <p:cNvPr id="203780" name="Rectangle 4"/>
          <p:cNvSpPr>
            <a:spLocks noChangeArrowheads="1"/>
          </p:cNvSpPr>
          <p:nvPr/>
        </p:nvSpPr>
        <p:spPr bwMode="auto">
          <a:xfrm>
            <a:off x="276957" y="1212441"/>
            <a:ext cx="35290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Low"/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 could be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203781" name="Rectangle 5"/>
          <p:cNvSpPr>
            <a:spLocks noChangeArrowheads="1"/>
          </p:cNvSpPr>
          <p:nvPr/>
        </p:nvSpPr>
        <p:spPr bwMode="auto">
          <a:xfrm>
            <a:off x="5724525" y="1503114"/>
            <a:ext cx="28813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influencing 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 </a:t>
            </a:r>
          </a:p>
        </p:txBody>
      </p:sp>
      <p:sp>
        <p:nvSpPr>
          <p:cNvPr id="203782" name="Rectangle 6"/>
          <p:cNvSpPr>
            <a:spLocks noChangeArrowheads="1"/>
          </p:cNvSpPr>
          <p:nvPr/>
        </p:nvSpPr>
        <p:spPr bwMode="auto">
          <a:xfrm>
            <a:off x="5724525" y="883666"/>
            <a:ext cx="23764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Low"/>
            <a:r>
              <a:rPr lang="en-US" altLang="ar-JO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Chance 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factor</a:t>
            </a:r>
          </a:p>
        </p:txBody>
      </p:sp>
      <p:sp>
        <p:nvSpPr>
          <p:cNvPr id="203783" name="Rectangle 7"/>
          <p:cNvSpPr>
            <a:spLocks noChangeArrowheads="1"/>
          </p:cNvSpPr>
          <p:nvPr/>
        </p:nvSpPr>
        <p:spPr bwMode="auto">
          <a:xfrm>
            <a:off x="-147671" y="384831"/>
            <a:ext cx="927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ar-JO" sz="2800" b="0" dirty="0">
                <a:cs typeface="Times New Roman" panose="02020603050405020304" pitchFamily="18" charset="0"/>
              </a:rPr>
              <a:t>We </a:t>
            </a:r>
            <a:r>
              <a:rPr lang="en-US" altLang="ar-JO" sz="2800" b="0" dirty="0">
                <a:solidFill>
                  <a:srgbClr val="FF0000"/>
                </a:solidFill>
                <a:cs typeface="Times New Roman" panose="02020603050405020304" pitchFamily="18" charset="0"/>
              </a:rPr>
              <a:t>expect</a:t>
            </a:r>
            <a:r>
              <a:rPr lang="en-US" altLang="ar-JO" sz="2800" b="0" dirty="0">
                <a:cs typeface="Times New Roman" panose="02020603050405020304" pitchFamily="18" charset="0"/>
              </a:rPr>
              <a:t> always that there is a difference between groups</a:t>
            </a:r>
          </a:p>
        </p:txBody>
      </p:sp>
      <p:sp>
        <p:nvSpPr>
          <p:cNvPr id="203785" name="AutoShape 9"/>
          <p:cNvSpPr>
            <a:spLocks noChangeArrowheads="1"/>
          </p:cNvSpPr>
          <p:nvPr/>
        </p:nvSpPr>
        <p:spPr bwMode="auto">
          <a:xfrm flipV="1">
            <a:off x="3528769" y="1061024"/>
            <a:ext cx="2303462" cy="217487"/>
          </a:xfrm>
          <a:prstGeom prst="rightArrow">
            <a:avLst>
              <a:gd name="adj1" fmla="val 50000"/>
              <a:gd name="adj2" fmla="val 2647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03787" name="AutoShape 11"/>
          <p:cNvSpPr>
            <a:spLocks noChangeArrowheads="1"/>
          </p:cNvSpPr>
          <p:nvPr/>
        </p:nvSpPr>
        <p:spPr bwMode="auto">
          <a:xfrm flipV="1">
            <a:off x="3564487" y="1578704"/>
            <a:ext cx="2232025" cy="287337"/>
          </a:xfrm>
          <a:prstGeom prst="rightArrow">
            <a:avLst>
              <a:gd name="adj1" fmla="val 50000"/>
              <a:gd name="adj2" fmla="val 1941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03788" name="Rectangle 12"/>
          <p:cNvSpPr>
            <a:spLocks noChangeArrowheads="1"/>
          </p:cNvSpPr>
          <p:nvPr/>
        </p:nvSpPr>
        <p:spPr bwMode="auto">
          <a:xfrm>
            <a:off x="276957" y="2166234"/>
            <a:ext cx="8616882" cy="3935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ar-JO" sz="2800" dirty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we expect always that, there is difference . </a:t>
            </a:r>
          </a:p>
          <a:p>
            <a:r>
              <a:rPr lang="en-US" altLang="ar-JO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by using these test of significance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en-US" altLang="ar-JO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altLang="ar-JO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assess</a:t>
            </a:r>
            <a:r>
              <a:rPr lang="en-US" altLang="ar-JO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whether that </a:t>
            </a:r>
            <a:r>
              <a:rPr lang="en-US" altLang="ar-JO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difference</a:t>
            </a:r>
            <a:r>
              <a:rPr lang="en-US" altLang="ar-JO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between groups is </a:t>
            </a:r>
            <a:r>
              <a:rPr lang="en-US" altLang="ar-JO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cause</a:t>
            </a:r>
          </a:p>
          <a:p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altLang="ar-JO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</a:p>
          <a:p>
            <a:r>
              <a:rPr lang="en-US" altLang="ar-JO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 factor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we are interest about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caused by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chance factor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altLang="ar-JO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ar-JO" b="0" dirty="0"/>
              <a:t> 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difference caused by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variation of sex</a:t>
            </a:r>
            <a:r>
              <a:rPr lang="en-US" altLang="ar-J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??         Or</a:t>
            </a:r>
          </a:p>
          <a:p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it is due to </a:t>
            </a:r>
            <a:r>
              <a:rPr lang="en-US" altLang="ar-JO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chance factor .</a:t>
            </a:r>
          </a:p>
        </p:txBody>
      </p:sp>
    </p:spTree>
    <p:extLst>
      <p:ext uri="{BB962C8B-B14F-4D97-AF65-F5344CB8AC3E}">
        <p14:creationId xmlns:p14="http://schemas.microsoft.com/office/powerpoint/2010/main" val="3451602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BC322-2041-4BCA-A852-A1E88A9EF685}" type="slidenum">
              <a:rPr lang="ar-SA" altLang="ar-JO"/>
              <a:pPr/>
              <a:t>11</a:t>
            </a:fld>
            <a:endParaRPr lang="en-US" altLang="ar-JO"/>
          </a:p>
        </p:txBody>
      </p:sp>
      <p:sp>
        <p:nvSpPr>
          <p:cNvPr id="204804" name="Rectangle 4"/>
          <p:cNvSpPr>
            <a:spLocks noChangeArrowheads="1"/>
          </p:cNvSpPr>
          <p:nvPr/>
        </p:nvSpPr>
        <p:spPr bwMode="auto">
          <a:xfrm>
            <a:off x="468313" y="273050"/>
            <a:ext cx="8280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dirty="0">
                <a:cs typeface="Times New Roman" panose="02020603050405020304" pitchFamily="18" charset="0"/>
              </a:rPr>
              <a:t>So we are testing the </a:t>
            </a:r>
            <a:r>
              <a:rPr lang="en-US" altLang="ar-JO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significance</a:t>
            </a:r>
            <a:r>
              <a:rPr lang="en-US" altLang="ar-JO" sz="2800" dirty="0">
                <a:cs typeface="Times New Roman" panose="02020603050405020304" pitchFamily="18" charset="0"/>
              </a:rPr>
              <a:t> effect of the </a:t>
            </a:r>
            <a:r>
              <a:rPr lang="en-US" altLang="ar-JO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sex </a:t>
            </a:r>
            <a:r>
              <a:rPr lang="en-US" altLang="ar-JO" sz="2800" dirty="0">
                <a:cs typeface="Times New Roman" panose="02020603050405020304" pitchFamily="18" charset="0"/>
              </a:rPr>
              <a:t>on the </a:t>
            </a:r>
            <a:r>
              <a:rPr lang="en-US" altLang="ar-JO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mean body weight</a:t>
            </a:r>
            <a:r>
              <a:rPr lang="en-US" altLang="ar-JO" sz="2800" b="0" dirty="0">
                <a:solidFill>
                  <a:srgbClr val="0070C0"/>
                </a:solidFill>
                <a:cs typeface="Times New Roman" panose="02020603050405020304" pitchFamily="18" charset="0"/>
              </a:rPr>
              <a:t> . </a:t>
            </a:r>
          </a:p>
          <a:p>
            <a:r>
              <a:rPr lang="en-US" altLang="ar-JO" sz="2800" dirty="0">
                <a:solidFill>
                  <a:srgbClr val="002060"/>
                </a:solidFill>
                <a:cs typeface="Times New Roman" panose="02020603050405020304" pitchFamily="18" charset="0"/>
              </a:rPr>
              <a:t>Or the influence of sex on the body weight of human </a:t>
            </a:r>
          </a:p>
        </p:txBody>
      </p:sp>
      <p:sp>
        <p:nvSpPr>
          <p:cNvPr id="204805" name="Rectangle 5"/>
          <p:cNvSpPr>
            <a:spLocks noChangeArrowheads="1"/>
          </p:cNvSpPr>
          <p:nvPr/>
        </p:nvSpPr>
        <p:spPr bwMode="auto">
          <a:xfrm>
            <a:off x="276468" y="1925627"/>
            <a:ext cx="839152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ar-JO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Inferential</a:t>
            </a:r>
            <a:r>
              <a:rPr lang="en-US" altLang="ar-JO" sz="2800" dirty="0">
                <a:solidFill>
                  <a:srgbClr val="000099"/>
                </a:solidFill>
                <a:cs typeface="Times New Roman" panose="02020603050405020304" pitchFamily="18" charset="0"/>
              </a:rPr>
              <a:t> statistics is used to test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specific hypothesis </a:t>
            </a:r>
            <a:r>
              <a:rPr lang="en-US" altLang="ar-JO" sz="2800" b="1" dirty="0">
                <a:solidFill>
                  <a:srgbClr val="000099"/>
                </a:solidFill>
                <a:cs typeface="Times New Roman" panose="02020603050405020304" pitchFamily="18" charset="0"/>
              </a:rPr>
              <a:t>by certain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test of </a:t>
            </a:r>
            <a:r>
              <a:rPr lang="en-US" altLang="ar-JO" sz="28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significance</a:t>
            </a:r>
            <a:endParaRPr lang="en-US" altLang="ar-JO" sz="28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204807" name="Rectangle 7"/>
          <p:cNvSpPr>
            <a:spLocks noChangeArrowheads="1"/>
          </p:cNvSpPr>
          <p:nvPr/>
        </p:nvSpPr>
        <p:spPr bwMode="auto">
          <a:xfrm>
            <a:off x="0" y="3578225"/>
            <a:ext cx="8944463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altLang="ar-JO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The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purpose</a:t>
            </a:r>
            <a:r>
              <a:rPr lang="en-US" altLang="ar-JO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of testing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hypothesis</a:t>
            </a:r>
            <a:r>
              <a:rPr lang="en-US" altLang="ar-JO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cs typeface="Times New Roman" panose="02020603050405020304" pitchFamily="18" charset="0"/>
              </a:rPr>
              <a:t>is to aid the clinician</a:t>
            </a:r>
            <a:r>
              <a:rPr lang="en-US" altLang="ar-JO" sz="2800" b="1" dirty="0">
                <a:solidFill>
                  <a:srgbClr val="CC00CC"/>
                </a:solidFill>
                <a:cs typeface="Times New Roman" panose="02020603050405020304" pitchFamily="18" charset="0"/>
              </a:rPr>
              <a:t>, </a:t>
            </a:r>
            <a:r>
              <a:rPr lang="en-US" altLang="ar-JO" sz="2800" b="1" dirty="0">
                <a:solidFill>
                  <a:srgbClr val="002060"/>
                </a:solidFill>
                <a:cs typeface="Times New Roman" panose="02020603050405020304" pitchFamily="18" charset="0"/>
              </a:rPr>
              <a:t>researcher, administer in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reaching a decision </a:t>
            </a:r>
            <a:r>
              <a:rPr lang="en-US" altLang="ar-JO" sz="2800" b="1" dirty="0">
                <a:cs typeface="Times New Roman" panose="02020603050405020304" pitchFamily="18" charset="0"/>
              </a:rPr>
              <a:t>concerning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population</a:t>
            </a:r>
            <a:r>
              <a:rPr lang="en-US" altLang="ar-JO" sz="2800" b="1" dirty="0">
                <a:cs typeface="Times New Roman" panose="02020603050405020304" pitchFamily="18" charset="0"/>
              </a:rPr>
              <a:t>, </a:t>
            </a:r>
            <a:r>
              <a:rPr lang="en-US" altLang="ar-JO" sz="2800" b="1" dirty="0">
                <a:solidFill>
                  <a:srgbClr val="0070C0"/>
                </a:solidFill>
                <a:cs typeface="Times New Roman" panose="02020603050405020304" pitchFamily="18" charset="0"/>
              </a:rPr>
              <a:t>basis </a:t>
            </a:r>
            <a:r>
              <a:rPr lang="en-US" altLang="ar-JO" sz="2800" b="1" dirty="0">
                <a:cs typeface="Times New Roman" panose="02020603050405020304" pitchFamily="18" charset="0"/>
              </a:rPr>
              <a:t>on examination of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sample</a:t>
            </a:r>
            <a:r>
              <a:rPr lang="en-US" altLang="ar-JO" sz="2800" b="1" dirty="0"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chemeClr val="tx2"/>
                </a:solidFill>
                <a:cs typeface="Times New Roman" panose="02020603050405020304" pitchFamily="18" charset="0"/>
              </a:rPr>
              <a:t>from that pop. </a:t>
            </a:r>
          </a:p>
        </p:txBody>
      </p:sp>
    </p:spTree>
    <p:extLst>
      <p:ext uri="{BB962C8B-B14F-4D97-AF65-F5344CB8AC3E}">
        <p14:creationId xmlns:p14="http://schemas.microsoft.com/office/powerpoint/2010/main" val="2338598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397D0-AFEC-4629-9F62-58E8DEEEDF51}" type="slidenum">
              <a:rPr lang="ar-SA" altLang="ar-JO"/>
              <a:pPr/>
              <a:t>12</a:t>
            </a:fld>
            <a:endParaRPr lang="en-US" altLang="ar-JO"/>
          </a:p>
        </p:txBody>
      </p:sp>
      <p:sp>
        <p:nvSpPr>
          <p:cNvPr id="205828" name="Rectangle 4"/>
          <p:cNvSpPr>
            <a:spLocks noChangeArrowheads="1"/>
          </p:cNvSpPr>
          <p:nvPr/>
        </p:nvSpPr>
        <p:spPr bwMode="auto">
          <a:xfrm>
            <a:off x="312127" y="291066"/>
            <a:ext cx="8424863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3200" u="sng" dirty="0">
                <a:solidFill>
                  <a:srgbClr val="C00000"/>
                </a:solidFill>
                <a:cs typeface="Times New Roman" panose="02020603050405020304" pitchFamily="18" charset="0"/>
              </a:rPr>
              <a:t>Hypothesis </a:t>
            </a:r>
            <a:endParaRPr lang="en-US" altLang="ar-JO" sz="3200" dirty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r>
              <a:rPr lang="en-US" altLang="ar-JO" sz="2800" b="0" dirty="0">
                <a:cs typeface="Times New Roman" panose="02020603050405020304" pitchFamily="18" charset="0"/>
              </a:rPr>
              <a:t>         </a:t>
            </a:r>
            <a:r>
              <a:rPr lang="en-US" altLang="ar-JO" sz="2800" dirty="0">
                <a:solidFill>
                  <a:srgbClr val="002060"/>
                </a:solidFill>
                <a:cs typeface="Times New Roman" panose="02020603050405020304" pitchFamily="18" charset="0"/>
              </a:rPr>
              <a:t>A statement </a:t>
            </a:r>
            <a:r>
              <a:rPr lang="en-US" altLang="ar-JO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about</a:t>
            </a:r>
            <a:r>
              <a:rPr lang="en-US" altLang="ar-JO" sz="2800" dirty="0">
                <a:solidFill>
                  <a:srgbClr val="002060"/>
                </a:solidFill>
                <a:cs typeface="Times New Roman" panose="02020603050405020304" pitchFamily="18" charset="0"/>
              </a:rPr>
              <a:t> one or more </a:t>
            </a:r>
            <a:r>
              <a:rPr lang="en-US" altLang="ar-JO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population</a:t>
            </a:r>
            <a:r>
              <a:rPr lang="en-US" altLang="ar-JO" sz="2800" b="0" dirty="0">
                <a:solidFill>
                  <a:srgbClr val="002060"/>
                </a:solidFill>
                <a:cs typeface="Times New Roman" panose="02020603050405020304" pitchFamily="18" charset="0"/>
              </a:rPr>
              <a:t> .</a:t>
            </a:r>
          </a:p>
          <a:p>
            <a:r>
              <a:rPr lang="en-US" altLang="ar-JO" sz="2800" dirty="0">
                <a:cs typeface="Times New Roman" panose="02020603050405020304" pitchFamily="18" charset="0"/>
              </a:rPr>
              <a:t>Hypothesis is usually </a:t>
            </a:r>
            <a:r>
              <a:rPr lang="en-US" altLang="ar-JO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concerned</a:t>
            </a:r>
            <a:r>
              <a:rPr lang="en-US" altLang="ar-JO" sz="2800" dirty="0">
                <a:cs typeface="Times New Roman" panose="02020603050405020304" pitchFamily="18" charset="0"/>
              </a:rPr>
              <a:t> </a:t>
            </a:r>
            <a:r>
              <a:rPr lang="en-US" altLang="ar-JO" sz="2800" dirty="0" smtClean="0">
                <a:cs typeface="Times New Roman" panose="02020603050405020304" pitchFamily="18" charset="0"/>
              </a:rPr>
              <a:t>(caring)</a:t>
            </a:r>
            <a:r>
              <a:rPr lang="en-US" altLang="ar-JO" sz="28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with</a:t>
            </a:r>
            <a:r>
              <a:rPr lang="en-US" altLang="ar-JO" sz="2800" dirty="0" smtClean="0"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cs typeface="Times New Roman" panose="02020603050405020304" pitchFamily="18" charset="0"/>
              </a:rPr>
              <a:t>the parameter of </a:t>
            </a:r>
            <a:r>
              <a:rPr lang="en-US" altLang="ar-JO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pop</a:t>
            </a:r>
            <a:r>
              <a:rPr lang="en-US" altLang="ar-JO" sz="2800" dirty="0">
                <a:cs typeface="Times New Roman" panose="02020603050405020304" pitchFamily="18" charset="0"/>
              </a:rPr>
              <a:t>. about which the statistics is made</a:t>
            </a:r>
            <a:r>
              <a:rPr lang="en-US" altLang="ar-JO" sz="2800" b="0" dirty="0">
                <a:cs typeface="Times New Roman" panose="02020603050405020304" pitchFamily="18" charset="0"/>
              </a:rPr>
              <a:t> .         </a:t>
            </a:r>
          </a:p>
          <a:p>
            <a:r>
              <a:rPr lang="en-US" altLang="ar-JO" sz="2800" b="1" dirty="0">
                <a:cs typeface="Times New Roman" panose="02020603050405020304" pitchFamily="18" charset="0"/>
              </a:rPr>
              <a:t>Drug A is better than drug B.</a:t>
            </a:r>
          </a:p>
          <a:p>
            <a:r>
              <a:rPr lang="en-US" altLang="ar-JO" sz="28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COVID-19 </a:t>
            </a:r>
            <a:r>
              <a:rPr lang="en-US" altLang="ar-JO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infection more in </a:t>
            </a:r>
            <a:r>
              <a:rPr lang="en-US" altLang="ar-JO" sz="28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Health Care </a:t>
            </a:r>
            <a:r>
              <a:rPr lang="en-US" altLang="ar-JO" sz="2800" b="1" dirty="0" err="1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WorkerS</a:t>
            </a:r>
            <a:endParaRPr lang="en-US" altLang="ar-JO" sz="2800" b="1" dirty="0">
              <a:solidFill>
                <a:schemeClr val="accent1">
                  <a:lumMod val="50000"/>
                </a:schemeClr>
              </a:solidFill>
              <a:cs typeface="Times New Roman" panose="02020603050405020304" pitchFamily="18" charset="0"/>
            </a:endParaRPr>
          </a:p>
          <a:p>
            <a:endParaRPr lang="en-US" altLang="ar-JO" sz="2800" dirty="0">
              <a:solidFill>
                <a:srgbClr val="CCCC00"/>
              </a:solidFill>
              <a:cs typeface="Times New Roman" panose="02020603050405020304" pitchFamily="18" charset="0"/>
            </a:endParaRPr>
          </a:p>
          <a:p>
            <a:pPr>
              <a:buClr>
                <a:srgbClr val="CC3300"/>
              </a:buClr>
              <a:buFont typeface="Wingdings" panose="05000000000000000000" pitchFamily="2" charset="2"/>
              <a:buChar char="v"/>
            </a:pPr>
            <a:r>
              <a:rPr lang="en-US" altLang="ar-JO" sz="2800" dirty="0">
                <a:cs typeface="Times New Roman" panose="02020603050405020304" pitchFamily="18" charset="0"/>
              </a:rPr>
              <a:t>So by mean</a:t>
            </a:r>
            <a:r>
              <a:rPr lang="en-US" altLang="ar-JO" sz="2800" b="0" dirty="0">
                <a:cs typeface="Times New Roman" panose="02020603050405020304" pitchFamily="18" charset="0"/>
              </a:rPr>
              <a:t> of hypothesis testing we are going</a:t>
            </a:r>
          </a:p>
          <a:p>
            <a:pPr>
              <a:buClr>
                <a:srgbClr val="3333CC"/>
              </a:buClr>
              <a:buFont typeface="Wingdings" panose="05000000000000000000" pitchFamily="2" charset="2"/>
              <a:buChar char="Ø"/>
            </a:pPr>
            <a:r>
              <a:rPr lang="en-US" altLang="ar-JO" sz="2800" b="0" dirty="0"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800080"/>
                </a:solidFill>
                <a:cs typeface="Times New Roman" panose="02020603050405020304" pitchFamily="18" charset="0"/>
              </a:rPr>
              <a:t>To decide or determine whether or not such </a:t>
            </a:r>
            <a:r>
              <a:rPr lang="en-US" altLang="ar-JO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statement is compatible with available data in sample</a:t>
            </a:r>
            <a:r>
              <a:rPr lang="en-US" altLang="ar-JO" sz="2800" dirty="0">
                <a:solidFill>
                  <a:srgbClr val="CC3300"/>
                </a:solidFill>
                <a:cs typeface="Times New Roman" panose="02020603050405020304" pitchFamily="18" charset="0"/>
              </a:rPr>
              <a:t>,</a:t>
            </a:r>
          </a:p>
          <a:p>
            <a:pPr>
              <a:buClr>
                <a:srgbClr val="009900"/>
              </a:buClr>
              <a:buFont typeface="Wingdings" panose="05000000000000000000" pitchFamily="2" charset="2"/>
              <a:buChar char="Ø"/>
            </a:pPr>
            <a:r>
              <a:rPr lang="en-US" altLang="ar-JO" sz="2800" dirty="0"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through using appropriate </a:t>
            </a:r>
            <a:r>
              <a:rPr lang="en-US" altLang="ar-JO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test of sign</a:t>
            </a:r>
            <a:r>
              <a:rPr lang="en-US" altLang="ar-JO" sz="2800" dirty="0">
                <a:solidFill>
                  <a:srgbClr val="FF0000"/>
                </a:solidFill>
              </a:rPr>
              <a:t> </a:t>
            </a:r>
            <a:endParaRPr lang="en-US" altLang="ar-JO" sz="28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119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898E-5D79-4085-BCA4-956CB98E65E1}" type="slidenum">
              <a:rPr lang="ar-SA" altLang="ar-JO"/>
              <a:pPr/>
              <a:t>13</a:t>
            </a:fld>
            <a:endParaRPr lang="en-US" altLang="ar-JO"/>
          </a:p>
        </p:txBody>
      </p:sp>
      <p:sp>
        <p:nvSpPr>
          <p:cNvPr id="206852" name="Rectangle 4"/>
          <p:cNvSpPr>
            <a:spLocks noChangeArrowheads="1"/>
          </p:cNvSpPr>
          <p:nvPr/>
        </p:nvSpPr>
        <p:spPr bwMode="auto">
          <a:xfrm>
            <a:off x="755650" y="367219"/>
            <a:ext cx="54737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32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Steps Of Testing Hypothesis</a:t>
            </a:r>
            <a:endParaRPr lang="en-US" altLang="ar-JO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853" name="Rectangle 5"/>
          <p:cNvSpPr>
            <a:spLocks noChangeArrowheads="1"/>
          </p:cNvSpPr>
          <p:nvPr/>
        </p:nvSpPr>
        <p:spPr bwMode="auto">
          <a:xfrm>
            <a:off x="395288" y="1166691"/>
            <a:ext cx="6840537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dirty="0">
                <a:cs typeface="Times New Roman" panose="02020603050405020304" pitchFamily="18" charset="0"/>
              </a:rPr>
              <a:t>I- </a:t>
            </a:r>
            <a:r>
              <a:rPr lang="en-US" altLang="ar-JO" sz="2800" b="1" dirty="0">
                <a:cs typeface="Times New Roman" panose="02020603050405020304" pitchFamily="18" charset="0"/>
              </a:rPr>
              <a:t>Data  Nature of data (variable) </a:t>
            </a:r>
          </a:p>
          <a:p>
            <a:r>
              <a:rPr lang="en-US" altLang="ar-JO" sz="2800" b="1" dirty="0" smtClean="0">
                <a:solidFill>
                  <a:srgbClr val="CC00CC"/>
                </a:solidFill>
                <a:cs typeface="Times New Roman" panose="02020603050405020304" pitchFamily="18" charset="0"/>
              </a:rPr>
              <a:t>2-Assumption</a:t>
            </a:r>
            <a:r>
              <a:rPr lang="en-US" altLang="ar-JO" sz="2800" b="1" dirty="0" smtClean="0">
                <a:solidFill>
                  <a:srgbClr val="CC00CC"/>
                </a:solidFill>
              </a:rPr>
              <a:t> </a:t>
            </a:r>
            <a:endParaRPr lang="en-US" altLang="ar-JO" sz="2800" b="1" dirty="0">
              <a:solidFill>
                <a:srgbClr val="CC00CC"/>
              </a:solidFill>
            </a:endParaRPr>
          </a:p>
          <a:p>
            <a:r>
              <a:rPr lang="en-US" altLang="ar-JO" sz="28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3-Hypothesis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formulation</a:t>
            </a:r>
            <a:r>
              <a:rPr lang="en-US" altLang="ar-JO" sz="2800" b="1" dirty="0"/>
              <a:t> </a:t>
            </a:r>
          </a:p>
          <a:p>
            <a:r>
              <a:rPr lang="en-US" altLang="ar-JO" sz="2800" b="1" dirty="0">
                <a:solidFill>
                  <a:srgbClr val="00CC00"/>
                </a:solidFill>
              </a:rPr>
              <a:t>4-Test statistics</a:t>
            </a:r>
          </a:p>
          <a:p>
            <a:r>
              <a:rPr lang="en-US" altLang="ar-JO" sz="2800" b="1" dirty="0">
                <a:solidFill>
                  <a:srgbClr val="3333CC"/>
                </a:solidFill>
                <a:cs typeface="Times New Roman" panose="02020603050405020304" pitchFamily="18" charset="0"/>
              </a:rPr>
              <a:t>5-Define Level of Significance</a:t>
            </a:r>
            <a:r>
              <a:rPr lang="en-US" altLang="ar-JO" sz="2800" b="1" dirty="0"/>
              <a:t> </a:t>
            </a:r>
          </a:p>
          <a:p>
            <a:r>
              <a:rPr lang="en-US" altLang="ar-JO" sz="2800" b="1" dirty="0">
                <a:cs typeface="Times New Roman" panose="02020603050405020304" pitchFamily="18" charset="0"/>
              </a:rPr>
              <a:t>6-Apply The Proper Test of Significance</a:t>
            </a:r>
          </a:p>
          <a:p>
            <a:r>
              <a:rPr lang="en-US" altLang="ar-JO" sz="2800" b="1" dirty="0">
                <a:solidFill>
                  <a:srgbClr val="009900"/>
                </a:solidFill>
                <a:cs typeface="Times New Roman" panose="02020603050405020304" pitchFamily="18" charset="0"/>
              </a:rPr>
              <a:t>7-Statistical decision </a:t>
            </a:r>
          </a:p>
          <a:p>
            <a:r>
              <a:rPr lang="en-US" altLang="ar-JO" sz="2800" b="1" dirty="0">
                <a:solidFill>
                  <a:srgbClr val="CC3300"/>
                </a:solidFill>
                <a:cs typeface="Times New Roman" panose="02020603050405020304" pitchFamily="18" charset="0"/>
              </a:rPr>
              <a:t>8-P value</a:t>
            </a:r>
            <a:r>
              <a:rPr lang="en-US" altLang="ar-JO" sz="2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30289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3DD69-73BD-4219-B452-F447B173FDB8}" type="slidenum">
              <a:rPr lang="ar-SA" altLang="ar-JO"/>
              <a:pPr/>
              <a:t>14</a:t>
            </a:fld>
            <a:endParaRPr lang="en-US" altLang="ar-JO"/>
          </a:p>
        </p:txBody>
      </p:sp>
      <p:grpSp>
        <p:nvGrpSpPr>
          <p:cNvPr id="214020" name="Group 4"/>
          <p:cNvGrpSpPr>
            <a:grpSpLocks/>
          </p:cNvGrpSpPr>
          <p:nvPr/>
        </p:nvGrpSpPr>
        <p:grpSpPr bwMode="auto">
          <a:xfrm>
            <a:off x="3183899" y="197519"/>
            <a:ext cx="2016125" cy="1150938"/>
            <a:chOff x="3834" y="6120"/>
            <a:chExt cx="988" cy="661"/>
          </a:xfrm>
        </p:grpSpPr>
        <p:sp>
          <p:nvSpPr>
            <p:cNvPr id="214021" name="Freeform 5"/>
            <p:cNvSpPr>
              <a:spLocks/>
            </p:cNvSpPr>
            <p:nvPr/>
          </p:nvSpPr>
          <p:spPr bwMode="auto">
            <a:xfrm>
              <a:off x="3885" y="6120"/>
              <a:ext cx="795" cy="393"/>
            </a:xfrm>
            <a:custGeom>
              <a:avLst/>
              <a:gdLst>
                <a:gd name="T0" fmla="*/ 795 w 795"/>
                <a:gd name="T1" fmla="*/ 0 h 393"/>
                <a:gd name="T2" fmla="*/ 0 w 795"/>
                <a:gd name="T3" fmla="*/ 393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95" h="393">
                  <a:moveTo>
                    <a:pt x="795" y="0"/>
                  </a:moveTo>
                  <a:lnTo>
                    <a:pt x="0" y="39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4022" name="Freeform 6"/>
            <p:cNvSpPr>
              <a:spLocks/>
            </p:cNvSpPr>
            <p:nvPr/>
          </p:nvSpPr>
          <p:spPr bwMode="auto">
            <a:xfrm>
              <a:off x="3834" y="6547"/>
              <a:ext cx="988" cy="234"/>
            </a:xfrm>
            <a:custGeom>
              <a:avLst/>
              <a:gdLst>
                <a:gd name="T0" fmla="*/ 0 w 988"/>
                <a:gd name="T1" fmla="*/ 0 h 234"/>
                <a:gd name="T2" fmla="*/ 988 w 988"/>
                <a:gd name="T3" fmla="*/ 23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8" h="234">
                  <a:moveTo>
                    <a:pt x="0" y="0"/>
                  </a:moveTo>
                  <a:lnTo>
                    <a:pt x="988" y="23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</p:grpSp>
      <p:sp>
        <p:nvSpPr>
          <p:cNvPr id="214023" name="Rectangle 7"/>
          <p:cNvSpPr>
            <a:spLocks noChangeArrowheads="1"/>
          </p:cNvSpPr>
          <p:nvPr/>
        </p:nvSpPr>
        <p:spPr bwMode="auto">
          <a:xfrm>
            <a:off x="0" y="388083"/>
            <a:ext cx="370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I-</a:t>
            </a:r>
            <a:r>
              <a:rPr lang="en-US" altLang="ar-JO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  <a:r>
              <a:rPr lang="en-US" altLang="ar-JO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Nature of Data</a:t>
            </a:r>
            <a:r>
              <a:rPr lang="en-US" altLang="ar-JO" sz="2800" b="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14024" name="Rectangle 8"/>
          <p:cNvSpPr>
            <a:spLocks noChangeArrowheads="1"/>
          </p:cNvSpPr>
          <p:nvPr/>
        </p:nvSpPr>
        <p:spPr bwMode="auto">
          <a:xfrm>
            <a:off x="4483726" y="819219"/>
            <a:ext cx="1511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 b="1" dirty="0">
                <a:solidFill>
                  <a:srgbClr val="C00000"/>
                </a:solidFill>
                <a:cs typeface="Times New Roman" panose="02020603050405020304" pitchFamily="18" charset="0"/>
              </a:rPr>
              <a:t>Discrete</a:t>
            </a:r>
          </a:p>
        </p:txBody>
      </p:sp>
      <p:sp>
        <p:nvSpPr>
          <p:cNvPr id="214025" name="Rectangle 9"/>
          <p:cNvSpPr>
            <a:spLocks noChangeArrowheads="1"/>
          </p:cNvSpPr>
          <p:nvPr/>
        </p:nvSpPr>
        <p:spPr bwMode="auto">
          <a:xfrm>
            <a:off x="4233831" y="197519"/>
            <a:ext cx="206146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ar-JO" sz="2800" b="1" dirty="0">
                <a:solidFill>
                  <a:srgbClr val="3333CC"/>
                </a:solidFill>
                <a:cs typeface="Times New Roman" panose="02020603050405020304" pitchFamily="18" charset="0"/>
              </a:rPr>
              <a:t>Continuous</a:t>
            </a:r>
          </a:p>
        </p:txBody>
      </p:sp>
      <p:sp>
        <p:nvSpPr>
          <p:cNvPr id="214026" name="Rectangle 10"/>
          <p:cNvSpPr>
            <a:spLocks noChangeArrowheads="1"/>
          </p:cNvSpPr>
          <p:nvPr/>
        </p:nvSpPr>
        <p:spPr bwMode="auto">
          <a:xfrm>
            <a:off x="228493" y="1276037"/>
            <a:ext cx="8510465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ar-JO" sz="2800" u="sng" dirty="0">
                <a:solidFill>
                  <a:srgbClr val="FF0000"/>
                </a:solidFill>
                <a:cs typeface="Times New Roman" panose="02020603050405020304" pitchFamily="18" charset="0"/>
              </a:rPr>
              <a:t>2- Assumption</a:t>
            </a:r>
            <a:r>
              <a:rPr lang="en-US" altLang="ar-JO" sz="2800" b="0" dirty="0">
                <a:solidFill>
                  <a:srgbClr val="FF0000"/>
                </a:solidFill>
                <a:cs typeface="Times New Roman" panose="02020603050405020304" pitchFamily="18" charset="0"/>
              </a:rPr>
              <a:t>  </a:t>
            </a:r>
          </a:p>
          <a:p>
            <a:r>
              <a:rPr lang="en-US" altLang="ar-JO" sz="2800" b="0" dirty="0">
                <a:cs typeface="Times New Roman" panose="02020603050405020304" pitchFamily="18" charset="0"/>
              </a:rPr>
              <a:t>            * </a:t>
            </a:r>
            <a:r>
              <a:rPr lang="en-US" altLang="ar-JO" sz="2800" dirty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Random sample</a:t>
            </a:r>
            <a:r>
              <a:rPr lang="en-US" altLang="ar-JO" sz="2800" b="0" dirty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ar-JO" sz="2800" b="0" dirty="0">
                <a:cs typeface="Times New Roman" panose="02020603050405020304" pitchFamily="18" charset="0"/>
              </a:rPr>
              <a:t>.</a:t>
            </a:r>
          </a:p>
          <a:p>
            <a:r>
              <a:rPr lang="en-US" altLang="ar-JO" sz="2800" b="0" dirty="0">
                <a:cs typeface="Times New Roman" panose="02020603050405020304" pitchFamily="18" charset="0"/>
              </a:rPr>
              <a:t>                * </a:t>
            </a:r>
            <a:r>
              <a:rPr lang="en-US" altLang="ar-JO" sz="2800" b="1" dirty="0">
                <a:solidFill>
                  <a:srgbClr val="002060"/>
                </a:solidFill>
                <a:cs typeface="Times New Roman" panose="02020603050405020304" pitchFamily="18" charset="0"/>
              </a:rPr>
              <a:t>Independent or dependent R .S </a:t>
            </a:r>
            <a:r>
              <a:rPr lang="en-US" altLang="ar-JO" sz="2800" b="0" dirty="0">
                <a:cs typeface="Times New Roman" panose="02020603050405020304" pitchFamily="18" charset="0"/>
              </a:rPr>
              <a:t>.</a:t>
            </a:r>
          </a:p>
          <a:p>
            <a:r>
              <a:rPr lang="en-US" altLang="ar-JO" sz="2800" b="0" dirty="0">
                <a:cs typeface="Times New Roman" panose="02020603050405020304" pitchFamily="18" charset="0"/>
              </a:rPr>
              <a:t>                  * </a:t>
            </a:r>
            <a:r>
              <a:rPr lang="en-US" altLang="ar-JO" sz="2800" b="1" dirty="0">
                <a:solidFill>
                  <a:srgbClr val="7030A0"/>
                </a:solidFill>
                <a:cs typeface="Times New Roman" panose="02020603050405020304" pitchFamily="18" charset="0"/>
              </a:rPr>
              <a:t>Equal variance (various equality</a:t>
            </a:r>
            <a:r>
              <a:rPr lang="en-US" altLang="ar-JO" sz="2800" b="0" dirty="0">
                <a:cs typeface="Times New Roman" panose="02020603050405020304" pitchFamily="18" charset="0"/>
              </a:rPr>
              <a:t>) .</a:t>
            </a:r>
          </a:p>
          <a:p>
            <a:r>
              <a:rPr lang="en-US" altLang="ar-JO" sz="2800" b="0" dirty="0">
                <a:cs typeface="Times New Roman" panose="02020603050405020304" pitchFamily="18" charset="0"/>
              </a:rPr>
              <a:t>                    * </a:t>
            </a:r>
            <a:r>
              <a:rPr lang="en-US" altLang="ar-JO" sz="2800" dirty="0">
                <a:cs typeface="Times New Roman" panose="02020603050405020304" pitchFamily="18" charset="0"/>
              </a:rPr>
              <a:t>Normality of pop</a:t>
            </a:r>
            <a:r>
              <a:rPr lang="en-US" altLang="ar-JO" sz="2800" dirty="0">
                <a:solidFill>
                  <a:srgbClr val="CC0099"/>
                </a:solidFill>
                <a:cs typeface="Times New Roman" panose="02020603050405020304" pitchFamily="18" charset="0"/>
              </a:rPr>
              <a:t>. </a:t>
            </a:r>
            <a:r>
              <a:rPr lang="en-US" altLang="ar-JO" sz="2800" dirty="0">
                <a:cs typeface="Times New Roman" panose="02020603050405020304" pitchFamily="18" charset="0"/>
              </a:rPr>
              <a:t>Distribution </a:t>
            </a:r>
          </a:p>
          <a:p>
            <a:endParaRPr lang="en-US" altLang="ar-JO" sz="2800" dirty="0">
              <a:cs typeface="Times New Roman" panose="02020603050405020304" pitchFamily="18" charset="0"/>
            </a:endParaRPr>
          </a:p>
          <a:p>
            <a:r>
              <a:rPr lang="en-US" altLang="ar-JO" sz="2800" b="1" u="sng" dirty="0">
                <a:solidFill>
                  <a:srgbClr val="FF0000"/>
                </a:solidFill>
                <a:cs typeface="Times New Roman" panose="02020603050405020304" pitchFamily="18" charset="0"/>
              </a:rPr>
              <a:t>3-Hypothesis formulation </a:t>
            </a:r>
            <a:endParaRPr lang="en-US" altLang="ar-JO" sz="28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r>
              <a:rPr lang="en-US" altLang="ar-JO" sz="2800" dirty="0">
                <a:cs typeface="Times New Roman" panose="02020603050405020304" pitchFamily="18" charset="0"/>
              </a:rPr>
              <a:t>Formulate</a:t>
            </a:r>
            <a:r>
              <a:rPr lang="en-US" altLang="ar-JO" sz="2800" b="0" dirty="0">
                <a:cs typeface="Times New Roman" panose="02020603050405020304" pitchFamily="18" charset="0"/>
              </a:rPr>
              <a:t>  </a:t>
            </a:r>
            <a:r>
              <a:rPr lang="en-US" altLang="ar-JO" sz="2800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two</a:t>
            </a:r>
            <a:r>
              <a:rPr lang="en-US" altLang="ar-JO" sz="2800" dirty="0">
                <a:solidFill>
                  <a:srgbClr val="0000CC"/>
                </a:solidFill>
                <a:cs typeface="Times New Roman" panose="02020603050405020304" pitchFamily="18" charset="0"/>
              </a:rPr>
              <a:t> statistical </a:t>
            </a:r>
            <a:r>
              <a:rPr lang="en-US" altLang="ar-JO" sz="2800" dirty="0">
                <a:solidFill>
                  <a:srgbClr val="7030A0"/>
                </a:solidFill>
                <a:cs typeface="Times New Roman" panose="02020603050405020304" pitchFamily="18" charset="0"/>
              </a:rPr>
              <a:t>hypothesis </a:t>
            </a:r>
            <a:r>
              <a:rPr lang="en-US" altLang="ar-JO" sz="2800" b="1" dirty="0">
                <a:solidFill>
                  <a:srgbClr val="0000CC"/>
                </a:solidFill>
                <a:cs typeface="Times New Roman" panose="02020603050405020304" pitchFamily="18" charset="0"/>
              </a:rPr>
              <a:t>simultaneously</a:t>
            </a:r>
            <a:r>
              <a:rPr lang="en-US" altLang="ar-JO" sz="2800" b="1" dirty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14027" name="Rectangle 11"/>
          <p:cNvSpPr>
            <a:spLocks noChangeArrowheads="1"/>
          </p:cNvSpPr>
          <p:nvPr/>
        </p:nvSpPr>
        <p:spPr bwMode="auto">
          <a:xfrm>
            <a:off x="319275" y="4981674"/>
            <a:ext cx="37798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A-Null hypothesis </a:t>
            </a:r>
            <a:r>
              <a:rPr lang="en-US" altLang="ar-JO" sz="2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n-US" altLang="ar-JO" sz="2800" b="1" dirty="0" smtClean="0">
                <a:solidFill>
                  <a:schemeClr val="accent6">
                    <a:lumMod val="50000"/>
                  </a:schemeClr>
                </a:solidFill>
              </a:rPr>
              <a:t>H0)</a:t>
            </a:r>
            <a:r>
              <a:rPr lang="en-US" altLang="ar-JO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US" altLang="ar-JO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14028" name="Rectangle 12"/>
          <p:cNvSpPr>
            <a:spLocks noChangeArrowheads="1"/>
          </p:cNvSpPr>
          <p:nvPr/>
        </p:nvSpPr>
        <p:spPr bwMode="auto">
          <a:xfrm>
            <a:off x="3486150" y="5698048"/>
            <a:ext cx="472000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ar-JO" sz="2800" b="1" dirty="0"/>
              <a:t>B-Alternative hypothesis (HA) 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6499851" y="122366"/>
            <a:ext cx="2594096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ar-JO" sz="1200" dirty="0">
                <a:cs typeface="Times New Roman" panose="02020603050405020304" pitchFamily="18" charset="0"/>
              </a:rPr>
              <a:t>I- </a:t>
            </a:r>
            <a:r>
              <a:rPr lang="en-US" altLang="ar-JO" sz="1200" dirty="0">
                <a:solidFill>
                  <a:srgbClr val="FF0000"/>
                </a:solidFill>
                <a:cs typeface="Times New Roman" panose="02020603050405020304" pitchFamily="18" charset="0"/>
              </a:rPr>
              <a:t>Data  Nature of data (variable</a:t>
            </a:r>
            <a:r>
              <a:rPr lang="en-US" altLang="ar-JO" sz="1200" b="0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  <a:r>
              <a:rPr lang="en-US" altLang="ar-JO" sz="12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</a:p>
          <a:p>
            <a:r>
              <a:rPr lang="en-US" altLang="ar-JO" sz="12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2-Assumption</a:t>
            </a:r>
            <a:r>
              <a:rPr lang="en-US" altLang="ar-JO" sz="1200" dirty="0" smtClean="0">
                <a:solidFill>
                  <a:srgbClr val="FF0000"/>
                </a:solidFill>
              </a:rPr>
              <a:t> </a:t>
            </a:r>
            <a:endParaRPr lang="en-US" altLang="ar-JO" sz="1200" dirty="0">
              <a:solidFill>
                <a:srgbClr val="FF0000"/>
              </a:solidFill>
            </a:endParaRPr>
          </a:p>
          <a:p>
            <a:r>
              <a:rPr lang="en-US" altLang="ar-JO" sz="12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3-Hypothesis </a:t>
            </a:r>
            <a:r>
              <a:rPr lang="en-US" altLang="ar-JO" sz="1200" dirty="0">
                <a:solidFill>
                  <a:srgbClr val="FF0000"/>
                </a:solidFill>
                <a:cs typeface="Times New Roman" panose="02020603050405020304" pitchFamily="18" charset="0"/>
              </a:rPr>
              <a:t>formulation</a:t>
            </a:r>
            <a:r>
              <a:rPr lang="en-US" altLang="ar-JO" sz="1200" dirty="0">
                <a:solidFill>
                  <a:srgbClr val="FF0000"/>
                </a:solidFill>
              </a:rPr>
              <a:t> </a:t>
            </a:r>
          </a:p>
          <a:p>
            <a:r>
              <a:rPr lang="en-US" altLang="ar-JO" sz="1200" dirty="0"/>
              <a:t>4-Test statistics</a:t>
            </a:r>
          </a:p>
          <a:p>
            <a:r>
              <a:rPr lang="en-US" altLang="ar-JO" sz="1200" dirty="0">
                <a:cs typeface="Times New Roman" panose="02020603050405020304" pitchFamily="18" charset="0"/>
              </a:rPr>
              <a:t>5-Define Level of Significance</a:t>
            </a:r>
            <a:r>
              <a:rPr lang="en-US" altLang="ar-JO" sz="1200" dirty="0"/>
              <a:t> </a:t>
            </a:r>
          </a:p>
          <a:p>
            <a:r>
              <a:rPr lang="en-US" altLang="ar-JO" sz="1200" dirty="0">
                <a:cs typeface="Times New Roman" panose="02020603050405020304" pitchFamily="18" charset="0"/>
              </a:rPr>
              <a:t>6-Apply The Proper Test of Significance</a:t>
            </a:r>
          </a:p>
          <a:p>
            <a:r>
              <a:rPr lang="en-US" altLang="ar-JO" sz="1200" dirty="0">
                <a:cs typeface="Times New Roman" panose="02020603050405020304" pitchFamily="18" charset="0"/>
              </a:rPr>
              <a:t>7-Statistical decision </a:t>
            </a:r>
          </a:p>
          <a:p>
            <a:r>
              <a:rPr lang="en-US" altLang="ar-JO" sz="1200" dirty="0">
                <a:cs typeface="Times New Roman" panose="02020603050405020304" pitchFamily="18" charset="0"/>
              </a:rPr>
              <a:t>8-P value</a:t>
            </a:r>
            <a:r>
              <a:rPr lang="en-US" altLang="ar-JO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38622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5F2B9-AB0A-471D-B01E-75875170491B}" type="slidenum">
              <a:rPr lang="ar-SA" altLang="ar-JO"/>
              <a:pPr/>
              <a:t>15</a:t>
            </a:fld>
            <a:endParaRPr lang="en-US" altLang="ar-JO"/>
          </a:p>
        </p:txBody>
      </p:sp>
      <p:sp>
        <p:nvSpPr>
          <p:cNvPr id="215044" name="Rectangle 4"/>
          <p:cNvSpPr>
            <a:spLocks noChangeArrowheads="1"/>
          </p:cNvSpPr>
          <p:nvPr/>
        </p:nvSpPr>
        <p:spPr bwMode="auto">
          <a:xfrm>
            <a:off x="-1" y="271101"/>
            <a:ext cx="9003323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indent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dirty="0"/>
              <a:t>     </a:t>
            </a:r>
            <a:r>
              <a:rPr lang="en-US" altLang="ar-JO" sz="2800" b="1" u="sng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Null hypothesis  (</a:t>
            </a:r>
            <a:r>
              <a:rPr lang="en-US" altLang="ar-JO" sz="2800" b="1" u="sng" dirty="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HO</a:t>
            </a:r>
            <a:r>
              <a:rPr lang="en-US" altLang="ar-JO" sz="2800" b="1" u="sng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)</a:t>
            </a:r>
            <a:endParaRPr lang="en-US" altLang="ar-JO" sz="2800" b="1" dirty="0">
              <a:solidFill>
                <a:srgbClr val="FF0000"/>
              </a:solidFill>
              <a:latin typeface="+mn-lt"/>
              <a:cs typeface="Times New Roman" panose="02020603050405020304" pitchFamily="18" charset="0"/>
            </a:endParaRPr>
          </a:p>
          <a:p>
            <a:r>
              <a:rPr lang="en-US" altLang="ar-JO" sz="2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ar-JO" sz="28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Times New Roman" panose="02020603050405020304" pitchFamily="18" charset="0"/>
              </a:rPr>
              <a:t>Hypothesis of no difference </a:t>
            </a:r>
            <a:r>
              <a:rPr lang="en-US" altLang="ar-JO" sz="2800" b="0" dirty="0" smtClean="0">
                <a:latin typeface="+mn-lt"/>
                <a:cs typeface="Times New Roman" panose="02020603050405020304" pitchFamily="18" charset="0"/>
              </a:rPr>
              <a:t>. </a:t>
            </a:r>
            <a:endParaRPr lang="en-US" altLang="ar-JO" sz="2800" b="0" dirty="0">
              <a:latin typeface="+mn-lt"/>
              <a:cs typeface="Times New Roman" panose="02020603050405020304" pitchFamily="18" charset="0"/>
            </a:endParaRPr>
          </a:p>
          <a:p>
            <a:pPr algn="ctr">
              <a:buClr>
                <a:srgbClr val="CC0099"/>
              </a:buClr>
              <a:buFont typeface="Wingdings" panose="05000000000000000000" pitchFamily="2" charset="2"/>
              <a:buChar char="Ø"/>
            </a:pPr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Since it is a statement of agreement with true condition in the population of interest.</a:t>
            </a:r>
          </a:p>
          <a:p>
            <a:pPr algn="ctr">
              <a:buClr>
                <a:srgbClr val="0000CC"/>
              </a:buClr>
              <a:buFont typeface="Wingdings" panose="05000000000000000000" pitchFamily="2" charset="2"/>
              <a:buChar char="Ø"/>
            </a:pPr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Consequently the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opposite</a:t>
            </a:r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 of the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conclusion</a:t>
            </a:r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that the</a:t>
            </a:r>
            <a:r>
              <a:rPr lang="en-US" altLang="ar-JO" sz="2800" b="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researcher is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seeking </a:t>
            </a:r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to reach, become the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statement of the </a:t>
            </a:r>
            <a:r>
              <a:rPr lang="en-US" altLang="ar-JO" sz="2800" b="1" dirty="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 </a:t>
            </a:r>
            <a:r>
              <a:rPr lang="en-US" altLang="ar-JO" sz="2800" dirty="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null </a:t>
            </a:r>
            <a:r>
              <a:rPr lang="en-US" altLang="ar-JO" sz="28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hypothesis . </a:t>
            </a:r>
          </a:p>
          <a:p>
            <a:r>
              <a:rPr lang="en-US" altLang="ar-JO" sz="2800" b="1" u="sng" dirty="0">
                <a:solidFill>
                  <a:srgbClr val="C00000"/>
                </a:solidFill>
                <a:latin typeface="+mn-lt"/>
                <a:cs typeface="Times New Roman" panose="02020603050405020304" pitchFamily="18" charset="0"/>
              </a:rPr>
              <a:t>In H0</a:t>
            </a:r>
            <a:r>
              <a:rPr lang="en-US" altLang="ar-JO" sz="2800" b="1" dirty="0">
                <a:solidFill>
                  <a:srgbClr val="C00000"/>
                </a:solidFill>
                <a:latin typeface="+mn-lt"/>
                <a:cs typeface="Times New Roman" panose="02020603050405020304" pitchFamily="18" charset="0"/>
              </a:rPr>
              <a:t>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altLang="ar-JO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Times New Roman" panose="02020603050405020304" pitchFamily="18" charset="0"/>
              </a:rPr>
              <a:t>it states always that, </a:t>
            </a:r>
            <a:r>
              <a:rPr lang="en-US" altLang="ar-JO" sz="28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anose="02020603050405020304" pitchFamily="18" charset="0"/>
              </a:rPr>
              <a:t>there is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no significance difference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altLang="ar-JO" sz="2800" dirty="0">
                <a:solidFill>
                  <a:srgbClr val="009900"/>
                </a:solidFill>
                <a:latin typeface="+mn-lt"/>
                <a:cs typeface="Times New Roman" panose="02020603050405020304" pitchFamily="18" charset="0"/>
              </a:rPr>
              <a:t>-or</a:t>
            </a:r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0000CC"/>
                </a:solidFill>
                <a:latin typeface="+mn-lt"/>
                <a:cs typeface="Times New Roman" panose="02020603050405020304" pitchFamily="18" charset="0"/>
              </a:rPr>
              <a:t>there is </a:t>
            </a:r>
            <a:r>
              <a:rPr lang="en-US" altLang="ar-JO" sz="28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no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influence</a:t>
            </a:r>
            <a:r>
              <a:rPr lang="en-US" altLang="ar-JO" sz="28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solidFill>
                  <a:srgbClr val="0000CC"/>
                </a:solidFill>
                <a:latin typeface="+mn-lt"/>
                <a:cs typeface="Times New Roman" panose="02020603050405020304" pitchFamily="18" charset="0"/>
              </a:rPr>
              <a:t>or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effect </a:t>
            </a:r>
            <a:r>
              <a:rPr lang="en-US" altLang="ar-JO" sz="2800" b="1" dirty="0">
                <a:solidFill>
                  <a:srgbClr val="0000CC"/>
                </a:solidFill>
                <a:latin typeface="+mn-lt"/>
                <a:cs typeface="Times New Roman" panose="02020603050405020304" pitchFamily="18" charset="0"/>
              </a:rPr>
              <a:t>of influencing factor</a:t>
            </a:r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ar-JO" sz="2800" b="0" dirty="0">
                <a:latin typeface="+mn-lt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In testing hypothesis process</a:t>
            </a:r>
            <a:r>
              <a:rPr lang="en-US" altLang="ar-JO" sz="2800" b="0" dirty="0">
                <a:latin typeface="+mn-lt"/>
                <a:cs typeface="Times New Roman" panose="02020603050405020304" pitchFamily="18" charset="0"/>
              </a:rPr>
              <a:t> , </a:t>
            </a:r>
            <a:r>
              <a:rPr lang="en-US" altLang="ar-JO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the HO is </a:t>
            </a:r>
            <a:r>
              <a:rPr lang="en-US" altLang="ar-JO" sz="2800" b="1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either: </a:t>
            </a:r>
            <a:endParaRPr lang="en-US" altLang="ar-JO" sz="2800" b="1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  <a:p>
            <a:r>
              <a:rPr lang="en-US" altLang="ar-JO" sz="2800" b="0" dirty="0">
                <a:latin typeface="+mn-lt"/>
                <a:cs typeface="Times New Roman" panose="02020603050405020304" pitchFamily="18" charset="0"/>
              </a:rPr>
              <a:t>                                                               </a:t>
            </a:r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 -</a:t>
            </a:r>
            <a:r>
              <a:rPr lang="en-US" altLang="ar-JO" sz="2800" b="1" dirty="0">
                <a:solidFill>
                  <a:srgbClr val="CC0000"/>
                </a:solidFill>
                <a:latin typeface="+mn-lt"/>
                <a:cs typeface="Times New Roman" panose="02020603050405020304" pitchFamily="18" charset="0"/>
              </a:rPr>
              <a:t>Reject </a:t>
            </a:r>
            <a:r>
              <a:rPr lang="en-US" altLang="ar-JO" sz="2800" dirty="0">
                <a:solidFill>
                  <a:srgbClr val="CC0000"/>
                </a:solidFill>
                <a:latin typeface="+mn-lt"/>
                <a:cs typeface="Times New Roman" panose="02020603050405020304" pitchFamily="18" charset="0"/>
              </a:rPr>
              <a:t>or</a:t>
            </a:r>
            <a:r>
              <a:rPr lang="en-US" altLang="ar-JO" sz="2800" b="0" dirty="0">
                <a:latin typeface="+mn-lt"/>
                <a:cs typeface="Times New Roman" panose="02020603050405020304" pitchFamily="18" charset="0"/>
              </a:rPr>
              <a:t> </a:t>
            </a:r>
          </a:p>
          <a:p>
            <a:r>
              <a:rPr lang="en-US" altLang="ar-JO" sz="2800" b="0" dirty="0">
                <a:latin typeface="+mn-lt"/>
                <a:cs typeface="Times New Roman" panose="02020603050405020304" pitchFamily="18" charset="0"/>
              </a:rPr>
              <a:t>                                                    -</a:t>
            </a:r>
            <a:r>
              <a:rPr lang="en-US" altLang="ar-JO" sz="2800" b="1" dirty="0">
                <a:solidFill>
                  <a:srgbClr val="009900"/>
                </a:solidFill>
                <a:latin typeface="+mn-lt"/>
                <a:cs typeface="Times New Roman" panose="02020603050405020304" pitchFamily="18" charset="0"/>
              </a:rPr>
              <a:t>Not reject </a:t>
            </a:r>
            <a:r>
              <a:rPr lang="en-US" altLang="ar-JO" sz="28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(accept)</a:t>
            </a:r>
            <a:r>
              <a:rPr lang="en-US" altLang="ar-JO" sz="2800" b="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729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A680-1B5D-48B2-8AFB-1978487494F0}" type="slidenum">
              <a:rPr lang="ar-SA" altLang="ar-JO"/>
              <a:pPr/>
              <a:t>16</a:t>
            </a:fld>
            <a:endParaRPr lang="en-US" altLang="ar-JO"/>
          </a:p>
        </p:txBody>
      </p:sp>
      <p:sp>
        <p:nvSpPr>
          <p:cNvPr id="216068" name="Rectangle 4"/>
          <p:cNvSpPr>
            <a:spLocks noChangeArrowheads="1"/>
          </p:cNvSpPr>
          <p:nvPr/>
        </p:nvSpPr>
        <p:spPr bwMode="auto">
          <a:xfrm>
            <a:off x="247038" y="434666"/>
            <a:ext cx="8713788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457200" indent="-457200">
              <a:buClr>
                <a:srgbClr val="660033"/>
              </a:buClr>
              <a:buFont typeface="Wingdings" panose="05000000000000000000" pitchFamily="2" charset="2"/>
              <a:buChar char="q"/>
            </a:pPr>
            <a:r>
              <a:rPr lang="en-US" altLang="ar-JO" sz="2800" b="1" dirty="0">
                <a:solidFill>
                  <a:srgbClr val="009900"/>
                </a:solidFill>
                <a:cs typeface="Times New Roman" panose="02020603050405020304" pitchFamily="18" charset="0"/>
              </a:rPr>
              <a:t>If Ho not rejected</a:t>
            </a:r>
            <a:r>
              <a:rPr lang="en-US" altLang="ar-JO" sz="2800" dirty="0">
                <a:cs typeface="Times New Roman" panose="02020603050405020304" pitchFamily="18" charset="0"/>
              </a:rPr>
              <a:t>, </a:t>
            </a:r>
          </a:p>
          <a:p>
            <a:r>
              <a:rPr lang="en-US" altLang="ar-JO" sz="2800" dirty="0">
                <a:cs typeface="Times New Roman" panose="02020603050405020304" pitchFamily="18" charset="0"/>
              </a:rPr>
              <a:t>we will say, that, the data</a:t>
            </a:r>
            <a:r>
              <a:rPr lang="en-US" altLang="ar-JO" sz="2800" b="0" dirty="0">
                <a:cs typeface="Times New Roman" panose="02020603050405020304" pitchFamily="18" charset="0"/>
              </a:rPr>
              <a:t>  in our hand (or which the test is based on) </a:t>
            </a:r>
            <a:r>
              <a:rPr lang="en-US" altLang="ar-JO" sz="2800" b="1" dirty="0">
                <a:solidFill>
                  <a:srgbClr val="0000CC"/>
                </a:solidFill>
                <a:cs typeface="Times New Roman" panose="02020603050405020304" pitchFamily="18" charset="0"/>
              </a:rPr>
              <a:t>not provide sufficient evidence to cause rejection</a:t>
            </a:r>
            <a:r>
              <a:rPr lang="en-US" altLang="ar-JO" sz="2800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ar-JO" sz="2800" dirty="0" smtClean="0">
                <a:solidFill>
                  <a:srgbClr val="0000CC"/>
                </a:solidFill>
                <a:cs typeface="Times New Roman" panose="02020603050405020304" pitchFamily="18" charset="0"/>
              </a:rPr>
              <a:t>= </a:t>
            </a:r>
            <a:r>
              <a:rPr lang="en-US" altLang="ar-JO" sz="2800" dirty="0" smtClean="0">
                <a:solidFill>
                  <a:srgbClr val="009900"/>
                </a:solidFill>
                <a:cs typeface="Times New Roman" panose="02020603050405020304" pitchFamily="18" charset="0"/>
              </a:rPr>
              <a:t>or </a:t>
            </a:r>
            <a:r>
              <a:rPr lang="en-US" altLang="ar-JO" sz="3200" dirty="0">
                <a:solidFill>
                  <a:srgbClr val="FF0000"/>
                </a:solidFill>
                <a:cs typeface="Times New Roman" panose="02020603050405020304" pitchFamily="18" charset="0"/>
              </a:rPr>
              <a:t>accept.</a:t>
            </a:r>
          </a:p>
          <a:p>
            <a:endParaRPr lang="en-US" altLang="ar-JO" sz="2800" dirty="0">
              <a:solidFill>
                <a:srgbClr val="0000CC"/>
              </a:solidFill>
              <a:cs typeface="Times New Roman" panose="02020603050405020304" pitchFamily="18" charset="0"/>
            </a:endParaRPr>
          </a:p>
          <a:p>
            <a:pPr marL="457200" indent="-457200">
              <a:buClr>
                <a:srgbClr val="008000"/>
              </a:buClr>
              <a:buFont typeface="Wingdings" panose="05000000000000000000" pitchFamily="2" charset="2"/>
              <a:buChar char="q"/>
            </a:pPr>
            <a:r>
              <a:rPr lang="en-US" altLang="ar-JO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If testing </a:t>
            </a:r>
            <a:r>
              <a:rPr lang="en-US" altLang="ar-JO" sz="2800" dirty="0">
                <a:solidFill>
                  <a:srgbClr val="CC3300"/>
                </a:solidFill>
                <a:cs typeface="Times New Roman" panose="02020603050405020304" pitchFamily="18" charset="0"/>
              </a:rPr>
              <a:t>procedure </a:t>
            </a:r>
            <a:r>
              <a:rPr lang="en-US" altLang="ar-JO" sz="2800" dirty="0">
                <a:solidFill>
                  <a:schemeClr val="tx2"/>
                </a:solidFill>
                <a:cs typeface="Times New Roman" panose="02020603050405020304" pitchFamily="18" charset="0"/>
              </a:rPr>
              <a:t>leads </a:t>
            </a:r>
            <a:r>
              <a:rPr lang="en-US" altLang="ar-JO" sz="2800" dirty="0">
                <a:solidFill>
                  <a:srgbClr val="CC3300"/>
                </a:solidFill>
                <a:cs typeface="Times New Roman" panose="02020603050405020304" pitchFamily="18" charset="0"/>
              </a:rPr>
              <a:t>to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 rejection</a:t>
            </a:r>
            <a:r>
              <a:rPr lang="en-US" altLang="ar-JO" sz="2800" b="0" dirty="0">
                <a:cs typeface="Times New Roman" panose="02020603050405020304" pitchFamily="18" charset="0"/>
              </a:rPr>
              <a:t>,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ar-JO" sz="2800" dirty="0" smtClean="0">
                <a:cs typeface="Times New Roman" panose="02020603050405020304" pitchFamily="18" charset="0"/>
              </a:rPr>
              <a:t>we </a:t>
            </a:r>
            <a:r>
              <a:rPr lang="en-US" altLang="ar-JO" sz="2800" dirty="0">
                <a:cs typeface="Times New Roman" panose="02020603050405020304" pitchFamily="18" charset="0"/>
              </a:rPr>
              <a:t>will conclude that, the data in our hand</a:t>
            </a:r>
            <a:r>
              <a:rPr lang="en-US" altLang="ar-JO" sz="2800" b="0" dirty="0"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cs typeface="Times New Roman" panose="02020603050405020304" pitchFamily="18" charset="0"/>
              </a:rPr>
              <a:t>are </a:t>
            </a:r>
          </a:p>
          <a:p>
            <a:pPr marL="457200" indent="-457200">
              <a:buClr>
                <a:srgbClr val="008000"/>
              </a:buClr>
              <a:buFont typeface="Wingdings" panose="05000000000000000000" pitchFamily="2" charset="2"/>
              <a:buChar char="v"/>
            </a:pPr>
            <a:r>
              <a:rPr lang="en-US" altLang="ar-JO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not</a:t>
            </a:r>
            <a:r>
              <a:rPr lang="en-US" altLang="ar-JO" sz="2800" dirty="0">
                <a:solidFill>
                  <a:srgbClr val="009900"/>
                </a:solidFill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cs typeface="Times New Roman" panose="02020603050405020304" pitchFamily="18" charset="0"/>
              </a:rPr>
              <a:t>compatible with </a:t>
            </a:r>
            <a:r>
              <a:rPr lang="en-US" altLang="ar-JO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Ho </a:t>
            </a:r>
            <a:r>
              <a:rPr lang="en-US" altLang="ar-JO" sz="2800" dirty="0">
                <a:cs typeface="Times New Roman" panose="02020603050405020304" pitchFamily="18" charset="0"/>
              </a:rPr>
              <a:t>.            </a:t>
            </a:r>
            <a:r>
              <a:rPr lang="en-US" altLang="ar-JO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but </a:t>
            </a:r>
            <a:endParaRPr lang="en-US" altLang="ar-JO" sz="2800" dirty="0" smtClean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457200" indent="-457200">
              <a:buClr>
                <a:srgbClr val="008000"/>
              </a:buClr>
              <a:buFont typeface="Wingdings" panose="05000000000000000000" pitchFamily="2" charset="2"/>
              <a:buChar char="v"/>
            </a:pPr>
            <a:r>
              <a:rPr lang="en-US" altLang="ar-JO" sz="28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supporting</a:t>
            </a:r>
            <a:r>
              <a:rPr lang="en-US" altLang="ar-JO" sz="2800" dirty="0" smtClean="0">
                <a:solidFill>
                  <a:srgbClr val="0033CC"/>
                </a:solidFill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solidFill>
                  <a:srgbClr val="0033CC"/>
                </a:solidFill>
                <a:cs typeface="Times New Roman" panose="02020603050405020304" pitchFamily="18" charset="0"/>
              </a:rPr>
              <a:t>of </a:t>
            </a:r>
            <a:r>
              <a:rPr lang="en-US" altLang="ar-JO" sz="2800" b="1" dirty="0">
                <a:solidFill>
                  <a:srgbClr val="0033CC"/>
                </a:solidFill>
                <a:cs typeface="Times New Roman" panose="02020603050405020304" pitchFamily="18" charset="0"/>
              </a:rPr>
              <a:t>some other hypothesis </a:t>
            </a:r>
            <a:r>
              <a:rPr lang="en-US" altLang="ar-JO" sz="2800" dirty="0">
                <a:solidFill>
                  <a:srgbClr val="0033CC"/>
                </a:solidFill>
                <a:cs typeface="Times New Roman" panose="02020603050405020304" pitchFamily="18" charset="0"/>
              </a:rPr>
              <a:t>.</a:t>
            </a:r>
            <a:r>
              <a:rPr lang="en-US" altLang="ar-JO" sz="2800" dirty="0"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altLang="ar-JO" sz="2800" dirty="0">
                <a:cs typeface="Times New Roman" panose="02020603050405020304" pitchFamily="18" charset="0"/>
              </a:rPr>
              <a:t>this hypothesis is known as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Alternative</a:t>
            </a:r>
            <a:r>
              <a:rPr lang="en-US" altLang="ar-JO" sz="2800" b="1" dirty="0">
                <a:solidFill>
                  <a:srgbClr val="002060"/>
                </a:solidFill>
                <a:cs typeface="Times New Roman" panose="02020603050405020304" pitchFamily="18" charset="0"/>
              </a:rPr>
              <a:t> hypothesis </a:t>
            </a:r>
            <a:r>
              <a:rPr lang="en-US" altLang="ar-JO" sz="2800" dirty="0">
                <a:solidFill>
                  <a:srgbClr val="000099"/>
                </a:solidFill>
                <a:cs typeface="Times New Roman" panose="02020603050405020304" pitchFamily="18" charset="0"/>
              </a:rPr>
              <a:t>(HA).</a:t>
            </a:r>
          </a:p>
          <a:p>
            <a:endParaRPr lang="en-US" altLang="ar-JO" sz="280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altLang="ar-JO" sz="2800" dirty="0">
                <a:solidFill>
                  <a:srgbClr val="000066"/>
                </a:solidFill>
                <a:cs typeface="Times New Roman" panose="02020603050405020304" pitchFamily="18" charset="0"/>
              </a:rPr>
              <a:t>The decision, to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reject or accept </a:t>
            </a:r>
            <a:r>
              <a:rPr lang="en-US" altLang="ar-JO" sz="2800" dirty="0">
                <a:solidFill>
                  <a:srgbClr val="000066"/>
                </a:solidFill>
                <a:cs typeface="Times New Roman" panose="02020603050405020304" pitchFamily="18" charset="0"/>
              </a:rPr>
              <a:t>the </a:t>
            </a:r>
            <a:r>
              <a:rPr lang="en-US" altLang="ar-JO" sz="2800" b="1" dirty="0">
                <a:solidFill>
                  <a:srgbClr val="000066"/>
                </a:solidFill>
                <a:cs typeface="Times New Roman" panose="02020603050405020304" pitchFamily="18" charset="0"/>
              </a:rPr>
              <a:t>Ho depends on the </a:t>
            </a:r>
            <a:r>
              <a:rPr lang="en-US" altLang="ar-JO" sz="2800" b="1" dirty="0">
                <a:solidFill>
                  <a:srgbClr val="660033"/>
                </a:solidFill>
                <a:cs typeface="Times New Roman" panose="02020603050405020304" pitchFamily="18" charset="0"/>
              </a:rPr>
              <a:t>magnitude</a:t>
            </a:r>
            <a:r>
              <a:rPr lang="en-US" altLang="ar-JO" sz="2800" dirty="0">
                <a:solidFill>
                  <a:srgbClr val="660033"/>
                </a:solidFill>
                <a:cs typeface="Times New Roman" panose="02020603050405020304" pitchFamily="18" charset="0"/>
              </a:rPr>
              <a:t> (value) </a:t>
            </a:r>
            <a:r>
              <a:rPr lang="en-US" altLang="ar-JO" sz="2800" b="1" dirty="0">
                <a:solidFill>
                  <a:srgbClr val="660033"/>
                </a:solidFill>
                <a:cs typeface="Times New Roman" panose="02020603050405020304" pitchFamily="18" charset="0"/>
              </a:rPr>
              <a:t>of the test statistics </a:t>
            </a:r>
            <a:r>
              <a:rPr lang="en-US" altLang="ar-JO" sz="2800" dirty="0">
                <a:solidFill>
                  <a:srgbClr val="660033"/>
                </a:solidFill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88398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2906-3DEE-4CEC-A7E7-E82D3DF7AAD8}" type="slidenum">
              <a:rPr lang="ar-SA" altLang="ar-JO"/>
              <a:pPr/>
              <a:t>17</a:t>
            </a:fld>
            <a:endParaRPr lang="en-US" altLang="ar-JO"/>
          </a:p>
        </p:txBody>
      </p:sp>
      <p:sp>
        <p:nvSpPr>
          <p:cNvPr id="207887" name="Rectangle 15"/>
          <p:cNvSpPr>
            <a:spLocks noChangeArrowheads="1"/>
          </p:cNvSpPr>
          <p:nvPr/>
        </p:nvSpPr>
        <p:spPr bwMode="auto">
          <a:xfrm>
            <a:off x="-54829" y="157753"/>
            <a:ext cx="8713788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3200" b="1" u="sng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Test statistics</a:t>
            </a:r>
          </a:p>
          <a:p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Serve as a </a:t>
            </a:r>
            <a:r>
              <a:rPr lang="en-US" altLang="ar-JO" sz="2800" dirty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decision maker </a:t>
            </a:r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for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rejecting</a:t>
            </a:r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ar-JO" sz="2800" dirty="0" smtClean="0">
                <a:latin typeface="+mn-lt"/>
                <a:cs typeface="Times New Roman" panose="02020603050405020304" pitchFamily="18" charset="0"/>
              </a:rPr>
              <a:t>or</a:t>
            </a:r>
          </a:p>
          <a:p>
            <a:r>
              <a:rPr lang="en-US" altLang="ar-JO" sz="2800" dirty="0" smtClean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not rejecting  </a:t>
            </a:r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the  Null Hypothesis. </a:t>
            </a:r>
          </a:p>
        </p:txBody>
      </p:sp>
      <p:grpSp>
        <p:nvGrpSpPr>
          <p:cNvPr id="207876" name="Group 4"/>
          <p:cNvGrpSpPr>
            <a:grpSpLocks/>
          </p:cNvGrpSpPr>
          <p:nvPr/>
        </p:nvGrpSpPr>
        <p:grpSpPr bwMode="auto">
          <a:xfrm>
            <a:off x="1619250" y="1916113"/>
            <a:ext cx="4968875" cy="2160587"/>
            <a:chOff x="3060" y="3467"/>
            <a:chExt cx="5760" cy="2239"/>
          </a:xfrm>
        </p:grpSpPr>
        <p:sp>
          <p:nvSpPr>
            <p:cNvPr id="207886" name="Line 14"/>
            <p:cNvSpPr>
              <a:spLocks noChangeShapeType="1"/>
            </p:cNvSpPr>
            <p:nvPr/>
          </p:nvSpPr>
          <p:spPr bwMode="auto">
            <a:xfrm>
              <a:off x="3140" y="5706"/>
              <a:ext cx="559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7885" name="Line 13"/>
            <p:cNvSpPr>
              <a:spLocks noChangeShapeType="1"/>
            </p:cNvSpPr>
            <p:nvPr/>
          </p:nvSpPr>
          <p:spPr bwMode="auto">
            <a:xfrm flipV="1">
              <a:off x="3600" y="5447"/>
              <a:ext cx="1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7884" name="Line 12"/>
            <p:cNvSpPr>
              <a:spLocks noChangeShapeType="1"/>
            </p:cNvSpPr>
            <p:nvPr/>
          </p:nvSpPr>
          <p:spPr bwMode="auto">
            <a:xfrm flipV="1">
              <a:off x="8263" y="5447"/>
              <a:ext cx="1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7883" name="Freeform 11"/>
            <p:cNvSpPr>
              <a:spLocks/>
            </p:cNvSpPr>
            <p:nvPr/>
          </p:nvSpPr>
          <p:spPr bwMode="auto">
            <a:xfrm>
              <a:off x="3060" y="3848"/>
              <a:ext cx="2880" cy="1706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7882" name="Freeform 10"/>
            <p:cNvSpPr>
              <a:spLocks/>
            </p:cNvSpPr>
            <p:nvPr/>
          </p:nvSpPr>
          <p:spPr bwMode="auto">
            <a:xfrm flipH="1">
              <a:off x="5940" y="3862"/>
              <a:ext cx="2880" cy="1705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7881" name="Text Box 9"/>
            <p:cNvSpPr txBox="1">
              <a:spLocks noChangeArrowheads="1"/>
            </p:cNvSpPr>
            <p:nvPr/>
          </p:nvSpPr>
          <p:spPr bwMode="auto">
            <a:xfrm>
              <a:off x="4860" y="4547"/>
              <a:ext cx="21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 b="1" dirty="0">
                  <a:solidFill>
                    <a:srgbClr val="FF0000"/>
                  </a:solidFill>
                  <a:cs typeface="Times New Roman" panose="02020603050405020304" pitchFamily="18" charset="0"/>
                </a:rPr>
                <a:t>Accept </a:t>
              </a:r>
            </a:p>
            <a:p>
              <a:pPr algn="ctr"/>
              <a:r>
                <a:rPr lang="en-US" altLang="ar-JO" sz="2800" b="1" dirty="0">
                  <a:solidFill>
                    <a:srgbClr val="FF0000"/>
                  </a:solidFill>
                  <a:cs typeface="Times New Roman" panose="02020603050405020304" pitchFamily="18" charset="0"/>
                </a:rPr>
                <a:t>Ho</a:t>
              </a:r>
            </a:p>
          </p:txBody>
        </p:sp>
        <p:sp>
          <p:nvSpPr>
            <p:cNvPr id="207880" name="Text Box 8"/>
            <p:cNvSpPr txBox="1">
              <a:spLocks noChangeArrowheads="1"/>
            </p:cNvSpPr>
            <p:nvPr/>
          </p:nvSpPr>
          <p:spPr bwMode="auto">
            <a:xfrm>
              <a:off x="3060" y="3467"/>
              <a:ext cx="21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 b="1" dirty="0">
                  <a:solidFill>
                    <a:srgbClr val="00CC00"/>
                  </a:solidFill>
                  <a:cs typeface="Times New Roman" panose="02020603050405020304" pitchFamily="18" charset="0"/>
                </a:rPr>
                <a:t>Reject</a:t>
              </a:r>
            </a:p>
            <a:p>
              <a:pPr algn="ctr"/>
              <a:r>
                <a:rPr lang="en-US" altLang="ar-JO" sz="2800" b="1" dirty="0">
                  <a:solidFill>
                    <a:srgbClr val="00CC00"/>
                  </a:solidFill>
                  <a:cs typeface="Times New Roman" panose="02020603050405020304" pitchFamily="18" charset="0"/>
                </a:rPr>
                <a:t>Ho</a:t>
              </a:r>
              <a:endParaRPr lang="en-US" altLang="ar-JO" sz="2800" b="1" dirty="0">
                <a:solidFill>
                  <a:srgbClr val="00CC00"/>
                </a:solidFill>
              </a:endParaRPr>
            </a:p>
          </p:txBody>
        </p:sp>
        <p:sp>
          <p:nvSpPr>
            <p:cNvPr id="207879" name="Text Box 7"/>
            <p:cNvSpPr txBox="1">
              <a:spLocks noChangeArrowheads="1"/>
            </p:cNvSpPr>
            <p:nvPr/>
          </p:nvSpPr>
          <p:spPr bwMode="auto">
            <a:xfrm>
              <a:off x="6660" y="3647"/>
              <a:ext cx="21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 b="1" dirty="0">
                  <a:solidFill>
                    <a:srgbClr val="00CC00"/>
                  </a:solidFill>
                  <a:cs typeface="Times New Roman" panose="02020603050405020304" pitchFamily="18" charset="0"/>
                </a:rPr>
                <a:t>Reject</a:t>
              </a:r>
            </a:p>
            <a:p>
              <a:pPr algn="ctr"/>
              <a:r>
                <a:rPr lang="en-US" altLang="ar-JO" sz="2800" b="1" dirty="0">
                  <a:solidFill>
                    <a:srgbClr val="00CC00"/>
                  </a:solidFill>
                  <a:cs typeface="Times New Roman" panose="02020603050405020304" pitchFamily="18" charset="0"/>
                </a:rPr>
                <a:t>Ho</a:t>
              </a:r>
              <a:endParaRPr lang="en-US" altLang="ar-JO" sz="2800" b="1" dirty="0">
                <a:solidFill>
                  <a:srgbClr val="00CC00"/>
                </a:solidFill>
              </a:endParaRPr>
            </a:p>
          </p:txBody>
        </p:sp>
        <p:sp>
          <p:nvSpPr>
            <p:cNvPr id="207878" name="Line 6"/>
            <p:cNvSpPr>
              <a:spLocks noChangeShapeType="1"/>
            </p:cNvSpPr>
            <p:nvPr/>
          </p:nvSpPr>
          <p:spPr bwMode="auto">
            <a:xfrm>
              <a:off x="7920" y="4187"/>
              <a:ext cx="72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7877" name="Line 5"/>
            <p:cNvSpPr>
              <a:spLocks noChangeShapeType="1"/>
            </p:cNvSpPr>
            <p:nvPr/>
          </p:nvSpPr>
          <p:spPr bwMode="auto">
            <a:xfrm flipH="1">
              <a:off x="3240" y="4007"/>
              <a:ext cx="720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</p:grpSp>
      <p:sp>
        <p:nvSpPr>
          <p:cNvPr id="207891" name="Rectangle 19"/>
          <p:cNvSpPr>
            <a:spLocks noChangeArrowheads="1"/>
          </p:cNvSpPr>
          <p:nvPr/>
        </p:nvSpPr>
        <p:spPr bwMode="auto">
          <a:xfrm>
            <a:off x="179388" y="4149725"/>
            <a:ext cx="8713787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Low"/>
            <a:r>
              <a:rPr lang="en-US" altLang="ar-JO" sz="2800" dirty="0">
                <a:cs typeface="Times New Roman" panose="02020603050405020304" pitchFamily="18" charset="0"/>
              </a:rPr>
              <a:t>The distribution of test statistics, which is the key to the statistical inference</a:t>
            </a:r>
          </a:p>
          <a:p>
            <a:pPr algn="justLow"/>
            <a:r>
              <a:rPr lang="en-US" altLang="ar-JO" sz="2800" b="0" dirty="0"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cs typeface="Times New Roman" panose="02020603050405020304" pitchFamily="18" charset="0"/>
              </a:rPr>
              <a:t>area under the carve divided into two groups or areas:</a:t>
            </a:r>
            <a:endParaRPr lang="en-US" altLang="ar-JO" sz="2800" dirty="0"/>
          </a:p>
          <a:p>
            <a:pPr algn="justLow" eaLnBrk="0" hangingPunct="0"/>
            <a:r>
              <a:rPr lang="en-US" altLang="ar-JO" sz="2800" b="0" dirty="0">
                <a:cs typeface="Times New Roman" panose="02020603050405020304" pitchFamily="18" charset="0"/>
              </a:rPr>
              <a:t>                                                 </a:t>
            </a:r>
            <a:r>
              <a:rPr lang="en-US" altLang="ar-JO" sz="2800" b="1" dirty="0">
                <a:cs typeface="Times New Roman" panose="02020603050405020304" pitchFamily="18" charset="0"/>
              </a:rPr>
              <a:t>* </a:t>
            </a:r>
            <a:r>
              <a:rPr lang="en-US" altLang="ar-JO" sz="2800" b="1" dirty="0">
                <a:solidFill>
                  <a:srgbClr val="00B050"/>
                </a:solidFill>
                <a:cs typeface="Times New Roman" panose="02020603050405020304" pitchFamily="18" charset="0"/>
              </a:rPr>
              <a:t>Rejection area (region)</a:t>
            </a:r>
          </a:p>
          <a:p>
            <a:pPr algn="justLow" eaLnBrk="0" hangingPunct="0"/>
            <a:r>
              <a:rPr lang="en-US" altLang="ar-JO" sz="2800" b="1" dirty="0">
                <a:cs typeface="Times New Roman" panose="02020603050405020304" pitchFamily="18" charset="0"/>
              </a:rPr>
              <a:t>                             *</a:t>
            </a:r>
            <a:r>
              <a:rPr lang="en-US" altLang="ar-JO" sz="2800" b="1" dirty="0">
                <a:solidFill>
                  <a:srgbClr val="CC3300"/>
                </a:solidFill>
                <a:cs typeface="Times New Roman" panose="02020603050405020304" pitchFamily="18" charset="0"/>
              </a:rPr>
              <a:t>Acceptance area (region</a:t>
            </a:r>
            <a:r>
              <a:rPr lang="en-US" altLang="ar-JO" sz="2800" dirty="0">
                <a:solidFill>
                  <a:srgbClr val="CC3300"/>
                </a:solidFill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6588125" y="45055"/>
            <a:ext cx="2594096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ar-JO" sz="1200" dirty="0">
                <a:cs typeface="Times New Roman" panose="02020603050405020304" pitchFamily="18" charset="0"/>
              </a:rPr>
              <a:t>I- Data  Nature of data (variable</a:t>
            </a:r>
            <a:r>
              <a:rPr lang="en-US" altLang="ar-JO" sz="1200" b="0" dirty="0">
                <a:cs typeface="Times New Roman" panose="02020603050405020304" pitchFamily="18" charset="0"/>
              </a:rPr>
              <a:t>)</a:t>
            </a:r>
            <a:r>
              <a:rPr lang="en-US" altLang="ar-JO" sz="1200" dirty="0">
                <a:cs typeface="Times New Roman" panose="02020603050405020304" pitchFamily="18" charset="0"/>
              </a:rPr>
              <a:t> </a:t>
            </a:r>
          </a:p>
          <a:p>
            <a:r>
              <a:rPr lang="en-US" altLang="ar-JO" sz="1200" dirty="0" smtClean="0">
                <a:cs typeface="Times New Roman" panose="02020603050405020304" pitchFamily="18" charset="0"/>
              </a:rPr>
              <a:t>2-Assumption</a:t>
            </a:r>
            <a:r>
              <a:rPr lang="en-US" altLang="ar-JO" sz="1200" dirty="0" smtClean="0"/>
              <a:t> </a:t>
            </a:r>
            <a:endParaRPr lang="en-US" altLang="ar-JO" sz="1200" dirty="0"/>
          </a:p>
          <a:p>
            <a:r>
              <a:rPr lang="en-US" altLang="ar-JO" sz="1200" dirty="0" smtClean="0">
                <a:cs typeface="Times New Roman" panose="02020603050405020304" pitchFamily="18" charset="0"/>
              </a:rPr>
              <a:t>3-Hypothesis </a:t>
            </a:r>
            <a:r>
              <a:rPr lang="en-US" altLang="ar-JO" sz="1200" dirty="0">
                <a:cs typeface="Times New Roman" panose="02020603050405020304" pitchFamily="18" charset="0"/>
              </a:rPr>
              <a:t>formulation</a:t>
            </a:r>
            <a:r>
              <a:rPr lang="en-US" altLang="ar-JO" sz="1200" dirty="0"/>
              <a:t> </a:t>
            </a:r>
          </a:p>
          <a:p>
            <a:r>
              <a:rPr lang="en-US" altLang="ar-JO" sz="1200" dirty="0">
                <a:solidFill>
                  <a:srgbClr val="FF0000"/>
                </a:solidFill>
              </a:rPr>
              <a:t>4-Test statistics</a:t>
            </a:r>
          </a:p>
          <a:p>
            <a:r>
              <a:rPr lang="en-US" altLang="ar-JO" sz="1200" dirty="0">
                <a:cs typeface="Times New Roman" panose="02020603050405020304" pitchFamily="18" charset="0"/>
              </a:rPr>
              <a:t>5-Define Level of Significance</a:t>
            </a:r>
            <a:r>
              <a:rPr lang="en-US" altLang="ar-JO" sz="1200" dirty="0"/>
              <a:t> </a:t>
            </a:r>
          </a:p>
          <a:p>
            <a:r>
              <a:rPr lang="en-US" altLang="ar-JO" sz="1200" dirty="0">
                <a:cs typeface="Times New Roman" panose="02020603050405020304" pitchFamily="18" charset="0"/>
              </a:rPr>
              <a:t>6-Apply The Proper Test of Significance</a:t>
            </a:r>
          </a:p>
          <a:p>
            <a:r>
              <a:rPr lang="en-US" altLang="ar-JO" sz="1200" dirty="0">
                <a:cs typeface="Times New Roman" panose="02020603050405020304" pitchFamily="18" charset="0"/>
              </a:rPr>
              <a:t>7-Statistical decision </a:t>
            </a:r>
          </a:p>
          <a:p>
            <a:r>
              <a:rPr lang="en-US" altLang="ar-JO" sz="1200" dirty="0">
                <a:cs typeface="Times New Roman" panose="02020603050405020304" pitchFamily="18" charset="0"/>
              </a:rPr>
              <a:t>8-P value</a:t>
            </a:r>
            <a:r>
              <a:rPr lang="en-US" altLang="ar-JO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438469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B5BC4-CDD4-4234-8E31-64485F92EB13}" type="slidenum">
              <a:rPr lang="ar-SA" altLang="ar-JO"/>
              <a:pPr/>
              <a:t>18</a:t>
            </a:fld>
            <a:endParaRPr lang="en-US" altLang="ar-JO"/>
          </a:p>
        </p:txBody>
      </p:sp>
      <p:sp>
        <p:nvSpPr>
          <p:cNvPr id="208900" name="Rectangle 4"/>
          <p:cNvSpPr>
            <a:spLocks noChangeArrowheads="1"/>
          </p:cNvSpPr>
          <p:nvPr/>
        </p:nvSpPr>
        <p:spPr bwMode="auto">
          <a:xfrm>
            <a:off x="-29721" y="418921"/>
            <a:ext cx="8974429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The decision as to which value go into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ar-JO" sz="2800" b="1" dirty="0">
                <a:solidFill>
                  <a:srgbClr val="0033CC"/>
                </a:solidFill>
                <a:cs typeface="Times New Roman" panose="02020603050405020304" pitchFamily="18" charset="0"/>
              </a:rPr>
              <a:t>The </a:t>
            </a:r>
            <a:r>
              <a:rPr lang="en-US" altLang="ar-JO" sz="2800" b="1" dirty="0">
                <a:solidFill>
                  <a:srgbClr val="7030A0"/>
                </a:solidFill>
                <a:cs typeface="Times New Roman" panose="02020603050405020304" pitchFamily="18" charset="0"/>
              </a:rPr>
              <a:t>rejection</a:t>
            </a:r>
            <a:r>
              <a:rPr lang="en-US" altLang="ar-JO" sz="2800" b="1" dirty="0">
                <a:solidFill>
                  <a:srgbClr val="0033CC"/>
                </a:solidFill>
                <a:cs typeface="Times New Roman" panose="02020603050405020304" pitchFamily="18" charset="0"/>
              </a:rPr>
              <a:t> and </a:t>
            </a:r>
            <a:endParaRPr lang="en-US" altLang="ar-JO" sz="2800" b="1" dirty="0" smtClean="0">
              <a:solidFill>
                <a:srgbClr val="0033CC"/>
              </a:solidFill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ar-JO" sz="2800" b="1" dirty="0" smtClean="0">
                <a:solidFill>
                  <a:srgbClr val="0033CC"/>
                </a:solidFill>
                <a:cs typeface="Times New Roman" panose="02020603050405020304" pitchFamily="18" charset="0"/>
              </a:rPr>
              <a:t>which </a:t>
            </a:r>
            <a:r>
              <a:rPr lang="en-US" altLang="ar-JO" sz="2800" b="1" dirty="0">
                <a:solidFill>
                  <a:srgbClr val="0033CC"/>
                </a:solidFill>
                <a:cs typeface="Times New Roman" panose="02020603050405020304" pitchFamily="18" charset="0"/>
              </a:rPr>
              <a:t>one go to </a:t>
            </a:r>
            <a:r>
              <a:rPr lang="en-US" altLang="ar-JO" sz="2800" b="1" dirty="0" smtClean="0">
                <a:solidFill>
                  <a:srgbClr val="0033CC"/>
                </a:solidFill>
                <a:cs typeface="Times New Roman" panose="02020603050405020304" pitchFamily="18" charset="0"/>
              </a:rPr>
              <a:t>the </a:t>
            </a:r>
            <a:r>
              <a:rPr lang="en-US" altLang="ar-JO" sz="2800" b="1" dirty="0">
                <a:solidFill>
                  <a:srgbClr val="7030A0"/>
                </a:solidFill>
                <a:cs typeface="Times New Roman" panose="02020603050405020304" pitchFamily="18" charset="0"/>
              </a:rPr>
              <a:t>accept</a:t>
            </a:r>
            <a:r>
              <a:rPr lang="en-US" altLang="ar-JO" sz="2800" b="1" dirty="0">
                <a:solidFill>
                  <a:srgbClr val="0033CC"/>
                </a:solidFill>
                <a:cs typeface="Times New Roman" panose="02020603050405020304" pitchFamily="18" charset="0"/>
              </a:rPr>
              <a:t> region  </a:t>
            </a:r>
            <a:endParaRPr lang="en-US" altLang="ar-JO" sz="2800" b="1" dirty="0" smtClean="0">
              <a:solidFill>
                <a:srgbClr val="0033CC"/>
              </a:solidFill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altLang="ar-JO" sz="2800" b="1" dirty="0" smtClean="0">
                <a:solidFill>
                  <a:srgbClr val="0033CC"/>
                </a:solidFill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0033CC"/>
                </a:solidFill>
                <a:cs typeface="Times New Roman" panose="02020603050405020304" pitchFamily="18" charset="0"/>
              </a:rPr>
              <a:t>is made on the basis of</a:t>
            </a:r>
            <a:r>
              <a:rPr lang="en-US" altLang="ar-JO" sz="2800" b="1" dirty="0">
                <a:cs typeface="Times New Roman" panose="02020603050405020304" pitchFamily="18" charset="0"/>
              </a:rPr>
              <a:t> the desired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level of significance </a:t>
            </a:r>
            <a:r>
              <a:rPr lang="en-US" altLang="ar-JO" sz="2800" b="1" dirty="0">
                <a:cs typeface="Times New Roman" panose="02020603050405020304" pitchFamily="18" charset="0"/>
              </a:rPr>
              <a:t>designated by  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(α) </a:t>
            </a:r>
            <a:r>
              <a:rPr lang="en-US" altLang="ar-JO" sz="2800" b="1" dirty="0">
                <a:cs typeface="Times New Roman" panose="02020603050405020304" pitchFamily="18" charset="0"/>
              </a:rPr>
              <a:t>.</a:t>
            </a:r>
          </a:p>
          <a:p>
            <a:endParaRPr lang="en-US" altLang="ar-JO" sz="2800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altLang="ar-JO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altLang="ar-J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ar-JO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 </a:t>
            </a:r>
            <a:r>
              <a:rPr lang="en-US" altLang="ar-J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altLang="ar-JO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statistics </a:t>
            </a:r>
            <a:r>
              <a:rPr lang="en-US" altLang="ar-JO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fall </a:t>
            </a:r>
            <a:r>
              <a:rPr lang="en-US" altLang="ar-J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</a:t>
            </a:r>
            <a:r>
              <a:rPr lang="en-US" altLang="ar-JO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rejection</a:t>
            </a:r>
            <a:r>
              <a:rPr lang="en-US" altLang="ar-J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region are those that </a:t>
            </a:r>
            <a:r>
              <a:rPr lang="en-US" altLang="ar-JO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less likely to occur if </a:t>
            </a:r>
            <a:r>
              <a:rPr lang="en-US" altLang="ar-JO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 is true</a:t>
            </a:r>
            <a:r>
              <a:rPr lang="en-US" altLang="ar-J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altLang="ar-J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ar-JO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 the values making up the </a:t>
            </a:r>
            <a:r>
              <a:rPr lang="en-US" altLang="ar-JO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accept region </a:t>
            </a:r>
            <a:r>
              <a:rPr lang="en-US" altLang="ar-JO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altLang="ar-JO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</a:t>
            </a:r>
            <a:r>
              <a:rPr lang="en-US" altLang="ar-JO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likely </a:t>
            </a:r>
            <a:r>
              <a:rPr lang="en-US" altLang="ar-JO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occur if Ho is true. </a:t>
            </a:r>
          </a:p>
        </p:txBody>
      </p:sp>
      <p:grpSp>
        <p:nvGrpSpPr>
          <p:cNvPr id="16" name="Group 4"/>
          <p:cNvGrpSpPr>
            <a:grpSpLocks/>
          </p:cNvGrpSpPr>
          <p:nvPr/>
        </p:nvGrpSpPr>
        <p:grpSpPr bwMode="auto">
          <a:xfrm>
            <a:off x="6182458" y="246185"/>
            <a:ext cx="3036277" cy="1486171"/>
            <a:chOff x="3060" y="3467"/>
            <a:chExt cx="5760" cy="2235"/>
          </a:xfrm>
        </p:grpSpPr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3140" y="5670"/>
              <a:ext cx="559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18" name="Line 13"/>
            <p:cNvSpPr>
              <a:spLocks noChangeShapeType="1"/>
            </p:cNvSpPr>
            <p:nvPr/>
          </p:nvSpPr>
          <p:spPr bwMode="auto">
            <a:xfrm flipV="1">
              <a:off x="3600" y="5447"/>
              <a:ext cx="1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19" name="Line 12"/>
            <p:cNvSpPr>
              <a:spLocks noChangeShapeType="1"/>
            </p:cNvSpPr>
            <p:nvPr/>
          </p:nvSpPr>
          <p:spPr bwMode="auto">
            <a:xfrm flipV="1">
              <a:off x="8263" y="5447"/>
              <a:ext cx="1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" name="Freeform 11"/>
            <p:cNvSpPr>
              <a:spLocks/>
            </p:cNvSpPr>
            <p:nvPr/>
          </p:nvSpPr>
          <p:spPr bwMode="auto">
            <a:xfrm>
              <a:off x="3060" y="3848"/>
              <a:ext cx="2880" cy="1706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" name="Freeform 10"/>
            <p:cNvSpPr>
              <a:spLocks/>
            </p:cNvSpPr>
            <p:nvPr/>
          </p:nvSpPr>
          <p:spPr bwMode="auto">
            <a:xfrm flipH="1">
              <a:off x="5940" y="3862"/>
              <a:ext cx="2880" cy="1705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2" name="Text Box 9"/>
            <p:cNvSpPr txBox="1">
              <a:spLocks noChangeArrowheads="1"/>
            </p:cNvSpPr>
            <p:nvPr/>
          </p:nvSpPr>
          <p:spPr bwMode="auto">
            <a:xfrm>
              <a:off x="4860" y="4547"/>
              <a:ext cx="21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1200" b="1" dirty="0">
                  <a:solidFill>
                    <a:srgbClr val="FF0000"/>
                  </a:solidFill>
                  <a:cs typeface="Times New Roman" panose="02020603050405020304" pitchFamily="18" charset="0"/>
                </a:rPr>
                <a:t>Accept </a:t>
              </a:r>
            </a:p>
            <a:p>
              <a:pPr algn="ctr"/>
              <a:r>
                <a:rPr lang="en-US" altLang="ar-JO" sz="1200" b="1" dirty="0">
                  <a:solidFill>
                    <a:srgbClr val="FF0000"/>
                  </a:solidFill>
                  <a:cs typeface="Times New Roman" panose="02020603050405020304" pitchFamily="18" charset="0"/>
                </a:rPr>
                <a:t>Ho</a:t>
              </a:r>
            </a:p>
          </p:txBody>
        </p:sp>
        <p:sp>
          <p:nvSpPr>
            <p:cNvPr id="23" name="Text Box 8"/>
            <p:cNvSpPr txBox="1">
              <a:spLocks noChangeArrowheads="1"/>
            </p:cNvSpPr>
            <p:nvPr/>
          </p:nvSpPr>
          <p:spPr bwMode="auto">
            <a:xfrm>
              <a:off x="3060" y="3467"/>
              <a:ext cx="21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1200" b="1" dirty="0">
                  <a:solidFill>
                    <a:srgbClr val="00CC00"/>
                  </a:solidFill>
                  <a:cs typeface="Times New Roman" panose="02020603050405020304" pitchFamily="18" charset="0"/>
                </a:rPr>
                <a:t>Reject</a:t>
              </a:r>
            </a:p>
            <a:p>
              <a:pPr algn="ctr"/>
              <a:r>
                <a:rPr lang="en-US" altLang="ar-JO" sz="1200" b="1" dirty="0">
                  <a:solidFill>
                    <a:srgbClr val="00CC00"/>
                  </a:solidFill>
                  <a:cs typeface="Times New Roman" panose="02020603050405020304" pitchFamily="18" charset="0"/>
                </a:rPr>
                <a:t>Ho</a:t>
              </a:r>
              <a:endParaRPr lang="en-US" altLang="ar-JO" sz="1200" b="1" dirty="0">
                <a:solidFill>
                  <a:srgbClr val="00CC00"/>
                </a:solidFill>
              </a:endParaRPr>
            </a:p>
          </p:txBody>
        </p:sp>
        <p:sp>
          <p:nvSpPr>
            <p:cNvPr id="24" name="Text Box 7"/>
            <p:cNvSpPr txBox="1">
              <a:spLocks noChangeArrowheads="1"/>
            </p:cNvSpPr>
            <p:nvPr/>
          </p:nvSpPr>
          <p:spPr bwMode="auto">
            <a:xfrm>
              <a:off x="6660" y="3647"/>
              <a:ext cx="21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1200" b="1" dirty="0">
                  <a:solidFill>
                    <a:srgbClr val="00CC00"/>
                  </a:solidFill>
                  <a:cs typeface="Times New Roman" panose="02020603050405020304" pitchFamily="18" charset="0"/>
                </a:rPr>
                <a:t>Reject</a:t>
              </a:r>
            </a:p>
            <a:p>
              <a:pPr algn="ctr"/>
              <a:r>
                <a:rPr lang="en-US" altLang="ar-JO" sz="1200" b="1" dirty="0">
                  <a:solidFill>
                    <a:srgbClr val="00CC00"/>
                  </a:solidFill>
                  <a:cs typeface="Times New Roman" panose="02020603050405020304" pitchFamily="18" charset="0"/>
                </a:rPr>
                <a:t>Ho</a:t>
              </a:r>
              <a:endParaRPr lang="en-US" altLang="ar-JO" sz="1200" b="1" dirty="0">
                <a:solidFill>
                  <a:srgbClr val="00CC00"/>
                </a:solidFill>
              </a:endParaRPr>
            </a:p>
          </p:txBody>
        </p:sp>
        <p:sp>
          <p:nvSpPr>
            <p:cNvPr id="25" name="Line 6"/>
            <p:cNvSpPr>
              <a:spLocks noChangeShapeType="1"/>
            </p:cNvSpPr>
            <p:nvPr/>
          </p:nvSpPr>
          <p:spPr bwMode="auto">
            <a:xfrm>
              <a:off x="7920" y="4187"/>
              <a:ext cx="72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6" name="Line 5"/>
            <p:cNvSpPr>
              <a:spLocks noChangeShapeType="1"/>
            </p:cNvSpPr>
            <p:nvPr/>
          </p:nvSpPr>
          <p:spPr bwMode="auto">
            <a:xfrm flipH="1">
              <a:off x="3240" y="4007"/>
              <a:ext cx="720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</p:grpSp>
    </p:spTree>
    <p:extLst>
      <p:ext uri="{BB962C8B-B14F-4D97-AF65-F5344CB8AC3E}">
        <p14:creationId xmlns:p14="http://schemas.microsoft.com/office/powerpoint/2010/main" val="17300330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8D733-2749-4574-9334-6B75863693E1}" type="slidenum">
              <a:rPr lang="ar-SA" altLang="ar-JO"/>
              <a:pPr/>
              <a:t>19</a:t>
            </a:fld>
            <a:endParaRPr lang="en-US" altLang="ar-JO"/>
          </a:p>
        </p:txBody>
      </p:sp>
      <p:sp>
        <p:nvSpPr>
          <p:cNvPr id="217107" name="Rectangle 19"/>
          <p:cNvSpPr>
            <a:spLocks noChangeArrowheads="1"/>
          </p:cNvSpPr>
          <p:nvPr/>
        </p:nvSpPr>
        <p:spPr bwMode="auto">
          <a:xfrm>
            <a:off x="250825" y="333375"/>
            <a:ext cx="8893175" cy="308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1400" b="0" dirty="0"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339933"/>
                </a:solidFill>
                <a:cs typeface="Times New Roman" panose="02020603050405020304" pitchFamily="18" charset="0"/>
              </a:rPr>
              <a:t>when Test statistics that fall in the rejection region is said to be significant.</a:t>
            </a:r>
            <a:endParaRPr lang="en-US" altLang="ar-JO" sz="2800" b="1" dirty="0">
              <a:solidFill>
                <a:srgbClr val="339933"/>
              </a:solidFill>
            </a:endParaRPr>
          </a:p>
          <a:p>
            <a:pPr eaLnBrk="0" hangingPunct="0"/>
            <a:r>
              <a:rPr lang="en-US" altLang="ar-JO" sz="2800" dirty="0">
                <a:cs typeface="Times New Roman" panose="02020603050405020304" pitchFamily="18" charset="0"/>
              </a:rPr>
              <a:t>So the level of signify (α) is specify the area under the curve of the distribution of the test statistics</a:t>
            </a:r>
            <a:r>
              <a:rPr lang="en-US" altLang="ar-JO" sz="2800" b="0" dirty="0">
                <a:cs typeface="Times New Roman" panose="02020603050405020304" pitchFamily="18" charset="0"/>
              </a:rPr>
              <a:t>.</a:t>
            </a:r>
            <a:endParaRPr lang="en-US" altLang="ar-JO" sz="2800" b="0" dirty="0"/>
          </a:p>
          <a:p>
            <a:pPr eaLnBrk="0" hangingPunct="0"/>
            <a:r>
              <a:rPr lang="en-US" altLang="ar-JO" sz="2800" dirty="0">
                <a:solidFill>
                  <a:srgbClr val="660033"/>
                </a:solidFill>
                <a:cs typeface="Times New Roman" panose="02020603050405020304" pitchFamily="18" charset="0"/>
              </a:rPr>
              <a:t>That is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above </a:t>
            </a:r>
            <a:r>
              <a:rPr lang="en-US" altLang="ar-JO" sz="2800" dirty="0">
                <a:solidFill>
                  <a:srgbClr val="660033"/>
                </a:solidFill>
                <a:cs typeface="Times New Roman" panose="02020603050405020304" pitchFamily="18" charset="0"/>
              </a:rPr>
              <a:t>the value on the horizontal axis constituting the rejection    </a:t>
            </a:r>
          </a:p>
          <a:p>
            <a:pPr eaLnBrk="0" hangingPunct="0">
              <a:buClr>
                <a:srgbClr val="CC3300"/>
              </a:buClr>
              <a:buFont typeface="Wingdings" panose="05000000000000000000" pitchFamily="2" charset="2"/>
              <a:buChar char="Ø"/>
            </a:pPr>
            <a:r>
              <a:rPr lang="en-US" altLang="ar-JO" sz="2800" dirty="0"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solidFill>
                  <a:schemeClr val="accent2"/>
                </a:solidFill>
                <a:cs typeface="Times New Roman" panose="02020603050405020304" pitchFamily="18" charset="0"/>
              </a:rPr>
              <a:t>so (α) is probability of rejecting the true H</a:t>
            </a:r>
            <a:r>
              <a:rPr lang="en-US" altLang="ar-JO" sz="2800" baseline="-30000" dirty="0">
                <a:solidFill>
                  <a:schemeClr val="accent2"/>
                </a:solidFill>
                <a:cs typeface="Times New Roman" panose="02020603050405020304" pitchFamily="18" charset="0"/>
              </a:rPr>
              <a:t>o</a:t>
            </a:r>
            <a:r>
              <a:rPr lang="en-US" altLang="ar-JO" sz="2800" dirty="0">
                <a:cs typeface="Times New Roman" panose="02020603050405020304" pitchFamily="18" charset="0"/>
              </a:rPr>
              <a:t> .</a:t>
            </a:r>
            <a:r>
              <a:rPr lang="en-US" altLang="ar-JO" sz="2800" b="0" dirty="0">
                <a:cs typeface="Times New Roman" panose="02020603050405020304" pitchFamily="18" charset="0"/>
              </a:rPr>
              <a:t>       </a:t>
            </a:r>
            <a:endParaRPr lang="en-US" altLang="ar-JO" sz="2800" b="0" dirty="0"/>
          </a:p>
        </p:txBody>
      </p:sp>
      <p:grpSp>
        <p:nvGrpSpPr>
          <p:cNvPr id="217092" name="Group 4"/>
          <p:cNvGrpSpPr>
            <a:grpSpLocks/>
          </p:cNvGrpSpPr>
          <p:nvPr/>
        </p:nvGrpSpPr>
        <p:grpSpPr bwMode="auto">
          <a:xfrm>
            <a:off x="1054711" y="3579814"/>
            <a:ext cx="5976937" cy="3141662"/>
            <a:chOff x="2863" y="11088"/>
            <a:chExt cx="5597" cy="2200"/>
          </a:xfrm>
        </p:grpSpPr>
        <p:sp>
          <p:nvSpPr>
            <p:cNvPr id="217106" name="Line 18"/>
            <p:cNvSpPr>
              <a:spLocks noChangeShapeType="1"/>
            </p:cNvSpPr>
            <p:nvPr/>
          </p:nvSpPr>
          <p:spPr bwMode="auto">
            <a:xfrm>
              <a:off x="3491" y="12427"/>
              <a:ext cx="48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7105" name="Line 17"/>
            <p:cNvSpPr>
              <a:spLocks noChangeShapeType="1"/>
            </p:cNvSpPr>
            <p:nvPr/>
          </p:nvSpPr>
          <p:spPr bwMode="auto">
            <a:xfrm flipV="1">
              <a:off x="3893" y="12272"/>
              <a:ext cx="0" cy="1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7104" name="Line 16"/>
            <p:cNvSpPr>
              <a:spLocks noChangeShapeType="1"/>
            </p:cNvSpPr>
            <p:nvPr/>
          </p:nvSpPr>
          <p:spPr bwMode="auto">
            <a:xfrm flipV="1">
              <a:off x="7973" y="12272"/>
              <a:ext cx="0" cy="1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7103" name="Freeform 15"/>
            <p:cNvSpPr>
              <a:spLocks/>
            </p:cNvSpPr>
            <p:nvPr/>
          </p:nvSpPr>
          <p:spPr bwMode="auto">
            <a:xfrm>
              <a:off x="3420" y="11316"/>
              <a:ext cx="2520" cy="1020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7102" name="Freeform 14"/>
            <p:cNvSpPr>
              <a:spLocks/>
            </p:cNvSpPr>
            <p:nvPr/>
          </p:nvSpPr>
          <p:spPr bwMode="auto">
            <a:xfrm flipH="1">
              <a:off x="5940" y="11324"/>
              <a:ext cx="2520" cy="1020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7101" name="Text Box 13"/>
            <p:cNvSpPr txBox="1">
              <a:spLocks noChangeArrowheads="1"/>
            </p:cNvSpPr>
            <p:nvPr/>
          </p:nvSpPr>
          <p:spPr bwMode="auto">
            <a:xfrm>
              <a:off x="4995" y="11734"/>
              <a:ext cx="1890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>
                  <a:solidFill>
                    <a:srgbClr val="CC3300"/>
                  </a:solidFill>
                  <a:cs typeface="Times New Roman" panose="02020603050405020304" pitchFamily="18" charset="0"/>
                </a:rPr>
                <a:t>Accept Ho</a:t>
              </a:r>
              <a:endParaRPr lang="en-US" altLang="ar-JO" sz="2800">
                <a:solidFill>
                  <a:srgbClr val="CC3300"/>
                </a:solidFill>
              </a:endParaRPr>
            </a:p>
          </p:txBody>
        </p:sp>
        <p:sp>
          <p:nvSpPr>
            <p:cNvPr id="217100" name="Text Box 12"/>
            <p:cNvSpPr txBox="1">
              <a:spLocks noChangeArrowheads="1"/>
            </p:cNvSpPr>
            <p:nvPr/>
          </p:nvSpPr>
          <p:spPr bwMode="auto">
            <a:xfrm>
              <a:off x="3420" y="11088"/>
              <a:ext cx="1890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ar-JO" sz="2800" b="1" dirty="0">
                  <a:solidFill>
                    <a:srgbClr val="00CC00"/>
                  </a:solidFill>
                  <a:cs typeface="Times New Roman" panose="02020603050405020304" pitchFamily="18" charset="0"/>
                </a:rPr>
                <a:t>Reject Ho</a:t>
              </a:r>
              <a:endParaRPr lang="en-US" altLang="ar-JO" sz="2800" b="1" dirty="0">
                <a:solidFill>
                  <a:srgbClr val="00CC00"/>
                </a:solidFill>
              </a:endParaRPr>
            </a:p>
          </p:txBody>
        </p:sp>
        <p:sp>
          <p:nvSpPr>
            <p:cNvPr id="217099" name="Text Box 11"/>
            <p:cNvSpPr txBox="1">
              <a:spLocks noChangeArrowheads="1"/>
            </p:cNvSpPr>
            <p:nvPr/>
          </p:nvSpPr>
          <p:spPr bwMode="auto">
            <a:xfrm>
              <a:off x="6570" y="11196"/>
              <a:ext cx="1890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ar-JO" sz="2800" b="1" dirty="0">
                  <a:solidFill>
                    <a:srgbClr val="00CC00"/>
                  </a:solidFill>
                  <a:cs typeface="Times New Roman" panose="02020603050405020304" pitchFamily="18" charset="0"/>
                </a:rPr>
                <a:t>Reject Ho</a:t>
              </a:r>
              <a:endParaRPr lang="en-US" altLang="ar-JO" sz="2800" b="1" dirty="0">
                <a:solidFill>
                  <a:srgbClr val="00CC00"/>
                </a:solidFill>
              </a:endParaRPr>
            </a:p>
          </p:txBody>
        </p:sp>
        <p:sp>
          <p:nvSpPr>
            <p:cNvPr id="217098" name="Line 10"/>
            <p:cNvSpPr>
              <a:spLocks noChangeShapeType="1"/>
            </p:cNvSpPr>
            <p:nvPr/>
          </p:nvSpPr>
          <p:spPr bwMode="auto">
            <a:xfrm>
              <a:off x="7673" y="11518"/>
              <a:ext cx="629" cy="8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7097" name="Line 9"/>
            <p:cNvSpPr>
              <a:spLocks noChangeShapeType="1"/>
            </p:cNvSpPr>
            <p:nvPr/>
          </p:nvSpPr>
          <p:spPr bwMode="auto">
            <a:xfrm flipH="1">
              <a:off x="3578" y="11410"/>
              <a:ext cx="630" cy="9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7096" name="Line 8"/>
            <p:cNvSpPr>
              <a:spLocks noChangeShapeType="1"/>
            </p:cNvSpPr>
            <p:nvPr/>
          </p:nvSpPr>
          <p:spPr bwMode="auto">
            <a:xfrm flipH="1">
              <a:off x="3420" y="12388"/>
              <a:ext cx="54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7095" name="Line 7"/>
            <p:cNvSpPr>
              <a:spLocks noChangeShapeType="1"/>
            </p:cNvSpPr>
            <p:nvPr/>
          </p:nvSpPr>
          <p:spPr bwMode="auto">
            <a:xfrm>
              <a:off x="3960" y="12388"/>
              <a:ext cx="72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7094" name="Text Box 6"/>
            <p:cNvSpPr txBox="1">
              <a:spLocks noChangeArrowheads="1"/>
            </p:cNvSpPr>
            <p:nvPr/>
          </p:nvSpPr>
          <p:spPr bwMode="auto">
            <a:xfrm>
              <a:off x="4320" y="12748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 rtl="1"/>
              <a:r>
                <a:rPr lang="en-US" altLang="ar-JO" sz="2800">
                  <a:solidFill>
                    <a:srgbClr val="0033CC"/>
                  </a:solidFill>
                  <a:cs typeface="Times New Roman" panose="02020603050405020304" pitchFamily="18" charset="0"/>
                </a:rPr>
                <a:t>d.F</a:t>
              </a:r>
              <a:endParaRPr lang="en-US" altLang="ar-JO" sz="2800">
                <a:solidFill>
                  <a:srgbClr val="0033CC"/>
                </a:solidFill>
              </a:endParaRPr>
            </a:p>
          </p:txBody>
        </p:sp>
        <p:sp>
          <p:nvSpPr>
            <p:cNvPr id="217093" name="Text Box 5"/>
            <p:cNvSpPr txBox="1">
              <a:spLocks noChangeArrowheads="1"/>
            </p:cNvSpPr>
            <p:nvPr/>
          </p:nvSpPr>
          <p:spPr bwMode="auto">
            <a:xfrm>
              <a:off x="2863" y="1269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r" rtl="1"/>
              <a:r>
                <a:rPr lang="en-US" altLang="ar-JO" sz="2800">
                  <a:solidFill>
                    <a:srgbClr val="0033CC"/>
                  </a:solidFill>
                  <a:cs typeface="Times New Roman" panose="02020603050405020304" pitchFamily="18" charset="0"/>
                </a:rPr>
                <a:t>α</a:t>
              </a:r>
              <a:endParaRPr lang="en-US" altLang="ar-JO" sz="2800">
                <a:solidFill>
                  <a:srgbClr val="0033CC"/>
                </a:solidFill>
              </a:endParaRPr>
            </a:p>
          </p:txBody>
        </p:sp>
      </p:grpSp>
      <p:sp>
        <p:nvSpPr>
          <p:cNvPr id="217113" name="Rectangle 25"/>
          <p:cNvSpPr>
            <a:spLocks noChangeArrowheads="1"/>
          </p:cNvSpPr>
          <p:nvPr/>
        </p:nvSpPr>
        <p:spPr bwMode="auto">
          <a:xfrm>
            <a:off x="-639763" y="3178175"/>
            <a:ext cx="2825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Low"/>
            <a:endParaRPr lang="en-US" altLang="ar-JO" sz="1400" b="0">
              <a:cs typeface="Times New Roman" panose="02020603050405020304" pitchFamily="18" charset="0"/>
            </a:endParaRPr>
          </a:p>
          <a:p>
            <a:pPr algn="justLow" eaLnBrk="0" hangingPunct="0"/>
            <a:r>
              <a:rPr lang="en-US" altLang="ar-JO" sz="1400" b="0">
                <a:cs typeface="Times New Roman" panose="02020603050405020304" pitchFamily="18" charset="0"/>
              </a:rPr>
              <a:t>  </a:t>
            </a:r>
            <a:endParaRPr lang="en-US" altLang="ar-JO" b="0"/>
          </a:p>
        </p:txBody>
      </p:sp>
    </p:spTree>
    <p:extLst>
      <p:ext uri="{BB962C8B-B14F-4D97-AF65-F5344CB8AC3E}">
        <p14:creationId xmlns:p14="http://schemas.microsoft.com/office/powerpoint/2010/main" val="738164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4E05-2147-4F3B-BEE5-C8AA00419236}" type="slidenum">
              <a:rPr lang="ar-SA" altLang="ar-JO"/>
              <a:pPr/>
              <a:t>2</a:t>
            </a:fld>
            <a:endParaRPr lang="en-US" altLang="ar-JO"/>
          </a:p>
        </p:txBody>
      </p:sp>
      <p:sp>
        <p:nvSpPr>
          <p:cNvPr id="2" name="Rectangle 1"/>
          <p:cNvSpPr/>
          <p:nvPr/>
        </p:nvSpPr>
        <p:spPr>
          <a:xfrm>
            <a:off x="3003530" y="3007905"/>
            <a:ext cx="8416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/>
            <a:r>
              <a:rPr lang="en-US" altLang="ar-JO" sz="4000" dirty="0" smtClean="0">
                <a:solidFill>
                  <a:srgbClr val="008000"/>
                </a:solidFill>
              </a:rPr>
              <a:t>LX </a:t>
            </a:r>
            <a:endParaRPr lang="en-US" altLang="ar-JO" sz="4000" dirty="0">
              <a:solidFill>
                <a:srgbClr val="008000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718279" y="4576088"/>
            <a:ext cx="4605363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ar-JO" sz="2400" b="1" i="1" dirty="0" smtClean="0">
                <a:solidFill>
                  <a:srgbClr val="FF0000"/>
                </a:solidFill>
              </a:rPr>
              <a:t>Prof  </a:t>
            </a:r>
            <a:r>
              <a:rPr lang="nl-NL" altLang="ar-JO" sz="2400" b="1" i="1" dirty="0">
                <a:solidFill>
                  <a:srgbClr val="FF0000"/>
                </a:solidFill>
              </a:rPr>
              <a:t>DR. Waqar Al – Kubaisy</a:t>
            </a:r>
            <a:r>
              <a:rPr lang="nl-NL" altLang="ar-JO" sz="2400" dirty="0">
                <a:solidFill>
                  <a:srgbClr val="FF0000"/>
                </a:solidFill>
              </a:rPr>
              <a:t> </a:t>
            </a:r>
          </a:p>
          <a:p>
            <a:pPr eaLnBrk="1" hangingPunct="1"/>
            <a:endParaRPr lang="nl-NL" altLang="ar-JO" dirty="0">
              <a:solidFill>
                <a:srgbClr val="E8E818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34643" y="1224279"/>
            <a:ext cx="54265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 algn="justLow"/>
            <a:r>
              <a:rPr lang="en-US" altLang="ar-JO" sz="5400" dirty="0">
                <a:ln w="0"/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</a:rPr>
              <a:t>Inferential analysis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00305" y="3961273"/>
            <a:ext cx="21882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ar-JO" sz="2400" b="1" dirty="0">
                <a:solidFill>
                  <a:srgbClr val="002060"/>
                </a:solidFill>
              </a:rPr>
              <a:t>25-7-2023</a:t>
            </a:r>
            <a:endParaRPr lang="ar-JO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8023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2ACC3-21CC-4EFB-BF7C-188D4EA7FB79}" type="slidenum">
              <a:rPr lang="ar-SA" altLang="ar-JO"/>
              <a:pPr/>
              <a:t>20</a:t>
            </a:fld>
            <a:endParaRPr lang="en-US" altLang="ar-JO"/>
          </a:p>
        </p:txBody>
      </p:sp>
      <p:sp>
        <p:nvSpPr>
          <p:cNvPr id="218116" name="Rectangle 4"/>
          <p:cNvSpPr>
            <a:spLocks noChangeArrowheads="1"/>
          </p:cNvSpPr>
          <p:nvPr/>
        </p:nvSpPr>
        <p:spPr bwMode="auto">
          <a:xfrm>
            <a:off x="0" y="43231"/>
            <a:ext cx="8964613" cy="6555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2800" b="1" u="sng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Define Level of Significance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</a:t>
            </a:r>
          </a:p>
          <a:p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Level of significance it is the probability level</a:t>
            </a:r>
            <a:r>
              <a:rPr lang="en-US" altLang="ar-JO" sz="2800" b="0" dirty="0">
                <a:latin typeface="+mn-lt"/>
                <a:cs typeface="Times New Roman" panose="02020603050405020304" pitchFamily="18" charset="0"/>
              </a:rPr>
              <a:t>, </a:t>
            </a:r>
            <a:endParaRPr lang="en-US" altLang="ar-JO" sz="2800" b="0" dirty="0" smtClean="0">
              <a:latin typeface="+mn-lt"/>
              <a:cs typeface="Times New Roman" panose="02020603050405020304" pitchFamily="18" charset="0"/>
            </a:endParaRPr>
          </a:p>
          <a:p>
            <a:r>
              <a:rPr lang="en-US" altLang="ar-JO" sz="28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anose="02020603050405020304" pitchFamily="18" charset="0"/>
              </a:rPr>
              <a:t>According to NDC </a:t>
            </a:r>
            <a:r>
              <a:rPr lang="en-US" altLang="ar-JO" sz="28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anose="02020603050405020304" pitchFamily="18" charset="0"/>
              </a:rPr>
              <a:t>at which we either accept or reject Ho</a:t>
            </a:r>
          </a:p>
          <a:p>
            <a:endParaRPr lang="en-US" altLang="ar-JO" sz="2800" dirty="0">
              <a:solidFill>
                <a:srgbClr val="CC0066"/>
              </a:solidFill>
              <a:latin typeface="+mn-lt"/>
              <a:cs typeface="Times New Roman" panose="02020603050405020304" pitchFamily="18" charset="0"/>
            </a:endParaRPr>
          </a:p>
          <a:p>
            <a:pPr>
              <a:buClr>
                <a:srgbClr val="0000CC"/>
              </a:buClr>
              <a:buFont typeface="Wingdings" panose="05000000000000000000" pitchFamily="2" charset="2"/>
              <a:buChar char="Ø"/>
            </a:pPr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According to N.D.C we can assume that,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95% </a:t>
            </a:r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of the difference between groups are caused by </a:t>
            </a:r>
            <a:r>
              <a:rPr lang="en-US" altLang="ar-JO" sz="2800" dirty="0" smtClean="0">
                <a:latin typeface="+mn-lt"/>
                <a:cs typeface="Times New Roman" panose="02020603050405020304" pitchFamily="18" charset="0"/>
              </a:rPr>
              <a:t>the</a:t>
            </a:r>
          </a:p>
          <a:p>
            <a:pPr>
              <a:buClr>
                <a:srgbClr val="0000CC"/>
              </a:buClr>
              <a:buFont typeface="Wingdings" panose="05000000000000000000" pitchFamily="2" charset="2"/>
              <a:buChar char="Ø"/>
            </a:pPr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ar-JO" sz="2800" dirty="0" smtClean="0">
                <a:latin typeface="+mn-lt"/>
                <a:cs typeface="Times New Roman" panose="02020603050405020304" pitchFamily="18" charset="0"/>
              </a:rPr>
              <a:t>       </a:t>
            </a:r>
            <a:r>
              <a:rPr lang="en-US" altLang="ar-JO" sz="28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influencing</a:t>
            </a:r>
            <a:r>
              <a:rPr lang="en-US" altLang="ar-JO" sz="2800" b="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factor</a:t>
            </a:r>
            <a:r>
              <a:rPr lang="en-US" altLang="ar-JO" sz="2800" b="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.</a:t>
            </a:r>
          </a:p>
          <a:p>
            <a:pPr algn="ctr">
              <a:buClr>
                <a:srgbClr val="0000CC"/>
              </a:buClr>
              <a:buFont typeface="Wingdings" panose="05000000000000000000" pitchFamily="2" charset="2"/>
              <a:buChar char="Ø"/>
            </a:pPr>
            <a:r>
              <a:rPr lang="en-US" altLang="ar-JO" sz="2800" b="0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the remaining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5%</a:t>
            </a:r>
            <a:r>
              <a:rPr lang="en-US" altLang="ar-JO" sz="2800" dirty="0">
                <a:solidFill>
                  <a:srgbClr val="CC3300"/>
                </a:solidFill>
                <a:latin typeface="+mn-lt"/>
                <a:cs typeface="Times New Roman" panose="02020603050405020304" pitchFamily="18" charset="0"/>
              </a:rPr>
              <a:t> (</a:t>
            </a:r>
            <a:r>
              <a:rPr lang="en-US" altLang="ar-JO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2.5% on each side</a:t>
            </a:r>
            <a:r>
              <a:rPr lang="en-US" altLang="ar-JO" sz="2800" dirty="0">
                <a:solidFill>
                  <a:srgbClr val="CC3300"/>
                </a:solidFill>
                <a:latin typeface="+mn-lt"/>
                <a:cs typeface="Times New Roman" panose="02020603050405020304" pitchFamily="18" charset="0"/>
              </a:rPr>
              <a:t>) </a:t>
            </a:r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are caused </a:t>
            </a:r>
            <a:r>
              <a:rPr lang="en-US" altLang="ar-JO" sz="2800" dirty="0">
                <a:solidFill>
                  <a:srgbClr val="CC3300"/>
                </a:solidFill>
                <a:latin typeface="+mn-lt"/>
                <a:cs typeface="Times New Roman" panose="02020603050405020304" pitchFamily="18" charset="0"/>
              </a:rPr>
              <a:t>by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chance factor </a:t>
            </a:r>
            <a:r>
              <a:rPr lang="en-US" altLang="ar-JO" sz="2800" b="1" dirty="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                 </a:t>
            </a:r>
            <a:r>
              <a:rPr lang="en-US" altLang="ar-JO" sz="2800" b="1" dirty="0" smtClean="0">
                <a:solidFill>
                  <a:srgbClr val="7030A0"/>
                </a:solidFill>
                <a:latin typeface="+mn-lt"/>
                <a:cs typeface="Times New Roman" panose="02020603050405020304" pitchFamily="18" charset="0"/>
              </a:rPr>
              <a:t> so </a:t>
            </a:r>
            <a:endParaRPr lang="en-US" altLang="ar-JO" sz="2800" b="1" dirty="0">
              <a:solidFill>
                <a:srgbClr val="7030A0"/>
              </a:solidFill>
              <a:latin typeface="+mn-lt"/>
              <a:cs typeface="Times New Roman" panose="02020603050405020304" pitchFamily="18" charset="0"/>
            </a:endParaRPr>
          </a:p>
          <a:p>
            <a:pPr algn="ctr">
              <a:buClr>
                <a:srgbClr val="0000CC"/>
              </a:buClr>
              <a:buFont typeface="Wingdings" panose="05000000000000000000" pitchFamily="2" charset="2"/>
              <a:buChar char="v"/>
            </a:pPr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in biological research including medical research, level of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significance is 95% </a:t>
            </a:r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(</a:t>
            </a:r>
            <a:r>
              <a:rPr lang="en-US" altLang="ar-JO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it is probability of influencing the factor understudy) . </a:t>
            </a:r>
            <a:endParaRPr lang="en-US" altLang="ar-JO" sz="2800" b="1" dirty="0" smtClean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  <a:p>
            <a:pPr algn="ctr">
              <a:buClr>
                <a:srgbClr val="0000CC"/>
              </a:buClr>
              <a:buFont typeface="Wingdings" panose="05000000000000000000" pitchFamily="2" charset="2"/>
              <a:buChar char="v"/>
            </a:pPr>
            <a:endParaRPr lang="en-US" altLang="ar-JO" sz="2800" b="1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  <a:p>
            <a:pPr algn="ctr">
              <a:buClr>
                <a:srgbClr val="0099FF"/>
              </a:buClr>
              <a:buFont typeface="Wingdings" panose="05000000000000000000" pitchFamily="2" charset="2"/>
              <a:buChar char="Ø"/>
            </a:pPr>
            <a:r>
              <a:rPr lang="en-US" altLang="ar-JO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the remaining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5% </a:t>
            </a:r>
            <a:r>
              <a:rPr lang="en-US" altLang="ar-JO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is the probability of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effect of chance </a:t>
            </a:r>
            <a:r>
              <a:rPr lang="en-US" altLang="ar-JO" sz="2800" b="1" dirty="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   </a:t>
            </a:r>
            <a:r>
              <a:rPr lang="en-US" altLang="ar-JO" sz="2800" b="1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factor </a:t>
            </a:r>
            <a:r>
              <a:rPr lang="en-US" altLang="ar-JO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it is also called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(P value) </a:t>
            </a:r>
            <a:r>
              <a:rPr lang="en-US" altLang="ar-JO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7057047" y="-128953"/>
            <a:ext cx="2426922" cy="1408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ar-JO" sz="1200" dirty="0">
                <a:cs typeface="Times New Roman" panose="02020603050405020304" pitchFamily="18" charset="0"/>
              </a:rPr>
              <a:t>I- </a:t>
            </a:r>
            <a:r>
              <a:rPr lang="en-US" altLang="ar-JO" sz="1050" dirty="0">
                <a:cs typeface="Times New Roman" panose="02020603050405020304" pitchFamily="18" charset="0"/>
              </a:rPr>
              <a:t>Data  Nature of data (variable</a:t>
            </a:r>
            <a:r>
              <a:rPr lang="en-US" altLang="ar-JO" sz="1050" b="0" dirty="0">
                <a:cs typeface="Times New Roman" panose="02020603050405020304" pitchFamily="18" charset="0"/>
              </a:rPr>
              <a:t>)</a:t>
            </a:r>
            <a:r>
              <a:rPr lang="en-US" altLang="ar-JO" sz="1050" dirty="0">
                <a:cs typeface="Times New Roman" panose="02020603050405020304" pitchFamily="18" charset="0"/>
              </a:rPr>
              <a:t> </a:t>
            </a:r>
          </a:p>
          <a:p>
            <a:r>
              <a:rPr lang="en-US" altLang="ar-JO" sz="1050" dirty="0" smtClean="0">
                <a:cs typeface="Times New Roman" panose="02020603050405020304" pitchFamily="18" charset="0"/>
              </a:rPr>
              <a:t>2-Assumption</a:t>
            </a:r>
            <a:r>
              <a:rPr lang="en-US" altLang="ar-JO" sz="1050" dirty="0" smtClean="0"/>
              <a:t> </a:t>
            </a:r>
            <a:endParaRPr lang="en-US" altLang="ar-JO" sz="1050" dirty="0"/>
          </a:p>
          <a:p>
            <a:r>
              <a:rPr lang="en-US" altLang="ar-JO" sz="1050" dirty="0" smtClean="0">
                <a:cs typeface="Times New Roman" panose="02020603050405020304" pitchFamily="18" charset="0"/>
              </a:rPr>
              <a:t>3-Hypothesis </a:t>
            </a:r>
            <a:r>
              <a:rPr lang="en-US" altLang="ar-JO" sz="1050" dirty="0">
                <a:cs typeface="Times New Roman" panose="02020603050405020304" pitchFamily="18" charset="0"/>
              </a:rPr>
              <a:t>formulation</a:t>
            </a:r>
            <a:r>
              <a:rPr lang="en-US" altLang="ar-JO" sz="1050" dirty="0"/>
              <a:t> </a:t>
            </a:r>
          </a:p>
          <a:p>
            <a:r>
              <a:rPr lang="en-US" altLang="ar-JO" sz="1050" dirty="0"/>
              <a:t>4-Test statistics</a:t>
            </a:r>
          </a:p>
          <a:p>
            <a:r>
              <a:rPr lang="en-US" altLang="ar-JO" sz="1050" dirty="0">
                <a:solidFill>
                  <a:srgbClr val="FF0000"/>
                </a:solidFill>
                <a:cs typeface="Times New Roman" panose="02020603050405020304" pitchFamily="18" charset="0"/>
              </a:rPr>
              <a:t>5-Define Level of Significance</a:t>
            </a:r>
            <a:r>
              <a:rPr lang="en-US" altLang="ar-JO" sz="1050" dirty="0">
                <a:solidFill>
                  <a:srgbClr val="FF0000"/>
                </a:solidFill>
              </a:rPr>
              <a:t> </a:t>
            </a:r>
          </a:p>
          <a:p>
            <a:r>
              <a:rPr lang="en-US" altLang="ar-JO" sz="1050" dirty="0">
                <a:cs typeface="Times New Roman" panose="02020603050405020304" pitchFamily="18" charset="0"/>
              </a:rPr>
              <a:t>6-Apply The Proper Test of Significance</a:t>
            </a:r>
          </a:p>
          <a:p>
            <a:r>
              <a:rPr lang="en-US" altLang="ar-JO" sz="1050" dirty="0">
                <a:cs typeface="Times New Roman" panose="02020603050405020304" pitchFamily="18" charset="0"/>
              </a:rPr>
              <a:t>7-Statistical decision </a:t>
            </a:r>
          </a:p>
          <a:p>
            <a:r>
              <a:rPr lang="en-US" altLang="ar-JO" sz="1050" dirty="0">
                <a:cs typeface="Times New Roman" panose="02020603050405020304" pitchFamily="18" charset="0"/>
              </a:rPr>
              <a:t>8-P value</a:t>
            </a:r>
            <a:r>
              <a:rPr lang="en-US" altLang="ar-JO" sz="105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041254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7CA4C-88CC-492C-B575-09D04FA810EE}" type="slidenum">
              <a:rPr lang="ar-SA" altLang="ar-JO"/>
              <a:pPr/>
              <a:t>21</a:t>
            </a:fld>
            <a:endParaRPr lang="en-US" altLang="ar-JO"/>
          </a:p>
        </p:txBody>
      </p:sp>
      <p:grpSp>
        <p:nvGrpSpPr>
          <p:cNvPr id="219140" name="Group 4"/>
          <p:cNvGrpSpPr>
            <a:grpSpLocks/>
          </p:cNvGrpSpPr>
          <p:nvPr/>
        </p:nvGrpSpPr>
        <p:grpSpPr bwMode="auto">
          <a:xfrm>
            <a:off x="4732704" y="89212"/>
            <a:ext cx="4268788" cy="2736850"/>
            <a:chOff x="2863" y="11088"/>
            <a:chExt cx="5597" cy="2200"/>
          </a:xfrm>
        </p:grpSpPr>
        <p:sp>
          <p:nvSpPr>
            <p:cNvPr id="219141" name="Line 5"/>
            <p:cNvSpPr>
              <a:spLocks noChangeShapeType="1"/>
            </p:cNvSpPr>
            <p:nvPr/>
          </p:nvSpPr>
          <p:spPr bwMode="auto">
            <a:xfrm>
              <a:off x="3491" y="12427"/>
              <a:ext cx="48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42" name="Line 6"/>
            <p:cNvSpPr>
              <a:spLocks noChangeShapeType="1"/>
            </p:cNvSpPr>
            <p:nvPr/>
          </p:nvSpPr>
          <p:spPr bwMode="auto">
            <a:xfrm flipV="1">
              <a:off x="3893" y="12272"/>
              <a:ext cx="0" cy="1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43" name="Line 7"/>
            <p:cNvSpPr>
              <a:spLocks noChangeShapeType="1"/>
            </p:cNvSpPr>
            <p:nvPr/>
          </p:nvSpPr>
          <p:spPr bwMode="auto">
            <a:xfrm flipV="1">
              <a:off x="7973" y="12272"/>
              <a:ext cx="0" cy="1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44" name="Freeform 8"/>
            <p:cNvSpPr>
              <a:spLocks/>
            </p:cNvSpPr>
            <p:nvPr/>
          </p:nvSpPr>
          <p:spPr bwMode="auto">
            <a:xfrm>
              <a:off x="3420" y="11316"/>
              <a:ext cx="2520" cy="1020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45" name="Freeform 9"/>
            <p:cNvSpPr>
              <a:spLocks/>
            </p:cNvSpPr>
            <p:nvPr/>
          </p:nvSpPr>
          <p:spPr bwMode="auto">
            <a:xfrm flipH="1">
              <a:off x="5940" y="11324"/>
              <a:ext cx="2520" cy="1020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46" name="Text Box 10"/>
            <p:cNvSpPr txBox="1">
              <a:spLocks noChangeArrowheads="1"/>
            </p:cNvSpPr>
            <p:nvPr/>
          </p:nvSpPr>
          <p:spPr bwMode="auto">
            <a:xfrm>
              <a:off x="4995" y="11734"/>
              <a:ext cx="1890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>
                  <a:solidFill>
                    <a:srgbClr val="FF0000"/>
                  </a:solidFill>
                  <a:latin typeface="Times New Roman" panose="02020603050405020304" pitchFamily="18" charset="0"/>
                </a:rPr>
                <a:t>Accept</a:t>
              </a:r>
              <a:endParaRPr lang="en-US" altLang="ar-JO" sz="2800">
                <a:solidFill>
                  <a:srgbClr val="FF0000"/>
                </a:solidFill>
              </a:endParaRPr>
            </a:p>
          </p:txBody>
        </p:sp>
        <p:sp>
          <p:nvSpPr>
            <p:cNvPr id="219147" name="Text Box 11"/>
            <p:cNvSpPr txBox="1">
              <a:spLocks noChangeArrowheads="1"/>
            </p:cNvSpPr>
            <p:nvPr/>
          </p:nvSpPr>
          <p:spPr bwMode="auto">
            <a:xfrm>
              <a:off x="3420" y="11088"/>
              <a:ext cx="1890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>
                  <a:solidFill>
                    <a:srgbClr val="00CC00"/>
                  </a:solidFill>
                  <a:latin typeface="Times New Roman" panose="02020603050405020304" pitchFamily="18" charset="0"/>
                </a:rPr>
                <a:t>Reject</a:t>
              </a:r>
              <a:endParaRPr lang="en-US" altLang="ar-JO" sz="2800">
                <a:solidFill>
                  <a:srgbClr val="00CC00"/>
                </a:solidFill>
              </a:endParaRPr>
            </a:p>
          </p:txBody>
        </p:sp>
        <p:sp>
          <p:nvSpPr>
            <p:cNvPr id="219148" name="Text Box 12"/>
            <p:cNvSpPr txBox="1">
              <a:spLocks noChangeArrowheads="1"/>
            </p:cNvSpPr>
            <p:nvPr/>
          </p:nvSpPr>
          <p:spPr bwMode="auto">
            <a:xfrm>
              <a:off x="6570" y="11196"/>
              <a:ext cx="1890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>
                  <a:solidFill>
                    <a:srgbClr val="00CC00"/>
                  </a:solidFill>
                  <a:latin typeface="Times New Roman" panose="02020603050405020304" pitchFamily="18" charset="0"/>
                </a:rPr>
                <a:t>Reject</a:t>
              </a:r>
              <a:endParaRPr lang="en-US" altLang="ar-JO" sz="2800">
                <a:solidFill>
                  <a:srgbClr val="00CC00"/>
                </a:solidFill>
              </a:endParaRPr>
            </a:p>
          </p:txBody>
        </p:sp>
        <p:sp>
          <p:nvSpPr>
            <p:cNvPr id="219149" name="Line 13"/>
            <p:cNvSpPr>
              <a:spLocks noChangeShapeType="1"/>
            </p:cNvSpPr>
            <p:nvPr/>
          </p:nvSpPr>
          <p:spPr bwMode="auto">
            <a:xfrm>
              <a:off x="7673" y="11518"/>
              <a:ext cx="629" cy="8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50" name="Line 14"/>
            <p:cNvSpPr>
              <a:spLocks noChangeShapeType="1"/>
            </p:cNvSpPr>
            <p:nvPr/>
          </p:nvSpPr>
          <p:spPr bwMode="auto">
            <a:xfrm flipH="1">
              <a:off x="3578" y="11410"/>
              <a:ext cx="630" cy="9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51" name="Line 15"/>
            <p:cNvSpPr>
              <a:spLocks noChangeShapeType="1"/>
            </p:cNvSpPr>
            <p:nvPr/>
          </p:nvSpPr>
          <p:spPr bwMode="auto">
            <a:xfrm flipH="1">
              <a:off x="3420" y="12388"/>
              <a:ext cx="54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52" name="Line 16"/>
            <p:cNvSpPr>
              <a:spLocks noChangeShapeType="1"/>
            </p:cNvSpPr>
            <p:nvPr/>
          </p:nvSpPr>
          <p:spPr bwMode="auto">
            <a:xfrm>
              <a:off x="3960" y="12388"/>
              <a:ext cx="72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53" name="Text Box 17"/>
            <p:cNvSpPr txBox="1">
              <a:spLocks noChangeArrowheads="1"/>
            </p:cNvSpPr>
            <p:nvPr/>
          </p:nvSpPr>
          <p:spPr bwMode="auto">
            <a:xfrm>
              <a:off x="4320" y="12748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ar-JO" sz="2000">
                  <a:latin typeface="Times New Roman" panose="02020603050405020304" pitchFamily="18" charset="0"/>
                </a:rPr>
                <a:t>d.F</a:t>
              </a:r>
              <a:endParaRPr lang="en-US" altLang="ar-JO" sz="2000"/>
            </a:p>
          </p:txBody>
        </p:sp>
        <p:sp>
          <p:nvSpPr>
            <p:cNvPr id="219154" name="Text Box 18"/>
            <p:cNvSpPr txBox="1">
              <a:spLocks noChangeArrowheads="1"/>
            </p:cNvSpPr>
            <p:nvPr/>
          </p:nvSpPr>
          <p:spPr bwMode="auto">
            <a:xfrm>
              <a:off x="2863" y="12697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ar-JO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endParaRPr lang="en-US" altLang="ar-JO" sz="2800"/>
            </a:p>
          </p:txBody>
        </p:sp>
      </p:grpSp>
      <p:grpSp>
        <p:nvGrpSpPr>
          <p:cNvPr id="219155" name="Group 19"/>
          <p:cNvGrpSpPr>
            <a:grpSpLocks/>
          </p:cNvGrpSpPr>
          <p:nvPr/>
        </p:nvGrpSpPr>
        <p:grpSpPr bwMode="auto">
          <a:xfrm>
            <a:off x="611188" y="2570957"/>
            <a:ext cx="6192837" cy="2305050"/>
            <a:chOff x="3698" y="2770"/>
            <a:chExt cx="5122" cy="1524"/>
          </a:xfrm>
        </p:grpSpPr>
        <p:sp>
          <p:nvSpPr>
            <p:cNvPr id="219156" name="Line 20"/>
            <p:cNvSpPr>
              <a:spLocks noChangeShapeType="1"/>
            </p:cNvSpPr>
            <p:nvPr/>
          </p:nvSpPr>
          <p:spPr bwMode="auto">
            <a:xfrm>
              <a:off x="3769" y="4109"/>
              <a:ext cx="48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57" name="Line 21"/>
            <p:cNvSpPr>
              <a:spLocks noChangeShapeType="1"/>
            </p:cNvSpPr>
            <p:nvPr/>
          </p:nvSpPr>
          <p:spPr bwMode="auto">
            <a:xfrm flipV="1">
              <a:off x="4171" y="3954"/>
              <a:ext cx="0" cy="1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58" name="Line 22"/>
            <p:cNvSpPr>
              <a:spLocks noChangeShapeType="1"/>
            </p:cNvSpPr>
            <p:nvPr/>
          </p:nvSpPr>
          <p:spPr bwMode="auto">
            <a:xfrm flipV="1">
              <a:off x="8252" y="3954"/>
              <a:ext cx="0" cy="1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59" name="Freeform 23"/>
            <p:cNvSpPr>
              <a:spLocks/>
            </p:cNvSpPr>
            <p:nvPr/>
          </p:nvSpPr>
          <p:spPr bwMode="auto">
            <a:xfrm>
              <a:off x="3698" y="2998"/>
              <a:ext cx="2520" cy="1021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60" name="Freeform 24"/>
            <p:cNvSpPr>
              <a:spLocks/>
            </p:cNvSpPr>
            <p:nvPr/>
          </p:nvSpPr>
          <p:spPr bwMode="auto">
            <a:xfrm flipH="1">
              <a:off x="6218" y="3006"/>
              <a:ext cx="2520" cy="1020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61" name="Text Box 25"/>
            <p:cNvSpPr txBox="1">
              <a:spLocks noChangeArrowheads="1"/>
            </p:cNvSpPr>
            <p:nvPr/>
          </p:nvSpPr>
          <p:spPr bwMode="auto">
            <a:xfrm>
              <a:off x="5273" y="3040"/>
              <a:ext cx="1889" cy="1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endParaRPr lang="ar-JO" altLang="ar-JO"/>
            </a:p>
          </p:txBody>
        </p:sp>
        <p:sp>
          <p:nvSpPr>
            <p:cNvPr id="219162" name="Text Box 26"/>
            <p:cNvSpPr txBox="1">
              <a:spLocks noChangeArrowheads="1"/>
            </p:cNvSpPr>
            <p:nvPr/>
          </p:nvSpPr>
          <p:spPr bwMode="auto">
            <a:xfrm>
              <a:off x="3698" y="2770"/>
              <a:ext cx="1890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>
                  <a:solidFill>
                    <a:srgbClr val="0099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Chance factor</a:t>
              </a:r>
            </a:p>
          </p:txBody>
        </p:sp>
        <p:sp>
          <p:nvSpPr>
            <p:cNvPr id="219163" name="Text Box 27"/>
            <p:cNvSpPr txBox="1">
              <a:spLocks noChangeArrowheads="1"/>
            </p:cNvSpPr>
            <p:nvPr/>
          </p:nvSpPr>
          <p:spPr bwMode="auto">
            <a:xfrm>
              <a:off x="6931" y="2882"/>
              <a:ext cx="1889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>
                  <a:solidFill>
                    <a:srgbClr val="0099FF"/>
                  </a:solidFill>
                  <a:latin typeface="Times New Roman" panose="02020603050405020304" pitchFamily="18" charset="0"/>
                </a:rPr>
                <a:t>Chance factor</a:t>
              </a:r>
              <a:endParaRPr lang="en-US" altLang="ar-JO" sz="2800">
                <a:solidFill>
                  <a:srgbClr val="0099FF"/>
                </a:solidFill>
              </a:endParaRPr>
            </a:p>
          </p:txBody>
        </p:sp>
        <p:sp>
          <p:nvSpPr>
            <p:cNvPr id="219164" name="Line 28"/>
            <p:cNvSpPr>
              <a:spLocks noChangeShapeType="1"/>
            </p:cNvSpPr>
            <p:nvPr/>
          </p:nvSpPr>
          <p:spPr bwMode="auto">
            <a:xfrm>
              <a:off x="7934" y="3268"/>
              <a:ext cx="629" cy="7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65" name="Line 29"/>
            <p:cNvSpPr>
              <a:spLocks noChangeShapeType="1"/>
            </p:cNvSpPr>
            <p:nvPr/>
          </p:nvSpPr>
          <p:spPr bwMode="auto">
            <a:xfrm flipH="1">
              <a:off x="3856" y="3216"/>
              <a:ext cx="630" cy="8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</p:grpSp>
      <p:sp>
        <p:nvSpPr>
          <p:cNvPr id="219166" name="Rectangle 30"/>
          <p:cNvSpPr>
            <a:spLocks noChangeArrowheads="1"/>
          </p:cNvSpPr>
          <p:nvPr/>
        </p:nvSpPr>
        <p:spPr bwMode="auto">
          <a:xfrm>
            <a:off x="3143191" y="3288068"/>
            <a:ext cx="2232025" cy="112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000" dirty="0"/>
              <a:t>95%</a:t>
            </a:r>
          </a:p>
          <a:p>
            <a:r>
              <a:rPr lang="en-US" altLang="ar-JO" b="0" dirty="0"/>
              <a:t> </a:t>
            </a:r>
            <a:r>
              <a:rPr lang="en-US" altLang="ar-JO" sz="2400" dirty="0">
                <a:solidFill>
                  <a:srgbClr val="FF0000"/>
                </a:solidFill>
              </a:rPr>
              <a:t>influencing factor</a:t>
            </a:r>
          </a:p>
        </p:txBody>
      </p:sp>
      <p:grpSp>
        <p:nvGrpSpPr>
          <p:cNvPr id="219170" name="Group 34"/>
          <p:cNvGrpSpPr>
            <a:grpSpLocks/>
          </p:cNvGrpSpPr>
          <p:nvPr/>
        </p:nvGrpSpPr>
        <p:grpSpPr bwMode="auto">
          <a:xfrm rot="20096664" flipH="1" flipV="1">
            <a:off x="352365" y="4557320"/>
            <a:ext cx="960134" cy="621523"/>
            <a:chOff x="3834" y="6120"/>
            <a:chExt cx="988" cy="661"/>
          </a:xfrm>
        </p:grpSpPr>
        <p:sp>
          <p:nvSpPr>
            <p:cNvPr id="219171" name="Freeform 35"/>
            <p:cNvSpPr>
              <a:spLocks/>
            </p:cNvSpPr>
            <p:nvPr/>
          </p:nvSpPr>
          <p:spPr bwMode="auto">
            <a:xfrm>
              <a:off x="3885" y="6120"/>
              <a:ext cx="795" cy="393"/>
            </a:xfrm>
            <a:custGeom>
              <a:avLst/>
              <a:gdLst>
                <a:gd name="T0" fmla="*/ 795 w 795"/>
                <a:gd name="T1" fmla="*/ 0 h 393"/>
                <a:gd name="T2" fmla="*/ 0 w 795"/>
                <a:gd name="T3" fmla="*/ 393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95" h="393">
                  <a:moveTo>
                    <a:pt x="795" y="0"/>
                  </a:moveTo>
                  <a:lnTo>
                    <a:pt x="0" y="39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19172" name="Freeform 36"/>
            <p:cNvSpPr>
              <a:spLocks/>
            </p:cNvSpPr>
            <p:nvPr/>
          </p:nvSpPr>
          <p:spPr bwMode="auto">
            <a:xfrm>
              <a:off x="3834" y="6547"/>
              <a:ext cx="988" cy="234"/>
            </a:xfrm>
            <a:custGeom>
              <a:avLst/>
              <a:gdLst>
                <a:gd name="T0" fmla="*/ 0 w 988"/>
                <a:gd name="T1" fmla="*/ 0 h 234"/>
                <a:gd name="T2" fmla="*/ 988 w 988"/>
                <a:gd name="T3" fmla="*/ 23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8" h="234">
                  <a:moveTo>
                    <a:pt x="0" y="0"/>
                  </a:moveTo>
                  <a:lnTo>
                    <a:pt x="988" y="23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</p:grpSp>
      <p:sp>
        <p:nvSpPr>
          <p:cNvPr id="219173" name="Rectangle 37"/>
          <p:cNvSpPr>
            <a:spLocks noChangeArrowheads="1"/>
          </p:cNvSpPr>
          <p:nvPr/>
        </p:nvSpPr>
        <p:spPr bwMode="auto">
          <a:xfrm>
            <a:off x="285622" y="5004208"/>
            <a:ext cx="10080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 dirty="0" err="1"/>
              <a:t>d.F</a:t>
            </a:r>
            <a:endParaRPr lang="en-US" altLang="ar-JO" sz="2800" dirty="0"/>
          </a:p>
        </p:txBody>
      </p:sp>
      <p:sp>
        <p:nvSpPr>
          <p:cNvPr id="219174" name="Rectangle 38"/>
          <p:cNvSpPr>
            <a:spLocks noChangeArrowheads="1"/>
          </p:cNvSpPr>
          <p:nvPr/>
        </p:nvSpPr>
        <p:spPr bwMode="auto">
          <a:xfrm>
            <a:off x="141987" y="4532285"/>
            <a:ext cx="46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 dirty="0"/>
              <a:t>α</a:t>
            </a:r>
          </a:p>
        </p:txBody>
      </p:sp>
      <p:sp>
        <p:nvSpPr>
          <p:cNvPr id="36" name="Rectangle 30"/>
          <p:cNvSpPr>
            <a:spLocks noChangeArrowheads="1"/>
          </p:cNvSpPr>
          <p:nvPr/>
        </p:nvSpPr>
        <p:spPr bwMode="auto">
          <a:xfrm>
            <a:off x="1964507" y="506456"/>
            <a:ext cx="2232025" cy="112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000" dirty="0"/>
              <a:t>95%</a:t>
            </a:r>
          </a:p>
          <a:p>
            <a:r>
              <a:rPr lang="en-US" altLang="ar-JO" b="0" dirty="0"/>
              <a:t> </a:t>
            </a:r>
            <a:r>
              <a:rPr lang="en-US" altLang="ar-JO" sz="2400" dirty="0">
                <a:solidFill>
                  <a:srgbClr val="FF0000"/>
                </a:solidFill>
              </a:rPr>
              <a:t>influencing factor</a:t>
            </a:r>
          </a:p>
        </p:txBody>
      </p:sp>
      <p:grpSp>
        <p:nvGrpSpPr>
          <p:cNvPr id="37" name="Group 34"/>
          <p:cNvGrpSpPr>
            <a:grpSpLocks/>
          </p:cNvGrpSpPr>
          <p:nvPr/>
        </p:nvGrpSpPr>
        <p:grpSpPr bwMode="auto">
          <a:xfrm flipH="1" flipV="1">
            <a:off x="3109589" y="1004308"/>
            <a:ext cx="792162" cy="576263"/>
            <a:chOff x="3834" y="6120"/>
            <a:chExt cx="988" cy="661"/>
          </a:xfrm>
        </p:grpSpPr>
        <p:sp>
          <p:nvSpPr>
            <p:cNvPr id="38" name="Freeform 35"/>
            <p:cNvSpPr>
              <a:spLocks/>
            </p:cNvSpPr>
            <p:nvPr/>
          </p:nvSpPr>
          <p:spPr bwMode="auto">
            <a:xfrm>
              <a:off x="3885" y="6120"/>
              <a:ext cx="795" cy="393"/>
            </a:xfrm>
            <a:custGeom>
              <a:avLst/>
              <a:gdLst>
                <a:gd name="T0" fmla="*/ 795 w 795"/>
                <a:gd name="T1" fmla="*/ 0 h 393"/>
                <a:gd name="T2" fmla="*/ 0 w 795"/>
                <a:gd name="T3" fmla="*/ 393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95" h="393">
                  <a:moveTo>
                    <a:pt x="795" y="0"/>
                  </a:moveTo>
                  <a:lnTo>
                    <a:pt x="0" y="39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39" name="Freeform 36"/>
            <p:cNvSpPr>
              <a:spLocks/>
            </p:cNvSpPr>
            <p:nvPr/>
          </p:nvSpPr>
          <p:spPr bwMode="auto">
            <a:xfrm>
              <a:off x="3834" y="6547"/>
              <a:ext cx="988" cy="234"/>
            </a:xfrm>
            <a:custGeom>
              <a:avLst/>
              <a:gdLst>
                <a:gd name="T0" fmla="*/ 0 w 988"/>
                <a:gd name="T1" fmla="*/ 0 h 234"/>
                <a:gd name="T2" fmla="*/ 988 w 988"/>
                <a:gd name="T3" fmla="*/ 23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8" h="234">
                  <a:moveTo>
                    <a:pt x="0" y="0"/>
                  </a:moveTo>
                  <a:lnTo>
                    <a:pt x="988" y="23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</p:grpSp>
    </p:spTree>
    <p:extLst>
      <p:ext uri="{BB962C8B-B14F-4D97-AF65-F5344CB8AC3E}">
        <p14:creationId xmlns:p14="http://schemas.microsoft.com/office/powerpoint/2010/main" val="10841014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658604" y="817308"/>
            <a:ext cx="6293189" cy="2305050"/>
            <a:chOff x="3615" y="2770"/>
            <a:chExt cx="5205" cy="1524"/>
          </a:xfrm>
        </p:grpSpPr>
        <p:sp>
          <p:nvSpPr>
            <p:cNvPr id="3" name="Line 20"/>
            <p:cNvSpPr>
              <a:spLocks noChangeShapeType="1"/>
            </p:cNvSpPr>
            <p:nvPr/>
          </p:nvSpPr>
          <p:spPr bwMode="auto">
            <a:xfrm>
              <a:off x="3711" y="4107"/>
              <a:ext cx="48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4" name="Line 21"/>
            <p:cNvSpPr>
              <a:spLocks noChangeShapeType="1"/>
            </p:cNvSpPr>
            <p:nvPr/>
          </p:nvSpPr>
          <p:spPr bwMode="auto">
            <a:xfrm flipV="1">
              <a:off x="3802" y="3930"/>
              <a:ext cx="0" cy="1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5" name="Line 22"/>
            <p:cNvSpPr>
              <a:spLocks noChangeShapeType="1"/>
            </p:cNvSpPr>
            <p:nvPr/>
          </p:nvSpPr>
          <p:spPr bwMode="auto">
            <a:xfrm flipV="1">
              <a:off x="8608" y="3978"/>
              <a:ext cx="0" cy="15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6" name="Freeform 23"/>
            <p:cNvSpPr>
              <a:spLocks/>
            </p:cNvSpPr>
            <p:nvPr/>
          </p:nvSpPr>
          <p:spPr bwMode="auto">
            <a:xfrm>
              <a:off x="3698" y="2998"/>
              <a:ext cx="2520" cy="1021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7" name="Freeform 24"/>
            <p:cNvSpPr>
              <a:spLocks/>
            </p:cNvSpPr>
            <p:nvPr/>
          </p:nvSpPr>
          <p:spPr bwMode="auto">
            <a:xfrm flipH="1">
              <a:off x="6218" y="3006"/>
              <a:ext cx="2520" cy="1020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8" name="Text Box 25"/>
            <p:cNvSpPr txBox="1">
              <a:spLocks noChangeArrowheads="1"/>
            </p:cNvSpPr>
            <p:nvPr/>
          </p:nvSpPr>
          <p:spPr bwMode="auto">
            <a:xfrm>
              <a:off x="5273" y="3040"/>
              <a:ext cx="1889" cy="1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endParaRPr lang="ar-JO" altLang="ar-JO"/>
            </a:p>
          </p:txBody>
        </p:sp>
        <p:sp>
          <p:nvSpPr>
            <p:cNvPr id="9" name="Text Box 26"/>
            <p:cNvSpPr txBox="1">
              <a:spLocks noChangeArrowheads="1"/>
            </p:cNvSpPr>
            <p:nvPr/>
          </p:nvSpPr>
          <p:spPr bwMode="auto">
            <a:xfrm>
              <a:off x="3698" y="2770"/>
              <a:ext cx="1890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>
                  <a:solidFill>
                    <a:srgbClr val="0099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Chance factor</a:t>
              </a:r>
            </a:p>
          </p:txBody>
        </p:sp>
        <p:sp>
          <p:nvSpPr>
            <p:cNvPr id="10" name="Text Box 27"/>
            <p:cNvSpPr txBox="1">
              <a:spLocks noChangeArrowheads="1"/>
            </p:cNvSpPr>
            <p:nvPr/>
          </p:nvSpPr>
          <p:spPr bwMode="auto">
            <a:xfrm>
              <a:off x="6931" y="2882"/>
              <a:ext cx="1889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>
                  <a:solidFill>
                    <a:srgbClr val="0099FF"/>
                  </a:solidFill>
                  <a:latin typeface="Times New Roman" panose="02020603050405020304" pitchFamily="18" charset="0"/>
                </a:rPr>
                <a:t>Chance factor</a:t>
              </a:r>
              <a:endParaRPr lang="en-US" altLang="ar-JO" sz="2800">
                <a:solidFill>
                  <a:srgbClr val="0099FF"/>
                </a:solidFill>
              </a:endParaRPr>
            </a:p>
          </p:txBody>
        </p:sp>
        <p:sp>
          <p:nvSpPr>
            <p:cNvPr id="11" name="Line 28"/>
            <p:cNvSpPr>
              <a:spLocks noChangeShapeType="1"/>
            </p:cNvSpPr>
            <p:nvPr/>
          </p:nvSpPr>
          <p:spPr bwMode="auto">
            <a:xfrm>
              <a:off x="8191" y="3283"/>
              <a:ext cx="629" cy="7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12" name="Line 29"/>
            <p:cNvSpPr>
              <a:spLocks noChangeShapeType="1"/>
            </p:cNvSpPr>
            <p:nvPr/>
          </p:nvSpPr>
          <p:spPr bwMode="auto">
            <a:xfrm flipH="1">
              <a:off x="3615" y="3199"/>
              <a:ext cx="630" cy="8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</p:grpSp>
      <p:grpSp>
        <p:nvGrpSpPr>
          <p:cNvPr id="13" name="Group 19"/>
          <p:cNvGrpSpPr>
            <a:grpSpLocks/>
          </p:cNvGrpSpPr>
          <p:nvPr/>
        </p:nvGrpSpPr>
        <p:grpSpPr bwMode="auto">
          <a:xfrm>
            <a:off x="1411956" y="4024619"/>
            <a:ext cx="6192837" cy="2305050"/>
            <a:chOff x="3698" y="2770"/>
            <a:chExt cx="5122" cy="1524"/>
          </a:xfrm>
        </p:grpSpPr>
        <p:sp>
          <p:nvSpPr>
            <p:cNvPr id="14" name="Line 20"/>
            <p:cNvSpPr>
              <a:spLocks noChangeShapeType="1"/>
            </p:cNvSpPr>
            <p:nvPr/>
          </p:nvSpPr>
          <p:spPr bwMode="auto">
            <a:xfrm>
              <a:off x="3769" y="4109"/>
              <a:ext cx="48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15" name="Line 21"/>
            <p:cNvSpPr>
              <a:spLocks noChangeShapeType="1"/>
            </p:cNvSpPr>
            <p:nvPr/>
          </p:nvSpPr>
          <p:spPr bwMode="auto">
            <a:xfrm flipH="1">
              <a:off x="4402" y="3845"/>
              <a:ext cx="0" cy="2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16" name="Line 22"/>
            <p:cNvSpPr>
              <a:spLocks noChangeShapeType="1"/>
            </p:cNvSpPr>
            <p:nvPr/>
          </p:nvSpPr>
          <p:spPr bwMode="auto">
            <a:xfrm flipV="1">
              <a:off x="7844" y="3845"/>
              <a:ext cx="8" cy="2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17" name="Freeform 23"/>
            <p:cNvSpPr>
              <a:spLocks/>
            </p:cNvSpPr>
            <p:nvPr/>
          </p:nvSpPr>
          <p:spPr bwMode="auto">
            <a:xfrm>
              <a:off x="3698" y="2998"/>
              <a:ext cx="2520" cy="1021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18" name="Freeform 24"/>
            <p:cNvSpPr>
              <a:spLocks/>
            </p:cNvSpPr>
            <p:nvPr/>
          </p:nvSpPr>
          <p:spPr bwMode="auto">
            <a:xfrm flipH="1">
              <a:off x="6218" y="3006"/>
              <a:ext cx="2520" cy="1020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19" name="Text Box 25"/>
            <p:cNvSpPr txBox="1">
              <a:spLocks noChangeArrowheads="1"/>
            </p:cNvSpPr>
            <p:nvPr/>
          </p:nvSpPr>
          <p:spPr bwMode="auto">
            <a:xfrm>
              <a:off x="5273" y="3040"/>
              <a:ext cx="1889" cy="1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endParaRPr lang="ar-JO" altLang="ar-JO"/>
            </a:p>
          </p:txBody>
        </p:sp>
        <p:sp>
          <p:nvSpPr>
            <p:cNvPr id="20" name="Text Box 26"/>
            <p:cNvSpPr txBox="1">
              <a:spLocks noChangeArrowheads="1"/>
            </p:cNvSpPr>
            <p:nvPr/>
          </p:nvSpPr>
          <p:spPr bwMode="auto">
            <a:xfrm>
              <a:off x="3698" y="2770"/>
              <a:ext cx="1890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>
                  <a:solidFill>
                    <a:srgbClr val="0099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Chance factor</a:t>
              </a:r>
            </a:p>
          </p:txBody>
        </p:sp>
        <p:sp>
          <p:nvSpPr>
            <p:cNvPr id="21" name="Text Box 27"/>
            <p:cNvSpPr txBox="1">
              <a:spLocks noChangeArrowheads="1"/>
            </p:cNvSpPr>
            <p:nvPr/>
          </p:nvSpPr>
          <p:spPr bwMode="auto">
            <a:xfrm>
              <a:off x="6931" y="2882"/>
              <a:ext cx="1889" cy="5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>
                  <a:solidFill>
                    <a:srgbClr val="0099FF"/>
                  </a:solidFill>
                  <a:latin typeface="Times New Roman" panose="02020603050405020304" pitchFamily="18" charset="0"/>
                </a:rPr>
                <a:t>Chance factor</a:t>
              </a:r>
              <a:endParaRPr lang="en-US" altLang="ar-JO" sz="2800">
                <a:solidFill>
                  <a:srgbClr val="0099FF"/>
                </a:solidFill>
              </a:endParaRPr>
            </a:p>
          </p:txBody>
        </p:sp>
        <p:sp>
          <p:nvSpPr>
            <p:cNvPr id="22" name="Line 28"/>
            <p:cNvSpPr>
              <a:spLocks noChangeShapeType="1"/>
            </p:cNvSpPr>
            <p:nvPr/>
          </p:nvSpPr>
          <p:spPr bwMode="auto">
            <a:xfrm>
              <a:off x="7934" y="3268"/>
              <a:ext cx="629" cy="7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3" name="Line 29"/>
            <p:cNvSpPr>
              <a:spLocks noChangeShapeType="1"/>
            </p:cNvSpPr>
            <p:nvPr/>
          </p:nvSpPr>
          <p:spPr bwMode="auto">
            <a:xfrm flipH="1">
              <a:off x="3856" y="3216"/>
              <a:ext cx="630" cy="8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</p:grpSp>
      <p:sp>
        <p:nvSpPr>
          <p:cNvPr id="24" name="Rectangle 30"/>
          <p:cNvSpPr>
            <a:spLocks noChangeArrowheads="1"/>
          </p:cNvSpPr>
          <p:nvPr/>
        </p:nvSpPr>
        <p:spPr bwMode="auto">
          <a:xfrm>
            <a:off x="3006108" y="1457595"/>
            <a:ext cx="2232025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000" dirty="0" smtClean="0"/>
              <a:t>?%</a:t>
            </a:r>
            <a:endParaRPr lang="en-US" altLang="ar-JO" sz="2000" dirty="0"/>
          </a:p>
          <a:p>
            <a:r>
              <a:rPr lang="en-US" altLang="ar-JO" b="0" dirty="0"/>
              <a:t> </a:t>
            </a:r>
            <a:r>
              <a:rPr lang="en-US" altLang="ar-JO" sz="2400" dirty="0">
                <a:solidFill>
                  <a:srgbClr val="FF0000"/>
                </a:solidFill>
              </a:rPr>
              <a:t>influencing factor</a:t>
            </a:r>
          </a:p>
        </p:txBody>
      </p:sp>
      <p:sp>
        <p:nvSpPr>
          <p:cNvPr id="25" name="Rectangle 30"/>
          <p:cNvSpPr>
            <a:spLocks noChangeArrowheads="1"/>
          </p:cNvSpPr>
          <p:nvPr/>
        </p:nvSpPr>
        <p:spPr bwMode="auto">
          <a:xfrm>
            <a:off x="3805199" y="4848619"/>
            <a:ext cx="2232025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000" dirty="0" smtClean="0"/>
              <a:t>?%</a:t>
            </a:r>
            <a:endParaRPr lang="en-US" altLang="ar-JO" sz="2000" dirty="0"/>
          </a:p>
          <a:p>
            <a:r>
              <a:rPr lang="en-US" altLang="ar-JO" b="0" dirty="0"/>
              <a:t> </a:t>
            </a:r>
            <a:r>
              <a:rPr lang="en-US" altLang="ar-JO" sz="2400" dirty="0">
                <a:solidFill>
                  <a:srgbClr val="FF0000"/>
                </a:solidFill>
              </a:rPr>
              <a:t>influencing factor</a:t>
            </a:r>
          </a:p>
        </p:txBody>
      </p:sp>
      <p:grpSp>
        <p:nvGrpSpPr>
          <p:cNvPr id="26" name="Group 34"/>
          <p:cNvGrpSpPr>
            <a:grpSpLocks/>
          </p:cNvGrpSpPr>
          <p:nvPr/>
        </p:nvGrpSpPr>
        <p:grpSpPr bwMode="auto">
          <a:xfrm rot="18903386" flipH="1" flipV="1">
            <a:off x="140553" y="2591584"/>
            <a:ext cx="960134" cy="621523"/>
            <a:chOff x="3834" y="6120"/>
            <a:chExt cx="988" cy="661"/>
          </a:xfrm>
        </p:grpSpPr>
        <p:sp>
          <p:nvSpPr>
            <p:cNvPr id="27" name="Freeform 35"/>
            <p:cNvSpPr>
              <a:spLocks/>
            </p:cNvSpPr>
            <p:nvPr/>
          </p:nvSpPr>
          <p:spPr bwMode="auto">
            <a:xfrm>
              <a:off x="3885" y="6120"/>
              <a:ext cx="795" cy="393"/>
            </a:xfrm>
            <a:custGeom>
              <a:avLst/>
              <a:gdLst>
                <a:gd name="T0" fmla="*/ 795 w 795"/>
                <a:gd name="T1" fmla="*/ 0 h 393"/>
                <a:gd name="T2" fmla="*/ 0 w 795"/>
                <a:gd name="T3" fmla="*/ 393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95" h="393">
                  <a:moveTo>
                    <a:pt x="795" y="0"/>
                  </a:moveTo>
                  <a:lnTo>
                    <a:pt x="0" y="39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8" name="Freeform 36"/>
            <p:cNvSpPr>
              <a:spLocks/>
            </p:cNvSpPr>
            <p:nvPr/>
          </p:nvSpPr>
          <p:spPr bwMode="auto">
            <a:xfrm>
              <a:off x="3834" y="6547"/>
              <a:ext cx="988" cy="234"/>
            </a:xfrm>
            <a:custGeom>
              <a:avLst/>
              <a:gdLst>
                <a:gd name="T0" fmla="*/ 0 w 988"/>
                <a:gd name="T1" fmla="*/ 0 h 234"/>
                <a:gd name="T2" fmla="*/ 988 w 988"/>
                <a:gd name="T3" fmla="*/ 23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8" h="234">
                  <a:moveTo>
                    <a:pt x="0" y="0"/>
                  </a:moveTo>
                  <a:lnTo>
                    <a:pt x="988" y="23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</p:grpSp>
      <p:grpSp>
        <p:nvGrpSpPr>
          <p:cNvPr id="29" name="Group 34"/>
          <p:cNvGrpSpPr>
            <a:grpSpLocks/>
          </p:cNvGrpSpPr>
          <p:nvPr/>
        </p:nvGrpSpPr>
        <p:grpSpPr bwMode="auto">
          <a:xfrm rot="18903386" flipH="1" flipV="1">
            <a:off x="1577051" y="5898878"/>
            <a:ext cx="960134" cy="621523"/>
            <a:chOff x="3834" y="6120"/>
            <a:chExt cx="988" cy="661"/>
          </a:xfrm>
        </p:grpSpPr>
        <p:sp>
          <p:nvSpPr>
            <p:cNvPr id="30" name="Freeform 35"/>
            <p:cNvSpPr>
              <a:spLocks/>
            </p:cNvSpPr>
            <p:nvPr/>
          </p:nvSpPr>
          <p:spPr bwMode="auto">
            <a:xfrm>
              <a:off x="3885" y="6120"/>
              <a:ext cx="795" cy="393"/>
            </a:xfrm>
            <a:custGeom>
              <a:avLst/>
              <a:gdLst>
                <a:gd name="T0" fmla="*/ 795 w 795"/>
                <a:gd name="T1" fmla="*/ 0 h 393"/>
                <a:gd name="T2" fmla="*/ 0 w 795"/>
                <a:gd name="T3" fmla="*/ 393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95" h="393">
                  <a:moveTo>
                    <a:pt x="795" y="0"/>
                  </a:moveTo>
                  <a:lnTo>
                    <a:pt x="0" y="39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31" name="Freeform 36"/>
            <p:cNvSpPr>
              <a:spLocks/>
            </p:cNvSpPr>
            <p:nvPr/>
          </p:nvSpPr>
          <p:spPr bwMode="auto">
            <a:xfrm>
              <a:off x="3834" y="6547"/>
              <a:ext cx="988" cy="234"/>
            </a:xfrm>
            <a:custGeom>
              <a:avLst/>
              <a:gdLst>
                <a:gd name="T0" fmla="*/ 0 w 988"/>
                <a:gd name="T1" fmla="*/ 0 h 234"/>
                <a:gd name="T2" fmla="*/ 988 w 988"/>
                <a:gd name="T3" fmla="*/ 23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8" h="234">
                  <a:moveTo>
                    <a:pt x="0" y="0"/>
                  </a:moveTo>
                  <a:lnTo>
                    <a:pt x="988" y="23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</p:grpSp>
      <p:sp>
        <p:nvSpPr>
          <p:cNvPr id="32" name="Rectangle 38"/>
          <p:cNvSpPr>
            <a:spLocks noChangeArrowheads="1"/>
          </p:cNvSpPr>
          <p:nvPr/>
        </p:nvSpPr>
        <p:spPr bwMode="auto">
          <a:xfrm>
            <a:off x="1249257" y="6049857"/>
            <a:ext cx="46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 dirty="0"/>
              <a:t>α</a:t>
            </a:r>
          </a:p>
        </p:txBody>
      </p:sp>
      <p:sp>
        <p:nvSpPr>
          <p:cNvPr id="33" name="Rectangle 38"/>
          <p:cNvSpPr>
            <a:spLocks noChangeArrowheads="1"/>
          </p:cNvSpPr>
          <p:nvPr/>
        </p:nvSpPr>
        <p:spPr bwMode="auto">
          <a:xfrm>
            <a:off x="38140" y="2556636"/>
            <a:ext cx="46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 dirty="0"/>
              <a:t>α</a:t>
            </a:r>
          </a:p>
        </p:txBody>
      </p:sp>
      <p:sp>
        <p:nvSpPr>
          <p:cNvPr id="34" name="Rectangle 37"/>
          <p:cNvSpPr>
            <a:spLocks noChangeArrowheads="1"/>
          </p:cNvSpPr>
          <p:nvPr/>
        </p:nvSpPr>
        <p:spPr bwMode="auto">
          <a:xfrm>
            <a:off x="1973368" y="6252643"/>
            <a:ext cx="62999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ar-JO" sz="2800" dirty="0" err="1"/>
              <a:t>d.F</a:t>
            </a:r>
            <a:endParaRPr lang="en-US" altLang="ar-JO" sz="2800" dirty="0"/>
          </a:p>
        </p:txBody>
      </p:sp>
      <p:sp>
        <p:nvSpPr>
          <p:cNvPr id="35" name="Rectangle 37"/>
          <p:cNvSpPr>
            <a:spLocks noChangeArrowheads="1"/>
          </p:cNvSpPr>
          <p:nvPr/>
        </p:nvSpPr>
        <p:spPr bwMode="auto">
          <a:xfrm>
            <a:off x="344707" y="3032431"/>
            <a:ext cx="10080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 dirty="0" err="1"/>
              <a:t>d.F</a:t>
            </a:r>
            <a:endParaRPr lang="en-US" altLang="ar-JO" sz="2800" dirty="0"/>
          </a:p>
        </p:txBody>
      </p:sp>
    </p:spTree>
    <p:extLst>
      <p:ext uri="{BB962C8B-B14F-4D97-AF65-F5344CB8AC3E}">
        <p14:creationId xmlns:p14="http://schemas.microsoft.com/office/powerpoint/2010/main" val="7784821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9344F-2A65-45A6-AB0E-4F572B89B6E0}" type="slidenum">
              <a:rPr lang="ar-SA" altLang="ar-JO"/>
              <a:pPr/>
              <a:t>23</a:t>
            </a:fld>
            <a:endParaRPr lang="en-US" altLang="ar-JO"/>
          </a:p>
        </p:txBody>
      </p:sp>
      <p:sp>
        <p:nvSpPr>
          <p:cNvPr id="209935" name="Rectangle 15"/>
          <p:cNvSpPr>
            <a:spLocks noChangeArrowheads="1"/>
          </p:cNvSpPr>
          <p:nvPr/>
        </p:nvSpPr>
        <p:spPr bwMode="auto">
          <a:xfrm>
            <a:off x="-269752" y="1029054"/>
            <a:ext cx="9413752" cy="4185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indent="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28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anose="02020603050405020304" pitchFamily="18" charset="0"/>
              </a:rPr>
              <a:t>Compute </a:t>
            </a:r>
            <a:r>
              <a:rPr lang="en-US" altLang="ar-JO" sz="28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anose="02020603050405020304" pitchFamily="18" charset="0"/>
              </a:rPr>
              <a:t>test statistics for each set of </a:t>
            </a:r>
            <a:r>
              <a:rPr lang="en-US" altLang="ar-JO" sz="28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anose="02020603050405020304" pitchFamily="18" charset="0"/>
              </a:rPr>
              <a:t>observation</a:t>
            </a:r>
          </a:p>
          <a:p>
            <a:r>
              <a:rPr lang="en-US" altLang="ar-JO" sz="2800" b="0" dirty="0" smtClean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ar-JO" sz="2800" b="0" dirty="0">
                <a:latin typeface="+mn-lt"/>
                <a:cs typeface="Times New Roman" panose="02020603050405020304" pitchFamily="18" charset="0"/>
              </a:rPr>
              <a:t>(data) or (study), </a:t>
            </a:r>
            <a:endParaRPr lang="en-US" altLang="ar-JO" sz="2800" b="0" dirty="0" smtClean="0">
              <a:latin typeface="+mn-lt"/>
              <a:cs typeface="Times New Roman" panose="02020603050405020304" pitchFamily="18" charset="0"/>
            </a:endParaRPr>
          </a:p>
          <a:p>
            <a:r>
              <a:rPr lang="en-US" altLang="ar-JO" sz="2800" b="1" dirty="0" smtClean="0">
                <a:solidFill>
                  <a:srgbClr val="7030A0"/>
                </a:solidFill>
                <a:latin typeface="+mn-lt"/>
                <a:cs typeface="Times New Roman" panose="02020603050405020304" pitchFamily="18" charset="0"/>
              </a:rPr>
              <a:t>we </a:t>
            </a:r>
            <a:r>
              <a:rPr lang="en-US" altLang="ar-JO" sz="2800" b="1" dirty="0">
                <a:solidFill>
                  <a:srgbClr val="7030A0"/>
                </a:solidFill>
                <a:latin typeface="+mn-lt"/>
                <a:cs typeface="Times New Roman" panose="02020603050405020304" pitchFamily="18" charset="0"/>
              </a:rPr>
              <a:t>might use different test of </a:t>
            </a:r>
            <a:r>
              <a:rPr lang="en-US" altLang="ar-JO" sz="2800" b="1" dirty="0" smtClean="0">
                <a:solidFill>
                  <a:srgbClr val="7030A0"/>
                </a:solidFill>
                <a:latin typeface="+mn-lt"/>
                <a:cs typeface="Times New Roman" panose="02020603050405020304" pitchFamily="18" charset="0"/>
              </a:rPr>
              <a:t>significance. </a:t>
            </a:r>
            <a:endParaRPr lang="en-US" altLang="ar-JO" sz="2800" b="1" dirty="0">
              <a:solidFill>
                <a:srgbClr val="7030A0"/>
              </a:solidFill>
              <a:latin typeface="+mn-lt"/>
              <a:cs typeface="Times New Roman" panose="02020603050405020304" pitchFamily="18" charset="0"/>
            </a:endParaRPr>
          </a:p>
          <a:p>
            <a:pPr lvl="1"/>
            <a:r>
              <a:rPr lang="en-US" altLang="ar-JO" sz="2600" b="1" dirty="0">
                <a:latin typeface="+mn-lt"/>
                <a:cs typeface="Times New Roman" panose="02020603050405020304" pitchFamily="18" charset="0"/>
              </a:rPr>
              <a:t>1-Depending on the </a:t>
            </a:r>
            <a:r>
              <a:rPr lang="en-US" altLang="ar-JO" sz="2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variable</a:t>
            </a:r>
            <a:r>
              <a:rPr lang="en-US" altLang="ar-JO" sz="2600" b="1" dirty="0">
                <a:latin typeface="+mn-lt"/>
                <a:cs typeface="Times New Roman" panose="02020603050405020304" pitchFamily="18" charset="0"/>
              </a:rPr>
              <a:t> that we deal </a:t>
            </a:r>
            <a:r>
              <a:rPr lang="en-US" altLang="ar-JO" sz="2600" b="1" dirty="0" smtClean="0">
                <a:latin typeface="+mn-lt"/>
                <a:cs typeface="Times New Roman" panose="02020603050405020304" pitchFamily="18" charset="0"/>
              </a:rPr>
              <a:t>with Whether data </a:t>
            </a:r>
            <a:r>
              <a:rPr lang="en-US" altLang="ar-JO" sz="2600" b="1" dirty="0">
                <a:latin typeface="+mn-lt"/>
                <a:cs typeface="Times New Roman" panose="02020603050405020304" pitchFamily="18" charset="0"/>
              </a:rPr>
              <a:t>is </a:t>
            </a:r>
          </a:p>
          <a:p>
            <a:pPr eaLnBrk="0" hangingPunct="0"/>
            <a:r>
              <a:rPr lang="en-US" altLang="ar-JO" sz="2400" b="0" dirty="0">
                <a:latin typeface="+mn-lt"/>
                <a:cs typeface="Times New Roman" panose="02020603050405020304" pitchFamily="18" charset="0"/>
              </a:rPr>
              <a:t>               </a:t>
            </a:r>
            <a:r>
              <a:rPr lang="en-US" altLang="ar-JO" sz="2400" dirty="0">
                <a:solidFill>
                  <a:srgbClr val="00CC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chemeClr val="accent1">
                    <a:lumMod val="50000"/>
                  </a:schemeClr>
                </a:solidFill>
                <a:latin typeface="+mn-lt"/>
                <a:cs typeface="Times New Roman" panose="02020603050405020304" pitchFamily="18" charset="0"/>
              </a:rPr>
              <a:t>Continuous</a:t>
            </a:r>
            <a:r>
              <a:rPr lang="en-US" altLang="ar-JO" sz="2800" b="1" dirty="0">
                <a:solidFill>
                  <a:srgbClr val="00CC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ar-JO" sz="2400" b="1" dirty="0">
                <a:latin typeface="+mn-lt"/>
                <a:cs typeface="Times New Roman" panose="02020603050405020304" pitchFamily="18" charset="0"/>
              </a:rPr>
              <a:t>            </a:t>
            </a:r>
            <a:r>
              <a:rPr lang="en-US" altLang="ar-JO" sz="2800" b="1" dirty="0">
                <a:solidFill>
                  <a:srgbClr val="CC3300"/>
                </a:solidFill>
                <a:latin typeface="+mn-lt"/>
                <a:cs typeface="Times New Roman" panose="02020603050405020304" pitchFamily="18" charset="0"/>
              </a:rPr>
              <a:t>  Discrete</a:t>
            </a:r>
            <a:r>
              <a:rPr lang="en-US" altLang="ar-JO" sz="2400" b="1" dirty="0">
                <a:latin typeface="+mn-lt"/>
                <a:cs typeface="Times New Roman" panose="02020603050405020304" pitchFamily="18" charset="0"/>
              </a:rPr>
              <a:t> . </a:t>
            </a:r>
          </a:p>
          <a:p>
            <a:pPr eaLnBrk="0" hangingPunct="0"/>
            <a:r>
              <a:rPr lang="en-US" altLang="ar-JO" sz="2400" b="1" dirty="0">
                <a:latin typeface="+mn-lt"/>
                <a:cs typeface="Times New Roman" panose="02020603050405020304" pitchFamily="18" charset="0"/>
              </a:rPr>
              <a:t> 2- </a:t>
            </a:r>
            <a:r>
              <a:rPr lang="en-US" altLang="ar-JO" sz="2800" b="1" dirty="0">
                <a:solidFill>
                  <a:srgbClr val="008000"/>
                </a:solidFill>
                <a:latin typeface="+mn-lt"/>
                <a:cs typeface="Times New Roman" panose="02020603050405020304" pitchFamily="18" charset="0"/>
              </a:rPr>
              <a:t>we will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compute</a:t>
            </a:r>
            <a:r>
              <a:rPr lang="en-US" altLang="ar-JO" sz="2800" b="1" dirty="0">
                <a:solidFill>
                  <a:srgbClr val="008000"/>
                </a:solidFill>
                <a:latin typeface="+mn-lt"/>
                <a:cs typeface="Times New Roman" panose="02020603050405020304" pitchFamily="18" charset="0"/>
              </a:rPr>
              <a:t> the value of </a:t>
            </a:r>
            <a:r>
              <a:rPr lang="en-US" altLang="ar-JO" sz="2800" b="1" dirty="0">
                <a:solidFill>
                  <a:srgbClr val="7030A0"/>
                </a:solidFill>
                <a:latin typeface="+mn-lt"/>
                <a:cs typeface="Times New Roman" panose="02020603050405020304" pitchFamily="18" charset="0"/>
              </a:rPr>
              <a:t>test statistics</a:t>
            </a:r>
            <a:r>
              <a:rPr lang="en-US" altLang="ar-JO" sz="2800" b="1" dirty="0">
                <a:solidFill>
                  <a:srgbClr val="008000"/>
                </a:solidFill>
                <a:latin typeface="+mn-lt"/>
                <a:cs typeface="Times New Roman" panose="02020603050405020304" pitchFamily="18" charset="0"/>
              </a:rPr>
              <a:t>.</a:t>
            </a:r>
          </a:p>
          <a:p>
            <a:pPr eaLnBrk="0" hangingPunct="0"/>
            <a:r>
              <a:rPr lang="en-US" altLang="ar-JO" sz="2400" b="1" dirty="0">
                <a:latin typeface="+mn-lt"/>
                <a:cs typeface="Times New Roman" panose="02020603050405020304" pitchFamily="18" charset="0"/>
              </a:rPr>
              <a:t> 3- </a:t>
            </a:r>
            <a:r>
              <a:rPr lang="en-US" altLang="ar-JO" sz="2800" b="1" dirty="0" smtClean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Compare </a:t>
            </a:r>
            <a:r>
              <a:rPr lang="en-US" altLang="ar-JO" sz="2800" b="1" dirty="0">
                <a:solidFill>
                  <a:srgbClr val="CC3300"/>
                </a:solidFill>
                <a:latin typeface="+mn-lt"/>
                <a:cs typeface="Times New Roman" panose="02020603050405020304" pitchFamily="18" charset="0"/>
              </a:rPr>
              <a:t>with </a:t>
            </a:r>
            <a:r>
              <a:rPr lang="en-US" altLang="ar-JO" sz="2800" b="1" dirty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accept</a:t>
            </a:r>
            <a:r>
              <a:rPr lang="en-US" altLang="ar-JO" sz="2800" b="1" dirty="0">
                <a:solidFill>
                  <a:srgbClr val="CC3300"/>
                </a:solidFill>
                <a:latin typeface="+mn-lt"/>
                <a:cs typeface="Times New Roman" panose="02020603050405020304" pitchFamily="18" charset="0"/>
              </a:rPr>
              <a:t> or </a:t>
            </a:r>
            <a:r>
              <a:rPr lang="en-US" altLang="ar-JO" sz="2800" b="1" dirty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reject</a:t>
            </a:r>
            <a:r>
              <a:rPr lang="en-US" altLang="ar-JO" sz="2800" b="1" dirty="0">
                <a:solidFill>
                  <a:srgbClr val="CC330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region.</a:t>
            </a:r>
          </a:p>
          <a:p>
            <a:pPr eaLnBrk="0" hangingPunct="0"/>
            <a:r>
              <a:rPr lang="en-US" altLang="ar-JO" sz="2400" b="1" dirty="0">
                <a:latin typeface="+mn-lt"/>
                <a:cs typeface="Times New Roman" panose="02020603050405020304" pitchFamily="18" charset="0"/>
              </a:rPr>
              <a:t> 4- </a:t>
            </a:r>
            <a:r>
              <a:rPr lang="en-US" altLang="ar-JO" sz="2400" b="1" dirty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Then by using test of significance</a:t>
            </a:r>
            <a:r>
              <a:rPr lang="en-US" altLang="ar-JO" sz="2400" b="1" dirty="0" smtClean="0">
                <a:latin typeface="+mn-lt"/>
                <a:cs typeface="Times New Roman" panose="02020603050405020304" pitchFamily="18" charset="0"/>
              </a:rPr>
              <a:t>.</a:t>
            </a:r>
            <a:endParaRPr lang="en-US" altLang="ar-JO" sz="2400" b="1" dirty="0">
              <a:latin typeface="+mn-lt"/>
              <a:cs typeface="Times New Roman" panose="02020603050405020304" pitchFamily="18" charset="0"/>
            </a:endParaRPr>
          </a:p>
          <a:p>
            <a:pPr eaLnBrk="0" hangingPunct="0"/>
            <a:r>
              <a:rPr lang="en-US" altLang="ar-JO" sz="24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ar-JO" sz="2400" b="1" dirty="0" smtClean="0">
                <a:latin typeface="+mn-lt"/>
                <a:cs typeface="Times New Roman" panose="02020603050405020304" pitchFamily="18" charset="0"/>
              </a:rPr>
              <a:t>5-</a:t>
            </a:r>
            <a:r>
              <a:rPr lang="en-US" altLang="ar-JO" sz="2400" b="1" dirty="0" smtClean="0">
                <a:solidFill>
                  <a:srgbClr val="333300"/>
                </a:solidFill>
                <a:latin typeface="+mn-lt"/>
                <a:cs typeface="Times New Roman" panose="02020603050405020304" pitchFamily="18" charset="0"/>
              </a:rPr>
              <a:t>We </a:t>
            </a:r>
            <a:r>
              <a:rPr lang="en-US" altLang="ar-JO" sz="2400" b="1" dirty="0">
                <a:solidFill>
                  <a:srgbClr val="333300"/>
                </a:solidFill>
                <a:latin typeface="+mn-lt"/>
                <a:cs typeface="Times New Roman" panose="02020603050405020304" pitchFamily="18" charset="0"/>
              </a:rPr>
              <a:t>will able to </a:t>
            </a:r>
            <a:r>
              <a:rPr lang="en-US" altLang="ar-JO" sz="24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quantify</a:t>
            </a:r>
            <a:r>
              <a:rPr lang="en-US" altLang="ar-JO" sz="2400" b="1" dirty="0">
                <a:solidFill>
                  <a:srgbClr val="333300"/>
                </a:solidFill>
                <a:latin typeface="+mn-lt"/>
                <a:cs typeface="Times New Roman" panose="02020603050405020304" pitchFamily="18" charset="0"/>
              </a:rPr>
              <a:t> (measure) the amount</a:t>
            </a:r>
          </a:p>
          <a:p>
            <a:pPr eaLnBrk="0" hangingPunct="0"/>
            <a:r>
              <a:rPr lang="en-US" altLang="ar-JO" sz="2400" b="1" dirty="0">
                <a:solidFill>
                  <a:srgbClr val="333300"/>
                </a:solidFill>
                <a:latin typeface="+mn-lt"/>
                <a:cs typeface="Times New Roman" panose="02020603050405020304" pitchFamily="18" charset="0"/>
              </a:rPr>
              <a:t>       ,   of </a:t>
            </a:r>
            <a:r>
              <a:rPr lang="en-US" altLang="ar-JO" sz="24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(α) </a:t>
            </a:r>
            <a:r>
              <a:rPr lang="en-US" altLang="ar-JO" sz="2400" b="1" dirty="0">
                <a:solidFill>
                  <a:srgbClr val="333300"/>
                </a:solidFill>
                <a:latin typeface="+mn-lt"/>
                <a:cs typeface="Times New Roman" panose="02020603050405020304" pitchFamily="18" charset="0"/>
              </a:rPr>
              <a:t>error or </a:t>
            </a:r>
            <a:r>
              <a:rPr lang="en-US" altLang="ar-JO" sz="24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(P) </a:t>
            </a:r>
            <a:r>
              <a:rPr lang="en-US" altLang="ar-JO" sz="2400" b="1" dirty="0">
                <a:solidFill>
                  <a:srgbClr val="333300"/>
                </a:solidFill>
                <a:latin typeface="+mn-lt"/>
                <a:cs typeface="Times New Roman" panose="02020603050405020304" pitchFamily="18" charset="0"/>
              </a:rPr>
              <a:t>value</a:t>
            </a:r>
            <a:r>
              <a:rPr lang="en-US" altLang="ar-JO" sz="2400" b="1" dirty="0">
                <a:solidFill>
                  <a:srgbClr val="669900"/>
                </a:solidFill>
                <a:latin typeface="+mn-lt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209924" name="Group 4"/>
          <p:cNvGrpSpPr>
            <a:grpSpLocks/>
          </p:cNvGrpSpPr>
          <p:nvPr/>
        </p:nvGrpSpPr>
        <p:grpSpPr bwMode="auto">
          <a:xfrm>
            <a:off x="3969784" y="4832047"/>
            <a:ext cx="4976331" cy="1889429"/>
            <a:chOff x="2922" y="3748"/>
            <a:chExt cx="6421" cy="1958"/>
          </a:xfrm>
        </p:grpSpPr>
        <p:sp>
          <p:nvSpPr>
            <p:cNvPr id="209934" name="Line 14"/>
            <p:cNvSpPr>
              <a:spLocks noChangeShapeType="1"/>
            </p:cNvSpPr>
            <p:nvPr/>
          </p:nvSpPr>
          <p:spPr bwMode="auto">
            <a:xfrm>
              <a:off x="3140" y="5706"/>
              <a:ext cx="559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9933" name="Line 13"/>
            <p:cNvSpPr>
              <a:spLocks noChangeShapeType="1"/>
            </p:cNvSpPr>
            <p:nvPr/>
          </p:nvSpPr>
          <p:spPr bwMode="auto">
            <a:xfrm flipV="1">
              <a:off x="3600" y="5447"/>
              <a:ext cx="1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9932" name="Line 12"/>
            <p:cNvSpPr>
              <a:spLocks noChangeShapeType="1"/>
            </p:cNvSpPr>
            <p:nvPr/>
          </p:nvSpPr>
          <p:spPr bwMode="auto">
            <a:xfrm flipV="1">
              <a:off x="8263" y="5447"/>
              <a:ext cx="1" cy="2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9931" name="Freeform 11"/>
            <p:cNvSpPr>
              <a:spLocks/>
            </p:cNvSpPr>
            <p:nvPr/>
          </p:nvSpPr>
          <p:spPr bwMode="auto">
            <a:xfrm>
              <a:off x="3060" y="3848"/>
              <a:ext cx="2880" cy="1706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9930" name="Freeform 10"/>
            <p:cNvSpPr>
              <a:spLocks/>
            </p:cNvSpPr>
            <p:nvPr/>
          </p:nvSpPr>
          <p:spPr bwMode="auto">
            <a:xfrm flipH="1">
              <a:off x="5940" y="3862"/>
              <a:ext cx="2880" cy="1705"/>
            </a:xfrm>
            <a:custGeom>
              <a:avLst/>
              <a:gdLst>
                <a:gd name="T0" fmla="*/ 0 w 3060"/>
                <a:gd name="T1" fmla="*/ 1980 h 2190"/>
                <a:gd name="T2" fmla="*/ 180 w 3060"/>
                <a:gd name="T3" fmla="*/ 1980 h 2190"/>
                <a:gd name="T4" fmla="*/ 720 w 3060"/>
                <a:gd name="T5" fmla="*/ 1980 h 2190"/>
                <a:gd name="T6" fmla="*/ 1800 w 3060"/>
                <a:gd name="T7" fmla="*/ 720 h 2190"/>
                <a:gd name="T8" fmla="*/ 2520 w 3060"/>
                <a:gd name="T9" fmla="*/ 180 h 2190"/>
                <a:gd name="T10" fmla="*/ 3060 w 3060"/>
                <a:gd name="T11" fmla="*/ 0 h 2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60" h="2190">
                  <a:moveTo>
                    <a:pt x="0" y="1980"/>
                  </a:moveTo>
                  <a:cubicBezTo>
                    <a:pt x="30" y="1980"/>
                    <a:pt x="60" y="1980"/>
                    <a:pt x="180" y="1980"/>
                  </a:cubicBezTo>
                  <a:cubicBezTo>
                    <a:pt x="300" y="1980"/>
                    <a:pt x="450" y="2190"/>
                    <a:pt x="720" y="1980"/>
                  </a:cubicBezTo>
                  <a:cubicBezTo>
                    <a:pt x="990" y="1770"/>
                    <a:pt x="1500" y="1020"/>
                    <a:pt x="1800" y="720"/>
                  </a:cubicBezTo>
                  <a:cubicBezTo>
                    <a:pt x="2100" y="420"/>
                    <a:pt x="2310" y="300"/>
                    <a:pt x="2520" y="180"/>
                  </a:cubicBezTo>
                  <a:cubicBezTo>
                    <a:pt x="2730" y="60"/>
                    <a:pt x="2970" y="30"/>
                    <a:pt x="306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9929" name="Text Box 9"/>
            <p:cNvSpPr txBox="1">
              <a:spLocks noChangeArrowheads="1"/>
            </p:cNvSpPr>
            <p:nvPr/>
          </p:nvSpPr>
          <p:spPr bwMode="auto">
            <a:xfrm>
              <a:off x="4860" y="4547"/>
              <a:ext cx="21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 b="1" dirty="0">
                  <a:solidFill>
                    <a:srgbClr val="33CC33"/>
                  </a:solidFill>
                  <a:cs typeface="Times New Roman" panose="02020603050405020304" pitchFamily="18" charset="0"/>
                </a:rPr>
                <a:t>Accept</a:t>
              </a:r>
              <a:endParaRPr lang="en-US" altLang="ar-JO" sz="2800" b="1" dirty="0">
                <a:solidFill>
                  <a:srgbClr val="33CC33"/>
                </a:solidFill>
              </a:endParaRPr>
            </a:p>
          </p:txBody>
        </p:sp>
        <p:sp>
          <p:nvSpPr>
            <p:cNvPr id="209928" name="Text Box 8"/>
            <p:cNvSpPr txBox="1">
              <a:spLocks noChangeArrowheads="1"/>
            </p:cNvSpPr>
            <p:nvPr/>
          </p:nvSpPr>
          <p:spPr bwMode="auto">
            <a:xfrm>
              <a:off x="2922" y="3748"/>
              <a:ext cx="21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400" b="1" dirty="0">
                  <a:solidFill>
                    <a:srgbClr val="FF3399"/>
                  </a:solidFill>
                  <a:cs typeface="Times New Roman" panose="02020603050405020304" pitchFamily="18" charset="0"/>
                </a:rPr>
                <a:t>Reject</a:t>
              </a:r>
              <a:endParaRPr lang="en-US" altLang="ar-JO" sz="2400" b="1" dirty="0">
                <a:solidFill>
                  <a:srgbClr val="FF3399"/>
                </a:solidFill>
              </a:endParaRPr>
            </a:p>
          </p:txBody>
        </p:sp>
        <p:sp>
          <p:nvSpPr>
            <p:cNvPr id="209927" name="Text Box 7"/>
            <p:cNvSpPr txBox="1">
              <a:spLocks noChangeArrowheads="1"/>
            </p:cNvSpPr>
            <p:nvPr/>
          </p:nvSpPr>
          <p:spPr bwMode="auto">
            <a:xfrm>
              <a:off x="7183" y="3824"/>
              <a:ext cx="21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/>
              <a:r>
                <a:rPr lang="en-US" altLang="ar-JO" sz="2800" b="1" dirty="0">
                  <a:solidFill>
                    <a:srgbClr val="FF3399"/>
                  </a:solidFill>
                  <a:cs typeface="Times New Roman" panose="02020603050405020304" pitchFamily="18" charset="0"/>
                </a:rPr>
                <a:t>Reject</a:t>
              </a:r>
              <a:endParaRPr lang="en-US" altLang="ar-JO" sz="2800" b="1" dirty="0">
                <a:solidFill>
                  <a:srgbClr val="FF3399"/>
                </a:solidFill>
              </a:endParaRPr>
            </a:p>
          </p:txBody>
        </p:sp>
        <p:sp>
          <p:nvSpPr>
            <p:cNvPr id="209926" name="Line 6"/>
            <p:cNvSpPr>
              <a:spLocks noChangeShapeType="1"/>
            </p:cNvSpPr>
            <p:nvPr/>
          </p:nvSpPr>
          <p:spPr bwMode="auto">
            <a:xfrm>
              <a:off x="7920" y="4187"/>
              <a:ext cx="72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9925" name="Line 5"/>
            <p:cNvSpPr>
              <a:spLocks noChangeShapeType="1"/>
            </p:cNvSpPr>
            <p:nvPr/>
          </p:nvSpPr>
          <p:spPr bwMode="auto">
            <a:xfrm flipH="1">
              <a:off x="3240" y="4007"/>
              <a:ext cx="720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</p:grpSp>
      <p:sp>
        <p:nvSpPr>
          <p:cNvPr id="209939" name="Rectangle 19"/>
          <p:cNvSpPr>
            <a:spLocks noChangeArrowheads="1"/>
          </p:cNvSpPr>
          <p:nvPr/>
        </p:nvSpPr>
        <p:spPr bwMode="auto">
          <a:xfrm>
            <a:off x="-2392363" y="3740150"/>
            <a:ext cx="2073275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tabLst>
                <a:tab pos="1839913" algn="l"/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1839913" algn="l"/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1839913" algn="l"/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1839913" algn="l"/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1839913" algn="l"/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1839913" algn="l"/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1839913" algn="l"/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1839913" algn="l"/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1839913" algn="l"/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1100" b="0"/>
              <a:t/>
            </a:r>
            <a:br>
              <a:rPr lang="en-US" altLang="ar-JO" sz="1100" b="0"/>
            </a:br>
            <a:endParaRPr lang="en-US" altLang="ar-JO" b="0"/>
          </a:p>
          <a:p>
            <a:pPr eaLnBrk="0" hangingPunct="0"/>
            <a:r>
              <a:rPr lang="en-US" altLang="ar-JO" sz="1400" b="0">
                <a:cs typeface="Times New Roman" panose="02020603050405020304" pitchFamily="18" charset="0"/>
              </a:rPr>
              <a:t>	 </a:t>
            </a:r>
            <a:endParaRPr lang="en-US" altLang="ar-JO" sz="1100" b="0"/>
          </a:p>
          <a:p>
            <a:pPr eaLnBrk="0" hangingPunct="0"/>
            <a:r>
              <a:rPr lang="en-US" altLang="ar-JO" sz="1400" b="0">
                <a:cs typeface="Times New Roman" panose="02020603050405020304" pitchFamily="18" charset="0"/>
              </a:rPr>
              <a:t> </a:t>
            </a:r>
            <a:endParaRPr lang="en-US" altLang="ar-JO" sz="1100" b="0"/>
          </a:p>
          <a:p>
            <a:pPr eaLnBrk="0" hangingPunct="0"/>
            <a:endParaRPr lang="en-US" altLang="ar-JO" b="0"/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7057047" y="-86634"/>
            <a:ext cx="2426922" cy="1323439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ar-JO" sz="1000" dirty="0">
                <a:cs typeface="Times New Roman" panose="02020603050405020304" pitchFamily="18" charset="0"/>
              </a:rPr>
              <a:t>I- Data  Nature of data (variable</a:t>
            </a:r>
            <a:r>
              <a:rPr lang="en-US" altLang="ar-JO" sz="1000" b="0" dirty="0">
                <a:cs typeface="Times New Roman" panose="02020603050405020304" pitchFamily="18" charset="0"/>
              </a:rPr>
              <a:t>)</a:t>
            </a:r>
            <a:r>
              <a:rPr lang="en-US" altLang="ar-JO" sz="1000" dirty="0">
                <a:cs typeface="Times New Roman" panose="02020603050405020304" pitchFamily="18" charset="0"/>
              </a:rPr>
              <a:t> </a:t>
            </a:r>
          </a:p>
          <a:p>
            <a:r>
              <a:rPr lang="en-US" altLang="ar-JO" sz="1000" dirty="0" smtClean="0">
                <a:cs typeface="Times New Roman" panose="02020603050405020304" pitchFamily="18" charset="0"/>
              </a:rPr>
              <a:t>2-Assumption</a:t>
            </a:r>
            <a:r>
              <a:rPr lang="en-US" altLang="ar-JO" sz="1000" dirty="0" smtClean="0"/>
              <a:t> </a:t>
            </a:r>
            <a:endParaRPr lang="en-US" altLang="ar-JO" sz="1000" dirty="0"/>
          </a:p>
          <a:p>
            <a:r>
              <a:rPr lang="en-US" altLang="ar-JO" sz="1000" dirty="0" smtClean="0">
                <a:cs typeface="Times New Roman" panose="02020603050405020304" pitchFamily="18" charset="0"/>
              </a:rPr>
              <a:t>3-Hypothesis </a:t>
            </a:r>
            <a:r>
              <a:rPr lang="en-US" altLang="ar-JO" sz="1000" dirty="0">
                <a:cs typeface="Times New Roman" panose="02020603050405020304" pitchFamily="18" charset="0"/>
              </a:rPr>
              <a:t>formulation</a:t>
            </a:r>
            <a:r>
              <a:rPr lang="en-US" altLang="ar-JO" sz="1000" dirty="0"/>
              <a:t> </a:t>
            </a:r>
          </a:p>
          <a:p>
            <a:r>
              <a:rPr lang="en-US" altLang="ar-JO" sz="1000" dirty="0"/>
              <a:t>4-Test statistics</a:t>
            </a:r>
          </a:p>
          <a:p>
            <a:r>
              <a:rPr lang="en-US" altLang="ar-JO" sz="1000" dirty="0">
                <a:cs typeface="Times New Roman" panose="02020603050405020304" pitchFamily="18" charset="0"/>
              </a:rPr>
              <a:t>5-Define Level of Significance</a:t>
            </a:r>
            <a:r>
              <a:rPr lang="en-US" altLang="ar-JO" sz="1000" dirty="0"/>
              <a:t> </a:t>
            </a:r>
          </a:p>
          <a:p>
            <a:r>
              <a:rPr lang="en-US" altLang="ar-JO" sz="1000" dirty="0">
                <a:solidFill>
                  <a:srgbClr val="FF0000"/>
                </a:solidFill>
                <a:cs typeface="Times New Roman" panose="02020603050405020304" pitchFamily="18" charset="0"/>
              </a:rPr>
              <a:t>6-Apply The Proper Test of Significance</a:t>
            </a:r>
          </a:p>
          <a:p>
            <a:r>
              <a:rPr lang="en-US" altLang="ar-JO" sz="1000" dirty="0">
                <a:cs typeface="Times New Roman" panose="02020603050405020304" pitchFamily="18" charset="0"/>
              </a:rPr>
              <a:t>7-Statistical decision </a:t>
            </a:r>
          </a:p>
          <a:p>
            <a:r>
              <a:rPr lang="en-US" altLang="ar-JO" sz="1000" dirty="0">
                <a:cs typeface="Times New Roman" panose="02020603050405020304" pitchFamily="18" charset="0"/>
              </a:rPr>
              <a:t>8-P value</a:t>
            </a:r>
            <a:r>
              <a:rPr lang="en-US" altLang="ar-JO" sz="1000" dirty="0"/>
              <a:t> </a:t>
            </a:r>
          </a:p>
        </p:txBody>
      </p:sp>
      <p:sp>
        <p:nvSpPr>
          <p:cNvPr id="2" name="Rectangle 1"/>
          <p:cNvSpPr/>
          <p:nvPr/>
        </p:nvSpPr>
        <p:spPr>
          <a:xfrm>
            <a:off x="433753" y="390420"/>
            <a:ext cx="66232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ar-JO" sz="3200" b="1" dirty="0">
                <a:solidFill>
                  <a:srgbClr val="C00000"/>
                </a:solidFill>
                <a:cs typeface="Times New Roman" panose="02020603050405020304" pitchFamily="18" charset="0"/>
              </a:rPr>
              <a:t>Apply The Proper Test of Significance </a:t>
            </a:r>
          </a:p>
        </p:txBody>
      </p:sp>
    </p:spTree>
    <p:extLst>
      <p:ext uri="{BB962C8B-B14F-4D97-AF65-F5344CB8AC3E}">
        <p14:creationId xmlns:p14="http://schemas.microsoft.com/office/powerpoint/2010/main" val="41094333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DB2D-EA90-4716-A8E0-8BEFE25FDB01}" type="slidenum">
              <a:rPr lang="ar-SA" altLang="ar-JO"/>
              <a:pPr/>
              <a:t>24</a:t>
            </a:fld>
            <a:endParaRPr lang="en-US" altLang="ar-JO"/>
          </a:p>
        </p:txBody>
      </p:sp>
      <p:sp>
        <p:nvSpPr>
          <p:cNvPr id="220164" name="Rectangle 4"/>
          <p:cNvSpPr>
            <a:spLocks noChangeArrowheads="1"/>
          </p:cNvSpPr>
          <p:nvPr/>
        </p:nvSpPr>
        <p:spPr bwMode="auto">
          <a:xfrm>
            <a:off x="0" y="188913"/>
            <a:ext cx="9144000" cy="6373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b="1" u="sng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If by using test of sing</a:t>
            </a:r>
          </a:p>
          <a:p>
            <a:pPr>
              <a:buClr>
                <a:srgbClr val="CC3300"/>
              </a:buClr>
              <a:buFont typeface="Wingdings" panose="05000000000000000000" pitchFamily="2" charset="2"/>
              <a:buChar char="Ø"/>
            </a:pPr>
            <a:r>
              <a:rPr lang="en-US" altLang="ar-JO" sz="2800" dirty="0">
                <a:cs typeface="Times New Roman" panose="02020603050405020304" pitchFamily="18" charset="0"/>
              </a:rPr>
              <a:t>we found that calculated (P) value is </a:t>
            </a:r>
          </a:p>
          <a:p>
            <a:r>
              <a:rPr lang="en-US" altLang="ar-JO" sz="2800" dirty="0" smtClean="0">
                <a:cs typeface="Times New Roman" panose="02020603050405020304" pitchFamily="18" charset="0"/>
              </a:rPr>
              <a:t>      </a:t>
            </a:r>
            <a:r>
              <a:rPr lang="en-US" altLang="ar-JO" sz="2800" b="1" dirty="0" smtClean="0">
                <a:cs typeface="Times New Roman" panose="02020603050405020304" pitchFamily="18" charset="0"/>
              </a:rPr>
              <a:t>larger </a:t>
            </a:r>
            <a:r>
              <a:rPr lang="en-US" altLang="ar-JO" sz="2800" dirty="0">
                <a:cs typeface="Times New Roman" panose="02020603050405020304" pitchFamily="18" charset="0"/>
              </a:rPr>
              <a:t>than 5% </a:t>
            </a:r>
            <a:r>
              <a:rPr lang="en-US" altLang="ar-JO" sz="2800" b="1" dirty="0">
                <a:solidFill>
                  <a:srgbClr val="FF3399"/>
                </a:solidFill>
                <a:cs typeface="Times New Roman" panose="02020603050405020304" pitchFamily="18" charset="0"/>
              </a:rPr>
              <a:t>(0.05)</a:t>
            </a:r>
          </a:p>
          <a:p>
            <a:r>
              <a:rPr lang="en-US" altLang="ar-JO" sz="2800" b="1" dirty="0">
                <a:solidFill>
                  <a:srgbClr val="009900"/>
                </a:solidFill>
                <a:cs typeface="Times New Roman" panose="02020603050405020304" pitchFamily="18" charset="0"/>
              </a:rPr>
              <a:t>this means that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chance factor </a:t>
            </a:r>
            <a:r>
              <a:rPr lang="en-US" altLang="ar-JO" sz="2800" b="1" dirty="0">
                <a:solidFill>
                  <a:srgbClr val="009900"/>
                </a:solidFill>
                <a:cs typeface="Times New Roman" panose="02020603050405020304" pitchFamily="18" charset="0"/>
              </a:rPr>
              <a:t>affect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more </a:t>
            </a:r>
            <a:r>
              <a:rPr lang="en-US" altLang="ar-JO" sz="2800" b="1" dirty="0">
                <a:cs typeface="Times New Roman" panose="02020603050405020304" pitchFamily="18" charset="0"/>
              </a:rPr>
              <a:t>then</a:t>
            </a:r>
            <a:r>
              <a:rPr lang="en-US" altLang="ar-JO" sz="2800" b="1" dirty="0">
                <a:solidFill>
                  <a:srgbClr val="009900"/>
                </a:solidFill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5%,</a:t>
            </a:r>
            <a:r>
              <a:rPr lang="en-US" altLang="ar-JO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</a:p>
          <a:p>
            <a:r>
              <a:rPr lang="en-US" altLang="ar-JO" sz="2800" dirty="0">
                <a:cs typeface="Times New Roman" panose="02020603050405020304" pitchFamily="18" charset="0"/>
              </a:rPr>
              <a:t>   </a:t>
            </a:r>
            <a:r>
              <a:rPr lang="en-US" altLang="ar-JO" sz="2800" u="sng" dirty="0">
                <a:cs typeface="Times New Roman" panose="02020603050405020304" pitchFamily="18" charset="0"/>
              </a:rPr>
              <a:t>in another word, the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influencing factor</a:t>
            </a:r>
            <a:r>
              <a:rPr lang="en-US" altLang="ar-JO" sz="2800" dirty="0">
                <a:solidFill>
                  <a:srgbClr val="CC3300"/>
                </a:solidFill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cs typeface="Times New Roman" panose="02020603050405020304" pitchFamily="18" charset="0"/>
              </a:rPr>
              <a:t>is affecting the</a:t>
            </a:r>
            <a:r>
              <a:rPr lang="en-US" altLang="ar-JO" sz="2800" b="0" dirty="0">
                <a:cs typeface="Times New Roman" panose="02020603050405020304" pitchFamily="18" charset="0"/>
              </a:rPr>
              <a:t> </a:t>
            </a:r>
            <a:r>
              <a:rPr lang="en-US" altLang="ar-JO" sz="2600" b="1" dirty="0">
                <a:solidFill>
                  <a:srgbClr val="009900"/>
                </a:solidFill>
                <a:cs typeface="Times New Roman" panose="02020603050405020304" pitchFamily="18" charset="0"/>
              </a:rPr>
              <a:t>difference </a:t>
            </a:r>
            <a:r>
              <a:rPr lang="en-US" altLang="ar-JO" sz="2600" b="1" dirty="0">
                <a:solidFill>
                  <a:srgbClr val="FF0000"/>
                </a:solidFill>
                <a:cs typeface="Times New Roman" panose="02020603050405020304" pitchFamily="18" charset="0"/>
              </a:rPr>
              <a:t>less</a:t>
            </a:r>
            <a:r>
              <a:rPr lang="en-US" altLang="ar-JO" sz="2600" b="1" dirty="0">
                <a:solidFill>
                  <a:srgbClr val="002060"/>
                </a:solidFill>
                <a:cs typeface="Times New Roman" panose="02020603050405020304" pitchFamily="18" charset="0"/>
              </a:rPr>
              <a:t> than </a:t>
            </a:r>
            <a:r>
              <a:rPr lang="en-US" altLang="ar-JO" sz="2600" b="1" dirty="0">
                <a:solidFill>
                  <a:srgbClr val="FF0000"/>
                </a:solidFill>
                <a:cs typeface="Times New Roman" panose="02020603050405020304" pitchFamily="18" charset="0"/>
              </a:rPr>
              <a:t>95%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  </a:t>
            </a:r>
          </a:p>
          <a:p>
            <a:r>
              <a:rPr lang="en-US" altLang="ar-JO" sz="2400" b="1" dirty="0">
                <a:cs typeface="Times New Roman" panose="02020603050405020304" pitchFamily="18" charset="0"/>
              </a:rPr>
              <a:t>   </a:t>
            </a:r>
            <a:r>
              <a:rPr lang="en-US" altLang="ar-JO" sz="2800" b="1" dirty="0">
                <a:cs typeface="Times New Roman" panose="02020603050405020304" pitchFamily="18" charset="0"/>
              </a:rPr>
              <a:t>in this we </a:t>
            </a:r>
            <a:r>
              <a:rPr lang="en-US" altLang="ar-JO" sz="2800" b="1" u="sng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accept the Ho</a:t>
            </a:r>
            <a:r>
              <a:rPr lang="en-US" altLang="ar-JO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cs typeface="Times New Roman" panose="02020603050405020304" pitchFamily="18" charset="0"/>
              </a:rPr>
              <a:t>, or</a:t>
            </a:r>
          </a:p>
          <a:p>
            <a:pPr>
              <a:buClr>
                <a:srgbClr val="CC3300"/>
              </a:buClr>
              <a:buFont typeface="Wingdings" panose="05000000000000000000" pitchFamily="2" charset="2"/>
              <a:buChar char="ü"/>
            </a:pPr>
            <a:r>
              <a:rPr lang="en-US" altLang="ar-JO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the difference </a:t>
            </a:r>
            <a:r>
              <a:rPr lang="en-US" altLang="ar-JO" sz="2800" b="1" dirty="0">
                <a:cs typeface="Times New Roman" panose="02020603050405020304" pitchFamily="18" charset="0"/>
              </a:rPr>
              <a:t>between these groups is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not significance</a:t>
            </a:r>
            <a:r>
              <a:rPr lang="en-US" altLang="ar-JO" sz="2400" b="1" dirty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.</a:t>
            </a:r>
          </a:p>
          <a:p>
            <a:r>
              <a:rPr lang="en-US" altLang="ar-JO" sz="2400" b="1" dirty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                                             </a:t>
            </a:r>
            <a:r>
              <a:rPr lang="en-US" altLang="ar-JO" sz="2400" dirty="0">
                <a:cs typeface="Times New Roman" panose="02020603050405020304" pitchFamily="18" charset="0"/>
              </a:rPr>
              <a:t>And</a:t>
            </a:r>
          </a:p>
          <a:p>
            <a:r>
              <a:rPr lang="en-US" altLang="ar-JO" sz="2800" dirty="0">
                <a:solidFill>
                  <a:srgbClr val="000099"/>
                </a:solidFill>
                <a:cs typeface="Times New Roman" panose="02020603050405020304" pitchFamily="18" charset="0"/>
              </a:rPr>
              <a:t>There is  a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chance factor </a:t>
            </a:r>
            <a:r>
              <a:rPr lang="en-US" altLang="ar-JO" sz="2800" b="1" dirty="0">
                <a:solidFill>
                  <a:srgbClr val="000099"/>
                </a:solidFill>
                <a:cs typeface="Times New Roman" panose="02020603050405020304" pitchFamily="18" charset="0"/>
              </a:rPr>
              <a:t>causing</a:t>
            </a:r>
            <a:r>
              <a:rPr lang="en-US" altLang="ar-JO" sz="2800" dirty="0">
                <a:solidFill>
                  <a:srgbClr val="000099"/>
                </a:solidFill>
                <a:cs typeface="Times New Roman" panose="02020603050405020304" pitchFamily="18" charset="0"/>
              </a:rPr>
              <a:t> the difference beside the </a:t>
            </a:r>
            <a:r>
              <a:rPr lang="en-US" altLang="ar-JO" sz="2800" dirty="0" smtClean="0">
                <a:solidFill>
                  <a:srgbClr val="000099"/>
                </a:solidFill>
                <a:cs typeface="Times New Roman" panose="02020603050405020304" pitchFamily="18" charset="0"/>
              </a:rPr>
              <a:t>   influencing </a:t>
            </a:r>
            <a:r>
              <a:rPr lang="en-US" altLang="ar-JO" sz="2800" dirty="0">
                <a:solidFill>
                  <a:srgbClr val="000099"/>
                </a:solidFill>
                <a:cs typeface="Times New Roman" panose="02020603050405020304" pitchFamily="18" charset="0"/>
              </a:rPr>
              <a:t>factor</a:t>
            </a:r>
            <a:r>
              <a:rPr lang="en-US" altLang="ar-JO" sz="2800" b="0" dirty="0">
                <a:solidFill>
                  <a:srgbClr val="000099"/>
                </a:solidFill>
                <a:cs typeface="Times New Roman" panose="02020603050405020304" pitchFamily="18" charset="0"/>
              </a:rPr>
              <a:t>.</a:t>
            </a:r>
          </a:p>
          <a:p>
            <a:r>
              <a:rPr lang="en-US" altLang="ar-JO" sz="2400" dirty="0">
                <a:cs typeface="Times New Roman" panose="02020603050405020304" pitchFamily="18" charset="0"/>
              </a:rPr>
              <a:t>         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P &gt; 0.05</a:t>
            </a:r>
            <a:r>
              <a:rPr lang="en-US" altLang="ar-JO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ar-JO" sz="2400" dirty="0"/>
              <a:t>→</a:t>
            </a:r>
            <a:r>
              <a:rPr lang="en-US" altLang="ar-JO" sz="2400" dirty="0"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accept Ho</a:t>
            </a:r>
            <a:r>
              <a:rPr lang="en-US" altLang="ar-JO" sz="24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ar-JO" sz="2400" dirty="0"/>
              <a:t>→</a:t>
            </a:r>
            <a:r>
              <a:rPr lang="en-US" altLang="ar-JO" sz="2400" dirty="0"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cs typeface="Times New Roman" panose="02020603050405020304" pitchFamily="18" charset="0"/>
              </a:rPr>
              <a:t>no significance difference</a:t>
            </a:r>
            <a:r>
              <a:rPr lang="en-US" altLang="ar-JO" sz="2400" b="1" dirty="0">
                <a:cs typeface="Times New Roman" panose="02020603050405020304" pitchFamily="18" charset="0"/>
              </a:rPr>
              <a:t> </a:t>
            </a:r>
            <a:r>
              <a:rPr lang="en-US" altLang="ar-JO" sz="2400" dirty="0">
                <a:cs typeface="Times New Roman" panose="02020603050405020304" pitchFamily="18" charset="0"/>
              </a:rPr>
              <a:t>.</a:t>
            </a:r>
          </a:p>
          <a:p>
            <a:endParaRPr lang="en-US" altLang="ar-JO" sz="2400" dirty="0">
              <a:cs typeface="Times New Roman" panose="02020603050405020304" pitchFamily="18" charset="0"/>
            </a:endParaRPr>
          </a:p>
          <a:p>
            <a:pPr>
              <a:buClr>
                <a:srgbClr val="00CC00"/>
              </a:buClr>
              <a:buFont typeface="Wingdings" panose="05000000000000000000" pitchFamily="2" charset="2"/>
              <a:buChar char="ü"/>
            </a:pPr>
            <a:r>
              <a:rPr lang="en-US" altLang="ar-JO" sz="2800" b="1" dirty="0">
                <a:cs typeface="Times New Roman" panose="02020603050405020304" pitchFamily="18" charset="0"/>
              </a:rPr>
              <a:t>This mean that the effect of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influencing</a:t>
            </a:r>
            <a:r>
              <a:rPr lang="en-US" altLang="ar-JO" sz="2800" b="1" dirty="0">
                <a:cs typeface="Times New Roman" panose="02020603050405020304" pitchFamily="18" charset="0"/>
              </a:rPr>
              <a:t> factor</a:t>
            </a:r>
          </a:p>
          <a:p>
            <a:r>
              <a:rPr lang="en-US" altLang="ar-JO" sz="2800" b="1" dirty="0">
                <a:cs typeface="Times New Roman" panose="02020603050405020304" pitchFamily="18" charset="0"/>
              </a:rPr>
              <a:t>      is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not significance</a:t>
            </a:r>
            <a:r>
              <a:rPr lang="en-US" altLang="ar-JO" sz="2800" b="1" dirty="0"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19069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CF64-CE45-47EE-A278-6227577EA53F}" type="slidenum">
              <a:rPr lang="ar-SA" altLang="ar-JO"/>
              <a:pPr/>
              <a:t>25</a:t>
            </a:fld>
            <a:endParaRPr lang="en-US" altLang="ar-JO"/>
          </a:p>
        </p:txBody>
      </p:sp>
      <p:sp>
        <p:nvSpPr>
          <p:cNvPr id="221188" name="Rectangle 4"/>
          <p:cNvSpPr>
            <a:spLocks noChangeArrowheads="1"/>
          </p:cNvSpPr>
          <p:nvPr/>
        </p:nvSpPr>
        <p:spPr bwMode="auto">
          <a:xfrm>
            <a:off x="0" y="1264872"/>
            <a:ext cx="9144000" cy="4789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dirty="0">
                <a:cs typeface="Times New Roman" panose="02020603050405020304" pitchFamily="18" charset="0"/>
              </a:rPr>
              <a:t>If the </a:t>
            </a:r>
            <a:r>
              <a:rPr lang="en-US" altLang="ar-JO" sz="2800" b="1" dirty="0">
                <a:cs typeface="Times New Roman" panose="02020603050405020304" pitchFamily="18" charset="0"/>
              </a:rPr>
              <a:t>calculated</a:t>
            </a:r>
            <a:r>
              <a:rPr lang="en-US" altLang="ar-JO" sz="2800" dirty="0"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P value </a:t>
            </a:r>
            <a:r>
              <a:rPr lang="en-US" altLang="ar-JO" sz="2800" dirty="0">
                <a:cs typeface="Times New Roman" panose="02020603050405020304" pitchFamily="18" charset="0"/>
              </a:rPr>
              <a:t>is </a:t>
            </a:r>
            <a:r>
              <a:rPr lang="en-US" altLang="ar-JO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smaller</a:t>
            </a:r>
            <a:r>
              <a:rPr lang="en-US" altLang="ar-JO" sz="2800" dirty="0">
                <a:cs typeface="Times New Roman" panose="02020603050405020304" pitchFamily="18" charset="0"/>
              </a:rPr>
              <a:t> than </a:t>
            </a:r>
            <a:r>
              <a:rPr lang="en-US" altLang="ar-JO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5% </a:t>
            </a:r>
            <a:r>
              <a:rPr lang="en-US" altLang="ar-JO" sz="2800" dirty="0">
                <a:cs typeface="Times New Roman" panose="02020603050405020304" pitchFamily="18" charset="0"/>
              </a:rPr>
              <a:t>(</a:t>
            </a:r>
            <a:r>
              <a:rPr lang="en-US" altLang="ar-JO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P&lt;0.05)</a:t>
            </a:r>
            <a:r>
              <a:rPr lang="en-US" altLang="ar-JO" sz="2800" dirty="0">
                <a:cs typeface="Times New Roman" panose="02020603050405020304" pitchFamily="18" charset="0"/>
              </a:rPr>
              <a:t> it means that</a:t>
            </a:r>
            <a:r>
              <a:rPr lang="en-US" altLang="ar-JO" sz="2800" b="0" dirty="0">
                <a:cs typeface="Times New Roman" panose="02020603050405020304" pitchFamily="18" charset="0"/>
              </a:rPr>
              <a:t> </a:t>
            </a:r>
          </a:p>
          <a:p>
            <a:endParaRPr lang="en-US" altLang="ar-JO" sz="2800" b="0" dirty="0">
              <a:cs typeface="Times New Roman" panose="02020603050405020304" pitchFamily="18" charset="0"/>
            </a:endParaRPr>
          </a:p>
          <a:p>
            <a:r>
              <a:rPr lang="en-US" altLang="ar-JO" sz="2400" b="1" dirty="0">
                <a:cs typeface="Times New Roman" panose="02020603050405020304" pitchFamily="18" charset="0"/>
              </a:rPr>
              <a:t>the</a:t>
            </a:r>
            <a:r>
              <a:rPr lang="en-US" altLang="ar-JO" sz="2800" b="1" dirty="0"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effect</a:t>
            </a:r>
            <a:r>
              <a:rPr lang="en-US" altLang="ar-JO" sz="2800" b="1" dirty="0">
                <a:cs typeface="Times New Roman" panose="02020603050405020304" pitchFamily="18" charset="0"/>
              </a:rPr>
              <a:t> of the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factor</a:t>
            </a:r>
            <a:r>
              <a:rPr lang="en-US" altLang="ar-JO" sz="2800" b="1" dirty="0">
                <a:solidFill>
                  <a:srgbClr val="CC3300"/>
                </a:solidFill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cs typeface="Times New Roman" panose="02020603050405020304" pitchFamily="18" charset="0"/>
              </a:rPr>
              <a:t>under study is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larger</a:t>
            </a:r>
            <a:r>
              <a:rPr lang="en-US" altLang="ar-JO" sz="2800" b="1" dirty="0">
                <a:solidFill>
                  <a:srgbClr val="CC3300"/>
                </a:solidFill>
                <a:cs typeface="Times New Roman" panose="02020603050405020304" pitchFamily="18" charset="0"/>
              </a:rPr>
              <a:t> than </a:t>
            </a:r>
            <a:r>
              <a:rPr lang="en-US" altLang="ar-JO" sz="2400" b="1" dirty="0">
                <a:solidFill>
                  <a:srgbClr val="CC3300"/>
                </a:solidFill>
                <a:cs typeface="Times New Roman" panose="02020603050405020304" pitchFamily="18" charset="0"/>
              </a:rPr>
              <a:t>95% </a:t>
            </a:r>
            <a:r>
              <a:rPr lang="en-US" altLang="ar-JO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0.95) </a:t>
            </a:r>
          </a:p>
          <a:p>
            <a:pPr>
              <a:buClr>
                <a:srgbClr val="CC3300"/>
              </a:buClr>
              <a:buFont typeface="Wingdings" panose="05000000000000000000" pitchFamily="2" charset="2"/>
              <a:buChar char="Ø"/>
            </a:pPr>
            <a:r>
              <a:rPr lang="en-US" altLang="ar-JO" sz="2800" b="0" dirty="0">
                <a:cs typeface="Times New Roman" panose="02020603050405020304" pitchFamily="18" charset="0"/>
              </a:rPr>
              <a:t>               </a:t>
            </a:r>
            <a:r>
              <a:rPr lang="en-US" altLang="ar-JO" sz="2800" b="1" dirty="0">
                <a:solidFill>
                  <a:srgbClr val="009900"/>
                </a:solidFill>
                <a:cs typeface="Times New Roman" panose="02020603050405020304" pitchFamily="18" charset="0"/>
              </a:rPr>
              <a:t>or the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chance</a:t>
            </a:r>
            <a:r>
              <a:rPr lang="en-US" altLang="ar-JO" sz="2800" b="1" dirty="0">
                <a:solidFill>
                  <a:srgbClr val="009900"/>
                </a:solidFill>
                <a:cs typeface="Times New Roman" panose="02020603050405020304" pitchFamily="18" charset="0"/>
              </a:rPr>
              <a:t> factor is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minimal</a:t>
            </a:r>
            <a:r>
              <a:rPr lang="en-US" altLang="ar-JO" sz="2800" b="1" dirty="0">
                <a:solidFill>
                  <a:srgbClr val="009900"/>
                </a:solidFill>
                <a:cs typeface="Times New Roman" panose="02020603050405020304" pitchFamily="18" charset="0"/>
              </a:rPr>
              <a:t> effect </a:t>
            </a:r>
            <a:r>
              <a:rPr lang="en-US" altLang="ar-JO" sz="2800" b="1" dirty="0">
                <a:solidFill>
                  <a:srgbClr val="FF0000"/>
                </a:solidFill>
              </a:rPr>
              <a:t>&lt; 0.05</a:t>
            </a:r>
            <a:r>
              <a:rPr lang="en-US" altLang="ar-JO" sz="2800" b="1" dirty="0">
                <a:cs typeface="Times New Roman" panose="02020603050405020304" pitchFamily="18" charset="0"/>
              </a:rPr>
              <a:t>. </a:t>
            </a:r>
          </a:p>
          <a:p>
            <a:pPr lvl="1">
              <a:buClr>
                <a:srgbClr val="CC3300"/>
              </a:buClr>
              <a:buFont typeface="Wingdings" panose="05000000000000000000" pitchFamily="2" charset="2"/>
              <a:buNone/>
            </a:pPr>
            <a:r>
              <a:rPr lang="en-US" altLang="ar-JO" sz="2800" b="0" dirty="0">
                <a:cs typeface="Times New Roman" panose="02020603050405020304" pitchFamily="18" charset="0"/>
              </a:rPr>
              <a:t>     </a:t>
            </a:r>
          </a:p>
          <a:p>
            <a:r>
              <a:rPr lang="en-US" altLang="ar-JO" sz="2800" b="0" dirty="0"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cs typeface="Times New Roman" panose="02020603050405020304" pitchFamily="18" charset="0"/>
              </a:rPr>
              <a:t>This means that the </a:t>
            </a:r>
          </a:p>
          <a:p>
            <a:pPr>
              <a:buClr>
                <a:srgbClr val="CC3300"/>
              </a:buClr>
              <a:buFont typeface="Wingdings" panose="05000000000000000000" pitchFamily="2" charset="2"/>
              <a:buChar char="Ø"/>
            </a:pPr>
            <a:r>
              <a:rPr lang="en-US" altLang="ar-JO" sz="2800" dirty="0">
                <a:cs typeface="Times New Roman" panose="02020603050405020304" pitchFamily="18" charset="0"/>
              </a:rPr>
              <a:t>    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influencing factor </a:t>
            </a:r>
            <a:r>
              <a:rPr lang="en-US" altLang="ar-JO" sz="2800" dirty="0">
                <a:cs typeface="Times New Roman" panose="02020603050405020304" pitchFamily="18" charset="0"/>
              </a:rPr>
              <a:t>has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significant</a:t>
            </a:r>
            <a:r>
              <a:rPr lang="en-US" altLang="ar-JO" sz="2800" dirty="0">
                <a:cs typeface="Times New Roman" panose="02020603050405020304" pitchFamily="18" charset="0"/>
              </a:rPr>
              <a:t> effect</a:t>
            </a:r>
            <a:r>
              <a:rPr lang="en-US" altLang="ar-JO" sz="2800" b="0" dirty="0">
                <a:cs typeface="Times New Roman" panose="02020603050405020304" pitchFamily="18" charset="0"/>
              </a:rPr>
              <a:t> </a:t>
            </a:r>
          </a:p>
          <a:p>
            <a:pPr>
              <a:buClr>
                <a:srgbClr val="CC3300"/>
              </a:buClr>
              <a:buFont typeface="Wingdings" panose="05000000000000000000" pitchFamily="2" charset="2"/>
              <a:buNone/>
            </a:pPr>
            <a:r>
              <a:rPr lang="en-US" altLang="ar-JO" sz="2800" b="0" dirty="0">
                <a:cs typeface="Times New Roman" panose="02020603050405020304" pitchFamily="18" charset="0"/>
              </a:rPr>
              <a:t> </a:t>
            </a:r>
          </a:p>
          <a:p>
            <a:pPr>
              <a:buClr>
                <a:srgbClr val="CC3300"/>
              </a:buClr>
              <a:buFont typeface="Wingdings" panose="05000000000000000000" pitchFamily="2" charset="2"/>
              <a:buChar char="Ø"/>
            </a:pPr>
            <a:r>
              <a:rPr lang="en-US" altLang="ar-JO" sz="2800" dirty="0">
                <a:cs typeface="Times New Roman" panose="02020603050405020304" pitchFamily="18" charset="0"/>
              </a:rPr>
              <a:t>             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P &lt; 0.05 </a:t>
            </a:r>
            <a:r>
              <a:rPr lang="en-US" altLang="ar-JO" sz="2800" dirty="0"/>
              <a:t>→</a:t>
            </a:r>
            <a:r>
              <a:rPr lang="en-US" altLang="ar-JO" sz="2800" dirty="0"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chemeClr val="tx2">
                    <a:lumMod val="75000"/>
                  </a:schemeClr>
                </a:solidFill>
                <a:cs typeface="Times New Roman" panose="02020603050405020304" pitchFamily="18" charset="0"/>
              </a:rPr>
              <a:t>reject Ho </a:t>
            </a:r>
            <a:r>
              <a:rPr lang="en-US" altLang="ar-JO" sz="2800" dirty="0"/>
              <a:t>→</a:t>
            </a:r>
            <a:r>
              <a:rPr lang="en-US" altLang="ar-JO" sz="2800" dirty="0"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significant difference</a:t>
            </a:r>
            <a:r>
              <a:rPr lang="en-US" altLang="ar-JO" sz="2800" dirty="0">
                <a:cs typeface="Times New Roman" panose="02020603050405020304" pitchFamily="18" charset="0"/>
              </a:rPr>
              <a:t>.</a:t>
            </a:r>
          </a:p>
          <a:p>
            <a:pPr eaLnBrk="0" hangingPunct="0"/>
            <a:endParaRPr lang="en-US" altLang="ar-JO" sz="2800" b="0" dirty="0"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6904647" y="0"/>
            <a:ext cx="2426922" cy="1323439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ar-JO" sz="1000" dirty="0">
                <a:cs typeface="Times New Roman" panose="02020603050405020304" pitchFamily="18" charset="0"/>
              </a:rPr>
              <a:t>I- Data  Nature of data (variable</a:t>
            </a:r>
            <a:r>
              <a:rPr lang="en-US" altLang="ar-JO" sz="1000" b="0" dirty="0">
                <a:cs typeface="Times New Roman" panose="02020603050405020304" pitchFamily="18" charset="0"/>
              </a:rPr>
              <a:t>)</a:t>
            </a:r>
            <a:r>
              <a:rPr lang="en-US" altLang="ar-JO" sz="1000" dirty="0">
                <a:cs typeface="Times New Roman" panose="02020603050405020304" pitchFamily="18" charset="0"/>
              </a:rPr>
              <a:t> </a:t>
            </a:r>
          </a:p>
          <a:p>
            <a:r>
              <a:rPr lang="en-US" altLang="ar-JO" sz="1000" dirty="0" smtClean="0">
                <a:cs typeface="Times New Roman" panose="02020603050405020304" pitchFamily="18" charset="0"/>
              </a:rPr>
              <a:t>2-Assumption</a:t>
            </a:r>
            <a:r>
              <a:rPr lang="en-US" altLang="ar-JO" sz="1000" dirty="0" smtClean="0"/>
              <a:t> </a:t>
            </a:r>
            <a:endParaRPr lang="en-US" altLang="ar-JO" sz="1000" dirty="0"/>
          </a:p>
          <a:p>
            <a:r>
              <a:rPr lang="en-US" altLang="ar-JO" sz="1000" dirty="0" smtClean="0">
                <a:cs typeface="Times New Roman" panose="02020603050405020304" pitchFamily="18" charset="0"/>
              </a:rPr>
              <a:t>3-Hypothesis </a:t>
            </a:r>
            <a:r>
              <a:rPr lang="en-US" altLang="ar-JO" sz="1000" dirty="0">
                <a:cs typeface="Times New Roman" panose="02020603050405020304" pitchFamily="18" charset="0"/>
              </a:rPr>
              <a:t>formulation</a:t>
            </a:r>
            <a:r>
              <a:rPr lang="en-US" altLang="ar-JO" sz="1000" dirty="0"/>
              <a:t> </a:t>
            </a:r>
          </a:p>
          <a:p>
            <a:r>
              <a:rPr lang="en-US" altLang="ar-JO" sz="1000" dirty="0"/>
              <a:t>4-Test statistics</a:t>
            </a:r>
          </a:p>
          <a:p>
            <a:r>
              <a:rPr lang="en-US" altLang="ar-JO" sz="1000" dirty="0">
                <a:cs typeface="Times New Roman" panose="02020603050405020304" pitchFamily="18" charset="0"/>
              </a:rPr>
              <a:t>5-Define Level of Significance</a:t>
            </a:r>
            <a:r>
              <a:rPr lang="en-US" altLang="ar-JO" sz="1000" dirty="0"/>
              <a:t> </a:t>
            </a:r>
          </a:p>
          <a:p>
            <a:r>
              <a:rPr lang="en-US" altLang="ar-JO" sz="1000" dirty="0">
                <a:solidFill>
                  <a:srgbClr val="FF0000"/>
                </a:solidFill>
                <a:cs typeface="Times New Roman" panose="02020603050405020304" pitchFamily="18" charset="0"/>
              </a:rPr>
              <a:t>6-Apply The Proper Test of Significance</a:t>
            </a:r>
          </a:p>
          <a:p>
            <a:r>
              <a:rPr lang="en-US" altLang="ar-JO" sz="1000" dirty="0">
                <a:cs typeface="Times New Roman" panose="02020603050405020304" pitchFamily="18" charset="0"/>
              </a:rPr>
              <a:t>7-Statistical decision </a:t>
            </a:r>
          </a:p>
          <a:p>
            <a:r>
              <a:rPr lang="en-US" altLang="ar-JO" sz="1000" dirty="0">
                <a:cs typeface="Times New Roman" panose="02020603050405020304" pitchFamily="18" charset="0"/>
              </a:rPr>
              <a:t>8-P value</a:t>
            </a:r>
            <a:r>
              <a:rPr lang="en-US" altLang="ar-JO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377573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A41AB-2DF3-4975-8BB5-906B4441278E}" type="slidenum">
              <a:rPr lang="ar-SA" altLang="ar-JO"/>
              <a:pPr/>
              <a:t>26</a:t>
            </a:fld>
            <a:endParaRPr lang="en-US" altLang="ar-JO"/>
          </a:p>
        </p:txBody>
      </p:sp>
      <p:sp>
        <p:nvSpPr>
          <p:cNvPr id="222212" name="Rectangle 4"/>
          <p:cNvSpPr>
            <a:spLocks noChangeArrowheads="1"/>
          </p:cNvSpPr>
          <p:nvPr/>
        </p:nvSpPr>
        <p:spPr bwMode="auto">
          <a:xfrm>
            <a:off x="339360" y="690440"/>
            <a:ext cx="8722578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ar-JO" sz="2800" b="1" u="sng" dirty="0">
                <a:solidFill>
                  <a:srgbClr val="FF0000"/>
                </a:solidFill>
                <a:cs typeface="Times New Roman" panose="02020603050405020304" pitchFamily="18" charset="0"/>
              </a:rPr>
              <a:t>Statistical decision </a:t>
            </a:r>
            <a:endParaRPr lang="en-US" altLang="ar-JO" sz="28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r>
              <a:rPr lang="en-US" altLang="ar-JO" sz="2800" b="0" dirty="0">
                <a:cs typeface="Times New Roman" panose="02020603050405020304" pitchFamily="18" charset="0"/>
              </a:rPr>
              <a:t>    </a:t>
            </a:r>
            <a:r>
              <a:rPr lang="en-US" altLang="ar-JO" sz="2800" dirty="0">
                <a:cs typeface="Times New Roman" panose="02020603050405020304" pitchFamily="18" charset="0"/>
              </a:rPr>
              <a:t>Statistical decision</a:t>
            </a:r>
            <a:r>
              <a:rPr lang="en-US" altLang="ar-JO" sz="2800" b="0" dirty="0">
                <a:cs typeface="Times New Roman" panose="02020603050405020304" pitchFamily="18" charset="0"/>
              </a:rPr>
              <a:t>, consist </a:t>
            </a:r>
            <a:r>
              <a:rPr lang="en-US" altLang="ar-JO" sz="2800" dirty="0">
                <a:cs typeface="Times New Roman" panose="02020603050405020304" pitchFamily="18" charset="0"/>
              </a:rPr>
              <a:t>of          </a:t>
            </a:r>
            <a:r>
              <a:rPr lang="en-US" altLang="ar-JO" sz="2800" dirty="0">
                <a:solidFill>
                  <a:srgbClr val="002060"/>
                </a:solidFill>
                <a:cs typeface="Times New Roman" panose="02020603050405020304" pitchFamily="18" charset="0"/>
              </a:rPr>
              <a:t>rejecting</a:t>
            </a:r>
            <a:r>
              <a:rPr lang="en-US" altLang="ar-JO" sz="2800" dirty="0">
                <a:solidFill>
                  <a:schemeClr val="accent1"/>
                </a:solidFill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cs typeface="Times New Roman" panose="02020603050405020304" pitchFamily="18" charset="0"/>
              </a:rPr>
              <a:t>Ho </a:t>
            </a:r>
            <a:r>
              <a:rPr lang="en-US" altLang="ar-JO" sz="2800" dirty="0" smtClean="0">
                <a:solidFill>
                  <a:schemeClr val="accent1"/>
                </a:solidFill>
                <a:cs typeface="Times New Roman" panose="02020603050405020304" pitchFamily="18" charset="0"/>
              </a:rPr>
              <a:t>or</a:t>
            </a:r>
            <a:endParaRPr lang="en-US" altLang="ar-JO" sz="2800" dirty="0">
              <a:solidFill>
                <a:schemeClr val="accent1"/>
              </a:solidFill>
              <a:cs typeface="Times New Roman" panose="02020603050405020304" pitchFamily="18" charset="0"/>
            </a:endParaRPr>
          </a:p>
          <a:p>
            <a:r>
              <a:rPr lang="en-US" altLang="ar-JO" sz="2800" dirty="0">
                <a:cs typeface="Times New Roman" panose="02020603050405020304" pitchFamily="18" charset="0"/>
              </a:rPr>
              <a:t>                                       </a:t>
            </a:r>
            <a:r>
              <a:rPr lang="en-US" altLang="ar-JO" sz="2800" dirty="0" smtClean="0">
                <a:cs typeface="Times New Roman" panose="02020603050405020304" pitchFamily="18" charset="0"/>
              </a:rPr>
              <a:t>              </a:t>
            </a:r>
            <a:r>
              <a:rPr lang="en-US" altLang="ar-JO" sz="2800" dirty="0">
                <a:solidFill>
                  <a:srgbClr val="CC3300"/>
                </a:solidFill>
                <a:cs typeface="Times New Roman" panose="02020603050405020304" pitchFamily="18" charset="0"/>
              </a:rPr>
              <a:t>not rejecting</a:t>
            </a:r>
            <a:r>
              <a:rPr lang="en-US" altLang="ar-JO" sz="2800" dirty="0">
                <a:cs typeface="Times New Roman" panose="02020603050405020304" pitchFamily="18" charset="0"/>
              </a:rPr>
              <a:t> (accepting) Ho.</a:t>
            </a:r>
            <a:endParaRPr lang="en-US" altLang="ar-JO" sz="2800" b="0" dirty="0">
              <a:cs typeface="Times New Roman" panose="02020603050405020304" pitchFamily="18" charset="0"/>
            </a:endParaRPr>
          </a:p>
          <a:p>
            <a:r>
              <a:rPr lang="en-US" altLang="ar-JO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If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computed value </a:t>
            </a:r>
            <a:r>
              <a:rPr lang="en-US" altLang="ar-JO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of test statistical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fall</a:t>
            </a:r>
            <a:r>
              <a:rPr lang="en-US" altLang="ar-JO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in the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reject</a:t>
            </a:r>
            <a:r>
              <a:rPr lang="en-US" altLang="ar-JO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 region we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reject Ho </a:t>
            </a:r>
            <a:r>
              <a:rPr lang="en-US" altLang="ar-JO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and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taking HA </a:t>
            </a:r>
          </a:p>
          <a:p>
            <a:r>
              <a:rPr lang="en-US" altLang="ar-JO" sz="2800" b="0" dirty="0">
                <a:cs typeface="Times New Roman" panose="02020603050405020304" pitchFamily="18" charset="0"/>
              </a:rPr>
              <a:t>or </a:t>
            </a:r>
            <a:r>
              <a:rPr lang="en-US" altLang="ar-JO" sz="2800" b="1" dirty="0">
                <a:solidFill>
                  <a:schemeClr val="accent5">
                    <a:lumMod val="50000"/>
                  </a:schemeClr>
                </a:solidFill>
                <a:cs typeface="Times New Roman" panose="02020603050405020304" pitchFamily="18" charset="0"/>
              </a:rPr>
              <a:t>not rejected if the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computed value </a:t>
            </a:r>
            <a:r>
              <a:rPr lang="en-US" altLang="ar-JO" sz="2800" b="1" dirty="0">
                <a:solidFill>
                  <a:schemeClr val="accent5">
                    <a:lumMod val="50000"/>
                  </a:schemeClr>
                </a:solidFill>
                <a:cs typeface="Times New Roman" panose="02020603050405020304" pitchFamily="18" charset="0"/>
              </a:rPr>
              <a:t>of test </a:t>
            </a:r>
            <a:r>
              <a:rPr lang="en-US" altLang="ar-JO" sz="2800" b="1" dirty="0" smtClean="0">
                <a:solidFill>
                  <a:schemeClr val="accent5">
                    <a:lumMod val="50000"/>
                  </a:schemeClr>
                </a:solidFill>
                <a:cs typeface="Times New Roman" panose="02020603050405020304" pitchFamily="18" charset="0"/>
              </a:rPr>
              <a:t>stat</a:t>
            </a:r>
            <a:r>
              <a:rPr lang="en-US" altLang="ar-JO" sz="2800" b="1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istical</a:t>
            </a:r>
            <a:r>
              <a:rPr lang="en-US" altLang="ar-JO" sz="2800" b="1" dirty="0" smtClean="0">
                <a:solidFill>
                  <a:schemeClr val="accent5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fall</a:t>
            </a:r>
            <a:r>
              <a:rPr lang="en-US" altLang="ar-JO" sz="2800" b="1" dirty="0">
                <a:solidFill>
                  <a:schemeClr val="accent5">
                    <a:lumMod val="50000"/>
                  </a:schemeClr>
                </a:solidFill>
                <a:cs typeface="Times New Roman" panose="02020603050405020304" pitchFamily="18" charset="0"/>
              </a:rPr>
              <a:t> in the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accept region </a:t>
            </a:r>
            <a:r>
              <a:rPr lang="en-US" altLang="ar-JO" sz="2800" b="1" dirty="0">
                <a:solidFill>
                  <a:schemeClr val="accent5">
                    <a:lumMod val="50000"/>
                  </a:schemeClr>
                </a:solidFill>
                <a:cs typeface="Times New Roman" panose="02020603050405020304" pitchFamily="18" charset="0"/>
              </a:rPr>
              <a:t>, we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accept Ho </a:t>
            </a:r>
            <a:r>
              <a:rPr lang="en-US" altLang="ar-JO" sz="2800" b="1" dirty="0">
                <a:solidFill>
                  <a:schemeClr val="accent5">
                    <a:lumMod val="50000"/>
                  </a:schemeClr>
                </a:solidFill>
                <a:cs typeface="Times New Roman" panose="02020603050405020304" pitchFamily="18" charset="0"/>
              </a:rPr>
              <a:t>.</a:t>
            </a:r>
          </a:p>
          <a:p>
            <a:r>
              <a:rPr lang="en-US" altLang="ar-JO" sz="2800" b="0" dirty="0">
                <a:cs typeface="Times New Roman" panose="02020603050405020304" pitchFamily="18" charset="0"/>
              </a:rPr>
              <a:t>         </a:t>
            </a:r>
            <a:r>
              <a:rPr lang="en-US" altLang="ar-JO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If Ho is rejected clinical decision is compatible to the HA .</a:t>
            </a:r>
          </a:p>
          <a:p>
            <a:r>
              <a:rPr lang="en-US" altLang="ar-JO" sz="2800" b="1" dirty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If Ho is not reject, the clinical decision may take other from such a decision to collect more data .</a:t>
            </a:r>
          </a:p>
          <a:p>
            <a:pPr eaLnBrk="0" hangingPunct="0"/>
            <a:endParaRPr lang="en-US" altLang="ar-JO" sz="2800" b="1" dirty="0">
              <a:solidFill>
                <a:schemeClr val="accent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7057047" y="-86634"/>
            <a:ext cx="2426922" cy="1323439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ar-JO" sz="1000" dirty="0">
                <a:cs typeface="Times New Roman" panose="02020603050405020304" pitchFamily="18" charset="0"/>
              </a:rPr>
              <a:t>I- Data  Nature of data (variable</a:t>
            </a:r>
            <a:r>
              <a:rPr lang="en-US" altLang="ar-JO" sz="1000" b="0" dirty="0">
                <a:cs typeface="Times New Roman" panose="02020603050405020304" pitchFamily="18" charset="0"/>
              </a:rPr>
              <a:t>)</a:t>
            </a:r>
            <a:r>
              <a:rPr lang="en-US" altLang="ar-JO" sz="1000" dirty="0">
                <a:cs typeface="Times New Roman" panose="02020603050405020304" pitchFamily="18" charset="0"/>
              </a:rPr>
              <a:t> </a:t>
            </a:r>
          </a:p>
          <a:p>
            <a:r>
              <a:rPr lang="en-US" altLang="ar-JO" sz="1000" dirty="0" smtClean="0">
                <a:cs typeface="Times New Roman" panose="02020603050405020304" pitchFamily="18" charset="0"/>
              </a:rPr>
              <a:t>2-Assumption</a:t>
            </a:r>
            <a:r>
              <a:rPr lang="en-US" altLang="ar-JO" sz="1000" dirty="0" smtClean="0"/>
              <a:t> </a:t>
            </a:r>
            <a:endParaRPr lang="en-US" altLang="ar-JO" sz="1000" dirty="0"/>
          </a:p>
          <a:p>
            <a:r>
              <a:rPr lang="en-US" altLang="ar-JO" sz="1000" dirty="0" smtClean="0">
                <a:cs typeface="Times New Roman" panose="02020603050405020304" pitchFamily="18" charset="0"/>
              </a:rPr>
              <a:t>3-Hypothesis </a:t>
            </a:r>
            <a:r>
              <a:rPr lang="en-US" altLang="ar-JO" sz="1000" dirty="0">
                <a:cs typeface="Times New Roman" panose="02020603050405020304" pitchFamily="18" charset="0"/>
              </a:rPr>
              <a:t>formulation</a:t>
            </a:r>
            <a:r>
              <a:rPr lang="en-US" altLang="ar-JO" sz="1000" dirty="0"/>
              <a:t> </a:t>
            </a:r>
          </a:p>
          <a:p>
            <a:r>
              <a:rPr lang="en-US" altLang="ar-JO" sz="1000" dirty="0"/>
              <a:t>4-Test statistics</a:t>
            </a:r>
          </a:p>
          <a:p>
            <a:r>
              <a:rPr lang="en-US" altLang="ar-JO" sz="1000" dirty="0">
                <a:cs typeface="Times New Roman" panose="02020603050405020304" pitchFamily="18" charset="0"/>
              </a:rPr>
              <a:t>5-Define Level of Significance</a:t>
            </a:r>
            <a:r>
              <a:rPr lang="en-US" altLang="ar-JO" sz="1000" dirty="0"/>
              <a:t> </a:t>
            </a:r>
          </a:p>
          <a:p>
            <a:r>
              <a:rPr lang="en-US" altLang="ar-JO" sz="1000" dirty="0">
                <a:cs typeface="Times New Roman" panose="02020603050405020304" pitchFamily="18" charset="0"/>
              </a:rPr>
              <a:t>6-Apply The Proper Test of Significance</a:t>
            </a:r>
          </a:p>
          <a:p>
            <a:r>
              <a:rPr lang="en-US" altLang="ar-JO" sz="1000" dirty="0">
                <a:cs typeface="Times New Roman" panose="02020603050405020304" pitchFamily="18" charset="0"/>
              </a:rPr>
              <a:t>7-Statistical decision </a:t>
            </a:r>
          </a:p>
          <a:p>
            <a:r>
              <a:rPr lang="en-US" altLang="ar-JO" sz="1000" dirty="0">
                <a:cs typeface="Times New Roman" panose="02020603050405020304" pitchFamily="18" charset="0"/>
              </a:rPr>
              <a:t>8-P value</a:t>
            </a:r>
            <a:r>
              <a:rPr lang="en-US" altLang="ar-JO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698458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9AC15-B8B3-4398-B171-6CBF7BE9521D}" type="slidenum">
              <a:rPr lang="ar-SA" altLang="ar-JO"/>
              <a:pPr/>
              <a:t>27</a:t>
            </a:fld>
            <a:endParaRPr lang="en-US" altLang="ar-JO"/>
          </a:p>
        </p:txBody>
      </p:sp>
      <p:sp>
        <p:nvSpPr>
          <p:cNvPr id="223236" name="Rectangle 4"/>
          <p:cNvSpPr>
            <a:spLocks noChangeArrowheads="1"/>
          </p:cNvSpPr>
          <p:nvPr/>
        </p:nvSpPr>
        <p:spPr bwMode="auto">
          <a:xfrm>
            <a:off x="1763713" y="904875"/>
            <a:ext cx="2447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Low"/>
            <a:r>
              <a:rPr lang="en-US" altLang="ar-JO" sz="2800" u="sng"/>
              <a:t>P value</a:t>
            </a:r>
            <a:r>
              <a:rPr lang="en-US" altLang="ar-JO"/>
              <a:t>    </a:t>
            </a:r>
          </a:p>
        </p:txBody>
      </p:sp>
      <p:sp>
        <p:nvSpPr>
          <p:cNvPr id="223237" name="Rectangle 5"/>
          <p:cNvSpPr>
            <a:spLocks noChangeArrowheads="1"/>
          </p:cNvSpPr>
          <p:nvPr/>
        </p:nvSpPr>
        <p:spPr bwMode="auto">
          <a:xfrm>
            <a:off x="1692275" y="1700213"/>
            <a:ext cx="26638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>
                <a:solidFill>
                  <a:srgbClr val="009900"/>
                </a:solidFill>
              </a:rPr>
              <a:t>P &lt; 0.05</a:t>
            </a:r>
          </a:p>
        </p:txBody>
      </p:sp>
      <p:sp>
        <p:nvSpPr>
          <p:cNvPr id="223238" name="Rectangle 6"/>
          <p:cNvSpPr>
            <a:spLocks noChangeArrowheads="1"/>
          </p:cNvSpPr>
          <p:nvPr/>
        </p:nvSpPr>
        <p:spPr bwMode="auto">
          <a:xfrm>
            <a:off x="1763713" y="2420938"/>
            <a:ext cx="2592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>
                <a:solidFill>
                  <a:srgbClr val="CC3300"/>
                </a:solidFill>
              </a:rPr>
              <a:t>P &gt; 0.05</a:t>
            </a:r>
          </a:p>
        </p:txBody>
      </p:sp>
    </p:spTree>
    <p:extLst>
      <p:ext uri="{BB962C8B-B14F-4D97-AF65-F5344CB8AC3E}">
        <p14:creationId xmlns:p14="http://schemas.microsoft.com/office/powerpoint/2010/main" val="3025057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67CCF-FE09-46F7-BEBF-4F0D538BF3C1}" type="slidenum">
              <a:rPr lang="ar-SA" altLang="ar-JO"/>
              <a:pPr/>
              <a:t>28</a:t>
            </a:fld>
            <a:endParaRPr lang="en-US" altLang="ar-JO"/>
          </a:p>
        </p:txBody>
      </p:sp>
      <p:graphicFrame>
        <p:nvGraphicFramePr>
          <p:cNvPr id="235057" name="Group 1585"/>
          <p:cNvGraphicFramePr>
            <a:graphicFrameLocks noGrp="1"/>
          </p:cNvGraphicFramePr>
          <p:nvPr/>
        </p:nvGraphicFramePr>
        <p:xfrm>
          <a:off x="395288" y="692150"/>
          <a:ext cx="8353425" cy="5905506"/>
        </p:xfrm>
        <a:graphic>
          <a:graphicData uri="http://schemas.openxmlformats.org/drawingml/2006/table">
            <a:tbl>
              <a:tblPr/>
              <a:tblGrid>
                <a:gridCol w="642937">
                  <a:extLst>
                    <a:ext uri="{9D8B030D-6E8A-4147-A177-3AD203B41FA5}">
                      <a16:colId xmlns:a16="http://schemas.microsoft.com/office/drawing/2014/main" val="2192216554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1859038635"/>
                    </a:ext>
                  </a:extLst>
                </a:gridCol>
                <a:gridCol w="641350">
                  <a:extLst>
                    <a:ext uri="{9D8B030D-6E8A-4147-A177-3AD203B41FA5}">
                      <a16:colId xmlns:a16="http://schemas.microsoft.com/office/drawing/2014/main" val="637681356"/>
                    </a:ext>
                  </a:extLst>
                </a:gridCol>
                <a:gridCol w="642937">
                  <a:extLst>
                    <a:ext uri="{9D8B030D-6E8A-4147-A177-3AD203B41FA5}">
                      <a16:colId xmlns:a16="http://schemas.microsoft.com/office/drawing/2014/main" val="2561577067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2938768481"/>
                    </a:ext>
                  </a:extLst>
                </a:gridCol>
                <a:gridCol w="642937">
                  <a:extLst>
                    <a:ext uri="{9D8B030D-6E8A-4147-A177-3AD203B41FA5}">
                      <a16:colId xmlns:a16="http://schemas.microsoft.com/office/drawing/2014/main" val="830308414"/>
                    </a:ext>
                  </a:extLst>
                </a:gridCol>
                <a:gridCol w="641350">
                  <a:extLst>
                    <a:ext uri="{9D8B030D-6E8A-4147-A177-3AD203B41FA5}">
                      <a16:colId xmlns:a16="http://schemas.microsoft.com/office/drawing/2014/main" val="1080969627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229876081"/>
                    </a:ext>
                  </a:extLst>
                </a:gridCol>
                <a:gridCol w="642937">
                  <a:extLst>
                    <a:ext uri="{9D8B030D-6E8A-4147-A177-3AD203B41FA5}">
                      <a16:colId xmlns:a16="http://schemas.microsoft.com/office/drawing/2014/main" val="2194460598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2015320207"/>
                    </a:ext>
                  </a:extLst>
                </a:gridCol>
                <a:gridCol w="641350">
                  <a:extLst>
                    <a:ext uri="{9D8B030D-6E8A-4147-A177-3AD203B41FA5}">
                      <a16:colId xmlns:a16="http://schemas.microsoft.com/office/drawing/2014/main" val="3469045124"/>
                    </a:ext>
                  </a:extLst>
                </a:gridCol>
                <a:gridCol w="642937">
                  <a:extLst>
                    <a:ext uri="{9D8B030D-6E8A-4147-A177-3AD203B41FA5}">
                      <a16:colId xmlns:a16="http://schemas.microsoft.com/office/drawing/2014/main" val="990337041"/>
                    </a:ext>
                  </a:extLst>
                </a:gridCol>
                <a:gridCol w="642938">
                  <a:extLst>
                    <a:ext uri="{9D8B030D-6E8A-4147-A177-3AD203B41FA5}">
                      <a16:colId xmlns:a16="http://schemas.microsoft.com/office/drawing/2014/main" val="2699681891"/>
                    </a:ext>
                  </a:extLst>
                </a:gridCol>
              </a:tblGrid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df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.025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.0025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.0005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5680576"/>
                  </a:ext>
                </a:extLst>
              </a:tr>
              <a:tr h="327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1.000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1.376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1.963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3.078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6.314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12.71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15.89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31.82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63.66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127.3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318.3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636.6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9219940"/>
                  </a:ext>
                </a:extLst>
              </a:tr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.816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1.061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1.386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1.886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2.920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4.303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4.849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6.965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9.925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22.33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31.60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5774683"/>
                  </a:ext>
                </a:extLst>
              </a:tr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.765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.978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1.250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1.638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2.353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3.182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3.482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4.541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5.841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7.453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10.21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12.92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988533"/>
                  </a:ext>
                </a:extLst>
              </a:tr>
              <a:tr h="327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.741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.941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1.190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1.533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2.132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2.776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2.999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3.747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4.604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5.598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7.173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8.610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7631298"/>
                  </a:ext>
                </a:extLst>
              </a:tr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.727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.920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1.156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1.476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2.015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2.571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2.757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3.365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4.032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4.773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5.893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6.869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2049613"/>
                  </a:ext>
                </a:extLst>
              </a:tr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.718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.906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1.134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1.440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1.943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2.447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2.612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3.143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3.707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4.317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5.208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5.959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2981887"/>
                  </a:ext>
                </a:extLst>
              </a:tr>
              <a:tr h="327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.711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.896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1.119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1.415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1.895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2.365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2.517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2.998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3.499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4.029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4.785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5.408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4290473"/>
                  </a:ext>
                </a:extLst>
              </a:tr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.706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.889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1.108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1.397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1.860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2.306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2.449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2.896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3.355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3.833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4.501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5.041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1597008"/>
                  </a:ext>
                </a:extLst>
              </a:tr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.703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.883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1.100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1.383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1.833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2.262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2.398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2.821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3.250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3.690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4.297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4.781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3640262"/>
                  </a:ext>
                </a:extLst>
              </a:tr>
              <a:tr h="327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.700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.879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1.093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1.372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1.812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2.228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2.359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2.764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3.169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3.581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4.144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4.587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1509324"/>
                  </a:ext>
                </a:extLst>
              </a:tr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.697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.876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1.088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1.363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1.796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2.201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2.328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2.718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3.106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3.497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4.025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4.437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1196436"/>
                  </a:ext>
                </a:extLst>
              </a:tr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.695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.873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1.083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1.356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1.782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2.179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2.303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2.681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3.055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3.428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3.930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4.318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2882466"/>
                  </a:ext>
                </a:extLst>
              </a:tr>
              <a:tr h="327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.694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.870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1.079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1.350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1.771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2.160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2.282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2.650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3.012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3.372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3.852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4.221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925834"/>
                  </a:ext>
                </a:extLst>
              </a:tr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.692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.868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1.076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1.345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1.761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2.145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2.264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2.624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2.977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3.326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3.787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4.140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2527288"/>
                  </a:ext>
                </a:extLst>
              </a:tr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.691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.866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1.074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1.341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1.753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2.131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2.249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2.602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2.947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3.286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3.733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4.073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9712461"/>
                  </a:ext>
                </a:extLst>
              </a:tr>
              <a:tr h="327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.690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.865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1.071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1.337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1.746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2.120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2.235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2.583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2.921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3.252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3.686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4.015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5400009"/>
                  </a:ext>
                </a:extLst>
              </a:tr>
              <a:tr h="328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.863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1.069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1.333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1.740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2.110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2.224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2.567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2.898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3.222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3.646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3.965 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060500"/>
                  </a:ext>
                </a:extLst>
              </a:tr>
            </a:tbl>
          </a:graphicData>
        </a:graphic>
      </p:graphicFrame>
      <p:sp>
        <p:nvSpPr>
          <p:cNvPr id="235058" name="Rectangle 1586"/>
          <p:cNvSpPr>
            <a:spLocks noChangeArrowheads="1"/>
          </p:cNvSpPr>
          <p:nvPr/>
        </p:nvSpPr>
        <p:spPr bwMode="auto">
          <a:xfrm>
            <a:off x="2339975" y="112713"/>
            <a:ext cx="55451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b="0">
                <a:solidFill>
                  <a:srgbClr val="00CC00"/>
                </a:solidFill>
              </a:rPr>
              <a:t>t distribution critical values</a:t>
            </a:r>
            <a:r>
              <a:rPr lang="en-US" altLang="ar-JO" sz="28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850723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BEB27-8096-41FD-A1BC-35BE28C534CB}" type="slidenum">
              <a:rPr lang="ar-SA" altLang="ar-JO"/>
              <a:pPr/>
              <a:t>29</a:t>
            </a:fld>
            <a:endParaRPr lang="en-US" altLang="ar-JO"/>
          </a:p>
        </p:txBody>
      </p:sp>
      <p:graphicFrame>
        <p:nvGraphicFramePr>
          <p:cNvPr id="236266" name="Group 1770"/>
          <p:cNvGraphicFramePr>
            <a:graphicFrameLocks noGrp="1"/>
          </p:cNvGraphicFramePr>
          <p:nvPr/>
        </p:nvGraphicFramePr>
        <p:xfrm>
          <a:off x="323850" y="188913"/>
          <a:ext cx="8496300" cy="6118230"/>
        </p:xfrm>
        <a:graphic>
          <a:graphicData uri="http://schemas.openxmlformats.org/drawingml/2006/table">
            <a:tbl>
              <a:tblPr/>
              <a:tblGrid>
                <a:gridCol w="465138">
                  <a:extLst>
                    <a:ext uri="{9D8B030D-6E8A-4147-A177-3AD203B41FA5}">
                      <a16:colId xmlns:a16="http://schemas.microsoft.com/office/drawing/2014/main" val="666274238"/>
                    </a:ext>
                  </a:extLst>
                </a:gridCol>
                <a:gridCol w="592137">
                  <a:extLst>
                    <a:ext uri="{9D8B030D-6E8A-4147-A177-3AD203B41FA5}">
                      <a16:colId xmlns:a16="http://schemas.microsoft.com/office/drawing/2014/main" val="742920400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853995090"/>
                    </a:ext>
                  </a:extLst>
                </a:gridCol>
                <a:gridCol w="592138">
                  <a:extLst>
                    <a:ext uri="{9D8B030D-6E8A-4147-A177-3AD203B41FA5}">
                      <a16:colId xmlns:a16="http://schemas.microsoft.com/office/drawing/2014/main" val="2017500286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2018324586"/>
                    </a:ext>
                  </a:extLst>
                </a:gridCol>
                <a:gridCol w="592137">
                  <a:extLst>
                    <a:ext uri="{9D8B030D-6E8A-4147-A177-3AD203B41FA5}">
                      <a16:colId xmlns:a16="http://schemas.microsoft.com/office/drawing/2014/main" val="2576714030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3269388989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4191389893"/>
                    </a:ext>
                  </a:extLst>
                </a:gridCol>
                <a:gridCol w="592138">
                  <a:extLst>
                    <a:ext uri="{9D8B030D-6E8A-4147-A177-3AD203B41FA5}">
                      <a16:colId xmlns:a16="http://schemas.microsoft.com/office/drawing/2014/main" val="3949979513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3000082099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3527249937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1393590405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val="3292985154"/>
                    </a:ext>
                  </a:extLst>
                </a:gridCol>
              </a:tblGrid>
              <a:tr h="495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.862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1.067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1.330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1.734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2.101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2.214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2.552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2.878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3.197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3.611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3.922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1452622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.861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1.066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1.328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1.729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2.093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2.205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2.539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2.861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3.174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3.579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3.883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3623795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.860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1.064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1.325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1.725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2.086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2.197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2.528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2.845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3.153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3.552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3.850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8305941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.663.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.859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1.063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1.323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1.721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2.080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2.189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2.518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2.831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3.135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3.527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3.819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7253942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.858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1.061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1.321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1.717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2.074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2.183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2.508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2.819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3.119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3.505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3.792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365187"/>
                  </a:ext>
                </a:extLst>
              </a:tr>
              <a:tr h="469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.858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1.060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1.319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1.714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2.069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2.177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2.500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2.807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3.104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3.485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3.768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6059745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.857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1.059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1.318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1.711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2.064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2.172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2.492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2.797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3.091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3.467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3.745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1960938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.856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1.058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1.316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1.708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2.060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2.167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2.485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2.787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3.078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3.450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3.725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7477272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.856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1.058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1.315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1.706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2.056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2.162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2.479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2.779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3.067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3.435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3.707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2680775"/>
                  </a:ext>
                </a:extLst>
              </a:tr>
              <a:tr h="469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.855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1.057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1.314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1.703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2.052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2.473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2.771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3.057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3.421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3.690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2700026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.855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1.056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1.313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1.701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2.048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2.154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2.467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2.763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3.047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3.408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3.674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2032405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.854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1.055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1.311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1.699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2.045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2.150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2.462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2.756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3.038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3.396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3.659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3503578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.854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1.055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1.310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1.697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2.042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2.147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2.457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2.750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3.030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3.385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3.646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9843741"/>
                  </a:ext>
                </a:extLst>
              </a:tr>
            </a:tbl>
          </a:graphicData>
        </a:graphic>
      </p:graphicFrame>
      <p:sp>
        <p:nvSpPr>
          <p:cNvPr id="236260" name="Rectangle 1764"/>
          <p:cNvSpPr>
            <a:spLocks noChangeArrowheads="1"/>
          </p:cNvSpPr>
          <p:nvPr/>
        </p:nvSpPr>
        <p:spPr bwMode="auto">
          <a:xfrm>
            <a:off x="468313" y="61261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ar-JO" altLang="ar-JO" b="0"/>
          </a:p>
        </p:txBody>
      </p:sp>
    </p:spTree>
    <p:extLst>
      <p:ext uri="{BB962C8B-B14F-4D97-AF65-F5344CB8AC3E}">
        <p14:creationId xmlns:p14="http://schemas.microsoft.com/office/powerpoint/2010/main" val="2619534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6F960-4EAB-4448-9271-AE33B01448CA}" type="slidenum">
              <a:rPr lang="ar-SA" altLang="ar-JO"/>
              <a:pPr/>
              <a:t>3</a:t>
            </a:fld>
            <a:endParaRPr lang="en-US" altLang="ar-JO"/>
          </a:p>
        </p:txBody>
      </p:sp>
      <p:sp>
        <p:nvSpPr>
          <p:cNvPr id="211972" name="Oval 4"/>
          <p:cNvSpPr>
            <a:spLocks noChangeArrowheads="1"/>
          </p:cNvSpPr>
          <p:nvPr/>
        </p:nvSpPr>
        <p:spPr bwMode="auto">
          <a:xfrm>
            <a:off x="971550" y="1052513"/>
            <a:ext cx="2592388" cy="26638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ar-JO" sz="3600" b="1" dirty="0">
                <a:solidFill>
                  <a:srgbClr val="FFFF00"/>
                </a:solidFill>
              </a:rPr>
              <a:t>♀</a:t>
            </a:r>
          </a:p>
        </p:txBody>
      </p:sp>
      <p:sp>
        <p:nvSpPr>
          <p:cNvPr id="211973" name="Oval 5"/>
          <p:cNvSpPr>
            <a:spLocks noChangeArrowheads="1"/>
          </p:cNvSpPr>
          <p:nvPr/>
        </p:nvSpPr>
        <p:spPr bwMode="auto">
          <a:xfrm>
            <a:off x="5003800" y="1160462"/>
            <a:ext cx="2879725" cy="24479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ar-JO" sz="4400" b="1" dirty="0">
                <a:solidFill>
                  <a:schemeClr val="bg1"/>
                </a:solidFill>
              </a:rPr>
              <a:t>♂</a:t>
            </a:r>
          </a:p>
        </p:txBody>
      </p:sp>
      <p:graphicFrame>
        <p:nvGraphicFramePr>
          <p:cNvPr id="211975" name="Object 7"/>
          <p:cNvGraphicFramePr>
            <a:graphicFrameLocks noChangeAspect="1"/>
          </p:cNvGraphicFramePr>
          <p:nvPr/>
        </p:nvGraphicFramePr>
        <p:xfrm>
          <a:off x="1619250" y="4076700"/>
          <a:ext cx="936625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" name="Equation" r:id="rId3" imgW="139639" imgH="190417" progId="Equation.3">
                  <p:embed/>
                </p:oleObj>
              </mc:Choice>
              <mc:Fallback>
                <p:oleObj name="Equation" r:id="rId3" imgW="139639" imgH="190417" progId="Equation.3">
                  <p:embed/>
                  <p:pic>
                    <p:nvPicPr>
                      <p:cNvPr id="21197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4076700"/>
                        <a:ext cx="936625" cy="865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1976" name="Object 8"/>
          <p:cNvGraphicFramePr>
            <a:graphicFrameLocks noChangeAspect="1"/>
          </p:cNvGraphicFramePr>
          <p:nvPr/>
        </p:nvGraphicFramePr>
        <p:xfrm>
          <a:off x="5756275" y="4076700"/>
          <a:ext cx="687388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5" name="Equation" r:id="rId5" imgW="139639" imgH="190417" progId="Equation.3">
                  <p:embed/>
                </p:oleObj>
              </mc:Choice>
              <mc:Fallback>
                <p:oleObj name="Equation" r:id="rId5" imgW="139639" imgH="190417" progId="Equation.3">
                  <p:embed/>
                  <p:pic>
                    <p:nvPicPr>
                      <p:cNvPr id="21197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6275" y="4076700"/>
                        <a:ext cx="687388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1977" name="Rectangle 9"/>
          <p:cNvSpPr>
            <a:spLocks noChangeArrowheads="1"/>
          </p:cNvSpPr>
          <p:nvPr/>
        </p:nvSpPr>
        <p:spPr bwMode="auto">
          <a:xfrm>
            <a:off x="6732588" y="4581525"/>
            <a:ext cx="12239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>
                <a:solidFill>
                  <a:srgbClr val="000099"/>
                </a:solidFill>
              </a:rPr>
              <a:t>70 kg</a:t>
            </a:r>
          </a:p>
        </p:txBody>
      </p:sp>
      <p:sp>
        <p:nvSpPr>
          <p:cNvPr id="211978" name="Rectangle 10"/>
          <p:cNvSpPr>
            <a:spLocks noChangeArrowheads="1"/>
          </p:cNvSpPr>
          <p:nvPr/>
        </p:nvSpPr>
        <p:spPr bwMode="auto">
          <a:xfrm>
            <a:off x="2411413" y="4581525"/>
            <a:ext cx="10810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>
                <a:solidFill>
                  <a:srgbClr val="CC3300"/>
                </a:solidFill>
              </a:rPr>
              <a:t>55kg</a:t>
            </a:r>
          </a:p>
        </p:txBody>
      </p:sp>
    </p:spTree>
    <p:extLst>
      <p:ext uri="{BB962C8B-B14F-4D97-AF65-F5344CB8AC3E}">
        <p14:creationId xmlns:p14="http://schemas.microsoft.com/office/powerpoint/2010/main" val="33909794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A8B96-04A6-4C58-A22C-91E6E65C2277}" type="slidenum">
              <a:rPr lang="ar-SA" altLang="ar-JO"/>
              <a:pPr/>
              <a:t>30</a:t>
            </a:fld>
            <a:endParaRPr lang="en-US" altLang="ar-JO"/>
          </a:p>
        </p:txBody>
      </p:sp>
      <p:graphicFrame>
        <p:nvGraphicFramePr>
          <p:cNvPr id="234002" name="Group 530"/>
          <p:cNvGraphicFramePr>
            <a:graphicFrameLocks noGrp="1"/>
          </p:cNvGraphicFramePr>
          <p:nvPr/>
        </p:nvGraphicFramePr>
        <p:xfrm>
          <a:off x="179388" y="692150"/>
          <a:ext cx="8496300" cy="4219577"/>
        </p:xfrm>
        <a:graphic>
          <a:graphicData uri="http://schemas.openxmlformats.org/drawingml/2006/table">
            <a:tbl>
              <a:tblPr/>
              <a:tblGrid>
                <a:gridCol w="647700">
                  <a:extLst>
                    <a:ext uri="{9D8B030D-6E8A-4147-A177-3AD203B41FA5}">
                      <a16:colId xmlns:a16="http://schemas.microsoft.com/office/drawing/2014/main" val="2759124652"/>
                    </a:ext>
                  </a:extLst>
                </a:gridCol>
                <a:gridCol w="649287">
                  <a:extLst>
                    <a:ext uri="{9D8B030D-6E8A-4147-A177-3AD203B41FA5}">
                      <a16:colId xmlns:a16="http://schemas.microsoft.com/office/drawing/2014/main" val="4154757406"/>
                    </a:ext>
                  </a:extLst>
                </a:gridCol>
                <a:gridCol w="574675">
                  <a:extLst>
                    <a:ext uri="{9D8B030D-6E8A-4147-A177-3AD203B41FA5}">
                      <a16:colId xmlns:a16="http://schemas.microsoft.com/office/drawing/2014/main" val="2652349749"/>
                    </a:ext>
                  </a:extLst>
                </a:gridCol>
                <a:gridCol w="576263">
                  <a:extLst>
                    <a:ext uri="{9D8B030D-6E8A-4147-A177-3AD203B41FA5}">
                      <a16:colId xmlns:a16="http://schemas.microsoft.com/office/drawing/2014/main" val="962768250"/>
                    </a:ext>
                  </a:extLst>
                </a:gridCol>
                <a:gridCol w="576262">
                  <a:extLst>
                    <a:ext uri="{9D8B030D-6E8A-4147-A177-3AD203B41FA5}">
                      <a16:colId xmlns:a16="http://schemas.microsoft.com/office/drawing/2014/main" val="1495643642"/>
                    </a:ext>
                  </a:extLst>
                </a:gridCol>
                <a:gridCol w="576263">
                  <a:extLst>
                    <a:ext uri="{9D8B030D-6E8A-4147-A177-3AD203B41FA5}">
                      <a16:colId xmlns:a16="http://schemas.microsoft.com/office/drawing/2014/main" val="2510454016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719401316"/>
                    </a:ext>
                  </a:extLst>
                </a:gridCol>
                <a:gridCol w="649287">
                  <a:extLst>
                    <a:ext uri="{9D8B030D-6E8A-4147-A177-3AD203B41FA5}">
                      <a16:colId xmlns:a16="http://schemas.microsoft.com/office/drawing/2014/main" val="1889774197"/>
                    </a:ext>
                  </a:extLst>
                </a:gridCol>
                <a:gridCol w="719138">
                  <a:extLst>
                    <a:ext uri="{9D8B030D-6E8A-4147-A177-3AD203B41FA5}">
                      <a16:colId xmlns:a16="http://schemas.microsoft.com/office/drawing/2014/main" val="962440682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303948185"/>
                    </a:ext>
                  </a:extLst>
                </a:gridCol>
                <a:gridCol w="649287">
                  <a:extLst>
                    <a:ext uri="{9D8B030D-6E8A-4147-A177-3AD203B41FA5}">
                      <a16:colId xmlns:a16="http://schemas.microsoft.com/office/drawing/2014/main" val="2921678644"/>
                    </a:ext>
                  </a:extLst>
                </a:gridCol>
                <a:gridCol w="792163">
                  <a:extLst>
                    <a:ext uri="{9D8B030D-6E8A-4147-A177-3AD203B41FA5}">
                      <a16:colId xmlns:a16="http://schemas.microsoft.com/office/drawing/2014/main" val="3174348208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393686255"/>
                    </a:ext>
                  </a:extLst>
                </a:gridCol>
              </a:tblGrid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.681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.851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1.050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1.303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1.684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2.021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2.123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2.423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2.704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2.971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3.307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3.551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4161388"/>
                  </a:ext>
                </a:extLst>
              </a:tr>
              <a:tr h="469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.679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.849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1.047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1.295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1.676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2.109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2.403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2.678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2.937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3.261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3.496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1781855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.679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.848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1.045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1.296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1.671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2.000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2.099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2.390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2.660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2.915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3.232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3.460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2390669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.678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.846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1.043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1.292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1.664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1.990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2.088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2.374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2.639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2.887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3.195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3.416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564423"/>
                  </a:ext>
                </a:extLst>
              </a:tr>
              <a:tr h="655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.677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.845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1.042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1.290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1.660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1.984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2.081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2.364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2.626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2.871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3.174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3.390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066792"/>
                  </a:ext>
                </a:extLst>
              </a:tr>
              <a:tr h="844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.675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.842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1.037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1.282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1.646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1.962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2.056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2.330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2.581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2.813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3.098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3.300 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1568503"/>
                  </a:ext>
                </a:extLst>
              </a:tr>
              <a:tr h="844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inf.</a:t>
                      </a:r>
                      <a:endParaRPr kumimoji="0" lang="en-US" altLang="ar-JO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.674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.841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1.036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1.282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1.960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2.054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2.326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2.576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2.807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3.091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ar-JO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3.291</a:t>
                      </a:r>
                      <a:endParaRPr kumimoji="0" lang="en-US" altLang="ar-JO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32641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27929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88B85-6611-45B7-933F-F0A8A3FD0A1E}" type="slidenum">
              <a:rPr lang="ar-SA" altLang="ar-JO"/>
              <a:pPr/>
              <a:t>31</a:t>
            </a:fld>
            <a:endParaRPr lang="en-US" altLang="ar-JO"/>
          </a:p>
        </p:txBody>
      </p:sp>
      <p:sp>
        <p:nvSpPr>
          <p:cNvPr id="236548" name="Text Box 4"/>
          <p:cNvSpPr txBox="1">
            <a:spLocks noChangeArrowheads="1"/>
          </p:cNvSpPr>
          <p:nvPr/>
        </p:nvSpPr>
        <p:spPr bwMode="auto">
          <a:xfrm>
            <a:off x="2268538" y="188913"/>
            <a:ext cx="3167062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800">
                <a:latin typeface="Times New Roman" panose="02020603050405020304" pitchFamily="18" charset="0"/>
              </a:rPr>
              <a:t>             Data</a:t>
            </a:r>
            <a:endParaRPr lang="en-US" altLang="ar-JO" sz="2800"/>
          </a:p>
        </p:txBody>
      </p:sp>
      <p:sp>
        <p:nvSpPr>
          <p:cNvPr id="236549" name="Text Box 5"/>
          <p:cNvSpPr txBox="1">
            <a:spLocks noChangeArrowheads="1"/>
          </p:cNvSpPr>
          <p:nvPr/>
        </p:nvSpPr>
        <p:spPr bwMode="auto">
          <a:xfrm>
            <a:off x="5580063" y="836613"/>
            <a:ext cx="3563937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800">
                <a:solidFill>
                  <a:srgbClr val="CC3300"/>
                </a:solidFill>
                <a:latin typeface="Times New Roman" panose="02020603050405020304" pitchFamily="18" charset="0"/>
              </a:rPr>
              <a:t>Continuous Variable</a:t>
            </a:r>
            <a:endParaRPr lang="en-US" altLang="ar-JO" sz="2800">
              <a:solidFill>
                <a:srgbClr val="CC3300"/>
              </a:solidFill>
            </a:endParaRPr>
          </a:p>
        </p:txBody>
      </p:sp>
      <p:sp>
        <p:nvSpPr>
          <p:cNvPr id="236550" name="Text Box 6"/>
          <p:cNvSpPr txBox="1">
            <a:spLocks noChangeArrowheads="1"/>
          </p:cNvSpPr>
          <p:nvPr/>
        </p:nvSpPr>
        <p:spPr bwMode="auto">
          <a:xfrm>
            <a:off x="179388" y="836613"/>
            <a:ext cx="295275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800">
                <a:solidFill>
                  <a:srgbClr val="008000"/>
                </a:solidFill>
                <a:latin typeface="Times New Roman" panose="02020603050405020304" pitchFamily="18" charset="0"/>
              </a:rPr>
              <a:t>Discrete Variable</a:t>
            </a:r>
            <a:endParaRPr lang="en-US" altLang="ar-JO" sz="2800">
              <a:solidFill>
                <a:srgbClr val="008000"/>
              </a:solidFill>
            </a:endParaRPr>
          </a:p>
        </p:txBody>
      </p:sp>
      <p:sp>
        <p:nvSpPr>
          <p:cNvPr id="236555" name="Text Box 11"/>
          <p:cNvSpPr txBox="1">
            <a:spLocks noChangeArrowheads="1"/>
          </p:cNvSpPr>
          <p:nvPr/>
        </p:nvSpPr>
        <p:spPr bwMode="auto">
          <a:xfrm>
            <a:off x="6877050" y="1484313"/>
            <a:ext cx="226695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ar-JO" sz="2400">
                <a:latin typeface="Times New Roman" panose="02020603050405020304" pitchFamily="18" charset="0"/>
              </a:rPr>
              <a:t>Two</a:t>
            </a:r>
            <a:r>
              <a:rPr lang="en-US" altLang="ar-JO" sz="2400" b="0">
                <a:latin typeface="Times New Roman" panose="02020603050405020304" pitchFamily="18" charset="0"/>
              </a:rPr>
              <a:t> </a:t>
            </a:r>
            <a:r>
              <a:rPr lang="en-US" altLang="ar-JO" sz="2400">
                <a:solidFill>
                  <a:srgbClr val="CC3300"/>
                </a:solidFill>
                <a:latin typeface="Times New Roman" panose="02020603050405020304" pitchFamily="18" charset="0"/>
              </a:rPr>
              <a:t>cont. var</a:t>
            </a:r>
            <a:r>
              <a:rPr lang="en-US" altLang="ar-JO" sz="2400" b="0">
                <a:latin typeface="Times New Roman" panose="02020603050405020304" pitchFamily="18" charset="0"/>
              </a:rPr>
              <a:t>. </a:t>
            </a:r>
          </a:p>
          <a:p>
            <a:pPr algn="ctr"/>
            <a:r>
              <a:rPr lang="en-US" altLang="ar-JO" sz="2400">
                <a:latin typeface="Times New Roman" panose="02020603050405020304" pitchFamily="18" charset="0"/>
              </a:rPr>
              <a:t>at same time</a:t>
            </a:r>
            <a:endParaRPr lang="en-US" altLang="ar-JO" sz="2400"/>
          </a:p>
        </p:txBody>
      </p:sp>
      <p:sp>
        <p:nvSpPr>
          <p:cNvPr id="236556" name="Text Box 12"/>
          <p:cNvSpPr txBox="1">
            <a:spLocks noChangeArrowheads="1"/>
          </p:cNvSpPr>
          <p:nvPr/>
        </p:nvSpPr>
        <p:spPr bwMode="auto">
          <a:xfrm>
            <a:off x="3276600" y="1484313"/>
            <a:ext cx="230505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ar-JO" sz="2800">
                <a:solidFill>
                  <a:srgbClr val="9900CC"/>
                </a:solidFill>
                <a:latin typeface="Times New Roman" panose="02020603050405020304" pitchFamily="18" charset="0"/>
              </a:rPr>
              <a:t>one</a:t>
            </a:r>
            <a:r>
              <a:rPr lang="en-US" altLang="ar-JO" sz="2400" b="0">
                <a:latin typeface="Times New Roman" panose="02020603050405020304" pitchFamily="18" charset="0"/>
              </a:rPr>
              <a:t> </a:t>
            </a:r>
            <a:r>
              <a:rPr lang="en-US" altLang="ar-JO" sz="2800">
                <a:solidFill>
                  <a:srgbClr val="CC3300"/>
                </a:solidFill>
                <a:latin typeface="Times New Roman" panose="02020603050405020304" pitchFamily="18" charset="0"/>
              </a:rPr>
              <a:t>cont. var</a:t>
            </a:r>
            <a:r>
              <a:rPr lang="en-US" altLang="ar-JO" sz="2400" b="0">
                <a:latin typeface="Times New Roman" panose="02020603050405020304" pitchFamily="18" charset="0"/>
              </a:rPr>
              <a:t>. </a:t>
            </a:r>
          </a:p>
          <a:p>
            <a:pPr algn="ctr"/>
            <a:r>
              <a:rPr lang="en-US" altLang="ar-JO" sz="2400">
                <a:latin typeface="Times New Roman" panose="02020603050405020304" pitchFamily="18" charset="0"/>
              </a:rPr>
              <a:t>at the time</a:t>
            </a:r>
            <a:endParaRPr lang="en-US" altLang="ar-JO" sz="2400"/>
          </a:p>
        </p:txBody>
      </p:sp>
      <p:sp>
        <p:nvSpPr>
          <p:cNvPr id="236557" name="Text Box 13"/>
          <p:cNvSpPr txBox="1">
            <a:spLocks noChangeArrowheads="1"/>
          </p:cNvSpPr>
          <p:nvPr/>
        </p:nvSpPr>
        <p:spPr bwMode="auto">
          <a:xfrm>
            <a:off x="7164388" y="3213100"/>
            <a:ext cx="1728787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400">
                <a:solidFill>
                  <a:srgbClr val="660066"/>
                </a:solidFill>
                <a:latin typeface="Times New Roman" panose="02020603050405020304" pitchFamily="18" charset="0"/>
              </a:rPr>
              <a:t>Correlation</a:t>
            </a:r>
          </a:p>
          <a:p>
            <a:r>
              <a:rPr lang="en-US" altLang="ar-JO" sz="2400">
                <a:solidFill>
                  <a:srgbClr val="660066"/>
                </a:solidFill>
                <a:latin typeface="Times New Roman" panose="02020603050405020304" pitchFamily="18" charset="0"/>
              </a:rPr>
              <a:t>Regression </a:t>
            </a:r>
            <a:endParaRPr lang="en-US" altLang="ar-JO" sz="2400">
              <a:solidFill>
                <a:srgbClr val="660066"/>
              </a:solidFill>
            </a:endParaRPr>
          </a:p>
        </p:txBody>
      </p:sp>
      <p:sp>
        <p:nvSpPr>
          <p:cNvPr id="236558" name="Text Box 14"/>
          <p:cNvSpPr txBox="1">
            <a:spLocks noChangeArrowheads="1"/>
          </p:cNvSpPr>
          <p:nvPr/>
        </p:nvSpPr>
        <p:spPr bwMode="auto">
          <a:xfrm>
            <a:off x="4859338" y="2708275"/>
            <a:ext cx="2160587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400">
                <a:solidFill>
                  <a:schemeClr val="accent2"/>
                </a:solidFill>
                <a:latin typeface="Times New Roman" panose="02020603050405020304" pitchFamily="18" charset="0"/>
              </a:rPr>
              <a:t>More than Two</a:t>
            </a:r>
            <a:r>
              <a:rPr lang="en-US" altLang="ar-JO" sz="2400" b="0">
                <a:latin typeface="Times New Roman" panose="02020603050405020304" pitchFamily="18" charset="0"/>
              </a:rPr>
              <a:t> </a:t>
            </a:r>
            <a:r>
              <a:rPr lang="en-US" altLang="ar-JO" sz="2400">
                <a:solidFill>
                  <a:schemeClr val="accent2"/>
                </a:solidFill>
                <a:latin typeface="Times New Roman" panose="02020603050405020304" pitchFamily="18" charset="0"/>
              </a:rPr>
              <a:t>Groups</a:t>
            </a:r>
            <a:r>
              <a:rPr lang="en-US" altLang="ar-JO" sz="2400" b="0">
                <a:latin typeface="Times New Roman" panose="02020603050405020304" pitchFamily="18" charset="0"/>
              </a:rPr>
              <a:t> </a:t>
            </a:r>
            <a:r>
              <a:rPr lang="en-US" altLang="ar-JO" sz="2400">
                <a:solidFill>
                  <a:srgbClr val="9900CC"/>
                </a:solidFill>
                <a:latin typeface="Times New Roman" panose="02020603050405020304" pitchFamily="18" charset="0"/>
              </a:rPr>
              <a:t>with</a:t>
            </a:r>
            <a:r>
              <a:rPr lang="en-US" altLang="ar-JO" sz="2400" b="0">
                <a:latin typeface="Times New Roman" panose="02020603050405020304" pitchFamily="18" charset="0"/>
              </a:rPr>
              <a:t> </a:t>
            </a:r>
            <a:r>
              <a:rPr lang="en-US" altLang="ar-JO" sz="2400">
                <a:solidFill>
                  <a:srgbClr val="9900CC"/>
                </a:solidFill>
                <a:latin typeface="Times New Roman" panose="02020603050405020304" pitchFamily="18" charset="0"/>
              </a:rPr>
              <a:t>one C.V</a:t>
            </a:r>
            <a:r>
              <a:rPr lang="en-US" altLang="ar-JO" sz="2400" b="0">
                <a:latin typeface="Times New Roman" panose="02020603050405020304" pitchFamily="18" charset="0"/>
              </a:rPr>
              <a:t>.</a:t>
            </a:r>
            <a:endParaRPr lang="en-US" altLang="ar-JO" sz="2400"/>
          </a:p>
        </p:txBody>
      </p:sp>
      <p:sp>
        <p:nvSpPr>
          <p:cNvPr id="236559" name="Text Box 15"/>
          <p:cNvSpPr txBox="1">
            <a:spLocks noChangeArrowheads="1"/>
          </p:cNvSpPr>
          <p:nvPr/>
        </p:nvSpPr>
        <p:spPr bwMode="auto">
          <a:xfrm>
            <a:off x="2700338" y="2708275"/>
            <a:ext cx="2016125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400">
                <a:solidFill>
                  <a:srgbClr val="FF3300"/>
                </a:solidFill>
                <a:latin typeface="Times New Roman" panose="02020603050405020304" pitchFamily="18" charset="0"/>
              </a:rPr>
              <a:t>Two  Groups</a:t>
            </a:r>
            <a:r>
              <a:rPr lang="en-US" altLang="ar-JO" sz="2400" b="0">
                <a:latin typeface="Times New Roman" panose="02020603050405020304" pitchFamily="18" charset="0"/>
              </a:rPr>
              <a:t> </a:t>
            </a:r>
            <a:r>
              <a:rPr lang="en-US" altLang="ar-JO" sz="2400">
                <a:solidFill>
                  <a:srgbClr val="9900CC"/>
                </a:solidFill>
                <a:latin typeface="Times New Roman" panose="02020603050405020304" pitchFamily="18" charset="0"/>
              </a:rPr>
              <a:t>with one C.V</a:t>
            </a:r>
            <a:r>
              <a:rPr lang="en-US" altLang="ar-JO" sz="2400" b="0">
                <a:latin typeface="Times New Roman" panose="02020603050405020304" pitchFamily="18" charset="0"/>
              </a:rPr>
              <a:t>.</a:t>
            </a:r>
            <a:endParaRPr lang="en-US" altLang="ar-JO" sz="2400"/>
          </a:p>
        </p:txBody>
      </p:sp>
      <p:sp>
        <p:nvSpPr>
          <p:cNvPr id="236560" name="Text Box 16"/>
          <p:cNvSpPr txBox="1">
            <a:spLocks noChangeArrowheads="1"/>
          </p:cNvSpPr>
          <p:nvPr/>
        </p:nvSpPr>
        <p:spPr bwMode="auto">
          <a:xfrm>
            <a:off x="5076825" y="4005263"/>
            <a:ext cx="1736725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ar-JO" altLang="ar-JO"/>
          </a:p>
        </p:txBody>
      </p:sp>
      <p:sp>
        <p:nvSpPr>
          <p:cNvPr id="236561" name="Text Box 17"/>
          <p:cNvSpPr txBox="1">
            <a:spLocks noChangeArrowheads="1"/>
          </p:cNvSpPr>
          <p:nvPr/>
        </p:nvSpPr>
        <p:spPr bwMode="auto">
          <a:xfrm>
            <a:off x="5003800" y="4437063"/>
            <a:ext cx="1655763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ar-JO" sz="2400">
                <a:solidFill>
                  <a:srgbClr val="663300"/>
                </a:solidFill>
                <a:latin typeface="Times New Roman" panose="02020603050405020304" pitchFamily="18" charset="0"/>
              </a:rPr>
              <a:t>F   test </a:t>
            </a:r>
          </a:p>
          <a:p>
            <a:pPr algn="ctr"/>
            <a:r>
              <a:rPr lang="en-US" altLang="ar-JO" sz="2400">
                <a:solidFill>
                  <a:srgbClr val="663300"/>
                </a:solidFill>
                <a:latin typeface="Times New Roman" panose="02020603050405020304" pitchFamily="18" charset="0"/>
              </a:rPr>
              <a:t>ANOVA</a:t>
            </a:r>
            <a:endParaRPr lang="en-US" altLang="ar-JO" sz="2400">
              <a:solidFill>
                <a:srgbClr val="663300"/>
              </a:solidFill>
            </a:endParaRPr>
          </a:p>
        </p:txBody>
      </p:sp>
      <p:sp>
        <p:nvSpPr>
          <p:cNvPr id="236562" name="Text Box 18"/>
          <p:cNvSpPr txBox="1">
            <a:spLocks noChangeArrowheads="1"/>
          </p:cNvSpPr>
          <p:nvPr/>
        </p:nvSpPr>
        <p:spPr bwMode="auto">
          <a:xfrm>
            <a:off x="2700338" y="3933825"/>
            <a:ext cx="14509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ar-JO" altLang="ar-JO"/>
          </a:p>
        </p:txBody>
      </p:sp>
      <p:sp>
        <p:nvSpPr>
          <p:cNvPr id="236563" name="Text Box 19"/>
          <p:cNvSpPr txBox="1">
            <a:spLocks noChangeArrowheads="1"/>
          </p:cNvSpPr>
          <p:nvPr/>
        </p:nvSpPr>
        <p:spPr bwMode="auto">
          <a:xfrm>
            <a:off x="179388" y="1916113"/>
            <a:ext cx="26638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80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 Square </a:t>
            </a:r>
          </a:p>
          <a:p>
            <a:r>
              <a:rPr lang="en-US" altLang="ar-JO" sz="280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(χ</a:t>
            </a:r>
            <a:r>
              <a:rPr lang="en-US" altLang="ar-JO" sz="2800" baseline="30000">
                <a:solidFill>
                  <a:srgbClr val="008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ar-JO" sz="2800">
                <a:solidFill>
                  <a:srgbClr val="008000"/>
                </a:solidFill>
                <a:latin typeface="Times New Roman" panose="02020603050405020304" pitchFamily="18" charset="0"/>
              </a:rPr>
              <a:t> test</a:t>
            </a:r>
            <a:endParaRPr lang="en-US" altLang="ar-JO" sz="2800">
              <a:solidFill>
                <a:srgbClr val="008000"/>
              </a:solidFill>
            </a:endParaRPr>
          </a:p>
        </p:txBody>
      </p:sp>
      <p:sp>
        <p:nvSpPr>
          <p:cNvPr id="236564" name="Text Box 20"/>
          <p:cNvSpPr txBox="1">
            <a:spLocks noChangeArrowheads="1"/>
          </p:cNvSpPr>
          <p:nvPr/>
        </p:nvSpPr>
        <p:spPr bwMode="auto">
          <a:xfrm>
            <a:off x="1485900" y="3022600"/>
            <a:ext cx="54927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JO" altLang="ar-JO"/>
          </a:p>
        </p:txBody>
      </p:sp>
      <p:sp>
        <p:nvSpPr>
          <p:cNvPr id="236565" name="Text Box 21"/>
          <p:cNvSpPr txBox="1">
            <a:spLocks noChangeArrowheads="1"/>
          </p:cNvSpPr>
          <p:nvPr/>
        </p:nvSpPr>
        <p:spPr bwMode="auto">
          <a:xfrm>
            <a:off x="611188" y="4149725"/>
            <a:ext cx="1584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400">
                <a:solidFill>
                  <a:srgbClr val="33CC33"/>
                </a:solidFill>
                <a:latin typeface="Times New Roman" panose="02020603050405020304" pitchFamily="18" charset="0"/>
              </a:rPr>
              <a:t>Goodness</a:t>
            </a:r>
          </a:p>
          <a:p>
            <a:r>
              <a:rPr lang="en-US" altLang="ar-JO" sz="2400">
                <a:solidFill>
                  <a:srgbClr val="33CC33"/>
                </a:solidFill>
                <a:latin typeface="Times New Roman" panose="02020603050405020304" pitchFamily="18" charset="0"/>
              </a:rPr>
              <a:t>of fit</a:t>
            </a:r>
            <a:endParaRPr lang="en-US" altLang="ar-JO" sz="2400">
              <a:solidFill>
                <a:srgbClr val="33CC33"/>
              </a:solidFill>
            </a:endParaRPr>
          </a:p>
        </p:txBody>
      </p:sp>
      <p:sp>
        <p:nvSpPr>
          <p:cNvPr id="236566" name="Text Box 22"/>
          <p:cNvSpPr txBox="1">
            <a:spLocks noChangeArrowheads="1"/>
          </p:cNvSpPr>
          <p:nvPr/>
        </p:nvSpPr>
        <p:spPr bwMode="auto">
          <a:xfrm>
            <a:off x="1701800" y="2852738"/>
            <a:ext cx="85407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JO" altLang="ar-JO"/>
          </a:p>
        </p:txBody>
      </p:sp>
      <p:sp>
        <p:nvSpPr>
          <p:cNvPr id="236567" name="Text Box 23"/>
          <p:cNvSpPr txBox="1">
            <a:spLocks noChangeArrowheads="1"/>
          </p:cNvSpPr>
          <p:nvPr/>
        </p:nvSpPr>
        <p:spPr bwMode="auto">
          <a:xfrm>
            <a:off x="2700338" y="4437063"/>
            <a:ext cx="14398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800">
                <a:solidFill>
                  <a:srgbClr val="CC0000"/>
                </a:solidFill>
                <a:latin typeface="Times New Roman" panose="02020603050405020304" pitchFamily="18" charset="0"/>
              </a:rPr>
              <a:t>t   test</a:t>
            </a:r>
            <a:r>
              <a:rPr lang="en-US" altLang="ar-JO" sz="2800" b="0">
                <a:latin typeface="Times New Roman" panose="02020603050405020304" pitchFamily="18" charset="0"/>
              </a:rPr>
              <a:t> </a:t>
            </a:r>
            <a:endParaRPr lang="en-US" altLang="ar-JO" sz="2800"/>
          </a:p>
        </p:txBody>
      </p:sp>
      <p:sp>
        <p:nvSpPr>
          <p:cNvPr id="236568" name="Text Box 24"/>
          <p:cNvSpPr txBox="1">
            <a:spLocks noChangeArrowheads="1"/>
          </p:cNvSpPr>
          <p:nvPr/>
        </p:nvSpPr>
        <p:spPr bwMode="auto">
          <a:xfrm>
            <a:off x="4427538" y="5805488"/>
            <a:ext cx="23050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400">
                <a:solidFill>
                  <a:srgbClr val="CC0000"/>
                </a:solidFill>
                <a:latin typeface="Times New Roman" panose="02020603050405020304" pitchFamily="18" charset="0"/>
              </a:rPr>
              <a:t>One Dependent</a:t>
            </a:r>
          </a:p>
          <a:p>
            <a:r>
              <a:rPr lang="en-US" altLang="ar-JO" sz="2400">
                <a:solidFill>
                  <a:srgbClr val="CC0000"/>
                </a:solidFill>
                <a:latin typeface="Times New Roman" panose="02020603050405020304" pitchFamily="18" charset="0"/>
              </a:rPr>
              <a:t>sample</a:t>
            </a:r>
            <a:endParaRPr lang="en-US" altLang="ar-JO" sz="2400">
              <a:solidFill>
                <a:srgbClr val="CC0000"/>
              </a:solidFill>
            </a:endParaRPr>
          </a:p>
        </p:txBody>
      </p:sp>
      <p:sp>
        <p:nvSpPr>
          <p:cNvPr id="236569" name="Text Box 25"/>
          <p:cNvSpPr txBox="1">
            <a:spLocks noChangeArrowheads="1"/>
          </p:cNvSpPr>
          <p:nvPr/>
        </p:nvSpPr>
        <p:spPr bwMode="auto">
          <a:xfrm>
            <a:off x="2484438" y="5867400"/>
            <a:ext cx="1728787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400">
                <a:solidFill>
                  <a:srgbClr val="CC0000"/>
                </a:solidFill>
                <a:latin typeface="Times New Roman" panose="02020603050405020304" pitchFamily="18" charset="0"/>
              </a:rPr>
              <a:t>Sample and</a:t>
            </a:r>
          </a:p>
          <a:p>
            <a:r>
              <a:rPr lang="en-US" altLang="ar-JO" sz="2400">
                <a:solidFill>
                  <a:srgbClr val="CC0000"/>
                </a:solidFill>
                <a:latin typeface="Times New Roman" panose="02020603050405020304" pitchFamily="18" charset="0"/>
              </a:rPr>
              <a:t>population</a:t>
            </a:r>
            <a:endParaRPr lang="en-US" altLang="ar-JO" sz="2400">
              <a:solidFill>
                <a:srgbClr val="CC0000"/>
              </a:solidFill>
            </a:endParaRPr>
          </a:p>
        </p:txBody>
      </p:sp>
      <p:sp>
        <p:nvSpPr>
          <p:cNvPr id="236574" name="Text Box 30"/>
          <p:cNvSpPr txBox="1">
            <a:spLocks noChangeArrowheads="1"/>
          </p:cNvSpPr>
          <p:nvPr/>
        </p:nvSpPr>
        <p:spPr bwMode="auto">
          <a:xfrm>
            <a:off x="0" y="6021388"/>
            <a:ext cx="248443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400">
                <a:solidFill>
                  <a:srgbClr val="CC0000"/>
                </a:solidFill>
                <a:latin typeface="Times New Roman" panose="02020603050405020304" pitchFamily="18" charset="0"/>
              </a:rPr>
              <a:t>Two independent</a:t>
            </a:r>
          </a:p>
          <a:p>
            <a:r>
              <a:rPr lang="en-US" altLang="ar-JO" sz="2400">
                <a:solidFill>
                  <a:srgbClr val="CC0000"/>
                </a:solidFill>
                <a:latin typeface="Times New Roman" panose="02020603050405020304" pitchFamily="18" charset="0"/>
              </a:rPr>
              <a:t>samples</a:t>
            </a:r>
            <a:endParaRPr lang="en-US" altLang="ar-JO" sz="2400">
              <a:solidFill>
                <a:srgbClr val="CC0000"/>
              </a:solidFill>
            </a:endParaRPr>
          </a:p>
        </p:txBody>
      </p:sp>
      <p:sp>
        <p:nvSpPr>
          <p:cNvPr id="236576" name="Text Box 32"/>
          <p:cNvSpPr txBox="1">
            <a:spLocks noChangeArrowheads="1"/>
          </p:cNvSpPr>
          <p:nvPr/>
        </p:nvSpPr>
        <p:spPr bwMode="auto">
          <a:xfrm>
            <a:off x="468313" y="4797425"/>
            <a:ext cx="14986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ar-JO" altLang="ar-JO"/>
          </a:p>
        </p:txBody>
      </p:sp>
      <p:sp>
        <p:nvSpPr>
          <p:cNvPr id="236580" name="Rectangle 36"/>
          <p:cNvSpPr>
            <a:spLocks noChangeArrowheads="1"/>
          </p:cNvSpPr>
          <p:nvPr/>
        </p:nvSpPr>
        <p:spPr bwMode="auto">
          <a:xfrm>
            <a:off x="250825" y="4508500"/>
            <a:ext cx="457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ar-JO" altLang="ar-JO" b="0"/>
          </a:p>
        </p:txBody>
      </p:sp>
      <p:sp>
        <p:nvSpPr>
          <p:cNvPr id="236581" name="AutoShape 37"/>
          <p:cNvSpPr>
            <a:spLocks noChangeArrowheads="1"/>
          </p:cNvSpPr>
          <p:nvPr/>
        </p:nvSpPr>
        <p:spPr bwMode="auto">
          <a:xfrm>
            <a:off x="2771775" y="765175"/>
            <a:ext cx="3024188" cy="358775"/>
          </a:xfrm>
          <a:custGeom>
            <a:avLst/>
            <a:gdLst>
              <a:gd name="G0" fmla="+- 6480 0 0"/>
              <a:gd name="G1" fmla="+- 8640 0 0"/>
              <a:gd name="G2" fmla="+- 6171 0 0"/>
              <a:gd name="G3" fmla="+- 21600 0 6480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429 h 21600"/>
              <a:gd name="T4" fmla="*/ 10800 w 21600"/>
              <a:gd name="T5" fmla="*/ 18514 h 21600"/>
              <a:gd name="T6" fmla="*/ 21600 w 21600"/>
              <a:gd name="T7" fmla="*/ 1542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82" name="AutoShape 38"/>
          <p:cNvSpPr>
            <a:spLocks noChangeArrowheads="1"/>
          </p:cNvSpPr>
          <p:nvPr/>
        </p:nvSpPr>
        <p:spPr bwMode="auto">
          <a:xfrm>
            <a:off x="4140200" y="1268413"/>
            <a:ext cx="3240088" cy="431800"/>
          </a:xfrm>
          <a:custGeom>
            <a:avLst/>
            <a:gdLst>
              <a:gd name="G0" fmla="+- 6480 0 0"/>
              <a:gd name="G1" fmla="+- 8640 0 0"/>
              <a:gd name="G2" fmla="+- 6171 0 0"/>
              <a:gd name="G3" fmla="+- 21600 0 6480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429 h 21600"/>
              <a:gd name="T4" fmla="*/ 10800 w 21600"/>
              <a:gd name="T5" fmla="*/ 18514 h 21600"/>
              <a:gd name="T6" fmla="*/ 21600 w 21600"/>
              <a:gd name="T7" fmla="*/ 1542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83" name="AutoShape 39"/>
          <p:cNvSpPr>
            <a:spLocks noChangeArrowheads="1"/>
          </p:cNvSpPr>
          <p:nvPr/>
        </p:nvSpPr>
        <p:spPr bwMode="auto">
          <a:xfrm>
            <a:off x="1042988" y="1268413"/>
            <a:ext cx="288925" cy="792162"/>
          </a:xfrm>
          <a:prstGeom prst="downArrow">
            <a:avLst>
              <a:gd name="adj1" fmla="val 50000"/>
              <a:gd name="adj2" fmla="val 685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84" name="AutoShape 40"/>
          <p:cNvSpPr>
            <a:spLocks noChangeArrowheads="1"/>
          </p:cNvSpPr>
          <p:nvPr/>
        </p:nvSpPr>
        <p:spPr bwMode="auto">
          <a:xfrm>
            <a:off x="7596188" y="2205038"/>
            <a:ext cx="288925" cy="1079500"/>
          </a:xfrm>
          <a:prstGeom prst="downArrow">
            <a:avLst>
              <a:gd name="adj1" fmla="val 50000"/>
              <a:gd name="adj2" fmla="val 9340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85" name="AutoShape 41"/>
          <p:cNvSpPr>
            <a:spLocks noChangeArrowheads="1"/>
          </p:cNvSpPr>
          <p:nvPr/>
        </p:nvSpPr>
        <p:spPr bwMode="auto">
          <a:xfrm>
            <a:off x="2987675" y="2276475"/>
            <a:ext cx="3240088" cy="504825"/>
          </a:xfrm>
          <a:custGeom>
            <a:avLst/>
            <a:gdLst>
              <a:gd name="G0" fmla="+- 6480 0 0"/>
              <a:gd name="G1" fmla="+- 8640 0 0"/>
              <a:gd name="G2" fmla="+- 6171 0 0"/>
              <a:gd name="G3" fmla="+- 21600 0 6480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429 h 21600"/>
              <a:gd name="T4" fmla="*/ 10800 w 21600"/>
              <a:gd name="T5" fmla="*/ 18514 h 21600"/>
              <a:gd name="T6" fmla="*/ 21600 w 21600"/>
              <a:gd name="T7" fmla="*/ 1542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86" name="AutoShape 42"/>
          <p:cNvSpPr>
            <a:spLocks noChangeArrowheads="1"/>
          </p:cNvSpPr>
          <p:nvPr/>
        </p:nvSpPr>
        <p:spPr bwMode="auto">
          <a:xfrm>
            <a:off x="6300788" y="3789363"/>
            <a:ext cx="215900" cy="1008062"/>
          </a:xfrm>
          <a:prstGeom prst="downArrow">
            <a:avLst>
              <a:gd name="adj1" fmla="val 50000"/>
              <a:gd name="adj2" fmla="val 1167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87" name="AutoShape 43"/>
          <p:cNvSpPr>
            <a:spLocks noChangeArrowheads="1"/>
          </p:cNvSpPr>
          <p:nvPr/>
        </p:nvSpPr>
        <p:spPr bwMode="auto">
          <a:xfrm>
            <a:off x="2771775" y="5013325"/>
            <a:ext cx="288925" cy="1008063"/>
          </a:xfrm>
          <a:prstGeom prst="downArrow">
            <a:avLst>
              <a:gd name="adj1" fmla="val 50000"/>
              <a:gd name="adj2" fmla="val 872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88" name="Text Box 44"/>
          <p:cNvSpPr txBox="1">
            <a:spLocks noChangeArrowheads="1"/>
          </p:cNvSpPr>
          <p:nvPr/>
        </p:nvSpPr>
        <p:spPr bwMode="auto">
          <a:xfrm>
            <a:off x="2051050" y="3789363"/>
            <a:ext cx="9366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400">
                <a:solidFill>
                  <a:srgbClr val="33CC33"/>
                </a:solidFill>
                <a:latin typeface="Times New Roman" panose="02020603050405020304" pitchFamily="18" charset="0"/>
              </a:rPr>
              <a:t>2 x 2</a:t>
            </a:r>
          </a:p>
          <a:p>
            <a:endParaRPr lang="en-US" altLang="ar-JO" sz="2400"/>
          </a:p>
        </p:txBody>
      </p:sp>
      <p:sp>
        <p:nvSpPr>
          <p:cNvPr id="236589" name="AutoShape 45"/>
          <p:cNvSpPr>
            <a:spLocks noChangeArrowheads="1"/>
          </p:cNvSpPr>
          <p:nvPr/>
        </p:nvSpPr>
        <p:spPr bwMode="auto">
          <a:xfrm>
            <a:off x="539750" y="4868863"/>
            <a:ext cx="4535488" cy="287337"/>
          </a:xfrm>
          <a:custGeom>
            <a:avLst/>
            <a:gdLst>
              <a:gd name="G0" fmla="+- 6480 0 0"/>
              <a:gd name="G1" fmla="+- 8640 0 0"/>
              <a:gd name="G2" fmla="+- 6171 0 0"/>
              <a:gd name="G3" fmla="+- 21600 0 6480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429 h 21600"/>
              <a:gd name="T4" fmla="*/ 10800 w 21600"/>
              <a:gd name="T5" fmla="*/ 18514 h 21600"/>
              <a:gd name="T6" fmla="*/ 21600 w 21600"/>
              <a:gd name="T7" fmla="*/ 1542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92" name="AutoShape 48"/>
          <p:cNvSpPr>
            <a:spLocks noChangeArrowheads="1"/>
          </p:cNvSpPr>
          <p:nvPr/>
        </p:nvSpPr>
        <p:spPr bwMode="auto">
          <a:xfrm>
            <a:off x="3348038" y="3429000"/>
            <a:ext cx="288925" cy="1152525"/>
          </a:xfrm>
          <a:prstGeom prst="downArrow">
            <a:avLst>
              <a:gd name="adj1" fmla="val 50000"/>
              <a:gd name="adj2" fmla="val 997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93" name="AutoShape 49"/>
          <p:cNvSpPr>
            <a:spLocks noChangeArrowheads="1"/>
          </p:cNvSpPr>
          <p:nvPr/>
        </p:nvSpPr>
        <p:spPr bwMode="auto">
          <a:xfrm>
            <a:off x="4716463" y="4941888"/>
            <a:ext cx="288925" cy="936625"/>
          </a:xfrm>
          <a:prstGeom prst="downArrow">
            <a:avLst>
              <a:gd name="adj1" fmla="val 50000"/>
              <a:gd name="adj2" fmla="val 810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94" name="AutoShape 50"/>
          <p:cNvSpPr>
            <a:spLocks noChangeArrowheads="1"/>
          </p:cNvSpPr>
          <p:nvPr/>
        </p:nvSpPr>
        <p:spPr bwMode="auto">
          <a:xfrm>
            <a:off x="539750" y="4941888"/>
            <a:ext cx="288925" cy="1150937"/>
          </a:xfrm>
          <a:prstGeom prst="downArrow">
            <a:avLst>
              <a:gd name="adj1" fmla="val 50000"/>
              <a:gd name="adj2" fmla="val 9958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95" name="AutoShape 51"/>
          <p:cNvSpPr>
            <a:spLocks noChangeArrowheads="1"/>
          </p:cNvSpPr>
          <p:nvPr/>
        </p:nvSpPr>
        <p:spPr bwMode="auto">
          <a:xfrm>
            <a:off x="0" y="2852738"/>
            <a:ext cx="2411413" cy="215900"/>
          </a:xfrm>
          <a:custGeom>
            <a:avLst/>
            <a:gdLst>
              <a:gd name="G0" fmla="+- 6480 0 0"/>
              <a:gd name="G1" fmla="+- 8640 0 0"/>
              <a:gd name="G2" fmla="+- 6171 0 0"/>
              <a:gd name="G3" fmla="+- 21600 0 6480"/>
              <a:gd name="G4" fmla="+- 21600 0 8640"/>
              <a:gd name="G5" fmla="*/ G0 21600 G3"/>
              <a:gd name="G6" fmla="*/ G1 21600 G3"/>
              <a:gd name="G7" fmla="*/ G2 G3 21600"/>
              <a:gd name="G8" fmla="*/ 10800 21600 G3"/>
              <a:gd name="G9" fmla="*/ G4 21600 G3"/>
              <a:gd name="G10" fmla="+- 21600 0 G7"/>
              <a:gd name="G11" fmla="+- G5 0 G8"/>
              <a:gd name="G12" fmla="+- G6 0 G8"/>
              <a:gd name="G13" fmla="*/ G12 G7 G11"/>
              <a:gd name="G14" fmla="+- 21600 0 G13"/>
              <a:gd name="G15" fmla="+- G0 0 10800"/>
              <a:gd name="G16" fmla="+- G1 0 10800"/>
              <a:gd name="G17" fmla="*/ G2 G16 G15"/>
              <a:gd name="T0" fmla="*/ 10800 w 21600"/>
              <a:gd name="T1" fmla="*/ 0 h 21600"/>
              <a:gd name="T2" fmla="*/ 0 w 21600"/>
              <a:gd name="T3" fmla="*/ 15429 h 21600"/>
              <a:gd name="T4" fmla="*/ 10800 w 21600"/>
              <a:gd name="T5" fmla="*/ 18514 h 21600"/>
              <a:gd name="T6" fmla="*/ 21600 w 21600"/>
              <a:gd name="T7" fmla="*/ 1542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13 w 21600"/>
              <a:gd name="T13" fmla="*/ G6 h 21600"/>
              <a:gd name="T14" fmla="*/ G14 w 21600"/>
              <a:gd name="T15" fmla="*/ G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96" name="AutoShape 52"/>
          <p:cNvSpPr>
            <a:spLocks noChangeArrowheads="1"/>
          </p:cNvSpPr>
          <p:nvPr/>
        </p:nvSpPr>
        <p:spPr bwMode="auto">
          <a:xfrm>
            <a:off x="2124075" y="2997200"/>
            <a:ext cx="215900" cy="792163"/>
          </a:xfrm>
          <a:prstGeom prst="downArrow">
            <a:avLst>
              <a:gd name="adj1" fmla="val 50000"/>
              <a:gd name="adj2" fmla="val 917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97" name="AutoShape 53"/>
          <p:cNvSpPr>
            <a:spLocks noChangeArrowheads="1"/>
          </p:cNvSpPr>
          <p:nvPr/>
        </p:nvSpPr>
        <p:spPr bwMode="auto">
          <a:xfrm>
            <a:off x="1258888" y="2924175"/>
            <a:ext cx="217487" cy="1225550"/>
          </a:xfrm>
          <a:prstGeom prst="downArrow">
            <a:avLst>
              <a:gd name="adj1" fmla="val 50000"/>
              <a:gd name="adj2" fmla="val 14087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98" name="AutoShape 54"/>
          <p:cNvSpPr>
            <a:spLocks noChangeArrowheads="1"/>
          </p:cNvSpPr>
          <p:nvPr/>
        </p:nvSpPr>
        <p:spPr bwMode="auto">
          <a:xfrm>
            <a:off x="2124075" y="2997200"/>
            <a:ext cx="288925" cy="792163"/>
          </a:xfrm>
          <a:prstGeom prst="downArrow">
            <a:avLst>
              <a:gd name="adj1" fmla="val 50000"/>
              <a:gd name="adj2" fmla="val 685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599" name="AutoShape 55"/>
          <p:cNvSpPr>
            <a:spLocks noChangeArrowheads="1"/>
          </p:cNvSpPr>
          <p:nvPr/>
        </p:nvSpPr>
        <p:spPr bwMode="auto">
          <a:xfrm>
            <a:off x="179388" y="2997200"/>
            <a:ext cx="215900" cy="792163"/>
          </a:xfrm>
          <a:prstGeom prst="downArrow">
            <a:avLst>
              <a:gd name="adj1" fmla="val 50000"/>
              <a:gd name="adj2" fmla="val 917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36600" name="Text Box 56"/>
          <p:cNvSpPr txBox="1">
            <a:spLocks noChangeArrowheads="1"/>
          </p:cNvSpPr>
          <p:nvPr/>
        </p:nvSpPr>
        <p:spPr bwMode="auto">
          <a:xfrm>
            <a:off x="0" y="3644900"/>
            <a:ext cx="1116013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ar-JO" sz="2400">
                <a:solidFill>
                  <a:srgbClr val="33CC33"/>
                </a:solidFill>
              </a:rPr>
              <a:t>a x b</a:t>
            </a:r>
          </a:p>
        </p:txBody>
      </p:sp>
    </p:spTree>
    <p:extLst>
      <p:ext uri="{BB962C8B-B14F-4D97-AF65-F5344CB8AC3E}">
        <p14:creationId xmlns:p14="http://schemas.microsoft.com/office/powerpoint/2010/main" val="3181304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WordArt 3"/>
          <p:cNvSpPr>
            <a:spLocks noChangeArrowheads="1" noChangeShapeType="1" noTextEdit="1"/>
          </p:cNvSpPr>
          <p:nvPr/>
        </p:nvSpPr>
        <p:spPr bwMode="auto">
          <a:xfrm>
            <a:off x="1596981" y="1322231"/>
            <a:ext cx="6096000" cy="1619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MY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THANK   YOU  ALL</a:t>
            </a:r>
            <a:endParaRPr lang="ar-JO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50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0587A-3BAC-4A94-BA1F-ED0ADCC7B495}" type="slidenum">
              <a:rPr lang="ar-SA" altLang="ar-JO"/>
              <a:pPr/>
              <a:t>4</a:t>
            </a:fld>
            <a:endParaRPr lang="en-US" altLang="ar-JO"/>
          </a:p>
        </p:txBody>
      </p:sp>
      <p:sp>
        <p:nvSpPr>
          <p:cNvPr id="212996" name="Oval 4"/>
          <p:cNvSpPr>
            <a:spLocks noChangeArrowheads="1"/>
          </p:cNvSpPr>
          <p:nvPr/>
        </p:nvSpPr>
        <p:spPr bwMode="auto">
          <a:xfrm>
            <a:off x="611188" y="1054100"/>
            <a:ext cx="3240087" cy="29527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ar-JO" sz="4000" b="0" dirty="0">
                <a:solidFill>
                  <a:srgbClr val="FF0000"/>
                </a:solidFill>
              </a:rPr>
              <a:t>♂</a:t>
            </a:r>
          </a:p>
        </p:txBody>
      </p:sp>
      <p:sp>
        <p:nvSpPr>
          <p:cNvPr id="212997" name="Oval 5"/>
          <p:cNvSpPr>
            <a:spLocks noChangeArrowheads="1"/>
          </p:cNvSpPr>
          <p:nvPr/>
        </p:nvSpPr>
        <p:spPr bwMode="auto">
          <a:xfrm>
            <a:off x="5292725" y="1125538"/>
            <a:ext cx="3024188" cy="28813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ar-JO" sz="3600" dirty="0">
                <a:solidFill>
                  <a:schemeClr val="bg1"/>
                </a:solidFill>
              </a:rPr>
              <a:t>♂</a:t>
            </a:r>
          </a:p>
        </p:txBody>
      </p:sp>
      <p:sp>
        <p:nvSpPr>
          <p:cNvPr id="212998" name="Rectangle 6"/>
          <p:cNvSpPr>
            <a:spLocks noChangeArrowheads="1"/>
          </p:cNvSpPr>
          <p:nvPr/>
        </p:nvSpPr>
        <p:spPr bwMode="auto">
          <a:xfrm>
            <a:off x="4276725" y="3246438"/>
            <a:ext cx="247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ar-JO"/>
              <a:t> </a:t>
            </a:r>
          </a:p>
        </p:txBody>
      </p:sp>
      <p:graphicFrame>
        <p:nvGraphicFramePr>
          <p:cNvPr id="212999" name="Object 7"/>
          <p:cNvGraphicFramePr>
            <a:graphicFrameLocks noChangeAspect="1"/>
          </p:cNvGraphicFramePr>
          <p:nvPr/>
        </p:nvGraphicFramePr>
        <p:xfrm>
          <a:off x="1331913" y="4292600"/>
          <a:ext cx="936625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8" name="Equation" r:id="rId3" imgW="139639" imgH="190417" progId="Equation.3">
                  <p:embed/>
                </p:oleObj>
              </mc:Choice>
              <mc:Fallback>
                <p:oleObj name="Equation" r:id="rId3" imgW="139639" imgH="190417" progId="Equation.3">
                  <p:embed/>
                  <p:pic>
                    <p:nvPicPr>
                      <p:cNvPr id="21299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292600"/>
                        <a:ext cx="936625" cy="865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3000" name="Object 8"/>
          <p:cNvGraphicFramePr>
            <a:graphicFrameLocks noChangeAspect="1"/>
          </p:cNvGraphicFramePr>
          <p:nvPr/>
        </p:nvGraphicFramePr>
        <p:xfrm>
          <a:off x="5867400" y="4365625"/>
          <a:ext cx="936625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9" name="Equation" r:id="rId5" imgW="139639" imgH="190417" progId="Equation.3">
                  <p:embed/>
                </p:oleObj>
              </mc:Choice>
              <mc:Fallback>
                <p:oleObj name="Equation" r:id="rId5" imgW="139639" imgH="190417" progId="Equation.3">
                  <p:embed/>
                  <p:pic>
                    <p:nvPicPr>
                      <p:cNvPr id="21300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365625"/>
                        <a:ext cx="936625" cy="865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3002" name="Rectangle 10"/>
          <p:cNvSpPr>
            <a:spLocks noChangeArrowheads="1"/>
          </p:cNvSpPr>
          <p:nvPr/>
        </p:nvSpPr>
        <p:spPr bwMode="auto">
          <a:xfrm>
            <a:off x="4479925" y="32448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endParaRPr lang="ar-JO" altLang="ar-JO"/>
          </a:p>
        </p:txBody>
      </p:sp>
      <p:sp>
        <p:nvSpPr>
          <p:cNvPr id="213003" name="Rectangle 11"/>
          <p:cNvSpPr>
            <a:spLocks noChangeArrowheads="1"/>
          </p:cNvSpPr>
          <p:nvPr/>
        </p:nvSpPr>
        <p:spPr bwMode="auto">
          <a:xfrm>
            <a:off x="6732588" y="4868863"/>
            <a:ext cx="14398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>
                <a:solidFill>
                  <a:srgbClr val="000099"/>
                </a:solidFill>
              </a:rPr>
              <a:t>66kg</a:t>
            </a:r>
          </a:p>
        </p:txBody>
      </p:sp>
      <p:sp>
        <p:nvSpPr>
          <p:cNvPr id="213004" name="Rectangle 12"/>
          <p:cNvSpPr>
            <a:spLocks noChangeArrowheads="1"/>
          </p:cNvSpPr>
          <p:nvPr/>
        </p:nvSpPr>
        <p:spPr bwMode="auto">
          <a:xfrm>
            <a:off x="2051050" y="4652963"/>
            <a:ext cx="1225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ar-JO" sz="2800">
                <a:solidFill>
                  <a:srgbClr val="000099"/>
                </a:solidFill>
              </a:rPr>
              <a:t>70 kg</a:t>
            </a:r>
          </a:p>
        </p:txBody>
      </p:sp>
    </p:spTree>
    <p:extLst>
      <p:ext uri="{BB962C8B-B14F-4D97-AF65-F5344CB8AC3E}">
        <p14:creationId xmlns:p14="http://schemas.microsoft.com/office/powerpoint/2010/main" val="2779269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48668-3F88-4916-89FA-89A5F511AB63}" type="slidenum">
              <a:rPr lang="ar-SA" altLang="ar-JO"/>
              <a:pPr/>
              <a:t>5</a:t>
            </a:fld>
            <a:endParaRPr lang="en-US" altLang="ar-JO"/>
          </a:p>
        </p:txBody>
      </p:sp>
      <p:grpSp>
        <p:nvGrpSpPr>
          <p:cNvPr id="200715" name="Group 11"/>
          <p:cNvGrpSpPr>
            <a:grpSpLocks/>
          </p:cNvGrpSpPr>
          <p:nvPr/>
        </p:nvGrpSpPr>
        <p:grpSpPr bwMode="auto">
          <a:xfrm>
            <a:off x="2987675" y="692150"/>
            <a:ext cx="1439863" cy="779463"/>
            <a:chOff x="3834" y="6120"/>
            <a:chExt cx="988" cy="661"/>
          </a:xfrm>
        </p:grpSpPr>
        <p:sp>
          <p:nvSpPr>
            <p:cNvPr id="200717" name="Freeform 13"/>
            <p:cNvSpPr>
              <a:spLocks/>
            </p:cNvSpPr>
            <p:nvPr/>
          </p:nvSpPr>
          <p:spPr bwMode="auto">
            <a:xfrm>
              <a:off x="3885" y="6120"/>
              <a:ext cx="795" cy="393"/>
            </a:xfrm>
            <a:custGeom>
              <a:avLst/>
              <a:gdLst>
                <a:gd name="T0" fmla="*/ 795 w 795"/>
                <a:gd name="T1" fmla="*/ 0 h 393"/>
                <a:gd name="T2" fmla="*/ 0 w 795"/>
                <a:gd name="T3" fmla="*/ 393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95" h="393">
                  <a:moveTo>
                    <a:pt x="795" y="0"/>
                  </a:moveTo>
                  <a:lnTo>
                    <a:pt x="0" y="39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200716" name="Freeform 12"/>
            <p:cNvSpPr>
              <a:spLocks/>
            </p:cNvSpPr>
            <p:nvPr/>
          </p:nvSpPr>
          <p:spPr bwMode="auto">
            <a:xfrm>
              <a:off x="3834" y="6547"/>
              <a:ext cx="988" cy="234"/>
            </a:xfrm>
            <a:custGeom>
              <a:avLst/>
              <a:gdLst>
                <a:gd name="T0" fmla="*/ 0 w 988"/>
                <a:gd name="T1" fmla="*/ 0 h 234"/>
                <a:gd name="T2" fmla="*/ 988 w 988"/>
                <a:gd name="T3" fmla="*/ 23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88" h="234">
                  <a:moveTo>
                    <a:pt x="0" y="0"/>
                  </a:moveTo>
                  <a:lnTo>
                    <a:pt x="988" y="23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JO"/>
            </a:p>
          </p:txBody>
        </p:sp>
      </p:grpSp>
      <p:sp>
        <p:nvSpPr>
          <p:cNvPr id="200718" name="Rectangle 14"/>
          <p:cNvSpPr>
            <a:spLocks noChangeArrowheads="1"/>
          </p:cNvSpPr>
          <p:nvPr/>
        </p:nvSpPr>
        <p:spPr bwMode="auto">
          <a:xfrm>
            <a:off x="0" y="2108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ar-JO"/>
          </a:p>
        </p:txBody>
      </p:sp>
      <p:sp>
        <p:nvSpPr>
          <p:cNvPr id="200719" name="Rectangle 15"/>
          <p:cNvSpPr>
            <a:spLocks noChangeArrowheads="1"/>
          </p:cNvSpPr>
          <p:nvPr/>
        </p:nvSpPr>
        <p:spPr bwMode="auto">
          <a:xfrm>
            <a:off x="827088" y="368300"/>
            <a:ext cx="74168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1400" b="0" dirty="0">
                <a:cs typeface="Times New Roman" panose="02020603050405020304" pitchFamily="18" charset="0"/>
              </a:rPr>
              <a:t>                           </a:t>
            </a:r>
            <a:r>
              <a:rPr lang="en-US" altLang="ar-JO" sz="2800" b="0" dirty="0">
                <a:cs typeface="Times New Roman" panose="02020603050405020304" pitchFamily="18" charset="0"/>
              </a:rPr>
              <a:t>                    </a:t>
            </a:r>
            <a:r>
              <a:rPr lang="en-US" altLang="ar-JO" sz="2800" dirty="0">
                <a:cs typeface="Times New Roman" panose="02020603050405020304" pitchFamily="18" charset="0"/>
              </a:rPr>
              <a:t>Descriptive</a:t>
            </a:r>
            <a:endParaRPr lang="en-US" altLang="ar-JO" sz="2800" dirty="0"/>
          </a:p>
          <a:p>
            <a:pPr eaLnBrk="0" hangingPunct="0"/>
            <a:r>
              <a:rPr lang="en-US" altLang="ar-JO" sz="2800" dirty="0">
                <a:cs typeface="Times New Roman" panose="02020603050405020304" pitchFamily="18" charset="0"/>
              </a:rPr>
              <a:t>Biostatistics </a:t>
            </a:r>
            <a:endParaRPr lang="en-US" altLang="ar-JO" sz="2800" dirty="0"/>
          </a:p>
          <a:p>
            <a:pPr eaLnBrk="0" hangingPunct="0"/>
            <a:r>
              <a:rPr lang="en-US" altLang="ar-JO" sz="2800" dirty="0">
                <a:cs typeface="Times New Roman" panose="02020603050405020304" pitchFamily="18" charset="0"/>
              </a:rPr>
              <a:t>                                 Inferential</a:t>
            </a:r>
            <a:endParaRPr lang="en-US" altLang="ar-JO" sz="2800" dirty="0"/>
          </a:p>
          <a:p>
            <a:pPr eaLnBrk="0" hangingPunct="0"/>
            <a:endParaRPr lang="en-US" altLang="ar-JO" sz="2800" dirty="0"/>
          </a:p>
        </p:txBody>
      </p:sp>
      <p:sp>
        <p:nvSpPr>
          <p:cNvPr id="200720" name="Rectangle 16"/>
          <p:cNvSpPr>
            <a:spLocks noChangeArrowheads="1"/>
          </p:cNvSpPr>
          <p:nvPr/>
        </p:nvSpPr>
        <p:spPr bwMode="auto">
          <a:xfrm>
            <a:off x="179387" y="2486025"/>
            <a:ext cx="8785225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altLang="ar-JO" sz="1400" b="0" dirty="0">
                <a:cs typeface="Times New Roman" panose="02020603050405020304" pitchFamily="18" charset="0"/>
              </a:rPr>
              <a:t>  </a:t>
            </a:r>
            <a:r>
              <a:rPr lang="en-US" altLang="ar-JO" sz="2800" b="0" dirty="0">
                <a:cs typeface="Times New Roman" panose="02020603050405020304" pitchFamily="18" charset="0"/>
              </a:rPr>
              <a:t>Sample                </a:t>
            </a:r>
            <a:r>
              <a:rPr lang="en-US" altLang="ar-JO" sz="2800" dirty="0">
                <a:solidFill>
                  <a:srgbClr val="CC3300"/>
                </a:solidFill>
                <a:cs typeface="Times New Roman" panose="02020603050405020304" pitchFamily="18" charset="0"/>
              </a:rPr>
              <a:t>mean  ±  S.D</a:t>
            </a:r>
            <a:r>
              <a:rPr lang="en-US" altLang="ar-JO" sz="2800" b="0" dirty="0">
                <a:cs typeface="Times New Roman" panose="02020603050405020304" pitchFamily="18" charset="0"/>
              </a:rPr>
              <a:t>           sample statistic </a:t>
            </a:r>
            <a:endParaRPr lang="en-US" altLang="ar-JO" sz="2800" b="0" dirty="0"/>
          </a:p>
          <a:p>
            <a:pPr eaLnBrk="0" hangingPunct="0"/>
            <a:r>
              <a:rPr lang="en-US" altLang="ar-JO" sz="2800" b="0" dirty="0">
                <a:cs typeface="Times New Roman" panose="02020603050405020304" pitchFamily="18" charset="0"/>
              </a:rPr>
              <a:t>                                                            sample </a:t>
            </a:r>
            <a:r>
              <a:rPr lang="en-US" altLang="ar-JO" sz="2800" b="0" dirty="0"/>
              <a:t>estimate</a:t>
            </a:r>
          </a:p>
          <a:p>
            <a:pPr eaLnBrk="0" hangingPunct="0"/>
            <a:endParaRPr lang="en-US" altLang="ar-JO" sz="2800" b="0" dirty="0"/>
          </a:p>
          <a:p>
            <a:pPr eaLnBrk="0" hangingPunct="0"/>
            <a:r>
              <a:rPr lang="en-US" altLang="ar-JO" sz="2800" b="0" dirty="0">
                <a:cs typeface="Times New Roman" panose="02020603050405020304" pitchFamily="18" charset="0"/>
              </a:rPr>
              <a:t> Population         </a:t>
            </a:r>
            <a:r>
              <a:rPr lang="en-US" altLang="ar-JO" sz="2800" b="0" dirty="0" smtClean="0">
                <a:cs typeface="Times New Roman" panose="02020603050405020304" pitchFamily="18" charset="0"/>
              </a:rPr>
              <a:t> </a:t>
            </a:r>
            <a:r>
              <a:rPr lang="en-US" altLang="ar-JO" sz="2800" b="0" dirty="0" err="1" smtClean="0">
                <a:cs typeface="Times New Roman" panose="02020603050405020304" pitchFamily="18" charset="0"/>
              </a:rPr>
              <a:t>population</a:t>
            </a:r>
            <a:r>
              <a:rPr lang="en-US" altLang="ar-JO" sz="2800" b="0" dirty="0" smtClean="0">
                <a:cs typeface="Times New Roman" panose="02020603050405020304" pitchFamily="18" charset="0"/>
              </a:rPr>
              <a:t> mean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μ ±S.E</a:t>
            </a:r>
            <a:r>
              <a:rPr lang="en-US" altLang="ar-JO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ar-JO" sz="2400" b="0" dirty="0">
                <a:cs typeface="Times New Roman" panose="02020603050405020304" pitchFamily="18" charset="0"/>
              </a:rPr>
              <a:t>     </a:t>
            </a:r>
            <a:r>
              <a:rPr lang="en-US" altLang="ar-JO" sz="2400" b="0" dirty="0" smtClean="0">
                <a:cs typeface="Times New Roman" panose="02020603050405020304" pitchFamily="18" charset="0"/>
              </a:rPr>
              <a:t>     </a:t>
            </a:r>
            <a:r>
              <a:rPr lang="en-US" altLang="ar-JO" sz="2800" b="0" dirty="0" smtClean="0"/>
              <a:t>population</a:t>
            </a:r>
            <a:r>
              <a:rPr lang="en-US" altLang="ar-JO" sz="2400" b="0" dirty="0" smtClean="0"/>
              <a:t> </a:t>
            </a:r>
            <a:endParaRPr lang="en-US" altLang="ar-JO" sz="2400" b="0" dirty="0"/>
          </a:p>
          <a:p>
            <a:pPr eaLnBrk="0" hangingPunct="0"/>
            <a:r>
              <a:rPr lang="en-US" altLang="ar-JO" sz="2400" b="0" dirty="0"/>
              <a:t>                                                                           ,       </a:t>
            </a:r>
            <a:r>
              <a:rPr lang="en-US" altLang="ar-JO" sz="2400" b="0" dirty="0" smtClean="0"/>
              <a:t>               </a:t>
            </a:r>
            <a:r>
              <a:rPr lang="en-US" altLang="ar-JO" sz="2800" b="0" dirty="0" smtClean="0"/>
              <a:t>parameter</a:t>
            </a:r>
            <a:endParaRPr lang="en-US" altLang="ar-JO" sz="2800" b="0" dirty="0"/>
          </a:p>
          <a:p>
            <a:pPr eaLnBrk="0" hangingPunct="0"/>
            <a:endParaRPr lang="en-US" altLang="ar-JO" sz="2800" b="0" dirty="0"/>
          </a:p>
        </p:txBody>
      </p:sp>
      <p:sp>
        <p:nvSpPr>
          <p:cNvPr id="200721" name="AutoShape 17"/>
          <p:cNvSpPr>
            <a:spLocks noChangeArrowheads="1"/>
          </p:cNvSpPr>
          <p:nvPr/>
        </p:nvSpPr>
        <p:spPr bwMode="auto">
          <a:xfrm>
            <a:off x="1419225" y="2823269"/>
            <a:ext cx="1408113" cy="288925"/>
          </a:xfrm>
          <a:prstGeom prst="rightArrow">
            <a:avLst>
              <a:gd name="adj1" fmla="val 50000"/>
              <a:gd name="adj2" fmla="val 12184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00722" name="AutoShape 18"/>
          <p:cNvSpPr>
            <a:spLocks noChangeArrowheads="1"/>
          </p:cNvSpPr>
          <p:nvPr/>
        </p:nvSpPr>
        <p:spPr bwMode="auto">
          <a:xfrm>
            <a:off x="4446599" y="2761379"/>
            <a:ext cx="1008063" cy="288925"/>
          </a:xfrm>
          <a:prstGeom prst="rightArrow">
            <a:avLst>
              <a:gd name="adj1" fmla="val 50000"/>
              <a:gd name="adj2" fmla="val 872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00723" name="AutoShape 19"/>
          <p:cNvSpPr>
            <a:spLocks noChangeArrowheads="1"/>
          </p:cNvSpPr>
          <p:nvPr/>
        </p:nvSpPr>
        <p:spPr bwMode="auto">
          <a:xfrm>
            <a:off x="1935140" y="3963897"/>
            <a:ext cx="776288" cy="287338"/>
          </a:xfrm>
          <a:prstGeom prst="rightArrow">
            <a:avLst>
              <a:gd name="adj1" fmla="val 50000"/>
              <a:gd name="adj2" fmla="val 8090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00724" name="AutoShape 20"/>
          <p:cNvSpPr>
            <a:spLocks noChangeArrowheads="1"/>
          </p:cNvSpPr>
          <p:nvPr/>
        </p:nvSpPr>
        <p:spPr bwMode="auto">
          <a:xfrm>
            <a:off x="6284729" y="4014652"/>
            <a:ext cx="589287" cy="185828"/>
          </a:xfrm>
          <a:prstGeom prst="rightArrow">
            <a:avLst>
              <a:gd name="adj1" fmla="val 50000"/>
              <a:gd name="adj2" fmla="val 917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00725" name="Rectangle 21"/>
          <p:cNvSpPr>
            <a:spLocks noChangeArrowheads="1"/>
          </p:cNvSpPr>
          <p:nvPr/>
        </p:nvSpPr>
        <p:spPr bwMode="auto">
          <a:xfrm>
            <a:off x="179388" y="5373688"/>
            <a:ext cx="8785225" cy="1373187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  <a:effectLst/>
          <a:extLst/>
        </p:spPr>
        <p:txBody>
          <a:bodyPr>
            <a:spAutoFit/>
          </a:bodyPr>
          <a:lstStyle/>
          <a:p>
            <a:r>
              <a:rPr lang="en-US" altLang="ar-JO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en-US" altLang="ar-JO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generalized 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</a:t>
            </a:r>
            <a:r>
              <a:rPr lang="en-US" altLang="ar-JO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 the </a:t>
            </a:r>
            <a:r>
              <a:rPr lang="en-US" altLang="ar-JO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population 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which the sample has been drawn  </a:t>
            </a:r>
            <a:r>
              <a:rPr lang="en-US" altLang="ar-JO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depending</a:t>
            </a:r>
            <a:r>
              <a:rPr lang="en-US" altLang="ar-JO" sz="2800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the </a:t>
            </a:r>
            <a:r>
              <a:rPr lang="en-US" altLang="ar-JO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evidence</a:t>
            </a:r>
            <a:r>
              <a:rPr lang="en-US" altLang="ar-JO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8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altLang="ar-JO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</a:t>
            </a:r>
          </a:p>
        </p:txBody>
      </p:sp>
      <p:sp>
        <p:nvSpPr>
          <p:cNvPr id="200726" name="AutoShape 22"/>
          <p:cNvSpPr>
            <a:spLocks noChangeArrowheads="1"/>
          </p:cNvSpPr>
          <p:nvPr/>
        </p:nvSpPr>
        <p:spPr bwMode="auto">
          <a:xfrm>
            <a:off x="3203575" y="4221163"/>
            <a:ext cx="288925" cy="1263650"/>
          </a:xfrm>
          <a:prstGeom prst="downArrow">
            <a:avLst>
              <a:gd name="adj1" fmla="val 50000"/>
              <a:gd name="adj2" fmla="val 10934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200727" name="AutoShape 23"/>
          <p:cNvSpPr>
            <a:spLocks noChangeArrowheads="1"/>
          </p:cNvSpPr>
          <p:nvPr/>
        </p:nvSpPr>
        <p:spPr bwMode="auto">
          <a:xfrm>
            <a:off x="4067175" y="2924175"/>
            <a:ext cx="288925" cy="936625"/>
          </a:xfrm>
          <a:prstGeom prst="downArrow">
            <a:avLst>
              <a:gd name="adj1" fmla="val 50000"/>
              <a:gd name="adj2" fmla="val 810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85719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ABBFF-FCE9-40C1-9990-A2296B85AF3D}" type="slidenum">
              <a:rPr lang="ar-SA" altLang="ar-JO"/>
              <a:pPr/>
              <a:t>6</a:t>
            </a:fld>
            <a:endParaRPr lang="en-US" altLang="ar-JO"/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323850" y="468422"/>
            <a:ext cx="882015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dirty="0"/>
              <a:t> </a:t>
            </a:r>
            <a:r>
              <a:rPr lang="en-US" altLang="ar-JO" sz="2800" dirty="0"/>
              <a:t>Sound generalized information about the population from </a:t>
            </a:r>
            <a:r>
              <a:rPr lang="en-US" altLang="ar-JO" sz="2800" dirty="0" smtClean="0"/>
              <a:t>which the sample has been drawn depending on the evidence of the sample . </a:t>
            </a:r>
            <a:endParaRPr lang="en-US" altLang="ar-JO" sz="2800" b="0" dirty="0"/>
          </a:p>
          <a:p>
            <a:pPr eaLnBrk="0" hangingPunct="0"/>
            <a:endParaRPr lang="en-US" altLang="ar-JO" sz="2800" b="0" dirty="0"/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755650" y="3278188"/>
            <a:ext cx="247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ar-JO"/>
              <a:t> </a:t>
            </a:r>
            <a:endParaRPr lang="en-US" altLang="ar-JO" b="0"/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323850" y="3716338"/>
            <a:ext cx="8640763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b="1" dirty="0">
                <a:solidFill>
                  <a:srgbClr val="C00000"/>
                </a:solidFill>
              </a:rPr>
              <a:t>Inferential Biostatistics </a:t>
            </a:r>
            <a:r>
              <a:rPr lang="en-US" altLang="ar-JO" sz="2800" dirty="0"/>
              <a:t>(Analysis).</a:t>
            </a:r>
          </a:p>
          <a:p>
            <a:r>
              <a:rPr lang="en-US" altLang="ar-JO" sz="2800" b="0" dirty="0"/>
              <a:t>It is used to test </a:t>
            </a:r>
            <a:r>
              <a:rPr lang="en-US" altLang="ar-JO" sz="2800" b="0" dirty="0">
                <a:solidFill>
                  <a:srgbClr val="0070C0"/>
                </a:solidFill>
              </a:rPr>
              <a:t>specific</a:t>
            </a:r>
            <a:r>
              <a:rPr lang="en-US" altLang="ar-JO" sz="2800" b="0" dirty="0"/>
              <a:t> </a:t>
            </a:r>
            <a:r>
              <a:rPr lang="en-US" altLang="ar-JO" sz="2800" b="0" dirty="0">
                <a:solidFill>
                  <a:srgbClr val="FF0000"/>
                </a:solidFill>
              </a:rPr>
              <a:t>hypothesis</a:t>
            </a:r>
            <a:r>
              <a:rPr lang="en-US" altLang="ar-JO" sz="2800" b="0" dirty="0"/>
              <a:t> about </a:t>
            </a:r>
            <a:r>
              <a:rPr lang="en-US" altLang="ar-JO" sz="2800" b="0" dirty="0">
                <a:solidFill>
                  <a:srgbClr val="FF0000"/>
                </a:solidFill>
              </a:rPr>
              <a:t>population</a:t>
            </a:r>
            <a:r>
              <a:rPr lang="en-US" altLang="ar-JO" sz="2800" b="0" dirty="0"/>
              <a:t> by using certain </a:t>
            </a:r>
            <a:r>
              <a:rPr lang="en-US" altLang="ar-JO" sz="2800" b="1" dirty="0">
                <a:solidFill>
                  <a:srgbClr val="FF0000"/>
                </a:solidFill>
              </a:rPr>
              <a:t>test significance </a:t>
            </a:r>
            <a:r>
              <a:rPr lang="en-US" altLang="ar-JO" sz="2800" b="0" dirty="0"/>
              <a:t>.</a:t>
            </a:r>
          </a:p>
        </p:txBody>
      </p:sp>
      <p:sp>
        <p:nvSpPr>
          <p:cNvPr id="201735" name="AutoShape 7"/>
          <p:cNvSpPr>
            <a:spLocks noChangeArrowheads="1"/>
          </p:cNvSpPr>
          <p:nvPr/>
        </p:nvSpPr>
        <p:spPr bwMode="auto">
          <a:xfrm>
            <a:off x="2843213" y="1844675"/>
            <a:ext cx="360362" cy="1871663"/>
          </a:xfrm>
          <a:prstGeom prst="downArrow">
            <a:avLst>
              <a:gd name="adj1" fmla="val 50000"/>
              <a:gd name="adj2" fmla="val 12984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2508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1421-B8E3-49C8-8228-8638DC66EF93}" type="slidenum">
              <a:rPr lang="ar-SA" altLang="ar-JO"/>
              <a:pPr/>
              <a:t>7</a:t>
            </a:fld>
            <a:endParaRPr lang="en-US" altLang="ar-JO"/>
          </a:p>
        </p:txBody>
      </p:sp>
      <p:sp>
        <p:nvSpPr>
          <p:cNvPr id="202756" name="Rectangle 4"/>
          <p:cNvSpPr>
            <a:spLocks noChangeArrowheads="1"/>
          </p:cNvSpPr>
          <p:nvPr/>
        </p:nvSpPr>
        <p:spPr bwMode="auto">
          <a:xfrm>
            <a:off x="179388" y="341201"/>
            <a:ext cx="8913330" cy="186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tabLst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278438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ar-JO" sz="2800" dirty="0">
                <a:solidFill>
                  <a:srgbClr val="000099"/>
                </a:solidFill>
              </a:rPr>
              <a:t>We expect always that there is a difference between groups .</a:t>
            </a:r>
          </a:p>
          <a:p>
            <a:r>
              <a:rPr lang="en-US" altLang="ar-JO" sz="2800" dirty="0">
                <a:solidFill>
                  <a:srgbClr val="6600FF"/>
                </a:solidFill>
              </a:rPr>
              <a:t>Mean body weight of</a:t>
            </a:r>
            <a:r>
              <a:rPr lang="en-US" altLang="ar-JO" sz="2800" b="0" dirty="0"/>
              <a:t>  </a:t>
            </a:r>
            <a:r>
              <a:rPr lang="en-US" altLang="ar-JO" sz="2800" dirty="0">
                <a:solidFill>
                  <a:srgbClr val="6600FF"/>
                </a:solidFill>
              </a:rPr>
              <a:t>♂</a:t>
            </a:r>
            <a:r>
              <a:rPr lang="en-US" altLang="ar-JO" sz="2800" b="0" dirty="0"/>
              <a:t> = 70 kg .</a:t>
            </a:r>
          </a:p>
          <a:p>
            <a:r>
              <a:rPr lang="en-US" altLang="ar-JO" sz="2800" dirty="0">
                <a:solidFill>
                  <a:srgbClr val="CC3300"/>
                </a:solidFill>
              </a:rPr>
              <a:t>Mean body weight of</a:t>
            </a:r>
            <a:r>
              <a:rPr lang="en-US" altLang="ar-JO" sz="2800" b="0" dirty="0"/>
              <a:t>  </a:t>
            </a:r>
            <a:r>
              <a:rPr lang="en-US" altLang="ar-JO" sz="2800" dirty="0">
                <a:solidFill>
                  <a:srgbClr val="990033"/>
                </a:solidFill>
              </a:rPr>
              <a:t>♀</a:t>
            </a:r>
            <a:r>
              <a:rPr lang="en-US" altLang="ar-JO" sz="2800" b="0" dirty="0"/>
              <a:t> = </a:t>
            </a:r>
            <a:r>
              <a:rPr lang="en-US" altLang="ar-JO" sz="2800" b="0" dirty="0">
                <a:solidFill>
                  <a:srgbClr val="CC3300"/>
                </a:solidFill>
              </a:rPr>
              <a:t>55 kg</a:t>
            </a:r>
            <a:r>
              <a:rPr lang="en-US" altLang="ar-JO" sz="2800" dirty="0"/>
              <a:t> </a:t>
            </a:r>
          </a:p>
        </p:txBody>
      </p:sp>
      <p:grpSp>
        <p:nvGrpSpPr>
          <p:cNvPr id="202757" name="Group 5"/>
          <p:cNvGrpSpPr>
            <a:grpSpLocks/>
          </p:cNvGrpSpPr>
          <p:nvPr/>
        </p:nvGrpSpPr>
        <p:grpSpPr bwMode="auto">
          <a:xfrm>
            <a:off x="1403350" y="2276475"/>
            <a:ext cx="6265863" cy="2449513"/>
            <a:chOff x="2700" y="3632"/>
            <a:chExt cx="6840" cy="2146"/>
          </a:xfrm>
        </p:grpSpPr>
        <p:grpSp>
          <p:nvGrpSpPr>
            <p:cNvPr id="202758" name="Group 6"/>
            <p:cNvGrpSpPr>
              <a:grpSpLocks/>
            </p:cNvGrpSpPr>
            <p:nvPr/>
          </p:nvGrpSpPr>
          <p:grpSpPr bwMode="auto">
            <a:xfrm>
              <a:off x="2700" y="3632"/>
              <a:ext cx="2520" cy="1990"/>
              <a:chOff x="2700" y="3632"/>
              <a:chExt cx="2520" cy="1980"/>
            </a:xfrm>
          </p:grpSpPr>
          <p:sp>
            <p:nvSpPr>
              <p:cNvPr id="202759" name="Oval 7"/>
              <p:cNvSpPr>
                <a:spLocks noChangeArrowheads="1"/>
              </p:cNvSpPr>
              <p:nvPr/>
            </p:nvSpPr>
            <p:spPr bwMode="auto">
              <a:xfrm>
                <a:off x="2700" y="3632"/>
                <a:ext cx="1980" cy="198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JO"/>
              </a:p>
            </p:txBody>
          </p:sp>
          <p:sp>
            <p:nvSpPr>
              <p:cNvPr id="202760" name="Text Box 8"/>
              <p:cNvSpPr txBox="1">
                <a:spLocks noChangeArrowheads="1"/>
              </p:cNvSpPr>
              <p:nvPr/>
            </p:nvSpPr>
            <p:spPr bwMode="auto">
              <a:xfrm>
                <a:off x="2880" y="4562"/>
                <a:ext cx="20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61" name="Text Box 9"/>
              <p:cNvSpPr txBox="1">
                <a:spLocks noChangeArrowheads="1"/>
              </p:cNvSpPr>
              <p:nvPr/>
            </p:nvSpPr>
            <p:spPr bwMode="auto">
              <a:xfrm>
                <a:off x="3419" y="4208"/>
                <a:ext cx="201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62" name="Text Box 10"/>
              <p:cNvSpPr txBox="1">
                <a:spLocks noChangeArrowheads="1"/>
              </p:cNvSpPr>
              <p:nvPr/>
            </p:nvSpPr>
            <p:spPr bwMode="auto">
              <a:xfrm>
                <a:off x="3963" y="4533"/>
                <a:ext cx="202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63" name="Text Box 11"/>
              <p:cNvSpPr txBox="1">
                <a:spLocks noChangeArrowheads="1"/>
              </p:cNvSpPr>
              <p:nvPr/>
            </p:nvSpPr>
            <p:spPr bwMode="auto">
              <a:xfrm>
                <a:off x="3600" y="3632"/>
                <a:ext cx="201" cy="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64" name="Text Box 12"/>
              <p:cNvSpPr txBox="1">
                <a:spLocks noChangeArrowheads="1"/>
              </p:cNvSpPr>
              <p:nvPr/>
            </p:nvSpPr>
            <p:spPr bwMode="auto">
              <a:xfrm>
                <a:off x="3419" y="4924"/>
                <a:ext cx="201" cy="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65" name="Text Box 13"/>
              <p:cNvSpPr txBox="1">
                <a:spLocks noChangeArrowheads="1"/>
              </p:cNvSpPr>
              <p:nvPr/>
            </p:nvSpPr>
            <p:spPr bwMode="auto">
              <a:xfrm>
                <a:off x="3062" y="3809"/>
                <a:ext cx="201" cy="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66" name="Text Box 14"/>
              <p:cNvSpPr txBox="1">
                <a:spLocks noChangeArrowheads="1"/>
              </p:cNvSpPr>
              <p:nvPr/>
            </p:nvSpPr>
            <p:spPr bwMode="auto">
              <a:xfrm>
                <a:off x="3963" y="3999"/>
                <a:ext cx="202" cy="3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67" name="Text Box 15"/>
              <p:cNvSpPr txBox="1">
                <a:spLocks noChangeArrowheads="1"/>
              </p:cNvSpPr>
              <p:nvPr/>
            </p:nvSpPr>
            <p:spPr bwMode="auto">
              <a:xfrm>
                <a:off x="4680" y="4172"/>
                <a:ext cx="54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ar-JO" sz="4400" b="0">
                    <a:latin typeface="Times New Roman" panose="02020603050405020304" pitchFamily="18" charset="0"/>
                  </a:rPr>
                  <a:t>♀</a:t>
                </a:r>
                <a:endParaRPr lang="en-US" altLang="ar-JO" sz="4400"/>
              </a:p>
            </p:txBody>
          </p:sp>
        </p:grpSp>
        <p:grpSp>
          <p:nvGrpSpPr>
            <p:cNvPr id="202768" name="Group 16"/>
            <p:cNvGrpSpPr>
              <a:grpSpLocks/>
            </p:cNvGrpSpPr>
            <p:nvPr/>
          </p:nvGrpSpPr>
          <p:grpSpPr bwMode="auto">
            <a:xfrm>
              <a:off x="7020" y="3632"/>
              <a:ext cx="2520" cy="2146"/>
              <a:chOff x="7020" y="3872"/>
              <a:chExt cx="2520" cy="1980"/>
            </a:xfrm>
          </p:grpSpPr>
          <p:sp>
            <p:nvSpPr>
              <p:cNvPr id="202769" name="Oval 17"/>
              <p:cNvSpPr>
                <a:spLocks noChangeArrowheads="1"/>
              </p:cNvSpPr>
              <p:nvPr/>
            </p:nvSpPr>
            <p:spPr bwMode="auto">
              <a:xfrm>
                <a:off x="7020" y="3872"/>
                <a:ext cx="1980" cy="198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JO"/>
              </a:p>
            </p:txBody>
          </p:sp>
          <p:sp>
            <p:nvSpPr>
              <p:cNvPr id="202770" name="Text Box 18"/>
              <p:cNvSpPr txBox="1">
                <a:spLocks noChangeArrowheads="1"/>
              </p:cNvSpPr>
              <p:nvPr/>
            </p:nvSpPr>
            <p:spPr bwMode="auto">
              <a:xfrm>
                <a:off x="7027" y="4686"/>
                <a:ext cx="619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71" name="Text Box 19"/>
              <p:cNvSpPr txBox="1">
                <a:spLocks noChangeArrowheads="1"/>
              </p:cNvSpPr>
              <p:nvPr/>
            </p:nvSpPr>
            <p:spPr bwMode="auto">
              <a:xfrm>
                <a:off x="7807" y="4322"/>
                <a:ext cx="201" cy="2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72" name="Text Box 20"/>
              <p:cNvSpPr txBox="1">
                <a:spLocks noChangeArrowheads="1"/>
              </p:cNvSpPr>
              <p:nvPr/>
            </p:nvSpPr>
            <p:spPr bwMode="auto">
              <a:xfrm>
                <a:off x="8396" y="4724"/>
                <a:ext cx="201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73" name="Text Box 21"/>
              <p:cNvSpPr txBox="1">
                <a:spLocks noChangeArrowheads="1"/>
              </p:cNvSpPr>
              <p:nvPr/>
            </p:nvSpPr>
            <p:spPr bwMode="auto">
              <a:xfrm>
                <a:off x="7920" y="3872"/>
                <a:ext cx="201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74" name="Text Box 22"/>
              <p:cNvSpPr txBox="1">
                <a:spLocks noChangeArrowheads="1"/>
              </p:cNvSpPr>
              <p:nvPr/>
            </p:nvSpPr>
            <p:spPr bwMode="auto">
              <a:xfrm>
                <a:off x="8048" y="5180"/>
                <a:ext cx="201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75" name="Text Box 23"/>
              <p:cNvSpPr txBox="1">
                <a:spLocks noChangeArrowheads="1"/>
              </p:cNvSpPr>
              <p:nvPr/>
            </p:nvSpPr>
            <p:spPr bwMode="auto">
              <a:xfrm>
                <a:off x="7315" y="4057"/>
                <a:ext cx="201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76" name="Text Box 24"/>
              <p:cNvSpPr txBox="1">
                <a:spLocks noChangeArrowheads="1"/>
              </p:cNvSpPr>
              <p:nvPr/>
            </p:nvSpPr>
            <p:spPr bwMode="auto">
              <a:xfrm>
                <a:off x="8283" y="4233"/>
                <a:ext cx="283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77" name="Text Box 25"/>
              <p:cNvSpPr txBox="1">
                <a:spLocks noChangeArrowheads="1"/>
              </p:cNvSpPr>
              <p:nvPr/>
            </p:nvSpPr>
            <p:spPr bwMode="auto">
              <a:xfrm>
                <a:off x="9000" y="4412"/>
                <a:ext cx="54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ar-JO" sz="4400" b="0">
                    <a:latin typeface="Times New Roman" panose="02020603050405020304" pitchFamily="18" charset="0"/>
                  </a:rPr>
                  <a:t>♂</a:t>
                </a:r>
                <a:endParaRPr lang="en-US" altLang="ar-JO" sz="4400"/>
              </a:p>
            </p:txBody>
          </p:sp>
          <p:sp>
            <p:nvSpPr>
              <p:cNvPr id="202778" name="Text Box 26"/>
              <p:cNvSpPr txBox="1">
                <a:spLocks noChangeArrowheads="1"/>
              </p:cNvSpPr>
              <p:nvPr/>
            </p:nvSpPr>
            <p:spPr bwMode="auto">
              <a:xfrm>
                <a:off x="7642" y="4791"/>
                <a:ext cx="201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  <p:sp>
            <p:nvSpPr>
              <p:cNvPr id="202779" name="Text Box 27"/>
              <p:cNvSpPr txBox="1">
                <a:spLocks noChangeArrowheads="1"/>
              </p:cNvSpPr>
              <p:nvPr/>
            </p:nvSpPr>
            <p:spPr bwMode="auto">
              <a:xfrm>
                <a:off x="7290" y="5154"/>
                <a:ext cx="201" cy="2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endParaRPr lang="ar-JO" altLang="ar-JO"/>
              </a:p>
            </p:txBody>
          </p:sp>
        </p:grpSp>
      </p:grpSp>
      <p:sp>
        <p:nvSpPr>
          <p:cNvPr id="202781" name="Rectangle 29"/>
          <p:cNvSpPr>
            <a:spLocks noChangeArrowheads="1"/>
          </p:cNvSpPr>
          <p:nvPr/>
        </p:nvSpPr>
        <p:spPr bwMode="auto">
          <a:xfrm>
            <a:off x="0" y="3286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ar-JO"/>
          </a:p>
        </p:txBody>
      </p:sp>
      <p:sp>
        <p:nvSpPr>
          <p:cNvPr id="202782" name="Rectangle 30"/>
          <p:cNvSpPr>
            <a:spLocks noChangeArrowheads="1"/>
          </p:cNvSpPr>
          <p:nvPr/>
        </p:nvSpPr>
        <p:spPr bwMode="auto">
          <a:xfrm>
            <a:off x="0" y="3571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ar-JO"/>
          </a:p>
        </p:txBody>
      </p:sp>
      <p:graphicFrame>
        <p:nvGraphicFramePr>
          <p:cNvPr id="202786" name="Object 34"/>
          <p:cNvGraphicFramePr>
            <a:graphicFrameLocks noChangeAspect="1"/>
          </p:cNvGraphicFramePr>
          <p:nvPr/>
        </p:nvGraphicFramePr>
        <p:xfrm>
          <a:off x="1835150" y="3141663"/>
          <a:ext cx="936625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2" name="Equation" r:id="rId3" imgW="139639" imgH="190417" progId="Equation.3">
                  <p:embed/>
                </p:oleObj>
              </mc:Choice>
              <mc:Fallback>
                <p:oleObj name="Equation" r:id="rId3" imgW="139639" imgH="190417" progId="Equation.3">
                  <p:embed/>
                  <p:pic>
                    <p:nvPicPr>
                      <p:cNvPr id="202786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3141663"/>
                        <a:ext cx="936625" cy="865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88" name="Object 36"/>
          <p:cNvGraphicFramePr>
            <a:graphicFrameLocks noChangeAspect="1"/>
          </p:cNvGraphicFramePr>
          <p:nvPr/>
        </p:nvGraphicFramePr>
        <p:xfrm>
          <a:off x="5651500" y="2997200"/>
          <a:ext cx="936625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3" name="Equation" r:id="rId5" imgW="139639" imgH="190417" progId="Equation.3">
                  <p:embed/>
                </p:oleObj>
              </mc:Choice>
              <mc:Fallback>
                <p:oleObj name="Equation" r:id="rId5" imgW="139639" imgH="190417" progId="Equation.3">
                  <p:embed/>
                  <p:pic>
                    <p:nvPicPr>
                      <p:cNvPr id="202788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2997200"/>
                        <a:ext cx="936625" cy="865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2789" name="Rectangle 37"/>
          <p:cNvSpPr>
            <a:spLocks noChangeArrowheads="1"/>
          </p:cNvSpPr>
          <p:nvPr/>
        </p:nvSpPr>
        <p:spPr bwMode="auto">
          <a:xfrm>
            <a:off x="179388" y="4608513"/>
            <a:ext cx="41767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Mean body weight of </a:t>
            </a:r>
            <a:r>
              <a:rPr lang="en-US" altLang="ar-JO" sz="2400">
                <a:latin typeface="Times New Roman" panose="02020603050405020304" pitchFamily="18" charset="0"/>
              </a:rPr>
              <a:t>♀</a:t>
            </a:r>
            <a:r>
              <a:rPr lang="en-US" altLang="ar-JO" sz="2400" b="0">
                <a:latin typeface="Times New Roman" panose="02020603050405020304" pitchFamily="18" charset="0"/>
                <a:cs typeface="Times New Roman" panose="02020603050405020304" pitchFamily="18" charset="0"/>
              </a:rPr>
              <a:t>=55 kg</a:t>
            </a:r>
            <a:r>
              <a:rPr lang="en-US" altLang="ar-JO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02790" name="Rectangle 38"/>
          <p:cNvSpPr>
            <a:spLocks noChangeArrowheads="1"/>
          </p:cNvSpPr>
          <p:nvPr/>
        </p:nvSpPr>
        <p:spPr bwMode="auto">
          <a:xfrm>
            <a:off x="4356100" y="4648200"/>
            <a:ext cx="46085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 body weight of  </a:t>
            </a:r>
            <a:r>
              <a:rPr lang="en-US" altLang="ar-JO" sz="2800" dirty="0">
                <a:latin typeface="Times New Roman" panose="02020603050405020304" pitchFamily="18" charset="0"/>
              </a:rPr>
              <a:t>♂</a:t>
            </a:r>
            <a:r>
              <a:rPr lang="en-US" altLang="ar-JO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 kg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02791" name="Rectangle 39"/>
          <p:cNvSpPr>
            <a:spLocks noChangeArrowheads="1"/>
          </p:cNvSpPr>
          <p:nvPr/>
        </p:nvSpPr>
        <p:spPr bwMode="auto">
          <a:xfrm>
            <a:off x="395288" y="5800725"/>
            <a:ext cx="3889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Low"/>
            <a:r>
              <a:rPr lang="en-US" altLang="ar-JO" sz="28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Difference could be</a:t>
            </a:r>
            <a:r>
              <a:rPr lang="en-US" altLang="ar-JO" dirty="0">
                <a:solidFill>
                  <a:srgbClr val="002060"/>
                </a:solidFill>
              </a:rPr>
              <a:t> </a:t>
            </a:r>
            <a:r>
              <a:rPr lang="en-US" altLang="ar-JO" dirty="0"/>
              <a:t>???? </a:t>
            </a:r>
          </a:p>
        </p:txBody>
      </p:sp>
      <p:sp>
        <p:nvSpPr>
          <p:cNvPr id="202792" name="Rectangle 40"/>
          <p:cNvSpPr>
            <a:spLocks noChangeArrowheads="1"/>
          </p:cNvSpPr>
          <p:nvPr/>
        </p:nvSpPr>
        <p:spPr bwMode="auto">
          <a:xfrm>
            <a:off x="4713558" y="5693569"/>
            <a:ext cx="33115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Influencing factor </a:t>
            </a:r>
          </a:p>
        </p:txBody>
      </p:sp>
    </p:spTree>
    <p:extLst>
      <p:ext uri="{BB962C8B-B14F-4D97-AF65-F5344CB8AC3E}">
        <p14:creationId xmlns:p14="http://schemas.microsoft.com/office/powerpoint/2010/main" val="1213502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6FF3A-4C2F-4DB2-A848-270F34A3B76B}" type="slidenum">
              <a:rPr lang="ar-SA" altLang="ar-JO"/>
              <a:pPr/>
              <a:t>8</a:t>
            </a:fld>
            <a:endParaRPr lang="en-US" altLang="ar-JO"/>
          </a:p>
        </p:txBody>
      </p:sp>
      <p:grpSp>
        <p:nvGrpSpPr>
          <p:cNvPr id="210948" name="Group 4"/>
          <p:cNvGrpSpPr>
            <a:grpSpLocks/>
          </p:cNvGrpSpPr>
          <p:nvPr/>
        </p:nvGrpSpPr>
        <p:grpSpPr bwMode="auto">
          <a:xfrm>
            <a:off x="790819" y="270119"/>
            <a:ext cx="7129463" cy="2605088"/>
            <a:chOff x="2581" y="6551"/>
            <a:chExt cx="6617" cy="2537"/>
          </a:xfrm>
        </p:grpSpPr>
        <p:sp>
          <p:nvSpPr>
            <p:cNvPr id="210949" name="Oval 5"/>
            <p:cNvSpPr>
              <a:spLocks noChangeArrowheads="1"/>
            </p:cNvSpPr>
            <p:nvPr/>
          </p:nvSpPr>
          <p:spPr bwMode="auto">
            <a:xfrm>
              <a:off x="2581" y="6551"/>
              <a:ext cx="1980" cy="19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JO"/>
            </a:p>
          </p:txBody>
        </p:sp>
        <p:sp>
          <p:nvSpPr>
            <p:cNvPr id="210950" name="Oval 6"/>
            <p:cNvSpPr>
              <a:spLocks noChangeArrowheads="1"/>
            </p:cNvSpPr>
            <p:nvPr/>
          </p:nvSpPr>
          <p:spPr bwMode="auto">
            <a:xfrm>
              <a:off x="6901" y="6551"/>
              <a:ext cx="1980" cy="19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ar-JO"/>
            </a:p>
          </p:txBody>
        </p:sp>
        <p:sp>
          <p:nvSpPr>
            <p:cNvPr id="210951" name="Text Box 7"/>
            <p:cNvSpPr txBox="1">
              <a:spLocks noChangeArrowheads="1"/>
            </p:cNvSpPr>
            <p:nvPr/>
          </p:nvSpPr>
          <p:spPr bwMode="auto">
            <a:xfrm>
              <a:off x="2759" y="7649"/>
              <a:ext cx="171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52" name="Text Box 8"/>
            <p:cNvSpPr txBox="1">
              <a:spLocks noChangeArrowheads="1"/>
            </p:cNvSpPr>
            <p:nvPr/>
          </p:nvSpPr>
          <p:spPr bwMode="auto">
            <a:xfrm>
              <a:off x="3301" y="7123"/>
              <a:ext cx="627" cy="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ar-JO" altLang="ar-JO"/>
            </a:p>
          </p:txBody>
        </p:sp>
        <p:sp>
          <p:nvSpPr>
            <p:cNvPr id="210953" name="Text Box 9"/>
            <p:cNvSpPr txBox="1">
              <a:spLocks noChangeArrowheads="1"/>
            </p:cNvSpPr>
            <p:nvPr/>
          </p:nvSpPr>
          <p:spPr bwMode="auto">
            <a:xfrm>
              <a:off x="3839" y="7570"/>
              <a:ext cx="171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54" name="Text Box 10"/>
            <p:cNvSpPr txBox="1">
              <a:spLocks noChangeArrowheads="1"/>
            </p:cNvSpPr>
            <p:nvPr/>
          </p:nvSpPr>
          <p:spPr bwMode="auto">
            <a:xfrm>
              <a:off x="3481" y="6551"/>
              <a:ext cx="171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55" name="Text Box 11"/>
            <p:cNvSpPr txBox="1">
              <a:spLocks noChangeArrowheads="1"/>
            </p:cNvSpPr>
            <p:nvPr/>
          </p:nvSpPr>
          <p:spPr bwMode="auto">
            <a:xfrm>
              <a:off x="3301" y="7843"/>
              <a:ext cx="616" cy="3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56" name="Text Box 12"/>
            <p:cNvSpPr txBox="1">
              <a:spLocks noChangeArrowheads="1"/>
            </p:cNvSpPr>
            <p:nvPr/>
          </p:nvSpPr>
          <p:spPr bwMode="auto">
            <a:xfrm>
              <a:off x="2941" y="6732"/>
              <a:ext cx="17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57" name="Text Box 13"/>
            <p:cNvSpPr txBox="1">
              <a:spLocks noChangeArrowheads="1"/>
            </p:cNvSpPr>
            <p:nvPr/>
          </p:nvSpPr>
          <p:spPr bwMode="auto">
            <a:xfrm>
              <a:off x="3876" y="6945"/>
              <a:ext cx="171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58" name="Text Box 14"/>
            <p:cNvSpPr txBox="1">
              <a:spLocks noChangeArrowheads="1"/>
            </p:cNvSpPr>
            <p:nvPr/>
          </p:nvSpPr>
          <p:spPr bwMode="auto">
            <a:xfrm>
              <a:off x="6911" y="7366"/>
              <a:ext cx="171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59" name="Text Box 15"/>
            <p:cNvSpPr txBox="1">
              <a:spLocks noChangeArrowheads="1"/>
            </p:cNvSpPr>
            <p:nvPr/>
          </p:nvSpPr>
          <p:spPr bwMode="auto">
            <a:xfrm>
              <a:off x="2585" y="7123"/>
              <a:ext cx="171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60" name="Text Box 16"/>
            <p:cNvSpPr txBox="1">
              <a:spLocks noChangeArrowheads="1"/>
            </p:cNvSpPr>
            <p:nvPr/>
          </p:nvSpPr>
          <p:spPr bwMode="auto">
            <a:xfrm>
              <a:off x="8282" y="7400"/>
              <a:ext cx="190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61" name="Text Box 17"/>
            <p:cNvSpPr txBox="1">
              <a:spLocks noChangeArrowheads="1"/>
            </p:cNvSpPr>
            <p:nvPr/>
          </p:nvSpPr>
          <p:spPr bwMode="auto">
            <a:xfrm>
              <a:off x="7801" y="6551"/>
              <a:ext cx="208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62" name="Text Box 18"/>
            <p:cNvSpPr txBox="1">
              <a:spLocks noChangeArrowheads="1"/>
            </p:cNvSpPr>
            <p:nvPr/>
          </p:nvSpPr>
          <p:spPr bwMode="auto">
            <a:xfrm>
              <a:off x="7926" y="7860"/>
              <a:ext cx="171" cy="3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63" name="Text Box 19"/>
            <p:cNvSpPr txBox="1">
              <a:spLocks noChangeArrowheads="1"/>
            </p:cNvSpPr>
            <p:nvPr/>
          </p:nvSpPr>
          <p:spPr bwMode="auto">
            <a:xfrm>
              <a:off x="7193" y="6732"/>
              <a:ext cx="171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64" name="Text Box 20"/>
            <p:cNvSpPr txBox="1">
              <a:spLocks noChangeArrowheads="1"/>
            </p:cNvSpPr>
            <p:nvPr/>
          </p:nvSpPr>
          <p:spPr bwMode="auto">
            <a:xfrm>
              <a:off x="8161" y="6911"/>
              <a:ext cx="171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65" name="Text Box 21"/>
            <p:cNvSpPr txBox="1">
              <a:spLocks noChangeArrowheads="1"/>
            </p:cNvSpPr>
            <p:nvPr/>
          </p:nvSpPr>
          <p:spPr bwMode="auto">
            <a:xfrm>
              <a:off x="4320" y="6568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ar-JO" sz="4400" b="0" dirty="0">
                  <a:latin typeface="Times New Roman" panose="02020603050405020304" pitchFamily="18" charset="0"/>
                </a:rPr>
                <a:t>♂</a:t>
              </a:r>
              <a:endParaRPr lang="en-US" altLang="ar-JO" sz="4400" dirty="0"/>
            </a:p>
          </p:txBody>
        </p:sp>
        <p:sp>
          <p:nvSpPr>
            <p:cNvPr id="210966" name="Text Box 22"/>
            <p:cNvSpPr txBox="1">
              <a:spLocks noChangeArrowheads="1"/>
            </p:cNvSpPr>
            <p:nvPr/>
          </p:nvSpPr>
          <p:spPr bwMode="auto">
            <a:xfrm>
              <a:off x="7561" y="7295"/>
              <a:ext cx="171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sp>
          <p:nvSpPr>
            <p:cNvPr id="210967" name="Text Box 23"/>
            <p:cNvSpPr txBox="1">
              <a:spLocks noChangeArrowheads="1"/>
            </p:cNvSpPr>
            <p:nvPr/>
          </p:nvSpPr>
          <p:spPr bwMode="auto">
            <a:xfrm>
              <a:off x="7172" y="7836"/>
              <a:ext cx="171" cy="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endParaRPr lang="ar-JO" altLang="ar-JO"/>
            </a:p>
          </p:txBody>
        </p:sp>
        <p:grpSp>
          <p:nvGrpSpPr>
            <p:cNvPr id="210968" name="Group 24"/>
            <p:cNvGrpSpPr>
              <a:grpSpLocks/>
            </p:cNvGrpSpPr>
            <p:nvPr/>
          </p:nvGrpSpPr>
          <p:grpSpPr bwMode="auto">
            <a:xfrm>
              <a:off x="8820" y="6748"/>
              <a:ext cx="378" cy="180"/>
              <a:chOff x="7020" y="9808"/>
              <a:chExt cx="378" cy="180"/>
            </a:xfrm>
          </p:grpSpPr>
          <p:sp>
            <p:nvSpPr>
              <p:cNvPr id="210969" name="Oval 25"/>
              <p:cNvSpPr>
                <a:spLocks noChangeArrowheads="1"/>
              </p:cNvSpPr>
              <p:nvPr/>
            </p:nvSpPr>
            <p:spPr bwMode="auto">
              <a:xfrm>
                <a:off x="7020" y="9808"/>
                <a:ext cx="180" cy="18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JO"/>
              </a:p>
            </p:txBody>
          </p:sp>
          <p:sp>
            <p:nvSpPr>
              <p:cNvPr id="210970" name="Line 26"/>
              <p:cNvSpPr>
                <a:spLocks noChangeShapeType="1"/>
              </p:cNvSpPr>
              <p:nvPr/>
            </p:nvSpPr>
            <p:spPr bwMode="auto">
              <a:xfrm>
                <a:off x="7149" y="9808"/>
                <a:ext cx="249" cy="1"/>
              </a:xfrm>
              <a:prstGeom prst="line">
                <a:avLst/>
              </a:prstGeom>
              <a:noFill/>
              <a:ln w="3175">
                <a:solidFill>
                  <a:srgbClr val="000000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JO"/>
              </a:p>
            </p:txBody>
          </p:sp>
        </p:grpSp>
        <p:sp>
          <p:nvSpPr>
            <p:cNvPr id="210971" name="Text Box 27"/>
            <p:cNvSpPr txBox="1">
              <a:spLocks noChangeArrowheads="1"/>
            </p:cNvSpPr>
            <p:nvPr/>
          </p:nvSpPr>
          <p:spPr bwMode="auto">
            <a:xfrm>
              <a:off x="2880" y="8548"/>
              <a:ext cx="126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ar-JO" sz="2400" dirty="0">
                  <a:solidFill>
                    <a:srgbClr val="00B050"/>
                  </a:solidFill>
                  <a:latin typeface="Times New Roman" panose="02020603050405020304" pitchFamily="18" charset="0"/>
                </a:rPr>
                <a:t>Group</a:t>
              </a:r>
              <a:r>
                <a:rPr lang="en-US" altLang="ar-JO" sz="2800" dirty="0">
                  <a:solidFill>
                    <a:srgbClr val="00B050"/>
                  </a:solidFill>
                  <a:latin typeface="Times New Roman" panose="02020603050405020304" pitchFamily="18" charset="0"/>
                </a:rPr>
                <a:t> I</a:t>
              </a:r>
              <a:endParaRPr lang="en-US" altLang="ar-JO" sz="2800" dirty="0">
                <a:solidFill>
                  <a:srgbClr val="00B050"/>
                </a:solidFill>
              </a:endParaRPr>
            </a:p>
          </p:txBody>
        </p:sp>
        <p:sp>
          <p:nvSpPr>
            <p:cNvPr id="210972" name="Text Box 28"/>
            <p:cNvSpPr txBox="1">
              <a:spLocks noChangeArrowheads="1"/>
            </p:cNvSpPr>
            <p:nvPr/>
          </p:nvSpPr>
          <p:spPr bwMode="auto">
            <a:xfrm>
              <a:off x="7380" y="8548"/>
              <a:ext cx="126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altLang="ar-JO" sz="2400" b="0" dirty="0">
                  <a:solidFill>
                    <a:srgbClr val="6600FF"/>
                  </a:solidFill>
                  <a:latin typeface="Times New Roman" panose="02020603050405020304" pitchFamily="18" charset="0"/>
                </a:rPr>
                <a:t>Group </a:t>
              </a:r>
              <a:r>
                <a:rPr lang="en-US" altLang="ar-JO" sz="2800" b="0" dirty="0">
                  <a:latin typeface="Times New Roman" panose="02020603050405020304" pitchFamily="18" charset="0"/>
                </a:rPr>
                <a:t>II</a:t>
              </a:r>
              <a:endParaRPr lang="en-US" altLang="ar-JO" sz="2800" dirty="0"/>
            </a:p>
          </p:txBody>
        </p:sp>
      </p:grpSp>
      <p:sp>
        <p:nvSpPr>
          <p:cNvPr id="210973" name="Rectangle 29"/>
          <p:cNvSpPr>
            <a:spLocks noChangeArrowheads="1"/>
          </p:cNvSpPr>
          <p:nvPr/>
        </p:nvSpPr>
        <p:spPr bwMode="auto">
          <a:xfrm>
            <a:off x="250825" y="3102878"/>
            <a:ext cx="8713788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ar-JO" sz="2800" b="0" dirty="0"/>
              <a:t>Mean body weight of </a:t>
            </a:r>
            <a:r>
              <a:rPr lang="en-US" altLang="ar-JO" sz="2800" b="0" dirty="0" smtClean="0">
                <a:solidFill>
                  <a:srgbClr val="00B050"/>
                </a:solidFill>
              </a:rPr>
              <a:t>grope I</a:t>
            </a:r>
            <a:endParaRPr lang="en-US" altLang="ar-JO" sz="2800" b="0" dirty="0">
              <a:solidFill>
                <a:srgbClr val="00B050"/>
              </a:solidFill>
            </a:endParaRPr>
          </a:p>
          <a:p>
            <a:r>
              <a:rPr lang="en-US" altLang="ar-JO" sz="2800" b="0" dirty="0">
                <a:solidFill>
                  <a:srgbClr val="00B050"/>
                </a:solidFill>
              </a:rPr>
              <a:t>  </a:t>
            </a:r>
            <a:r>
              <a:rPr lang="en-US" altLang="ar-JO" sz="2800" dirty="0">
                <a:solidFill>
                  <a:srgbClr val="00B050"/>
                </a:solidFill>
              </a:rPr>
              <a:t>= 65 kg</a:t>
            </a:r>
            <a:r>
              <a:rPr lang="en-US" altLang="ar-JO" sz="2800" b="0" dirty="0">
                <a:solidFill>
                  <a:srgbClr val="00B050"/>
                </a:solidFill>
              </a:rPr>
              <a:t> </a:t>
            </a:r>
            <a:r>
              <a:rPr lang="en-US" altLang="ar-JO" sz="2800" b="0" dirty="0"/>
              <a:t>.</a:t>
            </a:r>
          </a:p>
          <a:p>
            <a:r>
              <a:rPr lang="en-US" altLang="ar-JO" b="0" dirty="0"/>
              <a:t>                                                              </a:t>
            </a:r>
            <a:r>
              <a:rPr lang="en-US" altLang="ar-JO" b="0" dirty="0" smtClean="0"/>
              <a:t>  </a:t>
            </a:r>
            <a:r>
              <a:rPr lang="en-US" altLang="ar-JO" sz="2800" b="0" dirty="0"/>
              <a:t>Mean body weight of </a:t>
            </a:r>
            <a:r>
              <a:rPr lang="en-US" altLang="ar-JO" sz="2800" b="1" dirty="0">
                <a:solidFill>
                  <a:schemeClr val="accent1">
                    <a:lumMod val="75000"/>
                  </a:schemeClr>
                </a:solidFill>
              </a:rPr>
              <a:t>grope II </a:t>
            </a:r>
          </a:p>
          <a:p>
            <a:r>
              <a:rPr lang="en-US" altLang="ar-JO" sz="2400" b="0" dirty="0"/>
              <a:t>                                                         </a:t>
            </a:r>
            <a:r>
              <a:rPr lang="en-US" altLang="ar-JO" sz="2800" dirty="0">
                <a:solidFill>
                  <a:srgbClr val="000099"/>
                </a:solidFill>
              </a:rPr>
              <a:t>=60 kg</a:t>
            </a:r>
            <a:r>
              <a:rPr lang="en-US" altLang="ar-JO" b="0" dirty="0"/>
              <a:t> .</a:t>
            </a:r>
            <a:r>
              <a:rPr lang="en-US" altLang="ar-JO" dirty="0"/>
              <a:t> </a:t>
            </a:r>
          </a:p>
        </p:txBody>
      </p:sp>
      <p:sp>
        <p:nvSpPr>
          <p:cNvPr id="210974" name="Rectangle 30"/>
          <p:cNvSpPr>
            <a:spLocks noChangeArrowheads="1"/>
          </p:cNvSpPr>
          <p:nvPr/>
        </p:nvSpPr>
        <p:spPr bwMode="auto">
          <a:xfrm>
            <a:off x="179388" y="4941888"/>
            <a:ext cx="38163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Low"/>
            <a:r>
              <a:rPr lang="en-US" altLang="ar-JO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Difference could be    </a:t>
            </a:r>
            <a:r>
              <a:rPr lang="en-US" altLang="ar-J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?? </a:t>
            </a:r>
          </a:p>
        </p:txBody>
      </p:sp>
      <p:sp>
        <p:nvSpPr>
          <p:cNvPr id="210975" name="Rectangle 31"/>
          <p:cNvSpPr>
            <a:spLocks noChangeArrowheads="1"/>
          </p:cNvSpPr>
          <p:nvPr/>
        </p:nvSpPr>
        <p:spPr bwMode="auto">
          <a:xfrm>
            <a:off x="4067175" y="4943475"/>
            <a:ext cx="4897438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Low"/>
            <a:r>
              <a:rPr lang="en-US" altLang="ar-JO" sz="2800" dirty="0">
                <a:cs typeface="Times New Roman" panose="02020603050405020304" pitchFamily="18" charset="0"/>
              </a:rPr>
              <a:t>Chance factor</a:t>
            </a:r>
          </a:p>
          <a:p>
            <a:pPr algn="justLow"/>
            <a:r>
              <a:rPr lang="en-US" altLang="ar-JO" sz="2800" dirty="0">
                <a:cs typeface="Times New Roman" panose="02020603050405020304" pitchFamily="18" charset="0"/>
              </a:rPr>
              <a:t>Sampling variability</a:t>
            </a:r>
          </a:p>
          <a:p>
            <a:pPr algn="justLow"/>
            <a:r>
              <a:rPr lang="en-US" altLang="ar-JO" sz="2800" dirty="0">
                <a:cs typeface="Times New Roman" panose="02020603050405020304" pitchFamily="18" charset="0"/>
              </a:rPr>
              <a:t>Sampling error</a:t>
            </a:r>
          </a:p>
        </p:txBody>
      </p:sp>
    </p:spTree>
    <p:extLst>
      <p:ext uri="{BB962C8B-B14F-4D97-AF65-F5344CB8AC3E}">
        <p14:creationId xmlns:p14="http://schemas.microsoft.com/office/powerpoint/2010/main" val="2454673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4"/>
          <p:cNvSpPr>
            <a:spLocks noGrp="1" noChangeArrowheads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557213" indent="-214313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8572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2001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1543050" indent="-171450" eaLnBrk="0" hangingPunct="0"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18859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2288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25717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2914650" indent="-171450" rtl="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DF75D3C-8A6B-4233-988E-9EC463D96097}" type="datetime1">
              <a:rPr lang="en-US" sz="1050">
                <a:solidFill>
                  <a:srgbClr val="000000"/>
                </a:solidFill>
              </a:rPr>
              <a:pPr eaLnBrk="1" hangingPunct="1"/>
              <a:t>7/24/2023</a:t>
            </a:fld>
            <a:endParaRPr lang="en-US" sz="1050">
              <a:solidFill>
                <a:srgbClr val="000000"/>
              </a:solidFill>
            </a:endParaRPr>
          </a:p>
        </p:txBody>
      </p:sp>
      <p:sp>
        <p:nvSpPr>
          <p:cNvPr id="336899" name="Slide Number Placeholder 3"/>
          <p:cNvSpPr txBox="1">
            <a:spLocks noGrp="1"/>
          </p:cNvSpPr>
          <p:nvPr/>
        </p:nvSpPr>
        <p:spPr bwMode="auto">
          <a:xfrm>
            <a:off x="6598998" y="6213123"/>
            <a:ext cx="1600200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0" eaLnBrk="1" hangingPunct="1"/>
            <a:fld id="{69B91471-40C4-4AFF-81E3-C519856E2977}" type="slidenum">
              <a:rPr lang="ar-SA" sz="1050">
                <a:solidFill>
                  <a:srgbClr val="000000"/>
                </a:solidFill>
              </a:rPr>
              <a:pPr algn="r" rtl="0" eaLnBrk="1" hangingPunct="1"/>
              <a:t>9</a:t>
            </a:fld>
            <a:endParaRPr lang="en-US" sz="1050">
              <a:solidFill>
                <a:srgbClr val="000000"/>
              </a:solidFill>
            </a:endParaRPr>
          </a:p>
        </p:txBody>
      </p:sp>
      <p:grpSp>
        <p:nvGrpSpPr>
          <p:cNvPr id="336900" name="Group 2"/>
          <p:cNvGrpSpPr>
            <a:grpSpLocks/>
          </p:cNvGrpSpPr>
          <p:nvPr/>
        </p:nvGrpSpPr>
        <p:grpSpPr bwMode="auto">
          <a:xfrm>
            <a:off x="3507674" y="998731"/>
            <a:ext cx="3424833" cy="2846953"/>
            <a:chOff x="4860" y="2880"/>
            <a:chExt cx="2160" cy="1980"/>
          </a:xfrm>
        </p:grpSpPr>
        <p:sp>
          <p:nvSpPr>
            <p:cNvPr id="336927" name="Oval 3"/>
            <p:cNvSpPr>
              <a:spLocks noChangeArrowheads="1"/>
            </p:cNvSpPr>
            <p:nvPr/>
          </p:nvSpPr>
          <p:spPr bwMode="auto">
            <a:xfrm>
              <a:off x="4860" y="2880"/>
              <a:ext cx="2160" cy="198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28" name="Oval 4"/>
            <p:cNvSpPr>
              <a:spLocks noChangeArrowheads="1"/>
            </p:cNvSpPr>
            <p:nvPr/>
          </p:nvSpPr>
          <p:spPr bwMode="auto">
            <a:xfrm>
              <a:off x="5580" y="3578"/>
              <a:ext cx="630" cy="61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4050" b="1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</a:t>
              </a:r>
            </a:p>
          </p:txBody>
        </p:sp>
        <p:sp>
          <p:nvSpPr>
            <p:cNvPr id="336929" name="Oval 5"/>
            <p:cNvSpPr>
              <a:spLocks noChangeArrowheads="1"/>
            </p:cNvSpPr>
            <p:nvPr/>
          </p:nvSpPr>
          <p:spPr bwMode="auto">
            <a:xfrm>
              <a:off x="5760" y="3012"/>
              <a:ext cx="405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0" name="Oval 6"/>
            <p:cNvSpPr>
              <a:spLocks noChangeArrowheads="1"/>
            </p:cNvSpPr>
            <p:nvPr/>
          </p:nvSpPr>
          <p:spPr bwMode="auto">
            <a:xfrm>
              <a:off x="6345" y="342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1" name="Oval 7"/>
            <p:cNvSpPr>
              <a:spLocks noChangeArrowheads="1"/>
            </p:cNvSpPr>
            <p:nvPr/>
          </p:nvSpPr>
          <p:spPr bwMode="auto">
            <a:xfrm>
              <a:off x="4995" y="3804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2" name="Oval 8"/>
            <p:cNvSpPr>
              <a:spLocks noChangeArrowheads="1"/>
            </p:cNvSpPr>
            <p:nvPr/>
          </p:nvSpPr>
          <p:spPr bwMode="auto">
            <a:xfrm>
              <a:off x="5130" y="3276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3" name="Oval 9"/>
            <p:cNvSpPr>
              <a:spLocks noChangeArrowheads="1"/>
            </p:cNvSpPr>
            <p:nvPr/>
          </p:nvSpPr>
          <p:spPr bwMode="auto">
            <a:xfrm>
              <a:off x="5265" y="4200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4" name="Oval 10"/>
            <p:cNvSpPr>
              <a:spLocks noChangeArrowheads="1"/>
            </p:cNvSpPr>
            <p:nvPr/>
          </p:nvSpPr>
          <p:spPr bwMode="auto">
            <a:xfrm>
              <a:off x="6406" y="4002"/>
              <a:ext cx="406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5" name="Oval 11"/>
            <p:cNvSpPr>
              <a:spLocks noChangeArrowheads="1"/>
            </p:cNvSpPr>
            <p:nvPr/>
          </p:nvSpPr>
          <p:spPr bwMode="auto">
            <a:xfrm>
              <a:off x="5829" y="4334"/>
              <a:ext cx="408" cy="396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rtl="0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6" name="Text Box 12"/>
            <p:cNvSpPr txBox="1">
              <a:spLocks noChangeArrowheads="1"/>
            </p:cNvSpPr>
            <p:nvPr/>
          </p:nvSpPr>
          <p:spPr bwMode="auto">
            <a:xfrm>
              <a:off x="5206" y="4168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7" name="Text Box 13"/>
            <p:cNvSpPr txBox="1">
              <a:spLocks noChangeArrowheads="1"/>
            </p:cNvSpPr>
            <p:nvPr/>
          </p:nvSpPr>
          <p:spPr bwMode="auto">
            <a:xfrm>
              <a:off x="6342" y="3960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8" name="Text Box 14"/>
            <p:cNvSpPr txBox="1">
              <a:spLocks noChangeArrowheads="1"/>
            </p:cNvSpPr>
            <p:nvPr/>
          </p:nvSpPr>
          <p:spPr bwMode="auto">
            <a:xfrm>
              <a:off x="6328" y="3392"/>
              <a:ext cx="540" cy="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39" name="Text Box 15"/>
            <p:cNvSpPr txBox="1">
              <a:spLocks noChangeArrowheads="1"/>
            </p:cNvSpPr>
            <p:nvPr/>
          </p:nvSpPr>
          <p:spPr bwMode="auto">
            <a:xfrm>
              <a:off x="4930" y="3752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40" name="Text Box 16"/>
            <p:cNvSpPr txBox="1">
              <a:spLocks noChangeArrowheads="1"/>
            </p:cNvSpPr>
            <p:nvPr/>
          </p:nvSpPr>
          <p:spPr bwMode="auto">
            <a:xfrm>
              <a:off x="5760" y="4306"/>
              <a:ext cx="568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41" name="Text Box 17"/>
            <p:cNvSpPr txBox="1">
              <a:spLocks noChangeArrowheads="1"/>
            </p:cNvSpPr>
            <p:nvPr/>
          </p:nvSpPr>
          <p:spPr bwMode="auto">
            <a:xfrm>
              <a:off x="5054" y="322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  <p:sp>
          <p:nvSpPr>
            <p:cNvPr id="336942" name="Text Box 18"/>
            <p:cNvSpPr txBox="1">
              <a:spLocks noChangeArrowheads="1"/>
            </p:cNvSpPr>
            <p:nvPr/>
          </p:nvSpPr>
          <p:spPr bwMode="auto">
            <a:xfrm>
              <a:off x="5704" y="2956"/>
              <a:ext cx="568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rtl="1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rtl="0" eaLnBrk="1" hangingPunct="1"/>
              <a:endParaRPr lang="en-US" sz="1350" b="1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336901" name="Object 19"/>
          <p:cNvGraphicFramePr>
            <a:graphicFrameLocks noChangeAspect="1"/>
          </p:cNvGraphicFramePr>
          <p:nvPr>
            <p:extLst/>
          </p:nvPr>
        </p:nvGraphicFramePr>
        <p:xfrm>
          <a:off x="5086054" y="3233322"/>
          <a:ext cx="420290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6" name="Equation" r:id="rId4" imgW="177569" imgH="202936" progId="Equation.3">
                  <p:embed/>
                </p:oleObj>
              </mc:Choice>
              <mc:Fallback>
                <p:oleObj name="Equation" r:id="rId4" imgW="177569" imgH="202936" progId="Equation.3">
                  <p:embed/>
                  <p:pic>
                    <p:nvPicPr>
                      <p:cNvPr id="33690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6054" y="3233322"/>
                        <a:ext cx="420290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2" name="Object 20"/>
          <p:cNvGraphicFramePr>
            <a:graphicFrameLocks noChangeAspect="1"/>
          </p:cNvGraphicFramePr>
          <p:nvPr>
            <p:extLst/>
          </p:nvPr>
        </p:nvGraphicFramePr>
        <p:xfrm>
          <a:off x="4284423" y="2944566"/>
          <a:ext cx="420290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7" name="Equation" r:id="rId6" imgW="177569" imgH="202936" progId="Equation.3">
                  <p:embed/>
                </p:oleObj>
              </mc:Choice>
              <mc:Fallback>
                <p:oleObj name="Equation" r:id="rId6" imgW="177569" imgH="202936" progId="Equation.3">
                  <p:embed/>
                  <p:pic>
                    <p:nvPicPr>
                      <p:cNvPr id="33690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423" y="2944566"/>
                        <a:ext cx="420290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3" name="Object 21"/>
          <p:cNvGraphicFramePr>
            <a:graphicFrameLocks noChangeAspect="1"/>
          </p:cNvGraphicFramePr>
          <p:nvPr>
            <p:extLst/>
          </p:nvPr>
        </p:nvGraphicFramePr>
        <p:xfrm>
          <a:off x="5394171" y="1787006"/>
          <a:ext cx="420291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8" name="Equation" r:id="rId7" imgW="177569" imgH="202936" progId="Equation.3">
                  <p:embed/>
                </p:oleObj>
              </mc:Choice>
              <mc:Fallback>
                <p:oleObj name="Equation" r:id="rId7" imgW="177569" imgH="202936" progId="Equation.3">
                  <p:embed/>
                  <p:pic>
                    <p:nvPicPr>
                      <p:cNvPr id="336903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4171" y="1787006"/>
                        <a:ext cx="420291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4" name="Object 22"/>
          <p:cNvGraphicFramePr>
            <a:graphicFrameLocks noChangeAspect="1"/>
          </p:cNvGraphicFramePr>
          <p:nvPr/>
        </p:nvGraphicFramePr>
        <p:xfrm>
          <a:off x="4193381" y="1269207"/>
          <a:ext cx="528638" cy="627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09" name="Equation" r:id="rId8" imgW="177569" imgH="202936" progId="Equation.3">
                  <p:embed/>
                </p:oleObj>
              </mc:Choice>
              <mc:Fallback>
                <p:oleObj name="Equation" r:id="rId8" imgW="177569" imgH="202936" progId="Equation.3">
                  <p:embed/>
                  <p:pic>
                    <p:nvPicPr>
                      <p:cNvPr id="336904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3381" y="1269207"/>
                        <a:ext cx="528638" cy="6274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5" name="Object 23"/>
          <p:cNvGraphicFramePr>
            <a:graphicFrameLocks noChangeAspect="1"/>
          </p:cNvGraphicFramePr>
          <p:nvPr>
            <p:extLst/>
          </p:nvPr>
        </p:nvGraphicFramePr>
        <p:xfrm>
          <a:off x="5958967" y="3204565"/>
          <a:ext cx="420291" cy="465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0" name="Equation" r:id="rId9" imgW="177569" imgH="202936" progId="Equation.3">
                  <p:embed/>
                </p:oleObj>
              </mc:Choice>
              <mc:Fallback>
                <p:oleObj name="Equation" r:id="rId9" imgW="177569" imgH="202936" progId="Equation.3">
                  <p:embed/>
                  <p:pic>
                    <p:nvPicPr>
                      <p:cNvPr id="336905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8967" y="3204565"/>
                        <a:ext cx="420291" cy="4655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6" name="Object 24"/>
          <p:cNvGraphicFramePr>
            <a:graphicFrameLocks noChangeAspect="1"/>
          </p:cNvGraphicFramePr>
          <p:nvPr>
            <p:extLst/>
          </p:nvPr>
        </p:nvGraphicFramePr>
        <p:xfrm>
          <a:off x="3748015" y="2311580"/>
          <a:ext cx="420290" cy="465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1" name="Equation" r:id="rId10" imgW="177569" imgH="202936" progId="Equation.3">
                  <p:embed/>
                </p:oleObj>
              </mc:Choice>
              <mc:Fallback>
                <p:oleObj name="Equation" r:id="rId10" imgW="177569" imgH="202936" progId="Equation.3">
                  <p:embed/>
                  <p:pic>
                    <p:nvPicPr>
                      <p:cNvPr id="336906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8015" y="2311580"/>
                        <a:ext cx="420290" cy="4655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7" name="Object 25"/>
          <p:cNvGraphicFramePr>
            <a:graphicFrameLocks noChangeAspect="1"/>
          </p:cNvGraphicFramePr>
          <p:nvPr>
            <p:extLst/>
          </p:nvPr>
        </p:nvGraphicFramePr>
        <p:xfrm>
          <a:off x="5857492" y="1114558"/>
          <a:ext cx="326627" cy="358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2" name="Equation" r:id="rId11" imgW="177569" imgH="202936" progId="Equation.3">
                  <p:embed/>
                </p:oleObj>
              </mc:Choice>
              <mc:Fallback>
                <p:oleObj name="Equation" r:id="rId11" imgW="177569" imgH="202936" progId="Equation.3">
                  <p:embed/>
                  <p:pic>
                    <p:nvPicPr>
                      <p:cNvPr id="336907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492" y="1114558"/>
                        <a:ext cx="326627" cy="3586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8" name="Object 26"/>
          <p:cNvGraphicFramePr>
            <a:graphicFrameLocks noChangeAspect="1"/>
          </p:cNvGraphicFramePr>
          <p:nvPr/>
        </p:nvGraphicFramePr>
        <p:xfrm>
          <a:off x="5004199" y="1593056"/>
          <a:ext cx="42029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3" name="Equation" r:id="rId12" imgW="177569" imgH="202936" progId="Equation.3">
                  <p:embed/>
                </p:oleObj>
              </mc:Choice>
              <mc:Fallback>
                <p:oleObj name="Equation" r:id="rId12" imgW="177569" imgH="202936" progId="Equation.3">
                  <p:embed/>
                  <p:pic>
                    <p:nvPicPr>
                      <p:cNvPr id="336908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199" y="1593056"/>
                        <a:ext cx="42029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09" name="Object 27"/>
          <p:cNvGraphicFramePr>
            <a:graphicFrameLocks noChangeAspect="1"/>
          </p:cNvGraphicFramePr>
          <p:nvPr/>
        </p:nvGraphicFramePr>
        <p:xfrm>
          <a:off x="5112544" y="1322785"/>
          <a:ext cx="420291" cy="270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4" name="Equation" r:id="rId13" imgW="177569" imgH="202936" progId="Equation.3">
                  <p:embed/>
                </p:oleObj>
              </mc:Choice>
              <mc:Fallback>
                <p:oleObj name="Equation" r:id="rId13" imgW="177569" imgH="202936" progId="Equation.3">
                  <p:embed/>
                  <p:pic>
                    <p:nvPicPr>
                      <p:cNvPr id="336909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2544" y="1322785"/>
                        <a:ext cx="420291" cy="2702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0" name="Object 28"/>
          <p:cNvGraphicFramePr>
            <a:graphicFrameLocks noChangeAspect="1"/>
          </p:cNvGraphicFramePr>
          <p:nvPr/>
        </p:nvGraphicFramePr>
        <p:xfrm>
          <a:off x="5166124" y="1808561"/>
          <a:ext cx="420290" cy="535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5" name="Equation" r:id="rId14" imgW="177569" imgH="202936" progId="Equation.3">
                  <p:embed/>
                </p:oleObj>
              </mc:Choice>
              <mc:Fallback>
                <p:oleObj name="Equation" r:id="rId14" imgW="177569" imgH="202936" progId="Equation.3">
                  <p:embed/>
                  <p:pic>
                    <p:nvPicPr>
                      <p:cNvPr id="33691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6124" y="1808561"/>
                        <a:ext cx="420290" cy="535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1" name="Object 29"/>
          <p:cNvGraphicFramePr>
            <a:graphicFrameLocks noChangeAspect="1"/>
          </p:cNvGraphicFramePr>
          <p:nvPr>
            <p:extLst/>
          </p:nvPr>
        </p:nvGraphicFramePr>
        <p:xfrm>
          <a:off x="6029356" y="1972014"/>
          <a:ext cx="432197" cy="3309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6" name="Equation" r:id="rId15" imgW="177569" imgH="202936" progId="Equation.3">
                  <p:embed/>
                </p:oleObj>
              </mc:Choice>
              <mc:Fallback>
                <p:oleObj name="Equation" r:id="rId15" imgW="177569" imgH="202936" progId="Equation.3">
                  <p:embed/>
                  <p:pic>
                    <p:nvPicPr>
                      <p:cNvPr id="336911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9356" y="1972014"/>
                        <a:ext cx="432197" cy="3309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2" name="Object 30"/>
          <p:cNvGraphicFramePr>
            <a:graphicFrameLocks noChangeAspect="1"/>
          </p:cNvGraphicFramePr>
          <p:nvPr>
            <p:extLst/>
          </p:nvPr>
        </p:nvGraphicFramePr>
        <p:xfrm>
          <a:off x="4689947" y="3368602"/>
          <a:ext cx="420291" cy="432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7" name="Equation" r:id="rId16" imgW="177569" imgH="202936" progId="Equation.3">
                  <p:embed/>
                </p:oleObj>
              </mc:Choice>
              <mc:Fallback>
                <p:oleObj name="Equation" r:id="rId16" imgW="177569" imgH="202936" progId="Equation.3">
                  <p:embed/>
                  <p:pic>
                    <p:nvPicPr>
                      <p:cNvPr id="336912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9947" y="3368602"/>
                        <a:ext cx="420291" cy="4321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3" name="Object 31"/>
          <p:cNvGraphicFramePr>
            <a:graphicFrameLocks noChangeAspect="1"/>
          </p:cNvGraphicFramePr>
          <p:nvPr>
            <p:extLst/>
          </p:nvPr>
        </p:nvGraphicFramePr>
        <p:xfrm>
          <a:off x="6479273" y="2306554"/>
          <a:ext cx="420291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8" name="Equation" r:id="rId17" imgW="177569" imgH="202936" progId="Equation.3">
                  <p:embed/>
                </p:oleObj>
              </mc:Choice>
              <mc:Fallback>
                <p:oleObj name="Equation" r:id="rId17" imgW="177569" imgH="202936" progId="Equation.3">
                  <p:embed/>
                  <p:pic>
                    <p:nvPicPr>
                      <p:cNvPr id="336913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9273" y="2306554"/>
                        <a:ext cx="420291" cy="3429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4" name="Object 32"/>
          <p:cNvGraphicFramePr>
            <a:graphicFrameLocks noChangeAspect="1"/>
          </p:cNvGraphicFramePr>
          <p:nvPr>
            <p:extLst/>
          </p:nvPr>
        </p:nvGraphicFramePr>
        <p:xfrm>
          <a:off x="4627894" y="5393938"/>
          <a:ext cx="395288" cy="4054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19" name="Equation" r:id="rId18" imgW="279279" imgH="241195" progId="Equation.3">
                  <p:embed/>
                </p:oleObj>
              </mc:Choice>
              <mc:Fallback>
                <p:oleObj name="Equation" r:id="rId18" imgW="279279" imgH="241195" progId="Equation.3">
                  <p:embed/>
                  <p:pic>
                    <p:nvPicPr>
                      <p:cNvPr id="336914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7894" y="5393938"/>
                        <a:ext cx="395288" cy="4054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5" name="Object 33"/>
          <p:cNvGraphicFramePr>
            <a:graphicFrameLocks noChangeAspect="1"/>
          </p:cNvGraphicFramePr>
          <p:nvPr>
            <p:extLst/>
          </p:nvPr>
        </p:nvGraphicFramePr>
        <p:xfrm>
          <a:off x="4864003" y="3858830"/>
          <a:ext cx="432197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20" name="Equation" r:id="rId20" imgW="279279" imgH="241195" progId="Equation.3">
                  <p:embed/>
                </p:oleObj>
              </mc:Choice>
              <mc:Fallback>
                <p:oleObj name="Equation" r:id="rId20" imgW="279279" imgH="241195" progId="Equation.3">
                  <p:embed/>
                  <p:pic>
                    <p:nvPicPr>
                      <p:cNvPr id="336915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003" y="3858830"/>
                        <a:ext cx="432197" cy="3714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16" name="Rectangle 35"/>
          <p:cNvSpPr>
            <a:spLocks noChangeArrowheads="1"/>
          </p:cNvSpPr>
          <p:nvPr/>
        </p:nvSpPr>
        <p:spPr bwMode="auto">
          <a:xfrm>
            <a:off x="2661239" y="5090361"/>
            <a:ext cx="21512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050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en-US" sz="1350">
              <a:solidFill>
                <a:srgbClr val="000000"/>
              </a:solidFill>
            </a:endParaRPr>
          </a:p>
        </p:txBody>
      </p:sp>
      <p:sp>
        <p:nvSpPr>
          <p:cNvPr id="336917" name="Rectangle 36"/>
          <p:cNvSpPr>
            <a:spLocks noChangeArrowheads="1"/>
          </p:cNvSpPr>
          <p:nvPr/>
        </p:nvSpPr>
        <p:spPr bwMode="auto">
          <a:xfrm>
            <a:off x="2874541" y="5440405"/>
            <a:ext cx="218330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Low" rtl="0"/>
            <a:r>
              <a:rPr lang="en-US" sz="105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</a:p>
        </p:txBody>
      </p:sp>
      <p:graphicFrame>
        <p:nvGraphicFramePr>
          <p:cNvPr id="336918" name="Object 38"/>
          <p:cNvGraphicFramePr>
            <a:graphicFrameLocks noChangeAspect="1"/>
          </p:cNvGraphicFramePr>
          <p:nvPr/>
        </p:nvGraphicFramePr>
        <p:xfrm>
          <a:off x="3943350" y="1828800"/>
          <a:ext cx="420291" cy="377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21" name="Equation" r:id="rId21" imgW="177569" imgH="202936" progId="Equation.3">
                  <p:embed/>
                </p:oleObj>
              </mc:Choice>
              <mc:Fallback>
                <p:oleObj name="Equation" r:id="rId21" imgW="177569" imgH="202936" progId="Equation.3">
                  <p:embed/>
                  <p:pic>
                    <p:nvPicPr>
                      <p:cNvPr id="336918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350" y="1828800"/>
                        <a:ext cx="420291" cy="3774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19" name="Object 39"/>
          <p:cNvGraphicFramePr>
            <a:graphicFrameLocks noChangeAspect="1"/>
          </p:cNvGraphicFramePr>
          <p:nvPr>
            <p:extLst/>
          </p:nvPr>
        </p:nvGraphicFramePr>
        <p:xfrm>
          <a:off x="4405247" y="2558104"/>
          <a:ext cx="420291" cy="3774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22" name="Equation" r:id="rId22" imgW="177569" imgH="202936" progId="Equation.3">
                  <p:embed/>
                </p:oleObj>
              </mc:Choice>
              <mc:Fallback>
                <p:oleObj name="Equation" r:id="rId22" imgW="177569" imgH="202936" progId="Equation.3">
                  <p:embed/>
                  <p:pic>
                    <p:nvPicPr>
                      <p:cNvPr id="336919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5247" y="2558104"/>
                        <a:ext cx="420291" cy="3774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20" name="Rectangle 40"/>
          <p:cNvSpPr>
            <a:spLocks noChangeArrowheads="1"/>
          </p:cNvSpPr>
          <p:nvPr/>
        </p:nvSpPr>
        <p:spPr bwMode="auto">
          <a:xfrm>
            <a:off x="378543" y="3757412"/>
            <a:ext cx="823204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rtl="0"/>
            <a:r>
              <a:rPr lang="en-US" sz="2800" b="1" dirty="0"/>
              <a:t>Different samples</a:t>
            </a:r>
            <a:r>
              <a:rPr lang="en-US" sz="2800" dirty="0"/>
              <a:t> </a:t>
            </a:r>
            <a:r>
              <a:rPr lang="en-US" sz="2800" dirty="0">
                <a:sym typeface="Symbol" pitchFamily="18" charset="2"/>
              </a:rPr>
              <a:t></a:t>
            </a:r>
            <a:r>
              <a:rPr lang="en-US" sz="2800" dirty="0"/>
              <a:t> </a:t>
            </a:r>
            <a:r>
              <a:rPr lang="en-US" sz="2800" b="1" dirty="0"/>
              <a:t>different         even if the samples size are equal </a:t>
            </a:r>
            <a:r>
              <a:rPr lang="en-US" sz="2800" b="1" dirty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336921" name="Rectangle 41"/>
          <p:cNvSpPr>
            <a:spLocks noChangeArrowheads="1"/>
          </p:cNvSpPr>
          <p:nvPr/>
        </p:nvSpPr>
        <p:spPr bwMode="auto">
          <a:xfrm>
            <a:off x="628650" y="5311872"/>
            <a:ext cx="7981942" cy="954107"/>
          </a:xfrm>
          <a:prstGeom prst="rect">
            <a:avLst/>
          </a:prstGeom>
          <a:noFill/>
          <a:ln w="38100" algn="ctr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/>
              <a:t>There is a</a:t>
            </a:r>
            <a:r>
              <a:rPr lang="en-US" sz="2800" dirty="0"/>
              <a:t> </a:t>
            </a:r>
            <a:r>
              <a:rPr lang="en-US" sz="2800" b="1" dirty="0"/>
              <a:t>variation in</a:t>
            </a:r>
            <a:r>
              <a:rPr lang="en-US" sz="2800" dirty="0"/>
              <a:t>  the       </a:t>
            </a:r>
            <a:r>
              <a:rPr lang="en-US" sz="2800" b="1" dirty="0"/>
              <a:t>of  different samples</a:t>
            </a:r>
            <a:endParaRPr lang="en-US" sz="2800" dirty="0"/>
          </a:p>
          <a:p>
            <a:r>
              <a:rPr lang="en-US" sz="2800" b="1" dirty="0"/>
              <a:t>This variation is due to </a:t>
            </a:r>
            <a:r>
              <a:rPr lang="en-US" sz="2800" b="1" dirty="0">
                <a:solidFill>
                  <a:srgbClr val="FF0000"/>
                </a:solidFill>
              </a:rPr>
              <a:t>sampling variation</a:t>
            </a:r>
            <a:r>
              <a:rPr lang="en-US" sz="2800" b="1" dirty="0"/>
              <a:t>.</a:t>
            </a:r>
          </a:p>
        </p:txBody>
      </p:sp>
      <p:graphicFrame>
        <p:nvGraphicFramePr>
          <p:cNvPr id="336922" name="Object 42"/>
          <p:cNvGraphicFramePr>
            <a:graphicFrameLocks noChangeAspect="1"/>
          </p:cNvGraphicFramePr>
          <p:nvPr>
            <p:extLst/>
          </p:nvPr>
        </p:nvGraphicFramePr>
        <p:xfrm>
          <a:off x="6085697" y="2652429"/>
          <a:ext cx="420291" cy="465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23" name="Equation" r:id="rId23" imgW="177569" imgH="202936" progId="Equation.3">
                  <p:embed/>
                </p:oleObj>
              </mc:Choice>
              <mc:Fallback>
                <p:oleObj name="Equation" r:id="rId23" imgW="177569" imgH="202936" progId="Equation.3">
                  <p:embed/>
                  <p:pic>
                    <p:nvPicPr>
                      <p:cNvPr id="336922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5697" y="2652429"/>
                        <a:ext cx="420291" cy="4655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6923" name="Object 43"/>
          <p:cNvGraphicFramePr>
            <a:graphicFrameLocks noChangeAspect="1"/>
          </p:cNvGraphicFramePr>
          <p:nvPr/>
        </p:nvGraphicFramePr>
        <p:xfrm>
          <a:off x="4514850" y="2000250"/>
          <a:ext cx="420291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24" name="Equation" r:id="rId24" imgW="177569" imgH="202936" progId="Equation.3">
                  <p:embed/>
                </p:oleObj>
              </mc:Choice>
              <mc:Fallback>
                <p:oleObj name="Equation" r:id="rId24" imgW="177569" imgH="202936" progId="Equation.3">
                  <p:embed/>
                  <p:pic>
                    <p:nvPicPr>
                      <p:cNvPr id="336923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2000250"/>
                        <a:ext cx="420291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6924" name="Rectangle 43"/>
          <p:cNvSpPr>
            <a:spLocks noChangeArrowheads="1"/>
          </p:cNvSpPr>
          <p:nvPr/>
        </p:nvSpPr>
        <p:spPr bwMode="auto">
          <a:xfrm>
            <a:off x="6629400" y="3200400"/>
            <a:ext cx="102870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100" b="1" dirty="0">
                <a:solidFill>
                  <a:srgbClr val="FF0000"/>
                </a:solidFill>
              </a:rPr>
              <a:t>???</a:t>
            </a:r>
            <a:endParaRPr lang="en-US" sz="2100" dirty="0">
              <a:solidFill>
                <a:srgbClr val="FF00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265388" y="998730"/>
            <a:ext cx="250459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/>
            <a:r>
              <a:rPr lang="en-US" sz="1500" b="1" dirty="0"/>
              <a:t>Cont. …Sampling Variability   </a:t>
            </a:r>
          </a:p>
        </p:txBody>
      </p:sp>
    </p:spTree>
    <p:extLst>
      <p:ext uri="{BB962C8B-B14F-4D97-AF65-F5344CB8AC3E}">
        <p14:creationId xmlns:p14="http://schemas.microsoft.com/office/powerpoint/2010/main" val="222326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567</TotalTime>
  <Words>2336</Words>
  <Application>Microsoft Office PowerPoint</Application>
  <PresentationFormat>On-screen Show (4:3)</PresentationFormat>
  <Paragraphs>849</Paragraphs>
  <Slides>32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Arial</vt:lpstr>
      <vt:lpstr>Arial Black</vt:lpstr>
      <vt:lpstr>Calibri</vt:lpstr>
      <vt:lpstr>Calibri Light</vt:lpstr>
      <vt:lpstr>Symbol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100</cp:revision>
  <dcterms:created xsi:type="dcterms:W3CDTF">2022-08-05T15:47:17Z</dcterms:created>
  <dcterms:modified xsi:type="dcterms:W3CDTF">2023-07-24T12:23:42Z</dcterms:modified>
</cp:coreProperties>
</file>