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4" r:id="rId3"/>
    <p:sldId id="285" r:id="rId4"/>
    <p:sldId id="286" r:id="rId5"/>
    <p:sldId id="288" r:id="rId6"/>
    <p:sldId id="289" r:id="rId7"/>
    <p:sldId id="290" r:id="rId8"/>
    <p:sldId id="291" r:id="rId9"/>
    <p:sldId id="292" r:id="rId10"/>
    <p:sldId id="296" r:id="rId11"/>
    <p:sldId id="297" r:id="rId12"/>
    <p:sldId id="294" r:id="rId13"/>
    <p:sldId id="295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59A3-1AE1-494C-AB0E-99354AE92BEB}" type="datetimeFigureOut">
              <a:rPr lang="en-MY" smtClean="0"/>
              <a:t>12/3/2023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953F-14D9-4A57-ADB3-952A261CB07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61243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59A3-1AE1-494C-AB0E-99354AE92BEB}" type="datetimeFigureOut">
              <a:rPr lang="en-MY" smtClean="0"/>
              <a:t>12/3/2023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953F-14D9-4A57-ADB3-952A261CB07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4334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59A3-1AE1-494C-AB0E-99354AE92BEB}" type="datetimeFigureOut">
              <a:rPr lang="en-MY" smtClean="0"/>
              <a:t>12/3/2023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953F-14D9-4A57-ADB3-952A261CB07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26843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59A3-1AE1-494C-AB0E-99354AE92BEB}" type="datetimeFigureOut">
              <a:rPr lang="en-MY" smtClean="0"/>
              <a:t>12/3/2023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953F-14D9-4A57-ADB3-952A261CB07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73632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59A3-1AE1-494C-AB0E-99354AE92BEB}" type="datetimeFigureOut">
              <a:rPr lang="en-MY" smtClean="0"/>
              <a:t>12/3/2023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953F-14D9-4A57-ADB3-952A261CB07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25581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59A3-1AE1-494C-AB0E-99354AE92BEB}" type="datetimeFigureOut">
              <a:rPr lang="en-MY" smtClean="0"/>
              <a:t>12/3/2023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953F-14D9-4A57-ADB3-952A261CB07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12773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59A3-1AE1-494C-AB0E-99354AE92BEB}" type="datetimeFigureOut">
              <a:rPr lang="en-MY" smtClean="0"/>
              <a:t>12/3/2023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953F-14D9-4A57-ADB3-952A261CB07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22105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59A3-1AE1-494C-AB0E-99354AE92BEB}" type="datetimeFigureOut">
              <a:rPr lang="en-MY" smtClean="0"/>
              <a:t>12/3/2023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953F-14D9-4A57-ADB3-952A261CB07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3678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59A3-1AE1-494C-AB0E-99354AE92BEB}" type="datetimeFigureOut">
              <a:rPr lang="en-MY" smtClean="0"/>
              <a:t>12/3/2023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953F-14D9-4A57-ADB3-952A261CB07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88619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59A3-1AE1-494C-AB0E-99354AE92BEB}" type="datetimeFigureOut">
              <a:rPr lang="en-MY" smtClean="0"/>
              <a:t>12/3/2023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953F-14D9-4A57-ADB3-952A261CB07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68642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59A3-1AE1-494C-AB0E-99354AE92BEB}" type="datetimeFigureOut">
              <a:rPr lang="en-MY" smtClean="0"/>
              <a:t>12/3/2023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953F-14D9-4A57-ADB3-952A261CB07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1016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859A3-1AE1-494C-AB0E-99354AE92BEB}" type="datetimeFigureOut">
              <a:rPr lang="en-MY" smtClean="0"/>
              <a:t>12/3/2023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9953F-14D9-4A57-ADB3-952A261CB07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2377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6.wmf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1658754"/>
            <a:ext cx="75608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OCCUPATIONAL HEALTH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552" y="4437111"/>
            <a:ext cx="81369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Prof.  </a:t>
            </a:r>
            <a:r>
              <a:rPr lang="en-US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Dr</a:t>
            </a:r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. WAQAR  AL-KUBAISY</a:t>
            </a:r>
            <a:endParaRPr lang="en-MY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1157" y="3244334"/>
            <a:ext cx="10869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en-MY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2416" y="5877272"/>
            <a:ext cx="1798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8</a:t>
            </a:r>
            <a:r>
              <a:rPr lang="en-US" b="1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</a:t>
            </a:r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March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2023 </a:t>
            </a:r>
            <a:endParaRPr lang="en-MY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7914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72" y="213352"/>
            <a:ext cx="92879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The </a:t>
            </a:r>
            <a:r>
              <a:rPr lang="en-US" sz="2800" b="1" u="sng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effects of Distress can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be perceived in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two forms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, i.e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.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On Individuals and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On Organizations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as a whole. </a:t>
            </a:r>
          </a:p>
          <a:p>
            <a:pPr marL="609600" indent="-609600">
              <a:buFont typeface="+mj-lt"/>
              <a:buAutoNum type="arabicPeriod"/>
              <a:defRPr/>
            </a:pP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Arial" pitchFamily="34" charset="0"/>
            </a:endParaRPr>
          </a:p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The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effects of </a:t>
            </a:r>
            <a:r>
              <a:rPr lang="en-US" sz="2800" b="1" u="sng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distress on individuals</a:t>
            </a:r>
            <a:r>
              <a:rPr lang="en-US" sz="2800" b="1" u="sng" dirty="0">
                <a:solidFill>
                  <a:srgbClr val="00B050"/>
                </a:solidFill>
                <a:latin typeface="Garamond" pitchFamily="18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en-US" sz="2800" b="1" dirty="0">
                <a:latin typeface="Garamond" pitchFamily="18" charset="0"/>
                <a:cs typeface="Arial" pitchFamily="34" charset="0"/>
              </a:rPr>
              <a:t>   can have  the following </a:t>
            </a:r>
            <a:r>
              <a:rPr lang="en-US" sz="2800" b="1" u="sng" dirty="0">
                <a:solidFill>
                  <a:srgbClr val="7030A0"/>
                </a:solidFill>
                <a:latin typeface="Garamond" pitchFamily="18" charset="0"/>
                <a:cs typeface="Arial" pitchFamily="34" charset="0"/>
              </a:rPr>
              <a:t>three negative </a:t>
            </a:r>
            <a:r>
              <a:rPr lang="en-US" sz="2800" b="1" dirty="0">
                <a:solidFill>
                  <a:srgbClr val="7030A0"/>
                </a:solidFill>
                <a:latin typeface="Garamond" pitchFamily="18" charset="0"/>
                <a:cs typeface="Arial" pitchFamily="34" charset="0"/>
              </a:rPr>
              <a:t>effects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: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Psychological</a:t>
            </a:r>
            <a:r>
              <a:rPr lang="en-US" sz="2800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 effects </a:t>
            </a:r>
            <a:r>
              <a:rPr lang="en-US" sz="2800" i="1" dirty="0">
                <a:latin typeface="Garamond" pitchFamily="18" charset="0"/>
                <a:cs typeface="Arial" pitchFamily="34" charset="0"/>
              </a:rPr>
              <a:t>s</a:t>
            </a:r>
            <a:r>
              <a:rPr lang="en-US" sz="2800" dirty="0">
                <a:latin typeface="Garamond" pitchFamily="18" charset="0"/>
                <a:cs typeface="Arial" pitchFamily="34" charset="0"/>
              </a:rPr>
              <a:t>uch</a:t>
            </a:r>
            <a:r>
              <a:rPr lang="en-US" sz="2800" i="1" dirty="0">
                <a:latin typeface="Garamond" pitchFamily="18" charset="0"/>
                <a:cs typeface="Arial" pitchFamily="34" charset="0"/>
              </a:rPr>
              <a:t> as </a:t>
            </a:r>
            <a:r>
              <a:rPr lang="en-US" sz="2800" b="1" i="1" dirty="0">
                <a:latin typeface="Garamond" pitchFamily="18" charset="0"/>
                <a:cs typeface="Arial" pitchFamily="34" charset="0"/>
              </a:rPr>
              <a:t>depression, fatigue</a:t>
            </a:r>
            <a:r>
              <a:rPr lang="en-US" sz="2800" b="1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800" dirty="0">
                <a:latin typeface="Garamond" pitchFamily="18" charset="0"/>
                <a:cs typeface="Arial" pitchFamily="34" charset="0"/>
              </a:rPr>
              <a:t>and</a:t>
            </a:r>
            <a:endParaRPr lang="en-US" sz="2800" dirty="0">
              <a:solidFill>
                <a:srgbClr val="0070C0"/>
              </a:solidFill>
              <a:latin typeface="Garamond" pitchFamily="18" charset="0"/>
              <a:cs typeface="Arial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Diseases</a:t>
            </a:r>
            <a:r>
              <a:rPr lang="en-US" sz="2800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 s</a:t>
            </a:r>
            <a:r>
              <a:rPr lang="en-US" sz="2800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uch </a:t>
            </a:r>
            <a:r>
              <a:rPr lang="en-US" sz="2800" b="1" dirty="0">
                <a:latin typeface="Garamond" pitchFamily="18" charset="0"/>
                <a:cs typeface="Arial" pitchFamily="34" charset="0"/>
              </a:rPr>
              <a:t>as </a:t>
            </a:r>
            <a:r>
              <a:rPr lang="en-US" sz="2800" b="1" i="1" dirty="0">
                <a:latin typeface="Garamond" pitchFamily="18" charset="0"/>
                <a:cs typeface="Arial" pitchFamily="34" charset="0"/>
              </a:rPr>
              <a:t>heart disease, stroke </a:t>
            </a:r>
            <a:r>
              <a:rPr lang="en-US" sz="2800" i="1" dirty="0">
                <a:latin typeface="Garamond" pitchFamily="18" charset="0"/>
                <a:cs typeface="Arial" pitchFamily="34" charset="0"/>
              </a:rPr>
              <a:t>and so on</a:t>
            </a:r>
            <a:r>
              <a:rPr lang="en-US" sz="2800" dirty="0">
                <a:latin typeface="Garamond" pitchFamily="18" charset="0"/>
                <a:cs typeface="Arial" pitchFamily="34" charset="0"/>
              </a:rPr>
              <a:t>; and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Behavioral effects</a:t>
            </a:r>
            <a:r>
              <a:rPr lang="en-US" sz="2800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800" dirty="0">
                <a:latin typeface="Garamond" pitchFamily="18" charset="0"/>
                <a:cs typeface="Arial" pitchFamily="34" charset="0"/>
              </a:rPr>
              <a:t>such</a:t>
            </a:r>
            <a:r>
              <a:rPr lang="en-US" sz="2800" i="1" dirty="0">
                <a:latin typeface="Garamond" pitchFamily="18" charset="0"/>
                <a:cs typeface="Arial" pitchFamily="34" charset="0"/>
              </a:rPr>
              <a:t> as </a:t>
            </a:r>
            <a:r>
              <a:rPr lang="en-US" sz="2800" b="1" i="1" dirty="0">
                <a:latin typeface="Garamond" pitchFamily="18" charset="0"/>
                <a:cs typeface="Arial" pitchFamily="34" charset="0"/>
              </a:rPr>
              <a:t>violence, abuse of power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185" y="-34464"/>
            <a:ext cx="226780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MY" b="1" dirty="0">
                <a:solidFill>
                  <a:srgbClr val="FF0000"/>
                </a:solidFill>
                <a:latin typeface="Garamond" pitchFamily="18" charset="0"/>
              </a:rPr>
              <a:t>Psychosocial hazards</a:t>
            </a:r>
            <a:endParaRPr lang="en-MY" dirty="0"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4" name="Picture 6" descr="Young Businessman Stressed Out At Work Surrounded By Businesspeop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980728"/>
            <a:ext cx="164030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7452320" y="56612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Rectangle 5"/>
          <p:cNvSpPr/>
          <p:nvPr/>
        </p:nvSpPr>
        <p:spPr>
          <a:xfrm>
            <a:off x="1115616" y="5877272"/>
            <a:ext cx="1372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March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2023 </a:t>
            </a:r>
            <a:endParaRPr lang="en-MY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8852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04664"/>
            <a:ext cx="9144000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The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effects on </a:t>
            </a:r>
            <a:r>
              <a:rPr lang="en-US" sz="2800" b="1" u="sng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Organizations, 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>
                <a:latin typeface="Garamond" pitchFamily="18" charset="0"/>
                <a:cs typeface="Arial" pitchFamily="34" charset="0"/>
              </a:rPr>
              <a:t>distress will result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in </a:t>
            </a:r>
            <a:r>
              <a:rPr lang="en-US" sz="2800" b="1" u="sng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additional costs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due </a:t>
            </a:r>
            <a:r>
              <a:rPr lang="en-US" sz="2800" b="1" dirty="0">
                <a:solidFill>
                  <a:srgbClr val="00B050"/>
                </a:solidFill>
                <a:latin typeface="Garamond" pitchFamily="18" charset="0"/>
                <a:cs typeface="Arial" pitchFamily="34" charset="0"/>
              </a:rPr>
              <a:t>to:</a:t>
            </a:r>
          </a:p>
          <a:p>
            <a:pPr marL="609600" indent="-6096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Absenteeism,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High turnover rate,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Decline in workers performance,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Decline in quality and productivity,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Increasing</a:t>
            </a:r>
            <a:r>
              <a:rPr lang="en-US" sz="2800" b="1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compensation</a:t>
            </a:r>
            <a:r>
              <a:rPr lang="en-US" sz="2800" b="1" dirty="0">
                <a:latin typeface="Garamond" pitchFamily="18" charset="0"/>
                <a:cs typeface="Arial" pitchFamily="34" charset="0"/>
              </a:rPr>
              <a:t> claims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due to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accidents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800" b="1" dirty="0">
                <a:latin typeface="Garamond" pitchFamily="18" charset="0"/>
                <a:cs typeface="Arial" pitchFamily="34" charset="0"/>
              </a:rPr>
              <a:t>and </a:t>
            </a:r>
          </a:p>
          <a:p>
            <a:pPr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                       Work-related Stress</a:t>
            </a:r>
            <a:r>
              <a:rPr lang="en-US" sz="2800" dirty="0">
                <a:latin typeface="Garamond" pitchFamily="18" charset="0"/>
                <a:cs typeface="Arial" pitchFamily="34" charset="0"/>
              </a:rPr>
              <a:t>.</a:t>
            </a:r>
            <a:endParaRPr lang="ar-JO" sz="2800" dirty="0">
              <a:latin typeface="Garamond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Increasing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tardiness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(Slowness)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Decreasing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growth rates and profit</a:t>
            </a:r>
          </a:p>
        </p:txBody>
      </p:sp>
      <p:pic>
        <p:nvPicPr>
          <p:cNvPr id="4" name="Picture 4" descr="woman biting pencil while sitting on chair in front of computer during dayti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17144"/>
            <a:ext cx="3275856" cy="264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16216" y="6258574"/>
            <a:ext cx="1372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March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2023 </a:t>
            </a:r>
            <a:endParaRPr lang="en-MY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9103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3717032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related stress</a:t>
            </a:r>
            <a:endParaRPr lang="ar-EG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Young Businessman Stressed Out At Work Surrounded By Businesspeo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8640"/>
            <a:ext cx="411908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15616" y="5877272"/>
            <a:ext cx="1372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March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2023 </a:t>
            </a:r>
            <a:endParaRPr lang="en-MY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8416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33019"/>
            <a:ext cx="9396536" cy="470898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       Definition:</a:t>
            </a:r>
            <a:r>
              <a:rPr lang="en-US" sz="2800" dirty="0">
                <a:latin typeface="Garamond" pitchFamily="18" charset="0"/>
              </a:rPr>
              <a:t> </a:t>
            </a:r>
          </a:p>
          <a:p>
            <a:pPr>
              <a:defRPr/>
            </a:pPr>
            <a:r>
              <a:rPr lang="en-US" sz="2800" dirty="0">
                <a:latin typeface="Garamond" pitchFamily="18" charset="0"/>
              </a:rPr>
              <a:t>    Work-related </a:t>
            </a:r>
            <a:r>
              <a:rPr lang="en-US" sz="2800" b="1" dirty="0">
                <a:latin typeface="Garamond" pitchFamily="18" charset="0"/>
              </a:rPr>
              <a:t>stress</a:t>
            </a:r>
            <a:r>
              <a:rPr lang="en-US" sz="2800" dirty="0">
                <a:latin typeface="Garamond" pitchFamily="18" charset="0"/>
              </a:rPr>
              <a:t> is </a:t>
            </a:r>
            <a:r>
              <a:rPr lang="en-US" sz="2800" b="1" dirty="0">
                <a:latin typeface="Garamond" pitchFamily="18" charset="0"/>
              </a:rPr>
              <a:t>a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pattern of reactions </a:t>
            </a:r>
            <a:r>
              <a:rPr lang="en-US" sz="2800" b="1" dirty="0">
                <a:latin typeface="Garamond" pitchFamily="18" charset="0"/>
              </a:rPr>
              <a:t>that occurs  when workers are presented with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work demands not matched to their  knowledge</a:t>
            </a:r>
            <a:r>
              <a:rPr lang="en-US" sz="2800" dirty="0">
                <a:latin typeface="Garamond" pitchFamily="18" charset="0"/>
              </a:rPr>
              <a:t>,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skills or abilities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and which challenge their ability to cope</a:t>
            </a:r>
          </a:p>
          <a:p>
            <a:pPr>
              <a:defRPr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>
              <a:defRPr/>
            </a:pPr>
            <a:r>
              <a:rPr lang="en-US" sz="2800" b="1" u="sng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    Work-related stress 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is the </a:t>
            </a:r>
            <a:r>
              <a:rPr lang="en-US" sz="2800" b="1" dirty="0">
                <a:solidFill>
                  <a:srgbClr val="CC0000"/>
                </a:solidFill>
                <a:latin typeface="Garamond" pitchFamily="18" charset="0"/>
                <a:cs typeface="Arial" pitchFamily="34" charset="0"/>
              </a:rPr>
              <a:t>response </a:t>
            </a:r>
            <a:r>
              <a:rPr lang="en-US" sz="2800" b="1" dirty="0">
                <a:latin typeface="Garamond" pitchFamily="18" charset="0"/>
                <a:cs typeface="Arial" pitchFamily="34" charset="0"/>
              </a:rPr>
              <a:t>people 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may have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when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presented with work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Garamond" pitchFamily="18" charset="0"/>
                <a:cs typeface="Arial" pitchFamily="34" charset="0"/>
              </a:rPr>
              <a:t>demands a</a:t>
            </a:r>
            <a:r>
              <a:rPr lang="en-US" sz="2800" b="1" dirty="0">
                <a:latin typeface="Garamond" pitchFamily="18" charset="0"/>
                <a:cs typeface="Arial" pitchFamily="34" charset="0"/>
              </a:rPr>
              <a:t>nd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Garamond" pitchFamily="18" charset="0"/>
                <a:cs typeface="Arial" pitchFamily="34" charset="0"/>
              </a:rPr>
              <a:t>pressures</a:t>
            </a:r>
            <a:r>
              <a:rPr lang="en-US" sz="2800" b="1" dirty="0">
                <a:latin typeface="Garamond" pitchFamily="18" charset="0"/>
                <a:cs typeface="Arial" pitchFamily="34" charset="0"/>
              </a:rPr>
              <a:t> that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are not matched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800" b="1" dirty="0">
                <a:latin typeface="Garamond" pitchFamily="18" charset="0"/>
                <a:cs typeface="Arial" pitchFamily="34" charset="0"/>
              </a:rPr>
              <a:t>to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their </a:t>
            </a:r>
            <a:r>
              <a:rPr lang="en-US" sz="2800" b="1" dirty="0">
                <a:solidFill>
                  <a:srgbClr val="7030A0"/>
                </a:solidFill>
                <a:latin typeface="Garamond" pitchFamily="18" charset="0"/>
                <a:cs typeface="Arial" pitchFamily="34" charset="0"/>
              </a:rPr>
              <a:t>knowledge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800" b="1" dirty="0">
                <a:latin typeface="Garamond" pitchFamily="18" charset="0"/>
                <a:cs typeface="Arial" pitchFamily="34" charset="0"/>
              </a:rPr>
              <a:t>and</a:t>
            </a:r>
            <a:r>
              <a:rPr lang="en-US" sz="2800" b="1" dirty="0">
                <a:solidFill>
                  <a:srgbClr val="7030A0"/>
                </a:solidFill>
                <a:latin typeface="Garamond" pitchFamily="18" charset="0"/>
                <a:cs typeface="Arial" pitchFamily="34" charset="0"/>
              </a:rPr>
              <a:t> abilities </a:t>
            </a:r>
            <a:r>
              <a:rPr lang="en-US" sz="2800" b="1" dirty="0">
                <a:latin typeface="Garamond" pitchFamily="18" charset="0"/>
                <a:cs typeface="Arial" pitchFamily="34" charset="0"/>
              </a:rPr>
              <a:t>and which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challenge their ability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 to cope.</a:t>
            </a:r>
          </a:p>
        </p:txBody>
      </p:sp>
      <p:sp>
        <p:nvSpPr>
          <p:cNvPr id="3" name="Rectangle 2"/>
          <p:cNvSpPr/>
          <p:nvPr/>
        </p:nvSpPr>
        <p:spPr>
          <a:xfrm>
            <a:off x="1979712" y="-28591"/>
            <a:ext cx="33438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u="sng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Work-related Stress </a:t>
            </a:r>
          </a:p>
        </p:txBody>
      </p:sp>
      <p:pic>
        <p:nvPicPr>
          <p:cNvPr id="5" name="Picture 4" descr="woman biting pencil while sitting on chair in front of computer during dayti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42000"/>
            <a:ext cx="1955320" cy="170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ngry boss point fingers blaming to Asian business woman employee at office place - Business conce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37112"/>
            <a:ext cx="3745307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72472" y="6021288"/>
            <a:ext cx="1372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March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2023 </a:t>
            </a:r>
            <a:endParaRPr lang="en-MY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7232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516" y="0"/>
            <a:ext cx="5951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C00000"/>
                </a:solidFill>
                <a:latin typeface="Garamond" pitchFamily="18" charset="0"/>
                <a:cs typeface="Arial" pitchFamily="34" charset="0"/>
              </a:rPr>
              <a:t>Stress-related </a:t>
            </a:r>
            <a:r>
              <a:rPr lang="en-US" sz="32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hazards</a:t>
            </a:r>
            <a:r>
              <a:rPr lang="en-US" sz="3200" b="1" dirty="0">
                <a:solidFill>
                  <a:srgbClr val="C00000"/>
                </a:solidFill>
                <a:latin typeface="Garamond" pitchFamily="18" charset="0"/>
                <a:cs typeface="Arial" pitchFamily="34" charset="0"/>
              </a:rPr>
              <a:t> at work</a:t>
            </a:r>
            <a:endParaRPr lang="en-MY" sz="3200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14" y="476672"/>
            <a:ext cx="90364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  <a:latin typeface="Garamond" pitchFamily="18" charset="0"/>
                <a:cs typeface="Arial" pitchFamily="34" charset="0"/>
              </a:rPr>
              <a:t>Stress related </a:t>
            </a:r>
            <a:r>
              <a:rPr lang="en-US" sz="2800" b="1" u="sng" dirty="0">
                <a:solidFill>
                  <a:schemeClr val="tx2"/>
                </a:solidFill>
                <a:latin typeface="Garamond" pitchFamily="18" charset="0"/>
                <a:cs typeface="Arial" pitchFamily="34" charset="0"/>
              </a:rPr>
              <a:t>hazards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  <a:cs typeface="Arial" pitchFamily="34" charset="0"/>
              </a:rPr>
              <a:t> at work can </a:t>
            </a:r>
            <a:r>
              <a:rPr lang="en-US" sz="2800" b="1" u="sng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be divided into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  <a:cs typeface="Arial" pitchFamily="34" charset="0"/>
              </a:rPr>
              <a:t>: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</a:t>
            </a:r>
          </a:p>
          <a:p>
            <a:pPr marL="571500" indent="-571500">
              <a:buFont typeface="+mj-lt"/>
              <a:buAutoNum type="romanUcPeriod"/>
              <a:defRPr/>
            </a:pPr>
            <a:r>
              <a:rPr lang="en-US" sz="28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Work content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. </a:t>
            </a:r>
          </a:p>
          <a:p>
            <a:pPr marL="571500" indent="-571500">
              <a:buFont typeface="+mj-lt"/>
              <a:buAutoNum type="romanUcPeriod"/>
              <a:defRPr/>
            </a:pPr>
            <a:r>
              <a:rPr lang="en-US" sz="28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Work context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.</a:t>
            </a:r>
            <a:r>
              <a:rPr lang="ar-AE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5335" y="2159821"/>
            <a:ext cx="376412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alibri" panose="020F0502020204030204" pitchFamily="34" charset="0"/>
              <a:buAutoNum type="arabicPeriod"/>
              <a:defRPr/>
            </a:pPr>
            <a:r>
              <a:rPr lang="en-US" altLang="en-US" sz="2800" b="1" u="sng" dirty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Job content: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sz="2800" b="1" dirty="0">
                <a:latin typeface="Garamond" pitchFamily="18" charset="0"/>
                <a:cs typeface="Arial" panose="020B0604020202020204" pitchFamily="34" charset="0"/>
              </a:rPr>
              <a:t>monotony,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sz="2800" b="1" dirty="0">
                <a:latin typeface="Garamond" pitchFamily="18" charset="0"/>
                <a:cs typeface="Arial" panose="020B0604020202020204" pitchFamily="34" charset="0"/>
              </a:rPr>
              <a:t>under-stimulation,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sz="2800" b="1" dirty="0">
                <a:latin typeface="Garamond" pitchFamily="18" charset="0"/>
                <a:cs typeface="Arial" panose="020B0604020202020204" pitchFamily="34" charset="0"/>
              </a:rPr>
              <a:t>meaningless of tasks,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sz="2800" b="1" dirty="0">
                <a:latin typeface="Garamond" pitchFamily="18" charset="0"/>
                <a:cs typeface="Arial" panose="020B0604020202020204" pitchFamily="34" charset="0"/>
              </a:rPr>
              <a:t>lack of variety, etc</a:t>
            </a: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-221798" y="4679544"/>
            <a:ext cx="52832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alibri" panose="020F0502020204030204" pitchFamily="34" charset="0"/>
              <a:buAutoNum type="arabicPeriod" startAt="2"/>
              <a:defRPr/>
            </a:pPr>
            <a:r>
              <a:rPr lang="en-US" altLang="en-US" sz="2800" b="1" u="sng" dirty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Work load and work pace</a:t>
            </a:r>
            <a:r>
              <a:rPr lang="ar-AE" sz="2800" dirty="0">
                <a:solidFill>
                  <a:srgbClr val="000000"/>
                </a:solidFill>
              </a:rPr>
              <a:t> </a:t>
            </a:r>
            <a:r>
              <a:rPr lang="ar-AE" sz="1200" dirty="0">
                <a:solidFill>
                  <a:srgbClr val="000000"/>
                </a:solidFill>
              </a:rPr>
              <a:t>طريقة السير </a:t>
            </a:r>
            <a:r>
              <a:rPr lang="en-US" altLang="en-US" sz="2800" b="1" u="sng" dirty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:</a:t>
            </a:r>
            <a:r>
              <a:rPr lang="en-US" altLang="en-US" sz="2800" b="1" dirty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 </a:t>
            </a:r>
            <a:endParaRPr lang="en-US" altLang="en-US" sz="2800" dirty="0">
              <a:solidFill>
                <a:srgbClr val="FF0000"/>
              </a:solidFill>
              <a:latin typeface="Garamond" pitchFamily="18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sz="2800" b="1" dirty="0">
                <a:latin typeface="Garamond" pitchFamily="18" charset="0"/>
                <a:cs typeface="Arial" panose="020B0604020202020204" pitchFamily="34" charset="0"/>
              </a:rPr>
              <a:t>too much or too little to do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,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work under time pressure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etc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85756" y="1281533"/>
            <a:ext cx="42475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u="sng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3.Working hours: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800" b="1" dirty="0">
                <a:latin typeface="Garamond" pitchFamily="18" charset="0"/>
                <a:cs typeface="Arial" pitchFamily="34" charset="0"/>
              </a:rPr>
              <a:t>strict or inflexible,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800" b="1" dirty="0">
                <a:latin typeface="Garamond" pitchFamily="18" charset="0"/>
                <a:cs typeface="Arial" pitchFamily="34" charset="0"/>
              </a:rPr>
              <a:t>long and unsocial,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800" b="1" dirty="0">
                <a:latin typeface="Garamond" pitchFamily="18" charset="0"/>
                <a:cs typeface="Arial" pitchFamily="34" charset="0"/>
              </a:rPr>
              <a:t>unpredictable,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b="1" dirty="0">
                <a:latin typeface="Garamond" pitchFamily="18" charset="0"/>
                <a:cs typeface="Arial" pitchFamily="34" charset="0"/>
              </a:rPr>
              <a:t>badly designed shift systems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. 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36597" y="3528302"/>
            <a:ext cx="433296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u="sng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4.Participation and control: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lack of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participation in 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       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decision-making, 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lack of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control over work 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processes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, pace, hours, 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  methods, and the work environment</a:t>
            </a:r>
            <a:endParaRPr lang="en-MY" sz="2800" dirty="0"/>
          </a:p>
        </p:txBody>
      </p:sp>
      <p:sp>
        <p:nvSpPr>
          <p:cNvPr id="9" name="Rectangle 8"/>
          <p:cNvSpPr/>
          <p:nvPr/>
        </p:nvSpPr>
        <p:spPr>
          <a:xfrm>
            <a:off x="417100" y="1772816"/>
            <a:ext cx="414241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I Work content includes: 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6866428" y="6394529"/>
            <a:ext cx="219308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/>
              <a:t> II Work context </a:t>
            </a:r>
          </a:p>
        </p:txBody>
      </p:sp>
      <p:pic>
        <p:nvPicPr>
          <p:cNvPr id="13" name="Picture 12" descr="woman biting pencil while sitting on chair in front of computer during dayti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288" y="130291"/>
            <a:ext cx="1472214" cy="128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528763" y="342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15882" y="6340260"/>
            <a:ext cx="1372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March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2023 </a:t>
            </a:r>
            <a:endParaRPr lang="en-MY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277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4153" y="44215"/>
            <a:ext cx="4243357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800" b="1" dirty="0">
                <a:solidFill>
                  <a:srgbClr val="C00000"/>
                </a:solidFill>
                <a:latin typeface="Garamond" pitchFamily="18" charset="0"/>
                <a:cs typeface="Arial" panose="020B0604020202020204" pitchFamily="34" charset="0"/>
              </a:rPr>
              <a:t>II- Work context includes: </a:t>
            </a:r>
            <a:endParaRPr lang="en-US" altLang="en-US" sz="2800" b="1" u="sng" dirty="0">
              <a:solidFill>
                <a:srgbClr val="C00000"/>
              </a:solidFill>
              <a:latin typeface="Garamond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67435"/>
            <a:ext cx="65162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alibri" panose="020F0502020204030204" pitchFamily="34" charset="0"/>
              <a:buAutoNum type="arabicPeriod"/>
              <a:defRPr/>
            </a:pPr>
            <a:r>
              <a:rPr lang="en-US" altLang="en-US" sz="2800" b="1" u="sng" dirty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Career development, status and pay</a:t>
            </a:r>
            <a:r>
              <a:rPr lang="en-US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:</a:t>
            </a: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 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sz="28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job insecurity,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sz="28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lack of promotion</a:t>
            </a:r>
            <a:r>
              <a:rPr lang="en-US" altLang="en-US" sz="2800" b="1" dirty="0">
                <a:latin typeface="Garamond" pitchFamily="18" charset="0"/>
                <a:cs typeface="Arial" panose="020B0604020202020204" pitchFamily="34" charset="0"/>
              </a:rPr>
              <a:t> opportunities,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sz="28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under- or over-promotion</a:t>
            </a:r>
            <a:r>
              <a:rPr lang="en-US" altLang="en-US" sz="2800" b="1" dirty="0">
                <a:latin typeface="Garamond" pitchFamily="18" charset="0"/>
                <a:cs typeface="Arial" panose="020B0604020202020204" pitchFamily="34" charset="0"/>
              </a:rPr>
              <a:t>,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sz="28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work of 'low social value</a:t>
            </a:r>
            <a:r>
              <a:rPr lang="en-US" altLang="en-US" sz="2800" b="1" dirty="0">
                <a:latin typeface="Garamond" pitchFamily="18" charset="0"/>
                <a:cs typeface="Arial" panose="020B0604020202020204" pitchFamily="34" charset="0"/>
              </a:rPr>
              <a:t>',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sz="28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 piece rate payment schemes</a:t>
            </a:r>
            <a:r>
              <a:rPr lang="en-US" altLang="en-US" sz="2800" b="1" dirty="0">
                <a:latin typeface="Garamond" pitchFamily="18" charset="0"/>
                <a:cs typeface="Arial" panose="020B0604020202020204" pitchFamily="34" charset="0"/>
              </a:rPr>
              <a:t>,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sz="28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unclear</a:t>
            </a:r>
            <a:r>
              <a:rPr lang="en-US" altLang="en-US" sz="2800" b="1" dirty="0">
                <a:latin typeface="Garamond" pitchFamily="18" charset="0"/>
                <a:cs typeface="Arial" panose="020B0604020202020204" pitchFamily="34" charset="0"/>
              </a:rPr>
              <a:t> or unfair </a:t>
            </a:r>
            <a:r>
              <a:rPr lang="en-US" altLang="en-US" sz="28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performance evaluation systems</a:t>
            </a:r>
            <a:r>
              <a:rPr lang="en-US" altLang="en-US" sz="2800" b="1" dirty="0">
                <a:latin typeface="Garamond" pitchFamily="18" charset="0"/>
                <a:cs typeface="Arial" panose="020B0604020202020204" pitchFamily="34" charset="0"/>
              </a:rPr>
              <a:t>,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sz="28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being over- or under-skilled </a:t>
            </a:r>
            <a:r>
              <a:rPr lang="en-US" altLang="en-US" sz="2800" b="1" dirty="0">
                <a:latin typeface="Garamond" pitchFamily="18" charset="0"/>
                <a:cs typeface="Arial" panose="020B0604020202020204" pitchFamily="34" charset="0"/>
              </a:rPr>
              <a:t>for a jo</a:t>
            </a:r>
            <a:r>
              <a:rPr lang="en-US" altLang="en-US" sz="2400" b="1" dirty="0">
                <a:latin typeface="Garamond" pitchFamily="18" charset="0"/>
                <a:cs typeface="Arial" panose="020B0604020202020204" pitchFamily="34" charset="0"/>
              </a:rPr>
              <a:t>b </a:t>
            </a:r>
            <a:endParaRPr lang="ar-EG" altLang="en-US" sz="2400" b="1" dirty="0"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40" y="4437112"/>
            <a:ext cx="90277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      </a:t>
            </a:r>
            <a:r>
              <a:rPr lang="en-US" sz="2800" b="1" u="sng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2. Interpersonal relationships</a:t>
            </a:r>
            <a:r>
              <a:rPr lang="en-US" sz="2800" b="1" u="sng" dirty="0">
                <a:latin typeface="Garamond" pitchFamily="18" charset="0"/>
                <a:cs typeface="Arial" pitchFamily="34" charset="0"/>
              </a:rPr>
              <a:t>:</a:t>
            </a:r>
            <a:r>
              <a:rPr lang="en-US" sz="2800" b="1" dirty="0">
                <a:latin typeface="Garamond" pitchFamily="18" charset="0"/>
                <a:cs typeface="Arial" pitchFamily="34" charset="0"/>
              </a:rPr>
              <a:t> </a:t>
            </a:r>
            <a:endParaRPr lang="en-US" sz="2800" dirty="0">
              <a:latin typeface="Garamond" pitchFamily="18" charset="0"/>
              <a:cs typeface="Arial" pitchFamily="34" charset="0"/>
            </a:endParaRPr>
          </a:p>
          <a:p>
            <a:pPr marL="342900" indent="-342900" algn="ctr">
              <a:buFont typeface="Arial" pitchFamily="34" charset="0"/>
              <a:buChar char="•"/>
              <a:defRPr/>
            </a:pPr>
            <a:r>
              <a:rPr lang="en-US" sz="2800" dirty="0">
                <a:latin typeface="Garamond" pitchFamily="18" charset="0"/>
                <a:cs typeface="Arial" pitchFamily="34" charset="0"/>
              </a:rPr>
              <a:t>  inadequate, </a:t>
            </a:r>
            <a:r>
              <a:rPr lang="en-US" sz="2800" b="1" dirty="0">
                <a:latin typeface="Garamond" pitchFamily="18" charset="0"/>
                <a:cs typeface="Arial" pitchFamily="34" charset="0"/>
              </a:rPr>
              <a:t>inconsiderate</a:t>
            </a:r>
            <a:r>
              <a:rPr lang="en-US" sz="2800" dirty="0">
                <a:latin typeface="Garamond" pitchFamily="18" charset="0"/>
                <a:cs typeface="Arial" pitchFamily="34" charset="0"/>
              </a:rPr>
              <a:t> or  </a:t>
            </a:r>
            <a:r>
              <a:rPr lang="en-US" sz="2800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unsupportive</a:t>
            </a:r>
            <a:r>
              <a:rPr lang="en-US" sz="2800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800" b="1" dirty="0">
                <a:latin typeface="Garamond" pitchFamily="18" charset="0"/>
                <a:cs typeface="Arial" pitchFamily="34" charset="0"/>
              </a:rPr>
              <a:t>supervision,</a:t>
            </a:r>
            <a:r>
              <a:rPr lang="en-US" sz="2800" dirty="0">
                <a:latin typeface="Garamond" pitchFamily="18" charset="0"/>
                <a:cs typeface="Arial" pitchFamily="34" charset="0"/>
              </a:rPr>
              <a:t>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800" dirty="0">
                <a:latin typeface="Garamond" pitchFamily="18" charset="0"/>
                <a:cs typeface="Arial" pitchFamily="34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poor relationships </a:t>
            </a:r>
            <a:r>
              <a:rPr lang="en-US" sz="2800" b="1" dirty="0">
                <a:latin typeface="Garamond" pitchFamily="18" charset="0"/>
                <a:cs typeface="Arial" pitchFamily="34" charset="0"/>
              </a:rPr>
              <a:t>with colleagues,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harassment and violence</a:t>
            </a:r>
            <a:r>
              <a:rPr lang="en-US" sz="2800" dirty="0">
                <a:latin typeface="Garamond" pitchFamily="18" charset="0"/>
                <a:cs typeface="Arial" pitchFamily="34" charset="0"/>
              </a:rPr>
              <a:t>,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   isolate or solitary work</a:t>
            </a:r>
            <a:r>
              <a:rPr lang="en-US" sz="2800" dirty="0">
                <a:latin typeface="Garamond" pitchFamily="18" charset="0"/>
                <a:cs typeface="Arial" pitchFamily="34" charset="0"/>
              </a:rPr>
              <a:t>, </a:t>
            </a:r>
            <a:r>
              <a:rPr lang="en-US" sz="2800" dirty="0" err="1">
                <a:latin typeface="Garamond" pitchFamily="18" charset="0"/>
                <a:cs typeface="Arial" pitchFamily="34" charset="0"/>
              </a:rPr>
              <a:t>etc</a:t>
            </a:r>
            <a:endParaRPr lang="en-US" sz="2800" dirty="0">
              <a:latin typeface="Garamond" pitchFamily="18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9838" y="4581128"/>
            <a:ext cx="5076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Garamond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76056" y="2267282"/>
            <a:ext cx="4248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u="sng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3</a:t>
            </a:r>
            <a:r>
              <a:rPr lang="en-US" sz="2800" b="1" u="sng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. Role in the organization: </a:t>
            </a:r>
            <a:r>
              <a:rPr lang="en-US" sz="2800" b="1" dirty="0">
                <a:latin typeface="Garamond" pitchFamily="18" charset="0"/>
                <a:cs typeface="Arial" pitchFamily="34" charset="0"/>
              </a:rPr>
              <a:t>unclear role,</a:t>
            </a:r>
          </a:p>
          <a:p>
            <a:pPr>
              <a:defRPr/>
            </a:pPr>
            <a:r>
              <a:rPr lang="en-US" sz="2800" b="1" dirty="0">
                <a:latin typeface="Garamond" pitchFamily="18" charset="0"/>
                <a:cs typeface="Arial" pitchFamily="34" charset="0"/>
              </a:rPr>
              <a:t> conflicting roles</a:t>
            </a:r>
            <a:r>
              <a:rPr lang="en-US" sz="2400" dirty="0">
                <a:latin typeface="Garamond" pitchFamily="18" charset="0"/>
                <a:cs typeface="Arial" pitchFamily="34" charset="0"/>
              </a:rPr>
              <a:t>.</a:t>
            </a:r>
            <a:endParaRPr lang="en-US" sz="2400" u="sng" dirty="0">
              <a:latin typeface="Garamond" pitchFamily="18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660232" y="6040712"/>
            <a:ext cx="213348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 dirty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>4. Organizational culture</a:t>
            </a:r>
            <a:endParaRPr lang="en-MY" sz="1200" dirty="0">
              <a:solidFill>
                <a:schemeClr val="bg1"/>
              </a:solidFill>
            </a:endParaRPr>
          </a:p>
        </p:txBody>
      </p:sp>
      <p:pic>
        <p:nvPicPr>
          <p:cNvPr id="11" name="Picture 10" descr="woman biting pencil while sitting on chair in front of computer during dayti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834" y="526341"/>
            <a:ext cx="2520280" cy="174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92080" y="16225"/>
            <a:ext cx="3880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Garamond" pitchFamily="18" charset="0"/>
                <a:cs typeface="Arial" pitchFamily="34" charset="0"/>
              </a:rPr>
              <a:t>Stress-related hazards at work Cont. ..</a:t>
            </a:r>
            <a:endParaRPr lang="en-MY" dirty="0">
              <a:latin typeface="Garamon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37888" y="6394714"/>
            <a:ext cx="1372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March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2023 </a:t>
            </a:r>
            <a:endParaRPr lang="en-MY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4852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0648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u="sng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4. Organizational culture: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poor communication,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poor leadership,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lack of behavioral rule,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lack of clarity about organizational objectives, structures and strategies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Garamond" pitchFamily="18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3068960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u="sng" dirty="0">
                <a:solidFill>
                  <a:srgbClr val="FF0000"/>
                </a:solidFill>
                <a:latin typeface="Garamond" pitchFamily="18" charset="0"/>
              </a:rPr>
              <a:t>5. Work-life balance: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Conflicting</a:t>
            </a:r>
            <a:r>
              <a:rPr lang="en-US" sz="2800" dirty="0">
                <a:latin typeface="Garamond" pitchFamily="18" charset="0"/>
              </a:rPr>
              <a:t> demands of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work &amp; home,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lack of support </a:t>
            </a:r>
            <a:r>
              <a:rPr lang="en-US" sz="2800" dirty="0">
                <a:latin typeface="Garamond" pitchFamily="18" charset="0"/>
              </a:rPr>
              <a:t>for </a:t>
            </a:r>
            <a:r>
              <a:rPr lang="en-US" sz="2800" b="1" dirty="0">
                <a:latin typeface="Garamond" pitchFamily="18" charset="0"/>
              </a:rPr>
              <a:t>domestic problems at work,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800" dirty="0">
                <a:latin typeface="Garamond" pitchFamily="18" charset="0"/>
              </a:rPr>
              <a:t>lack of support for work problems at home,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lack of organizational rules </a:t>
            </a:r>
            <a:r>
              <a:rPr lang="en-US" sz="2800" dirty="0">
                <a:latin typeface="Garamond" pitchFamily="18" charset="0"/>
              </a:rPr>
              <a:t>and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policies to support work-life balance</a:t>
            </a:r>
            <a:endParaRPr lang="en-MY" sz="2800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woman biting pencil while sitting on chair in front of computer during dayti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521" y="295278"/>
            <a:ext cx="1955320" cy="130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79712" y="43934"/>
            <a:ext cx="3516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C00000"/>
                </a:solidFill>
                <a:latin typeface="Garamond" pitchFamily="18" charset="0"/>
                <a:cs typeface="Arial" panose="020B0604020202020204" pitchFamily="34" charset="0"/>
              </a:rPr>
              <a:t>II- Work context includes  Cont. ..</a:t>
            </a:r>
            <a:endParaRPr lang="en-MY" dirty="0"/>
          </a:p>
        </p:txBody>
      </p:sp>
      <p:sp>
        <p:nvSpPr>
          <p:cNvPr id="6" name="Rectangle 5"/>
          <p:cNvSpPr/>
          <p:nvPr/>
        </p:nvSpPr>
        <p:spPr>
          <a:xfrm>
            <a:off x="1115616" y="5877272"/>
            <a:ext cx="1372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March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2023 </a:t>
            </a:r>
            <a:endParaRPr lang="en-MY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4359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66600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Consequences of work-related stress</a:t>
            </a:r>
            <a:endParaRPr lang="en-MY" sz="3200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580" y="3476669"/>
            <a:ext cx="80390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Garamond" pitchFamily="18" charset="0"/>
                <a:cs typeface="Arial" pitchFamily="34" charset="0"/>
              </a:rPr>
              <a:t>1.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Physiological reactions to stress</a:t>
            </a:r>
            <a:r>
              <a:rPr lang="en-US" sz="2800" b="1" dirty="0">
                <a:latin typeface="Garamond" pitchFamily="18" charset="0"/>
                <a:cs typeface="Arial" pitchFamily="34" charset="0"/>
              </a:rPr>
              <a:t>: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increasing heart rate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increasing blood pressure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increasing muscle tension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sweating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increased adrenaline production and secretion, </a:t>
            </a:r>
          </a:p>
        </p:txBody>
      </p:sp>
      <p:sp>
        <p:nvSpPr>
          <p:cNvPr id="4" name="Rectangle 3"/>
          <p:cNvSpPr/>
          <p:nvPr/>
        </p:nvSpPr>
        <p:spPr>
          <a:xfrm>
            <a:off x="7055712" y="3974"/>
            <a:ext cx="2112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b="1" dirty="0">
                <a:solidFill>
                  <a:srgbClr val="FF0000"/>
                </a:solidFill>
                <a:latin typeface="Garamond" pitchFamily="18" charset="0"/>
              </a:rPr>
              <a:t>Psychosocial hazards</a:t>
            </a:r>
            <a:endParaRPr lang="en-MY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714001"/>
            <a:ext cx="71196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Physiological reactions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8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Emotional reactions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8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Cognitive reactions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>
                <a:solidFill>
                  <a:srgbClr val="002060"/>
                </a:solidFill>
                <a:latin typeface="Garamond" pitchFamily="18" charset="0"/>
              </a:rPr>
              <a:t>Behavioural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 Reactions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8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 Long-term risks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Mental and physical </a:t>
            </a:r>
            <a:r>
              <a:rPr lang="en-US" sz="2800" b="1" dirty="0">
                <a:latin typeface="Garamond" pitchFamily="18" charset="0"/>
              </a:rPr>
              <a:t>disorders</a:t>
            </a:r>
            <a:endParaRPr lang="en-MY" sz="2800" dirty="0"/>
          </a:p>
        </p:txBody>
      </p:sp>
      <p:pic>
        <p:nvPicPr>
          <p:cNvPr id="7" name="Picture 6" descr="woman biting pencil while sitting on chair in front of computer during dayti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74422"/>
            <a:ext cx="2561665" cy="313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8189612" y="64533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Rectangle 7"/>
          <p:cNvSpPr/>
          <p:nvPr/>
        </p:nvSpPr>
        <p:spPr>
          <a:xfrm>
            <a:off x="6144764" y="6326320"/>
            <a:ext cx="1372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March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2023 </a:t>
            </a:r>
            <a:endParaRPr lang="en-MY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219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4846" y="435733"/>
            <a:ext cx="597499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2. Emotional reactions may include</a:t>
            </a:r>
            <a:r>
              <a:rPr lang="en-US" altLang="en-US" sz="2800" b="1" dirty="0">
                <a:solidFill>
                  <a:srgbClr val="C00000"/>
                </a:solidFill>
                <a:latin typeface="Garamond" pitchFamily="18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altLang="en-US" sz="28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fear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altLang="en-US" sz="28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irritation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altLang="en-US" sz="28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depressive mood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altLang="en-US" sz="28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anxiety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altLang="en-US" sz="28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anger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altLang="en-US" sz="28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diminished motivation</a:t>
            </a:r>
            <a:endParaRPr lang="ar-EG" altLang="en-US" sz="2800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pic>
        <p:nvPicPr>
          <p:cNvPr id="3" name="Picture 2" descr="woman biting pencil while sitting on chair in front of computer during dayti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16" y="3941184"/>
            <a:ext cx="1955320" cy="130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88119" y="836712"/>
            <a:ext cx="559281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3. Cognitive reactions</a:t>
            </a:r>
            <a:r>
              <a:rPr lang="en-US" altLang="en-US" sz="2800" b="1" dirty="0">
                <a:latin typeface="Garamond" pitchFamily="18" charset="0"/>
                <a:cs typeface="Arial" panose="020B0604020202020204" pitchFamily="34" charset="0"/>
              </a:rPr>
              <a:t> may include</a:t>
            </a: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Decreased attention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Narrowing of perception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Forgetfulness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less effective thinking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less problem solving, 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Reduced learning ability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962964"/>
            <a:ext cx="80283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4. </a:t>
            </a:r>
            <a:r>
              <a:rPr lang="en-US" sz="2800" b="1" dirty="0" err="1">
                <a:solidFill>
                  <a:srgbClr val="FF0000"/>
                </a:solidFill>
                <a:latin typeface="Garamond" pitchFamily="18" charset="0"/>
              </a:rPr>
              <a:t>Behavioural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 Reactions</a:t>
            </a:r>
            <a:r>
              <a:rPr lang="en-US" sz="2800" b="1" dirty="0">
                <a:latin typeface="Garamond" pitchFamily="18" charset="0"/>
              </a:rPr>
              <a:t> may include: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Decreasing Productivity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Increasing Smoking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Increasing Drug Use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And/Or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Alcohol Consumption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Making Errors, 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Reporting Sick</a:t>
            </a:r>
            <a:endParaRPr lang="ar-EG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66600"/>
            <a:ext cx="4968552" cy="369332"/>
          </a:xfrm>
          <a:prstGeom prst="rect">
            <a:avLst/>
          </a:prstGeom>
          <a:ln w="158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Consequences of work-related stress 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Cont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….</a:t>
            </a:r>
            <a:endParaRPr lang="en-MY" dirty="0">
              <a:latin typeface="Garamond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7914072" y="614018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Rectangle 7"/>
          <p:cNvSpPr/>
          <p:nvPr/>
        </p:nvSpPr>
        <p:spPr>
          <a:xfrm>
            <a:off x="7093901" y="0"/>
            <a:ext cx="1949136" cy="1061829"/>
          </a:xfrm>
          <a:prstGeom prst="rect">
            <a:avLst/>
          </a:prstGeom>
          <a:ln w="158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Physiological reactions </a:t>
            </a:r>
          </a:p>
          <a:p>
            <a:r>
              <a:rPr lang="en-US" altLang="en-US" sz="1050" b="1" dirty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Emotional reactions </a:t>
            </a:r>
          </a:p>
          <a:p>
            <a:r>
              <a:rPr lang="en-US" altLang="en-US" sz="1050" b="1" dirty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Cognitive reactions </a:t>
            </a:r>
          </a:p>
          <a:p>
            <a:r>
              <a:rPr lang="en-US" sz="1050" b="1" dirty="0" err="1">
                <a:solidFill>
                  <a:srgbClr val="FF0000"/>
                </a:solidFill>
                <a:latin typeface="Garamond" pitchFamily="18" charset="0"/>
              </a:rPr>
              <a:t>Behavioural</a:t>
            </a:r>
            <a:r>
              <a:rPr lang="en-US" sz="1050" b="1" dirty="0">
                <a:solidFill>
                  <a:srgbClr val="FF0000"/>
                </a:solidFill>
                <a:latin typeface="Garamond" pitchFamily="18" charset="0"/>
              </a:rPr>
              <a:t> Reactions</a:t>
            </a:r>
          </a:p>
          <a:p>
            <a:r>
              <a:rPr lang="en-US" altLang="en-US" sz="105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 Long-term risks </a:t>
            </a:r>
          </a:p>
          <a:p>
            <a:r>
              <a:rPr lang="en-US" sz="1050" b="1" dirty="0">
                <a:solidFill>
                  <a:srgbClr val="002060"/>
                </a:solidFill>
                <a:latin typeface="Garamond" pitchFamily="18" charset="0"/>
              </a:rPr>
              <a:t>Mental and physical </a:t>
            </a:r>
            <a:r>
              <a:rPr lang="en-US" sz="1050" b="1" dirty="0">
                <a:latin typeface="Garamond" pitchFamily="18" charset="0"/>
              </a:rPr>
              <a:t>disorders</a:t>
            </a:r>
            <a:endParaRPr lang="en-MY" sz="1050" dirty="0"/>
          </a:p>
        </p:txBody>
      </p:sp>
      <p:sp>
        <p:nvSpPr>
          <p:cNvPr id="9" name="Rectangle 8"/>
          <p:cNvSpPr/>
          <p:nvPr/>
        </p:nvSpPr>
        <p:spPr>
          <a:xfrm>
            <a:off x="6053189" y="6230719"/>
            <a:ext cx="1372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March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2023 </a:t>
            </a:r>
            <a:endParaRPr lang="en-MY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877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66600"/>
            <a:ext cx="4968552" cy="369332"/>
          </a:xfrm>
          <a:prstGeom prst="rect">
            <a:avLst/>
          </a:prstGeom>
          <a:ln w="158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Consequences of work-related stress 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Cont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….</a:t>
            </a:r>
            <a:endParaRPr lang="en-MY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980" y="394786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5. Long-term risks of reduced health and disease </a:t>
            </a:r>
          </a:p>
          <a:p>
            <a:pPr>
              <a:defRPr/>
            </a:pPr>
            <a:r>
              <a:rPr lang="en-US" altLang="en-US" sz="2800" b="1" dirty="0">
                <a:latin typeface="Garamond" pitchFamily="18" charset="0"/>
                <a:cs typeface="Arial" panose="020B0604020202020204" pitchFamily="34" charset="0"/>
              </a:rPr>
              <a:t>for the worker </a:t>
            </a:r>
            <a:r>
              <a:rPr lang="en-US" altLang="en-US" sz="2800" b="1" dirty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expressed in :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8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high blood pressure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8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angina complaints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8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burnout</a:t>
            </a:r>
            <a:r>
              <a:rPr lang="en-US" altLang="en-US" sz="2800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 and </a:t>
            </a:r>
            <a:r>
              <a:rPr lang="en-US" altLang="en-US" sz="28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affective disorders</a:t>
            </a:r>
            <a:r>
              <a:rPr lang="ar-AE" altLang="en-US" sz="14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الإرهاق والاضطرابات العاطفية</a:t>
            </a:r>
            <a:endParaRPr lang="en-US" altLang="en-US" sz="1400" b="1" dirty="0">
              <a:solidFill>
                <a:srgbClr val="002060"/>
              </a:solidFill>
              <a:latin typeface="Garamond" pitchFamily="18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8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depression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8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disturbed metabolism</a:t>
            </a:r>
            <a:r>
              <a:rPr lang="en-US" altLang="en-US" sz="2800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 (risk of </a:t>
            </a:r>
            <a:r>
              <a:rPr lang="en-US" altLang="en-US" sz="28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Type II diabetes</a:t>
            </a:r>
            <a:r>
              <a:rPr lang="en-US" altLang="en-US" sz="2800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8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alcohol dependence</a:t>
            </a:r>
            <a:r>
              <a:rPr lang="en-US" altLang="en-US" sz="2800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,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8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musculoskeletal disorders</a:t>
            </a:r>
            <a:endParaRPr lang="en-US" altLang="en-US" sz="2800" dirty="0">
              <a:solidFill>
                <a:srgbClr val="002060"/>
              </a:solidFill>
              <a:latin typeface="Garamond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08520" y="4365104"/>
            <a:ext cx="94330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6.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When exposure to stress does not decrease </a:t>
            </a:r>
            <a:r>
              <a:rPr lang="en-US" sz="2800" dirty="0">
                <a:latin typeface="Garamond" pitchFamily="18" charset="0"/>
              </a:rPr>
              <a:t>and </a:t>
            </a:r>
            <a:r>
              <a:rPr lang="en-US" sz="2800" b="1" dirty="0">
                <a:latin typeface="Garamond" pitchFamily="18" charset="0"/>
              </a:rPr>
              <a:t>continues over prolonged periods,</a:t>
            </a:r>
            <a:r>
              <a:rPr lang="en-US" sz="2800" dirty="0">
                <a:latin typeface="Garamond" pitchFamily="18" charset="0"/>
              </a:rPr>
              <a:t> </a:t>
            </a:r>
            <a:r>
              <a:rPr lang="en-US" sz="2400" dirty="0">
                <a:latin typeface="Garamond" pitchFamily="18" charset="0"/>
              </a:rPr>
              <a:t>workers do not have enough time to recover. 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800" dirty="0">
                <a:latin typeface="Garamond" pitchFamily="18" charset="0"/>
              </a:rPr>
              <a:t>Stress may </a:t>
            </a:r>
            <a:r>
              <a:rPr lang="en-US" sz="2800" b="1" dirty="0">
                <a:latin typeface="Garamond" pitchFamily="18" charset="0"/>
              </a:rPr>
              <a:t>eventually cause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mental and physical </a:t>
            </a:r>
            <a:r>
              <a:rPr lang="en-US" sz="2800" b="1" dirty="0">
                <a:latin typeface="Garamond" pitchFamily="18" charset="0"/>
              </a:rPr>
              <a:t>disorders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800" b="1" dirty="0">
                <a:latin typeface="Garamond" pitchFamily="18" charset="0"/>
              </a:rPr>
              <a:t> and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impair the immune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system</a:t>
            </a:r>
            <a:r>
              <a:rPr lang="en-US" sz="2800" dirty="0">
                <a:latin typeface="Garamond" pitchFamily="18" charset="0"/>
              </a:rPr>
              <a:t>, resulting in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800" dirty="0">
                <a:latin typeface="Garamond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sickness</a:t>
            </a:r>
            <a:r>
              <a:rPr lang="en-US" sz="2800" dirty="0">
                <a:latin typeface="Garamond" pitchFamily="18" charset="0"/>
              </a:rPr>
              <a:t> and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absence </a:t>
            </a:r>
            <a:r>
              <a:rPr lang="en-US" sz="2800" dirty="0">
                <a:latin typeface="Garamond" pitchFamily="18" charset="0"/>
              </a:rPr>
              <a:t>from work and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work disability</a:t>
            </a:r>
            <a:endParaRPr lang="en-MY" sz="28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5" name="Picture 4" descr="woman biting pencil while sitting on chair in front of computer during dayti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680" y="1340768"/>
            <a:ext cx="1955320" cy="169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17344" y="66600"/>
            <a:ext cx="1949136" cy="1061829"/>
          </a:xfrm>
          <a:prstGeom prst="rect">
            <a:avLst/>
          </a:prstGeom>
          <a:ln w="158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050" b="1" dirty="0">
                <a:latin typeface="Garamond" pitchFamily="18" charset="0"/>
                <a:cs typeface="Arial" pitchFamily="34" charset="0"/>
              </a:rPr>
              <a:t>Physiological reactions </a:t>
            </a:r>
          </a:p>
          <a:p>
            <a:r>
              <a:rPr lang="en-US" altLang="en-US" sz="1050" b="1" dirty="0">
                <a:latin typeface="Garamond" pitchFamily="18" charset="0"/>
                <a:cs typeface="Arial" panose="020B0604020202020204" pitchFamily="34" charset="0"/>
              </a:rPr>
              <a:t>Emotional reactions </a:t>
            </a:r>
          </a:p>
          <a:p>
            <a:r>
              <a:rPr lang="en-US" altLang="en-US" sz="1050" b="1" dirty="0">
                <a:latin typeface="Garamond" pitchFamily="18" charset="0"/>
                <a:cs typeface="Arial" panose="020B0604020202020204" pitchFamily="34" charset="0"/>
              </a:rPr>
              <a:t>Cognitive reactions </a:t>
            </a:r>
          </a:p>
          <a:p>
            <a:r>
              <a:rPr lang="en-US" sz="1050" b="1" dirty="0" err="1">
                <a:latin typeface="Garamond" pitchFamily="18" charset="0"/>
              </a:rPr>
              <a:t>Behavioural</a:t>
            </a:r>
            <a:r>
              <a:rPr lang="en-US" sz="1050" b="1" dirty="0">
                <a:latin typeface="Garamond" pitchFamily="18" charset="0"/>
              </a:rPr>
              <a:t> Reactions</a:t>
            </a:r>
          </a:p>
          <a:p>
            <a:r>
              <a:rPr lang="en-US" altLang="en-US" sz="105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 </a:t>
            </a:r>
            <a:r>
              <a:rPr lang="en-US" altLang="en-US" sz="1050" b="1" dirty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Long-term risks </a:t>
            </a:r>
          </a:p>
          <a:p>
            <a:r>
              <a:rPr lang="en-US" sz="1050" b="1" dirty="0">
                <a:solidFill>
                  <a:srgbClr val="FF0000"/>
                </a:solidFill>
                <a:latin typeface="Garamond" pitchFamily="18" charset="0"/>
              </a:rPr>
              <a:t>Mental an</a:t>
            </a:r>
            <a:r>
              <a:rPr lang="en-US" sz="1050" b="1" dirty="0">
                <a:solidFill>
                  <a:srgbClr val="002060"/>
                </a:solidFill>
                <a:latin typeface="Garamond" pitchFamily="18" charset="0"/>
              </a:rPr>
              <a:t>d physical </a:t>
            </a:r>
            <a:r>
              <a:rPr lang="en-US" sz="1050" b="1" dirty="0">
                <a:latin typeface="Garamond" pitchFamily="18" charset="0"/>
              </a:rPr>
              <a:t>disorders</a:t>
            </a:r>
            <a:endParaRPr lang="en-MY" sz="1050" dirty="0"/>
          </a:p>
        </p:txBody>
      </p:sp>
      <p:sp>
        <p:nvSpPr>
          <p:cNvPr id="7" name="Rectangle 6"/>
          <p:cNvSpPr/>
          <p:nvPr/>
        </p:nvSpPr>
        <p:spPr>
          <a:xfrm>
            <a:off x="7188680" y="6488668"/>
            <a:ext cx="1372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March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2023 </a:t>
            </a:r>
            <a:endParaRPr lang="en-MY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9509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949" y="1268760"/>
            <a:ext cx="8476550" cy="4124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latin typeface="Garamond" pitchFamily="18" charset="0"/>
              </a:rPr>
              <a:t>An industrial worker may be exposed to five types of hazards, depending upon his occupation:</a:t>
            </a:r>
          </a:p>
          <a:p>
            <a:pPr>
              <a:lnSpc>
                <a:spcPct val="150000"/>
              </a:lnSpc>
            </a:pPr>
            <a:r>
              <a:rPr lang="en-MY" sz="2800" dirty="0">
                <a:latin typeface="Garamond" pitchFamily="18" charset="0"/>
              </a:rPr>
              <a:t>(a)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Physical hazards</a:t>
            </a:r>
          </a:p>
          <a:p>
            <a:pPr>
              <a:lnSpc>
                <a:spcPct val="150000"/>
              </a:lnSpc>
            </a:pP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(b)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Chemical </a:t>
            </a:r>
            <a:r>
              <a:rPr lang="en-MY" sz="2800" b="1" dirty="0">
                <a:solidFill>
                  <a:schemeClr val="accent1"/>
                </a:solidFill>
                <a:latin typeface="Garamond" pitchFamily="18" charset="0"/>
              </a:rPr>
              <a:t>hazards</a:t>
            </a:r>
          </a:p>
          <a:p>
            <a:pPr>
              <a:lnSpc>
                <a:spcPct val="150000"/>
              </a:lnSpc>
            </a:pP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(c)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Biological hazards</a:t>
            </a:r>
          </a:p>
          <a:p>
            <a:pPr>
              <a:lnSpc>
                <a:spcPct val="150000"/>
              </a:lnSpc>
            </a:pP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(d) Mechanical hazards</a:t>
            </a:r>
          </a:p>
          <a:p>
            <a:pPr>
              <a:lnSpc>
                <a:spcPct val="150000"/>
              </a:lnSpc>
            </a:pP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(e)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Psychosocial hazards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659807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OCCUPATIONAL   HAZARDS</a:t>
            </a:r>
            <a:endParaRPr lang="en-MY" sz="2800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949" y="3542016"/>
            <a:ext cx="4940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endParaRPr lang="en-MY" sz="2800" b="1" dirty="0">
              <a:solidFill>
                <a:srgbClr val="FFC000"/>
              </a:solidFill>
              <a:latin typeface="Garamond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2224" y="1700808"/>
            <a:ext cx="4784502" cy="525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15616" y="5877272"/>
            <a:ext cx="1372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March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2023 </a:t>
            </a:r>
            <a:endParaRPr lang="en-MY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3911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0921" y="116632"/>
            <a:ext cx="9234921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MANAGING WORK-RELATED STRESS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Employees are less likely to experience work-related stress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when: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>
                <a:solidFill>
                  <a:srgbClr val="FF0000"/>
                </a:solidFill>
                <a:latin typeface="Garamond" pitchFamily="18" charset="0"/>
              </a:rPr>
              <a:t>Demands</a:t>
            </a:r>
            <a:r>
              <a:rPr lang="en-US" sz="2800" dirty="0">
                <a:latin typeface="Garamond" pitchFamily="18" charset="0"/>
              </a:rPr>
              <a:t> </a:t>
            </a:r>
            <a:r>
              <a:rPr lang="en-US" sz="2800" b="1" dirty="0">
                <a:latin typeface="Garamond" pitchFamily="18" charset="0"/>
              </a:rPr>
              <a:t>and pressures of </a:t>
            </a:r>
            <a:r>
              <a:rPr lang="en-US" sz="2800" dirty="0">
                <a:latin typeface="Garamond" pitchFamily="18" charset="0"/>
              </a:rPr>
              <a:t>work are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matched to </a:t>
            </a:r>
            <a:r>
              <a:rPr lang="en-US" sz="2800" dirty="0">
                <a:latin typeface="Garamond" pitchFamily="18" charset="0"/>
              </a:rPr>
              <a:t>their </a:t>
            </a:r>
            <a:r>
              <a:rPr lang="en-US" sz="2800" b="1" dirty="0">
                <a:latin typeface="Garamond" pitchFamily="18" charset="0"/>
              </a:rPr>
              <a:t>knowledge and abilities.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Control</a:t>
            </a:r>
            <a:r>
              <a:rPr lang="en-US" sz="2600" dirty="0">
                <a:latin typeface="Garamond" pitchFamily="18" charset="0"/>
              </a:rPr>
              <a:t> can be exercised 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</a:rPr>
              <a:t>over their work</a:t>
            </a:r>
            <a:r>
              <a:rPr lang="en-US" sz="2600" dirty="0">
                <a:latin typeface="Garamond" pitchFamily="18" charset="0"/>
              </a:rPr>
              <a:t> and the way they do it.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Support</a:t>
            </a:r>
            <a:r>
              <a:rPr lang="en-US" sz="2800" b="1" dirty="0">
                <a:latin typeface="Garamond" pitchFamily="18" charset="0"/>
              </a:rPr>
              <a:t> is received from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supervisors </a:t>
            </a:r>
            <a:r>
              <a:rPr lang="en-US" sz="2800" b="1" dirty="0">
                <a:latin typeface="Garamond" pitchFamily="18" charset="0"/>
              </a:rPr>
              <a:t>and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colleagues</a:t>
            </a:r>
            <a:r>
              <a:rPr lang="en-US" sz="2800" b="1" dirty="0">
                <a:latin typeface="Garamond" pitchFamily="18" charset="0"/>
              </a:rPr>
              <a:t>.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Participatio</a:t>
            </a:r>
            <a:r>
              <a:rPr lang="en-US" sz="2600" b="1" dirty="0">
                <a:latin typeface="Garamond" pitchFamily="18" charset="0"/>
              </a:rPr>
              <a:t>n</a:t>
            </a:r>
            <a:r>
              <a:rPr lang="en-US" sz="2600" dirty="0">
                <a:latin typeface="Garamond" pitchFamily="18" charset="0"/>
              </a:rPr>
              <a:t> in </a:t>
            </a:r>
            <a:r>
              <a:rPr lang="en-US" sz="2600" b="1" dirty="0">
                <a:latin typeface="Garamond" pitchFamily="18" charset="0"/>
              </a:rPr>
              <a:t>decisions</a:t>
            </a:r>
            <a:r>
              <a:rPr lang="en-US" sz="2600" dirty="0">
                <a:latin typeface="Garamond" pitchFamily="18" charset="0"/>
              </a:rPr>
              <a:t> that </a:t>
            </a:r>
            <a:r>
              <a:rPr lang="en-US" sz="2600" b="1" dirty="0">
                <a:latin typeface="Garamond" pitchFamily="18" charset="0"/>
              </a:rPr>
              <a:t>concern their jobs </a:t>
            </a:r>
            <a:r>
              <a:rPr lang="en-US" sz="2600" dirty="0">
                <a:latin typeface="Garamond" pitchFamily="18" charset="0"/>
              </a:rPr>
              <a:t>is provided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-179513" y="3553773"/>
            <a:ext cx="93235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      </a:t>
            </a:r>
            <a:r>
              <a:rPr lang="en-US" sz="3600" b="1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Managing Work-related Stress:</a:t>
            </a:r>
          </a:p>
          <a:p>
            <a:pPr marL="514350" indent="-514350">
              <a:buAutoNum type="alphaUcPeriod"/>
              <a:defRPr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Actions and solutions </a:t>
            </a:r>
            <a:r>
              <a:rPr lang="en-US" sz="2800" b="1" dirty="0">
                <a:latin typeface="Garamond" pitchFamily="18" charset="0"/>
                <a:cs typeface="Arial" pitchFamily="34" charset="0"/>
              </a:rPr>
              <a:t>should primarily focus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on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changes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  in </a:t>
            </a:r>
            <a:r>
              <a:rPr lang="en-US" sz="2800" b="1" u="sng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the </a:t>
            </a:r>
            <a:r>
              <a:rPr lang="en-US" sz="2800" b="1" u="sng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organizational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culture</a:t>
            </a:r>
            <a:r>
              <a:rPr lang="en-US" sz="2800" b="1" dirty="0">
                <a:latin typeface="Garamond" pitchFamily="18" charset="0"/>
                <a:cs typeface="Arial" pitchFamily="34" charset="0"/>
              </a:rPr>
              <a:t> and the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organization of work,</a:t>
            </a:r>
          </a:p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 B.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Improving </a:t>
            </a:r>
            <a:r>
              <a:rPr lang="en-US" sz="2800" b="1" u="sng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workers</a:t>
            </a:r>
            <a:r>
              <a:rPr lang="en-US" sz="2800" b="1" dirty="0">
                <a:solidFill>
                  <a:srgbClr val="7030A0"/>
                </a:solidFill>
                <a:latin typeface="Garamond" pitchFamily="18" charset="0"/>
                <a:cs typeface="Arial" pitchFamily="34" charset="0"/>
              </a:rPr>
              <a:t>’ individual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abilities, </a:t>
            </a:r>
            <a:r>
              <a:rPr lang="en-US" sz="2800" b="1" dirty="0">
                <a:solidFill>
                  <a:srgbClr val="00B050"/>
                </a:solidFill>
                <a:latin typeface="Garamond" pitchFamily="18" charset="0"/>
                <a:cs typeface="Arial" pitchFamily="34" charset="0"/>
              </a:rPr>
              <a:t>skills </a:t>
            </a:r>
            <a:r>
              <a:rPr lang="en-US" sz="2800" b="1" dirty="0">
                <a:solidFill>
                  <a:srgbClr val="7030A0"/>
                </a:solidFill>
                <a:latin typeface="Garamond" pitchFamily="18" charset="0"/>
                <a:cs typeface="Arial" pitchFamily="34" charset="0"/>
              </a:rPr>
              <a:t>and coping capacity</a:t>
            </a:r>
            <a:r>
              <a:rPr lang="en-US" sz="2800" dirty="0">
                <a:solidFill>
                  <a:srgbClr val="7030A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800" b="1" dirty="0">
                <a:latin typeface="Garamond" pitchFamily="18" charset="0"/>
                <a:cs typeface="Arial" pitchFamily="34" charset="0"/>
              </a:rPr>
              <a:t>through</a:t>
            </a:r>
            <a:r>
              <a:rPr lang="en-US" sz="2800" dirty="0">
                <a:solidFill>
                  <a:srgbClr val="7030A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training and education</a:t>
            </a:r>
            <a:endParaRPr lang="en-MY" sz="2800" dirty="0">
              <a:solidFill>
                <a:srgbClr val="0070C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8165591" y="62830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Rectangle 5"/>
          <p:cNvSpPr/>
          <p:nvPr/>
        </p:nvSpPr>
        <p:spPr>
          <a:xfrm>
            <a:off x="1259632" y="6525344"/>
            <a:ext cx="1372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March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2023 </a:t>
            </a:r>
            <a:endParaRPr lang="en-MY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6999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8520" y="40214"/>
            <a:ext cx="925252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           </a:t>
            </a:r>
            <a:r>
              <a:rPr lang="en-US" sz="2800" b="1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Managing Work-related Stress:</a:t>
            </a:r>
          </a:p>
          <a:p>
            <a:pPr algn="ctr">
              <a:defRPr/>
            </a:pPr>
            <a:r>
              <a:rPr lang="en-US" sz="2800" b="1" dirty="0">
                <a:latin typeface="Garamond" pitchFamily="18" charset="0"/>
                <a:cs typeface="Arial" pitchFamily="34" charset="0"/>
              </a:rPr>
              <a:t>A.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Actions and solutions should primarily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focus on changes in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the </a:t>
            </a:r>
            <a:r>
              <a:rPr lang="en-US" sz="2800" b="1" u="sng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organizational </a:t>
            </a:r>
            <a:r>
              <a:rPr lang="en-US" sz="2800" b="1" u="sng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culture</a:t>
            </a:r>
            <a:r>
              <a:rPr lang="en-US" sz="2800" b="1" u="sng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800" b="1" dirty="0">
                <a:latin typeface="Garamond" pitchFamily="18" charset="0"/>
                <a:cs typeface="Arial" pitchFamily="34" charset="0"/>
              </a:rPr>
              <a:t>and the </a:t>
            </a:r>
            <a:r>
              <a:rPr lang="en-US" sz="2800" b="1" u="sng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organization of work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, s</a:t>
            </a:r>
            <a:r>
              <a:rPr lang="en-US" sz="2800" b="1" dirty="0">
                <a:latin typeface="Garamond" pitchFamily="18" charset="0"/>
                <a:cs typeface="Arial" pitchFamily="34" charset="0"/>
              </a:rPr>
              <a:t>uch as:</a:t>
            </a:r>
          </a:p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1, Redistributing work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among colleagues,</a:t>
            </a:r>
          </a:p>
          <a:p>
            <a:pPr>
              <a:defRPr/>
            </a:pPr>
            <a:r>
              <a:rPr lang="en-US" sz="2800" dirty="0">
                <a:latin typeface="Garamond" pitchFamily="18" charset="0"/>
                <a:cs typeface="Arial" pitchFamily="34" charset="0"/>
              </a:rPr>
              <a:t>2. </a:t>
            </a:r>
            <a:r>
              <a:rPr lang="en-US" sz="2800" b="1" dirty="0">
                <a:latin typeface="Garamond" pitchFamily="18" charset="0"/>
                <a:cs typeface="Arial" pitchFamily="34" charset="0"/>
              </a:rPr>
              <a:t>Introducing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job rotation</a:t>
            </a:r>
            <a:r>
              <a:rPr lang="en-US" sz="2800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800" dirty="0">
                <a:latin typeface="Garamond" pitchFamily="18" charset="0"/>
                <a:cs typeface="Arial" pitchFamily="34" charset="0"/>
              </a:rPr>
              <a:t>(moving to a number of different</a:t>
            </a:r>
          </a:p>
          <a:p>
            <a:pPr>
              <a:defRPr/>
            </a:pPr>
            <a:r>
              <a:rPr lang="en-US" sz="2800" dirty="0">
                <a:latin typeface="Garamond" pitchFamily="18" charset="0"/>
                <a:cs typeface="Arial" pitchFamily="34" charset="0"/>
              </a:rPr>
              <a:t>     tasks usually according to a rotation plan),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3. </a:t>
            </a:r>
            <a:r>
              <a:rPr lang="en-US" sz="2800" b="1" dirty="0">
                <a:latin typeface="Garamond" pitchFamily="18" charset="0"/>
                <a:cs typeface="Arial" pitchFamily="34" charset="0"/>
              </a:rPr>
              <a:t>Introducing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job enlargement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(adding more tasks of the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     same difficulty),</a:t>
            </a:r>
          </a:p>
          <a:p>
            <a:pPr>
              <a:defRPr/>
            </a:pPr>
            <a:r>
              <a:rPr lang="en-US" altLang="en-US" sz="2800" dirty="0">
                <a:latin typeface="Garamond" pitchFamily="18" charset="0"/>
                <a:cs typeface="Arial" panose="020B0604020202020204" pitchFamily="34" charset="0"/>
              </a:rPr>
              <a:t>4.</a:t>
            </a:r>
            <a:r>
              <a:rPr lang="en-US" altLang="en-US" sz="2800" b="1" dirty="0">
                <a:latin typeface="Garamond" pitchFamily="18" charset="0"/>
                <a:cs typeface="Arial" panose="020B0604020202020204" pitchFamily="34" charset="0"/>
              </a:rPr>
              <a:t>Introducing</a:t>
            </a:r>
            <a:r>
              <a:rPr lang="en-US" altLang="en-US" sz="2800" dirty="0">
                <a:latin typeface="Garamond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job enrichment </a:t>
            </a:r>
            <a:r>
              <a:rPr lang="en-US" altLang="en-US" sz="2800" dirty="0">
                <a:latin typeface="Garamond" pitchFamily="18" charset="0"/>
                <a:cs typeface="Arial" panose="020B0604020202020204" pitchFamily="34" charset="0"/>
              </a:rPr>
              <a:t>(</a:t>
            </a:r>
            <a:r>
              <a:rPr lang="en-US" altLang="en-US" sz="2800" b="1" dirty="0">
                <a:latin typeface="Garamond" pitchFamily="18" charset="0"/>
                <a:cs typeface="Arial" panose="020B0604020202020204" pitchFamily="34" charset="0"/>
              </a:rPr>
              <a:t>adding more difficult tasks</a:t>
            </a:r>
            <a:r>
              <a:rPr lang="en-US" altLang="en-US" sz="2800" dirty="0">
                <a:latin typeface="Garamond" pitchFamily="18" charset="0"/>
                <a:cs typeface="Arial" panose="020B0604020202020204" pitchFamily="34" charset="0"/>
              </a:rPr>
              <a:t>),</a:t>
            </a:r>
          </a:p>
          <a:p>
            <a:pPr>
              <a:defRPr/>
            </a:pPr>
            <a:r>
              <a:rPr lang="en-US" altLang="en-US" sz="2800" dirty="0">
                <a:solidFill>
                  <a:srgbClr val="CC0000"/>
                </a:solidFill>
                <a:latin typeface="Garamond" pitchFamily="18" charset="0"/>
                <a:cs typeface="Arial" panose="020B0604020202020204" pitchFamily="34" charset="0"/>
              </a:rPr>
              <a:t>5.</a:t>
            </a:r>
            <a:r>
              <a:rPr lang="en-US" altLang="en-US" sz="2800" b="1" dirty="0">
                <a:latin typeface="Garamond" pitchFamily="18" charset="0"/>
                <a:cs typeface="Arial" panose="020B0604020202020204" pitchFamily="34" charset="0"/>
              </a:rPr>
              <a:t>Improving</a:t>
            </a:r>
            <a:r>
              <a:rPr lang="en-US" altLang="en-US" sz="2800" dirty="0">
                <a:solidFill>
                  <a:srgbClr val="CC0000"/>
                </a:solidFill>
                <a:latin typeface="Garamond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managerial ability </a:t>
            </a:r>
            <a:r>
              <a:rPr lang="en-US" altLang="en-US" sz="2800" b="1" dirty="0">
                <a:latin typeface="Garamond" pitchFamily="18" charset="0"/>
                <a:cs typeface="Arial" panose="020B0604020202020204" pitchFamily="34" charset="0"/>
              </a:rPr>
              <a:t>(</a:t>
            </a:r>
            <a:r>
              <a:rPr lang="en-US" altLang="en-US" sz="2400" dirty="0">
                <a:latin typeface="Garamond" pitchFamily="18" charset="0"/>
                <a:cs typeface="Arial" panose="020B0604020202020204" pitchFamily="34" charset="0"/>
              </a:rPr>
              <a:t>for example </a:t>
            </a:r>
            <a:r>
              <a:rPr lang="en-US" altLang="en-US" sz="2400" b="1" dirty="0">
                <a:latin typeface="Garamond" pitchFamily="18" charset="0"/>
                <a:cs typeface="Arial" panose="020B0604020202020204" pitchFamily="34" charset="0"/>
              </a:rPr>
              <a:t>by management </a:t>
            </a:r>
          </a:p>
          <a:p>
            <a:pPr>
              <a:defRPr/>
            </a:pPr>
            <a:r>
              <a:rPr lang="en-US" altLang="en-US" sz="2400" b="1" dirty="0">
                <a:latin typeface="Garamond" pitchFamily="18" charset="0"/>
                <a:cs typeface="Arial" panose="020B0604020202020204" pitchFamily="34" charset="0"/>
              </a:rPr>
              <a:t>     skills training)</a:t>
            </a:r>
            <a:endParaRPr lang="en-US" altLang="en-US" sz="2400" b="1" u="sng" dirty="0">
              <a:solidFill>
                <a:srgbClr val="CC0000"/>
              </a:solidFill>
              <a:latin typeface="Garamond" pitchFamily="18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800" b="1" dirty="0">
                <a:solidFill>
                  <a:srgbClr val="CC0000"/>
                </a:solidFill>
                <a:latin typeface="Garamond" pitchFamily="18" charset="0"/>
                <a:cs typeface="Arial" panose="020B0604020202020204" pitchFamily="34" charset="0"/>
              </a:rPr>
              <a:t>6.</a:t>
            </a:r>
            <a:r>
              <a:rPr lang="en-US" altLang="en-US" sz="2800" b="1" dirty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Ergonomic improvements</a:t>
            </a:r>
            <a:r>
              <a:rPr lang="en-US" altLang="en-US" sz="2800" dirty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in the work place</a:t>
            </a:r>
            <a:endParaRPr lang="en-US" altLang="en-US" sz="2800" u="sng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800" dirty="0">
                <a:solidFill>
                  <a:srgbClr val="CC0000"/>
                </a:solidFill>
                <a:latin typeface="Garamond" pitchFamily="18" charset="0"/>
                <a:cs typeface="Arial" panose="020B0604020202020204" pitchFamily="34" charset="0"/>
              </a:rPr>
              <a:t>7.</a:t>
            </a:r>
            <a:r>
              <a:rPr lang="en-US" altLang="en-US" sz="2800" dirty="0">
                <a:latin typeface="Garamond" pitchFamily="18" charset="0"/>
                <a:cs typeface="Arial" panose="020B0604020202020204" pitchFamily="34" charset="0"/>
              </a:rPr>
              <a:t>Improving</a:t>
            </a:r>
            <a:r>
              <a:rPr lang="en-US" altLang="en-US" sz="2800" dirty="0">
                <a:solidFill>
                  <a:srgbClr val="CC0000"/>
                </a:solidFill>
                <a:latin typeface="Garamond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working schedules </a:t>
            </a:r>
            <a:r>
              <a:rPr lang="en-US" altLang="en-US" sz="2800" dirty="0">
                <a:latin typeface="Garamond" pitchFamily="18" charset="0"/>
                <a:cs typeface="Arial" panose="020B0604020202020204" pitchFamily="34" charset="0"/>
              </a:rPr>
              <a:t>and </a:t>
            </a:r>
            <a:r>
              <a:rPr lang="en-US" altLang="en-US" sz="2800" b="1" dirty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working</a:t>
            </a:r>
            <a:r>
              <a:rPr lang="en-US" altLang="en-US" sz="2800" dirty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latin typeface="Garamond" pitchFamily="18" charset="0"/>
                <a:cs typeface="Arial" panose="020B0604020202020204" pitchFamily="34" charset="0"/>
              </a:rPr>
              <a:t>and</a:t>
            </a:r>
            <a:r>
              <a:rPr lang="en-US" altLang="en-US" sz="28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resting times 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(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for example 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forward or backward rotation of shifts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)</a:t>
            </a:r>
          </a:p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8.Implementing </a:t>
            </a:r>
            <a:r>
              <a:rPr lang="en-US" altLang="en-US" sz="2000" u="sng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direct worker consultation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 at work,</a:t>
            </a:r>
          </a:p>
        </p:txBody>
      </p:sp>
      <p:sp>
        <p:nvSpPr>
          <p:cNvPr id="3" name="Rectangle 2"/>
          <p:cNvSpPr/>
          <p:nvPr/>
        </p:nvSpPr>
        <p:spPr>
          <a:xfrm>
            <a:off x="7055712" y="3974"/>
            <a:ext cx="2267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>
                <a:solidFill>
                  <a:srgbClr val="FF0000"/>
                </a:solidFill>
                <a:latin typeface="Garamond" pitchFamily="18" charset="0"/>
              </a:rPr>
              <a:t>Psychosocial hazards</a:t>
            </a:r>
            <a:endParaRPr lang="en-MY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875931" y="6510024"/>
            <a:ext cx="32403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8.Implementing </a:t>
            </a:r>
            <a:r>
              <a:rPr lang="en-US" altLang="en-US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direct worker </a:t>
            </a:r>
            <a:endParaRPr lang="en-MY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5616" y="5877272"/>
            <a:ext cx="1372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March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2023 </a:t>
            </a:r>
            <a:endParaRPr lang="en-MY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0316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7900" y="742638"/>
            <a:ext cx="90748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8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8.</a:t>
            </a:r>
            <a:r>
              <a:rPr lang="en-US" altLang="en-US" sz="2800" b="1" dirty="0">
                <a:latin typeface="Garamond" pitchFamily="18" charset="0"/>
                <a:cs typeface="Arial" panose="020B0604020202020204" pitchFamily="34" charset="0"/>
              </a:rPr>
              <a:t>Implementing</a:t>
            </a:r>
            <a:r>
              <a:rPr lang="en-US" altLang="en-US" sz="28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direct worker consultation 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at work,</a:t>
            </a:r>
          </a:p>
          <a:p>
            <a:pPr>
              <a:defRPr/>
            </a:pPr>
            <a:r>
              <a:rPr lang="en-US" altLang="en-US" sz="2800" dirty="0">
                <a:solidFill>
                  <a:srgbClr val="CC0000"/>
                </a:solidFill>
                <a:latin typeface="Garamond" pitchFamily="18" charset="0"/>
                <a:cs typeface="Arial" panose="020B0604020202020204" pitchFamily="34" charset="0"/>
              </a:rPr>
              <a:t>9</a:t>
            </a:r>
            <a:r>
              <a:rPr lang="en-US" altLang="en-US" sz="2800" b="1" dirty="0">
                <a:latin typeface="Garamond" pitchFamily="18" charset="0"/>
                <a:cs typeface="Arial" panose="020B0604020202020204" pitchFamily="34" charset="0"/>
              </a:rPr>
              <a:t>.Improving </a:t>
            </a:r>
            <a:r>
              <a:rPr lang="en-US" altLang="en-US" sz="2800" b="1" dirty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communication 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between 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groups 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of 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workers, 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or between </a:t>
            </a:r>
            <a:r>
              <a:rPr lang="en-US" altLang="en-US" sz="2800" b="1" dirty="0">
                <a:latin typeface="Garamond" pitchFamily="18" charset="0"/>
                <a:cs typeface="Arial" panose="020B0604020202020204" pitchFamily="34" charset="0"/>
              </a:rPr>
              <a:t>the </a:t>
            </a:r>
            <a:r>
              <a:rPr lang="en-US" altLang="en-US" sz="28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client</a:t>
            </a:r>
            <a:r>
              <a:rPr lang="en-US" altLang="en-US" sz="2800" b="1" dirty="0">
                <a:latin typeface="Garamond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and the workers, and between workers and 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supervisors,</a:t>
            </a:r>
          </a:p>
          <a:p>
            <a:pPr>
              <a:defRPr/>
            </a:pPr>
            <a:r>
              <a:rPr lang="en-US" altLang="en-US" sz="28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10. </a:t>
            </a:r>
            <a:r>
              <a:rPr lang="en-US" altLang="en-US" sz="2800" b="1" dirty="0">
                <a:latin typeface="Garamond" pitchFamily="18" charset="0"/>
                <a:cs typeface="Arial" panose="020B0604020202020204" pitchFamily="34" charset="0"/>
              </a:rPr>
              <a:t>Providing</a:t>
            </a:r>
            <a:r>
              <a:rPr lang="en-US" altLang="en-US" sz="28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clear job descriptions 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or tasks, </a:t>
            </a:r>
          </a:p>
          <a:p>
            <a:pPr>
              <a:defRPr/>
            </a:pPr>
            <a:r>
              <a:rPr lang="en-US" altLang="en-US" sz="2800" b="1" dirty="0">
                <a:latin typeface="Garamond" pitchFamily="18" charset="0"/>
                <a:cs typeface="Arial" panose="020B0604020202020204" pitchFamily="34" charset="0"/>
              </a:rPr>
              <a:t>11. Providing </a:t>
            </a:r>
            <a:r>
              <a:rPr lang="en-US" altLang="en-US" sz="2800" b="1" dirty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clear job promotion rules 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and 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paths.</a:t>
            </a:r>
            <a:endParaRPr lang="ar-EG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3934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Managing Work-related Stress Cont.  ..</a:t>
            </a:r>
            <a:endParaRPr lang="en-MY" dirty="0"/>
          </a:p>
        </p:txBody>
      </p:sp>
      <p:sp>
        <p:nvSpPr>
          <p:cNvPr id="6" name="Rectangle 5"/>
          <p:cNvSpPr/>
          <p:nvPr/>
        </p:nvSpPr>
        <p:spPr>
          <a:xfrm>
            <a:off x="7055712" y="3974"/>
            <a:ext cx="2267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>
                <a:solidFill>
                  <a:srgbClr val="FF0000"/>
                </a:solidFill>
                <a:latin typeface="Garamond" pitchFamily="18" charset="0"/>
              </a:rPr>
              <a:t>Psychosocial hazards</a:t>
            </a:r>
            <a:endParaRPr lang="en-MY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68" y="4108267"/>
            <a:ext cx="907487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800" b="1" dirty="0">
                <a:solidFill>
                  <a:srgbClr val="C00000"/>
                </a:solidFill>
                <a:latin typeface="Garamond" pitchFamily="18" charset="0"/>
                <a:cs typeface="Arial" panose="020B0604020202020204" pitchFamily="34" charset="0"/>
              </a:rPr>
              <a:t>       Note : </a:t>
            </a:r>
            <a:r>
              <a:rPr lang="en-US" altLang="en-US" sz="2800" b="1" dirty="0">
                <a:latin typeface="Garamond" pitchFamily="18" charset="0"/>
                <a:cs typeface="Arial" panose="020B0604020202020204" pitchFamily="34" charset="0"/>
              </a:rPr>
              <a:t>The</a:t>
            </a:r>
            <a:r>
              <a:rPr lang="en-US" altLang="en-US" sz="2800" b="1" dirty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u="sng" dirty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advantage </a:t>
            </a:r>
            <a:r>
              <a:rPr lang="en-US" altLang="en-US" sz="2800" b="1" dirty="0">
                <a:latin typeface="Garamond" pitchFamily="18" charset="0"/>
                <a:cs typeface="Arial" panose="020B0604020202020204" pitchFamily="34" charset="0"/>
              </a:rPr>
              <a:t>of this approach is that: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altLang="en-US" sz="2800" dirty="0">
                <a:latin typeface="Garamond" pitchFamily="18" charset="0"/>
                <a:cs typeface="Arial" panose="020B0604020202020204" pitchFamily="34" charset="0"/>
              </a:rPr>
              <a:t>it </a:t>
            </a:r>
            <a:r>
              <a:rPr lang="en-US" altLang="en-US" sz="2800" b="1" dirty="0">
                <a:latin typeface="Garamond" pitchFamily="18" charset="0"/>
                <a:cs typeface="Arial" panose="020B0604020202020204" pitchFamily="34" charset="0"/>
              </a:rPr>
              <a:t>deals directly</a:t>
            </a:r>
            <a:r>
              <a:rPr lang="en-US" altLang="en-US" sz="2800" dirty="0">
                <a:latin typeface="Garamond" pitchFamily="18" charset="0"/>
                <a:cs typeface="Arial" panose="020B0604020202020204" pitchFamily="34" charset="0"/>
              </a:rPr>
              <a:t> with the </a:t>
            </a:r>
            <a:r>
              <a:rPr lang="en-US" altLang="en-US" sz="2800" b="1" dirty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causes of stress </a:t>
            </a:r>
            <a:r>
              <a:rPr lang="en-US" altLang="en-US" sz="2800" b="1" dirty="0">
                <a:latin typeface="Garamond" pitchFamily="18" charset="0"/>
                <a:cs typeface="Arial" panose="020B0604020202020204" pitchFamily="34" charset="0"/>
              </a:rPr>
              <a:t>in the work </a:t>
            </a:r>
          </a:p>
          <a:p>
            <a:pPr>
              <a:defRPr/>
            </a:pPr>
            <a:r>
              <a:rPr lang="en-US" altLang="en-US" sz="2800" b="1" dirty="0">
                <a:latin typeface="Garamond" pitchFamily="18" charset="0"/>
                <a:cs typeface="Arial" panose="020B0604020202020204" pitchFamily="34" charset="0"/>
              </a:rPr>
              <a:t>             </a:t>
            </a:r>
            <a:r>
              <a:rPr lang="en-US" altLang="en-US" sz="2800" dirty="0">
                <a:latin typeface="Garamond" pitchFamily="18" charset="0"/>
                <a:cs typeface="Arial" panose="020B0604020202020204" pitchFamily="34" charset="0"/>
              </a:rPr>
              <a:t>environment, </a:t>
            </a:r>
          </a:p>
          <a:p>
            <a:pPr algn="ctr">
              <a:buFont typeface="Wingdings" panose="05000000000000000000" pitchFamily="2" charset="2"/>
              <a:buChar char="q"/>
              <a:defRPr/>
            </a:pPr>
            <a:r>
              <a:rPr lang="en-US" altLang="en-US" sz="2800" dirty="0">
                <a:latin typeface="Garamond" pitchFamily="18" charset="0"/>
                <a:cs typeface="Arial" panose="020B0604020202020204" pitchFamily="34" charset="0"/>
              </a:rPr>
              <a:t>may have a </a:t>
            </a:r>
            <a:r>
              <a:rPr lang="en-US" altLang="en-US" sz="2800" b="1" dirty="0">
                <a:latin typeface="Garamond" pitchFamily="18" charset="0"/>
                <a:cs typeface="Arial" panose="020B0604020202020204" pitchFamily="34" charset="0"/>
              </a:rPr>
              <a:t>positive effect</a:t>
            </a:r>
            <a:r>
              <a:rPr lang="en-US" altLang="en-US" sz="2800" dirty="0">
                <a:latin typeface="Garamond" pitchFamily="18" charset="0"/>
                <a:cs typeface="Arial" panose="020B0604020202020204" pitchFamily="34" charset="0"/>
              </a:rPr>
              <a:t> on the </a:t>
            </a:r>
            <a:r>
              <a:rPr lang="en-US" altLang="en-US" sz="2800" b="1" dirty="0">
                <a:latin typeface="Garamond" pitchFamily="18" charset="0"/>
                <a:cs typeface="Arial" panose="020B0604020202020204" pitchFamily="34" charset="0"/>
              </a:rPr>
              <a:t>total workforce</a:t>
            </a:r>
            <a:r>
              <a:rPr lang="en-US" altLang="en-US" sz="2800" dirty="0">
                <a:latin typeface="Garamond" pitchFamily="18" charset="0"/>
                <a:cs typeface="Arial" panose="020B0604020202020204" pitchFamily="34" charset="0"/>
              </a:rPr>
              <a:t> of a   company.</a:t>
            </a:r>
            <a:endParaRPr lang="en-MY" sz="2800" dirty="0">
              <a:latin typeface="Garamond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7866139" y="63550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" name="Rectangle 3"/>
          <p:cNvSpPr/>
          <p:nvPr/>
        </p:nvSpPr>
        <p:spPr>
          <a:xfrm>
            <a:off x="899592" y="373306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Garamond" pitchFamily="18" charset="0"/>
                <a:cs typeface="Arial" pitchFamily="34" charset="0"/>
              </a:rPr>
              <a:t>Actions focus on organization culture and work, Cont. .. </a:t>
            </a:r>
            <a:endParaRPr lang="en-MY" dirty="0"/>
          </a:p>
        </p:txBody>
      </p:sp>
      <p:pic>
        <p:nvPicPr>
          <p:cNvPr id="8" name="Picture 8" descr="Businessman's Hand Pressing Blue Stress Ball On White Des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139" y="2316674"/>
            <a:ext cx="978409" cy="103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971600" y="6412686"/>
            <a:ext cx="1372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March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2023 </a:t>
            </a:r>
            <a:endParaRPr lang="en-MY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2106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13266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7030A0"/>
                </a:solidFill>
                <a:latin typeface="Garamond" pitchFamily="18" charset="0"/>
                <a:cs typeface="Arial" pitchFamily="34" charset="0"/>
              </a:rPr>
              <a:t>B. </a:t>
            </a:r>
            <a:r>
              <a:rPr lang="en-US" sz="2800" b="1" dirty="0">
                <a:latin typeface="Garamond" pitchFamily="18" charset="0"/>
                <a:cs typeface="Arial" pitchFamily="34" charset="0"/>
              </a:rPr>
              <a:t>Improving workers’ individual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abilities, skills </a:t>
            </a:r>
            <a:r>
              <a:rPr lang="en-US" sz="2800" b="1" dirty="0">
                <a:solidFill>
                  <a:srgbClr val="7030A0"/>
                </a:solidFill>
                <a:latin typeface="Garamond" pitchFamily="18" charset="0"/>
                <a:cs typeface="Arial" pitchFamily="34" charset="0"/>
              </a:rPr>
              <a:t>and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coping</a:t>
            </a:r>
            <a:r>
              <a:rPr lang="en-US" sz="2800" b="1" dirty="0">
                <a:solidFill>
                  <a:srgbClr val="7030A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capacity</a:t>
            </a:r>
            <a:r>
              <a:rPr lang="en-US" sz="2800" dirty="0">
                <a:solidFill>
                  <a:srgbClr val="7030A0"/>
                </a:solidFill>
                <a:latin typeface="Garamond" pitchFamily="18" charset="0"/>
                <a:cs typeface="Arial" pitchFamily="34" charset="0"/>
              </a:rPr>
              <a:t> through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training and education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, </a:t>
            </a:r>
          </a:p>
          <a:p>
            <a:pPr>
              <a:defRPr/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            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such as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courses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in: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1.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Time management</a:t>
            </a:r>
            <a:r>
              <a:rPr lang="en-US" sz="2800" b="1" dirty="0">
                <a:latin typeface="Garamond" pitchFamily="18" charset="0"/>
                <a:cs typeface="Arial" pitchFamily="34" charset="0"/>
              </a:rPr>
              <a:t>,</a:t>
            </a:r>
          </a:p>
          <a:p>
            <a:pPr>
              <a:defRPr/>
            </a:pPr>
            <a:r>
              <a:rPr lang="en-US" sz="2800" dirty="0">
                <a:latin typeface="Garamond" pitchFamily="18" charset="0"/>
                <a:cs typeface="Arial" pitchFamily="34" charset="0"/>
              </a:rPr>
              <a:t>2.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Dealing</a:t>
            </a:r>
            <a:r>
              <a:rPr lang="en-US" sz="2800" b="1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800" dirty="0">
                <a:latin typeface="Garamond" pitchFamily="18" charset="0"/>
                <a:cs typeface="Arial" pitchFamily="34" charset="0"/>
              </a:rPr>
              <a:t>with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aggressive customers</a:t>
            </a:r>
            <a:r>
              <a:rPr lang="en-US" sz="2800" dirty="0">
                <a:latin typeface="Garamond" pitchFamily="18" charset="0"/>
                <a:cs typeface="Arial" pitchFamily="34" charset="0"/>
              </a:rPr>
              <a:t>,</a:t>
            </a:r>
          </a:p>
          <a:p>
            <a:pPr>
              <a:defRPr/>
            </a:pPr>
            <a:r>
              <a:rPr lang="en-US" sz="2800" dirty="0">
                <a:latin typeface="Garamond" pitchFamily="18" charset="0"/>
                <a:cs typeface="Arial" pitchFamily="34" charset="0"/>
              </a:rPr>
              <a:t>3.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Lifting heavy goods</a:t>
            </a:r>
            <a:r>
              <a:rPr lang="en-US" sz="2800" dirty="0">
                <a:latin typeface="Garamond" pitchFamily="18" charset="0"/>
                <a:cs typeface="Arial" pitchFamily="34" charset="0"/>
              </a:rPr>
              <a:t>,</a:t>
            </a:r>
          </a:p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4.Using appropriate </a:t>
            </a:r>
            <a:r>
              <a:rPr lang="en-US" sz="2800" b="1" dirty="0">
                <a:latin typeface="Garamond" pitchFamily="18" charset="0"/>
              </a:rPr>
              <a:t>machines or equipment</a:t>
            </a:r>
            <a:r>
              <a:rPr lang="en-US" sz="2800" dirty="0">
                <a:latin typeface="Garamond" pitchFamily="18" charset="0"/>
              </a:rPr>
              <a:t>,</a:t>
            </a:r>
          </a:p>
          <a:p>
            <a:pPr>
              <a:defRPr/>
            </a:pPr>
            <a:r>
              <a:rPr lang="en-US" sz="2800" dirty="0">
                <a:latin typeface="Garamond" pitchFamily="18" charset="0"/>
              </a:rPr>
              <a:t>5. </a:t>
            </a:r>
            <a:r>
              <a:rPr lang="en-US" sz="2800" b="1" dirty="0">
                <a:latin typeface="Garamond" pitchFamily="18" charset="0"/>
              </a:rPr>
              <a:t>stress management</a:t>
            </a:r>
            <a:r>
              <a:rPr lang="en-US" sz="2800" dirty="0">
                <a:latin typeface="Garamond" pitchFamily="18" charset="0"/>
              </a:rPr>
              <a:t>, and training,</a:t>
            </a:r>
          </a:p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6.seeking support </a:t>
            </a:r>
            <a:r>
              <a:rPr lang="en-US" sz="2800" b="1" dirty="0">
                <a:latin typeface="Garamond" pitchFamily="18" charset="0"/>
              </a:rPr>
              <a:t>from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family, community</a:t>
            </a:r>
            <a:r>
              <a:rPr lang="en-US" sz="2800" dirty="0">
                <a:latin typeface="Garamond" pitchFamily="18" charset="0"/>
              </a:rPr>
              <a:t>, and religion and spirituality.</a:t>
            </a:r>
            <a:endParaRPr lang="ar-EG" sz="2800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67744" y="43934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Managing Work-related Stress Cont.  ..</a:t>
            </a:r>
            <a:endParaRPr lang="en-MY" dirty="0"/>
          </a:p>
        </p:txBody>
      </p:sp>
      <p:pic>
        <p:nvPicPr>
          <p:cNvPr id="5" name="Picture 8" descr="Businessman's Hand Pressing Blue Stress Ball On White De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203" y="1268760"/>
            <a:ext cx="233975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74449" y="4653136"/>
            <a:ext cx="9218449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u="sng" dirty="0">
                <a:latin typeface="Garamond" pitchFamily="18" charset="0"/>
                <a:cs typeface="Arial" pitchFamily="34" charset="0"/>
              </a:rPr>
              <a:t>  Note: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</a:t>
            </a:r>
            <a:r>
              <a:rPr lang="en-US" sz="2400" b="1" dirty="0">
                <a:latin typeface="Garamond" pitchFamily="18" charset="0"/>
                <a:cs typeface="Arial" pitchFamily="34" charset="0"/>
              </a:rPr>
              <a:t> This individual-focused approach </a:t>
            </a:r>
            <a:r>
              <a:rPr lang="en-US" sz="2800" b="1" dirty="0">
                <a:latin typeface="Garamond" pitchFamily="18" charset="0"/>
                <a:cs typeface="Arial" pitchFamily="34" charset="0"/>
              </a:rPr>
              <a:t>has </a:t>
            </a:r>
            <a:r>
              <a:rPr lang="en-US" sz="2800" b="1" dirty="0">
                <a:solidFill>
                  <a:srgbClr val="CC0000"/>
                </a:solidFill>
                <a:latin typeface="Garamond" pitchFamily="18" charset="0"/>
                <a:cs typeface="Arial" pitchFamily="34" charset="0"/>
              </a:rPr>
              <a:t>two</a:t>
            </a:r>
            <a:r>
              <a:rPr lang="en-US" sz="2800" b="1" u="sng" dirty="0">
                <a:solidFill>
                  <a:srgbClr val="CC0000"/>
                </a:solidFill>
                <a:latin typeface="Garamond" pitchFamily="18" charset="0"/>
                <a:cs typeface="Arial" pitchFamily="34" charset="0"/>
              </a:rPr>
              <a:t> disadvantages 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when there are major problems in the work place</a:t>
            </a:r>
            <a:r>
              <a:rPr lang="en-US" sz="2400" b="1" dirty="0">
                <a:latin typeface="Garamond" pitchFamily="18" charset="0"/>
                <a:cs typeface="Arial" pitchFamily="34" charset="0"/>
              </a:rPr>
              <a:t>:</a:t>
            </a:r>
            <a:endParaRPr lang="en-US" sz="2400" b="1" dirty="0">
              <a:solidFill>
                <a:srgbClr val="002060"/>
              </a:solidFill>
              <a:latin typeface="Garamond" pitchFamily="18" charset="0"/>
              <a:cs typeface="Arial" pitchFamily="34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1.The </a:t>
            </a:r>
            <a:r>
              <a:rPr lang="en-US" sz="26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beneficial effects</a:t>
            </a:r>
            <a:r>
              <a:rPr lang="en-US" sz="2600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 on </a:t>
            </a:r>
            <a:r>
              <a:rPr lang="en-US" sz="26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stress symptoms </a:t>
            </a:r>
            <a:r>
              <a:rPr lang="en-US" sz="2600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are often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short lived;</a:t>
            </a:r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.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Important causes of stress</a:t>
            </a:r>
            <a:r>
              <a:rPr lang="en-US" sz="2600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600" dirty="0">
                <a:latin typeface="Garamond" pitchFamily="18" charset="0"/>
                <a:cs typeface="Arial" pitchFamily="34" charset="0"/>
              </a:rPr>
              <a:t>in the </a:t>
            </a:r>
            <a:r>
              <a:rPr lang="en-US" sz="2600" b="1" dirty="0">
                <a:latin typeface="Garamond" pitchFamily="18" charset="0"/>
                <a:cs typeface="Arial" pitchFamily="34" charset="0"/>
              </a:rPr>
              <a:t>work environment are</a:t>
            </a:r>
          </a:p>
          <a:p>
            <a:pPr>
              <a:defRPr/>
            </a:pPr>
            <a:r>
              <a:rPr lang="en-US" sz="2600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       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ignored</a:t>
            </a:r>
            <a:r>
              <a:rPr lang="en-US" sz="2600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600" dirty="0">
                <a:latin typeface="Garamond" pitchFamily="18" charset="0"/>
                <a:cs typeface="Arial" pitchFamily="34" charset="0"/>
              </a:rPr>
              <a:t>and will </a:t>
            </a:r>
            <a:r>
              <a:rPr lang="en-US" sz="2600" b="1" dirty="0">
                <a:solidFill>
                  <a:schemeClr val="tx2"/>
                </a:solidFill>
                <a:latin typeface="Garamond" pitchFamily="18" charset="0"/>
                <a:cs typeface="Arial" pitchFamily="34" charset="0"/>
              </a:rPr>
              <a:t>continue to cause work stress</a:t>
            </a:r>
            <a:r>
              <a:rPr 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.</a:t>
            </a:r>
            <a:endParaRPr lang="ar-EG" sz="2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7484920" y="6373368"/>
            <a:ext cx="16590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Rectangle 6"/>
          <p:cNvSpPr/>
          <p:nvPr/>
        </p:nvSpPr>
        <p:spPr>
          <a:xfrm>
            <a:off x="1115616" y="5877272"/>
            <a:ext cx="1372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March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2023 </a:t>
            </a:r>
            <a:endParaRPr lang="en-MY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54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4351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2"/>
                </a:solidFill>
                <a:latin typeface="Garamond" pitchFamily="18" charset="0"/>
                <a:cs typeface="Arial" pitchFamily="34" charset="0"/>
              </a:rPr>
              <a:t>1.The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Arial" pitchFamily="34" charset="0"/>
              </a:rPr>
              <a:t>beneficial effects</a:t>
            </a:r>
            <a:r>
              <a:rPr lang="en-US" sz="2400" dirty="0">
                <a:solidFill>
                  <a:schemeClr val="tx2"/>
                </a:solidFill>
                <a:latin typeface="Garamond" pitchFamily="18" charset="0"/>
                <a:cs typeface="Arial" pitchFamily="34" charset="0"/>
              </a:rPr>
              <a:t> on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Arial" pitchFamily="34" charset="0"/>
              </a:rPr>
              <a:t>stress symptoms </a:t>
            </a:r>
            <a:r>
              <a:rPr lang="en-US" sz="2400" dirty="0">
                <a:solidFill>
                  <a:schemeClr val="tx2"/>
                </a:solidFill>
                <a:latin typeface="Garamond" pitchFamily="18" charset="0"/>
                <a:cs typeface="Arial" pitchFamily="34" charset="0"/>
              </a:rPr>
              <a:t>are often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Arial" pitchFamily="34" charset="0"/>
              </a:rPr>
              <a:t>short lived;</a:t>
            </a:r>
          </a:p>
          <a:p>
            <a:pPr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2. </a:t>
            </a:r>
            <a:r>
              <a:rPr lang="en-US" sz="2400" dirty="0">
                <a:solidFill>
                  <a:schemeClr val="tx2"/>
                </a:solidFill>
                <a:latin typeface="Garamond" pitchFamily="18" charset="0"/>
                <a:cs typeface="Arial" pitchFamily="34" charset="0"/>
              </a:rPr>
              <a:t>Important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Arial" pitchFamily="34" charset="0"/>
              </a:rPr>
              <a:t>causes of stress</a:t>
            </a:r>
            <a:r>
              <a:rPr lang="en-US" sz="2400" dirty="0">
                <a:solidFill>
                  <a:schemeClr val="tx2"/>
                </a:solidFill>
                <a:latin typeface="Garamond" pitchFamily="18" charset="0"/>
                <a:cs typeface="Arial" pitchFamily="34" charset="0"/>
              </a:rPr>
              <a:t> in the work environment are</a:t>
            </a:r>
          </a:p>
          <a:p>
            <a:pPr>
              <a:defRPr/>
            </a:pPr>
            <a:r>
              <a:rPr lang="en-US" sz="2400" dirty="0">
                <a:solidFill>
                  <a:schemeClr val="tx2"/>
                </a:solidFill>
                <a:latin typeface="Garamond" pitchFamily="18" charset="0"/>
                <a:cs typeface="Arial" pitchFamily="34" charset="0"/>
              </a:rPr>
              <a:t>       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Arial" pitchFamily="34" charset="0"/>
              </a:rPr>
              <a:t>ignored</a:t>
            </a:r>
            <a:r>
              <a:rPr lang="en-US" sz="2400" dirty="0">
                <a:solidFill>
                  <a:schemeClr val="tx2"/>
                </a:solidFill>
                <a:latin typeface="Garamond" pitchFamily="18" charset="0"/>
                <a:cs typeface="Arial" pitchFamily="34" charset="0"/>
              </a:rPr>
              <a:t> and will continue to cause work stress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.</a:t>
            </a:r>
            <a:endParaRPr lang="ar-EG" sz="24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 algn="ctr">
              <a:defRPr/>
            </a:pPr>
            <a:endParaRPr lang="en-US" sz="2800" b="1" dirty="0">
              <a:solidFill>
                <a:srgbClr val="CC0000"/>
              </a:solidFill>
              <a:latin typeface="Garamond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CC0000"/>
                </a:solidFill>
                <a:latin typeface="Garamond" pitchFamily="18" charset="0"/>
                <a:cs typeface="Arial" pitchFamily="34" charset="0"/>
              </a:rPr>
              <a:t>As a general rule</a:t>
            </a:r>
            <a:r>
              <a:rPr lang="en-US" sz="2800" dirty="0">
                <a:latin typeface="Garamond" pitchFamily="18" charset="0"/>
                <a:cs typeface="Arial" pitchFamily="34" charset="0"/>
              </a:rPr>
              <a:t>,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organizational strategies </a:t>
            </a:r>
            <a:r>
              <a:rPr lang="en-US" sz="2800" dirty="0">
                <a:latin typeface="Garamond" pitchFamily="18" charset="0"/>
                <a:cs typeface="Arial" pitchFamily="34" charset="0"/>
              </a:rPr>
              <a:t>to prevent work-  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  <a:cs typeface="Arial" pitchFamily="34" charset="0"/>
              </a:rPr>
              <a:t>related stress </a:t>
            </a:r>
            <a:r>
              <a:rPr lang="en-US" sz="2800" b="1" u="sng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should be given top priority</a:t>
            </a:r>
            <a:r>
              <a:rPr lang="en-US" sz="28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. </a:t>
            </a:r>
          </a:p>
          <a:p>
            <a:pPr>
              <a:defRPr/>
            </a:pPr>
            <a:r>
              <a:rPr 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However, even the </a:t>
            </a:r>
            <a:r>
              <a:rPr lang="en-US" sz="2600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most </a:t>
            </a:r>
            <a:r>
              <a:rPr lang="en-MY" sz="2800" dirty="0"/>
              <a:t>Reliable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 efforts to improve working conditions </a:t>
            </a:r>
            <a:r>
              <a:rPr 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are </a:t>
            </a: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unlikely to eliminate stress completely </a:t>
            </a:r>
            <a:r>
              <a:rPr 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for all workers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For this reason</a:t>
            </a:r>
            <a:r>
              <a:rPr lang="en-US" sz="2800" dirty="0">
                <a:latin typeface="Garamond" pitchFamily="18" charset="0"/>
                <a:cs typeface="Arial" pitchFamily="34" charset="0"/>
              </a:rPr>
              <a:t>, </a:t>
            </a:r>
            <a:r>
              <a:rPr lang="en-US" sz="2800" b="1" u="sng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a combination</a:t>
            </a:r>
            <a:r>
              <a:rPr lang="en-US" sz="2800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800" dirty="0">
                <a:latin typeface="Garamond" pitchFamily="18" charset="0"/>
                <a:cs typeface="Arial" pitchFamily="34" charset="0"/>
              </a:rPr>
              <a:t>of the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organizational</a:t>
            </a:r>
            <a:r>
              <a:rPr lang="en-US" sz="2800" dirty="0">
                <a:latin typeface="Garamond" pitchFamily="18" charset="0"/>
                <a:cs typeface="Arial" pitchFamily="34" charset="0"/>
              </a:rPr>
              <a:t> and   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individual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</a:t>
            </a:r>
            <a:r>
              <a:rPr lang="en-US" sz="2800" b="1" u="sng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approach is </a:t>
            </a:r>
            <a:r>
              <a:rPr lang="en-US" sz="28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often the </a:t>
            </a:r>
            <a:r>
              <a:rPr lang="en-US" sz="2800" b="1" u="sng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most useful 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way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to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prevent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work-related stress </a:t>
            </a:r>
            <a:r>
              <a:rPr lang="en-US" sz="2800" b="1" dirty="0">
                <a:latin typeface="Garamond" pitchFamily="18" charset="0"/>
                <a:cs typeface="Arial" pitchFamily="34" charset="0"/>
              </a:rPr>
              <a:t>while staying focused on organizational and work-organizational measures.</a:t>
            </a:r>
            <a:endParaRPr lang="ar-EG" sz="2800" b="1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55712" y="3974"/>
            <a:ext cx="2267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>
                <a:solidFill>
                  <a:srgbClr val="FF0000"/>
                </a:solidFill>
                <a:latin typeface="Garamond" pitchFamily="18" charset="0"/>
              </a:rPr>
              <a:t>Psychosocial hazards</a:t>
            </a:r>
            <a:endParaRPr lang="en-MY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7744" y="43934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Managing Work-related Stress Cont.  ..</a:t>
            </a:r>
            <a:endParaRPr lang="en-MY" dirty="0"/>
          </a:p>
        </p:txBody>
      </p:sp>
      <p:sp>
        <p:nvSpPr>
          <p:cNvPr id="6" name="Rectangle 5"/>
          <p:cNvSpPr/>
          <p:nvPr/>
        </p:nvSpPr>
        <p:spPr>
          <a:xfrm>
            <a:off x="1115616" y="5877272"/>
            <a:ext cx="1372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March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2023 </a:t>
            </a:r>
            <a:endParaRPr lang="en-MY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976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-5324"/>
            <a:ext cx="3694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MANAGING WORK-RELATED STRESS:</a:t>
            </a:r>
            <a:endParaRPr lang="en-MY" dirty="0"/>
          </a:p>
        </p:txBody>
      </p:sp>
      <p:sp>
        <p:nvSpPr>
          <p:cNvPr id="3" name="Rectangle 2"/>
          <p:cNvSpPr/>
          <p:nvPr/>
        </p:nvSpPr>
        <p:spPr>
          <a:xfrm>
            <a:off x="251520" y="389761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The occupational health service, professional psychologists or professionals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with a related expertise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, If they are available,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can advise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the employer about prevention measures or interventions which are best indicated for the identified risk situations.</a:t>
            </a:r>
            <a:endParaRPr lang="ar-E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1640" y="1196752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MANAGING WORK-RELATED STRESS: Examples:</a:t>
            </a:r>
            <a:r>
              <a:rPr lang="en-US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endParaRPr lang="en-MY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896" y="1586326"/>
            <a:ext cx="9144000" cy="5155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719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85507"/>
            <a:ext cx="9324528" cy="302433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82030" y="0"/>
            <a:ext cx="68619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MANAGING WORK-RELATED STRESS: Examples</a:t>
            </a:r>
            <a:endParaRPr lang="en-MY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326318"/>
            <a:ext cx="9468544" cy="3303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516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Thank You, Polaroid, Letters, Thank You Very Much, W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15416"/>
            <a:ext cx="9324528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797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1729" y="88307"/>
            <a:ext cx="5549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Psycho-social hazards at workplace</a:t>
            </a:r>
            <a:endParaRPr lang="ar-EG" sz="2800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930" y="455186"/>
            <a:ext cx="89289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Definition:</a:t>
            </a:r>
            <a:r>
              <a:rPr lang="en-US" altLang="en-US" sz="2800" dirty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US" altLang="en-US" sz="2800" dirty="0">
                <a:latin typeface="Garamond" pitchFamily="18" charset="0"/>
                <a:cs typeface="Arial" panose="020B0604020202020204" pitchFamily="34" charset="0"/>
              </a:rPr>
              <a:t> defined in terms of </a:t>
            </a:r>
            <a:r>
              <a:rPr lang="en-US" altLang="en-US" sz="2800" b="1" dirty="0">
                <a:solidFill>
                  <a:srgbClr val="C00000"/>
                </a:solidFill>
                <a:latin typeface="Garamond" pitchFamily="18" charset="0"/>
                <a:cs typeface="Arial" panose="020B0604020202020204" pitchFamily="34" charset="0"/>
              </a:rPr>
              <a:t>interactions </a:t>
            </a:r>
            <a:r>
              <a:rPr lang="en-US" altLang="en-US" sz="2800" dirty="0">
                <a:latin typeface="Garamond" pitchFamily="18" charset="0"/>
                <a:cs typeface="Arial" panose="020B0604020202020204" pitchFamily="34" charset="0"/>
              </a:rPr>
              <a:t>among </a:t>
            </a:r>
            <a:r>
              <a:rPr lang="en-US" altLang="en-US" sz="28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job content</a:t>
            </a:r>
            <a:r>
              <a:rPr lang="en-US" altLang="en-US" sz="2800" b="1" dirty="0">
                <a:latin typeface="Garamond" pitchFamily="18" charset="0"/>
                <a:cs typeface="Arial" panose="020B0604020202020204" pitchFamily="34" charset="0"/>
              </a:rPr>
              <a:t>, </a:t>
            </a:r>
            <a:r>
              <a:rPr lang="en-US" altLang="en-US" sz="2800" b="1" dirty="0">
                <a:solidFill>
                  <a:srgbClr val="0070C0"/>
                </a:solidFill>
                <a:latin typeface="Garamond" pitchFamily="18" charset="0"/>
                <a:cs typeface="Arial" panose="020B0604020202020204" pitchFamily="34" charset="0"/>
              </a:rPr>
              <a:t>work organization </a:t>
            </a:r>
            <a:r>
              <a:rPr lang="en-US" altLang="en-US" sz="2800" dirty="0">
                <a:latin typeface="Garamond" pitchFamily="18" charset="0"/>
                <a:cs typeface="Arial" panose="020B0604020202020204" pitchFamily="34" charset="0"/>
              </a:rPr>
              <a:t>and</a:t>
            </a:r>
            <a:r>
              <a:rPr lang="en-US" altLang="en-US" sz="2800" b="1" dirty="0">
                <a:latin typeface="Garamond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chemeClr val="accent3">
                    <a:lumMod val="75000"/>
                  </a:schemeClr>
                </a:solidFill>
                <a:latin typeface="Garamond" pitchFamily="18" charset="0"/>
                <a:cs typeface="Arial" panose="020B0604020202020204" pitchFamily="34" charset="0"/>
              </a:rPr>
              <a:t>management</a:t>
            </a:r>
            <a:r>
              <a:rPr lang="en-US" altLang="en-US" sz="2800" u="sng" dirty="0">
                <a:latin typeface="Garamond" pitchFamily="18" charset="0"/>
                <a:cs typeface="Arial" panose="020B0604020202020204" pitchFamily="34" charset="0"/>
              </a:rPr>
              <a:t>,</a:t>
            </a:r>
            <a:r>
              <a:rPr lang="en-US" altLang="en-US" sz="2800" dirty="0">
                <a:latin typeface="Garamond" pitchFamily="18" charset="0"/>
                <a:cs typeface="Arial" panose="020B0604020202020204" pitchFamily="34" charset="0"/>
              </a:rPr>
              <a:t> and </a:t>
            </a:r>
            <a:r>
              <a:rPr lang="en-US" altLang="en-US" sz="2800" b="1" dirty="0">
                <a:solidFill>
                  <a:srgbClr val="7030A0"/>
                </a:solidFill>
                <a:latin typeface="Garamond" pitchFamily="18" charset="0"/>
                <a:cs typeface="Arial" panose="020B0604020202020204" pitchFamily="34" charset="0"/>
              </a:rPr>
              <a:t>other environmental 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  <a:cs typeface="Arial" panose="020B0604020202020204" pitchFamily="34" charset="0"/>
              </a:rPr>
              <a:t>and organizational </a:t>
            </a:r>
            <a:r>
              <a:rPr lang="en-US" altLang="en-US" sz="2800" b="1" dirty="0">
                <a:solidFill>
                  <a:srgbClr val="0070C0"/>
                </a:solidFill>
                <a:latin typeface="Garamond" pitchFamily="18" charset="0"/>
                <a:cs typeface="Arial" panose="020B0604020202020204" pitchFamily="34" charset="0"/>
              </a:rPr>
              <a:t>conditions</a:t>
            </a:r>
            <a:r>
              <a:rPr lang="en-US" altLang="en-US" sz="2800" b="1" dirty="0">
                <a:latin typeface="Garamond" pitchFamily="18" charset="0"/>
                <a:cs typeface="Arial" panose="020B0604020202020204" pitchFamily="34" charset="0"/>
              </a:rPr>
              <a:t>,</a:t>
            </a:r>
            <a:r>
              <a:rPr lang="en-US" altLang="en-US" sz="2800" dirty="0">
                <a:latin typeface="Garamond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on the one hand</a:t>
            </a:r>
            <a:r>
              <a:rPr lang="en-US" altLang="en-US" sz="2800" b="1" dirty="0">
                <a:latin typeface="Garamond" pitchFamily="18" charset="0"/>
                <a:cs typeface="Arial" panose="020B0604020202020204" pitchFamily="34" charset="0"/>
              </a:rPr>
              <a:t>, </a:t>
            </a:r>
            <a:r>
              <a:rPr lang="en-US" altLang="en-US" sz="2800" dirty="0">
                <a:latin typeface="Garamond" pitchFamily="18" charset="0"/>
                <a:cs typeface="Arial" panose="020B0604020202020204" pitchFamily="34" charset="0"/>
              </a:rPr>
              <a:t>and the </a:t>
            </a:r>
            <a:r>
              <a:rPr lang="en-US" altLang="en-US" sz="2800" b="1" dirty="0">
                <a:solidFill>
                  <a:srgbClr val="0070C0"/>
                </a:solidFill>
                <a:latin typeface="Garamond" pitchFamily="18" charset="0"/>
                <a:cs typeface="Arial" panose="020B0604020202020204" pitchFamily="34" charset="0"/>
              </a:rPr>
              <a:t>employees‘ competencies</a:t>
            </a:r>
            <a:r>
              <a:rPr lang="en-US" altLang="en-US" sz="2800" b="1" u="sng" dirty="0">
                <a:solidFill>
                  <a:srgbClr val="0070C0"/>
                </a:solidFill>
                <a:latin typeface="Garamond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and </a:t>
            </a:r>
            <a:r>
              <a:rPr lang="en-US" altLang="en-US" sz="2800" b="1" dirty="0">
                <a:solidFill>
                  <a:srgbClr val="00B050"/>
                </a:solidFill>
                <a:latin typeface="Garamond" pitchFamily="18" charset="0"/>
                <a:cs typeface="Arial" panose="020B0604020202020204" pitchFamily="34" charset="0"/>
              </a:rPr>
              <a:t>needs </a:t>
            </a:r>
            <a:r>
              <a:rPr lang="en-US" altLang="en-US" sz="2800" b="1" dirty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on the other. </a:t>
            </a:r>
          </a:p>
          <a:p>
            <a:pPr>
              <a:defRPr/>
            </a:pPr>
            <a:endParaRPr lang="en-US" altLang="en-US" sz="2800" dirty="0">
              <a:latin typeface="Garamond" pitchFamily="18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800" dirty="0">
                <a:latin typeface="Garamond" pitchFamily="18" charset="0"/>
                <a:cs typeface="Arial" panose="020B0604020202020204" pitchFamily="34" charset="0"/>
              </a:rPr>
              <a:t>As such, </a:t>
            </a:r>
            <a:r>
              <a:rPr lang="en-US" altLang="en-US" sz="2800" b="1" dirty="0">
                <a:latin typeface="Garamond" pitchFamily="18" charset="0"/>
                <a:cs typeface="Arial" panose="020B0604020202020204" pitchFamily="34" charset="0"/>
              </a:rPr>
              <a:t>they refer to those </a:t>
            </a:r>
            <a:r>
              <a:rPr lang="en-US" altLang="en-US" sz="28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interactions that prove to have a </a:t>
            </a:r>
            <a:r>
              <a:rPr lang="en-US" altLang="en-US" sz="2800" b="1" dirty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hazardous influence </a:t>
            </a:r>
            <a:r>
              <a:rPr lang="en-US" altLang="en-US" sz="2800" b="1" dirty="0">
                <a:latin typeface="Garamond" pitchFamily="18" charset="0"/>
                <a:cs typeface="Arial" panose="020B0604020202020204" pitchFamily="34" charset="0"/>
              </a:rPr>
              <a:t>over </a:t>
            </a:r>
            <a:r>
              <a:rPr lang="en-US" altLang="en-US" sz="28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employees' health </a:t>
            </a:r>
            <a:r>
              <a:rPr lang="en-US" altLang="en-US" sz="2800" b="1" dirty="0">
                <a:latin typeface="Garamond" pitchFamily="18" charset="0"/>
                <a:cs typeface="Arial" panose="020B0604020202020204" pitchFamily="34" charset="0"/>
              </a:rPr>
              <a:t>through their </a:t>
            </a:r>
            <a:r>
              <a:rPr lang="en-US" altLang="en-US" sz="28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perceptions and experience</a:t>
            </a:r>
            <a:r>
              <a:rPr lang="en-US" altLang="en-US" sz="2800" b="1" dirty="0">
                <a:latin typeface="Garamond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581791" y="4420027"/>
            <a:ext cx="2160240" cy="219891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 eaLnBrk="1" hangingPunct="1">
              <a:defRPr/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employees‘ 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Competencies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needs</a:t>
            </a:r>
          </a:p>
        </p:txBody>
      </p:sp>
      <p:sp>
        <p:nvSpPr>
          <p:cNvPr id="6" name="Rectangle 5"/>
          <p:cNvSpPr/>
          <p:nvPr/>
        </p:nvSpPr>
        <p:spPr>
          <a:xfrm>
            <a:off x="384856" y="4372172"/>
            <a:ext cx="4558426" cy="2246769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buFontTx/>
              <a:buChar char="•"/>
              <a:defRPr/>
            </a:pPr>
            <a:r>
              <a:rPr lang="en-US" sz="2800" b="1" dirty="0"/>
              <a:t>job content, </a:t>
            </a:r>
          </a:p>
          <a:p>
            <a:pPr>
              <a:buFontTx/>
              <a:buChar char="•"/>
              <a:defRPr/>
            </a:pPr>
            <a:r>
              <a:rPr lang="en-US" sz="2800" b="1" dirty="0"/>
              <a:t> work organization, </a:t>
            </a:r>
            <a:endParaRPr lang="en-US" sz="2800" dirty="0"/>
          </a:p>
          <a:p>
            <a:pPr>
              <a:buFontTx/>
              <a:buChar char="•"/>
              <a:defRPr/>
            </a:pPr>
            <a:r>
              <a:rPr lang="en-US" sz="2800" b="1" dirty="0"/>
              <a:t> management</a:t>
            </a:r>
            <a:r>
              <a:rPr lang="en-US" sz="2800" dirty="0"/>
              <a:t>,</a:t>
            </a:r>
          </a:p>
          <a:p>
            <a:pPr>
              <a:buFontTx/>
              <a:buChar char="•"/>
              <a:defRPr/>
            </a:pPr>
            <a:r>
              <a:rPr lang="en-US" sz="2800" dirty="0"/>
              <a:t> </a:t>
            </a:r>
            <a:r>
              <a:rPr lang="en-US" sz="2800" b="1" dirty="0"/>
              <a:t>other environmental. &amp;</a:t>
            </a:r>
          </a:p>
          <a:p>
            <a:pPr>
              <a:defRPr/>
            </a:pPr>
            <a:r>
              <a:rPr lang="en-US" sz="2800" b="1" dirty="0"/>
              <a:t> organiz</a:t>
            </a:r>
            <a:r>
              <a:rPr lang="en-US" altLang="en-US" sz="2800" b="1" dirty="0">
                <a:latin typeface="Garamond" pitchFamily="18" charset="0"/>
                <a:cs typeface="Arial" panose="020B0604020202020204" pitchFamily="34" charset="0"/>
              </a:rPr>
              <a:t>ational </a:t>
            </a:r>
            <a:r>
              <a:rPr lang="en-US" sz="2800" b="1" dirty="0"/>
              <a:t>conditions</a:t>
            </a: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4558426" y="4627798"/>
            <a:ext cx="2160588" cy="9144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Interaction</a:t>
            </a:r>
            <a:r>
              <a:rPr lang="en-US" dirty="0"/>
              <a:t> 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4491175" y="5877272"/>
            <a:ext cx="134096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5791840" y="5877272"/>
            <a:ext cx="102151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pic>
        <p:nvPicPr>
          <p:cNvPr id="11" name="Picture 1" descr="painter Nikolas Sider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9" y="18038"/>
            <a:ext cx="1480222" cy="103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943282" y="6201259"/>
            <a:ext cx="1372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March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2023 </a:t>
            </a:r>
            <a:endParaRPr lang="en-MY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582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404664"/>
            <a:ext cx="4932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Garamond" pitchFamily="18" charset="0"/>
                <a:cs typeface="Times New Roman" pitchFamily="18" charset="0"/>
              </a:rPr>
              <a:t>Psycho-social hazards at workplace  Cont</a:t>
            </a:r>
            <a:r>
              <a:rPr lang="en-US" sz="2000" b="1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.   </a:t>
            </a:r>
            <a:endParaRPr lang="en-MY" sz="2000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08720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800" b="1" dirty="0">
                <a:latin typeface="Garamond" pitchFamily="18" charset="0"/>
              </a:rPr>
              <a:t>Psychosocial risks </a:t>
            </a:r>
            <a:r>
              <a:rPr lang="en-US" sz="2800" dirty="0">
                <a:latin typeface="Garamond" pitchFamily="18" charset="0"/>
              </a:rPr>
              <a:t>at the workplace have been identified as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significant emerging risks.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Linked to psychosocial risks, issues as: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Work-related stress </a:t>
            </a:r>
            <a:endParaRPr lang="en-US" sz="2800" dirty="0">
              <a:solidFill>
                <a:srgbClr val="C00000"/>
              </a:solidFill>
              <a:latin typeface="Garamond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Workplace violence</a:t>
            </a:r>
            <a:r>
              <a:rPr lang="en-US" sz="2800" dirty="0">
                <a:solidFill>
                  <a:schemeClr val="tx2"/>
                </a:solidFill>
                <a:latin typeface="Garamond" pitchFamily="18" charset="0"/>
              </a:rPr>
              <a:t> </a:t>
            </a:r>
          </a:p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Both issues are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widely recognized as major 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challenges to occupational health and safety</a:t>
            </a:r>
            <a:endParaRPr lang="ar-EG" sz="28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35332"/>
            <a:ext cx="2267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>
                <a:solidFill>
                  <a:srgbClr val="FF0000"/>
                </a:solidFill>
                <a:latin typeface="Garamond" pitchFamily="18" charset="0"/>
              </a:rPr>
              <a:t>Psychosocial hazards</a:t>
            </a:r>
            <a:endParaRPr lang="en-MY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76200" y="30079"/>
            <a:ext cx="2267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>
                <a:solidFill>
                  <a:srgbClr val="FF0000"/>
                </a:solidFill>
                <a:latin typeface="Garamond" pitchFamily="18" charset="0"/>
              </a:rPr>
              <a:t>Psychosocial hazards</a:t>
            </a:r>
            <a:endParaRPr lang="en-MY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1344" y="4509119"/>
            <a:ext cx="88451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Psychosocial risks go hand in hand with the experience of  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work-related stress. </a:t>
            </a:r>
          </a:p>
        </p:txBody>
      </p:sp>
      <p:pic>
        <p:nvPicPr>
          <p:cNvPr id="9" name="Picture 1" descr="painter Nikolas Sider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896" y="1412777"/>
            <a:ext cx="2124600" cy="172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46893" y="6488668"/>
            <a:ext cx="1372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March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2023 </a:t>
            </a:r>
            <a:endParaRPr lang="en-MY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6010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18" y="916388"/>
            <a:ext cx="9117182" cy="539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b="1" i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    Introduction:</a:t>
            </a:r>
            <a:r>
              <a:rPr lang="en-US" sz="2800" b="1" i="1" dirty="0">
                <a:latin typeface="Garamond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8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Workplace stress </a:t>
            </a:r>
            <a:r>
              <a:rPr lang="en-US" sz="2800" dirty="0">
                <a:latin typeface="Garamond" pitchFamily="18" charset="0"/>
                <a:cs typeface="Arial" pitchFamily="34" charset="0"/>
              </a:rPr>
              <a:t>is an </a:t>
            </a:r>
            <a:r>
              <a:rPr lang="en-US" sz="2800" b="1" dirty="0">
                <a:latin typeface="Garamond" pitchFamily="18" charset="0"/>
                <a:cs typeface="Arial" pitchFamily="34" charset="0"/>
              </a:rPr>
              <a:t>epidemic</a:t>
            </a:r>
            <a:r>
              <a:rPr lang="en-US" sz="2800" dirty="0">
                <a:latin typeface="Garamond" pitchFamily="18" charset="0"/>
                <a:cs typeface="Arial" pitchFamily="34" charset="0"/>
              </a:rPr>
              <a:t> that has hit the workplace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latin typeface="Garamond" pitchFamily="18" charset="0"/>
                <a:cs typeface="Arial" pitchFamily="34" charset="0"/>
              </a:rPr>
              <a:t> in the current era of </a:t>
            </a:r>
            <a:r>
              <a:rPr lang="en-US" sz="2800" b="1" dirty="0">
                <a:latin typeface="Garamond" pitchFamily="18" charset="0"/>
                <a:cs typeface="Arial" pitchFamily="34" charset="0"/>
              </a:rPr>
              <a:t>high technology</a:t>
            </a:r>
            <a:r>
              <a:rPr lang="en-US" sz="2800" dirty="0">
                <a:latin typeface="Garamond" pitchFamily="18" charset="0"/>
                <a:cs typeface="Arial" pitchFamily="34" charset="0"/>
              </a:rPr>
              <a:t>.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800" b="1" dirty="0">
                <a:latin typeface="Garamond" pitchFamily="18" charset="0"/>
                <a:cs typeface="Arial" pitchFamily="34" charset="0"/>
              </a:rPr>
              <a:t>Managers must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prevent stress </a:t>
            </a:r>
            <a:r>
              <a:rPr lang="en-US" sz="2800" dirty="0">
                <a:latin typeface="Garamond" pitchFamily="18" charset="0"/>
                <a:cs typeface="Arial" pitchFamily="34" charset="0"/>
              </a:rPr>
              <a:t>from affecting their workers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latin typeface="Garamond" pitchFamily="18" charset="0"/>
                <a:cs typeface="Arial" pitchFamily="34" charset="0"/>
              </a:rPr>
              <a:t> as it is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very costly </a:t>
            </a:r>
            <a:r>
              <a:rPr lang="en-US" sz="2800" b="1" dirty="0">
                <a:latin typeface="Garamond" pitchFamily="18" charset="0"/>
                <a:cs typeface="Arial" pitchFamily="34" charset="0"/>
              </a:rPr>
              <a:t>to correct the situation later</a:t>
            </a:r>
            <a:endParaRPr lang="en-US" sz="2800" dirty="0">
              <a:latin typeface="Garamond" pitchFamily="18" charset="0"/>
              <a:cs typeface="Arial" pitchFamily="34" charset="0"/>
            </a:endParaRP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800" dirty="0">
                <a:latin typeface="Garamond" pitchFamily="18" charset="0"/>
                <a:cs typeface="Arial" pitchFamily="34" charset="0"/>
              </a:rPr>
              <a:t>It is capable of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reducing productivity</a:t>
            </a:r>
            <a:r>
              <a:rPr lang="en-US" sz="2800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800" dirty="0">
                <a:latin typeface="Garamond" pitchFamily="18" charset="0"/>
                <a:cs typeface="Arial" pitchFamily="34" charset="0"/>
              </a:rPr>
              <a:t>resulting in the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2800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decline of the performance</a:t>
            </a:r>
            <a:r>
              <a:rPr lang="en-US" sz="2800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800" dirty="0">
                <a:latin typeface="Garamond" pitchFamily="18" charset="0"/>
                <a:cs typeface="Arial" pitchFamily="34" charset="0"/>
              </a:rPr>
              <a:t>of their workers.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Implementing an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effective strategy</a:t>
            </a:r>
            <a:r>
              <a:rPr lang="en-US" sz="2800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 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will prevent organizations from </a:t>
            </a:r>
            <a:r>
              <a:rPr lang="en-MY" sz="2800" dirty="0">
                <a:latin typeface="Garamond" pitchFamily="18" charset="0"/>
              </a:rPr>
              <a:t>bearing  ,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losses and 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2800" dirty="0">
                <a:latin typeface="Garamond" pitchFamily="18" charset="0"/>
                <a:cs typeface="Arial" pitchFamily="34" charset="0"/>
              </a:rPr>
              <a:t>will enable </a:t>
            </a:r>
            <a:r>
              <a:rPr lang="en-US" sz="2800" b="1" dirty="0">
                <a:solidFill>
                  <a:srgbClr val="005C2A"/>
                </a:solidFill>
                <a:latin typeface="Garamond" pitchFamily="18" charset="0"/>
                <a:cs typeface="Arial" pitchFamily="34" charset="0"/>
              </a:rPr>
              <a:t>workers to enjoy </a:t>
            </a:r>
            <a:r>
              <a:rPr lang="en-US" sz="2800" dirty="0">
                <a:latin typeface="Garamond" pitchFamily="18" charset="0"/>
                <a:cs typeface="Arial" pitchFamily="34" charset="0"/>
              </a:rPr>
              <a:t>a healthy, harmonious and 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2800" dirty="0">
                <a:latin typeface="Garamond" pitchFamily="18" charset="0"/>
                <a:cs typeface="Arial" pitchFamily="34" charset="0"/>
              </a:rPr>
              <a:t>quality life. 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2800" dirty="0">
                <a:latin typeface="Garamond" pitchFamily="18" charset="0"/>
                <a:cs typeface="Arial" pitchFamily="34" charset="0"/>
              </a:rPr>
              <a:t>Furthermore it will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enhance the productivity </a:t>
            </a:r>
            <a:r>
              <a:rPr lang="en-US" sz="2800" dirty="0">
                <a:latin typeface="Garamond" pitchFamily="18" charset="0"/>
                <a:cs typeface="Arial" pitchFamily="34" charset="0"/>
              </a:rPr>
              <a:t>of </a:t>
            </a:r>
          </a:p>
          <a:p>
            <a:pPr>
              <a:defRPr/>
            </a:pPr>
            <a:r>
              <a:rPr lang="en-US" sz="2800" dirty="0">
                <a:latin typeface="Garamond" pitchFamily="18" charset="0"/>
                <a:cs typeface="Arial" pitchFamily="34" charset="0"/>
              </a:rPr>
              <a:t> the workers and organizations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1720" y="331613"/>
            <a:ext cx="4759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related stress</a:t>
            </a:r>
            <a:endParaRPr lang="ar-EG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6" descr="Young Businessman Stressed Out At Work Surrounded By Businesspeop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-2735"/>
            <a:ext cx="1640304" cy="141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15616" y="6368866"/>
            <a:ext cx="1372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March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2023 </a:t>
            </a:r>
            <a:endParaRPr lang="en-MY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7212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18" y="404664"/>
            <a:ext cx="91440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latin typeface="Garamond" pitchFamily="18" charset="0"/>
              </a:rPr>
              <a:t>As health is not merely the absence of disease or infirmity but a positive state of complete physical, mental and social well-being </a:t>
            </a:r>
            <a:r>
              <a:rPr lang="en-US" b="1" dirty="0">
                <a:solidFill>
                  <a:schemeClr val="tx2"/>
                </a:solidFill>
                <a:latin typeface="Garamond" pitchFamily="18" charset="0"/>
              </a:rPr>
              <a:t>(WHO, 1948), </a:t>
            </a:r>
          </a:p>
          <a:p>
            <a:pPr>
              <a:defRPr/>
            </a:pPr>
            <a:r>
              <a:rPr lang="en-US" sz="2800" b="1" dirty="0">
                <a:latin typeface="Garamond" pitchFamily="18" charset="0"/>
              </a:rPr>
              <a:t>A healthy working environment </a:t>
            </a:r>
            <a:r>
              <a:rPr lang="en-US" sz="2800" dirty="0">
                <a:latin typeface="Garamond" pitchFamily="18" charset="0"/>
              </a:rPr>
              <a:t>is one in which there is 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not only an absence of harmful conditions</a:t>
            </a:r>
            <a:r>
              <a:rPr lang="en-US" sz="2800" dirty="0">
                <a:latin typeface="Garamond" pitchFamily="18" charset="0"/>
              </a:rPr>
              <a:t> </a:t>
            </a:r>
            <a:r>
              <a:rPr lang="en-US" sz="2800" b="1" dirty="0">
                <a:latin typeface="Garamond" pitchFamily="18" charset="0"/>
              </a:rPr>
              <a:t>but an abundance of health-promoting ones</a:t>
            </a:r>
            <a:r>
              <a:rPr lang="ar-EG" sz="2800" b="1" dirty="0">
                <a:latin typeface="Garamond" pitchFamily="18" charset="0"/>
              </a:rPr>
              <a:t>.</a:t>
            </a:r>
            <a:endParaRPr lang="en-US" sz="2800" b="1" dirty="0">
              <a:latin typeface="Garamond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Stress occurs in a wide range of work circumstances </a:t>
            </a:r>
            <a:r>
              <a:rPr lang="en-US" sz="2800" dirty="0">
                <a:latin typeface="Garamond" pitchFamily="18" charset="0"/>
              </a:rPr>
              <a:t>but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is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often made worse when </a:t>
            </a:r>
            <a:r>
              <a:rPr lang="en-US" sz="2800" b="1" u="sng" dirty="0">
                <a:solidFill>
                  <a:srgbClr val="FF0000"/>
                </a:solidFill>
                <a:latin typeface="Garamond" pitchFamily="18" charset="0"/>
              </a:rPr>
              <a:t>employees feel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>
                <a:latin typeface="Garamond" pitchFamily="18" charset="0"/>
              </a:rPr>
              <a:t>They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have little support </a:t>
            </a:r>
            <a:r>
              <a:rPr lang="en-US" sz="2800" b="1" dirty="0">
                <a:latin typeface="Garamond" pitchFamily="18" charset="0"/>
              </a:rPr>
              <a:t>from supervisors and colleagu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Little control </a:t>
            </a:r>
            <a:r>
              <a:rPr lang="en-US" sz="2800" b="1" dirty="0">
                <a:latin typeface="Garamond" pitchFamily="18" charset="0"/>
              </a:rPr>
              <a:t>over work processes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800" b="1" dirty="0">
                <a:latin typeface="Garamond" pitchFamily="18" charset="0"/>
                <a:cs typeface="Arial" pitchFamily="34" charset="0"/>
              </a:rPr>
              <a:t>There is often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confusion</a:t>
            </a:r>
            <a:r>
              <a:rPr lang="en-US" sz="2800" b="1" dirty="0">
                <a:latin typeface="Garamond" pitchFamily="18" charset="0"/>
                <a:cs typeface="Arial" pitchFamily="34" charset="0"/>
              </a:rPr>
              <a:t> between 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pressure </a:t>
            </a:r>
            <a:r>
              <a:rPr lang="en-US" sz="2800" b="1" dirty="0">
                <a:latin typeface="Garamond" pitchFamily="18" charset="0"/>
                <a:cs typeface="Arial" pitchFamily="34" charset="0"/>
              </a:rPr>
              <a:t>or challenge and 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stress</a:t>
            </a:r>
          </a:p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Pressur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e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at the workplace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is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unavoidable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due to the demands</a:t>
            </a:r>
            <a:endParaRPr lang="en-MY" sz="2800" dirty="0"/>
          </a:p>
        </p:txBody>
      </p:sp>
      <p:sp>
        <p:nvSpPr>
          <p:cNvPr id="3" name="Right Arrow 2"/>
          <p:cNvSpPr/>
          <p:nvPr/>
        </p:nvSpPr>
        <p:spPr>
          <a:xfrm>
            <a:off x="7096246" y="6529418"/>
            <a:ext cx="14401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6" name="Rectangle 5"/>
          <p:cNvSpPr/>
          <p:nvPr/>
        </p:nvSpPr>
        <p:spPr>
          <a:xfrm>
            <a:off x="395536" y="6588"/>
            <a:ext cx="47598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related stress</a:t>
            </a:r>
            <a:endParaRPr lang="ar-EG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Young Businessman Stressed Out At Work Surrounded By Businesspeop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49080"/>
            <a:ext cx="281158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43608" y="6402402"/>
            <a:ext cx="1372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March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2023 </a:t>
            </a:r>
            <a:endParaRPr lang="en-MY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1948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80528" y="44624"/>
            <a:ext cx="9324528" cy="691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Pressure 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at the workplace is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unavoidable 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due to the demands of the  </a:t>
            </a:r>
            <a:r>
              <a:rPr lang="en-MY" sz="2800" b="1" dirty="0">
                <a:latin typeface="Garamond" pitchFamily="18" charset="0"/>
              </a:rPr>
              <a:t>modern</a:t>
            </a:r>
            <a:r>
              <a:rPr lang="en-US" sz="2800" b="1" dirty="0">
                <a:solidFill>
                  <a:srgbClr val="000000"/>
                </a:solidFill>
                <a:latin typeface="Garamond" pitchFamily="18" charset="0"/>
              </a:rPr>
              <a:t>  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work environment. 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Pressure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perceived as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acceptable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by an individual, may </a:t>
            </a:r>
            <a:r>
              <a:rPr lang="en-US" sz="2800" b="1" dirty="0">
                <a:latin typeface="Garamond" pitchFamily="18" charset="0"/>
                <a:cs typeface="Arial" pitchFamily="34" charset="0"/>
              </a:rPr>
              <a:t>even 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keep workers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alert,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motivated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able to </a:t>
            </a:r>
            <a:r>
              <a:rPr lang="en-US" sz="2800" b="1" dirty="0">
                <a:solidFill>
                  <a:srgbClr val="00B0F0"/>
                </a:solidFill>
                <a:latin typeface="Garamond" pitchFamily="18" charset="0"/>
                <a:cs typeface="Arial" pitchFamily="34" charset="0"/>
              </a:rPr>
              <a:t>work &amp;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learn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, </a:t>
            </a:r>
            <a:r>
              <a:rPr lang="en-US" sz="2800" b="1" dirty="0">
                <a:solidFill>
                  <a:srgbClr val="7030A0"/>
                </a:solidFill>
                <a:latin typeface="Garamond" pitchFamily="18" charset="0"/>
                <a:cs typeface="Arial" pitchFamily="34" charset="0"/>
              </a:rPr>
              <a:t>depending on the available resources and personal characteristics 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However,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when that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pressure becomes excessive</a:t>
            </a:r>
          </a:p>
          <a:p>
            <a:pPr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  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or  otherwise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unmanageable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it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leads to stress. 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Arial" pitchFamily="34" charset="0"/>
            </a:endParaRPr>
          </a:p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                                              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So 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There is also a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POSITIVE type of Stress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that encourages workers to be more aggressive so as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to increase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their 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productivity;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eustress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Eustress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is experienced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moderately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and is capable of    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motivating people to achieve their goals and succeed 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  <a:cs typeface="Arial" pitchFamily="34" charset="0"/>
              </a:rPr>
              <a:t>in completing their task. 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After the optimum level, </a:t>
            </a:r>
            <a:r>
              <a:rPr lang="en-US" sz="20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more stress</a:t>
            </a:r>
            <a:endParaRPr lang="en-MY" sz="2000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28763" y="3560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" name="Picture 6" descr="Young Businessman Stressed Out At Work Surrounded By Businesspeop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934" y="2204864"/>
            <a:ext cx="162860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5652120" y="6615684"/>
            <a:ext cx="32826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6" name="Rectangle 5"/>
          <p:cNvSpPr/>
          <p:nvPr/>
        </p:nvSpPr>
        <p:spPr>
          <a:xfrm>
            <a:off x="-686214" y="5949280"/>
            <a:ext cx="1372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March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2023 </a:t>
            </a:r>
            <a:endParaRPr lang="en-MY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9281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0648"/>
            <a:ext cx="9029359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800" b="1" dirty="0">
                <a:solidFill>
                  <a:schemeClr val="accent1"/>
                </a:solidFill>
                <a:latin typeface="Garamond" pitchFamily="18" charset="0"/>
                <a:cs typeface="Arial" pitchFamily="34" charset="0"/>
              </a:rPr>
              <a:t>After the </a:t>
            </a:r>
            <a:r>
              <a:rPr lang="en-US" sz="2800" b="1" u="sng" dirty="0">
                <a:solidFill>
                  <a:schemeClr val="accent1"/>
                </a:solidFill>
                <a:latin typeface="Garamond" pitchFamily="18" charset="0"/>
                <a:cs typeface="Arial" pitchFamily="34" charset="0"/>
              </a:rPr>
              <a:t>optimum</a:t>
            </a:r>
            <a:r>
              <a:rPr lang="en-US" sz="2800" b="1" dirty="0">
                <a:solidFill>
                  <a:schemeClr val="accent1"/>
                </a:solidFill>
                <a:latin typeface="Garamond" pitchFamily="18" charset="0"/>
                <a:cs typeface="Arial" pitchFamily="34" charset="0"/>
              </a:rPr>
              <a:t> level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,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more stress will have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a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NEGA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TIVE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effect</a:t>
            </a:r>
            <a:r>
              <a:rPr lang="en-US" sz="2800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 on the performance</a:t>
            </a:r>
            <a:r>
              <a:rPr lang="en-US" sz="2800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of workers. 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800" dirty="0">
                <a:solidFill>
                  <a:schemeClr val="tx2"/>
                </a:solidFill>
                <a:latin typeface="Garamond" pitchFamily="18" charset="0"/>
                <a:cs typeface="Arial" pitchFamily="34" charset="0"/>
              </a:rPr>
              <a:t>A 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  <a:cs typeface="Arial" pitchFamily="34" charset="0"/>
              </a:rPr>
              <a:t>low level</a:t>
            </a:r>
            <a:r>
              <a:rPr lang="en-US" sz="2800" dirty="0">
                <a:solidFill>
                  <a:schemeClr val="tx2"/>
                </a:solidFill>
                <a:latin typeface="Garamond" pitchFamily="18" charset="0"/>
                <a:cs typeface="Arial" pitchFamily="34" charset="0"/>
              </a:rPr>
              <a:t> of arousal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will also </a:t>
            </a:r>
            <a:r>
              <a:rPr lang="en-US" sz="2800" b="1" dirty="0">
                <a:latin typeface="Garamond" pitchFamily="18" charset="0"/>
                <a:cs typeface="Arial" pitchFamily="34" charset="0"/>
              </a:rPr>
              <a:t>cause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workers to experience Distress. 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Therefore, </a:t>
            </a:r>
            <a:r>
              <a:rPr lang="en-US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workers must be motivated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so that they can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achieve the optimum leve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l of arousal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or stimulation in order to improve their performance.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23728" y="2924944"/>
            <a:ext cx="6905631" cy="32403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sp>
        <p:nvSpPr>
          <p:cNvPr id="4" name="Rectangle 3"/>
          <p:cNvSpPr/>
          <p:nvPr/>
        </p:nvSpPr>
        <p:spPr>
          <a:xfrm>
            <a:off x="539552" y="6023029"/>
            <a:ext cx="5976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-Roman" charset="0"/>
                <a:cs typeface="Times New Roman" pitchFamily="18" charset="0"/>
              </a:rPr>
              <a:t>Yerkes-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Palatino-Roman" charset="0"/>
                <a:cs typeface="Times New Roman" pitchFamily="18" charset="0"/>
              </a:rPr>
              <a:t>DodsonÊs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-Roman" charset="0"/>
                <a:cs typeface="Times New Roman" pitchFamily="18" charset="0"/>
              </a:rPr>
              <a:t> curve</a:t>
            </a:r>
            <a:b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-Roman" charset="0"/>
                <a:cs typeface="Times New Roman" pitchFamily="18" charset="0"/>
              </a:rPr>
            </a:b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-Roman" charset="0"/>
                <a:cs typeface="Times New Roman" pitchFamily="18" charset="0"/>
              </a:rPr>
              <a:t>Source: Adapted from Nelson &amp; Quick (2005)</a:t>
            </a:r>
            <a:endParaRPr lang="en-MY" dirty="0"/>
          </a:p>
        </p:txBody>
      </p:sp>
      <p:pic>
        <p:nvPicPr>
          <p:cNvPr id="5" name="Picture 6" descr="Young Businessman Stressed Out At Work Surrounded By Businesspeop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67570"/>
            <a:ext cx="2160240" cy="273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228184" y="6519322"/>
            <a:ext cx="1372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March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2023 </a:t>
            </a:r>
            <a:endParaRPr lang="en-MY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741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552" y="6023029"/>
            <a:ext cx="5976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-Roman" charset="0"/>
                <a:cs typeface="Times New Roman" pitchFamily="18" charset="0"/>
              </a:rPr>
              <a:t>Yerkes-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Palatino-Roman" charset="0"/>
                <a:cs typeface="Times New Roman" pitchFamily="18" charset="0"/>
              </a:rPr>
              <a:t>DodsonÊs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-Roman" charset="0"/>
                <a:cs typeface="Times New Roman" pitchFamily="18" charset="0"/>
              </a:rPr>
              <a:t> curve</a:t>
            </a:r>
            <a:b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-Roman" charset="0"/>
                <a:cs typeface="Times New Roman" pitchFamily="18" charset="0"/>
              </a:rPr>
            </a:b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-Roman" charset="0"/>
                <a:cs typeface="Times New Roman" pitchFamily="18" charset="0"/>
              </a:rPr>
              <a:t>Source: Adapted from Nelson &amp; Quick (2005)</a:t>
            </a:r>
            <a:endParaRPr lang="en-MY" dirty="0"/>
          </a:p>
        </p:txBody>
      </p:sp>
      <p:sp>
        <p:nvSpPr>
          <p:cNvPr id="4" name="Rectangle 3"/>
          <p:cNvSpPr/>
          <p:nvPr/>
        </p:nvSpPr>
        <p:spPr>
          <a:xfrm>
            <a:off x="5830003" y="6346194"/>
            <a:ext cx="1372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March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2023 </a:t>
            </a:r>
            <a:endParaRPr lang="en-MY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6178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</TotalTime>
  <Words>1996</Words>
  <Application>Microsoft Office PowerPoint</Application>
  <PresentationFormat>On-screen Show (4:3)</PresentationFormat>
  <Paragraphs>303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Rafthijzeen@outlook.com</cp:lastModifiedBy>
  <cp:revision>61</cp:revision>
  <dcterms:created xsi:type="dcterms:W3CDTF">2020-02-02T07:36:44Z</dcterms:created>
  <dcterms:modified xsi:type="dcterms:W3CDTF">2023-03-12T09:50:55Z</dcterms:modified>
</cp:coreProperties>
</file>