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2" r:id="rId54"/>
    <p:sldId id="313" r:id="rId55"/>
    <p:sldId id="314" r:id="rId56"/>
    <p:sldId id="315" r:id="rId57"/>
    <p:sldId id="316" r:id="rId58"/>
  </p:sldIdLst>
  <p:sldSz cx="9144000" cy="6858000" type="screen4x3"/>
  <p:notesSz cx="6858000" cy="9144000"/>
  <p:defaultTextStyle>
    <a:defPPr lvl="0">
      <a:defRPr lang="en-US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9" Type="http://schemas.openxmlformats.org/officeDocument/2006/relationships/slide" Target="slides/slide38.xml" /><Relationship Id="rId21" Type="http://schemas.openxmlformats.org/officeDocument/2006/relationships/slide" Target="slides/slide20.xml" /><Relationship Id="rId34" Type="http://schemas.openxmlformats.org/officeDocument/2006/relationships/slide" Target="slides/slide33.xml" /><Relationship Id="rId42" Type="http://schemas.openxmlformats.org/officeDocument/2006/relationships/slide" Target="slides/slide41.xml" /><Relationship Id="rId47" Type="http://schemas.openxmlformats.org/officeDocument/2006/relationships/slide" Target="slides/slide46.xml" /><Relationship Id="rId50" Type="http://schemas.openxmlformats.org/officeDocument/2006/relationships/slide" Target="slides/slide49.xml" /><Relationship Id="rId55" Type="http://schemas.openxmlformats.org/officeDocument/2006/relationships/slide" Target="slides/slide54.xml" /><Relationship Id="rId63" Type="http://schemas.openxmlformats.org/officeDocument/2006/relationships/tableStyles" Target="tableStyles.xml" /><Relationship Id="rId7" Type="http://schemas.openxmlformats.org/officeDocument/2006/relationships/slide" Target="slides/slide6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41" Type="http://schemas.openxmlformats.org/officeDocument/2006/relationships/slide" Target="slides/slide40.xml" /><Relationship Id="rId54" Type="http://schemas.openxmlformats.org/officeDocument/2006/relationships/slide" Target="slides/slide53.xml" /><Relationship Id="rId62" Type="http://schemas.openxmlformats.org/officeDocument/2006/relationships/theme" Target="theme/them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40" Type="http://schemas.openxmlformats.org/officeDocument/2006/relationships/slide" Target="slides/slide39.xml" /><Relationship Id="rId45" Type="http://schemas.openxmlformats.org/officeDocument/2006/relationships/slide" Target="slides/slide44.xml" /><Relationship Id="rId53" Type="http://schemas.openxmlformats.org/officeDocument/2006/relationships/slide" Target="slides/slide52.xml" /><Relationship Id="rId58" Type="http://schemas.openxmlformats.org/officeDocument/2006/relationships/slide" Target="slides/slide57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slide" Target="slides/slide35.xml" /><Relationship Id="rId49" Type="http://schemas.openxmlformats.org/officeDocument/2006/relationships/slide" Target="slides/slide48.xml" /><Relationship Id="rId57" Type="http://schemas.openxmlformats.org/officeDocument/2006/relationships/slide" Target="slides/slide56.xml" /><Relationship Id="rId61" Type="http://schemas.openxmlformats.org/officeDocument/2006/relationships/viewProps" Target="viewProp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4" Type="http://schemas.openxmlformats.org/officeDocument/2006/relationships/slide" Target="slides/slide43.xml" /><Relationship Id="rId52" Type="http://schemas.openxmlformats.org/officeDocument/2006/relationships/slide" Target="slides/slide51.xml" /><Relationship Id="rId60" Type="http://schemas.openxmlformats.org/officeDocument/2006/relationships/presProps" Target="pres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43" Type="http://schemas.openxmlformats.org/officeDocument/2006/relationships/slide" Target="slides/slide42.xml" /><Relationship Id="rId48" Type="http://schemas.openxmlformats.org/officeDocument/2006/relationships/slide" Target="slides/slide47.xml" /><Relationship Id="rId56" Type="http://schemas.openxmlformats.org/officeDocument/2006/relationships/slide" Target="slides/slide55.xml" /><Relationship Id="rId8" Type="http://schemas.openxmlformats.org/officeDocument/2006/relationships/slide" Target="slides/slide7.xml" /><Relationship Id="rId51" Type="http://schemas.openxmlformats.org/officeDocument/2006/relationships/slide" Target="slides/slide50.xml" /><Relationship Id="rId3" Type="http://schemas.openxmlformats.org/officeDocument/2006/relationships/slide" Target="slides/slide2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46" Type="http://schemas.openxmlformats.org/officeDocument/2006/relationships/slide" Target="slides/slide45.xml" /><Relationship Id="rId59" Type="http://schemas.openxmlformats.org/officeDocument/2006/relationships/notesMaster" Target="notesMasters/notesMaster1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7F2ECD01-C7F6-4456-B10E-443F6EBD5797}" type="datetimeFigureOut">
              <a:rPr lang="ar-JO" smtClean="0"/>
              <a:pPr/>
              <a:t>08/01/1446</a:t>
            </a:fld>
            <a:endParaRPr lang="ar-J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J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J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C58D3D45-9325-4289-BC18-C2E2F5382E8E}" type="slidenum">
              <a:rPr lang="ar-JO" smtClean="0"/>
              <a:pPr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605146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D3D45-9325-4289-BC18-C2E2F5382E8E}" type="slidenum">
              <a:rPr lang="ar-JO" smtClean="0"/>
              <a:pPr/>
              <a:t>4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954442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D3D45-9325-4289-BC18-C2E2F5382E8E}" type="slidenum">
              <a:rPr lang="ar-JO" smtClean="0"/>
              <a:pPr/>
              <a:t>6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499383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Obtuse</a:t>
            </a:r>
            <a:r>
              <a:rPr lang="en-US" baseline="0" dirty="0"/>
              <a:t> </a:t>
            </a:r>
            <a:endParaRPr lang="ar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D3D45-9325-4289-BC18-C2E2F5382E8E}" type="slidenum">
              <a:rPr lang="ar-JO" smtClean="0"/>
              <a:pPr/>
              <a:t>8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887013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should include volume and frequency of feedings, type of </a:t>
            </a:r>
            <a:r>
              <a:rPr lang="en-US" dirty="0" err="1"/>
              <a:t>formula,preparationofformula,andpositioningoftheinfant</a:t>
            </a:r>
            <a:r>
              <a:rPr lang="en-US" dirty="0"/>
              <a:t> during the feeds.</a:t>
            </a:r>
            <a:endParaRPr lang="ar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D3D45-9325-4289-BC18-C2E2F5382E8E}" type="slidenum">
              <a:rPr lang="ar-JO" smtClean="0"/>
              <a:pPr/>
              <a:t>28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7346178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bedifﬁculttodiagnoseGERDinneurologicallyimpaired</a:t>
            </a:r>
            <a:r>
              <a:rPr lang="en-US" dirty="0"/>
              <a:t> children</a:t>
            </a:r>
            <a:endParaRPr lang="ar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D3D45-9325-4289-BC18-C2E2F5382E8E}" type="slidenum">
              <a:rPr lang="ar-JO" smtClean="0"/>
              <a:pPr/>
              <a:t>32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630722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D3D45-9325-4289-BC18-C2E2F5382E8E}" type="slidenum">
              <a:rPr lang="ar-JO" smtClean="0"/>
              <a:pPr/>
              <a:t>37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3349578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D3D45-9325-4289-BC18-C2E2F5382E8E}" type="slidenum">
              <a:rPr lang="ar-JO" smtClean="0"/>
              <a:pPr/>
              <a:t>54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2938969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898525" indent="-173038" algn="l" rtl="0"/>
            <a:r>
              <a:rPr lang="en-US" dirty="0" err="1"/>
              <a:t>Bethanechol</a:t>
            </a:r>
            <a:endParaRPr lang="en-US" dirty="0"/>
          </a:p>
          <a:p>
            <a:pPr marL="898525" indent="-173038" algn="l" rtl="0"/>
            <a:r>
              <a:rPr lang="en-US" dirty="0" err="1"/>
              <a:t>crisapride</a:t>
            </a:r>
            <a:endParaRPr lang="ar-JO" dirty="0"/>
          </a:p>
          <a:p>
            <a:endParaRPr lang="ar-J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8D3D45-9325-4289-BC18-C2E2F5382E8E}" type="slidenum">
              <a:rPr lang="ar-JO" smtClean="0"/>
              <a:pPr/>
              <a:t>55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889756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7/14/2024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7/14/2024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1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r" rtl="1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r" rtl="1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r" rtl="1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r" rtl="1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r" rtl="1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r" rtl="1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r" rtl="1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r" rtl="1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r" rtl="1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rtl="1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2" Type="http://schemas.openxmlformats.org/officeDocument/2006/relationships/image" Target="../media/image13.jpe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 /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2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2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 /><Relationship Id="rId1" Type="http://schemas.openxmlformats.org/officeDocument/2006/relationships/slideLayout" Target="../slideLayouts/slideLayout2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 /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2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Layout" Target="../slideLayouts/slideLayout2.xml" 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2.xml" 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2.xml" 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2.xml" 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 /><Relationship Id="rId1" Type="http://schemas.openxmlformats.org/officeDocument/2006/relationships/slideLayout" Target="../slideLayouts/slideLayout2.xml" 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 /><Relationship Id="rId1" Type="http://schemas.openxmlformats.org/officeDocument/2006/relationships/slideLayout" Target="../slideLayouts/slideLayout2.xml" 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2.xml" 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 /><Relationship Id="rId1" Type="http://schemas.openxmlformats.org/officeDocument/2006/relationships/slideLayout" Target="../slideLayouts/slideLayout2.xml" 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2.xml" 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 /><Relationship Id="rId1" Type="http://schemas.openxmlformats.org/officeDocument/2006/relationships/slideLayout" Target="../slideLayouts/slideLayout2.xml" 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 /><Relationship Id="rId1" Type="http://schemas.openxmlformats.org/officeDocument/2006/relationships/slideLayout" Target="../slideLayouts/slideLayout2.xml" 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 /><Relationship Id="rId1" Type="http://schemas.openxmlformats.org/officeDocument/2006/relationships/slideLayout" Target="../slideLayouts/slideLayout2.xml" 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 /><Relationship Id="rId1" Type="http://schemas.openxmlformats.org/officeDocument/2006/relationships/slideLayout" Target="../slideLayouts/slideLayout2.xml" 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 /><Relationship Id="rId1" Type="http://schemas.openxmlformats.org/officeDocument/2006/relationships/slideLayout" Target="../slideLayouts/slideLayout2.xml" 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 /><Relationship Id="rId1" Type="http://schemas.openxmlformats.org/officeDocument/2006/relationships/slideLayout" Target="../slideLayouts/slideLayout2.xml" 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 /><Relationship Id="rId1" Type="http://schemas.openxmlformats.org/officeDocument/2006/relationships/slideLayout" Target="../slideLayouts/slideLayout2.xml" 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2.xml" 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 /><Relationship Id="rId1" Type="http://schemas.openxmlformats.org/officeDocument/2006/relationships/slideLayout" Target="../slideLayouts/slideLayout2.xml" 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 /><Relationship Id="rId1" Type="http://schemas.openxmlformats.org/officeDocument/2006/relationships/slideLayout" Target="../slideLayouts/slideLayout2.xml" 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 /><Relationship Id="rId1" Type="http://schemas.openxmlformats.org/officeDocument/2006/relationships/slideLayout" Target="../slideLayouts/slideLayout2.xml" 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2.xml" 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2.xml" 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 /><Relationship Id="rId1" Type="http://schemas.openxmlformats.org/officeDocument/2006/relationships/slideLayout" Target="../slideLayouts/slideLayout2.xml" 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26959"/>
            <a:ext cx="6400800" cy="1752600"/>
          </a:xfrm>
        </p:spPr>
        <p:txBody>
          <a:bodyPr vert="horz" lIns="91440" tIns="45720" rIns="91440" bIns="45720" anchor="t">
            <a:normAutofit/>
          </a:bodyPr>
          <a:lstStyle/>
          <a:p>
            <a:r>
              <a:rPr lang="en-US" dirty="0"/>
              <a:t>ALA'A AL-DALA'IEN  , MBBS</a:t>
            </a:r>
          </a:p>
          <a:p>
            <a:r>
              <a:rPr lang="en-US" dirty="0"/>
              <a:t>PEDIATRIC GASTROLENTEROLGIST 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Infantile gastroesophageal reflux</a:t>
            </a:r>
            <a:br>
              <a:rPr lang="ar-JO" dirty="0"/>
            </a:br>
            <a:endParaRPr lang="ar-JO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Pathophysiology</a:t>
            </a: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pPr algn="l" rtl="0"/>
            <a:r>
              <a:rPr lang="en-US" dirty="0"/>
              <a:t>GER results from relaxation of the lower esophageal sphincter (LES) . 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/>
              <a:t>In healthy infants and children, relaxation of the LES is transient. In infants, gastric distention associated with large volume feeds portends </a:t>
            </a:r>
            <a:r>
              <a:rPr lang="en-US" i="1" dirty="0">
                <a:solidFill>
                  <a:srgbClr val="FF0000"/>
                </a:solidFill>
              </a:rPr>
              <a:t>more frequent transient LES relaxations. </a:t>
            </a:r>
          </a:p>
          <a:p>
            <a:pPr algn="l" rtl="0"/>
            <a:endParaRPr lang="en-US" i="1" dirty="0">
              <a:solidFill>
                <a:srgbClr val="FF0000"/>
              </a:solidFill>
            </a:endParaRPr>
          </a:p>
          <a:p>
            <a:pPr algn="l" rtl="0"/>
            <a:r>
              <a:rPr lang="en-US" dirty="0">
                <a:solidFill>
                  <a:srgbClr val="FF0000"/>
                </a:solidFill>
              </a:rPr>
              <a:t>Delayed</a:t>
            </a:r>
            <a:r>
              <a:rPr lang="en-US" dirty="0"/>
              <a:t> gastric emptying also can increase the frequency of transient LES relaxations. Esophageal clearance and mucosal defense (secretions) play a signiﬁcant role in prevention of esophagitis . 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/>
              <a:t>In neurologically impaired children, decreased basal LES </a:t>
            </a:r>
            <a:r>
              <a:rPr lang="en-US" dirty="0">
                <a:solidFill>
                  <a:srgbClr val="FF0000"/>
                </a:solidFill>
              </a:rPr>
              <a:t>tone</a:t>
            </a:r>
            <a:r>
              <a:rPr lang="en-US" dirty="0"/>
              <a:t> also is likely to contribute to GER.</a:t>
            </a:r>
          </a:p>
          <a:p>
            <a:pPr algn="l" rtl="0"/>
            <a:endParaRPr lang="ar-JO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C32D3-A8B2-936B-5272-310720FAA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87962C-C16C-5202-074A-8B5B59CA6903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CCB126-7997-A6AF-48BD-AEB54DAAFB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33" t="18889" r="40833" b="21852"/>
          <a:stretch/>
        </p:blipFill>
        <p:spPr>
          <a:xfrm>
            <a:off x="0" y="3048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1169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C32D3-A8B2-936B-5272-310720FAA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87962C-C16C-5202-074A-8B5B59CA6903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664EDF-B053-932C-3221-78AAA095E7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32" t="20741" r="41825" b="23182"/>
          <a:stretch/>
        </p:blipFill>
        <p:spPr>
          <a:xfrm>
            <a:off x="0" y="27992"/>
            <a:ext cx="9067800" cy="6372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7505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B43BB-28E9-32B9-FBF5-DAC138327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DF6824-3FFD-26A0-E05C-6955175CEA72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995CE8-D060-34B4-0C3B-1692D74308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00" t="17408" r="41667" b="21852"/>
          <a:stretch/>
        </p:blipFill>
        <p:spPr>
          <a:xfrm>
            <a:off x="9330" y="44725"/>
            <a:ext cx="9125340" cy="676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7995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8E8B3-C2BA-144B-E050-4060E12E1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BE4D2-1BF9-3044-5269-4880A36853C2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5E2D2B-2227-6BF9-F79D-FCD1C95CEC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67" t="21852" r="42500" b="23333"/>
          <a:stretch/>
        </p:blipFill>
        <p:spPr>
          <a:xfrm>
            <a:off x="17106" y="0"/>
            <a:ext cx="9126894" cy="686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7815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F9ABB-6EF8-A987-D598-6AFB357C6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F5EB90-313E-EC1D-CC15-03A40DFA027A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535B7F-935D-3061-933D-6318A01CBA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32" t="23099" r="41668" b="22087"/>
          <a:stretch/>
        </p:blipFill>
        <p:spPr>
          <a:xfrm>
            <a:off x="0" y="15551"/>
            <a:ext cx="9144000" cy="6787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3768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GIT</a:t>
            </a: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6708648" cy="4572000"/>
          </a:xfrm>
        </p:spPr>
        <p:txBody>
          <a:bodyPr>
            <a:normAutofit lnSpcReduction="10000"/>
          </a:bodyPr>
          <a:lstStyle/>
          <a:p>
            <a:pPr algn="l" rtl="0"/>
            <a:r>
              <a:rPr lang="en-US" dirty="0"/>
              <a:t>Reflux esophagitis</a:t>
            </a:r>
          </a:p>
          <a:p>
            <a:pPr algn="l" rtl="0">
              <a:buNone/>
            </a:pPr>
            <a:r>
              <a:rPr lang="en-US" dirty="0">
                <a:solidFill>
                  <a:srgbClr val="FF0000"/>
                </a:solidFill>
              </a:rPr>
              <a:t>Frequency and severity of symptoms does not predict development of esophagitis</a:t>
            </a:r>
          </a:p>
          <a:p>
            <a:pPr algn="l" rtl="0"/>
            <a:r>
              <a:rPr lang="en-US" dirty="0"/>
              <a:t>Barrett esophagus</a:t>
            </a:r>
          </a:p>
          <a:p>
            <a:pPr marL="623888" indent="0" algn="l" rtl="0">
              <a:buFont typeface="Wingdings" pitchFamily="2" charset="2"/>
              <a:buChar char="Ø"/>
            </a:pPr>
            <a:r>
              <a:rPr lang="en-US" dirty="0"/>
              <a:t>Rare in pediatric </a:t>
            </a:r>
          </a:p>
          <a:p>
            <a:pPr marL="623888" indent="0" algn="l" rtl="0">
              <a:buFont typeface="Wingdings" pitchFamily="2" charset="2"/>
              <a:buChar char="Ø"/>
            </a:pPr>
            <a:r>
              <a:rPr lang="en-US" dirty="0"/>
              <a:t>0.25% of endoscopies of pediatrics</a:t>
            </a:r>
          </a:p>
          <a:p>
            <a:pPr marL="623888" indent="0" algn="l" rtl="0">
              <a:buFont typeface="Wingdings" pitchFamily="2" charset="2"/>
              <a:buChar char="Ø"/>
            </a:pPr>
            <a:r>
              <a:rPr lang="en-US" dirty="0"/>
              <a:t>1-3% progress to adenocarcinoma </a:t>
            </a:r>
          </a:p>
          <a:p>
            <a:pPr marL="623888" indent="0" algn="l" rtl="0">
              <a:buFont typeface="Wingdings" pitchFamily="2" charset="2"/>
              <a:buChar char="Ø"/>
            </a:pPr>
            <a:r>
              <a:rPr lang="en-US" dirty="0"/>
              <a:t>Familial</a:t>
            </a:r>
          </a:p>
          <a:p>
            <a:pPr marL="623888" indent="0" algn="l" rtl="0">
              <a:buFont typeface="Wingdings" pitchFamily="2" charset="2"/>
              <a:buChar char="Ø"/>
            </a:pPr>
            <a:endParaRPr lang="en-US" dirty="0"/>
          </a:p>
          <a:p>
            <a:pPr marL="0" indent="0" algn="l" rtl="0">
              <a:buFont typeface="Arial" pitchFamily="34" charset="0"/>
              <a:buChar char="•"/>
            </a:pPr>
            <a:r>
              <a:rPr lang="en-US" dirty="0"/>
              <a:t> Esophageal stricture 5% . </a:t>
            </a:r>
          </a:p>
          <a:p>
            <a:pPr algn="l" rtl="0"/>
            <a:endParaRPr lang="ar-JO" dirty="0"/>
          </a:p>
        </p:txBody>
      </p:sp>
      <p:pic>
        <p:nvPicPr>
          <p:cNvPr id="21506" name="Picture 2" descr="Barretts esophagu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10400" y="3600450"/>
            <a:ext cx="2133600" cy="3257550"/>
          </a:xfrm>
          <a:prstGeom prst="rect">
            <a:avLst/>
          </a:prstGeom>
          <a:noFill/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10400" y="0"/>
            <a:ext cx="21336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Respiratory </a:t>
            </a: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l" rtl="0"/>
            <a:r>
              <a:rPr lang="en-US" dirty="0"/>
              <a:t>Pneumonia</a:t>
            </a:r>
          </a:p>
          <a:p>
            <a:pPr algn="l" rtl="0">
              <a:buNone/>
            </a:pPr>
            <a:endParaRPr lang="en-US" dirty="0"/>
          </a:p>
          <a:p>
            <a:pPr algn="l" rtl="0"/>
            <a:r>
              <a:rPr lang="en-US" dirty="0"/>
              <a:t>Asthma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/>
              <a:t>Upper airway symptoms</a:t>
            </a:r>
          </a:p>
          <a:p>
            <a:pPr algn="l" rtl="0">
              <a:buNone/>
            </a:pPr>
            <a:endParaRPr lang="ar-JO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Asthma</a:t>
            </a: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6708648" cy="4572000"/>
          </a:xfrm>
        </p:spPr>
        <p:txBody>
          <a:bodyPr>
            <a:normAutofit fontScale="92500" lnSpcReduction="10000"/>
          </a:bodyPr>
          <a:lstStyle/>
          <a:p>
            <a:pPr algn="l" rtl="0"/>
            <a:r>
              <a:rPr lang="en-US" dirty="0"/>
              <a:t>Does GERD cause asthma?</a:t>
            </a:r>
          </a:p>
          <a:p>
            <a:pPr marL="708025" indent="-273050" algn="l" rtl="0">
              <a:buFont typeface="Wingdings" pitchFamily="2" charset="2"/>
              <a:buChar char="Ø"/>
            </a:pPr>
            <a:r>
              <a:rPr lang="en-US" dirty="0"/>
              <a:t>Aspiration to lungs and hyperresponsiveness</a:t>
            </a:r>
          </a:p>
          <a:p>
            <a:pPr marL="708025" indent="-273050" algn="l" rtl="0">
              <a:buFont typeface="Wingdings" pitchFamily="2" charset="2"/>
              <a:buChar char="Ø"/>
            </a:pPr>
            <a:r>
              <a:rPr lang="en-US" dirty="0"/>
              <a:t>Vagal mediated bronchial spasm</a:t>
            </a:r>
          </a:p>
          <a:p>
            <a:pPr marL="708025" indent="-273050" algn="l" rtl="0">
              <a:buNone/>
            </a:pPr>
            <a:endParaRPr lang="en-US" dirty="0"/>
          </a:p>
          <a:p>
            <a:pPr marL="708025" indent="-273050" algn="l" rtl="0">
              <a:buNone/>
            </a:pPr>
            <a:endParaRPr lang="en-US" dirty="0"/>
          </a:p>
          <a:p>
            <a:pPr algn="l" rtl="0"/>
            <a:r>
              <a:rPr lang="en-US" dirty="0"/>
              <a:t>Doses asthma cause GERD?</a:t>
            </a:r>
          </a:p>
          <a:p>
            <a:pPr marL="449263" indent="0" algn="l" rtl="0">
              <a:buFont typeface="Wingdings" pitchFamily="2" charset="2"/>
              <a:buChar char="Ø"/>
            </a:pPr>
            <a:r>
              <a:rPr lang="en-US" dirty="0"/>
              <a:t>High negative intrathoracic pressure, LES relaxation</a:t>
            </a:r>
          </a:p>
          <a:p>
            <a:pPr marL="449263" indent="0" algn="l" rtl="0">
              <a:buFont typeface="Wingdings" pitchFamily="2" charset="2"/>
              <a:buChar char="Ø"/>
            </a:pPr>
            <a:r>
              <a:rPr lang="en-US" dirty="0"/>
              <a:t>Increased abdominal pressure</a:t>
            </a:r>
          </a:p>
          <a:p>
            <a:pPr marL="449263" indent="0" algn="l" rtl="0">
              <a:buFont typeface="Wingdings" pitchFamily="2" charset="2"/>
              <a:buChar char="Ø"/>
            </a:pPr>
            <a:r>
              <a:rPr lang="en-US" dirty="0"/>
              <a:t>Drugs</a:t>
            </a:r>
            <a:endParaRPr lang="ar-JO" dirty="0"/>
          </a:p>
        </p:txBody>
      </p:sp>
      <p:sp>
        <p:nvSpPr>
          <p:cNvPr id="53250" name="AutoShape 2" descr="نتيجة بحث الصور عن ‪egg and chicken‬‏"/>
          <p:cNvSpPr>
            <a:spLocks noChangeAspect="1" noChangeArrowheads="1"/>
          </p:cNvSpPr>
          <p:nvPr/>
        </p:nvSpPr>
        <p:spPr bwMode="auto">
          <a:xfrm>
            <a:off x="8115300" y="-1889125"/>
            <a:ext cx="3943350" cy="39433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sp>
        <p:nvSpPr>
          <p:cNvPr id="53252" name="AutoShape 4" descr="نتيجة بحث الصور عن ‪egg and chicken‬‏"/>
          <p:cNvSpPr>
            <a:spLocks noChangeAspect="1" noChangeArrowheads="1"/>
          </p:cNvSpPr>
          <p:nvPr/>
        </p:nvSpPr>
        <p:spPr bwMode="auto">
          <a:xfrm>
            <a:off x="8115300" y="-1889125"/>
            <a:ext cx="3943350" cy="39433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pic>
        <p:nvPicPr>
          <p:cNvPr id="53255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05600" y="1520952"/>
            <a:ext cx="221932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256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0800" y="381000"/>
            <a:ext cx="2286000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AADD1-4666-C196-21DC-06011A2EA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92933-E0A7-853B-2698-C62E711B45CD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2C39BF-7803-01A7-F1E7-F10616CCCB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71" t="18957" r="41128" b="21442"/>
          <a:stretch/>
        </p:blipFill>
        <p:spPr>
          <a:xfrm>
            <a:off x="29546" y="-1"/>
            <a:ext cx="9114454" cy="686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58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Definitions</a:t>
            </a: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689848" cy="4873752"/>
          </a:xfrm>
        </p:spPr>
        <p:txBody>
          <a:bodyPr vert="horz" lIns="91440" tIns="45720" rIns="91440" bIns="45720" anchor="t">
            <a:normAutofit/>
          </a:bodyPr>
          <a:lstStyle/>
          <a:p>
            <a:pPr algn="l" rtl="0"/>
            <a:r>
              <a:rPr lang="en-US" dirty="0">
                <a:solidFill>
                  <a:srgbClr val="FF0000"/>
                </a:solidFill>
              </a:rPr>
              <a:t>GER    </a:t>
            </a:r>
            <a:r>
              <a:rPr lang="en-US" dirty="0"/>
              <a:t>:- passage of gastric contents into the esophagus with or without regurgitation or vomiting </a:t>
            </a:r>
          </a:p>
          <a:p>
            <a:pPr marL="0" indent="0" algn="l" rtl="0">
              <a:buNone/>
            </a:pPr>
            <a:r>
              <a:rPr lang="en-US" dirty="0"/>
              <a:t>                                                                    NASPGAN 2018</a:t>
            </a:r>
          </a:p>
          <a:p>
            <a:pPr marL="0" indent="0" algn="l" rtl="0">
              <a:buNone/>
            </a:pPr>
            <a:r>
              <a:rPr lang="en-US" dirty="0"/>
              <a:t>Retrograde movement of gastric contents across the lower esophageal sphincter (LES ) into the esophagus </a:t>
            </a:r>
          </a:p>
          <a:p>
            <a:pPr marL="0" indent="0" algn="l" rtl="0">
              <a:buNone/>
            </a:pPr>
            <a:r>
              <a:rPr lang="en-US" dirty="0"/>
              <a:t>                                                                     Nelson 19 </a:t>
            </a:r>
            <a:r>
              <a:rPr lang="en-US" dirty="0" err="1"/>
              <a:t>th</a:t>
            </a:r>
            <a:r>
              <a:rPr lang="en-US" dirty="0"/>
              <a:t>  </a:t>
            </a:r>
          </a:p>
          <a:p>
            <a:pPr marL="0" indent="0" algn="l" rtl="0">
              <a:buNone/>
            </a:pPr>
            <a:endParaRPr lang="en-US" dirty="0"/>
          </a:p>
          <a:p>
            <a:pPr algn="l" rtl="0"/>
            <a:endParaRPr lang="en-US" dirty="0"/>
          </a:p>
          <a:p>
            <a:pPr algn="l" rtl="0"/>
            <a:endParaRPr lang="ar-JO" dirty="0"/>
          </a:p>
        </p:txBody>
      </p:sp>
      <p:pic>
        <p:nvPicPr>
          <p:cNvPr id="24578" name="Picture 2" descr="نتيجة بحث الصور عن ‪pediatric GERD‬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1299" y="3963924"/>
            <a:ext cx="4724398" cy="236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35DFE-C052-FB6B-D800-C9C10B3F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F31189-CE9C-5AAA-FEF7-94CDD107F144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1BFFD1-B8F8-7A94-D157-E2C3302144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01" t="16781" r="41860" b="28500"/>
          <a:stretch/>
        </p:blipFill>
        <p:spPr>
          <a:xfrm>
            <a:off x="0" y="50834"/>
            <a:ext cx="9144000" cy="6276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5250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1E1FE-8E29-A2C0-93DE-B12A8025F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FBDBAC-C2E4-E2E1-2BB0-9487828CCF26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4DE01B-62D1-3624-EC1E-2E73164F14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00" t="15964" r="40000" b="23295"/>
          <a:stretch/>
        </p:blipFill>
        <p:spPr>
          <a:xfrm>
            <a:off x="6220" y="-1"/>
            <a:ext cx="9137780" cy="667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0285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</a:t>
            </a: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l" rtl="0"/>
            <a:r>
              <a:rPr lang="en-US" dirty="0"/>
              <a:t>Rarely caused my GERD</a:t>
            </a:r>
            <a:endParaRPr lang="ar-JO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4551AD-3026-7918-B664-6E215ADAAB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67" t="18889" r="42500" b="23333"/>
          <a:stretch/>
        </p:blipFill>
        <p:spPr>
          <a:xfrm>
            <a:off x="301752" y="2133600"/>
            <a:ext cx="8534400" cy="41872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01ED09-F46A-CE3C-2C22-37DF743211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01" t="18592" r="41466" b="51482"/>
          <a:stretch/>
        </p:blipFill>
        <p:spPr>
          <a:xfrm>
            <a:off x="4953000" y="1363971"/>
            <a:ext cx="3852672" cy="1588261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55023-34DE-C063-55BD-E61EFFFFC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DDX ..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6E378-02BF-7766-6941-7F2017027B62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20A619-499A-CB59-5A7E-70409353EB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00" t="30741" r="42500" b="23333"/>
          <a:stretch/>
        </p:blipFill>
        <p:spPr>
          <a:xfrm>
            <a:off x="152400" y="1371600"/>
            <a:ext cx="883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765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B9614-FCCB-26C4-F7CF-D972F15FE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F62C7A-8FD0-BE7C-08DF-CADC00F6B672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83C23C-2765-93FF-4E28-BEE1DD53D1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000" t="21852" r="41667" b="24814"/>
          <a:stretch/>
        </p:blipFill>
        <p:spPr>
          <a:xfrm>
            <a:off x="152400" y="281354"/>
            <a:ext cx="8839200" cy="611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058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Dental erosion</a:t>
            </a:r>
            <a:br>
              <a:rPr lang="ar-JO" dirty="0"/>
            </a:b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l" rtl="0"/>
            <a:endParaRPr lang="ar-JO" dirty="0"/>
          </a:p>
        </p:txBody>
      </p:sp>
      <p:sp>
        <p:nvSpPr>
          <p:cNvPr id="19458" name="AutoShape 2" descr="نتيجة بحث الصور عن ‪dental erosion in gastroesophageal reflux disease‬‏"/>
          <p:cNvSpPr>
            <a:spLocks noChangeAspect="1" noChangeArrowheads="1"/>
          </p:cNvSpPr>
          <p:nvPr/>
        </p:nvSpPr>
        <p:spPr bwMode="auto">
          <a:xfrm>
            <a:off x="8115300" y="-1889125"/>
            <a:ext cx="6038850" cy="39433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pic>
        <p:nvPicPr>
          <p:cNvPr id="19460" name="Picture 4" descr="نتيجة بحث الصور عن ‪dental erosion in gastroesophageal reflux disease‬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1527048"/>
            <a:ext cx="4800600" cy="48711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l" rtl="0"/>
            <a:r>
              <a:rPr lang="en-US" dirty="0" err="1"/>
              <a:t>Sandifer</a:t>
            </a:r>
            <a:r>
              <a:rPr lang="en-US" dirty="0"/>
              <a:t> syndrome = GERD + </a:t>
            </a:r>
            <a:r>
              <a:rPr lang="en-US" dirty="0" err="1"/>
              <a:t>opsthatnous</a:t>
            </a:r>
            <a:r>
              <a:rPr lang="en-US" dirty="0"/>
              <a:t>  position</a:t>
            </a:r>
          </a:p>
          <a:p>
            <a:pPr algn="l" rtl="0"/>
            <a:r>
              <a:rPr lang="en-US" dirty="0" err="1"/>
              <a:t>Vagal</a:t>
            </a:r>
            <a:r>
              <a:rPr lang="en-US" dirty="0"/>
              <a:t> reflex</a:t>
            </a:r>
          </a:p>
          <a:p>
            <a:pPr algn="l" rtl="0"/>
            <a:r>
              <a:rPr lang="en-US" dirty="0"/>
              <a:t>Responds to acid </a:t>
            </a:r>
            <a:r>
              <a:rPr lang="en-US" dirty="0" err="1"/>
              <a:t>supression</a:t>
            </a:r>
            <a:endParaRPr lang="ar-JO" dirty="0"/>
          </a:p>
        </p:txBody>
      </p:sp>
      <p:sp>
        <p:nvSpPr>
          <p:cNvPr id="17410" name="AutoShape 2" descr="نتيجة بحث الصور عن ‪Sandifer syndrome‬‏"/>
          <p:cNvSpPr>
            <a:spLocks noChangeAspect="1" noChangeArrowheads="1"/>
          </p:cNvSpPr>
          <p:nvPr/>
        </p:nvSpPr>
        <p:spPr bwMode="auto">
          <a:xfrm>
            <a:off x="8115300" y="-1889125"/>
            <a:ext cx="7010400" cy="39433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JO"/>
          </a:p>
        </p:txBody>
      </p:sp>
      <p:pic>
        <p:nvPicPr>
          <p:cNvPr id="17412" name="Picture 4" descr="نتيجة بحث الصور عن ‪Sandifer syndrome‬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96778" y="3105276"/>
            <a:ext cx="5587775" cy="3143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Diagnosis</a:t>
            </a: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l" rtl="0"/>
            <a:r>
              <a:rPr lang="en-US" dirty="0"/>
              <a:t>The history and examination alone may be sufficient to diagnose benign GER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/>
              <a:t>Investigations are reserved for infants and children who have complications related to GERD and to evaluate for other causes of vomiting. </a:t>
            </a:r>
            <a:endParaRPr lang="ar-JO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and exam</a:t>
            </a: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pPr algn="l" rtl="0"/>
            <a:r>
              <a:rPr lang="en-US" dirty="0" err="1"/>
              <a:t>Vomitting</a:t>
            </a:r>
            <a:endParaRPr lang="en-US" dirty="0"/>
          </a:p>
          <a:p>
            <a:pPr marL="812800" indent="0" algn="l" rtl="0"/>
            <a:r>
              <a:rPr lang="en-US" dirty="0"/>
              <a:t>Age of onset</a:t>
            </a:r>
          </a:p>
          <a:p>
            <a:pPr marL="812800" indent="0" algn="l" rtl="0"/>
            <a:r>
              <a:rPr lang="en-US" dirty="0"/>
              <a:t>Bile stained</a:t>
            </a:r>
          </a:p>
          <a:p>
            <a:pPr marL="812800" indent="0" algn="l" rtl="0"/>
            <a:r>
              <a:rPr lang="en-US" dirty="0"/>
              <a:t>Forceful or effortless</a:t>
            </a:r>
          </a:p>
          <a:p>
            <a:pPr marL="812800" indent="0" algn="l" rtl="0"/>
            <a:r>
              <a:rPr lang="en-US" dirty="0"/>
              <a:t>Fever </a:t>
            </a:r>
          </a:p>
          <a:p>
            <a:pPr marL="0" indent="0" algn="l" rtl="0"/>
            <a:r>
              <a:rPr lang="en-US" dirty="0"/>
              <a:t>Feeding history</a:t>
            </a:r>
          </a:p>
          <a:p>
            <a:pPr marL="0" indent="0" algn="l" rtl="0"/>
            <a:r>
              <a:rPr lang="en-US" dirty="0"/>
              <a:t>Past medical history </a:t>
            </a:r>
          </a:p>
          <a:p>
            <a:pPr marL="812800" indent="0" algn="l" rtl="0"/>
            <a:r>
              <a:rPr lang="en-US" dirty="0"/>
              <a:t>Prematurity</a:t>
            </a:r>
          </a:p>
          <a:p>
            <a:pPr marL="812800" indent="0" algn="l" rtl="0"/>
            <a:r>
              <a:rPr lang="en-US" dirty="0"/>
              <a:t>Neurologic problems,</a:t>
            </a:r>
          </a:p>
          <a:p>
            <a:pPr marL="812800" indent="0" algn="l" rtl="0"/>
            <a:r>
              <a:rPr lang="en-US" dirty="0"/>
              <a:t>Growth or developmental</a:t>
            </a:r>
          </a:p>
          <a:p>
            <a:pPr marL="0" indent="0" algn="l" rtl="0"/>
            <a:r>
              <a:rPr lang="en-US" dirty="0"/>
              <a:t>Food allergy CMPA . </a:t>
            </a:r>
          </a:p>
          <a:p>
            <a:pPr marL="0" indent="0" algn="l" rtl="0"/>
            <a:r>
              <a:rPr lang="en-US" dirty="0"/>
              <a:t>Growth parameters</a:t>
            </a:r>
          </a:p>
          <a:p>
            <a:pPr marL="0" indent="0" algn="l" rtl="0"/>
            <a:r>
              <a:rPr lang="en-US" dirty="0"/>
              <a:t>A thorough examination  </a:t>
            </a:r>
          </a:p>
          <a:p>
            <a:pPr algn="l" rtl="0">
              <a:buNone/>
            </a:pPr>
            <a:endParaRPr lang="ar-JO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1295400"/>
            <a:ext cx="40386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524000"/>
            <a:ext cx="35814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A6316-70CB-209C-A200-C6269AF7C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966C9-B18A-7BC1-420B-59F1DB45D91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01752" y="1371600"/>
            <a:ext cx="5946648" cy="4953000"/>
          </a:xfrm>
        </p:spPr>
        <p:txBody>
          <a:bodyPr vert="horz" lIns="91440" tIns="45720" rIns="91440" bIns="45720" anchor="t">
            <a:normAutofit fontScale="92500" lnSpcReduction="10000"/>
          </a:bodyPr>
          <a:lstStyle/>
          <a:p>
            <a:pPr algn="l" rtl="0"/>
            <a:r>
              <a:rPr lang="en-US" dirty="0">
                <a:solidFill>
                  <a:srgbClr val="FF0000"/>
                </a:solidFill>
              </a:rPr>
              <a:t>GERD </a:t>
            </a:r>
            <a:r>
              <a:rPr lang="en-US" dirty="0"/>
              <a:t>:-</a:t>
            </a:r>
          </a:p>
          <a:p>
            <a:pPr algn="l" rtl="0"/>
            <a:r>
              <a:rPr lang="en-US" dirty="0"/>
              <a:t>Presence of troublesome symptoms and / or complications of persistent GER  such as esophagitis and </a:t>
            </a:r>
            <a:r>
              <a:rPr lang="en-US" dirty="0" err="1"/>
              <a:t>stricturing</a:t>
            </a:r>
            <a:r>
              <a:rPr lang="en-US" dirty="0"/>
              <a:t> . </a:t>
            </a:r>
          </a:p>
          <a:p>
            <a:pPr marL="0" indent="0" algn="l" rtl="0">
              <a:buNone/>
            </a:pPr>
            <a:r>
              <a:rPr lang="en-US" dirty="0"/>
              <a:t>	                                  NASPGHAN </a:t>
            </a:r>
          </a:p>
          <a:p>
            <a:pPr marL="0" indent="0" algn="l" rtl="0">
              <a:buNone/>
            </a:pPr>
            <a:r>
              <a:rPr lang="en-US" dirty="0"/>
              <a:t>                                      Or</a:t>
            </a:r>
          </a:p>
          <a:p>
            <a:pPr algn="l" rtl="0"/>
            <a:r>
              <a:rPr lang="en-US" dirty="0"/>
              <a:t>GER becomes pathological when it causes troublesome symptoms and physical complication , hence the term gastro esophageal reflux disease GERD </a:t>
            </a:r>
          </a:p>
          <a:p>
            <a:pPr marL="0" indent="0" algn="l" rtl="0">
              <a:buNone/>
            </a:pPr>
            <a:r>
              <a:rPr lang="en-US" dirty="0"/>
              <a:t>									           Nelson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CEC27F-D17A-61B6-3F6E-F978E1414D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730" t="48957" r="42746" b="22761"/>
          <a:stretch/>
        </p:blipFill>
        <p:spPr>
          <a:xfrm>
            <a:off x="6324600" y="1524000"/>
            <a:ext cx="2590801" cy="304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144102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of GER \GERD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0" algn="l" rtl="0"/>
            <a:r>
              <a:rPr lang="en-US" dirty="0"/>
              <a:t>Starting soon after birth</a:t>
            </a:r>
          </a:p>
          <a:p>
            <a:pPr lvl="0" algn="l" rtl="0"/>
            <a:r>
              <a:rPr lang="en-US" dirty="0">
                <a:solidFill>
                  <a:srgbClr val="FF0000"/>
                </a:solidFill>
              </a:rPr>
              <a:t>Non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bilious</a:t>
            </a:r>
            <a:r>
              <a:rPr lang="en-US" dirty="0"/>
              <a:t> vomiting</a:t>
            </a:r>
          </a:p>
          <a:p>
            <a:pPr lvl="0" algn="l" rtl="0"/>
            <a:r>
              <a:rPr lang="en-US" dirty="0"/>
              <a:t>most of the time </a:t>
            </a:r>
            <a:r>
              <a:rPr lang="en-US" dirty="0">
                <a:solidFill>
                  <a:srgbClr val="FF0000"/>
                </a:solidFill>
              </a:rPr>
              <a:t>non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projectile</a:t>
            </a:r>
            <a:r>
              <a:rPr lang="en-US" dirty="0"/>
              <a:t> vomitus</a:t>
            </a:r>
          </a:p>
          <a:p>
            <a:pPr lvl="0" algn="l" rtl="0"/>
            <a:r>
              <a:rPr lang="en-US" dirty="0"/>
              <a:t>After feeding</a:t>
            </a:r>
          </a:p>
          <a:p>
            <a:pPr lvl="0" algn="l" rtl="0"/>
            <a:r>
              <a:rPr lang="en-US" dirty="0"/>
              <a:t>Milk or food content</a:t>
            </a:r>
          </a:p>
          <a:p>
            <a:pPr lvl="0" algn="l" rtl="0"/>
            <a:r>
              <a:rPr lang="en-US" dirty="0"/>
              <a:t>Most of the time small amount</a:t>
            </a:r>
          </a:p>
          <a:p>
            <a:pPr lvl="0" algn="l" rtl="0"/>
            <a:r>
              <a:rPr lang="en-US" dirty="0"/>
              <a:t>No fever ,  diarrhea or Jaundice, </a:t>
            </a:r>
          </a:p>
          <a:p>
            <a:pPr algn="l"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3207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GERD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928866387"/>
              </p:ext>
            </p:extLst>
          </p:nvPr>
        </p:nvGraphicFramePr>
        <p:xfrm>
          <a:off x="301752" y="1524000"/>
          <a:ext cx="8534400" cy="47243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53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74914"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Irritability and crying (esophagitis)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914"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FTT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4914"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Not improved over time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4914"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Family history might be present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4914"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Associated with complications 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4914"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May be secondary to another disease or problems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74914">
                <a:tc>
                  <a:txBody>
                    <a:bodyPr/>
                    <a:lstStyle/>
                    <a:p>
                      <a:pPr marL="0" marR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Vomitus might be bloody (esophagitis)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37288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Secondary GERD</a:t>
            </a: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l" rtl="0"/>
            <a:r>
              <a:rPr lang="en-US" dirty="0"/>
              <a:t>Neurologic impairment</a:t>
            </a:r>
          </a:p>
          <a:p>
            <a:pPr algn="l" rtl="0"/>
            <a:r>
              <a:rPr lang="en-US" dirty="0"/>
              <a:t>Cystic fibrosis</a:t>
            </a:r>
          </a:p>
          <a:p>
            <a:pPr algn="l" rtl="0"/>
            <a:r>
              <a:rPr lang="en-US" dirty="0"/>
              <a:t>Esophageal </a:t>
            </a:r>
            <a:r>
              <a:rPr lang="en-US" dirty="0" err="1"/>
              <a:t>atresia</a:t>
            </a:r>
            <a:endParaRPr lang="en-US" dirty="0"/>
          </a:p>
          <a:p>
            <a:pPr algn="l" rtl="0"/>
            <a:r>
              <a:rPr lang="en-US" dirty="0" err="1"/>
              <a:t>Malrotation</a:t>
            </a:r>
            <a:endParaRPr lang="en-US" dirty="0"/>
          </a:p>
          <a:p>
            <a:pPr algn="l" rtl="0"/>
            <a:r>
              <a:rPr lang="en-US" dirty="0" err="1"/>
              <a:t>Hiatal</a:t>
            </a:r>
            <a:r>
              <a:rPr lang="en-US" dirty="0"/>
              <a:t> hernia</a:t>
            </a:r>
          </a:p>
          <a:p>
            <a:pPr algn="l" rtl="0"/>
            <a:r>
              <a:rPr lang="en-US" dirty="0"/>
              <a:t>Prematurity</a:t>
            </a:r>
          </a:p>
          <a:p>
            <a:pPr algn="l" rtl="0"/>
            <a:r>
              <a:rPr lang="en-US" dirty="0"/>
              <a:t>TEF </a:t>
            </a:r>
          </a:p>
          <a:p>
            <a:pPr algn="l" rtl="0"/>
            <a:r>
              <a:rPr lang="en-US" dirty="0"/>
              <a:t>Family history of GERD</a:t>
            </a:r>
          </a:p>
          <a:p>
            <a:pPr algn="l" rtl="0"/>
            <a:endParaRPr lang="ar-JO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69811-24E2-B914-3C5A-4BDA7416A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B02342-485A-1907-081E-81C30A21F1CF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AA9CFD-23C7-01F4-B128-A1558A46BA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33" t="20741" r="40833" b="22963"/>
          <a:stretch/>
        </p:blipFill>
        <p:spPr>
          <a:xfrm>
            <a:off x="0" y="0"/>
            <a:ext cx="9176084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3622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 probe</a:t>
            </a: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dirty="0"/>
              <a:t>To records the </a:t>
            </a:r>
            <a:r>
              <a:rPr lang="en-US" dirty="0">
                <a:solidFill>
                  <a:srgbClr val="00B0F0"/>
                </a:solidFill>
              </a:rPr>
              <a:t>number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duration</a:t>
            </a:r>
            <a:r>
              <a:rPr lang="en-US" dirty="0"/>
              <a:t> of </a:t>
            </a:r>
            <a:r>
              <a:rPr lang="en-US" dirty="0">
                <a:solidFill>
                  <a:srgbClr val="92D050"/>
                </a:solidFill>
              </a:rPr>
              <a:t>acid</a:t>
            </a:r>
            <a:r>
              <a:rPr lang="en-US" dirty="0"/>
              <a:t> </a:t>
            </a:r>
            <a:r>
              <a:rPr lang="en-US" dirty="0">
                <a:solidFill>
                  <a:srgbClr val="92D050"/>
                </a:solidFill>
              </a:rPr>
              <a:t>reflux</a:t>
            </a:r>
            <a:r>
              <a:rPr lang="en-US" dirty="0"/>
              <a:t> episodes </a:t>
            </a:r>
          </a:p>
          <a:p>
            <a:pPr algn="l" rtl="0">
              <a:buNone/>
            </a:pPr>
            <a:endParaRPr lang="en-US" dirty="0"/>
          </a:p>
          <a:p>
            <a:pPr algn="l" rtl="0"/>
            <a:r>
              <a:rPr lang="en-US" dirty="0"/>
              <a:t>If the infant has &gt; 12 episodes  in 24-hours with decreased pH as detected by the probe, the infant is at risk of esophagitis</a:t>
            </a:r>
          </a:p>
          <a:p>
            <a:pPr algn="l" rtl="0"/>
            <a:endParaRPr lang="en-US" dirty="0"/>
          </a:p>
          <a:p>
            <a:pPr algn="l" rtl="0"/>
            <a:endParaRPr lang="en-US" dirty="0"/>
          </a:p>
          <a:p>
            <a:pPr algn="l" rtl="0"/>
            <a:r>
              <a:rPr lang="en-US" dirty="0"/>
              <a:t>A </a:t>
            </a:r>
            <a:r>
              <a:rPr lang="en-US" dirty="0" err="1"/>
              <a:t>nomal</a:t>
            </a:r>
            <a:r>
              <a:rPr lang="en-US" dirty="0"/>
              <a:t> pH study </a:t>
            </a:r>
            <a:r>
              <a:rPr lang="en-US" dirty="0" err="1"/>
              <a:t>dosen’t</a:t>
            </a:r>
            <a:r>
              <a:rPr lang="en-US" dirty="0"/>
              <a:t> role out GER</a:t>
            </a:r>
            <a:endParaRPr lang="ar-JO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62800" y="3733800"/>
            <a:ext cx="177200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4F639-8666-7880-F9E2-073A3ABA0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3AFD24-D625-C572-73C8-3E376D7F99CC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73DA9A-53B2-9077-5784-87F326200E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34" t="20371" r="40000" b="21852"/>
          <a:stretch/>
        </p:blipFill>
        <p:spPr>
          <a:xfrm>
            <a:off x="0" y="20216"/>
            <a:ext cx="9144000" cy="676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5254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3F6F7-44B2-3F19-5E70-E549C5699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9A15A-4302-CEEE-F655-9C3EE9AC5116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9B770A-730D-AED7-24DA-49A25B1270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67" t="19318" r="41666" b="22904"/>
          <a:stretch/>
        </p:blipFill>
        <p:spPr>
          <a:xfrm>
            <a:off x="76200" y="-1"/>
            <a:ext cx="9067800" cy="683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2009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 probe</a:t>
            </a: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dirty="0" err="1">
                <a:solidFill>
                  <a:srgbClr val="FF0000"/>
                </a:solidFill>
              </a:rPr>
              <a:t>Reﬂux</a:t>
            </a:r>
            <a:r>
              <a:rPr lang="en-US" dirty="0">
                <a:solidFill>
                  <a:srgbClr val="FF0000"/>
                </a:solidFill>
              </a:rPr>
              <a:t> index: </a:t>
            </a:r>
            <a:r>
              <a:rPr lang="en-US" dirty="0"/>
              <a:t>percentage of study during which the pH is &lt;4.0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>
                <a:solidFill>
                  <a:srgbClr val="FF0000"/>
                </a:solidFill>
              </a:rPr>
              <a:t>Symptom index: </a:t>
            </a:r>
            <a:r>
              <a:rPr lang="en-US" dirty="0"/>
              <a:t>the number of times a particular symptom associated with acid </a:t>
            </a:r>
            <a:r>
              <a:rPr lang="en-US" dirty="0" err="1"/>
              <a:t>reﬂux</a:t>
            </a:r>
            <a:r>
              <a:rPr lang="en-US" dirty="0"/>
              <a:t> occurs divided by the total number of times that particular symptom is recorded.</a:t>
            </a:r>
            <a:endParaRPr lang="ar-JO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 probes</a:t>
            </a: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l" rtl="0"/>
            <a:r>
              <a:rPr lang="en-US" dirty="0"/>
              <a:t>Can not detect non-acid reflux episodes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/>
              <a:t> Esophageal pH monitoring is effective also for evaluating the efficacy of acid suppression therapy. </a:t>
            </a:r>
            <a:endParaRPr lang="ar-JO" dirty="0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78652" y="3413449"/>
            <a:ext cx="28575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81000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en-US" dirty="0"/>
              <a:t>COMBINED MULTIPLE INTRALUMINAL IMPEDANCE AND PH MONITORING. (MII)</a:t>
            </a: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l" rtl="0"/>
            <a:r>
              <a:rPr lang="en-US" dirty="0"/>
              <a:t>Detect acid, weak acids, and non acid reflux</a:t>
            </a:r>
            <a:endParaRPr lang="ar-JO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B4CB82-2704-2737-735A-A79D5AF1C6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290" y="2133600"/>
            <a:ext cx="2937419" cy="407974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</a:t>
            </a: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l" rtl="0"/>
            <a:r>
              <a:rPr lang="en-US" dirty="0">
                <a:solidFill>
                  <a:srgbClr val="FF0000"/>
                </a:solidFill>
              </a:rPr>
              <a:t>Regurgitation “spitting up” </a:t>
            </a:r>
            <a:r>
              <a:rPr lang="en-US" dirty="0"/>
              <a:t>:</a:t>
            </a:r>
          </a:p>
          <a:p>
            <a:pPr marL="0" indent="0" algn="l" rtl="0">
              <a:buNone/>
            </a:pPr>
            <a:r>
              <a:rPr lang="en-US" dirty="0"/>
              <a:t>   </a:t>
            </a:r>
            <a:r>
              <a:rPr lang="en-US" dirty="0">
                <a:solidFill>
                  <a:srgbClr val="00B050"/>
                </a:solidFill>
              </a:rPr>
              <a:t>effortless </a:t>
            </a:r>
            <a:r>
              <a:rPr lang="en-US" dirty="0"/>
              <a:t>movement of stomach contents into the esophagus and mouth . 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>
                <a:solidFill>
                  <a:srgbClr val="FF0000"/>
                </a:solidFill>
              </a:rPr>
              <a:t>Vomiting </a:t>
            </a:r>
            <a:r>
              <a:rPr lang="en-US" dirty="0"/>
              <a:t>:-</a:t>
            </a:r>
          </a:p>
          <a:p>
            <a:pPr algn="l" rtl="0"/>
            <a:r>
              <a:rPr lang="en-US" dirty="0"/>
              <a:t> </a:t>
            </a:r>
            <a:r>
              <a:rPr lang="en-US" dirty="0">
                <a:solidFill>
                  <a:srgbClr val="00B050"/>
                </a:solidFill>
              </a:rPr>
              <a:t>forceful </a:t>
            </a:r>
            <a:r>
              <a:rPr lang="en-US" dirty="0"/>
              <a:t>expulsion of gastric contents out of the mouth. </a:t>
            </a:r>
          </a:p>
          <a:p>
            <a:pPr algn="l" rtl="0"/>
            <a:endParaRPr lang="en-US" dirty="0"/>
          </a:p>
          <a:p>
            <a:pPr algn="l" rtl="0"/>
            <a:endParaRPr lang="en-US" dirty="0"/>
          </a:p>
          <a:p>
            <a:pPr algn="l" rtl="0"/>
            <a:endParaRPr 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44A73-5374-EC61-AF27-E47CAFE55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AAEB01-52B9-9A07-DE20-44DDE291B807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6F2311-293F-7954-576A-A87A2EF770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67" t="20370" r="41667" b="26616"/>
          <a:stretch/>
        </p:blipFill>
        <p:spPr>
          <a:xfrm>
            <a:off x="0" y="-1"/>
            <a:ext cx="9144000" cy="662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7141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Upper GI exam</a:t>
            </a: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l" rtl="0"/>
            <a:r>
              <a:rPr lang="en-US" dirty="0"/>
              <a:t>To role out </a:t>
            </a:r>
            <a:r>
              <a:rPr lang="en-US" dirty="0">
                <a:solidFill>
                  <a:srgbClr val="00B0F0"/>
                </a:solidFill>
              </a:rPr>
              <a:t>anatomic</a:t>
            </a:r>
            <a:r>
              <a:rPr lang="en-US" dirty="0"/>
              <a:t> abnormalities in the vomiting child, such as pyloric </a:t>
            </a:r>
            <a:r>
              <a:rPr lang="en-US" dirty="0" err="1"/>
              <a:t>stenosis</a:t>
            </a:r>
            <a:r>
              <a:rPr lang="en-US" dirty="0"/>
              <a:t>, and esophageal stricture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/>
              <a:t>Also shows </a:t>
            </a:r>
            <a:r>
              <a:rPr lang="en-US" dirty="0">
                <a:solidFill>
                  <a:srgbClr val="00B0F0"/>
                </a:solidFill>
              </a:rPr>
              <a:t>motility</a:t>
            </a:r>
            <a:r>
              <a:rPr lang="en-US" dirty="0"/>
              <a:t> disorders as </a:t>
            </a:r>
            <a:r>
              <a:rPr lang="en-US" dirty="0" err="1"/>
              <a:t>achalasia</a:t>
            </a:r>
            <a:endParaRPr lang="en-US" dirty="0"/>
          </a:p>
          <a:p>
            <a:pPr algn="l" rtl="0"/>
            <a:endParaRPr lang="en-US" dirty="0"/>
          </a:p>
          <a:p>
            <a:pPr algn="l" rtl="0"/>
            <a:r>
              <a:rPr lang="en-US" dirty="0">
                <a:solidFill>
                  <a:srgbClr val="FF0000"/>
                </a:solidFill>
              </a:rPr>
              <a:t>It should not be used to diagnose GERD because </a:t>
            </a:r>
            <a:r>
              <a:rPr lang="en-US" dirty="0" err="1">
                <a:solidFill>
                  <a:srgbClr val="FF0000"/>
                </a:solidFill>
              </a:rPr>
              <a:t>nonpathologic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reﬂux</a:t>
            </a:r>
            <a:r>
              <a:rPr lang="en-US" dirty="0">
                <a:solidFill>
                  <a:srgbClr val="FF0000"/>
                </a:solidFill>
              </a:rPr>
              <a:t> frequently is detected during this study.</a:t>
            </a:r>
            <a:endParaRPr lang="ar-JO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FBBE2-F870-0801-7CD7-E709AC6DC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506569-F012-8027-17D0-460C097CB705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0284B1-DE32-DFEF-AF81-056217400B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33" t="18889" r="40833" b="23333"/>
          <a:stretch/>
        </p:blipFill>
        <p:spPr>
          <a:xfrm>
            <a:off x="114300" y="0"/>
            <a:ext cx="8915400" cy="668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2494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595" y="1223772"/>
            <a:ext cx="9002713" cy="517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with biopsy</a:t>
            </a:r>
            <a:r>
              <a:rPr lang="ar-JO" dirty="0"/>
              <a:t> </a:t>
            </a:r>
            <a:r>
              <a:rPr lang="en-US" dirty="0"/>
              <a:t>Upper endoscopy</a:t>
            </a: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l" rtl="0"/>
            <a:r>
              <a:rPr lang="en-US" dirty="0"/>
              <a:t>Can be used for diagnosis of esophagitis</a:t>
            </a:r>
          </a:p>
          <a:p>
            <a:pPr algn="l" rtl="0"/>
            <a:r>
              <a:rPr lang="en-US" dirty="0"/>
              <a:t>Also used for diagnosis of PU, and </a:t>
            </a:r>
            <a:r>
              <a:rPr lang="en-US" dirty="0" err="1"/>
              <a:t>crohn</a:t>
            </a:r>
            <a:r>
              <a:rPr lang="en-US" dirty="0"/>
              <a:t> disease</a:t>
            </a:r>
            <a:endParaRPr lang="ar-JO" dirty="0"/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2667000"/>
            <a:ext cx="7010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234C6-85DA-983C-770D-986C77A92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CFBFEA-28C5-2FF0-BDFF-304C4344132E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0380E2-9E6A-6C3C-32D4-AF974A3926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67" t="18889" r="40832" b="23333"/>
          <a:stretch/>
        </p:blipFill>
        <p:spPr>
          <a:xfrm>
            <a:off x="0" y="-1"/>
            <a:ext cx="9144000" cy="664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7742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ED701-E9A0-39FC-FF64-477D1BA0D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D7F7C7-A7E9-5AE9-91E0-0C11FC6E26F5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82" y="2209800"/>
            <a:ext cx="8791939" cy="3677816"/>
          </a:xfrm>
        </p:spPr>
      </p:pic>
    </p:spTree>
    <p:extLst>
      <p:ext uri="{BB962C8B-B14F-4D97-AF65-F5344CB8AC3E}">
        <p14:creationId xmlns:p14="http://schemas.microsoft.com/office/powerpoint/2010/main" val="15289260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Nuclear </a:t>
            </a:r>
            <a:r>
              <a:rPr lang="en-US" dirty="0" err="1"/>
              <a:t>scintigraphy</a:t>
            </a: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l" rtl="0"/>
            <a:r>
              <a:rPr lang="en-US" dirty="0"/>
              <a:t>Not routinely used</a:t>
            </a:r>
          </a:p>
          <a:p>
            <a:pPr algn="l" rtl="0"/>
            <a:r>
              <a:rPr lang="en-US" dirty="0"/>
              <a:t>To see where the formula goes after normal feeding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/>
              <a:t>An </a:t>
            </a:r>
            <a:r>
              <a:rPr lang="en-US" dirty="0" err="1"/>
              <a:t>isotop</a:t>
            </a:r>
            <a:r>
              <a:rPr lang="en-US" dirty="0"/>
              <a:t> labeled formula is given and baby is monitored for GER for 1 hour after feeding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/>
              <a:t>Diagnostic if material is seen in the lung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/>
              <a:t>Also used to assess gastric emptying</a:t>
            </a:r>
          </a:p>
          <a:p>
            <a:pPr algn="l" rtl="0"/>
            <a:endParaRPr lang="en-US" dirty="0"/>
          </a:p>
          <a:p>
            <a:pPr algn="l" rtl="0"/>
            <a:endParaRPr lang="ar-JO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CC1F7-266C-B762-2FD4-AB8E152CA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8DF2BB-32F5-A214-9EDB-0B5416F8281D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6F474D-427A-715E-A1F9-B2164383A2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32" t="18889" r="37502" b="21852"/>
          <a:stretch/>
        </p:blipFill>
        <p:spPr>
          <a:xfrm>
            <a:off x="152400" y="-6221"/>
            <a:ext cx="8991600" cy="686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6913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Esophageal </a:t>
            </a:r>
            <a:r>
              <a:rPr lang="en-US" dirty="0" err="1"/>
              <a:t>manometry</a:t>
            </a: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dirty="0"/>
              <a:t>Assess esophageal peristalsis and LES pressures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/>
              <a:t>Diagnosis of esophageal motility disorders, such as </a:t>
            </a:r>
            <a:r>
              <a:rPr lang="en-US" dirty="0" err="1"/>
              <a:t>achalasia</a:t>
            </a:r>
            <a:endParaRPr lang="en-US" dirty="0"/>
          </a:p>
          <a:p>
            <a:pPr algn="l" rtl="0"/>
            <a:endParaRPr lang="en-US" dirty="0"/>
          </a:p>
          <a:p>
            <a:pPr algn="l" rtl="0"/>
            <a:r>
              <a:rPr lang="en-US" dirty="0"/>
              <a:t>Manometry can not be used to diagnose GERD or predict success with therapy because it cannot determine whether any </a:t>
            </a:r>
            <a:r>
              <a:rPr lang="en-US" dirty="0" err="1"/>
              <a:t>reﬂux</a:t>
            </a:r>
            <a:r>
              <a:rPr lang="en-US" dirty="0"/>
              <a:t> (acid or nonacid) or esophagitis is present. </a:t>
            </a:r>
            <a:endParaRPr lang="ar-JO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Defintions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l" rtl="0"/>
            <a:r>
              <a:rPr lang="en-US" dirty="0"/>
              <a:t>GER</a:t>
            </a:r>
          </a:p>
          <a:p>
            <a:pPr algn="l" rtl="0"/>
            <a:r>
              <a:rPr lang="en-US" dirty="0"/>
              <a:t>GERD</a:t>
            </a:r>
          </a:p>
          <a:p>
            <a:pPr algn="l" rtl="0"/>
            <a:r>
              <a:rPr lang="en-US" dirty="0"/>
              <a:t>Secondary GERD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B3E7C6-6F77-CC2F-5359-488A93C2B9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832" t="18888" r="40835" b="23334"/>
          <a:stretch/>
        </p:blipFill>
        <p:spPr>
          <a:xfrm>
            <a:off x="152400" y="1371600"/>
            <a:ext cx="883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76124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74C63-B806-82E6-C6C9-87F0A2726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14B496-6E76-56C3-543C-0163D9923906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994E1F-C0E9-630A-77E0-404C6CC53C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67" t="18889" r="40833" b="21852"/>
          <a:stretch/>
        </p:blipFill>
        <p:spPr>
          <a:xfrm>
            <a:off x="23326" y="-9331"/>
            <a:ext cx="9120673" cy="686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5527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EE9FE-E014-58D9-B7FD-4157E831F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4EFDB0-64F6-4D30-E0B3-549133342696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B1854B-D09C-965B-D4D0-2CAC93629D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41" t="17778" r="42126" b="21482"/>
          <a:stretch/>
        </p:blipFill>
        <p:spPr>
          <a:xfrm>
            <a:off x="0" y="6220"/>
            <a:ext cx="9144000" cy="688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6941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 of GER</a:t>
            </a: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l" rtl="0"/>
            <a:r>
              <a:rPr lang="en-US" dirty="0"/>
              <a:t>Elevation of head on bed</a:t>
            </a:r>
          </a:p>
          <a:p>
            <a:pPr algn="l" rtl="0"/>
            <a:r>
              <a:rPr lang="en-US" dirty="0"/>
              <a:t>Don’t encourage sleeping on prone position</a:t>
            </a:r>
          </a:p>
          <a:p>
            <a:pPr algn="l" rtl="0"/>
            <a:r>
              <a:rPr lang="en-US" dirty="0"/>
              <a:t>Thickening of formula, using 1-2 tablespoon  rice cereals, per ounce formula</a:t>
            </a:r>
          </a:p>
          <a:p>
            <a:pPr algn="l" rtl="0"/>
            <a:r>
              <a:rPr lang="en-US" dirty="0"/>
              <a:t>AR formula</a:t>
            </a:r>
          </a:p>
          <a:p>
            <a:pPr algn="l" rtl="0"/>
            <a:r>
              <a:rPr lang="en-US" dirty="0"/>
              <a:t>A trial of low allergy formula for 2 weeks ??</a:t>
            </a:r>
          </a:p>
          <a:p>
            <a:pPr algn="l" rtl="0"/>
            <a:r>
              <a:rPr lang="en-US" dirty="0"/>
              <a:t>Avoid overfeeding</a:t>
            </a:r>
          </a:p>
          <a:p>
            <a:pPr algn="l" rtl="0"/>
            <a:endParaRPr lang="en-US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4EB9598-4777-2293-E696-2D497F55427D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0" y="877330"/>
            <a:ext cx="4191000" cy="5980670"/>
          </a:xfrm>
        </p:spPr>
      </p:pic>
    </p:spTree>
    <p:extLst>
      <p:ext uri="{BB962C8B-B14F-4D97-AF65-F5344CB8AC3E}">
        <p14:creationId xmlns:p14="http://schemas.microsoft.com/office/powerpoint/2010/main" val="12347912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pharmacologic measures for GERD</a:t>
            </a: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dirty="0"/>
              <a:t>When previous measures fail</a:t>
            </a:r>
          </a:p>
          <a:p>
            <a:pPr algn="l" rtl="0"/>
            <a:r>
              <a:rPr lang="en-US" dirty="0"/>
              <a:t>esophagitis</a:t>
            </a:r>
          </a:p>
          <a:p>
            <a:pPr algn="l" rtl="0"/>
            <a:r>
              <a:rPr lang="en-US" dirty="0"/>
              <a:t>PPI</a:t>
            </a:r>
          </a:p>
          <a:p>
            <a:pPr marL="725488" indent="0" algn="l" rtl="0"/>
            <a:r>
              <a:rPr lang="en-US" dirty="0" err="1"/>
              <a:t>Omeprazole</a:t>
            </a:r>
            <a:endParaRPr lang="en-US" dirty="0"/>
          </a:p>
          <a:p>
            <a:pPr marL="725488" indent="0" algn="l" rtl="0"/>
            <a:r>
              <a:rPr lang="en-US" dirty="0" err="1"/>
              <a:t>Lanzoprazole</a:t>
            </a:r>
            <a:endParaRPr lang="en-US" dirty="0"/>
          </a:p>
          <a:p>
            <a:pPr marL="725488" indent="0" algn="l" rtl="0"/>
            <a:r>
              <a:rPr lang="en-US" dirty="0" err="1"/>
              <a:t>Emeprazole</a:t>
            </a:r>
            <a:endParaRPr lang="en-US" dirty="0"/>
          </a:p>
          <a:p>
            <a:pPr marL="725488" indent="0" algn="l" rtl="0"/>
            <a:r>
              <a:rPr lang="en-US" dirty="0" err="1"/>
              <a:t>Pantoprazole</a:t>
            </a:r>
            <a:endParaRPr lang="en-US" dirty="0"/>
          </a:p>
          <a:p>
            <a:pPr marL="725488" indent="0" algn="l" rtl="0"/>
            <a:r>
              <a:rPr lang="en-US" dirty="0" err="1"/>
              <a:t>Rapeprazole</a:t>
            </a:r>
            <a:endParaRPr lang="en-US" dirty="0"/>
          </a:p>
          <a:p>
            <a:pPr marL="725488" indent="0" algn="l" rtl="0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896B40-1B40-8CFB-1F99-041F6DBD17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086" y="2362200"/>
            <a:ext cx="5119688" cy="3834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pharmacologic measures</a:t>
            </a: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dirty="0"/>
              <a:t>H2 blockers</a:t>
            </a:r>
          </a:p>
          <a:p>
            <a:pPr marL="725488" indent="0" algn="l" rtl="0"/>
            <a:r>
              <a:rPr lang="en-US" dirty="0"/>
              <a:t>Ranitidine</a:t>
            </a:r>
          </a:p>
          <a:p>
            <a:pPr marL="725488" indent="0" algn="l" rtl="0"/>
            <a:r>
              <a:rPr lang="en-US" dirty="0" err="1"/>
              <a:t>Famotidine</a:t>
            </a:r>
            <a:endParaRPr lang="en-US" dirty="0"/>
          </a:p>
          <a:p>
            <a:pPr marL="725488" indent="0" algn="l" rtl="0"/>
            <a:r>
              <a:rPr lang="en-US" dirty="0" err="1"/>
              <a:t>nizatidine</a:t>
            </a:r>
            <a:endParaRPr lang="en-US" dirty="0"/>
          </a:p>
          <a:p>
            <a:pPr algn="l" rtl="0"/>
            <a:endParaRPr lang="en-US" dirty="0"/>
          </a:p>
          <a:p>
            <a:pPr algn="l" rtl="0"/>
            <a:r>
              <a:rPr lang="en-US" dirty="0" err="1"/>
              <a:t>Prokinatics</a:t>
            </a:r>
            <a:r>
              <a:rPr lang="en-US" dirty="0"/>
              <a:t>?  </a:t>
            </a:r>
          </a:p>
          <a:p>
            <a:pPr marL="898525" indent="-173038" algn="l" rtl="0"/>
            <a:r>
              <a:rPr lang="en-US" dirty="0" err="1"/>
              <a:t>Metochlopramide</a:t>
            </a:r>
            <a:endParaRPr lang="en-US" dirty="0"/>
          </a:p>
          <a:p>
            <a:pPr marL="898525" indent="-173038" algn="l" rtl="0"/>
            <a:r>
              <a:rPr lang="en-US" dirty="0"/>
              <a:t>Erythromycin</a:t>
            </a:r>
          </a:p>
          <a:p>
            <a:pPr algn="l" rtl="0"/>
            <a:endParaRPr lang="ar-JO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Surgical</a:t>
            </a: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l" rtl="0"/>
            <a:r>
              <a:rPr lang="en-US" dirty="0"/>
              <a:t>FUNDOPLICATION: reserved for neurologically impaired patients</a:t>
            </a:r>
          </a:p>
          <a:p>
            <a:pPr algn="l" rtl="0"/>
            <a:r>
              <a:rPr lang="en-US" dirty="0"/>
              <a:t> Also for GERD complications refractory to management</a:t>
            </a:r>
          </a:p>
          <a:p>
            <a:pPr algn="l" rtl="0"/>
            <a:r>
              <a:rPr lang="en-US" dirty="0"/>
              <a:t>Post operative risk of pneumonia is the same as  </a:t>
            </a:r>
            <a:r>
              <a:rPr lang="en-US" dirty="0" err="1"/>
              <a:t>gastrojujenal</a:t>
            </a:r>
            <a:r>
              <a:rPr lang="en-US" dirty="0"/>
              <a:t> feeding</a:t>
            </a:r>
            <a:endParaRPr lang="ar-JO" dirty="0"/>
          </a:p>
        </p:txBody>
      </p:sp>
      <p:pic>
        <p:nvPicPr>
          <p:cNvPr id="54274" name="Picture 2" descr="نتيجة بحث الصور عن ‪nissen fundoplication‬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0" y="3962400"/>
            <a:ext cx="3619500" cy="22955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18C5001-E446-5B04-FE78-A1FDD73DC3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 vert="horz" lIns="91440" tIns="45720" rIns="91440" bIns="45720" anchor="t">
            <a:normAutofit/>
          </a:bodyPr>
          <a:lstStyle/>
          <a:p>
            <a:r>
              <a:rPr lang="en-GB" sz="3600" dirty="0"/>
              <a:t>Thank you</a:t>
            </a:r>
            <a:r>
              <a:rPr lang="en-GB" dirty="0"/>
              <a:t> </a:t>
            </a:r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D123D47-7E76-001F-915F-A0B464D05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6884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GER is common</a:t>
            </a: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dirty="0"/>
              <a:t>½ of infants less than 3 months vomits at least once daily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/>
              <a:t>2/3 of infants by age of 4 months ( peak ) 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/>
              <a:t>By 12 months only 5% of infants .</a:t>
            </a:r>
          </a:p>
          <a:p>
            <a:pPr algn="l" rtl="0"/>
            <a:endParaRPr lang="en-US" dirty="0"/>
          </a:p>
          <a:p>
            <a:pPr marL="0" indent="0" algn="l" rtl="0">
              <a:buNone/>
            </a:pPr>
            <a:endParaRPr lang="ar-JO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52400"/>
            <a:ext cx="8802664" cy="6318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Pathophysiology</a:t>
            </a: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ar-JO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9200" y="1447800"/>
            <a:ext cx="6705600" cy="4864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Pathophysiology</a:t>
            </a:r>
            <a:endParaRPr lang="ar-JO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l" rtl="0"/>
            <a:r>
              <a:rPr lang="en-US" dirty="0"/>
              <a:t>LES in infants is very </a:t>
            </a:r>
            <a:r>
              <a:rPr lang="en-US" dirty="0">
                <a:solidFill>
                  <a:srgbClr val="FF0000"/>
                </a:solidFill>
              </a:rPr>
              <a:t>short</a:t>
            </a:r>
            <a:r>
              <a:rPr lang="en-US" dirty="0"/>
              <a:t> &lt;1 cm. In adults, the LES ranges from 3-6 cm</a:t>
            </a:r>
          </a:p>
          <a:p>
            <a:pPr algn="l" rtl="0"/>
            <a:r>
              <a:rPr lang="en-US" dirty="0"/>
              <a:t> </a:t>
            </a:r>
          </a:p>
          <a:p>
            <a:pPr algn="l" rtl="0"/>
            <a:r>
              <a:rPr lang="en-US" dirty="0"/>
              <a:t>LES in infants is located more </a:t>
            </a:r>
            <a:r>
              <a:rPr lang="en-US" dirty="0">
                <a:solidFill>
                  <a:srgbClr val="FF0000"/>
                </a:solidFill>
              </a:rPr>
              <a:t>superiorly</a:t>
            </a:r>
            <a:r>
              <a:rPr lang="en-US" dirty="0"/>
              <a:t> than in adults and is subjected to negative intrathoracic pressure during inspiration</a:t>
            </a:r>
          </a:p>
          <a:p>
            <a:pPr algn="l" rtl="0"/>
            <a:endParaRPr lang="en-US" dirty="0"/>
          </a:p>
          <a:p>
            <a:pPr algn="l" rtl="0"/>
            <a:r>
              <a:rPr lang="en-US" dirty="0"/>
              <a:t>The LES lengthens and moves more inferiorly during the first year of life</a:t>
            </a:r>
            <a:endParaRPr lang="ar-JO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image" Target="../media/image1.jpeg" 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(4:3)</PresentationFormat>
  <Slides>57</Slides>
  <Notes>8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Civic</vt:lpstr>
      <vt:lpstr>Infantile gastroesophageal reflux </vt:lpstr>
      <vt:lpstr>Definitions</vt:lpstr>
      <vt:lpstr>PowerPoint Presentation</vt:lpstr>
      <vt:lpstr>Definition</vt:lpstr>
      <vt:lpstr>Defintions</vt:lpstr>
      <vt:lpstr>GER is common</vt:lpstr>
      <vt:lpstr>PowerPoint Presentation</vt:lpstr>
      <vt:lpstr>Pathophysiology</vt:lpstr>
      <vt:lpstr>Pathophysiology</vt:lpstr>
      <vt:lpstr>Pathophysiology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GIT</vt:lpstr>
      <vt:lpstr>Respiratory </vt:lpstr>
      <vt:lpstr>Asthma</vt:lpstr>
      <vt:lpstr>PowerPoint Presentation</vt:lpstr>
      <vt:lpstr>PowerPoint Presentation</vt:lpstr>
      <vt:lpstr>PowerPoint Presentation</vt:lpstr>
      <vt:lpstr>ALTE</vt:lpstr>
      <vt:lpstr>DDX .. </vt:lpstr>
      <vt:lpstr>PowerPoint Presentation</vt:lpstr>
      <vt:lpstr>Dental erosion </vt:lpstr>
      <vt:lpstr>PowerPoint Presentation</vt:lpstr>
      <vt:lpstr>Diagnosis</vt:lpstr>
      <vt:lpstr>History and exam</vt:lpstr>
      <vt:lpstr>PowerPoint Presentation</vt:lpstr>
      <vt:lpstr>History of GER \GERD</vt:lpstr>
      <vt:lpstr>GERD</vt:lpstr>
      <vt:lpstr>Secondary GERD</vt:lpstr>
      <vt:lpstr>PowerPoint Presentation</vt:lpstr>
      <vt:lpstr>pH probe</vt:lpstr>
      <vt:lpstr>PowerPoint Presentation</vt:lpstr>
      <vt:lpstr>PowerPoint Presentation</vt:lpstr>
      <vt:lpstr>pH probe</vt:lpstr>
      <vt:lpstr>pH probes</vt:lpstr>
      <vt:lpstr>COMBINED MULTIPLE INTRALUMINAL IMPEDANCE AND PH MONITORING. (MII)</vt:lpstr>
      <vt:lpstr>PowerPoint Presentation</vt:lpstr>
      <vt:lpstr>Upper GI exam</vt:lpstr>
      <vt:lpstr>PowerPoint Presentation</vt:lpstr>
      <vt:lpstr>PowerPoint Presentation</vt:lpstr>
      <vt:lpstr>with biopsy Upper endoscopy</vt:lpstr>
      <vt:lpstr>PowerPoint Presentation</vt:lpstr>
      <vt:lpstr>PowerPoint Presentation</vt:lpstr>
      <vt:lpstr>Nuclear scintigraphy</vt:lpstr>
      <vt:lpstr>PowerPoint Presentation</vt:lpstr>
      <vt:lpstr>Esophageal manometry</vt:lpstr>
      <vt:lpstr>PowerPoint Presentation</vt:lpstr>
      <vt:lpstr>PowerPoint Presentation</vt:lpstr>
      <vt:lpstr>Treatment of GER</vt:lpstr>
      <vt:lpstr>PowerPoint Presentation</vt:lpstr>
      <vt:lpstr>pharmacologic measures for GERD</vt:lpstr>
      <vt:lpstr>pharmacologic measures</vt:lpstr>
      <vt:lpstr>Surgical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Infantile gastroesophageal reflux </dc:title>
  <cp:lastModifiedBy>Alaa Dala'ien</cp:lastModifiedBy>
  <cp:revision>70</cp:revision>
  <dcterms:modified xsi:type="dcterms:W3CDTF">2024-07-14T15:29:50Z</dcterms:modified>
</cp:coreProperties>
</file>