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1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4" r:id="rId59"/>
    <p:sldId id="311" r:id="rId60"/>
    <p:sldId id="312" r:id="rId61"/>
    <p:sldId id="313" r:id="rId62"/>
  </p:sldIdLst>
  <p:sldSz cx="12192000" cy="6858000"/>
  <p:notesSz cx="6858000" cy="9144000"/>
  <p:embeddedFontLst>
    <p:embeddedFont>
      <p:font typeface="Verdana" pitchFamily="34" charset="0"/>
      <p:regular r:id="rId64"/>
      <p:bold r:id="rId65"/>
      <p:italic r:id="rId66"/>
      <p:boldItalic r:id="rId67"/>
    </p:embeddedFont>
    <p:embeddedFont>
      <p:font typeface="Calibri" pitchFamily="34" charset="0"/>
      <p:regular r:id="rId68"/>
      <p:bold r:id="rId69"/>
      <p:italic r:id="rId70"/>
      <p:boldItalic r:id="rId71"/>
    </p:embeddedFont>
    <p:embeddedFont>
      <p:font typeface="Libre Franklin" charset="0"/>
      <p:regular r:id="rId72"/>
      <p:bold r:id="rId73"/>
      <p:italic r:id="rId74"/>
      <p:boldItalic r:id="rId75"/>
    </p:embeddedFont>
    <p:embeddedFont>
      <p:font typeface="Algerian" pitchFamily="82" charset="0"/>
      <p:regular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7" Type="http://schemas.openxmlformats.org/officeDocument/2006/relationships/slide" Target="slides/slide5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9.fntdata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6132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Dilated 3</a:t>
            </a:r>
            <a:r>
              <a:rPr lang="en-GB" baseline="30000" dirty="0" smtClean="0"/>
              <a:t>rd</a:t>
            </a:r>
            <a:r>
              <a:rPr lang="en-GB" baseline="0" dirty="0" smtClean="0"/>
              <a:t> ventricle </a:t>
            </a:r>
            <a:endParaRPr dirty="0"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Here</a:t>
            </a:r>
            <a:r>
              <a:rPr lang="en-GB" baseline="0" dirty="0" smtClean="0"/>
              <a:t> there is no herniation while in </a:t>
            </a:r>
            <a:r>
              <a:rPr lang="en-GB" baseline="0" dirty="0" err="1" smtClean="0"/>
              <a:t>Chiari</a:t>
            </a:r>
            <a:r>
              <a:rPr lang="en-GB" baseline="0" dirty="0" smtClean="0"/>
              <a:t> there is Herniation </a:t>
            </a:r>
            <a:endParaRPr dirty="0"/>
          </a:p>
        </p:txBody>
      </p:sp>
      <p:sp>
        <p:nvSpPr>
          <p:cNvPr id="309" name="Google Shape;3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dd40489d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dd40489d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edd40489dc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edd40489dc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edd40489dc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edd40489dc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edd40489dc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edd40489dc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dd40489dc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edd40489dc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dd40489dc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edd40489dc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edd40489dc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edd40489dc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edd40489dc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edd40489dc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dd40489dc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edd40489dc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dd40489dc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edd40489dc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edd40489dc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edd40489dc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edd40489dc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edd40489dc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dd40489dc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edd40489dc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dd40489dc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edd40489dc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edd40489dc_2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edd40489dc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edd40489dc_2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edd40489dc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edd40489dc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edd40489dc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edd40489dc_2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edd40489d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edd40489dc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edd40489dc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dd40489dc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edd40489dc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edd40489dc_2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edd40489dc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dd40489dc_2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edd40489dc_2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dd40489dc_2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edd40489dc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dd40489dc_2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edd40489dc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dd40489dc_2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edd40489dc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edd40489dc_2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edd40489dc_2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edd40489dc_2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edd40489dc_2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edd40489dc_2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edd40489dc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edd40489d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edd40489d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edd40489dc_2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gedd40489dc_2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dd40489dc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edd40489dc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dd40489dc_2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edd40489dc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dd40489dc_2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edd40489dc_2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2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ctrTitle"/>
          </p:nvPr>
        </p:nvSpPr>
        <p:spPr>
          <a:xfrm>
            <a:off x="1915390" y="2379891"/>
            <a:ext cx="8361300" cy="2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b="1"/>
              <a:t>CONGENITAL ANOMALIES OF CNS 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3-associated anomalies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-Trisomy 13 , 18 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-hydrocephalus / microceph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-Meckle Gruber syndrome(occipital encephalocele with multiple renal cysts , postaxial polydactyly ).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- and chiari 3 malformation</a:t>
            </a:r>
            <a:endParaRPr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b="1"/>
              <a:t>Markers</a:t>
            </a:r>
            <a:r>
              <a:rPr lang="en-US"/>
              <a:t> : MS AFP ↑ .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b="1"/>
              <a:t>Imaging : US , MRI 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b="1"/>
              <a:t>Management :  Surgery</a:t>
            </a:r>
            <a:r>
              <a:rPr lang="en-US"/>
              <a:t> to remove the herniated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 sac( tissue should be excised)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 and repair the opening in the skull .</a:t>
            </a:r>
            <a:endParaRPr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pic>
        <p:nvPicPr>
          <p:cNvPr id="237" name="Google Shape;237;p35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3483" y="1356020"/>
            <a:ext cx="4715434" cy="3614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3.Chiari Malformation</a:t>
            </a:r>
            <a:br>
              <a:rPr lang="en-US" b="1"/>
            </a:br>
            <a:endParaRPr b="1"/>
          </a:p>
        </p:txBody>
      </p:sp>
      <p:pic>
        <p:nvPicPr>
          <p:cNvPr id="243" name="Google Shape;243;p36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9606" y="3272118"/>
            <a:ext cx="7787917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/>
        </p:nvSpPr>
        <p:spPr>
          <a:xfrm>
            <a:off x="1299883" y="1344706"/>
            <a:ext cx="96729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are complex developmental malformations with a </a:t>
            </a:r>
            <a:r>
              <a:rPr lang="en-US" sz="1800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wide spectrum of severity;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they may </a:t>
            </a:r>
            <a:r>
              <a:rPr lang="en-US" sz="1800" u="sng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present at any stage of life.</a:t>
            </a: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Chiari Malformation results from abnormalities at the craniocervical junction involving the caudal cerebellum, medulla and upper cervical region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  divided into</a:t>
            </a:r>
            <a:r>
              <a:rPr lang="en-US" sz="18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4 types</a:t>
            </a:r>
            <a:endParaRPr sz="18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Type 1:</a:t>
            </a:r>
            <a:r>
              <a:rPr lang="en-US"/>
              <a:t> </a:t>
            </a:r>
            <a:r>
              <a:rPr lang="en-US" sz="3200">
                <a:solidFill>
                  <a:srgbClr val="FF0000"/>
                </a:solidFill>
              </a:rPr>
              <a:t>Most common , least severe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1371600" y="1658471"/>
            <a:ext cx="9601200" cy="420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•Herniation of cerebellar tonsils through foramen magnum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•no herniation of brain stem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•usually diagnosed in</a:t>
            </a:r>
            <a:r>
              <a:rPr lang="en-US" u="sng"/>
              <a:t> adolescence or adulthood</a:t>
            </a:r>
            <a:endParaRPr u="sng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   cause syringomyelia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(in which a cyst or cavity forms within the spinal cord. This cyst, called a syrinx, can expand and elongate over time)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pic>
        <p:nvPicPr>
          <p:cNvPr id="251" name="Google Shape;251;p37" descr="A picture containing text, item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283" y="3764057"/>
            <a:ext cx="5342964" cy="309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803836" y="612589"/>
            <a:ext cx="10168964" cy="525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2800" b="1" dirty="0"/>
              <a:t>This will result in : </a:t>
            </a:r>
            <a:endParaRPr sz="2800" b="1"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/>
              <a:t>•Compression of </a:t>
            </a:r>
            <a:r>
              <a:rPr lang="en-US" dirty="0">
                <a:solidFill>
                  <a:srgbClr val="FF0000"/>
                </a:solidFill>
              </a:rPr>
              <a:t>upper cervical cord</a:t>
            </a:r>
            <a:r>
              <a:rPr lang="en-US" dirty="0"/>
              <a:t> resulting in myelopathy . 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/>
              <a:t>•Compression of </a:t>
            </a:r>
            <a:r>
              <a:rPr lang="en-US" dirty="0">
                <a:solidFill>
                  <a:srgbClr val="FF0000"/>
                </a:solidFill>
              </a:rPr>
              <a:t>cerebellum</a:t>
            </a:r>
            <a:r>
              <a:rPr lang="en-US" dirty="0"/>
              <a:t> may result in </a:t>
            </a:r>
            <a:r>
              <a:rPr lang="en-US" dirty="0" err="1"/>
              <a:t>ataxia,dysmetria</a:t>
            </a:r>
            <a:r>
              <a:rPr lang="en-US" dirty="0"/>
              <a:t>, intentional tremor , </a:t>
            </a:r>
            <a:r>
              <a:rPr lang="en-US" dirty="0" err="1"/>
              <a:t>nystagmus</a:t>
            </a:r>
            <a:r>
              <a:rPr lang="en-US" dirty="0"/>
              <a:t>. 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/>
              <a:t>•Disruption of </a:t>
            </a:r>
            <a:r>
              <a:rPr lang="en-US" dirty="0">
                <a:solidFill>
                  <a:srgbClr val="FF0000"/>
                </a:solidFill>
              </a:rPr>
              <a:t>CSF flow</a:t>
            </a:r>
            <a:r>
              <a:rPr lang="en-US" dirty="0"/>
              <a:t> through foramen magnum : ↑ ICP , </a:t>
            </a:r>
            <a:r>
              <a:rPr lang="en-US" dirty="0" err="1"/>
              <a:t>suboccipital</a:t>
            </a:r>
            <a:r>
              <a:rPr lang="en-US" dirty="0"/>
              <a:t> headache . Neck pain, vomiting , visual defects , </a:t>
            </a:r>
            <a:r>
              <a:rPr lang="en-US" dirty="0" err="1"/>
              <a:t>hydroceph</a:t>
            </a:r>
            <a:r>
              <a:rPr lang="en-US" dirty="0"/>
              <a:t> &lt; 10% of cases , </a:t>
            </a:r>
            <a:r>
              <a:rPr lang="en-US" dirty="0" err="1"/>
              <a:t>syringomyelia</a:t>
            </a:r>
            <a:r>
              <a:rPr lang="en-US" dirty="0"/>
              <a:t> , central cord symptoms : hand weakness , </a:t>
            </a:r>
            <a:r>
              <a:rPr lang="en-US" dirty="0" err="1"/>
              <a:t>S.loss</a:t>
            </a:r>
            <a:r>
              <a:rPr lang="en-US" dirty="0"/>
              <a:t> </a:t>
            </a:r>
            <a:r>
              <a:rPr lang="en-US" dirty="0" smtClean="0"/>
              <a:t>.</a:t>
            </a: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 smtClean="0">
                <a:solidFill>
                  <a:srgbClr val="FF0000"/>
                </a:solidFill>
              </a:rPr>
              <a:t>Cough Headache is the most common  presentation </a:t>
            </a:r>
            <a:endParaRPr dirty="0">
              <a:solidFill>
                <a:srgbClr val="FF0000"/>
              </a:solidFill>
            </a:endParaRPr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dirty="0" err="1">
                <a:solidFill>
                  <a:srgbClr val="FF0000"/>
                </a:solidFill>
              </a:rPr>
              <a:t>Syringomyelia</a:t>
            </a:r>
            <a:r>
              <a:rPr lang="en-US" dirty="0"/>
              <a:t> related symptoms: cape-like loss of pain and temp sense , weakness and wasting of the small muscle of the hand , and progressive motor deficit of the lower and upper limbs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Type 2;</a:t>
            </a:r>
            <a:endParaRPr b="1"/>
          </a:p>
        </p:txBody>
      </p:sp>
      <p:sp>
        <p:nvSpPr>
          <p:cNvPr id="262" name="Google Shape;262;p39"/>
          <p:cNvSpPr txBox="1">
            <a:spLocks noGrp="1"/>
          </p:cNvSpPr>
          <p:nvPr>
            <p:ph type="body" idx="1"/>
          </p:nvPr>
        </p:nvSpPr>
        <p:spPr>
          <a:xfrm>
            <a:off x="1371600" y="1694330"/>
            <a:ext cx="9601200" cy="41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  Downward displacement of the </a:t>
            </a:r>
            <a:r>
              <a:rPr lang="en-US" sz="2400" b="1"/>
              <a:t>cerebellar vermis , 4</a:t>
            </a:r>
            <a:r>
              <a:rPr lang="en-US" sz="2400" b="1" baseline="30000"/>
              <a:t>th</a:t>
            </a:r>
            <a:r>
              <a:rPr lang="en-US" sz="2400" b="1"/>
              <a:t>ventricle and medulla oblongata </a:t>
            </a:r>
            <a:r>
              <a:rPr lang="en-US" sz="2400"/>
              <a:t>below foramen magnum , present </a:t>
            </a:r>
            <a:r>
              <a:rPr lang="en-US" sz="2400" b="1"/>
              <a:t>in infancy </a:t>
            </a:r>
            <a:r>
              <a:rPr lang="en-US" sz="2400"/>
              <a:t>, almost  always association with </a:t>
            </a:r>
            <a:r>
              <a:rPr lang="en-US" sz="2400" b="1"/>
              <a:t>myelomeningocele .  </a:t>
            </a:r>
            <a:endParaRPr sz="2400"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b="1"/>
              <a:t> </a:t>
            </a:r>
            <a:r>
              <a:rPr lang="en-US" sz="2400" b="1" i="1" u="sng">
                <a:solidFill>
                  <a:srgbClr val="FF0000"/>
                </a:solidFill>
              </a:rPr>
              <a:t>signs</a:t>
            </a:r>
            <a:r>
              <a:rPr lang="en-US" sz="2400"/>
              <a:t> of brainstem dysfunction predominate:</a:t>
            </a:r>
            <a:endParaRPr sz="240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 swallowing/feeding difficulties, stridor, apnea, weak cry, nystagmus .</a:t>
            </a:r>
            <a:endParaRPr sz="2400"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body" idx="1"/>
          </p:nvPr>
        </p:nvSpPr>
        <p:spPr>
          <a:xfrm>
            <a:off x="1371600" y="242048"/>
            <a:ext cx="9601200" cy="562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US" sz="3600" b="1" u="sng"/>
              <a:t>Type 3 </a:t>
            </a:r>
            <a:r>
              <a:rPr lang="en-US" sz="3600" b="1"/>
              <a:t>: </a:t>
            </a:r>
            <a:r>
              <a:rPr lang="en-US"/>
              <a:t> similar to Chiari II but with an </a:t>
            </a:r>
            <a:r>
              <a:rPr lang="en-US" b="1"/>
              <a:t>occipital and/or high cervical encephalocoele 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US" sz="3600" b="1" u="sng"/>
              <a:t>Type 4 </a:t>
            </a:r>
            <a:r>
              <a:rPr lang="en-US" sz="3600" b="1"/>
              <a:t>:</a:t>
            </a:r>
            <a:r>
              <a:rPr lang="en-US" b="1"/>
              <a:t> </a:t>
            </a:r>
            <a:r>
              <a:rPr lang="en-US"/>
              <a:t>cerebellar hypoplasia or agenesis.</a:t>
            </a:r>
            <a:r>
              <a:rPr lang="en-US" b="1"/>
              <a:t>  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US" sz="3600" b="1" u="sng"/>
              <a:t>Imaging studies</a:t>
            </a:r>
            <a:r>
              <a:rPr lang="en-US" sz="3600" b="1"/>
              <a:t> </a:t>
            </a:r>
            <a:r>
              <a:rPr lang="en-US" sz="3600"/>
              <a:t>: most useful is MRI .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US" sz="3600" b="1" u="sng"/>
              <a:t>Management</a:t>
            </a:r>
            <a:r>
              <a:rPr lang="en-US" sz="3600"/>
              <a:t> :  Post.fossa decompression (mainly for type 1 ) + If you have a syrinx or hydrocephalus, you may need a tube (shunt) to drain the excess fluid.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1371600" y="147918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Arachnoid Cysts</a:t>
            </a:r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body" idx="1"/>
          </p:nvPr>
        </p:nvSpPr>
        <p:spPr>
          <a:xfrm>
            <a:off x="815789" y="887504"/>
            <a:ext cx="11196916" cy="630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3540" lvl="0" indent="-38354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•Arachnoid cysts are the most common type of brain cyst. They are often benign congenital, present at birth (primary arachnoid cysts). Head injury or trauma can also result in a secondary arachnoid cyst. 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•An arachnoid cyst forms when the layers of the arachnoid membrane split apart and become filled with cerebrospinal fluid.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•The cysts are fluid-filled sacs, not tumors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 b="1" u="sng"/>
              <a:t>  mostly asymptomatic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447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3540" lvl="0" indent="-38354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■"/>
            </a:pPr>
            <a:r>
              <a:rPr lang="en-US" b="1">
                <a:solidFill>
                  <a:srgbClr val="FF0000"/>
                </a:solidFill>
              </a:rPr>
              <a:t>Locations :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u="sng"/>
              <a:t>•Sylvian fissure 50%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•Cerebellopontine angle 10%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•Quadrigeminal 10%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•Suprasellar 10%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•Vermian 8%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•Cerebral convexity 5%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•Other 7%</a:t>
            </a:r>
            <a:endParaRPr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Sylvian fissure: 50%</a:t>
            </a:r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b="1" u="sng"/>
              <a:t>Clinical features :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1- ↑ICP : headache , Nausea ,Vomiting.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2- Seizures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3- with minor head trauma &gt; hrg &gt; acute presentation .</a:t>
            </a:r>
            <a:endParaRPr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pic>
        <p:nvPicPr>
          <p:cNvPr id="286" name="Google Shape;286;p43" descr="A picture containing text, invertebra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5082" y="1710611"/>
            <a:ext cx="2743200" cy="3849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Development of the neural tube</a:t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Cerebellopontine angle</a:t>
            </a:r>
            <a:endParaRPr/>
          </a:p>
        </p:txBody>
      </p:sp>
      <p:sp>
        <p:nvSpPr>
          <p:cNvPr id="292" name="Google Shape;292;p44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•Clinical features: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 - SN hearing loss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 - Tinnitus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 - Vertigo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•May cause compression on 5</a:t>
            </a:r>
            <a:r>
              <a:rPr lang="en-US" baseline="30000"/>
              <a:t>th</a:t>
            </a:r>
            <a:r>
              <a:rPr lang="en-US"/>
              <a:t> CN .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pic>
        <p:nvPicPr>
          <p:cNvPr id="293" name="Google Shape;293;p4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7153" y="1994868"/>
            <a:ext cx="2743200" cy="397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Suprasellar (the only extradural one) </a:t>
            </a:r>
            <a:endParaRPr/>
          </a:p>
        </p:txBody>
      </p:sp>
      <p:sp>
        <p:nvSpPr>
          <p:cNvPr id="299" name="Google Shape;299;p4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3540" lvl="0" indent="-38354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•In children and adolescents .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b="1" u="sng"/>
              <a:t>Clinical features :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 1- hydrocephalus .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 2- visual impairment.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 3- Endoc. Dysfunction.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pic>
        <p:nvPicPr>
          <p:cNvPr id="300" name="Google Shape;300;p4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8989" y="2037145"/>
            <a:ext cx="3603811" cy="407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b="1" u="sng"/>
              <a:t>Management</a:t>
            </a:r>
            <a:r>
              <a:rPr lang="en-US"/>
              <a:t> : </a:t>
            </a:r>
            <a:endParaRPr/>
          </a:p>
        </p:txBody>
      </p:sp>
      <p:sp>
        <p:nvSpPr>
          <p:cNvPr id="306" name="Google Shape;306;p46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3540" lvl="0" indent="-38354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- asymptomatic , no ventricular distortion ,  enlargment : follow up at regular intervals.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- otherwise : 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1- Craniotomy, excision of the cyst wall and opening of the membranes to allow drainage into the basal cisterns.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 2- Shunt : cyst – peritoneum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4.Dandy-Walker Malformation</a:t>
            </a:r>
            <a:endParaRPr/>
          </a:p>
        </p:txBody>
      </p:sp>
      <p:pic>
        <p:nvPicPr>
          <p:cNvPr id="312" name="Google Shape;312;p47" descr="A picture containing 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75249" y="2124635"/>
            <a:ext cx="3973996" cy="440615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7"/>
          <p:cNvSpPr txBox="1"/>
          <p:nvPr/>
        </p:nvSpPr>
        <p:spPr>
          <a:xfrm>
            <a:off x="905436" y="2250141"/>
            <a:ext cx="631115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</a:t>
            </a:r>
            <a:r>
              <a:rPr lang="en-US" sz="24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Characterised by :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1 - Complete or partial agenesis of the </a:t>
            </a:r>
            <a:r>
              <a:rPr lang="en-US" sz="24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cerebellar vermis(the part joining the two hemispheres of the cerebellum) 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2- Cystic dilatation of the </a:t>
            </a:r>
            <a:r>
              <a:rPr lang="en-US" sz="24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r>
              <a:rPr lang="en-US" sz="2400" b="1" baseline="30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lang="en-US" sz="24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ventricle</a:t>
            </a: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 failure of foraminal outlets to open )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3- An enlarged posterior fossa with upward displacement of </a:t>
            </a:r>
            <a:r>
              <a:rPr lang="en-US" sz="24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tentorium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"/>
          <p:cNvSpPr txBox="1">
            <a:spLocks noGrp="1"/>
          </p:cNvSpPr>
          <p:nvPr>
            <p:ph type="body" idx="1"/>
          </p:nvPr>
        </p:nvSpPr>
        <p:spPr>
          <a:xfrm>
            <a:off x="1371600" y="654424"/>
            <a:ext cx="9601200" cy="521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 sz="3200"/>
              <a:t>•symptoms: </a:t>
            </a:r>
            <a:endParaRPr sz="320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1- 70-90% of patients have hydrocephalus (present as increasing head size, vomiting, excessive sleepiness, irritability).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2- If not diagnosed postnatally : in childhood the major presenting features are ataxia , and delayed motor development.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3-Associated anomalies : agenesis of the corpus callosum, occipital encephalocele, spina bifida, syringomyelia , cleft palate , cardiac and renal anomalies.</a:t>
            </a:r>
            <a:endParaRPr/>
          </a:p>
          <a:p>
            <a:pPr marL="383540" lvl="0" indent="-38354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/>
              <a:t>managment</a:t>
            </a:r>
            <a:endParaRPr sz="3200"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cyst-peritoneal shunt /  VP shunt. 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CRANIOSYNOSTOSIS</a:t>
            </a:r>
            <a:endParaRPr/>
          </a:p>
        </p:txBody>
      </p:sp>
      <p:sp>
        <p:nvSpPr>
          <p:cNvPr id="324" name="Google Shape;324;p49"/>
          <p:cNvSpPr txBox="1">
            <a:spLocks noGrp="1"/>
          </p:cNvSpPr>
          <p:nvPr>
            <p:ph type="body" idx="1"/>
          </p:nvPr>
        </p:nvSpPr>
        <p:spPr>
          <a:xfrm>
            <a:off x="1371600" y="1524000"/>
            <a:ext cx="10479741" cy="463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3540" lvl="0" indent="-38354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premature fusion of 1 or more cranial sutures, often resulting in an abnormal head shape. 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1. primary (defect of ossification )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2. secondery (failure of brain growth )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b="1"/>
              <a:t>-Scaphocephaly </a:t>
            </a:r>
            <a:r>
              <a:rPr lang="en-US"/>
              <a:t>- Early fusion of the sagittal suture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-</a:t>
            </a:r>
            <a:r>
              <a:rPr lang="en-US" b="1"/>
              <a:t>Anterior plagiocephaly </a:t>
            </a:r>
            <a:r>
              <a:rPr lang="en-US"/>
              <a:t>- Early fusion of 1 coronal suture 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b="1"/>
              <a:t> -Brachycephaly </a:t>
            </a:r>
            <a:r>
              <a:rPr lang="en-US"/>
              <a:t>- Early bilateral coronal suture fusion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</a:t>
            </a:r>
            <a:r>
              <a:rPr lang="en-US" b="1"/>
              <a:t>-Posterior plagiocephaly </a:t>
            </a:r>
            <a:r>
              <a:rPr lang="en-US"/>
              <a:t>- Early closure of 1 lambdoid suture </a:t>
            </a:r>
            <a:endParaRPr/>
          </a:p>
          <a:p>
            <a:pPr marL="383540" lvl="0" indent="-383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-</a:t>
            </a:r>
            <a:r>
              <a:rPr lang="en-US" b="1"/>
              <a:t>Trigonocephaly </a:t>
            </a:r>
            <a:r>
              <a:rPr lang="en-US"/>
              <a:t>- Early fusion of the metopic suture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>
            <a:spLocks noGrp="1"/>
          </p:cNvSpPr>
          <p:nvPr>
            <p:ph type="title"/>
          </p:nvPr>
        </p:nvSpPr>
        <p:spPr>
          <a:xfrm>
            <a:off x="838200" y="2347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80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Congenital spinal</a:t>
            </a:r>
            <a:endParaRPr sz="8000" b="1" i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deformities 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>
            <a:spLocks noGrp="1"/>
          </p:cNvSpPr>
          <p:nvPr>
            <p:ph type="title"/>
          </p:nvPr>
        </p:nvSpPr>
        <p:spPr>
          <a:xfrm>
            <a:off x="2166938" y="3571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Spinal dysraphism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335" name="Google Shape;335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/>
              <a:t>is a medical term that refers to disorders related to group of congenital anomaly of spine characterized by </a:t>
            </a:r>
            <a:r>
              <a:rPr lang="en-US" b="1" u="sng"/>
              <a:t>midline defect affecting the nervous tissue and its bony and soft tissue covering 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249555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Embryology </a:t>
            </a:r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2495551" y="1628776"/>
            <a:ext cx="4392613" cy="497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Results from </a:t>
            </a:r>
            <a:r>
              <a:rPr lang="en-US">
                <a:solidFill>
                  <a:srgbClr val="00B050"/>
                </a:solidFill>
              </a:rPr>
              <a:t>failure of neural tube to close </a:t>
            </a:r>
            <a:r>
              <a:rPr lang="en-US"/>
              <a:t>spontaneously between </a:t>
            </a:r>
            <a:r>
              <a:rPr lang="en-US">
                <a:solidFill>
                  <a:srgbClr val="00B050"/>
                </a:solidFill>
              </a:rPr>
              <a:t>3</a:t>
            </a:r>
            <a:r>
              <a:rPr lang="en-US" baseline="30000">
                <a:solidFill>
                  <a:srgbClr val="00B050"/>
                </a:solidFill>
              </a:rPr>
              <a:t>rd</a:t>
            </a:r>
            <a:r>
              <a:rPr lang="en-US">
                <a:solidFill>
                  <a:srgbClr val="00B050"/>
                </a:solidFill>
              </a:rPr>
              <a:t> and 4</a:t>
            </a:r>
            <a:r>
              <a:rPr lang="en-US" baseline="30000">
                <a:solidFill>
                  <a:srgbClr val="00B050"/>
                </a:solidFill>
              </a:rPr>
              <a:t>th</a:t>
            </a:r>
            <a:r>
              <a:rPr lang="en-US">
                <a:solidFill>
                  <a:srgbClr val="00B050"/>
                </a:solidFill>
              </a:rPr>
              <a:t> week </a:t>
            </a:r>
            <a:r>
              <a:rPr lang="en-US"/>
              <a:t>of in utero development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Possible etiologic factors 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Radiation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Drugs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Malnutrition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Chemicals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Genetic determination </a:t>
            </a:r>
            <a:endParaRPr/>
          </a:p>
        </p:txBody>
      </p:sp>
      <p:pic>
        <p:nvPicPr>
          <p:cNvPr id="342" name="Google Shape;342;p52" descr="slide0071_image0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9600" y="2349501"/>
            <a:ext cx="3708400" cy="314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2495550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Major forms of spinal dysraphism </a:t>
            </a:r>
            <a:endParaRPr/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1"/>
          </p:nvPr>
        </p:nvSpPr>
        <p:spPr>
          <a:xfrm>
            <a:off x="2495550" y="1773238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1. Occult spinal dysraphism </a:t>
            </a:r>
            <a:r>
              <a:rPr lang="en-US" sz="2000" b="1"/>
              <a:t>: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Intraspinal lipoma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Dermoid tumors 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Diastematomelyia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Hypertrophic filum terminale 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2. Aperta :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meningocele 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Myelomeningocele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3. Lipomyelomeningocele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55" name="Google Shape;35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392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384" y="476673"/>
            <a:ext cx="10796066" cy="5612978"/>
          </a:xfrm>
        </p:spPr>
        <p:txBody>
          <a:bodyPr>
            <a:normAutofit/>
          </a:bodyPr>
          <a:lstStyle/>
          <a:p>
            <a:r>
              <a:rPr lang="en-GB" sz="4400" b="1" dirty="0" err="1" smtClean="0">
                <a:solidFill>
                  <a:srgbClr val="FF0000"/>
                </a:solidFill>
              </a:rPr>
              <a:t>Spina</a:t>
            </a:r>
            <a:r>
              <a:rPr lang="en-GB" sz="4400" b="1" dirty="0" smtClean="0">
                <a:solidFill>
                  <a:srgbClr val="FF0000"/>
                </a:solidFill>
              </a:rPr>
              <a:t> bifida </a:t>
            </a:r>
            <a:r>
              <a:rPr lang="en-GB" sz="4400" b="1" dirty="0" err="1" smtClean="0">
                <a:solidFill>
                  <a:srgbClr val="FF0000"/>
                </a:solidFill>
              </a:rPr>
              <a:t>occulta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>
                <a:solidFill>
                  <a:srgbClr val="FF0000"/>
                </a:solidFill>
              </a:rPr>
              <a:t>Normal AFP </a:t>
            </a:r>
            <a:r>
              <a:rPr lang="en-GB" sz="4400" b="1" dirty="0" smtClean="0">
                <a:solidFill>
                  <a:srgbClr val="FF0000"/>
                </a:solidFill>
              </a:rPr>
              <a:t>level</a:t>
            </a:r>
          </a:p>
          <a:p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Cystica</a:t>
            </a:r>
            <a:r>
              <a:rPr lang="en-GB" sz="4400" b="1" dirty="0" smtClean="0">
                <a:solidFill>
                  <a:srgbClr val="FF0000"/>
                </a:solidFill>
              </a:rPr>
              <a:t> ( High AFP , NO elevation of Acetyl </a:t>
            </a:r>
            <a:r>
              <a:rPr lang="en-GB" sz="4400" b="1" dirty="0" err="1" smtClean="0">
                <a:solidFill>
                  <a:srgbClr val="FF0000"/>
                </a:solidFill>
              </a:rPr>
              <a:t>cholinestrase</a:t>
            </a:r>
            <a:r>
              <a:rPr lang="en-GB" sz="4400" b="1" dirty="0" smtClean="0">
                <a:solidFill>
                  <a:srgbClr val="FF0000"/>
                </a:solidFill>
              </a:rPr>
              <a:t> )</a:t>
            </a:r>
          </a:p>
          <a:p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Neuroschisis</a:t>
            </a:r>
            <a:r>
              <a:rPr lang="en-GB" sz="4400" b="1" dirty="0" smtClean="0">
                <a:solidFill>
                  <a:srgbClr val="FF0000"/>
                </a:solidFill>
              </a:rPr>
              <a:t> ( High AFP , and High </a:t>
            </a:r>
            <a:r>
              <a:rPr lang="en-GB" sz="4400" b="1" dirty="0" err="1" smtClean="0">
                <a:solidFill>
                  <a:srgbClr val="FF0000"/>
                </a:solidFill>
              </a:rPr>
              <a:t>Acetly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Cholinestrase</a:t>
            </a:r>
            <a:r>
              <a:rPr lang="en-GB" sz="4400" b="1" dirty="0" smtClean="0">
                <a:solidFill>
                  <a:srgbClr val="FF0000"/>
                </a:solidFill>
              </a:rPr>
              <a:t> )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50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61" name="Google Shape;36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62" name="Google Shape;36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016" y="339142"/>
            <a:ext cx="8366449" cy="651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pic>
        <p:nvPicPr>
          <p:cNvPr id="368" name="Google Shape;368;p56" descr="PED_spina_bifida_form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43466" y="2249488"/>
            <a:ext cx="3905069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>
            <a:spLocks noGrp="1"/>
          </p:cNvSpPr>
          <p:nvPr>
            <p:ph type="title"/>
          </p:nvPr>
        </p:nvSpPr>
        <p:spPr>
          <a:xfrm>
            <a:off x="2166938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dk1"/>
                </a:solidFill>
              </a:rPr>
              <a:t>Occult spinal dysraphism </a:t>
            </a:r>
            <a:endParaRPr/>
          </a:p>
        </p:txBody>
      </p:sp>
      <p:sp>
        <p:nvSpPr>
          <p:cNvPr id="374" name="Google Shape;374;p57"/>
          <p:cNvSpPr txBox="1">
            <a:spLocks noGrp="1"/>
          </p:cNvSpPr>
          <p:nvPr>
            <p:ph type="body" idx="1"/>
          </p:nvPr>
        </p:nvSpPr>
        <p:spPr>
          <a:xfrm>
            <a:off x="2279651" y="1989138"/>
            <a:ext cx="77057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bony deficit usually found </a:t>
            </a:r>
            <a:r>
              <a:rPr lang="en-US">
                <a:solidFill>
                  <a:srgbClr val="FF0000"/>
                </a:solidFill>
              </a:rPr>
              <a:t>in the laminae of the lumbosacral spine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to a medline fusion defect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it is an </a:t>
            </a:r>
            <a:r>
              <a:rPr lang="en-US" b="1">
                <a:solidFill>
                  <a:srgbClr val="FF0000"/>
                </a:solidFill>
              </a:rPr>
              <a:t>incidental radiological finding </a:t>
            </a:r>
            <a:r>
              <a:rPr lang="en-US"/>
              <a:t>and is present in up to 20% of adults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Most common at </a:t>
            </a:r>
            <a:r>
              <a:rPr lang="en-US">
                <a:solidFill>
                  <a:srgbClr val="FF0000"/>
                </a:solidFill>
              </a:rPr>
              <a:t>L5 or S1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the vast majority there is </a:t>
            </a:r>
            <a:r>
              <a:rPr lang="en-US">
                <a:solidFill>
                  <a:srgbClr val="FF0000"/>
                </a:solidFill>
              </a:rPr>
              <a:t>NO neurological involvement</a:t>
            </a:r>
            <a:r>
              <a:rPr lang="en-US"/>
              <a:t> and the lesion </a:t>
            </a:r>
            <a:r>
              <a:rPr lang="en-US">
                <a:solidFill>
                  <a:srgbClr val="FF0000"/>
                </a:solidFill>
              </a:rPr>
              <a:t>is asymptomatic throughout life 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>
            <a:spLocks noGrp="1"/>
          </p:cNvSpPr>
          <p:nvPr>
            <p:ph type="title"/>
          </p:nvPr>
        </p:nvSpPr>
        <p:spPr>
          <a:xfrm>
            <a:off x="2566988" y="3333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dk1"/>
                </a:solidFill>
              </a:rPr>
              <a:t>Occult spinal dysraphism </a:t>
            </a:r>
            <a:endParaRPr/>
          </a:p>
        </p:txBody>
      </p:sp>
      <p:sp>
        <p:nvSpPr>
          <p:cNvPr id="380" name="Google Shape;380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underlying </a:t>
            </a:r>
            <a:r>
              <a:rPr lang="en-US" b="1">
                <a:solidFill>
                  <a:srgbClr val="00B0F0"/>
                </a:solidFill>
              </a:rPr>
              <a:t>intraspinal lesion</a:t>
            </a:r>
            <a:r>
              <a:rPr lang="en-US"/>
              <a:t> can often be suspected from an </a:t>
            </a:r>
            <a:r>
              <a:rPr lang="en-US" b="1">
                <a:solidFill>
                  <a:srgbClr val="FF0000"/>
                </a:solidFill>
              </a:rPr>
              <a:t>overlying skin lesion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such as 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Dimples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Sinus tract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Fatty mass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Heamangioma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Abnormal tuft of hair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2F5496"/>
              </a:solidFill>
            </a:endParaRPr>
          </a:p>
        </p:txBody>
      </p:sp>
      <p:pic>
        <p:nvPicPr>
          <p:cNvPr id="386" name="Google Shape;386;p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4114" y="1628775"/>
            <a:ext cx="7127875" cy="400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pic>
        <p:nvPicPr>
          <p:cNvPr id="392" name="Google Shape;392;p60" descr="meningeocele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1905000"/>
            <a:ext cx="42672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pic>
        <p:nvPicPr>
          <p:cNvPr id="398" name="Google Shape;398;p61" descr="shutack_fig3-BB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24201" y="1828801"/>
            <a:ext cx="5419725" cy="442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sp>
        <p:nvSpPr>
          <p:cNvPr id="404" name="Google Shape;404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</a:t>
            </a:r>
            <a:r>
              <a:rPr lang="en-US" b="1">
                <a:solidFill>
                  <a:srgbClr val="FF0000"/>
                </a:solidFill>
              </a:rPr>
              <a:t>Slowly progressive</a:t>
            </a:r>
            <a:r>
              <a:rPr lang="en-US" b="1">
                <a:solidFill>
                  <a:srgbClr val="00B050"/>
                </a:solidFill>
              </a:rPr>
              <a:t> </a:t>
            </a:r>
            <a:r>
              <a:rPr lang="en-US"/>
              <a:t>neurological dysfunction involving : 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Bowel and bladder disturbances 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Progressive weakness of legs and foot deformities 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Back pain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Sensory disability </a:t>
            </a:r>
            <a:endParaRPr/>
          </a:p>
          <a:p>
            <a:pPr marL="99060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Progressive scoliosis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1102659" y="210671"/>
            <a:ext cx="9601200" cy="18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1.Anencephaly </a:t>
            </a:r>
            <a:r>
              <a:rPr lang="en-US" sz="1200" b="1"/>
              <a:t>(Birth Prevalence : 1/10.000      Pregnancy P : 1/1000)</a:t>
            </a:r>
            <a:endParaRPr sz="1200"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</a:pPr>
            <a:endParaRPr sz="1200" b="1"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endParaRPr/>
          </a:p>
        </p:txBody>
      </p:sp>
      <p:pic>
        <p:nvPicPr>
          <p:cNvPr id="185" name="Google Shape;185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29237" y="1138518"/>
            <a:ext cx="4064515" cy="55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726142" y="1371600"/>
            <a:ext cx="7404846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•Serious NTD caused by failure of closure of cranial neuropore in which : 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 - The brain (cerebral hemispheres) is absent.                                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 -  Cranial vault are grossly malformed. 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 - The cerebellum are reduced or absent . 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 - The hindbrain is present. 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-- leading to: 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r>
              <a:rPr lang="en-US" sz="24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early fetal loss, stillbirth, or neonatal death after few hours/ days.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&gt;if a baby born with anencephaly is usually: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blind, deaf, unaware of its surroundings and unable to feel pain 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Associated anomalies : 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  - cleft lip/palate , omphalocele .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3"/>
          <p:cNvSpPr txBox="1">
            <a:spLocks noGrp="1"/>
          </p:cNvSpPr>
          <p:nvPr>
            <p:ph type="body" idx="1"/>
          </p:nvPr>
        </p:nvSpPr>
        <p:spPr>
          <a:xfrm>
            <a:off x="2063750" y="839788"/>
            <a:ext cx="8178800" cy="602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Investigations 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X-ray : </a:t>
            </a:r>
            <a:r>
              <a:rPr lang="en-US"/>
              <a:t>absence of the spinous process along with minor amounts of neural arch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CT and MRI </a:t>
            </a:r>
            <a:r>
              <a:rPr lang="en-US"/>
              <a:t>: to exclude spinal anomalies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b="1"/>
              <a:t>Treatment 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there is underlying lesion we remove it with preservation of neural tissue &amp; untether the cord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 NO underlying lesion 🡺 no need for treatment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2F5496"/>
              </a:solidFill>
            </a:endParaRPr>
          </a:p>
        </p:txBody>
      </p:sp>
      <p:pic>
        <p:nvPicPr>
          <p:cNvPr id="415" name="Google Shape;415;p64" descr="tduKDNdBdtf09VkjlBiEdQ_m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47850" y="1557339"/>
            <a:ext cx="5022850" cy="38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4" descr="Spina_Bifida_pelvis_X-r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7032" y="3429001"/>
            <a:ext cx="4252912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5"/>
          <p:cNvSpPr txBox="1">
            <a:spLocks noGrp="1"/>
          </p:cNvSpPr>
          <p:nvPr>
            <p:ph type="title"/>
          </p:nvPr>
        </p:nvSpPr>
        <p:spPr>
          <a:xfrm>
            <a:off x="1524000" y="1889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Diastematomyelia  </a:t>
            </a:r>
            <a:endParaRPr/>
          </a:p>
        </p:txBody>
      </p:sp>
      <p:sp>
        <p:nvSpPr>
          <p:cNvPr id="422" name="Google Shape;422;p65"/>
          <p:cNvSpPr txBox="1">
            <a:spLocks noGrp="1"/>
          </p:cNvSpPr>
          <p:nvPr>
            <p:ph type="body" idx="1"/>
          </p:nvPr>
        </p:nvSpPr>
        <p:spPr>
          <a:xfrm>
            <a:off x="1919289" y="1844675"/>
            <a:ext cx="56864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spinal cord is bifid and the two hemi cords are separated by a bony spur or dural band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Progressive </a:t>
            </a:r>
            <a:r>
              <a:rPr lang="en-US">
                <a:solidFill>
                  <a:srgbClr val="FF0000"/>
                </a:solidFill>
              </a:rPr>
              <a:t>neurological dysfunction </a:t>
            </a:r>
            <a:r>
              <a:rPr lang="en-US"/>
              <a:t>will occur due to traction on the cord that is transfixed during growth period </a:t>
            </a:r>
            <a:endParaRPr/>
          </a:p>
        </p:txBody>
      </p:sp>
      <p:pic>
        <p:nvPicPr>
          <p:cNvPr id="423" name="Google Shape;423;p65" descr="EssentialNeurosurgery_0178"/>
          <p:cNvPicPr preferRelativeResize="0"/>
          <p:nvPr/>
        </p:nvPicPr>
        <p:blipFill rotWithShape="1">
          <a:blip r:embed="rId3">
            <a:alphaModFix/>
          </a:blip>
          <a:srcRect l="3783" t="50667" r="52020"/>
          <a:stretch/>
        </p:blipFill>
        <p:spPr>
          <a:xfrm>
            <a:off x="7824788" y="1784351"/>
            <a:ext cx="2146300" cy="490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6"/>
          <p:cNvSpPr txBox="1">
            <a:spLocks noGrp="1"/>
          </p:cNvSpPr>
          <p:nvPr>
            <p:ph type="title"/>
          </p:nvPr>
        </p:nvSpPr>
        <p:spPr>
          <a:xfrm>
            <a:off x="2566988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Meningeocele (spina bifida aperta)</a:t>
            </a:r>
            <a:endParaRPr/>
          </a:p>
        </p:txBody>
      </p:sp>
      <p:sp>
        <p:nvSpPr>
          <p:cNvPr id="429" name="Google Shape;429;p66"/>
          <p:cNvSpPr txBox="1">
            <a:spLocks noGrp="1"/>
          </p:cNvSpPr>
          <p:nvPr>
            <p:ph type="body" idx="1"/>
          </p:nvPr>
        </p:nvSpPr>
        <p:spPr>
          <a:xfrm>
            <a:off x="1703389" y="1909763"/>
            <a:ext cx="615632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defect consisting of a </a:t>
            </a:r>
            <a:r>
              <a:rPr lang="en-US" b="1"/>
              <a:t>herniation of meningeal tissue and CSF </a:t>
            </a:r>
            <a:r>
              <a:rPr lang="en-US"/>
              <a:t>through a defect in the spine , but NO neural tissue 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Most commonly in lumbosacral area 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Etiology :</a:t>
            </a:r>
            <a:endParaRPr/>
          </a:p>
          <a:p>
            <a:pPr marL="990600" lvl="1" indent="-5334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Primary failure of neural tube closure </a:t>
            </a:r>
            <a:endParaRPr/>
          </a:p>
          <a:p>
            <a:pPr marL="990600" lvl="1" indent="-5334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Rupture of previously closed neural tube due to overdistention </a:t>
            </a:r>
            <a:endParaRPr/>
          </a:p>
        </p:txBody>
      </p:sp>
      <p:pic>
        <p:nvPicPr>
          <p:cNvPr id="430" name="Google Shape;430;p66" descr="download (1)"/>
          <p:cNvPicPr preferRelativeResize="0"/>
          <p:nvPr/>
        </p:nvPicPr>
        <p:blipFill rotWithShape="1">
          <a:blip r:embed="rId3">
            <a:alphaModFix/>
          </a:blip>
          <a:srcRect l="21022"/>
          <a:stretch/>
        </p:blipFill>
        <p:spPr>
          <a:xfrm>
            <a:off x="7680325" y="3141664"/>
            <a:ext cx="2622550" cy="223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sp>
        <p:nvSpPr>
          <p:cNvPr id="436" name="Google Shape;436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>
                <a:solidFill>
                  <a:srgbClr val="0070C0"/>
                </a:solidFill>
              </a:rPr>
              <a:t>Clinical features</a:t>
            </a:r>
            <a:r>
              <a:rPr lang="en-US"/>
              <a:t>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Usually no disability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low incidence of associated anomalies and hydrocephalus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>
                <a:solidFill>
                  <a:srgbClr val="0070C0"/>
                </a:solidFill>
              </a:rPr>
              <a:t>Investigations 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Plain film , CT , MRI , genitourinary investigations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>
                <a:solidFill>
                  <a:srgbClr val="0070C0"/>
                </a:solidFill>
              </a:rPr>
              <a:t>Treatment 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Surgical excision and tissue repair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( excellent results )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pic>
        <p:nvPicPr>
          <p:cNvPr id="442" name="Google Shape;442;p68" descr="d715be5af590d3b5881b1ee68ee073_big_galler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33825" y="2249488"/>
            <a:ext cx="4324350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9"/>
          <p:cNvSpPr txBox="1">
            <a:spLocks noGrp="1"/>
          </p:cNvSpPr>
          <p:nvPr>
            <p:ph type="title"/>
          </p:nvPr>
        </p:nvSpPr>
        <p:spPr>
          <a:xfrm>
            <a:off x="2166938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Myelomeningocele </a:t>
            </a:r>
            <a:endParaRPr/>
          </a:p>
        </p:txBody>
      </p:sp>
      <p:sp>
        <p:nvSpPr>
          <p:cNvPr id="448" name="Google Shape;448;p69"/>
          <p:cNvSpPr txBox="1">
            <a:spLocks noGrp="1"/>
          </p:cNvSpPr>
          <p:nvPr>
            <p:ph type="body" idx="1"/>
          </p:nvPr>
        </p:nvSpPr>
        <p:spPr>
          <a:xfrm>
            <a:off x="1847850" y="1947863"/>
            <a:ext cx="835183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2834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</a:pPr>
            <a:r>
              <a:rPr lang="en-US"/>
              <a:t> </a:t>
            </a:r>
            <a:r>
              <a:rPr lang="en-US" b="1"/>
              <a:t>most common </a:t>
            </a:r>
            <a:r>
              <a:rPr lang="en-US"/>
              <a:t>and important form of dysraphism </a:t>
            </a:r>
            <a:endParaRPr/>
          </a:p>
          <a:p>
            <a:pPr marL="365760" lvl="0" indent="-2834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</a:pPr>
            <a:r>
              <a:rPr lang="en-US"/>
              <a:t>A defect consisting of a </a:t>
            </a:r>
            <a:r>
              <a:rPr lang="en-US" b="1"/>
              <a:t>herniation of meningeal tissue and CNS tissue</a:t>
            </a:r>
            <a:r>
              <a:rPr lang="en-US"/>
              <a:t> through a defect in the spine </a:t>
            </a:r>
            <a:endParaRPr/>
          </a:p>
          <a:p>
            <a:pPr marL="365760" lvl="0" indent="-1056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365760" lvl="0" indent="-2834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</a:pPr>
            <a:r>
              <a:rPr lang="en-US" b="1"/>
              <a:t>Clinical ;</a:t>
            </a:r>
            <a:endParaRPr/>
          </a:p>
          <a:p>
            <a:pPr marL="640080" lvl="1" indent="-2377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/>
              <a:t>Sensory and motor changes distal to anatomic level producing varying degrees of weakness</a:t>
            </a:r>
            <a:endParaRPr/>
          </a:p>
          <a:p>
            <a:pPr marL="640080" lvl="1" indent="-2377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/>
              <a:t>Urinary and fecal incontinence  </a:t>
            </a:r>
            <a:endParaRPr/>
          </a:p>
          <a:p>
            <a:pPr marL="640080" lvl="1" indent="-2377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 b="1"/>
              <a:t>65-85% of patients have hydrocephalus </a:t>
            </a:r>
            <a:endParaRPr/>
          </a:p>
          <a:p>
            <a:pPr marL="640080" lvl="1" indent="-2377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◦"/>
            </a:pPr>
            <a:r>
              <a:rPr lang="en-US"/>
              <a:t>Most have </a:t>
            </a:r>
            <a:r>
              <a:rPr lang="en-US" b="1"/>
              <a:t>Type II Chiari malformation  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36F"/>
              </a:buClr>
              <a:buSzPts val="4400"/>
              <a:buFont typeface="Calibri"/>
              <a:buNone/>
            </a:pPr>
            <a:r>
              <a:rPr lang="en-US">
                <a:solidFill>
                  <a:srgbClr val="3E536F"/>
                </a:solidFill>
              </a:rPr>
              <a:t> </a:t>
            </a:r>
            <a:endParaRPr/>
          </a:p>
        </p:txBody>
      </p:sp>
      <p:sp>
        <p:nvSpPr>
          <p:cNvPr id="454" name="Google Shape;454;p70"/>
          <p:cNvSpPr txBox="1">
            <a:spLocks noGrp="1"/>
          </p:cNvSpPr>
          <p:nvPr>
            <p:ph type="body" idx="1"/>
          </p:nvPr>
        </p:nvSpPr>
        <p:spPr>
          <a:xfrm>
            <a:off x="2135188" y="765176"/>
            <a:ext cx="7772400" cy="630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gerian"/>
              <a:buNone/>
            </a:pPr>
            <a:r>
              <a:rPr lang="en-US" b="1">
                <a:latin typeface="Algerian"/>
                <a:ea typeface="Algerian"/>
                <a:cs typeface="Algerian"/>
                <a:sym typeface="Algerian"/>
              </a:rPr>
              <a:t>Investigations 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u="sng"/>
              <a:t>Prenatal 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u="sng"/>
              <a:t> </a:t>
            </a:r>
            <a:r>
              <a:rPr lang="en-US">
                <a:solidFill>
                  <a:srgbClr val="FF0000"/>
                </a:solidFill>
              </a:rPr>
              <a:t>maternal serum AFP </a:t>
            </a:r>
            <a:r>
              <a:rPr lang="en-US"/>
              <a:t>is confirmed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with amniocentesis and assay of the amniotic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fluid for AFP,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 </a:t>
            </a:r>
            <a:r>
              <a:rPr lang="en-US">
                <a:solidFill>
                  <a:srgbClr val="00B0F0"/>
                </a:solidFill>
              </a:rPr>
              <a:t>routine u/s can also</a:t>
            </a:r>
            <a:r>
              <a:rPr lang="en-US"/>
              <a:t> detect the myelomeningioceal as well as condition that can lead to it like hydrocephalis  the chiari malphormation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In all cases we </a:t>
            </a:r>
            <a:r>
              <a:rPr lang="en-US">
                <a:solidFill>
                  <a:srgbClr val="00B0F0"/>
                </a:solidFill>
              </a:rPr>
              <a:t>perform fetal MRI to gain </a:t>
            </a:r>
            <a:r>
              <a:rPr lang="en-US"/>
              <a:t>more detailed  information and we perform fetal echocardiogram to rule out any problem in the heart  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2F5496"/>
              </a:solidFill>
            </a:endParaRPr>
          </a:p>
        </p:txBody>
      </p:sp>
      <p:pic>
        <p:nvPicPr>
          <p:cNvPr id="460" name="Google Shape;460;p71" descr="305143-310739-311113-17034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830513"/>
            <a:ext cx="54864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1" descr="DSCN0653-300x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7851" y="327025"/>
            <a:ext cx="5688013" cy="308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2"/>
          <p:cNvSpPr txBox="1">
            <a:spLocks noGrp="1"/>
          </p:cNvSpPr>
          <p:nvPr>
            <p:ph type="body" idx="1"/>
          </p:nvPr>
        </p:nvSpPr>
        <p:spPr>
          <a:xfrm>
            <a:off x="2063751" y="1125538"/>
            <a:ext cx="8101013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5760" lvl="0" indent="-28346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lang="en-US" b="1">
                <a:solidFill>
                  <a:srgbClr val="0070C0"/>
                </a:solidFill>
              </a:rPr>
              <a:t>Management :</a:t>
            </a:r>
            <a:endParaRPr/>
          </a:p>
          <a:p>
            <a:pPr marL="365760" lvl="0" indent="-2834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rgbClr val="0070C0"/>
              </a:solidFill>
            </a:endParaRPr>
          </a:p>
          <a:p>
            <a:pPr marL="365760" lvl="0" indent="-2834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⚫"/>
            </a:pPr>
            <a:r>
              <a:rPr lang="en-US"/>
              <a:t>Assessment of the sac and the coverings </a:t>
            </a:r>
            <a:endParaRPr/>
          </a:p>
          <a:p>
            <a:pPr marL="365760" lvl="0" indent="-2834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⚫"/>
            </a:pPr>
            <a:r>
              <a:rPr lang="en-US"/>
              <a:t>Neurological evaluation </a:t>
            </a:r>
            <a:endParaRPr/>
          </a:p>
          <a:p>
            <a:pPr marL="365760" lvl="0" indent="-2834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⚫"/>
            </a:pPr>
            <a:r>
              <a:rPr lang="en-US"/>
              <a:t>Examination of other associated conditions </a:t>
            </a:r>
            <a:endParaRPr/>
          </a:p>
          <a:p>
            <a:pPr marL="640080" lvl="1" indent="-23774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◦"/>
            </a:pPr>
            <a:r>
              <a:rPr lang="en-US"/>
              <a:t>Within CNS e.g. hydrocephalus </a:t>
            </a:r>
            <a:endParaRPr/>
          </a:p>
          <a:p>
            <a:pPr marL="640080" lvl="1" indent="-23774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◦"/>
            </a:pPr>
            <a:r>
              <a:rPr lang="en-US"/>
              <a:t>Extracranial e.g. gastrointestinal , urinary</a:t>
            </a:r>
            <a:endParaRPr/>
          </a:p>
          <a:p>
            <a:pPr marL="640080" lvl="1" indent="-9677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/>
          </a:p>
          <a:p>
            <a:pPr marL="365760" lvl="0" indent="-2834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⚫"/>
            </a:pPr>
            <a:r>
              <a:rPr lang="en-US" b="1">
                <a:solidFill>
                  <a:srgbClr val="0070C0"/>
                </a:solidFill>
              </a:rPr>
              <a:t>Surgical procedure</a:t>
            </a:r>
            <a:r>
              <a:rPr lang="en-US">
                <a:solidFill>
                  <a:srgbClr val="0070C0"/>
                </a:solidFill>
              </a:rPr>
              <a:t> :</a:t>
            </a:r>
            <a:endParaRPr/>
          </a:p>
          <a:p>
            <a:pPr marL="886967" lvl="2" indent="-228599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-US"/>
              <a:t>Closure of the defect over the spinal cord</a:t>
            </a:r>
            <a:endParaRPr/>
          </a:p>
          <a:p>
            <a:pPr marL="886967" lvl="2" indent="-228599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-US"/>
              <a:t>Spinal deformity reconstruction</a:t>
            </a:r>
            <a:endParaRPr/>
          </a:p>
          <a:p>
            <a:pPr marL="886967" lvl="2" indent="-228599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-US"/>
              <a:t>Lower-extremity deformity correction</a:t>
            </a:r>
            <a:endParaRPr/>
          </a:p>
          <a:p>
            <a:pPr marL="1097280" lvl="3" indent="-173736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●"/>
            </a:pPr>
            <a:r>
              <a:rPr lang="en-US" sz="2400"/>
              <a:t>To  :</a:t>
            </a:r>
            <a:endParaRPr/>
          </a:p>
          <a:p>
            <a:pPr marL="1298448" lvl="4" indent="-18288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●"/>
            </a:pPr>
            <a:r>
              <a:rPr lang="en-US" sz="2400"/>
              <a:t> preserve neurological status </a:t>
            </a:r>
            <a:endParaRPr/>
          </a:p>
          <a:p>
            <a:pPr marL="1298448" lvl="4" indent="-18288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●"/>
            </a:pPr>
            <a:r>
              <a:rPr lang="en-US" sz="2400"/>
              <a:t> prevent CNS infecion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Etiology</a:t>
            </a:r>
            <a:endParaRPr b="1"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1371600" y="1553883"/>
            <a:ext cx="9601200" cy="431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/>
              <a:t>1.Inadequate Folic acid or Antagonists such as :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/>
              <a:t> </a:t>
            </a:r>
            <a:r>
              <a:rPr lang="en-US" dirty="0" err="1"/>
              <a:t>Valproic</a:t>
            </a:r>
            <a:r>
              <a:rPr lang="en-US" dirty="0"/>
              <a:t> acid , carbamazepine ,phenobarbital , methotrexate , trimethoprim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/>
              <a:t>2- Maternal type 1 diabetes mellitus 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/>
              <a:t>3-Maternal Hyperthermia 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 smtClean="0"/>
              <a:t>4-Genetics</a:t>
            </a: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dirty="0" smtClean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dirty="0" smtClean="0"/>
              <a:t>5- </a:t>
            </a:r>
            <a:r>
              <a:rPr lang="en-US" dirty="0" smtClean="0">
                <a:solidFill>
                  <a:srgbClr val="FF0000"/>
                </a:solidFill>
              </a:rPr>
              <a:t>obesity 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sp>
        <p:nvSpPr>
          <p:cNvPr id="472" name="Google Shape;472;p73"/>
          <p:cNvSpPr txBox="1">
            <a:spLocks noGrp="1"/>
          </p:cNvSpPr>
          <p:nvPr>
            <p:ph type="body" idx="1"/>
          </p:nvPr>
        </p:nvSpPr>
        <p:spPr>
          <a:xfrm>
            <a:off x="2208213" y="2166938"/>
            <a:ext cx="7772400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Most common cause of mortality are </a:t>
            </a:r>
            <a:r>
              <a:rPr lang="en-US"/>
              <a:t>complications </a:t>
            </a:r>
            <a:r>
              <a:rPr lang="en-US">
                <a:solidFill>
                  <a:srgbClr val="00B050"/>
                </a:solidFill>
              </a:rPr>
              <a:t>from Chiari malfomation</a:t>
            </a:r>
            <a:r>
              <a:rPr lang="en-US">
                <a:solidFill>
                  <a:srgbClr val="FF0000"/>
                </a:solidFill>
              </a:rPr>
              <a:t>       </a:t>
            </a:r>
            <a:r>
              <a:rPr lang="en-US"/>
              <a:t>( respiratory arrest and aspiration ) whereas </a:t>
            </a:r>
            <a:r>
              <a:rPr lang="en-US" b="1"/>
              <a:t>late mortality </a:t>
            </a:r>
            <a:r>
              <a:rPr lang="en-US"/>
              <a:t>is due to </a:t>
            </a:r>
            <a:r>
              <a:rPr lang="en-US">
                <a:solidFill>
                  <a:srgbClr val="00B050"/>
                </a:solidFill>
              </a:rPr>
              <a:t>shunt mal function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4"/>
          <p:cNvSpPr txBox="1">
            <a:spLocks noGrp="1"/>
          </p:cNvSpPr>
          <p:nvPr>
            <p:ph type="title"/>
          </p:nvPr>
        </p:nvSpPr>
        <p:spPr>
          <a:xfrm>
            <a:off x="2166938" y="2143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lipomeningocele</a:t>
            </a:r>
            <a:endParaRPr/>
          </a:p>
        </p:txBody>
      </p:sp>
      <p:sp>
        <p:nvSpPr>
          <p:cNvPr id="478" name="Google Shape;478;p74"/>
          <p:cNvSpPr txBox="1">
            <a:spLocks noGrp="1"/>
          </p:cNvSpPr>
          <p:nvPr>
            <p:ph type="body" idx="1"/>
          </p:nvPr>
        </p:nvSpPr>
        <p:spPr>
          <a:xfrm>
            <a:off x="1774826" y="1700213"/>
            <a:ext cx="8424863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⚫"/>
            </a:pPr>
            <a:r>
              <a:rPr lang="en-US">
                <a:solidFill>
                  <a:srgbClr val="FF0000"/>
                </a:solidFill>
              </a:rPr>
              <a:t>Less common </a:t>
            </a:r>
            <a:r>
              <a:rPr lang="en-US"/>
              <a:t>disorder </a:t>
            </a:r>
            <a:endParaRPr/>
          </a:p>
          <a:p>
            <a:pPr marL="365125" lvl="0" indent="-1047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  <a:p>
            <a:pPr marL="365125" lvl="0" indent="-2825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</a:pPr>
            <a:r>
              <a:rPr lang="en-US"/>
              <a:t>The mass is </a:t>
            </a:r>
            <a:r>
              <a:rPr lang="en-US">
                <a:solidFill>
                  <a:srgbClr val="FF0000"/>
                </a:solidFill>
              </a:rPr>
              <a:t>covered by skin and lipomatous tissue extends intradurally </a:t>
            </a:r>
            <a:r>
              <a:rPr lang="en-US"/>
              <a:t>and is intimately interwoven with the rootlets and the cauda equina and the conus medullaris which is not usually fused</a:t>
            </a:r>
            <a:endParaRPr/>
          </a:p>
          <a:p>
            <a:pPr marL="365125" lvl="0" indent="-2825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  <a:p>
            <a:pPr marL="365125" lvl="0" indent="-2825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⚫"/>
            </a:pPr>
            <a:r>
              <a:rPr lang="en-US">
                <a:solidFill>
                  <a:srgbClr val="FF0000"/>
                </a:solidFill>
              </a:rPr>
              <a:t>Neurological examination is usually normal at birth </a:t>
            </a:r>
            <a:r>
              <a:rPr lang="en-US"/>
              <a:t>and progressive neurological deficits occur resulting from growth and tethering of the spinal cord </a:t>
            </a:r>
            <a:endParaRPr/>
          </a:p>
          <a:p>
            <a:pPr marL="365125" lvl="0" indent="-1047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5"/>
          <p:cNvSpPr txBox="1">
            <a:spLocks noGrp="1"/>
          </p:cNvSpPr>
          <p:nvPr>
            <p:ph type="title"/>
          </p:nvPr>
        </p:nvSpPr>
        <p:spPr>
          <a:xfrm>
            <a:off x="2166938" y="2857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Tethered cord </a:t>
            </a:r>
            <a:endParaRPr/>
          </a:p>
        </p:txBody>
      </p:sp>
      <p:sp>
        <p:nvSpPr>
          <p:cNvPr id="484" name="Google Shape;484;p75"/>
          <p:cNvSpPr txBox="1">
            <a:spLocks noGrp="1"/>
          </p:cNvSpPr>
          <p:nvPr>
            <p:ph type="body" idx="1"/>
          </p:nvPr>
        </p:nvSpPr>
        <p:spPr>
          <a:xfrm>
            <a:off x="1919288" y="1773238"/>
            <a:ext cx="48958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65760" lvl="0" indent="-2834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⚫"/>
            </a:pPr>
            <a:r>
              <a:rPr lang="en-US"/>
              <a:t>Spinal cord is abnormally attached to tissues around </a:t>
            </a:r>
            <a:r>
              <a:rPr lang="en-US">
                <a:solidFill>
                  <a:srgbClr val="FF0000"/>
                </a:solidFill>
              </a:rPr>
              <a:t>( most commonly at the base of spine )</a:t>
            </a:r>
            <a:endParaRPr/>
          </a:p>
          <a:p>
            <a:pPr marL="365760" lvl="0" indent="-14566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65760" lvl="0" indent="-2834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⚫"/>
            </a:pPr>
            <a:r>
              <a:rPr lang="en-US"/>
              <a:t>The various forms include </a:t>
            </a:r>
            <a:r>
              <a:rPr lang="en-US">
                <a:solidFill>
                  <a:srgbClr val="FF0000"/>
                </a:solidFill>
              </a:rPr>
              <a:t>: tight filum terminale , lipoma , spinal bifida , split cord malformations , dermal sinuses tracts ,dermoids.</a:t>
            </a:r>
            <a:endParaRPr/>
          </a:p>
          <a:p>
            <a:pPr marL="365760" lvl="0" indent="-14566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65760" lvl="0" indent="-2834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⚫"/>
            </a:pPr>
            <a:r>
              <a:rPr lang="en-US"/>
              <a:t>The spinal cord normally hangs loose in the canal free to move up and down with growth and bending and streching , </a:t>
            </a:r>
            <a:r>
              <a:rPr lang="en-US" b="1">
                <a:solidFill>
                  <a:srgbClr val="FF0000"/>
                </a:solidFill>
              </a:rPr>
              <a:t>a tethered cord is held taut at the end </a:t>
            </a:r>
            <a:endParaRPr/>
          </a:p>
        </p:txBody>
      </p:sp>
      <p:pic>
        <p:nvPicPr>
          <p:cNvPr id="485" name="Google Shape;485;p75" descr="fig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2775" y="1268414"/>
            <a:ext cx="3632200" cy="53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pic>
        <p:nvPicPr>
          <p:cNvPr id="491" name="Google Shape;491;p76" descr="Image result for tethered cor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84675" y="2249488"/>
            <a:ext cx="4022651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sp>
        <p:nvSpPr>
          <p:cNvPr id="497" name="Google Shape;497;p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 b="1">
                <a:solidFill>
                  <a:srgbClr val="0070C0"/>
                </a:solidFill>
              </a:rPr>
              <a:t>Clinical features: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b="1" u="sng"/>
              <a:t>In children : </a:t>
            </a:r>
            <a:r>
              <a:rPr lang="en-US"/>
              <a:t>symptoms may include lesions , hairy patches , dimples , or fatty tumors on the lower back  , Foot and spinal deformeties , weakness in the legs Low back pain , Scoliosis , And incontenece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b="1" u="sng"/>
              <a:t>In adults : </a:t>
            </a:r>
            <a:r>
              <a:rPr lang="en-US"/>
              <a:t>onset of symptoms typically include severe pain ( in the lower back and radiating in to the legs , groin , and perineum ) , bilateral muscle weakness and numbness , bladder and bowel incontinence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8"/>
          <p:cNvSpPr txBox="1">
            <a:spLocks noGrp="1"/>
          </p:cNvSpPr>
          <p:nvPr>
            <p:ph type="title"/>
          </p:nvPr>
        </p:nvSpPr>
        <p:spPr>
          <a:xfrm>
            <a:off x="2424113" y="2698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Treatment</a:t>
            </a:r>
            <a:endParaRPr/>
          </a:p>
        </p:txBody>
      </p:sp>
      <p:sp>
        <p:nvSpPr>
          <p:cNvPr id="503" name="Google Shape;503;p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u="sng"/>
              <a:t>In children : </a:t>
            </a:r>
            <a:r>
              <a:rPr lang="en-US"/>
              <a:t>early surgery is recommended to prevent further neurological deterioration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 u="sng"/>
              <a:t>In adults : </a:t>
            </a:r>
            <a:r>
              <a:rPr lang="en-US"/>
              <a:t>surgery to free (detether) the spinal cord can reduce the size and further development of cysts in the cord and may restore some function or alleviate other symptoms    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9"/>
          <p:cNvSpPr txBox="1">
            <a:spLocks noGrp="1"/>
          </p:cNvSpPr>
          <p:nvPr>
            <p:ph type="title"/>
          </p:nvPr>
        </p:nvSpPr>
        <p:spPr>
          <a:xfrm>
            <a:off x="2309813" y="2143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Syringomyelia ( hydromyelia )</a:t>
            </a:r>
            <a:endParaRPr/>
          </a:p>
        </p:txBody>
      </p:sp>
      <p:sp>
        <p:nvSpPr>
          <p:cNvPr id="509" name="Google Shape;509;p79"/>
          <p:cNvSpPr txBox="1">
            <a:spLocks noGrp="1"/>
          </p:cNvSpPr>
          <p:nvPr>
            <p:ph type="body" idx="1"/>
          </p:nvPr>
        </p:nvSpPr>
        <p:spPr>
          <a:xfrm>
            <a:off x="2209800" y="1700213"/>
            <a:ext cx="7772400" cy="2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65760" lvl="0" indent="-28346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⚫"/>
            </a:pPr>
            <a:r>
              <a:rPr lang="en-US"/>
              <a:t>is the development of a fluid-filled cavity  sac or syrinx within the central cannal of  spinal cord </a:t>
            </a:r>
            <a:endParaRPr/>
          </a:p>
          <a:p>
            <a:pPr marL="365760" lvl="0" indent="-14566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65760" lvl="0" indent="-2834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⚫"/>
            </a:pPr>
            <a:r>
              <a:rPr lang="en-US"/>
              <a:t>Patients may present with </a:t>
            </a:r>
            <a:r>
              <a:rPr lang="en-US" b="1"/>
              <a:t>sensory disturbances </a:t>
            </a:r>
            <a:r>
              <a:rPr lang="en-US"/>
              <a:t>weakness of the hands loss of pain and temperature sensation or progressive kyphoscoliosis.</a:t>
            </a:r>
            <a:endParaRPr/>
          </a:p>
          <a:p>
            <a:pPr marL="365760" lvl="0" indent="-14566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65760" lvl="0" indent="-283464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⚫"/>
            </a:pPr>
            <a:r>
              <a:rPr lang="en-US" b="1"/>
              <a:t>Hindbrain herniation </a:t>
            </a:r>
            <a:r>
              <a:rPr lang="en-US"/>
              <a:t>can lead</a:t>
            </a:r>
            <a:br>
              <a:rPr lang="en-US"/>
            </a:br>
            <a:r>
              <a:rPr lang="en-US"/>
              <a:t> to headache neck pain , ataxia </a:t>
            </a:r>
            <a:br>
              <a:rPr lang="en-US"/>
            </a:br>
            <a:r>
              <a:rPr lang="en-US"/>
              <a:t>, spasticity and lower cranial </a:t>
            </a:r>
            <a:br>
              <a:rPr lang="en-US"/>
            </a:br>
            <a:r>
              <a:rPr lang="en-US"/>
              <a:t>nerve palsies .  </a:t>
            </a:r>
            <a:endParaRPr/>
          </a:p>
          <a:p>
            <a:pPr marL="365760" lvl="0" indent="-145668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</p:txBody>
      </p:sp>
      <p:pic>
        <p:nvPicPr>
          <p:cNvPr id="510" name="Google Shape;510;p79" descr="syringomyel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8525" y="3789364"/>
            <a:ext cx="3238500" cy="27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12000656" cy="5901011"/>
          </a:xfrm>
        </p:spPr>
        <p:txBody>
          <a:bodyPr>
            <a:noAutofit/>
          </a:bodyPr>
          <a:lstStyle/>
          <a:p>
            <a:r>
              <a:rPr lang="en-GB" sz="2000" b="1" dirty="0" err="1">
                <a:solidFill>
                  <a:srgbClr val="FF0000"/>
                </a:solidFill>
              </a:rPr>
              <a:t>Syringomyelia</a:t>
            </a:r>
            <a:r>
              <a:rPr lang="en-GB" sz="2000" b="1" dirty="0">
                <a:solidFill>
                  <a:srgbClr val="FF0000"/>
                </a:solidFill>
              </a:rPr>
              <a:t>: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▪ Cause and findings: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- Syrinx (cavitation) of the spinal canal that expands and damages anterior white commissure of</a:t>
            </a:r>
          </a:p>
          <a:p>
            <a:r>
              <a:rPr lang="en-GB" sz="2000" b="1" dirty="0" err="1">
                <a:solidFill>
                  <a:srgbClr val="FF0000"/>
                </a:solidFill>
              </a:rPr>
              <a:t>spinothalamic</a:t>
            </a:r>
            <a:r>
              <a:rPr lang="en-GB" sz="2000" b="1" dirty="0">
                <a:solidFill>
                  <a:srgbClr val="FF0000"/>
                </a:solidFill>
              </a:rPr>
              <a:t> tract (2nd neuron), usually in the cervical spinal cord → chronic bilateral loss of pain and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temperature sensation in cape-like distribution (in the hands and forearm) → dissociated </a:t>
            </a:r>
            <a:r>
              <a:rPr lang="en-GB" sz="2000" b="1" dirty="0" err="1">
                <a:solidFill>
                  <a:srgbClr val="FF0000"/>
                </a:solidFill>
              </a:rPr>
              <a:t>anesthesia</a:t>
            </a:r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(</a:t>
            </a:r>
            <a:r>
              <a:rPr lang="en-GB" sz="2000" b="1" dirty="0" err="1">
                <a:solidFill>
                  <a:srgbClr val="FF0000"/>
                </a:solidFill>
              </a:rPr>
              <a:t>anesthesia</a:t>
            </a:r>
            <a:r>
              <a:rPr lang="en-GB" sz="2000" b="1" dirty="0">
                <a:solidFill>
                  <a:srgbClr val="FF0000"/>
                </a:solidFill>
              </a:rPr>
              <a:t> of upper limb while lower limb examination is unremarkable).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- Key in the case: frequent burns in both of her hands while cooking or while picking up her cup of tea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or coffee.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- Seen with </a:t>
            </a:r>
            <a:r>
              <a:rPr lang="en-GB" sz="2000" b="1" dirty="0" err="1">
                <a:solidFill>
                  <a:srgbClr val="FF0000"/>
                </a:solidFill>
              </a:rPr>
              <a:t>Chiari</a:t>
            </a:r>
            <a:r>
              <a:rPr lang="en-GB" sz="2000" b="1" dirty="0">
                <a:solidFill>
                  <a:srgbClr val="FF0000"/>
                </a:solidFill>
              </a:rPr>
              <a:t> I malformation.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- As the disease progresses, cavitation can expand and affect adjacent portions of spinal cord: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1. Ventral horn cells (LMN) → flaccid paralysis and </a:t>
            </a:r>
            <a:r>
              <a:rPr lang="en-GB" sz="2000" b="1" dirty="0" err="1">
                <a:solidFill>
                  <a:srgbClr val="FF0000"/>
                </a:solidFill>
              </a:rPr>
              <a:t>hyporeflexia</a:t>
            </a:r>
            <a:r>
              <a:rPr lang="en-GB" sz="2000" b="1" dirty="0">
                <a:solidFill>
                  <a:srgbClr val="FF0000"/>
                </a:solidFill>
              </a:rPr>
              <a:t> of the upper limb muscles.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2. Lateral </a:t>
            </a:r>
            <a:r>
              <a:rPr lang="en-GB" sz="2000" b="1" dirty="0" err="1">
                <a:solidFill>
                  <a:srgbClr val="FF0000"/>
                </a:solidFill>
              </a:rPr>
              <a:t>corticospinal</a:t>
            </a:r>
            <a:r>
              <a:rPr lang="en-GB" sz="2000" b="1" dirty="0">
                <a:solidFill>
                  <a:srgbClr val="FF0000"/>
                </a:solidFill>
              </a:rPr>
              <a:t> tract (UMN) → spastic paralysis and </a:t>
            </a:r>
            <a:r>
              <a:rPr lang="en-GB" sz="2000" b="1" dirty="0" err="1">
                <a:solidFill>
                  <a:srgbClr val="FF0000"/>
                </a:solidFill>
              </a:rPr>
              <a:t>hyperreflexia</a:t>
            </a:r>
            <a:r>
              <a:rPr lang="en-GB" sz="2000" b="1" dirty="0">
                <a:solidFill>
                  <a:srgbClr val="FF0000"/>
                </a:solidFill>
              </a:rPr>
              <a:t> of the lower limb (below the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level of the lesion).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3. Descending hypothalamic </a:t>
            </a:r>
            <a:r>
              <a:rPr lang="en-GB" sz="2000" b="1" dirty="0" err="1">
                <a:solidFill>
                  <a:srgbClr val="FF0000"/>
                </a:solidFill>
              </a:rPr>
              <a:t>fibers</a:t>
            </a:r>
            <a:r>
              <a:rPr lang="en-GB" sz="2000" b="1" dirty="0">
                <a:solidFill>
                  <a:srgbClr val="FF0000"/>
                </a:solidFill>
              </a:rPr>
              <a:t> (innervating preganglionic sympathetic neurons) → Horner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syndrome (always </a:t>
            </a:r>
            <a:r>
              <a:rPr lang="en-GB" sz="2000" b="1" dirty="0" err="1">
                <a:solidFill>
                  <a:srgbClr val="FF0000"/>
                </a:solidFill>
              </a:rPr>
              <a:t>ipsilateral</a:t>
            </a:r>
            <a:r>
              <a:rPr lang="en-GB" sz="2000" b="1" dirty="0">
                <a:solidFill>
                  <a:srgbClr val="FF0000"/>
                </a:solidFill>
              </a:rPr>
              <a:t>).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4. Scoliosis can occur due to paresis of paravertebral muscles.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2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0"/>
          <p:cNvSpPr txBox="1">
            <a:spLocks noGrp="1"/>
          </p:cNvSpPr>
          <p:nvPr>
            <p:ph type="title"/>
          </p:nvPr>
        </p:nvSpPr>
        <p:spPr>
          <a:xfrm>
            <a:off x="2238375" y="2143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Types of syringomyelia </a:t>
            </a:r>
            <a:endParaRPr/>
          </a:p>
        </p:txBody>
      </p:sp>
      <p:sp>
        <p:nvSpPr>
          <p:cNvPr id="516" name="Google Shape;516;p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Syringomyelia due to </a:t>
            </a:r>
            <a:r>
              <a:rPr lang="en-US" b="1">
                <a:solidFill>
                  <a:srgbClr val="00B050"/>
                </a:solidFill>
              </a:rPr>
              <a:t>blockage of CSF circulation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/>
              <a:t>(without fourth ventricular communication)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Syringomyelia due to </a:t>
            </a:r>
            <a:r>
              <a:rPr lang="en-US" b="1">
                <a:solidFill>
                  <a:srgbClr val="00B050"/>
                </a:solidFill>
              </a:rPr>
              <a:t>spinal cord injury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Syringomyelia and </a:t>
            </a:r>
            <a:r>
              <a:rPr lang="en-US" b="1">
                <a:solidFill>
                  <a:srgbClr val="00B050"/>
                </a:solidFill>
              </a:rPr>
              <a:t>spinal dysraphism</a:t>
            </a:r>
            <a:endParaRPr b="1">
              <a:solidFill>
                <a:srgbClr val="00B05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Syringomyelia due to </a:t>
            </a:r>
            <a:r>
              <a:rPr lang="en-US" b="1">
                <a:solidFill>
                  <a:srgbClr val="00B050"/>
                </a:solidFill>
              </a:rPr>
              <a:t>intramedullary tumors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Char char="•"/>
            </a:pPr>
            <a:r>
              <a:rPr lang="en-US" b="1">
                <a:solidFill>
                  <a:srgbClr val="00B050"/>
                </a:solidFill>
              </a:rPr>
              <a:t>idiopathic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en-US"/>
              <a:t>syringomyelia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solidFill>
                <a:srgbClr val="3E536F"/>
              </a:solidFill>
            </a:endParaRPr>
          </a:p>
        </p:txBody>
      </p:sp>
      <p:sp>
        <p:nvSpPr>
          <p:cNvPr id="522" name="Google Shape;522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23" name="Google Shape;523;p81" descr="C:\Users\User\Downloads\chiari-op-mri-scan-syrinx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765176"/>
            <a:ext cx="9144000" cy="54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b="1"/>
              <a:t>Screening</a:t>
            </a:r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1379070" y="1583765"/>
            <a:ext cx="9593730" cy="428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2800" b="1"/>
              <a:t>Lab studies :</a:t>
            </a:r>
            <a:r>
              <a:rPr lang="en-US" b="1"/>
              <a:t> </a:t>
            </a:r>
            <a:r>
              <a:rPr lang="en-US"/>
              <a:t>mainly during second trimester : 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- maternal serum </a:t>
            </a:r>
            <a:r>
              <a:rPr lang="en-US" u="sng"/>
              <a:t>AFP</a:t>
            </a:r>
            <a:r>
              <a:rPr lang="en-US"/>
              <a:t> , AF AFP ↑.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en-US" sz="2800" b="1"/>
              <a:t>Imaging studies </a:t>
            </a:r>
            <a:r>
              <a:rPr lang="en-US" sz="2800"/>
              <a:t>: </a:t>
            </a:r>
            <a:endParaRPr sz="280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    </a:t>
            </a:r>
            <a:r>
              <a:rPr lang="en-US">
                <a:solidFill>
                  <a:srgbClr val="FF0000"/>
                </a:solidFill>
              </a:rPr>
              <a:t>- </a:t>
            </a:r>
            <a:r>
              <a:rPr lang="en-US" b="1">
                <a:solidFill>
                  <a:srgbClr val="FF0000"/>
                </a:solidFill>
              </a:rPr>
              <a:t>US</a:t>
            </a:r>
            <a:r>
              <a:rPr lang="en-US"/>
              <a:t> (identified from 13 week gestation)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1.absence of brain and calvaria superior to the orbits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2.reduced crown-rump length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3.Later on : polyhydramnios in 50%</a:t>
            </a:r>
            <a:endParaRPr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383540" lvl="0" indent="-25654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pic>
        <p:nvPicPr>
          <p:cNvPr id="199" name="Google Shape;199;p3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750" y="2999946"/>
            <a:ext cx="4522250" cy="38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2"/>
          <p:cNvSpPr txBox="1">
            <a:spLocks noGrp="1"/>
          </p:cNvSpPr>
          <p:nvPr>
            <p:ph type="title"/>
          </p:nvPr>
        </p:nvSpPr>
        <p:spPr>
          <a:xfrm>
            <a:off x="2166938" y="3571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70C0"/>
                </a:solidFill>
              </a:rPr>
              <a:t>Syringomyelia Treatment</a:t>
            </a:r>
            <a:endParaRPr/>
          </a:p>
        </p:txBody>
      </p:sp>
      <p:sp>
        <p:nvSpPr>
          <p:cNvPr id="529" name="Google Shape;529;p82"/>
          <p:cNvSpPr txBox="1">
            <a:spLocks noGrp="1"/>
          </p:cNvSpPr>
          <p:nvPr>
            <p:ph type="body" idx="1"/>
          </p:nvPr>
        </p:nvSpPr>
        <p:spPr>
          <a:xfrm>
            <a:off x="1881189" y="1071563"/>
            <a:ext cx="8643937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b="1"/>
              <a:t>Treat underlying pathology :</a:t>
            </a:r>
            <a:endParaRPr/>
          </a:p>
          <a:p>
            <a:pPr marL="457200" lvl="0" indent="-2927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838200" lvl="1" indent="-3810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◦"/>
            </a:pPr>
            <a:r>
              <a:rPr lang="en-US"/>
              <a:t>If associated </a:t>
            </a:r>
            <a:r>
              <a:rPr lang="en-US" b="1">
                <a:solidFill>
                  <a:srgbClr val="00B050"/>
                </a:solidFill>
              </a:rPr>
              <a:t>with a type I Chiari </a:t>
            </a:r>
            <a:r>
              <a:rPr lang="en-US"/>
              <a:t>, </a:t>
            </a:r>
            <a:r>
              <a:rPr lang="en-US">
                <a:solidFill>
                  <a:srgbClr val="7030A0"/>
                </a:solidFill>
              </a:rPr>
              <a:t>then a posterior cranial fossa decompression</a:t>
            </a:r>
            <a:r>
              <a:rPr lang="en-US"/>
              <a:t> is indicated to restore cerebral spinal fluid outflow </a:t>
            </a:r>
            <a:r>
              <a:rPr lang="en-US">
                <a:solidFill>
                  <a:srgbClr val="7030A0"/>
                </a:solidFill>
              </a:rPr>
              <a:t>through formen of Magendie</a:t>
            </a:r>
            <a:endParaRPr>
              <a:solidFill>
                <a:srgbClr val="7030A0"/>
              </a:solidFill>
            </a:endParaRPr>
          </a:p>
          <a:p>
            <a:pPr marL="838200" lvl="1" indent="-3810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◦"/>
            </a:pPr>
            <a:r>
              <a:rPr lang="en-US"/>
              <a:t>If the cause is an </a:t>
            </a:r>
            <a:r>
              <a:rPr lang="en-US" b="1">
                <a:solidFill>
                  <a:srgbClr val="00B050"/>
                </a:solidFill>
              </a:rPr>
              <a:t>intamedullary spinal cord tumor </a:t>
            </a:r>
            <a:r>
              <a:rPr lang="en-US"/>
              <a:t>, </a:t>
            </a:r>
            <a:r>
              <a:rPr lang="en-US">
                <a:solidFill>
                  <a:srgbClr val="7030A0"/>
                </a:solidFill>
              </a:rPr>
              <a:t>excision of tumor</a:t>
            </a:r>
            <a:r>
              <a:rPr lang="en-US"/>
              <a:t> should restore the communication with </a:t>
            </a:r>
            <a:r>
              <a:rPr lang="en-US">
                <a:solidFill>
                  <a:srgbClr val="7030A0"/>
                </a:solidFill>
              </a:rPr>
              <a:t>central canal </a:t>
            </a:r>
            <a:endParaRPr/>
          </a:p>
          <a:p>
            <a:pPr marL="838200" lvl="1" indent="-3810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◦"/>
            </a:pPr>
            <a:r>
              <a:rPr lang="en-US"/>
              <a:t>If </a:t>
            </a:r>
            <a:r>
              <a:rPr lang="en-US" b="1">
                <a:solidFill>
                  <a:srgbClr val="00B050"/>
                </a:solidFill>
              </a:rPr>
              <a:t>post traumatic cause </a:t>
            </a:r>
            <a:r>
              <a:rPr lang="en-US"/>
              <a:t>, the </a:t>
            </a:r>
            <a:r>
              <a:rPr lang="en-US">
                <a:solidFill>
                  <a:srgbClr val="7030A0"/>
                </a:solidFill>
              </a:rPr>
              <a:t>obstruction should be revealed </a:t>
            </a:r>
            <a:r>
              <a:rPr lang="en-US"/>
              <a:t>by decompression  </a:t>
            </a:r>
            <a:endParaRPr/>
          </a:p>
          <a:p>
            <a:pPr marL="838200" lvl="1" indent="-24003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/>
              <a:t>Not withstanding this , fluid diversion to the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peritoneum or plural space  </a:t>
            </a:r>
            <a:r>
              <a:rPr lang="en-US" b="1">
                <a:solidFill>
                  <a:srgbClr val="7030A0"/>
                </a:solidFill>
              </a:rPr>
              <a:t>syingoperitonial or</a:t>
            </a:r>
            <a:endParaRPr/>
          </a:p>
          <a:p>
            <a:pPr marL="45720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lang="en-US" b="1">
                <a:solidFill>
                  <a:srgbClr val="7030A0"/>
                </a:solidFill>
              </a:rPr>
              <a:t> syringopleural </a:t>
            </a:r>
            <a:r>
              <a:rPr lang="en-US"/>
              <a:t>) has been used with moderate success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2</a:t>
            </a:r>
            <a:r>
              <a:rPr lang="en-US" b="1"/>
              <a:t>.Cephalocele</a:t>
            </a:r>
            <a:endParaRPr b="1"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•refers to the outward herniation of CNS contents through a defect in the cranium.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    ( failure of  </a:t>
            </a:r>
            <a:r>
              <a:rPr lang="en-US" b="1"/>
              <a:t>cranial</a:t>
            </a:r>
            <a:r>
              <a:rPr lang="en-US"/>
              <a:t> end closure ).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•Most commonly </a:t>
            </a:r>
            <a:r>
              <a:rPr lang="en-US" b="1"/>
              <a:t>occipital</a:t>
            </a:r>
            <a:r>
              <a:rPr lang="en-US"/>
              <a:t> then </a:t>
            </a:r>
            <a:r>
              <a:rPr lang="en-US" b="1"/>
              <a:t>Parietal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Comment on :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1-Location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2-Contents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3-Associated anomalies 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4-Relation to vascular structure</a:t>
            </a:r>
            <a:endParaRPr/>
          </a:p>
          <a:p>
            <a:pPr marL="383540" lvl="0" indent="-266065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/>
          </a:p>
          <a:p>
            <a:pPr marL="383540" lvl="0" indent="-266065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1156447" y="165847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1-Location</a:t>
            </a:r>
            <a:endParaRPr/>
          </a:p>
        </p:txBody>
      </p:sp>
      <p:pic>
        <p:nvPicPr>
          <p:cNvPr id="211" name="Google Shape;211;p32" descr="A picture containing pers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3224" y="1927412"/>
            <a:ext cx="2082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1272988" y="4921624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occipital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658" y="1933574"/>
            <a:ext cx="2237814" cy="267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7869" y="1924610"/>
            <a:ext cx="2255744" cy="267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62566" y="1938993"/>
            <a:ext cx="2366681" cy="265728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9851651" y="4965886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ethmoidal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7018244" y="4965327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frontal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3897966" y="4964767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parital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2-contents</a:t>
            </a:r>
            <a:endParaRPr/>
          </a:p>
        </p:txBody>
      </p:sp>
      <p:pic>
        <p:nvPicPr>
          <p:cNvPr id="224" name="Google Shape;224;p33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3725" y="1710765"/>
            <a:ext cx="7617419" cy="495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1427</Words>
  <Application>Microsoft Office PowerPoint</Application>
  <PresentationFormat>Custom</PresentationFormat>
  <Paragraphs>322</Paragraphs>
  <Slides>60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Noto Sans Symbols</vt:lpstr>
      <vt:lpstr>Verdana</vt:lpstr>
      <vt:lpstr>Calibri</vt:lpstr>
      <vt:lpstr>Libre Franklin</vt:lpstr>
      <vt:lpstr>Algerian</vt:lpstr>
      <vt:lpstr>Crop</vt:lpstr>
      <vt:lpstr>Office Theme</vt:lpstr>
      <vt:lpstr>CONGENITAL ANOMALIES OF CNS </vt:lpstr>
      <vt:lpstr>Development of the neural tube</vt:lpstr>
      <vt:lpstr>PowerPoint Presentation</vt:lpstr>
      <vt:lpstr>1.Anencephaly (Birth Prevalence : 1/10.000      Pregnancy P : 1/1000)  </vt:lpstr>
      <vt:lpstr>Etiology</vt:lpstr>
      <vt:lpstr>Screening</vt:lpstr>
      <vt:lpstr>2.Cephalocele</vt:lpstr>
      <vt:lpstr>1-Location</vt:lpstr>
      <vt:lpstr>2-contents</vt:lpstr>
      <vt:lpstr>3-associated anomalies</vt:lpstr>
      <vt:lpstr>PowerPoint Presentation</vt:lpstr>
      <vt:lpstr>3.Chiari Malformation </vt:lpstr>
      <vt:lpstr>Type 1: Most common , least severe</vt:lpstr>
      <vt:lpstr>PowerPoint Presentation</vt:lpstr>
      <vt:lpstr>Type 2;</vt:lpstr>
      <vt:lpstr>PowerPoint Presentation</vt:lpstr>
      <vt:lpstr>Arachnoid Cysts</vt:lpstr>
      <vt:lpstr>PowerPoint Presentation</vt:lpstr>
      <vt:lpstr>Sylvian fissure: 50%</vt:lpstr>
      <vt:lpstr>Cerebellopontine angle</vt:lpstr>
      <vt:lpstr>Suprasellar (the only extradural one) </vt:lpstr>
      <vt:lpstr>•Management : </vt:lpstr>
      <vt:lpstr>4.Dandy-Walker Malformation</vt:lpstr>
      <vt:lpstr>PowerPoint Presentation</vt:lpstr>
      <vt:lpstr>CRANIOSYNOSTOSIS</vt:lpstr>
      <vt:lpstr>Congenital spinal  deformities </vt:lpstr>
      <vt:lpstr>Spinal dysraphism</vt:lpstr>
      <vt:lpstr>Embryology </vt:lpstr>
      <vt:lpstr>Major forms of spinal dysraphism </vt:lpstr>
      <vt:lpstr>PowerPoint Presentation</vt:lpstr>
      <vt:lpstr>PowerPoint Presentation</vt:lpstr>
      <vt:lpstr>PowerPoint Presentation</vt:lpstr>
      <vt:lpstr>PowerPoint Presentation</vt:lpstr>
      <vt:lpstr>Occult spinal dysraphism </vt:lpstr>
      <vt:lpstr>Occult spinal dysraphism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Diastematomyelia  </vt:lpstr>
      <vt:lpstr>Meningeocele (spina bifida aperta)</vt:lpstr>
      <vt:lpstr>PowerPoint Presentation</vt:lpstr>
      <vt:lpstr>PowerPoint Presentation</vt:lpstr>
      <vt:lpstr>Myelomeningocele </vt:lpstr>
      <vt:lpstr> </vt:lpstr>
      <vt:lpstr>PowerPoint Presentation</vt:lpstr>
      <vt:lpstr>PowerPoint Presentation</vt:lpstr>
      <vt:lpstr>PowerPoint Presentation</vt:lpstr>
      <vt:lpstr>lipomeningocele</vt:lpstr>
      <vt:lpstr>Tethered cord </vt:lpstr>
      <vt:lpstr>PowerPoint Presentation</vt:lpstr>
      <vt:lpstr>PowerPoint Presentation</vt:lpstr>
      <vt:lpstr>Treatment</vt:lpstr>
      <vt:lpstr>Syringomyelia ( hydromyelia )</vt:lpstr>
      <vt:lpstr>PowerPoint Presentation</vt:lpstr>
      <vt:lpstr>Types of syringomyelia </vt:lpstr>
      <vt:lpstr>PowerPoint Presentation</vt:lpstr>
      <vt:lpstr>Syringomyelia 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ANOMALIES OF CNS </dc:title>
  <cp:lastModifiedBy>Windows User</cp:lastModifiedBy>
  <cp:revision>4</cp:revision>
  <dcterms:modified xsi:type="dcterms:W3CDTF">2021-09-21T16:54:05Z</dcterms:modified>
</cp:coreProperties>
</file>