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316" r:id="rId2"/>
    <p:sldId id="303" r:id="rId3"/>
    <p:sldId id="315" r:id="rId4"/>
    <p:sldId id="307" r:id="rId5"/>
    <p:sldId id="306" r:id="rId6"/>
    <p:sldId id="308" r:id="rId7"/>
    <p:sldId id="309" r:id="rId8"/>
    <p:sldId id="311" r:id="rId9"/>
    <p:sldId id="310" r:id="rId10"/>
    <p:sldId id="312" r:id="rId11"/>
    <p:sldId id="313" r:id="rId12"/>
    <p:sldId id="314" r:id="rId13"/>
    <p:sldId id="317" r:id="rId14"/>
    <p:sldId id="318" r:id="rId15"/>
  </p:sldIdLst>
  <p:sldSz cx="9144000" cy="5143500" type="screen16x9"/>
  <p:notesSz cx="6858000" cy="9144000"/>
  <p:embeddedFontLst>
    <p:embeddedFont>
      <p:font typeface="Century Schoolbook" panose="02040604050505020304" pitchFamily="18" charset="0"/>
      <p:regular r:id="rId17"/>
      <p:bold r:id="rId18"/>
      <p:italic r:id="rId19"/>
      <p:boldItalic r:id="rId20"/>
    </p:embeddedFont>
    <p:embeddedFont>
      <p:font typeface="Source Sans Pro" panose="020B0604020202020204" charset="0"/>
      <p:regular r:id="rId21"/>
      <p:bold r:id="rId22"/>
      <p:italic r:id="rId23"/>
      <p:boldItalic r:id="rId24"/>
    </p:embeddedFont>
    <p:embeddedFont>
      <p:font typeface="Wingdings 2" panose="05020102010507070707" pitchFamily="18" charset="2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EE9069-8C8F-49EC-8300-A405CB13E995}">
  <a:tblStyle styleId="{6EEE9069-8C8F-49EC-8300-A405CB13E9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94600" autoAdjust="0"/>
  </p:normalViewPr>
  <p:slideViewPr>
    <p:cSldViewPr snapToGrid="0">
      <p:cViewPr>
        <p:scale>
          <a:sx n="63" d="100"/>
          <a:sy n="63" d="100"/>
        </p:scale>
        <p:origin x="-540" y="-4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77417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5778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173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5778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173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173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173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173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173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173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173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1" y="2343150"/>
            <a:ext cx="6172201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1" y="3752492"/>
            <a:ext cx="6172201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1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4/28/2021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7"/>
            <a:ext cx="27432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1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5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2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1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5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1" y="0"/>
            <a:ext cx="76201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1" y="2571750"/>
            <a:ext cx="1295401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3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4125474"/>
            <a:ext cx="137161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9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1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5" y="3696527"/>
            <a:ext cx="609600" cy="388143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205980"/>
            <a:ext cx="1676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1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1" y="2525225"/>
            <a:ext cx="5309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1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44426" y="1538075"/>
            <a:ext cx="5169001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⬞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1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4/28/2021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1" y="2171701"/>
            <a:ext cx="6172201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1" y="3757613"/>
            <a:ext cx="6172201" cy="10287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1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1"/>
            <a:ext cx="27432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1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5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2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1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5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1" y="0"/>
            <a:ext cx="76201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1" y="2571750"/>
            <a:ext cx="1295401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5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4125474"/>
            <a:ext cx="137161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9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5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7" y="3696527"/>
            <a:ext cx="609600" cy="388143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9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1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1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4/28/2021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4/28/2021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1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60520" y="2343151"/>
            <a:ext cx="473202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9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7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1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1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4/28/2021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1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38802" y="2343151"/>
            <a:ext cx="473202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6172201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7" y="198596"/>
            <a:ext cx="1524000" cy="3717036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1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7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4/28/2021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1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1" y="205979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1" y="1200150"/>
            <a:ext cx="7467600" cy="3655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4/28/2021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1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1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7" y="4300538"/>
            <a:ext cx="609600" cy="390906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357504"/>
            <a:ext cx="7900392" cy="1420772"/>
          </a:xfrm>
        </p:spPr>
        <p:txBody>
          <a:bodyPr>
            <a:normAutofit fontScale="90000"/>
          </a:bodyPr>
          <a:lstStyle/>
          <a:p>
            <a:r>
              <a:rPr lang="en-US" dirty="0"/>
              <a:t>Female Genital </a:t>
            </a:r>
            <a:r>
              <a:rPr lang="en-US" dirty="0" smtClean="0"/>
              <a:t>System, Lecture2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Cervix</a:t>
            </a:r>
            <a:endParaRPr lang="en-US" dirty="0"/>
          </a:p>
        </p:txBody>
      </p:sp>
      <p:sp>
        <p:nvSpPr>
          <p:cNvPr id="6" name="Subtitle 9"/>
          <p:cNvSpPr txBox="1">
            <a:spLocks/>
          </p:cNvSpPr>
          <p:nvPr/>
        </p:nvSpPr>
        <p:spPr>
          <a:xfrm>
            <a:off x="3088784" y="2571750"/>
            <a:ext cx="6400800" cy="2505075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>
                <a:solidFill>
                  <a:schemeClr val="tx1"/>
                </a:solidFill>
              </a:rPr>
              <a:t>Dr. 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Bushra</a:t>
            </a:r>
            <a:r>
              <a:rPr lang="en-US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AlTarawneh</a:t>
            </a:r>
            <a:r>
              <a:rPr lang="en-US" altLang="en-US" sz="2400" dirty="0" smtClean="0">
                <a:solidFill>
                  <a:schemeClr val="tx1"/>
                </a:solidFill>
              </a:rPr>
              <a:t>, MD</a:t>
            </a:r>
          </a:p>
          <a:p>
            <a:r>
              <a:rPr lang="en-US" altLang="en-US" sz="2400" dirty="0" smtClean="0">
                <a:solidFill>
                  <a:schemeClr val="tx1"/>
                </a:solidFill>
              </a:rPr>
              <a:t>Anatomical pathology 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err="1" smtClean="0">
                <a:solidFill>
                  <a:schemeClr val="tx1"/>
                </a:solidFill>
              </a:rPr>
              <a:t>Mutah</a:t>
            </a:r>
            <a:r>
              <a:rPr lang="en-US" altLang="en-US" sz="2400" dirty="0" smtClean="0">
                <a:solidFill>
                  <a:schemeClr val="tx1"/>
                </a:solidFill>
              </a:rPr>
              <a:t> University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School of Medicine- Department of Laboratory medicine &amp; Pathology</a:t>
            </a: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GUS lectures 2021</a:t>
            </a:r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9" t="35616" r="19514" b="22572"/>
          <a:stretch>
            <a:fillRect/>
          </a:stretch>
        </p:blipFill>
        <p:spPr bwMode="auto">
          <a:xfrm>
            <a:off x="0" y="0"/>
            <a:ext cx="1532572" cy="158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324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2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</a:t>
            </a:r>
            <a:r>
              <a:rPr lang="en-US" sz="3200" b="1" dirty="0" smtClean="0">
                <a:solidFill>
                  <a:srgbClr val="7030A0"/>
                </a:solidFill>
              </a:rPr>
              <a:t> – Clinical </a:t>
            </a:r>
            <a:endParaRPr sz="32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57387" y="1122439"/>
            <a:ext cx="8154105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SIL is asymptomatic and comes to clinical </a:t>
            </a:r>
            <a:r>
              <a:rPr lang="en-US" dirty="0" smtClean="0"/>
              <a:t>attention through </a:t>
            </a:r>
            <a:r>
              <a:rPr lang="en-US" dirty="0"/>
              <a:t>an abnormal Pap smear result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Women with </a:t>
            </a:r>
            <a:r>
              <a:rPr lang="en-US" dirty="0"/>
              <a:t>biopsy-documented LSIL are </a:t>
            </a:r>
            <a:r>
              <a:rPr lang="en-US" dirty="0" smtClean="0"/>
              <a:t>managed with </a:t>
            </a:r>
            <a:r>
              <a:rPr lang="en-US" dirty="0"/>
              <a:t>careful </a:t>
            </a:r>
            <a:r>
              <a:rPr lang="en-US" dirty="0" smtClean="0"/>
              <a:t>observation</a:t>
            </a:r>
          </a:p>
          <a:p>
            <a:endParaRPr lang="en-US" dirty="0" smtClean="0"/>
          </a:p>
          <a:p>
            <a:r>
              <a:rPr lang="en-US" dirty="0" smtClean="0"/>
              <a:t>HSILs &amp; persistent LSIL </a:t>
            </a:r>
            <a:r>
              <a:rPr lang="en-US" dirty="0"/>
              <a:t>are treated with surgical excision </a:t>
            </a:r>
            <a:r>
              <a:rPr lang="en-US" dirty="0" smtClean="0"/>
              <a:t>(laser or cone </a:t>
            </a:r>
            <a:r>
              <a:rPr lang="en-US" dirty="0"/>
              <a:t>biopsy</a:t>
            </a:r>
            <a:r>
              <a:rPr lang="en-US" dirty="0" smtClean="0"/>
              <a:t>) &amp; follow up.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889103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2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Invasive Carcinoma of the Cervix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</a:rPr>
              <a:t>– Clinical </a:t>
            </a:r>
            <a:endParaRPr sz="32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193259" y="822961"/>
            <a:ext cx="7182902" cy="22402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Progression of SIL to invasive carcinoma is variable </a:t>
            </a:r>
            <a:r>
              <a:rPr lang="en-US" sz="1800" dirty="0" smtClean="0"/>
              <a:t>&amp; unpredictable</a:t>
            </a:r>
            <a:r>
              <a:rPr lang="en-US" sz="1800" dirty="0"/>
              <a:t>. (</a:t>
            </a:r>
            <a:r>
              <a:rPr lang="en-US" sz="1800" dirty="0" smtClean="0"/>
              <a:t>smoking </a:t>
            </a:r>
            <a:r>
              <a:rPr lang="en-US" sz="1800" dirty="0"/>
              <a:t>is a risk factor</a:t>
            </a:r>
            <a:r>
              <a:rPr lang="en-US" sz="1800" dirty="0" smtClean="0"/>
              <a:t>).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7030A0"/>
                </a:solidFill>
              </a:rPr>
              <a:t>LSIL </a:t>
            </a:r>
            <a:r>
              <a:rPr lang="en-US" sz="1800" dirty="0" smtClean="0">
                <a:solidFill>
                  <a:srgbClr val="7030A0"/>
                </a:solidFill>
                <a:sym typeface="Wingdings" pitchFamily="2" charset="2"/>
              </a:rPr>
              <a:t> 10%  HSIL  10% in ~ 10 years  carcinomas</a:t>
            </a:r>
            <a:r>
              <a:rPr lang="en-US" sz="1800" dirty="0" smtClean="0">
                <a:solidFill>
                  <a:srgbClr val="7030A0"/>
                </a:solidFill>
                <a:sym typeface="Wingdings" pitchFamily="2" charset="2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rgbClr val="7030A0"/>
              </a:solidFill>
              <a:sym typeface="Wingdings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M</a:t>
            </a:r>
            <a:r>
              <a:rPr lang="en-US" sz="1800" dirty="0" smtClean="0"/>
              <a:t>ost </a:t>
            </a:r>
            <a:r>
              <a:rPr lang="en-US" sz="1800" dirty="0"/>
              <a:t>often is seen in women </a:t>
            </a:r>
            <a:r>
              <a:rPr lang="en-US" sz="1800" dirty="0" smtClean="0"/>
              <a:t>who have </a:t>
            </a:r>
            <a:r>
              <a:rPr lang="en-US" sz="1800" dirty="0"/>
              <a:t>never had a Pap smear or who have not been </a:t>
            </a:r>
            <a:r>
              <a:rPr lang="en-US" sz="1800" dirty="0" smtClean="0"/>
              <a:t>screened for </a:t>
            </a:r>
            <a:r>
              <a:rPr lang="en-US" sz="1800" dirty="0"/>
              <a:t>many years</a:t>
            </a:r>
            <a:r>
              <a:rPr lang="en-US" sz="18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err="1" smtClean="0"/>
              <a:t>Tx</a:t>
            </a:r>
            <a:r>
              <a:rPr lang="en-US" sz="1800" dirty="0" smtClean="0"/>
              <a:t>: </a:t>
            </a:r>
            <a:r>
              <a:rPr lang="en-US" sz="1800" dirty="0" smtClean="0">
                <a:solidFill>
                  <a:srgbClr val="7030A0"/>
                </a:solidFill>
              </a:rPr>
              <a:t>Hysterectomy</a:t>
            </a:r>
            <a:r>
              <a:rPr lang="en-US" sz="1800" dirty="0" smtClean="0"/>
              <a:t> + radiotherapy </a:t>
            </a:r>
            <a:r>
              <a:rPr lang="en-US" sz="1800" dirty="0"/>
              <a:t>and </a:t>
            </a:r>
            <a:r>
              <a:rPr lang="en-US" sz="1800" dirty="0" smtClean="0"/>
              <a:t>chemotherapy </a:t>
            </a:r>
            <a:r>
              <a:rPr lang="en-US" sz="1800" dirty="0"/>
              <a:t>in advanced </a:t>
            </a:r>
            <a:r>
              <a:rPr lang="en-US" sz="1800" dirty="0" smtClean="0"/>
              <a:t>cases (high stage</a:t>
            </a:r>
            <a:r>
              <a:rPr lang="en-US" sz="1800" dirty="0" smtClean="0"/>
              <a:t>).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5-year survival: </a:t>
            </a:r>
            <a:r>
              <a:rPr lang="en-US" sz="1800" dirty="0" smtClean="0"/>
              <a:t>SIL: 100</a:t>
            </a:r>
            <a:r>
              <a:rPr lang="en-US" sz="1800" dirty="0"/>
              <a:t>%; stage </a:t>
            </a:r>
            <a:r>
              <a:rPr lang="en-US" sz="1800" dirty="0" smtClean="0"/>
              <a:t>1: 90</a:t>
            </a:r>
            <a:r>
              <a:rPr lang="en-US" sz="1800" dirty="0"/>
              <a:t>%; stage </a:t>
            </a:r>
            <a:r>
              <a:rPr lang="en-US" sz="1800" dirty="0" smtClean="0"/>
              <a:t>2 82</a:t>
            </a:r>
            <a:r>
              <a:rPr lang="en-US" sz="1800" dirty="0"/>
              <a:t>%; </a:t>
            </a:r>
            <a:r>
              <a:rPr lang="en-US" sz="1800" dirty="0" smtClean="0"/>
              <a:t>stage3: </a:t>
            </a:r>
            <a:r>
              <a:rPr lang="en-US" sz="1800" dirty="0"/>
              <a:t>35%; </a:t>
            </a:r>
            <a:r>
              <a:rPr lang="en-US" sz="1800" dirty="0" smtClean="0"/>
              <a:t>&amp; stage 4: </a:t>
            </a:r>
            <a:r>
              <a:rPr lang="en-US" sz="1800" dirty="0"/>
              <a:t>10%.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16770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" y="0"/>
            <a:ext cx="7315200" cy="51435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5413664" y="238991"/>
            <a:ext cx="60267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7862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7467600" cy="85725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Endocervical</a:t>
            </a:r>
            <a:r>
              <a:rPr lang="en-US" dirty="0"/>
              <a:t> Polyp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735546"/>
            <a:ext cx="8712968" cy="4119918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Endocervical</a:t>
            </a:r>
            <a:r>
              <a:rPr lang="en-US" dirty="0" smtClean="0"/>
              <a:t> </a:t>
            </a:r>
            <a:r>
              <a:rPr lang="en-US" dirty="0"/>
              <a:t>polyps are benign polypoid masses seen </a:t>
            </a:r>
            <a:r>
              <a:rPr lang="en-US" dirty="0" smtClean="0"/>
              <a:t>protruding from </a:t>
            </a:r>
            <a:r>
              <a:rPr lang="en-US" dirty="0"/>
              <a:t>the </a:t>
            </a:r>
            <a:r>
              <a:rPr lang="en-US" dirty="0" err="1"/>
              <a:t>endocervical</a:t>
            </a:r>
            <a:r>
              <a:rPr lang="en-US" dirty="0"/>
              <a:t> mucosa (sometimes </a:t>
            </a:r>
            <a:r>
              <a:rPr lang="en-US" dirty="0" smtClean="0"/>
              <a:t>through the </a:t>
            </a:r>
            <a:r>
              <a:rPr lang="en-US" dirty="0" err="1"/>
              <a:t>exocervix</a:t>
            </a:r>
            <a:r>
              <a:rPr lang="en-US" dirty="0"/>
              <a:t>).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can be as large as a few centimeters</a:t>
            </a:r>
            <a:r>
              <a:rPr lang="en-US" dirty="0" smtClean="0"/>
              <a:t>, are </a:t>
            </a:r>
            <a:r>
              <a:rPr lang="en-US" dirty="0"/>
              <a:t>soft and yielding to palpation, and have a smooth</a:t>
            </a:r>
            <a:r>
              <a:rPr lang="en-US" dirty="0" smtClean="0"/>
              <a:t>, glistening </a:t>
            </a:r>
            <a:r>
              <a:rPr lang="en-US" dirty="0"/>
              <a:t>surface with underlying </a:t>
            </a:r>
            <a:r>
              <a:rPr lang="en-US" dirty="0" err="1"/>
              <a:t>cystically</a:t>
            </a:r>
            <a:r>
              <a:rPr lang="en-US" dirty="0"/>
              <a:t> dilated </a:t>
            </a:r>
            <a:r>
              <a:rPr lang="en-US" dirty="0" smtClean="0"/>
              <a:t>spaces filled </a:t>
            </a:r>
            <a:r>
              <a:rPr lang="en-US" dirty="0"/>
              <a:t>with mucinous secretions.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surface </a:t>
            </a:r>
            <a:r>
              <a:rPr lang="en-US" dirty="0" smtClean="0"/>
              <a:t>epithelium and </a:t>
            </a:r>
            <a:r>
              <a:rPr lang="en-US" dirty="0"/>
              <a:t>lining of the underlying cysts are composed of </a:t>
            </a:r>
            <a:r>
              <a:rPr lang="en-US" dirty="0" smtClean="0"/>
              <a:t>the same mucus-secreting columnar </a:t>
            </a:r>
            <a:r>
              <a:rPr lang="en-US" dirty="0"/>
              <a:t>cells that line the </a:t>
            </a:r>
            <a:r>
              <a:rPr lang="en-US" dirty="0" err="1" smtClean="0"/>
              <a:t>endocervical</a:t>
            </a:r>
            <a:r>
              <a:rPr lang="en-US" dirty="0" smtClean="0"/>
              <a:t> canal</a:t>
            </a:r>
            <a:r>
              <a:rPr lang="en-US" dirty="0"/>
              <a:t>. The stroma is edematous and may contain</a:t>
            </a:r>
          </a:p>
          <a:p>
            <a:pPr marL="0" indent="0">
              <a:buNone/>
            </a:pPr>
            <a:r>
              <a:rPr lang="en-US" dirty="0" smtClean="0"/>
              <a:t>    scattered </a:t>
            </a:r>
            <a:r>
              <a:rPr lang="en-US" dirty="0"/>
              <a:t>mononuclear cells.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Superimposed </a:t>
            </a:r>
            <a:r>
              <a:rPr lang="en-US"/>
              <a:t>chronic </a:t>
            </a:r>
            <a:r>
              <a:rPr lang="en-US" smtClean="0"/>
              <a:t>inflammation may </a:t>
            </a:r>
            <a:r>
              <a:rPr lang="en-US" dirty="0"/>
              <a:t>lead to squamous metaplasia of the </a:t>
            </a:r>
            <a:r>
              <a:rPr lang="en-US" dirty="0" smtClean="0"/>
              <a:t>overlying epithelium </a:t>
            </a:r>
            <a:r>
              <a:rPr lang="en-US" dirty="0"/>
              <a:t>and ulcerations.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These </a:t>
            </a:r>
            <a:r>
              <a:rPr lang="en-US" dirty="0"/>
              <a:t>lesions may bleed</a:t>
            </a:r>
            <a:r>
              <a:rPr lang="en-US" dirty="0" smtClean="0"/>
              <a:t>, thereby </a:t>
            </a:r>
            <a:r>
              <a:rPr lang="en-US" dirty="0"/>
              <a:t>arousing concern, but they have no </a:t>
            </a:r>
            <a:r>
              <a:rPr lang="en-US" dirty="0" smtClean="0"/>
              <a:t>malignant potential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3061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841893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3;p18"/>
          <p:cNvGrpSpPr/>
          <p:nvPr/>
        </p:nvGrpSpPr>
        <p:grpSpPr>
          <a:xfrm>
            <a:off x="6616093" y="1286539"/>
            <a:ext cx="320379" cy="320378"/>
            <a:chOff x="1278900" y="2333250"/>
            <a:chExt cx="381175" cy="381175"/>
          </a:xfrm>
        </p:grpSpPr>
        <p:sp>
          <p:nvSpPr>
            <p:cNvPr id="15" name="Google Shape;144;p18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5;p18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6;p18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7;p18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138;p18"/>
          <p:cNvGrpSpPr/>
          <p:nvPr/>
        </p:nvGrpSpPr>
        <p:grpSpPr>
          <a:xfrm>
            <a:off x="7985789" y="2233335"/>
            <a:ext cx="320398" cy="320378"/>
            <a:chOff x="1951075" y="2333250"/>
            <a:chExt cx="381200" cy="381175"/>
          </a:xfrm>
        </p:grpSpPr>
        <p:sp>
          <p:nvSpPr>
            <p:cNvPr id="26" name="Google Shape;139;p18"/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l" t="t" r="r" b="b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140;p18"/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141;p18"/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142;p18"/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l" t="t" r="r" b="b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750" y="273811"/>
            <a:ext cx="5410956" cy="441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967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3;p18"/>
          <p:cNvGrpSpPr/>
          <p:nvPr/>
        </p:nvGrpSpPr>
        <p:grpSpPr>
          <a:xfrm>
            <a:off x="6616093" y="1286539"/>
            <a:ext cx="320379" cy="320378"/>
            <a:chOff x="1278900" y="2333250"/>
            <a:chExt cx="381175" cy="381175"/>
          </a:xfrm>
        </p:grpSpPr>
        <p:sp>
          <p:nvSpPr>
            <p:cNvPr id="15" name="Google Shape;144;p18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5;p18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6;p18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7;p18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138;p18"/>
          <p:cNvGrpSpPr/>
          <p:nvPr/>
        </p:nvGrpSpPr>
        <p:grpSpPr>
          <a:xfrm>
            <a:off x="7985789" y="2233335"/>
            <a:ext cx="320398" cy="320378"/>
            <a:chOff x="1951075" y="2333250"/>
            <a:chExt cx="381200" cy="381175"/>
          </a:xfrm>
        </p:grpSpPr>
        <p:sp>
          <p:nvSpPr>
            <p:cNvPr id="26" name="Google Shape;139;p18"/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l" t="t" r="r" b="b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140;p18"/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141;p18"/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142;p18"/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l" t="t" r="r" b="b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13" name="Google Shape;371;p36"/>
          <p:cNvSpPr txBox="1">
            <a:spLocks/>
          </p:cNvSpPr>
          <p:nvPr/>
        </p:nvSpPr>
        <p:spPr>
          <a:xfrm>
            <a:off x="38099" y="0"/>
            <a:ext cx="6172201" cy="10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the most common cancers in women worldwide.</a:t>
            </a:r>
          </a:p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en-US" dirty="0" err="1" smtClean="0"/>
              <a:t>Papanicolaou</a:t>
            </a:r>
            <a:r>
              <a:rPr lang="en-US" dirty="0" smtClean="0"/>
              <a:t> (Pap) smear 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smtClean="0"/>
              <a:t>the most successful cancer-screening test ever developed</a:t>
            </a:r>
            <a:r>
              <a:rPr lang="en-US" b="1" dirty="0" smtClean="0"/>
              <a:t>.</a:t>
            </a:r>
            <a:endParaRPr lang="en-US" dirty="0" smtClean="0"/>
          </a:p>
          <a:p>
            <a:r>
              <a:rPr lang="en-US" dirty="0" smtClean="0"/>
              <a:t>Most common form is SCC 75%, </a:t>
            </a:r>
            <a:r>
              <a:rPr lang="en-US" dirty="0" err="1" smtClean="0"/>
              <a:t>adenoCa</a:t>
            </a:r>
            <a:r>
              <a:rPr lang="en-US" dirty="0" smtClean="0"/>
              <a:t>. &amp; </a:t>
            </a:r>
            <a:r>
              <a:rPr lang="en-US" dirty="0" err="1" smtClean="0"/>
              <a:t>adenosquamous</a:t>
            </a:r>
            <a:r>
              <a:rPr lang="en-US" dirty="0" smtClean="0"/>
              <a:t> (mixed) Ca. 20%, &amp; neuroendocrine </a:t>
            </a:r>
            <a:r>
              <a:rPr lang="en-US" dirty="0" err="1" smtClean="0"/>
              <a:t>Ca</a:t>
            </a:r>
            <a:r>
              <a:rPr lang="en-US" dirty="0" smtClean="0"/>
              <a:t> 5%. </a:t>
            </a:r>
          </a:p>
          <a:p>
            <a:r>
              <a:rPr lang="en-US" dirty="0" smtClean="0"/>
              <a:t>All are ass with HPV infection.</a:t>
            </a:r>
          </a:p>
          <a:p>
            <a:r>
              <a:rPr lang="en-US" dirty="0" smtClean="0"/>
              <a:t>Peak at 45 years, 10-15 years after </a:t>
            </a:r>
            <a:r>
              <a:rPr lang="en-US" dirty="0" smtClean="0"/>
              <a:t> detection </a:t>
            </a:r>
            <a:r>
              <a:rPr lang="en-US" dirty="0" smtClean="0"/>
              <a:t>of their precursors: cervical intraepithelial </a:t>
            </a:r>
            <a:r>
              <a:rPr lang="en-US" dirty="0" err="1" smtClean="0"/>
              <a:t>neoplasia</a:t>
            </a:r>
            <a:r>
              <a:rPr lang="en-US" dirty="0" smtClean="0"/>
              <a:t> (CIN).</a:t>
            </a:r>
          </a:p>
          <a:p>
            <a:endParaRPr lang="en-US" dirty="0"/>
          </a:p>
        </p:txBody>
      </p:sp>
      <p:sp>
        <p:nvSpPr>
          <p:cNvPr id="19" name="Google Shape;370;p36"/>
          <p:cNvSpPr txBox="1">
            <a:spLocks noGrp="1"/>
          </p:cNvSpPr>
          <p:nvPr>
            <p:ph type="ctrTitle"/>
          </p:nvPr>
        </p:nvSpPr>
        <p:spPr>
          <a:xfrm>
            <a:off x="4572000" y="-392072"/>
            <a:ext cx="5547362" cy="14207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Cervical carcinoma</a:t>
            </a:r>
            <a:endParaRPr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8486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2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Cervical intraepithelial </a:t>
            </a:r>
            <a:r>
              <a:rPr lang="en-US" sz="3200" b="1" dirty="0" err="1">
                <a:solidFill>
                  <a:srgbClr val="7030A0"/>
                </a:solidFill>
              </a:rPr>
              <a:t>neoplasia</a:t>
            </a:r>
            <a:r>
              <a:rPr lang="en-US" sz="3200" b="1" dirty="0">
                <a:solidFill>
                  <a:srgbClr val="7030A0"/>
                </a:solidFill>
              </a:rPr>
              <a:t> (CIN) </a:t>
            </a:r>
            <a:endParaRPr sz="32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78169" y="1153611"/>
            <a:ext cx="8154105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smtClean="0"/>
              <a:t>Dysplasia in epithelial cells,  </a:t>
            </a:r>
            <a:r>
              <a:rPr lang="en-US" dirty="0"/>
              <a:t>graded depending on the extent of epithelial </a:t>
            </a:r>
            <a:r>
              <a:rPr lang="en-US" dirty="0" smtClean="0"/>
              <a:t>involvement</a:t>
            </a:r>
            <a:r>
              <a:rPr lang="en-US" dirty="0" smtClean="0"/>
              <a:t>:</a:t>
            </a:r>
          </a:p>
          <a:p>
            <a:pPr marL="76200" indent="0">
              <a:buNone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CIN I: Mild </a:t>
            </a:r>
            <a:r>
              <a:rPr lang="en-US" dirty="0" smtClean="0"/>
              <a:t>dysplasia (involves a third or less of thickness)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CIN II: moderate </a:t>
            </a:r>
            <a:r>
              <a:rPr lang="en-US" dirty="0" smtClean="0"/>
              <a:t>dysplasia </a:t>
            </a:r>
            <a:r>
              <a:rPr lang="en-US" dirty="0"/>
              <a:t> (involves </a:t>
            </a:r>
            <a:r>
              <a:rPr lang="en-US" dirty="0" smtClean="0"/>
              <a:t>2/3 </a:t>
            </a:r>
            <a:r>
              <a:rPr lang="en-US" dirty="0"/>
              <a:t>of thickness</a:t>
            </a:r>
            <a:r>
              <a:rPr lang="en-US" dirty="0" smtClean="0"/>
              <a:t>).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CIN </a:t>
            </a:r>
            <a:r>
              <a:rPr lang="en-US" dirty="0" smtClean="0"/>
              <a:t>III: </a:t>
            </a:r>
            <a:r>
              <a:rPr lang="en-US" dirty="0"/>
              <a:t>severe dysplasia </a:t>
            </a:r>
            <a:r>
              <a:rPr lang="en-US" dirty="0" smtClean="0"/>
              <a:t>(involves full thickness) </a:t>
            </a:r>
            <a:r>
              <a:rPr lang="en-US" dirty="0" smtClean="0">
                <a:solidFill>
                  <a:srgbClr val="7030A0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7030A0"/>
                </a:solidFill>
              </a:rPr>
              <a:t>carcinoma in situ</a:t>
            </a:r>
            <a:endParaRPr lang="en-US" dirty="0">
              <a:solidFill>
                <a:srgbClr val="7030A0"/>
              </a:solidFill>
            </a:endParaRPr>
          </a:p>
          <a:p>
            <a:pPr marL="76200" indent="0">
              <a:buNone/>
            </a:pPr>
            <a:endParaRPr lang="en-US" dirty="0"/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05217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228600" y="249382"/>
            <a:ext cx="8582891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</a:rPr>
              <a:t>CIN </a:t>
            </a:r>
            <a:r>
              <a:rPr lang="en-US" sz="1800" b="1" dirty="0" smtClean="0">
                <a:solidFill>
                  <a:srgbClr val="7030A0"/>
                </a:solidFill>
                <a:sym typeface="Wingdings" pitchFamily="2" charset="2"/>
              </a:rPr>
              <a:t> Dysplasia: </a:t>
            </a:r>
            <a:r>
              <a:rPr lang="en-US" sz="1800" b="1" dirty="0"/>
              <a:t>nuclear enlargement, </a:t>
            </a:r>
            <a:r>
              <a:rPr lang="en-US" sz="1800" b="1" dirty="0" err="1"/>
              <a:t>hyperchromasia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/>
              <a:t>(</a:t>
            </a:r>
            <a:r>
              <a:rPr lang="en-US" sz="1800" b="1" dirty="0" smtClean="0"/>
              <a:t>darker), </a:t>
            </a:r>
            <a:r>
              <a:rPr lang="en-US" sz="1800" b="1" dirty="0"/>
              <a:t>coarse </a:t>
            </a:r>
            <a:r>
              <a:rPr lang="en-US" sz="1800" b="1" dirty="0" smtClean="0"/>
              <a:t>chromatin, &amp; variation </a:t>
            </a:r>
            <a:r>
              <a:rPr lang="en-US" sz="1800" b="1" dirty="0"/>
              <a:t>in nuclear size </a:t>
            </a:r>
            <a:r>
              <a:rPr lang="en-US" sz="1800" b="1" dirty="0" smtClean="0"/>
              <a:t>&amp; shape</a:t>
            </a:r>
            <a:endParaRPr sz="1800" b="1" dirty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" y="1138120"/>
            <a:ext cx="8354292" cy="400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273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0" y="0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 </a:t>
            </a:r>
            <a:r>
              <a:rPr lang="en-US" sz="3200" b="1" dirty="0" smtClean="0">
                <a:solidFill>
                  <a:srgbClr val="7030A0"/>
                </a:solidFill>
              </a:rPr>
              <a:t>and Pap smear!</a:t>
            </a:r>
            <a:endParaRPr sz="32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152401" y="502920"/>
            <a:ext cx="8588434" cy="37490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Cervical precancerous lesions are </a:t>
            </a:r>
            <a:r>
              <a:rPr lang="en-US" dirty="0" smtClean="0"/>
              <a:t>ass </a:t>
            </a:r>
            <a:r>
              <a:rPr lang="en-US" dirty="0"/>
              <a:t>with </a:t>
            </a:r>
            <a:r>
              <a:rPr lang="en-US" dirty="0" smtClean="0"/>
              <a:t>abnormalities in </a:t>
            </a:r>
            <a:r>
              <a:rPr lang="en-US" dirty="0" err="1"/>
              <a:t>cytologic</a:t>
            </a:r>
            <a:r>
              <a:rPr lang="en-US" dirty="0"/>
              <a:t> </a:t>
            </a:r>
            <a:r>
              <a:rPr lang="en-US" dirty="0" smtClean="0"/>
              <a:t>preparations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Can </a:t>
            </a:r>
            <a:r>
              <a:rPr lang="en-US" dirty="0"/>
              <a:t>be </a:t>
            </a:r>
            <a:r>
              <a:rPr lang="en-US" dirty="0" smtClean="0"/>
              <a:t>detected long </a:t>
            </a:r>
            <a:r>
              <a:rPr lang="en-US" dirty="0"/>
              <a:t>before </a:t>
            </a:r>
            <a:r>
              <a:rPr lang="en-US" dirty="0" smtClean="0"/>
              <a:t>abnormality is visible </a:t>
            </a:r>
            <a:r>
              <a:rPr lang="en-US" dirty="0"/>
              <a:t>on gross inspection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Cells </a:t>
            </a:r>
            <a:r>
              <a:rPr lang="en-US" dirty="0"/>
              <a:t>are scraped from the </a:t>
            </a:r>
            <a:r>
              <a:rPr lang="en-US" dirty="0" smtClean="0"/>
              <a:t>transformation zone &amp; examined </a:t>
            </a:r>
            <a:r>
              <a:rPr lang="en-US" dirty="0" smtClean="0"/>
              <a:t>microscopically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Pap </a:t>
            </a:r>
            <a:r>
              <a:rPr lang="en-US" dirty="0"/>
              <a:t>screening has </a:t>
            </a:r>
            <a:r>
              <a:rPr lang="en-US" dirty="0" smtClean="0"/>
              <a:t>dramatically lowered </a:t>
            </a:r>
            <a:r>
              <a:rPr lang="en-US" dirty="0"/>
              <a:t>the incidence of invasive cervical tumors </a:t>
            </a:r>
            <a:r>
              <a:rPr lang="en-US" dirty="0" smtClean="0"/>
              <a:t>&amp; it is </a:t>
            </a:r>
            <a:r>
              <a:rPr lang="en-US" dirty="0"/>
              <a:t>no longer ranks among </a:t>
            </a:r>
            <a:r>
              <a:rPr lang="en-US" dirty="0" smtClean="0"/>
              <a:t>the top </a:t>
            </a:r>
            <a:r>
              <a:rPr lang="en-US" dirty="0"/>
              <a:t>10 causes of cancer deaths in U.S. women. 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66047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363672" y="1497484"/>
            <a:ext cx="8112539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sym typeface="Wingdings" pitchFamily="2" charset="2"/>
              </a:rPr>
              <a:t> Dysplasia: </a:t>
            </a:r>
            <a:r>
              <a:rPr lang="en-US" b="1" dirty="0"/>
              <a:t>nuclear enlargement, </a:t>
            </a:r>
            <a:r>
              <a:rPr lang="en-US" b="1" dirty="0" err="1"/>
              <a:t>hyperchromasia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(</a:t>
            </a:r>
            <a:r>
              <a:rPr lang="en-US" b="1" dirty="0" smtClean="0"/>
              <a:t>darker), </a:t>
            </a:r>
            <a:r>
              <a:rPr lang="en-US" b="1" dirty="0"/>
              <a:t>coarse </a:t>
            </a:r>
            <a:r>
              <a:rPr lang="en-US" b="1" dirty="0" smtClean="0"/>
              <a:t>chromatin, &amp; variation </a:t>
            </a:r>
            <a:r>
              <a:rPr lang="en-US" b="1" dirty="0"/>
              <a:t>in nuclear size </a:t>
            </a:r>
            <a:r>
              <a:rPr lang="en-US" b="1" dirty="0" smtClean="0"/>
              <a:t>&amp; shape</a:t>
            </a:r>
            <a:endParaRPr b="1" dirty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5" y="2331355"/>
            <a:ext cx="6864236" cy="276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449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2"/>
            <a:ext cx="8112539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sym typeface="Wingdings" pitchFamily="2" charset="2"/>
              </a:rPr>
              <a:t> SIL (</a:t>
            </a:r>
            <a:r>
              <a:rPr lang="en-US" sz="3200" dirty="0"/>
              <a:t>squamous intraepithelial </a:t>
            </a:r>
            <a:r>
              <a:rPr lang="en-US" sz="3200" dirty="0" smtClean="0"/>
              <a:t>lesion</a:t>
            </a:r>
            <a:r>
              <a:rPr lang="en-US" sz="3200" b="1" dirty="0">
                <a:solidFill>
                  <a:srgbClr val="7030A0"/>
                </a:solidFill>
              </a:rPr>
              <a:t>)</a:t>
            </a:r>
            <a:endParaRPr sz="3200" b="1" dirty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23455" y="1122218"/>
            <a:ext cx="779318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decision with regard to patient management is two-tiered (observation </a:t>
            </a:r>
            <a:r>
              <a:rPr lang="en-US" sz="22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versus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surgical treatment</a:t>
            </a:r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 </a:t>
            </a:r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Three-tier 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classification system </a:t>
            </a:r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recently 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simplified to a two-tiered system 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 </a:t>
            </a:r>
            <a:r>
              <a:rPr lang="en-US" sz="22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Low grade squamous intraepithelial lesion (LSIL) &amp; high </a:t>
            </a:r>
            <a:r>
              <a:rPr lang="en-US" sz="2200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grade</a:t>
            </a:r>
            <a:r>
              <a:rPr lang="en-US" sz="22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200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squamous </a:t>
            </a:r>
            <a:r>
              <a:rPr lang="en-US" sz="22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intraepithelial lesion (HSIL)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28" y="2907322"/>
            <a:ext cx="6577445" cy="223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855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2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</a:t>
            </a:r>
            <a:r>
              <a:rPr lang="en-US" sz="3200" b="1" dirty="0" smtClean="0">
                <a:solidFill>
                  <a:srgbClr val="7030A0"/>
                </a:solidFill>
              </a:rPr>
              <a:t> – Pathogenesis &amp; epidemiology </a:t>
            </a:r>
            <a:endParaRPr sz="32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243841" y="1122439"/>
            <a:ext cx="8567652" cy="3251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/>
              <a:t>Peak incidence at 30s (SCC at 45 years of age).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/>
              <a:t>HPV </a:t>
            </a:r>
            <a:r>
              <a:rPr lang="en-US" sz="2200" dirty="0"/>
              <a:t>can be detected </a:t>
            </a:r>
            <a:r>
              <a:rPr lang="en-US" sz="2200" dirty="0" smtClean="0"/>
              <a:t>in </a:t>
            </a:r>
            <a:r>
              <a:rPr lang="en-US" sz="2200" dirty="0"/>
              <a:t>nearly all </a:t>
            </a:r>
            <a:r>
              <a:rPr lang="en-US" sz="2200" dirty="0" smtClean="0"/>
              <a:t>CIN and invasive carcinoma. (mostly subtype </a:t>
            </a:r>
            <a:r>
              <a:rPr lang="en-US" sz="2200" b="1" dirty="0" smtClean="0">
                <a:solidFill>
                  <a:srgbClr val="7030A0"/>
                </a:solidFill>
              </a:rPr>
              <a:t>16</a:t>
            </a:r>
            <a:r>
              <a:rPr lang="en-US" sz="2200" dirty="0" smtClean="0"/>
              <a:t> &amp; </a:t>
            </a:r>
            <a:r>
              <a:rPr lang="en-US" sz="2200" b="1" dirty="0">
                <a:solidFill>
                  <a:srgbClr val="7030A0"/>
                </a:solidFill>
              </a:rPr>
              <a:t>18).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/>
              <a:t>These subtypes show a propensity to </a:t>
            </a:r>
            <a:r>
              <a:rPr lang="en-US" sz="2200" b="1" dirty="0" smtClean="0">
                <a:solidFill>
                  <a:srgbClr val="7030A0"/>
                </a:solidFill>
              </a:rPr>
              <a:t>integrate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smtClean="0"/>
              <a:t>into host genome, &amp; express large amounts of </a:t>
            </a:r>
            <a:r>
              <a:rPr lang="en-US" sz="2200" dirty="0" smtClean="0">
                <a:solidFill>
                  <a:srgbClr val="7030A0"/>
                </a:solidFill>
              </a:rPr>
              <a:t>E6</a:t>
            </a:r>
            <a:r>
              <a:rPr lang="en-US" sz="2200" dirty="0" smtClean="0"/>
              <a:t> &amp; </a:t>
            </a:r>
            <a:r>
              <a:rPr lang="en-US" sz="2200" dirty="0" smtClean="0">
                <a:solidFill>
                  <a:srgbClr val="7030A0"/>
                </a:solidFill>
              </a:rPr>
              <a:t>E7</a:t>
            </a:r>
            <a:r>
              <a:rPr lang="en-US" sz="2200" dirty="0" smtClean="0"/>
              <a:t> proteins </a:t>
            </a:r>
            <a:r>
              <a:rPr lang="en-US" sz="2200" dirty="0" smtClean="0">
                <a:sym typeface="Wingdings" pitchFamily="2" charset="2"/>
              </a:rPr>
              <a:t> </a:t>
            </a:r>
            <a:r>
              <a:rPr lang="en-US" sz="2200" b="1" dirty="0" smtClean="0"/>
              <a:t>inhibit </a:t>
            </a:r>
            <a:r>
              <a:rPr lang="en-US" sz="2200" dirty="0" smtClean="0"/>
              <a:t>tumor suppressor genes p53 &amp; RB, respectively.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/>
              <a:t>HPV </a:t>
            </a:r>
            <a:r>
              <a:rPr lang="en-US" sz="2200" dirty="0"/>
              <a:t>vaccine </a:t>
            </a:r>
            <a:r>
              <a:rPr lang="en-US" sz="2200" dirty="0" smtClean="0"/>
              <a:t>is recently </a:t>
            </a:r>
            <a:r>
              <a:rPr lang="en-US" sz="2200" dirty="0"/>
              <a:t>introduced </a:t>
            </a:r>
            <a:r>
              <a:rPr lang="en-US" sz="2200" dirty="0" smtClean="0">
                <a:sym typeface="Wingdings" pitchFamily="2" charset="2"/>
              </a:rPr>
              <a:t> </a:t>
            </a:r>
            <a:r>
              <a:rPr lang="en-US" sz="2200" dirty="0" smtClean="0"/>
              <a:t>very </a:t>
            </a:r>
            <a:r>
              <a:rPr lang="en-US" sz="2200" dirty="0"/>
              <a:t>effective in preventing HPV infections </a:t>
            </a:r>
            <a:r>
              <a:rPr lang="en-US" sz="2200" dirty="0" smtClean="0">
                <a:sym typeface="Wingdings" pitchFamily="2" charset="2"/>
              </a:rPr>
              <a:t> </a:t>
            </a:r>
            <a:r>
              <a:rPr lang="en-US" sz="2200" dirty="0" smtClean="0"/>
              <a:t>expected </a:t>
            </a:r>
            <a:r>
              <a:rPr lang="en-US" sz="2200" dirty="0"/>
              <a:t>to </a:t>
            </a:r>
            <a:r>
              <a:rPr lang="en-US" sz="2200" dirty="0" smtClean="0"/>
              <a:t>lower frequency </a:t>
            </a:r>
            <a:r>
              <a:rPr lang="en-US" sz="2200" dirty="0"/>
              <a:t>of genital </a:t>
            </a:r>
            <a:r>
              <a:rPr lang="en-US" sz="2200" dirty="0" smtClean="0"/>
              <a:t>warts &amp; cervical Ca.</a:t>
            </a:r>
            <a:endParaRPr lang="en-US" sz="2200" dirty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14028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27F43C3424F14B9B09E11064185262" ma:contentTypeVersion="2" ma:contentTypeDescription="Create a new document." ma:contentTypeScope="" ma:versionID="8778982535be8039c0c0b016c741dd98">
  <xsd:schema xmlns:xsd="http://www.w3.org/2001/XMLSchema" xmlns:xs="http://www.w3.org/2001/XMLSchema" xmlns:p="http://schemas.microsoft.com/office/2006/metadata/properties" xmlns:ns2="cfb739ad-8775-4f5f-a2cf-07c24ded535e" targetNamespace="http://schemas.microsoft.com/office/2006/metadata/properties" ma:root="true" ma:fieldsID="38f23c1e3c74877df0cf7dbc76035582" ns2:_="">
    <xsd:import namespace="cfb739ad-8775-4f5f-a2cf-07c24ded53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b739ad-8775-4f5f-a2cf-07c24ded53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502D49-D349-4780-8260-ACCBDC9B89D7}"/>
</file>

<file path=customXml/itemProps2.xml><?xml version="1.0" encoding="utf-8"?>
<ds:datastoreItem xmlns:ds="http://schemas.openxmlformats.org/officeDocument/2006/customXml" ds:itemID="{EBFD74F7-9FB9-4869-B2A8-8BC07CEF9B75}"/>
</file>

<file path=customXml/itemProps3.xml><?xml version="1.0" encoding="utf-8"?>
<ds:datastoreItem xmlns:ds="http://schemas.openxmlformats.org/officeDocument/2006/customXml" ds:itemID="{BDB9399E-90FB-4CA0-90A0-DCAF73D44FB2}"/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758</TotalTime>
  <Words>660</Words>
  <Application>Microsoft Office PowerPoint</Application>
  <PresentationFormat>On-screen Show (16:9)</PresentationFormat>
  <Paragraphs>69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Century Schoolbook</vt:lpstr>
      <vt:lpstr>Source Sans Pro</vt:lpstr>
      <vt:lpstr>Wingdings</vt:lpstr>
      <vt:lpstr>Wingdings 2</vt:lpstr>
      <vt:lpstr>Oriel</vt:lpstr>
      <vt:lpstr>Female Genital System, Lecture2  Cervix</vt:lpstr>
      <vt:lpstr>PowerPoint Presentation</vt:lpstr>
      <vt:lpstr>Cervical carcinoma</vt:lpstr>
      <vt:lpstr>Cervical intraepithelial neoplasia (CIN) </vt:lpstr>
      <vt:lpstr>CIN  Dysplasia: nuclear enlargement, hyperchromasia (darker), coarse chromatin, &amp; variation in nuclear size &amp; shape</vt:lpstr>
      <vt:lpstr>CIN and Pap smear!</vt:lpstr>
      <vt:lpstr>CIN  Dysplasia: nuclear enlargement, hyperchromasia (darker), coarse chromatin, &amp; variation in nuclear size &amp; shape</vt:lpstr>
      <vt:lpstr>CIN  SIL (squamous intraepithelial lesion)</vt:lpstr>
      <vt:lpstr>CIN – Pathogenesis &amp; epidemiology </vt:lpstr>
      <vt:lpstr>CIN – Clinical </vt:lpstr>
      <vt:lpstr>Invasive Carcinoma of the Cervix – Clinical </vt:lpstr>
      <vt:lpstr>PowerPoint Presentation</vt:lpstr>
      <vt:lpstr>Endocervical Polyp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Female Genital System &amp; Breast gstrdh</dc:title>
  <dc:creator>Mutah</dc:creator>
  <cp:lastModifiedBy>Toshiba</cp:lastModifiedBy>
  <cp:revision>68</cp:revision>
  <dcterms:modified xsi:type="dcterms:W3CDTF">2021-04-28T11:03:13Z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0x0101007B27F43C3424F14B9B09E11064185262</vt:lpwstr>
  </property>
</Properties>
</file>