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2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2021/12/13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Group255"/>
          <p:cNvGrpSpPr/>
          <p:nvPr/>
        </p:nvGrpSpPr>
        <p:grpSpPr>
          <a:xfrm>
            <a:off x="0" y="-341523"/>
            <a:ext cx="11492089" cy="7742778"/>
            <a:chOff x="1917109" y="0"/>
            <a:chExt cx="6800869" cy="7742778"/>
          </a:xfrm>
        </p:grpSpPr>
        <p:sp>
          <p:nvSpPr>
            <p:cNvPr id="105" name="MMConnector"/>
            <p:cNvSpPr/>
            <p:nvPr/>
          </p:nvSpPr>
          <p:spPr>
            <a:xfrm>
              <a:off x="2365884" y="4861650"/>
              <a:ext cx="182700" cy="2900"/>
            </a:xfrm>
            <a:custGeom>
              <a:avLst/>
              <a:gdLst/>
              <a:ahLst/>
              <a:cxnLst/>
              <a:rect l="0" t="0" r="0" b="0"/>
              <a:pathLst>
                <a:path w="182700" h="2900" fill="none">
                  <a:moveTo>
                    <a:pt x="26825" y="0"/>
                  </a:moveTo>
                  <a:lnTo>
                    <a:pt x="118175" y="0"/>
                  </a:lnTo>
                  <a:cubicBezTo>
                    <a:pt x="118175" y="0"/>
                    <a:pt x="125970" y="0"/>
                    <a:pt x="135575" y="0"/>
                  </a:cubicBezTo>
                  <a:lnTo>
                    <a:pt x="209525" y="0"/>
                  </a:lnTo>
                </a:path>
              </a:pathLst>
            </a:custGeom>
            <a:noFill/>
            <a:ln w="8700" cap="rnd">
              <a:solidFill>
                <a:srgbClr val="454545"/>
              </a:solidFill>
              <a:round/>
            </a:ln>
          </p:spPr>
        </p:sp>
        <p:sp>
          <p:nvSpPr>
            <p:cNvPr id="109" name="MMConnector"/>
            <p:cNvSpPr/>
            <p:nvPr/>
          </p:nvSpPr>
          <p:spPr>
            <a:xfrm>
              <a:off x="2942259" y="3901274"/>
              <a:ext cx="78300" cy="1920752"/>
            </a:xfrm>
            <a:custGeom>
              <a:avLst/>
              <a:gdLst/>
              <a:ahLst/>
              <a:cxnLst/>
              <a:rect l="0" t="0" r="0" b="0"/>
              <a:pathLst>
                <a:path w="78300" h="1920752" fill="none">
                  <a:moveTo>
                    <a:pt x="-39150" y="960376"/>
                  </a:moveTo>
                  <a:lnTo>
                    <a:pt x="0" y="960376"/>
                  </a:lnTo>
                  <a:lnTo>
                    <a:pt x="0" y="-942976"/>
                  </a:lnTo>
                  <a:cubicBezTo>
                    <a:pt x="0" y="-952581"/>
                    <a:pt x="7795" y="-960376"/>
                    <a:pt x="17400" y="-960376"/>
                  </a:cubicBezTo>
                  <a:lnTo>
                    <a:pt x="39150" y="-96037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1" name="MMConnector"/>
            <p:cNvSpPr/>
            <p:nvPr/>
          </p:nvSpPr>
          <p:spPr>
            <a:xfrm>
              <a:off x="2942259" y="5379776"/>
              <a:ext cx="39150" cy="1036252"/>
            </a:xfrm>
            <a:custGeom>
              <a:avLst/>
              <a:gdLst/>
              <a:ahLst/>
              <a:cxnLst/>
              <a:rect l="0" t="0" r="0" b="0"/>
              <a:pathLst>
                <a:path w="39150" h="1036252" fill="none">
                  <a:moveTo>
                    <a:pt x="0" y="-518126"/>
                  </a:moveTo>
                  <a:lnTo>
                    <a:pt x="0" y="500726"/>
                  </a:lnTo>
                  <a:cubicBezTo>
                    <a:pt x="0" y="510331"/>
                    <a:pt x="7795" y="518126"/>
                    <a:pt x="17400" y="518126"/>
                  </a:cubicBezTo>
                  <a:lnTo>
                    <a:pt x="39150" y="51812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2942259" y="5822026"/>
              <a:ext cx="39150" cy="1920752"/>
            </a:xfrm>
            <a:custGeom>
              <a:avLst/>
              <a:gdLst/>
              <a:ahLst/>
              <a:cxnLst/>
              <a:rect l="0" t="0" r="0" b="0"/>
              <a:pathLst>
                <a:path w="39150" h="1920752" fill="none">
                  <a:moveTo>
                    <a:pt x="0" y="-960376"/>
                  </a:moveTo>
                  <a:lnTo>
                    <a:pt x="0" y="942976"/>
                  </a:lnTo>
                  <a:cubicBezTo>
                    <a:pt x="0" y="952581"/>
                    <a:pt x="7795" y="960376"/>
                    <a:pt x="17400" y="960376"/>
                  </a:cubicBezTo>
                  <a:lnTo>
                    <a:pt x="39150" y="96037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3232259" y="2194013"/>
              <a:ext cx="78300" cy="1493772"/>
            </a:xfrm>
            <a:custGeom>
              <a:avLst/>
              <a:gdLst/>
              <a:ahLst/>
              <a:cxnLst/>
              <a:rect l="0" t="0" r="0" b="0"/>
              <a:pathLst>
                <a:path w="78300" h="1493772" fill="none">
                  <a:moveTo>
                    <a:pt x="-39150" y="746886"/>
                  </a:moveTo>
                  <a:lnTo>
                    <a:pt x="0" y="746886"/>
                  </a:lnTo>
                  <a:lnTo>
                    <a:pt x="0" y="-729486"/>
                  </a:lnTo>
                  <a:cubicBezTo>
                    <a:pt x="0" y="-739091"/>
                    <a:pt x="7795" y="-746886"/>
                    <a:pt x="17400" y="-746886"/>
                  </a:cubicBezTo>
                  <a:lnTo>
                    <a:pt x="39150" y="-74688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7" name="MMConnector"/>
            <p:cNvSpPr/>
            <p:nvPr/>
          </p:nvSpPr>
          <p:spPr>
            <a:xfrm>
              <a:off x="4168959" y="945789"/>
              <a:ext cx="78300" cy="1002675"/>
            </a:xfrm>
            <a:custGeom>
              <a:avLst/>
              <a:gdLst/>
              <a:ahLst/>
              <a:cxnLst/>
              <a:rect l="0" t="0" r="0" b="0"/>
              <a:pathLst>
                <a:path w="78300" h="1002675" fill="none">
                  <a:moveTo>
                    <a:pt x="-39150" y="501338"/>
                  </a:moveTo>
                  <a:lnTo>
                    <a:pt x="0" y="501338"/>
                  </a:lnTo>
                  <a:lnTo>
                    <a:pt x="0" y="-483937"/>
                  </a:lnTo>
                  <a:cubicBezTo>
                    <a:pt x="0" y="-493542"/>
                    <a:pt x="7795" y="-501337"/>
                    <a:pt x="17400" y="-501337"/>
                  </a:cubicBezTo>
                  <a:lnTo>
                    <a:pt x="39150" y="-50133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4168959" y="1047289"/>
              <a:ext cx="39150" cy="799675"/>
            </a:xfrm>
            <a:custGeom>
              <a:avLst/>
              <a:gdLst/>
              <a:ahLst/>
              <a:cxnLst/>
              <a:rect l="0" t="0" r="0" b="0"/>
              <a:pathLst>
                <a:path w="39150" h="799675" fill="none">
                  <a:moveTo>
                    <a:pt x="0" y="399838"/>
                  </a:moveTo>
                  <a:lnTo>
                    <a:pt x="0" y="-382437"/>
                  </a:lnTo>
                  <a:cubicBezTo>
                    <a:pt x="0" y="-392042"/>
                    <a:pt x="7795" y="-399837"/>
                    <a:pt x="17400" y="-399837"/>
                  </a:cubicBezTo>
                  <a:lnTo>
                    <a:pt x="39150" y="-39983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21" name="MMConnector"/>
            <p:cNvSpPr/>
            <p:nvPr/>
          </p:nvSpPr>
          <p:spPr>
            <a:xfrm>
              <a:off x="4168959" y="1209327"/>
              <a:ext cx="39150" cy="475600"/>
            </a:xfrm>
            <a:custGeom>
              <a:avLst/>
              <a:gdLst/>
              <a:ahLst/>
              <a:cxnLst/>
              <a:rect l="0" t="0" r="0" b="0"/>
              <a:pathLst>
                <a:path w="39150" h="475600" fill="none">
                  <a:moveTo>
                    <a:pt x="0" y="237800"/>
                  </a:moveTo>
                  <a:lnTo>
                    <a:pt x="0" y="-220400"/>
                  </a:lnTo>
                  <a:cubicBezTo>
                    <a:pt x="0" y="-230005"/>
                    <a:pt x="7795" y="-237800"/>
                    <a:pt x="17400" y="-237800"/>
                  </a:cubicBezTo>
                  <a:lnTo>
                    <a:pt x="39150" y="-23780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4949059" y="894314"/>
              <a:ext cx="78300" cy="154425"/>
            </a:xfrm>
            <a:custGeom>
              <a:avLst/>
              <a:gdLst/>
              <a:ahLst/>
              <a:cxnLst/>
              <a:rect l="0" t="0" r="0" b="0"/>
              <a:pathLst>
                <a:path w="78300" h="154425" fill="none">
                  <a:moveTo>
                    <a:pt x="-39150" y="77213"/>
                  </a:moveTo>
                  <a:lnTo>
                    <a:pt x="0" y="77213"/>
                  </a:lnTo>
                  <a:lnTo>
                    <a:pt x="0" y="-59812"/>
                  </a:lnTo>
                  <a:cubicBezTo>
                    <a:pt x="0" y="-69417"/>
                    <a:pt x="7795" y="-77212"/>
                    <a:pt x="17400" y="-77212"/>
                  </a:cubicBezTo>
                  <a:lnTo>
                    <a:pt x="39150" y="-7721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4949059" y="945789"/>
              <a:ext cx="39150" cy="51475"/>
            </a:xfrm>
            <a:custGeom>
              <a:avLst/>
              <a:gdLst/>
              <a:ahLst/>
              <a:cxnLst/>
              <a:rect l="0" t="0" r="0" b="0"/>
              <a:pathLst>
                <a:path w="39150" h="51475" fill="none">
                  <a:moveTo>
                    <a:pt x="0" y="25738"/>
                  </a:moveTo>
                  <a:lnTo>
                    <a:pt x="0" y="-8337"/>
                  </a:lnTo>
                  <a:cubicBezTo>
                    <a:pt x="0" y="-17942"/>
                    <a:pt x="7795" y="-25737"/>
                    <a:pt x="17400" y="-25737"/>
                  </a:cubicBezTo>
                  <a:lnTo>
                    <a:pt x="39150" y="-2573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4949059" y="997264"/>
              <a:ext cx="39150" cy="51475"/>
            </a:xfrm>
            <a:custGeom>
              <a:avLst/>
              <a:gdLst/>
              <a:ahLst/>
              <a:cxnLst/>
              <a:rect l="0" t="0" r="0" b="0"/>
              <a:pathLst>
                <a:path w="39150" h="51475" fill="none">
                  <a:moveTo>
                    <a:pt x="0" y="-25737"/>
                  </a:moveTo>
                  <a:lnTo>
                    <a:pt x="0" y="8338"/>
                  </a:lnTo>
                  <a:cubicBezTo>
                    <a:pt x="0" y="17942"/>
                    <a:pt x="7795" y="25738"/>
                    <a:pt x="17400" y="25738"/>
                  </a:cubicBezTo>
                  <a:lnTo>
                    <a:pt x="39150" y="25738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4949059" y="1048739"/>
              <a:ext cx="39150" cy="154425"/>
            </a:xfrm>
            <a:custGeom>
              <a:avLst/>
              <a:gdLst/>
              <a:ahLst/>
              <a:cxnLst/>
              <a:rect l="0" t="0" r="0" b="0"/>
              <a:pathLst>
                <a:path w="39150" h="154425" fill="none">
                  <a:moveTo>
                    <a:pt x="0" y="-77212"/>
                  </a:moveTo>
                  <a:lnTo>
                    <a:pt x="0" y="59813"/>
                  </a:lnTo>
                  <a:cubicBezTo>
                    <a:pt x="0" y="69417"/>
                    <a:pt x="7795" y="77213"/>
                    <a:pt x="17400" y="77213"/>
                  </a:cubicBezTo>
                  <a:lnTo>
                    <a:pt x="39150" y="7721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4168959" y="1406164"/>
              <a:ext cx="39150" cy="81925"/>
            </a:xfrm>
            <a:custGeom>
              <a:avLst/>
              <a:gdLst/>
              <a:ahLst/>
              <a:cxnLst/>
              <a:rect l="0" t="0" r="0" b="0"/>
              <a:pathLst>
                <a:path w="39150" h="81925" fill="none">
                  <a:moveTo>
                    <a:pt x="0" y="40963"/>
                  </a:moveTo>
                  <a:lnTo>
                    <a:pt x="0" y="-23562"/>
                  </a:lnTo>
                  <a:cubicBezTo>
                    <a:pt x="0" y="-33167"/>
                    <a:pt x="7795" y="-40962"/>
                    <a:pt x="17400" y="-40962"/>
                  </a:cubicBezTo>
                  <a:lnTo>
                    <a:pt x="39150" y="-409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33" name="MMConnector"/>
            <p:cNvSpPr/>
            <p:nvPr/>
          </p:nvSpPr>
          <p:spPr>
            <a:xfrm>
              <a:off x="4656159" y="1297052"/>
              <a:ext cx="78300" cy="136300"/>
            </a:xfrm>
            <a:custGeom>
              <a:avLst/>
              <a:gdLst/>
              <a:ahLst/>
              <a:cxnLst/>
              <a:rect l="0" t="0" r="0" b="0"/>
              <a:pathLst>
                <a:path w="78300" h="136300" fill="none">
                  <a:moveTo>
                    <a:pt x="-39150" y="68150"/>
                  </a:moveTo>
                  <a:lnTo>
                    <a:pt x="0" y="68150"/>
                  </a:lnTo>
                  <a:lnTo>
                    <a:pt x="0" y="-50750"/>
                  </a:lnTo>
                  <a:cubicBezTo>
                    <a:pt x="0" y="-60355"/>
                    <a:pt x="7795" y="-68150"/>
                    <a:pt x="17400" y="-68150"/>
                  </a:cubicBezTo>
                  <a:lnTo>
                    <a:pt x="39150" y="-6815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4656159" y="1365202"/>
              <a:ext cx="39150" cy="2900"/>
            </a:xfrm>
            <a:custGeom>
              <a:avLst/>
              <a:gdLst/>
              <a:ahLst/>
              <a:cxnLst/>
              <a:rect l="0" t="0" r="0" b="0"/>
              <a:pathLst>
                <a:path w="39150" h="2900" fill="none">
                  <a:moveTo>
                    <a:pt x="0" y="0"/>
                  </a:move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4656159" y="1433352"/>
              <a:ext cx="39150" cy="136300"/>
            </a:xfrm>
            <a:custGeom>
              <a:avLst/>
              <a:gdLst/>
              <a:ahLst/>
              <a:cxnLst/>
              <a:rect l="0" t="0" r="0" b="0"/>
              <a:pathLst>
                <a:path w="39150" h="136300" fill="none">
                  <a:moveTo>
                    <a:pt x="0" y="-68150"/>
                  </a:moveTo>
                  <a:lnTo>
                    <a:pt x="0" y="50750"/>
                  </a:lnTo>
                  <a:cubicBezTo>
                    <a:pt x="0" y="60355"/>
                    <a:pt x="7795" y="68150"/>
                    <a:pt x="17400" y="68150"/>
                  </a:cubicBezTo>
                  <a:lnTo>
                    <a:pt x="39150" y="6815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4168959" y="1694714"/>
              <a:ext cx="39150" cy="495175"/>
            </a:xfrm>
            <a:custGeom>
              <a:avLst/>
              <a:gdLst/>
              <a:ahLst/>
              <a:cxnLst/>
              <a:rect l="0" t="0" r="0" b="0"/>
              <a:pathLst>
                <a:path w="39150" h="495175" fill="none">
                  <a:moveTo>
                    <a:pt x="0" y="-247587"/>
                  </a:moveTo>
                  <a:lnTo>
                    <a:pt x="0" y="230188"/>
                  </a:lnTo>
                  <a:cubicBezTo>
                    <a:pt x="0" y="239792"/>
                    <a:pt x="7795" y="247588"/>
                    <a:pt x="17400" y="247588"/>
                  </a:cubicBezTo>
                  <a:lnTo>
                    <a:pt x="39150" y="247588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4427059" y="1790052"/>
              <a:ext cx="78300" cy="304500"/>
            </a:xfrm>
            <a:custGeom>
              <a:avLst/>
              <a:gdLst/>
              <a:ahLst/>
              <a:cxnLst/>
              <a:rect l="0" t="0" r="0" b="0"/>
              <a:pathLst>
                <a:path w="78300" h="304500" fill="none">
                  <a:moveTo>
                    <a:pt x="-39150" y="152250"/>
                  </a:moveTo>
                  <a:lnTo>
                    <a:pt x="0" y="152250"/>
                  </a:lnTo>
                  <a:lnTo>
                    <a:pt x="0" y="-134850"/>
                  </a:lnTo>
                  <a:cubicBezTo>
                    <a:pt x="0" y="-144455"/>
                    <a:pt x="7795" y="-152250"/>
                    <a:pt x="17400" y="-152250"/>
                  </a:cubicBezTo>
                  <a:lnTo>
                    <a:pt x="39150" y="-15225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4427059" y="1874877"/>
              <a:ext cx="39150" cy="134850"/>
            </a:xfrm>
            <a:custGeom>
              <a:avLst/>
              <a:gdLst/>
              <a:ahLst/>
              <a:cxnLst/>
              <a:rect l="0" t="0" r="0" b="0"/>
              <a:pathLst>
                <a:path w="39150" h="134850" fill="none">
                  <a:moveTo>
                    <a:pt x="0" y="67425"/>
                  </a:moveTo>
                  <a:lnTo>
                    <a:pt x="0" y="-50025"/>
                  </a:lnTo>
                  <a:cubicBezTo>
                    <a:pt x="0" y="-59630"/>
                    <a:pt x="7795" y="-67425"/>
                    <a:pt x="17400" y="-67425"/>
                  </a:cubicBezTo>
                  <a:lnTo>
                    <a:pt x="39150" y="-6742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4427059" y="1976377"/>
              <a:ext cx="39150" cy="68150"/>
            </a:xfrm>
            <a:custGeom>
              <a:avLst/>
              <a:gdLst/>
              <a:ahLst/>
              <a:cxnLst/>
              <a:rect l="0" t="0" r="0" b="0"/>
              <a:pathLst>
                <a:path w="39150" h="68150" fill="none">
                  <a:moveTo>
                    <a:pt x="0" y="-34075"/>
                  </a:moveTo>
                  <a:lnTo>
                    <a:pt x="0" y="16675"/>
                  </a:lnTo>
                  <a:cubicBezTo>
                    <a:pt x="0" y="26280"/>
                    <a:pt x="7795" y="34075"/>
                    <a:pt x="17400" y="34075"/>
                  </a:cubicBezTo>
                  <a:lnTo>
                    <a:pt x="39150" y="340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4427059" y="2094552"/>
              <a:ext cx="39150" cy="304500"/>
            </a:xfrm>
            <a:custGeom>
              <a:avLst/>
              <a:gdLst/>
              <a:ahLst/>
              <a:cxnLst/>
              <a:rect l="0" t="0" r="0" b="0"/>
              <a:pathLst>
                <a:path w="39150" h="304500" fill="none">
                  <a:moveTo>
                    <a:pt x="0" y="-152250"/>
                  </a:moveTo>
                  <a:lnTo>
                    <a:pt x="0" y="134850"/>
                  </a:lnTo>
                  <a:cubicBezTo>
                    <a:pt x="0" y="144455"/>
                    <a:pt x="7795" y="152250"/>
                    <a:pt x="17400" y="152250"/>
                  </a:cubicBezTo>
                  <a:lnTo>
                    <a:pt x="39150" y="15225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9" name="MMConnector"/>
            <p:cNvSpPr/>
            <p:nvPr/>
          </p:nvSpPr>
          <p:spPr>
            <a:xfrm>
              <a:off x="4168959" y="1948464"/>
              <a:ext cx="39150" cy="1002675"/>
            </a:xfrm>
            <a:custGeom>
              <a:avLst/>
              <a:gdLst/>
              <a:ahLst/>
              <a:cxnLst/>
              <a:rect l="0" t="0" r="0" b="0"/>
              <a:pathLst>
                <a:path w="39150" h="1002675" fill="none">
                  <a:moveTo>
                    <a:pt x="0" y="-501337"/>
                  </a:moveTo>
                  <a:lnTo>
                    <a:pt x="0" y="483938"/>
                  </a:lnTo>
                  <a:cubicBezTo>
                    <a:pt x="0" y="493542"/>
                    <a:pt x="7795" y="501338"/>
                    <a:pt x="17400" y="501338"/>
                  </a:cubicBezTo>
                  <a:lnTo>
                    <a:pt x="39150" y="501338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3232259" y="3040994"/>
              <a:ext cx="39150" cy="200191"/>
            </a:xfrm>
            <a:custGeom>
              <a:avLst/>
              <a:gdLst/>
              <a:ahLst/>
              <a:cxnLst/>
              <a:rect l="0" t="0" r="0" b="0"/>
              <a:pathLst>
                <a:path w="39150" h="200191" fill="none">
                  <a:moveTo>
                    <a:pt x="0" y="-100095"/>
                  </a:moveTo>
                  <a:lnTo>
                    <a:pt x="0" y="82695"/>
                  </a:lnTo>
                  <a:cubicBezTo>
                    <a:pt x="0" y="92300"/>
                    <a:pt x="7795" y="100095"/>
                    <a:pt x="17400" y="100095"/>
                  </a:cubicBezTo>
                  <a:lnTo>
                    <a:pt x="39150" y="10009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4122559" y="2991558"/>
              <a:ext cx="78300" cy="299063"/>
            </a:xfrm>
            <a:custGeom>
              <a:avLst/>
              <a:gdLst/>
              <a:ahLst/>
              <a:cxnLst/>
              <a:rect l="0" t="0" r="0" b="0"/>
              <a:pathLst>
                <a:path w="78300" h="299063" fill="none">
                  <a:moveTo>
                    <a:pt x="-39150" y="149531"/>
                  </a:moveTo>
                  <a:lnTo>
                    <a:pt x="0" y="149531"/>
                  </a:lnTo>
                  <a:lnTo>
                    <a:pt x="0" y="-132131"/>
                  </a:lnTo>
                  <a:cubicBezTo>
                    <a:pt x="0" y="-141736"/>
                    <a:pt x="7795" y="-149531"/>
                    <a:pt x="17400" y="-149531"/>
                  </a:cubicBezTo>
                  <a:lnTo>
                    <a:pt x="39150" y="-149531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4450259" y="2714064"/>
              <a:ext cx="78300" cy="255925"/>
            </a:xfrm>
            <a:custGeom>
              <a:avLst/>
              <a:gdLst/>
              <a:ahLst/>
              <a:cxnLst/>
              <a:rect l="0" t="0" r="0" b="0"/>
              <a:pathLst>
                <a:path w="78300" h="255925" fill="none">
                  <a:moveTo>
                    <a:pt x="-39150" y="127963"/>
                  </a:moveTo>
                  <a:lnTo>
                    <a:pt x="0" y="127963"/>
                  </a:lnTo>
                  <a:lnTo>
                    <a:pt x="0" y="-110562"/>
                  </a:lnTo>
                  <a:cubicBezTo>
                    <a:pt x="0" y="-120167"/>
                    <a:pt x="7795" y="-127962"/>
                    <a:pt x="17400" y="-127962"/>
                  </a:cubicBezTo>
                  <a:lnTo>
                    <a:pt x="39150" y="-1279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4450259" y="2765539"/>
              <a:ext cx="39150" cy="152975"/>
            </a:xfrm>
            <a:custGeom>
              <a:avLst/>
              <a:gdLst/>
              <a:ahLst/>
              <a:cxnLst/>
              <a:rect l="0" t="0" r="0" b="0"/>
              <a:pathLst>
                <a:path w="39150" h="152975" fill="none">
                  <a:moveTo>
                    <a:pt x="0" y="76488"/>
                  </a:moveTo>
                  <a:lnTo>
                    <a:pt x="0" y="-59087"/>
                  </a:lnTo>
                  <a:cubicBezTo>
                    <a:pt x="0" y="-68692"/>
                    <a:pt x="7795" y="-76487"/>
                    <a:pt x="17400" y="-76487"/>
                  </a:cubicBezTo>
                  <a:lnTo>
                    <a:pt x="39150" y="-7648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4450259" y="2833689"/>
              <a:ext cx="39150" cy="16675"/>
            </a:xfrm>
            <a:custGeom>
              <a:avLst/>
              <a:gdLst/>
              <a:ahLst/>
              <a:cxnLst/>
              <a:rect l="0" t="0" r="0" b="0"/>
              <a:pathLst>
                <a:path w="39150" h="16675" fill="none">
                  <a:moveTo>
                    <a:pt x="0" y="8338"/>
                  </a:moveTo>
                  <a:cubicBezTo>
                    <a:pt x="0" y="-867"/>
                    <a:pt x="7795" y="-8337"/>
                    <a:pt x="17400" y="-8337"/>
                  </a:cubicBezTo>
                  <a:lnTo>
                    <a:pt x="39150" y="-833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4450259" y="2901839"/>
              <a:ext cx="39150" cy="119625"/>
            </a:xfrm>
            <a:custGeom>
              <a:avLst/>
              <a:gdLst/>
              <a:ahLst/>
              <a:cxnLst/>
              <a:rect l="0" t="0" r="0" b="0"/>
              <a:pathLst>
                <a:path w="39150" h="119625" fill="none">
                  <a:moveTo>
                    <a:pt x="0" y="-59812"/>
                  </a:moveTo>
                  <a:lnTo>
                    <a:pt x="0" y="42413"/>
                  </a:lnTo>
                  <a:cubicBezTo>
                    <a:pt x="0" y="52017"/>
                    <a:pt x="7795" y="59813"/>
                    <a:pt x="17400" y="59813"/>
                  </a:cubicBezTo>
                  <a:lnTo>
                    <a:pt x="39150" y="5981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4450259" y="2969989"/>
              <a:ext cx="39150" cy="255925"/>
            </a:xfrm>
            <a:custGeom>
              <a:avLst/>
              <a:gdLst/>
              <a:ahLst/>
              <a:cxnLst/>
              <a:rect l="0" t="0" r="0" b="0"/>
              <a:pathLst>
                <a:path w="39150" h="255925" fill="none">
                  <a:moveTo>
                    <a:pt x="0" y="-127962"/>
                  </a:moveTo>
                  <a:lnTo>
                    <a:pt x="0" y="110563"/>
                  </a:lnTo>
                  <a:cubicBezTo>
                    <a:pt x="0" y="120167"/>
                    <a:pt x="7795" y="127963"/>
                    <a:pt x="17400" y="127963"/>
                  </a:cubicBezTo>
                  <a:lnTo>
                    <a:pt x="39150" y="12796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5737859" y="3097952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4122559" y="3290621"/>
              <a:ext cx="39150" cy="299063"/>
            </a:xfrm>
            <a:custGeom>
              <a:avLst/>
              <a:gdLst/>
              <a:ahLst/>
              <a:cxnLst/>
              <a:rect l="0" t="0" r="0" b="0"/>
              <a:pathLst>
                <a:path w="39150" h="299063" fill="none">
                  <a:moveTo>
                    <a:pt x="0" y="-149531"/>
                  </a:moveTo>
                  <a:lnTo>
                    <a:pt x="0" y="132131"/>
                  </a:lnTo>
                  <a:cubicBezTo>
                    <a:pt x="0" y="141736"/>
                    <a:pt x="7795" y="149531"/>
                    <a:pt x="17400" y="149531"/>
                  </a:cubicBezTo>
                  <a:lnTo>
                    <a:pt x="39150" y="149531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5265159" y="3337202"/>
              <a:ext cx="78300" cy="205900"/>
            </a:xfrm>
            <a:custGeom>
              <a:avLst/>
              <a:gdLst/>
              <a:ahLst/>
              <a:cxnLst/>
              <a:rect l="0" t="0" r="0" b="0"/>
              <a:pathLst>
                <a:path w="78300" h="205900" fill="none">
                  <a:moveTo>
                    <a:pt x="-39150" y="102950"/>
                  </a:moveTo>
                  <a:lnTo>
                    <a:pt x="0" y="102950"/>
                  </a:lnTo>
                  <a:lnTo>
                    <a:pt x="0" y="-85550"/>
                  </a:lnTo>
                  <a:cubicBezTo>
                    <a:pt x="0" y="-95155"/>
                    <a:pt x="7795" y="-102950"/>
                    <a:pt x="17400" y="-102950"/>
                  </a:cubicBezTo>
                  <a:lnTo>
                    <a:pt x="39150" y="-10295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5265159" y="3388677"/>
              <a:ext cx="39150" cy="102950"/>
            </a:xfrm>
            <a:custGeom>
              <a:avLst/>
              <a:gdLst/>
              <a:ahLst/>
              <a:cxnLst/>
              <a:rect l="0" t="0" r="0" b="0"/>
              <a:pathLst>
                <a:path w="39150" h="102950" fill="none">
                  <a:moveTo>
                    <a:pt x="0" y="51475"/>
                  </a:moveTo>
                  <a:lnTo>
                    <a:pt x="0" y="-34075"/>
                  </a:lnTo>
                  <a:cubicBezTo>
                    <a:pt x="0" y="-43680"/>
                    <a:pt x="7795" y="-51475"/>
                    <a:pt x="17400" y="-51475"/>
                  </a:cubicBezTo>
                  <a:lnTo>
                    <a:pt x="39150" y="-514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3" name="MMConnector"/>
            <p:cNvSpPr/>
            <p:nvPr/>
          </p:nvSpPr>
          <p:spPr>
            <a:xfrm>
              <a:off x="5265159" y="3440152"/>
              <a:ext cx="39150" cy="2900"/>
            </a:xfrm>
            <a:custGeom>
              <a:avLst/>
              <a:gdLst/>
              <a:ahLst/>
              <a:cxnLst/>
              <a:rect l="0" t="0" r="0" b="0"/>
              <a:pathLst>
                <a:path w="39150" h="2900" fill="none">
                  <a:moveTo>
                    <a:pt x="0" y="0"/>
                  </a:move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5" name="MMConnector"/>
            <p:cNvSpPr/>
            <p:nvPr/>
          </p:nvSpPr>
          <p:spPr>
            <a:xfrm>
              <a:off x="5265159" y="3491627"/>
              <a:ext cx="39150" cy="102950"/>
            </a:xfrm>
            <a:custGeom>
              <a:avLst/>
              <a:gdLst/>
              <a:ahLst/>
              <a:cxnLst/>
              <a:rect l="0" t="0" r="0" b="0"/>
              <a:pathLst>
                <a:path w="39150" h="102950" fill="none">
                  <a:moveTo>
                    <a:pt x="0" y="-51475"/>
                  </a:moveTo>
                  <a:lnTo>
                    <a:pt x="0" y="34075"/>
                  </a:lnTo>
                  <a:cubicBezTo>
                    <a:pt x="0" y="43680"/>
                    <a:pt x="7795" y="51475"/>
                    <a:pt x="17400" y="51475"/>
                  </a:cubicBezTo>
                  <a:lnTo>
                    <a:pt x="39150" y="514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7" name="MMConnector"/>
            <p:cNvSpPr/>
            <p:nvPr/>
          </p:nvSpPr>
          <p:spPr>
            <a:xfrm>
              <a:off x="5265159" y="3543102"/>
              <a:ext cx="39150" cy="205900"/>
            </a:xfrm>
            <a:custGeom>
              <a:avLst/>
              <a:gdLst/>
              <a:ahLst/>
              <a:cxnLst/>
              <a:rect l="0" t="0" r="0" b="0"/>
              <a:pathLst>
                <a:path w="39150" h="205900" fill="none">
                  <a:moveTo>
                    <a:pt x="0" y="-102950"/>
                  </a:moveTo>
                  <a:lnTo>
                    <a:pt x="0" y="85550"/>
                  </a:lnTo>
                  <a:cubicBezTo>
                    <a:pt x="0" y="95155"/>
                    <a:pt x="7795" y="102950"/>
                    <a:pt x="17400" y="102950"/>
                  </a:cubicBezTo>
                  <a:lnTo>
                    <a:pt x="39150" y="10295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9" name="MMConnector"/>
            <p:cNvSpPr/>
            <p:nvPr/>
          </p:nvSpPr>
          <p:spPr>
            <a:xfrm>
              <a:off x="3232259" y="3687785"/>
              <a:ext cx="39150" cy="1493772"/>
            </a:xfrm>
            <a:custGeom>
              <a:avLst/>
              <a:gdLst/>
              <a:ahLst/>
              <a:cxnLst/>
              <a:rect l="0" t="0" r="0" b="0"/>
              <a:pathLst>
                <a:path w="39150" h="1493772" fill="none">
                  <a:moveTo>
                    <a:pt x="0" y="-746886"/>
                  </a:moveTo>
                  <a:lnTo>
                    <a:pt x="0" y="729486"/>
                  </a:lnTo>
                  <a:cubicBezTo>
                    <a:pt x="0" y="739091"/>
                    <a:pt x="7795" y="746886"/>
                    <a:pt x="17400" y="746886"/>
                  </a:cubicBezTo>
                  <a:lnTo>
                    <a:pt x="39150" y="74688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1" name="MMConnector"/>
            <p:cNvSpPr/>
            <p:nvPr/>
          </p:nvSpPr>
          <p:spPr>
            <a:xfrm>
              <a:off x="3736859" y="4125186"/>
              <a:ext cx="78300" cy="618969"/>
            </a:xfrm>
            <a:custGeom>
              <a:avLst/>
              <a:gdLst/>
              <a:ahLst/>
              <a:cxnLst/>
              <a:rect l="0" t="0" r="0" b="0"/>
              <a:pathLst>
                <a:path w="78300" h="618969" fill="none">
                  <a:moveTo>
                    <a:pt x="-39150" y="309484"/>
                  </a:moveTo>
                  <a:lnTo>
                    <a:pt x="0" y="309484"/>
                  </a:lnTo>
                  <a:lnTo>
                    <a:pt x="0" y="-292084"/>
                  </a:lnTo>
                  <a:cubicBezTo>
                    <a:pt x="0" y="-301689"/>
                    <a:pt x="7795" y="-309484"/>
                    <a:pt x="17400" y="-309484"/>
                  </a:cubicBezTo>
                  <a:lnTo>
                    <a:pt x="39150" y="-309484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3" name="MMConnector"/>
            <p:cNvSpPr/>
            <p:nvPr/>
          </p:nvSpPr>
          <p:spPr>
            <a:xfrm>
              <a:off x="3736859" y="4210011"/>
              <a:ext cx="39150" cy="449319"/>
            </a:xfrm>
            <a:custGeom>
              <a:avLst/>
              <a:gdLst/>
              <a:ahLst/>
              <a:cxnLst/>
              <a:rect l="0" t="0" r="0" b="0"/>
              <a:pathLst>
                <a:path w="39150" h="449319" fill="none">
                  <a:moveTo>
                    <a:pt x="0" y="224659"/>
                  </a:moveTo>
                  <a:lnTo>
                    <a:pt x="0" y="-207259"/>
                  </a:lnTo>
                  <a:cubicBezTo>
                    <a:pt x="0" y="-216864"/>
                    <a:pt x="7795" y="-224659"/>
                    <a:pt x="17400" y="-224659"/>
                  </a:cubicBezTo>
                  <a:lnTo>
                    <a:pt x="39150" y="-224659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5" name="MMConnector"/>
            <p:cNvSpPr/>
            <p:nvPr/>
          </p:nvSpPr>
          <p:spPr>
            <a:xfrm>
              <a:off x="3736859" y="4424249"/>
              <a:ext cx="39150" cy="20844"/>
            </a:xfrm>
            <a:custGeom>
              <a:avLst/>
              <a:gdLst/>
              <a:ahLst/>
              <a:cxnLst/>
              <a:rect l="0" t="0" r="0" b="0"/>
              <a:pathLst>
                <a:path w="39150" h="20844" fill="none">
                  <a:moveTo>
                    <a:pt x="0" y="10422"/>
                  </a:moveTo>
                  <a:lnTo>
                    <a:pt x="0" y="6978"/>
                  </a:lnTo>
                  <a:cubicBezTo>
                    <a:pt x="0" y="-2627"/>
                    <a:pt x="7795" y="-10422"/>
                    <a:pt x="17400" y="-10422"/>
                  </a:cubicBezTo>
                  <a:lnTo>
                    <a:pt x="39150" y="-1042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7" name="MMConnector"/>
            <p:cNvSpPr/>
            <p:nvPr/>
          </p:nvSpPr>
          <p:spPr>
            <a:xfrm>
              <a:off x="4345859" y="4251064"/>
              <a:ext cx="78300" cy="325525"/>
            </a:xfrm>
            <a:custGeom>
              <a:avLst/>
              <a:gdLst/>
              <a:ahLst/>
              <a:cxnLst/>
              <a:rect l="0" t="0" r="0" b="0"/>
              <a:pathLst>
                <a:path w="78300" h="325525" fill="none">
                  <a:moveTo>
                    <a:pt x="-39150" y="162763"/>
                  </a:moveTo>
                  <a:lnTo>
                    <a:pt x="0" y="162763"/>
                  </a:lnTo>
                  <a:lnTo>
                    <a:pt x="0" y="-145362"/>
                  </a:lnTo>
                  <a:cubicBezTo>
                    <a:pt x="0" y="-154967"/>
                    <a:pt x="7795" y="-162762"/>
                    <a:pt x="17400" y="-162762"/>
                  </a:cubicBezTo>
                  <a:lnTo>
                    <a:pt x="39150" y="-1627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9" name="MMConnector"/>
            <p:cNvSpPr/>
            <p:nvPr/>
          </p:nvSpPr>
          <p:spPr>
            <a:xfrm>
              <a:off x="4345859" y="4302539"/>
              <a:ext cx="39150" cy="222575"/>
            </a:xfrm>
            <a:custGeom>
              <a:avLst/>
              <a:gdLst/>
              <a:ahLst/>
              <a:cxnLst/>
              <a:rect l="0" t="0" r="0" b="0"/>
              <a:pathLst>
                <a:path w="39150" h="222575" fill="none">
                  <a:moveTo>
                    <a:pt x="0" y="111288"/>
                  </a:moveTo>
                  <a:lnTo>
                    <a:pt x="0" y="-93887"/>
                  </a:lnTo>
                  <a:cubicBezTo>
                    <a:pt x="0" y="-103492"/>
                    <a:pt x="7795" y="-111287"/>
                    <a:pt x="17400" y="-111287"/>
                  </a:cubicBezTo>
                  <a:lnTo>
                    <a:pt x="39150" y="-11128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1" name="MMConnector"/>
            <p:cNvSpPr/>
            <p:nvPr/>
          </p:nvSpPr>
          <p:spPr>
            <a:xfrm>
              <a:off x="4345859" y="4354014"/>
              <a:ext cx="39150" cy="119625"/>
            </a:xfrm>
            <a:custGeom>
              <a:avLst/>
              <a:gdLst/>
              <a:ahLst/>
              <a:cxnLst/>
              <a:rect l="0" t="0" r="0" b="0"/>
              <a:pathLst>
                <a:path w="39150" h="119625" fill="none">
                  <a:moveTo>
                    <a:pt x="0" y="59813"/>
                  </a:moveTo>
                  <a:lnTo>
                    <a:pt x="0" y="-42412"/>
                  </a:lnTo>
                  <a:cubicBezTo>
                    <a:pt x="0" y="-52017"/>
                    <a:pt x="7795" y="-59812"/>
                    <a:pt x="17400" y="-59812"/>
                  </a:cubicBezTo>
                  <a:lnTo>
                    <a:pt x="39150" y="-5981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3" name="MMConnector"/>
            <p:cNvSpPr/>
            <p:nvPr/>
          </p:nvSpPr>
          <p:spPr>
            <a:xfrm>
              <a:off x="4345859" y="4405489"/>
              <a:ext cx="39150" cy="16675"/>
            </a:xfrm>
            <a:custGeom>
              <a:avLst/>
              <a:gdLst/>
              <a:ahLst/>
              <a:cxnLst/>
              <a:rect l="0" t="0" r="0" b="0"/>
              <a:pathLst>
                <a:path w="39150" h="16675" fill="none">
                  <a:moveTo>
                    <a:pt x="0" y="8338"/>
                  </a:moveTo>
                  <a:cubicBezTo>
                    <a:pt x="0" y="-867"/>
                    <a:pt x="7795" y="-8337"/>
                    <a:pt x="17400" y="-8337"/>
                  </a:cubicBezTo>
                  <a:lnTo>
                    <a:pt x="39150" y="-833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5" name="MMConnector"/>
            <p:cNvSpPr/>
            <p:nvPr/>
          </p:nvSpPr>
          <p:spPr>
            <a:xfrm>
              <a:off x="4345859" y="4456964"/>
              <a:ext cx="39150" cy="86275"/>
            </a:xfrm>
            <a:custGeom>
              <a:avLst/>
              <a:gdLst/>
              <a:ahLst/>
              <a:cxnLst/>
              <a:rect l="0" t="0" r="0" b="0"/>
              <a:pathLst>
                <a:path w="39150" h="86275" fill="none">
                  <a:moveTo>
                    <a:pt x="0" y="-43137"/>
                  </a:moveTo>
                  <a:lnTo>
                    <a:pt x="0" y="25738"/>
                  </a:lnTo>
                  <a:cubicBezTo>
                    <a:pt x="0" y="35342"/>
                    <a:pt x="7795" y="43138"/>
                    <a:pt x="17400" y="43138"/>
                  </a:cubicBezTo>
                  <a:lnTo>
                    <a:pt x="39150" y="43138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7" name="MMConnector"/>
            <p:cNvSpPr/>
            <p:nvPr/>
          </p:nvSpPr>
          <p:spPr>
            <a:xfrm>
              <a:off x="4345859" y="4508439"/>
              <a:ext cx="39150" cy="189225"/>
            </a:xfrm>
            <a:custGeom>
              <a:avLst/>
              <a:gdLst/>
              <a:ahLst/>
              <a:cxnLst/>
              <a:rect l="0" t="0" r="0" b="0"/>
              <a:pathLst>
                <a:path w="39150" h="189225" fill="none">
                  <a:moveTo>
                    <a:pt x="0" y="-94612"/>
                  </a:moveTo>
                  <a:lnTo>
                    <a:pt x="0" y="77213"/>
                  </a:lnTo>
                  <a:cubicBezTo>
                    <a:pt x="0" y="86817"/>
                    <a:pt x="7795" y="94613"/>
                    <a:pt x="17400" y="94613"/>
                  </a:cubicBezTo>
                  <a:lnTo>
                    <a:pt x="39150" y="9461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9" name="MMConnector"/>
            <p:cNvSpPr/>
            <p:nvPr/>
          </p:nvSpPr>
          <p:spPr>
            <a:xfrm>
              <a:off x="4345859" y="4576589"/>
              <a:ext cx="39150" cy="325525"/>
            </a:xfrm>
            <a:custGeom>
              <a:avLst/>
              <a:gdLst/>
              <a:ahLst/>
              <a:cxnLst/>
              <a:rect l="0" t="0" r="0" b="0"/>
              <a:pathLst>
                <a:path w="39150" h="325525" fill="none">
                  <a:moveTo>
                    <a:pt x="0" y="-162762"/>
                  </a:moveTo>
                  <a:lnTo>
                    <a:pt x="0" y="145363"/>
                  </a:lnTo>
                  <a:cubicBezTo>
                    <a:pt x="0" y="154967"/>
                    <a:pt x="7795" y="162763"/>
                    <a:pt x="17400" y="162763"/>
                  </a:cubicBezTo>
                  <a:lnTo>
                    <a:pt x="39150" y="16276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01" name="MMConnector"/>
            <p:cNvSpPr/>
            <p:nvPr/>
          </p:nvSpPr>
          <p:spPr>
            <a:xfrm>
              <a:off x="3736859" y="4744155"/>
              <a:ext cx="39150" cy="618969"/>
            </a:xfrm>
            <a:custGeom>
              <a:avLst/>
              <a:gdLst/>
              <a:ahLst/>
              <a:cxnLst/>
              <a:rect l="0" t="0" r="0" b="0"/>
              <a:pathLst>
                <a:path w="39150" h="618969" fill="none">
                  <a:moveTo>
                    <a:pt x="0" y="-309484"/>
                  </a:moveTo>
                  <a:lnTo>
                    <a:pt x="0" y="292084"/>
                  </a:lnTo>
                  <a:cubicBezTo>
                    <a:pt x="0" y="301689"/>
                    <a:pt x="7795" y="309484"/>
                    <a:pt x="17400" y="309484"/>
                  </a:cubicBezTo>
                  <a:lnTo>
                    <a:pt x="39150" y="309484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03" name="MMConnector"/>
            <p:cNvSpPr/>
            <p:nvPr/>
          </p:nvSpPr>
          <p:spPr>
            <a:xfrm>
              <a:off x="4502459" y="4981321"/>
              <a:ext cx="78300" cy="144638"/>
            </a:xfrm>
            <a:custGeom>
              <a:avLst/>
              <a:gdLst/>
              <a:ahLst/>
              <a:cxnLst/>
              <a:rect l="0" t="0" r="0" b="0"/>
              <a:pathLst>
                <a:path w="78300" h="144638" fill="none">
                  <a:moveTo>
                    <a:pt x="-39150" y="72319"/>
                  </a:moveTo>
                  <a:lnTo>
                    <a:pt x="0" y="72319"/>
                  </a:lnTo>
                  <a:lnTo>
                    <a:pt x="0" y="-54919"/>
                  </a:lnTo>
                  <a:cubicBezTo>
                    <a:pt x="0" y="-64524"/>
                    <a:pt x="7795" y="-72319"/>
                    <a:pt x="17400" y="-72319"/>
                  </a:cubicBezTo>
                  <a:lnTo>
                    <a:pt x="39150" y="-72319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05" name="MMConnector"/>
            <p:cNvSpPr/>
            <p:nvPr/>
          </p:nvSpPr>
          <p:spPr>
            <a:xfrm>
              <a:off x="5294159" y="4909002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07" name="MMConnector"/>
            <p:cNvSpPr/>
            <p:nvPr/>
          </p:nvSpPr>
          <p:spPr>
            <a:xfrm>
              <a:off x="4502459" y="5125958"/>
              <a:ext cx="39150" cy="144638"/>
            </a:xfrm>
            <a:custGeom>
              <a:avLst/>
              <a:gdLst/>
              <a:ahLst/>
              <a:cxnLst/>
              <a:rect l="0" t="0" r="0" b="0"/>
              <a:pathLst>
                <a:path w="39150" h="144638" fill="none">
                  <a:moveTo>
                    <a:pt x="0" y="-72319"/>
                  </a:moveTo>
                  <a:lnTo>
                    <a:pt x="0" y="54919"/>
                  </a:lnTo>
                  <a:cubicBezTo>
                    <a:pt x="0" y="64524"/>
                    <a:pt x="7795" y="72319"/>
                    <a:pt x="17400" y="72319"/>
                  </a:cubicBezTo>
                  <a:lnTo>
                    <a:pt x="39150" y="72319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09" name="MMConnector"/>
            <p:cNvSpPr/>
            <p:nvPr/>
          </p:nvSpPr>
          <p:spPr>
            <a:xfrm>
              <a:off x="5154959" y="5121789"/>
              <a:ext cx="78300" cy="152975"/>
            </a:xfrm>
            <a:custGeom>
              <a:avLst/>
              <a:gdLst/>
              <a:ahLst/>
              <a:cxnLst/>
              <a:rect l="0" t="0" r="0" b="0"/>
              <a:pathLst>
                <a:path w="78300" h="152975" fill="none">
                  <a:moveTo>
                    <a:pt x="-39150" y="76488"/>
                  </a:moveTo>
                  <a:lnTo>
                    <a:pt x="0" y="76488"/>
                  </a:lnTo>
                  <a:lnTo>
                    <a:pt x="0" y="-59087"/>
                  </a:lnTo>
                  <a:cubicBezTo>
                    <a:pt x="0" y="-68692"/>
                    <a:pt x="7795" y="-76487"/>
                    <a:pt x="17400" y="-76487"/>
                  </a:cubicBezTo>
                  <a:lnTo>
                    <a:pt x="39150" y="-7648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11" name="MMConnector"/>
            <p:cNvSpPr/>
            <p:nvPr/>
          </p:nvSpPr>
          <p:spPr>
            <a:xfrm>
              <a:off x="5154959" y="5189939"/>
              <a:ext cx="39150" cy="16675"/>
            </a:xfrm>
            <a:custGeom>
              <a:avLst/>
              <a:gdLst/>
              <a:ahLst/>
              <a:cxnLst/>
              <a:rect l="0" t="0" r="0" b="0"/>
              <a:pathLst>
                <a:path w="39150" h="16675" fill="none">
                  <a:moveTo>
                    <a:pt x="0" y="8338"/>
                  </a:moveTo>
                  <a:cubicBezTo>
                    <a:pt x="0" y="-867"/>
                    <a:pt x="7795" y="-8337"/>
                    <a:pt x="17400" y="-8337"/>
                  </a:cubicBezTo>
                  <a:lnTo>
                    <a:pt x="39150" y="-833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13" name="MMConnector"/>
            <p:cNvSpPr/>
            <p:nvPr/>
          </p:nvSpPr>
          <p:spPr>
            <a:xfrm>
              <a:off x="5154959" y="5274764"/>
              <a:ext cx="39150" cy="152975"/>
            </a:xfrm>
            <a:custGeom>
              <a:avLst/>
              <a:gdLst/>
              <a:ahLst/>
              <a:cxnLst/>
              <a:rect l="0" t="0" r="0" b="0"/>
              <a:pathLst>
                <a:path w="39150" h="152975" fill="none">
                  <a:moveTo>
                    <a:pt x="0" y="-76487"/>
                  </a:moveTo>
                  <a:lnTo>
                    <a:pt x="0" y="59088"/>
                  </a:lnTo>
                  <a:cubicBezTo>
                    <a:pt x="0" y="68692"/>
                    <a:pt x="7795" y="76488"/>
                    <a:pt x="17400" y="76488"/>
                  </a:cubicBezTo>
                  <a:lnTo>
                    <a:pt x="39150" y="76488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15" name="MMConnector"/>
            <p:cNvSpPr/>
            <p:nvPr/>
          </p:nvSpPr>
          <p:spPr>
            <a:xfrm>
              <a:off x="3264159" y="5897902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17" name="MMConnector"/>
            <p:cNvSpPr/>
            <p:nvPr/>
          </p:nvSpPr>
          <p:spPr>
            <a:xfrm>
              <a:off x="4067459" y="5769939"/>
              <a:ext cx="78300" cy="255925"/>
            </a:xfrm>
            <a:custGeom>
              <a:avLst/>
              <a:gdLst/>
              <a:ahLst/>
              <a:cxnLst/>
              <a:rect l="0" t="0" r="0" b="0"/>
              <a:pathLst>
                <a:path w="78300" h="255925" fill="none">
                  <a:moveTo>
                    <a:pt x="-39150" y="127963"/>
                  </a:moveTo>
                  <a:lnTo>
                    <a:pt x="0" y="127963"/>
                  </a:lnTo>
                  <a:lnTo>
                    <a:pt x="0" y="-110562"/>
                  </a:lnTo>
                  <a:cubicBezTo>
                    <a:pt x="0" y="-120167"/>
                    <a:pt x="7795" y="-127962"/>
                    <a:pt x="17400" y="-127962"/>
                  </a:cubicBezTo>
                  <a:lnTo>
                    <a:pt x="39150" y="-1279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19" name="MMConnector"/>
            <p:cNvSpPr/>
            <p:nvPr/>
          </p:nvSpPr>
          <p:spPr>
            <a:xfrm>
              <a:off x="4676459" y="5564764"/>
              <a:ext cx="78300" cy="154425"/>
            </a:xfrm>
            <a:custGeom>
              <a:avLst/>
              <a:gdLst/>
              <a:ahLst/>
              <a:cxnLst/>
              <a:rect l="0" t="0" r="0" b="0"/>
              <a:pathLst>
                <a:path w="78300" h="154425" fill="none">
                  <a:moveTo>
                    <a:pt x="-39150" y="77213"/>
                  </a:moveTo>
                  <a:lnTo>
                    <a:pt x="0" y="77213"/>
                  </a:lnTo>
                  <a:lnTo>
                    <a:pt x="0" y="-59812"/>
                  </a:lnTo>
                  <a:cubicBezTo>
                    <a:pt x="0" y="-69417"/>
                    <a:pt x="7795" y="-77212"/>
                    <a:pt x="17400" y="-77212"/>
                  </a:cubicBezTo>
                  <a:lnTo>
                    <a:pt x="39150" y="-7721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21" name="MMConnector"/>
            <p:cNvSpPr/>
            <p:nvPr/>
          </p:nvSpPr>
          <p:spPr>
            <a:xfrm>
              <a:off x="4676459" y="5616239"/>
              <a:ext cx="39150" cy="51475"/>
            </a:xfrm>
            <a:custGeom>
              <a:avLst/>
              <a:gdLst/>
              <a:ahLst/>
              <a:cxnLst/>
              <a:rect l="0" t="0" r="0" b="0"/>
              <a:pathLst>
                <a:path w="39150" h="51475" fill="none">
                  <a:moveTo>
                    <a:pt x="0" y="25738"/>
                  </a:moveTo>
                  <a:lnTo>
                    <a:pt x="0" y="-8337"/>
                  </a:lnTo>
                  <a:cubicBezTo>
                    <a:pt x="0" y="-17942"/>
                    <a:pt x="7795" y="-25737"/>
                    <a:pt x="17400" y="-25737"/>
                  </a:cubicBezTo>
                  <a:lnTo>
                    <a:pt x="39150" y="-2573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23" name="MMConnector"/>
            <p:cNvSpPr/>
            <p:nvPr/>
          </p:nvSpPr>
          <p:spPr>
            <a:xfrm>
              <a:off x="4676459" y="5667714"/>
              <a:ext cx="39150" cy="51475"/>
            </a:xfrm>
            <a:custGeom>
              <a:avLst/>
              <a:gdLst/>
              <a:ahLst/>
              <a:cxnLst/>
              <a:rect l="0" t="0" r="0" b="0"/>
              <a:pathLst>
                <a:path w="39150" h="51475" fill="none">
                  <a:moveTo>
                    <a:pt x="0" y="-25737"/>
                  </a:moveTo>
                  <a:lnTo>
                    <a:pt x="0" y="8338"/>
                  </a:lnTo>
                  <a:cubicBezTo>
                    <a:pt x="0" y="17942"/>
                    <a:pt x="7795" y="25738"/>
                    <a:pt x="17400" y="25738"/>
                  </a:cubicBezTo>
                  <a:lnTo>
                    <a:pt x="39150" y="25738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25" name="MMConnector"/>
            <p:cNvSpPr/>
            <p:nvPr/>
          </p:nvSpPr>
          <p:spPr>
            <a:xfrm>
              <a:off x="4676459" y="5719189"/>
              <a:ext cx="39150" cy="154425"/>
            </a:xfrm>
            <a:custGeom>
              <a:avLst/>
              <a:gdLst/>
              <a:ahLst/>
              <a:cxnLst/>
              <a:rect l="0" t="0" r="0" b="0"/>
              <a:pathLst>
                <a:path w="39150" h="154425" fill="none">
                  <a:moveTo>
                    <a:pt x="0" y="-77212"/>
                  </a:moveTo>
                  <a:lnTo>
                    <a:pt x="0" y="59813"/>
                  </a:lnTo>
                  <a:cubicBezTo>
                    <a:pt x="0" y="69417"/>
                    <a:pt x="7795" y="77213"/>
                    <a:pt x="17400" y="77213"/>
                  </a:cubicBezTo>
                  <a:lnTo>
                    <a:pt x="39150" y="7721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27" name="MMConnector"/>
            <p:cNvSpPr/>
            <p:nvPr/>
          </p:nvSpPr>
          <p:spPr>
            <a:xfrm>
              <a:off x="4067459" y="5915302"/>
              <a:ext cx="39150" cy="34800"/>
            </a:xfrm>
            <a:custGeom>
              <a:avLst/>
              <a:gdLst/>
              <a:ahLst/>
              <a:cxnLst/>
              <a:rect l="0" t="0" r="0" b="0"/>
              <a:pathLst>
                <a:path w="39150" h="34800" fill="none">
                  <a:moveTo>
                    <a:pt x="0" y="-17400"/>
                  </a:moveTo>
                  <a:lnTo>
                    <a:pt x="0" y="0"/>
                  </a:lnTo>
                  <a:cubicBezTo>
                    <a:pt x="0" y="9605"/>
                    <a:pt x="7795" y="17400"/>
                    <a:pt x="17400" y="17400"/>
                  </a:cubicBezTo>
                  <a:lnTo>
                    <a:pt x="39150" y="1740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29" name="MMConnector"/>
            <p:cNvSpPr/>
            <p:nvPr/>
          </p:nvSpPr>
          <p:spPr>
            <a:xfrm>
              <a:off x="5198459" y="5932702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31" name="MMConnector"/>
            <p:cNvSpPr/>
            <p:nvPr/>
          </p:nvSpPr>
          <p:spPr>
            <a:xfrm>
              <a:off x="4067459" y="6025864"/>
              <a:ext cx="39150" cy="255925"/>
            </a:xfrm>
            <a:custGeom>
              <a:avLst/>
              <a:gdLst/>
              <a:ahLst/>
              <a:cxnLst/>
              <a:rect l="0" t="0" r="0" b="0"/>
              <a:pathLst>
                <a:path w="39150" h="255925" fill="none">
                  <a:moveTo>
                    <a:pt x="0" y="-127962"/>
                  </a:moveTo>
                  <a:lnTo>
                    <a:pt x="0" y="110563"/>
                  </a:lnTo>
                  <a:cubicBezTo>
                    <a:pt x="0" y="120167"/>
                    <a:pt x="7795" y="127963"/>
                    <a:pt x="17400" y="127963"/>
                  </a:cubicBezTo>
                  <a:lnTo>
                    <a:pt x="39150" y="12796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33" name="MMConnector"/>
            <p:cNvSpPr/>
            <p:nvPr/>
          </p:nvSpPr>
          <p:spPr>
            <a:xfrm>
              <a:off x="4780859" y="6111414"/>
              <a:ext cx="78300" cy="84825"/>
            </a:xfrm>
            <a:custGeom>
              <a:avLst/>
              <a:gdLst/>
              <a:ahLst/>
              <a:cxnLst/>
              <a:rect l="0" t="0" r="0" b="0"/>
              <a:pathLst>
                <a:path w="78300" h="84825" fill="none">
                  <a:moveTo>
                    <a:pt x="-39150" y="42413"/>
                  </a:moveTo>
                  <a:lnTo>
                    <a:pt x="0" y="42413"/>
                  </a:lnTo>
                  <a:lnTo>
                    <a:pt x="0" y="-25012"/>
                  </a:lnTo>
                  <a:cubicBezTo>
                    <a:pt x="0" y="-34617"/>
                    <a:pt x="7795" y="-42412"/>
                    <a:pt x="17400" y="-42412"/>
                  </a:cubicBezTo>
                  <a:lnTo>
                    <a:pt x="39150" y="-4241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35" name="MMConnector"/>
            <p:cNvSpPr/>
            <p:nvPr/>
          </p:nvSpPr>
          <p:spPr>
            <a:xfrm>
              <a:off x="4780859" y="6196239"/>
              <a:ext cx="39150" cy="84825"/>
            </a:xfrm>
            <a:custGeom>
              <a:avLst/>
              <a:gdLst/>
              <a:ahLst/>
              <a:cxnLst/>
              <a:rect l="0" t="0" r="0" b="0"/>
              <a:pathLst>
                <a:path w="39150" h="84825" fill="none">
                  <a:moveTo>
                    <a:pt x="0" y="-42412"/>
                  </a:moveTo>
                  <a:lnTo>
                    <a:pt x="0" y="25013"/>
                  </a:lnTo>
                  <a:cubicBezTo>
                    <a:pt x="0" y="34617"/>
                    <a:pt x="7795" y="42413"/>
                    <a:pt x="17400" y="42413"/>
                  </a:cubicBezTo>
                  <a:lnTo>
                    <a:pt x="39150" y="4241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37" name="MMConnector"/>
            <p:cNvSpPr/>
            <p:nvPr/>
          </p:nvSpPr>
          <p:spPr>
            <a:xfrm>
              <a:off x="3336659" y="6713527"/>
              <a:ext cx="39150" cy="137750"/>
            </a:xfrm>
            <a:custGeom>
              <a:avLst/>
              <a:gdLst/>
              <a:ahLst/>
              <a:cxnLst/>
              <a:rect l="0" t="0" r="0" b="0"/>
              <a:pathLst>
                <a:path w="39150" h="137750" fill="none">
                  <a:moveTo>
                    <a:pt x="0" y="68875"/>
                  </a:moveTo>
                  <a:lnTo>
                    <a:pt x="0" y="-51475"/>
                  </a:lnTo>
                  <a:cubicBezTo>
                    <a:pt x="0" y="-61080"/>
                    <a:pt x="7795" y="-68875"/>
                    <a:pt x="17400" y="-68875"/>
                  </a:cubicBezTo>
                  <a:lnTo>
                    <a:pt x="39150" y="-688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39" name="MMConnector"/>
            <p:cNvSpPr/>
            <p:nvPr/>
          </p:nvSpPr>
          <p:spPr>
            <a:xfrm>
              <a:off x="3945659" y="6644652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41" name="MMConnector"/>
            <p:cNvSpPr/>
            <p:nvPr/>
          </p:nvSpPr>
          <p:spPr>
            <a:xfrm>
              <a:off x="3336659" y="6849827"/>
              <a:ext cx="39150" cy="134850"/>
            </a:xfrm>
            <a:custGeom>
              <a:avLst/>
              <a:gdLst/>
              <a:ahLst/>
              <a:cxnLst/>
              <a:rect l="0" t="0" r="0" b="0"/>
              <a:pathLst>
                <a:path w="39150" h="134850" fill="none">
                  <a:moveTo>
                    <a:pt x="0" y="-67425"/>
                  </a:moveTo>
                  <a:lnTo>
                    <a:pt x="0" y="50025"/>
                  </a:lnTo>
                  <a:cubicBezTo>
                    <a:pt x="0" y="59630"/>
                    <a:pt x="7795" y="67425"/>
                    <a:pt x="17400" y="67425"/>
                  </a:cubicBezTo>
                  <a:lnTo>
                    <a:pt x="39150" y="6742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43" name="MMConnector"/>
            <p:cNvSpPr/>
            <p:nvPr/>
          </p:nvSpPr>
          <p:spPr>
            <a:xfrm>
              <a:off x="4456059" y="6865777"/>
              <a:ext cx="78300" cy="102950"/>
            </a:xfrm>
            <a:custGeom>
              <a:avLst/>
              <a:gdLst/>
              <a:ahLst/>
              <a:cxnLst/>
              <a:rect l="0" t="0" r="0" b="0"/>
              <a:pathLst>
                <a:path w="78300" h="102950" fill="none">
                  <a:moveTo>
                    <a:pt x="-39150" y="51475"/>
                  </a:moveTo>
                  <a:lnTo>
                    <a:pt x="0" y="51475"/>
                  </a:lnTo>
                  <a:lnTo>
                    <a:pt x="0" y="-34075"/>
                  </a:lnTo>
                  <a:cubicBezTo>
                    <a:pt x="0" y="-43680"/>
                    <a:pt x="7795" y="-51475"/>
                    <a:pt x="17400" y="-51475"/>
                  </a:cubicBezTo>
                  <a:lnTo>
                    <a:pt x="39150" y="-514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45" name="MMConnector"/>
            <p:cNvSpPr/>
            <p:nvPr/>
          </p:nvSpPr>
          <p:spPr>
            <a:xfrm>
              <a:off x="4456059" y="6917252"/>
              <a:ext cx="39150" cy="2900"/>
            </a:xfrm>
            <a:custGeom>
              <a:avLst/>
              <a:gdLst/>
              <a:ahLst/>
              <a:cxnLst/>
              <a:rect l="0" t="0" r="0" b="0"/>
              <a:pathLst>
                <a:path w="39150" h="2900" fill="none">
                  <a:moveTo>
                    <a:pt x="0" y="0"/>
                  </a:move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47" name="MMConnector"/>
            <p:cNvSpPr/>
            <p:nvPr/>
          </p:nvSpPr>
          <p:spPr>
            <a:xfrm>
              <a:off x="4456059" y="6968727"/>
              <a:ext cx="39150" cy="102950"/>
            </a:xfrm>
            <a:custGeom>
              <a:avLst/>
              <a:gdLst/>
              <a:ahLst/>
              <a:cxnLst/>
              <a:rect l="0" t="0" r="0" b="0"/>
              <a:pathLst>
                <a:path w="39150" h="102950" fill="none">
                  <a:moveTo>
                    <a:pt x="0" y="-51475"/>
                  </a:moveTo>
                  <a:lnTo>
                    <a:pt x="0" y="34075"/>
                  </a:lnTo>
                  <a:cubicBezTo>
                    <a:pt x="0" y="43680"/>
                    <a:pt x="7795" y="51475"/>
                    <a:pt x="17400" y="51475"/>
                  </a:cubicBezTo>
                  <a:lnTo>
                    <a:pt x="39150" y="514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49" name="MMConnector"/>
            <p:cNvSpPr/>
            <p:nvPr/>
          </p:nvSpPr>
          <p:spPr>
            <a:xfrm>
              <a:off x="3336659" y="6952777"/>
              <a:ext cx="39150" cy="340750"/>
            </a:xfrm>
            <a:custGeom>
              <a:avLst/>
              <a:gdLst/>
              <a:ahLst/>
              <a:cxnLst/>
              <a:rect l="0" t="0" r="0" b="0"/>
              <a:pathLst>
                <a:path w="39150" h="340750" fill="none">
                  <a:moveTo>
                    <a:pt x="0" y="-170375"/>
                  </a:moveTo>
                  <a:lnTo>
                    <a:pt x="0" y="152975"/>
                  </a:lnTo>
                  <a:cubicBezTo>
                    <a:pt x="0" y="162580"/>
                    <a:pt x="7795" y="170375"/>
                    <a:pt x="17400" y="170375"/>
                  </a:cubicBezTo>
                  <a:lnTo>
                    <a:pt x="39150" y="1703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51" name="MMConnector"/>
            <p:cNvSpPr/>
            <p:nvPr/>
          </p:nvSpPr>
          <p:spPr>
            <a:xfrm>
              <a:off x="4044259" y="7123152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253" name="MMConnector"/>
            <p:cNvSpPr/>
            <p:nvPr/>
          </p:nvSpPr>
          <p:spPr>
            <a:xfrm>
              <a:off x="3336659" y="6612027"/>
              <a:ext cx="78300" cy="340750"/>
            </a:xfrm>
            <a:custGeom>
              <a:avLst/>
              <a:gdLst/>
              <a:ahLst/>
              <a:cxnLst/>
              <a:rect l="0" t="0" r="0" b="0"/>
              <a:pathLst>
                <a:path w="78300" h="340750" fill="none">
                  <a:moveTo>
                    <a:pt x="-39150" y="170375"/>
                  </a:moveTo>
                  <a:lnTo>
                    <a:pt x="0" y="170375"/>
                  </a:lnTo>
                  <a:lnTo>
                    <a:pt x="0" y="-152975"/>
                  </a:lnTo>
                  <a:cubicBezTo>
                    <a:pt x="0" y="-162580"/>
                    <a:pt x="7795" y="-170375"/>
                    <a:pt x="17400" y="-170375"/>
                  </a:cubicBezTo>
                  <a:lnTo>
                    <a:pt x="39150" y="-17037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1917109" y="4760758"/>
              <a:ext cx="472700" cy="179800"/>
            </a:xfrm>
            <a:custGeom>
              <a:avLst/>
              <a:gdLst>
                <a:gd name="rtl" fmla="*/ 58870 w 472700"/>
                <a:gd name="rtt" fmla="*/ 47270 h 179800"/>
                <a:gd name="rtr" fmla="*/ 415570 w 472700"/>
                <a:gd name="rtb" fmla="*/ 134270 h 179800"/>
              </a:gdLst>
              <a:ahLst/>
              <a:cxnLst/>
              <a:rect l="rtl" t="rtt" r="rtr" b="rtb"/>
              <a:pathLst>
                <a:path w="472700" h="179800">
                  <a:moveTo>
                    <a:pt x="11600" y="0"/>
                  </a:moveTo>
                  <a:lnTo>
                    <a:pt x="461100" y="0"/>
                  </a:lnTo>
                  <a:cubicBezTo>
                    <a:pt x="468895" y="0"/>
                    <a:pt x="472700" y="3805"/>
                    <a:pt x="472700" y="11600"/>
                  </a:cubicBezTo>
                  <a:lnTo>
                    <a:pt x="472700" y="168200"/>
                  </a:lnTo>
                  <a:cubicBezTo>
                    <a:pt x="472700" y="175995"/>
                    <a:pt x="468895" y="179800"/>
                    <a:pt x="461100" y="179800"/>
                  </a:cubicBezTo>
                  <a:lnTo>
                    <a:pt x="11600" y="179800"/>
                  </a:lnTo>
                  <a:cubicBezTo>
                    <a:pt x="3805" y="179800"/>
                    <a:pt x="0" y="175995"/>
                    <a:pt x="0" y="168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00AF54"/>
            </a:solidFill>
            <a:ln w="87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 dirty="0">
                  <a:solidFill>
                    <a:srgbClr val="FFFFFF"/>
                  </a:solidFill>
                  <a:latin typeface="Arial"/>
                </a:rPr>
                <a:t> embolism</a:t>
              </a:r>
            </a:p>
          </p:txBody>
        </p:sp>
        <p:sp>
          <p:nvSpPr>
            <p:cNvPr id="104" name="MainTopic"/>
            <p:cNvSpPr/>
            <p:nvPr/>
          </p:nvSpPr>
          <p:spPr>
            <a:xfrm>
              <a:off x="2575409" y="4803650"/>
              <a:ext cx="327700" cy="116000"/>
            </a:xfrm>
            <a:custGeom>
              <a:avLst/>
              <a:gdLst>
                <a:gd name="rtl" fmla="*/ 51620 w 327700"/>
                <a:gd name="rtt" fmla="*/ 25520 h 116000"/>
                <a:gd name="rtr" fmla="*/ 277820 w 327700"/>
                <a:gd name="rtb" fmla="*/ 92220 h 116000"/>
              </a:gdLst>
              <a:ahLst/>
              <a:cxnLst/>
              <a:rect l="rtl" t="rtt" r="rtr" b="rtb"/>
              <a:pathLst>
                <a:path w="327700" h="116000">
                  <a:moveTo>
                    <a:pt x="11600" y="0"/>
                  </a:moveTo>
                  <a:lnTo>
                    <a:pt x="316100" y="0"/>
                  </a:lnTo>
                  <a:cubicBezTo>
                    <a:pt x="323895" y="0"/>
                    <a:pt x="327700" y="3805"/>
                    <a:pt x="327700" y="11600"/>
                  </a:cubicBezTo>
                  <a:lnTo>
                    <a:pt x="327700" y="104400"/>
                  </a:lnTo>
                  <a:cubicBezTo>
                    <a:pt x="327700" y="112195"/>
                    <a:pt x="323895" y="116000"/>
                    <a:pt x="316100" y="116000"/>
                  </a:cubicBezTo>
                  <a:lnTo>
                    <a:pt x="11600" y="116000"/>
                  </a:lnTo>
                  <a:cubicBezTo>
                    <a:pt x="3805" y="116000"/>
                    <a:pt x="0" y="112195"/>
                    <a:pt x="0" y="1044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5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may be:</a:t>
              </a:r>
            </a:p>
          </p:txBody>
        </p:sp>
        <p:sp>
          <p:nvSpPr>
            <p:cNvPr id="108" name="SubTopic"/>
            <p:cNvSpPr/>
            <p:nvPr/>
          </p:nvSpPr>
          <p:spPr>
            <a:xfrm>
              <a:off x="2981409" y="2898849"/>
              <a:ext cx="211700" cy="84100"/>
            </a:xfrm>
            <a:custGeom>
              <a:avLst/>
              <a:gdLst>
                <a:gd name="rtl" fmla="*/ 24070 w 211700"/>
                <a:gd name="rtt" fmla="*/ 9570 h 84100"/>
                <a:gd name="rtr" fmla="*/ 186470 w 211700"/>
                <a:gd name="rtb" fmla="*/ 76270 h 84100"/>
              </a:gdLst>
              <a:ahLst/>
              <a:cxnLst/>
              <a:rect l="rtl" t="rtt" r="rtr" b="rtb"/>
              <a:pathLst>
                <a:path w="211700" h="84100">
                  <a:moveTo>
                    <a:pt x="11600" y="0"/>
                  </a:moveTo>
                  <a:lnTo>
                    <a:pt x="200100" y="0"/>
                  </a:lnTo>
                  <a:cubicBezTo>
                    <a:pt x="207895" y="0"/>
                    <a:pt x="211700" y="3805"/>
                    <a:pt x="211700" y="11600"/>
                  </a:cubicBezTo>
                  <a:lnTo>
                    <a:pt x="211700" y="72500"/>
                  </a:lnTo>
                  <a:cubicBezTo>
                    <a:pt x="211700" y="80295"/>
                    <a:pt x="207895" y="84100"/>
                    <a:pt x="200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Solid.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2981409" y="5855852"/>
              <a:ext cx="243600" cy="84100"/>
            </a:xfrm>
            <a:custGeom>
              <a:avLst/>
              <a:gdLst>
                <a:gd name="rtl" fmla="*/ 24070 w 243600"/>
                <a:gd name="rtt" fmla="*/ 9570 h 84100"/>
                <a:gd name="rtr" fmla="*/ 218370 w 243600"/>
                <a:gd name="rtb" fmla="*/ 76270 h 84100"/>
              </a:gdLst>
              <a:ahLst/>
              <a:cxnLst/>
              <a:rect l="rtl" t="rtt" r="rtr" b="rtb"/>
              <a:pathLst>
                <a:path w="243600" h="84100">
                  <a:moveTo>
                    <a:pt x="11600" y="0"/>
                  </a:moveTo>
                  <a:lnTo>
                    <a:pt x="232000" y="0"/>
                  </a:lnTo>
                  <a:cubicBezTo>
                    <a:pt x="239795" y="0"/>
                    <a:pt x="243600" y="3805"/>
                    <a:pt x="243600" y="11600"/>
                  </a:cubicBezTo>
                  <a:lnTo>
                    <a:pt x="243600" y="72500"/>
                  </a:lnTo>
                  <a:cubicBezTo>
                    <a:pt x="243600" y="80295"/>
                    <a:pt x="239795" y="84100"/>
                    <a:pt x="2320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Liquid.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2981409" y="6740352"/>
              <a:ext cx="316100" cy="84100"/>
            </a:xfrm>
            <a:custGeom>
              <a:avLst/>
              <a:gdLst>
                <a:gd name="rtl" fmla="*/ 24070 w 316100"/>
                <a:gd name="rtt" fmla="*/ 9570 h 84100"/>
                <a:gd name="rtr" fmla="*/ 290870 w 316100"/>
                <a:gd name="rtb" fmla="*/ 76270 h 84100"/>
              </a:gdLst>
              <a:ahLst/>
              <a:cxnLst/>
              <a:rect l="rtl" t="rtt" r="rtr" b="rtb"/>
              <a:pathLst>
                <a:path w="316100" h="84100">
                  <a:moveTo>
                    <a:pt x="11600" y="0"/>
                  </a:moveTo>
                  <a:lnTo>
                    <a:pt x="304500" y="0"/>
                  </a:lnTo>
                  <a:cubicBezTo>
                    <a:pt x="312295" y="0"/>
                    <a:pt x="316100" y="3805"/>
                    <a:pt x="316100" y="11600"/>
                  </a:cubicBezTo>
                  <a:lnTo>
                    <a:pt x="316100" y="72500"/>
                  </a:lnTo>
                  <a:cubicBezTo>
                    <a:pt x="316100" y="80295"/>
                    <a:pt x="312295" y="84100"/>
                    <a:pt x="3045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Gaseous.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3271409" y="1405077"/>
              <a:ext cx="858400" cy="84100"/>
            </a:xfrm>
            <a:custGeom>
              <a:avLst/>
              <a:gdLst>
                <a:gd name="rtl" fmla="*/ 24070 w 858400"/>
                <a:gd name="rtt" fmla="*/ 9570 h 84100"/>
                <a:gd name="rtr" fmla="*/ 833170 w 858400"/>
                <a:gd name="rtb" fmla="*/ 76270 h 84100"/>
              </a:gdLst>
              <a:ahLst/>
              <a:cxnLst/>
              <a:rect l="rtl" t="rtt" r="rtr" b="rtb"/>
              <a:pathLst>
                <a:path w="858400" h="84100">
                  <a:moveTo>
                    <a:pt x="11600" y="0"/>
                  </a:moveTo>
                  <a:lnTo>
                    <a:pt x="846800" y="0"/>
                  </a:lnTo>
                  <a:cubicBezTo>
                    <a:pt x="854595" y="0"/>
                    <a:pt x="858400" y="3805"/>
                    <a:pt x="858400" y="11600"/>
                  </a:cubicBezTo>
                  <a:lnTo>
                    <a:pt x="858400" y="72500"/>
                  </a:lnTo>
                  <a:cubicBezTo>
                    <a:pt x="858400" y="80295"/>
                    <a:pt x="854595" y="84100"/>
                    <a:pt x="8468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Pulmonary thromboembolism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4208109" y="36905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resluts from DVT and is most common form of thromboembolic disease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4208109" y="538702"/>
              <a:ext cx="1499300" cy="217500"/>
            </a:xfrm>
            <a:custGeom>
              <a:avLst/>
              <a:gdLst>
                <a:gd name="rtl" fmla="*/ 24070 w 1499300"/>
                <a:gd name="rtt" fmla="*/ 9570 h 217500"/>
                <a:gd name="rtr" fmla="*/ 1474070 w 1499300"/>
                <a:gd name="rtb" fmla="*/ 209670 h 217500"/>
              </a:gdLst>
              <a:ahLst/>
              <a:cxnLst/>
              <a:rect l="rtl" t="rtt" r="rtr" b="rtb"/>
              <a:pathLst>
                <a:path w="1499300" h="2175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205900"/>
                  </a:lnTo>
                  <a:cubicBezTo>
                    <a:pt x="1499300" y="213695"/>
                    <a:pt x="1495495" y="217500"/>
                    <a:pt x="1487700" y="217500"/>
                  </a:cubicBezTo>
                  <a:lnTo>
                    <a:pt x="11600" y="217500"/>
                  </a:lnTo>
                  <a:cubicBezTo>
                    <a:pt x="3805" y="217500"/>
                    <a:pt x="0" y="213695"/>
                    <a:pt x="0" y="2059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95% of cases it originates from deep leg veins proximal to the popliteal fossa, and rarely from lower leg veins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4208109" y="929477"/>
              <a:ext cx="701800" cy="84100"/>
            </a:xfrm>
            <a:custGeom>
              <a:avLst/>
              <a:gdLst>
                <a:gd name="rtl" fmla="*/ 24070 w 701800"/>
                <a:gd name="rtt" fmla="*/ 9570 h 84100"/>
                <a:gd name="rtr" fmla="*/ 676570 w 701800"/>
                <a:gd name="rtb" fmla="*/ 76270 h 84100"/>
              </a:gdLst>
              <a:ahLst/>
              <a:cxnLst/>
              <a:rect l="rtl" t="rtt" r="rtr" b="rtb"/>
              <a:pathLst>
                <a:path w="701800" h="84100">
                  <a:moveTo>
                    <a:pt x="11600" y="0"/>
                  </a:moveTo>
                  <a:lnTo>
                    <a:pt x="690200" y="0"/>
                  </a:lnTo>
                  <a:cubicBezTo>
                    <a:pt x="697995" y="0"/>
                    <a:pt x="701800" y="3805"/>
                    <a:pt x="701800" y="11600"/>
                  </a:cubicBezTo>
                  <a:lnTo>
                    <a:pt x="701800" y="72500"/>
                  </a:lnTo>
                  <a:cubicBezTo>
                    <a:pt x="701800" y="80295"/>
                    <a:pt x="697995" y="84100"/>
                    <a:pt x="6902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DVT is characterized by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4988209" y="775052"/>
              <a:ext cx="281300" cy="84100"/>
            </a:xfrm>
            <a:custGeom>
              <a:avLst/>
              <a:gdLst>
                <a:gd name="rtl" fmla="*/ 24070 w 281300"/>
                <a:gd name="rtt" fmla="*/ 9570 h 84100"/>
                <a:gd name="rtr" fmla="*/ 256070 w 281300"/>
                <a:gd name="rtb" fmla="*/ 76270 h 84100"/>
              </a:gdLst>
              <a:ahLst/>
              <a:cxnLst/>
              <a:rect l="rtl" t="rtt" r="rtr" b="rtb"/>
              <a:pathLst>
                <a:path w="281300" h="84100">
                  <a:moveTo>
                    <a:pt x="11600" y="0"/>
                  </a:moveTo>
                  <a:lnTo>
                    <a:pt x="269700" y="0"/>
                  </a:lnTo>
                  <a:cubicBezTo>
                    <a:pt x="277495" y="0"/>
                    <a:pt x="281300" y="3805"/>
                    <a:pt x="281300" y="11600"/>
                  </a:cubicBezTo>
                  <a:lnTo>
                    <a:pt x="281300" y="72500"/>
                  </a:lnTo>
                  <a:cubicBezTo>
                    <a:pt x="281300" y="80295"/>
                    <a:pt x="277495" y="84100"/>
                    <a:pt x="269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Hotness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4988209" y="878002"/>
              <a:ext cx="295800" cy="84100"/>
            </a:xfrm>
            <a:custGeom>
              <a:avLst/>
              <a:gdLst>
                <a:gd name="rtl" fmla="*/ 24070 w 295800"/>
                <a:gd name="rtt" fmla="*/ 9570 h 84100"/>
                <a:gd name="rtr" fmla="*/ 270570 w 295800"/>
                <a:gd name="rtb" fmla="*/ 76270 h 84100"/>
              </a:gdLst>
              <a:ahLst/>
              <a:cxnLst/>
              <a:rect l="rtl" t="rtt" r="rtr" b="rtb"/>
              <a:pathLst>
                <a:path w="295800" h="84100">
                  <a:moveTo>
                    <a:pt x="11600" y="0"/>
                  </a:moveTo>
                  <a:lnTo>
                    <a:pt x="284200" y="0"/>
                  </a:lnTo>
                  <a:cubicBezTo>
                    <a:pt x="291995" y="0"/>
                    <a:pt x="295800" y="3805"/>
                    <a:pt x="295800" y="11600"/>
                  </a:cubicBezTo>
                  <a:lnTo>
                    <a:pt x="295800" y="72500"/>
                  </a:lnTo>
                  <a:cubicBezTo>
                    <a:pt x="295800" y="80295"/>
                    <a:pt x="291995" y="84100"/>
                    <a:pt x="2842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Redness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4988209" y="980952"/>
              <a:ext cx="382800" cy="84100"/>
            </a:xfrm>
            <a:custGeom>
              <a:avLst/>
              <a:gdLst>
                <a:gd name="rtl" fmla="*/ 24070 w 382800"/>
                <a:gd name="rtt" fmla="*/ 9570 h 84100"/>
                <a:gd name="rtr" fmla="*/ 357570 w 382800"/>
                <a:gd name="rtb" fmla="*/ 76270 h 84100"/>
              </a:gdLst>
              <a:ahLst/>
              <a:cxnLst/>
              <a:rect l="rtl" t="rtt" r="rtr" b="rtb"/>
              <a:pathLst>
                <a:path w="382800" h="84100">
                  <a:moveTo>
                    <a:pt x="11600" y="0"/>
                  </a:moveTo>
                  <a:lnTo>
                    <a:pt x="371200" y="0"/>
                  </a:lnTo>
                  <a:cubicBezTo>
                    <a:pt x="378995" y="0"/>
                    <a:pt x="382800" y="3805"/>
                    <a:pt x="382800" y="11600"/>
                  </a:cubicBezTo>
                  <a:lnTo>
                    <a:pt x="382800" y="72500"/>
                  </a:lnTo>
                  <a:cubicBezTo>
                    <a:pt x="382800" y="80295"/>
                    <a:pt x="378995" y="84100"/>
                    <a:pt x="3712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Tenderness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4988209" y="1083902"/>
              <a:ext cx="281300" cy="84100"/>
            </a:xfrm>
            <a:custGeom>
              <a:avLst/>
              <a:gdLst>
                <a:gd name="rtl" fmla="*/ 24070 w 281300"/>
                <a:gd name="rtt" fmla="*/ 9570 h 84100"/>
                <a:gd name="rtr" fmla="*/ 256070 w 281300"/>
                <a:gd name="rtb" fmla="*/ 76270 h 84100"/>
              </a:gdLst>
              <a:ahLst/>
              <a:cxnLst/>
              <a:rect l="rtl" t="rtt" r="rtr" b="rtb"/>
              <a:pathLst>
                <a:path w="281300" h="84100">
                  <a:moveTo>
                    <a:pt x="11600" y="0"/>
                  </a:moveTo>
                  <a:lnTo>
                    <a:pt x="269700" y="0"/>
                  </a:lnTo>
                  <a:cubicBezTo>
                    <a:pt x="277495" y="0"/>
                    <a:pt x="281300" y="3805"/>
                    <a:pt x="281300" y="11600"/>
                  </a:cubicBezTo>
                  <a:lnTo>
                    <a:pt x="281300" y="72500"/>
                  </a:lnTo>
                  <a:cubicBezTo>
                    <a:pt x="281300" y="80295"/>
                    <a:pt x="277495" y="84100"/>
                    <a:pt x="269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swelling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4208109" y="1323152"/>
              <a:ext cx="408900" cy="84100"/>
            </a:xfrm>
            <a:custGeom>
              <a:avLst/>
              <a:gdLst>
                <a:gd name="rtl" fmla="*/ 24070 w 408900"/>
                <a:gd name="rtt" fmla="*/ 9570 h 84100"/>
                <a:gd name="rtr" fmla="*/ 383670 w 408900"/>
                <a:gd name="rtb" fmla="*/ 76270 h 84100"/>
              </a:gdLst>
              <a:ahLst/>
              <a:cxnLst/>
              <a:rect l="rtl" t="rtt" r="rtr" b="rtb"/>
              <a:pathLst>
                <a:path w="408900" h="84100">
                  <a:moveTo>
                    <a:pt x="11600" y="0"/>
                  </a:moveTo>
                  <a:lnTo>
                    <a:pt x="397300" y="0"/>
                  </a:lnTo>
                  <a:cubicBezTo>
                    <a:pt x="405095" y="0"/>
                    <a:pt x="408900" y="3805"/>
                    <a:pt x="408900" y="11600"/>
                  </a:cubicBezTo>
                  <a:lnTo>
                    <a:pt x="408900" y="72500"/>
                  </a:lnTo>
                  <a:cubicBezTo>
                    <a:pt x="408900" y="80295"/>
                    <a:pt x="405095" y="84100"/>
                    <a:pt x="3973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can occlude: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4695309" y="1186852"/>
              <a:ext cx="780100" cy="84100"/>
            </a:xfrm>
            <a:custGeom>
              <a:avLst/>
              <a:gdLst>
                <a:gd name="rtl" fmla="*/ 24070 w 780100"/>
                <a:gd name="rtt" fmla="*/ 9570 h 84100"/>
                <a:gd name="rtr" fmla="*/ 754870 w 780100"/>
                <a:gd name="rtb" fmla="*/ 76270 h 84100"/>
              </a:gdLst>
              <a:ahLst/>
              <a:cxnLst/>
              <a:rect l="rtl" t="rtt" r="rtr" b="rtb"/>
              <a:pathLst>
                <a:path w="780100" h="84100">
                  <a:moveTo>
                    <a:pt x="11600" y="0"/>
                  </a:moveTo>
                  <a:lnTo>
                    <a:pt x="768500" y="0"/>
                  </a:lnTo>
                  <a:cubicBezTo>
                    <a:pt x="776295" y="0"/>
                    <a:pt x="780100" y="3805"/>
                    <a:pt x="780100" y="11600"/>
                  </a:cubicBezTo>
                  <a:lnTo>
                    <a:pt x="780100" y="72500"/>
                  </a:lnTo>
                  <a:cubicBezTo>
                    <a:pt x="780100" y="80295"/>
                    <a:pt x="776295" y="84100"/>
                    <a:pt x="7685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the main pulmonary artery,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4695309" y="128980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lodge at the bifurcation of the right and left pulmonary arteries (saddle embolus),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4695309" y="1459452"/>
              <a:ext cx="1189000" cy="84100"/>
            </a:xfrm>
            <a:custGeom>
              <a:avLst/>
              <a:gdLst>
                <a:gd name="rtl" fmla="*/ 24070 w 1189000"/>
                <a:gd name="rtt" fmla="*/ 9570 h 84100"/>
                <a:gd name="rtr" fmla="*/ 1163770 w 1189000"/>
                <a:gd name="rtb" fmla="*/ 76270 h 84100"/>
              </a:gdLst>
              <a:ahLst/>
              <a:cxnLst/>
              <a:rect l="rtl" t="rtt" r="rtr" b="rtb"/>
              <a:pathLst>
                <a:path w="1189000" h="84100">
                  <a:moveTo>
                    <a:pt x="11600" y="0"/>
                  </a:moveTo>
                  <a:lnTo>
                    <a:pt x="1177400" y="0"/>
                  </a:lnTo>
                  <a:cubicBezTo>
                    <a:pt x="1185195" y="0"/>
                    <a:pt x="1189000" y="3805"/>
                    <a:pt x="1189000" y="11600"/>
                  </a:cubicBezTo>
                  <a:lnTo>
                    <a:pt x="1189000" y="72500"/>
                  </a:lnTo>
                  <a:cubicBezTo>
                    <a:pt x="1189000" y="80295"/>
                    <a:pt x="1185195" y="84100"/>
                    <a:pt x="11774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pass into the smaller, branching arterioles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4208109" y="1900252"/>
              <a:ext cx="179800" cy="84100"/>
            </a:xfrm>
            <a:custGeom>
              <a:avLst/>
              <a:gdLst>
                <a:gd name="rtl" fmla="*/ 24070 w 179800"/>
                <a:gd name="rtt" fmla="*/ 9570 h 84100"/>
                <a:gd name="rtr" fmla="*/ 154570 w 179800"/>
                <a:gd name="rtb" fmla="*/ 76270 h 84100"/>
              </a:gdLst>
              <a:ahLst/>
              <a:cxnLst/>
              <a:rect l="rtl" t="rtt" r="rtr" b="rtb"/>
              <a:pathLst>
                <a:path w="179800" h="84100">
                  <a:moveTo>
                    <a:pt x="11600" y="0"/>
                  </a:moveTo>
                  <a:lnTo>
                    <a:pt x="168200" y="0"/>
                  </a:lnTo>
                  <a:cubicBezTo>
                    <a:pt x="175995" y="0"/>
                    <a:pt x="179800" y="3805"/>
                    <a:pt x="179800" y="11600"/>
                  </a:cubicBezTo>
                  <a:lnTo>
                    <a:pt x="179800" y="72500"/>
                  </a:lnTo>
                  <a:cubicBezTo>
                    <a:pt x="179800" y="80295"/>
                    <a:pt x="175995" y="84100"/>
                    <a:pt x="1682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fate: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4466209" y="156240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(60%–80%) of pulmonary emboli they undergo organization.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4466209" y="173205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 large embolus that blocks a major pulmonary artery can cause sudden death.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4466209" y="1901702"/>
              <a:ext cx="1499300" cy="217500"/>
            </a:xfrm>
            <a:custGeom>
              <a:avLst/>
              <a:gdLst>
                <a:gd name="rtl" fmla="*/ 24070 w 1499300"/>
                <a:gd name="rtt" fmla="*/ 9570 h 217500"/>
                <a:gd name="rtr" fmla="*/ 1474070 w 1499300"/>
                <a:gd name="rtb" fmla="*/ 209670 h 217500"/>
              </a:gdLst>
              <a:ahLst/>
              <a:cxnLst/>
              <a:rect l="rtl" t="rtt" r="rtr" b="rtb"/>
              <a:pathLst>
                <a:path w="1499300" h="2175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205900"/>
                  </a:lnTo>
                  <a:cubicBezTo>
                    <a:pt x="1499300" y="213695"/>
                    <a:pt x="1495495" y="217500"/>
                    <a:pt x="1487700" y="217500"/>
                  </a:cubicBezTo>
                  <a:lnTo>
                    <a:pt x="11600" y="217500"/>
                  </a:lnTo>
                  <a:cubicBezTo>
                    <a:pt x="3805" y="217500"/>
                    <a:pt x="0" y="213695"/>
                    <a:pt x="0" y="2059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Embolic obstruction of medium-sized arteries can cause pulmonary hemorrhage......not pulmonary infarction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4466209" y="2138052"/>
              <a:ext cx="1499300" cy="217500"/>
            </a:xfrm>
            <a:custGeom>
              <a:avLst/>
              <a:gdLst>
                <a:gd name="rtl" fmla="*/ 24070 w 1499300"/>
                <a:gd name="rtt" fmla="*/ 9570 h 217500"/>
                <a:gd name="rtr" fmla="*/ 1474070 w 1499300"/>
                <a:gd name="rtb" fmla="*/ 209670 h 217500"/>
              </a:gdLst>
              <a:ahLst/>
              <a:cxnLst/>
              <a:rect l="rtl" t="rtt" r="rtr" b="rtb"/>
              <a:pathLst>
                <a:path w="1499300" h="2175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205900"/>
                  </a:lnTo>
                  <a:cubicBezTo>
                    <a:pt x="1499300" y="213695"/>
                    <a:pt x="1495495" y="217500"/>
                    <a:pt x="1487700" y="217500"/>
                  </a:cubicBezTo>
                  <a:lnTo>
                    <a:pt x="11600" y="217500"/>
                  </a:lnTo>
                  <a:cubicBezTo>
                    <a:pt x="3805" y="217500"/>
                    <a:pt x="0" y="213695"/>
                    <a:pt x="0" y="2059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Multiple emboli occurring through time can cause pulmonary hypertension* and right ventricular failure (cor pulmonale).</a:t>
              </a:r>
            </a:p>
          </p:txBody>
        </p:sp>
        <p:sp>
          <p:nvSpPr>
            <p:cNvPr id="148" name="SubTopic"/>
            <p:cNvSpPr/>
            <p:nvPr/>
          </p:nvSpPr>
          <p:spPr>
            <a:xfrm>
              <a:off x="4208109" y="237440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leads to hypoxia, hypotension*, and right-sided heart failure</a:t>
              </a:r>
            </a:p>
          </p:txBody>
        </p:sp>
        <p:sp>
          <p:nvSpPr>
            <p:cNvPr id="150" name="SubTopic"/>
            <p:cNvSpPr/>
            <p:nvPr/>
          </p:nvSpPr>
          <p:spPr>
            <a:xfrm>
              <a:off x="3271409" y="3099039"/>
              <a:ext cx="812000" cy="84100"/>
            </a:xfrm>
            <a:custGeom>
              <a:avLst/>
              <a:gdLst>
                <a:gd name="rtl" fmla="*/ 24070 w 812000"/>
                <a:gd name="rtt" fmla="*/ 9570 h 84100"/>
                <a:gd name="rtr" fmla="*/ 786770 w 812000"/>
                <a:gd name="rtb" fmla="*/ 76270 h 84100"/>
              </a:gdLst>
              <a:ahLst/>
              <a:cxnLst/>
              <a:rect l="rtl" t="rtt" r="rtr" b="rtb"/>
              <a:pathLst>
                <a:path w="812000" h="84100">
                  <a:moveTo>
                    <a:pt x="11600" y="0"/>
                  </a:moveTo>
                  <a:lnTo>
                    <a:pt x="800400" y="0"/>
                  </a:lnTo>
                  <a:cubicBezTo>
                    <a:pt x="808195" y="0"/>
                    <a:pt x="812000" y="3805"/>
                    <a:pt x="812000" y="11600"/>
                  </a:cubicBezTo>
                  <a:lnTo>
                    <a:pt x="812000" y="72500"/>
                  </a:lnTo>
                  <a:cubicBezTo>
                    <a:pt x="812000" y="80295"/>
                    <a:pt x="808195" y="84100"/>
                    <a:pt x="8004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Systemic thromboembolism</a:t>
              </a:r>
            </a:p>
          </p:txBody>
        </p:sp>
        <p:sp>
          <p:nvSpPr>
            <p:cNvPr id="152" name="SubTopic"/>
            <p:cNvSpPr/>
            <p:nvPr/>
          </p:nvSpPr>
          <p:spPr>
            <a:xfrm>
              <a:off x="4161709" y="2799977"/>
              <a:ext cx="249400" cy="84100"/>
            </a:xfrm>
            <a:custGeom>
              <a:avLst/>
              <a:gdLst>
                <a:gd name="rtl" fmla="*/ 24070 w 249400"/>
                <a:gd name="rtt" fmla="*/ 9570 h 84100"/>
                <a:gd name="rtr" fmla="*/ 224170 w 249400"/>
                <a:gd name="rtb" fmla="*/ 76270 h 84100"/>
              </a:gdLst>
              <a:ahLst/>
              <a:cxnLst/>
              <a:rect l="rtl" t="rtt" r="rtr" b="rtb"/>
              <a:pathLst>
                <a:path w="249400" h="84100">
                  <a:moveTo>
                    <a:pt x="11600" y="0"/>
                  </a:moveTo>
                  <a:lnTo>
                    <a:pt x="237800" y="0"/>
                  </a:lnTo>
                  <a:cubicBezTo>
                    <a:pt x="245595" y="0"/>
                    <a:pt x="249400" y="3805"/>
                    <a:pt x="249400" y="11600"/>
                  </a:cubicBezTo>
                  <a:lnTo>
                    <a:pt x="249400" y="72500"/>
                  </a:lnTo>
                  <a:cubicBezTo>
                    <a:pt x="249400" y="80295"/>
                    <a:pt x="245595" y="84100"/>
                    <a:pt x="2378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origins</a:t>
              </a:r>
            </a:p>
          </p:txBody>
        </p:sp>
        <p:sp>
          <p:nvSpPr>
            <p:cNvPr id="154" name="SubTopic"/>
            <p:cNvSpPr/>
            <p:nvPr/>
          </p:nvSpPr>
          <p:spPr>
            <a:xfrm>
              <a:off x="4489409" y="2544052"/>
              <a:ext cx="983100" cy="84100"/>
            </a:xfrm>
            <a:custGeom>
              <a:avLst/>
              <a:gdLst>
                <a:gd name="rtl" fmla="*/ 24070 w 983100"/>
                <a:gd name="rtt" fmla="*/ 9570 h 84100"/>
                <a:gd name="rtr" fmla="*/ 957870 w 983100"/>
                <a:gd name="rtb" fmla="*/ 76270 h 84100"/>
              </a:gdLst>
              <a:ahLst/>
              <a:cxnLst/>
              <a:rect l="rtl" t="rtt" r="rtr" b="rtb"/>
              <a:pathLst>
                <a:path w="983100" h="84100">
                  <a:moveTo>
                    <a:pt x="11600" y="0"/>
                  </a:moveTo>
                  <a:lnTo>
                    <a:pt x="971500" y="0"/>
                  </a:lnTo>
                  <a:cubicBezTo>
                    <a:pt x="979295" y="0"/>
                    <a:pt x="983100" y="3805"/>
                    <a:pt x="983100" y="11600"/>
                  </a:cubicBezTo>
                  <a:lnTo>
                    <a:pt x="983100" y="72500"/>
                  </a:lnTo>
                  <a:cubicBezTo>
                    <a:pt x="983100" y="80295"/>
                    <a:pt x="979295" y="84100"/>
                    <a:pt x="9715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1.Intracardiac mural thrombi(80%).</a:t>
              </a:r>
            </a:p>
          </p:txBody>
        </p:sp>
        <p:sp>
          <p:nvSpPr>
            <p:cNvPr id="156" name="SubTopic"/>
            <p:cNvSpPr/>
            <p:nvPr/>
          </p:nvSpPr>
          <p:spPr>
            <a:xfrm>
              <a:off x="4489409" y="2647002"/>
              <a:ext cx="597400" cy="84100"/>
            </a:xfrm>
            <a:custGeom>
              <a:avLst/>
              <a:gdLst>
                <a:gd name="rtl" fmla="*/ 24070 w 597400"/>
                <a:gd name="rtt" fmla="*/ 9570 h 84100"/>
                <a:gd name="rtr" fmla="*/ 572170 w 597400"/>
                <a:gd name="rtb" fmla="*/ 76270 h 84100"/>
              </a:gdLst>
              <a:ahLst/>
              <a:cxnLst/>
              <a:rect l="rtl" t="rtt" r="rtr" b="rtb"/>
              <a:pathLst>
                <a:path w="597400" h="84100">
                  <a:moveTo>
                    <a:pt x="11600" y="0"/>
                  </a:moveTo>
                  <a:lnTo>
                    <a:pt x="585800" y="0"/>
                  </a:lnTo>
                  <a:cubicBezTo>
                    <a:pt x="593595" y="0"/>
                    <a:pt x="597400" y="3805"/>
                    <a:pt x="597400" y="11600"/>
                  </a:cubicBezTo>
                  <a:lnTo>
                    <a:pt x="597400" y="72500"/>
                  </a:lnTo>
                  <a:cubicBezTo>
                    <a:pt x="597400" y="80295"/>
                    <a:pt x="593595" y="84100"/>
                    <a:pt x="5858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2.Aortic aneurysms.</a:t>
              </a:r>
            </a:p>
          </p:txBody>
        </p:sp>
        <p:sp>
          <p:nvSpPr>
            <p:cNvPr id="158" name="SubTopic"/>
            <p:cNvSpPr/>
            <p:nvPr/>
          </p:nvSpPr>
          <p:spPr>
            <a:xfrm>
              <a:off x="4489409" y="274995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3.Thrombi overlying ulcerated atherosclerotic plaques.</a:t>
              </a:r>
            </a:p>
          </p:txBody>
        </p:sp>
        <p:sp>
          <p:nvSpPr>
            <p:cNvPr id="160" name="SubTopic"/>
            <p:cNvSpPr/>
            <p:nvPr/>
          </p:nvSpPr>
          <p:spPr>
            <a:xfrm>
              <a:off x="4489409" y="2919602"/>
              <a:ext cx="1032400" cy="84100"/>
            </a:xfrm>
            <a:custGeom>
              <a:avLst/>
              <a:gdLst>
                <a:gd name="rtl" fmla="*/ 24070 w 1032400"/>
                <a:gd name="rtt" fmla="*/ 9570 h 84100"/>
                <a:gd name="rtr" fmla="*/ 1007170 w 1032400"/>
                <a:gd name="rtb" fmla="*/ 76270 h 84100"/>
              </a:gdLst>
              <a:ahLst/>
              <a:cxnLst/>
              <a:rect l="rtl" t="rtt" r="rtr" b="rtb"/>
              <a:pathLst>
                <a:path w="1032400" h="84100">
                  <a:moveTo>
                    <a:pt x="11600" y="0"/>
                  </a:moveTo>
                  <a:lnTo>
                    <a:pt x="1020800" y="0"/>
                  </a:lnTo>
                  <a:cubicBezTo>
                    <a:pt x="1028595" y="0"/>
                    <a:pt x="1032400" y="3805"/>
                    <a:pt x="1032400" y="11600"/>
                  </a:cubicBezTo>
                  <a:lnTo>
                    <a:pt x="1032400" y="72500"/>
                  </a:lnTo>
                  <a:cubicBezTo>
                    <a:pt x="1032400" y="80295"/>
                    <a:pt x="1028595" y="84100"/>
                    <a:pt x="10208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4. Fragmented valvular vegetations .</a:t>
              </a:r>
            </a:p>
          </p:txBody>
        </p:sp>
        <p:sp>
          <p:nvSpPr>
            <p:cNvPr id="162" name="SubTopic"/>
            <p:cNvSpPr/>
            <p:nvPr/>
          </p:nvSpPr>
          <p:spPr>
            <a:xfrm>
              <a:off x="4489409" y="3055902"/>
              <a:ext cx="1209300" cy="84100"/>
            </a:xfrm>
            <a:custGeom>
              <a:avLst/>
              <a:gdLst>
                <a:gd name="rtl" fmla="*/ 24070 w 1209300"/>
                <a:gd name="rtt" fmla="*/ 9570 h 84100"/>
                <a:gd name="rtr" fmla="*/ 1184070 w 1209300"/>
                <a:gd name="rtb" fmla="*/ 76270 h 84100"/>
              </a:gdLst>
              <a:ahLst/>
              <a:cxnLst/>
              <a:rect l="rtl" t="rtt" r="rtr" b="rtb"/>
              <a:pathLst>
                <a:path w="1209300" h="84100">
                  <a:moveTo>
                    <a:pt x="11600" y="0"/>
                  </a:moveTo>
                  <a:lnTo>
                    <a:pt x="1197700" y="0"/>
                  </a:lnTo>
                  <a:cubicBezTo>
                    <a:pt x="1205495" y="0"/>
                    <a:pt x="1209300" y="3805"/>
                    <a:pt x="1209300" y="11600"/>
                  </a:cubicBezTo>
                  <a:lnTo>
                    <a:pt x="1209300" y="72500"/>
                  </a:lnTo>
                  <a:cubicBezTo>
                    <a:pt x="1209300" y="80295"/>
                    <a:pt x="1205495" y="84100"/>
                    <a:pt x="1197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5.The venous system (paradoxical emboli).</a:t>
              </a:r>
            </a:p>
          </p:txBody>
        </p:sp>
        <p:sp>
          <p:nvSpPr>
            <p:cNvPr id="164" name="SubTopic"/>
            <p:cNvSpPr/>
            <p:nvPr/>
          </p:nvSpPr>
          <p:spPr>
            <a:xfrm>
              <a:off x="5777009" y="302255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when an embolus passes through an atrial or ventricular defect and enters the systemic circulation.</a:t>
              </a:r>
            </a:p>
          </p:txBody>
        </p:sp>
        <p:sp>
          <p:nvSpPr>
            <p:cNvPr id="166" name="SubTopic"/>
            <p:cNvSpPr/>
            <p:nvPr/>
          </p:nvSpPr>
          <p:spPr>
            <a:xfrm>
              <a:off x="4161709" y="3398102"/>
              <a:ext cx="1064300" cy="84100"/>
            </a:xfrm>
            <a:custGeom>
              <a:avLst/>
              <a:gdLst>
                <a:gd name="rtl" fmla="*/ 24070 w 1064300"/>
                <a:gd name="rtt" fmla="*/ 9570 h 84100"/>
                <a:gd name="rtr" fmla="*/ 1039070 w 1064300"/>
                <a:gd name="rtb" fmla="*/ 76270 h 84100"/>
              </a:gdLst>
              <a:ahLst/>
              <a:cxnLst/>
              <a:rect l="rtl" t="rtt" r="rtr" b="rtb"/>
              <a:pathLst>
                <a:path w="1064300" h="84100">
                  <a:moveTo>
                    <a:pt x="11600" y="0"/>
                  </a:moveTo>
                  <a:lnTo>
                    <a:pt x="1052700" y="0"/>
                  </a:lnTo>
                  <a:cubicBezTo>
                    <a:pt x="1060495" y="0"/>
                    <a:pt x="1064300" y="3805"/>
                    <a:pt x="1064300" y="11600"/>
                  </a:cubicBezTo>
                  <a:lnTo>
                    <a:pt x="1064300" y="72500"/>
                  </a:lnTo>
                  <a:cubicBezTo>
                    <a:pt x="1064300" y="80295"/>
                    <a:pt x="1060495" y="84100"/>
                    <a:pt x="1052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Common arteriolar embolization sites</a:t>
              </a:r>
            </a:p>
          </p:txBody>
        </p:sp>
        <p:sp>
          <p:nvSpPr>
            <p:cNvPr id="168" name="SubTopic"/>
            <p:cNvSpPr/>
            <p:nvPr/>
          </p:nvSpPr>
          <p:spPr>
            <a:xfrm>
              <a:off x="5304309" y="3192202"/>
              <a:ext cx="794600" cy="84100"/>
            </a:xfrm>
            <a:custGeom>
              <a:avLst/>
              <a:gdLst>
                <a:gd name="rtl" fmla="*/ 24070 w 794600"/>
                <a:gd name="rtt" fmla="*/ 9570 h 84100"/>
                <a:gd name="rtr" fmla="*/ 769370 w 794600"/>
                <a:gd name="rtb" fmla="*/ 76270 h 84100"/>
              </a:gdLst>
              <a:ahLst/>
              <a:cxnLst/>
              <a:rect l="rtl" t="rtt" r="rtr" b="rtb"/>
              <a:pathLst>
                <a:path w="794600" h="84100">
                  <a:moveTo>
                    <a:pt x="11600" y="0"/>
                  </a:moveTo>
                  <a:lnTo>
                    <a:pt x="783000" y="0"/>
                  </a:lnTo>
                  <a:cubicBezTo>
                    <a:pt x="790795" y="0"/>
                    <a:pt x="794600" y="3805"/>
                    <a:pt x="794600" y="11600"/>
                  </a:cubicBezTo>
                  <a:lnTo>
                    <a:pt x="794600" y="72500"/>
                  </a:lnTo>
                  <a:cubicBezTo>
                    <a:pt x="794600" y="80295"/>
                    <a:pt x="790795" y="84100"/>
                    <a:pt x="7830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the lower extremities (75%).</a:t>
              </a:r>
            </a:p>
          </p:txBody>
        </p:sp>
        <p:sp>
          <p:nvSpPr>
            <p:cNvPr id="170" name="SubTopic"/>
            <p:cNvSpPr/>
            <p:nvPr/>
          </p:nvSpPr>
          <p:spPr>
            <a:xfrm>
              <a:off x="5304309" y="3295152"/>
              <a:ext cx="870000" cy="84100"/>
            </a:xfrm>
            <a:custGeom>
              <a:avLst/>
              <a:gdLst>
                <a:gd name="rtl" fmla="*/ 24070 w 870000"/>
                <a:gd name="rtt" fmla="*/ 9570 h 84100"/>
                <a:gd name="rtr" fmla="*/ 844770 w 870000"/>
                <a:gd name="rtb" fmla="*/ 76270 h 84100"/>
              </a:gdLst>
              <a:ahLst/>
              <a:cxnLst/>
              <a:rect l="rtl" t="rtt" r="rtr" b="rtb"/>
              <a:pathLst>
                <a:path w="870000" h="84100">
                  <a:moveTo>
                    <a:pt x="11600" y="0"/>
                  </a:moveTo>
                  <a:lnTo>
                    <a:pt x="858400" y="0"/>
                  </a:lnTo>
                  <a:cubicBezTo>
                    <a:pt x="866195" y="0"/>
                    <a:pt x="870000" y="3805"/>
                    <a:pt x="870000" y="11600"/>
                  </a:cubicBezTo>
                  <a:lnTo>
                    <a:pt x="870000" y="72500"/>
                  </a:lnTo>
                  <a:cubicBezTo>
                    <a:pt x="870000" y="80295"/>
                    <a:pt x="866195" y="84100"/>
                    <a:pt x="8584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central nervous system (10%).</a:t>
              </a:r>
            </a:p>
          </p:txBody>
        </p:sp>
        <p:sp>
          <p:nvSpPr>
            <p:cNvPr id="172" name="SubTopic"/>
            <p:cNvSpPr/>
            <p:nvPr/>
          </p:nvSpPr>
          <p:spPr>
            <a:xfrm>
              <a:off x="5304309" y="3398102"/>
              <a:ext cx="336400" cy="84100"/>
            </a:xfrm>
            <a:custGeom>
              <a:avLst/>
              <a:gdLst>
                <a:gd name="rtl" fmla="*/ 24070 w 336400"/>
                <a:gd name="rtt" fmla="*/ 9570 h 84100"/>
                <a:gd name="rtr" fmla="*/ 311170 w 336400"/>
                <a:gd name="rtb" fmla="*/ 76270 h 84100"/>
              </a:gdLst>
              <a:ahLst/>
              <a:cxnLst/>
              <a:rect l="rtl" t="rtt" r="rtr" b="rtb"/>
              <a:pathLst>
                <a:path w="336400" h="84100">
                  <a:moveTo>
                    <a:pt x="11600" y="0"/>
                  </a:moveTo>
                  <a:lnTo>
                    <a:pt x="324800" y="0"/>
                  </a:lnTo>
                  <a:cubicBezTo>
                    <a:pt x="332595" y="0"/>
                    <a:pt x="336400" y="3805"/>
                    <a:pt x="336400" y="11600"/>
                  </a:cubicBezTo>
                  <a:lnTo>
                    <a:pt x="336400" y="72500"/>
                  </a:lnTo>
                  <a:cubicBezTo>
                    <a:pt x="336400" y="80295"/>
                    <a:pt x="332595" y="84100"/>
                    <a:pt x="3248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intestines.</a:t>
              </a:r>
            </a:p>
          </p:txBody>
        </p:sp>
        <p:sp>
          <p:nvSpPr>
            <p:cNvPr id="174" name="SubTopic"/>
            <p:cNvSpPr/>
            <p:nvPr/>
          </p:nvSpPr>
          <p:spPr>
            <a:xfrm>
              <a:off x="5304309" y="3501052"/>
              <a:ext cx="281300" cy="84100"/>
            </a:xfrm>
            <a:custGeom>
              <a:avLst/>
              <a:gdLst>
                <a:gd name="rtl" fmla="*/ 24070 w 281300"/>
                <a:gd name="rtt" fmla="*/ 9570 h 84100"/>
                <a:gd name="rtr" fmla="*/ 256070 w 281300"/>
                <a:gd name="rtb" fmla="*/ 76270 h 84100"/>
              </a:gdLst>
              <a:ahLst/>
              <a:cxnLst/>
              <a:rect l="rtl" t="rtt" r="rtr" b="rtb"/>
              <a:pathLst>
                <a:path w="281300" h="84100">
                  <a:moveTo>
                    <a:pt x="11600" y="0"/>
                  </a:moveTo>
                  <a:lnTo>
                    <a:pt x="269700" y="0"/>
                  </a:lnTo>
                  <a:cubicBezTo>
                    <a:pt x="277495" y="0"/>
                    <a:pt x="281300" y="3805"/>
                    <a:pt x="281300" y="11600"/>
                  </a:cubicBezTo>
                  <a:lnTo>
                    <a:pt x="281300" y="72500"/>
                  </a:lnTo>
                  <a:cubicBezTo>
                    <a:pt x="281300" y="80295"/>
                    <a:pt x="277495" y="84100"/>
                    <a:pt x="269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Kidneys</a:t>
              </a:r>
            </a:p>
          </p:txBody>
        </p:sp>
        <p:sp>
          <p:nvSpPr>
            <p:cNvPr id="176" name="SubTopic"/>
            <p:cNvSpPr/>
            <p:nvPr/>
          </p:nvSpPr>
          <p:spPr>
            <a:xfrm>
              <a:off x="5304309" y="3604002"/>
              <a:ext cx="240700" cy="84100"/>
            </a:xfrm>
            <a:custGeom>
              <a:avLst/>
              <a:gdLst>
                <a:gd name="rtl" fmla="*/ 24070 w 240700"/>
                <a:gd name="rtt" fmla="*/ 9570 h 84100"/>
                <a:gd name="rtr" fmla="*/ 215470 w 240700"/>
                <a:gd name="rtb" fmla="*/ 76270 h 84100"/>
              </a:gdLst>
              <a:ahLst/>
              <a:cxnLst/>
              <a:rect l="rtl" t="rtt" r="rtr" b="rtb"/>
              <a:pathLst>
                <a:path w="240700" h="84100">
                  <a:moveTo>
                    <a:pt x="11600" y="0"/>
                  </a:moveTo>
                  <a:lnTo>
                    <a:pt x="229100" y="0"/>
                  </a:lnTo>
                  <a:cubicBezTo>
                    <a:pt x="236895" y="0"/>
                    <a:pt x="240700" y="3805"/>
                    <a:pt x="240700" y="11600"/>
                  </a:cubicBezTo>
                  <a:lnTo>
                    <a:pt x="240700" y="72500"/>
                  </a:lnTo>
                  <a:cubicBezTo>
                    <a:pt x="240700" y="80295"/>
                    <a:pt x="236895" y="84100"/>
                    <a:pt x="229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spleen</a:t>
              </a:r>
            </a:p>
          </p:txBody>
        </p:sp>
        <p:sp>
          <p:nvSpPr>
            <p:cNvPr id="178" name="SubTopic"/>
            <p:cNvSpPr/>
            <p:nvPr/>
          </p:nvSpPr>
          <p:spPr>
            <a:xfrm>
              <a:off x="3271409" y="4392621"/>
              <a:ext cx="426300" cy="84100"/>
            </a:xfrm>
            <a:custGeom>
              <a:avLst/>
              <a:gdLst>
                <a:gd name="rtl" fmla="*/ 24070 w 426300"/>
                <a:gd name="rtt" fmla="*/ 9570 h 84100"/>
                <a:gd name="rtr" fmla="*/ 401070 w 426300"/>
                <a:gd name="rtb" fmla="*/ 76270 h 84100"/>
              </a:gdLst>
              <a:ahLst/>
              <a:cxnLst/>
              <a:rect l="rtl" t="rtt" r="rtr" b="rtb"/>
              <a:pathLst>
                <a:path w="426300" h="84100">
                  <a:moveTo>
                    <a:pt x="11600" y="0"/>
                  </a:moveTo>
                  <a:lnTo>
                    <a:pt x="414700" y="0"/>
                  </a:lnTo>
                  <a:cubicBezTo>
                    <a:pt x="422495" y="0"/>
                    <a:pt x="426300" y="3805"/>
                    <a:pt x="426300" y="11600"/>
                  </a:cubicBezTo>
                  <a:lnTo>
                    <a:pt x="426300" y="72500"/>
                  </a:lnTo>
                  <a:cubicBezTo>
                    <a:pt x="426300" y="80295"/>
                    <a:pt x="422495" y="84100"/>
                    <a:pt x="414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Fat Embolism</a:t>
              </a:r>
            </a:p>
          </p:txBody>
        </p:sp>
        <p:sp>
          <p:nvSpPr>
            <p:cNvPr id="180" name="SubTopic"/>
            <p:cNvSpPr/>
            <p:nvPr/>
          </p:nvSpPr>
          <p:spPr>
            <a:xfrm>
              <a:off x="3776009" y="3706952"/>
              <a:ext cx="1499300" cy="217500"/>
            </a:xfrm>
            <a:custGeom>
              <a:avLst/>
              <a:gdLst>
                <a:gd name="rtl" fmla="*/ 24070 w 1499300"/>
                <a:gd name="rtt" fmla="*/ 9570 h 217500"/>
                <a:gd name="rtr" fmla="*/ 1474070 w 1499300"/>
                <a:gd name="rtb" fmla="*/ 209670 h 217500"/>
              </a:gdLst>
              <a:ahLst/>
              <a:cxnLst/>
              <a:rect l="rtl" t="rtt" r="rtr" b="rtb"/>
              <a:pathLst>
                <a:path w="1499300" h="2175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205900"/>
                  </a:lnTo>
                  <a:cubicBezTo>
                    <a:pt x="1499300" y="213695"/>
                    <a:pt x="1495495" y="217500"/>
                    <a:pt x="1487700" y="217500"/>
                  </a:cubicBezTo>
                  <a:lnTo>
                    <a:pt x="11600" y="217500"/>
                  </a:lnTo>
                  <a:cubicBezTo>
                    <a:pt x="3805" y="217500"/>
                    <a:pt x="0" y="213695"/>
                    <a:pt x="0" y="2059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caused by Soft tissue crush injury or rupture of marrow vascular sinusoids (eg, due to a long bone fracture)</a:t>
              </a:r>
            </a:p>
          </p:txBody>
        </p:sp>
        <p:sp>
          <p:nvSpPr>
            <p:cNvPr id="182" name="SubTopic"/>
            <p:cNvSpPr/>
            <p:nvPr/>
          </p:nvSpPr>
          <p:spPr>
            <a:xfrm>
              <a:off x="3776009" y="3943302"/>
              <a:ext cx="1447100" cy="84100"/>
            </a:xfrm>
            <a:custGeom>
              <a:avLst/>
              <a:gdLst>
                <a:gd name="rtl" fmla="*/ 24070 w 1447100"/>
                <a:gd name="rtt" fmla="*/ 9570 h 84100"/>
                <a:gd name="rtr" fmla="*/ 1421870 w 1447100"/>
                <a:gd name="rtb" fmla="*/ 76270 h 84100"/>
              </a:gdLst>
              <a:ahLst/>
              <a:cxnLst/>
              <a:rect l="rtl" t="rtt" r="rtr" b="rtb"/>
              <a:pathLst>
                <a:path w="1447100" h="84100">
                  <a:moveTo>
                    <a:pt x="11600" y="0"/>
                  </a:moveTo>
                  <a:lnTo>
                    <a:pt x="1435500" y="0"/>
                  </a:lnTo>
                  <a:cubicBezTo>
                    <a:pt x="1443295" y="0"/>
                    <a:pt x="1447100" y="3805"/>
                    <a:pt x="1447100" y="11600"/>
                  </a:cubicBezTo>
                  <a:lnTo>
                    <a:pt x="1447100" y="72500"/>
                  </a:lnTo>
                  <a:cubicBezTo>
                    <a:pt x="1447100" y="80295"/>
                    <a:pt x="1443295" y="84100"/>
                    <a:pt x="14355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release microscopic fat globules into the circulation</a:t>
              </a:r>
            </a:p>
          </p:txBody>
        </p:sp>
        <p:sp>
          <p:nvSpPr>
            <p:cNvPr id="184" name="SubTopic"/>
            <p:cNvSpPr/>
            <p:nvPr/>
          </p:nvSpPr>
          <p:spPr>
            <a:xfrm>
              <a:off x="3776009" y="4371777"/>
              <a:ext cx="530700" cy="84100"/>
            </a:xfrm>
            <a:custGeom>
              <a:avLst/>
              <a:gdLst>
                <a:gd name="rtl" fmla="*/ 24070 w 530700"/>
                <a:gd name="rtt" fmla="*/ 9570 h 84100"/>
                <a:gd name="rtr" fmla="*/ 505470 w 530700"/>
                <a:gd name="rtb" fmla="*/ 76270 h 84100"/>
              </a:gdLst>
              <a:ahLst/>
              <a:cxnLst/>
              <a:rect l="rtl" t="rtt" r="rtr" b="rtb"/>
              <a:pathLst>
                <a:path w="530700" h="84100">
                  <a:moveTo>
                    <a:pt x="11600" y="0"/>
                  </a:moveTo>
                  <a:lnTo>
                    <a:pt x="519100" y="0"/>
                  </a:lnTo>
                  <a:cubicBezTo>
                    <a:pt x="526895" y="0"/>
                    <a:pt x="530700" y="3805"/>
                    <a:pt x="530700" y="11600"/>
                  </a:cubicBezTo>
                  <a:lnTo>
                    <a:pt x="530700" y="72500"/>
                  </a:lnTo>
                  <a:cubicBezTo>
                    <a:pt x="530700" y="80295"/>
                    <a:pt x="526895" y="84100"/>
                    <a:pt x="519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characterized by:</a:t>
              </a:r>
            </a:p>
          </p:txBody>
        </p:sp>
        <p:sp>
          <p:nvSpPr>
            <p:cNvPr id="186" name="SubTopic"/>
            <p:cNvSpPr/>
            <p:nvPr/>
          </p:nvSpPr>
          <p:spPr>
            <a:xfrm>
              <a:off x="4385009" y="4046252"/>
              <a:ext cx="719200" cy="84100"/>
            </a:xfrm>
            <a:custGeom>
              <a:avLst/>
              <a:gdLst>
                <a:gd name="rtl" fmla="*/ 24070 w 719200"/>
                <a:gd name="rtt" fmla="*/ 9570 h 84100"/>
                <a:gd name="rtr" fmla="*/ 693970 w 719200"/>
                <a:gd name="rtb" fmla="*/ 76270 h 84100"/>
              </a:gdLst>
              <a:ahLst/>
              <a:cxnLst/>
              <a:rect l="rtl" t="rtt" r="rtr" b="rtb"/>
              <a:pathLst>
                <a:path w="719200" h="84100">
                  <a:moveTo>
                    <a:pt x="11600" y="0"/>
                  </a:moveTo>
                  <a:lnTo>
                    <a:pt x="707600" y="0"/>
                  </a:lnTo>
                  <a:cubicBezTo>
                    <a:pt x="715395" y="0"/>
                    <a:pt x="719200" y="3805"/>
                    <a:pt x="719200" y="11600"/>
                  </a:cubicBezTo>
                  <a:lnTo>
                    <a:pt x="719200" y="72500"/>
                  </a:lnTo>
                  <a:cubicBezTo>
                    <a:pt x="719200" y="80295"/>
                    <a:pt x="715395" y="84100"/>
                    <a:pt x="7076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pulmonary insufficiency.</a:t>
              </a:r>
            </a:p>
          </p:txBody>
        </p:sp>
        <p:sp>
          <p:nvSpPr>
            <p:cNvPr id="188" name="SubTopic"/>
            <p:cNvSpPr/>
            <p:nvPr/>
          </p:nvSpPr>
          <p:spPr>
            <a:xfrm>
              <a:off x="4385009" y="4149202"/>
              <a:ext cx="661200" cy="84100"/>
            </a:xfrm>
            <a:custGeom>
              <a:avLst/>
              <a:gdLst>
                <a:gd name="rtl" fmla="*/ 24070 w 661200"/>
                <a:gd name="rtt" fmla="*/ 9570 h 84100"/>
                <a:gd name="rtr" fmla="*/ 635970 w 661200"/>
                <a:gd name="rtb" fmla="*/ 76270 h 84100"/>
              </a:gdLst>
              <a:ahLst/>
              <a:cxnLst/>
              <a:rect l="rtl" t="rtt" r="rtr" b="rtb"/>
              <a:pathLst>
                <a:path w="661200" h="84100">
                  <a:moveTo>
                    <a:pt x="11600" y="0"/>
                  </a:moveTo>
                  <a:lnTo>
                    <a:pt x="649600" y="0"/>
                  </a:lnTo>
                  <a:cubicBezTo>
                    <a:pt x="657395" y="0"/>
                    <a:pt x="661200" y="3805"/>
                    <a:pt x="661200" y="11600"/>
                  </a:cubicBezTo>
                  <a:lnTo>
                    <a:pt x="661200" y="72500"/>
                  </a:lnTo>
                  <a:cubicBezTo>
                    <a:pt x="661200" y="80295"/>
                    <a:pt x="657395" y="84100"/>
                    <a:pt x="6496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neurologic symptoms.</a:t>
              </a:r>
            </a:p>
          </p:txBody>
        </p:sp>
        <p:sp>
          <p:nvSpPr>
            <p:cNvPr id="190" name="SubTopic"/>
            <p:cNvSpPr/>
            <p:nvPr/>
          </p:nvSpPr>
          <p:spPr>
            <a:xfrm>
              <a:off x="4385009" y="4252152"/>
              <a:ext cx="275500" cy="84100"/>
            </a:xfrm>
            <a:custGeom>
              <a:avLst/>
              <a:gdLst>
                <a:gd name="rtl" fmla="*/ 24070 w 275500"/>
                <a:gd name="rtt" fmla="*/ 9570 h 84100"/>
                <a:gd name="rtr" fmla="*/ 250270 w 275500"/>
                <a:gd name="rtb" fmla="*/ 76270 h 84100"/>
              </a:gdLst>
              <a:ahLst/>
              <a:cxnLst/>
              <a:rect l="rtl" t="rtt" r="rtr" b="rtb"/>
              <a:pathLst>
                <a:path w="275500" h="84100">
                  <a:moveTo>
                    <a:pt x="11600" y="0"/>
                  </a:moveTo>
                  <a:lnTo>
                    <a:pt x="263900" y="0"/>
                  </a:lnTo>
                  <a:cubicBezTo>
                    <a:pt x="271695" y="0"/>
                    <a:pt x="275500" y="3805"/>
                    <a:pt x="275500" y="11600"/>
                  </a:cubicBezTo>
                  <a:lnTo>
                    <a:pt x="275500" y="72500"/>
                  </a:lnTo>
                  <a:cubicBezTo>
                    <a:pt x="275500" y="80295"/>
                    <a:pt x="271695" y="84100"/>
                    <a:pt x="2639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anemia*</a:t>
              </a:r>
            </a:p>
          </p:txBody>
        </p:sp>
        <p:sp>
          <p:nvSpPr>
            <p:cNvPr id="192" name="SubTopic"/>
            <p:cNvSpPr/>
            <p:nvPr/>
          </p:nvSpPr>
          <p:spPr>
            <a:xfrm>
              <a:off x="4385009" y="4355102"/>
              <a:ext cx="574200" cy="84100"/>
            </a:xfrm>
            <a:custGeom>
              <a:avLst/>
              <a:gdLst>
                <a:gd name="rtl" fmla="*/ 24070 w 574200"/>
                <a:gd name="rtt" fmla="*/ 9570 h 84100"/>
                <a:gd name="rtr" fmla="*/ 548970 w 574200"/>
                <a:gd name="rtb" fmla="*/ 76270 h 84100"/>
              </a:gdLst>
              <a:ahLst/>
              <a:cxnLst/>
              <a:rect l="rtl" t="rtt" r="rtr" b="rtb"/>
              <a:pathLst>
                <a:path w="574200" h="84100">
                  <a:moveTo>
                    <a:pt x="11600" y="0"/>
                  </a:moveTo>
                  <a:lnTo>
                    <a:pt x="562600" y="0"/>
                  </a:lnTo>
                  <a:cubicBezTo>
                    <a:pt x="570395" y="0"/>
                    <a:pt x="574200" y="3805"/>
                    <a:pt x="574200" y="11600"/>
                  </a:cubicBezTo>
                  <a:lnTo>
                    <a:pt x="574200" y="72500"/>
                  </a:lnTo>
                  <a:cubicBezTo>
                    <a:pt x="574200" y="80295"/>
                    <a:pt x="570395" y="84100"/>
                    <a:pt x="5626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thrombocytopenia*</a:t>
              </a:r>
            </a:p>
          </p:txBody>
        </p:sp>
        <p:sp>
          <p:nvSpPr>
            <p:cNvPr id="194" name="SubTopic"/>
            <p:cNvSpPr/>
            <p:nvPr/>
          </p:nvSpPr>
          <p:spPr>
            <a:xfrm>
              <a:off x="4385009" y="4458052"/>
              <a:ext cx="658300" cy="84100"/>
            </a:xfrm>
            <a:custGeom>
              <a:avLst/>
              <a:gdLst>
                <a:gd name="rtl" fmla="*/ 24070 w 658300"/>
                <a:gd name="rtt" fmla="*/ 9570 h 84100"/>
                <a:gd name="rtr" fmla="*/ 633070 w 658300"/>
                <a:gd name="rtb" fmla="*/ 76270 h 84100"/>
              </a:gdLst>
              <a:ahLst/>
              <a:cxnLst/>
              <a:rect l="rtl" t="rtt" r="rtr" b="rtb"/>
              <a:pathLst>
                <a:path w="658300" h="84100">
                  <a:moveTo>
                    <a:pt x="11600" y="0"/>
                  </a:moveTo>
                  <a:lnTo>
                    <a:pt x="646700" y="0"/>
                  </a:lnTo>
                  <a:cubicBezTo>
                    <a:pt x="654495" y="0"/>
                    <a:pt x="658300" y="3805"/>
                    <a:pt x="658300" y="11600"/>
                  </a:cubicBezTo>
                  <a:lnTo>
                    <a:pt x="658300" y="72500"/>
                  </a:lnTo>
                  <a:cubicBezTo>
                    <a:pt x="658300" y="80295"/>
                    <a:pt x="654495" y="84100"/>
                    <a:pt x="646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diffuse petechial rash*</a:t>
              </a:r>
            </a:p>
          </p:txBody>
        </p:sp>
        <p:sp>
          <p:nvSpPr>
            <p:cNvPr id="196" name="SubTopic"/>
            <p:cNvSpPr/>
            <p:nvPr/>
          </p:nvSpPr>
          <p:spPr>
            <a:xfrm>
              <a:off x="4385009" y="4561002"/>
              <a:ext cx="620600" cy="84100"/>
            </a:xfrm>
            <a:custGeom>
              <a:avLst/>
              <a:gdLst>
                <a:gd name="rtl" fmla="*/ 24070 w 620600"/>
                <a:gd name="rtt" fmla="*/ 9570 h 84100"/>
                <a:gd name="rtr" fmla="*/ 595370 w 620600"/>
                <a:gd name="rtb" fmla="*/ 76270 h 84100"/>
              </a:gdLst>
              <a:ahLst/>
              <a:cxnLst/>
              <a:rect l="rtl" t="rtt" r="rtr" b="rtb"/>
              <a:pathLst>
                <a:path w="620600" h="84100">
                  <a:moveTo>
                    <a:pt x="11600" y="0"/>
                  </a:moveTo>
                  <a:lnTo>
                    <a:pt x="609000" y="0"/>
                  </a:lnTo>
                  <a:cubicBezTo>
                    <a:pt x="616795" y="0"/>
                    <a:pt x="620600" y="3805"/>
                    <a:pt x="620600" y="11600"/>
                  </a:cubicBezTo>
                  <a:lnTo>
                    <a:pt x="620600" y="72500"/>
                  </a:lnTo>
                  <a:cubicBezTo>
                    <a:pt x="620600" y="80295"/>
                    <a:pt x="616795" y="84100"/>
                    <a:pt x="6090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fatal in 10% of cases.</a:t>
              </a:r>
            </a:p>
          </p:txBody>
        </p:sp>
        <p:sp>
          <p:nvSpPr>
            <p:cNvPr id="198" name="SubTopic"/>
            <p:cNvSpPr/>
            <p:nvPr/>
          </p:nvSpPr>
          <p:spPr>
            <a:xfrm>
              <a:off x="4385009" y="466395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Clinical signs and symptoms appear 1 to 3 days after injury.</a:t>
              </a:r>
            </a:p>
          </p:txBody>
        </p:sp>
        <p:sp>
          <p:nvSpPr>
            <p:cNvPr id="200" name="SubTopic"/>
            <p:cNvSpPr/>
            <p:nvPr/>
          </p:nvSpPr>
          <p:spPr>
            <a:xfrm>
              <a:off x="3776009" y="5011589"/>
              <a:ext cx="687300" cy="84100"/>
            </a:xfrm>
            <a:custGeom>
              <a:avLst/>
              <a:gdLst>
                <a:gd name="rtl" fmla="*/ 24070 w 687300"/>
                <a:gd name="rtt" fmla="*/ 9570 h 84100"/>
                <a:gd name="rtr" fmla="*/ 662070 w 687300"/>
                <a:gd name="rtb" fmla="*/ 76270 h 84100"/>
              </a:gdLst>
              <a:ahLst/>
              <a:cxnLst/>
              <a:rect l="rtl" t="rtt" r="rtr" b="rtb"/>
              <a:pathLst>
                <a:path w="687300" h="84100">
                  <a:moveTo>
                    <a:pt x="11600" y="0"/>
                  </a:moveTo>
                  <a:lnTo>
                    <a:pt x="675700" y="0"/>
                  </a:lnTo>
                  <a:cubicBezTo>
                    <a:pt x="683495" y="0"/>
                    <a:pt x="687300" y="3805"/>
                    <a:pt x="687300" y="11600"/>
                  </a:cubicBezTo>
                  <a:lnTo>
                    <a:pt x="687300" y="72500"/>
                  </a:lnTo>
                  <a:cubicBezTo>
                    <a:pt x="687300" y="80295"/>
                    <a:pt x="683495" y="84100"/>
                    <a:pt x="675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pathogenesis involves:</a:t>
              </a:r>
            </a:p>
          </p:txBody>
        </p:sp>
        <p:sp>
          <p:nvSpPr>
            <p:cNvPr id="202" name="SubTopic"/>
            <p:cNvSpPr/>
            <p:nvPr/>
          </p:nvSpPr>
          <p:spPr>
            <a:xfrm>
              <a:off x="4541609" y="4866952"/>
              <a:ext cx="713400" cy="84100"/>
            </a:xfrm>
            <a:custGeom>
              <a:avLst/>
              <a:gdLst>
                <a:gd name="rtl" fmla="*/ 24070 w 713400"/>
                <a:gd name="rtt" fmla="*/ 9570 h 84100"/>
                <a:gd name="rtr" fmla="*/ 688170 w 713400"/>
                <a:gd name="rtb" fmla="*/ 76270 h 84100"/>
              </a:gdLst>
              <a:ahLst/>
              <a:cxnLst/>
              <a:rect l="rtl" t="rtt" r="rtr" b="rtb"/>
              <a:pathLst>
                <a:path w="713400" h="84100">
                  <a:moveTo>
                    <a:pt x="11600" y="0"/>
                  </a:moveTo>
                  <a:lnTo>
                    <a:pt x="701800" y="0"/>
                  </a:lnTo>
                  <a:cubicBezTo>
                    <a:pt x="709595" y="0"/>
                    <a:pt x="713400" y="3805"/>
                    <a:pt x="713400" y="11600"/>
                  </a:cubicBezTo>
                  <a:lnTo>
                    <a:pt x="713400" y="72500"/>
                  </a:lnTo>
                  <a:cubicBezTo>
                    <a:pt x="713400" y="80295"/>
                    <a:pt x="709595" y="84100"/>
                    <a:pt x="7018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mechanical obstruction:</a:t>
              </a:r>
            </a:p>
          </p:txBody>
        </p:sp>
        <p:sp>
          <p:nvSpPr>
            <p:cNvPr id="204" name="SubTopic"/>
            <p:cNvSpPr/>
            <p:nvPr/>
          </p:nvSpPr>
          <p:spPr>
            <a:xfrm>
              <a:off x="5333309" y="483360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occlusion of pulmonary and cerebral microvasculature.</a:t>
              </a:r>
            </a:p>
          </p:txBody>
        </p:sp>
        <p:sp>
          <p:nvSpPr>
            <p:cNvPr id="206" name="SubTopic"/>
            <p:cNvSpPr/>
            <p:nvPr/>
          </p:nvSpPr>
          <p:spPr>
            <a:xfrm>
              <a:off x="4541609" y="5156227"/>
              <a:ext cx="574200" cy="84100"/>
            </a:xfrm>
            <a:custGeom>
              <a:avLst/>
              <a:gdLst>
                <a:gd name="rtl" fmla="*/ 24070 w 574200"/>
                <a:gd name="rtt" fmla="*/ 9570 h 84100"/>
                <a:gd name="rtr" fmla="*/ 548970 w 574200"/>
                <a:gd name="rtb" fmla="*/ 76270 h 84100"/>
              </a:gdLst>
              <a:ahLst/>
              <a:cxnLst/>
              <a:rect l="rtl" t="rtt" r="rtr" b="rtb"/>
              <a:pathLst>
                <a:path w="574200" h="84100">
                  <a:moveTo>
                    <a:pt x="11600" y="0"/>
                  </a:moveTo>
                  <a:lnTo>
                    <a:pt x="562600" y="0"/>
                  </a:lnTo>
                  <a:cubicBezTo>
                    <a:pt x="570395" y="0"/>
                    <a:pt x="574200" y="3805"/>
                    <a:pt x="574200" y="11600"/>
                  </a:cubicBezTo>
                  <a:lnTo>
                    <a:pt x="574200" y="72500"/>
                  </a:lnTo>
                  <a:cubicBezTo>
                    <a:pt x="574200" y="80295"/>
                    <a:pt x="570395" y="84100"/>
                    <a:pt x="5626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biochemical injury:</a:t>
              </a:r>
            </a:p>
          </p:txBody>
        </p:sp>
        <p:sp>
          <p:nvSpPr>
            <p:cNvPr id="208" name="SubTopic"/>
            <p:cNvSpPr/>
            <p:nvPr/>
          </p:nvSpPr>
          <p:spPr>
            <a:xfrm>
              <a:off x="5194109" y="5003252"/>
              <a:ext cx="887400" cy="84100"/>
            </a:xfrm>
            <a:custGeom>
              <a:avLst/>
              <a:gdLst>
                <a:gd name="rtl" fmla="*/ 24070 w 887400"/>
                <a:gd name="rtt" fmla="*/ 9570 h 84100"/>
                <a:gd name="rtr" fmla="*/ 862170 w 887400"/>
                <a:gd name="rtb" fmla="*/ 76270 h 84100"/>
              </a:gdLst>
              <a:ahLst/>
              <a:cxnLst/>
              <a:rect l="rtl" t="rtt" r="rtr" b="rtb"/>
              <a:pathLst>
                <a:path w="887400" h="84100">
                  <a:moveTo>
                    <a:pt x="11600" y="0"/>
                  </a:moveTo>
                  <a:lnTo>
                    <a:pt x="875800" y="0"/>
                  </a:lnTo>
                  <a:cubicBezTo>
                    <a:pt x="883595" y="0"/>
                    <a:pt x="887400" y="3805"/>
                    <a:pt x="887400" y="11600"/>
                  </a:cubicBezTo>
                  <a:lnTo>
                    <a:pt x="887400" y="72500"/>
                  </a:lnTo>
                  <a:cubicBezTo>
                    <a:pt x="887400" y="80295"/>
                    <a:pt x="883595" y="84100"/>
                    <a:pt x="8758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triggering platelet aggregation.</a:t>
              </a:r>
            </a:p>
          </p:txBody>
        </p:sp>
        <p:sp>
          <p:nvSpPr>
            <p:cNvPr id="210" name="SubTopic"/>
            <p:cNvSpPr/>
            <p:nvPr/>
          </p:nvSpPr>
          <p:spPr>
            <a:xfrm>
              <a:off x="5194109" y="510620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*fatty acid release from lipid globules, which causes local toxic endothelial injury.</a:t>
              </a:r>
            </a:p>
          </p:txBody>
        </p:sp>
        <p:sp>
          <p:nvSpPr>
            <p:cNvPr id="212" name="SubTopic"/>
            <p:cNvSpPr/>
            <p:nvPr/>
          </p:nvSpPr>
          <p:spPr>
            <a:xfrm>
              <a:off x="5194109" y="527585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*granulocyte recruitment (with free radical, protease, and eicosanoid release)</a:t>
              </a:r>
            </a:p>
          </p:txBody>
        </p:sp>
        <p:sp>
          <p:nvSpPr>
            <p:cNvPr id="214" name="SubTopic"/>
            <p:cNvSpPr/>
            <p:nvPr/>
          </p:nvSpPr>
          <p:spPr>
            <a:xfrm>
              <a:off x="3303309" y="5855852"/>
              <a:ext cx="725000" cy="84100"/>
            </a:xfrm>
            <a:custGeom>
              <a:avLst/>
              <a:gdLst>
                <a:gd name="rtl" fmla="*/ 24070 w 725000"/>
                <a:gd name="rtt" fmla="*/ 9570 h 84100"/>
                <a:gd name="rtr" fmla="*/ 699770 w 725000"/>
                <a:gd name="rtb" fmla="*/ 76270 h 84100"/>
              </a:gdLst>
              <a:ahLst/>
              <a:cxnLst/>
              <a:rect l="rtl" t="rtt" r="rtr" b="rtb"/>
              <a:pathLst>
                <a:path w="725000" h="84100">
                  <a:moveTo>
                    <a:pt x="11600" y="0"/>
                  </a:moveTo>
                  <a:lnTo>
                    <a:pt x="713400" y="0"/>
                  </a:lnTo>
                  <a:cubicBezTo>
                    <a:pt x="721195" y="0"/>
                    <a:pt x="725000" y="3805"/>
                    <a:pt x="725000" y="11600"/>
                  </a:cubicBezTo>
                  <a:lnTo>
                    <a:pt x="725000" y="72500"/>
                  </a:lnTo>
                  <a:cubicBezTo>
                    <a:pt x="725000" y="80295"/>
                    <a:pt x="721195" y="84100"/>
                    <a:pt x="7134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Amniotic Fluid Embolism</a:t>
              </a:r>
            </a:p>
          </p:txBody>
        </p:sp>
        <p:sp>
          <p:nvSpPr>
            <p:cNvPr id="216" name="SubTopic"/>
            <p:cNvSpPr/>
            <p:nvPr/>
          </p:nvSpPr>
          <p:spPr>
            <a:xfrm>
              <a:off x="4106609" y="5599927"/>
              <a:ext cx="530700" cy="84100"/>
            </a:xfrm>
            <a:custGeom>
              <a:avLst/>
              <a:gdLst>
                <a:gd name="rtl" fmla="*/ 24070 w 530700"/>
                <a:gd name="rtt" fmla="*/ 9570 h 84100"/>
                <a:gd name="rtr" fmla="*/ 505470 w 530700"/>
                <a:gd name="rtb" fmla="*/ 76270 h 84100"/>
              </a:gdLst>
              <a:ahLst/>
              <a:cxnLst/>
              <a:rect l="rtl" t="rtt" r="rtr" b="rtb"/>
              <a:pathLst>
                <a:path w="530700" h="84100">
                  <a:moveTo>
                    <a:pt x="11600" y="0"/>
                  </a:moveTo>
                  <a:lnTo>
                    <a:pt x="519100" y="0"/>
                  </a:lnTo>
                  <a:cubicBezTo>
                    <a:pt x="526895" y="0"/>
                    <a:pt x="530700" y="3805"/>
                    <a:pt x="530700" y="11600"/>
                  </a:cubicBezTo>
                  <a:lnTo>
                    <a:pt x="530700" y="72500"/>
                  </a:lnTo>
                  <a:cubicBezTo>
                    <a:pt x="530700" y="80295"/>
                    <a:pt x="526895" y="84100"/>
                    <a:pt x="519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characterized by:</a:t>
              </a:r>
            </a:p>
          </p:txBody>
        </p:sp>
        <p:sp>
          <p:nvSpPr>
            <p:cNvPr id="218" name="SubTopic"/>
            <p:cNvSpPr/>
            <p:nvPr/>
          </p:nvSpPr>
          <p:spPr>
            <a:xfrm>
              <a:off x="4715609" y="5445502"/>
              <a:ext cx="722100" cy="84100"/>
            </a:xfrm>
            <a:custGeom>
              <a:avLst/>
              <a:gdLst>
                <a:gd name="rtl" fmla="*/ 24070 w 722100"/>
                <a:gd name="rtt" fmla="*/ 9570 h 84100"/>
                <a:gd name="rtr" fmla="*/ 696870 w 722100"/>
                <a:gd name="rtb" fmla="*/ 76270 h 84100"/>
              </a:gdLst>
              <a:ahLst/>
              <a:cxnLst/>
              <a:rect l="rtl" t="rtt" r="rtr" b="rtb"/>
              <a:pathLst>
                <a:path w="722100" h="84100">
                  <a:moveTo>
                    <a:pt x="11600" y="0"/>
                  </a:moveTo>
                  <a:lnTo>
                    <a:pt x="710500" y="0"/>
                  </a:lnTo>
                  <a:cubicBezTo>
                    <a:pt x="718295" y="0"/>
                    <a:pt x="722100" y="3805"/>
                    <a:pt x="722100" y="11600"/>
                  </a:cubicBezTo>
                  <a:lnTo>
                    <a:pt x="722100" y="72500"/>
                  </a:lnTo>
                  <a:cubicBezTo>
                    <a:pt x="722100" y="80295"/>
                    <a:pt x="718295" y="84100"/>
                    <a:pt x="7105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sudden severe dyspnea.</a:t>
              </a:r>
            </a:p>
          </p:txBody>
        </p:sp>
        <p:sp>
          <p:nvSpPr>
            <p:cNvPr id="220" name="SubTopic"/>
            <p:cNvSpPr/>
            <p:nvPr/>
          </p:nvSpPr>
          <p:spPr>
            <a:xfrm>
              <a:off x="4715609" y="5548452"/>
              <a:ext cx="304500" cy="84100"/>
            </a:xfrm>
            <a:custGeom>
              <a:avLst/>
              <a:gdLst>
                <a:gd name="rtl" fmla="*/ 24070 w 304500"/>
                <a:gd name="rtt" fmla="*/ 9570 h 84100"/>
                <a:gd name="rtr" fmla="*/ 279270 w 304500"/>
                <a:gd name="rtb" fmla="*/ 76270 h 84100"/>
              </a:gdLst>
              <a:ahLst/>
              <a:cxnLst/>
              <a:rect l="rtl" t="rtt" r="rtr" b="rtb"/>
              <a:pathLst>
                <a:path w="304500" h="84100">
                  <a:moveTo>
                    <a:pt x="11600" y="0"/>
                  </a:moveTo>
                  <a:lnTo>
                    <a:pt x="292900" y="0"/>
                  </a:lnTo>
                  <a:cubicBezTo>
                    <a:pt x="300695" y="0"/>
                    <a:pt x="304500" y="3805"/>
                    <a:pt x="304500" y="11600"/>
                  </a:cubicBezTo>
                  <a:lnTo>
                    <a:pt x="304500" y="72500"/>
                  </a:lnTo>
                  <a:cubicBezTo>
                    <a:pt x="304500" y="80295"/>
                    <a:pt x="300695" y="84100"/>
                    <a:pt x="2929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cyanosis</a:t>
              </a:r>
            </a:p>
          </p:txBody>
        </p:sp>
        <p:sp>
          <p:nvSpPr>
            <p:cNvPr id="222" name="SubTopic"/>
            <p:cNvSpPr/>
            <p:nvPr/>
          </p:nvSpPr>
          <p:spPr>
            <a:xfrm>
              <a:off x="4715609" y="5651402"/>
              <a:ext cx="585800" cy="84100"/>
            </a:xfrm>
            <a:custGeom>
              <a:avLst/>
              <a:gdLst>
                <a:gd name="rtl" fmla="*/ 24070 w 585800"/>
                <a:gd name="rtt" fmla="*/ 9570 h 84100"/>
                <a:gd name="rtr" fmla="*/ 560570 w 585800"/>
                <a:gd name="rtb" fmla="*/ 76270 h 84100"/>
              </a:gdLst>
              <a:ahLst/>
              <a:cxnLst/>
              <a:rect l="rtl" t="rtt" r="rtr" b="rtb"/>
              <a:pathLst>
                <a:path w="585800" h="84100">
                  <a:moveTo>
                    <a:pt x="11600" y="0"/>
                  </a:moveTo>
                  <a:lnTo>
                    <a:pt x="574200" y="0"/>
                  </a:lnTo>
                  <a:cubicBezTo>
                    <a:pt x="581995" y="0"/>
                    <a:pt x="585800" y="3805"/>
                    <a:pt x="585800" y="11600"/>
                  </a:cubicBezTo>
                  <a:lnTo>
                    <a:pt x="585800" y="72500"/>
                  </a:lnTo>
                  <a:cubicBezTo>
                    <a:pt x="585800" y="80295"/>
                    <a:pt x="581995" y="84100"/>
                    <a:pt x="5742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hypotensive shock,</a:t>
              </a:r>
            </a:p>
          </p:txBody>
        </p:sp>
        <p:sp>
          <p:nvSpPr>
            <p:cNvPr id="224" name="SubTopic"/>
            <p:cNvSpPr/>
            <p:nvPr/>
          </p:nvSpPr>
          <p:spPr>
            <a:xfrm>
              <a:off x="4715609" y="5754352"/>
              <a:ext cx="582900" cy="84100"/>
            </a:xfrm>
            <a:custGeom>
              <a:avLst/>
              <a:gdLst>
                <a:gd name="rtl" fmla="*/ 24070 w 582900"/>
                <a:gd name="rtt" fmla="*/ 9570 h 84100"/>
                <a:gd name="rtr" fmla="*/ 557670 w 582900"/>
                <a:gd name="rtb" fmla="*/ 76270 h 84100"/>
              </a:gdLst>
              <a:ahLst/>
              <a:cxnLst/>
              <a:rect l="rtl" t="rtt" r="rtr" b="rtb"/>
              <a:pathLst>
                <a:path w="582900" h="84100">
                  <a:moveTo>
                    <a:pt x="11600" y="0"/>
                  </a:moveTo>
                  <a:lnTo>
                    <a:pt x="571300" y="0"/>
                  </a:lnTo>
                  <a:cubicBezTo>
                    <a:pt x="579095" y="0"/>
                    <a:pt x="582900" y="3805"/>
                    <a:pt x="582900" y="11600"/>
                  </a:cubicBezTo>
                  <a:lnTo>
                    <a:pt x="582900" y="72500"/>
                  </a:lnTo>
                  <a:cubicBezTo>
                    <a:pt x="582900" y="80295"/>
                    <a:pt x="579095" y="84100"/>
                    <a:pt x="5713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seizures and coma.</a:t>
              </a:r>
            </a:p>
          </p:txBody>
        </p:sp>
        <p:sp>
          <p:nvSpPr>
            <p:cNvPr id="226" name="SubTopic"/>
            <p:cNvSpPr/>
            <p:nvPr/>
          </p:nvSpPr>
          <p:spPr>
            <a:xfrm>
              <a:off x="4106609" y="5890652"/>
              <a:ext cx="1052700" cy="84100"/>
            </a:xfrm>
            <a:custGeom>
              <a:avLst/>
              <a:gdLst>
                <a:gd name="rtl" fmla="*/ 24070 w 1052700"/>
                <a:gd name="rtt" fmla="*/ 9570 h 84100"/>
                <a:gd name="rtr" fmla="*/ 1027470 w 1052700"/>
                <a:gd name="rtb" fmla="*/ 76270 h 84100"/>
              </a:gdLst>
              <a:ahLst/>
              <a:cxnLst/>
              <a:rect l="rtl" t="rtt" r="rtr" b="rtb"/>
              <a:pathLst>
                <a:path w="1052700" h="84100">
                  <a:moveTo>
                    <a:pt x="11600" y="0"/>
                  </a:moveTo>
                  <a:lnTo>
                    <a:pt x="1041100" y="0"/>
                  </a:lnTo>
                  <a:cubicBezTo>
                    <a:pt x="1048895" y="0"/>
                    <a:pt x="1052700" y="3805"/>
                    <a:pt x="1052700" y="11600"/>
                  </a:cubicBezTo>
                  <a:lnTo>
                    <a:pt x="1052700" y="72500"/>
                  </a:lnTo>
                  <a:cubicBezTo>
                    <a:pt x="1052700" y="80295"/>
                    <a:pt x="1048895" y="84100"/>
                    <a:pt x="1041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If the patient survives the initial crisis</a:t>
              </a:r>
            </a:p>
          </p:txBody>
        </p:sp>
        <p:sp>
          <p:nvSpPr>
            <p:cNvPr id="228" name="SubTopic"/>
            <p:cNvSpPr/>
            <p:nvPr/>
          </p:nvSpPr>
          <p:spPr>
            <a:xfrm>
              <a:off x="5237609" y="585730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pulmonary edema typically develops, along with disseminated intravascular coagulation</a:t>
              </a:r>
            </a:p>
          </p:txBody>
        </p:sp>
        <p:sp>
          <p:nvSpPr>
            <p:cNvPr id="230" name="SubTopic"/>
            <p:cNvSpPr/>
            <p:nvPr/>
          </p:nvSpPr>
          <p:spPr>
            <a:xfrm>
              <a:off x="4106609" y="6111777"/>
              <a:ext cx="635100" cy="84100"/>
            </a:xfrm>
            <a:custGeom>
              <a:avLst/>
              <a:gdLst>
                <a:gd name="rtl" fmla="*/ 24070 w 635100"/>
                <a:gd name="rtt" fmla="*/ 9570 h 84100"/>
                <a:gd name="rtr" fmla="*/ 609870 w 635100"/>
                <a:gd name="rtb" fmla="*/ 76270 h 84100"/>
              </a:gdLst>
              <a:ahLst/>
              <a:cxnLst/>
              <a:rect l="rtl" t="rtt" r="rtr" b="rtb"/>
              <a:pathLst>
                <a:path w="635100" h="84100">
                  <a:moveTo>
                    <a:pt x="11600" y="0"/>
                  </a:moveTo>
                  <a:lnTo>
                    <a:pt x="623500" y="0"/>
                  </a:lnTo>
                  <a:cubicBezTo>
                    <a:pt x="631295" y="0"/>
                    <a:pt x="635100" y="3805"/>
                    <a:pt x="635100" y="11600"/>
                  </a:cubicBezTo>
                  <a:lnTo>
                    <a:pt x="635100" y="72500"/>
                  </a:lnTo>
                  <a:cubicBezTo>
                    <a:pt x="635100" y="80295"/>
                    <a:pt x="631295" y="84100"/>
                    <a:pt x="6235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mortality results from</a:t>
              </a:r>
            </a:p>
          </p:txBody>
        </p:sp>
        <p:sp>
          <p:nvSpPr>
            <p:cNvPr id="232" name="SubTopic"/>
            <p:cNvSpPr/>
            <p:nvPr/>
          </p:nvSpPr>
          <p:spPr>
            <a:xfrm>
              <a:off x="4820009" y="6026952"/>
              <a:ext cx="1313700" cy="84100"/>
            </a:xfrm>
            <a:custGeom>
              <a:avLst/>
              <a:gdLst>
                <a:gd name="rtl" fmla="*/ 24070 w 1313700"/>
                <a:gd name="rtt" fmla="*/ 9570 h 84100"/>
                <a:gd name="rtr" fmla="*/ 1288470 w 1313700"/>
                <a:gd name="rtb" fmla="*/ 76270 h 84100"/>
              </a:gdLst>
              <a:ahLst/>
              <a:cxnLst/>
              <a:rect l="rtl" t="rtt" r="rtr" b="rtb"/>
              <a:pathLst>
                <a:path w="1313700" h="84100">
                  <a:moveTo>
                    <a:pt x="11600" y="0"/>
                  </a:moveTo>
                  <a:lnTo>
                    <a:pt x="1302100" y="0"/>
                  </a:lnTo>
                  <a:cubicBezTo>
                    <a:pt x="1309895" y="0"/>
                    <a:pt x="1313700" y="3805"/>
                    <a:pt x="1313700" y="11600"/>
                  </a:cubicBezTo>
                  <a:lnTo>
                    <a:pt x="1313700" y="72500"/>
                  </a:lnTo>
                  <a:cubicBezTo>
                    <a:pt x="1313700" y="80295"/>
                    <a:pt x="1309895" y="84100"/>
                    <a:pt x="1302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mechanical obstruction of pulmonary vessels .</a:t>
              </a:r>
            </a:p>
          </p:txBody>
        </p:sp>
        <p:sp>
          <p:nvSpPr>
            <p:cNvPr id="234" name="SubTopic"/>
            <p:cNvSpPr/>
            <p:nvPr/>
          </p:nvSpPr>
          <p:spPr>
            <a:xfrm>
              <a:off x="4820009" y="6129902"/>
              <a:ext cx="1499300" cy="217500"/>
            </a:xfrm>
            <a:custGeom>
              <a:avLst/>
              <a:gdLst>
                <a:gd name="rtl" fmla="*/ 24070 w 1499300"/>
                <a:gd name="rtt" fmla="*/ 9570 h 217500"/>
                <a:gd name="rtr" fmla="*/ 1474070 w 1499300"/>
                <a:gd name="rtb" fmla="*/ 209670 h 217500"/>
              </a:gdLst>
              <a:ahLst/>
              <a:cxnLst/>
              <a:rect l="rtl" t="rtt" r="rtr" b="rtb"/>
              <a:pathLst>
                <a:path w="1499300" h="2175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205900"/>
                  </a:lnTo>
                  <a:cubicBezTo>
                    <a:pt x="1499300" y="213695"/>
                    <a:pt x="1495495" y="217500"/>
                    <a:pt x="1487700" y="217500"/>
                  </a:cubicBezTo>
                  <a:lnTo>
                    <a:pt x="11600" y="217500"/>
                  </a:lnTo>
                  <a:cubicBezTo>
                    <a:pt x="3805" y="217500"/>
                    <a:pt x="0" y="213695"/>
                    <a:pt x="0" y="2059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biochemical activation of the coagulation system and the innate immune system caused by substances in the amniotic fluid</a:t>
              </a:r>
            </a:p>
          </p:txBody>
        </p:sp>
        <p:sp>
          <p:nvSpPr>
            <p:cNvPr id="236" name="SubTopic"/>
            <p:cNvSpPr/>
            <p:nvPr/>
          </p:nvSpPr>
          <p:spPr>
            <a:xfrm>
              <a:off x="3375809" y="6602602"/>
              <a:ext cx="530700" cy="84100"/>
            </a:xfrm>
            <a:custGeom>
              <a:avLst/>
              <a:gdLst>
                <a:gd name="rtl" fmla="*/ 24070 w 530700"/>
                <a:gd name="rtt" fmla="*/ 9570 h 84100"/>
                <a:gd name="rtr" fmla="*/ 505470 w 530700"/>
                <a:gd name="rtb" fmla="*/ 76270 h 84100"/>
              </a:gdLst>
              <a:ahLst/>
              <a:cxnLst/>
              <a:rect l="rtl" t="rtt" r="rtr" b="rtb"/>
              <a:pathLst>
                <a:path w="530700" h="84100">
                  <a:moveTo>
                    <a:pt x="11600" y="0"/>
                  </a:moveTo>
                  <a:lnTo>
                    <a:pt x="519100" y="0"/>
                  </a:lnTo>
                  <a:cubicBezTo>
                    <a:pt x="526895" y="0"/>
                    <a:pt x="530700" y="3805"/>
                    <a:pt x="530700" y="11600"/>
                  </a:cubicBezTo>
                  <a:lnTo>
                    <a:pt x="530700" y="72500"/>
                  </a:lnTo>
                  <a:cubicBezTo>
                    <a:pt x="530700" y="80295"/>
                    <a:pt x="526895" y="84100"/>
                    <a:pt x="519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Can occur during</a:t>
              </a:r>
            </a:p>
          </p:txBody>
        </p:sp>
        <p:sp>
          <p:nvSpPr>
            <p:cNvPr id="238" name="SubTopic"/>
            <p:cNvSpPr/>
            <p:nvPr/>
          </p:nvSpPr>
          <p:spPr>
            <a:xfrm>
              <a:off x="3984809" y="6535902"/>
              <a:ext cx="1499300" cy="217500"/>
            </a:xfrm>
            <a:custGeom>
              <a:avLst/>
              <a:gdLst>
                <a:gd name="rtl" fmla="*/ 24070 w 1499300"/>
                <a:gd name="rtt" fmla="*/ 9570 h 217500"/>
                <a:gd name="rtr" fmla="*/ 1474070 w 1499300"/>
                <a:gd name="rtb" fmla="*/ 209670 h 217500"/>
              </a:gdLst>
              <a:ahLst/>
              <a:cxnLst/>
              <a:rect l="rtl" t="rtt" r="rtr" b="rtb"/>
              <a:pathLst>
                <a:path w="1499300" h="2175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205900"/>
                  </a:lnTo>
                  <a:cubicBezTo>
                    <a:pt x="1499300" y="213695"/>
                    <a:pt x="1495495" y="217500"/>
                    <a:pt x="1487700" y="217500"/>
                  </a:cubicBezTo>
                  <a:lnTo>
                    <a:pt x="11600" y="217500"/>
                  </a:lnTo>
                  <a:cubicBezTo>
                    <a:pt x="3805" y="217500"/>
                    <a:pt x="0" y="213695"/>
                    <a:pt x="0" y="2059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bypass surgery, laproscopic procedures, chest wall injury or introduced into the cerebral arterial circulation by neurosurgery.</a:t>
              </a:r>
            </a:p>
          </p:txBody>
        </p:sp>
        <p:sp>
          <p:nvSpPr>
            <p:cNvPr id="240" name="SubTopic"/>
            <p:cNvSpPr/>
            <p:nvPr/>
          </p:nvSpPr>
          <p:spPr>
            <a:xfrm>
              <a:off x="3375809" y="6875202"/>
              <a:ext cx="1041100" cy="84100"/>
            </a:xfrm>
            <a:custGeom>
              <a:avLst/>
              <a:gdLst>
                <a:gd name="rtl" fmla="*/ 24070 w 1041100"/>
                <a:gd name="rtt" fmla="*/ 9570 h 84100"/>
                <a:gd name="rtr" fmla="*/ 1015870 w 1041100"/>
                <a:gd name="rtb" fmla="*/ 76270 h 84100"/>
              </a:gdLst>
              <a:ahLst/>
              <a:cxnLst/>
              <a:rect l="rtl" t="rtt" r="rtr" b="rtb"/>
              <a:pathLst>
                <a:path w="1041100" h="84100">
                  <a:moveTo>
                    <a:pt x="11600" y="0"/>
                  </a:moveTo>
                  <a:lnTo>
                    <a:pt x="1029500" y="0"/>
                  </a:lnTo>
                  <a:cubicBezTo>
                    <a:pt x="1037295" y="0"/>
                    <a:pt x="1041100" y="3805"/>
                    <a:pt x="1041100" y="11600"/>
                  </a:cubicBezTo>
                  <a:lnTo>
                    <a:pt x="1041100" y="72500"/>
                  </a:lnTo>
                  <a:cubicBezTo>
                    <a:pt x="1041100" y="80295"/>
                    <a:pt x="1037295" y="84100"/>
                    <a:pt x="10295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 the pulmonary vasculature cause:</a:t>
              </a:r>
            </a:p>
          </p:txBody>
        </p:sp>
        <p:sp>
          <p:nvSpPr>
            <p:cNvPr id="242" name="SubTopic"/>
            <p:cNvSpPr/>
            <p:nvPr/>
          </p:nvSpPr>
          <p:spPr>
            <a:xfrm>
              <a:off x="4495209" y="6772252"/>
              <a:ext cx="255200" cy="84100"/>
            </a:xfrm>
            <a:custGeom>
              <a:avLst/>
              <a:gdLst>
                <a:gd name="rtl" fmla="*/ 24070 w 255200"/>
                <a:gd name="rtt" fmla="*/ 9570 h 84100"/>
                <a:gd name="rtr" fmla="*/ 229970 w 255200"/>
                <a:gd name="rtb" fmla="*/ 76270 h 84100"/>
              </a:gdLst>
              <a:ahLst/>
              <a:cxnLst/>
              <a:rect l="rtl" t="rtt" r="rtr" b="rtb"/>
              <a:pathLst>
                <a:path w="255200" h="84100">
                  <a:moveTo>
                    <a:pt x="11600" y="0"/>
                  </a:moveTo>
                  <a:lnTo>
                    <a:pt x="243600" y="0"/>
                  </a:lnTo>
                  <a:cubicBezTo>
                    <a:pt x="251395" y="0"/>
                    <a:pt x="255200" y="3805"/>
                    <a:pt x="255200" y="11600"/>
                  </a:cubicBezTo>
                  <a:lnTo>
                    <a:pt x="255200" y="72500"/>
                  </a:lnTo>
                  <a:cubicBezTo>
                    <a:pt x="255200" y="80295"/>
                    <a:pt x="251395" y="84100"/>
                    <a:pt x="2436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edema.</a:t>
              </a:r>
            </a:p>
          </p:txBody>
        </p:sp>
        <p:sp>
          <p:nvSpPr>
            <p:cNvPr id="244" name="SubTopic"/>
            <p:cNvSpPr/>
            <p:nvPr/>
          </p:nvSpPr>
          <p:spPr>
            <a:xfrm>
              <a:off x="4495209" y="6875202"/>
              <a:ext cx="437900" cy="84100"/>
            </a:xfrm>
            <a:custGeom>
              <a:avLst/>
              <a:gdLst>
                <a:gd name="rtl" fmla="*/ 24070 w 437900"/>
                <a:gd name="rtt" fmla="*/ 9570 h 84100"/>
                <a:gd name="rtr" fmla="*/ 412670 w 437900"/>
                <a:gd name="rtb" fmla="*/ 76270 h 84100"/>
              </a:gdLst>
              <a:ahLst/>
              <a:cxnLst/>
              <a:rect l="rtl" t="rtt" r="rtr" b="rtb"/>
              <a:pathLst>
                <a:path w="437900" h="84100">
                  <a:moveTo>
                    <a:pt x="11600" y="0"/>
                  </a:moveTo>
                  <a:lnTo>
                    <a:pt x="426300" y="0"/>
                  </a:lnTo>
                  <a:cubicBezTo>
                    <a:pt x="434095" y="0"/>
                    <a:pt x="437900" y="3805"/>
                    <a:pt x="437900" y="11600"/>
                  </a:cubicBezTo>
                  <a:lnTo>
                    <a:pt x="437900" y="72500"/>
                  </a:lnTo>
                  <a:cubicBezTo>
                    <a:pt x="437900" y="80295"/>
                    <a:pt x="434095" y="84100"/>
                    <a:pt x="4263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hemorrhages.</a:t>
              </a:r>
            </a:p>
          </p:txBody>
        </p:sp>
        <p:sp>
          <p:nvSpPr>
            <p:cNvPr id="246" name="SubTopic"/>
            <p:cNvSpPr/>
            <p:nvPr/>
          </p:nvSpPr>
          <p:spPr>
            <a:xfrm>
              <a:off x="4495209" y="6978152"/>
              <a:ext cx="907700" cy="84100"/>
            </a:xfrm>
            <a:custGeom>
              <a:avLst/>
              <a:gdLst>
                <a:gd name="rtl" fmla="*/ 24070 w 907700"/>
                <a:gd name="rtt" fmla="*/ 9570 h 84100"/>
                <a:gd name="rtr" fmla="*/ 882470 w 907700"/>
                <a:gd name="rtb" fmla="*/ 76270 h 84100"/>
              </a:gdLst>
              <a:ahLst/>
              <a:cxnLst/>
              <a:rect l="rtl" t="rtt" r="rtr" b="rtb"/>
              <a:pathLst>
                <a:path w="907700" h="84100">
                  <a:moveTo>
                    <a:pt x="11600" y="0"/>
                  </a:moveTo>
                  <a:lnTo>
                    <a:pt x="896100" y="0"/>
                  </a:lnTo>
                  <a:cubicBezTo>
                    <a:pt x="903895" y="0"/>
                    <a:pt x="907700" y="3805"/>
                    <a:pt x="907700" y="11600"/>
                  </a:cubicBezTo>
                  <a:lnTo>
                    <a:pt x="907700" y="72500"/>
                  </a:lnTo>
                  <a:cubicBezTo>
                    <a:pt x="907700" y="80295"/>
                    <a:pt x="903895" y="84100"/>
                    <a:pt x="896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focal atelectasis or emphysema</a:t>
              </a:r>
            </a:p>
          </p:txBody>
        </p:sp>
        <p:sp>
          <p:nvSpPr>
            <p:cNvPr id="248" name="SubTopic"/>
            <p:cNvSpPr/>
            <p:nvPr/>
          </p:nvSpPr>
          <p:spPr>
            <a:xfrm>
              <a:off x="3375809" y="7081102"/>
              <a:ext cx="629300" cy="84100"/>
            </a:xfrm>
            <a:custGeom>
              <a:avLst/>
              <a:gdLst>
                <a:gd name="rtl" fmla="*/ 24070 w 629300"/>
                <a:gd name="rtt" fmla="*/ 9570 h 84100"/>
                <a:gd name="rtr" fmla="*/ 604070 w 629300"/>
                <a:gd name="rtb" fmla="*/ 76270 h 84100"/>
              </a:gdLst>
              <a:ahLst/>
              <a:cxnLst/>
              <a:rect l="rtl" t="rtt" r="rtr" b="rtb"/>
              <a:pathLst>
                <a:path w="629300" h="84100">
                  <a:moveTo>
                    <a:pt x="11600" y="0"/>
                  </a:moveTo>
                  <a:lnTo>
                    <a:pt x="617700" y="0"/>
                  </a:lnTo>
                  <a:cubicBezTo>
                    <a:pt x="625495" y="0"/>
                    <a:pt x="629300" y="3805"/>
                    <a:pt x="629300" y="11600"/>
                  </a:cubicBezTo>
                  <a:lnTo>
                    <a:pt x="629300" y="72500"/>
                  </a:lnTo>
                  <a:cubicBezTo>
                    <a:pt x="629300" y="80295"/>
                    <a:pt x="625495" y="84100"/>
                    <a:pt x="6177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in the CNS can cause</a:t>
              </a:r>
            </a:p>
          </p:txBody>
        </p:sp>
        <p:sp>
          <p:nvSpPr>
            <p:cNvPr id="250" name="SubTopic"/>
            <p:cNvSpPr/>
            <p:nvPr/>
          </p:nvSpPr>
          <p:spPr>
            <a:xfrm>
              <a:off x="4083409" y="7081102"/>
              <a:ext cx="1458700" cy="84100"/>
            </a:xfrm>
            <a:custGeom>
              <a:avLst/>
              <a:gdLst>
                <a:gd name="rtl" fmla="*/ 24070 w 1458700"/>
                <a:gd name="rtt" fmla="*/ 9570 h 84100"/>
                <a:gd name="rtr" fmla="*/ 1433470 w 1458700"/>
                <a:gd name="rtb" fmla="*/ 76270 h 84100"/>
              </a:gdLst>
              <a:ahLst/>
              <a:cxnLst/>
              <a:rect l="rtl" t="rtt" r="rtr" b="rtb"/>
              <a:pathLst>
                <a:path w="1458700" h="84100">
                  <a:moveTo>
                    <a:pt x="11600" y="0"/>
                  </a:moveTo>
                  <a:lnTo>
                    <a:pt x="1447100" y="0"/>
                  </a:lnTo>
                  <a:cubicBezTo>
                    <a:pt x="1454895" y="0"/>
                    <a:pt x="1458700" y="3805"/>
                    <a:pt x="1458700" y="11600"/>
                  </a:cubicBezTo>
                  <a:lnTo>
                    <a:pt x="1458700" y="72500"/>
                  </a:lnTo>
                  <a:cubicBezTo>
                    <a:pt x="1458700" y="80295"/>
                    <a:pt x="1454895" y="84100"/>
                    <a:pt x="1447100" y="84100"/>
                  </a:cubicBezTo>
                  <a:lnTo>
                    <a:pt x="11600" y="84100"/>
                  </a:lnTo>
                  <a:cubicBezTo>
                    <a:pt x="3805" y="84100"/>
                    <a:pt x="0" y="80295"/>
                    <a:pt x="0" y="725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 mental impairment and even sudden onset of coma.</a:t>
              </a:r>
            </a:p>
          </p:txBody>
        </p:sp>
        <p:sp>
          <p:nvSpPr>
            <p:cNvPr id="252" name="SubTopic"/>
            <p:cNvSpPr/>
            <p:nvPr/>
          </p:nvSpPr>
          <p:spPr>
            <a:xfrm>
              <a:off x="3375809" y="6366252"/>
              <a:ext cx="1499300" cy="150800"/>
            </a:xfrm>
            <a:custGeom>
              <a:avLst/>
              <a:gdLst>
                <a:gd name="rtl" fmla="*/ 24070 w 1499300"/>
                <a:gd name="rtt" fmla="*/ 9570 h 150800"/>
                <a:gd name="rtr" fmla="*/ 1474070 w 1499300"/>
                <a:gd name="rtb" fmla="*/ 142970 h 150800"/>
              </a:gdLst>
              <a:ahLst/>
              <a:cxnLst/>
              <a:rect l="rtl" t="rtt" r="rtr" b="rtb"/>
              <a:pathLst>
                <a:path w="1499300" h="1508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139200"/>
                  </a:lnTo>
                  <a:cubicBezTo>
                    <a:pt x="1499300" y="146995"/>
                    <a:pt x="1495495" y="150800"/>
                    <a:pt x="1487700" y="150800"/>
                  </a:cubicBezTo>
                  <a:lnTo>
                    <a:pt x="11600" y="150800"/>
                  </a:lnTo>
                  <a:cubicBezTo>
                    <a:pt x="3805" y="150800"/>
                    <a:pt x="0" y="146995"/>
                    <a:pt x="0" y="139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obstruct vascular flow and cause distal ischemic injury.</a:t>
              </a:r>
            </a:p>
          </p:txBody>
        </p:sp>
        <p:sp>
          <p:nvSpPr>
            <p:cNvPr id="256" name="shape256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22462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35860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49258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62656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22462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35860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49258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62656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22462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35860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49258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62656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22462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35860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49258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62656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22462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35860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49258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62656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18" name="shape318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22462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35860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49258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62656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22462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35860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49258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62656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22462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35860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49258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62656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22462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35860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49258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62656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22462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35860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49258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62656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83" name="shape383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22462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35860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49258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62656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22462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35860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49258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9" name="shape409"/>
            <p:cNvSpPr/>
            <p:nvPr/>
          </p:nvSpPr>
          <p:spPr>
            <a:xfrm>
              <a:off x="62656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22462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35860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49258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62656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3" name="shape423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22462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35860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49258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62656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22462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35860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49258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62656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47" name="shape447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48" name="shape448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22462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22462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35860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35860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49258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49258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0" name="shape460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6265659" y="392447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6265659" y="392447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3" name="shape463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4" name="shape464"/>
            <p:cNvSpPr/>
            <p:nvPr/>
          </p:nvSpPr>
          <p:spPr>
            <a:xfrm>
              <a:off x="22462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5" name="shape465"/>
            <p:cNvSpPr/>
            <p:nvPr/>
          </p:nvSpPr>
          <p:spPr>
            <a:xfrm>
              <a:off x="22462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6" name="shape466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7" name="shape467"/>
            <p:cNvSpPr/>
            <p:nvPr/>
          </p:nvSpPr>
          <p:spPr>
            <a:xfrm>
              <a:off x="35860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8" name="shape468"/>
            <p:cNvSpPr/>
            <p:nvPr/>
          </p:nvSpPr>
          <p:spPr>
            <a:xfrm>
              <a:off x="35860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9" name="shape469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0" name="shape470"/>
            <p:cNvSpPr/>
            <p:nvPr/>
          </p:nvSpPr>
          <p:spPr>
            <a:xfrm>
              <a:off x="49258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1" name="shape471"/>
            <p:cNvSpPr/>
            <p:nvPr/>
          </p:nvSpPr>
          <p:spPr>
            <a:xfrm>
              <a:off x="49258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2" name="shape472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3" name="shape473"/>
            <p:cNvSpPr/>
            <p:nvPr/>
          </p:nvSpPr>
          <p:spPr>
            <a:xfrm>
              <a:off x="6265659" y="17322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4" name="shape474"/>
            <p:cNvSpPr/>
            <p:nvPr/>
          </p:nvSpPr>
          <p:spPr>
            <a:xfrm>
              <a:off x="6265659" y="17322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5" name="shape475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6" name="shape476"/>
            <p:cNvSpPr/>
            <p:nvPr/>
          </p:nvSpPr>
          <p:spPr>
            <a:xfrm>
              <a:off x="22462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7" name="shape477"/>
            <p:cNvSpPr/>
            <p:nvPr/>
          </p:nvSpPr>
          <p:spPr>
            <a:xfrm>
              <a:off x="22462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8" name="shape478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9" name="shape479"/>
            <p:cNvSpPr/>
            <p:nvPr/>
          </p:nvSpPr>
          <p:spPr>
            <a:xfrm>
              <a:off x="35860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0" name="shape480"/>
            <p:cNvSpPr/>
            <p:nvPr/>
          </p:nvSpPr>
          <p:spPr>
            <a:xfrm>
              <a:off x="35860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1" name="shape481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2" name="shape482"/>
            <p:cNvSpPr/>
            <p:nvPr/>
          </p:nvSpPr>
          <p:spPr>
            <a:xfrm>
              <a:off x="49258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3" name="shape483"/>
            <p:cNvSpPr/>
            <p:nvPr/>
          </p:nvSpPr>
          <p:spPr>
            <a:xfrm>
              <a:off x="49258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4" name="shape484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5" name="shape485"/>
            <p:cNvSpPr/>
            <p:nvPr/>
          </p:nvSpPr>
          <p:spPr>
            <a:xfrm>
              <a:off x="6265659" y="30720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6" name="shape486"/>
            <p:cNvSpPr/>
            <p:nvPr/>
          </p:nvSpPr>
          <p:spPr>
            <a:xfrm>
              <a:off x="6265659" y="30720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7" name="shape487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8" name="shape488"/>
            <p:cNvSpPr/>
            <p:nvPr/>
          </p:nvSpPr>
          <p:spPr>
            <a:xfrm>
              <a:off x="22462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9" name="shape489"/>
            <p:cNvSpPr/>
            <p:nvPr/>
          </p:nvSpPr>
          <p:spPr>
            <a:xfrm>
              <a:off x="22462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0" name="shape490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1" name="shape491"/>
            <p:cNvSpPr/>
            <p:nvPr/>
          </p:nvSpPr>
          <p:spPr>
            <a:xfrm>
              <a:off x="35860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2" name="shape492"/>
            <p:cNvSpPr/>
            <p:nvPr/>
          </p:nvSpPr>
          <p:spPr>
            <a:xfrm>
              <a:off x="35860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3" name="shape493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4" name="shape494"/>
            <p:cNvSpPr/>
            <p:nvPr/>
          </p:nvSpPr>
          <p:spPr>
            <a:xfrm>
              <a:off x="49258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5" name="shape495"/>
            <p:cNvSpPr/>
            <p:nvPr/>
          </p:nvSpPr>
          <p:spPr>
            <a:xfrm>
              <a:off x="49258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6" name="shape496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7" name="shape497"/>
            <p:cNvSpPr/>
            <p:nvPr/>
          </p:nvSpPr>
          <p:spPr>
            <a:xfrm>
              <a:off x="6265659" y="44118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8" name="shape498"/>
            <p:cNvSpPr/>
            <p:nvPr/>
          </p:nvSpPr>
          <p:spPr>
            <a:xfrm>
              <a:off x="6265659" y="44118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9" name="shape499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0" name="shape500"/>
            <p:cNvSpPr/>
            <p:nvPr/>
          </p:nvSpPr>
          <p:spPr>
            <a:xfrm>
              <a:off x="22462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1" name="shape501"/>
            <p:cNvSpPr/>
            <p:nvPr/>
          </p:nvSpPr>
          <p:spPr>
            <a:xfrm>
              <a:off x="22462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2" name="shape502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3" name="shape503"/>
            <p:cNvSpPr/>
            <p:nvPr/>
          </p:nvSpPr>
          <p:spPr>
            <a:xfrm>
              <a:off x="35860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4" name="shape504"/>
            <p:cNvSpPr/>
            <p:nvPr/>
          </p:nvSpPr>
          <p:spPr>
            <a:xfrm>
              <a:off x="35860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5" name="shape505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6" name="shape506"/>
            <p:cNvSpPr/>
            <p:nvPr/>
          </p:nvSpPr>
          <p:spPr>
            <a:xfrm>
              <a:off x="49258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7" name="shape507"/>
            <p:cNvSpPr/>
            <p:nvPr/>
          </p:nvSpPr>
          <p:spPr>
            <a:xfrm>
              <a:off x="49258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8" name="shape508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9" name="shape509"/>
            <p:cNvSpPr/>
            <p:nvPr/>
          </p:nvSpPr>
          <p:spPr>
            <a:xfrm>
              <a:off x="6265659" y="5751648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0" name="shape510"/>
            <p:cNvSpPr/>
            <p:nvPr/>
          </p:nvSpPr>
          <p:spPr>
            <a:xfrm>
              <a:off x="6265659" y="5751648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1" name="shape511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512" name="shape512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513" name="shape513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514" name="shape514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515" name="shape515"/>
            <p:cNvSpPr/>
            <p:nvPr/>
          </p:nvSpPr>
          <p:spPr>
            <a:xfrm>
              <a:off x="7378178" y="0"/>
              <a:ext cx="1339800" cy="1339800"/>
            </a:xfrm>
            <a:custGeom>
              <a:avLst/>
              <a:gdLst/>
              <a:ahLst/>
              <a:cxnLst/>
              <a:rect l="0" t="0" r="0" b="0"/>
              <a:pathLst>
                <a:path w="1339800" h="13398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0" name="Group200"/>
          <p:cNvGrpSpPr/>
          <p:nvPr/>
        </p:nvGrpSpPr>
        <p:grpSpPr>
          <a:xfrm>
            <a:off x="99151" y="-727114"/>
            <a:ext cx="8956713" cy="6544019"/>
            <a:chOff x="2107870" y="2179825"/>
            <a:chExt cx="4928260" cy="2498350"/>
          </a:xfrm>
        </p:grpSpPr>
        <p:sp>
          <p:nvSpPr>
            <p:cNvPr id="104" name="MMConnector"/>
            <p:cNvSpPr/>
            <p:nvPr/>
          </p:nvSpPr>
          <p:spPr>
            <a:xfrm>
              <a:off x="2565490" y="3153058"/>
              <a:ext cx="322677" cy="953828"/>
            </a:xfrm>
            <a:custGeom>
              <a:avLst/>
              <a:gdLst/>
              <a:ahLst/>
              <a:cxnLst/>
              <a:rect l="0" t="0" r="0" b="0"/>
              <a:pathLst>
                <a:path w="322677" h="953828" fill="none">
                  <a:moveTo>
                    <a:pt x="-112137" y="431964"/>
                  </a:moveTo>
                  <a:cubicBezTo>
                    <a:pt x="-91999" y="87796"/>
                    <a:pt x="32104" y="-521864"/>
                    <a:pt x="210540" y="-521864"/>
                  </a:cubicBezTo>
                </a:path>
              </a:pathLst>
            </a:custGeom>
            <a:noFill/>
            <a:ln w="8700" cap="rnd">
              <a:solidFill>
                <a:srgbClr val="454545"/>
              </a:solidFill>
              <a:round/>
            </a:ln>
          </p:spPr>
        </p:sp>
        <p:sp>
          <p:nvSpPr>
            <p:cNvPr id="106" name="MMConnector"/>
            <p:cNvSpPr/>
            <p:nvPr/>
          </p:nvSpPr>
          <p:spPr>
            <a:xfrm>
              <a:off x="2565490" y="3292258"/>
              <a:ext cx="313619" cy="675428"/>
            </a:xfrm>
            <a:custGeom>
              <a:avLst/>
              <a:gdLst/>
              <a:ahLst/>
              <a:cxnLst/>
              <a:rect l="0" t="0" r="0" b="0"/>
              <a:pathLst>
                <a:path w="313619" h="675428" fill="none">
                  <a:moveTo>
                    <a:pt x="-103079" y="292764"/>
                  </a:moveTo>
                  <a:cubicBezTo>
                    <a:pt x="-77925" y="37126"/>
                    <a:pt x="41345" y="-382664"/>
                    <a:pt x="210540" y="-382664"/>
                  </a:cubicBezTo>
                </a:path>
              </a:pathLst>
            </a:custGeom>
            <a:noFill/>
            <a:ln w="8700" cap="rnd">
              <a:solidFill>
                <a:srgbClr val="454545"/>
              </a:solidFill>
              <a:round/>
            </a:ln>
          </p:spPr>
        </p:sp>
        <p:sp>
          <p:nvSpPr>
            <p:cNvPr id="108" name="MMConnector"/>
            <p:cNvSpPr/>
            <p:nvPr/>
          </p:nvSpPr>
          <p:spPr>
            <a:xfrm>
              <a:off x="2565490" y="3844730"/>
              <a:ext cx="267389" cy="249866"/>
            </a:xfrm>
            <a:custGeom>
              <a:avLst/>
              <a:gdLst/>
              <a:ahLst/>
              <a:cxnLst/>
              <a:rect l="0" t="0" r="0" b="0"/>
              <a:pathLst>
                <a:path w="267389" h="249866" fill="none">
                  <a:moveTo>
                    <a:pt x="-56849" y="-80057"/>
                  </a:moveTo>
                  <a:cubicBezTo>
                    <a:pt x="-18115" y="30903"/>
                    <a:pt x="79521" y="169809"/>
                    <a:pt x="210540" y="169809"/>
                  </a:cubicBezTo>
                </a:path>
              </a:pathLst>
            </a:custGeom>
            <a:noFill/>
            <a:ln w="8700" cap="rnd">
              <a:solidFill>
                <a:srgbClr val="454545"/>
              </a:solidFill>
              <a:round/>
            </a:ln>
          </p:spPr>
        </p:sp>
        <p:sp>
          <p:nvSpPr>
            <p:cNvPr id="112" name="MMConnector"/>
            <p:cNvSpPr/>
            <p:nvPr/>
          </p:nvSpPr>
          <p:spPr>
            <a:xfrm>
              <a:off x="3548880" y="3933362"/>
              <a:ext cx="78300" cy="162355"/>
            </a:xfrm>
            <a:custGeom>
              <a:avLst/>
              <a:gdLst/>
              <a:ahLst/>
              <a:cxnLst/>
              <a:rect l="0" t="0" r="0" b="0"/>
              <a:pathLst>
                <a:path w="78300" h="162355" fill="none">
                  <a:moveTo>
                    <a:pt x="-39150" y="81177"/>
                  </a:moveTo>
                  <a:lnTo>
                    <a:pt x="0" y="81177"/>
                  </a:lnTo>
                  <a:lnTo>
                    <a:pt x="0" y="-63777"/>
                  </a:lnTo>
                  <a:cubicBezTo>
                    <a:pt x="0" y="-73382"/>
                    <a:pt x="7795" y="-81177"/>
                    <a:pt x="17400" y="-81177"/>
                  </a:cubicBezTo>
                  <a:lnTo>
                    <a:pt x="39150" y="-8117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4" name="MMConnector"/>
            <p:cNvSpPr/>
            <p:nvPr/>
          </p:nvSpPr>
          <p:spPr>
            <a:xfrm>
              <a:off x="3789580" y="3757617"/>
              <a:ext cx="78300" cy="189134"/>
            </a:xfrm>
            <a:custGeom>
              <a:avLst/>
              <a:gdLst/>
              <a:ahLst/>
              <a:cxnLst/>
              <a:rect l="0" t="0" r="0" b="0"/>
              <a:pathLst>
                <a:path w="78300" h="189134" fill="none">
                  <a:moveTo>
                    <a:pt x="-39150" y="94567"/>
                  </a:moveTo>
                  <a:lnTo>
                    <a:pt x="0" y="94567"/>
                  </a:lnTo>
                  <a:lnTo>
                    <a:pt x="0" y="-77167"/>
                  </a:lnTo>
                  <a:cubicBezTo>
                    <a:pt x="0" y="-86772"/>
                    <a:pt x="7795" y="-94567"/>
                    <a:pt x="17400" y="-94567"/>
                  </a:cubicBezTo>
                  <a:lnTo>
                    <a:pt x="39150" y="-9456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6" name="MMConnector"/>
            <p:cNvSpPr/>
            <p:nvPr/>
          </p:nvSpPr>
          <p:spPr>
            <a:xfrm>
              <a:off x="3789580" y="3946752"/>
              <a:ext cx="39150" cy="189134"/>
            </a:xfrm>
            <a:custGeom>
              <a:avLst/>
              <a:gdLst/>
              <a:ahLst/>
              <a:cxnLst/>
              <a:rect l="0" t="0" r="0" b="0"/>
              <a:pathLst>
                <a:path w="39150" h="189134" fill="none">
                  <a:moveTo>
                    <a:pt x="0" y="-94567"/>
                  </a:moveTo>
                  <a:lnTo>
                    <a:pt x="0" y="77167"/>
                  </a:lnTo>
                  <a:cubicBezTo>
                    <a:pt x="0" y="86772"/>
                    <a:pt x="7795" y="94567"/>
                    <a:pt x="17400" y="94567"/>
                  </a:cubicBezTo>
                  <a:lnTo>
                    <a:pt x="39150" y="9456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18" name="MMConnector"/>
            <p:cNvSpPr/>
            <p:nvPr/>
          </p:nvSpPr>
          <p:spPr>
            <a:xfrm>
              <a:off x="3548880" y="4095716"/>
              <a:ext cx="39150" cy="162355"/>
            </a:xfrm>
            <a:custGeom>
              <a:avLst/>
              <a:gdLst/>
              <a:ahLst/>
              <a:cxnLst/>
              <a:rect l="0" t="0" r="0" b="0"/>
              <a:pathLst>
                <a:path w="39150" h="162355" fill="none">
                  <a:moveTo>
                    <a:pt x="0" y="-81177"/>
                  </a:moveTo>
                  <a:lnTo>
                    <a:pt x="0" y="63777"/>
                  </a:lnTo>
                  <a:cubicBezTo>
                    <a:pt x="0" y="73382"/>
                    <a:pt x="7795" y="81177"/>
                    <a:pt x="17400" y="81177"/>
                  </a:cubicBezTo>
                  <a:lnTo>
                    <a:pt x="39150" y="8117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20" name="MMConnector"/>
            <p:cNvSpPr/>
            <p:nvPr/>
          </p:nvSpPr>
          <p:spPr>
            <a:xfrm>
              <a:off x="3980980" y="4176894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22" name="MMConnector"/>
            <p:cNvSpPr/>
            <p:nvPr/>
          </p:nvSpPr>
          <p:spPr>
            <a:xfrm>
              <a:off x="4221680" y="3553303"/>
              <a:ext cx="78300" cy="219494"/>
            </a:xfrm>
            <a:custGeom>
              <a:avLst/>
              <a:gdLst/>
              <a:ahLst/>
              <a:cxnLst/>
              <a:rect l="0" t="0" r="0" b="0"/>
              <a:pathLst>
                <a:path w="78300" h="219494" fill="none">
                  <a:moveTo>
                    <a:pt x="-39150" y="109747"/>
                  </a:moveTo>
                  <a:lnTo>
                    <a:pt x="0" y="109747"/>
                  </a:lnTo>
                  <a:lnTo>
                    <a:pt x="0" y="-92347"/>
                  </a:lnTo>
                  <a:cubicBezTo>
                    <a:pt x="0" y="-101952"/>
                    <a:pt x="7795" y="-109747"/>
                    <a:pt x="17400" y="-109747"/>
                  </a:cubicBezTo>
                  <a:lnTo>
                    <a:pt x="39150" y="-10974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38" name="MMConnector"/>
            <p:cNvSpPr/>
            <p:nvPr/>
          </p:nvSpPr>
          <p:spPr>
            <a:xfrm>
              <a:off x="5773180" y="3360906"/>
              <a:ext cx="78300" cy="41325"/>
            </a:xfrm>
            <a:custGeom>
              <a:avLst/>
              <a:gdLst/>
              <a:ahLst/>
              <a:cxnLst/>
              <a:rect l="0" t="0" r="0" b="0"/>
              <a:pathLst>
                <a:path w="78300" h="41325" fill="none">
                  <a:moveTo>
                    <a:pt x="-39150" y="20663"/>
                  </a:moveTo>
                  <a:lnTo>
                    <a:pt x="0" y="20663"/>
                  </a:lnTo>
                  <a:lnTo>
                    <a:pt x="0" y="-3262"/>
                  </a:lnTo>
                  <a:cubicBezTo>
                    <a:pt x="0" y="-12867"/>
                    <a:pt x="7795" y="-20662"/>
                    <a:pt x="17400" y="-20662"/>
                  </a:cubicBezTo>
                  <a:lnTo>
                    <a:pt x="39150" y="-206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5773180" y="3402231"/>
              <a:ext cx="39150" cy="41325"/>
            </a:xfrm>
            <a:custGeom>
              <a:avLst/>
              <a:gdLst/>
              <a:ahLst/>
              <a:cxnLst/>
              <a:rect l="0" t="0" r="0" b="0"/>
              <a:pathLst>
                <a:path w="39150" h="41325" fill="none">
                  <a:moveTo>
                    <a:pt x="0" y="-20662"/>
                  </a:moveTo>
                  <a:lnTo>
                    <a:pt x="0" y="3263"/>
                  </a:lnTo>
                  <a:cubicBezTo>
                    <a:pt x="0" y="12867"/>
                    <a:pt x="7795" y="20663"/>
                    <a:pt x="17400" y="20663"/>
                  </a:cubicBezTo>
                  <a:lnTo>
                    <a:pt x="39150" y="2066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0" name="MMConnector"/>
            <p:cNvSpPr/>
            <p:nvPr/>
          </p:nvSpPr>
          <p:spPr>
            <a:xfrm>
              <a:off x="5802180" y="3505544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5541180" y="3412562"/>
              <a:ext cx="78300" cy="61988"/>
            </a:xfrm>
            <a:custGeom>
              <a:avLst/>
              <a:gdLst/>
              <a:ahLst/>
              <a:cxnLst/>
              <a:rect l="0" t="0" r="0" b="0"/>
              <a:pathLst>
                <a:path w="78300" h="61988" fill="none">
                  <a:moveTo>
                    <a:pt x="-39150" y="30994"/>
                  </a:moveTo>
                  <a:lnTo>
                    <a:pt x="0" y="30994"/>
                  </a:lnTo>
                  <a:lnTo>
                    <a:pt x="0" y="-13594"/>
                  </a:lnTo>
                  <a:cubicBezTo>
                    <a:pt x="0" y="-23199"/>
                    <a:pt x="7795" y="-30994"/>
                    <a:pt x="17400" y="-30994"/>
                  </a:cubicBezTo>
                  <a:lnTo>
                    <a:pt x="39150" y="-30994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2" name="MMConnector"/>
            <p:cNvSpPr/>
            <p:nvPr/>
          </p:nvSpPr>
          <p:spPr>
            <a:xfrm>
              <a:off x="5541180" y="3474550"/>
              <a:ext cx="39150" cy="61988"/>
            </a:xfrm>
            <a:custGeom>
              <a:avLst/>
              <a:gdLst/>
              <a:ahLst/>
              <a:cxnLst/>
              <a:rect l="0" t="0" r="0" b="0"/>
              <a:pathLst>
                <a:path w="39150" h="61988" fill="none">
                  <a:moveTo>
                    <a:pt x="0" y="-30994"/>
                  </a:moveTo>
                  <a:lnTo>
                    <a:pt x="0" y="13594"/>
                  </a:lnTo>
                  <a:cubicBezTo>
                    <a:pt x="0" y="23199"/>
                    <a:pt x="7795" y="30994"/>
                    <a:pt x="17400" y="30994"/>
                  </a:cubicBezTo>
                  <a:lnTo>
                    <a:pt x="39150" y="30994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44" name="MMConnector"/>
            <p:cNvSpPr/>
            <p:nvPr/>
          </p:nvSpPr>
          <p:spPr>
            <a:xfrm>
              <a:off x="4221680" y="3646284"/>
              <a:ext cx="39150" cy="33531"/>
            </a:xfrm>
            <a:custGeom>
              <a:avLst/>
              <a:gdLst/>
              <a:ahLst/>
              <a:cxnLst/>
              <a:rect l="0" t="0" r="0" b="0"/>
              <a:pathLst>
                <a:path w="39150" h="33531" fill="none">
                  <a:moveTo>
                    <a:pt x="0" y="16766"/>
                  </a:moveTo>
                  <a:lnTo>
                    <a:pt x="0" y="634"/>
                  </a:lnTo>
                  <a:cubicBezTo>
                    <a:pt x="0" y="-8970"/>
                    <a:pt x="7795" y="-16766"/>
                    <a:pt x="17400" y="-16766"/>
                  </a:cubicBezTo>
                  <a:lnTo>
                    <a:pt x="39150" y="-1676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0" name="MMConnector"/>
            <p:cNvSpPr/>
            <p:nvPr/>
          </p:nvSpPr>
          <p:spPr>
            <a:xfrm>
              <a:off x="5370080" y="3608856"/>
              <a:ext cx="78300" cy="41325"/>
            </a:xfrm>
            <a:custGeom>
              <a:avLst/>
              <a:gdLst/>
              <a:ahLst/>
              <a:cxnLst/>
              <a:rect l="0" t="0" r="0" b="0"/>
              <a:pathLst>
                <a:path w="78300" h="41325" fill="none">
                  <a:moveTo>
                    <a:pt x="-39150" y="20663"/>
                  </a:moveTo>
                  <a:lnTo>
                    <a:pt x="0" y="20663"/>
                  </a:lnTo>
                  <a:lnTo>
                    <a:pt x="0" y="-3262"/>
                  </a:lnTo>
                  <a:cubicBezTo>
                    <a:pt x="0" y="-12867"/>
                    <a:pt x="7795" y="-20662"/>
                    <a:pt x="17400" y="-20662"/>
                  </a:cubicBezTo>
                  <a:lnTo>
                    <a:pt x="39150" y="-206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2" name="MMConnector"/>
            <p:cNvSpPr/>
            <p:nvPr/>
          </p:nvSpPr>
          <p:spPr>
            <a:xfrm>
              <a:off x="5602080" y="3588194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5370080" y="3650181"/>
              <a:ext cx="39150" cy="41325"/>
            </a:xfrm>
            <a:custGeom>
              <a:avLst/>
              <a:gdLst/>
              <a:ahLst/>
              <a:cxnLst/>
              <a:rect l="0" t="0" r="0" b="0"/>
              <a:pathLst>
                <a:path w="39150" h="41325" fill="none">
                  <a:moveTo>
                    <a:pt x="0" y="-20662"/>
                  </a:moveTo>
                  <a:lnTo>
                    <a:pt x="0" y="3263"/>
                  </a:lnTo>
                  <a:cubicBezTo>
                    <a:pt x="0" y="12867"/>
                    <a:pt x="7795" y="20663"/>
                    <a:pt x="17400" y="20663"/>
                  </a:cubicBezTo>
                  <a:lnTo>
                    <a:pt x="39150" y="2066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5631080" y="3670844"/>
              <a:ext cx="78300" cy="2900"/>
            </a:xfrm>
            <a:custGeom>
              <a:avLst/>
              <a:gdLst/>
              <a:ahLst/>
              <a:cxnLst/>
              <a:rect l="0" t="0" r="0" b="0"/>
              <a:pathLst>
                <a:path w="78300" h="2900" fill="none">
                  <a:moveTo>
                    <a:pt x="-39150" y="0"/>
                  </a:moveTo>
                  <a:lnTo>
                    <a:pt x="0" y="0"/>
                  </a:ln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4221680" y="3719872"/>
              <a:ext cx="39150" cy="113644"/>
            </a:xfrm>
            <a:custGeom>
              <a:avLst/>
              <a:gdLst/>
              <a:ahLst/>
              <a:cxnLst/>
              <a:rect l="0" t="0" r="0" b="0"/>
              <a:pathLst>
                <a:path w="39150" h="113644" fill="none">
                  <a:moveTo>
                    <a:pt x="0" y="-56822"/>
                  </a:moveTo>
                  <a:lnTo>
                    <a:pt x="0" y="39422"/>
                  </a:lnTo>
                  <a:cubicBezTo>
                    <a:pt x="0" y="49027"/>
                    <a:pt x="7795" y="56822"/>
                    <a:pt x="17400" y="56822"/>
                  </a:cubicBezTo>
                  <a:lnTo>
                    <a:pt x="39150" y="5682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4221680" y="3772797"/>
              <a:ext cx="39150" cy="219494"/>
            </a:xfrm>
            <a:custGeom>
              <a:avLst/>
              <a:gdLst/>
              <a:ahLst/>
              <a:cxnLst/>
              <a:rect l="0" t="0" r="0" b="0"/>
              <a:pathLst>
                <a:path w="39150" h="219494" fill="none">
                  <a:moveTo>
                    <a:pt x="0" y="-109747"/>
                  </a:moveTo>
                  <a:lnTo>
                    <a:pt x="0" y="92347"/>
                  </a:lnTo>
                  <a:cubicBezTo>
                    <a:pt x="0" y="101952"/>
                    <a:pt x="7795" y="109747"/>
                    <a:pt x="17400" y="109747"/>
                  </a:cubicBezTo>
                  <a:lnTo>
                    <a:pt x="39150" y="10974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4172380" y="4014856"/>
              <a:ext cx="78300" cy="52925"/>
            </a:xfrm>
            <a:custGeom>
              <a:avLst/>
              <a:gdLst/>
              <a:ahLst/>
              <a:cxnLst/>
              <a:rect l="0" t="0" r="0" b="0"/>
              <a:pathLst>
                <a:path w="78300" h="52925" fill="none">
                  <a:moveTo>
                    <a:pt x="-39150" y="26463"/>
                  </a:moveTo>
                  <a:lnTo>
                    <a:pt x="0" y="26463"/>
                  </a:lnTo>
                  <a:lnTo>
                    <a:pt x="0" y="-9062"/>
                  </a:lnTo>
                  <a:cubicBezTo>
                    <a:pt x="0" y="-18667"/>
                    <a:pt x="7795" y="-26462"/>
                    <a:pt x="17400" y="-26462"/>
                  </a:cubicBezTo>
                  <a:lnTo>
                    <a:pt x="39150" y="-264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4172380" y="4067781"/>
              <a:ext cx="39150" cy="52925"/>
            </a:xfrm>
            <a:custGeom>
              <a:avLst/>
              <a:gdLst/>
              <a:ahLst/>
              <a:cxnLst/>
              <a:rect l="0" t="0" r="0" b="0"/>
              <a:pathLst>
                <a:path w="39150" h="52925" fill="none">
                  <a:moveTo>
                    <a:pt x="0" y="-26462"/>
                  </a:moveTo>
                  <a:lnTo>
                    <a:pt x="0" y="9063"/>
                  </a:lnTo>
                  <a:cubicBezTo>
                    <a:pt x="0" y="18667"/>
                    <a:pt x="7795" y="26463"/>
                    <a:pt x="17400" y="26463"/>
                  </a:cubicBezTo>
                  <a:lnTo>
                    <a:pt x="39150" y="2646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2565490" y="4196786"/>
              <a:ext cx="322677" cy="953828"/>
            </a:xfrm>
            <a:custGeom>
              <a:avLst/>
              <a:gdLst/>
              <a:ahLst/>
              <a:cxnLst/>
              <a:rect l="0" t="0" r="0" b="0"/>
              <a:pathLst>
                <a:path w="322677" h="953828" fill="none">
                  <a:moveTo>
                    <a:pt x="-112137" y="-431964"/>
                  </a:moveTo>
                  <a:cubicBezTo>
                    <a:pt x="-91999" y="-87796"/>
                    <a:pt x="32104" y="521864"/>
                    <a:pt x="210540" y="521864"/>
                  </a:cubicBezTo>
                </a:path>
              </a:pathLst>
            </a:custGeom>
            <a:noFill/>
            <a:ln w="8700" cap="rnd">
              <a:solidFill>
                <a:srgbClr val="454545"/>
              </a:solidFill>
              <a:round/>
            </a:ln>
          </p:spPr>
        </p:sp>
        <p:sp>
          <p:nvSpPr>
            <p:cNvPr id="172" name="MMConnector"/>
            <p:cNvSpPr/>
            <p:nvPr/>
          </p:nvSpPr>
          <p:spPr>
            <a:xfrm>
              <a:off x="3131280" y="4620503"/>
              <a:ext cx="78300" cy="196294"/>
            </a:xfrm>
            <a:custGeom>
              <a:avLst/>
              <a:gdLst/>
              <a:ahLst/>
              <a:cxnLst/>
              <a:rect l="0" t="0" r="0" b="0"/>
              <a:pathLst>
                <a:path w="78300" h="196294" fill="none">
                  <a:moveTo>
                    <a:pt x="-39150" y="98147"/>
                  </a:moveTo>
                  <a:lnTo>
                    <a:pt x="0" y="98147"/>
                  </a:lnTo>
                  <a:lnTo>
                    <a:pt x="0" y="-80747"/>
                  </a:lnTo>
                  <a:cubicBezTo>
                    <a:pt x="0" y="-90352"/>
                    <a:pt x="7795" y="-98147"/>
                    <a:pt x="17400" y="-98147"/>
                  </a:cubicBezTo>
                  <a:lnTo>
                    <a:pt x="39150" y="-9814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4" name="MMConnector"/>
            <p:cNvSpPr/>
            <p:nvPr/>
          </p:nvSpPr>
          <p:spPr>
            <a:xfrm>
              <a:off x="3795380" y="4470700"/>
              <a:ext cx="78300" cy="103313"/>
            </a:xfrm>
            <a:custGeom>
              <a:avLst/>
              <a:gdLst/>
              <a:ahLst/>
              <a:cxnLst/>
              <a:rect l="0" t="0" r="0" b="0"/>
              <a:pathLst>
                <a:path w="78300" h="103313" fill="none">
                  <a:moveTo>
                    <a:pt x="-39150" y="51656"/>
                  </a:moveTo>
                  <a:lnTo>
                    <a:pt x="0" y="51656"/>
                  </a:lnTo>
                  <a:lnTo>
                    <a:pt x="0" y="-34256"/>
                  </a:lnTo>
                  <a:cubicBezTo>
                    <a:pt x="0" y="-43861"/>
                    <a:pt x="7795" y="-51656"/>
                    <a:pt x="17400" y="-51656"/>
                  </a:cubicBezTo>
                  <a:lnTo>
                    <a:pt x="39150" y="-5165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6" name="MMConnector"/>
            <p:cNvSpPr/>
            <p:nvPr/>
          </p:nvSpPr>
          <p:spPr>
            <a:xfrm>
              <a:off x="4819080" y="4377719"/>
              <a:ext cx="78300" cy="82650"/>
            </a:xfrm>
            <a:custGeom>
              <a:avLst/>
              <a:gdLst/>
              <a:ahLst/>
              <a:cxnLst/>
              <a:rect l="0" t="0" r="0" b="0"/>
              <a:pathLst>
                <a:path w="78300" h="82650" fill="none">
                  <a:moveTo>
                    <a:pt x="-39150" y="41325"/>
                  </a:moveTo>
                  <a:lnTo>
                    <a:pt x="0" y="41325"/>
                  </a:lnTo>
                  <a:lnTo>
                    <a:pt x="0" y="-23925"/>
                  </a:lnTo>
                  <a:cubicBezTo>
                    <a:pt x="0" y="-33530"/>
                    <a:pt x="7795" y="-41325"/>
                    <a:pt x="17400" y="-41325"/>
                  </a:cubicBezTo>
                  <a:lnTo>
                    <a:pt x="39150" y="-4132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78" name="MMConnector"/>
            <p:cNvSpPr/>
            <p:nvPr/>
          </p:nvSpPr>
          <p:spPr>
            <a:xfrm>
              <a:off x="4819080" y="4419044"/>
              <a:ext cx="39150" cy="2900"/>
            </a:xfrm>
            <a:custGeom>
              <a:avLst/>
              <a:gdLst/>
              <a:ahLst/>
              <a:cxnLst/>
              <a:rect l="0" t="0" r="0" b="0"/>
              <a:pathLst>
                <a:path w="39150" h="2900" fill="none">
                  <a:moveTo>
                    <a:pt x="0" y="0"/>
                  </a:move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0" name="MMConnector"/>
            <p:cNvSpPr/>
            <p:nvPr/>
          </p:nvSpPr>
          <p:spPr>
            <a:xfrm>
              <a:off x="4819080" y="4460369"/>
              <a:ext cx="39150" cy="82650"/>
            </a:xfrm>
            <a:custGeom>
              <a:avLst/>
              <a:gdLst/>
              <a:ahLst/>
              <a:cxnLst/>
              <a:rect l="0" t="0" r="0" b="0"/>
              <a:pathLst>
                <a:path w="39150" h="82650" fill="none">
                  <a:moveTo>
                    <a:pt x="0" y="-41325"/>
                  </a:moveTo>
                  <a:lnTo>
                    <a:pt x="0" y="23925"/>
                  </a:lnTo>
                  <a:cubicBezTo>
                    <a:pt x="0" y="33530"/>
                    <a:pt x="7795" y="41325"/>
                    <a:pt x="17400" y="41325"/>
                  </a:cubicBezTo>
                  <a:lnTo>
                    <a:pt x="39150" y="4132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2" name="MMConnector"/>
            <p:cNvSpPr/>
            <p:nvPr/>
          </p:nvSpPr>
          <p:spPr>
            <a:xfrm>
              <a:off x="3795380" y="4574012"/>
              <a:ext cx="39150" cy="103313"/>
            </a:xfrm>
            <a:custGeom>
              <a:avLst/>
              <a:gdLst/>
              <a:ahLst/>
              <a:cxnLst/>
              <a:rect l="0" t="0" r="0" b="0"/>
              <a:pathLst>
                <a:path w="39150" h="103313" fill="none">
                  <a:moveTo>
                    <a:pt x="0" y="-51656"/>
                  </a:moveTo>
                  <a:lnTo>
                    <a:pt x="0" y="34256"/>
                  </a:lnTo>
                  <a:cubicBezTo>
                    <a:pt x="0" y="43861"/>
                    <a:pt x="7795" y="51656"/>
                    <a:pt x="17400" y="51656"/>
                  </a:cubicBezTo>
                  <a:lnTo>
                    <a:pt x="39150" y="51656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4" name="MMConnector"/>
            <p:cNvSpPr/>
            <p:nvPr/>
          </p:nvSpPr>
          <p:spPr>
            <a:xfrm>
              <a:off x="5082980" y="4605006"/>
              <a:ext cx="78300" cy="41325"/>
            </a:xfrm>
            <a:custGeom>
              <a:avLst/>
              <a:gdLst/>
              <a:ahLst/>
              <a:cxnLst/>
              <a:rect l="0" t="0" r="0" b="0"/>
              <a:pathLst>
                <a:path w="78300" h="41325" fill="none">
                  <a:moveTo>
                    <a:pt x="-39150" y="20663"/>
                  </a:moveTo>
                  <a:lnTo>
                    <a:pt x="0" y="20663"/>
                  </a:lnTo>
                  <a:lnTo>
                    <a:pt x="0" y="-3262"/>
                  </a:lnTo>
                  <a:cubicBezTo>
                    <a:pt x="0" y="-12867"/>
                    <a:pt x="7795" y="-20662"/>
                    <a:pt x="17400" y="-20662"/>
                  </a:cubicBezTo>
                  <a:lnTo>
                    <a:pt x="39150" y="-20662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6" name="MMConnector"/>
            <p:cNvSpPr/>
            <p:nvPr/>
          </p:nvSpPr>
          <p:spPr>
            <a:xfrm>
              <a:off x="5082980" y="4646331"/>
              <a:ext cx="39150" cy="41325"/>
            </a:xfrm>
            <a:custGeom>
              <a:avLst/>
              <a:gdLst/>
              <a:ahLst/>
              <a:cxnLst/>
              <a:rect l="0" t="0" r="0" b="0"/>
              <a:pathLst>
                <a:path w="39150" h="41325" fill="none">
                  <a:moveTo>
                    <a:pt x="0" y="-20662"/>
                  </a:moveTo>
                  <a:lnTo>
                    <a:pt x="0" y="3263"/>
                  </a:lnTo>
                  <a:cubicBezTo>
                    <a:pt x="0" y="12867"/>
                    <a:pt x="7795" y="20663"/>
                    <a:pt x="17400" y="20663"/>
                  </a:cubicBezTo>
                  <a:lnTo>
                    <a:pt x="39150" y="20663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88" name="MMConnector"/>
            <p:cNvSpPr/>
            <p:nvPr/>
          </p:nvSpPr>
          <p:spPr>
            <a:xfrm>
              <a:off x="3131280" y="4734147"/>
              <a:ext cx="39150" cy="30994"/>
            </a:xfrm>
            <a:custGeom>
              <a:avLst/>
              <a:gdLst/>
              <a:ahLst/>
              <a:cxnLst/>
              <a:rect l="0" t="0" r="0" b="0"/>
              <a:pathLst>
                <a:path w="39150" h="30994" fill="none">
                  <a:moveTo>
                    <a:pt x="0" y="-15497"/>
                  </a:moveTo>
                  <a:lnTo>
                    <a:pt x="0" y="-1903"/>
                  </a:lnTo>
                  <a:cubicBezTo>
                    <a:pt x="0" y="7702"/>
                    <a:pt x="7795" y="15497"/>
                    <a:pt x="17400" y="15497"/>
                  </a:cubicBezTo>
                  <a:lnTo>
                    <a:pt x="39150" y="1549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0" name="MMConnector"/>
            <p:cNvSpPr/>
            <p:nvPr/>
          </p:nvSpPr>
          <p:spPr>
            <a:xfrm>
              <a:off x="3131280" y="4816797"/>
              <a:ext cx="39150" cy="196294"/>
            </a:xfrm>
            <a:custGeom>
              <a:avLst/>
              <a:gdLst/>
              <a:ahLst/>
              <a:cxnLst/>
              <a:rect l="0" t="0" r="0" b="0"/>
              <a:pathLst>
                <a:path w="39150" h="196294" fill="none">
                  <a:moveTo>
                    <a:pt x="0" y="-98147"/>
                  </a:moveTo>
                  <a:lnTo>
                    <a:pt x="0" y="80747"/>
                  </a:lnTo>
                  <a:cubicBezTo>
                    <a:pt x="0" y="90352"/>
                    <a:pt x="7795" y="98147"/>
                    <a:pt x="17400" y="98147"/>
                  </a:cubicBezTo>
                  <a:lnTo>
                    <a:pt x="39150" y="98147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2" name="MMConnector"/>
            <p:cNvSpPr/>
            <p:nvPr/>
          </p:nvSpPr>
          <p:spPr>
            <a:xfrm>
              <a:off x="3795380" y="4873619"/>
              <a:ext cx="78300" cy="82650"/>
            </a:xfrm>
            <a:custGeom>
              <a:avLst/>
              <a:gdLst/>
              <a:ahLst/>
              <a:cxnLst/>
              <a:rect l="0" t="0" r="0" b="0"/>
              <a:pathLst>
                <a:path w="78300" h="82650" fill="none">
                  <a:moveTo>
                    <a:pt x="-39150" y="41325"/>
                  </a:moveTo>
                  <a:lnTo>
                    <a:pt x="0" y="41325"/>
                  </a:lnTo>
                  <a:lnTo>
                    <a:pt x="0" y="-23925"/>
                  </a:lnTo>
                  <a:cubicBezTo>
                    <a:pt x="0" y="-33530"/>
                    <a:pt x="7795" y="-41325"/>
                    <a:pt x="17400" y="-41325"/>
                  </a:cubicBezTo>
                  <a:lnTo>
                    <a:pt x="39150" y="-4132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4" name="MMConnector"/>
            <p:cNvSpPr/>
            <p:nvPr/>
          </p:nvSpPr>
          <p:spPr>
            <a:xfrm>
              <a:off x="3795380" y="4914944"/>
              <a:ext cx="39150" cy="2900"/>
            </a:xfrm>
            <a:custGeom>
              <a:avLst/>
              <a:gdLst/>
              <a:ahLst/>
              <a:cxnLst/>
              <a:rect l="0" t="0" r="0" b="0"/>
              <a:pathLst>
                <a:path w="39150" h="2900" fill="none">
                  <a:moveTo>
                    <a:pt x="0" y="0"/>
                  </a:moveTo>
                  <a:cubicBezTo>
                    <a:pt x="0" y="0"/>
                    <a:pt x="7795" y="0"/>
                    <a:pt x="17400" y="0"/>
                  </a:cubicBezTo>
                  <a:lnTo>
                    <a:pt x="39150" y="0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6" name="MMConnector"/>
            <p:cNvSpPr/>
            <p:nvPr/>
          </p:nvSpPr>
          <p:spPr>
            <a:xfrm>
              <a:off x="3795380" y="4956269"/>
              <a:ext cx="39150" cy="82650"/>
            </a:xfrm>
            <a:custGeom>
              <a:avLst/>
              <a:gdLst/>
              <a:ahLst/>
              <a:cxnLst/>
              <a:rect l="0" t="0" r="0" b="0"/>
              <a:pathLst>
                <a:path w="39150" h="82650" fill="none">
                  <a:moveTo>
                    <a:pt x="0" y="-41325"/>
                  </a:moveTo>
                  <a:lnTo>
                    <a:pt x="0" y="23925"/>
                  </a:lnTo>
                  <a:cubicBezTo>
                    <a:pt x="0" y="33530"/>
                    <a:pt x="7795" y="41325"/>
                    <a:pt x="17400" y="41325"/>
                  </a:cubicBezTo>
                  <a:lnTo>
                    <a:pt x="39150" y="41325"/>
                  </a:lnTo>
                </a:path>
              </a:pathLst>
            </a:custGeom>
            <a:noFill/>
            <a:ln w="2900" cap="rnd">
              <a:solidFill>
                <a:srgbClr val="454545"/>
              </a:solidFill>
              <a:round/>
            </a:ln>
          </p:spPr>
        </p:sp>
        <p:sp>
          <p:nvSpPr>
            <p:cNvPr id="198" name="MMConnector"/>
            <p:cNvSpPr/>
            <p:nvPr/>
          </p:nvSpPr>
          <p:spPr>
            <a:xfrm>
              <a:off x="2565490" y="3414783"/>
              <a:ext cx="296803" cy="430378"/>
            </a:xfrm>
            <a:custGeom>
              <a:avLst/>
              <a:gdLst/>
              <a:ahLst/>
              <a:cxnLst/>
              <a:rect l="0" t="0" r="0" b="0"/>
              <a:pathLst>
                <a:path w="296803" h="430378" fill="none">
                  <a:moveTo>
                    <a:pt x="-86263" y="170239"/>
                  </a:moveTo>
                  <a:cubicBezTo>
                    <a:pt x="-54333" y="-4475"/>
                    <a:pt x="56608" y="-260139"/>
                    <a:pt x="210540" y="-260139"/>
                  </a:cubicBezTo>
                </a:path>
              </a:pathLst>
            </a:custGeom>
            <a:noFill/>
            <a:ln w="8700" cap="rnd">
              <a:solidFill>
                <a:srgbClr val="454545"/>
              </a:solidFill>
              <a:round/>
            </a:ln>
          </p:spPr>
        </p:sp>
        <p:sp>
          <p:nvSpPr>
            <p:cNvPr id="102" name="MainIdea"/>
            <p:cNvSpPr/>
            <p:nvPr/>
          </p:nvSpPr>
          <p:spPr>
            <a:xfrm>
              <a:off x="2116570" y="3585022"/>
              <a:ext cx="476760" cy="179800"/>
            </a:xfrm>
            <a:custGeom>
              <a:avLst/>
              <a:gdLst>
                <a:gd name="rtl" fmla="*/ 73950 w 476760"/>
                <a:gd name="rtt" fmla="*/ 47270 h 179800"/>
                <a:gd name="rtr" fmla="*/ 404550 w 476760"/>
                <a:gd name="rtb" fmla="*/ 134270 h 179800"/>
              </a:gdLst>
              <a:ahLst/>
              <a:cxnLst/>
              <a:rect l="rtl" t="rtt" r="rtr" b="rtb"/>
              <a:pathLst>
                <a:path w="476760" h="179800">
                  <a:moveTo>
                    <a:pt x="89900" y="0"/>
                  </a:moveTo>
                  <a:lnTo>
                    <a:pt x="386860" y="0"/>
                  </a:lnTo>
                  <a:cubicBezTo>
                    <a:pt x="436512" y="0"/>
                    <a:pt x="476760" y="40248"/>
                    <a:pt x="476760" y="89900"/>
                  </a:cubicBezTo>
                  <a:cubicBezTo>
                    <a:pt x="476760" y="139552"/>
                    <a:pt x="436512" y="179800"/>
                    <a:pt x="386860" y="179800"/>
                  </a:cubicBezTo>
                  <a:lnTo>
                    <a:pt x="89900" y="179800"/>
                  </a:lnTo>
                  <a:cubicBezTo>
                    <a:pt x="40248" y="179800"/>
                    <a:pt x="0" y="139552"/>
                    <a:pt x="0" y="89900"/>
                  </a:cubicBezTo>
                  <a:cubicBezTo>
                    <a:pt x="0" y="40248"/>
                    <a:pt x="40248" y="0"/>
                    <a:pt x="89900" y="0"/>
                  </a:cubicBezTo>
                  <a:close/>
                </a:path>
              </a:pathLst>
            </a:custGeom>
            <a:solidFill>
              <a:srgbClr val="00AF54"/>
            </a:solidFill>
            <a:ln w="87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FFFFFF"/>
                  </a:solidFill>
                  <a:latin typeface="Arial"/>
                </a:rPr>
                <a:t>infarction</a:t>
              </a:r>
            </a:p>
          </p:txBody>
        </p:sp>
        <p:sp>
          <p:nvSpPr>
            <p:cNvPr id="103" name="MainTopic"/>
            <p:cNvSpPr/>
            <p:nvPr/>
          </p:nvSpPr>
          <p:spPr>
            <a:xfrm>
              <a:off x="2776030" y="2539844"/>
              <a:ext cx="1551500" cy="182700"/>
            </a:xfrm>
            <a:custGeom>
              <a:avLst/>
              <a:gdLst>
                <a:gd name="rtl" fmla="*/ 51620 w 1551500"/>
                <a:gd name="rtt" fmla="*/ 25520 h 182700"/>
                <a:gd name="rtr" fmla="*/ 1501620 w 1551500"/>
                <a:gd name="rtb" fmla="*/ 158920 h 182700"/>
              </a:gdLst>
              <a:ahLst/>
              <a:cxnLst/>
              <a:rect l="rtl" t="rtt" r="rtr" b="rtb"/>
              <a:pathLst>
                <a:path w="1551500" h="182700">
                  <a:moveTo>
                    <a:pt x="11600" y="0"/>
                  </a:moveTo>
                  <a:lnTo>
                    <a:pt x="1539900" y="0"/>
                  </a:lnTo>
                  <a:cubicBezTo>
                    <a:pt x="1547695" y="0"/>
                    <a:pt x="1551500" y="3805"/>
                    <a:pt x="1551500" y="11600"/>
                  </a:cubicBezTo>
                  <a:lnTo>
                    <a:pt x="1551500" y="171100"/>
                  </a:lnTo>
                  <a:cubicBezTo>
                    <a:pt x="1551500" y="178895"/>
                    <a:pt x="1547695" y="182700"/>
                    <a:pt x="1539900" y="182700"/>
                  </a:cubicBezTo>
                  <a:lnTo>
                    <a:pt x="11600" y="182700"/>
                  </a:lnTo>
                  <a:cubicBezTo>
                    <a:pt x="3805" y="182700"/>
                    <a:pt x="0" y="178895"/>
                    <a:pt x="0" y="1711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5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infarct is an area of ischemic necrosis caused by occlusion of the vascular supply</a:t>
              </a:r>
            </a:p>
          </p:txBody>
        </p:sp>
        <p:sp>
          <p:nvSpPr>
            <p:cNvPr id="105" name="MainTopic"/>
            <p:cNvSpPr/>
            <p:nvPr/>
          </p:nvSpPr>
          <p:spPr>
            <a:xfrm>
              <a:off x="2776030" y="2818244"/>
              <a:ext cx="1551500" cy="182700"/>
            </a:xfrm>
            <a:custGeom>
              <a:avLst/>
              <a:gdLst>
                <a:gd name="rtl" fmla="*/ 51620 w 1551500"/>
                <a:gd name="rtt" fmla="*/ 25520 h 182700"/>
                <a:gd name="rtr" fmla="*/ 1501620 w 1551500"/>
                <a:gd name="rtb" fmla="*/ 158920 h 182700"/>
              </a:gdLst>
              <a:ahLst/>
              <a:cxnLst/>
              <a:rect l="rtl" t="rtt" r="rtr" b="rtb"/>
              <a:pathLst>
                <a:path w="1551500" h="182700">
                  <a:moveTo>
                    <a:pt x="11600" y="0"/>
                  </a:moveTo>
                  <a:lnTo>
                    <a:pt x="1539900" y="0"/>
                  </a:lnTo>
                  <a:cubicBezTo>
                    <a:pt x="1547695" y="0"/>
                    <a:pt x="1551500" y="3805"/>
                    <a:pt x="1551500" y="11600"/>
                  </a:cubicBezTo>
                  <a:lnTo>
                    <a:pt x="1551500" y="171100"/>
                  </a:lnTo>
                  <a:cubicBezTo>
                    <a:pt x="1551500" y="178895"/>
                    <a:pt x="1547695" y="182700"/>
                    <a:pt x="1539900" y="182700"/>
                  </a:cubicBezTo>
                  <a:lnTo>
                    <a:pt x="11600" y="182700"/>
                  </a:lnTo>
                  <a:cubicBezTo>
                    <a:pt x="3805" y="182700"/>
                    <a:pt x="0" y="178895"/>
                    <a:pt x="0" y="1711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5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moslty caused by Arterial thrombosis or arterial embolism</a:t>
              </a:r>
            </a:p>
          </p:txBody>
        </p:sp>
        <p:sp>
          <p:nvSpPr>
            <p:cNvPr id="107" name="MainTopic"/>
            <p:cNvSpPr/>
            <p:nvPr/>
          </p:nvSpPr>
          <p:spPr>
            <a:xfrm>
              <a:off x="2776030" y="3956539"/>
              <a:ext cx="733700" cy="116000"/>
            </a:xfrm>
            <a:custGeom>
              <a:avLst/>
              <a:gdLst>
                <a:gd name="rtl" fmla="*/ 51620 w 733700"/>
                <a:gd name="rtt" fmla="*/ 25520 h 116000"/>
                <a:gd name="rtr" fmla="*/ 683820 w 733700"/>
                <a:gd name="rtb" fmla="*/ 92220 h 116000"/>
              </a:gdLst>
              <a:ahLst/>
              <a:cxnLst/>
              <a:rect l="rtl" t="rtt" r="rtr" b="rtb"/>
              <a:pathLst>
                <a:path w="733700" h="116000">
                  <a:moveTo>
                    <a:pt x="11600" y="0"/>
                  </a:moveTo>
                  <a:lnTo>
                    <a:pt x="722100" y="0"/>
                  </a:lnTo>
                  <a:cubicBezTo>
                    <a:pt x="729895" y="0"/>
                    <a:pt x="733700" y="3805"/>
                    <a:pt x="733700" y="11600"/>
                  </a:cubicBezTo>
                  <a:lnTo>
                    <a:pt x="733700" y="104400"/>
                  </a:lnTo>
                  <a:cubicBezTo>
                    <a:pt x="733700" y="112195"/>
                    <a:pt x="729895" y="116000"/>
                    <a:pt x="722100" y="116000"/>
                  </a:cubicBezTo>
                  <a:lnTo>
                    <a:pt x="11600" y="116000"/>
                  </a:lnTo>
                  <a:cubicBezTo>
                    <a:pt x="3805" y="116000"/>
                    <a:pt x="0" y="112195"/>
                    <a:pt x="0" y="1044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5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are classified based on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3588030" y="3820284"/>
              <a:ext cx="162400" cy="63800"/>
            </a:xfrm>
            <a:custGeom>
              <a:avLst/>
              <a:gdLst>
                <a:gd name="rtl" fmla="*/ 24070 w 162400"/>
                <a:gd name="rtt" fmla="*/ 9570 h 63800"/>
                <a:gd name="rtr" fmla="*/ 137170 w 162400"/>
                <a:gd name="rtb" fmla="*/ 55970 h 63800"/>
              </a:gdLst>
              <a:ahLst/>
              <a:cxnLst/>
              <a:rect l="rtl" t="rtt" r="rtr" b="rtb"/>
              <a:pathLst>
                <a:path w="162400" h="63800">
                  <a:moveTo>
                    <a:pt x="11600" y="0"/>
                  </a:moveTo>
                  <a:lnTo>
                    <a:pt x="150800" y="0"/>
                  </a:lnTo>
                  <a:cubicBezTo>
                    <a:pt x="158595" y="0"/>
                    <a:pt x="162400" y="3805"/>
                    <a:pt x="162400" y="11600"/>
                  </a:cubicBezTo>
                  <a:lnTo>
                    <a:pt x="162400" y="52200"/>
                  </a:lnTo>
                  <a:cubicBezTo>
                    <a:pt x="162400" y="59995"/>
                    <a:pt x="158595" y="63800"/>
                    <a:pt x="1508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colour</a:t>
              </a:r>
            </a:p>
          </p:txBody>
        </p:sp>
        <p:sp>
          <p:nvSpPr>
            <p:cNvPr id="113" name="SubTopic"/>
            <p:cNvSpPr/>
            <p:nvPr/>
          </p:nvSpPr>
          <p:spPr>
            <a:xfrm>
              <a:off x="3828730" y="3631150"/>
              <a:ext cx="353800" cy="63800"/>
            </a:xfrm>
            <a:custGeom>
              <a:avLst/>
              <a:gdLst>
                <a:gd name="rtl" fmla="*/ 24070 w 353800"/>
                <a:gd name="rtt" fmla="*/ 9570 h 63800"/>
                <a:gd name="rtr" fmla="*/ 328570 w 353800"/>
                <a:gd name="rtb" fmla="*/ 55970 h 63800"/>
              </a:gdLst>
              <a:ahLst/>
              <a:cxnLst/>
              <a:rect l="rtl" t="rtt" r="rtr" b="rtb"/>
              <a:pathLst>
                <a:path w="353800" h="63800">
                  <a:moveTo>
                    <a:pt x="11600" y="0"/>
                  </a:moveTo>
                  <a:lnTo>
                    <a:pt x="342200" y="0"/>
                  </a:lnTo>
                  <a:cubicBezTo>
                    <a:pt x="349995" y="0"/>
                    <a:pt x="353800" y="3805"/>
                    <a:pt x="353800" y="11600"/>
                  </a:cubicBezTo>
                  <a:lnTo>
                    <a:pt x="353800" y="52200"/>
                  </a:lnTo>
                  <a:cubicBezTo>
                    <a:pt x="353800" y="59995"/>
                    <a:pt x="349995" y="63800"/>
                    <a:pt x="3422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red (hemorrhagic)</a:t>
              </a:r>
            </a:p>
          </p:txBody>
        </p:sp>
        <p:sp>
          <p:nvSpPr>
            <p:cNvPr id="115" name="SubTopic"/>
            <p:cNvSpPr/>
            <p:nvPr/>
          </p:nvSpPr>
          <p:spPr>
            <a:xfrm>
              <a:off x="3828730" y="4009419"/>
              <a:ext cx="304500" cy="63800"/>
            </a:xfrm>
            <a:custGeom>
              <a:avLst/>
              <a:gdLst>
                <a:gd name="rtl" fmla="*/ 24070 w 304500"/>
                <a:gd name="rtt" fmla="*/ 9570 h 63800"/>
                <a:gd name="rtr" fmla="*/ 279270 w 304500"/>
                <a:gd name="rtb" fmla="*/ 55970 h 63800"/>
              </a:gdLst>
              <a:ahLst/>
              <a:cxnLst/>
              <a:rect l="rtl" t="rtt" r="rtr" b="rtb"/>
              <a:pathLst>
                <a:path w="304500" h="63800">
                  <a:moveTo>
                    <a:pt x="11600" y="0"/>
                  </a:moveTo>
                  <a:lnTo>
                    <a:pt x="292900" y="0"/>
                  </a:lnTo>
                  <a:cubicBezTo>
                    <a:pt x="300695" y="0"/>
                    <a:pt x="304500" y="3805"/>
                    <a:pt x="304500" y="11600"/>
                  </a:cubicBezTo>
                  <a:lnTo>
                    <a:pt x="304500" y="52200"/>
                  </a:lnTo>
                  <a:cubicBezTo>
                    <a:pt x="304500" y="59995"/>
                    <a:pt x="300695" y="63800"/>
                    <a:pt x="2929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white (anemic)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3588030" y="4144994"/>
              <a:ext cx="353800" cy="63800"/>
            </a:xfrm>
            <a:custGeom>
              <a:avLst/>
              <a:gdLst>
                <a:gd name="rtl" fmla="*/ 24070 w 353800"/>
                <a:gd name="rtt" fmla="*/ 9570 h 63800"/>
                <a:gd name="rtr" fmla="*/ 328570 w 353800"/>
                <a:gd name="rtb" fmla="*/ 55970 h 63800"/>
              </a:gdLst>
              <a:ahLst/>
              <a:cxnLst/>
              <a:rect l="rtl" t="rtt" r="rtr" b="rtb"/>
              <a:pathLst>
                <a:path w="353800" h="63800">
                  <a:moveTo>
                    <a:pt x="11600" y="0"/>
                  </a:moveTo>
                  <a:lnTo>
                    <a:pt x="342200" y="0"/>
                  </a:lnTo>
                  <a:cubicBezTo>
                    <a:pt x="349995" y="0"/>
                    <a:pt x="353800" y="3805"/>
                    <a:pt x="353800" y="11600"/>
                  </a:cubicBezTo>
                  <a:lnTo>
                    <a:pt x="353800" y="52200"/>
                  </a:lnTo>
                  <a:cubicBezTo>
                    <a:pt x="353800" y="59995"/>
                    <a:pt x="349995" y="63800"/>
                    <a:pt x="3422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bacterial infection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4020130" y="4144994"/>
              <a:ext cx="423400" cy="63800"/>
            </a:xfrm>
            <a:custGeom>
              <a:avLst/>
              <a:gdLst>
                <a:gd name="rtl" fmla="*/ 24070 w 423400"/>
                <a:gd name="rtt" fmla="*/ 9570 h 63800"/>
                <a:gd name="rtr" fmla="*/ 398170 w 423400"/>
                <a:gd name="rtb" fmla="*/ 55970 h 63800"/>
              </a:gdLst>
              <a:ahLst/>
              <a:cxnLst/>
              <a:rect l="rtl" t="rtt" r="rtr" b="rtb"/>
              <a:pathLst>
                <a:path w="423400" h="63800">
                  <a:moveTo>
                    <a:pt x="11600" y="0"/>
                  </a:moveTo>
                  <a:lnTo>
                    <a:pt x="411800" y="0"/>
                  </a:lnTo>
                  <a:cubicBezTo>
                    <a:pt x="419595" y="0"/>
                    <a:pt x="423400" y="3805"/>
                    <a:pt x="423400" y="11600"/>
                  </a:cubicBezTo>
                  <a:lnTo>
                    <a:pt x="423400" y="52200"/>
                  </a:lnTo>
                  <a:cubicBezTo>
                    <a:pt x="423400" y="59995"/>
                    <a:pt x="419595" y="63800"/>
                    <a:pt x="4118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either septic or bland.</a:t>
              </a:r>
            </a:p>
          </p:txBody>
        </p:sp>
        <p:sp>
          <p:nvSpPr>
            <p:cNvPr id="121" name="SubTopic"/>
            <p:cNvSpPr/>
            <p:nvPr/>
          </p:nvSpPr>
          <p:spPr>
            <a:xfrm>
              <a:off x="4260830" y="3411656"/>
              <a:ext cx="1241200" cy="63800"/>
            </a:xfrm>
            <a:custGeom>
              <a:avLst/>
              <a:gdLst>
                <a:gd name="rtl" fmla="*/ 24070 w 1241200"/>
                <a:gd name="rtt" fmla="*/ 9570 h 63800"/>
                <a:gd name="rtr" fmla="*/ 1215970 w 1241200"/>
                <a:gd name="rtb" fmla="*/ 55970 h 63800"/>
              </a:gdLst>
              <a:ahLst/>
              <a:cxnLst/>
              <a:rect l="rtl" t="rtt" r="rtr" b="rtb"/>
              <a:pathLst>
                <a:path w="1241200" h="63800">
                  <a:moveTo>
                    <a:pt x="11600" y="0"/>
                  </a:moveTo>
                  <a:lnTo>
                    <a:pt x="1229600" y="0"/>
                  </a:lnTo>
                  <a:cubicBezTo>
                    <a:pt x="1237395" y="0"/>
                    <a:pt x="1241200" y="3805"/>
                    <a:pt x="1241200" y="11600"/>
                  </a:cubicBezTo>
                  <a:lnTo>
                    <a:pt x="1241200" y="52200"/>
                  </a:lnTo>
                  <a:cubicBezTo>
                    <a:pt x="1241200" y="59995"/>
                    <a:pt x="1237395" y="63800"/>
                    <a:pt x="12296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 loose tissues (e.g., lung) where blood can collect in infarcted zones.</a:t>
              </a:r>
            </a:p>
          </p:txBody>
        </p:sp>
        <p:sp>
          <p:nvSpPr>
            <p:cNvPr id="133" name="SubTopic"/>
            <p:cNvSpPr/>
            <p:nvPr/>
          </p:nvSpPr>
          <p:spPr>
            <a:xfrm>
              <a:off x="5812330" y="3308344"/>
              <a:ext cx="780100" cy="63800"/>
            </a:xfrm>
            <a:custGeom>
              <a:avLst/>
              <a:gdLst>
                <a:gd name="rtl" fmla="*/ 24070 w 780100"/>
                <a:gd name="rtt" fmla="*/ 9570 h 63800"/>
                <a:gd name="rtr" fmla="*/ 754870 w 780100"/>
                <a:gd name="rtb" fmla="*/ 55970 h 63800"/>
              </a:gdLst>
              <a:ahLst/>
              <a:cxnLst/>
              <a:rect l="rtl" t="rtt" r="rtr" b="rtb"/>
              <a:pathLst>
                <a:path w="780100" h="63800">
                  <a:moveTo>
                    <a:pt x="11600" y="0"/>
                  </a:moveTo>
                  <a:lnTo>
                    <a:pt x="768500" y="0"/>
                  </a:lnTo>
                  <a:cubicBezTo>
                    <a:pt x="776295" y="0"/>
                    <a:pt x="780100" y="3805"/>
                    <a:pt x="780100" y="11600"/>
                  </a:cubicBezTo>
                  <a:lnTo>
                    <a:pt x="780100" y="52200"/>
                  </a:lnTo>
                  <a:cubicBezTo>
                    <a:pt x="780100" y="59995"/>
                    <a:pt x="776295" y="63800"/>
                    <a:pt x="7685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1.Necrosis of alveolar walls - loss of nuclei.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5580330" y="3349669"/>
              <a:ext cx="153700" cy="63800"/>
            </a:xfrm>
            <a:custGeom>
              <a:avLst/>
              <a:gdLst>
                <a:gd name="rtl" fmla="*/ 24070 w 153700"/>
                <a:gd name="rtt" fmla="*/ 9570 h 63800"/>
                <a:gd name="rtr" fmla="*/ 128470 w 153700"/>
                <a:gd name="rtb" fmla="*/ 55970 h 63800"/>
              </a:gdLst>
              <a:ahLst/>
              <a:cxnLst/>
              <a:rect l="rtl" t="rtt" r="rtr" b="rtb"/>
              <a:pathLst>
                <a:path w="153700" h="63800">
                  <a:moveTo>
                    <a:pt x="11600" y="0"/>
                  </a:moveTo>
                  <a:lnTo>
                    <a:pt x="142100" y="0"/>
                  </a:lnTo>
                  <a:cubicBezTo>
                    <a:pt x="149895" y="0"/>
                    <a:pt x="153700" y="3805"/>
                    <a:pt x="153700" y="11600"/>
                  </a:cubicBezTo>
                  <a:lnTo>
                    <a:pt x="153700" y="52200"/>
                  </a:lnTo>
                  <a:cubicBezTo>
                    <a:pt x="153700" y="59995"/>
                    <a:pt x="149895" y="63800"/>
                    <a:pt x="1421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histo:</a:t>
              </a:r>
            </a:p>
          </p:txBody>
        </p:sp>
        <p:sp>
          <p:nvSpPr>
            <p:cNvPr id="135" name="SubTopic"/>
            <p:cNvSpPr/>
            <p:nvPr/>
          </p:nvSpPr>
          <p:spPr>
            <a:xfrm>
              <a:off x="5580330" y="3473644"/>
              <a:ext cx="182700" cy="63800"/>
            </a:xfrm>
            <a:custGeom>
              <a:avLst/>
              <a:gdLst>
                <a:gd name="rtl" fmla="*/ 24070 w 182700"/>
                <a:gd name="rtt" fmla="*/ 9570 h 63800"/>
                <a:gd name="rtr" fmla="*/ 157470 w 182700"/>
                <a:gd name="rtb" fmla="*/ 55970 h 63800"/>
              </a:gdLst>
              <a:ahLst/>
              <a:cxnLst/>
              <a:rect l="rtl" t="rtt" r="rtr" b="rtb"/>
              <a:pathLst>
                <a:path w="182700" h="63800">
                  <a:moveTo>
                    <a:pt x="11600" y="0"/>
                  </a:moveTo>
                  <a:lnTo>
                    <a:pt x="171100" y="0"/>
                  </a:lnTo>
                  <a:cubicBezTo>
                    <a:pt x="178895" y="0"/>
                    <a:pt x="182700" y="3805"/>
                    <a:pt x="182700" y="11600"/>
                  </a:cubicBezTo>
                  <a:lnTo>
                    <a:pt x="182700" y="52200"/>
                  </a:lnTo>
                  <a:cubicBezTo>
                    <a:pt x="182700" y="59995"/>
                    <a:pt x="178895" y="63800"/>
                    <a:pt x="1711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grossly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5812330" y="3390994"/>
              <a:ext cx="443700" cy="63800"/>
            </a:xfrm>
            <a:custGeom>
              <a:avLst/>
              <a:gdLst>
                <a:gd name="rtl" fmla="*/ 24070 w 443700"/>
                <a:gd name="rtt" fmla="*/ 9570 h 63800"/>
                <a:gd name="rtr" fmla="*/ 418470 w 443700"/>
                <a:gd name="rtb" fmla="*/ 55970 h 63800"/>
              </a:gdLst>
              <a:ahLst/>
              <a:cxnLst/>
              <a:rect l="rtl" t="rtt" r="rtr" b="rtb"/>
              <a:pathLst>
                <a:path w="443700" h="63800">
                  <a:moveTo>
                    <a:pt x="11600" y="0"/>
                  </a:moveTo>
                  <a:lnTo>
                    <a:pt x="432100" y="0"/>
                  </a:lnTo>
                  <a:cubicBezTo>
                    <a:pt x="439895" y="0"/>
                    <a:pt x="443700" y="3805"/>
                    <a:pt x="443700" y="11600"/>
                  </a:cubicBezTo>
                  <a:lnTo>
                    <a:pt x="443700" y="52200"/>
                  </a:lnTo>
                  <a:cubicBezTo>
                    <a:pt x="443700" y="59995"/>
                    <a:pt x="439895" y="63800"/>
                    <a:pt x="4321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2.Alveolar hemorrhage.</a:t>
              </a:r>
            </a:p>
          </p:txBody>
        </p:sp>
        <p:sp>
          <p:nvSpPr>
            <p:cNvPr id="137" name="SubTopic"/>
            <p:cNvSpPr/>
            <p:nvPr/>
          </p:nvSpPr>
          <p:spPr>
            <a:xfrm>
              <a:off x="5841330" y="3473644"/>
              <a:ext cx="545200" cy="63800"/>
            </a:xfrm>
            <a:custGeom>
              <a:avLst/>
              <a:gdLst>
                <a:gd name="rtl" fmla="*/ 24070 w 545200"/>
                <a:gd name="rtt" fmla="*/ 9570 h 63800"/>
                <a:gd name="rtr" fmla="*/ 519970 w 545200"/>
                <a:gd name="rtb" fmla="*/ 55970 h 63800"/>
              </a:gdLst>
              <a:ahLst/>
              <a:cxnLst/>
              <a:rect l="rtl" t="rtt" r="rtr" b="rtb"/>
              <a:pathLst>
                <a:path w="545200" h="63800">
                  <a:moveTo>
                    <a:pt x="11600" y="0"/>
                  </a:moveTo>
                  <a:lnTo>
                    <a:pt x="533600" y="0"/>
                  </a:lnTo>
                  <a:cubicBezTo>
                    <a:pt x="541395" y="0"/>
                    <a:pt x="545200" y="3805"/>
                    <a:pt x="545200" y="11600"/>
                  </a:cubicBezTo>
                  <a:lnTo>
                    <a:pt x="545200" y="52200"/>
                  </a:lnTo>
                  <a:cubicBezTo>
                    <a:pt x="545200" y="59995"/>
                    <a:pt x="541395" y="63800"/>
                    <a:pt x="5336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classic wedge-shaped infarct</a:t>
              </a:r>
            </a:p>
          </p:txBody>
        </p:sp>
        <p:sp>
          <p:nvSpPr>
            <p:cNvPr id="143" name="SubTopic"/>
            <p:cNvSpPr/>
            <p:nvPr/>
          </p:nvSpPr>
          <p:spPr>
            <a:xfrm>
              <a:off x="4260830" y="3597619"/>
              <a:ext cx="1070100" cy="63800"/>
            </a:xfrm>
            <a:custGeom>
              <a:avLst/>
              <a:gdLst>
                <a:gd name="rtl" fmla="*/ 24070 w 1070100"/>
                <a:gd name="rtt" fmla="*/ 9570 h 63800"/>
                <a:gd name="rtr" fmla="*/ 1044870 w 1070100"/>
                <a:gd name="rtb" fmla="*/ 55970 h 63800"/>
              </a:gdLst>
              <a:ahLst/>
              <a:cxnLst/>
              <a:rect l="rtl" t="rtt" r="rtr" b="rtb"/>
              <a:pathLst>
                <a:path w="1070100" h="63800">
                  <a:moveTo>
                    <a:pt x="11600" y="0"/>
                  </a:moveTo>
                  <a:lnTo>
                    <a:pt x="1058500" y="0"/>
                  </a:lnTo>
                  <a:cubicBezTo>
                    <a:pt x="1066295" y="0"/>
                    <a:pt x="1070100" y="3805"/>
                    <a:pt x="1070100" y="11600"/>
                  </a:cubicBezTo>
                  <a:lnTo>
                    <a:pt x="1070100" y="52200"/>
                  </a:lnTo>
                  <a:cubicBezTo>
                    <a:pt x="1070100" y="59995"/>
                    <a:pt x="1066295" y="63800"/>
                    <a:pt x="10585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as a result of venous occlusions (such as in ovarian torsion).</a:t>
              </a:r>
            </a:p>
          </p:txBody>
        </p:sp>
        <p:sp>
          <p:nvSpPr>
            <p:cNvPr id="149" name="SubTopic"/>
            <p:cNvSpPr/>
            <p:nvPr/>
          </p:nvSpPr>
          <p:spPr>
            <a:xfrm>
              <a:off x="5409230" y="3556294"/>
              <a:ext cx="153700" cy="63800"/>
            </a:xfrm>
            <a:custGeom>
              <a:avLst/>
              <a:gdLst>
                <a:gd name="rtl" fmla="*/ 24070 w 153700"/>
                <a:gd name="rtt" fmla="*/ 9570 h 63800"/>
                <a:gd name="rtr" fmla="*/ 128470 w 153700"/>
                <a:gd name="rtb" fmla="*/ 55970 h 63800"/>
              </a:gdLst>
              <a:ahLst/>
              <a:cxnLst/>
              <a:rect l="rtl" t="rtt" r="rtr" b="rtb"/>
              <a:pathLst>
                <a:path w="153700" h="63800">
                  <a:moveTo>
                    <a:pt x="11600" y="0"/>
                  </a:moveTo>
                  <a:lnTo>
                    <a:pt x="142100" y="0"/>
                  </a:lnTo>
                  <a:cubicBezTo>
                    <a:pt x="149895" y="0"/>
                    <a:pt x="153700" y="3805"/>
                    <a:pt x="153700" y="11600"/>
                  </a:cubicBezTo>
                  <a:lnTo>
                    <a:pt x="153700" y="52200"/>
                  </a:lnTo>
                  <a:cubicBezTo>
                    <a:pt x="153700" y="59995"/>
                    <a:pt x="149895" y="63800"/>
                    <a:pt x="1421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histo:</a:t>
              </a:r>
            </a:p>
          </p:txBody>
        </p:sp>
        <p:sp>
          <p:nvSpPr>
            <p:cNvPr id="151" name="SubTopic"/>
            <p:cNvSpPr/>
            <p:nvPr/>
          </p:nvSpPr>
          <p:spPr>
            <a:xfrm>
              <a:off x="5641230" y="3556294"/>
              <a:ext cx="490100" cy="63800"/>
            </a:xfrm>
            <a:custGeom>
              <a:avLst/>
              <a:gdLst>
                <a:gd name="rtl" fmla="*/ 24070 w 490100"/>
                <a:gd name="rtt" fmla="*/ 9570 h 63800"/>
                <a:gd name="rtr" fmla="*/ 464870 w 490100"/>
                <a:gd name="rtb" fmla="*/ 55970 h 63800"/>
              </a:gdLst>
              <a:ahLst/>
              <a:cxnLst/>
              <a:rect l="rtl" t="rtt" r="rtr" b="rtb"/>
              <a:pathLst>
                <a:path w="490100" h="63800">
                  <a:moveTo>
                    <a:pt x="11600" y="0"/>
                  </a:moveTo>
                  <a:lnTo>
                    <a:pt x="478500" y="0"/>
                  </a:lnTo>
                  <a:cubicBezTo>
                    <a:pt x="486295" y="0"/>
                    <a:pt x="490100" y="3805"/>
                    <a:pt x="490100" y="11600"/>
                  </a:cubicBezTo>
                  <a:lnTo>
                    <a:pt x="490100" y="52200"/>
                  </a:lnTo>
                  <a:cubicBezTo>
                    <a:pt x="490100" y="59995"/>
                    <a:pt x="486295" y="63800"/>
                    <a:pt x="4785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Hemorrhage and necrosis</a:t>
              </a:r>
            </a:p>
          </p:txBody>
        </p:sp>
        <p:sp>
          <p:nvSpPr>
            <p:cNvPr id="157" name="SubTopic"/>
            <p:cNvSpPr/>
            <p:nvPr/>
          </p:nvSpPr>
          <p:spPr>
            <a:xfrm>
              <a:off x="5409230" y="3638944"/>
              <a:ext cx="182700" cy="63800"/>
            </a:xfrm>
            <a:custGeom>
              <a:avLst/>
              <a:gdLst>
                <a:gd name="rtl" fmla="*/ 24070 w 182700"/>
                <a:gd name="rtt" fmla="*/ 9570 h 63800"/>
                <a:gd name="rtr" fmla="*/ 157470 w 182700"/>
                <a:gd name="rtb" fmla="*/ 55970 h 63800"/>
              </a:gdLst>
              <a:ahLst/>
              <a:cxnLst/>
              <a:rect l="rtl" t="rtt" r="rtr" b="rtb"/>
              <a:pathLst>
                <a:path w="182700" h="63800">
                  <a:moveTo>
                    <a:pt x="11600" y="0"/>
                  </a:moveTo>
                  <a:lnTo>
                    <a:pt x="171100" y="0"/>
                  </a:lnTo>
                  <a:cubicBezTo>
                    <a:pt x="178895" y="0"/>
                    <a:pt x="182700" y="3805"/>
                    <a:pt x="182700" y="11600"/>
                  </a:cubicBezTo>
                  <a:lnTo>
                    <a:pt x="182700" y="52200"/>
                  </a:lnTo>
                  <a:cubicBezTo>
                    <a:pt x="182700" y="59995"/>
                    <a:pt x="178895" y="63800"/>
                    <a:pt x="1711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grossly</a:t>
              </a:r>
            </a:p>
          </p:txBody>
        </p:sp>
        <p:sp>
          <p:nvSpPr>
            <p:cNvPr id="159" name="SubTopic"/>
            <p:cNvSpPr/>
            <p:nvPr/>
          </p:nvSpPr>
          <p:spPr>
            <a:xfrm>
              <a:off x="5670230" y="3638944"/>
              <a:ext cx="1363000" cy="63800"/>
            </a:xfrm>
            <a:custGeom>
              <a:avLst/>
              <a:gdLst>
                <a:gd name="rtl" fmla="*/ 24070 w 1363000"/>
                <a:gd name="rtt" fmla="*/ 9570 h 63800"/>
                <a:gd name="rtr" fmla="*/ 1337770 w 1363000"/>
                <a:gd name="rtb" fmla="*/ 55970 h 63800"/>
              </a:gdLst>
              <a:ahLst/>
              <a:cxnLst/>
              <a:rect l="rtl" t="rtt" r="rtr" b="rtb"/>
              <a:pathLst>
                <a:path w="1363000" h="63800">
                  <a:moveTo>
                    <a:pt x="11600" y="0"/>
                  </a:moveTo>
                  <a:lnTo>
                    <a:pt x="1351400" y="0"/>
                  </a:lnTo>
                  <a:cubicBezTo>
                    <a:pt x="1359195" y="0"/>
                    <a:pt x="1363000" y="3805"/>
                    <a:pt x="1363000" y="11600"/>
                  </a:cubicBezTo>
                  <a:lnTo>
                    <a:pt x="1363000" y="52200"/>
                  </a:lnTo>
                  <a:cubicBezTo>
                    <a:pt x="1363000" y="59995"/>
                    <a:pt x="1359195" y="63800"/>
                    <a:pt x="13514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dark brown, ovarian mass with a twisted, thickened left fallopian tube (arrows).</a:t>
              </a:r>
            </a:p>
          </p:txBody>
        </p:sp>
        <p:sp>
          <p:nvSpPr>
            <p:cNvPr id="161" name="SubTopic"/>
            <p:cNvSpPr/>
            <p:nvPr/>
          </p:nvSpPr>
          <p:spPr>
            <a:xfrm>
              <a:off x="4260830" y="3721594"/>
              <a:ext cx="1499300" cy="110200"/>
            </a:xfrm>
            <a:custGeom>
              <a:avLst/>
              <a:gdLst>
                <a:gd name="rtl" fmla="*/ 24070 w 1499300"/>
                <a:gd name="rtt" fmla="*/ 9570 h 110200"/>
                <a:gd name="rtr" fmla="*/ 1474070 w 1499300"/>
                <a:gd name="rtb" fmla="*/ 102370 h 110200"/>
              </a:gdLst>
              <a:ahLst/>
              <a:cxnLst/>
              <a:rect l="rtl" t="rtt" r="rtr" b="rtb"/>
              <a:pathLst>
                <a:path w="1499300" h="1102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98600"/>
                  </a:lnTo>
                  <a:cubicBezTo>
                    <a:pt x="1499300" y="106395"/>
                    <a:pt x="1495495" y="110200"/>
                    <a:pt x="1487700" y="110200"/>
                  </a:cubicBezTo>
                  <a:lnTo>
                    <a:pt x="11600" y="110200"/>
                  </a:lnTo>
                  <a:cubicBezTo>
                    <a:pt x="3805" y="110200"/>
                    <a:pt x="0" y="106395"/>
                    <a:pt x="0" y="986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 tissues with dual circulations such as lung where partial, inadequate perfusion by collateral arterial supplies is typical.</a:t>
              </a:r>
            </a:p>
          </p:txBody>
        </p:sp>
        <p:sp>
          <p:nvSpPr>
            <p:cNvPr id="163" name="SubTopic"/>
            <p:cNvSpPr/>
            <p:nvPr/>
          </p:nvSpPr>
          <p:spPr>
            <a:xfrm>
              <a:off x="4260830" y="3850644"/>
              <a:ext cx="1386200" cy="63800"/>
            </a:xfrm>
            <a:custGeom>
              <a:avLst/>
              <a:gdLst>
                <a:gd name="rtl" fmla="*/ 24070 w 1386200"/>
                <a:gd name="rtt" fmla="*/ 9570 h 63800"/>
                <a:gd name="rtr" fmla="*/ 1360970 w 1386200"/>
                <a:gd name="rtb" fmla="*/ 55970 h 63800"/>
              </a:gdLst>
              <a:ahLst/>
              <a:cxnLst/>
              <a:rect l="rtl" t="rtt" r="rtr" b="rtb"/>
              <a:pathLst>
                <a:path w="1386200" h="63800">
                  <a:moveTo>
                    <a:pt x="11600" y="0"/>
                  </a:moveTo>
                  <a:lnTo>
                    <a:pt x="1374600" y="0"/>
                  </a:lnTo>
                  <a:cubicBezTo>
                    <a:pt x="1382395" y="0"/>
                    <a:pt x="1386200" y="3805"/>
                    <a:pt x="1386200" y="11600"/>
                  </a:cubicBezTo>
                  <a:lnTo>
                    <a:pt x="1386200" y="52200"/>
                  </a:lnTo>
                  <a:cubicBezTo>
                    <a:pt x="1386200" y="59995"/>
                    <a:pt x="1382395" y="63800"/>
                    <a:pt x="13746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 previously congested tissues (as a consequence of sluggish venous outflow).</a:t>
              </a:r>
            </a:p>
          </p:txBody>
        </p:sp>
        <p:sp>
          <p:nvSpPr>
            <p:cNvPr id="165" name="SubTopic"/>
            <p:cNvSpPr/>
            <p:nvPr/>
          </p:nvSpPr>
          <p:spPr>
            <a:xfrm>
              <a:off x="4211530" y="3933294"/>
              <a:ext cx="1499300" cy="110200"/>
            </a:xfrm>
            <a:custGeom>
              <a:avLst/>
              <a:gdLst>
                <a:gd name="rtl" fmla="*/ 24070 w 1499300"/>
                <a:gd name="rtt" fmla="*/ 9570 h 110200"/>
                <a:gd name="rtr" fmla="*/ 1474070 w 1499300"/>
                <a:gd name="rtb" fmla="*/ 102370 h 110200"/>
              </a:gdLst>
              <a:ahLst/>
              <a:cxnLst/>
              <a:rect l="rtl" t="rtt" r="rtr" b="rtb"/>
              <a:pathLst>
                <a:path w="1499300" h="110200">
                  <a:moveTo>
                    <a:pt x="11600" y="0"/>
                  </a:moveTo>
                  <a:lnTo>
                    <a:pt x="1487700" y="0"/>
                  </a:lnTo>
                  <a:cubicBezTo>
                    <a:pt x="1495495" y="0"/>
                    <a:pt x="1499300" y="3805"/>
                    <a:pt x="1499300" y="11600"/>
                  </a:cubicBezTo>
                  <a:lnTo>
                    <a:pt x="1499300" y="98600"/>
                  </a:lnTo>
                  <a:cubicBezTo>
                    <a:pt x="1499300" y="106395"/>
                    <a:pt x="1495495" y="110200"/>
                    <a:pt x="1487700" y="110200"/>
                  </a:cubicBezTo>
                  <a:lnTo>
                    <a:pt x="11600" y="110200"/>
                  </a:lnTo>
                  <a:cubicBezTo>
                    <a:pt x="3805" y="110200"/>
                    <a:pt x="0" y="106395"/>
                    <a:pt x="0" y="986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occur with arterial occlusions in solid organs with end-arterial circulations (e.g., heart, spleen, and kidney),</a:t>
              </a:r>
            </a:p>
          </p:txBody>
        </p:sp>
        <p:sp>
          <p:nvSpPr>
            <p:cNvPr id="167" name="SubTopic"/>
            <p:cNvSpPr/>
            <p:nvPr/>
          </p:nvSpPr>
          <p:spPr>
            <a:xfrm>
              <a:off x="4211530" y="4062344"/>
              <a:ext cx="1186100" cy="63800"/>
            </a:xfrm>
            <a:custGeom>
              <a:avLst/>
              <a:gdLst>
                <a:gd name="rtl" fmla="*/ 24070 w 1186100"/>
                <a:gd name="rtt" fmla="*/ 9570 h 63800"/>
                <a:gd name="rtr" fmla="*/ 1160870 w 1186100"/>
                <a:gd name="rtb" fmla="*/ 55970 h 63800"/>
              </a:gdLst>
              <a:ahLst/>
              <a:cxnLst/>
              <a:rect l="rtl" t="rtt" r="rtr" b="rtb"/>
              <a:pathLst>
                <a:path w="1186100" h="63800">
                  <a:moveTo>
                    <a:pt x="11600" y="0"/>
                  </a:moveTo>
                  <a:lnTo>
                    <a:pt x="1174500" y="0"/>
                  </a:lnTo>
                  <a:cubicBezTo>
                    <a:pt x="1182295" y="0"/>
                    <a:pt x="1186100" y="3805"/>
                    <a:pt x="1186100" y="11600"/>
                  </a:cubicBezTo>
                  <a:lnTo>
                    <a:pt x="1186100" y="52200"/>
                  </a:lnTo>
                  <a:cubicBezTo>
                    <a:pt x="1186100" y="59995"/>
                    <a:pt x="1182295" y="63800"/>
                    <a:pt x="11745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grossly:Sharply demarcated pale infarct in the spleen (white infarct)</a:t>
              </a:r>
            </a:p>
          </p:txBody>
        </p:sp>
        <p:sp>
          <p:nvSpPr>
            <p:cNvPr id="169" name="MainTopic"/>
            <p:cNvSpPr/>
            <p:nvPr/>
          </p:nvSpPr>
          <p:spPr>
            <a:xfrm>
              <a:off x="2776030" y="4660650"/>
              <a:ext cx="316100" cy="116000"/>
            </a:xfrm>
            <a:custGeom>
              <a:avLst/>
              <a:gdLst>
                <a:gd name="rtl" fmla="*/ 51620 w 316100"/>
                <a:gd name="rtt" fmla="*/ 25520 h 116000"/>
                <a:gd name="rtr" fmla="*/ 266220 w 316100"/>
                <a:gd name="rtb" fmla="*/ 92220 h 116000"/>
              </a:gdLst>
              <a:ahLst/>
              <a:cxnLst/>
              <a:rect l="rtl" t="rtt" r="rtr" b="rtb"/>
              <a:pathLst>
                <a:path w="316100" h="116000">
                  <a:moveTo>
                    <a:pt x="11600" y="0"/>
                  </a:moveTo>
                  <a:lnTo>
                    <a:pt x="304500" y="0"/>
                  </a:lnTo>
                  <a:cubicBezTo>
                    <a:pt x="312295" y="0"/>
                    <a:pt x="316100" y="3805"/>
                    <a:pt x="316100" y="11600"/>
                  </a:cubicBezTo>
                  <a:lnTo>
                    <a:pt x="316100" y="104400"/>
                  </a:lnTo>
                  <a:cubicBezTo>
                    <a:pt x="316100" y="112195"/>
                    <a:pt x="312295" y="116000"/>
                    <a:pt x="304500" y="116000"/>
                  </a:cubicBezTo>
                  <a:lnTo>
                    <a:pt x="11600" y="116000"/>
                  </a:lnTo>
                  <a:cubicBezTo>
                    <a:pt x="3805" y="116000"/>
                    <a:pt x="0" y="112195"/>
                    <a:pt x="0" y="1044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5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 factors</a:t>
              </a:r>
            </a:p>
          </p:txBody>
        </p:sp>
        <p:sp>
          <p:nvSpPr>
            <p:cNvPr id="171" name="SubTopic"/>
            <p:cNvSpPr/>
            <p:nvPr/>
          </p:nvSpPr>
          <p:spPr>
            <a:xfrm>
              <a:off x="3170430" y="4490456"/>
              <a:ext cx="585800" cy="63800"/>
            </a:xfrm>
            <a:custGeom>
              <a:avLst/>
              <a:gdLst>
                <a:gd name="rtl" fmla="*/ 24070 w 585800"/>
                <a:gd name="rtt" fmla="*/ 9570 h 63800"/>
                <a:gd name="rtr" fmla="*/ 560570 w 585800"/>
                <a:gd name="rtb" fmla="*/ 55970 h 63800"/>
              </a:gdLst>
              <a:ahLst/>
              <a:cxnLst/>
              <a:rect l="rtl" t="rtt" r="rtr" b="rtb"/>
              <a:pathLst>
                <a:path w="585800" h="63800">
                  <a:moveTo>
                    <a:pt x="11600" y="0"/>
                  </a:moveTo>
                  <a:lnTo>
                    <a:pt x="574200" y="0"/>
                  </a:lnTo>
                  <a:cubicBezTo>
                    <a:pt x="581995" y="0"/>
                    <a:pt x="585800" y="3805"/>
                    <a:pt x="585800" y="11600"/>
                  </a:cubicBezTo>
                  <a:lnTo>
                    <a:pt x="585800" y="52200"/>
                  </a:lnTo>
                  <a:cubicBezTo>
                    <a:pt x="585800" y="59995"/>
                    <a:pt x="581995" y="63800"/>
                    <a:pt x="5742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Anatomy of the vascular supply</a:t>
              </a:r>
            </a:p>
          </p:txBody>
        </p:sp>
        <p:sp>
          <p:nvSpPr>
            <p:cNvPr id="173" name="SubTopic"/>
            <p:cNvSpPr/>
            <p:nvPr/>
          </p:nvSpPr>
          <p:spPr>
            <a:xfrm>
              <a:off x="3834530" y="4387144"/>
              <a:ext cx="945400" cy="63800"/>
            </a:xfrm>
            <a:custGeom>
              <a:avLst/>
              <a:gdLst>
                <a:gd name="rtl" fmla="*/ 24070 w 945400"/>
                <a:gd name="rtt" fmla="*/ 9570 h 63800"/>
                <a:gd name="rtr" fmla="*/ 920170 w 945400"/>
                <a:gd name="rtb" fmla="*/ 55970 h 63800"/>
              </a:gdLst>
              <a:ahLst/>
              <a:cxnLst/>
              <a:rect l="rtl" t="rtt" r="rtr" b="rtb"/>
              <a:pathLst>
                <a:path w="945400" h="63800">
                  <a:moveTo>
                    <a:pt x="11600" y="0"/>
                  </a:moveTo>
                  <a:lnTo>
                    <a:pt x="933800" y="0"/>
                  </a:lnTo>
                  <a:cubicBezTo>
                    <a:pt x="941595" y="0"/>
                    <a:pt x="945400" y="3805"/>
                    <a:pt x="945400" y="11600"/>
                  </a:cubicBezTo>
                  <a:lnTo>
                    <a:pt x="945400" y="52200"/>
                  </a:lnTo>
                  <a:cubicBezTo>
                    <a:pt x="945400" y="59995"/>
                    <a:pt x="941595" y="63800"/>
                    <a:pt x="9338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Organ with the dual supply are resistant to infarction:</a:t>
              </a:r>
            </a:p>
          </p:txBody>
        </p:sp>
        <p:sp>
          <p:nvSpPr>
            <p:cNvPr id="175" name="SubTopic"/>
            <p:cNvSpPr/>
            <p:nvPr/>
          </p:nvSpPr>
          <p:spPr>
            <a:xfrm>
              <a:off x="4858230" y="4304494"/>
              <a:ext cx="136300" cy="63800"/>
            </a:xfrm>
            <a:custGeom>
              <a:avLst/>
              <a:gdLst>
                <a:gd name="rtl" fmla="*/ 24070 w 136300"/>
                <a:gd name="rtt" fmla="*/ 9570 h 63800"/>
                <a:gd name="rtr" fmla="*/ 111070 w 136300"/>
                <a:gd name="rtb" fmla="*/ 55970 h 63800"/>
              </a:gdLst>
              <a:ahLst/>
              <a:cxnLst/>
              <a:rect l="rtl" t="rtt" r="rtr" b="rtb"/>
              <a:pathLst>
                <a:path w="136300" h="63800">
                  <a:moveTo>
                    <a:pt x="11600" y="0"/>
                  </a:moveTo>
                  <a:lnTo>
                    <a:pt x="124700" y="0"/>
                  </a:lnTo>
                  <a:cubicBezTo>
                    <a:pt x="132495" y="0"/>
                    <a:pt x="136300" y="3805"/>
                    <a:pt x="136300" y="11600"/>
                  </a:cubicBezTo>
                  <a:lnTo>
                    <a:pt x="136300" y="52200"/>
                  </a:lnTo>
                  <a:cubicBezTo>
                    <a:pt x="136300" y="59995"/>
                    <a:pt x="132495" y="63800"/>
                    <a:pt x="1247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Liver</a:t>
              </a:r>
            </a:p>
          </p:txBody>
        </p:sp>
        <p:sp>
          <p:nvSpPr>
            <p:cNvPr id="177" name="SubTopic"/>
            <p:cNvSpPr/>
            <p:nvPr/>
          </p:nvSpPr>
          <p:spPr>
            <a:xfrm>
              <a:off x="4858230" y="4387144"/>
              <a:ext cx="142100" cy="63800"/>
            </a:xfrm>
            <a:custGeom>
              <a:avLst/>
              <a:gdLst>
                <a:gd name="rtl" fmla="*/ 24070 w 142100"/>
                <a:gd name="rtt" fmla="*/ 9570 h 63800"/>
                <a:gd name="rtr" fmla="*/ 116870 w 142100"/>
                <a:gd name="rtb" fmla="*/ 55970 h 63800"/>
              </a:gdLst>
              <a:ahLst/>
              <a:cxnLst/>
              <a:rect l="rtl" t="rtt" r="rtr" b="rtb"/>
              <a:pathLst>
                <a:path w="142100" h="63800">
                  <a:moveTo>
                    <a:pt x="11600" y="0"/>
                  </a:moveTo>
                  <a:lnTo>
                    <a:pt x="130500" y="0"/>
                  </a:lnTo>
                  <a:cubicBezTo>
                    <a:pt x="138295" y="0"/>
                    <a:pt x="142100" y="3805"/>
                    <a:pt x="142100" y="11600"/>
                  </a:cubicBezTo>
                  <a:lnTo>
                    <a:pt x="142100" y="52200"/>
                  </a:lnTo>
                  <a:cubicBezTo>
                    <a:pt x="142100" y="59995"/>
                    <a:pt x="138295" y="63800"/>
                    <a:pt x="1305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Lung</a:t>
              </a:r>
            </a:p>
          </p:txBody>
        </p:sp>
        <p:sp>
          <p:nvSpPr>
            <p:cNvPr id="179" name="SubTopic"/>
            <p:cNvSpPr/>
            <p:nvPr/>
          </p:nvSpPr>
          <p:spPr>
            <a:xfrm>
              <a:off x="4858230" y="4469794"/>
              <a:ext cx="362500" cy="63800"/>
            </a:xfrm>
            <a:custGeom>
              <a:avLst/>
              <a:gdLst>
                <a:gd name="rtl" fmla="*/ 24070 w 362500"/>
                <a:gd name="rtt" fmla="*/ 9570 h 63800"/>
                <a:gd name="rtr" fmla="*/ 337270 w 362500"/>
                <a:gd name="rtb" fmla="*/ 55970 h 63800"/>
              </a:gdLst>
              <a:ahLst/>
              <a:cxnLst/>
              <a:rect l="rtl" t="rtt" r="rtr" b="rtb"/>
              <a:pathLst>
                <a:path w="362500" h="63800">
                  <a:moveTo>
                    <a:pt x="11600" y="0"/>
                  </a:moveTo>
                  <a:lnTo>
                    <a:pt x="350900" y="0"/>
                  </a:lnTo>
                  <a:cubicBezTo>
                    <a:pt x="358695" y="0"/>
                    <a:pt x="362500" y="3805"/>
                    <a:pt x="362500" y="11600"/>
                  </a:cubicBezTo>
                  <a:lnTo>
                    <a:pt x="362500" y="52200"/>
                  </a:lnTo>
                  <a:cubicBezTo>
                    <a:pt x="362500" y="59995"/>
                    <a:pt x="358695" y="63800"/>
                    <a:pt x="3509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hand and forearm.</a:t>
              </a:r>
            </a:p>
          </p:txBody>
        </p:sp>
        <p:sp>
          <p:nvSpPr>
            <p:cNvPr id="181" name="SubTopic"/>
            <p:cNvSpPr/>
            <p:nvPr/>
          </p:nvSpPr>
          <p:spPr>
            <a:xfrm>
              <a:off x="3834530" y="4593769"/>
              <a:ext cx="1209300" cy="63800"/>
            </a:xfrm>
            <a:custGeom>
              <a:avLst/>
              <a:gdLst>
                <a:gd name="rtl" fmla="*/ 24070 w 1209300"/>
                <a:gd name="rtt" fmla="*/ 9570 h 63800"/>
                <a:gd name="rtr" fmla="*/ 1184070 w 1209300"/>
                <a:gd name="rtb" fmla="*/ 55970 h 63800"/>
              </a:gdLst>
              <a:ahLst/>
              <a:cxnLst/>
              <a:rect l="rtl" t="rtt" r="rtr" b="rtb"/>
              <a:pathLst>
                <a:path w="1209300" h="63800">
                  <a:moveTo>
                    <a:pt x="11600" y="0"/>
                  </a:moveTo>
                  <a:lnTo>
                    <a:pt x="1197700" y="0"/>
                  </a:lnTo>
                  <a:cubicBezTo>
                    <a:pt x="1205495" y="0"/>
                    <a:pt x="1209300" y="3805"/>
                    <a:pt x="1209300" y="11600"/>
                  </a:cubicBezTo>
                  <a:lnTo>
                    <a:pt x="1209300" y="52200"/>
                  </a:lnTo>
                  <a:cubicBezTo>
                    <a:pt x="1209300" y="59995"/>
                    <a:pt x="1205495" y="63800"/>
                    <a:pt x="11977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Organ with end-arterial circulation are more susceptible for infarction:</a:t>
              </a:r>
            </a:p>
          </p:txBody>
        </p:sp>
        <p:sp>
          <p:nvSpPr>
            <p:cNvPr id="183" name="SubTopic"/>
            <p:cNvSpPr/>
            <p:nvPr/>
          </p:nvSpPr>
          <p:spPr>
            <a:xfrm>
              <a:off x="5122130" y="4552444"/>
              <a:ext cx="176900" cy="63800"/>
            </a:xfrm>
            <a:custGeom>
              <a:avLst/>
              <a:gdLst>
                <a:gd name="rtl" fmla="*/ 24070 w 176900"/>
                <a:gd name="rtt" fmla="*/ 9570 h 63800"/>
                <a:gd name="rtr" fmla="*/ 151670 w 176900"/>
                <a:gd name="rtb" fmla="*/ 55970 h 63800"/>
              </a:gdLst>
              <a:ahLst/>
              <a:cxnLst/>
              <a:rect l="rtl" t="rtt" r="rtr" b="rtb"/>
              <a:pathLst>
                <a:path w="176900" h="63800">
                  <a:moveTo>
                    <a:pt x="11600" y="0"/>
                  </a:moveTo>
                  <a:lnTo>
                    <a:pt x="165300" y="0"/>
                  </a:lnTo>
                  <a:cubicBezTo>
                    <a:pt x="173095" y="0"/>
                    <a:pt x="176900" y="3805"/>
                    <a:pt x="176900" y="11600"/>
                  </a:cubicBezTo>
                  <a:lnTo>
                    <a:pt x="176900" y="52200"/>
                  </a:lnTo>
                  <a:cubicBezTo>
                    <a:pt x="176900" y="59995"/>
                    <a:pt x="173095" y="63800"/>
                    <a:pt x="1653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Kidney</a:t>
              </a:r>
            </a:p>
          </p:txBody>
        </p:sp>
        <p:sp>
          <p:nvSpPr>
            <p:cNvPr id="185" name="SubTopic"/>
            <p:cNvSpPr/>
            <p:nvPr/>
          </p:nvSpPr>
          <p:spPr>
            <a:xfrm>
              <a:off x="5122130" y="4635094"/>
              <a:ext cx="171100" cy="63800"/>
            </a:xfrm>
            <a:custGeom>
              <a:avLst/>
              <a:gdLst>
                <a:gd name="rtl" fmla="*/ 24070 w 171100"/>
                <a:gd name="rtt" fmla="*/ 9570 h 63800"/>
                <a:gd name="rtr" fmla="*/ 145870 w 171100"/>
                <a:gd name="rtb" fmla="*/ 55970 h 63800"/>
              </a:gdLst>
              <a:ahLst/>
              <a:cxnLst/>
              <a:rect l="rtl" t="rtt" r="rtr" b="rtb"/>
              <a:pathLst>
                <a:path w="171100" h="63800">
                  <a:moveTo>
                    <a:pt x="11600" y="0"/>
                  </a:moveTo>
                  <a:lnTo>
                    <a:pt x="159500" y="0"/>
                  </a:lnTo>
                  <a:cubicBezTo>
                    <a:pt x="167295" y="0"/>
                    <a:pt x="171100" y="3805"/>
                    <a:pt x="171100" y="11600"/>
                  </a:cubicBezTo>
                  <a:lnTo>
                    <a:pt x="171100" y="52200"/>
                  </a:lnTo>
                  <a:cubicBezTo>
                    <a:pt x="171100" y="59995"/>
                    <a:pt x="167295" y="63800"/>
                    <a:pt x="1595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spleen</a:t>
              </a:r>
            </a:p>
          </p:txBody>
        </p:sp>
        <p:sp>
          <p:nvSpPr>
            <p:cNvPr id="187" name="SubTopic"/>
            <p:cNvSpPr/>
            <p:nvPr/>
          </p:nvSpPr>
          <p:spPr>
            <a:xfrm>
              <a:off x="3170430" y="4717744"/>
              <a:ext cx="350900" cy="63800"/>
            </a:xfrm>
            <a:custGeom>
              <a:avLst/>
              <a:gdLst>
                <a:gd name="rtl" fmla="*/ 24070 w 350900"/>
                <a:gd name="rtt" fmla="*/ 9570 h 63800"/>
                <a:gd name="rtr" fmla="*/ 325670 w 350900"/>
                <a:gd name="rtb" fmla="*/ 55970 h 63800"/>
              </a:gdLst>
              <a:ahLst/>
              <a:cxnLst/>
              <a:rect l="rtl" t="rtt" r="rtr" b="rtb"/>
              <a:pathLst>
                <a:path w="350900" h="63800">
                  <a:moveTo>
                    <a:pt x="11600" y="0"/>
                  </a:moveTo>
                  <a:lnTo>
                    <a:pt x="339300" y="0"/>
                  </a:lnTo>
                  <a:cubicBezTo>
                    <a:pt x="347095" y="0"/>
                    <a:pt x="350900" y="3805"/>
                    <a:pt x="350900" y="11600"/>
                  </a:cubicBezTo>
                  <a:lnTo>
                    <a:pt x="350900" y="52200"/>
                  </a:lnTo>
                  <a:cubicBezTo>
                    <a:pt x="350900" y="59995"/>
                    <a:pt x="347095" y="63800"/>
                    <a:pt x="3393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Rate of occlusion</a:t>
              </a:r>
            </a:p>
          </p:txBody>
        </p:sp>
        <p:sp>
          <p:nvSpPr>
            <p:cNvPr id="189" name="SubTopic"/>
            <p:cNvSpPr/>
            <p:nvPr/>
          </p:nvSpPr>
          <p:spPr>
            <a:xfrm>
              <a:off x="3170430" y="4883044"/>
              <a:ext cx="585800" cy="63800"/>
            </a:xfrm>
            <a:custGeom>
              <a:avLst/>
              <a:gdLst>
                <a:gd name="rtl" fmla="*/ 24070 w 585800"/>
                <a:gd name="rtt" fmla="*/ 9570 h 63800"/>
                <a:gd name="rtr" fmla="*/ 560570 w 585800"/>
                <a:gd name="rtb" fmla="*/ 55970 h 63800"/>
              </a:gdLst>
              <a:ahLst/>
              <a:cxnLst/>
              <a:rect l="rtl" t="rtt" r="rtr" b="rtb"/>
              <a:pathLst>
                <a:path w="585800" h="63800">
                  <a:moveTo>
                    <a:pt x="11600" y="0"/>
                  </a:moveTo>
                  <a:lnTo>
                    <a:pt x="574200" y="0"/>
                  </a:lnTo>
                  <a:cubicBezTo>
                    <a:pt x="581995" y="0"/>
                    <a:pt x="585800" y="3805"/>
                    <a:pt x="585800" y="11600"/>
                  </a:cubicBezTo>
                  <a:lnTo>
                    <a:pt x="585800" y="52200"/>
                  </a:lnTo>
                  <a:cubicBezTo>
                    <a:pt x="585800" y="59995"/>
                    <a:pt x="581995" y="63800"/>
                    <a:pt x="5742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 Tissue vulnerability to hypoxia.</a:t>
              </a:r>
            </a:p>
          </p:txBody>
        </p:sp>
        <p:sp>
          <p:nvSpPr>
            <p:cNvPr id="191" name="SubTopic"/>
            <p:cNvSpPr/>
            <p:nvPr/>
          </p:nvSpPr>
          <p:spPr>
            <a:xfrm>
              <a:off x="3834530" y="4800394"/>
              <a:ext cx="861300" cy="63800"/>
            </a:xfrm>
            <a:custGeom>
              <a:avLst/>
              <a:gdLst>
                <a:gd name="rtl" fmla="*/ 24070 w 861300"/>
                <a:gd name="rtt" fmla="*/ 9570 h 63800"/>
                <a:gd name="rtr" fmla="*/ 836070 w 861300"/>
                <a:gd name="rtb" fmla="*/ 55970 h 63800"/>
              </a:gdLst>
              <a:ahLst/>
              <a:cxnLst/>
              <a:rect l="rtl" t="rtt" r="rtr" b="rtb"/>
              <a:pathLst>
                <a:path w="861300" h="63800">
                  <a:moveTo>
                    <a:pt x="11600" y="0"/>
                  </a:moveTo>
                  <a:lnTo>
                    <a:pt x="849700" y="0"/>
                  </a:lnTo>
                  <a:cubicBezTo>
                    <a:pt x="857495" y="0"/>
                    <a:pt x="861300" y="3805"/>
                    <a:pt x="861300" y="11600"/>
                  </a:cubicBezTo>
                  <a:lnTo>
                    <a:pt x="861300" y="52200"/>
                  </a:lnTo>
                  <a:cubicBezTo>
                    <a:pt x="861300" y="59995"/>
                    <a:pt x="857495" y="63800"/>
                    <a:pt x="8497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Neurons undergo damage  after  3 to 4 minutes.</a:t>
              </a:r>
            </a:p>
          </p:txBody>
        </p:sp>
        <p:sp>
          <p:nvSpPr>
            <p:cNvPr id="193" name="SubTopic"/>
            <p:cNvSpPr/>
            <p:nvPr/>
          </p:nvSpPr>
          <p:spPr>
            <a:xfrm>
              <a:off x="3834530" y="4883044"/>
              <a:ext cx="794600" cy="63800"/>
            </a:xfrm>
            <a:custGeom>
              <a:avLst/>
              <a:gdLst>
                <a:gd name="rtl" fmla="*/ 24070 w 794600"/>
                <a:gd name="rtt" fmla="*/ 9570 h 63800"/>
                <a:gd name="rtr" fmla="*/ 769370 w 794600"/>
                <a:gd name="rtb" fmla="*/ 55970 h 63800"/>
              </a:gdLst>
              <a:ahLst/>
              <a:cxnLst/>
              <a:rect l="rtl" t="rtt" r="rtr" b="rtb"/>
              <a:pathLst>
                <a:path w="794600" h="63800">
                  <a:moveTo>
                    <a:pt x="11600" y="0"/>
                  </a:moveTo>
                  <a:lnTo>
                    <a:pt x="783000" y="0"/>
                  </a:lnTo>
                  <a:cubicBezTo>
                    <a:pt x="790795" y="0"/>
                    <a:pt x="794600" y="3805"/>
                    <a:pt x="794600" y="11600"/>
                  </a:cubicBezTo>
                  <a:lnTo>
                    <a:pt x="794600" y="52200"/>
                  </a:lnTo>
                  <a:cubicBezTo>
                    <a:pt x="794600" y="59995"/>
                    <a:pt x="790795" y="63800"/>
                    <a:pt x="7830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Myocardial cells, die after 20 to 30 minutes.</a:t>
              </a:r>
            </a:p>
          </p:txBody>
        </p:sp>
        <p:sp>
          <p:nvSpPr>
            <p:cNvPr id="195" name="SubTopic"/>
            <p:cNvSpPr/>
            <p:nvPr/>
          </p:nvSpPr>
          <p:spPr>
            <a:xfrm>
              <a:off x="3834530" y="4965694"/>
              <a:ext cx="1293400" cy="63800"/>
            </a:xfrm>
            <a:custGeom>
              <a:avLst/>
              <a:gdLst>
                <a:gd name="rtl" fmla="*/ 24070 w 1293400"/>
                <a:gd name="rtt" fmla="*/ 9570 h 63800"/>
                <a:gd name="rtr" fmla="*/ 1268170 w 1293400"/>
                <a:gd name="rtb" fmla="*/ 55970 h 63800"/>
              </a:gdLst>
              <a:ahLst/>
              <a:cxnLst/>
              <a:rect l="rtl" t="rtt" r="rtr" b="rtb"/>
              <a:pathLst>
                <a:path w="1293400" h="63800">
                  <a:moveTo>
                    <a:pt x="11600" y="0"/>
                  </a:moveTo>
                  <a:lnTo>
                    <a:pt x="1281800" y="0"/>
                  </a:lnTo>
                  <a:cubicBezTo>
                    <a:pt x="1289595" y="0"/>
                    <a:pt x="1293400" y="3805"/>
                    <a:pt x="1293400" y="11600"/>
                  </a:cubicBezTo>
                  <a:lnTo>
                    <a:pt x="1293400" y="52200"/>
                  </a:lnTo>
                  <a:cubicBezTo>
                    <a:pt x="1293400" y="59995"/>
                    <a:pt x="1289595" y="63800"/>
                    <a:pt x="1281800" y="63800"/>
                  </a:cubicBezTo>
                  <a:lnTo>
                    <a:pt x="11600" y="63800"/>
                  </a:lnTo>
                  <a:cubicBezTo>
                    <a:pt x="3805" y="63800"/>
                    <a:pt x="0" y="59995"/>
                    <a:pt x="0" y="522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29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fibroblasts within myocardium remain viable after many hours of ischemia.</a:t>
              </a:r>
            </a:p>
          </p:txBody>
        </p:sp>
        <p:sp>
          <p:nvSpPr>
            <p:cNvPr id="197" name="MainTopic"/>
            <p:cNvSpPr/>
            <p:nvPr/>
          </p:nvSpPr>
          <p:spPr>
            <a:xfrm>
              <a:off x="2776030" y="3096644"/>
              <a:ext cx="988900" cy="116000"/>
            </a:xfrm>
            <a:custGeom>
              <a:avLst/>
              <a:gdLst>
                <a:gd name="rtl" fmla="*/ 51620 w 988900"/>
                <a:gd name="rtt" fmla="*/ 25520 h 116000"/>
                <a:gd name="rtr" fmla="*/ 939020 w 988900"/>
                <a:gd name="rtb" fmla="*/ 92220 h 116000"/>
              </a:gdLst>
              <a:ahLst/>
              <a:cxnLst/>
              <a:rect l="rtl" t="rtt" r="rtr" b="rtb"/>
              <a:pathLst>
                <a:path w="988900" h="116000">
                  <a:moveTo>
                    <a:pt x="11600" y="0"/>
                  </a:moveTo>
                  <a:lnTo>
                    <a:pt x="977300" y="0"/>
                  </a:lnTo>
                  <a:cubicBezTo>
                    <a:pt x="985095" y="0"/>
                    <a:pt x="988900" y="3805"/>
                    <a:pt x="988900" y="11600"/>
                  </a:cubicBezTo>
                  <a:lnTo>
                    <a:pt x="988900" y="104400"/>
                  </a:lnTo>
                  <a:cubicBezTo>
                    <a:pt x="988900" y="112195"/>
                    <a:pt x="985095" y="116000"/>
                    <a:pt x="977300" y="116000"/>
                  </a:cubicBezTo>
                  <a:lnTo>
                    <a:pt x="11600" y="116000"/>
                  </a:lnTo>
                  <a:cubicBezTo>
                    <a:pt x="3805" y="116000"/>
                    <a:pt x="0" y="112195"/>
                    <a:pt x="0" y="104400"/>
                  </a:cubicBezTo>
                  <a:lnTo>
                    <a:pt x="0" y="11600"/>
                  </a:lnTo>
                  <a:cubicBezTo>
                    <a:pt x="0" y="3805"/>
                    <a:pt x="3805" y="0"/>
                    <a:pt x="11600" y="0"/>
                  </a:cubicBezTo>
                  <a:close/>
                </a:path>
              </a:pathLst>
            </a:custGeom>
            <a:solidFill>
              <a:srgbClr val="FFFFFF"/>
            </a:solidFill>
            <a:ln w="5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Commonly affect heart and brain</a:t>
              </a:r>
            </a:p>
          </p:txBody>
        </p:sp>
        <p:sp>
          <p:nvSpPr>
            <p:cNvPr id="201" name="shape201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2" name="shape202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3" name="shape203"/>
            <p:cNvSpPr/>
            <p:nvPr/>
          </p:nvSpPr>
          <p:spPr>
            <a:xfrm>
              <a:off x="24152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4" name="shape204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5" name="shape205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6" name="shape206"/>
            <p:cNvSpPr/>
            <p:nvPr/>
          </p:nvSpPr>
          <p:spPr>
            <a:xfrm>
              <a:off x="36448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7" name="shape207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8" name="shape208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9" name="shape209"/>
            <p:cNvSpPr/>
            <p:nvPr/>
          </p:nvSpPr>
          <p:spPr>
            <a:xfrm>
              <a:off x="48744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0" name="shape210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1" name="shape211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2" name="shape212"/>
            <p:cNvSpPr/>
            <p:nvPr/>
          </p:nvSpPr>
          <p:spPr>
            <a:xfrm>
              <a:off x="61040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3" name="shape213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4" name="shape214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5" name="shape215"/>
            <p:cNvSpPr/>
            <p:nvPr/>
          </p:nvSpPr>
          <p:spPr>
            <a:xfrm>
              <a:off x="24152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6" name="shape216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7" name="shape217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8" name="shape218"/>
            <p:cNvSpPr/>
            <p:nvPr/>
          </p:nvSpPr>
          <p:spPr>
            <a:xfrm>
              <a:off x="36448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9" name="shape219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0" name="shape220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1" name="shape221"/>
            <p:cNvSpPr/>
            <p:nvPr/>
          </p:nvSpPr>
          <p:spPr>
            <a:xfrm>
              <a:off x="48744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2" name="shape222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3" name="shape223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4" name="shape224"/>
            <p:cNvSpPr/>
            <p:nvPr/>
          </p:nvSpPr>
          <p:spPr>
            <a:xfrm>
              <a:off x="61040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5" name="shape225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26" name="shape226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27" name="shape227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28" name="shape228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29" name="shape229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30" name="shape230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1" name="shape231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2" name="shape232"/>
            <p:cNvSpPr/>
            <p:nvPr/>
          </p:nvSpPr>
          <p:spPr>
            <a:xfrm>
              <a:off x="24152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3" name="shape233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4" name="shape234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5" name="shape235"/>
            <p:cNvSpPr/>
            <p:nvPr/>
          </p:nvSpPr>
          <p:spPr>
            <a:xfrm>
              <a:off x="36448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6" name="shape236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7" name="shape237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8" name="shape238"/>
            <p:cNvSpPr/>
            <p:nvPr/>
          </p:nvSpPr>
          <p:spPr>
            <a:xfrm>
              <a:off x="48744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9" name="shape239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0" name="shape240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1" name="shape241"/>
            <p:cNvSpPr/>
            <p:nvPr/>
          </p:nvSpPr>
          <p:spPr>
            <a:xfrm>
              <a:off x="61040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2" name="shape242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3" name="shape243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4" name="shape244"/>
            <p:cNvSpPr/>
            <p:nvPr/>
          </p:nvSpPr>
          <p:spPr>
            <a:xfrm>
              <a:off x="24152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5" name="shape245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6" name="shape246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7" name="shape247"/>
            <p:cNvSpPr/>
            <p:nvPr/>
          </p:nvSpPr>
          <p:spPr>
            <a:xfrm>
              <a:off x="36448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8" name="shape248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9" name="shape249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48744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61040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56" name="shape256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24152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36448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48744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61040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24152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36448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48744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61040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85" name="shape285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24152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24152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36448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36448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48744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48744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6104070" y="24872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6104070" y="24872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24152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24152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36448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36448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48744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48744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0323" y="186948"/>
                  </a:moveTo>
                  <a:lnTo>
                    <a:pt x="24943" y="202328"/>
                  </a:lnTo>
                  <a:cubicBezTo>
                    <a:pt x="20882" y="206389"/>
                    <a:pt x="17924" y="209350"/>
                    <a:pt x="15782" y="211872"/>
                  </a:cubicBezTo>
                  <a:cubicBezTo>
                    <a:pt x="13656" y="214376"/>
                    <a:pt x="12455" y="216314"/>
                    <a:pt x="11815" y="218284"/>
                  </a:cubicBezTo>
                  <a:cubicBezTo>
                    <a:pt x="10618" y="221970"/>
                    <a:pt x="10618" y="225940"/>
                    <a:pt x="11815" y="229626"/>
                  </a:cubicBezTo>
                  <a:cubicBezTo>
                    <a:pt x="12455" y="231596"/>
                    <a:pt x="13656" y="233534"/>
                    <a:pt x="15782" y="236039"/>
                  </a:cubicBezTo>
                  <a:cubicBezTo>
                    <a:pt x="17924" y="238561"/>
                    <a:pt x="20882" y="241522"/>
                    <a:pt x="24943" y="245583"/>
                  </a:cubicBezTo>
                  <a:lnTo>
                    <a:pt x="40323" y="260962"/>
                  </a:lnTo>
                  <a:cubicBezTo>
                    <a:pt x="44384" y="265024"/>
                    <a:pt x="47344" y="267982"/>
                    <a:pt x="49867" y="270123"/>
                  </a:cubicBezTo>
                  <a:cubicBezTo>
                    <a:pt x="52371" y="272249"/>
                    <a:pt x="54309" y="273450"/>
                    <a:pt x="56279" y="274090"/>
                  </a:cubicBezTo>
                  <a:cubicBezTo>
                    <a:pt x="59965" y="275288"/>
                    <a:pt x="63935" y="275288"/>
                    <a:pt x="67621" y="274090"/>
                  </a:cubicBezTo>
                  <a:cubicBezTo>
                    <a:pt x="69591" y="273450"/>
                    <a:pt x="71529" y="272249"/>
                    <a:pt x="74034" y="270123"/>
                  </a:cubicBezTo>
                  <a:cubicBezTo>
                    <a:pt x="76556" y="267982"/>
                    <a:pt x="79516" y="265024"/>
                    <a:pt x="83578" y="260962"/>
                  </a:cubicBezTo>
                  <a:lnTo>
                    <a:pt x="98957" y="245583"/>
                  </a:lnTo>
                  <a:cubicBezTo>
                    <a:pt x="103018" y="241522"/>
                    <a:pt x="105977" y="238561"/>
                    <a:pt x="108118" y="236039"/>
                  </a:cubicBezTo>
                  <a:cubicBezTo>
                    <a:pt x="110244" y="233534"/>
                    <a:pt x="111445" y="231596"/>
                    <a:pt x="112085" y="229626"/>
                  </a:cubicBezTo>
                  <a:cubicBezTo>
                    <a:pt x="113283" y="225940"/>
                    <a:pt x="113283" y="221970"/>
                    <a:pt x="112085" y="218284"/>
                  </a:cubicBezTo>
                  <a:cubicBezTo>
                    <a:pt x="111445" y="216314"/>
                    <a:pt x="110244" y="214376"/>
                    <a:pt x="108118" y="211872"/>
                  </a:cubicBezTo>
                  <a:cubicBezTo>
                    <a:pt x="105977" y="209350"/>
                    <a:pt x="103018" y="206389"/>
                    <a:pt x="98957" y="202328"/>
                  </a:cubicBezTo>
                  <a:lnTo>
                    <a:pt x="83578" y="186948"/>
                  </a:lnTo>
                  <a:cubicBezTo>
                    <a:pt x="79516" y="182887"/>
                    <a:pt x="76556" y="179929"/>
                    <a:pt x="74034" y="177787"/>
                  </a:cubicBezTo>
                  <a:cubicBezTo>
                    <a:pt x="71529" y="175661"/>
                    <a:pt x="69591" y="174460"/>
                    <a:pt x="67621" y="173820"/>
                  </a:cubicBezTo>
                  <a:cubicBezTo>
                    <a:pt x="63935" y="172623"/>
                    <a:pt x="59965" y="172623"/>
                    <a:pt x="56279" y="173820"/>
                  </a:cubicBezTo>
                  <a:cubicBezTo>
                    <a:pt x="54309" y="174460"/>
                    <a:pt x="52371" y="175661"/>
                    <a:pt x="49867" y="177787"/>
                  </a:cubicBezTo>
                  <a:cubicBezTo>
                    <a:pt x="47344" y="179929"/>
                    <a:pt x="44384" y="182887"/>
                    <a:pt x="40323" y="186948"/>
                  </a:cubicBezTo>
                  <a:moveTo>
                    <a:pt x="9876" y="230256"/>
                  </a:moveTo>
                  <a:cubicBezTo>
                    <a:pt x="11389" y="234912"/>
                    <a:pt x="15426" y="238950"/>
                    <a:pt x="23501" y="247025"/>
                  </a:cubicBezTo>
                  <a:lnTo>
                    <a:pt x="38881" y="262404"/>
                  </a:lnTo>
                  <a:cubicBezTo>
                    <a:pt x="46956" y="270479"/>
                    <a:pt x="50993" y="274517"/>
                    <a:pt x="55649" y="276030"/>
                  </a:cubicBezTo>
                  <a:cubicBezTo>
                    <a:pt x="59744" y="277360"/>
                    <a:pt x="64156" y="277360"/>
                    <a:pt x="68251" y="276030"/>
                  </a:cubicBezTo>
                  <a:cubicBezTo>
                    <a:pt x="72907" y="274517"/>
                    <a:pt x="76945" y="270479"/>
                    <a:pt x="85020" y="262404"/>
                  </a:cubicBezTo>
                  <a:lnTo>
                    <a:pt x="100399" y="247025"/>
                  </a:lnTo>
                  <a:cubicBezTo>
                    <a:pt x="108474" y="238950"/>
                    <a:pt x="112512" y="234912"/>
                    <a:pt x="114025" y="230256"/>
                  </a:cubicBezTo>
                  <a:cubicBezTo>
                    <a:pt x="115355" y="226161"/>
                    <a:pt x="115355" y="221750"/>
                    <a:pt x="114025" y="217654"/>
                  </a:cubicBezTo>
                  <a:cubicBezTo>
                    <a:pt x="112512" y="212998"/>
                    <a:pt x="108474" y="208961"/>
                    <a:pt x="100399" y="200886"/>
                  </a:cubicBezTo>
                  <a:lnTo>
                    <a:pt x="85020" y="185506"/>
                  </a:lnTo>
                  <a:cubicBezTo>
                    <a:pt x="76945" y="177431"/>
                    <a:pt x="72907" y="173394"/>
                    <a:pt x="68251" y="171881"/>
                  </a:cubicBezTo>
                  <a:cubicBezTo>
                    <a:pt x="64156" y="170550"/>
                    <a:pt x="59744" y="170550"/>
                    <a:pt x="55649" y="171881"/>
                  </a:cubicBezTo>
                  <a:cubicBezTo>
                    <a:pt x="50993" y="173394"/>
                    <a:pt x="46956" y="177431"/>
                    <a:pt x="38881" y="185506"/>
                  </a:cubicBezTo>
                  <a:lnTo>
                    <a:pt x="23501" y="200886"/>
                  </a:lnTo>
                  <a:cubicBezTo>
                    <a:pt x="15426" y="208961"/>
                    <a:pt x="11389" y="212998"/>
                    <a:pt x="9876" y="217654"/>
                  </a:cubicBezTo>
                  <a:cubicBezTo>
                    <a:pt x="8545" y="221750"/>
                    <a:pt x="8545" y="226161"/>
                    <a:pt x="9876" y="23025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6104070" y="3716825"/>
              <a:ext cx="92800" cy="92800"/>
            </a:xfrm>
            <a:custGeom>
              <a:avLst/>
              <a:gdLst/>
              <a:ahLst/>
              <a:cxnLst/>
              <a:rect l="0" t="0" r="0" b="0"/>
              <a:pathLst>
                <a:path w="92800" h="92800">
                  <a:moveTo>
                    <a:pt x="41280" y="228363"/>
                  </a:moveTo>
                  <a:lnTo>
                    <a:pt x="57458" y="244541"/>
                  </a:lnTo>
                  <a:lnTo>
                    <a:pt x="57458" y="239580"/>
                  </a:lnTo>
                  <a:cubicBezTo>
                    <a:pt x="57458" y="237137"/>
                    <a:pt x="59439" y="235156"/>
                    <a:pt x="61882" y="235156"/>
                  </a:cubicBezTo>
                  <a:cubicBezTo>
                    <a:pt x="64325" y="235156"/>
                    <a:pt x="66306" y="237137"/>
                    <a:pt x="66306" y="239580"/>
                  </a:cubicBezTo>
                  <a:lnTo>
                    <a:pt x="66306" y="249881"/>
                  </a:lnTo>
                  <a:cubicBezTo>
                    <a:pt x="66306" y="255793"/>
                    <a:pt x="59158" y="258754"/>
                    <a:pt x="54978" y="254573"/>
                  </a:cubicBezTo>
                  <a:lnTo>
                    <a:pt x="31247" y="230843"/>
                  </a:lnTo>
                  <a:cubicBezTo>
                    <a:pt x="27067" y="226663"/>
                    <a:pt x="30027" y="219515"/>
                    <a:pt x="35939" y="219515"/>
                  </a:cubicBezTo>
                  <a:lnTo>
                    <a:pt x="82484" y="219515"/>
                  </a:lnTo>
                  <a:lnTo>
                    <a:pt x="66306" y="203336"/>
                  </a:lnTo>
                  <a:lnTo>
                    <a:pt x="66306" y="208297"/>
                  </a:lnTo>
                  <a:cubicBezTo>
                    <a:pt x="66306" y="210741"/>
                    <a:pt x="64325" y="212721"/>
                    <a:pt x="61882" y="212721"/>
                  </a:cubicBezTo>
                  <a:cubicBezTo>
                    <a:pt x="59439" y="212721"/>
                    <a:pt x="57458" y="210741"/>
                    <a:pt x="57458" y="208297"/>
                  </a:cubicBezTo>
                  <a:lnTo>
                    <a:pt x="57458" y="197996"/>
                  </a:lnTo>
                  <a:cubicBezTo>
                    <a:pt x="57458" y="192084"/>
                    <a:pt x="64606" y="189123"/>
                    <a:pt x="68786" y="193304"/>
                  </a:cubicBezTo>
                  <a:lnTo>
                    <a:pt x="92517" y="217034"/>
                  </a:lnTo>
                  <a:cubicBezTo>
                    <a:pt x="96697" y="221215"/>
                    <a:pt x="93736" y="228363"/>
                    <a:pt x="87824" y="228363"/>
                  </a:cubicBezTo>
                  <a:lnTo>
                    <a:pt x="41280" y="22836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6104070" y="3716825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6811" y="139719"/>
                  </a:moveTo>
                  <a:lnTo>
                    <a:pt x="103402" y="143128"/>
                  </a:lnTo>
                  <a:lnTo>
                    <a:pt x="113065" y="159097"/>
                  </a:lnTo>
                  <a:lnTo>
                    <a:pt x="96379" y="150152"/>
                  </a:lnTo>
                  <a:lnTo>
                    <a:pt x="93098" y="153433"/>
                  </a:lnTo>
                  <a:lnTo>
                    <a:pt x="102018" y="170094"/>
                  </a:lnTo>
                  <a:lnTo>
                    <a:pt x="86074" y="160456"/>
                  </a:lnTo>
                  <a:lnTo>
                    <a:pt x="82537" y="163994"/>
                  </a:lnTo>
                  <a:lnTo>
                    <a:pt x="105376" y="177040"/>
                  </a:lnTo>
                  <a:lnTo>
                    <a:pt x="108682" y="173734"/>
                  </a:lnTo>
                  <a:lnTo>
                    <a:pt x="99531" y="156688"/>
                  </a:lnTo>
                  <a:lnTo>
                    <a:pt x="116577" y="165839"/>
                  </a:lnTo>
                  <a:lnTo>
                    <a:pt x="119858" y="162558"/>
                  </a:lnTo>
                  <a:lnTo>
                    <a:pt x="106811" y="139719"/>
                  </a:lnTo>
                  <a:moveTo>
                    <a:pt x="117726" y="137828"/>
                  </a:moveTo>
                  <a:cubicBezTo>
                    <a:pt x="113881" y="141673"/>
                    <a:pt x="113753" y="146927"/>
                    <a:pt x="118033" y="151208"/>
                  </a:cubicBezTo>
                  <a:cubicBezTo>
                    <a:pt x="122339" y="155514"/>
                    <a:pt x="127594" y="155386"/>
                    <a:pt x="131439" y="151541"/>
                  </a:cubicBezTo>
                  <a:cubicBezTo>
                    <a:pt x="135309" y="147671"/>
                    <a:pt x="135438" y="142416"/>
                    <a:pt x="131131" y="138110"/>
                  </a:cubicBezTo>
                  <a:cubicBezTo>
                    <a:pt x="126851" y="133829"/>
                    <a:pt x="121596" y="133957"/>
                    <a:pt x="117726" y="137828"/>
                  </a:cubicBezTo>
                  <a:moveTo>
                    <a:pt x="120648" y="140801"/>
                  </a:moveTo>
                  <a:cubicBezTo>
                    <a:pt x="122570" y="138879"/>
                    <a:pt x="125236" y="138725"/>
                    <a:pt x="127876" y="141365"/>
                  </a:cubicBezTo>
                  <a:cubicBezTo>
                    <a:pt x="130362" y="143851"/>
                    <a:pt x="130593" y="146491"/>
                    <a:pt x="128543" y="148542"/>
                  </a:cubicBezTo>
                  <a:cubicBezTo>
                    <a:pt x="126620" y="150464"/>
                    <a:pt x="123954" y="150618"/>
                    <a:pt x="121288" y="147952"/>
                  </a:cubicBezTo>
                  <a:cubicBezTo>
                    <a:pt x="118828" y="145492"/>
                    <a:pt x="118597" y="142852"/>
                    <a:pt x="120648" y="140801"/>
                  </a:cubicBezTo>
                  <a:moveTo>
                    <a:pt x="133633" y="121920"/>
                  </a:moveTo>
                  <a:cubicBezTo>
                    <a:pt x="131428" y="124125"/>
                    <a:pt x="131275" y="126124"/>
                    <a:pt x="131762" y="128098"/>
                  </a:cubicBezTo>
                  <a:lnTo>
                    <a:pt x="129839" y="126176"/>
                  </a:lnTo>
                  <a:lnTo>
                    <a:pt x="126686" y="129328"/>
                  </a:lnTo>
                  <a:lnTo>
                    <a:pt x="139887" y="142529"/>
                  </a:lnTo>
                  <a:lnTo>
                    <a:pt x="143065" y="139351"/>
                  </a:lnTo>
                  <a:lnTo>
                    <a:pt x="135940" y="132225"/>
                  </a:lnTo>
                  <a:cubicBezTo>
                    <a:pt x="133787" y="130072"/>
                    <a:pt x="133479" y="127765"/>
                    <a:pt x="135376" y="125868"/>
                  </a:cubicBezTo>
                  <a:cubicBezTo>
                    <a:pt x="136939" y="124304"/>
                    <a:pt x="138708" y="124279"/>
                    <a:pt x="140195" y="125765"/>
                  </a:cubicBezTo>
                  <a:lnTo>
                    <a:pt x="148423" y="133993"/>
                  </a:lnTo>
                  <a:lnTo>
                    <a:pt x="151601" y="130815"/>
                  </a:lnTo>
                  <a:lnTo>
                    <a:pt x="143091" y="122305"/>
                  </a:lnTo>
                  <a:cubicBezTo>
                    <a:pt x="139938" y="119152"/>
                    <a:pt x="136632" y="118921"/>
                    <a:pt x="133633" y="121920"/>
                  </a:cubicBezTo>
                  <a:moveTo>
                    <a:pt x="148661" y="97305"/>
                  </a:moveTo>
                  <a:lnTo>
                    <a:pt x="145483" y="100484"/>
                  </a:lnTo>
                  <a:lnTo>
                    <a:pt x="152250" y="107251"/>
                  </a:lnTo>
                  <a:cubicBezTo>
                    <a:pt x="150174" y="106764"/>
                    <a:pt x="147867" y="107687"/>
                    <a:pt x="146149" y="109404"/>
                  </a:cubicBezTo>
                  <a:cubicBezTo>
                    <a:pt x="142920" y="112634"/>
                    <a:pt x="142484" y="117581"/>
                    <a:pt x="147047" y="122143"/>
                  </a:cubicBezTo>
                  <a:cubicBezTo>
                    <a:pt x="151686" y="126783"/>
                    <a:pt x="156633" y="126347"/>
                    <a:pt x="159863" y="123117"/>
                  </a:cubicBezTo>
                  <a:cubicBezTo>
                    <a:pt x="161683" y="121297"/>
                    <a:pt x="162528" y="118862"/>
                    <a:pt x="161734" y="116632"/>
                  </a:cubicBezTo>
                  <a:lnTo>
                    <a:pt x="163759" y="118657"/>
                  </a:lnTo>
                  <a:lnTo>
                    <a:pt x="166886" y="115530"/>
                  </a:lnTo>
                  <a:lnTo>
                    <a:pt x="148661" y="97305"/>
                  </a:lnTo>
                  <a:moveTo>
                    <a:pt x="157684" y="119452"/>
                  </a:moveTo>
                  <a:cubicBezTo>
                    <a:pt x="155838" y="121297"/>
                    <a:pt x="152942" y="121579"/>
                    <a:pt x="150276" y="118914"/>
                  </a:cubicBezTo>
                  <a:cubicBezTo>
                    <a:pt x="147585" y="116222"/>
                    <a:pt x="147867" y="113326"/>
                    <a:pt x="149712" y="111480"/>
                  </a:cubicBezTo>
                  <a:cubicBezTo>
                    <a:pt x="151430" y="109763"/>
                    <a:pt x="154454" y="109301"/>
                    <a:pt x="157171" y="112019"/>
                  </a:cubicBezTo>
                  <a:cubicBezTo>
                    <a:pt x="159863" y="114710"/>
                    <a:pt x="159401" y="117734"/>
                    <a:pt x="157684" y="119452"/>
                  </a:cubicBezTo>
                  <a:moveTo>
                    <a:pt x="175694" y="95444"/>
                  </a:moveTo>
                  <a:lnTo>
                    <a:pt x="174387" y="94137"/>
                  </a:lnTo>
                  <a:cubicBezTo>
                    <a:pt x="170029" y="89779"/>
                    <a:pt x="165185" y="90369"/>
                    <a:pt x="161981" y="93573"/>
                  </a:cubicBezTo>
                  <a:cubicBezTo>
                    <a:pt x="158623" y="96930"/>
                    <a:pt x="157931" y="102236"/>
                    <a:pt x="162544" y="106850"/>
                  </a:cubicBezTo>
                  <a:cubicBezTo>
                    <a:pt x="167133" y="111439"/>
                    <a:pt x="172285" y="110695"/>
                    <a:pt x="175617" y="107363"/>
                  </a:cubicBezTo>
                  <a:cubicBezTo>
                    <a:pt x="178309" y="104671"/>
                    <a:pt x="179385" y="100673"/>
                    <a:pt x="177258" y="97212"/>
                  </a:cubicBezTo>
                  <a:lnTo>
                    <a:pt x="174284" y="100186"/>
                  </a:lnTo>
                  <a:cubicBezTo>
                    <a:pt x="174874" y="101698"/>
                    <a:pt x="174259" y="103236"/>
                    <a:pt x="173003" y="104492"/>
                  </a:cubicBezTo>
                  <a:cubicBezTo>
                    <a:pt x="171106" y="106389"/>
                    <a:pt x="168722" y="106722"/>
                    <a:pt x="166492" y="104646"/>
                  </a:cubicBezTo>
                  <a:lnTo>
                    <a:pt x="175694" y="95444"/>
                  </a:lnTo>
                  <a:moveTo>
                    <a:pt x="164698" y="96341"/>
                  </a:moveTo>
                  <a:cubicBezTo>
                    <a:pt x="166415" y="94624"/>
                    <a:pt x="168491" y="94495"/>
                    <a:pt x="170234" y="96239"/>
                  </a:cubicBezTo>
                  <a:lnTo>
                    <a:pt x="164236" y="102236"/>
                  </a:lnTo>
                  <a:cubicBezTo>
                    <a:pt x="162596" y="100032"/>
                    <a:pt x="163185" y="97853"/>
                    <a:pt x="164698" y="96341"/>
                  </a:cubicBezTo>
                  <a:moveTo>
                    <a:pt x="177625" y="78082"/>
                  </a:moveTo>
                  <a:lnTo>
                    <a:pt x="176754" y="78953"/>
                  </a:lnTo>
                  <a:cubicBezTo>
                    <a:pt x="175216" y="80491"/>
                    <a:pt x="174652" y="82388"/>
                    <a:pt x="175421" y="84490"/>
                  </a:cubicBezTo>
                  <a:lnTo>
                    <a:pt x="173473" y="82542"/>
                  </a:lnTo>
                  <a:lnTo>
                    <a:pt x="170320" y="85695"/>
                  </a:lnTo>
                  <a:lnTo>
                    <a:pt x="183521" y="98896"/>
                  </a:lnTo>
                  <a:lnTo>
                    <a:pt x="186699" y="95717"/>
                  </a:lnTo>
                  <a:lnTo>
                    <a:pt x="180240" y="89258"/>
                  </a:lnTo>
                  <a:cubicBezTo>
                    <a:pt x="177651" y="86669"/>
                    <a:pt x="177651" y="84260"/>
                    <a:pt x="179881" y="82029"/>
                  </a:cubicBezTo>
                  <a:lnTo>
                    <a:pt x="180727" y="81183"/>
                  </a:lnTo>
                  <a:lnTo>
                    <a:pt x="177625" y="78082"/>
                  </a:lnTo>
                  <a:moveTo>
                    <a:pt x="190044" y="76634"/>
                  </a:moveTo>
                  <a:cubicBezTo>
                    <a:pt x="188198" y="78018"/>
                    <a:pt x="186840" y="78967"/>
                    <a:pt x="185814" y="77941"/>
                  </a:cubicBezTo>
                  <a:cubicBezTo>
                    <a:pt x="185045" y="77172"/>
                    <a:pt x="184968" y="75865"/>
                    <a:pt x="186532" y="74301"/>
                  </a:cubicBezTo>
                  <a:cubicBezTo>
                    <a:pt x="187891" y="72943"/>
                    <a:pt x="189326" y="72533"/>
                    <a:pt x="190761" y="73712"/>
                  </a:cubicBezTo>
                  <a:lnTo>
                    <a:pt x="193863" y="70610"/>
                  </a:lnTo>
                  <a:cubicBezTo>
                    <a:pt x="190736" y="67842"/>
                    <a:pt x="186942" y="68611"/>
                    <a:pt x="183866" y="71687"/>
                  </a:cubicBezTo>
                  <a:cubicBezTo>
                    <a:pt x="181124" y="74430"/>
                    <a:pt x="179816" y="78146"/>
                    <a:pt x="182815" y="81145"/>
                  </a:cubicBezTo>
                  <a:cubicBezTo>
                    <a:pt x="186071" y="84401"/>
                    <a:pt x="189454" y="81889"/>
                    <a:pt x="192479" y="79736"/>
                  </a:cubicBezTo>
                  <a:cubicBezTo>
                    <a:pt x="194606" y="78223"/>
                    <a:pt x="195427" y="77813"/>
                    <a:pt x="196247" y="78634"/>
                  </a:cubicBezTo>
                  <a:cubicBezTo>
                    <a:pt x="197246" y="79633"/>
                    <a:pt x="196734" y="81017"/>
                    <a:pt x="195375" y="82376"/>
                  </a:cubicBezTo>
                  <a:cubicBezTo>
                    <a:pt x="193888" y="83862"/>
                    <a:pt x="192171" y="84452"/>
                    <a:pt x="190608" y="83350"/>
                  </a:cubicBezTo>
                  <a:lnTo>
                    <a:pt x="187404" y="86554"/>
                  </a:lnTo>
                  <a:cubicBezTo>
                    <a:pt x="190966" y="89656"/>
                    <a:pt x="195093" y="87887"/>
                    <a:pt x="197836" y="85144"/>
                  </a:cubicBezTo>
                  <a:cubicBezTo>
                    <a:pt x="200784" y="82196"/>
                    <a:pt x="202014" y="78146"/>
                    <a:pt x="199041" y="75173"/>
                  </a:cubicBezTo>
                  <a:cubicBezTo>
                    <a:pt x="195965" y="72097"/>
                    <a:pt x="192761" y="74635"/>
                    <a:pt x="190044" y="76634"/>
                  </a:cubicBezTo>
                  <a:moveTo>
                    <a:pt x="198946" y="56607"/>
                  </a:moveTo>
                  <a:cubicBezTo>
                    <a:pt x="196716" y="58838"/>
                    <a:pt x="196613" y="60785"/>
                    <a:pt x="197126" y="62785"/>
                  </a:cubicBezTo>
                  <a:lnTo>
                    <a:pt x="190154" y="55813"/>
                  </a:lnTo>
                  <a:lnTo>
                    <a:pt x="186975" y="58991"/>
                  </a:lnTo>
                  <a:lnTo>
                    <a:pt x="205200" y="77216"/>
                  </a:lnTo>
                  <a:lnTo>
                    <a:pt x="208379" y="74038"/>
                  </a:lnTo>
                  <a:lnTo>
                    <a:pt x="201253" y="66912"/>
                  </a:lnTo>
                  <a:cubicBezTo>
                    <a:pt x="199100" y="64758"/>
                    <a:pt x="198792" y="62452"/>
                    <a:pt x="200689" y="60555"/>
                  </a:cubicBezTo>
                  <a:cubicBezTo>
                    <a:pt x="202252" y="58991"/>
                    <a:pt x="204021" y="58966"/>
                    <a:pt x="205508" y="60452"/>
                  </a:cubicBezTo>
                  <a:lnTo>
                    <a:pt x="213736" y="68680"/>
                  </a:lnTo>
                  <a:lnTo>
                    <a:pt x="216914" y="65502"/>
                  </a:lnTo>
                  <a:lnTo>
                    <a:pt x="208404" y="56992"/>
                  </a:lnTo>
                  <a:cubicBezTo>
                    <a:pt x="205252" y="53839"/>
                    <a:pt x="201945" y="53608"/>
                    <a:pt x="198946" y="56607"/>
                  </a:cubicBezTo>
                  <a:moveTo>
                    <a:pt x="212052" y="43501"/>
                  </a:moveTo>
                  <a:cubicBezTo>
                    <a:pt x="208771" y="46782"/>
                    <a:pt x="207925" y="50602"/>
                    <a:pt x="210488" y="54190"/>
                  </a:cubicBezTo>
                  <a:lnTo>
                    <a:pt x="213513" y="51166"/>
                  </a:lnTo>
                  <a:cubicBezTo>
                    <a:pt x="212795" y="49884"/>
                    <a:pt x="212411" y="48371"/>
                    <a:pt x="214385" y="46398"/>
                  </a:cubicBezTo>
                  <a:cubicBezTo>
                    <a:pt x="215512" y="45270"/>
                    <a:pt x="216922" y="44578"/>
                    <a:pt x="217922" y="45578"/>
                  </a:cubicBezTo>
                  <a:cubicBezTo>
                    <a:pt x="219024" y="46680"/>
                    <a:pt x="218204" y="47910"/>
                    <a:pt x="217768" y="48500"/>
                  </a:cubicBezTo>
                  <a:lnTo>
                    <a:pt x="215487" y="51550"/>
                  </a:lnTo>
                  <a:cubicBezTo>
                    <a:pt x="214461" y="52934"/>
                    <a:pt x="212026" y="56497"/>
                    <a:pt x="215333" y="59804"/>
                  </a:cubicBezTo>
                  <a:cubicBezTo>
                    <a:pt x="218127" y="62598"/>
                    <a:pt x="221408" y="61572"/>
                    <a:pt x="223510" y="59470"/>
                  </a:cubicBezTo>
                  <a:cubicBezTo>
                    <a:pt x="224920" y="58061"/>
                    <a:pt x="226124" y="55831"/>
                    <a:pt x="225458" y="53114"/>
                  </a:cubicBezTo>
                  <a:lnTo>
                    <a:pt x="227380" y="55036"/>
                  </a:lnTo>
                  <a:lnTo>
                    <a:pt x="230482" y="51934"/>
                  </a:lnTo>
                  <a:lnTo>
                    <a:pt x="221331" y="42784"/>
                  </a:lnTo>
                  <a:cubicBezTo>
                    <a:pt x="218229" y="39682"/>
                    <a:pt x="214948" y="40605"/>
                    <a:pt x="212052" y="43501"/>
                  </a:cubicBezTo>
                  <a:moveTo>
                    <a:pt x="221690" y="56010"/>
                  </a:moveTo>
                  <a:cubicBezTo>
                    <a:pt x="220562" y="57138"/>
                    <a:pt x="219306" y="57420"/>
                    <a:pt x="218255" y="56369"/>
                  </a:cubicBezTo>
                  <a:cubicBezTo>
                    <a:pt x="216794" y="54908"/>
                    <a:pt x="218127" y="53114"/>
                    <a:pt x="218614" y="52473"/>
                  </a:cubicBezTo>
                  <a:lnTo>
                    <a:pt x="219742" y="50935"/>
                  </a:lnTo>
                  <a:cubicBezTo>
                    <a:pt x="220306" y="50166"/>
                    <a:pt x="220767" y="49551"/>
                    <a:pt x="221049" y="48859"/>
                  </a:cubicBezTo>
                  <a:lnTo>
                    <a:pt x="221767" y="49576"/>
                  </a:lnTo>
                  <a:cubicBezTo>
                    <a:pt x="223535" y="51345"/>
                    <a:pt x="223612" y="54088"/>
                    <a:pt x="221690" y="56010"/>
                  </a:cubicBezTo>
                  <a:moveTo>
                    <a:pt x="227543" y="28164"/>
                  </a:moveTo>
                  <a:lnTo>
                    <a:pt x="226671" y="29036"/>
                  </a:lnTo>
                  <a:cubicBezTo>
                    <a:pt x="225133" y="30574"/>
                    <a:pt x="224569" y="32471"/>
                    <a:pt x="225338" y="34573"/>
                  </a:cubicBezTo>
                  <a:lnTo>
                    <a:pt x="223390" y="32624"/>
                  </a:lnTo>
                  <a:lnTo>
                    <a:pt x="220237" y="35777"/>
                  </a:lnTo>
                  <a:lnTo>
                    <a:pt x="233438" y="48978"/>
                  </a:lnTo>
                  <a:lnTo>
                    <a:pt x="236617" y="45800"/>
                  </a:lnTo>
                  <a:lnTo>
                    <a:pt x="230157" y="39340"/>
                  </a:lnTo>
                  <a:cubicBezTo>
                    <a:pt x="227568" y="36751"/>
                    <a:pt x="227568" y="34342"/>
                    <a:pt x="229798" y="32112"/>
                  </a:cubicBezTo>
                  <a:lnTo>
                    <a:pt x="230644" y="31266"/>
                  </a:lnTo>
                  <a:lnTo>
                    <a:pt x="227543" y="28164"/>
                  </a:lnTo>
                  <a:moveTo>
                    <a:pt x="248067" y="23071"/>
                  </a:moveTo>
                  <a:lnTo>
                    <a:pt x="246760" y="21763"/>
                  </a:lnTo>
                  <a:cubicBezTo>
                    <a:pt x="242402" y="17406"/>
                    <a:pt x="237558" y="17995"/>
                    <a:pt x="234354" y="21199"/>
                  </a:cubicBezTo>
                  <a:cubicBezTo>
                    <a:pt x="230996" y="24557"/>
                    <a:pt x="230304" y="29863"/>
                    <a:pt x="234918" y="34477"/>
                  </a:cubicBezTo>
                  <a:cubicBezTo>
                    <a:pt x="239506" y="39065"/>
                    <a:pt x="244658" y="38322"/>
                    <a:pt x="247990" y="34990"/>
                  </a:cubicBezTo>
                  <a:cubicBezTo>
                    <a:pt x="250682" y="32298"/>
                    <a:pt x="251758" y="28300"/>
                    <a:pt x="249631" y="24839"/>
                  </a:cubicBezTo>
                  <a:lnTo>
                    <a:pt x="246657" y="27813"/>
                  </a:lnTo>
                  <a:cubicBezTo>
                    <a:pt x="247247" y="29325"/>
                    <a:pt x="246632" y="30863"/>
                    <a:pt x="245376" y="32119"/>
                  </a:cubicBezTo>
                  <a:cubicBezTo>
                    <a:pt x="243479" y="34016"/>
                    <a:pt x="241095" y="34349"/>
                    <a:pt x="238865" y="32273"/>
                  </a:cubicBezTo>
                  <a:lnTo>
                    <a:pt x="248067" y="23071"/>
                  </a:lnTo>
                  <a:moveTo>
                    <a:pt x="237071" y="23968"/>
                  </a:moveTo>
                  <a:cubicBezTo>
                    <a:pt x="238788" y="22250"/>
                    <a:pt x="240864" y="22122"/>
                    <a:pt x="242607" y="23865"/>
                  </a:cubicBezTo>
                  <a:lnTo>
                    <a:pt x="236609" y="29863"/>
                  </a:lnTo>
                  <a:cubicBezTo>
                    <a:pt x="234969" y="27659"/>
                    <a:pt x="235559" y="25480"/>
                    <a:pt x="237071" y="23968"/>
                  </a:cubicBezTo>
                  <a:moveTo>
                    <a:pt x="141210" y="194522"/>
                  </a:moveTo>
                  <a:lnTo>
                    <a:pt x="138083" y="191395"/>
                  </a:lnTo>
                  <a:lnTo>
                    <a:pt x="128881" y="200597"/>
                  </a:lnTo>
                  <a:lnTo>
                    <a:pt x="124498" y="196214"/>
                  </a:lnTo>
                  <a:lnTo>
                    <a:pt x="132521" y="188191"/>
                  </a:lnTo>
                  <a:lnTo>
                    <a:pt x="129394" y="185064"/>
                  </a:lnTo>
                  <a:lnTo>
                    <a:pt x="121371" y="193086"/>
                  </a:lnTo>
                  <a:lnTo>
                    <a:pt x="117192" y="188908"/>
                  </a:lnTo>
                  <a:lnTo>
                    <a:pt x="125908" y="180193"/>
                  </a:lnTo>
                  <a:lnTo>
                    <a:pt x="122780" y="177066"/>
                  </a:lnTo>
                  <a:lnTo>
                    <a:pt x="110733" y="189113"/>
                  </a:lnTo>
                  <a:lnTo>
                    <a:pt x="128676" y="207056"/>
                  </a:lnTo>
                  <a:lnTo>
                    <a:pt x="141210" y="194522"/>
                  </a:lnTo>
                  <a:moveTo>
                    <a:pt x="137494" y="161788"/>
                  </a:moveTo>
                  <a:lnTo>
                    <a:pt x="134316" y="164967"/>
                  </a:lnTo>
                  <a:lnTo>
                    <a:pt x="141083" y="171734"/>
                  </a:lnTo>
                  <a:cubicBezTo>
                    <a:pt x="139006" y="171247"/>
                    <a:pt x="136699" y="172170"/>
                    <a:pt x="134982" y="173887"/>
                  </a:cubicBezTo>
                  <a:cubicBezTo>
                    <a:pt x="131752" y="177117"/>
                    <a:pt x="131317" y="182064"/>
                    <a:pt x="135879" y="186626"/>
                  </a:cubicBezTo>
                  <a:cubicBezTo>
                    <a:pt x="140519" y="191266"/>
                    <a:pt x="145466" y="190830"/>
                    <a:pt x="148695" y="187600"/>
                  </a:cubicBezTo>
                  <a:cubicBezTo>
                    <a:pt x="150516" y="185781"/>
                    <a:pt x="151361" y="183346"/>
                    <a:pt x="150567" y="181115"/>
                  </a:cubicBezTo>
                  <a:lnTo>
                    <a:pt x="152592" y="183141"/>
                  </a:lnTo>
                  <a:lnTo>
                    <a:pt x="155719" y="180013"/>
                  </a:lnTo>
                  <a:lnTo>
                    <a:pt x="137494" y="161788"/>
                  </a:lnTo>
                  <a:moveTo>
                    <a:pt x="146517" y="183935"/>
                  </a:moveTo>
                  <a:cubicBezTo>
                    <a:pt x="144671" y="185781"/>
                    <a:pt x="141775" y="186063"/>
                    <a:pt x="139109" y="183397"/>
                  </a:cubicBezTo>
                  <a:cubicBezTo>
                    <a:pt x="136417" y="180705"/>
                    <a:pt x="136699" y="177809"/>
                    <a:pt x="138545" y="175963"/>
                  </a:cubicBezTo>
                  <a:cubicBezTo>
                    <a:pt x="140262" y="174246"/>
                    <a:pt x="143287" y="173785"/>
                    <a:pt x="146004" y="176502"/>
                  </a:cubicBezTo>
                  <a:cubicBezTo>
                    <a:pt x="148695" y="179193"/>
                    <a:pt x="148234" y="182218"/>
                    <a:pt x="146517" y="183935"/>
                  </a:cubicBezTo>
                  <a:moveTo>
                    <a:pt x="152890" y="156133"/>
                  </a:moveTo>
                  <a:lnTo>
                    <a:pt x="152018" y="157005"/>
                  </a:lnTo>
                  <a:cubicBezTo>
                    <a:pt x="150480" y="158543"/>
                    <a:pt x="149916" y="160440"/>
                    <a:pt x="150685" y="162541"/>
                  </a:cubicBezTo>
                  <a:lnTo>
                    <a:pt x="148737" y="160593"/>
                  </a:lnTo>
                  <a:lnTo>
                    <a:pt x="145584" y="163746"/>
                  </a:lnTo>
                  <a:lnTo>
                    <a:pt x="158785" y="176947"/>
                  </a:lnTo>
                  <a:lnTo>
                    <a:pt x="161964" y="173769"/>
                  </a:lnTo>
                  <a:lnTo>
                    <a:pt x="155504" y="167309"/>
                  </a:lnTo>
                  <a:cubicBezTo>
                    <a:pt x="152915" y="164720"/>
                    <a:pt x="152915" y="162311"/>
                    <a:pt x="155145" y="160081"/>
                  </a:cubicBezTo>
                  <a:lnTo>
                    <a:pt x="155991" y="159235"/>
                  </a:lnTo>
                  <a:lnTo>
                    <a:pt x="152890" y="156133"/>
                  </a:lnTo>
                  <a:moveTo>
                    <a:pt x="159854" y="149014"/>
                  </a:moveTo>
                  <a:cubicBezTo>
                    <a:pt x="156574" y="152296"/>
                    <a:pt x="155728" y="156115"/>
                    <a:pt x="158291" y="159703"/>
                  </a:cubicBezTo>
                  <a:lnTo>
                    <a:pt x="161316" y="156679"/>
                  </a:lnTo>
                  <a:cubicBezTo>
                    <a:pt x="160598" y="155397"/>
                    <a:pt x="160213" y="153885"/>
                    <a:pt x="162187" y="151911"/>
                  </a:cubicBezTo>
                  <a:cubicBezTo>
                    <a:pt x="163315" y="150783"/>
                    <a:pt x="164725" y="150091"/>
                    <a:pt x="165724" y="151091"/>
                  </a:cubicBezTo>
                  <a:cubicBezTo>
                    <a:pt x="166827" y="152193"/>
                    <a:pt x="166006" y="153423"/>
                    <a:pt x="165571" y="154013"/>
                  </a:cubicBezTo>
                  <a:lnTo>
                    <a:pt x="163289" y="157063"/>
                  </a:lnTo>
                  <a:cubicBezTo>
                    <a:pt x="162264" y="158447"/>
                    <a:pt x="159829" y="162010"/>
                    <a:pt x="163135" y="165317"/>
                  </a:cubicBezTo>
                  <a:cubicBezTo>
                    <a:pt x="165929" y="168111"/>
                    <a:pt x="169210" y="167086"/>
                    <a:pt x="171312" y="164984"/>
                  </a:cubicBezTo>
                  <a:cubicBezTo>
                    <a:pt x="172722" y="163574"/>
                    <a:pt x="173927" y="161344"/>
                    <a:pt x="173261" y="158627"/>
                  </a:cubicBezTo>
                  <a:lnTo>
                    <a:pt x="175183" y="160549"/>
                  </a:lnTo>
                  <a:lnTo>
                    <a:pt x="178284" y="157448"/>
                  </a:lnTo>
                  <a:lnTo>
                    <a:pt x="169134" y="148297"/>
                  </a:lnTo>
                  <a:cubicBezTo>
                    <a:pt x="166032" y="145195"/>
                    <a:pt x="162751" y="146118"/>
                    <a:pt x="159854" y="149014"/>
                  </a:cubicBezTo>
                  <a:moveTo>
                    <a:pt x="169492" y="161523"/>
                  </a:moveTo>
                  <a:cubicBezTo>
                    <a:pt x="168364" y="162651"/>
                    <a:pt x="167108" y="162933"/>
                    <a:pt x="166057" y="161882"/>
                  </a:cubicBezTo>
                  <a:cubicBezTo>
                    <a:pt x="164596" y="160421"/>
                    <a:pt x="165929" y="158627"/>
                    <a:pt x="166417" y="157986"/>
                  </a:cubicBezTo>
                  <a:lnTo>
                    <a:pt x="167544" y="156448"/>
                  </a:lnTo>
                  <a:cubicBezTo>
                    <a:pt x="168108" y="155679"/>
                    <a:pt x="168569" y="155064"/>
                    <a:pt x="168852" y="154372"/>
                  </a:cubicBezTo>
                  <a:lnTo>
                    <a:pt x="169569" y="155089"/>
                  </a:lnTo>
                  <a:cubicBezTo>
                    <a:pt x="171338" y="156858"/>
                    <a:pt x="171415" y="159601"/>
                    <a:pt x="169492" y="161523"/>
                  </a:cubicBezTo>
                  <a:moveTo>
                    <a:pt x="187495" y="121835"/>
                  </a:moveTo>
                  <a:lnTo>
                    <a:pt x="184214" y="125116"/>
                  </a:lnTo>
                  <a:lnTo>
                    <a:pt x="190392" y="136830"/>
                  </a:lnTo>
                  <a:lnTo>
                    <a:pt x="178601" y="130730"/>
                  </a:lnTo>
                  <a:lnTo>
                    <a:pt x="175499" y="133832"/>
                  </a:lnTo>
                  <a:lnTo>
                    <a:pt x="181625" y="145597"/>
                  </a:lnTo>
                  <a:lnTo>
                    <a:pt x="169885" y="139445"/>
                  </a:lnTo>
                  <a:lnTo>
                    <a:pt x="166502" y="142828"/>
                  </a:lnTo>
                  <a:lnTo>
                    <a:pt x="184265" y="151467"/>
                  </a:lnTo>
                  <a:lnTo>
                    <a:pt x="187341" y="148391"/>
                  </a:lnTo>
                  <a:lnTo>
                    <a:pt x="181625" y="136984"/>
                  </a:lnTo>
                  <a:lnTo>
                    <a:pt x="193057" y="142675"/>
                  </a:lnTo>
                  <a:lnTo>
                    <a:pt x="196108" y="139624"/>
                  </a:lnTo>
                  <a:lnTo>
                    <a:pt x="187495" y="121835"/>
                  </a:lnTo>
                  <a:moveTo>
                    <a:pt x="202961" y="96885"/>
                  </a:moveTo>
                  <a:lnTo>
                    <a:pt x="198732" y="101115"/>
                  </a:lnTo>
                  <a:lnTo>
                    <a:pt x="207472" y="119801"/>
                  </a:lnTo>
                  <a:lnTo>
                    <a:pt x="188786" y="111060"/>
                  </a:lnTo>
                  <a:lnTo>
                    <a:pt x="184557" y="115290"/>
                  </a:lnTo>
                  <a:lnTo>
                    <a:pt x="202500" y="133232"/>
                  </a:lnTo>
                  <a:lnTo>
                    <a:pt x="205550" y="130182"/>
                  </a:lnTo>
                  <a:lnTo>
                    <a:pt x="192913" y="117545"/>
                  </a:lnTo>
                  <a:lnTo>
                    <a:pt x="210164" y="125568"/>
                  </a:lnTo>
                  <a:lnTo>
                    <a:pt x="213163" y="122569"/>
                  </a:lnTo>
                  <a:lnTo>
                    <a:pt x="205140" y="105318"/>
                  </a:lnTo>
                  <a:lnTo>
                    <a:pt x="217777" y="117955"/>
                  </a:lnTo>
                  <a:lnTo>
                    <a:pt x="220904" y="114828"/>
                  </a:lnTo>
                  <a:lnTo>
                    <a:pt x="202961" y="96885"/>
                  </a:lnTo>
                  <a:moveTo>
                    <a:pt x="209124" y="96720"/>
                  </a:moveTo>
                  <a:lnTo>
                    <a:pt x="212508" y="93337"/>
                  </a:lnTo>
                  <a:lnTo>
                    <a:pt x="208893" y="89723"/>
                  </a:lnTo>
                  <a:lnTo>
                    <a:pt x="205510" y="93106"/>
                  </a:lnTo>
                  <a:lnTo>
                    <a:pt x="209124" y="96720"/>
                  </a:lnTo>
                  <a:moveTo>
                    <a:pt x="224171" y="111562"/>
                  </a:moveTo>
                  <a:lnTo>
                    <a:pt x="227349" y="108383"/>
                  </a:lnTo>
                  <a:lnTo>
                    <a:pt x="214148" y="95182"/>
                  </a:lnTo>
                  <a:lnTo>
                    <a:pt x="210970" y="98361"/>
                  </a:lnTo>
                  <a:lnTo>
                    <a:pt x="224171" y="111562"/>
                  </a:lnTo>
                  <a:moveTo>
                    <a:pt x="224102" y="84767"/>
                  </a:moveTo>
                  <a:cubicBezTo>
                    <a:pt x="221898" y="86972"/>
                    <a:pt x="221744" y="88971"/>
                    <a:pt x="222231" y="90945"/>
                  </a:cubicBezTo>
                  <a:lnTo>
                    <a:pt x="220308" y="89022"/>
                  </a:lnTo>
                  <a:lnTo>
                    <a:pt x="217155" y="92175"/>
                  </a:lnTo>
                  <a:lnTo>
                    <a:pt x="230356" y="105376"/>
                  </a:lnTo>
                  <a:lnTo>
                    <a:pt x="233535" y="102197"/>
                  </a:lnTo>
                  <a:lnTo>
                    <a:pt x="226409" y="95072"/>
                  </a:lnTo>
                  <a:cubicBezTo>
                    <a:pt x="224256" y="92918"/>
                    <a:pt x="223948" y="90611"/>
                    <a:pt x="225845" y="88714"/>
                  </a:cubicBezTo>
                  <a:cubicBezTo>
                    <a:pt x="227408" y="87151"/>
                    <a:pt x="229177" y="87125"/>
                    <a:pt x="230664" y="88612"/>
                  </a:cubicBezTo>
                  <a:lnTo>
                    <a:pt x="238892" y="96840"/>
                  </a:lnTo>
                  <a:lnTo>
                    <a:pt x="242070" y="93662"/>
                  </a:lnTo>
                  <a:lnTo>
                    <a:pt x="233560" y="85152"/>
                  </a:lnTo>
                  <a:cubicBezTo>
                    <a:pt x="230408" y="81999"/>
                    <a:pt x="227101" y="81768"/>
                    <a:pt x="224102" y="84767"/>
                  </a:cubicBezTo>
                  <a:moveTo>
                    <a:pt x="239131" y="60152"/>
                  </a:moveTo>
                  <a:lnTo>
                    <a:pt x="235952" y="63330"/>
                  </a:lnTo>
                  <a:lnTo>
                    <a:pt x="242719" y="70098"/>
                  </a:lnTo>
                  <a:cubicBezTo>
                    <a:pt x="240643" y="69610"/>
                    <a:pt x="238336" y="70533"/>
                    <a:pt x="236618" y="72251"/>
                  </a:cubicBezTo>
                  <a:cubicBezTo>
                    <a:pt x="233389" y="75480"/>
                    <a:pt x="232953" y="80427"/>
                    <a:pt x="237516" y="84990"/>
                  </a:cubicBezTo>
                  <a:cubicBezTo>
                    <a:pt x="242155" y="89630"/>
                    <a:pt x="247102" y="89194"/>
                    <a:pt x="250332" y="85964"/>
                  </a:cubicBezTo>
                  <a:cubicBezTo>
                    <a:pt x="252152" y="84144"/>
                    <a:pt x="252998" y="81709"/>
                    <a:pt x="252203" y="79479"/>
                  </a:cubicBezTo>
                  <a:lnTo>
                    <a:pt x="254228" y="81504"/>
                  </a:lnTo>
                  <a:lnTo>
                    <a:pt x="257355" y="78377"/>
                  </a:lnTo>
                  <a:lnTo>
                    <a:pt x="239131" y="60152"/>
                  </a:lnTo>
                  <a:moveTo>
                    <a:pt x="248153" y="82299"/>
                  </a:moveTo>
                  <a:cubicBezTo>
                    <a:pt x="246307" y="84144"/>
                    <a:pt x="243411" y="84426"/>
                    <a:pt x="240745" y="81760"/>
                  </a:cubicBezTo>
                  <a:cubicBezTo>
                    <a:pt x="238054" y="79069"/>
                    <a:pt x="238336" y="76173"/>
                    <a:pt x="240181" y="74327"/>
                  </a:cubicBezTo>
                  <a:cubicBezTo>
                    <a:pt x="241899" y="72610"/>
                    <a:pt x="244923" y="72148"/>
                    <a:pt x="247640" y="74865"/>
                  </a:cubicBezTo>
                  <a:cubicBezTo>
                    <a:pt x="250332" y="77557"/>
                    <a:pt x="249870" y="80581"/>
                    <a:pt x="248153" y="82299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345852" y="0"/>
                  </a:moveTo>
                  <a:lnTo>
                    <a:pt x="2190397" y="0"/>
                  </a:lnTo>
                  <a:lnTo>
                    <a:pt x="2190397" y="527013"/>
                  </a:lnTo>
                  <a:lnTo>
                    <a:pt x="515550" y="527013"/>
                  </a:lnTo>
                  <a:cubicBezTo>
                    <a:pt x="455525" y="527013"/>
                    <a:pt x="425512" y="527013"/>
                    <a:pt x="402667" y="515146"/>
                  </a:cubicBezTo>
                  <a:cubicBezTo>
                    <a:pt x="383416" y="505146"/>
                    <a:pt x="367719" y="489449"/>
                    <a:pt x="357719" y="470198"/>
                  </a:cubicBezTo>
                  <a:cubicBezTo>
                    <a:pt x="345852" y="447353"/>
                    <a:pt x="345852" y="417340"/>
                    <a:pt x="345852" y="357315"/>
                  </a:cubicBezTo>
                  <a:lnTo>
                    <a:pt x="345852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838691" y="155354"/>
                  </a:moveTo>
                  <a:cubicBezTo>
                    <a:pt x="838691" y="120490"/>
                    <a:pt x="866954" y="92227"/>
                    <a:pt x="901818" y="92227"/>
                  </a:cubicBezTo>
                  <a:lnTo>
                    <a:pt x="1052246" y="92227"/>
                  </a:lnTo>
                  <a:cubicBezTo>
                    <a:pt x="1087110" y="92227"/>
                    <a:pt x="1115373" y="120490"/>
                    <a:pt x="1115373" y="155354"/>
                  </a:cubicBezTo>
                  <a:lnTo>
                    <a:pt x="1115373" y="305782"/>
                  </a:lnTo>
                  <a:cubicBezTo>
                    <a:pt x="1115373" y="340646"/>
                    <a:pt x="1087110" y="368909"/>
                    <a:pt x="1052246" y="368909"/>
                  </a:cubicBezTo>
                  <a:lnTo>
                    <a:pt x="901818" y="368909"/>
                  </a:lnTo>
                  <a:cubicBezTo>
                    <a:pt x="866954" y="368909"/>
                    <a:pt x="838691" y="340646"/>
                    <a:pt x="838691" y="305782"/>
                  </a:cubicBezTo>
                  <a:lnTo>
                    <a:pt x="838691" y="155354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14" name="shape314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024617" y="187382"/>
                  </a:moveTo>
                  <a:cubicBezTo>
                    <a:pt x="1030340" y="193105"/>
                    <a:pt x="1030340" y="202384"/>
                    <a:pt x="1024616" y="208108"/>
                  </a:cubicBezTo>
                  <a:lnTo>
                    <a:pt x="951338" y="281387"/>
                  </a:lnTo>
                  <a:cubicBezTo>
                    <a:pt x="945614" y="287110"/>
                    <a:pt x="936335" y="287110"/>
                    <a:pt x="930612" y="281387"/>
                  </a:cubicBezTo>
                  <a:cubicBezTo>
                    <a:pt x="924888" y="275664"/>
                    <a:pt x="924888" y="266384"/>
                    <a:pt x="930612" y="260661"/>
                  </a:cubicBezTo>
                  <a:lnTo>
                    <a:pt x="1003890" y="187382"/>
                  </a:lnTo>
                  <a:cubicBezTo>
                    <a:pt x="1009614" y="181658"/>
                    <a:pt x="1018894" y="181658"/>
                    <a:pt x="1024617" y="187382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918992" y="196487"/>
                  </a:moveTo>
                  <a:lnTo>
                    <a:pt x="918992" y="272281"/>
                  </a:lnTo>
                  <a:lnTo>
                    <a:pt x="930612" y="260660"/>
                  </a:lnTo>
                  <a:cubicBezTo>
                    <a:pt x="936335" y="254937"/>
                    <a:pt x="945615" y="254937"/>
                    <a:pt x="951338" y="260660"/>
                  </a:cubicBezTo>
                  <a:cubicBezTo>
                    <a:pt x="957061" y="266384"/>
                    <a:pt x="957061" y="275663"/>
                    <a:pt x="951338" y="281386"/>
                  </a:cubicBezTo>
                  <a:lnTo>
                    <a:pt x="927208" y="305516"/>
                  </a:lnTo>
                  <a:cubicBezTo>
                    <a:pt x="913360" y="319365"/>
                    <a:pt x="889680" y="309557"/>
                    <a:pt x="889681" y="289972"/>
                  </a:cubicBezTo>
                  <a:lnTo>
                    <a:pt x="889680" y="178796"/>
                  </a:lnTo>
                  <a:cubicBezTo>
                    <a:pt x="889680" y="159211"/>
                    <a:pt x="913360" y="149402"/>
                    <a:pt x="927208" y="163251"/>
                  </a:cubicBezTo>
                  <a:lnTo>
                    <a:pt x="1036238" y="272281"/>
                  </a:lnTo>
                  <a:lnTo>
                    <a:pt x="1036238" y="196487"/>
                  </a:lnTo>
                  <a:lnTo>
                    <a:pt x="1024618" y="208107"/>
                  </a:lnTo>
                  <a:cubicBezTo>
                    <a:pt x="1018894" y="213831"/>
                    <a:pt x="1009614" y="213831"/>
                    <a:pt x="1003891" y="208108"/>
                  </a:cubicBezTo>
                  <a:cubicBezTo>
                    <a:pt x="998168" y="202384"/>
                    <a:pt x="998168" y="193105"/>
                    <a:pt x="1003892" y="187381"/>
                  </a:cubicBezTo>
                  <a:lnTo>
                    <a:pt x="1028021" y="163252"/>
                  </a:lnTo>
                  <a:cubicBezTo>
                    <a:pt x="1041870" y="149402"/>
                    <a:pt x="1065550" y="159210"/>
                    <a:pt x="1065549" y="178796"/>
                  </a:cubicBezTo>
                  <a:lnTo>
                    <a:pt x="1065549" y="289972"/>
                  </a:lnTo>
                  <a:cubicBezTo>
                    <a:pt x="1065550" y="309557"/>
                    <a:pt x="1041870" y="319365"/>
                    <a:pt x="1028022" y="305516"/>
                  </a:cubicBezTo>
                  <a:lnTo>
                    <a:pt x="918992" y="196487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7378178" y="0"/>
              <a:ext cx="1229600" cy="1229600"/>
            </a:xfrm>
            <a:custGeom>
              <a:avLst/>
              <a:gdLst/>
              <a:ahLst/>
              <a:cxnLst/>
              <a:rect l="0" t="0" r="0" b="0"/>
              <a:pathLst>
                <a:path w="1229600" h="1229600">
                  <a:moveTo>
                    <a:pt x="1279883" y="132577"/>
                  </a:moveTo>
                  <a:lnTo>
                    <a:pt x="1264551" y="132577"/>
                  </a:lnTo>
                  <a:lnTo>
                    <a:pt x="1250371" y="190219"/>
                  </a:lnTo>
                  <a:lnTo>
                    <a:pt x="1232963" y="132577"/>
                  </a:lnTo>
                  <a:lnTo>
                    <a:pt x="1218206" y="132577"/>
                  </a:lnTo>
                  <a:lnTo>
                    <a:pt x="1200798" y="190103"/>
                  </a:lnTo>
                  <a:lnTo>
                    <a:pt x="1186619" y="132577"/>
                  </a:lnTo>
                  <a:lnTo>
                    <a:pt x="1170709" y="132577"/>
                  </a:lnTo>
                  <a:lnTo>
                    <a:pt x="1192729" y="213275"/>
                  </a:lnTo>
                  <a:lnTo>
                    <a:pt x="1207600" y="213275"/>
                  </a:lnTo>
                  <a:lnTo>
                    <a:pt x="1225354" y="154365"/>
                  </a:lnTo>
                  <a:lnTo>
                    <a:pt x="1243108" y="213275"/>
                  </a:lnTo>
                  <a:lnTo>
                    <a:pt x="1257864" y="213275"/>
                  </a:lnTo>
                  <a:lnTo>
                    <a:pt x="1279883" y="132577"/>
                  </a:lnTo>
                  <a:moveTo>
                    <a:pt x="1308681" y="152867"/>
                  </a:moveTo>
                  <a:cubicBezTo>
                    <a:pt x="1291389" y="152867"/>
                    <a:pt x="1279284" y="164395"/>
                    <a:pt x="1279284" y="183647"/>
                  </a:cubicBezTo>
                  <a:cubicBezTo>
                    <a:pt x="1279284" y="203015"/>
                    <a:pt x="1291389" y="214544"/>
                    <a:pt x="1308681" y="214544"/>
                  </a:cubicBezTo>
                  <a:cubicBezTo>
                    <a:pt x="1326089" y="214544"/>
                    <a:pt x="1338194" y="203015"/>
                    <a:pt x="1338194" y="183647"/>
                  </a:cubicBezTo>
                  <a:cubicBezTo>
                    <a:pt x="1338194" y="164395"/>
                    <a:pt x="1326089" y="152867"/>
                    <a:pt x="1308681" y="152867"/>
                  </a:cubicBezTo>
                  <a:moveTo>
                    <a:pt x="1308566" y="166124"/>
                  </a:moveTo>
                  <a:cubicBezTo>
                    <a:pt x="1317212" y="166124"/>
                    <a:pt x="1323553" y="171773"/>
                    <a:pt x="1323553" y="183647"/>
                  </a:cubicBezTo>
                  <a:cubicBezTo>
                    <a:pt x="1323553" y="194830"/>
                    <a:pt x="1318135" y="201286"/>
                    <a:pt x="1308912" y="201286"/>
                  </a:cubicBezTo>
                  <a:cubicBezTo>
                    <a:pt x="1300266" y="201286"/>
                    <a:pt x="1293925" y="195637"/>
                    <a:pt x="1293925" y="183647"/>
                  </a:cubicBezTo>
                  <a:cubicBezTo>
                    <a:pt x="1293925" y="172580"/>
                    <a:pt x="1299343" y="166124"/>
                    <a:pt x="1308566" y="166124"/>
                  </a:cubicBezTo>
                  <a:moveTo>
                    <a:pt x="1380227" y="152867"/>
                  </a:moveTo>
                  <a:cubicBezTo>
                    <a:pt x="1370312" y="152867"/>
                    <a:pt x="1365470" y="157017"/>
                    <a:pt x="1362127" y="162550"/>
                  </a:cubicBezTo>
                  <a:lnTo>
                    <a:pt x="1362127" y="153904"/>
                  </a:lnTo>
                  <a:lnTo>
                    <a:pt x="1347947" y="153904"/>
                  </a:lnTo>
                  <a:lnTo>
                    <a:pt x="1347947" y="213275"/>
                  </a:lnTo>
                  <a:lnTo>
                    <a:pt x="1362242" y="213275"/>
                  </a:lnTo>
                  <a:lnTo>
                    <a:pt x="1362242" y="181226"/>
                  </a:lnTo>
                  <a:cubicBezTo>
                    <a:pt x="1362242" y="171543"/>
                    <a:pt x="1366738" y="165663"/>
                    <a:pt x="1375269" y="165663"/>
                  </a:cubicBezTo>
                  <a:cubicBezTo>
                    <a:pt x="1382302" y="165663"/>
                    <a:pt x="1386337" y="169583"/>
                    <a:pt x="1386337" y="176269"/>
                  </a:cubicBezTo>
                  <a:lnTo>
                    <a:pt x="1386337" y="213275"/>
                  </a:lnTo>
                  <a:lnTo>
                    <a:pt x="1400632" y="213275"/>
                  </a:lnTo>
                  <a:lnTo>
                    <a:pt x="1400632" y="175001"/>
                  </a:lnTo>
                  <a:cubicBezTo>
                    <a:pt x="1400632" y="160821"/>
                    <a:pt x="1393715" y="152867"/>
                    <a:pt x="1380227" y="152867"/>
                  </a:cubicBezTo>
                  <a:moveTo>
                    <a:pt x="1469376" y="131309"/>
                  </a:moveTo>
                  <a:lnTo>
                    <a:pt x="1455080" y="131309"/>
                  </a:lnTo>
                  <a:lnTo>
                    <a:pt x="1455080" y="161743"/>
                  </a:lnTo>
                  <a:cubicBezTo>
                    <a:pt x="1451507" y="155979"/>
                    <a:pt x="1444244" y="152867"/>
                    <a:pt x="1436520" y="152867"/>
                  </a:cubicBezTo>
                  <a:cubicBezTo>
                    <a:pt x="1421994" y="152867"/>
                    <a:pt x="1409889" y="163012"/>
                    <a:pt x="1409889" y="183532"/>
                  </a:cubicBezTo>
                  <a:cubicBezTo>
                    <a:pt x="1409889" y="204399"/>
                    <a:pt x="1421994" y="214544"/>
                    <a:pt x="1436520" y="214544"/>
                  </a:cubicBezTo>
                  <a:cubicBezTo>
                    <a:pt x="1444705" y="214544"/>
                    <a:pt x="1452083" y="210970"/>
                    <a:pt x="1455311" y="204168"/>
                  </a:cubicBezTo>
                  <a:lnTo>
                    <a:pt x="1455311" y="213275"/>
                  </a:lnTo>
                  <a:lnTo>
                    <a:pt x="1469376" y="213275"/>
                  </a:lnTo>
                  <a:lnTo>
                    <a:pt x="1469376" y="131309"/>
                  </a:lnTo>
                  <a:moveTo>
                    <a:pt x="1439863" y="201401"/>
                  </a:moveTo>
                  <a:cubicBezTo>
                    <a:pt x="1431563" y="201401"/>
                    <a:pt x="1424415" y="195522"/>
                    <a:pt x="1424415" y="183532"/>
                  </a:cubicBezTo>
                  <a:cubicBezTo>
                    <a:pt x="1424415" y="171427"/>
                    <a:pt x="1431563" y="165548"/>
                    <a:pt x="1439863" y="165548"/>
                  </a:cubicBezTo>
                  <a:cubicBezTo>
                    <a:pt x="1447587" y="165548"/>
                    <a:pt x="1455426" y="171312"/>
                    <a:pt x="1455426" y="183532"/>
                  </a:cubicBezTo>
                  <a:cubicBezTo>
                    <a:pt x="1455426" y="195637"/>
                    <a:pt x="1447587" y="201401"/>
                    <a:pt x="1439863" y="201401"/>
                  </a:cubicBezTo>
                  <a:moveTo>
                    <a:pt x="1534350" y="187913"/>
                  </a:moveTo>
                  <a:lnTo>
                    <a:pt x="1534350" y="182033"/>
                  </a:lnTo>
                  <a:cubicBezTo>
                    <a:pt x="1534350" y="162435"/>
                    <a:pt x="1522130" y="152867"/>
                    <a:pt x="1507719" y="152867"/>
                  </a:cubicBezTo>
                  <a:cubicBezTo>
                    <a:pt x="1492617" y="152867"/>
                    <a:pt x="1479129" y="163242"/>
                    <a:pt x="1479129" y="183993"/>
                  </a:cubicBezTo>
                  <a:cubicBezTo>
                    <a:pt x="1479129" y="204629"/>
                    <a:pt x="1492386" y="214544"/>
                    <a:pt x="1507373" y="214544"/>
                  </a:cubicBezTo>
                  <a:cubicBezTo>
                    <a:pt x="1519478" y="214544"/>
                    <a:pt x="1530891" y="207972"/>
                    <a:pt x="1533889" y="195406"/>
                  </a:cubicBezTo>
                  <a:lnTo>
                    <a:pt x="1520516" y="195406"/>
                  </a:lnTo>
                  <a:cubicBezTo>
                    <a:pt x="1518441" y="200133"/>
                    <a:pt x="1513599" y="202208"/>
                    <a:pt x="1507950" y="202208"/>
                  </a:cubicBezTo>
                  <a:cubicBezTo>
                    <a:pt x="1499419" y="202208"/>
                    <a:pt x="1493309" y="197597"/>
                    <a:pt x="1492963" y="187913"/>
                  </a:cubicBezTo>
                  <a:lnTo>
                    <a:pt x="1534350" y="187913"/>
                  </a:lnTo>
                  <a:moveTo>
                    <a:pt x="1507604" y="165202"/>
                  </a:moveTo>
                  <a:cubicBezTo>
                    <a:pt x="1515328" y="165202"/>
                    <a:pt x="1520285" y="169583"/>
                    <a:pt x="1520285" y="177422"/>
                  </a:cubicBezTo>
                  <a:lnTo>
                    <a:pt x="1493309" y="177422"/>
                  </a:lnTo>
                  <a:cubicBezTo>
                    <a:pt x="1494577" y="168776"/>
                    <a:pt x="1500802" y="165202"/>
                    <a:pt x="1507604" y="165202"/>
                  </a:cubicBezTo>
                  <a:moveTo>
                    <a:pt x="1577737" y="153212"/>
                  </a:moveTo>
                  <a:lnTo>
                    <a:pt x="1573817" y="153212"/>
                  </a:lnTo>
                  <a:cubicBezTo>
                    <a:pt x="1566900" y="153212"/>
                    <a:pt x="1561367" y="156210"/>
                    <a:pt x="1558369" y="162666"/>
                  </a:cubicBezTo>
                  <a:lnTo>
                    <a:pt x="1558369" y="153904"/>
                  </a:lnTo>
                  <a:lnTo>
                    <a:pt x="1544189" y="153904"/>
                  </a:lnTo>
                  <a:lnTo>
                    <a:pt x="1544189" y="213275"/>
                  </a:lnTo>
                  <a:lnTo>
                    <a:pt x="1558484" y="213275"/>
                  </a:lnTo>
                  <a:lnTo>
                    <a:pt x="1558484" y="184224"/>
                  </a:lnTo>
                  <a:cubicBezTo>
                    <a:pt x="1558484" y="172580"/>
                    <a:pt x="1563903" y="167162"/>
                    <a:pt x="1573933" y="167162"/>
                  </a:cubicBezTo>
                  <a:lnTo>
                    <a:pt x="1577737" y="167162"/>
                  </a:lnTo>
                  <a:lnTo>
                    <a:pt x="1577737" y="153212"/>
                  </a:lnTo>
                  <a:moveTo>
                    <a:pt x="1608921" y="177883"/>
                  </a:moveTo>
                  <a:cubicBezTo>
                    <a:pt x="1601658" y="176846"/>
                    <a:pt x="1596471" y="175923"/>
                    <a:pt x="1596471" y="171312"/>
                  </a:cubicBezTo>
                  <a:cubicBezTo>
                    <a:pt x="1596471" y="167854"/>
                    <a:pt x="1599237" y="164741"/>
                    <a:pt x="1606270" y="164741"/>
                  </a:cubicBezTo>
                  <a:cubicBezTo>
                    <a:pt x="1612380" y="164741"/>
                    <a:pt x="1616530" y="167047"/>
                    <a:pt x="1617106" y="172926"/>
                  </a:cubicBezTo>
                  <a:lnTo>
                    <a:pt x="1631056" y="172926"/>
                  </a:lnTo>
                  <a:cubicBezTo>
                    <a:pt x="1630249" y="159668"/>
                    <a:pt x="1619988" y="152867"/>
                    <a:pt x="1606154" y="152867"/>
                  </a:cubicBezTo>
                  <a:cubicBezTo>
                    <a:pt x="1593819" y="152867"/>
                    <a:pt x="1582521" y="158285"/>
                    <a:pt x="1582521" y="171773"/>
                  </a:cubicBezTo>
                  <a:cubicBezTo>
                    <a:pt x="1582521" y="186414"/>
                    <a:pt x="1595779" y="188374"/>
                    <a:pt x="1607423" y="190334"/>
                  </a:cubicBezTo>
                  <a:cubicBezTo>
                    <a:pt x="1615608" y="191717"/>
                    <a:pt x="1618375" y="192640"/>
                    <a:pt x="1618375" y="196329"/>
                  </a:cubicBezTo>
                  <a:cubicBezTo>
                    <a:pt x="1618375" y="200825"/>
                    <a:pt x="1614109" y="202785"/>
                    <a:pt x="1607999" y="202785"/>
                  </a:cubicBezTo>
                  <a:cubicBezTo>
                    <a:pt x="1601312" y="202785"/>
                    <a:pt x="1596125" y="200248"/>
                    <a:pt x="1595087" y="194254"/>
                  </a:cubicBezTo>
                  <a:lnTo>
                    <a:pt x="1580677" y="194254"/>
                  </a:lnTo>
                  <a:cubicBezTo>
                    <a:pt x="1581714" y="209241"/>
                    <a:pt x="1594972" y="214544"/>
                    <a:pt x="1607307" y="214544"/>
                  </a:cubicBezTo>
                  <a:cubicBezTo>
                    <a:pt x="1620565" y="214544"/>
                    <a:pt x="1632439" y="208203"/>
                    <a:pt x="1632439" y="194830"/>
                  </a:cubicBezTo>
                  <a:cubicBezTo>
                    <a:pt x="1632439" y="180996"/>
                    <a:pt x="1619527" y="179497"/>
                    <a:pt x="1608921" y="177883"/>
                  </a:cubicBezTo>
                  <a:moveTo>
                    <a:pt x="1673976" y="152867"/>
                  </a:moveTo>
                  <a:cubicBezTo>
                    <a:pt x="1663946" y="152867"/>
                    <a:pt x="1659335" y="157017"/>
                    <a:pt x="1655992" y="162666"/>
                  </a:cubicBezTo>
                  <a:lnTo>
                    <a:pt x="1655992" y="131309"/>
                  </a:lnTo>
                  <a:lnTo>
                    <a:pt x="1641696" y="131309"/>
                  </a:lnTo>
                  <a:lnTo>
                    <a:pt x="1641696" y="213275"/>
                  </a:lnTo>
                  <a:lnTo>
                    <a:pt x="1655992" y="213275"/>
                  </a:lnTo>
                  <a:lnTo>
                    <a:pt x="1655992" y="181226"/>
                  </a:lnTo>
                  <a:cubicBezTo>
                    <a:pt x="1655992" y="171543"/>
                    <a:pt x="1660488" y="165663"/>
                    <a:pt x="1669019" y="165663"/>
                  </a:cubicBezTo>
                  <a:cubicBezTo>
                    <a:pt x="1676051" y="165663"/>
                    <a:pt x="1680086" y="169583"/>
                    <a:pt x="1680086" y="176269"/>
                  </a:cubicBezTo>
                  <a:lnTo>
                    <a:pt x="1680086" y="213275"/>
                  </a:lnTo>
                  <a:lnTo>
                    <a:pt x="1694381" y="213275"/>
                  </a:lnTo>
                  <a:lnTo>
                    <a:pt x="1694381" y="175001"/>
                  </a:lnTo>
                  <a:cubicBezTo>
                    <a:pt x="1694381" y="160821"/>
                    <a:pt x="1687464" y="152867"/>
                    <a:pt x="1673976" y="152867"/>
                  </a:cubicBezTo>
                  <a:moveTo>
                    <a:pt x="1732921" y="152867"/>
                  </a:moveTo>
                  <a:cubicBezTo>
                    <a:pt x="1718164" y="152867"/>
                    <a:pt x="1707674" y="159553"/>
                    <a:pt x="1705368" y="173387"/>
                  </a:cubicBezTo>
                  <a:lnTo>
                    <a:pt x="1718971" y="173387"/>
                  </a:lnTo>
                  <a:cubicBezTo>
                    <a:pt x="1720239" y="168891"/>
                    <a:pt x="1722776" y="164626"/>
                    <a:pt x="1731653" y="164626"/>
                  </a:cubicBezTo>
                  <a:cubicBezTo>
                    <a:pt x="1736725" y="164626"/>
                    <a:pt x="1741452" y="166240"/>
                    <a:pt x="1741452" y="170736"/>
                  </a:cubicBezTo>
                  <a:cubicBezTo>
                    <a:pt x="1741452" y="175693"/>
                    <a:pt x="1736840" y="176615"/>
                    <a:pt x="1734535" y="176961"/>
                  </a:cubicBezTo>
                  <a:lnTo>
                    <a:pt x="1722545" y="178690"/>
                  </a:lnTo>
                  <a:cubicBezTo>
                    <a:pt x="1717127" y="179497"/>
                    <a:pt x="1703639" y="182033"/>
                    <a:pt x="1703639" y="196905"/>
                  </a:cubicBezTo>
                  <a:cubicBezTo>
                    <a:pt x="1703639" y="209471"/>
                    <a:pt x="1713322" y="214544"/>
                    <a:pt x="1722776" y="214544"/>
                  </a:cubicBezTo>
                  <a:cubicBezTo>
                    <a:pt x="1729116" y="214544"/>
                    <a:pt x="1736840" y="212238"/>
                    <a:pt x="1741452" y="204629"/>
                  </a:cubicBezTo>
                  <a:lnTo>
                    <a:pt x="1741452" y="213275"/>
                  </a:lnTo>
                  <a:lnTo>
                    <a:pt x="1755401" y="213275"/>
                  </a:lnTo>
                  <a:lnTo>
                    <a:pt x="1755401" y="172119"/>
                  </a:lnTo>
                  <a:cubicBezTo>
                    <a:pt x="1755401" y="158170"/>
                    <a:pt x="1745948" y="152867"/>
                    <a:pt x="1732921" y="152867"/>
                  </a:cubicBezTo>
                  <a:moveTo>
                    <a:pt x="1726465" y="202669"/>
                  </a:moveTo>
                  <a:cubicBezTo>
                    <a:pt x="1721392" y="202669"/>
                    <a:pt x="1717934" y="200479"/>
                    <a:pt x="1717934" y="195752"/>
                  </a:cubicBezTo>
                  <a:cubicBezTo>
                    <a:pt x="1717934" y="189181"/>
                    <a:pt x="1724966" y="188144"/>
                    <a:pt x="1727502" y="187798"/>
                  </a:cubicBezTo>
                  <a:lnTo>
                    <a:pt x="1733497" y="186875"/>
                  </a:lnTo>
                  <a:cubicBezTo>
                    <a:pt x="1736495" y="186414"/>
                    <a:pt x="1738916" y="186068"/>
                    <a:pt x="1741106" y="185146"/>
                  </a:cubicBezTo>
                  <a:lnTo>
                    <a:pt x="1741106" y="188374"/>
                  </a:lnTo>
                  <a:cubicBezTo>
                    <a:pt x="1741106" y="196329"/>
                    <a:pt x="1735111" y="202669"/>
                    <a:pt x="1726465" y="202669"/>
                  </a:cubicBezTo>
                  <a:moveTo>
                    <a:pt x="1802241" y="153212"/>
                  </a:moveTo>
                  <a:lnTo>
                    <a:pt x="1798321" y="153212"/>
                  </a:lnTo>
                  <a:cubicBezTo>
                    <a:pt x="1791404" y="153212"/>
                    <a:pt x="1785871" y="156210"/>
                    <a:pt x="1782873" y="162666"/>
                  </a:cubicBezTo>
                  <a:lnTo>
                    <a:pt x="1782873" y="153904"/>
                  </a:lnTo>
                  <a:lnTo>
                    <a:pt x="1768693" y="153904"/>
                  </a:lnTo>
                  <a:lnTo>
                    <a:pt x="1768693" y="213275"/>
                  </a:lnTo>
                  <a:lnTo>
                    <a:pt x="1782989" y="213275"/>
                  </a:lnTo>
                  <a:lnTo>
                    <a:pt x="1782989" y="184224"/>
                  </a:lnTo>
                  <a:cubicBezTo>
                    <a:pt x="1782989" y="172580"/>
                    <a:pt x="1788407" y="167162"/>
                    <a:pt x="1798437" y="167162"/>
                  </a:cubicBezTo>
                  <a:lnTo>
                    <a:pt x="1802241" y="167162"/>
                  </a:lnTo>
                  <a:lnTo>
                    <a:pt x="1802241" y="153212"/>
                  </a:lnTo>
                  <a:moveTo>
                    <a:pt x="1859854" y="187913"/>
                  </a:moveTo>
                  <a:lnTo>
                    <a:pt x="1859854" y="182033"/>
                  </a:lnTo>
                  <a:cubicBezTo>
                    <a:pt x="1859854" y="162435"/>
                    <a:pt x="1847634" y="152867"/>
                    <a:pt x="1833224" y="152867"/>
                  </a:cubicBezTo>
                  <a:cubicBezTo>
                    <a:pt x="1818121" y="152867"/>
                    <a:pt x="1804633" y="163242"/>
                    <a:pt x="1804633" y="183993"/>
                  </a:cubicBezTo>
                  <a:cubicBezTo>
                    <a:pt x="1804633" y="204629"/>
                    <a:pt x="1817891" y="214544"/>
                    <a:pt x="1832878" y="214544"/>
                  </a:cubicBezTo>
                  <a:cubicBezTo>
                    <a:pt x="1844983" y="214544"/>
                    <a:pt x="1856396" y="207972"/>
                    <a:pt x="1859393" y="195406"/>
                  </a:cubicBezTo>
                  <a:lnTo>
                    <a:pt x="1846020" y="195406"/>
                  </a:lnTo>
                  <a:cubicBezTo>
                    <a:pt x="1843945" y="200133"/>
                    <a:pt x="1839103" y="202208"/>
                    <a:pt x="1833454" y="202208"/>
                  </a:cubicBezTo>
                  <a:cubicBezTo>
                    <a:pt x="1824923" y="202208"/>
                    <a:pt x="1818813" y="197597"/>
                    <a:pt x="1818467" y="187913"/>
                  </a:cubicBezTo>
                  <a:lnTo>
                    <a:pt x="1859854" y="187913"/>
                  </a:lnTo>
                  <a:moveTo>
                    <a:pt x="1833108" y="165202"/>
                  </a:moveTo>
                  <a:cubicBezTo>
                    <a:pt x="1840832" y="165202"/>
                    <a:pt x="1845790" y="169583"/>
                    <a:pt x="1845790" y="177422"/>
                  </a:cubicBezTo>
                  <a:lnTo>
                    <a:pt x="1818813" y="177422"/>
                  </a:lnTo>
                  <a:cubicBezTo>
                    <a:pt x="1820081" y="168776"/>
                    <a:pt x="1826307" y="165202"/>
                    <a:pt x="1833108" y="165202"/>
                  </a:cubicBezTo>
                  <a:moveTo>
                    <a:pt x="1234000" y="328559"/>
                  </a:moveTo>
                  <a:lnTo>
                    <a:pt x="1234000" y="314495"/>
                  </a:lnTo>
                  <a:lnTo>
                    <a:pt x="1192613" y="314495"/>
                  </a:lnTo>
                  <a:lnTo>
                    <a:pt x="1192613" y="294781"/>
                  </a:lnTo>
                  <a:lnTo>
                    <a:pt x="1228697" y="294781"/>
                  </a:lnTo>
                  <a:lnTo>
                    <a:pt x="1228697" y="280717"/>
                  </a:lnTo>
                  <a:lnTo>
                    <a:pt x="1192613" y="280717"/>
                  </a:lnTo>
                  <a:lnTo>
                    <a:pt x="1192613" y="261925"/>
                  </a:lnTo>
                  <a:lnTo>
                    <a:pt x="1231810" y="261925"/>
                  </a:lnTo>
                  <a:lnTo>
                    <a:pt x="1231810" y="247861"/>
                  </a:lnTo>
                  <a:lnTo>
                    <a:pt x="1177626" y="247861"/>
                  </a:lnTo>
                  <a:lnTo>
                    <a:pt x="1177626" y="328559"/>
                  </a:lnTo>
                  <a:lnTo>
                    <a:pt x="1234000" y="328559"/>
                  </a:lnTo>
                  <a:moveTo>
                    <a:pt x="1299251" y="246593"/>
                  </a:moveTo>
                  <a:lnTo>
                    <a:pt x="1284956" y="246593"/>
                  </a:lnTo>
                  <a:lnTo>
                    <a:pt x="1284956" y="277028"/>
                  </a:lnTo>
                  <a:cubicBezTo>
                    <a:pt x="1281382" y="271263"/>
                    <a:pt x="1274119" y="268151"/>
                    <a:pt x="1266395" y="268151"/>
                  </a:cubicBezTo>
                  <a:cubicBezTo>
                    <a:pt x="1251869" y="268151"/>
                    <a:pt x="1239764" y="278296"/>
                    <a:pt x="1239764" y="298816"/>
                  </a:cubicBezTo>
                  <a:cubicBezTo>
                    <a:pt x="1239764" y="319683"/>
                    <a:pt x="1251869" y="329828"/>
                    <a:pt x="1266395" y="329828"/>
                  </a:cubicBezTo>
                  <a:cubicBezTo>
                    <a:pt x="1274580" y="329828"/>
                    <a:pt x="1281958" y="326254"/>
                    <a:pt x="1285186" y="319452"/>
                  </a:cubicBezTo>
                  <a:lnTo>
                    <a:pt x="1285186" y="328559"/>
                  </a:lnTo>
                  <a:lnTo>
                    <a:pt x="1299251" y="328559"/>
                  </a:lnTo>
                  <a:lnTo>
                    <a:pt x="1299251" y="246593"/>
                  </a:lnTo>
                  <a:moveTo>
                    <a:pt x="1269738" y="316685"/>
                  </a:moveTo>
                  <a:cubicBezTo>
                    <a:pt x="1261438" y="316685"/>
                    <a:pt x="1254290" y="310806"/>
                    <a:pt x="1254290" y="298816"/>
                  </a:cubicBezTo>
                  <a:cubicBezTo>
                    <a:pt x="1254290" y="286711"/>
                    <a:pt x="1261438" y="280832"/>
                    <a:pt x="1269738" y="280832"/>
                  </a:cubicBezTo>
                  <a:cubicBezTo>
                    <a:pt x="1277462" y="280832"/>
                    <a:pt x="1285302" y="286596"/>
                    <a:pt x="1285302" y="298816"/>
                  </a:cubicBezTo>
                  <a:cubicBezTo>
                    <a:pt x="1285302" y="310921"/>
                    <a:pt x="1277462" y="316685"/>
                    <a:pt x="1269738" y="316685"/>
                  </a:cubicBezTo>
                  <a:moveTo>
                    <a:pt x="1346592" y="268497"/>
                  </a:moveTo>
                  <a:lnTo>
                    <a:pt x="1342673" y="268497"/>
                  </a:lnTo>
                  <a:cubicBezTo>
                    <a:pt x="1335756" y="268497"/>
                    <a:pt x="1330222" y="271494"/>
                    <a:pt x="1327225" y="277950"/>
                  </a:cubicBezTo>
                  <a:lnTo>
                    <a:pt x="1327225" y="269188"/>
                  </a:lnTo>
                  <a:lnTo>
                    <a:pt x="1313045" y="269188"/>
                  </a:lnTo>
                  <a:lnTo>
                    <a:pt x="1313045" y="328559"/>
                  </a:lnTo>
                  <a:lnTo>
                    <a:pt x="1327340" y="328559"/>
                  </a:lnTo>
                  <a:lnTo>
                    <a:pt x="1327340" y="299508"/>
                  </a:lnTo>
                  <a:cubicBezTo>
                    <a:pt x="1327340" y="287864"/>
                    <a:pt x="1332758" y="282446"/>
                    <a:pt x="1342788" y="282446"/>
                  </a:cubicBezTo>
                  <a:lnTo>
                    <a:pt x="1346592" y="282446"/>
                  </a:lnTo>
                  <a:lnTo>
                    <a:pt x="1346592" y="268497"/>
                  </a:lnTo>
                  <a:moveTo>
                    <a:pt x="1378261" y="268151"/>
                  </a:moveTo>
                  <a:cubicBezTo>
                    <a:pt x="1363505" y="268151"/>
                    <a:pt x="1353014" y="274837"/>
                    <a:pt x="1350708" y="288671"/>
                  </a:cubicBezTo>
                  <a:lnTo>
                    <a:pt x="1364312" y="288671"/>
                  </a:lnTo>
                  <a:cubicBezTo>
                    <a:pt x="1365580" y="284175"/>
                    <a:pt x="1368116" y="279910"/>
                    <a:pt x="1376993" y="279910"/>
                  </a:cubicBezTo>
                  <a:cubicBezTo>
                    <a:pt x="1382065" y="279910"/>
                    <a:pt x="1386792" y="281524"/>
                    <a:pt x="1386792" y="286020"/>
                  </a:cubicBezTo>
                  <a:cubicBezTo>
                    <a:pt x="1386792" y="290977"/>
                    <a:pt x="1382181" y="291899"/>
                    <a:pt x="1379875" y="292245"/>
                  </a:cubicBezTo>
                  <a:lnTo>
                    <a:pt x="1367885" y="293974"/>
                  </a:lnTo>
                  <a:cubicBezTo>
                    <a:pt x="1362467" y="294781"/>
                    <a:pt x="1348979" y="297318"/>
                    <a:pt x="1348979" y="312189"/>
                  </a:cubicBezTo>
                  <a:cubicBezTo>
                    <a:pt x="1348979" y="324755"/>
                    <a:pt x="1358663" y="329828"/>
                    <a:pt x="1368116" y="329828"/>
                  </a:cubicBezTo>
                  <a:cubicBezTo>
                    <a:pt x="1374457" y="329828"/>
                    <a:pt x="1382181" y="327522"/>
                    <a:pt x="1386792" y="319913"/>
                  </a:cubicBezTo>
                  <a:lnTo>
                    <a:pt x="1386792" y="328559"/>
                  </a:lnTo>
                  <a:lnTo>
                    <a:pt x="1400741" y="328559"/>
                  </a:lnTo>
                  <a:lnTo>
                    <a:pt x="1400741" y="287403"/>
                  </a:lnTo>
                  <a:cubicBezTo>
                    <a:pt x="1400741" y="273454"/>
                    <a:pt x="1391288" y="268151"/>
                    <a:pt x="1378261" y="268151"/>
                  </a:cubicBezTo>
                  <a:moveTo>
                    <a:pt x="1371805" y="317953"/>
                  </a:moveTo>
                  <a:cubicBezTo>
                    <a:pt x="1366733" y="317953"/>
                    <a:pt x="1363274" y="315763"/>
                    <a:pt x="1363274" y="311036"/>
                  </a:cubicBezTo>
                  <a:cubicBezTo>
                    <a:pt x="1363274" y="304465"/>
                    <a:pt x="1370306" y="303428"/>
                    <a:pt x="1372843" y="303082"/>
                  </a:cubicBezTo>
                  <a:lnTo>
                    <a:pt x="1378837" y="302159"/>
                  </a:lnTo>
                  <a:cubicBezTo>
                    <a:pt x="1381835" y="301698"/>
                    <a:pt x="1384256" y="301352"/>
                    <a:pt x="1386446" y="300430"/>
                  </a:cubicBezTo>
                  <a:lnTo>
                    <a:pt x="1386446" y="303658"/>
                  </a:lnTo>
                  <a:cubicBezTo>
                    <a:pt x="1386446" y="311613"/>
                    <a:pt x="1380451" y="317953"/>
                    <a:pt x="1371805" y="317953"/>
                  </a:cubicBezTo>
                  <a:moveTo>
                    <a:pt x="1501540" y="269188"/>
                  </a:moveTo>
                  <a:lnTo>
                    <a:pt x="1486784" y="269188"/>
                  </a:lnTo>
                  <a:lnTo>
                    <a:pt x="1474333" y="309422"/>
                  </a:lnTo>
                  <a:lnTo>
                    <a:pt x="1461536" y="269188"/>
                  </a:lnTo>
                  <a:lnTo>
                    <a:pt x="1447587" y="269188"/>
                  </a:lnTo>
                  <a:lnTo>
                    <a:pt x="1434906" y="309422"/>
                  </a:lnTo>
                  <a:lnTo>
                    <a:pt x="1422340" y="269188"/>
                  </a:lnTo>
                  <a:lnTo>
                    <a:pt x="1407122" y="269188"/>
                  </a:lnTo>
                  <a:lnTo>
                    <a:pt x="1427643" y="328559"/>
                  </a:lnTo>
                  <a:lnTo>
                    <a:pt x="1441477" y="328559"/>
                  </a:lnTo>
                  <a:lnTo>
                    <a:pt x="1454273" y="290055"/>
                  </a:lnTo>
                  <a:lnTo>
                    <a:pt x="1467185" y="328559"/>
                  </a:lnTo>
                  <a:lnTo>
                    <a:pt x="1480904" y="328559"/>
                  </a:lnTo>
                  <a:lnTo>
                    <a:pt x="1501540" y="269188"/>
                  </a:lnTo>
                  <a:moveTo>
                    <a:pt x="1592430" y="247861"/>
                  </a:moveTo>
                  <a:lnTo>
                    <a:pt x="1573408" y="247861"/>
                  </a:lnTo>
                  <a:lnTo>
                    <a:pt x="1551043" y="309538"/>
                  </a:lnTo>
                  <a:lnTo>
                    <a:pt x="1528678" y="247861"/>
                  </a:lnTo>
                  <a:lnTo>
                    <a:pt x="1509656" y="247861"/>
                  </a:lnTo>
                  <a:lnTo>
                    <a:pt x="1509656" y="328559"/>
                  </a:lnTo>
                  <a:lnTo>
                    <a:pt x="1523375" y="328559"/>
                  </a:lnTo>
                  <a:lnTo>
                    <a:pt x="1523375" y="271724"/>
                  </a:lnTo>
                  <a:lnTo>
                    <a:pt x="1544126" y="328559"/>
                  </a:lnTo>
                  <a:lnTo>
                    <a:pt x="1557614" y="328559"/>
                  </a:lnTo>
                  <a:lnTo>
                    <a:pt x="1578365" y="271724"/>
                  </a:lnTo>
                  <a:lnTo>
                    <a:pt x="1578365" y="328559"/>
                  </a:lnTo>
                  <a:lnTo>
                    <a:pt x="1592430" y="328559"/>
                  </a:lnTo>
                  <a:lnTo>
                    <a:pt x="1592430" y="247861"/>
                  </a:lnTo>
                  <a:moveTo>
                    <a:pt x="1606656" y="261349"/>
                  </a:moveTo>
                  <a:lnTo>
                    <a:pt x="1621873" y="261349"/>
                  </a:lnTo>
                  <a:lnTo>
                    <a:pt x="1621873" y="245094"/>
                  </a:lnTo>
                  <a:lnTo>
                    <a:pt x="1606656" y="245094"/>
                  </a:lnTo>
                  <a:lnTo>
                    <a:pt x="1606656" y="261349"/>
                  </a:lnTo>
                  <a:moveTo>
                    <a:pt x="1607117" y="328559"/>
                  </a:moveTo>
                  <a:lnTo>
                    <a:pt x="1621412" y="328559"/>
                  </a:lnTo>
                  <a:lnTo>
                    <a:pt x="1621412" y="269188"/>
                  </a:lnTo>
                  <a:lnTo>
                    <a:pt x="1607117" y="269188"/>
                  </a:lnTo>
                  <a:lnTo>
                    <a:pt x="1607117" y="328559"/>
                  </a:lnTo>
                  <a:moveTo>
                    <a:pt x="1667220" y="268151"/>
                  </a:moveTo>
                  <a:cubicBezTo>
                    <a:pt x="1657306" y="268151"/>
                    <a:pt x="1652464" y="272301"/>
                    <a:pt x="1649121" y="277835"/>
                  </a:cubicBezTo>
                  <a:lnTo>
                    <a:pt x="1649121" y="269188"/>
                  </a:lnTo>
                  <a:lnTo>
                    <a:pt x="1634941" y="269188"/>
                  </a:lnTo>
                  <a:lnTo>
                    <a:pt x="1634941" y="328559"/>
                  </a:lnTo>
                  <a:lnTo>
                    <a:pt x="1649236" y="328559"/>
                  </a:lnTo>
                  <a:lnTo>
                    <a:pt x="1649236" y="296511"/>
                  </a:lnTo>
                  <a:cubicBezTo>
                    <a:pt x="1649236" y="286827"/>
                    <a:pt x="1653732" y="280947"/>
                    <a:pt x="1662263" y="280947"/>
                  </a:cubicBezTo>
                  <a:cubicBezTo>
                    <a:pt x="1669295" y="280947"/>
                    <a:pt x="1673330" y="284867"/>
                    <a:pt x="1673330" y="291553"/>
                  </a:cubicBezTo>
                  <a:lnTo>
                    <a:pt x="1673330" y="328559"/>
                  </a:lnTo>
                  <a:lnTo>
                    <a:pt x="1687626" y="328559"/>
                  </a:lnTo>
                  <a:lnTo>
                    <a:pt x="1687626" y="290285"/>
                  </a:lnTo>
                  <a:cubicBezTo>
                    <a:pt x="1687626" y="276105"/>
                    <a:pt x="1680709" y="268151"/>
                    <a:pt x="1667220" y="268151"/>
                  </a:cubicBezTo>
                  <a:moveTo>
                    <a:pt x="1756370" y="246593"/>
                  </a:moveTo>
                  <a:lnTo>
                    <a:pt x="1742074" y="246593"/>
                  </a:lnTo>
                  <a:lnTo>
                    <a:pt x="1742074" y="277028"/>
                  </a:lnTo>
                  <a:cubicBezTo>
                    <a:pt x="1738500" y="271263"/>
                    <a:pt x="1731238" y="268151"/>
                    <a:pt x="1723514" y="268151"/>
                  </a:cubicBezTo>
                  <a:cubicBezTo>
                    <a:pt x="1708988" y="268151"/>
                    <a:pt x="1696883" y="278296"/>
                    <a:pt x="1696883" y="298816"/>
                  </a:cubicBezTo>
                  <a:cubicBezTo>
                    <a:pt x="1696883" y="319683"/>
                    <a:pt x="1708988" y="329828"/>
                    <a:pt x="1723514" y="329828"/>
                  </a:cubicBezTo>
                  <a:cubicBezTo>
                    <a:pt x="1731699" y="329828"/>
                    <a:pt x="1739077" y="326254"/>
                    <a:pt x="1742305" y="319452"/>
                  </a:cubicBezTo>
                  <a:lnTo>
                    <a:pt x="1742305" y="328559"/>
                  </a:lnTo>
                  <a:lnTo>
                    <a:pt x="1756370" y="328559"/>
                  </a:lnTo>
                  <a:lnTo>
                    <a:pt x="1756370" y="246593"/>
                  </a:lnTo>
                  <a:moveTo>
                    <a:pt x="1726857" y="316685"/>
                  </a:moveTo>
                  <a:cubicBezTo>
                    <a:pt x="1718556" y="316685"/>
                    <a:pt x="1711409" y="310806"/>
                    <a:pt x="1711409" y="298816"/>
                  </a:cubicBezTo>
                  <a:cubicBezTo>
                    <a:pt x="1711409" y="286711"/>
                    <a:pt x="1718556" y="280832"/>
                    <a:pt x="1726857" y="280832"/>
                  </a:cubicBezTo>
                  <a:cubicBezTo>
                    <a:pt x="1734581" y="280832"/>
                    <a:pt x="1742420" y="286596"/>
                    <a:pt x="1742420" y="298816"/>
                  </a:cubicBezTo>
                  <a:cubicBezTo>
                    <a:pt x="1742420" y="310921"/>
                    <a:pt x="1734581" y="316685"/>
                    <a:pt x="1726857" y="316685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703</Words>
  <Application>Microsoft Office PowerPoint</Application>
  <PresentationFormat>On-screen Show (4:3)</PresentationFormat>
  <Paragraphs>114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等线</vt:lpstr>
      <vt:lpstr>等线 Light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cp:lastPrinted>2021-12-13T13:23:49Z</cp:lastPrinted>
  <dcterms:created xsi:type="dcterms:W3CDTF">2021-12-13T15:20:56Z</dcterms:created>
  <dcterms:modified xsi:type="dcterms:W3CDTF">2021-12-13T13:25:03Z</dcterms:modified>
</cp:coreProperties>
</file>