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4"/>
  </p:sldMasterIdLst>
  <p:notesMasterIdLst>
    <p:notesMasterId r:id="rId11"/>
  </p:notesMasterIdLst>
  <p:sldIdLst>
    <p:sldId id="256" r:id="rId5"/>
    <p:sldId id="322" r:id="rId6"/>
    <p:sldId id="323" r:id="rId7"/>
    <p:sldId id="315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407DB-4F59-42B0-A7F8-00EF832CF599}" type="datetimeFigureOut">
              <a:rPr lang="en-US" smtClean="0"/>
              <a:t>5/16/22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BEA05-1AEF-479A-9145-4C37C3CE7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2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BEA05-1AEF-479A-9145-4C37C3CE79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5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2AC24A9-CCB6-4F8D-B8DB-C2F3692CFA5A}" type="datetimeFigureOut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00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6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5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9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34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6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6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1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19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21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2AC24A9-CCB6-4F8D-B8DB-C2F3692CFA5A}" type="datetimeFigureOut">
              <a:rPr lang="en-US" smtClean="0"/>
              <a:t>5/16/22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55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FC53-98E4-4732-AFE5-476FC3300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26345" y="4763189"/>
            <a:ext cx="7772400" cy="1463040"/>
          </a:xfrm>
        </p:spPr>
        <p:txBody>
          <a:bodyPr/>
          <a:lstStyle/>
          <a:p>
            <a:r>
              <a:rPr lang="en-US" dirty="0"/>
              <a:t>Resistance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511E5-4333-4DAE-ADD4-C32EF7296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0951" y="4763189"/>
            <a:ext cx="3200400" cy="1463040"/>
          </a:xfrm>
        </p:spPr>
        <p:txBody>
          <a:bodyPr>
            <a:normAutofit/>
          </a:bodyPr>
          <a:lstStyle/>
          <a:p>
            <a:r>
              <a:rPr lang="en-US" sz="2400" b="1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381536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3E119-B3D1-4B0E-825D-1A39AA92A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760" y="862077"/>
            <a:ext cx="9720072" cy="686504"/>
          </a:xfrm>
        </p:spPr>
        <p:txBody>
          <a:bodyPr>
            <a:normAutofit fontScale="90000"/>
          </a:bodyPr>
          <a:lstStyle/>
          <a:p>
            <a:r>
              <a:rPr lang="en-US" dirty="0"/>
              <a:t>Resistance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CE37DE-DDF4-40EF-9065-3C31B95601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3459" y="1843548"/>
                <a:ext cx="10079388" cy="4152375"/>
              </a:xfrm>
            </p:spPr>
            <p:txBody>
              <a:bodyPr>
                <a:normAutofit/>
              </a:bodyPr>
              <a:lstStyle/>
              <a:p>
                <a:r>
                  <a:rPr lang="en-US" sz="2000" i="1" dirty="0"/>
                  <a:t>How to relate TPR to blood pressure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𝑭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=∆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en-US" altLang="en-US" sz="2000" dirty="0">
                    <a:latin typeface="Tw Cen MT" panose="020B0602020104020603" pitchFamily="34" charset="0"/>
                  </a:rPr>
                  <a:t>                Ohm’s Law </a:t>
                </a:r>
                <a:endParaRPr lang="en-US" sz="2000" b="1" i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𝑪𝑶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=∆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𝑻𝑷𝑹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b="1" i="1" dirty="0">
                  <a:solidFill>
                    <a:srgbClr val="0070C0"/>
                  </a:solidFill>
                </a:endParaRPr>
              </a:p>
              <a:p>
                <a:endParaRPr lang="en-US" sz="2000" b="1" i="1" dirty="0">
                  <a:solidFill>
                    <a:srgbClr val="0070C0"/>
                  </a:solidFill>
                </a:endParaRPr>
              </a:p>
              <a:p>
                <a:endParaRPr lang="en-US" sz="2000" b="1" i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𝑹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𝒏𝒍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l-G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𝝅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𝑃𝑜𝑖𝑠𝑒𝑢𝑖𝑙𝑙𝑒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𝑙𝑎𝑤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i="1" dirty="0"/>
              </a:p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endParaRPr lang="en-US" sz="2000" b="1" i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𝒗𝒊𝒔𝒄𝒐𝒔𝒊𝒕𝒚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</m:t>
                    </m:r>
                  </m:oMath>
                </a14:m>
                <a:endParaRPr lang="en-US" sz="2000" b="1" i="1" dirty="0">
                  <a:solidFill>
                    <a:srgbClr val="0070C0"/>
                  </a:solidFill>
                </a:endParaRPr>
              </a:p>
              <a:p>
                <a:endParaRPr lang="en-US" sz="2400" b="1" dirty="0">
                  <a:solidFill>
                    <a:srgbClr val="0070C0"/>
                  </a:solidFill>
                </a:endParaRPr>
              </a:p>
              <a:p>
                <a:endParaRPr lang="en-US" sz="2400" b="1" dirty="0">
                  <a:solidFill>
                    <a:srgbClr val="0070C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CE37DE-DDF4-40EF-9065-3C31B95601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3459" y="1843548"/>
                <a:ext cx="10079388" cy="4152375"/>
              </a:xfrm>
              <a:blipFill>
                <a:blip r:embed="rId2"/>
                <a:stretch>
                  <a:fillRect l="-1089" t="-1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3870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E5F45-7FF4-B1C8-A097-6382FF106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affecting the resistance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F90BF3-F598-F449-10E7-C463E2ED5A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8930" y="2285999"/>
                <a:ext cx="10095272" cy="430652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2400" i="1" dirty="0"/>
                  <a:t>Polycythemia (high </a:t>
                </a:r>
                <a:r>
                  <a:rPr lang="en-US" sz="2400" i="1" dirty="0" err="1"/>
                  <a:t>Hct</a:t>
                </a:r>
                <a:r>
                  <a:rPr lang="en-US" sz="2400" i="1" dirty="0"/>
                  <a:t>)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i="1" dirty="0"/>
                  <a:t> ;  a lot of friction between the layers, because whenever blood is flowing it flows in layers when there is a lot of friction rubbing up against between those layers because increase in viscosity and slow the flow down </a:t>
                </a:r>
              </a:p>
              <a:p>
                <a:pPr marL="0" indent="0">
                  <a:buNone/>
                </a:pPr>
                <a:r>
                  <a:rPr lang="en-US" sz="2400" i="1" dirty="0"/>
                  <a:t>Anemia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en-US" sz="2400" b="1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i="1" dirty="0"/>
                  <a:t>Increase in Weight and height increases in L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en-US" sz="2800" b="1" i="1" dirty="0">
                    <a:solidFill>
                      <a:srgbClr val="0070C0"/>
                    </a:solidFill>
                  </a:rPr>
                  <a:t>  the most important factor that affecting the R because it is raised to power 4 </a:t>
                </a:r>
              </a:p>
              <a:p>
                <a:pPr marL="0" indent="0">
                  <a:buNone/>
                </a:pPr>
                <a:r>
                  <a:rPr lang="en-US" sz="2800" i="1" dirty="0"/>
                  <a:t>Vasodilation increase in r</a:t>
                </a:r>
              </a:p>
              <a:p>
                <a:pPr marL="0" indent="0">
                  <a:buNone/>
                </a:pPr>
                <a:r>
                  <a:rPr lang="en-US" sz="2800" i="1" dirty="0"/>
                  <a:t>Vasoconstriction decrease in r 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F90BF3-F598-F449-10E7-C463E2ED5A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8930" y="2285999"/>
                <a:ext cx="10095272" cy="4306529"/>
              </a:xfrm>
              <a:blipFill>
                <a:blip r:embed="rId2"/>
                <a:stretch>
                  <a:fillRect l="-1509" t="-2408" r="-1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047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4">
            <a:extLst>
              <a:ext uri="{FF2B5EF4-FFF2-40B4-BE49-F238E27FC236}">
                <a16:creationId xmlns:a16="http://schemas.microsoft.com/office/drawing/2014/main" id="{91980D57-250A-483B-8B2C-D1AEE0EB5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Effect of radius on resistance and blood flow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8B1FE903-B381-4BA6-A5AE-8E39CE31F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83" b="13144"/>
          <a:stretch>
            <a:fillRect/>
          </a:stretch>
        </p:blipFill>
        <p:spPr bwMode="auto">
          <a:xfrm>
            <a:off x="4038600" y="1505587"/>
            <a:ext cx="7188199" cy="3843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935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A456F-EBA1-4ACD-9190-73AF2B25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6636"/>
          </a:xfrm>
        </p:spPr>
        <p:txBody>
          <a:bodyPr/>
          <a:lstStyle/>
          <a:p>
            <a:r>
              <a:rPr lang="en-US" dirty="0"/>
              <a:t>Blood pressure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A47DE8-5D6C-49F5-B715-0AC2BC29D4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1586" y="1934307"/>
                <a:ext cx="9720073" cy="4023360"/>
              </a:xfrm>
            </p:spPr>
            <p:txBody>
              <a:bodyPr>
                <a:normAutofit fontScale="85000" lnSpcReduction="20000"/>
              </a:bodyPr>
              <a:lstStyle/>
              <a:p>
                <a:pPr>
                  <a:buFont typeface="Wingdings" panose="05000000000000000000" pitchFamily="2" charset="2"/>
                  <a:buChar char="v"/>
                </a:pPr>
                <a:r>
                  <a:rPr lang="en-US" dirty="0"/>
                  <a:t>Blood pressure =cardiac output X total peripheral resistance 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𝑩𝑷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𝑪𝑶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𝑻𝑷𝑹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</a:endParaRPr>
              </a:p>
              <a:p>
                <a:endParaRPr lang="en-US" sz="2800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en-US" sz="2600" b="1" dirty="0"/>
                  <a:t>First, we want to decide what CO and TPR is , then we get to the right meaning of BP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dirty="0"/>
                  <a:t>Cardiac output (Flow)= Heart rate X Stroke volume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𝑪𝑶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𝑭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)= 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𝑯𝑹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𝑺𝑽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 ml/min= Beat/min X ml/ Beat </a:t>
                </a:r>
              </a:p>
              <a:p>
                <a:pPr marL="0" indent="0">
                  <a:buNone/>
                </a:pPr>
                <a:r>
                  <a:rPr lang="en-US" dirty="0"/>
                  <a:t>              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A47DE8-5D6C-49F5-B715-0AC2BC29D4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1586" y="1934307"/>
                <a:ext cx="9720073" cy="4023360"/>
              </a:xfrm>
              <a:blipFill>
                <a:blip r:embed="rId2"/>
                <a:stretch>
                  <a:fillRect l="-1443" t="-2727" r="-8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876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1B44F-1268-41C3-9204-2454542FF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2981801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Continued cardia output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67299-7B88-4F28-AA15-62DBE1C4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225084"/>
            <a:ext cx="7172138" cy="445945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Anther formula relate to CO</a:t>
            </a:r>
          </a:p>
          <a:p>
            <a:r>
              <a:rPr lang="en-US" sz="2400" dirty="0"/>
              <a:t>1 ml= 1 Cm3</a:t>
            </a:r>
          </a:p>
          <a:p>
            <a:r>
              <a:rPr lang="en-US" sz="2400" dirty="0"/>
              <a:t>Flow = Cm3/min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Anther formula relate to flow </a:t>
            </a:r>
          </a:p>
          <a:p>
            <a:r>
              <a:rPr lang="en-US" sz="2400" dirty="0"/>
              <a:t>Velocity (Cm2/min</a:t>
            </a:r>
            <a:r>
              <a:rPr lang="en-US" sz="2400" u="sng" dirty="0"/>
              <a:t>)= Flow (cm3/min)</a:t>
            </a:r>
          </a:p>
          <a:p>
            <a:pPr marL="128016" lvl="1" indent="0">
              <a:buNone/>
            </a:pPr>
            <a:r>
              <a:rPr lang="en-US" sz="2400" b="1" dirty="0"/>
              <a:t>                            Cross sectional area (Cm2) </a:t>
            </a:r>
            <a:r>
              <a:rPr lang="en-US" sz="2400" dirty="0"/>
              <a:t>                        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V= F/A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How to relate this to cardiac output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Increase Flow (CO)       Increase 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Cross sectional area; measured in units of bier square because the blood vessels are cylinder in shape </a:t>
            </a:r>
          </a:p>
          <a:p>
            <a:pPr marL="0" indent="0">
              <a:buNone/>
            </a:pPr>
            <a:r>
              <a:rPr lang="en-US" sz="2400" dirty="0"/>
              <a:t>A (</a:t>
            </a:r>
            <a:r>
              <a:rPr lang="el-GR" sz="2400" dirty="0"/>
              <a:t>π</a:t>
            </a:r>
            <a:r>
              <a:rPr lang="en-US" sz="2400" dirty="0"/>
              <a:t>r2); Increase A        Decrease V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Imagine a hose and water coming out of the hose at a nice pace then I put my thumb on the edge of the hose and I make A smaller the flow of the water is going to shooting out that means the velocity increases 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65588A7-8BED-48FC-BE09-4819B4231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3687" y="6077243"/>
            <a:ext cx="4804400" cy="78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549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21ABEA99ECE64E93C6B7CB81FAED31" ma:contentTypeVersion="4" ma:contentTypeDescription="Create a new document." ma:contentTypeScope="" ma:versionID="16203f05d7bc391d90e1bb98f6696add">
  <xsd:schema xmlns:xsd="http://www.w3.org/2001/XMLSchema" xmlns:xs="http://www.w3.org/2001/XMLSchema" xmlns:p="http://schemas.microsoft.com/office/2006/metadata/properties" xmlns:ns2="34028b14-bc6c-428d-97bd-7fb63f07cbc5" targetNamespace="http://schemas.microsoft.com/office/2006/metadata/properties" ma:root="true" ma:fieldsID="09654f5b8b5e59e6f3bf440b65d003c8" ns2:_="">
    <xsd:import namespace="34028b14-bc6c-428d-97bd-7fb63f07cb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028b14-bc6c-428d-97bd-7fb63f07c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CDC20-1131-477B-971C-2B5F05F6101F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CB377BB5-811C-44CF-AA46-26B5D0DA21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02B725-ABFC-43A4-A6A2-B228433A0BB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4028b14-bc6c-428d-97bd-7fb63f07cbc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347</Words>
  <Application>Microsoft Office PowerPoint</Application>
  <PresentationFormat>Widescreen</PresentationFormat>
  <Paragraphs>53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Integral</vt:lpstr>
      <vt:lpstr>Resistance </vt:lpstr>
      <vt:lpstr>Resistance </vt:lpstr>
      <vt:lpstr>Factors affecting the resistance </vt:lpstr>
      <vt:lpstr>PowerPoint Presentation</vt:lpstr>
      <vt:lpstr>Blood pressure </vt:lpstr>
      <vt:lpstr>Continued cardia output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pressure </dc:title>
  <dc:creator>Arwa Ibrahi. Rawashdeh</dc:creator>
  <cp:lastModifiedBy>راما جهاد صالح بني يونس</cp:lastModifiedBy>
  <cp:revision>39</cp:revision>
  <dcterms:created xsi:type="dcterms:W3CDTF">2020-11-17T11:42:52Z</dcterms:created>
  <dcterms:modified xsi:type="dcterms:W3CDTF">2022-05-16T18:37:46Z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0x010100E221ABEA99ECE64E93C6B7CB81FAED31</vt:lpwstr>
  </property>
</Properties>
</file>