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4"/>
  </p:sldMasterIdLst>
  <p:notesMasterIdLst>
    <p:notesMasterId r:id="rId24"/>
  </p:notesMasterIdLst>
  <p:sldIdLst>
    <p:sldId id="354" r:id="rId5"/>
    <p:sldId id="355" r:id="rId6"/>
    <p:sldId id="376" r:id="rId7"/>
    <p:sldId id="375" r:id="rId8"/>
    <p:sldId id="377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9" r:id="rId19"/>
    <p:sldId id="370" r:id="rId20"/>
    <p:sldId id="371" r:id="rId21"/>
    <p:sldId id="372" r:id="rId22"/>
    <p:sldId id="373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C0C28-ECC2-714D-A1D9-7DD4EEA15B57}" v="2" dt="2021-10-25T15:59:53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7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2096" y="1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-114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8:32:12.047"/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14558 13441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8:32:12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23624 18638 16383,'53'-6'0,"0"-1"0,-10 3 0,-3 1 0,14 0 0,-11 3 0,6-5 0,4-2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7BF965-9CC6-4E0F-932D-7F5E7528DF0F}" type="datetimeFigureOut">
              <a:rPr lang="ar-JO" smtClean="0"/>
              <a:pPr/>
              <a:t>25‏/3‏/1445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376C1A-DD86-4B00-827B-860D56ECFFF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93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18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84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7081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1F4C5-394D-40DF-B07B-F665538CB30F}" type="slidenum">
              <a:rPr lang="ar-EG" smtClean="0">
                <a:cs typeface="Arial" charset="0"/>
              </a:rPr>
              <a:pPr/>
              <a:t>6</a:t>
            </a:fld>
            <a:endParaRPr lang="ar-E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F43EF1-A836-4E9D-807B-616A5292F6C5}" type="slidenum">
              <a:rPr lang="ar-EG" smtClean="0">
                <a:cs typeface="Arial" charset="0"/>
              </a:rPr>
              <a:pPr/>
              <a:t>8</a:t>
            </a:fld>
            <a:endParaRPr lang="ar-E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0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FED18-7372-4DC8-8B32-8FC0F24B39B4}" type="slidenum">
              <a:rPr lang="ar-EG" smtClean="0">
                <a:cs typeface="Arial" charset="0"/>
              </a:rPr>
              <a:pPr/>
              <a:t>9</a:t>
            </a:fld>
            <a:endParaRPr lang="ar-E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2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0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A8FEB-A208-4C43-AAAE-B9A29CA01D6F}" type="slidenum">
              <a:rPr lang="ar-EG" smtClean="0">
                <a:cs typeface="Arial" charset="0"/>
              </a:rPr>
              <a:pPr/>
              <a:t>19</a:t>
            </a:fld>
            <a:endParaRPr lang="ar-E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1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0164-3085-4DD8-9DE7-BE0B84325F3B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0CE-EC59-4CB1-A6D7-841D008DD645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7B6B-5CC7-409A-9EF4-721BE6078EA3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5F36-70C4-4C93-8A8D-2A28E15B6E92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31C4-49DF-4DED-8308-EBE47E76CA6E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A3B7-7DEA-4C3B-A761-0744D1383AB2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C0C7-B32C-4E79-86A0-C72EA4EF3E61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FF32-04C9-4D98-AA74-ACEF15E660A0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AB7B-CAFA-4393-B9D1-8641BC885AF6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E7FA-4966-4152-9D74-D7E34D530A84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82CC-662E-4E0C-A661-EC62F20973C8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AC17-0EA1-4AD7-9A6D-9583A4A814EE}" type="datetime1">
              <a:rPr lang="en-US" smtClean="0"/>
              <a:pPr/>
              <a:t>10/9/23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google.com/url?sa=i&amp;url=https://www.cmaj.ca/content/183/14/E1090&amp;psig=AOvVaw3blJGabdsahrm6ST2V1IwG&amp;ust=1666064611616000&amp;source=images&amp;cd=vfe&amp;ved=2ahUKEwi3iYe8rOb6AhXOnaQKHUYNC4QQjhx6BAgAEA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285728"/>
            <a:ext cx="7086600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Fungal infections of Lungs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(RSM 2023-2024)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DELANE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072074"/>
            <a:ext cx="5721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Amin A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Aqel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Pathology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Mutah University </a:t>
            </a:r>
          </a:p>
          <a:p>
            <a:pPr algn="ctr" rtl="1"/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Matrix\Downloads\histoplasmos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828800" y="0"/>
            <a:ext cx="5181600" cy="5238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Mode of infection &amp; life cycle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1143000"/>
            <a:ext cx="2667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6200" y="2438400"/>
            <a:ext cx="2590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248400" y="3352800"/>
            <a:ext cx="28194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86400"/>
          </a:xfrm>
        </p:spPr>
        <p:txBody>
          <a:bodyPr>
            <a:normAutofit fontScale="25000" lnSpcReduction="20000"/>
          </a:bodyPr>
          <a:lstStyle/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infected people are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(95%).</a:t>
            </a: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5% may have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acute pneumonia with flue-like symptoms 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(ex. fever, chills, headache, cough, chest pain, fatigue, body aches, mouth sores) &amp; red skin bumps called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erythema nodosum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most often on the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lower limbs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Sometimes the infection progress to become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just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immunocompromised patients,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infection disseminates to different organs 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via reticuloendothelial cells to the liver, spleen &amp; L. nodes          their enlargement and to CNS            headache &amp; neck stiffness due to  high fever</a:t>
            </a:r>
            <a:r>
              <a:rPr lang="en-US" sz="9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365760" indent="-256032" algn="just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65760" indent="-256032" algn="just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endParaRPr lang="ar-EG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3276600" cy="52387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Clinical pictures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6742" y="4812978"/>
            <a:ext cx="3276600" cy="4619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Erythema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nodosum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4605338" cy="2509838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D19B3-B41C-450F-8F3F-C216BF692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071" y="199516"/>
            <a:ext cx="6192688" cy="3000884"/>
          </a:xfrm>
          <a:prstGeom prst="rect">
            <a:avLst/>
          </a:prstGeom>
        </p:spPr>
      </p:pic>
      <p:pic>
        <p:nvPicPr>
          <p:cNvPr id="1028" name="Picture 4">
            <a:hlinkClick r:id="rId4" tooltip="Acute pulmonary histoplasmosis | CMAJ"/>
            <a:extLst>
              <a:ext uri="{FF2B5EF4-FFF2-40B4-BE49-F238E27FC236}">
                <a16:creationId xmlns:a16="http://schemas.microsoft.com/office/drawing/2014/main" id="{A5081FCF-8433-44ED-99AD-64468E6A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1D552-14A8-4064-94C3-C78A9CF584AF}"/>
              </a:ext>
            </a:extLst>
          </p:cNvPr>
          <p:cNvSpPr txBox="1"/>
          <p:nvPr/>
        </p:nvSpPr>
        <p:spPr>
          <a:xfrm>
            <a:off x="128712" y="676374"/>
            <a:ext cx="2386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Acute pulmonary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histoplasmosis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4038600" cy="4619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91001" y="685800"/>
            <a:ext cx="304800" cy="3175"/>
          </a:xfrm>
          <a:prstGeom prst="line">
            <a:avLst/>
          </a:prstGeom>
          <a:ln w="38100">
            <a:solidFill>
              <a:srgbClr val="0D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828800" y="838200"/>
            <a:ext cx="2514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838200"/>
            <a:ext cx="2743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6771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349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1219200"/>
            <a:ext cx="106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219200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772816"/>
            <a:ext cx="4267200" cy="424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Microscopic Examination: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of sputum, biopsy specimens, bone marrow aspirates, urine or blood films after staining with Periodic Acid Schiff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(PAS)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Calcofluor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white 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Giemsa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stains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Chest X ray &amp; CT scan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Culture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of specimens on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Sabouraud’s agar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at 25 (up to 3 weeks)    </a:t>
            </a:r>
            <a:endParaRPr lang="ar-EG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1787103"/>
            <a:ext cx="388620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 Skin test: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using fungal antigen (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histoplasmin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).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C0000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Serological tests: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to detect Abs, or fungal antigen.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PCR.</a:t>
            </a:r>
          </a:p>
          <a:p>
            <a:pPr algn="l" rtl="0">
              <a:buFont typeface="Wingdings 3" pitchFamily="18" charset="2"/>
              <a:buNone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79F06-C448-4093-9409-D70A401398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88734"/>
            <a:ext cx="2533650" cy="2247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2C0374-F582-45A0-A7AC-5CE1FEF948AD}"/>
              </a:ext>
            </a:extLst>
          </p:cNvPr>
          <p:cNvSpPr/>
          <p:nvPr/>
        </p:nvSpPr>
        <p:spPr>
          <a:xfrm>
            <a:off x="5479001" y="6460202"/>
            <a:ext cx="3019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itchFamily="34" charset="0"/>
              </a:rPr>
              <a:t>Periodic Acid Schiff staining </a:t>
            </a:r>
            <a:endParaRPr lang="en-US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1" grpId="0" animBg="1"/>
      <p:bldP spid="2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2590800" cy="584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48200" y="914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rot="16200000" flipH="1">
            <a:off x="6038850" y="-133349"/>
            <a:ext cx="3175" cy="2705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3257550" y="-209549"/>
            <a:ext cx="3175" cy="28575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7391400" y="12192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828800" y="1219200"/>
            <a:ext cx="460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1219200" y="1600200"/>
            <a:ext cx="12954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Oral 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524000"/>
            <a:ext cx="19050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Parentral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828800" y="21336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TextBox 20"/>
          <p:cNvSpPr txBox="1"/>
          <p:nvPr/>
        </p:nvSpPr>
        <p:spPr>
          <a:xfrm>
            <a:off x="838200" y="2438400"/>
            <a:ext cx="22098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itraconazol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91400" y="20574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6096000" y="2362200"/>
            <a:ext cx="24384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amphotrecin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B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(IV)  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152400" y="2895600"/>
            <a:ext cx="4876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acute cases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6-12 ws. 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severe infection, chronic &amp; disseminated histoplasmosis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3 months to one year . </a:t>
            </a:r>
          </a:p>
          <a:p>
            <a:pPr algn="l" rtl="0"/>
            <a:endParaRPr lang="ar-EG" b="1">
              <a:latin typeface="Arial" charset="0"/>
            </a:endParaRP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5562600" y="2971800"/>
            <a:ext cx="335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It used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in disseminated infection.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Bind to ergosterol or inhibits its synthesis in the cell membrane.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Nephrotoxic.</a:t>
            </a:r>
            <a:endParaRPr lang="ar-EG" sz="2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614" grpId="0" build="p"/>
      <p:bldP spid="256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934200" cy="46196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Pulmonary mycosis due to opportunistic fungi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838200"/>
            <a:ext cx="3048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1- </a:t>
            </a:r>
            <a:r>
              <a:rPr lang="en-US" sz="2400" b="1" dirty="0" err="1">
                <a:solidFill>
                  <a:schemeClr val="tx1"/>
                </a:solidFill>
              </a:rPr>
              <a:t>Aspergillosis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04800" y="1524000"/>
            <a:ext cx="6324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A fungus infection caused by </a:t>
            </a:r>
            <a:r>
              <a:rPr lang="en-US" sz="2000" b="1" i="1" dirty="0" err="1">
                <a:solidFill>
                  <a:srgbClr val="C00000"/>
                </a:solidFill>
                <a:latin typeface="Arial" charset="0"/>
              </a:rPr>
              <a:t>Aspergillus</a:t>
            </a:r>
            <a:r>
              <a:rPr lang="en-US" sz="2000" b="1" i="1" dirty="0">
                <a:solidFill>
                  <a:srgbClr val="C00000"/>
                </a:solidFill>
                <a:latin typeface="Arial" charset="0"/>
              </a:rPr>
              <a:t> spp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Wide spread as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saprophytic moulds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Filamentous fungus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with </a:t>
            </a: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septate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charset="0"/>
              </a:rPr>
              <a:t>hyphae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and </a:t>
            </a:r>
            <a:r>
              <a:rPr lang="en-US" sz="2000" b="1" i="1" dirty="0" err="1">
                <a:solidFill>
                  <a:srgbClr val="C00000"/>
                </a:solidFill>
                <a:latin typeface="Arial" charset="0"/>
              </a:rPr>
              <a:t>Aspergillus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 head (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conidia or spores).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Airborne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 found in soil, water, contaminate starchy food, on decaying organic vegetation, on pillow or bedding, and air conditions.</a:t>
            </a:r>
          </a:p>
          <a:p>
            <a:pPr algn="l" rtl="0"/>
            <a:endParaRPr lang="ar-EG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667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7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Causes: 3 important medical species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fumigatus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causing pulmonary aspergillosis.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causes sinus and cutaneous infections..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3-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niger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causing invasive infections and otitis.  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0668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144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19812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2209800"/>
            <a:ext cx="4343400" cy="523875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Pulmonary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71" name="TextBox 20"/>
          <p:cNvSpPr txBox="1">
            <a:spLocks noChangeArrowheads="1"/>
          </p:cNvSpPr>
          <p:nvPr/>
        </p:nvSpPr>
        <p:spPr bwMode="auto">
          <a:xfrm>
            <a:off x="304800" y="2971800"/>
            <a:ext cx="8610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It is a disease affecting the lung caused by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A. fumigatus 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fungus.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  <a:latin typeface="Arial" charset="0"/>
              </a:rPr>
              <a:t>Portal of entry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 nasal passage &amp; respiratory tract (inhalation of spores). 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The disease my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occurs in 3 forms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1- Allergic pulmonary aspergillosis.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2- Aspergilloma or fungal ball.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3- Invasive aspergillosis.</a:t>
            </a:r>
            <a:endParaRPr lang="ar-EG" b="1">
              <a:solidFill>
                <a:srgbClr val="00206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958C-9820-494C-A92A-5CE5857030FC}"/>
                  </a:ext>
                </a:extLst>
              </p14:cNvPr>
              <p14:cNvContentPartPr/>
              <p14:nvPr/>
            </p14:nvContentPartPr>
            <p14:xfrm>
              <a:off x="8504640" y="6697080"/>
              <a:ext cx="140040" cy="1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EF34958C-9820-494C-A92A-5CE5857030F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488800" y="6633720"/>
                <a:ext cx="171360" cy="1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8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1524000"/>
          </a:xfrm>
        </p:spPr>
        <p:txBody>
          <a:bodyPr/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Occurs due to hypersensitivity reaction to </a:t>
            </a:r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A. fumigatus </a:t>
            </a: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infection of the major air ways.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C/P: recurrent attack of wheeze, cough &amp; expectoration.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334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1- Allergic pulmonary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514600"/>
            <a:ext cx="48006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2- Aspergilloma or fungal ball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6200" y="3048000"/>
            <a:ext cx="3924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Fungal colonization  of </a:t>
            </a:r>
            <a:r>
              <a:rPr lang="en-US" sz="2000" b="1" i="1" dirty="0">
                <a:solidFill>
                  <a:srgbClr val="002060"/>
                </a:solidFill>
                <a:latin typeface="Arial" charset="0"/>
              </a:rPr>
              <a:t>A. fumigatus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in a pre-existing lung cavity (TB) or dilated bronchus without tissue invasion.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C/P: usually asymptomatic may be haemoptysis occurs.</a:t>
            </a:r>
            <a:endParaRPr lang="ar-EG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195" y="3214686"/>
            <a:ext cx="2983399" cy="30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tse3.mm.bing.net/th?id=OIP.-3ywrqzWi2DtO6msuDBt5AHaK5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192882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4" grpId="0" animBg="1"/>
      <p:bldP spid="5" grpId="0" animBg="1"/>
      <p:bldP spid="3584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3733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3- Invasive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6200" y="685800"/>
            <a:ext cx="6096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Affect mainly imunocompromised patients.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Causing acute pneumonia &amp; haemoptysis with or without dissemination.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3352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0"/>
            <a:ext cx="3114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638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844" y="2857496"/>
            <a:ext cx="58579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Culture: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On sabouraud’s agar.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Aspergillus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spp. can be identify by the pigmentation of their growth in the culture as follows: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fumigatus: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gives white filaments with green spores.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: gives white filaments with yellowish green spores. </a:t>
            </a:r>
            <a:endParaRPr lang="ar-EG" sz="1600" b="1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niger :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gives white filaments with black spores.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05200" y="4243410"/>
            <a:ext cx="2286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533400" y="4776810"/>
            <a:ext cx="838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Antifungal drugs in invasive pulmonary aspergillosis and dissiminated disease: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Amphotricine B (IV) &amp; oral itraconazole.</a:t>
            </a:r>
          </a:p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Surgical removal of fungal ball in lung.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4" name="Picture 2" descr="https://els-jbs-prod-cdn.jbs.elsevierhealth.com/cms/attachment/3388ee8a-6aa3-4fdc-b7d4-ca94f4cef221/gr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891" y="0"/>
            <a:ext cx="6144109" cy="3929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1996" y="1142984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Invasive aspergillosis</a:t>
            </a:r>
            <a:endParaRPr lang="ar-EG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94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4525963"/>
          </a:xfrm>
        </p:spPr>
        <p:txBody>
          <a:bodyPr/>
          <a:lstStyle/>
          <a:p>
            <a:pPr algn="just" rtl="0">
              <a:buFont typeface="Arial" charset="0"/>
              <a:buChar char="•"/>
            </a:pPr>
            <a:r>
              <a:rPr lang="en-US" dirty="0">
                <a:cs typeface="Arial" charset="0"/>
              </a:rPr>
              <a:t>A </a:t>
            </a:r>
            <a:r>
              <a:rPr lang="en-US" b="1" dirty="0">
                <a:cs typeface="Arial" charset="0"/>
              </a:rPr>
              <a:t>mold</a:t>
            </a:r>
            <a:r>
              <a:rPr lang="en-US" dirty="0">
                <a:cs typeface="Arial" charset="0"/>
              </a:rPr>
              <a:t>   is a fungus that grows in the form of multicellular filaments called </a:t>
            </a:r>
            <a:r>
              <a:rPr lang="en-US" i="1" dirty="0">
                <a:cs typeface="Arial" charset="0"/>
              </a:rPr>
              <a:t>hyphae</a:t>
            </a:r>
            <a:r>
              <a:rPr lang="en-US" dirty="0">
                <a:cs typeface="Arial" charset="0"/>
              </a:rPr>
              <a:t>.</a:t>
            </a:r>
          </a:p>
          <a:p>
            <a:pPr algn="just" rtl="0">
              <a:buFont typeface="Arial" charset="0"/>
              <a:buChar char="•"/>
            </a:pPr>
            <a:r>
              <a:rPr lang="en-US" dirty="0">
                <a:cs typeface="Arial" charset="0"/>
              </a:rPr>
              <a:t>Yeasts are fungi that can adopt a single-celled growth habit.</a:t>
            </a:r>
          </a:p>
          <a:p>
            <a:pPr algn="just"/>
            <a:endParaRPr lang="en-US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07886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Fungi, Yeasts, Molds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500702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600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24543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Structure of Fungi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3</a:t>
            </a:fld>
            <a:endParaRPr lang="ar-JO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1" y="1142984"/>
            <a:ext cx="1627333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719" y="1785926"/>
            <a:ext cx="7256619" cy="4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1563766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1614620" cy="8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143115"/>
            <a:ext cx="1589193" cy="8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134167"/>
            <a:ext cx="1322208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3317" y="3134167"/>
            <a:ext cx="1373063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018534"/>
            <a:ext cx="1500198" cy="233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4226815"/>
            <a:ext cx="1928826" cy="24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357694"/>
            <a:ext cx="1951651" cy="2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4</a:t>
            </a:fld>
            <a:endParaRPr lang="ar-JO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58" y="1500174"/>
            <a:ext cx="13430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00174"/>
            <a:ext cx="1143008" cy="10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4564" y="2996983"/>
            <a:ext cx="131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C. albicans</a:t>
            </a:r>
          </a:p>
          <a:p>
            <a:r>
              <a:rPr lang="en-US" sz="2000" b="1" dirty="0"/>
              <a:t>Parent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903" y="3143248"/>
            <a:ext cx="168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Budding yeast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185" y="1571612"/>
            <a:ext cx="1630517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15140" y="207167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Pseudohypha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857496"/>
            <a:ext cx="2133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928934"/>
            <a:ext cx="15972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1571604" y="2285992"/>
            <a:ext cx="57150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86116" y="2285992"/>
            <a:ext cx="178595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8805" y="3498850"/>
            <a:ext cx="70182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79025" y="2893215"/>
            <a:ext cx="1214446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57200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/>
              <a:t>When Candida is grown in human or sheep serum at 37°C for 3 hours, they forms a germ tubes (filamentous outgrowth), which can be detected with a wet films as filamentous outgrowth extending from yeast cells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7AFAF4-9632-4841-9BDE-D46A4B1E76EE}"/>
                  </a:ext>
                </a:extLst>
              </p14:cNvPr>
              <p14:cNvContentPartPr/>
              <p14:nvPr/>
            </p14:nvContentPartPr>
            <p14:xfrm>
              <a:off x="5240880" y="48387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947AFAF4-9632-4841-9BDE-D46A4B1E76E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225040" y="477540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3" name="Picture 13" descr="https://tse2.mm.bing.net/th?id=OIP.gfODb5zAddoaqUEKmE_AnQHaGj&amp;pid=Api&amp;P=0&amp;w=197&amp;h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214842" cy="3680689"/>
          </a:xfrm>
          <a:prstGeom prst="rect">
            <a:avLst/>
          </a:prstGeom>
          <a:noFill/>
        </p:spPr>
      </p:pic>
      <p:pic>
        <p:nvPicPr>
          <p:cNvPr id="56335" name="Picture 15" descr="https://tse3.mm.bing.net/th?id=OIP.snAvGVvEavFaiHBvHqjYkQHaE9&amp;pid=Api&amp;P=0&amp;w=261&amp;h=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928670"/>
            <a:ext cx="4469921" cy="3143272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-71462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844" y="478632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sz="2400" b="1" dirty="0"/>
              <a:t> Hyphae (Hypha, singular):  is a long, branching filamentous structure of a </a:t>
            </a:r>
            <a:r>
              <a:rPr lang="en-US" sz="2400" b="1" u="sng" dirty="0"/>
              <a:t>fungus </a:t>
            </a:r>
            <a:r>
              <a:rPr lang="en-US" sz="2400" b="1" dirty="0"/>
              <a:t>with fruiting body on the top that give conidia 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b="1" dirty="0"/>
              <a:t> Hyphae may be septate, having internal septa, or nonseptate.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81000"/>
            <a:ext cx="6400800" cy="70802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Pulmonary Mycosis</a:t>
            </a:r>
            <a:endParaRPr lang="ar-EG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67200" y="1219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Down Arrow 14"/>
          <p:cNvSpPr/>
          <p:nvPr/>
        </p:nvSpPr>
        <p:spPr>
          <a:xfrm>
            <a:off x="7010400" y="1600200"/>
            <a:ext cx="1222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524000" y="1600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18" name="Straight Connector 17"/>
          <p:cNvCxnSpPr>
            <a:stCxn id="12" idx="2"/>
            <a:endCxn id="15" idx="0"/>
          </p:cNvCxnSpPr>
          <p:nvPr/>
        </p:nvCxnSpPr>
        <p:spPr>
          <a:xfrm rot="16200000" flipH="1">
            <a:off x="5687219" y="216694"/>
            <a:ext cx="3175" cy="27670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2"/>
          </p:cNvCxnSpPr>
          <p:nvPr/>
        </p:nvCxnSpPr>
        <p:spPr>
          <a:xfrm>
            <a:off x="1524000" y="1600200"/>
            <a:ext cx="27813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" y="2057400"/>
            <a:ext cx="41148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primary pathogenic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2057400"/>
            <a:ext cx="35052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opportunistic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7010400" y="27432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299" name="TextBox 33"/>
          <p:cNvSpPr txBox="1">
            <a:spLocks noChangeArrowheads="1"/>
          </p:cNvSpPr>
          <p:nvPr/>
        </p:nvSpPr>
        <p:spPr bwMode="auto">
          <a:xfrm>
            <a:off x="228600" y="2868612"/>
            <a:ext cx="4343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Histoplasma capsulatum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Coccidioides immitis</a:t>
            </a:r>
            <a:endParaRPr lang="ar-EG" sz="24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0" name="TextBox 34"/>
          <p:cNvSpPr txBox="1">
            <a:spLocks noChangeArrowheads="1"/>
          </p:cNvSpPr>
          <p:nvPr/>
        </p:nvSpPr>
        <p:spPr bwMode="auto">
          <a:xfrm>
            <a:off x="4648200" y="3124200"/>
            <a:ext cx="4267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Aspergillus  fumigatus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     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Pneumocystic </a:t>
            </a:r>
            <a:r>
              <a:rPr lang="en-US" sz="2400" b="1" i="1" dirty="0">
                <a:solidFill>
                  <a:srgbClr val="C00000"/>
                </a:solidFill>
                <a:latin typeface="Arial" charset="0"/>
              </a:rPr>
              <a:t>jirovicii</a:t>
            </a:r>
            <a:endParaRPr lang="ar-EG" sz="2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600200" y="4419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Down Arrow 16"/>
          <p:cNvSpPr/>
          <p:nvPr/>
        </p:nvSpPr>
        <p:spPr>
          <a:xfrm>
            <a:off x="1447800" y="26670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228600" y="4876800"/>
            <a:ext cx="38100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Systemic Pulmonary Mycosis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9" grpId="0" animBg="1"/>
      <p:bldP spid="30" grpId="0" animBg="1"/>
      <p:bldP spid="32" grpId="0" animBg="1"/>
      <p:bldP spid="12299" grpId="0" build="p"/>
      <p:bldP spid="12300" grpId="0"/>
      <p:bldP spid="14" grpId="0" animBg="1"/>
      <p:bldP spid="1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019800"/>
          </a:xfrm>
        </p:spPr>
        <p:txBody>
          <a:bodyPr/>
          <a:lstStyle/>
          <a:p>
            <a:pPr algn="just" rtl="0" eaLnBrk="1" hangingPunct="1">
              <a:buFont typeface="Wingdings 3" pitchFamily="18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Characters of systemic pulmonary mycoses: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Infection acquired by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Inhalation of fungal spores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(conidia).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Most fungal lung infections are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asymptomatic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and self – limiting. However, in some persons mainly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, infection disseminates to other organs.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Infected persons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rarely transmit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the disease to others. </a:t>
            </a:r>
            <a:endParaRPr lang="ar-EG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153400" cy="46166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Predisposing factors and causes of fungal infection: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1-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Taking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strong antibiotics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for a long period of time.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2-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Suppression  of the immune system by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diseases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(ex. AIDS, diabetes), or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drugs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as steroids and chemotherapy.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3-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Very young and very old people are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groups at risk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.  </a:t>
            </a:r>
            <a:endParaRPr lang="ar-EG" sz="24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06900"/>
          </a:xfrm>
        </p:spPr>
        <p:txBody>
          <a:bodyPr>
            <a:noAutofit/>
          </a:bodyPr>
          <a:lstStyle/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A disease usually affecting the lungs caused by </a:t>
            </a:r>
            <a:r>
              <a:rPr lang="en-US" sz="1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Histoplasma capsulatum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fungus.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Causing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acute pneumonia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or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chronic cavitary lesions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in the lungs as T.B.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This fungus is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dimorphic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lives and grows best in soil mixed with bird or bat excreta as filamentous form &amp; yeast form in tissues 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Endemic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in the United States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/>
              <a:t>Unlike its name; Histoplasma capsulatum is not encapsulated. The designation H. capsulatum is actually a misnomer. Virulence factor: Ability to survive within the macrophage probably by modulating the pH within the phagolysosome is the key virulence factor of Histoplasma capsulatum.</a:t>
            </a:r>
            <a:endParaRPr lang="ar-EG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7924800" cy="46196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Arial" pitchFamily="34" charset="0"/>
              </a:rPr>
              <a:t>Pulmonary mycosis due to Primary pathogenic fungi  </a:t>
            </a:r>
            <a:endParaRPr lang="ar-EG" sz="2400" b="1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19400" y="990600"/>
            <a:ext cx="3429000" cy="52387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1- Histoplasmosis 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10" ma:contentTypeDescription="Create a new document." ma:contentTypeScope="" ma:versionID="d542c377b22c45b010c906b029999f29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48122b948fc4e0072ebc6d03df1e45b6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CC-EECD-42F5-BB93-0E0F5C9A3B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E60A2-838B-42B4-9B53-EB9985FAEE00}">
  <ds:schemaRefs>
    <ds:schemaRef ds:uri="http://purl.org/dc/dcmitype/"/>
    <ds:schemaRef ds:uri="9856e37d-40ad-4ecd-8dba-820d65ef22d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c361b34-c351-46d5-aafa-b4fab23ebf9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CDB3CA-CF11-4892-8DE7-0E2F99A8958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c361b34-c351-46d5-aafa-b4fab23ebf94"/>
    <ds:schemaRef ds:uri="9856e37d-40ad-4ecd-8dba-820d65ef22d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1102</Words>
  <Application>Microsoft Macintosh PowerPoint</Application>
  <PresentationFormat>On-screen Show (4:3)</PresentationFormat>
  <Paragraphs>128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 DELANEY</vt:lpstr>
      <vt:lpstr>Arial</vt:lpstr>
      <vt:lpstr>Calibri</vt:lpstr>
      <vt:lpstr>Wingdings</vt:lpstr>
      <vt:lpstr>Wingdings 3</vt:lpstr>
      <vt:lpstr>Office Theme</vt:lpstr>
      <vt:lpstr>PowerPoint Presentation</vt:lpstr>
      <vt:lpstr>Fungi, Yeasts, Molds</vt:lpstr>
      <vt:lpstr>Structure of 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Amin Aqel</cp:lastModifiedBy>
  <cp:revision>425</cp:revision>
  <dcterms:created xsi:type="dcterms:W3CDTF">2015-09-08T06:33:26Z</dcterms:created>
  <dcterms:modified xsi:type="dcterms:W3CDTF">2023-10-09T07:51:29Z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