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9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1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12.xml" ContentType="application/vnd.openxmlformats-officedocument.theme+xml"/>
  <Override PartName="/ppt/theme/theme25.xml" ContentType="application/vnd.openxmlformats-officedocument.theme+xml"/>
  <Override PartName="/ppt/theme/theme8.xml" ContentType="application/vnd.openxmlformats-officedocument.theme+xml"/>
  <Override PartName="/ppt/theme/theme24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90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10" r:id="rId22"/>
    <p:sldMasterId id="2147483712" r:id="rId23"/>
    <p:sldMasterId id="2147483714" r:id="rId24"/>
  </p:sldMasterIdLst>
  <p:notesMasterIdLst>
    <p:notesMasterId r:id="rId54"/>
  </p:notesMasterIdLst>
  <p:sldIdLst>
    <p:sldId id="305" r:id="rId25"/>
    <p:sldId id="257" r:id="rId26"/>
    <p:sldId id="258" r:id="rId27"/>
    <p:sldId id="273" r:id="rId28"/>
    <p:sldId id="274" r:id="rId29"/>
    <p:sldId id="275" r:id="rId30"/>
    <p:sldId id="282" r:id="rId31"/>
    <p:sldId id="283" r:id="rId32"/>
    <p:sldId id="276" r:id="rId33"/>
    <p:sldId id="265" r:id="rId34"/>
    <p:sldId id="277" r:id="rId35"/>
    <p:sldId id="278" r:id="rId36"/>
    <p:sldId id="279" r:id="rId37"/>
    <p:sldId id="280" r:id="rId38"/>
    <p:sldId id="281" r:id="rId39"/>
    <p:sldId id="271" r:id="rId40"/>
    <p:sldId id="272" r:id="rId41"/>
    <p:sldId id="297" r:id="rId42"/>
    <p:sldId id="298" r:id="rId43"/>
    <p:sldId id="299" r:id="rId44"/>
    <p:sldId id="284" r:id="rId45"/>
    <p:sldId id="285" r:id="rId46"/>
    <p:sldId id="303" r:id="rId47"/>
    <p:sldId id="304" r:id="rId48"/>
    <p:sldId id="290" r:id="rId49"/>
    <p:sldId id="291" r:id="rId50"/>
    <p:sldId id="292" r:id="rId51"/>
    <p:sldId id="293" r:id="rId52"/>
    <p:sldId id="29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customXml" Target="../customXml/item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4865-5CF6-445D-AFD2-D24E01F0CD8F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0CD8-F66A-4680-AADE-2A4A4991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7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5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2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0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0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D570-E689-4FC4-A6CC-0EEE90A309EE}" type="datetimeFigureOut">
              <a:rPr lang="en-US" smtClean="0"/>
              <a:t>30/05/2023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jo/url?sa=i&amp;rct=j&amp;q=&amp;esrc=s&amp;frm=1&amp;source=images&amp;cd=&amp;cad=rja&amp;docid=3dsiTriyO_Z90M&amp;tbnid=f-n80brTY_1bFM:&amp;ved=0CAUQjRw&amp;url=http://cardiac.surgery.ucsf.edu/conditons--procedures/aortic--mitral-valve-disease.aspx&amp;ei=N514UqGUFqaJ0AXlh4GACA&amp;bvm=bv.55980276,d.d2k&amp;psig=AFQjCNHfpU96SBBLXS5Eb-5q3QW3EYy82g&amp;ust=1383722588011572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ahnschrift Condensed" panose="020B0502040204020203" pitchFamily="34" charset="0"/>
              </a:rPr>
              <a:t>BY</a:t>
            </a: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anose="020B0A04020102020204" pitchFamily="34" charset="0"/>
              </a:rPr>
              <a:t>Dr</a:t>
            </a:r>
            <a:r>
              <a:rPr lang="en-US" dirty="0" smtClean="0">
                <a:latin typeface="Arial Black" panose="020B0A04020102020204" pitchFamily="34" charset="0"/>
              </a:rPr>
              <a:t>/ Heba M. Abd El Kareem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ardiovascu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2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we0212\Documents\Mistovich\Mistovich PU jpg\IMAGES-FINAL_M04\fig04_23B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Vessels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Pipes that circulate blood through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Three types:  1- Arteries           2- Capillaries           3- Veins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Lumen is the channel within blood vessels.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endParaRPr lang="en-US" alt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Large thick-walled vessels.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Wall contains smooth muscle and can dilate or constrict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As arteries travel through body they branch into                  </a:t>
            </a:r>
            <a:r>
              <a:rPr lang="ar-JO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progressively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smaller vessels called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arterioles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away from heart towards either lungs or cells of    the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artery carries deoxygenated blood to lungs.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Aorta carries oxygenated blood to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Coronary arteries supply myocardium.</a:t>
            </a:r>
          </a:p>
        </p:txBody>
      </p:sp>
    </p:spTree>
    <p:extLst>
      <p:ext uri="{BB962C8B-B14F-4D97-AF65-F5344CB8AC3E}">
        <p14:creationId xmlns:p14="http://schemas.microsoft.com/office/powerpoint/2010/main" val="285345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673224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endParaRPr lang="en-US" alt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Network of tiny, thin-walled blood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vessels.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Connecting unit between arteries and veins.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Arterial blood flows into capillary bed and venous blood 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flows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 of capillary bed.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Location for: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1-Oxygen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nutrients to diffuse out.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2-Carbon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dioxide and wastes to 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diffuse 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in.</a:t>
            </a:r>
            <a:r>
              <a:rPr lang="ar-JO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Veins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thinner walls than arteries.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lower pressure system than in arteries.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Have valves to insure blood flows only towards heart.</a:t>
            </a:r>
          </a:p>
        </p:txBody>
      </p:sp>
      <p:pic>
        <p:nvPicPr>
          <p:cNvPr id="4100" name="Picture 4" descr="Blood vessels human body capillaries Royalty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44824"/>
            <a:ext cx="3112535" cy="26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Squeezing by skeletal muscles also assists blood return to  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Smallest veins are called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towards the heart from either the lungs or the         cells and tissues of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veins carry oxygenated blood from lungs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 and inferior vena cava carry deoxygenated blood   from body</a:t>
            </a:r>
          </a:p>
        </p:txBody>
      </p:sp>
    </p:spTree>
    <p:extLst>
      <p:ext uri="{BB962C8B-B14F-4D97-AF65-F5344CB8AC3E}">
        <p14:creationId xmlns:p14="http://schemas.microsoft.com/office/powerpoint/2010/main" val="199066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force exerted by blood against walls of a        vessel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systole, blood is under great pressure to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give highest pressure: systolic (top number of blood       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pressure reading).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diastole, blood isn’t being pushed from        heart at all, so, blood pressure drops to lowest point-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diastolic (bottom number of blood pressure reading).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Pulse pressure = difference between systolic and diastolic    blood pressure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blood pressure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Sphygmomanometer (an instrument)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Stethoscope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55" y="4365104"/>
            <a:ext cx="1904171" cy="22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7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831691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Korotkoff’s sounds – they are five sounds can be heard 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during measurement of blood pressure, the first sound is the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snapping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sound first heard at the systolic pressure, while ,the</a:t>
            </a:r>
            <a:r>
              <a:rPr lang="ar-JO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 sound is silence is considered diastolic blood pressure.</a:t>
            </a:r>
            <a:endParaRPr 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blood’s path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Superior, inferior vena cava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and coronary sinus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Rt. atrium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Rt. ventricle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artery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veins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atrium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ventricle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5720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1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63713" y="765175"/>
            <a:ext cx="6030912" cy="573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7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combining forms</a:t>
            </a:r>
          </a:p>
        </p:txBody>
      </p:sp>
      <p:graphicFrame>
        <p:nvGraphicFramePr>
          <p:cNvPr id="3593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90259"/>
              </p:ext>
            </p:extLst>
          </p:nvPr>
        </p:nvGraphicFramePr>
        <p:xfrm>
          <a:off x="0" y="571500"/>
          <a:ext cx="9144000" cy="5076825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hemangi/o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vessel, 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ventricul/o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to measure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angi/o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aort/o &amp; arteri/o</a:t>
            </a:r>
            <a:endParaRPr lang="en-US" altLang="en-US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84089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87679"/>
              </p:ext>
            </p:extLst>
          </p:nvPr>
        </p:nvGraphicFramePr>
        <p:xfrm>
          <a:off x="34925" y="771525"/>
          <a:ext cx="9109075" cy="2373313"/>
        </p:xfrm>
        <a:graphic>
          <a:graphicData uri="http://schemas.openxmlformats.org/drawingml/2006/table">
            <a:tbl>
              <a:tblPr/>
              <a:tblGrid>
                <a:gridCol w="161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angiogram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vessel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–plasty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angioplasty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angiospasm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involuntary muscle contraction in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angiostenosis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narrowing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87" name="Group 119"/>
          <p:cNvGraphicFramePr>
            <a:graphicFrameLocks noGrp="1"/>
          </p:cNvGraphicFramePr>
          <p:nvPr/>
        </p:nvGraphicFramePr>
        <p:xfrm>
          <a:off x="0" y="4214813"/>
          <a:ext cx="9144000" cy="137160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an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aorta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5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ather/o &amp; atri/o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cardi/o</a:t>
            </a:r>
          </a:p>
        </p:txBody>
      </p:sp>
      <p:graphicFrame>
        <p:nvGraphicFramePr>
          <p:cNvPr id="85256" name="Group 264"/>
          <p:cNvGraphicFramePr>
            <a:graphicFrameLocks noGrp="1"/>
          </p:cNvGraphicFramePr>
          <p:nvPr/>
        </p:nvGraphicFramePr>
        <p:xfrm>
          <a:off x="0" y="549275"/>
          <a:ext cx="9144000" cy="195580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-ectomy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atherectomy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 tumor/growth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5400" name="Group 408"/>
          <p:cNvGraphicFramePr>
            <a:graphicFrameLocks noGrp="1"/>
          </p:cNvGraphicFramePr>
          <p:nvPr/>
        </p:nvGraphicFramePr>
        <p:xfrm>
          <a:off x="0" y="3068638"/>
          <a:ext cx="9144000" cy="3657600"/>
        </p:xfrm>
        <a:graphic>
          <a:graphicData uri="http://schemas.openxmlformats.org/drawingml/2006/table">
            <a:tbl>
              <a:tblPr/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brady-  -ia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slow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electr/o   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electrocardiogram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heart’s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-megaly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cardiomegaly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enlarged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My/o        -al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heart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-ologist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specialist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-rrhexis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cardiorrhexis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ruptured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fast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86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cardiovascular system (also, called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circulatory system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series of tubes and a muscular pump that provides a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one-way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traffic for blood, oxygen, and nutrients through blood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vessels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(arteries, veins, and capillaries).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Terminology related to the heart (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often presented as “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or “cardio”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logy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Electro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gram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Tachy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Peri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coron/o, phleb/o, and vascul/o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valv/o &amp; valvul/o</a:t>
            </a: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ven/o &amp; ventricul/o</a:t>
            </a:r>
          </a:p>
        </p:txBody>
      </p:sp>
      <p:graphicFrame>
        <p:nvGraphicFramePr>
          <p:cNvPr id="86061" name="Group 45"/>
          <p:cNvGraphicFramePr>
            <a:graphicFrameLocks noGrp="1"/>
          </p:cNvGraphicFramePr>
          <p:nvPr/>
        </p:nvGraphicFramePr>
        <p:xfrm>
          <a:off x="0" y="549275"/>
          <a:ext cx="9144000" cy="1371600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104" name="Group 88"/>
          <p:cNvGraphicFramePr>
            <a:graphicFrameLocks noGrp="1"/>
          </p:cNvGraphicFramePr>
          <p:nvPr/>
        </p:nvGraphicFramePr>
        <p:xfrm>
          <a:off x="0" y="2349500"/>
          <a:ext cx="9144000" cy="1417638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-plasy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161" name="Group 145"/>
          <p:cNvGraphicFramePr>
            <a:graphicFrameLocks noGrp="1"/>
          </p:cNvGraphicFramePr>
          <p:nvPr/>
        </p:nvGraphicFramePr>
        <p:xfrm>
          <a:off x="0" y="4221163"/>
          <a:ext cx="9144000" cy="252095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8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vocabulary</a:t>
            </a:r>
          </a:p>
        </p:txBody>
      </p:sp>
      <p:graphicFrame>
        <p:nvGraphicFramePr>
          <p:cNvPr id="78938" name="Group 90"/>
          <p:cNvGraphicFramePr>
            <a:graphicFrameLocks noGrp="1"/>
          </p:cNvGraphicFramePr>
          <p:nvPr/>
        </p:nvGraphicFramePr>
        <p:xfrm>
          <a:off x="36513" y="571500"/>
          <a:ext cx="8999537" cy="6134100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auscultation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listening to sounds within body using a stethoscope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 of medicine for diagnosis and treatment of cardiovascular disease; physician is a cardiologist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catheter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flexible tube inserted in body to move fluids into or out of body; may be used to place dye into a vein to view blood vessels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infarct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area of necrotic tissue due to loss of blood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ischemia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and temporary deficiency of blood supply due to a circulatory obstruction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murmur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heart sound such as soft blowing sound or a harsh click; also called a bruit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orthostatic hypotension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sudden drop in blood pressure when standing up suddenly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palpitation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pounding, racing heart beats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yellow, fatty deposit of lipids in an artery; hallmark of atherosclerosis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0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4" name="Group 32"/>
          <p:cNvGraphicFramePr>
            <a:graphicFrameLocks noGrp="1"/>
          </p:cNvGraphicFramePr>
          <p:nvPr/>
        </p:nvGraphicFramePr>
        <p:xfrm>
          <a:off x="0" y="119063"/>
          <a:ext cx="9144000" cy="3667125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regurgitation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flow backwards; in CV system refers to backflow of blood through a valve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sphygmomanometer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 cuff; measures blood pressure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stent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stainless steel tube placed within blood vessel to widen the lumen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stethoscope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for listening to body sounds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cyanosis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bluish discoloration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pallor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paleness or absence of color in the skin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diaphoresis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perfused perspiration; as with fever, physical exertion, and mental </a:t>
                      </a:r>
                    </a:p>
                    <a:p>
                      <a:pPr marL="342900" indent="-34290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or emotional stress.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24" name="Rectangle 33"/>
          <p:cNvSpPr>
            <a:spLocks noChangeArrowheads="1"/>
          </p:cNvSpPr>
          <p:nvPr/>
        </p:nvSpPr>
        <p:spPr bwMode="auto">
          <a:xfrm>
            <a:off x="34925" y="3643313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pathology</a:t>
            </a:r>
          </a:p>
        </p:txBody>
      </p:sp>
      <p:graphicFrame>
        <p:nvGraphicFramePr>
          <p:cNvPr id="79928" name="Group 56"/>
          <p:cNvGraphicFramePr>
            <a:graphicFrameLocks noGrp="1"/>
          </p:cNvGraphicFramePr>
          <p:nvPr/>
        </p:nvGraphicFramePr>
        <p:xfrm>
          <a:off x="0" y="4214813"/>
          <a:ext cx="9144000" cy="2500312"/>
        </p:xfrm>
        <a:graphic>
          <a:graphicData uri="http://schemas.openxmlformats.org/drawingml/2006/table">
            <a:tbl>
              <a:tblPr/>
              <a:tblGrid>
                <a:gridCol w="26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angina pectoris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pain and sensation of constriction around heart; caused by myocardial ischemia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irregularity in heartbeat; some are mild and others are life threatening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Bundle branch block</a:t>
                      </a:r>
                      <a:endParaRPr kumimoji="0" lang="ar-J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(BBB)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impulse is blocked from traveling down bundle branches; results in ventricles beating at different rate than atria; also called heart block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1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1638"/>
              </p:ext>
            </p:extLst>
          </p:nvPr>
        </p:nvGraphicFramePr>
        <p:xfrm>
          <a:off x="0" y="44450"/>
          <a:ext cx="9144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coronary artery bypass graft (CABG)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using a portion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a vein to bypass an occluded  coronary artery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200" dirty="0" smtClean="0"/>
                        <a:t>Heart</a:t>
                      </a:r>
                      <a:r>
                        <a:rPr lang="en-US" sz="2200" baseline="0" dirty="0" smtClean="0"/>
                        <a:t> Transplantation</a:t>
                      </a: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the replacement of the diseased heart with the healthy heart of a brain-dead donor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0" y="1571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pharmacology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66320"/>
              </p:ext>
            </p:extLst>
          </p:nvPr>
        </p:nvGraphicFramePr>
        <p:xfrm>
          <a:off x="0" y="2071688"/>
          <a:ext cx="4714875" cy="4632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256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Antianginal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the cases of angina pectoris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 inhibitors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treatment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hypertension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64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Adrenergic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cases of hypotension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746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Statins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used to ↓ cholesterol production in the liver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Thrombolytic therapy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used to dissolve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clots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Nitrates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treating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angina and given sublingually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829" name="Picture 3" descr="C:\Users\Mohamed\Desktop\hear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43576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4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Blood components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1- Plasma (about 55% of whole blood, contains 90–92% water and the remaining 8–10% is dissolved substances).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including: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a- Plasma proteins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 Albumin: helps transport fatty substances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 Globulin: γ globulins are antibodies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 Fibrinogen: blood clotting protein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b- Additional important substances as K+, Na+, glucose,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A. A.s, fats urea, uric acid and creatinine.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2- Blood cells (erythrocytes, platelets and leukocytes)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produced in red bone marrow by a process called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hematopoiesis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Average adult has about five liters of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typing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Each person’s blood is different from others’ due to presence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of marker proteins on surface of erythrocytes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Must do blood typing test before blood transfusion to make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sure that donated blood is compatible with recipient’s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many different blood markers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Two most important ones for transfusions are ABO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system and Rh factor</a:t>
            </a: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 system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two possible RBC markers, A and 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 blood has anti-B antibodies to attack blood types B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B blood has anti-A antibodies to attack blood types A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has no markers but contains anti-A and anti-B antibodies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that attacks blood types A, B, and AB.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both markers but no antibodies, therefore,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attack any other blood types.</a:t>
            </a:r>
          </a:p>
        </p:txBody>
      </p:sp>
    </p:spTree>
    <p:extLst>
      <p:ext uri="{BB962C8B-B14F-4D97-AF65-F5344CB8AC3E}">
        <p14:creationId xmlns:p14="http://schemas.microsoft.com/office/powerpoint/2010/main" val="355779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71438"/>
            <a:ext cx="91440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donor (type O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does not have either marker A or B, so,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react with anti-A or anti-B antibodies found in other blood types.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 an emergency, type O blood may be given to a person with any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other blood 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recipient (type AB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no antibodies against other blood types, it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react with other blood. In an emergency, a person with type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 blood may receive any type of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 factor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 Rh factor on red blood cells is  Rh-positive (Rh+)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make anti-Rh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without Rh factor is Rh-negative  (Rh-) will produce anti-Rh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Rh+ person may receive either Rh+ or Rh- transfusion, but Rh-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person can receive only Rh- blood</a:t>
            </a:r>
          </a:p>
        </p:txBody>
      </p:sp>
    </p:spTree>
    <p:extLst>
      <p:ext uri="{BB962C8B-B14F-4D97-AF65-F5344CB8AC3E}">
        <p14:creationId xmlns:p14="http://schemas.microsoft.com/office/powerpoint/2010/main" val="427770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vocabulary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57" name="Group 33"/>
          <p:cNvGraphicFramePr>
            <a:graphicFrameLocks noGrp="1"/>
          </p:cNvGraphicFramePr>
          <p:nvPr/>
        </p:nvGraphicFramePr>
        <p:xfrm>
          <a:off x="0" y="571500"/>
          <a:ext cx="9144000" cy="5121276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clot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hard collection of fibrin, blood cells, and tissue debris; end result of hemostasis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coagulate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convert a liquid to a solid; as in blood clotting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dyscrasia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general term for disease affecting blood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hematology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specializing in blood conditions; physician is a hematologist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blood under skin as a result of blood escaping into tissue from damaged blood vessels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hemostasis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stop bleeding or stagnation of blood flow through tissues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packed cells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transfusion of only blood cells without plasma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 blood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mixture of both plasma and formed elements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3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0" y="603250"/>
          <a:ext cx="9144000" cy="2468814"/>
        </p:xfrm>
        <a:graphic>
          <a:graphicData uri="http://schemas.openxmlformats.org/drawingml/2006/table">
            <a:tbl>
              <a:tblPr/>
              <a:tblGrid>
                <a:gridCol w="22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hemophilia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disorder; blood fails to clot due to lack of one clotting factor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hyperlipidemia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level of lipids in the blood stream; risk factor for atherosclerosis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septicemia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having bacteria or their toxins in the bloodstream; also called blood poisoning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76" name="Rectangle 2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pathology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Erythrocytes pathology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586163"/>
          <a:ext cx="9144000" cy="3200400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conditions characterized by a reduction in number of RBCs or the amount of hemoglobin; results in less oxygen reaching tissues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aplastic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anemia in which red bone marrow stops making sufficient blood cells; may require bone marrow transplant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excessive loss of RBCs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4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9" name="Group 27"/>
          <p:cNvGraphicFramePr>
            <a:graphicFrameLocks noGrp="1"/>
          </p:cNvGraphicFramePr>
          <p:nvPr/>
        </p:nvGraphicFramePr>
        <p:xfrm>
          <a:off x="0" y="0"/>
          <a:ext cx="9144000" cy="2835274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reaction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destruction of RBCs when patient receives mismatched blood transfusion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hypochromic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hemoglobin in RBCs; unable to transport sufficient oxygen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 deficiency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iron to make hemoglobin for RBCs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857500"/>
          <a:ext cx="9144000" cy="3292476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polycythemia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having too many RBCs; blood is too thick and flows sluggishly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sickle cell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RBCs take on abnormal sickle shape; become more fragile leading to hemolytic anemia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thalassemia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unable to produce functioning hemoglobin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pernicious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absorption of vitamin B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; unable to make enough RBCs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Functions of cardiovascular (CV) system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Maintain distribution of blood throughout body.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Delivery of oxygen and nutrients like glucose and amino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acids to cells.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Disposal of wastes from body (carbon dioxide and other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waste products) through lungs, liver, and kidneys.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 system components</a:t>
            </a:r>
            <a:r>
              <a:rPr lang="en-US" altLang="en-US" sz="1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is composed of heart and blood vessels (arteries-arterioles-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capillaries -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-veins).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Divided into: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A- Systemic circulation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body cells).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Carries oxygenated blood away from left side of heart to 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body and deoxygenated blood from body to right side of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5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Pulmonary circulation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lungs).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Carries deoxygenated blood away from right side of heart to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lungs and oxygenated blood from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lungs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left side of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ar-JO" altLang="en-US" sz="28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Muscular pump, made up of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cardiac muscle fibers (called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muscle instead of an organ).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beats 60-80 beats/minute.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Located in the mediastinum,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more to left side of chest.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About size of a fist.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Tip of heart at lower edge (called the apex).</a:t>
            </a:r>
          </a:p>
        </p:txBody>
      </p:sp>
      <p:pic>
        <p:nvPicPr>
          <p:cNvPr id="11267" name="Picture 10" descr="AAIGMJI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95936" cy="41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كلية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196752"/>
            <a:ext cx="1321279" cy="12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three distinct layers of heart wall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Endocardium (deepest layer), thin layer lines the heart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chambers and covers its valves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Myocardium (the heart thick muscle) (middle layer)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Epicardium (outermost layer, it is the visceral layer of the 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pericardium).    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12291" name="Picture 11" descr="AAIGMJK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07679"/>
            <a:ext cx="4129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929189" y="6143625"/>
            <a:ext cx="4035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Location of the heart within the mediastinum of the thoracic cavity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55976" y="6143625"/>
            <a:ext cx="858964" cy="285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كلية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6214"/>
            <a:ext cx="2880320" cy="40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chambers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Divided into four chambers, two atria and two ventricles.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is divided into right and left sides by a wall called the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septum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Atria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upper chambers (receiving chambers).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returns to atria in veins (superior, inferior vena cava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and pulmonary veins).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endParaRPr lang="en-US" altLang="en-US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Ventricles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lower chambers (pumping chambers).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Thick myocardium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exits ventricles into arteries (aorta and pulmonary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artery).</a:t>
            </a:r>
          </a:p>
        </p:txBody>
      </p:sp>
    </p:spTree>
    <p:extLst>
      <p:ext uri="{BB962C8B-B14F-4D97-AF65-F5344CB8AC3E}">
        <p14:creationId xmlns:p14="http://schemas.microsoft.com/office/powerpoint/2010/main" val="313733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525" y="0"/>
            <a:ext cx="91344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valves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 valves in heart (tricuspid,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pulmonary, mitral and aortic).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Found at entrance and exit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Allow blood to flow only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forward direction by blocking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from returning back.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Tricuspid valve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An atrioventricular valve which has 3 leaflets or cusps.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Between right atrium and right ventricle to prevent blood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 from flowing back into atrium.</a:t>
            </a:r>
          </a:p>
        </p:txBody>
      </p:sp>
      <p:pic>
        <p:nvPicPr>
          <p:cNvPr id="4" name="Picture 2" descr="http://cardiac.surgery.ucsf.edu/media/2708228/heart_v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3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valve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(looks like half moon)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right ventricle and pulmonary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 to prevent blood in artery from flowing back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Mitral valve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(has two cusps) (bicuspid)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atrioventricular valve between left atrium and ventricle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prevent blood in ventricle from flowing back into atrium.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Aortic Valve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left ventricle and aorta to prevent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blood in aorta from flowing back into ventricle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Systole and diastole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chambers alternate between: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Relaxing to fill and contracting to push blood forward.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Relaxation phase is diastole and contraction phase is systole.</a:t>
            </a:r>
          </a:p>
        </p:txBody>
      </p:sp>
    </p:spTree>
    <p:extLst>
      <p:ext uri="{BB962C8B-B14F-4D97-AF65-F5344CB8AC3E}">
        <p14:creationId xmlns:p14="http://schemas.microsoft.com/office/powerpoint/2010/main" val="176346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pacemaker and the conduction system of the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Autonomic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nervous system controls heart rate, therefore, </a:t>
            </a:r>
            <a:r>
              <a:rPr lang="en-US" alt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voluntary control over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Special heart tissue conducts electrical impulses to stimulate   different chambers to contract in correct order.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conduction system </a:t>
            </a:r>
            <a:r>
              <a:rPr lang="en-US" altLang="en-US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pathway</a:t>
            </a:r>
            <a:endParaRPr lang="ar-JO" altLang="en-US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Sinoatrial (SA) node, or pacemaker, where electrical       impulse begins where a wave of electricity travels 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through atria causing them to contract (go into systole).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Next, atrioventricular node (AV) is stimulated to transfer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stimulation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wave to bundle of His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Electrical wave travels down right and left bundle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within interventricular septum         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Finally,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fibers in ventricular myocardium are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resulting in ventricular systole.</a:t>
            </a:r>
          </a:p>
        </p:txBody>
      </p:sp>
    </p:spTree>
    <p:extLst>
      <p:ext uri="{BB962C8B-B14F-4D97-AF65-F5344CB8AC3E}">
        <p14:creationId xmlns:p14="http://schemas.microsoft.com/office/powerpoint/2010/main" val="16906854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7FF5A43244D144EB2F7A11C05116BB8" ma:contentTypeVersion="8" ma:contentTypeDescription="إنشاء مستند جديد." ma:contentTypeScope="" ma:versionID="0c7339457c5a0911120bff3a17bab7c6">
  <xsd:schema xmlns:xsd="http://www.w3.org/2001/XMLSchema" xmlns:xs="http://www.w3.org/2001/XMLSchema" xmlns:p="http://schemas.microsoft.com/office/2006/metadata/properties" xmlns:ns2="859aaa38-622b-4370-a2de-274424b6a43c" targetNamespace="http://schemas.microsoft.com/office/2006/metadata/properties" ma:root="true" ma:fieldsID="3ee370cf9cb9a7e3743adafd03a61819" ns2:_="">
    <xsd:import namespace="859aaa38-622b-4370-a2de-274424b6a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aaa38-622b-4370-a2de-274424b6a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A89DE4-5D16-40E3-A239-83820FC84FEB}"/>
</file>

<file path=customXml/itemProps2.xml><?xml version="1.0" encoding="utf-8"?>
<ds:datastoreItem xmlns:ds="http://schemas.openxmlformats.org/officeDocument/2006/customXml" ds:itemID="{3B9802AE-0EC5-4BC5-B0F6-4CBF02426345}"/>
</file>

<file path=customXml/itemProps3.xml><?xml version="1.0" encoding="utf-8"?>
<ds:datastoreItem xmlns:ds="http://schemas.openxmlformats.org/officeDocument/2006/customXml" ds:itemID="{C5879143-693E-4034-AA3A-C81DF013FE7A}"/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2552</Words>
  <Application>Microsoft Office PowerPoint</Application>
  <PresentationFormat>On-screen Show (4:3)</PresentationFormat>
  <Paragraphs>494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29</vt:i4>
      </vt:variant>
    </vt:vector>
  </HeadingPairs>
  <TitlesOfParts>
    <vt:vector size="60" baseType="lpstr">
      <vt:lpstr>ＭＳ Ｐゴシック</vt:lpstr>
      <vt:lpstr>Arial</vt:lpstr>
      <vt:lpstr>Arial Black</vt:lpstr>
      <vt:lpstr>Bahnschrift Condensed</vt:lpstr>
      <vt:lpstr>Calibri</vt:lpstr>
      <vt:lpstr>Times New Roman</vt:lpstr>
      <vt:lpstr>Wingdings</vt:lpstr>
      <vt:lpstr>نسق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18_Office Theme</vt:lpstr>
      <vt:lpstr>19_Office Theme</vt:lpstr>
      <vt:lpstr>20_Office Theme</vt:lpstr>
      <vt:lpstr>21_Office Theme</vt:lpstr>
      <vt:lpstr>22_Office Theme</vt:lpstr>
      <vt:lpstr>25_Office Theme</vt:lpstr>
      <vt:lpstr>26_Office Theme</vt:lpstr>
      <vt:lpstr>27_Office Theme</vt:lpstr>
      <vt:lpstr>Cardiovascular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MCC</dc:creator>
  <cp:lastModifiedBy>Admin</cp:lastModifiedBy>
  <cp:revision>24</cp:revision>
  <dcterms:created xsi:type="dcterms:W3CDTF">2020-12-22T13:17:16Z</dcterms:created>
  <dcterms:modified xsi:type="dcterms:W3CDTF">2023-05-30T16:22:49Z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0x010100B7FF5A43244D144EB2F7A11C05116BB8</vt:lpwstr>
  </property>
</Properties>
</file>