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62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6" r:id="rId13"/>
    <p:sldId id="279" r:id="rId14"/>
    <p:sldId id="281" r:id="rId15"/>
    <p:sldId id="282" r:id="rId16"/>
    <p:sldId id="283" r:id="rId17"/>
    <p:sldId id="284" r:id="rId18"/>
    <p:sldId id="285" r:id="rId19"/>
    <p:sldId id="289" r:id="rId20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735C55-5144-4ECA-B8B5-A8ED3E784559}" type="datetimeFigureOut">
              <a:rPr lang="ar-JO" smtClean="0"/>
              <a:t>22/10/1443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616CEA-96FC-4F33-9E3D-646E56DC5A9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9056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*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people with monogenic diabetes are misdiagnosed with either type 1 or type 2 diabetes and so monogenic diabetes should be considered in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presenting with early-onset diabetes in association with an affected parent, and early-onset diabetes in approximately 50% of relatives.</a:t>
            </a:r>
          </a:p>
          <a:p>
            <a:pPr algn="l" rtl="0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Approximately 1–3% of people with diabetes diagnosed under the age of 30 years have monogenic diabetes</a:t>
            </a:r>
          </a:p>
          <a:p>
            <a:pPr algn="l" rtl="0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1 diabetes does not present in children before 6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monthsof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 and so infants who develop diabetes at this age are likely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have a monogenic defect.</a:t>
            </a:r>
          </a:p>
          <a:p>
            <a:pPr algn="l" rtl="0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Neurological features are seen in 20% of children. Diabetes results from defective insulin release rather than β-cell destruction,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can be treated successfully 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sulphonylureas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even after many years of insulin therapy.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A44C-49DB-4205-8654-F7C8A2CDBD2E}" type="slidenum">
              <a:rPr lang="ar-JO" smtClean="0"/>
              <a:pPr/>
              <a:t>3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1 diabetes belongs to a family of immune-mediated organ-specific diseases, which include autoimmune thyroid disease,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coeliac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disease, Addison’s disease and pernicious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anaemia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A44C-49DB-4205-8654-F7C8A2CDBD2E}" type="slidenum">
              <a:rPr lang="ar-JO" smtClean="0"/>
              <a:pPr/>
              <a:t>4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*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environmental factor damages the β cells leading to presentation of self-antigens to the T-helper cells, which trigger the autoimmune response against the remaining healthy β cells.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self-antigens may be modified and become antigenic.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 immune response against the environment factor may cross-react with self-antigens, so-called ‘molecular mimicry’.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‘hygiene hypothesis’ proposes that a cleaner environment with less early stimulation of the immune system in childhood may lead to a relatively immature immune system prone to autoimmunity.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A44C-49DB-4205-8654-F7C8A2CDBD2E}" type="slidenum">
              <a:rPr lang="ar-JO" smtClean="0"/>
              <a:pPr/>
              <a:t>5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dirty="0" smtClean="0"/>
              <a:t>Physical</a:t>
            </a:r>
            <a:r>
              <a:rPr lang="en-US" baseline="0" dirty="0" smtClean="0"/>
              <a:t> examination 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A44C-49DB-4205-8654-F7C8A2CDBD2E}" type="slidenum">
              <a:rPr lang="ar-JO" smtClean="0"/>
              <a:pPr/>
              <a:t>8</a:t>
            </a:fld>
            <a:endParaRPr lang="ar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A44C-49DB-4205-8654-F7C8A2CDBD2E}" type="slidenum">
              <a:rPr lang="ar-JO" smtClean="0"/>
              <a:pPr/>
              <a:t>9</a:t>
            </a:fld>
            <a:endParaRPr 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Diet 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should be encouraged to eat more vegetables, fruits,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wholegrains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fish, nuts and pulses while reducing the consumption of red and processed meat, refined carbohydrates and sugar-sweetened beverages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 : </a:t>
            </a:r>
            <a:r>
              <a:rPr lang="en-US" sz="1200" dirty="0" smtClean="0"/>
              <a:t> (at least 150 minutes of aerobic exercise and resistance training per week spread over a minimum of 3 days), </a:t>
            </a:r>
          </a:p>
          <a:p>
            <a:pPr algn="l" rtl="0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Bariatric or metabolic surgery (see p. 1252) is a treatment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optionfor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people with severe obesity. The National Institute for Health and Care Excellence (NICE) recommends consideration of surgery in those with a body mass index (BMI) higher than 40 kg/m2, or in those with a BMI of more than 35 kg/m2 and co-morbidities such as diabetes.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A44C-49DB-4205-8654-F7C8A2CDBD2E}" type="slidenum">
              <a:rPr lang="ar-JO" smtClean="0"/>
              <a:pPr/>
              <a:t>10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32D2-6DB2-4AF0-B96A-8D469CBB6ECB}" type="datetimeFigureOut">
              <a:rPr lang="ar-JO" smtClean="0"/>
              <a:t>22/10/1443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600D-9844-4183-BF71-6E2FAAC2AD7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4153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32D2-6DB2-4AF0-B96A-8D469CBB6ECB}" type="datetimeFigureOut">
              <a:rPr lang="ar-JO" smtClean="0"/>
              <a:t>22/10/1443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600D-9844-4183-BF71-6E2FAAC2AD7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1400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32D2-6DB2-4AF0-B96A-8D469CBB6ECB}" type="datetimeFigureOut">
              <a:rPr lang="ar-JO" smtClean="0"/>
              <a:t>22/10/1443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600D-9844-4183-BF71-6E2FAAC2AD7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0811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32D2-6DB2-4AF0-B96A-8D469CBB6ECB}" type="datetimeFigureOut">
              <a:rPr lang="ar-JO" smtClean="0"/>
              <a:t>22/10/1443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600D-9844-4183-BF71-6E2FAAC2AD7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191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32D2-6DB2-4AF0-B96A-8D469CBB6ECB}" type="datetimeFigureOut">
              <a:rPr lang="ar-JO" smtClean="0"/>
              <a:t>22/10/1443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600D-9844-4183-BF71-6E2FAAC2AD7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6044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32D2-6DB2-4AF0-B96A-8D469CBB6ECB}" type="datetimeFigureOut">
              <a:rPr lang="ar-JO" smtClean="0"/>
              <a:t>22/10/1443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600D-9844-4183-BF71-6E2FAAC2AD7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0615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32D2-6DB2-4AF0-B96A-8D469CBB6ECB}" type="datetimeFigureOut">
              <a:rPr lang="ar-JO" smtClean="0"/>
              <a:t>22/10/1443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600D-9844-4183-BF71-6E2FAAC2AD7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4321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32D2-6DB2-4AF0-B96A-8D469CBB6ECB}" type="datetimeFigureOut">
              <a:rPr lang="ar-JO" smtClean="0"/>
              <a:t>22/10/1443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600D-9844-4183-BF71-6E2FAAC2AD7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836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32D2-6DB2-4AF0-B96A-8D469CBB6ECB}" type="datetimeFigureOut">
              <a:rPr lang="ar-JO" smtClean="0"/>
              <a:t>22/10/1443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600D-9844-4183-BF71-6E2FAAC2AD7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5504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32D2-6DB2-4AF0-B96A-8D469CBB6ECB}" type="datetimeFigureOut">
              <a:rPr lang="ar-JO" smtClean="0"/>
              <a:t>22/10/1443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600D-9844-4183-BF71-6E2FAAC2AD7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4071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32D2-6DB2-4AF0-B96A-8D469CBB6ECB}" type="datetimeFigureOut">
              <a:rPr lang="ar-JO" smtClean="0"/>
              <a:t>22/10/1443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600D-9844-4183-BF71-6E2FAAC2AD7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9230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32D2-6DB2-4AF0-B96A-8D469CBB6ECB}" type="datetimeFigureOut">
              <a:rPr lang="ar-JO" smtClean="0"/>
              <a:t>22/10/1443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9600D-9844-4183-BF71-6E2FAAC2AD7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1939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Diabetes mellitus </a:t>
            </a:r>
            <a:endParaRPr lang="ar-JO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Miran</a:t>
            </a:r>
            <a:r>
              <a:rPr lang="en-US" dirty="0" smtClean="0"/>
              <a:t> </a:t>
            </a:r>
            <a:r>
              <a:rPr lang="en-US" dirty="0" err="1" smtClean="0"/>
              <a:t>AlBatayneh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6659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 smtClean="0"/>
              <a:t>Intensive lifestyle modification ;exercise,</a:t>
            </a:r>
            <a:r>
              <a:rPr lang="en-US" sz="1600" dirty="0" smtClean="0"/>
              <a:t> </a:t>
            </a:r>
            <a:r>
              <a:rPr lang="en-US" sz="2000" dirty="0" smtClean="0"/>
              <a:t>weight loss , Diet) is appropriate for all patients with </a:t>
            </a:r>
            <a:r>
              <a:rPr lang="en-US" sz="2000" dirty="0" err="1" smtClean="0"/>
              <a:t>prediabetes</a:t>
            </a:r>
            <a:r>
              <a:rPr lang="en-US" sz="2000" dirty="0" smtClean="0"/>
              <a:t> or type 2 diabetes.</a:t>
            </a:r>
            <a:endParaRPr lang="en-US" sz="1400" dirty="0" smtClean="0"/>
          </a:p>
          <a:p>
            <a:pPr algn="l" rtl="0"/>
            <a:r>
              <a:rPr lang="en-US" sz="2000" dirty="0" smtClean="0"/>
              <a:t>Insulin </a:t>
            </a:r>
          </a:p>
          <a:p>
            <a:pPr algn="l" rtl="0"/>
            <a:r>
              <a:rPr lang="en-US" sz="2000" dirty="0" smtClean="0"/>
              <a:t>Non-insulin oral medications (for Type II DM)</a:t>
            </a:r>
          </a:p>
          <a:p>
            <a:pPr algn="l" rtl="0"/>
            <a:r>
              <a:rPr lang="en-US" sz="2000" dirty="0" smtClean="0"/>
              <a:t>Non-insulin </a:t>
            </a:r>
            <a:r>
              <a:rPr lang="en-US" sz="2000" dirty="0" err="1" smtClean="0"/>
              <a:t>injectable</a:t>
            </a:r>
            <a:r>
              <a:rPr lang="en-US" sz="2000" dirty="0" smtClean="0"/>
              <a:t> medications , (for Type II DM)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25022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 of Type I diabetes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Patients with type 1 diabetes are treated with </a:t>
            </a:r>
            <a:r>
              <a:rPr lang="en-US" sz="2000" b="1" dirty="0" smtClean="0"/>
              <a:t>intensive insulin therapy, which includes intermediate-acting or long-acting </a:t>
            </a:r>
            <a:r>
              <a:rPr lang="en-US" sz="2000" dirty="0" smtClean="0"/>
              <a:t>insulin for basal coverage and </a:t>
            </a:r>
            <a:r>
              <a:rPr lang="en-US" sz="2000" dirty="0" err="1" smtClean="0"/>
              <a:t>preprandial</a:t>
            </a:r>
            <a:r>
              <a:rPr lang="en-US" sz="2000" dirty="0" smtClean="0"/>
              <a:t> analog or regular insulin injections throughout the day. </a:t>
            </a:r>
          </a:p>
          <a:p>
            <a:pPr algn="l" rtl="0"/>
            <a:r>
              <a:rPr lang="en-US" sz="2000" dirty="0" smtClean="0"/>
              <a:t>Intensive insulin therapy can also include </a:t>
            </a:r>
            <a:r>
              <a:rPr lang="en-US" sz="2000" b="1" dirty="0" smtClean="0"/>
              <a:t>Insulin pumps:  in which Subcutaneous infusion of rapid-acting insulin is delivered continuously for basal insulin requirements and </a:t>
            </a:r>
            <a:r>
              <a:rPr lang="en-US" sz="2000" dirty="0" smtClean="0"/>
              <a:t>given in intermittent boluses for prandial needs.  </a:t>
            </a:r>
          </a:p>
          <a:p>
            <a:pPr algn="l" rtl="0"/>
            <a:r>
              <a:rPr lang="en-US" sz="2000" dirty="0" smtClean="0"/>
              <a:t>Insulin requirements can also be given in the form of premixed formulation, also less advisable to reduce the frequency of injections. </a:t>
            </a:r>
          </a:p>
        </p:txBody>
      </p:sp>
    </p:spTree>
    <p:extLst>
      <p:ext uri="{BB962C8B-B14F-4D97-AF65-F5344CB8AC3E}">
        <p14:creationId xmlns:p14="http://schemas.microsoft.com/office/powerpoint/2010/main" val="34277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oper Black" pitchFamily="18" charset="0"/>
              </a:rPr>
              <a:t>DM II treatment</a:t>
            </a:r>
            <a:endParaRPr lang="ar-JO" sz="40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u="sng" dirty="0" err="1" smtClean="0">
                <a:solidFill>
                  <a:srgbClr val="FF0000"/>
                </a:solidFill>
              </a:rPr>
              <a:t>Biguanides</a:t>
            </a:r>
            <a:r>
              <a:rPr lang="en-US" b="1" u="sng" dirty="0" smtClean="0">
                <a:solidFill>
                  <a:srgbClr val="FF0000"/>
                </a:solidFill>
              </a:rPr>
              <a:t> (Metformin)</a:t>
            </a:r>
            <a:endParaRPr lang="en-US" dirty="0" smtClean="0"/>
          </a:p>
          <a:p>
            <a:pPr algn="l" rtl="0"/>
            <a:r>
              <a:rPr lang="en-US" b="1" u="sng" dirty="0" err="1" smtClean="0">
                <a:solidFill>
                  <a:srgbClr val="FF0000"/>
                </a:solidFill>
              </a:rPr>
              <a:t>Sufonylurea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sz="1500" b="1" u="sng" dirty="0" smtClean="0">
                <a:solidFill>
                  <a:srgbClr val="FF0000"/>
                </a:solidFill>
              </a:rPr>
              <a:t>(_</a:t>
            </a:r>
            <a:r>
              <a:rPr lang="en-US" sz="1500" b="1" u="sng" dirty="0" err="1" smtClean="0">
                <a:solidFill>
                  <a:srgbClr val="FF0000"/>
                </a:solidFill>
              </a:rPr>
              <a:t>eg</a:t>
            </a:r>
            <a:r>
              <a:rPr lang="en-US" sz="1500" b="1" u="sng" dirty="0" smtClean="0">
                <a:solidFill>
                  <a:srgbClr val="FF0000"/>
                </a:solidFill>
              </a:rPr>
              <a:t>. </a:t>
            </a:r>
            <a:r>
              <a:rPr lang="en-US" sz="1500" b="1" u="sng" dirty="0" err="1" smtClean="0">
                <a:solidFill>
                  <a:srgbClr val="FF0000"/>
                </a:solidFill>
              </a:rPr>
              <a:t>Glimipirde</a:t>
            </a:r>
            <a:r>
              <a:rPr lang="en-US" sz="1500" b="1" u="sng" dirty="0" smtClean="0">
                <a:solidFill>
                  <a:srgbClr val="FF0000"/>
                </a:solidFill>
              </a:rPr>
              <a:t>, </a:t>
            </a:r>
            <a:r>
              <a:rPr lang="en-US" sz="1500" b="1" u="sng" dirty="0" err="1" smtClean="0">
                <a:solidFill>
                  <a:srgbClr val="FF0000"/>
                </a:solidFill>
              </a:rPr>
              <a:t>Glibenclamide</a:t>
            </a:r>
            <a:r>
              <a:rPr lang="en-US" sz="1500" b="1" u="sng" dirty="0" smtClean="0">
                <a:solidFill>
                  <a:srgbClr val="FF0000"/>
                </a:solidFill>
              </a:rPr>
              <a:t>, </a:t>
            </a:r>
            <a:r>
              <a:rPr lang="en-US" sz="1500" b="1" u="sng" dirty="0" err="1" smtClean="0">
                <a:solidFill>
                  <a:srgbClr val="FF0000"/>
                </a:solidFill>
              </a:rPr>
              <a:t>Glybride</a:t>
            </a:r>
            <a:r>
              <a:rPr lang="en-US" sz="1500" b="1" u="sng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Meglitinides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1500" b="1" dirty="0" smtClean="0">
                <a:solidFill>
                  <a:srgbClr val="FF0000"/>
                </a:solidFill>
              </a:rPr>
              <a:t>(</a:t>
            </a:r>
            <a:r>
              <a:rPr lang="en-US" sz="1500" b="1" dirty="0" err="1" smtClean="0">
                <a:solidFill>
                  <a:srgbClr val="FF0000"/>
                </a:solidFill>
              </a:rPr>
              <a:t>eg</a:t>
            </a:r>
            <a:r>
              <a:rPr lang="en-US" sz="1500" b="1" dirty="0" smtClean="0">
                <a:solidFill>
                  <a:srgbClr val="FF0000"/>
                </a:solidFill>
              </a:rPr>
              <a:t>. </a:t>
            </a:r>
            <a:r>
              <a:rPr lang="en-US" sz="1500" b="1" dirty="0" err="1" smtClean="0">
                <a:solidFill>
                  <a:srgbClr val="FF0000"/>
                </a:solidFill>
              </a:rPr>
              <a:t>Nateglinide</a:t>
            </a:r>
            <a:r>
              <a:rPr lang="en-US" sz="1500" b="1" dirty="0" smtClean="0">
                <a:solidFill>
                  <a:srgbClr val="FF0000"/>
                </a:solidFill>
              </a:rPr>
              <a:t>) </a:t>
            </a:r>
          </a:p>
          <a:p>
            <a:pPr algn="l" rtl="0"/>
            <a:r>
              <a:rPr lang="en-US" b="1" u="sng" dirty="0" err="1" smtClean="0">
                <a:solidFill>
                  <a:srgbClr val="FF0000"/>
                </a:solidFill>
              </a:rPr>
              <a:t>Thiazolidinediones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sz="1400" b="1" u="sng" dirty="0" smtClean="0">
                <a:solidFill>
                  <a:srgbClr val="FF0000"/>
                </a:solidFill>
              </a:rPr>
              <a:t>(</a:t>
            </a:r>
            <a:r>
              <a:rPr lang="en-US" sz="1400" b="1" u="sng" dirty="0" err="1" smtClean="0">
                <a:solidFill>
                  <a:srgbClr val="FF0000"/>
                </a:solidFill>
              </a:rPr>
              <a:t>eg</a:t>
            </a:r>
            <a:r>
              <a:rPr lang="en-US" sz="1400" b="1" u="sng" dirty="0" smtClean="0">
                <a:solidFill>
                  <a:srgbClr val="FF0000"/>
                </a:solidFill>
              </a:rPr>
              <a:t>. Pioglitazone, rosiglitazone)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</a:p>
          <a:p>
            <a:pPr algn="l" rtl="0"/>
            <a:r>
              <a:rPr lang="en-US" b="1" u="sng" dirty="0" smtClean="0">
                <a:solidFill>
                  <a:srgbClr val="FF0000"/>
                </a:solidFill>
              </a:rPr>
              <a:t>GLP1 receptor agonist </a:t>
            </a:r>
            <a:r>
              <a:rPr lang="en-US" sz="1400" b="1" u="sng" dirty="0" smtClean="0">
                <a:solidFill>
                  <a:srgbClr val="FF0000"/>
                </a:solidFill>
              </a:rPr>
              <a:t>(</a:t>
            </a:r>
            <a:r>
              <a:rPr lang="en-US" sz="1400" b="1" u="sng" dirty="0" err="1" smtClean="0">
                <a:solidFill>
                  <a:srgbClr val="FF0000"/>
                </a:solidFill>
              </a:rPr>
              <a:t>eg</a:t>
            </a:r>
            <a:r>
              <a:rPr lang="en-US" sz="1400" b="1" u="sng" dirty="0" smtClean="0">
                <a:solidFill>
                  <a:srgbClr val="FF0000"/>
                </a:solidFill>
              </a:rPr>
              <a:t>. </a:t>
            </a:r>
            <a:r>
              <a:rPr lang="en-US" sz="1400" b="1" u="sng" dirty="0" err="1" smtClean="0">
                <a:solidFill>
                  <a:srgbClr val="FF0000"/>
                </a:solidFill>
              </a:rPr>
              <a:t>Exenatide</a:t>
            </a:r>
            <a:r>
              <a:rPr lang="en-US" sz="1400" b="1" u="sng" dirty="0" smtClean="0">
                <a:solidFill>
                  <a:srgbClr val="FF0000"/>
                </a:solidFill>
              </a:rPr>
              <a:t>, </a:t>
            </a:r>
            <a:r>
              <a:rPr lang="en-US" sz="1400" b="1" u="sng" dirty="0" err="1" smtClean="0">
                <a:solidFill>
                  <a:srgbClr val="FF0000"/>
                </a:solidFill>
              </a:rPr>
              <a:t>liraglutide</a:t>
            </a:r>
            <a:endParaRPr lang="en-US" sz="1400" b="1" u="sng" dirty="0" smtClean="0">
              <a:solidFill>
                <a:srgbClr val="FF0000"/>
              </a:solidFill>
            </a:endParaRPr>
          </a:p>
          <a:p>
            <a:pPr algn="l" rtl="0"/>
            <a:r>
              <a:rPr lang="el-GR" b="1" u="sng" dirty="0" smtClean="0">
                <a:solidFill>
                  <a:srgbClr val="FF0000"/>
                </a:solidFill>
              </a:rPr>
              <a:t>α</a:t>
            </a:r>
            <a:r>
              <a:rPr lang="en-US" b="1" u="sng" dirty="0" smtClean="0">
                <a:solidFill>
                  <a:srgbClr val="FF0000"/>
                </a:solidFill>
              </a:rPr>
              <a:t>-</a:t>
            </a:r>
            <a:r>
              <a:rPr lang="en-US" b="1" u="sng" dirty="0" err="1" smtClean="0">
                <a:solidFill>
                  <a:srgbClr val="FF0000"/>
                </a:solidFill>
                <a:sym typeface="Wingdings" pitchFamily="2" charset="2"/>
              </a:rPr>
              <a:t>glucosidase</a:t>
            </a:r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 inhibitors </a:t>
            </a:r>
            <a:r>
              <a:rPr lang="en-US" sz="1500" b="1" u="sng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sz="1500" b="1" u="sng" dirty="0" err="1" smtClean="0">
                <a:solidFill>
                  <a:srgbClr val="FF0000"/>
                </a:solidFill>
                <a:sym typeface="Wingdings" pitchFamily="2" charset="2"/>
              </a:rPr>
              <a:t>Acarbose</a:t>
            </a:r>
            <a:r>
              <a:rPr lang="en-US" sz="1500" b="1" u="sng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pPr algn="l" rtl="0"/>
            <a:r>
              <a:rPr lang="en-US" b="1" u="sng" dirty="0" smtClean="0">
                <a:solidFill>
                  <a:srgbClr val="FF0000"/>
                </a:solidFill>
              </a:rPr>
              <a:t>DPP4-inhibitor </a:t>
            </a:r>
            <a:r>
              <a:rPr lang="en-US" sz="1500" b="1" u="sng" dirty="0" smtClean="0">
                <a:solidFill>
                  <a:srgbClr val="FF0000"/>
                </a:solidFill>
              </a:rPr>
              <a:t>(</a:t>
            </a:r>
            <a:r>
              <a:rPr lang="en-US" sz="1500" b="1" u="sng" dirty="0" err="1" smtClean="0">
                <a:solidFill>
                  <a:srgbClr val="FF0000"/>
                </a:solidFill>
              </a:rPr>
              <a:t>Saxagliptin</a:t>
            </a:r>
            <a:r>
              <a:rPr lang="en-US" sz="1500" b="1" u="sng" dirty="0" smtClean="0">
                <a:solidFill>
                  <a:srgbClr val="FF0000"/>
                </a:solidFill>
              </a:rPr>
              <a:t>, </a:t>
            </a:r>
            <a:r>
              <a:rPr lang="en-US" sz="1500" b="1" u="sng" dirty="0" err="1" smtClean="0">
                <a:solidFill>
                  <a:srgbClr val="FF0000"/>
                </a:solidFill>
              </a:rPr>
              <a:t>Sitagliptin</a:t>
            </a:r>
            <a:r>
              <a:rPr lang="en-US" sz="1500" b="1" u="sng" dirty="0" smtClean="0">
                <a:solidFill>
                  <a:srgbClr val="FF0000"/>
                </a:solidFill>
              </a:rPr>
              <a:t>, </a:t>
            </a:r>
            <a:r>
              <a:rPr lang="en-US" sz="1500" b="1" u="sng" dirty="0" err="1" smtClean="0">
                <a:solidFill>
                  <a:srgbClr val="FF0000"/>
                </a:solidFill>
              </a:rPr>
              <a:t>Linagliptin</a:t>
            </a:r>
            <a:r>
              <a:rPr lang="en-US" sz="1500" b="1" u="sng" dirty="0" smtClean="0">
                <a:solidFill>
                  <a:srgbClr val="FF0000"/>
                </a:solidFill>
              </a:rPr>
              <a:t>): </a:t>
            </a:r>
          </a:p>
          <a:p>
            <a:pPr algn="l" rtl="0"/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SGLT2 inhibitors</a:t>
            </a:r>
            <a:r>
              <a:rPr lang="en-US" sz="1500" b="1" u="sng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sz="1500" b="1" u="sng" dirty="0" err="1" smtClean="0">
                <a:solidFill>
                  <a:srgbClr val="FF0000"/>
                </a:solidFill>
                <a:sym typeface="Wingdings" pitchFamily="2" charset="2"/>
              </a:rPr>
              <a:t>Empagliflozin</a:t>
            </a:r>
            <a:r>
              <a:rPr lang="en-US" sz="1500" b="1" u="sng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sz="1500" b="1" u="sng" dirty="0" err="1" smtClean="0">
                <a:solidFill>
                  <a:srgbClr val="FF0000"/>
                </a:solidFill>
                <a:sym typeface="Wingdings" pitchFamily="2" charset="2"/>
              </a:rPr>
              <a:t>dapagliflozin</a:t>
            </a:r>
            <a:r>
              <a:rPr lang="en-US" sz="1500" b="1" u="sng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sz="1500" b="1" u="sng" dirty="0" err="1" smtClean="0">
                <a:solidFill>
                  <a:srgbClr val="FF0000"/>
                </a:solidFill>
                <a:sym typeface="Wingdings" pitchFamily="2" charset="2"/>
              </a:rPr>
              <a:t>canagliflozin</a:t>
            </a:r>
            <a:r>
              <a:rPr lang="en-US" sz="1500" b="1" u="sng" dirty="0" smtClean="0">
                <a:solidFill>
                  <a:srgbClr val="FF0000"/>
                </a:solidFill>
                <a:sym typeface="Wingdings" pitchFamily="2" charset="2"/>
              </a:rPr>
              <a:t>): </a:t>
            </a:r>
          </a:p>
          <a:p>
            <a:pPr algn="l" rtl="0"/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Amylin mimetic </a:t>
            </a:r>
            <a:r>
              <a:rPr lang="en-US" sz="1500" b="1" u="sng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sz="1500" b="1" u="sng" dirty="0" err="1" smtClean="0">
                <a:solidFill>
                  <a:srgbClr val="FF0000"/>
                </a:solidFill>
                <a:sym typeface="Wingdings" pitchFamily="2" charset="2"/>
              </a:rPr>
              <a:t>Pramlintide</a:t>
            </a:r>
            <a:endParaRPr lang="en-US" sz="1500" b="1" u="sng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l" rtl="0"/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Insulin</a:t>
            </a:r>
            <a:endParaRPr lang="en-US" dirty="0" smtClean="0"/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1217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Metformin is the recommended first-line oral agent for newly diagnosed type 2 diabetes due to known effectiveness and low hypoglycemia risk.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Metformin</a:t>
            </a:r>
            <a:r>
              <a:rPr lang="en-US" dirty="0" smtClean="0"/>
              <a:t> is contraindicated at </a:t>
            </a:r>
            <a:r>
              <a:rPr lang="en-US" dirty="0" err="1" smtClean="0"/>
              <a:t>eGFR</a:t>
            </a:r>
            <a:r>
              <a:rPr lang="en-US" dirty="0" smtClean="0"/>
              <a:t> less than 30 </a:t>
            </a:r>
            <a:r>
              <a:rPr lang="en-US" dirty="0" err="1" smtClean="0"/>
              <a:t>mL</a:t>
            </a:r>
            <a:r>
              <a:rPr lang="en-US" dirty="0" smtClean="0"/>
              <a:t>/min/1.73 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Dual therapy should be initiated If the hemoglobin A</a:t>
            </a:r>
            <a:r>
              <a:rPr lang="en-US" baseline="-25000" dirty="0" smtClean="0"/>
              <a:t>1c</a:t>
            </a:r>
            <a:r>
              <a:rPr lang="en-US" dirty="0" smtClean="0"/>
              <a:t> level is 9% or higher at the time of diagnosis.</a:t>
            </a:r>
          </a:p>
          <a:p>
            <a:pPr algn="l" rtl="0"/>
            <a:r>
              <a:rPr lang="en-US" dirty="0" smtClean="0"/>
              <a:t>Insulin Therapy should be started at the time of diagnosis if HbA1C &gt;=10</a:t>
            </a:r>
          </a:p>
          <a:p>
            <a:pPr algn="l" rtl="0"/>
            <a:r>
              <a:rPr lang="en-US" dirty="0" smtClean="0"/>
              <a:t>If therapy didn’t meat the goal after 3 months , advancement from </a:t>
            </a:r>
            <a:r>
              <a:rPr lang="en-US" dirty="0" err="1" smtClean="0"/>
              <a:t>monotherapy</a:t>
            </a:r>
            <a:r>
              <a:rPr lang="en-US" dirty="0" smtClean="0"/>
              <a:t> &gt;&gt; dual therapy &gt;&gt; triple therapy &gt;&gt; combination </a:t>
            </a:r>
            <a:r>
              <a:rPr lang="en-US" dirty="0" err="1" smtClean="0"/>
              <a:t>injectable</a:t>
            </a:r>
            <a:r>
              <a:rPr lang="en-US" dirty="0" smtClean="0"/>
              <a:t> therapy is recommended .</a:t>
            </a:r>
          </a:p>
        </p:txBody>
      </p:sp>
    </p:spTree>
    <p:extLst>
      <p:ext uri="{BB962C8B-B14F-4D97-AF65-F5344CB8AC3E}">
        <p14:creationId xmlns:p14="http://schemas.microsoft.com/office/powerpoint/2010/main" val="8131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rgbClr val="FF0000"/>
                </a:solidFill>
              </a:rPr>
              <a:t>Choosing the oral anti-diabetic agent depends on the patient’s profile including comorbidities and BMI and characteristics of each medication ( advantages and disadvantages )  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err="1" smtClean="0"/>
              <a:t>Antidiabetes</a:t>
            </a:r>
            <a:r>
              <a:rPr lang="en-US" sz="2000" dirty="0" smtClean="0"/>
              <a:t> </a:t>
            </a:r>
            <a:r>
              <a:rPr lang="en-US" sz="2000" dirty="0"/>
              <a:t>agents that </a:t>
            </a:r>
            <a:r>
              <a:rPr lang="en-US" sz="2000" dirty="0" smtClean="0"/>
              <a:t>cause : </a:t>
            </a:r>
          </a:p>
          <a:p>
            <a:pPr algn="l" rtl="0"/>
            <a:r>
              <a:rPr lang="en-US" sz="2000" dirty="0" smtClean="0"/>
              <a:t>Hypoglycemia : </a:t>
            </a:r>
            <a:r>
              <a:rPr lang="en-US" sz="2000" dirty="0" err="1" smtClean="0"/>
              <a:t>Sulphonylurea</a:t>
            </a:r>
            <a:r>
              <a:rPr lang="en-US" sz="2000" dirty="0" smtClean="0"/>
              <a:t> , </a:t>
            </a:r>
            <a:r>
              <a:rPr lang="en-US" sz="2000" dirty="0" err="1" smtClean="0"/>
              <a:t>Meglitinides</a:t>
            </a:r>
            <a:r>
              <a:rPr lang="en-US" sz="2000" dirty="0" smtClean="0"/>
              <a:t> , Insulin</a:t>
            </a:r>
          </a:p>
          <a:p>
            <a:pPr algn="l" rtl="0">
              <a:buNone/>
            </a:pPr>
            <a:r>
              <a:rPr lang="en-US" sz="2000" dirty="0" smtClean="0"/>
              <a:t> </a:t>
            </a:r>
          </a:p>
          <a:p>
            <a:pPr algn="l" rtl="0"/>
            <a:r>
              <a:rPr lang="en-US" sz="2000" dirty="0" smtClean="0"/>
              <a:t>weight gain : </a:t>
            </a:r>
            <a:r>
              <a:rPr lang="en-US" sz="2000" dirty="0" err="1" smtClean="0"/>
              <a:t>Sulphonylurea</a:t>
            </a:r>
            <a:r>
              <a:rPr lang="en-US" sz="2000" dirty="0" smtClean="0"/>
              <a:t> , </a:t>
            </a:r>
            <a:r>
              <a:rPr lang="en-US" sz="2000" dirty="0" err="1" smtClean="0"/>
              <a:t>Meglitinides</a:t>
            </a:r>
            <a:r>
              <a:rPr lang="en-US" sz="2000" dirty="0" smtClean="0"/>
              <a:t> , </a:t>
            </a:r>
            <a:r>
              <a:rPr lang="en-US" sz="2000" dirty="0" err="1" smtClean="0"/>
              <a:t>Thiazolidiediones</a:t>
            </a:r>
            <a:r>
              <a:rPr lang="en-US" sz="2000" dirty="0" smtClean="0"/>
              <a:t> , Insulin </a:t>
            </a:r>
          </a:p>
          <a:p>
            <a:pPr algn="l" rtl="0"/>
            <a:r>
              <a:rPr lang="en-US" sz="2000" dirty="0" smtClean="0"/>
              <a:t>Weight loss : GLP-I , </a:t>
            </a:r>
            <a:r>
              <a:rPr lang="en-US" sz="2000" dirty="0" err="1" smtClean="0"/>
              <a:t>pramlintide</a:t>
            </a:r>
            <a:r>
              <a:rPr lang="en-US" sz="2000" dirty="0" smtClean="0"/>
              <a:t> ,SGLT2 inhibitors</a:t>
            </a:r>
          </a:p>
          <a:p>
            <a:pPr algn="l" rtl="0"/>
            <a:r>
              <a:rPr lang="en-US" sz="2000" dirty="0" smtClean="0"/>
              <a:t>Weight neutral : </a:t>
            </a:r>
            <a:r>
              <a:rPr lang="en-US" sz="2000" dirty="0" err="1" smtClean="0"/>
              <a:t>Metformin</a:t>
            </a:r>
            <a:r>
              <a:rPr lang="en-US" sz="2000" dirty="0" smtClean="0"/>
              <a:t> (with some possible weight loss , DPP-4 inhibitors 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Decrease CVD risk : GLP-1, SGLT2 inhibitors ,Metformin , </a:t>
            </a:r>
            <a:r>
              <a:rPr lang="en-US" sz="2000" dirty="0" err="1" smtClean="0"/>
              <a:t>Thiazolidiedione</a:t>
            </a:r>
            <a:r>
              <a:rPr lang="en-US" sz="2000" dirty="0" smtClean="0"/>
              <a:t> (Possible)</a:t>
            </a:r>
          </a:p>
          <a:p>
            <a:pPr algn="l" rtl="0"/>
            <a:r>
              <a:rPr lang="en-US" sz="2000" dirty="0" smtClean="0"/>
              <a:t>Aggravate HF : DPP-4 </a:t>
            </a:r>
            <a:r>
              <a:rPr lang="en-US" sz="2000" dirty="0"/>
              <a:t>inhibitors, </a:t>
            </a:r>
            <a:r>
              <a:rPr lang="en-US" sz="2000" dirty="0" err="1" smtClean="0"/>
              <a:t>Thiazolidiedione</a:t>
            </a:r>
            <a:endParaRPr lang="en-US" sz="2000" dirty="0" smtClean="0"/>
          </a:p>
          <a:p>
            <a:pPr marL="0" indent="0" algn="l" rtl="0">
              <a:buNone/>
            </a:pPr>
            <a:endParaRPr lang="en-US" sz="2000" dirty="0" smtClean="0"/>
          </a:p>
          <a:p>
            <a:pPr algn="l" rtl="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267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Goal of therapy</a:t>
            </a:r>
            <a:endParaRPr lang="ar-JO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HbA1C &lt; 7.0 % , </a:t>
            </a:r>
            <a:r>
              <a:rPr lang="en-US" dirty="0" err="1" smtClean="0"/>
              <a:t>Preprandial</a:t>
            </a:r>
            <a:r>
              <a:rPr lang="en-US" dirty="0" smtClean="0"/>
              <a:t> glucose level 80-130  postprandial glucose level 1-2hours after a meal &lt; 180 .</a:t>
            </a:r>
          </a:p>
          <a:p>
            <a:pPr marL="0" indent="0" algn="l" rtl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2504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DM </a:t>
            </a:r>
            <a:endParaRPr lang="ar-JO" dirty="0"/>
          </a:p>
        </p:txBody>
      </p:sp>
      <p:pic>
        <p:nvPicPr>
          <p:cNvPr id="8" name="عنصر نائب للمحتوى 7" descr="complication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00808"/>
            <a:ext cx="8377666" cy="4705405"/>
          </a:xfrm>
        </p:spPr>
      </p:pic>
    </p:spTree>
    <p:extLst>
      <p:ext uri="{BB962C8B-B14F-4D97-AF65-F5344CB8AC3E}">
        <p14:creationId xmlns:p14="http://schemas.microsoft.com/office/powerpoint/2010/main" val="41634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for complications of dm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b="1" u="sng" dirty="0" smtClean="0">
                <a:solidFill>
                  <a:srgbClr val="FFC000"/>
                </a:solidFill>
              </a:rPr>
              <a:t>Patients with type 1 and type 2 diabetes should be screened regularly for diabetic complications, </a:t>
            </a:r>
            <a:r>
              <a:rPr lang="en-US" dirty="0" smtClean="0"/>
              <a:t>including </a:t>
            </a:r>
            <a:r>
              <a:rPr lang="en-US" b="1" dirty="0" smtClean="0">
                <a:solidFill>
                  <a:srgbClr val="00B050"/>
                </a:solidFill>
              </a:rPr>
              <a:t>retinopathy </a:t>
            </a:r>
            <a:r>
              <a:rPr lang="en-US" dirty="0" smtClean="0"/>
              <a:t>(comprehensive eye examination</a:t>
            </a:r>
            <a:r>
              <a:rPr lang="en-US" b="1" dirty="0" smtClean="0">
                <a:solidFill>
                  <a:srgbClr val="00B050"/>
                </a:solidFill>
              </a:rPr>
              <a:t>), nephropathy </a:t>
            </a:r>
            <a:r>
              <a:rPr lang="en-US" dirty="0" smtClean="0"/>
              <a:t>(albumin-to </a:t>
            </a:r>
            <a:r>
              <a:rPr lang="en-US" dirty="0" err="1" smtClean="0"/>
              <a:t>creatinine</a:t>
            </a:r>
            <a:r>
              <a:rPr lang="en-US" dirty="0" smtClean="0"/>
              <a:t> ratio), </a:t>
            </a:r>
            <a:r>
              <a:rPr lang="en-US" b="1" dirty="0" smtClean="0">
                <a:solidFill>
                  <a:srgbClr val="00B050"/>
                </a:solidFill>
              </a:rPr>
              <a:t>neuropathy </a:t>
            </a:r>
            <a:r>
              <a:rPr lang="en-US" dirty="0" smtClean="0"/>
              <a:t>(10 g monofilament, 128-Hz tuning fork, pedal pulses, and ankle reflex), and </a:t>
            </a:r>
            <a:r>
              <a:rPr lang="en-US" b="1" dirty="0" smtClean="0">
                <a:solidFill>
                  <a:srgbClr val="00B050"/>
                </a:solidFill>
              </a:rPr>
              <a:t>cardiovascular disease </a:t>
            </a:r>
            <a:r>
              <a:rPr lang="en-US" dirty="0" smtClean="0"/>
              <a:t>(BP and fasting lipid profile measurements).</a:t>
            </a:r>
          </a:p>
          <a:p>
            <a:pPr algn="l" rtl="0"/>
            <a:r>
              <a:rPr lang="en-US" u="sng" dirty="0" smtClean="0">
                <a:solidFill>
                  <a:srgbClr val="FF0000"/>
                </a:solidFill>
              </a:rPr>
              <a:t>Screening for complications in patients with type 1 diabetes should begin at 5 years after diagnosis </a:t>
            </a:r>
            <a:r>
              <a:rPr lang="en-US" dirty="0" smtClean="0"/>
              <a:t>and should be performed </a:t>
            </a:r>
            <a:r>
              <a:rPr lang="en-US" b="1" dirty="0" smtClean="0">
                <a:solidFill>
                  <a:srgbClr val="00B0F0"/>
                </a:solidFill>
              </a:rPr>
              <a:t>annually thereafter. </a:t>
            </a:r>
          </a:p>
          <a:p>
            <a:pPr algn="l" rtl="0"/>
            <a:r>
              <a:rPr lang="en-US" u="sng" dirty="0" smtClean="0">
                <a:solidFill>
                  <a:srgbClr val="FF0000"/>
                </a:solidFill>
              </a:rPr>
              <a:t>Screening for complications in patients with type 2 diabetes should begin </a:t>
            </a:r>
            <a:r>
              <a:rPr lang="en-US" b="1" u="sng" dirty="0" smtClean="0">
                <a:solidFill>
                  <a:srgbClr val="FF0000"/>
                </a:solidFill>
              </a:rPr>
              <a:t>at the time of diagnosis </a:t>
            </a:r>
            <a:r>
              <a:rPr lang="en-US" dirty="0" smtClean="0"/>
              <a:t>and be performed </a:t>
            </a:r>
            <a:r>
              <a:rPr lang="en-US" b="1" dirty="0" smtClean="0">
                <a:solidFill>
                  <a:srgbClr val="00B0F0"/>
                </a:solidFill>
              </a:rPr>
              <a:t>annually thereafter.</a:t>
            </a:r>
            <a:endParaRPr lang="ar-JO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vaccinations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Persons with diabetes should receive age- appropriate vaccinations as recommended by the Advisory Committee on Immunization Practices guidelines. </a:t>
            </a:r>
          </a:p>
          <a:p>
            <a:pPr algn="l" rtl="0"/>
            <a:r>
              <a:rPr lang="en-US" dirty="0" smtClean="0"/>
              <a:t>Additionally, patients with diabetes should receive </a:t>
            </a:r>
            <a:r>
              <a:rPr lang="en-US" b="1" u="sng" dirty="0" smtClean="0">
                <a:solidFill>
                  <a:srgbClr val="FF0000"/>
                </a:solidFill>
              </a:rPr>
              <a:t>influenza vaccinations annually</a:t>
            </a:r>
            <a:r>
              <a:rPr lang="en-US" dirty="0" smtClean="0"/>
              <a:t>, the </a:t>
            </a:r>
            <a:r>
              <a:rPr lang="en-US" b="1" u="sng" dirty="0" smtClean="0">
                <a:solidFill>
                  <a:srgbClr val="FF0000"/>
                </a:solidFill>
              </a:rPr>
              <a:t>pneumococcal polysaccharide vaccine (PPVS23</a:t>
            </a:r>
            <a:r>
              <a:rPr lang="en-US" dirty="0" smtClean="0"/>
              <a:t>), and </a:t>
            </a:r>
            <a:r>
              <a:rPr lang="en-US" b="1" u="sng" dirty="0" smtClean="0">
                <a:solidFill>
                  <a:srgbClr val="FF0000"/>
                </a:solidFill>
              </a:rPr>
              <a:t>the series of hepatitis B vaccinations.</a:t>
            </a:r>
            <a:endParaRPr lang="ar-JO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5008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Diabetes mellitus is a complex metabolic disorder characterized by chronic </a:t>
            </a:r>
            <a:r>
              <a:rPr lang="en-US" dirty="0" err="1" smtClean="0"/>
              <a:t>hyperglycaemia</a:t>
            </a:r>
            <a:r>
              <a:rPr lang="en-US" dirty="0" smtClean="0"/>
              <a:t> due to insulin deficiency, resistance or both.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823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en-US" dirty="0" smtClean="0"/>
              <a:t>types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57214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Diabetes may be primary or secondary . </a:t>
            </a:r>
          </a:p>
          <a:p>
            <a:pPr algn="l" rtl="0"/>
            <a:r>
              <a:rPr lang="en-US" dirty="0" smtClean="0"/>
              <a:t>Gestational diabetes refers to glucose intolerance appearing for the first time in pregnancy </a:t>
            </a:r>
          </a:p>
          <a:p>
            <a:pPr algn="l" rtl="0"/>
            <a:r>
              <a:rPr lang="en-US" b="1" i="1" u="sng" dirty="0" smtClean="0">
                <a:solidFill>
                  <a:srgbClr val="FF0000"/>
                </a:solidFill>
              </a:rPr>
              <a:t>Primary diabetes is classified into</a:t>
            </a:r>
            <a:r>
              <a:rPr lang="en-US" i="1" dirty="0" smtClean="0"/>
              <a:t>: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i="1" dirty="0" smtClean="0"/>
              <a:t>Type 1 diabetes, which usually has an immune pathogenesis </a:t>
            </a:r>
            <a:r>
              <a:rPr lang="en-US" dirty="0" smtClean="0"/>
              <a:t>and is characterized by severe insulin deficiency.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i="1" dirty="0" smtClean="0"/>
              <a:t>Type 2 diabetes, which results from a combination of insulin </a:t>
            </a:r>
            <a:r>
              <a:rPr lang="en-US" dirty="0" smtClean="0"/>
              <a:t>resistance and less severe insulin deficiency.</a:t>
            </a:r>
          </a:p>
          <a:p>
            <a:pPr algn="l" rtl="0"/>
            <a:r>
              <a:rPr lang="en-US" b="1" i="1" u="sng" dirty="0" smtClean="0">
                <a:solidFill>
                  <a:srgbClr val="FF0000"/>
                </a:solidFill>
              </a:rPr>
              <a:t>Secondary diabetes can be subdivided into:</a:t>
            </a:r>
          </a:p>
          <a:p>
            <a:pPr algn="l" rtl="0">
              <a:buNone/>
            </a:pPr>
            <a:r>
              <a:rPr lang="en-US" dirty="0" smtClean="0"/>
              <a:t>• diabetes secondary to exocrine pancreatic disease</a:t>
            </a:r>
          </a:p>
          <a:p>
            <a:pPr algn="l" rtl="0">
              <a:buNone/>
            </a:pPr>
            <a:r>
              <a:rPr lang="en-US" dirty="0" smtClean="0"/>
              <a:t>• diabetes secondary to endocrine disease</a:t>
            </a:r>
          </a:p>
          <a:p>
            <a:pPr algn="l" rtl="0">
              <a:buNone/>
            </a:pPr>
            <a:r>
              <a:rPr lang="en-US" dirty="0" smtClean="0"/>
              <a:t>• diabetes secondary to drugs and chemicals</a:t>
            </a:r>
          </a:p>
          <a:p>
            <a:pPr algn="l" rtl="0">
              <a:buNone/>
            </a:pPr>
            <a:r>
              <a:rPr lang="en-US" dirty="0" smtClean="0"/>
              <a:t>• diabetes secondary to infection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dirty="0" smtClean="0"/>
              <a:t>g</a:t>
            </a:r>
            <a:r>
              <a:rPr lang="en-US" dirty="0" smtClean="0"/>
              <a:t>enetic mutation.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4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 I DM 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7901014" cy="5643578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/>
              <a:t>Type 1 diabetes is a disease of insulin deficiency and accounts for 5–10% of all cases of diabetes.</a:t>
            </a:r>
          </a:p>
          <a:p>
            <a:pPr algn="l" rtl="0"/>
            <a:r>
              <a:rPr lang="en-US" sz="2000" dirty="0" smtClean="0"/>
              <a:t>It is immune-mediated in the vast majority of cases.</a:t>
            </a:r>
          </a:p>
          <a:p>
            <a:pPr algn="l" rtl="0"/>
            <a:r>
              <a:rPr lang="en-US" sz="2000" b="1" u="sng" dirty="0" smtClean="0">
                <a:solidFill>
                  <a:srgbClr val="FF0000"/>
                </a:solidFill>
              </a:rPr>
              <a:t>Typically presents in childhood and young adulthood</a:t>
            </a:r>
            <a:r>
              <a:rPr lang="en-US" sz="2000" dirty="0" smtClean="0"/>
              <a:t>, reaching a peak incidence around the time of puberty, but can present at any age.</a:t>
            </a:r>
          </a:p>
          <a:p>
            <a:pPr algn="l" rtl="0"/>
            <a:r>
              <a:rPr lang="en-US" sz="2000" dirty="0" smtClean="0"/>
              <a:t>The onset of  type 1 diabetes is typically </a:t>
            </a:r>
            <a:r>
              <a:rPr lang="en-US" sz="2000" b="1" u="sng" dirty="0" smtClean="0">
                <a:solidFill>
                  <a:srgbClr val="FF0000"/>
                </a:solidFill>
              </a:rPr>
              <a:t>abrupt and severe, </a:t>
            </a:r>
            <a:r>
              <a:rPr lang="en-US" sz="2000" dirty="0" smtClean="0"/>
              <a:t>with marked hyperglycemia developing over several days to weeks, and may be associated with a precipitating event, such as infection, pregnancy, or MI. Look for fatigue, </a:t>
            </a:r>
            <a:r>
              <a:rPr lang="en-US" sz="2000" dirty="0" err="1" smtClean="0"/>
              <a:t>polyuria</a:t>
            </a:r>
            <a:r>
              <a:rPr lang="en-US" sz="2000" dirty="0" smtClean="0"/>
              <a:t>, </a:t>
            </a:r>
            <a:r>
              <a:rPr lang="en-US" sz="2000" dirty="0" err="1" smtClean="0"/>
              <a:t>polydipsia</a:t>
            </a:r>
            <a:r>
              <a:rPr lang="en-US" sz="2000" dirty="0" smtClean="0"/>
              <a:t>, blurring of vision, weight loss, and dehydration.</a:t>
            </a:r>
          </a:p>
          <a:p>
            <a:pPr algn="l" rtl="0"/>
            <a:r>
              <a:rPr lang="en-US" sz="2000" dirty="0" smtClean="0"/>
              <a:t>MOA : autoimmune destruction of the insulin producing cells of a genetically predisposed individual By auto antibodies directed against pancreatic islet constituents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followed by a phase of asymptomatic loss of β cell Secretory capacity (</a:t>
            </a:r>
            <a:r>
              <a:rPr lang="en-US" sz="2000" dirty="0" err="1" smtClean="0"/>
              <a:t>Insulitis</a:t>
            </a:r>
            <a:r>
              <a:rPr lang="en-US" sz="2000" dirty="0" smtClean="0"/>
              <a:t>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Eventually, when the remaining β cells are no longer able to produce enough insulin to meet the body’s needs, diabetes symptoms start to develop.</a:t>
            </a:r>
          </a:p>
          <a:p>
            <a:pPr algn="l" rtl="0"/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35262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DM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Approximately 20% of patients with type 1 diabetes develop other organ-specific autoimmune diseases, such as </a:t>
            </a:r>
            <a:r>
              <a:rPr lang="en-US" b="1" dirty="0" err="1" smtClean="0"/>
              <a:t>vitiligo</a:t>
            </a:r>
            <a:r>
              <a:rPr lang="en-US" b="1" dirty="0" smtClean="0"/>
              <a:t>, celiac disease, Graves disease, hypothyroidism, Addison disease and pernicious anemia.</a:t>
            </a:r>
          </a:p>
          <a:p>
            <a:pPr marL="0" indent="0" algn="l" rtl="0">
              <a:buNone/>
            </a:pPr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>
              <a:buNone/>
            </a:pPr>
            <a:endParaRPr lang="ar-JO" b="1" i="1" u="sng" dirty="0"/>
          </a:p>
        </p:txBody>
      </p:sp>
    </p:spTree>
    <p:extLst>
      <p:ext uri="{BB962C8B-B14F-4D97-AF65-F5344CB8AC3E}">
        <p14:creationId xmlns:p14="http://schemas.microsoft.com/office/powerpoint/2010/main" val="32995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 DM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Type 2 diabetes is characterized by a combination of insulin resistance and a β-cell </a:t>
            </a:r>
            <a:r>
              <a:rPr lang="en-US" dirty="0" err="1" smtClean="0"/>
              <a:t>secretory</a:t>
            </a:r>
            <a:r>
              <a:rPr lang="en-US" dirty="0" smtClean="0"/>
              <a:t> defect. With time, progressive β-cell dysfunction can develop, leading to absolute insulin deficiency.</a:t>
            </a:r>
          </a:p>
          <a:p>
            <a:pPr algn="l" rtl="0"/>
            <a:r>
              <a:rPr lang="en-US" dirty="0" smtClean="0"/>
              <a:t>In general, type 2 diabetes </a:t>
            </a:r>
            <a:r>
              <a:rPr lang="en-US" b="1" u="sng" dirty="0" smtClean="0">
                <a:solidFill>
                  <a:srgbClr val="FF0000"/>
                </a:solidFill>
              </a:rPr>
              <a:t>presents less dramatically </a:t>
            </a:r>
            <a:r>
              <a:rPr lang="en-US" dirty="0" smtClean="0"/>
              <a:t>than type 1 diabetes. </a:t>
            </a:r>
          </a:p>
          <a:p>
            <a:pPr algn="l" rtl="0"/>
            <a:r>
              <a:rPr lang="en-US" dirty="0" smtClean="0"/>
              <a:t>DKA is rare because patients maintain some degree of insulin secretion allowing for suppression of </a:t>
            </a:r>
            <a:r>
              <a:rPr lang="en-US" dirty="0" err="1" smtClean="0"/>
              <a:t>lipolysis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Because symptoms may be subtle, the time to diagnosis may be delayed. Consequently, </a:t>
            </a:r>
            <a:r>
              <a:rPr lang="en-US" b="1" u="sng" dirty="0" smtClean="0">
                <a:solidFill>
                  <a:srgbClr val="FF0000"/>
                </a:solidFill>
              </a:rPr>
              <a:t>approximately 20% of patients with type 2 diabetes have </a:t>
            </a:r>
            <a:r>
              <a:rPr lang="en-US" b="1" u="sng" dirty="0" err="1" smtClean="0">
                <a:solidFill>
                  <a:srgbClr val="FF0000"/>
                </a:solidFill>
              </a:rPr>
              <a:t>microvascular</a:t>
            </a:r>
            <a:r>
              <a:rPr lang="en-US" b="1" u="sng" dirty="0" smtClean="0">
                <a:solidFill>
                  <a:srgbClr val="FF0000"/>
                </a:solidFill>
              </a:rPr>
              <a:t> complications of the disease at presentation; an even higher percentage may have CAD or peripheral vascular disease. </a:t>
            </a:r>
          </a:p>
          <a:p>
            <a:pPr algn="l" rtl="0"/>
            <a:r>
              <a:rPr lang="en-US" dirty="0" smtClean="0"/>
              <a:t>Most patients with type 2 diabetes are obese or at least have abdominal obesity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0421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7467600" cy="1143000"/>
          </a:xfrm>
        </p:spPr>
        <p:txBody>
          <a:bodyPr/>
          <a:lstStyle/>
          <a:p>
            <a:r>
              <a:rPr lang="en-US" dirty="0" smtClean="0"/>
              <a:t>Clinical presentation of DM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643602"/>
          </a:xfrm>
        </p:spPr>
        <p:txBody>
          <a:bodyPr>
            <a:normAutofit fontScale="47500" lnSpcReduction="20000"/>
          </a:bodyPr>
          <a:lstStyle/>
          <a:p>
            <a:pPr algn="l" rtl="0">
              <a:buNone/>
            </a:pPr>
            <a:r>
              <a:rPr lang="en-US" dirty="0" smtClean="0"/>
              <a:t>Presentation may be acute, </a:t>
            </a:r>
            <a:r>
              <a:rPr lang="en-US" dirty="0" err="1" smtClean="0"/>
              <a:t>subacute</a:t>
            </a:r>
            <a:r>
              <a:rPr lang="en-US" dirty="0" smtClean="0"/>
              <a:t> or asymptomatic, or an individual may present with a complication of diabetes.</a:t>
            </a:r>
          </a:p>
          <a:p>
            <a:pPr algn="l" rtl="0"/>
            <a:r>
              <a:rPr lang="en-US" b="1" i="1" u="sng" dirty="0" smtClean="0">
                <a:solidFill>
                  <a:srgbClr val="FF0000"/>
                </a:solidFill>
              </a:rPr>
              <a:t>Acute presentation : </a:t>
            </a:r>
            <a:r>
              <a:rPr lang="en-US" dirty="0" smtClean="0"/>
              <a:t>Children and young adults often present with a 2–6-week history of the classic triad of symptoms: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i="1" dirty="0" err="1" smtClean="0"/>
              <a:t>polyuria</a:t>
            </a:r>
            <a:r>
              <a:rPr lang="en-US" i="1" dirty="0" smtClean="0"/>
              <a:t> due to the osmotic </a:t>
            </a:r>
            <a:r>
              <a:rPr lang="en-US" i="1" dirty="0" err="1" smtClean="0"/>
              <a:t>diuresis</a:t>
            </a:r>
            <a:r>
              <a:rPr lang="en-US" i="1" dirty="0" smtClean="0"/>
              <a:t> that results when blood </a:t>
            </a:r>
            <a:r>
              <a:rPr lang="en-US" dirty="0" smtClean="0"/>
              <a:t>glucose levels exceed the renal threshold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i="1" dirty="0" smtClean="0"/>
              <a:t>thirst and </a:t>
            </a:r>
            <a:r>
              <a:rPr lang="en-US" i="1" dirty="0" err="1" smtClean="0"/>
              <a:t>polydipsia</a:t>
            </a:r>
            <a:r>
              <a:rPr lang="en-US" i="1" dirty="0" smtClean="0"/>
              <a:t> due to the resulting loss of fluid and electrolytes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i="1" dirty="0" smtClean="0"/>
              <a:t>weight loss due to fluid depletion and accelerated breakdown </a:t>
            </a:r>
            <a:r>
              <a:rPr lang="en-US" dirty="0" smtClean="0"/>
              <a:t>of fat and muscle secondary to insulin deficiency.</a:t>
            </a:r>
          </a:p>
          <a:p>
            <a:pPr algn="l" rtl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Ketonuria</a:t>
            </a:r>
            <a:r>
              <a:rPr lang="en-US" dirty="0" smtClean="0"/>
              <a:t> is often present in young people and may progress to </a:t>
            </a:r>
            <a:r>
              <a:rPr lang="en-US" dirty="0" err="1" smtClean="0"/>
              <a:t>ketoacidosis</a:t>
            </a:r>
            <a:r>
              <a:rPr lang="en-US" dirty="0" smtClean="0"/>
              <a:t> if these early symptoms are not recognized and treated.</a:t>
            </a:r>
            <a:br>
              <a:rPr lang="en-US" dirty="0" smtClean="0"/>
            </a:br>
            <a:endParaRPr lang="en-US" dirty="0" smtClean="0"/>
          </a:p>
          <a:p>
            <a:pPr algn="l" rtl="0"/>
            <a:r>
              <a:rPr lang="en-US" b="1" i="1" u="sng" dirty="0" err="1" smtClean="0">
                <a:solidFill>
                  <a:srgbClr val="FF0000"/>
                </a:solidFill>
              </a:rPr>
              <a:t>Subacute</a:t>
            </a:r>
            <a:r>
              <a:rPr lang="en-US" b="1" i="1" u="sng" dirty="0" smtClean="0">
                <a:solidFill>
                  <a:srgbClr val="FF0000"/>
                </a:solidFill>
              </a:rPr>
              <a:t> presentation : </a:t>
            </a:r>
            <a:r>
              <a:rPr lang="en-US" dirty="0" smtClean="0"/>
              <a:t>The clinical onset may be prolonged over several months or years, particularly in older people.</a:t>
            </a:r>
            <a:br>
              <a:rPr lang="en-US" dirty="0" smtClean="0"/>
            </a:br>
            <a:r>
              <a:rPr lang="en-US" dirty="0" smtClean="0"/>
              <a:t>Thirst, </a:t>
            </a:r>
            <a:r>
              <a:rPr lang="en-US" dirty="0" err="1" smtClean="0"/>
              <a:t>polyuria</a:t>
            </a:r>
            <a:r>
              <a:rPr lang="en-US" dirty="0" smtClean="0"/>
              <a:t> and weight loss are usually present, but the individual may complain of other symptoms such as lack of energy, visual blurring (owing to glucose-induced </a:t>
            </a:r>
            <a:r>
              <a:rPr lang="en-US" dirty="0" err="1" smtClean="0"/>
              <a:t>hanges</a:t>
            </a:r>
            <a:r>
              <a:rPr lang="en-US" dirty="0" smtClean="0"/>
              <a:t> in refraction), or </a:t>
            </a:r>
            <a:r>
              <a:rPr lang="en-US" dirty="0" err="1" smtClean="0"/>
              <a:t>pruritus</a:t>
            </a:r>
            <a:r>
              <a:rPr lang="en-US" dirty="0" smtClean="0"/>
              <a:t> vulvae or </a:t>
            </a:r>
            <a:r>
              <a:rPr lang="en-US" dirty="0" err="1" smtClean="0"/>
              <a:t>balanitis</a:t>
            </a:r>
            <a:r>
              <a:rPr lang="en-US" dirty="0" smtClean="0"/>
              <a:t> due to </a:t>
            </a:r>
            <a:r>
              <a:rPr lang="en-US" i="1" dirty="0" smtClean="0"/>
              <a:t>Candida i</a:t>
            </a:r>
            <a:r>
              <a:rPr lang="en-US" dirty="0" smtClean="0"/>
              <a:t>nfection.</a:t>
            </a:r>
            <a:br>
              <a:rPr lang="en-US" dirty="0" smtClean="0"/>
            </a:br>
            <a:endParaRPr lang="en-US" dirty="0" smtClean="0"/>
          </a:p>
          <a:p>
            <a:pPr algn="l" rtl="0"/>
            <a:r>
              <a:rPr lang="en-US" b="1" i="1" u="sng" dirty="0" smtClean="0">
                <a:solidFill>
                  <a:srgbClr val="FF0000"/>
                </a:solidFill>
              </a:rPr>
              <a:t>Complications as the presenting feature , </a:t>
            </a:r>
            <a:r>
              <a:rPr lang="en-US" dirty="0" err="1" smtClean="0"/>
              <a:t>incuding</a:t>
            </a:r>
            <a:r>
              <a:rPr lang="en-US" dirty="0" smtClean="0"/>
              <a:t> micro and </a:t>
            </a:r>
            <a:r>
              <a:rPr lang="en-US" dirty="0" err="1" smtClean="0"/>
              <a:t>macrovascular</a:t>
            </a:r>
            <a:r>
              <a:rPr lang="en-US" dirty="0" smtClean="0"/>
              <a:t> complications , </a:t>
            </a:r>
            <a:r>
              <a:rPr lang="en-US" dirty="0" err="1" smtClean="0"/>
              <a:t>staphelococcus</a:t>
            </a:r>
            <a:r>
              <a:rPr lang="en-US" dirty="0" smtClean="0"/>
              <a:t> infections and gangrene.</a:t>
            </a:r>
            <a:br>
              <a:rPr lang="en-US" dirty="0" smtClean="0"/>
            </a:br>
            <a:endParaRPr lang="en-US" dirty="0" smtClean="0"/>
          </a:p>
          <a:p>
            <a:pPr algn="l" rtl="0"/>
            <a:r>
              <a:rPr lang="en-US" b="1" i="1" u="sng" dirty="0" smtClean="0">
                <a:solidFill>
                  <a:srgbClr val="FF0000"/>
                </a:solidFill>
              </a:rPr>
              <a:t>Asymptomatic diabetes </a:t>
            </a:r>
            <a:r>
              <a:rPr lang="en-US" dirty="0" smtClean="0"/>
              <a:t>approximately half of people with diabetes are unaware of their condition. are made as an incidental finding and several countries have introduced screening </a:t>
            </a:r>
            <a:r>
              <a:rPr lang="en-US" dirty="0" err="1" smtClean="0"/>
              <a:t>programmes</a:t>
            </a:r>
            <a:r>
              <a:rPr lang="en-US" dirty="0" smtClean="0"/>
              <a:t> to identify those with asymptomatic undiagnosed diabetes.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2835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PE DM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500430" y="184918"/>
            <a:ext cx="5230160" cy="660166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2857488" cy="208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65850" y="1691548"/>
            <a:ext cx="1668600" cy="25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5489293"/>
            <a:ext cx="1500198" cy="136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857628"/>
            <a:ext cx="317005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12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072494" cy="714396"/>
          </a:xfrm>
        </p:spPr>
        <p:txBody>
          <a:bodyPr>
            <a:normAutofit fontScale="90000"/>
          </a:bodyPr>
          <a:lstStyle/>
          <a:p>
            <a:pPr rtl="0"/>
            <a:r>
              <a:rPr lang="ar-JO" b="1" u="sng" dirty="0" smtClean="0">
                <a:solidFill>
                  <a:schemeClr val="tx1"/>
                </a:solidFill>
              </a:rPr>
              <a:t/>
            </a:r>
            <a:br>
              <a:rPr lang="ar-JO" b="1" u="sng" dirty="0" smtClean="0">
                <a:solidFill>
                  <a:schemeClr val="tx1"/>
                </a:solidFill>
              </a:rPr>
            </a:br>
            <a:r>
              <a:rPr lang="en-US" b="1" u="sng" dirty="0" smtClean="0">
                <a:solidFill>
                  <a:schemeClr val="tx1"/>
                </a:solidFill>
              </a:rPr>
              <a:t> Diagnosis of Diabetes and </a:t>
            </a:r>
            <a:r>
              <a:rPr lang="en-US" b="1" u="sng" dirty="0" err="1" smtClean="0">
                <a:solidFill>
                  <a:schemeClr val="tx1"/>
                </a:solidFill>
              </a:rPr>
              <a:t>prediabetes</a:t>
            </a:r>
            <a:endParaRPr lang="ar-JO" b="1" u="sng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8853814" cy="166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214282" y="3143248"/>
            <a:ext cx="835824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Prediabetes</a:t>
            </a:r>
            <a:r>
              <a:rPr lang="en-US" dirty="0" smtClean="0"/>
              <a:t>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Impaired fasting glucose : fasting glucose </a:t>
            </a:r>
            <a:r>
              <a:rPr lang="en-US" dirty="0" err="1" smtClean="0"/>
              <a:t>bwtween</a:t>
            </a:r>
            <a:r>
              <a:rPr lang="en-US" dirty="0" smtClean="0"/>
              <a:t> 100-125 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Impaired glucose tolerance , 2 hour blood glucose reading between 140-200mg/dl</a:t>
            </a:r>
          </a:p>
          <a:p>
            <a:pPr algn="l" rtl="0"/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Regarding diagnosis of diabetes One abnormal laboratory value is diagnostic in symptomatic individuals; two values are needed in asymptomatic people. </a:t>
            </a:r>
            <a:br>
              <a:rPr lang="en-US" dirty="0" smtClean="0"/>
            </a:br>
            <a:r>
              <a:rPr lang="en-US" dirty="0" smtClean="0"/>
              <a:t>The glucose tolerance test is only required where there is diagnostic uncertainty and for diagnosis of cystic fibrosis-related diabetes and gestational diabetes.</a:t>
            </a:r>
            <a:endParaRPr lang="ar-JO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669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5ADCBE-22CB-4E9A-96B4-DF571F17361A}"/>
</file>

<file path=customXml/itemProps2.xml><?xml version="1.0" encoding="utf-8"?>
<ds:datastoreItem xmlns:ds="http://schemas.openxmlformats.org/officeDocument/2006/customXml" ds:itemID="{47206C6D-F36D-4795-9165-69C6FB9F3189}"/>
</file>

<file path=customXml/itemProps3.xml><?xml version="1.0" encoding="utf-8"?>
<ds:datastoreItem xmlns:ds="http://schemas.openxmlformats.org/officeDocument/2006/customXml" ds:itemID="{750D3CEB-8D6E-4EB0-B258-9666D1812B9E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1510</Words>
  <Application>Microsoft Office PowerPoint</Application>
  <PresentationFormat>عرض على الشاشة (3:4)‏</PresentationFormat>
  <Paragraphs>120</Paragraphs>
  <Slides>19</Slides>
  <Notes>6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Diabetes mellitus </vt:lpstr>
      <vt:lpstr>Definition </vt:lpstr>
      <vt:lpstr>types</vt:lpstr>
      <vt:lpstr>Type I DM  </vt:lpstr>
      <vt:lpstr>Type I DM</vt:lpstr>
      <vt:lpstr>Type II DM </vt:lpstr>
      <vt:lpstr>Clinical presentation of DM</vt:lpstr>
      <vt:lpstr>عرض تقديمي في PowerPoint</vt:lpstr>
      <vt:lpstr>  Diagnosis of Diabetes and prediabetes</vt:lpstr>
      <vt:lpstr>management</vt:lpstr>
      <vt:lpstr>Treatment of Type I diabetes</vt:lpstr>
      <vt:lpstr>DM II treatment</vt:lpstr>
      <vt:lpstr>عرض تقديمي في PowerPoint</vt:lpstr>
      <vt:lpstr>Choosing the oral anti-diabetic agent depends on the patient’s profile including comorbidities and BMI and characteristics of each medication ( advantages and disadvantages )  </vt:lpstr>
      <vt:lpstr>Goal of therapy</vt:lpstr>
      <vt:lpstr>Complications of DM </vt:lpstr>
      <vt:lpstr>Screening for complications of dm</vt:lpstr>
      <vt:lpstr>Recommended vaccinations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HORIZON</dc:creator>
  <cp:lastModifiedBy>HORIZON</cp:lastModifiedBy>
  <cp:revision>9</cp:revision>
  <dcterms:created xsi:type="dcterms:W3CDTF">2022-05-23T06:05:35Z</dcterms:created>
  <dcterms:modified xsi:type="dcterms:W3CDTF">2022-05-23T07:05:35Z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