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6.xml" ContentType="application/vnd.openxmlformats-officedocument.presentationml.slide+xml"/>
  <Override PartName="/ppt/slides/slide35.xml" ContentType="application/vnd.openxmlformats-officedocument.presentationml.slide+xml"/>
  <Override PartName="/ppt/slides/slide34.xml" ContentType="application/vnd.openxmlformats-officedocument.presentationml.slide+xml"/>
  <Override PartName="/ppt/slides/slide33.xml" ContentType="application/vnd.openxmlformats-officedocument.presentationml.slide+xml"/>
  <Override PartName="/ppt/slides/slide32.xml" ContentType="application/vnd.openxmlformats-officedocument.presentationml.slide+xml"/>
  <Override PartName="/ppt/slides/slide31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42.xml" ContentType="application/vnd.openxmlformats-officedocument.presentationml.slide+xml"/>
  <Override PartName="/ppt/slides/slide41.xml" ContentType="application/vnd.openxmlformats-officedocument.presentationml.slide+xml"/>
  <Override PartName="/ppt/slides/slide40.xml" ContentType="application/vnd.openxmlformats-officedocument.presentationml.slide+xml"/>
  <Override PartName="/ppt/slides/slide39.xml" ContentType="application/vnd.openxmlformats-officedocument.presentationml.slide+xml"/>
  <Override PartName="/ppt/slides/slide30.xml" ContentType="application/vnd.openxmlformats-officedocument.presentationml.slide+xml"/>
  <Override PartName="/ppt/slides/slide29.xml" ContentType="application/vnd.openxmlformats-officedocument.presentationml.slide+xml"/>
  <Override PartName="/ppt/slides/slide28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7.xml" ContentType="application/vnd.openxmlformats-officedocument.presentationml.slide+xml"/>
  <Override PartName="/ppt/slides/slide26.xml" ContentType="application/vnd.openxmlformats-officedocument.presentationml.slide+xml"/>
  <Override PartName="/ppt/slides/slide25.xml" ContentType="application/vnd.openxmlformats-officedocument.presentationml.slide+xml"/>
  <Override PartName="/ppt/slides/slide24.xml" ContentType="application/vnd.openxmlformats-officedocument.presentationml.slide+xml"/>
  <Override PartName="/ppt/slides/slide15.xml" ContentType="application/vnd.openxmlformats-officedocument.presentationml.slide+xml"/>
  <Override PartName="/ppt/slides/slide43.xml" ContentType="application/vnd.openxmlformats-officedocument.presentationml.slide+xml"/>
  <Override PartName="/ppt/slides/slide45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44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s/slide3.xml" ContentType="application/vnd.openxmlformats-officedocument.presentationml.slide+xml"/>
  <Override PartName="/ppt/slides/slide9.xml" ContentType="application/vnd.openxmlformats-officedocument.presentationml.slide+xml"/>
  <Override PartName="/ppt/slides/slide46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8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0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8"/>
  </p:notesMasterIdLst>
  <p:sldIdLst>
    <p:sldId id="296" r:id="rId2"/>
    <p:sldId id="297" r:id="rId3"/>
    <p:sldId id="298" r:id="rId4"/>
    <p:sldId id="299" r:id="rId5"/>
    <p:sldId id="300" r:id="rId6"/>
    <p:sldId id="301" r:id="rId7"/>
    <p:sldId id="302" r:id="rId8"/>
    <p:sldId id="303" r:id="rId9"/>
    <p:sldId id="304" r:id="rId10"/>
    <p:sldId id="305" r:id="rId11"/>
    <p:sldId id="306" r:id="rId12"/>
    <p:sldId id="308" r:id="rId13"/>
    <p:sldId id="310" r:id="rId14"/>
    <p:sldId id="312" r:id="rId15"/>
    <p:sldId id="311" r:id="rId16"/>
    <p:sldId id="315" r:id="rId17"/>
    <p:sldId id="314" r:id="rId18"/>
    <p:sldId id="313" r:id="rId19"/>
    <p:sldId id="316" r:id="rId20"/>
    <p:sldId id="318" r:id="rId21"/>
    <p:sldId id="317" r:id="rId22"/>
    <p:sldId id="321" r:id="rId23"/>
    <p:sldId id="294" r:id="rId24"/>
    <p:sldId id="257" r:id="rId25"/>
    <p:sldId id="258" r:id="rId26"/>
    <p:sldId id="325" r:id="rId27"/>
    <p:sldId id="326" r:id="rId28"/>
    <p:sldId id="328" r:id="rId29"/>
    <p:sldId id="261" r:id="rId30"/>
    <p:sldId id="332" r:id="rId31"/>
    <p:sldId id="331" r:id="rId32"/>
    <p:sldId id="334" r:id="rId33"/>
    <p:sldId id="333" r:id="rId34"/>
    <p:sldId id="291" r:id="rId35"/>
    <p:sldId id="293" r:id="rId36"/>
    <p:sldId id="320" r:id="rId37"/>
    <p:sldId id="284" r:id="rId38"/>
    <p:sldId id="322" r:id="rId39"/>
    <p:sldId id="323" r:id="rId40"/>
    <p:sldId id="324" r:id="rId41"/>
    <p:sldId id="327" r:id="rId42"/>
    <p:sldId id="329" r:id="rId43"/>
    <p:sldId id="330" r:id="rId44"/>
    <p:sldId id="285" r:id="rId45"/>
    <p:sldId id="319" r:id="rId46"/>
    <p:sldId id="295" r:id="rId4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00CC00"/>
    <a:srgbClr val="FF3399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234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55" Type="http://schemas.openxmlformats.org/officeDocument/2006/relationships/customXml" Target="../customXml/item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952FC8C1-211D-48C3-886C-DA877CEAC4B1}" type="datetimeFigureOut">
              <a:rPr lang="ar-JO" smtClean="0"/>
              <a:pPr/>
              <a:t>17/09/1442</a:t>
            </a:fld>
            <a:endParaRPr lang="ar-J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J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CA687EF0-A819-4E48-A0B2-ED44E1D45DD2}" type="slidenum">
              <a:rPr lang="ar-JO" smtClean="0"/>
              <a:pPr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9283309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0" y="927100"/>
            <a:ext cx="8991600" cy="4495800"/>
            <a:chOff x="0" y="584"/>
            <a:chExt cx="5664" cy="2832"/>
          </a:xfrm>
        </p:grpSpPr>
        <p:sp>
          <p:nvSpPr>
            <p:cNvPr id="5123" name="AutoShape 3"/>
            <p:cNvSpPr>
              <a:spLocks noChangeArrowheads="1"/>
            </p:cNvSpPr>
            <p:nvPr userDrawn="1"/>
          </p:nvSpPr>
          <p:spPr bwMode="auto">
            <a:xfrm>
              <a:off x="432" y="1304"/>
              <a:ext cx="4656" cy="2112"/>
            </a:xfrm>
            <a:prstGeom prst="roundRect">
              <a:avLst>
                <a:gd name="adj" fmla="val 1666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ar-JO" sz="2400">
                <a:latin typeface="Times New Roman" pitchFamily="18" charset="0"/>
              </a:endParaRPr>
            </a:p>
          </p:txBody>
        </p:sp>
        <p:sp>
          <p:nvSpPr>
            <p:cNvPr id="5124" name="Rectangle 4"/>
            <p:cNvSpPr>
              <a:spLocks noChangeArrowheads="1"/>
            </p:cNvSpPr>
            <p:nvPr userDrawn="1"/>
          </p:nvSpPr>
          <p:spPr bwMode="blackWhite">
            <a:xfrm>
              <a:off x="144" y="584"/>
              <a:ext cx="4512" cy="624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ar-JO" sz="2400">
                <a:latin typeface="Times New Roman" pitchFamily="18" charset="0"/>
              </a:endParaRPr>
            </a:p>
          </p:txBody>
        </p:sp>
        <p:sp>
          <p:nvSpPr>
            <p:cNvPr id="5125" name="AutoShape 5"/>
            <p:cNvSpPr>
              <a:spLocks noChangeArrowheads="1"/>
            </p:cNvSpPr>
            <p:nvPr userDrawn="1"/>
          </p:nvSpPr>
          <p:spPr bwMode="blackWhite">
            <a:xfrm>
              <a:off x="0" y="872"/>
              <a:ext cx="5664" cy="1152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G4 w 1000"/>
                <a:gd name="T3" fmla="*/ G1 h 1000"/>
              </a:gdLst>
              <a:ahLst/>
              <a:cxnLst>
                <a:cxn ang="0">
                  <a:pos x="0" y="0"/>
                </a:cxn>
                <a:cxn ang="0">
                  <a:pos x="4416" y="0"/>
                </a:cxn>
                <a:cxn ang="0">
                  <a:pos x="4917" y="500"/>
                </a:cxn>
                <a:cxn ang="0">
                  <a:pos x="4417" y="1000"/>
                </a:cxn>
                <a:cxn ang="0">
                  <a:pos x="0" y="1000"/>
                </a:cxn>
              </a:cxnLst>
              <a:rect l="T0" t="T1" r="T2" b="T3"/>
              <a:pathLst>
                <a:path w="4917" h="1000">
                  <a:moveTo>
                    <a:pt x="0" y="0"/>
                  </a:moveTo>
                  <a:lnTo>
                    <a:pt x="4416" y="0"/>
                  </a:lnTo>
                  <a:cubicBezTo>
                    <a:pt x="4693" y="0"/>
                    <a:pt x="4917" y="223"/>
                    <a:pt x="4917" y="500"/>
                  </a:cubicBezTo>
                  <a:cubicBezTo>
                    <a:pt x="4917" y="776"/>
                    <a:pt x="4693" y="999"/>
                    <a:pt x="4417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ar-JO" sz="2400">
                <a:latin typeface="Times New Roman" pitchFamily="18" charset="0"/>
              </a:endParaRPr>
            </a:p>
          </p:txBody>
        </p:sp>
        <p:sp>
          <p:nvSpPr>
            <p:cNvPr id="5126" name="Line 6"/>
            <p:cNvSpPr>
              <a:spLocks noChangeShapeType="1"/>
            </p:cNvSpPr>
            <p:nvPr userDrawn="1"/>
          </p:nvSpPr>
          <p:spPr bwMode="auto">
            <a:xfrm>
              <a:off x="0" y="1928"/>
              <a:ext cx="5232" cy="0"/>
            </a:xfrm>
            <a:prstGeom prst="line">
              <a:avLst/>
            </a:prstGeom>
            <a:noFill/>
            <a:ln w="508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ar-JO"/>
            </a:p>
          </p:txBody>
        </p:sp>
      </p:grpSp>
      <p:sp>
        <p:nvSpPr>
          <p:cNvPr id="512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28600" y="1427163"/>
            <a:ext cx="8077200" cy="1609725"/>
          </a:xfrm>
        </p:spPr>
        <p:txBody>
          <a:bodyPr/>
          <a:lstStyle>
            <a:lvl1pPr>
              <a:defRPr sz="4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441700"/>
            <a:ext cx="6629400" cy="16764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71488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130" name="Rectangle 10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316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131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71488"/>
          </a:xfrm>
        </p:spPr>
        <p:txBody>
          <a:bodyPr/>
          <a:lstStyle>
            <a:lvl1pPr>
              <a:defRPr/>
            </a:lvl1pPr>
          </a:lstStyle>
          <a:p>
            <a:fld id="{D03D1764-774D-4562-96DF-6373574A35D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0B42F2-B822-40EE-988D-4CDB13CD91E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2DF01A-0B70-4C6B-8B3A-FEA5289229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B8ADB9-FB0F-43E3-B992-64CAC93A0F3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A8FB7D-8955-40A4-A8B8-07F6260950F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4B08C2-0405-4D43-BD4E-141BF03CBB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350F5D-2C4C-4EAD-8E48-8C03871BFE9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6679F7-6259-42CA-B3C5-7A2C0860E3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97AC58-560A-4B8A-BEC4-473241E4182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50F3E7-DEBA-4860-A86E-F390B7EF45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DBE5AB-BCDB-430F-AF9D-D2A84D64420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4099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ar-JO" sz="2400">
                <a:latin typeface="Times New Roman" pitchFamily="18" charset="0"/>
              </a:endParaRPr>
            </a:p>
          </p:txBody>
        </p:sp>
        <p:sp>
          <p:nvSpPr>
            <p:cNvPr id="4100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G4 w 1000"/>
                <a:gd name="T3" fmla="*/ G1 h 1000"/>
              </a:gdLst>
              <a:ahLst/>
              <a:cxnLst>
                <a:cxn ang="0">
                  <a:pos x="0" y="0"/>
                </a:cxn>
                <a:cxn ang="0">
                  <a:pos x="6499" y="0"/>
                </a:cxn>
                <a:cxn ang="0">
                  <a:pos x="7000" y="500"/>
                </a:cxn>
                <a:cxn ang="0">
                  <a:pos x="6500" y="1000"/>
                </a:cxn>
                <a:cxn ang="0">
                  <a:pos x="0" y="1000"/>
                </a:cxn>
              </a:cxnLst>
              <a:rect l="T0" t="T1" r="T2" b="T3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ar-JO" sz="2400">
                <a:latin typeface="Times New Roman" pitchFamily="18" charset="0"/>
              </a:endParaRPr>
            </a:p>
          </p:txBody>
        </p:sp>
        <p:sp>
          <p:nvSpPr>
            <p:cNvPr id="4101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ar-JO"/>
            </a:p>
          </p:txBody>
        </p:sp>
      </p:grpSp>
      <p:sp>
        <p:nvSpPr>
          <p:cNvPr id="4102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A4FE289E-7186-4CF7-BCC5-E36E52AC232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ar-JO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ho.int/en/news-room/fact-sheets/detail/sexually-transmitted-infections-(stis)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ho.int/en/news-room/fact-sheets/detail/sexually-transmitted-infections-(stis)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ho.int/en/news-room/fact-sheets/detail/sexually-transmitted-infections-(stis)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ho.int/en/news-room/fact-sheets/detail/sexually-transmitted-infections-(stis)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ho.int/en/news-room/fact-sheets/detail/sexually-transmitted-infections-(stis)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ho.int/hiv/topics/vct/sw_toolkit/guidelines_management_sti.pdf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ho.int/hiv/topics/vct/sw_toolkit/guidelines_management_sti.pdf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dc.gov/antibiotic-use/community/for-patients/common-illnesses/uti.html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ho.int/gpsc/information_centre/cauda-uti_eccmid.pdf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ciencedirect.com/topics/medicine-and-dentistry/urine-culture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u-openscience.europeanurology.com/article/S1569-9056(16)30048-3/fulltext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ho.int/en/news-room/fact-sheets/detail/sexually-transmitted-infections-(stis)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ayoclinic.org/diseases-conditions/urinary-tract-infection/symptoms-causes/syc-20353447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cbi.nlm.nih.gov/pmc/articles/PMC6502976/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ebmd.com/sex/birth-control/birth-control-spermicides" TargetMode="External"/><Relationship Id="rId2" Type="http://schemas.openxmlformats.org/officeDocument/2006/relationships/hyperlink" Target="https://www.webmd.com/sex/birth-control/diaphragm-birth-control" TargetMode="Externa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ho.int/en/news-room/fact-sheets/detail/sexually-transmitted-infections-(stis)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ho.int/en/news-room/fact-sheets/detail/sexually-transmitted-infections-(stis)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ho.int/en/news-room/fact-sheets/detail/sexually-transmitted-infections-(stis)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ho.int/en/news-room/fact-sheets/detail/sexually-transmitted-infections-(stis)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ho.int/en/news-room/fact-sheets/detail/sexually-transmitted-infections-(stis)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Public Health Perspective of</a:t>
            </a:r>
            <a:br>
              <a:rPr lang="en-US" dirty="0" smtClean="0"/>
            </a:br>
            <a:r>
              <a:rPr lang="en-US" dirty="0" smtClean="0"/>
              <a:t>Urogenital Infections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03D1764-774D-4562-96DF-6373574A35D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8130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Sexually </a:t>
            </a:r>
            <a:r>
              <a:rPr lang="en-US" smtClean="0"/>
              <a:t>Transmitted Infections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Impact:</a:t>
            </a:r>
          </a:p>
          <a:p>
            <a:r>
              <a:rPr lang="en-US" sz="2400" dirty="0" smtClean="0"/>
              <a:t>Mother-to-child </a:t>
            </a:r>
            <a:r>
              <a:rPr lang="en-US" sz="2400" dirty="0"/>
              <a:t>transmission of STIs can result in </a:t>
            </a:r>
            <a:endParaRPr lang="en-US" sz="2400" dirty="0" smtClean="0"/>
          </a:p>
          <a:p>
            <a:pPr lvl="1"/>
            <a:r>
              <a:rPr lang="en-US" sz="2000" dirty="0" smtClean="0"/>
              <a:t>stillbirth</a:t>
            </a:r>
            <a:r>
              <a:rPr lang="en-US" sz="2000" dirty="0"/>
              <a:t>, neonatal death, </a:t>
            </a:r>
            <a:endParaRPr lang="en-US" sz="2000" dirty="0" smtClean="0"/>
          </a:p>
          <a:p>
            <a:pPr lvl="1"/>
            <a:r>
              <a:rPr lang="en-US" sz="2000" dirty="0" smtClean="0"/>
              <a:t>low-birth-weight </a:t>
            </a:r>
            <a:r>
              <a:rPr lang="en-US" sz="2000" dirty="0"/>
              <a:t>and prematurity, </a:t>
            </a:r>
            <a:endParaRPr lang="en-US" sz="2000" dirty="0" smtClean="0"/>
          </a:p>
          <a:p>
            <a:pPr lvl="1"/>
            <a:r>
              <a:rPr lang="en-US" sz="2000" dirty="0" smtClean="0"/>
              <a:t>sepsis</a:t>
            </a:r>
            <a:r>
              <a:rPr lang="en-US" sz="2000" dirty="0"/>
              <a:t>, pneumonia, neonatal conjunctivitis, and congenital deformities. </a:t>
            </a:r>
            <a:endParaRPr lang="en-US" sz="2000" dirty="0" smtClean="0"/>
          </a:p>
          <a:p>
            <a:r>
              <a:rPr lang="en-US" sz="2300" dirty="0" smtClean="0"/>
              <a:t>Approximately </a:t>
            </a:r>
            <a:r>
              <a:rPr lang="en-US" sz="2300" dirty="0"/>
              <a:t>1 million pregnant women were estimated to have active syphilis in 2016, resulting in over 350 000 </a:t>
            </a:r>
            <a:r>
              <a:rPr lang="en-US" sz="2300" dirty="0">
                <a:solidFill>
                  <a:srgbClr val="FF0000"/>
                </a:solidFill>
              </a:rPr>
              <a:t>adverse birth outcomes </a:t>
            </a:r>
            <a:r>
              <a:rPr lang="en-US" sz="2300" dirty="0"/>
              <a:t>of which 200 000 occurred as stillbirth or neonatal </a:t>
            </a:r>
            <a:r>
              <a:rPr lang="en-US" sz="2300" dirty="0" smtClean="0"/>
              <a:t>death.</a:t>
            </a:r>
            <a:endParaRPr lang="en-US" sz="2300" dirty="0"/>
          </a:p>
          <a:p>
            <a:r>
              <a:rPr lang="en-US" sz="1400" dirty="0" smtClean="0">
                <a:hlinkClick r:id="rId2"/>
              </a:rPr>
              <a:t>https</a:t>
            </a:r>
            <a:r>
              <a:rPr lang="en-US" sz="1400" dirty="0">
                <a:hlinkClick r:id="rId2"/>
              </a:rPr>
              <a:t>://www.who.int/en/news-room/fact-sheets/detail/sexually-transmitted-infections-(stis)</a:t>
            </a:r>
            <a:endParaRPr lang="en-US" sz="1400" dirty="0"/>
          </a:p>
          <a:p>
            <a:endParaRPr lang="en-US" sz="40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8ADB9-FB0F-43E3-B992-64CAC93A0F33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295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Sexually </a:t>
            </a:r>
            <a:r>
              <a:rPr lang="en-US" smtClean="0"/>
              <a:t>Transmitted Infections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Impact:</a:t>
            </a:r>
          </a:p>
          <a:p>
            <a:r>
              <a:rPr lang="en-US" dirty="0" smtClean="0"/>
              <a:t>HPV </a:t>
            </a:r>
            <a:r>
              <a:rPr lang="en-US" dirty="0"/>
              <a:t>infection causes 570 000 cases of </a:t>
            </a:r>
            <a:r>
              <a:rPr lang="en-US" b="1" dirty="0">
                <a:solidFill>
                  <a:srgbClr val="FF0000"/>
                </a:solidFill>
              </a:rPr>
              <a:t>cervical cancer </a:t>
            </a:r>
            <a:r>
              <a:rPr lang="en-US" dirty="0"/>
              <a:t>and over 300 000 cervical cancer deaths each </a:t>
            </a:r>
            <a:r>
              <a:rPr lang="en-US" dirty="0" smtClean="0"/>
              <a:t>year.</a:t>
            </a:r>
            <a:endParaRPr lang="en-US" dirty="0"/>
          </a:p>
          <a:p>
            <a:r>
              <a:rPr lang="en-US" dirty="0"/>
              <a:t>STIs such as </a:t>
            </a:r>
            <a:r>
              <a:rPr lang="en-US" dirty="0" err="1"/>
              <a:t>gonorrhoea</a:t>
            </a:r>
            <a:r>
              <a:rPr lang="en-US" dirty="0"/>
              <a:t> and chlamydia are major causes of </a:t>
            </a:r>
            <a:r>
              <a:rPr lang="en-US" dirty="0">
                <a:solidFill>
                  <a:srgbClr val="FF0000"/>
                </a:solidFill>
              </a:rPr>
              <a:t>pelvic inflammatory disease </a:t>
            </a:r>
            <a:r>
              <a:rPr lang="en-US" dirty="0"/>
              <a:t>(PID) and </a:t>
            </a:r>
            <a:r>
              <a:rPr lang="en-US" dirty="0">
                <a:solidFill>
                  <a:srgbClr val="FF0000"/>
                </a:solidFill>
              </a:rPr>
              <a:t>infertility</a:t>
            </a:r>
            <a:r>
              <a:rPr lang="en-US" dirty="0"/>
              <a:t> in women.</a:t>
            </a:r>
          </a:p>
          <a:p>
            <a:r>
              <a:rPr lang="en-US" sz="1400" dirty="0" smtClean="0">
                <a:hlinkClick r:id="rId2"/>
              </a:rPr>
              <a:t>https</a:t>
            </a:r>
            <a:r>
              <a:rPr lang="en-US" sz="1400" dirty="0">
                <a:hlinkClick r:id="rId2"/>
              </a:rPr>
              <a:t>://www.who.int/en/news-room/fact-sheets/detail/sexually-transmitted-infections-(stis)</a:t>
            </a:r>
            <a:endParaRPr lang="en-US" sz="1400" dirty="0"/>
          </a:p>
          <a:p>
            <a:endParaRPr lang="en-US" sz="40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8ADB9-FB0F-43E3-B992-64CAC93A0F3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4006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Sexually </a:t>
            </a:r>
            <a:r>
              <a:rPr lang="en-US" smtClean="0"/>
              <a:t>Transmitted Infections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Prevention of STIs</a:t>
            </a:r>
          </a:p>
          <a:p>
            <a:r>
              <a:rPr lang="en-US" sz="2400" b="1" dirty="0"/>
              <a:t>Counselling and </a:t>
            </a:r>
            <a:r>
              <a:rPr lang="en-US" sz="2400" b="1" dirty="0" err="1"/>
              <a:t>behavioural</a:t>
            </a:r>
            <a:r>
              <a:rPr lang="en-US" sz="2400" b="1" dirty="0"/>
              <a:t> approaches</a:t>
            </a:r>
          </a:p>
          <a:p>
            <a:pPr lvl="1"/>
            <a:r>
              <a:rPr lang="en-US" sz="2400" dirty="0" smtClean="0"/>
              <a:t>comprehensive sexuality education, STI and HIV pre- and post-test counselling;</a:t>
            </a:r>
          </a:p>
          <a:p>
            <a:pPr lvl="1"/>
            <a:r>
              <a:rPr lang="en-US" sz="2400" dirty="0" smtClean="0"/>
              <a:t>safer </a:t>
            </a:r>
            <a:r>
              <a:rPr lang="en-US" sz="2400" dirty="0"/>
              <a:t>sex/risk-reduction counselling, condom </a:t>
            </a:r>
            <a:r>
              <a:rPr lang="en-US" sz="2400" dirty="0" smtClean="0"/>
              <a:t>promotion;</a:t>
            </a:r>
          </a:p>
          <a:p>
            <a:pPr lvl="1"/>
            <a:r>
              <a:rPr lang="en-US" sz="2400" dirty="0" smtClean="0"/>
              <a:t>STI </a:t>
            </a:r>
            <a:r>
              <a:rPr lang="en-US" sz="2400" dirty="0"/>
              <a:t>interventions targeted to key populations, such as sex workers, men who have sex with men and people who inject drugs; </a:t>
            </a:r>
            <a:r>
              <a:rPr lang="en-US" sz="2400" dirty="0" smtClean="0"/>
              <a:t>and</a:t>
            </a:r>
          </a:p>
          <a:p>
            <a:pPr lvl="1"/>
            <a:r>
              <a:rPr lang="en-US" sz="2400" dirty="0" smtClean="0"/>
              <a:t>STI </a:t>
            </a:r>
            <a:r>
              <a:rPr lang="en-US" sz="2400" dirty="0"/>
              <a:t>prevention education and counselling tailored to the needs of adolescents.</a:t>
            </a:r>
          </a:p>
          <a:p>
            <a:endParaRPr lang="en-US" sz="40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8ADB9-FB0F-43E3-B992-64CAC93A0F3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8365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Sexually </a:t>
            </a:r>
            <a:r>
              <a:rPr lang="en-US" smtClean="0"/>
              <a:t>Transmitted Infections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/>
              <a:t>Prevention of STIs</a:t>
            </a:r>
          </a:p>
          <a:p>
            <a:r>
              <a:rPr lang="en-US" sz="2800" b="1" dirty="0"/>
              <a:t>Counselling and </a:t>
            </a:r>
            <a:r>
              <a:rPr lang="en-US" sz="2800" b="1" dirty="0" err="1"/>
              <a:t>behavioural</a:t>
            </a:r>
            <a:r>
              <a:rPr lang="en-US" sz="2800" b="1" dirty="0"/>
              <a:t> approaches</a:t>
            </a:r>
          </a:p>
          <a:p>
            <a:pPr lvl="1"/>
            <a:r>
              <a:rPr lang="en-US" dirty="0" smtClean="0"/>
              <a:t>In </a:t>
            </a:r>
            <a:r>
              <a:rPr lang="en-US" dirty="0"/>
              <a:t>addition, counselling can improve people’s ability to </a:t>
            </a:r>
            <a:r>
              <a:rPr lang="en-US" dirty="0">
                <a:solidFill>
                  <a:srgbClr val="FF0000"/>
                </a:solidFill>
              </a:rPr>
              <a:t>recognize</a:t>
            </a:r>
            <a:r>
              <a:rPr lang="en-US" dirty="0"/>
              <a:t> the symptoms of STIs and increase the likelihood they will </a:t>
            </a:r>
            <a:r>
              <a:rPr lang="en-US" dirty="0">
                <a:solidFill>
                  <a:srgbClr val="FF0000"/>
                </a:solidFill>
              </a:rPr>
              <a:t>seek care </a:t>
            </a:r>
            <a:r>
              <a:rPr lang="en-US" dirty="0"/>
              <a:t>or encourage a sexual partner to do so. </a:t>
            </a:r>
            <a:endParaRPr lang="en-US" dirty="0" smtClean="0"/>
          </a:p>
          <a:p>
            <a:r>
              <a:rPr lang="en-US" sz="1400" dirty="0" smtClean="0">
                <a:hlinkClick r:id="rId2"/>
              </a:rPr>
              <a:t>https</a:t>
            </a:r>
            <a:r>
              <a:rPr lang="en-US" sz="1400" dirty="0">
                <a:hlinkClick r:id="rId2"/>
              </a:rPr>
              <a:t>://www.who.int/en/news-room/fact-sheets/detail/sexually-transmitted-infections-(stis)</a:t>
            </a:r>
            <a:endParaRPr lang="en-US" sz="1400" dirty="0"/>
          </a:p>
          <a:p>
            <a:r>
              <a:rPr lang="en-US" sz="4000" dirty="0" smtClean="0"/>
              <a:t>Commitment within marital bond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8ADB9-FB0F-43E3-B992-64CAC93A0F33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4542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Sexually </a:t>
            </a:r>
            <a:r>
              <a:rPr lang="en-US" smtClean="0"/>
              <a:t>Transmitted Infections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/>
              <a:t>Prevention of STIs</a:t>
            </a:r>
          </a:p>
          <a:p>
            <a:r>
              <a:rPr lang="en-US" sz="2800" b="1" dirty="0"/>
              <a:t>Counselling and </a:t>
            </a:r>
            <a:r>
              <a:rPr lang="en-US" sz="2800" b="1" dirty="0" err="1"/>
              <a:t>behavioural</a:t>
            </a:r>
            <a:r>
              <a:rPr lang="en-US" sz="2800" b="1" dirty="0"/>
              <a:t> approaches</a:t>
            </a:r>
          </a:p>
          <a:p>
            <a:pPr lvl="1"/>
            <a:r>
              <a:rPr lang="en-US" b="1" dirty="0"/>
              <a:t>Barrier methods</a:t>
            </a:r>
          </a:p>
          <a:p>
            <a:pPr lvl="1"/>
            <a:r>
              <a:rPr lang="en-US" sz="2400" dirty="0"/>
              <a:t>When used correctly and consistently, condoms offer one of the most effective methods of protection against STIs, including HIV. </a:t>
            </a:r>
            <a:endParaRPr lang="en-US" sz="2400" dirty="0" smtClean="0"/>
          </a:p>
          <a:p>
            <a:pPr lvl="1"/>
            <a:r>
              <a:rPr lang="en-US" sz="2400" dirty="0" smtClean="0"/>
              <a:t>Female </a:t>
            </a:r>
            <a:r>
              <a:rPr lang="en-US" sz="2400" dirty="0"/>
              <a:t>condoms are effective and safe</a:t>
            </a:r>
            <a:r>
              <a:rPr lang="en-US" sz="2400" dirty="0" smtClean="0"/>
              <a:t>, but </a:t>
            </a:r>
            <a:r>
              <a:rPr lang="en-US" sz="2400" dirty="0"/>
              <a:t>are not used as widely by national </a:t>
            </a:r>
            <a:r>
              <a:rPr lang="en-US" sz="2400" dirty="0" err="1"/>
              <a:t>programmes</a:t>
            </a:r>
            <a:r>
              <a:rPr lang="en-US" sz="2400" dirty="0"/>
              <a:t> as male condoms.</a:t>
            </a:r>
          </a:p>
          <a:p>
            <a:r>
              <a:rPr lang="en-US" sz="1400" dirty="0" smtClean="0">
                <a:hlinkClick r:id="rId2"/>
              </a:rPr>
              <a:t>https</a:t>
            </a:r>
            <a:r>
              <a:rPr lang="en-US" sz="1400" dirty="0">
                <a:hlinkClick r:id="rId2"/>
              </a:rPr>
              <a:t>://www.who.int/en/news-room/fact-sheets/detail/sexually-transmitted-infections-(stis)</a:t>
            </a:r>
            <a:endParaRPr lang="en-US" sz="1400" dirty="0"/>
          </a:p>
          <a:p>
            <a:endParaRPr lang="en-US" sz="40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8ADB9-FB0F-43E3-B992-64CAC93A0F33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1290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Sexually </a:t>
            </a:r>
            <a:r>
              <a:rPr lang="en-US" smtClean="0"/>
              <a:t>Transmitted Infections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/>
              <a:t>Prevention of STIs</a:t>
            </a:r>
          </a:p>
          <a:p>
            <a:r>
              <a:rPr lang="en-US" dirty="0" smtClean="0"/>
              <a:t>Unfortunately</a:t>
            </a:r>
            <a:r>
              <a:rPr lang="en-US" dirty="0"/>
              <a:t>, </a:t>
            </a:r>
            <a:endParaRPr lang="en-US" dirty="0" smtClean="0"/>
          </a:p>
          <a:p>
            <a:pPr lvl="1"/>
            <a:r>
              <a:rPr lang="en-US" dirty="0" smtClean="0"/>
              <a:t>lack </a:t>
            </a:r>
            <a:r>
              <a:rPr lang="en-US" dirty="0"/>
              <a:t>of public awareness, </a:t>
            </a:r>
            <a:endParaRPr lang="en-US" dirty="0" smtClean="0"/>
          </a:p>
          <a:p>
            <a:pPr lvl="1"/>
            <a:r>
              <a:rPr lang="en-US" dirty="0" smtClean="0"/>
              <a:t>lack </a:t>
            </a:r>
            <a:r>
              <a:rPr lang="en-US" dirty="0"/>
              <a:t>of training of health workers, </a:t>
            </a:r>
            <a:endParaRPr lang="en-US" dirty="0" smtClean="0"/>
          </a:p>
          <a:p>
            <a:pPr lvl="1"/>
            <a:r>
              <a:rPr lang="en-US" dirty="0" smtClean="0"/>
              <a:t>and </a:t>
            </a:r>
            <a:r>
              <a:rPr lang="en-US" dirty="0"/>
              <a:t>long-standing, widespread </a:t>
            </a:r>
            <a:r>
              <a:rPr lang="en-US" b="1" dirty="0">
                <a:solidFill>
                  <a:srgbClr val="FF0000"/>
                </a:solidFill>
              </a:rPr>
              <a:t>stigma</a:t>
            </a:r>
            <a:r>
              <a:rPr lang="en-US" dirty="0"/>
              <a:t> around STIs remain barriers to greater and more effective use of these interventions.</a:t>
            </a:r>
          </a:p>
          <a:p>
            <a:r>
              <a:rPr lang="en-US" sz="1400" dirty="0" smtClean="0">
                <a:hlinkClick r:id="rId2"/>
              </a:rPr>
              <a:t>https</a:t>
            </a:r>
            <a:r>
              <a:rPr lang="en-US" sz="1400" dirty="0">
                <a:hlinkClick r:id="rId2"/>
              </a:rPr>
              <a:t>://www.who.int/en/news-room/fact-sheets/detail/sexually-transmitted-infections-(stis)</a:t>
            </a:r>
            <a:endParaRPr lang="en-US" sz="1400" dirty="0"/>
          </a:p>
          <a:p>
            <a:endParaRPr lang="en-US" sz="40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8ADB9-FB0F-43E3-B992-64CAC93A0F33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7724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Sexually </a:t>
            </a:r>
            <a:r>
              <a:rPr lang="en-US" smtClean="0"/>
              <a:t>Transmitted Infections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 smtClean="0"/>
              <a:t>Management:</a:t>
            </a:r>
          </a:p>
          <a:p>
            <a:r>
              <a:rPr lang="en-US" sz="2800" b="1" dirty="0" smtClean="0"/>
              <a:t>Case management:</a:t>
            </a:r>
            <a:endParaRPr lang="en-US" sz="2800" b="1" dirty="0"/>
          </a:p>
          <a:p>
            <a:pPr lvl="1"/>
            <a:r>
              <a:rPr lang="en-US" sz="2400" dirty="0"/>
              <a:t>STI case management is the care of a person with an STI-related syndrome or with a positive test for one or </a:t>
            </a:r>
            <a:r>
              <a:rPr lang="en-US" sz="2400" b="1" dirty="0">
                <a:solidFill>
                  <a:srgbClr val="FF0000"/>
                </a:solidFill>
              </a:rPr>
              <a:t>more</a:t>
            </a:r>
            <a:r>
              <a:rPr lang="en-US" sz="2400" dirty="0"/>
              <a:t> STI</a:t>
            </a:r>
            <a:r>
              <a:rPr lang="en-US" sz="2400" dirty="0" smtClean="0"/>
              <a:t>.</a:t>
            </a:r>
          </a:p>
          <a:p>
            <a:pPr lvl="1"/>
            <a:r>
              <a:rPr lang="en-US" sz="2400" dirty="0" smtClean="0"/>
              <a:t>Effective </a:t>
            </a:r>
            <a:r>
              <a:rPr lang="en-US" sz="2400" dirty="0"/>
              <a:t>case management consists not only of antimicrobial therapy to obtain cure and reduce infectivity, but also </a:t>
            </a:r>
            <a:r>
              <a:rPr lang="en-US" sz="2400" b="1" dirty="0">
                <a:solidFill>
                  <a:srgbClr val="FF0000"/>
                </a:solidFill>
              </a:rPr>
              <a:t>comprehensive care </a:t>
            </a:r>
            <a:r>
              <a:rPr lang="en-US" sz="2400" dirty="0"/>
              <a:t>of the patient’s needs for reproductive health</a:t>
            </a:r>
            <a:r>
              <a:rPr lang="en-US" dirty="0" smtClean="0"/>
              <a:t>.</a:t>
            </a:r>
          </a:p>
          <a:p>
            <a:r>
              <a:rPr lang="en-US" sz="1400" dirty="0" smtClean="0">
                <a:hlinkClick r:id="rId2"/>
              </a:rPr>
              <a:t>https</a:t>
            </a:r>
            <a:r>
              <a:rPr lang="en-US" sz="1400" dirty="0">
                <a:hlinkClick r:id="rId2"/>
              </a:rPr>
              <a:t>://www.who.int/hiv/topics/vct/sw_toolkit/guidelines_management_sti.pdf</a:t>
            </a:r>
            <a:endParaRPr lang="en-US" sz="40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8ADB9-FB0F-43E3-B992-64CAC93A0F33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6008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Sexually </a:t>
            </a:r>
            <a:r>
              <a:rPr lang="en-US" smtClean="0"/>
              <a:t>Transmitted Infections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 smtClean="0"/>
              <a:t>Management:</a:t>
            </a:r>
          </a:p>
          <a:p>
            <a:r>
              <a:rPr lang="en-US" sz="2800" b="1" dirty="0" smtClean="0"/>
              <a:t>Case management:</a:t>
            </a:r>
            <a:endParaRPr lang="en-US" sz="2800" b="1" dirty="0"/>
          </a:p>
          <a:p>
            <a:r>
              <a:rPr lang="en-US" sz="2600" dirty="0" smtClean="0"/>
              <a:t>The </a:t>
            </a:r>
            <a:r>
              <a:rPr lang="en-US" sz="2600" dirty="0"/>
              <a:t>components of case management include: </a:t>
            </a:r>
            <a:endParaRPr lang="en-US" sz="2600" dirty="0" smtClean="0"/>
          </a:p>
          <a:p>
            <a:pPr lvl="1"/>
            <a:r>
              <a:rPr lang="en-US" sz="2200" dirty="0" smtClean="0"/>
              <a:t>history </a:t>
            </a:r>
            <a:r>
              <a:rPr lang="en-US" sz="2200" dirty="0"/>
              <a:t>taking, examination, correct diagnosis, early and effective treatment</a:t>
            </a:r>
            <a:r>
              <a:rPr lang="en-US" sz="2200" dirty="0" smtClean="0"/>
              <a:t>,</a:t>
            </a:r>
          </a:p>
          <a:p>
            <a:pPr lvl="1"/>
            <a:r>
              <a:rPr lang="en-US" sz="2200" dirty="0" smtClean="0"/>
              <a:t> </a:t>
            </a:r>
            <a:r>
              <a:rPr lang="en-US" sz="2200" dirty="0"/>
              <a:t>advice on sexual </a:t>
            </a:r>
            <a:r>
              <a:rPr lang="en-US" sz="2200" dirty="0" err="1"/>
              <a:t>behaviour</a:t>
            </a:r>
            <a:r>
              <a:rPr lang="en-US" sz="2200" dirty="0"/>
              <a:t>, promotion and/or provision of condoms, </a:t>
            </a:r>
            <a:endParaRPr lang="en-US" sz="2200" dirty="0" smtClean="0"/>
          </a:p>
          <a:p>
            <a:pPr lvl="1"/>
            <a:r>
              <a:rPr lang="en-US" sz="2200" b="1" dirty="0" smtClean="0">
                <a:solidFill>
                  <a:srgbClr val="FF0000"/>
                </a:solidFill>
              </a:rPr>
              <a:t>partner</a:t>
            </a:r>
            <a:r>
              <a:rPr lang="en-US" sz="2200" dirty="0" smtClean="0"/>
              <a:t> </a:t>
            </a:r>
            <a:r>
              <a:rPr lang="en-US" sz="2200" dirty="0"/>
              <a:t>notification and treatment, </a:t>
            </a:r>
            <a:endParaRPr lang="en-US" sz="2200" dirty="0" smtClean="0"/>
          </a:p>
          <a:p>
            <a:pPr lvl="1"/>
            <a:r>
              <a:rPr lang="en-US" sz="2200" dirty="0" smtClean="0"/>
              <a:t>case </a:t>
            </a:r>
            <a:r>
              <a:rPr lang="en-US" sz="2200" dirty="0"/>
              <a:t>reporting and </a:t>
            </a:r>
            <a:endParaRPr lang="en-US" sz="2200" dirty="0" smtClean="0"/>
          </a:p>
          <a:p>
            <a:pPr lvl="1"/>
            <a:r>
              <a:rPr lang="en-US" sz="2200" dirty="0" smtClean="0"/>
              <a:t>clinical </a:t>
            </a:r>
            <a:r>
              <a:rPr lang="en-US" sz="2200" dirty="0"/>
              <a:t>follow-up </a:t>
            </a:r>
            <a:r>
              <a:rPr lang="en-US" sz="2200" dirty="0" smtClean="0"/>
              <a:t>as </a:t>
            </a:r>
            <a:r>
              <a:rPr lang="en-US" sz="2400" dirty="0" smtClean="0"/>
              <a:t>appropriate</a:t>
            </a:r>
            <a:r>
              <a:rPr lang="en-US" sz="2200" dirty="0" smtClean="0"/>
              <a:t> </a:t>
            </a:r>
          </a:p>
          <a:p>
            <a:pPr lvl="1"/>
            <a:r>
              <a:rPr lang="en-US" sz="2200" dirty="0" smtClean="0"/>
              <a:t> </a:t>
            </a:r>
            <a:r>
              <a:rPr lang="en-US" sz="1000" dirty="0" smtClean="0">
                <a:hlinkClick r:id="rId2"/>
              </a:rPr>
              <a:t>https</a:t>
            </a:r>
            <a:r>
              <a:rPr lang="en-US" sz="1000" dirty="0">
                <a:hlinkClick r:id="rId2"/>
              </a:rPr>
              <a:t>://www.who.int/hiv/topics/vct/sw_toolkit/guidelines_management_sti.pdf</a:t>
            </a:r>
            <a:endParaRPr lang="en-US" sz="36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8ADB9-FB0F-43E3-B992-64CAC93A0F33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7928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Sexually </a:t>
            </a:r>
            <a:r>
              <a:rPr lang="en-US" smtClean="0"/>
              <a:t>Transmitted Infections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 smtClean="0"/>
              <a:t>Management:</a:t>
            </a:r>
            <a:endParaRPr lang="en-US" sz="2800" b="1" dirty="0"/>
          </a:p>
          <a:p>
            <a:r>
              <a:rPr lang="en-US" b="1" dirty="0"/>
              <a:t>STI case management</a:t>
            </a:r>
          </a:p>
          <a:p>
            <a:r>
              <a:rPr lang="en-US" dirty="0"/>
              <a:t>Low- and middle-income countries rely on identifying consistent, easily recognizable signs and symptoms to guide treatment, without the use of laboratory tests. </a:t>
            </a:r>
            <a:endParaRPr lang="en-US" dirty="0" smtClean="0"/>
          </a:p>
          <a:p>
            <a:r>
              <a:rPr lang="en-US" dirty="0" smtClean="0"/>
              <a:t>This </a:t>
            </a:r>
            <a:r>
              <a:rPr lang="en-US" dirty="0"/>
              <a:t>is called </a:t>
            </a:r>
            <a:r>
              <a:rPr lang="en-US" b="1" dirty="0">
                <a:solidFill>
                  <a:srgbClr val="FF0000"/>
                </a:solidFill>
              </a:rPr>
              <a:t>syndromic management</a:t>
            </a:r>
            <a:r>
              <a:rPr lang="en-US" dirty="0"/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8ADB9-FB0F-43E3-B992-64CAC93A0F33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192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Sexually </a:t>
            </a:r>
            <a:r>
              <a:rPr lang="en-US" smtClean="0"/>
              <a:t>Transmitted Infections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 smtClean="0"/>
              <a:t>Management:</a:t>
            </a:r>
            <a:endParaRPr lang="en-US" sz="2800" b="1" dirty="0"/>
          </a:p>
          <a:p>
            <a:r>
              <a:rPr lang="en-US" sz="2800" b="1" dirty="0"/>
              <a:t>STI case management</a:t>
            </a:r>
          </a:p>
          <a:p>
            <a:r>
              <a:rPr lang="en-US" sz="2300" dirty="0" smtClean="0"/>
              <a:t>This </a:t>
            </a:r>
            <a:r>
              <a:rPr lang="en-US" sz="2300" dirty="0"/>
              <a:t>approach, which often relies on clinical algorithms, allows health workers to diagnose a specific infection on the basis of observed </a:t>
            </a:r>
            <a:r>
              <a:rPr lang="en-US" sz="2300" dirty="0" smtClean="0"/>
              <a:t>syndromes as:</a:t>
            </a:r>
          </a:p>
          <a:p>
            <a:pPr lvl="1"/>
            <a:r>
              <a:rPr lang="en-US" dirty="0" smtClean="0"/>
              <a:t>vaginal </a:t>
            </a:r>
            <a:r>
              <a:rPr lang="en-US" dirty="0"/>
              <a:t>discharge, </a:t>
            </a:r>
            <a:endParaRPr lang="en-US" dirty="0" smtClean="0"/>
          </a:p>
          <a:p>
            <a:pPr lvl="1"/>
            <a:r>
              <a:rPr lang="en-US" dirty="0" smtClean="0"/>
              <a:t>urethral </a:t>
            </a:r>
            <a:r>
              <a:rPr lang="en-US" dirty="0"/>
              <a:t>discharge</a:t>
            </a:r>
            <a:r>
              <a:rPr lang="en-US" dirty="0" smtClean="0"/>
              <a:t>,</a:t>
            </a:r>
          </a:p>
          <a:p>
            <a:pPr lvl="1"/>
            <a:r>
              <a:rPr lang="en-US" dirty="0" smtClean="0"/>
              <a:t> </a:t>
            </a:r>
            <a:r>
              <a:rPr lang="en-US" dirty="0"/>
              <a:t>genital ulcers, </a:t>
            </a:r>
            <a:endParaRPr lang="en-US" dirty="0" smtClean="0"/>
          </a:p>
          <a:p>
            <a:pPr lvl="1"/>
            <a:r>
              <a:rPr lang="en-US" dirty="0" smtClean="0"/>
              <a:t>abdominal pain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8ADB9-FB0F-43E3-B992-64CAC93A0F33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799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Urogenital Infections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1- Sexually transmitted infections</a:t>
            </a:r>
          </a:p>
          <a:p>
            <a:endParaRPr lang="en-US" dirty="0"/>
          </a:p>
          <a:p>
            <a:r>
              <a:rPr lang="en-US" dirty="0" smtClean="0"/>
              <a:t>2- Urinary tract infections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8ADB9-FB0F-43E3-B992-64CAC93A0F3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623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7AC58-560A-4B8A-BEC4-473241E4182A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524000"/>
            <a:ext cx="7543800" cy="472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3829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Sexually </a:t>
            </a:r>
            <a:r>
              <a:rPr lang="en-US" smtClean="0"/>
              <a:t>Transmitted Infections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 smtClean="0"/>
              <a:t>Management:</a:t>
            </a:r>
            <a:endParaRPr lang="en-US" sz="2800" b="1" dirty="0"/>
          </a:p>
          <a:p>
            <a:r>
              <a:rPr lang="en-US" b="1" dirty="0"/>
              <a:t>STI case management</a:t>
            </a:r>
          </a:p>
          <a:p>
            <a:pPr lvl="1"/>
            <a:r>
              <a:rPr lang="en-US" sz="2000" dirty="0" smtClean="0"/>
              <a:t>Syndromic </a:t>
            </a:r>
            <a:r>
              <a:rPr lang="en-US" sz="2000" dirty="0"/>
              <a:t>management is simple, assures rapid, same-day treatment, and avoids expensive or unavailable diagnostic tests for patients that present with symptoms. </a:t>
            </a:r>
            <a:endParaRPr lang="en-US" sz="2000" dirty="0" smtClean="0"/>
          </a:p>
          <a:p>
            <a:pPr lvl="1"/>
            <a:r>
              <a:rPr lang="en-US" sz="2000" dirty="0" smtClean="0"/>
              <a:t>This approach results to </a:t>
            </a:r>
            <a:r>
              <a:rPr lang="en-US" sz="2000" dirty="0" smtClean="0">
                <a:solidFill>
                  <a:srgbClr val="FF0000"/>
                </a:solidFill>
              </a:rPr>
              <a:t>overtreatment</a:t>
            </a:r>
            <a:r>
              <a:rPr lang="en-US" sz="2000" dirty="0" smtClean="0"/>
              <a:t> and </a:t>
            </a:r>
            <a:r>
              <a:rPr lang="en-US" sz="2000" dirty="0" smtClean="0">
                <a:solidFill>
                  <a:srgbClr val="FF0000"/>
                </a:solidFill>
              </a:rPr>
              <a:t>missed</a:t>
            </a:r>
            <a:r>
              <a:rPr lang="en-US" sz="2000" dirty="0" smtClean="0"/>
              <a:t> treatment as majority of STIs are asymptomatic. </a:t>
            </a:r>
          </a:p>
          <a:p>
            <a:pPr lvl="1"/>
            <a:r>
              <a:rPr lang="en-US" sz="2000" dirty="0" smtClean="0"/>
              <a:t>Thus, in addition to syndromic management, </a:t>
            </a:r>
            <a:r>
              <a:rPr lang="en-US" sz="2000" dirty="0" smtClean="0">
                <a:solidFill>
                  <a:srgbClr val="FF0000"/>
                </a:solidFill>
              </a:rPr>
              <a:t>screening</a:t>
            </a:r>
            <a:r>
              <a:rPr lang="en-US" sz="2000" dirty="0" smtClean="0"/>
              <a:t> strategies are essential.</a:t>
            </a:r>
          </a:p>
          <a:p>
            <a:pPr lvl="1"/>
            <a:r>
              <a:rPr lang="en-US" sz="2000" dirty="0"/>
              <a:t>To interrupt transmission of infection and prevent re-infection, treating </a:t>
            </a:r>
            <a:r>
              <a:rPr lang="en-US" sz="2000" b="1" dirty="0">
                <a:solidFill>
                  <a:srgbClr val="FF0000"/>
                </a:solidFill>
              </a:rPr>
              <a:t>sexual partners </a:t>
            </a:r>
            <a:r>
              <a:rPr lang="en-US" sz="2000" dirty="0"/>
              <a:t>is an important component of STI case management.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8ADB9-FB0F-43E3-B992-64CAC93A0F33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619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Urinary Tract Infections (UTI)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UTIs are common infections that happen when bacteria, often from the </a:t>
            </a:r>
            <a:r>
              <a:rPr lang="en-US" sz="2800" b="1" dirty="0">
                <a:solidFill>
                  <a:srgbClr val="FF0000"/>
                </a:solidFill>
              </a:rPr>
              <a:t>skin or rectum</a:t>
            </a:r>
            <a:r>
              <a:rPr lang="en-US" sz="2800" dirty="0"/>
              <a:t>, enter the urethra, and infect the urinary tract. The infections can affect </a:t>
            </a:r>
            <a:r>
              <a:rPr lang="en-US" sz="2800" dirty="0" smtClean="0"/>
              <a:t>several </a:t>
            </a:r>
            <a:r>
              <a:rPr lang="en-US" sz="2800" dirty="0"/>
              <a:t>parts of the urinary </a:t>
            </a:r>
            <a:r>
              <a:rPr lang="en-US" sz="2800" dirty="0" smtClean="0"/>
              <a:t>tract but </a:t>
            </a:r>
            <a:r>
              <a:rPr lang="en-US" sz="2800" dirty="0"/>
              <a:t>the most common type is a </a:t>
            </a:r>
            <a:r>
              <a:rPr lang="en-US" sz="2800" b="1" dirty="0"/>
              <a:t>bladder infection</a:t>
            </a:r>
            <a:r>
              <a:rPr lang="en-US" sz="2800" dirty="0"/>
              <a:t> (</a:t>
            </a:r>
            <a:r>
              <a:rPr lang="en-US" sz="2800" b="1" dirty="0">
                <a:solidFill>
                  <a:schemeClr val="accent1">
                    <a:lumMod val="25000"/>
                  </a:schemeClr>
                </a:solidFill>
              </a:rPr>
              <a:t>cystitis</a:t>
            </a:r>
            <a:r>
              <a:rPr lang="en-US" sz="2800" dirty="0"/>
              <a:t>).</a:t>
            </a:r>
          </a:p>
          <a:p>
            <a:r>
              <a:rPr lang="en-US" sz="2800" b="1" dirty="0"/>
              <a:t>Kidney infection </a:t>
            </a:r>
            <a:r>
              <a:rPr lang="en-US" sz="2800" dirty="0"/>
              <a:t>(</a:t>
            </a:r>
            <a:r>
              <a:rPr lang="en-US" sz="2800" b="1" dirty="0">
                <a:solidFill>
                  <a:schemeClr val="accent1">
                    <a:lumMod val="25000"/>
                  </a:schemeClr>
                </a:solidFill>
              </a:rPr>
              <a:t>pyelonephritis</a:t>
            </a:r>
            <a:r>
              <a:rPr lang="en-US" sz="2800" dirty="0"/>
              <a:t>) is another type of UTI. They’re less common, but more serious than bladder infections</a:t>
            </a:r>
            <a:r>
              <a:rPr lang="en-US" sz="2800" dirty="0" smtClean="0"/>
              <a:t>.</a:t>
            </a:r>
            <a:endParaRPr lang="en-US" dirty="0" smtClean="0"/>
          </a:p>
          <a:p>
            <a:r>
              <a:rPr lang="en-US" sz="1400" dirty="0">
                <a:hlinkClick r:id="rId2"/>
              </a:rPr>
              <a:t>https://www.cdc.gov/antibiotic-use/community/for-patients/common-illnesses/uti.html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8ADB9-FB0F-43E3-B992-64CAC93A0F33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26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7AC58-560A-4B8A-BEC4-473241E4182A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457200" y="1676400"/>
            <a:ext cx="8077200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>
                <a:solidFill>
                  <a:srgbClr val="FF0000"/>
                </a:solidFill>
              </a:rPr>
              <a:t> </a:t>
            </a:r>
            <a:r>
              <a:rPr lang="en-US" sz="4800" b="1" dirty="0" smtClean="0">
                <a:solidFill>
                  <a:srgbClr val="FF0000"/>
                </a:solidFill>
              </a:rPr>
              <a:t>UTI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Inflammatory response  </a:t>
            </a:r>
            <a:r>
              <a:rPr lang="en-US" sz="3200" dirty="0">
                <a:solidFill>
                  <a:srgbClr val="FF0000"/>
                </a:solidFill>
              </a:rPr>
              <a:t>of </a:t>
            </a:r>
            <a:r>
              <a:rPr lang="en-US" sz="3200" dirty="0" err="1">
                <a:solidFill>
                  <a:srgbClr val="FF0000"/>
                </a:solidFill>
              </a:rPr>
              <a:t>urothelium</a:t>
            </a:r>
            <a:r>
              <a:rPr lang="en-US" sz="3200" dirty="0">
                <a:solidFill>
                  <a:srgbClr val="FF0000"/>
                </a:solidFill>
              </a:rPr>
              <a:t> to bacterial invasion</a:t>
            </a:r>
            <a:r>
              <a:rPr lang="en-US" sz="3200" dirty="0" smtClean="0">
                <a:solidFill>
                  <a:srgbClr val="FF0000"/>
                </a:solidFill>
              </a:rPr>
              <a:t>.</a:t>
            </a:r>
          </a:p>
          <a:p>
            <a:pPr marL="457200" indent="-457200" eaLnBrk="1" hangingPunct="1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3200" dirty="0" err="1"/>
              <a:t>Bacteriuria</a:t>
            </a:r>
            <a:r>
              <a:rPr lang="en-US" sz="3200" dirty="0"/>
              <a:t> : bacteria in urine</a:t>
            </a:r>
          </a:p>
          <a:p>
            <a:pPr marL="457200" indent="-457200" eaLnBrk="1" hangingPunct="1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3200" dirty="0"/>
              <a:t>Asymptomatic or symptomatic</a:t>
            </a:r>
          </a:p>
          <a:p>
            <a:pPr marL="457200" indent="-457200" eaLnBrk="1" hangingPunct="1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3200" dirty="0" err="1"/>
              <a:t>Bacteriuria</a:t>
            </a:r>
            <a:r>
              <a:rPr lang="en-US" sz="3200" dirty="0"/>
              <a:t> + </a:t>
            </a:r>
            <a:r>
              <a:rPr lang="en-US" sz="3200" dirty="0" err="1"/>
              <a:t>pyuria</a:t>
            </a:r>
            <a:r>
              <a:rPr lang="en-US" sz="3200" dirty="0"/>
              <a:t>= infection</a:t>
            </a:r>
          </a:p>
          <a:p>
            <a:pPr marL="457200" indent="-457200" eaLnBrk="1" hangingPunct="1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3200" dirty="0" err="1"/>
              <a:t>Bacteriuria</a:t>
            </a:r>
            <a:r>
              <a:rPr lang="en-US" sz="3200" dirty="0"/>
              <a:t>  NO  </a:t>
            </a:r>
            <a:r>
              <a:rPr lang="en-US" sz="3200" dirty="0" err="1"/>
              <a:t>pyuria</a:t>
            </a:r>
            <a:r>
              <a:rPr lang="en-US" sz="3200" dirty="0"/>
              <a:t> = colonization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0431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Urinary Tract Infection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Upper urinary tract Infections:</a:t>
            </a:r>
          </a:p>
          <a:p>
            <a:pPr lvl="1"/>
            <a:r>
              <a:rPr lang="en-US" b="1" dirty="0">
                <a:solidFill>
                  <a:srgbClr val="CC00CC"/>
                </a:solidFill>
              </a:rPr>
              <a:t>Pyelonephritis</a:t>
            </a:r>
          </a:p>
          <a:p>
            <a:r>
              <a:rPr lang="en-US" dirty="0"/>
              <a:t>Lower urinary tract infections</a:t>
            </a:r>
          </a:p>
          <a:p>
            <a:pPr lvl="1"/>
            <a:r>
              <a:rPr lang="en-US" b="1" dirty="0">
                <a:solidFill>
                  <a:srgbClr val="3333CC"/>
                </a:solidFill>
              </a:rPr>
              <a:t>Cystitis</a:t>
            </a:r>
            <a:r>
              <a:rPr lang="en-US" b="1" dirty="0">
                <a:solidFill>
                  <a:schemeClr val="folHlink"/>
                </a:solidFill>
              </a:rPr>
              <a:t> </a:t>
            </a:r>
            <a:r>
              <a:rPr lang="en-US" dirty="0"/>
              <a:t>(“traditional” UTI)</a:t>
            </a:r>
          </a:p>
          <a:p>
            <a:pPr lvl="1"/>
            <a:r>
              <a:rPr lang="en-US" b="1" dirty="0">
                <a:solidFill>
                  <a:srgbClr val="FF3399"/>
                </a:solidFill>
              </a:rPr>
              <a:t>Urethritis </a:t>
            </a:r>
            <a:r>
              <a:rPr lang="en-US" dirty="0"/>
              <a:t>(often sexually-transmitted)</a:t>
            </a:r>
          </a:p>
          <a:p>
            <a:pPr lvl="1"/>
            <a:r>
              <a:rPr lang="en-US" b="1" dirty="0">
                <a:solidFill>
                  <a:srgbClr val="00CC00"/>
                </a:solidFill>
              </a:rPr>
              <a:t>Prostatitis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8ADB9-FB0F-43E3-B992-64CAC93A0F33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/>
              <a:t>Symptoms of Urinary Tract Infection	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 smtClean="0"/>
              <a:t>Dysuria/Pain </a:t>
            </a:r>
            <a:r>
              <a:rPr lang="en-US" sz="2400" dirty="0"/>
              <a:t>or burning while urinating</a:t>
            </a:r>
          </a:p>
          <a:p>
            <a:r>
              <a:rPr lang="en-US" sz="2400" dirty="0" smtClean="0"/>
              <a:t>Increased </a:t>
            </a:r>
            <a:r>
              <a:rPr lang="en-US" sz="2400" dirty="0"/>
              <a:t>frequency</a:t>
            </a:r>
          </a:p>
          <a:p>
            <a:r>
              <a:rPr lang="en-US" sz="2400" dirty="0" smtClean="0"/>
              <a:t>Hematuria</a:t>
            </a:r>
          </a:p>
          <a:p>
            <a:r>
              <a:rPr lang="en-US" sz="2400" dirty="0"/>
              <a:t>Feeling the need to urinate despite having an empty </a:t>
            </a:r>
            <a:r>
              <a:rPr lang="en-US" sz="2400" dirty="0" smtClean="0"/>
              <a:t>bladder</a:t>
            </a:r>
          </a:p>
          <a:p>
            <a:r>
              <a:rPr lang="en-US" sz="2400" dirty="0"/>
              <a:t>Pressure or cramping in the groin or lower abdomen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Fever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chills </a:t>
            </a:r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>
                <a:solidFill>
                  <a:srgbClr val="FF0000"/>
                </a:solidFill>
              </a:rPr>
              <a:t>Nausea/Vomiting (pyelonephritis)</a:t>
            </a:r>
          </a:p>
          <a:p>
            <a:r>
              <a:rPr lang="en-US" sz="2400" dirty="0">
                <a:solidFill>
                  <a:srgbClr val="FF0000"/>
                </a:solidFill>
              </a:rPr>
              <a:t>Flank pain (pyelonephritis</a:t>
            </a:r>
            <a:r>
              <a:rPr lang="en-US" sz="2400" dirty="0" smtClean="0">
                <a:solidFill>
                  <a:srgbClr val="FF0000"/>
                </a:solidFill>
              </a:rPr>
              <a:t>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8ADB9-FB0F-43E3-B992-64CAC93A0F33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Magnitude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Urinary tract infections (UTIs) are considered to be the most common bacterial infection. </a:t>
            </a:r>
            <a:endParaRPr lang="en-US" dirty="0" smtClean="0"/>
          </a:p>
          <a:p>
            <a:pPr lvl="1"/>
            <a:r>
              <a:rPr lang="en-US" dirty="0" smtClean="0"/>
              <a:t>office </a:t>
            </a:r>
            <a:r>
              <a:rPr lang="en-US" dirty="0"/>
              <a:t>visits </a:t>
            </a:r>
            <a:endParaRPr lang="en-US" dirty="0" smtClean="0"/>
          </a:p>
          <a:p>
            <a:pPr lvl="1"/>
            <a:r>
              <a:rPr lang="en-US" dirty="0" smtClean="0"/>
              <a:t>emergency </a:t>
            </a:r>
            <a:r>
              <a:rPr lang="en-US" dirty="0"/>
              <a:t>department visits</a:t>
            </a:r>
            <a:r>
              <a:rPr lang="en-US" dirty="0" smtClean="0"/>
              <a:t>,</a:t>
            </a:r>
          </a:p>
          <a:p>
            <a:pPr lvl="1"/>
            <a:r>
              <a:rPr lang="en-US" dirty="0" smtClean="0"/>
              <a:t>hospitalizations.</a:t>
            </a:r>
          </a:p>
          <a:p>
            <a:r>
              <a:rPr lang="en-US" sz="2800" dirty="0"/>
              <a:t>Urinary tract infections (UTIs) are some of the most common bacterial infections, affecting 150 million people each year worldwide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8ADB9-FB0F-43E3-B992-64CAC93A0F33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571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Magnitude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Leading cause of morbidity and health </a:t>
            </a:r>
            <a:r>
              <a:rPr lang="en-US" b="1" dirty="0"/>
              <a:t>care exp</a:t>
            </a:r>
            <a:r>
              <a:rPr lang="en-US" dirty="0"/>
              <a:t>enditures in persons of all ages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An </a:t>
            </a:r>
            <a:r>
              <a:rPr lang="en-US" dirty="0"/>
              <a:t>estimated </a:t>
            </a:r>
            <a:r>
              <a:rPr lang="en-US" dirty="0">
                <a:solidFill>
                  <a:srgbClr val="FF0000"/>
                </a:solidFill>
              </a:rPr>
              <a:t>50 %</a:t>
            </a:r>
            <a:r>
              <a:rPr lang="en-US" dirty="0"/>
              <a:t> of women report having had a UTI at some point in their lives. </a:t>
            </a:r>
            <a:r>
              <a:rPr lang="en-US" dirty="0" smtClean="0"/>
              <a:t></a:t>
            </a:r>
          </a:p>
          <a:p>
            <a:r>
              <a:rPr lang="en-US" dirty="0" smtClean="0"/>
              <a:t> 8.3 million office visits and more than 1 million hospitalizations, for an overall annual cost &gt; $1 billion.</a:t>
            </a:r>
          </a:p>
          <a:p>
            <a:r>
              <a:rPr lang="en-US" sz="1800" dirty="0" smtClean="0">
                <a:hlinkClick r:id="rId2"/>
              </a:rPr>
              <a:t>https</a:t>
            </a:r>
            <a:r>
              <a:rPr lang="en-US" sz="1800" dirty="0">
                <a:hlinkClick r:id="rId2"/>
              </a:rPr>
              <a:t>://www.who.int/gpsc/information_centre/cauda-uti_eccmid.pdf</a:t>
            </a:r>
            <a:r>
              <a:rPr lang="en-US" sz="1800" dirty="0" smtClean="0"/>
              <a:t> 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8ADB9-FB0F-43E3-B992-64CAC93A0F33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424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Magnitude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Nevertheless</a:t>
            </a:r>
            <a:r>
              <a:rPr lang="en-US" dirty="0"/>
              <a:t>, it is difficult to accurately assess the incidence of UTIs, because they are not </a:t>
            </a:r>
            <a:r>
              <a:rPr lang="en-US" b="1" dirty="0">
                <a:solidFill>
                  <a:srgbClr val="FF0000"/>
                </a:solidFill>
              </a:rPr>
              <a:t>reportable</a:t>
            </a:r>
            <a:r>
              <a:rPr lang="en-US" dirty="0"/>
              <a:t> diseases </a:t>
            </a:r>
            <a:endParaRPr lang="en-US" dirty="0" smtClean="0"/>
          </a:p>
          <a:p>
            <a:r>
              <a:rPr lang="en-US" dirty="0" smtClean="0"/>
              <a:t>This </a:t>
            </a:r>
            <a:r>
              <a:rPr lang="en-US" dirty="0"/>
              <a:t>situation is further complicated by the fact that </a:t>
            </a:r>
            <a:r>
              <a:rPr lang="en-US" b="1" dirty="0">
                <a:solidFill>
                  <a:srgbClr val="FF0000"/>
                </a:solidFill>
              </a:rPr>
              <a:t>accurate</a:t>
            </a:r>
            <a:r>
              <a:rPr lang="en-US" dirty="0"/>
              <a:t> diagnosis depends </a:t>
            </a:r>
            <a:r>
              <a:rPr lang="en-US" dirty="0" smtClean="0"/>
              <a:t> </a:t>
            </a:r>
            <a:r>
              <a:rPr lang="en-US" dirty="0"/>
              <a:t>on both the presence of symptoms and a positive </a:t>
            </a:r>
            <a:r>
              <a:rPr lang="en-US" dirty="0">
                <a:hlinkClick r:id="rId2" tooltip="Learn more about Urine Culture from ScienceDirect's AI-generated Topic Pages"/>
              </a:rPr>
              <a:t>urine culture</a:t>
            </a:r>
            <a:r>
              <a:rPr lang="en-US" dirty="0" smtClean="0"/>
              <a:t>, which is not always followed.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8ADB9-FB0F-43E3-B992-64CAC93A0F33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545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 Culture in UTI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/>
              <a:t>Positive Urine Culture = &gt;10</a:t>
            </a:r>
            <a:r>
              <a:rPr lang="en-US" sz="2800" b="1" i="1" baseline="30000" dirty="0"/>
              <a:t>5</a:t>
            </a:r>
            <a:r>
              <a:rPr lang="en-US" sz="2800" dirty="0"/>
              <a:t> </a:t>
            </a:r>
            <a:r>
              <a:rPr lang="en-US" sz="2800" dirty="0" smtClean="0"/>
              <a:t>CFU/mL*</a:t>
            </a:r>
            <a:endParaRPr lang="en-US" sz="2800" dirty="0"/>
          </a:p>
          <a:p>
            <a:pPr>
              <a:lnSpc>
                <a:spcPct val="80000"/>
              </a:lnSpc>
            </a:pPr>
            <a:r>
              <a:rPr lang="en-US" sz="2800" dirty="0"/>
              <a:t>Most common pathogen for </a:t>
            </a:r>
            <a:r>
              <a:rPr lang="en-US" sz="2800" b="1" dirty="0">
                <a:solidFill>
                  <a:srgbClr val="3333CC"/>
                </a:solidFill>
              </a:rPr>
              <a:t>cystitis</a:t>
            </a:r>
            <a:r>
              <a:rPr lang="en-US" sz="2800" dirty="0"/>
              <a:t>, </a:t>
            </a:r>
            <a:r>
              <a:rPr lang="en-US" sz="2800" b="1" dirty="0">
                <a:solidFill>
                  <a:srgbClr val="00CC00"/>
                </a:solidFill>
              </a:rPr>
              <a:t>prostatitis</a:t>
            </a:r>
            <a:r>
              <a:rPr lang="en-US" sz="2800" dirty="0"/>
              <a:t>, </a:t>
            </a:r>
            <a:r>
              <a:rPr lang="en-US" sz="2800" b="1" dirty="0">
                <a:solidFill>
                  <a:srgbClr val="CC00CC"/>
                </a:solidFill>
              </a:rPr>
              <a:t>pyelonephritis</a:t>
            </a:r>
            <a:r>
              <a:rPr lang="en-US" sz="2800" dirty="0"/>
              <a:t>:</a:t>
            </a:r>
          </a:p>
          <a:p>
            <a:pPr marL="514350" indent="-457200">
              <a:lnSpc>
                <a:spcPct val="80000"/>
              </a:lnSpc>
              <a:buFont typeface="+mj-lt"/>
              <a:buAutoNum type="arabicPeriod"/>
            </a:pPr>
            <a:r>
              <a:rPr lang="en-US" sz="2800" i="1" dirty="0"/>
              <a:t>Escherichia coli</a:t>
            </a:r>
          </a:p>
          <a:p>
            <a:pPr marL="514350" indent="-457200">
              <a:lnSpc>
                <a:spcPct val="80000"/>
              </a:lnSpc>
              <a:buFont typeface="+mj-lt"/>
              <a:buAutoNum type="arabicPeriod"/>
            </a:pPr>
            <a:r>
              <a:rPr lang="en-US" sz="2800" i="1" dirty="0"/>
              <a:t>Staphylococcus </a:t>
            </a:r>
            <a:r>
              <a:rPr lang="en-US" sz="2800" i="1" dirty="0" err="1"/>
              <a:t>saprophyticus</a:t>
            </a:r>
            <a:endParaRPr lang="en-US" sz="2800" i="1" dirty="0"/>
          </a:p>
          <a:p>
            <a:pPr marL="514350" indent="-457200">
              <a:lnSpc>
                <a:spcPct val="80000"/>
              </a:lnSpc>
              <a:buFont typeface="+mj-lt"/>
              <a:buAutoNum type="arabicPeriod"/>
            </a:pPr>
            <a:r>
              <a:rPr lang="en-US" sz="2800" i="1" dirty="0"/>
              <a:t>Proteus mirabilis</a:t>
            </a:r>
          </a:p>
          <a:p>
            <a:pPr marL="514350" indent="-457200">
              <a:lnSpc>
                <a:spcPct val="80000"/>
              </a:lnSpc>
              <a:buFont typeface="+mj-lt"/>
              <a:buAutoNum type="arabicPeriod"/>
            </a:pPr>
            <a:r>
              <a:rPr lang="en-US" sz="2800" i="1" dirty="0" err="1"/>
              <a:t>Klebsiella</a:t>
            </a:r>
            <a:endParaRPr lang="en-US" sz="2800" i="1" dirty="0"/>
          </a:p>
          <a:p>
            <a:pPr marL="514350" indent="-457200">
              <a:lnSpc>
                <a:spcPct val="80000"/>
              </a:lnSpc>
              <a:buFont typeface="+mj-lt"/>
              <a:buAutoNum type="arabicPeriod"/>
            </a:pPr>
            <a:r>
              <a:rPr lang="en-US" sz="2800" i="1" dirty="0"/>
              <a:t>Enterococcus</a:t>
            </a:r>
          </a:p>
          <a:p>
            <a:pPr>
              <a:lnSpc>
                <a:spcPct val="80000"/>
              </a:lnSpc>
            </a:pPr>
            <a:r>
              <a:rPr lang="en-US" sz="2800" dirty="0">
                <a:solidFill>
                  <a:srgbClr val="FF0000"/>
                </a:solidFill>
              </a:rPr>
              <a:t>Most common pathogen for urethritis</a:t>
            </a:r>
          </a:p>
          <a:p>
            <a:pPr marL="571500" indent="-457200">
              <a:lnSpc>
                <a:spcPct val="80000"/>
              </a:lnSpc>
              <a:buFont typeface="+mj-lt"/>
              <a:buAutoNum type="arabicPeriod"/>
            </a:pPr>
            <a:r>
              <a:rPr lang="en-US" sz="2400" i="1" u="sng" dirty="0"/>
              <a:t>Chlamydia trachomatis</a:t>
            </a:r>
          </a:p>
          <a:p>
            <a:pPr marL="571500" indent="-457200">
              <a:lnSpc>
                <a:spcPct val="80000"/>
              </a:lnSpc>
              <a:buFont typeface="+mj-lt"/>
              <a:buAutoNum type="arabicPeriod"/>
            </a:pPr>
            <a:r>
              <a:rPr lang="en-US" sz="2400" i="1" u="sng" dirty="0"/>
              <a:t>Neisseria </a:t>
            </a:r>
            <a:r>
              <a:rPr lang="en-US" sz="2400" i="1" u="sng" dirty="0" smtClean="0"/>
              <a:t>Gonorrhea</a:t>
            </a:r>
            <a:endParaRPr lang="en-US" sz="2400" i="1" u="sng" dirty="0"/>
          </a:p>
          <a:p>
            <a:pPr marL="114300" indent="0">
              <a:lnSpc>
                <a:spcPct val="80000"/>
              </a:lnSpc>
              <a:buNone/>
            </a:pPr>
            <a:endParaRPr lang="en-US" sz="2400" i="1" dirty="0" smtClean="0"/>
          </a:p>
          <a:p>
            <a:pPr marL="114300" indent="0">
              <a:lnSpc>
                <a:spcPct val="80000"/>
              </a:lnSpc>
              <a:buNone/>
            </a:pPr>
            <a:r>
              <a:rPr lang="en-US" sz="2400" i="1" dirty="0" smtClean="0"/>
              <a:t>* </a:t>
            </a:r>
            <a:r>
              <a:rPr lang="en-US" sz="2400" dirty="0" smtClean="0"/>
              <a:t>colony-forming </a:t>
            </a:r>
            <a:r>
              <a:rPr lang="en-US" sz="2400" dirty="0"/>
              <a:t>unit </a:t>
            </a:r>
            <a:endParaRPr lang="en-US" sz="2400" i="1" dirty="0"/>
          </a:p>
          <a:p>
            <a:pPr>
              <a:lnSpc>
                <a:spcPct val="80000"/>
              </a:lnSpc>
            </a:pPr>
            <a:endParaRPr lang="en-US" sz="2800" i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8ADB9-FB0F-43E3-B992-64CAC93A0F33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Sexually Transmitted Infections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smtClean="0"/>
              <a:t>Sexually transmitted infections (STIs) or diseases (STDs) are infections that could be transmitted through sexual contact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8ADB9-FB0F-43E3-B992-64CAC93A0F3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70296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Classification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1- Asymptomatic </a:t>
            </a:r>
            <a:r>
              <a:rPr lang="en-US" dirty="0"/>
              <a:t>bacteriuria </a:t>
            </a:r>
            <a:endParaRPr lang="en-US" dirty="0" smtClean="0"/>
          </a:p>
          <a:p>
            <a:pPr lvl="1"/>
            <a:r>
              <a:rPr lang="en-US" dirty="0" smtClean="0"/>
              <a:t>No </a:t>
            </a:r>
            <a:r>
              <a:rPr lang="en-US" dirty="0"/>
              <a:t>urinary symptoms </a:t>
            </a:r>
            <a:endParaRPr lang="en-US" dirty="0" smtClean="0"/>
          </a:p>
          <a:p>
            <a:r>
              <a:rPr lang="en-US" dirty="0" smtClean="0"/>
              <a:t>2-  </a:t>
            </a:r>
            <a:r>
              <a:rPr lang="en-US" dirty="0"/>
              <a:t>Acute uncomplicated UTI </a:t>
            </a:r>
            <a:r>
              <a:rPr lang="en-US" dirty="0" smtClean="0"/>
              <a:t>(in women);      </a:t>
            </a:r>
            <a:r>
              <a:rPr lang="en-US" dirty="0" smtClean="0"/>
              <a:t>acute </a:t>
            </a:r>
            <a:r>
              <a:rPr lang="en-US" dirty="0"/>
              <a:t>uncomplicated cystitis </a:t>
            </a:r>
            <a:r>
              <a:rPr lang="en-US" dirty="0" smtClean="0"/>
              <a:t>(in women)</a:t>
            </a:r>
            <a:endParaRPr lang="en-US" dirty="0" smtClean="0"/>
          </a:p>
          <a:p>
            <a:pPr lvl="1"/>
            <a:r>
              <a:rPr lang="en-US" dirty="0" smtClean="0"/>
              <a:t>Dysuria</a:t>
            </a:r>
            <a:r>
              <a:rPr lang="en-US" dirty="0"/>
              <a:t>, urgency, frequency, suprapubic pain, no urinary symptoms in 4 </a:t>
            </a:r>
            <a:r>
              <a:rPr lang="en-US" dirty="0" err="1"/>
              <a:t>wk</a:t>
            </a:r>
            <a:r>
              <a:rPr lang="en-US" dirty="0"/>
              <a:t> before this </a:t>
            </a:r>
            <a:r>
              <a:rPr lang="en-US" dirty="0" smtClean="0"/>
              <a:t>episode</a:t>
            </a:r>
          </a:p>
          <a:p>
            <a:pPr lvl="1"/>
            <a:r>
              <a:rPr lang="en-US" sz="1200" dirty="0">
                <a:hlinkClick r:id="rId2"/>
              </a:rPr>
              <a:t>https://www.eu-openscience.europeanurology.com/article/S1569-9056(16)30048-3/fulltext</a:t>
            </a: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8ADB9-FB0F-43E3-B992-64CAC93A0F33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72039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Classification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3 - Acute </a:t>
            </a:r>
            <a:r>
              <a:rPr lang="en-US" dirty="0"/>
              <a:t>uncomplicated pyelonephritis Fever, chills, flank pain; other diagnoses excluded; no history or clinical evidence of urological </a:t>
            </a:r>
            <a:r>
              <a:rPr lang="en-US" dirty="0" smtClean="0"/>
              <a:t>abnormalities </a:t>
            </a:r>
            <a:r>
              <a:rPr lang="en-US" dirty="0"/>
              <a:t>(ultrasonography, radiography) 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8ADB9-FB0F-43E3-B992-64CAC93A0F33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46789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Classification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4-  </a:t>
            </a:r>
            <a:r>
              <a:rPr lang="en-US" dirty="0"/>
              <a:t>Complicated UTI </a:t>
            </a:r>
            <a:endParaRPr lang="en-US" dirty="0" smtClean="0"/>
          </a:p>
          <a:p>
            <a:pPr marL="0" indent="0">
              <a:buNone/>
            </a:pPr>
            <a:r>
              <a:rPr lang="en-US" sz="2800" dirty="0"/>
              <a:t>(</a:t>
            </a:r>
            <a:r>
              <a:rPr lang="en-US" sz="2800" dirty="0" smtClean="0"/>
              <a:t>Any </a:t>
            </a:r>
            <a:r>
              <a:rPr lang="en-US" sz="2800" dirty="0"/>
              <a:t>combination of symptoms from categories 1 and 2 above; one or more factors associated with a complicated </a:t>
            </a:r>
            <a:r>
              <a:rPr lang="en-US" sz="2800" dirty="0" smtClean="0"/>
              <a:t>UTI)</a:t>
            </a:r>
          </a:p>
          <a:p>
            <a:pPr marL="0" indent="0">
              <a:buNone/>
            </a:pPr>
            <a:r>
              <a:rPr lang="en-US" sz="2800" i="1" dirty="0"/>
              <a:t>A complicated UTI is an infection associated with a structural or functional </a:t>
            </a:r>
            <a:r>
              <a:rPr lang="en-US" sz="2800" b="1" i="1" dirty="0">
                <a:solidFill>
                  <a:srgbClr val="FF0000"/>
                </a:solidFill>
              </a:rPr>
              <a:t>abnormality</a:t>
            </a:r>
            <a:r>
              <a:rPr lang="en-US" sz="2800" i="1" dirty="0"/>
              <a:t> of the genitourinary tract or with the presence of an </a:t>
            </a:r>
            <a:r>
              <a:rPr lang="en-US" sz="2800" b="1" i="1" dirty="0">
                <a:solidFill>
                  <a:srgbClr val="FF0000"/>
                </a:solidFill>
              </a:rPr>
              <a:t>underlying disease </a:t>
            </a:r>
            <a:r>
              <a:rPr lang="en-US" sz="2800" i="1" dirty="0"/>
              <a:t>that increases the risk of a more serious outcome or of failing therapy </a:t>
            </a:r>
            <a:endParaRPr lang="en-US" sz="28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8ADB9-FB0F-43E3-B992-64CAC93A0F33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69979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Classification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5 - Recurrent </a:t>
            </a:r>
            <a:r>
              <a:rPr lang="en-US" dirty="0"/>
              <a:t>UTI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At </a:t>
            </a:r>
            <a:r>
              <a:rPr lang="en-US" dirty="0"/>
              <a:t>least three episodes of uncomplicated infection documented by culture in past 12 </a:t>
            </a:r>
            <a:r>
              <a:rPr lang="en-US" dirty="0" err="1" smtClean="0"/>
              <a:t>mo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common among young healthy women, even though they have anatomically and physiologically normal urinary tracts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8ADB9-FB0F-43E3-B992-64CAC93A0F33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93216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dirty="0" smtClean="0"/>
              <a:t>Risk Factors</a:t>
            </a:r>
            <a:endParaRPr lang="ar-SA" dirty="0" smtClean="0"/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Increase UTI risk</a:t>
            </a:r>
          </a:p>
          <a:p>
            <a:pPr eaLnBrk="1" hangingPunct="1"/>
            <a:endParaRPr lang="en-US" dirty="0" smtClean="0">
              <a:solidFill>
                <a:schemeClr val="bg1"/>
              </a:solidFill>
            </a:endParaRPr>
          </a:p>
          <a:p>
            <a:pPr eaLnBrk="1" hangingPunct="1"/>
            <a:endParaRPr lang="en-US" dirty="0" smtClean="0">
              <a:solidFill>
                <a:schemeClr val="bg1"/>
              </a:solidFill>
            </a:endParaRPr>
          </a:p>
          <a:p>
            <a:pPr eaLnBrk="1" hangingPunct="1"/>
            <a:endParaRPr lang="en-US" dirty="0" smtClean="0">
              <a:solidFill>
                <a:schemeClr val="bg1"/>
              </a:solidFill>
            </a:endParaRPr>
          </a:p>
          <a:p>
            <a:pPr eaLnBrk="1" hangingPunct="1"/>
            <a:endParaRPr lang="en-US" dirty="0" smtClean="0">
              <a:solidFill>
                <a:schemeClr val="bg1"/>
              </a:solidFill>
            </a:endParaRPr>
          </a:p>
          <a:p>
            <a:pPr eaLnBrk="1" hangingPunct="1"/>
            <a:endParaRPr lang="en-US" dirty="0" smtClean="0">
              <a:solidFill>
                <a:schemeClr val="bg1"/>
              </a:solidFill>
            </a:endParaRPr>
          </a:p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Increase bacterial virulence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Protect against UTI</a:t>
            </a:r>
          </a:p>
          <a:p>
            <a:pPr eaLnBrk="1" hangingPunct="1"/>
            <a:endParaRPr lang="en-US" smtClean="0">
              <a:solidFill>
                <a:schemeClr val="bg1"/>
              </a:solidFill>
            </a:endParaRPr>
          </a:p>
          <a:p>
            <a:pPr eaLnBrk="1" hangingPunct="1"/>
            <a:endParaRPr lang="en-US" smtClean="0">
              <a:solidFill>
                <a:schemeClr val="bg1"/>
              </a:solidFill>
            </a:endParaRPr>
          </a:p>
          <a:p>
            <a:pPr eaLnBrk="1" hangingPunct="1"/>
            <a:endParaRPr lang="en-US" smtClean="0">
              <a:solidFill>
                <a:schemeClr val="bg1"/>
              </a:solidFill>
            </a:endParaRPr>
          </a:p>
          <a:p>
            <a:pPr eaLnBrk="1" hangingPunct="1"/>
            <a:endParaRPr lang="en-US" smtClean="0">
              <a:solidFill>
                <a:schemeClr val="bg1"/>
              </a:solidFill>
            </a:endParaRPr>
          </a:p>
          <a:p>
            <a:pPr eaLnBrk="1" hangingPunct="1"/>
            <a:endParaRPr lang="en-US" smtClean="0">
              <a:solidFill>
                <a:schemeClr val="bg1"/>
              </a:solidFill>
            </a:endParaRPr>
          </a:p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Host defences</a:t>
            </a:r>
          </a:p>
        </p:txBody>
      </p:sp>
      <p:sp>
        <p:nvSpPr>
          <p:cNvPr id="14342" name="AutoShape 8"/>
          <p:cNvSpPr>
            <a:spLocks noChangeArrowheads="1"/>
          </p:cNvSpPr>
          <p:nvPr/>
        </p:nvSpPr>
        <p:spPr bwMode="auto">
          <a:xfrm>
            <a:off x="1547813" y="2565400"/>
            <a:ext cx="865187" cy="1800225"/>
          </a:xfrm>
          <a:prstGeom prst="downArrow">
            <a:avLst>
              <a:gd name="adj1" fmla="val 50000"/>
              <a:gd name="adj2" fmla="val 52018"/>
            </a:avLst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ar-SA"/>
          </a:p>
        </p:txBody>
      </p:sp>
      <p:sp>
        <p:nvSpPr>
          <p:cNvPr id="14343" name="AutoShape 9"/>
          <p:cNvSpPr>
            <a:spLocks noChangeArrowheads="1"/>
          </p:cNvSpPr>
          <p:nvPr/>
        </p:nvSpPr>
        <p:spPr bwMode="auto">
          <a:xfrm>
            <a:off x="5795963" y="2420938"/>
            <a:ext cx="865187" cy="1800225"/>
          </a:xfrm>
          <a:prstGeom prst="downArrow">
            <a:avLst>
              <a:gd name="adj1" fmla="val 50000"/>
              <a:gd name="adj2" fmla="val 52018"/>
            </a:avLst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ar-SA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B08C2-0405-4D43-BD4E-141BF03CBB4E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2397234" y="5257800"/>
            <a:ext cx="64262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Definitions: A bacterial pathogen is usually defined as any bacterium that has the capacity to cause disease. Its ability to cause disease is called pathogenicity. Virulence provides a quantitative measure of the pathogenicity or the likelihood of causing disease.</a:t>
            </a:r>
            <a:endParaRPr lang="ar-JO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1524000"/>
            <a:ext cx="8001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u="sng" dirty="0" smtClean="0">
                <a:solidFill>
                  <a:srgbClr val="FF0000"/>
                </a:solidFill>
              </a:rPr>
              <a:t>UTIs </a:t>
            </a:r>
            <a:r>
              <a:rPr lang="en-US" sz="2800" u="sng" dirty="0">
                <a:solidFill>
                  <a:srgbClr val="FF0000"/>
                </a:solidFill>
              </a:rPr>
              <a:t>are more common in women </a:t>
            </a:r>
            <a:r>
              <a:rPr lang="en-US" sz="2400" dirty="0"/>
              <a:t>because the rectum and urethra are close to each other, making infection more likely.</a:t>
            </a:r>
          </a:p>
          <a:p>
            <a:r>
              <a:rPr lang="en-US" sz="2000" dirty="0">
                <a:solidFill>
                  <a:srgbClr val="FF0000"/>
                </a:solidFill>
              </a:rPr>
              <a:t>Other factors that may increase </a:t>
            </a:r>
            <a:r>
              <a:rPr lang="en-US" sz="2000" dirty="0" smtClean="0">
                <a:solidFill>
                  <a:srgbClr val="FF0000"/>
                </a:solidFill>
              </a:rPr>
              <a:t>chance </a:t>
            </a:r>
            <a:r>
              <a:rPr lang="en-US" sz="2000" dirty="0">
                <a:solidFill>
                  <a:srgbClr val="FF0000"/>
                </a:solidFill>
              </a:rPr>
              <a:t>of a UTI include: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3600" dirty="0"/>
              <a:t>Being sexually </a:t>
            </a:r>
            <a:r>
              <a:rPr lang="en-US" sz="3600" dirty="0" smtClean="0"/>
              <a:t>active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3600" dirty="0" smtClean="0"/>
              <a:t>New sexual partner</a:t>
            </a:r>
            <a:endParaRPr lang="en-US" sz="3600" dirty="0"/>
          </a:p>
          <a:p>
            <a:pPr marL="342900" indent="-342900">
              <a:buFont typeface="+mj-lt"/>
              <a:buAutoNum type="arabicPeriod"/>
            </a:pPr>
            <a:r>
              <a:rPr lang="en-US" sz="3600" dirty="0"/>
              <a:t>Using a diaphragm for birth control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3600" dirty="0" smtClean="0"/>
              <a:t>Menopause</a:t>
            </a:r>
            <a:endParaRPr lang="en-US" sz="3600" dirty="0"/>
          </a:p>
        </p:txBody>
      </p:sp>
      <p:sp>
        <p:nvSpPr>
          <p:cNvPr id="3" name="Rectangle 2"/>
          <p:cNvSpPr/>
          <p:nvPr/>
        </p:nvSpPr>
        <p:spPr>
          <a:xfrm>
            <a:off x="2825641" y="436047"/>
            <a:ext cx="274947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3600" dirty="0">
                <a:solidFill>
                  <a:srgbClr val="FF0000"/>
                </a:solidFill>
              </a:rPr>
              <a:t>Risk Factors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7AC58-560A-4B8A-BEC4-473241E4182A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1524000"/>
            <a:ext cx="80010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Other </a:t>
            </a:r>
            <a:r>
              <a:rPr lang="en-US" sz="2000" dirty="0">
                <a:solidFill>
                  <a:srgbClr val="FF0000"/>
                </a:solidFill>
              </a:rPr>
              <a:t>factors that may increase </a:t>
            </a:r>
            <a:r>
              <a:rPr lang="en-US" sz="2000" dirty="0" smtClean="0">
                <a:solidFill>
                  <a:srgbClr val="FF0000"/>
                </a:solidFill>
              </a:rPr>
              <a:t>chance </a:t>
            </a:r>
            <a:r>
              <a:rPr lang="en-US" sz="2000" dirty="0">
                <a:solidFill>
                  <a:srgbClr val="FF0000"/>
                </a:solidFill>
              </a:rPr>
              <a:t>of a UTI include:</a:t>
            </a:r>
          </a:p>
          <a:p>
            <a:r>
              <a:rPr lang="en-US" sz="2800" dirty="0" smtClean="0"/>
              <a:t>5. </a:t>
            </a:r>
            <a:r>
              <a:rPr lang="en-US" sz="3200" dirty="0" smtClean="0"/>
              <a:t>Diabetes</a:t>
            </a:r>
          </a:p>
          <a:p>
            <a:r>
              <a:rPr lang="en-US" sz="3200" dirty="0" smtClean="0"/>
              <a:t>6. Blockage in the urinary tract</a:t>
            </a:r>
            <a:endParaRPr lang="en-US" sz="3200" dirty="0"/>
          </a:p>
          <a:p>
            <a:pPr marL="800100" lvl="1" indent="-342900">
              <a:buFont typeface="+mj-lt"/>
              <a:buAutoNum type="arabicPeriod"/>
            </a:pPr>
            <a:r>
              <a:rPr lang="en-US" sz="3200" dirty="0"/>
              <a:t>Kidney stones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3200" dirty="0"/>
              <a:t>Enlarged </a:t>
            </a:r>
            <a:r>
              <a:rPr lang="en-US" sz="3200" dirty="0" smtClean="0"/>
              <a:t>prostate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en-US" sz="3200" dirty="0"/>
              <a:t>Weak immune system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en-US" sz="3200" dirty="0"/>
              <a:t>Abnormalities of the urinary system, such as vesicoureteral reflux or polycystic kidneys </a:t>
            </a:r>
          </a:p>
          <a:p>
            <a:pPr marL="342900" indent="-342900">
              <a:buFont typeface="+mj-lt"/>
              <a:buAutoNum type="arabicPeriod"/>
            </a:pPr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2825641" y="436047"/>
            <a:ext cx="274947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3600" dirty="0">
                <a:solidFill>
                  <a:srgbClr val="FF0000"/>
                </a:solidFill>
              </a:rPr>
              <a:t>Risk Factors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7AC58-560A-4B8A-BEC4-473241E4182A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069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 factors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9"/>
            </a:pPr>
            <a:r>
              <a:rPr lang="en-US" dirty="0" smtClean="0"/>
              <a:t>Paraplegia or quadriplegia</a:t>
            </a:r>
          </a:p>
          <a:p>
            <a:pPr marL="514350" indent="-514350">
              <a:buFont typeface="+mj-lt"/>
              <a:buAutoNum type="arabicPeriod" startAt="9"/>
            </a:pPr>
            <a:r>
              <a:rPr lang="en-US" dirty="0" smtClean="0"/>
              <a:t>Sickle-cell anemia</a:t>
            </a:r>
          </a:p>
          <a:p>
            <a:pPr marL="514350" indent="-514350">
              <a:buFont typeface="+mj-lt"/>
              <a:buAutoNum type="arabicPeriod" startAt="9"/>
            </a:pPr>
            <a:r>
              <a:rPr lang="en-US" dirty="0" smtClean="0"/>
              <a:t>History of urinary surgery or kidney transplant</a:t>
            </a:r>
          </a:p>
          <a:p>
            <a:pPr marL="514350" indent="-514350">
              <a:buFont typeface="+mj-lt"/>
              <a:buAutoNum type="arabicPeriod" startAt="9"/>
            </a:pPr>
            <a:r>
              <a:rPr lang="en-US" dirty="0" smtClean="0"/>
              <a:t>Bladder catheter in place, or recent device inserted into the urinary system</a:t>
            </a:r>
          </a:p>
          <a:p>
            <a:pPr marL="514350" indent="-514350">
              <a:buFont typeface="+mj-lt"/>
              <a:buAutoNum type="arabicPeriod" startAt="9"/>
            </a:pPr>
            <a:r>
              <a:rPr lang="en-US" dirty="0" smtClean="0"/>
              <a:t>Pregnancy</a:t>
            </a:r>
          </a:p>
          <a:p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8ADB9-FB0F-43E3-B992-64CAC93A0F33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14300"/>
            <a:ext cx="8015287" cy="914400"/>
          </a:xfrm>
        </p:spPr>
        <p:txBody>
          <a:bodyPr/>
          <a:lstStyle/>
          <a:p>
            <a:pPr algn="ctr"/>
            <a:r>
              <a:rPr lang="en-US" dirty="0" smtClean="0"/>
              <a:t>Complications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</a:t>
            </a:r>
            <a:r>
              <a:rPr lang="en-US" dirty="0"/>
              <a:t>treated promptly and properly, lower urinary tract infections rarely lead to complications. </a:t>
            </a:r>
            <a:endParaRPr lang="en-US" dirty="0" smtClean="0"/>
          </a:p>
          <a:p>
            <a:r>
              <a:rPr lang="en-US" dirty="0" smtClean="0"/>
              <a:t>But </a:t>
            </a:r>
            <a:r>
              <a:rPr lang="en-US" dirty="0"/>
              <a:t>left untreated, a urinary tract infection can have serious consequences.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8ADB9-FB0F-43E3-B992-64CAC93A0F33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21246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14300"/>
            <a:ext cx="8015287" cy="914400"/>
          </a:xfrm>
        </p:spPr>
        <p:txBody>
          <a:bodyPr/>
          <a:lstStyle/>
          <a:p>
            <a:pPr algn="ctr"/>
            <a:r>
              <a:rPr lang="en-US" smtClean="0"/>
              <a:t>Complications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Complications </a:t>
            </a:r>
            <a:r>
              <a:rPr lang="en-US" dirty="0"/>
              <a:t>of a UTI may include:</a:t>
            </a:r>
          </a:p>
          <a:p>
            <a:pPr lvl="1"/>
            <a:r>
              <a:rPr lang="en-US" dirty="0"/>
              <a:t>Recurrent infections, especially in women who experience two or more UTIs in a six-month period or four or more within a year.</a:t>
            </a:r>
          </a:p>
          <a:p>
            <a:pPr lvl="1"/>
            <a:r>
              <a:rPr lang="en-US" dirty="0"/>
              <a:t>Permanent kidney damage from an acute or chronic kidney infection (pyelonephritis) due to an untreated UTI.</a:t>
            </a:r>
          </a:p>
          <a:p>
            <a:pPr lvl="1"/>
            <a:r>
              <a:rPr lang="en-US" dirty="0" smtClean="0"/>
              <a:t>Increased risk in pregnant women of delivering low birth weight or premature infants.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8ADB9-FB0F-43E3-B992-64CAC93A0F33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62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Sexually </a:t>
            </a:r>
            <a:r>
              <a:rPr lang="en-US" smtClean="0"/>
              <a:t>Transmitted Infections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More than 30 different bacteria, viruses and parasites are known to be transmitted through sexual contact. </a:t>
            </a:r>
            <a:endParaRPr lang="en-US" sz="2400" dirty="0" smtClean="0"/>
          </a:p>
          <a:p>
            <a:r>
              <a:rPr lang="en-US" sz="2400" dirty="0" smtClean="0">
                <a:solidFill>
                  <a:srgbClr val="FF0000"/>
                </a:solidFill>
              </a:rPr>
              <a:t>Eight</a:t>
            </a:r>
            <a:r>
              <a:rPr lang="en-US" sz="2400" dirty="0" smtClean="0"/>
              <a:t> </a:t>
            </a:r>
            <a:r>
              <a:rPr lang="en-US" sz="2400" dirty="0"/>
              <a:t>of these pathogens are linked to the greatest incidence of sexually transmitted disease. </a:t>
            </a:r>
            <a:endParaRPr lang="en-US" sz="2400" dirty="0" smtClean="0"/>
          </a:p>
          <a:p>
            <a:r>
              <a:rPr lang="en-US" sz="2400" dirty="0" smtClean="0"/>
              <a:t>Of </a:t>
            </a:r>
            <a:r>
              <a:rPr lang="en-US" sz="2400" dirty="0"/>
              <a:t>these 8 infections, </a:t>
            </a:r>
            <a:r>
              <a:rPr lang="en-US" sz="2400" b="1" dirty="0">
                <a:solidFill>
                  <a:srgbClr val="FF0000"/>
                </a:solidFill>
              </a:rPr>
              <a:t>4 </a:t>
            </a:r>
            <a:r>
              <a:rPr lang="en-US" sz="2400" dirty="0"/>
              <a:t>are currently </a:t>
            </a:r>
            <a:r>
              <a:rPr lang="en-US" sz="2400" b="1" dirty="0">
                <a:solidFill>
                  <a:srgbClr val="FF0000"/>
                </a:solidFill>
              </a:rPr>
              <a:t>curable</a:t>
            </a:r>
            <a:r>
              <a:rPr lang="en-US" sz="2400" dirty="0"/>
              <a:t>: syphilis, </a:t>
            </a:r>
            <a:r>
              <a:rPr lang="en-US" sz="2400" dirty="0" err="1"/>
              <a:t>gonorrhoea</a:t>
            </a:r>
            <a:r>
              <a:rPr lang="en-US" sz="2400" dirty="0"/>
              <a:t>, chlamydia and </a:t>
            </a:r>
            <a:r>
              <a:rPr lang="en-US" sz="2400" dirty="0" err="1"/>
              <a:t>trichomoniasis</a:t>
            </a:r>
            <a:r>
              <a:rPr lang="en-US" sz="2400" dirty="0"/>
              <a:t>. </a:t>
            </a:r>
            <a:endParaRPr lang="en-US" sz="2400" dirty="0" smtClean="0"/>
          </a:p>
          <a:p>
            <a:r>
              <a:rPr lang="en-US" sz="2400" dirty="0" smtClean="0"/>
              <a:t>The </a:t>
            </a:r>
            <a:r>
              <a:rPr lang="en-US" sz="2400" dirty="0"/>
              <a:t>other 4 are viral infections which are </a:t>
            </a:r>
            <a:r>
              <a:rPr lang="en-US" sz="2400" b="1" dirty="0">
                <a:solidFill>
                  <a:srgbClr val="FF0000"/>
                </a:solidFill>
              </a:rPr>
              <a:t>incurable</a:t>
            </a:r>
            <a:r>
              <a:rPr lang="en-US" sz="2400" dirty="0"/>
              <a:t>: hepatitis B, herpes simplex virus (HSV or herpes), HIV, and human papillomavirus (HPV). </a:t>
            </a:r>
            <a:endParaRPr lang="en-US" sz="4000" dirty="0"/>
          </a:p>
          <a:p>
            <a:r>
              <a:rPr lang="en-US" sz="1400" dirty="0">
                <a:hlinkClick r:id="rId2"/>
              </a:rPr>
              <a:t>https://www.who.int/en/news-room/fact-sheets/detail/sexually-transmitted-infections-(stis)</a:t>
            </a:r>
            <a:endParaRPr lang="en-US" sz="1400" dirty="0"/>
          </a:p>
          <a:p>
            <a:endParaRPr lang="en-US" sz="40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8ADB9-FB0F-43E3-B992-64CAC93A0F3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59241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14300"/>
            <a:ext cx="8015287" cy="914400"/>
          </a:xfrm>
        </p:spPr>
        <p:txBody>
          <a:bodyPr/>
          <a:lstStyle/>
          <a:p>
            <a:pPr algn="ctr"/>
            <a:r>
              <a:rPr lang="en-US" smtClean="0"/>
              <a:t>Complications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Complications </a:t>
            </a:r>
            <a:r>
              <a:rPr lang="en-US" dirty="0"/>
              <a:t>of a UTI may include:</a:t>
            </a:r>
          </a:p>
          <a:p>
            <a:pPr lvl="1"/>
            <a:r>
              <a:rPr lang="en-US" sz="2400" dirty="0" smtClean="0"/>
              <a:t>Urethral </a:t>
            </a:r>
            <a:r>
              <a:rPr lang="en-US" sz="2400" dirty="0"/>
              <a:t>narrowing (stricture) in men from recurrent urethritis, previously seen with gonococcal urethritis.</a:t>
            </a:r>
          </a:p>
          <a:p>
            <a:pPr lvl="1"/>
            <a:r>
              <a:rPr lang="en-US" sz="2400" dirty="0"/>
              <a:t>Sepsis, a potentially life-threatening complication of an infection, especially if the infection works its way up your urinary tract to your kidneys</a:t>
            </a:r>
            <a:r>
              <a:rPr lang="en-US" sz="2400" dirty="0" smtClean="0"/>
              <a:t>.</a:t>
            </a:r>
          </a:p>
          <a:p>
            <a:pPr lvl="1"/>
            <a:r>
              <a:rPr lang="en-US" sz="2400" dirty="0" smtClean="0"/>
              <a:t>Bacterial resistance may add more to the complications</a:t>
            </a:r>
          </a:p>
          <a:p>
            <a:pPr lvl="1"/>
            <a:r>
              <a:rPr lang="en-US" sz="1400" dirty="0">
                <a:hlinkClick r:id="rId2"/>
              </a:rPr>
              <a:t>https://www.mayoclinic.org/diseases-conditions/urinary-tract-infection/symptoms-causes/syc-20353447</a:t>
            </a:r>
            <a:endParaRPr lang="en-US" sz="14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8ADB9-FB0F-43E3-B992-64CAC93A0F33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8107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14300"/>
            <a:ext cx="8015287" cy="914400"/>
          </a:xfrm>
        </p:spPr>
        <p:txBody>
          <a:bodyPr/>
          <a:lstStyle/>
          <a:p>
            <a:pPr algn="ctr"/>
            <a:r>
              <a:rPr lang="en-US" smtClean="0"/>
              <a:t>Complications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 Recurrent UTIs were associated with an economic burden due to both sick leave and physician visits. </a:t>
            </a:r>
            <a:endParaRPr lang="en-US" dirty="0" smtClean="0"/>
          </a:p>
          <a:p>
            <a:r>
              <a:rPr lang="en-US" dirty="0" smtClean="0"/>
              <a:t>It has a negative impact on the quality of life (</a:t>
            </a:r>
            <a:r>
              <a:rPr lang="en-US" dirty="0" err="1" smtClean="0"/>
              <a:t>QoL</a:t>
            </a:r>
            <a:r>
              <a:rPr lang="en-US" dirty="0" smtClean="0"/>
              <a:t>)</a:t>
            </a:r>
            <a:r>
              <a:rPr lang="en-US" dirty="0">
                <a:hlinkClick r:id="rId2"/>
              </a:rPr>
              <a:t> </a:t>
            </a:r>
            <a:r>
              <a:rPr lang="en-US" sz="2000" dirty="0">
                <a:hlinkClick r:id="rId2"/>
              </a:rPr>
              <a:t>https://www.ncbi.nlm.nih.gov/pmc/articles/PMC6502976/</a:t>
            </a:r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8ADB9-FB0F-43E3-B992-64CAC93A0F33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44655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14300"/>
            <a:ext cx="8015287" cy="914400"/>
          </a:xfrm>
        </p:spPr>
        <p:txBody>
          <a:bodyPr/>
          <a:lstStyle/>
          <a:p>
            <a:pPr algn="ctr"/>
            <a:r>
              <a:rPr lang="en-US" smtClean="0"/>
              <a:t>Complications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  The burden of recurrent UTIs has both personal and societal aspects.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societal burden includes the clinical and economic burden of the illness, </a:t>
            </a:r>
            <a:endParaRPr lang="en-US" dirty="0" smtClean="0"/>
          </a:p>
          <a:p>
            <a:r>
              <a:rPr lang="en-US" dirty="0" smtClean="0"/>
              <a:t>and </a:t>
            </a:r>
            <a:r>
              <a:rPr lang="en-US" dirty="0"/>
              <a:t>the personal burden includes social and psychological effects which have a negative impact on quality of life (</a:t>
            </a:r>
            <a:r>
              <a:rPr lang="en-US" dirty="0" err="1"/>
              <a:t>QoL</a:t>
            </a:r>
            <a:r>
              <a:rPr lang="en-US" dirty="0"/>
              <a:t>).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8ADB9-FB0F-43E3-B992-64CAC93A0F33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39654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14300"/>
            <a:ext cx="8015287" cy="914400"/>
          </a:xfrm>
        </p:spPr>
        <p:txBody>
          <a:bodyPr/>
          <a:lstStyle/>
          <a:p>
            <a:pPr algn="ctr"/>
            <a:r>
              <a:rPr lang="en-US" smtClean="0"/>
              <a:t>Complications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  </a:t>
            </a:r>
            <a:r>
              <a:rPr lang="en-US" dirty="0" smtClean="0"/>
              <a:t>Recurrent </a:t>
            </a:r>
            <a:r>
              <a:rPr lang="en-US" dirty="0"/>
              <a:t>UTIs are associated with symptoms of anxiety and depression. </a:t>
            </a:r>
            <a:endParaRPr lang="en-US" dirty="0" smtClean="0"/>
          </a:p>
          <a:p>
            <a:r>
              <a:rPr lang="en-US" sz="2400" dirty="0"/>
              <a:t>The personal and societal impacts of recurrent UTIs often overlap. For example, in cases where multiple urine cultures or imaging studies may be required, the diagnostic burden both affects </a:t>
            </a:r>
            <a:r>
              <a:rPr lang="en-US" sz="2400" dirty="0" err="1"/>
              <a:t>QoL</a:t>
            </a:r>
            <a:r>
              <a:rPr lang="en-US" sz="2400" dirty="0"/>
              <a:t> and has a substantial negative economic impact. Costs may be both direct and indirect: work absenteeism, for example, can impact both the economy and a patient’s sense of wellbeing.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8ADB9-FB0F-43E3-B992-64CAC93A0F33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84163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263" y="533400"/>
            <a:ext cx="8015287" cy="609600"/>
          </a:xfrm>
        </p:spPr>
        <p:txBody>
          <a:bodyPr/>
          <a:lstStyle/>
          <a:p>
            <a:pPr algn="ctr"/>
            <a:r>
              <a:rPr lang="en-US" sz="4400" b="1" dirty="0" smtClean="0"/>
              <a:t>Prevention</a:t>
            </a:r>
            <a:r>
              <a:rPr lang="en-US" dirty="0" smtClean="0"/>
              <a:t/>
            </a:r>
            <a:br>
              <a:rPr lang="en-US" dirty="0" smtClean="0"/>
            </a:br>
            <a:endParaRPr lang="ar-JO" dirty="0"/>
          </a:p>
        </p:txBody>
      </p:sp>
      <p:sp>
        <p:nvSpPr>
          <p:cNvPr id="4" name="Rectangle 3"/>
          <p:cNvSpPr/>
          <p:nvPr/>
        </p:nvSpPr>
        <p:spPr>
          <a:xfrm>
            <a:off x="381000" y="1524000"/>
            <a:ext cx="83058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To </a:t>
            </a:r>
            <a:r>
              <a:rPr lang="en-US" sz="2800" dirty="0"/>
              <a:t>help keep bacteria out of </a:t>
            </a:r>
            <a:r>
              <a:rPr lang="en-US" sz="2800" dirty="0" smtClean="0"/>
              <a:t>the </a:t>
            </a:r>
            <a:r>
              <a:rPr lang="en-US" sz="2800" dirty="0"/>
              <a:t>urinary tract: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en-US" sz="2800" b="1" dirty="0"/>
              <a:t>Drink plenty of fluids throughout the day. </a:t>
            </a:r>
            <a:r>
              <a:rPr lang="en-US" sz="2800" dirty="0"/>
              <a:t>Cranberry juice is a good choice.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en-US" sz="2800" dirty="0"/>
              <a:t>Urinate when you feel the need and </a:t>
            </a:r>
            <a:r>
              <a:rPr lang="en-US" sz="2800" dirty="0">
                <a:solidFill>
                  <a:srgbClr val="FF0000"/>
                </a:solidFill>
              </a:rPr>
              <a:t>do not resist the urge.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en-US" sz="2800" dirty="0"/>
              <a:t>Empty your bladder </a:t>
            </a:r>
            <a:r>
              <a:rPr lang="en-US" sz="2800" dirty="0" smtClean="0"/>
              <a:t>completely</a:t>
            </a:r>
            <a:endParaRPr lang="en-US" sz="2800" dirty="0"/>
          </a:p>
          <a:p>
            <a:pPr marL="457200" indent="-457200">
              <a:buFont typeface="Wingdings" pitchFamily="2" charset="2"/>
              <a:buChar char="ü"/>
            </a:pPr>
            <a:r>
              <a:rPr lang="en-US" sz="2800" dirty="0"/>
              <a:t>Wash genitals daily</a:t>
            </a:r>
            <a:r>
              <a:rPr lang="en-US" sz="2800" dirty="0" smtClean="0"/>
              <a:t>.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en-US" sz="2800" dirty="0"/>
              <a:t>Take showers instead of baths.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8ADB9-FB0F-43E3-B992-64CAC93A0F33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263" y="533400"/>
            <a:ext cx="8015287" cy="609600"/>
          </a:xfrm>
        </p:spPr>
        <p:txBody>
          <a:bodyPr/>
          <a:lstStyle/>
          <a:p>
            <a:pPr algn="ctr"/>
            <a:r>
              <a:rPr lang="en-US" sz="4400" b="1" dirty="0" smtClean="0"/>
              <a:t>Prevention</a:t>
            </a:r>
            <a:r>
              <a:rPr lang="en-US" dirty="0" smtClean="0"/>
              <a:t/>
            </a:r>
            <a:br>
              <a:rPr lang="en-US" dirty="0" smtClean="0"/>
            </a:br>
            <a:endParaRPr lang="ar-JO" dirty="0"/>
          </a:p>
        </p:txBody>
      </p:sp>
      <p:sp>
        <p:nvSpPr>
          <p:cNvPr id="4" name="Rectangle 3"/>
          <p:cNvSpPr/>
          <p:nvPr/>
        </p:nvSpPr>
        <p:spPr>
          <a:xfrm>
            <a:off x="381000" y="1524000"/>
            <a:ext cx="830580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To </a:t>
            </a:r>
            <a:r>
              <a:rPr lang="en-US" sz="2800" dirty="0"/>
              <a:t>help keep bacteria out of </a:t>
            </a:r>
            <a:r>
              <a:rPr lang="en-US" sz="2800" dirty="0" smtClean="0"/>
              <a:t>the </a:t>
            </a:r>
            <a:r>
              <a:rPr lang="en-US" sz="2800" dirty="0"/>
              <a:t>urinary tract: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en-US" sz="2800" dirty="0" smtClean="0"/>
              <a:t>For women:</a:t>
            </a:r>
          </a:p>
          <a:p>
            <a:pPr marL="914400" lvl="1" indent="-457200">
              <a:buFont typeface="Wingdings" pitchFamily="2" charset="2"/>
              <a:buChar char="ü"/>
            </a:pPr>
            <a:r>
              <a:rPr lang="en-US" sz="2400" dirty="0" smtClean="0"/>
              <a:t>Always </a:t>
            </a:r>
            <a:r>
              <a:rPr lang="en-US" sz="2400" dirty="0"/>
              <a:t>wipe from the front to the back after having a bowel movement</a:t>
            </a:r>
            <a:r>
              <a:rPr lang="en-US" sz="2400" dirty="0" smtClean="0"/>
              <a:t>.</a:t>
            </a:r>
          </a:p>
          <a:p>
            <a:pPr marL="914400" lvl="1" indent="-457200">
              <a:buFont typeface="Wingdings" pitchFamily="2" charset="2"/>
              <a:buChar char="ü"/>
            </a:pPr>
            <a:r>
              <a:rPr lang="en-US" sz="2400" b="1" dirty="0"/>
              <a:t>Wash up before sex and urinate after it.</a:t>
            </a:r>
            <a:r>
              <a:rPr lang="en-US" sz="2400" dirty="0"/>
              <a:t> </a:t>
            </a:r>
            <a:endParaRPr lang="en-US" sz="2400" dirty="0" smtClean="0"/>
          </a:p>
          <a:p>
            <a:pPr marL="914400" lvl="1" indent="-457200">
              <a:buFont typeface="Wingdings" pitchFamily="2" charset="2"/>
              <a:buChar char="ü"/>
            </a:pPr>
            <a:r>
              <a:rPr lang="en-US" sz="2400" b="1" dirty="0" smtClean="0"/>
              <a:t>Avoid irritating </a:t>
            </a:r>
            <a:r>
              <a:rPr lang="en-US" sz="2400" b="1" dirty="0"/>
              <a:t>feminine products.</a:t>
            </a:r>
            <a:r>
              <a:rPr lang="en-US" sz="2400" dirty="0"/>
              <a:t> Skip douches, deodorant sprays, scented powders, and other potentially irritating feminine </a:t>
            </a:r>
            <a:r>
              <a:rPr lang="en-US" sz="2400" dirty="0" smtClean="0"/>
              <a:t>products</a:t>
            </a:r>
          </a:p>
          <a:p>
            <a:pPr marL="914400" lvl="1" indent="-457200" algn="l">
              <a:buFont typeface="Wingdings" pitchFamily="2" charset="2"/>
              <a:buChar char="ü"/>
            </a:pPr>
            <a:r>
              <a:rPr lang="en-US" sz="2400" b="1" dirty="0" smtClean="0"/>
              <a:t>Avoid some birth control methods;  a</a:t>
            </a:r>
            <a:r>
              <a:rPr lang="en-US" sz="2400" dirty="0"/>
              <a:t> </a:t>
            </a:r>
            <a:r>
              <a:rPr lang="en-US" sz="2400" dirty="0">
                <a:hlinkClick r:id="rId2"/>
              </a:rPr>
              <a:t>diaphragm</a:t>
            </a:r>
            <a:r>
              <a:rPr lang="en-US" sz="2400" dirty="0"/>
              <a:t>, </a:t>
            </a:r>
            <a:r>
              <a:rPr lang="en-US" sz="2400" dirty="0">
                <a:hlinkClick r:id="rId3"/>
              </a:rPr>
              <a:t>spermicide</a:t>
            </a:r>
            <a:r>
              <a:rPr lang="en-US" sz="2400" dirty="0"/>
              <a:t>, or spermicide-lubricated condom </a:t>
            </a:r>
            <a:r>
              <a:rPr lang="en-US" sz="2400" dirty="0" smtClean="0"/>
              <a:t>can </a:t>
            </a:r>
            <a:r>
              <a:rPr lang="en-US" sz="2400" dirty="0"/>
              <a:t>contribute to bacterial growth.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8ADB9-FB0F-43E3-B992-64CAC93A0F33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443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7AC58-560A-4B8A-BEC4-473241E4182A}" type="slidenum">
              <a:rPr lang="en-US" smtClean="0"/>
              <a:pPr/>
              <a:t>46</a:t>
            </a:fld>
            <a:endParaRPr lang="en-US"/>
          </a:p>
        </p:txBody>
      </p:sp>
      <p:pic>
        <p:nvPicPr>
          <p:cNvPr id="1026" name="Picture 2" descr="https://tse1.mm.bing.net/th?id=OIP._lNU4_o3cSv_EO4dybe1sgHaHa&amp;pid=15.1&amp;P=0&amp;w=300&amp;h=3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905000"/>
            <a:ext cx="4343400" cy="419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tse2.mm.bing.net/th?id=OIP.ZSDljLKQKZCN6zKgLxCPGAEsDH&amp;pid=15.1&amp;P=0&amp;w=239&amp;h=16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1905000"/>
            <a:ext cx="3657600" cy="3800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6981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Sexually </a:t>
            </a:r>
            <a:r>
              <a:rPr lang="en-US" smtClean="0"/>
              <a:t>Transmitted Infections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000" dirty="0" smtClean="0"/>
              <a:t>Symptoms </a:t>
            </a:r>
            <a:r>
              <a:rPr lang="en-US" sz="3000" dirty="0"/>
              <a:t>or disease due to the incurable viral infections can be reduced or modified through treatment.</a:t>
            </a:r>
          </a:p>
          <a:p>
            <a:r>
              <a:rPr lang="en-US" sz="3000" dirty="0"/>
              <a:t>STIs are spread predominantly by sexual contact, including vaginal, anal and oral sex. </a:t>
            </a:r>
            <a:endParaRPr lang="en-US" sz="3000" dirty="0" smtClean="0"/>
          </a:p>
          <a:p>
            <a:r>
              <a:rPr lang="en-US" sz="3000" dirty="0" smtClean="0"/>
              <a:t>Some </a:t>
            </a:r>
            <a:r>
              <a:rPr lang="en-US" sz="3000" dirty="0"/>
              <a:t>STIs can also be spread through </a:t>
            </a:r>
            <a:r>
              <a:rPr lang="en-US" sz="3000" dirty="0">
                <a:solidFill>
                  <a:srgbClr val="FF0000"/>
                </a:solidFill>
              </a:rPr>
              <a:t>non-sexual </a:t>
            </a:r>
            <a:r>
              <a:rPr lang="en-US" sz="3000" dirty="0"/>
              <a:t>means such as via blood or blood products. </a:t>
            </a:r>
          </a:p>
          <a:p>
            <a:r>
              <a:rPr lang="en-US" sz="1400" dirty="0">
                <a:hlinkClick r:id="rId2"/>
              </a:rPr>
              <a:t>https://www.who.int/en/news-room/fact-sheets/detail/sexually-transmitted-infections-(stis)</a:t>
            </a:r>
            <a:endParaRPr lang="en-US" sz="1400" dirty="0"/>
          </a:p>
          <a:p>
            <a:endParaRPr lang="en-US" sz="40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8ADB9-FB0F-43E3-B992-64CAC93A0F3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1905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Sexually </a:t>
            </a:r>
            <a:r>
              <a:rPr lang="en-US" smtClean="0"/>
              <a:t>Transmitted Infections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Many </a:t>
            </a:r>
            <a:r>
              <a:rPr lang="en-US" sz="2800" dirty="0"/>
              <a:t>STIs—including syphilis, hepatitis B, HIV, chlamydia, </a:t>
            </a:r>
            <a:r>
              <a:rPr lang="en-US" sz="2800" dirty="0" err="1"/>
              <a:t>gonorrhoea</a:t>
            </a:r>
            <a:r>
              <a:rPr lang="en-US" sz="2800" dirty="0"/>
              <a:t>, herpes, and HPV—can also be transmitted from mother to child </a:t>
            </a:r>
            <a:r>
              <a:rPr lang="en-US" sz="2800" dirty="0">
                <a:solidFill>
                  <a:srgbClr val="FF0000"/>
                </a:solidFill>
              </a:rPr>
              <a:t>during pregnancy </a:t>
            </a:r>
            <a:r>
              <a:rPr lang="en-US" sz="2800" dirty="0"/>
              <a:t>and childbirth.</a:t>
            </a:r>
          </a:p>
          <a:p>
            <a:r>
              <a:rPr lang="en-US" sz="2800" dirty="0"/>
              <a:t>A person can have an STI without having obvious symptoms of disease. </a:t>
            </a:r>
            <a:endParaRPr lang="en-US" sz="2800" dirty="0" smtClean="0"/>
          </a:p>
          <a:p>
            <a:r>
              <a:rPr lang="en-US" sz="2800" dirty="0" smtClean="0"/>
              <a:t>Common </a:t>
            </a:r>
            <a:r>
              <a:rPr lang="en-US" sz="2800" dirty="0"/>
              <a:t>symptoms of STIs include vaginal discharge, urethral discharge or burning in men, genital ulcers, and abdominal pain.</a:t>
            </a:r>
          </a:p>
          <a:p>
            <a:endParaRPr lang="en-US" sz="4000" dirty="0"/>
          </a:p>
          <a:p>
            <a:r>
              <a:rPr lang="en-US" sz="1400" dirty="0">
                <a:hlinkClick r:id="rId2"/>
              </a:rPr>
              <a:t>https://www.who.int/en/news-room/fact-sheets/detail/sexually-transmitted-infections-(stis)</a:t>
            </a:r>
            <a:endParaRPr lang="en-US" sz="1400" dirty="0"/>
          </a:p>
          <a:p>
            <a:endParaRPr lang="en-US" sz="40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8ADB9-FB0F-43E3-B992-64CAC93A0F3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2792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Sexually </a:t>
            </a:r>
            <a:r>
              <a:rPr lang="en-US" smtClean="0"/>
              <a:t>Transmitted Infections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 smtClean="0"/>
              <a:t>Magnitude:</a:t>
            </a:r>
          </a:p>
          <a:p>
            <a:r>
              <a:rPr lang="en-US" sz="2400" dirty="0" smtClean="0"/>
              <a:t>STIs </a:t>
            </a:r>
            <a:r>
              <a:rPr lang="en-US" sz="2400" dirty="0"/>
              <a:t>have a profound impact on sexual and reproductive health worldwide.</a:t>
            </a:r>
          </a:p>
          <a:p>
            <a:pPr lvl="1"/>
            <a:r>
              <a:rPr lang="en-US" sz="2400" dirty="0"/>
              <a:t>More than 1 million STIs are acquired every </a:t>
            </a:r>
            <a:r>
              <a:rPr lang="en-US" sz="2400" dirty="0" smtClean="0"/>
              <a:t>day.</a:t>
            </a:r>
          </a:p>
          <a:p>
            <a:pPr lvl="1"/>
            <a:r>
              <a:rPr lang="en-US" sz="2800" dirty="0" smtClean="0"/>
              <a:t>In 2016, WHO estimated 376 million new infections with 1 of 4 STIs: </a:t>
            </a:r>
          </a:p>
          <a:p>
            <a:pPr lvl="2"/>
            <a:r>
              <a:rPr lang="en-US" sz="2400" dirty="0" smtClean="0"/>
              <a:t>chlamydia (127 million), </a:t>
            </a:r>
          </a:p>
          <a:p>
            <a:pPr lvl="2"/>
            <a:r>
              <a:rPr lang="en-US" sz="2400" dirty="0" err="1" smtClean="0"/>
              <a:t>gonorrhoea</a:t>
            </a:r>
            <a:r>
              <a:rPr lang="en-US" sz="2400" dirty="0" smtClean="0"/>
              <a:t> (87 million), </a:t>
            </a:r>
          </a:p>
          <a:p>
            <a:pPr lvl="2"/>
            <a:r>
              <a:rPr lang="en-US" sz="2400" dirty="0" smtClean="0"/>
              <a:t>syphilis (6.3 million) and </a:t>
            </a:r>
          </a:p>
          <a:p>
            <a:pPr lvl="2"/>
            <a:r>
              <a:rPr lang="en-US" sz="2400" dirty="0" err="1" smtClean="0"/>
              <a:t>trichomoniasis</a:t>
            </a:r>
            <a:r>
              <a:rPr lang="en-US" sz="2400" dirty="0" smtClean="0"/>
              <a:t> (156 million). </a:t>
            </a:r>
            <a:endParaRPr lang="en-US" sz="3600" dirty="0" smtClean="0"/>
          </a:p>
          <a:p>
            <a:r>
              <a:rPr lang="en-US" sz="1400" dirty="0" smtClean="0">
                <a:hlinkClick r:id="rId2"/>
              </a:rPr>
              <a:t>https</a:t>
            </a:r>
            <a:r>
              <a:rPr lang="en-US" sz="1400" dirty="0">
                <a:hlinkClick r:id="rId2"/>
              </a:rPr>
              <a:t>://www.who.int/en/news-room/fact-sheets/detail/sexually-transmitted-infections-(stis)</a:t>
            </a:r>
            <a:endParaRPr lang="en-US" sz="1400" dirty="0"/>
          </a:p>
          <a:p>
            <a:endParaRPr lang="en-US" sz="40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8ADB9-FB0F-43E3-B992-64CAC93A0F3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9226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Sexually </a:t>
            </a:r>
            <a:r>
              <a:rPr lang="en-US" smtClean="0"/>
              <a:t>Transmitted Infections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 smtClean="0"/>
              <a:t>Magnitude:</a:t>
            </a:r>
          </a:p>
          <a:p>
            <a:pPr lvl="1"/>
            <a:r>
              <a:rPr lang="en-US" sz="2400" dirty="0" smtClean="0"/>
              <a:t>More </a:t>
            </a:r>
            <a:r>
              <a:rPr lang="en-US" sz="2400" dirty="0"/>
              <a:t>than 500 million people are living with genital HSV (herpes) infection and </a:t>
            </a:r>
            <a:endParaRPr lang="en-US" sz="2400" dirty="0" smtClean="0"/>
          </a:p>
          <a:p>
            <a:pPr lvl="1"/>
            <a:r>
              <a:rPr lang="en-US" sz="2400" dirty="0" smtClean="0"/>
              <a:t>an </a:t>
            </a:r>
            <a:r>
              <a:rPr lang="en-US" sz="2400" dirty="0"/>
              <a:t>estimated 300 million women have an HPV infection, the primary cause of </a:t>
            </a:r>
            <a:r>
              <a:rPr lang="en-US" sz="2400" b="1" dirty="0">
                <a:solidFill>
                  <a:srgbClr val="FF0000"/>
                </a:solidFill>
              </a:rPr>
              <a:t>cervical cancer</a:t>
            </a:r>
            <a:r>
              <a:rPr lang="en-US" sz="2400" dirty="0" smtClean="0"/>
              <a:t>.</a:t>
            </a:r>
          </a:p>
          <a:p>
            <a:pPr lvl="1"/>
            <a:r>
              <a:rPr lang="en-US" sz="2400" dirty="0" smtClean="0"/>
              <a:t> </a:t>
            </a:r>
            <a:r>
              <a:rPr lang="en-US" sz="2400" dirty="0"/>
              <a:t>An estimated 240 million people are living with chronic hepatitis B globally</a:t>
            </a:r>
            <a:r>
              <a:rPr lang="en-US" sz="2400" dirty="0" smtClean="0"/>
              <a:t>.</a:t>
            </a:r>
          </a:p>
          <a:p>
            <a:pPr marL="457200" lvl="1" indent="0">
              <a:buNone/>
            </a:pPr>
            <a:r>
              <a:rPr lang="en-US" sz="2400" dirty="0" smtClean="0"/>
              <a:t> </a:t>
            </a:r>
            <a:r>
              <a:rPr lang="en-US" sz="2400" b="1" dirty="0">
                <a:solidFill>
                  <a:srgbClr val="FF0000"/>
                </a:solidFill>
              </a:rPr>
              <a:t>Both HPV and hepatitis B infections are preventable with vaccination</a:t>
            </a:r>
            <a:r>
              <a:rPr lang="en-US" sz="2400" b="1" dirty="0" smtClean="0">
                <a:solidFill>
                  <a:srgbClr val="FF0000"/>
                </a:solidFill>
              </a:rPr>
              <a:t>.</a:t>
            </a:r>
            <a:endParaRPr lang="en-US" sz="4000" dirty="0"/>
          </a:p>
          <a:p>
            <a:r>
              <a:rPr lang="en-US" sz="1400" dirty="0">
                <a:hlinkClick r:id="rId2"/>
              </a:rPr>
              <a:t>https://www.who.int/en/news-room/fact-sheets/detail/sexually-transmitted-infections-(stis)</a:t>
            </a:r>
            <a:endParaRPr lang="en-US" sz="1400" dirty="0"/>
          </a:p>
          <a:p>
            <a:endParaRPr lang="en-US" sz="40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8ADB9-FB0F-43E3-B992-64CAC93A0F3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3411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Sexually </a:t>
            </a:r>
            <a:r>
              <a:rPr lang="en-US" smtClean="0"/>
              <a:t>Transmitted Infections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Impact</a:t>
            </a:r>
            <a:r>
              <a:rPr lang="en-US" dirty="0"/>
              <a:t>:</a:t>
            </a:r>
          </a:p>
          <a:p>
            <a:r>
              <a:rPr lang="en-US" dirty="0"/>
              <a:t>STIs can have serious consequences beyond the immediate impact of the infection itself.</a:t>
            </a:r>
          </a:p>
          <a:p>
            <a:r>
              <a:rPr lang="en-US" dirty="0"/>
              <a:t>STIs like herpes and syphilis can increase the risk of </a:t>
            </a:r>
            <a:r>
              <a:rPr lang="en-US" dirty="0">
                <a:solidFill>
                  <a:srgbClr val="FF0000"/>
                </a:solidFill>
              </a:rPr>
              <a:t>HIV</a:t>
            </a:r>
            <a:r>
              <a:rPr lang="en-US" dirty="0"/>
              <a:t> acquisition three-fold or more.</a:t>
            </a:r>
          </a:p>
          <a:p>
            <a:r>
              <a:rPr lang="en-US" sz="1400" dirty="0" smtClean="0">
                <a:hlinkClick r:id="rId2"/>
              </a:rPr>
              <a:t>https</a:t>
            </a:r>
            <a:r>
              <a:rPr lang="en-US" sz="1400" dirty="0">
                <a:hlinkClick r:id="rId2"/>
              </a:rPr>
              <a:t>://www.who.int/en/news-room/fact-sheets/detail/sexually-transmitted-infections-(stis)</a:t>
            </a:r>
            <a:endParaRPr lang="en-US" sz="1400" dirty="0"/>
          </a:p>
          <a:p>
            <a:endParaRPr lang="en-US" sz="40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8ADB9-FB0F-43E3-B992-64CAC93A0F3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514875"/>
      </p:ext>
    </p:extLst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B27F43C3424F14B9B09E11064185262" ma:contentTypeVersion="2" ma:contentTypeDescription="Create a new document." ma:contentTypeScope="" ma:versionID="8778982535be8039c0c0b016c741dd98">
  <xsd:schema xmlns:xsd="http://www.w3.org/2001/XMLSchema" xmlns:xs="http://www.w3.org/2001/XMLSchema" xmlns:p="http://schemas.microsoft.com/office/2006/metadata/properties" xmlns:ns2="cfb739ad-8775-4f5f-a2cf-07c24ded535e" targetNamespace="http://schemas.microsoft.com/office/2006/metadata/properties" ma:root="true" ma:fieldsID="38f23c1e3c74877df0cf7dbc76035582" ns2:_="">
    <xsd:import namespace="cfb739ad-8775-4f5f-a2cf-07c24ded535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b739ad-8775-4f5f-a2cf-07c24ded535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C36F949-51D0-49AB-91DC-F44E1C622904}"/>
</file>

<file path=customXml/itemProps2.xml><?xml version="1.0" encoding="utf-8"?>
<ds:datastoreItem xmlns:ds="http://schemas.openxmlformats.org/officeDocument/2006/customXml" ds:itemID="{0BB91E17-13D7-4D4F-90AD-668B87A1BE0E}"/>
</file>

<file path=customXml/itemProps3.xml><?xml version="1.0" encoding="utf-8"?>
<ds:datastoreItem xmlns:ds="http://schemas.openxmlformats.org/officeDocument/2006/customXml" ds:itemID="{89FA96CE-43A0-446F-A589-67B5983D5106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5590</TotalTime>
  <Words>2012</Words>
  <Application>Microsoft Office PowerPoint</Application>
  <PresentationFormat>On-screen Show (4:3)</PresentationFormat>
  <Paragraphs>313</Paragraphs>
  <Slides>46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47" baseType="lpstr">
      <vt:lpstr>Radial</vt:lpstr>
      <vt:lpstr>Public Health Perspective of Urogenital Infections</vt:lpstr>
      <vt:lpstr>Urogenital Infections</vt:lpstr>
      <vt:lpstr>Sexually Transmitted Infections</vt:lpstr>
      <vt:lpstr>Sexually Transmitted Infections</vt:lpstr>
      <vt:lpstr>Sexually Transmitted Infections</vt:lpstr>
      <vt:lpstr>Sexually Transmitted Infections</vt:lpstr>
      <vt:lpstr>Sexually Transmitted Infections</vt:lpstr>
      <vt:lpstr>Sexually Transmitted Infections</vt:lpstr>
      <vt:lpstr>Sexually Transmitted Infections</vt:lpstr>
      <vt:lpstr>Sexually Transmitted Infections</vt:lpstr>
      <vt:lpstr>Sexually Transmitted Infections</vt:lpstr>
      <vt:lpstr>Sexually Transmitted Infections</vt:lpstr>
      <vt:lpstr>Sexually Transmitted Infections</vt:lpstr>
      <vt:lpstr>Sexually Transmitted Infections</vt:lpstr>
      <vt:lpstr>Sexually Transmitted Infections</vt:lpstr>
      <vt:lpstr>Sexually Transmitted Infections</vt:lpstr>
      <vt:lpstr>Sexually Transmitted Infections</vt:lpstr>
      <vt:lpstr>Sexually Transmitted Infections</vt:lpstr>
      <vt:lpstr>Sexually Transmitted Infections</vt:lpstr>
      <vt:lpstr>PowerPoint Presentation</vt:lpstr>
      <vt:lpstr>Sexually Transmitted Infections</vt:lpstr>
      <vt:lpstr>Urinary Tract Infections (UTI)</vt:lpstr>
      <vt:lpstr>PowerPoint Presentation</vt:lpstr>
      <vt:lpstr>Urinary Tract Infection</vt:lpstr>
      <vt:lpstr>Symptoms of Urinary Tract Infection </vt:lpstr>
      <vt:lpstr>Magnitude</vt:lpstr>
      <vt:lpstr>Magnitude</vt:lpstr>
      <vt:lpstr>Magnitude</vt:lpstr>
      <vt:lpstr> Culture in UTI</vt:lpstr>
      <vt:lpstr>Classification</vt:lpstr>
      <vt:lpstr>Classification</vt:lpstr>
      <vt:lpstr>Classification</vt:lpstr>
      <vt:lpstr>Classification</vt:lpstr>
      <vt:lpstr>Risk Factors</vt:lpstr>
      <vt:lpstr>PowerPoint Presentation</vt:lpstr>
      <vt:lpstr>PowerPoint Presentation</vt:lpstr>
      <vt:lpstr>Risk factors</vt:lpstr>
      <vt:lpstr>Complications</vt:lpstr>
      <vt:lpstr>Complications</vt:lpstr>
      <vt:lpstr>Complications</vt:lpstr>
      <vt:lpstr>Complications</vt:lpstr>
      <vt:lpstr>Complications</vt:lpstr>
      <vt:lpstr>Complications</vt:lpstr>
      <vt:lpstr>Prevention </vt:lpstr>
      <vt:lpstr>Prevention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Urinary Tract Infection</dc:title>
  <dc:creator>Michele</dc:creator>
  <cp:lastModifiedBy>Dell-i7</cp:lastModifiedBy>
  <cp:revision>86</cp:revision>
  <dcterms:created xsi:type="dcterms:W3CDTF">2007-02-13T20:40:55Z</dcterms:created>
  <dcterms:modified xsi:type="dcterms:W3CDTF">2021-05-01T08:47:42Z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0x0101007B27F43C3424F14B9B09E11064185262</vt:lpwstr>
  </property>
</Properties>
</file>