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2" r:id="rId4"/>
    <p:sldId id="307" r:id="rId5"/>
    <p:sldId id="342" r:id="rId6"/>
    <p:sldId id="323" r:id="rId7"/>
    <p:sldId id="343" r:id="rId8"/>
    <p:sldId id="345" r:id="rId9"/>
    <p:sldId id="344" r:id="rId10"/>
    <p:sldId id="268" r:id="rId11"/>
    <p:sldId id="324" r:id="rId12"/>
    <p:sldId id="269" r:id="rId13"/>
    <p:sldId id="287" r:id="rId14"/>
    <p:sldId id="288" r:id="rId15"/>
    <p:sldId id="289" r:id="rId16"/>
    <p:sldId id="290" r:id="rId17"/>
    <p:sldId id="325" r:id="rId18"/>
    <p:sldId id="270" r:id="rId19"/>
    <p:sldId id="327" r:id="rId20"/>
    <p:sldId id="328" r:id="rId21"/>
    <p:sldId id="271" r:id="rId22"/>
    <p:sldId id="339" r:id="rId23"/>
    <p:sldId id="340" r:id="rId24"/>
    <p:sldId id="341" r:id="rId25"/>
    <p:sldId id="332" r:id="rId26"/>
    <p:sldId id="337" r:id="rId27"/>
    <p:sldId id="338" r:id="rId28"/>
    <p:sldId id="291" r:id="rId29"/>
    <p:sldId id="309" r:id="rId30"/>
    <p:sldId id="272" r:id="rId31"/>
    <p:sldId id="286" r:id="rId32"/>
    <p:sldId id="274" r:id="rId33"/>
    <p:sldId id="275" r:id="rId34"/>
    <p:sldId id="329" r:id="rId35"/>
    <p:sldId id="285" r:id="rId36"/>
    <p:sldId id="331" r:id="rId37"/>
    <p:sldId id="276" r:id="rId38"/>
    <p:sldId id="277" r:id="rId39"/>
    <p:sldId id="346" r:id="rId40"/>
    <p:sldId id="278" r:id="rId41"/>
    <p:sldId id="279" r:id="rId42"/>
    <p:sldId id="330" r:id="rId43"/>
    <p:sldId id="281" r:id="rId44"/>
    <p:sldId id="284" r:id="rId45"/>
    <p:sldId id="294" r:id="rId46"/>
    <p:sldId id="304" r:id="rId47"/>
    <p:sldId id="297" r:id="rId48"/>
    <p:sldId id="296" r:id="rId49"/>
    <p:sldId id="298" r:id="rId50"/>
    <p:sldId id="299" r:id="rId51"/>
    <p:sldId id="317" r:id="rId52"/>
    <p:sldId id="300" r:id="rId53"/>
    <p:sldId id="305" r:id="rId54"/>
    <p:sldId id="318" r:id="rId55"/>
    <p:sldId id="301" r:id="rId56"/>
    <p:sldId id="320" r:id="rId57"/>
    <p:sldId id="302" r:id="rId58"/>
    <p:sldId id="321" r:id="rId59"/>
    <p:sldId id="32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65843C-CDFB-4B03-B077-42135A38166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D95A4B-96B0-4863-AA47-ABEF85C440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Thyroid Disorders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7772400" cy="29718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tx1"/>
                </a:solidFill>
              </a:rPr>
              <a:t>DR.AHMAD TARAWNEH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1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THYROTOXICOSIS</a:t>
            </a:r>
            <a:endParaRPr lang="en-US" dirty="0"/>
          </a:p>
        </p:txBody>
      </p:sp>
      <p:pic>
        <p:nvPicPr>
          <p:cNvPr id="7170" name="Picture 2" descr="C:\Users\hussam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10091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7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hmad\Desktop\THYR SYM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500034" y="2643182"/>
            <a:ext cx="4040188" cy="1500198"/>
          </a:xfrm>
        </p:spPr>
        <p:txBody>
          <a:bodyPr/>
          <a:lstStyle/>
          <a:p>
            <a:r>
              <a:rPr lang="en-US" dirty="0" smtClean="0"/>
              <a:t>Graves' </a:t>
            </a:r>
            <a:r>
              <a:rPr lang="en-US" dirty="0" err="1" smtClean="0"/>
              <a:t>ophtholmopathy</a:t>
            </a:r>
            <a:endParaRPr lang="en-US" dirty="0" smtClean="0"/>
          </a:p>
          <a:p>
            <a:r>
              <a:rPr lang="en-US" dirty="0" smtClean="0"/>
              <a:t>Graves  </a:t>
            </a:r>
            <a:r>
              <a:rPr lang="en-US" dirty="0" err="1" smtClean="0"/>
              <a:t>dermopathy</a:t>
            </a:r>
            <a:endParaRPr lang="en-US" dirty="0" smtClean="0"/>
          </a:p>
          <a:p>
            <a:r>
              <a:rPr lang="en-US" dirty="0" smtClean="0"/>
              <a:t>Thyroid  </a:t>
            </a:r>
            <a:r>
              <a:rPr lang="en-US" dirty="0" err="1" smtClean="0"/>
              <a:t>acrpoachy</a:t>
            </a:r>
            <a:r>
              <a:rPr lang="en-US" dirty="0" smtClean="0"/>
              <a:t> </a:t>
            </a:r>
            <a:endParaRPr lang="ar-EG" dirty="0"/>
          </a:p>
        </p:txBody>
      </p:sp>
      <p:pic>
        <p:nvPicPr>
          <p:cNvPr id="8197" name="Picture 5" descr="C:\Users\hussam\Desktop\images19Q91PK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6314" y="571480"/>
            <a:ext cx="3857652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hmad\Desktop\TH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572008"/>
            <a:ext cx="3697287" cy="185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30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Causes of Thyrotoxicosis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 smtClean="0">
                <a:solidFill>
                  <a:srgbClr val="C00000"/>
                </a:solidFill>
              </a:rPr>
              <a:t>Disorders with increased Iodine uptake: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thyrotoxicosis</a:t>
            </a:r>
            <a:r>
              <a:rPr lang="en-US" b="1" dirty="0" smtClean="0">
                <a:solidFill>
                  <a:srgbClr val="C00000"/>
                </a:solidFill>
              </a:rPr>
              <a:t> with hyperthyroidism )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651510" indent="-514350" algn="l" rtl="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Graves’ disease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Toxic MNG/adenoma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Inherited non-immune hyperthyroidism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Hyperthyroidism due to </a:t>
            </a:r>
            <a:r>
              <a:rPr lang="en-US" dirty="0" err="1" smtClean="0"/>
              <a:t>thyrotropin</a:t>
            </a:r>
            <a:r>
              <a:rPr lang="en-US" dirty="0" smtClean="0"/>
              <a:t> secretion (TSH-</a:t>
            </a:r>
            <a:r>
              <a:rPr lang="en-US" dirty="0" err="1" smtClean="0"/>
              <a:t>oma</a:t>
            </a:r>
            <a:r>
              <a:rPr lang="en-US" dirty="0" smtClean="0"/>
              <a:t>). </a:t>
            </a:r>
          </a:p>
          <a:p>
            <a:pPr marL="651510" indent="-514350" algn="l" rtl="0">
              <a:buFont typeface="Wingdings 2"/>
              <a:buAutoNum type="arabicPeriod"/>
            </a:pPr>
            <a:r>
              <a:rPr lang="en-US" dirty="0" smtClean="0"/>
              <a:t>HCG-induced hyperthyroidism – Associated with pregnancy or </a:t>
            </a:r>
            <a:r>
              <a:rPr lang="en-US" dirty="0"/>
              <a:t>Trophoblastic </a:t>
            </a:r>
            <a:r>
              <a:rPr lang="en-US" dirty="0" smtClean="0"/>
              <a:t>Tumors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724400"/>
          </a:xfrm>
        </p:spPr>
        <p:txBody>
          <a:bodyPr/>
          <a:lstStyle/>
          <a:p>
            <a:pPr algn="l" rtl="0"/>
            <a:r>
              <a:rPr lang="en-US" sz="2800" b="1" dirty="0" smtClean="0">
                <a:solidFill>
                  <a:srgbClr val="C00000"/>
                </a:solidFill>
              </a:rPr>
              <a:t>Disorders with decreased Iodine uptake</a:t>
            </a:r>
            <a:r>
              <a:rPr lang="en-US" sz="28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  <a:sym typeface="Wingdings" pitchFamily="2" charset="2"/>
              </a:rPr>
              <a:t>Thyrotoxicosis</a:t>
            </a:r>
            <a:r>
              <a:rPr lang="en-US" sz="2800" b="1" dirty="0" smtClean="0">
                <a:solidFill>
                  <a:srgbClr val="C00000"/>
                </a:solidFill>
                <a:sym typeface="Wingdings" pitchFamily="2" charset="2"/>
              </a:rPr>
              <a:t> without hyperthyroidism 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651510" indent="-514350" algn="l" rtl="0">
              <a:buAutoNum type="arabicPeriod"/>
            </a:pPr>
            <a:r>
              <a:rPr lang="en-US" sz="3600" dirty="0" err="1" smtClean="0"/>
              <a:t>Thyroiditis</a:t>
            </a:r>
            <a:r>
              <a:rPr lang="en-US" sz="3600" dirty="0" smtClean="0"/>
              <a:t>!!!!</a:t>
            </a:r>
          </a:p>
          <a:p>
            <a:pPr marL="651510" indent="-514350" algn="l" rtl="0">
              <a:buAutoNum type="arabicPeriod"/>
            </a:pPr>
            <a:r>
              <a:rPr lang="en-US" sz="3600" dirty="0" smtClean="0"/>
              <a:t>Iatrogenic thyrotoxicosis</a:t>
            </a:r>
          </a:p>
          <a:p>
            <a:pPr marL="651510" indent="-514350" algn="l" rtl="0">
              <a:buAutoNum type="arabicPeriod"/>
            </a:pPr>
            <a:r>
              <a:rPr lang="en-US" sz="3600" dirty="0" err="1" smtClean="0"/>
              <a:t>Strauma</a:t>
            </a:r>
            <a:r>
              <a:rPr lang="en-US" sz="3600" dirty="0" smtClean="0"/>
              <a:t> </a:t>
            </a:r>
            <a:r>
              <a:rPr lang="en-US" sz="3600" dirty="0" err="1" smtClean="0"/>
              <a:t>ovarii</a:t>
            </a:r>
            <a:endParaRPr lang="en-US" sz="3600" dirty="0" smtClean="0"/>
          </a:p>
          <a:p>
            <a:pPr marL="651510" indent="-514350" algn="l" rtl="0">
              <a:buAutoNum type="arabicPeriod"/>
            </a:pPr>
            <a:r>
              <a:rPr lang="en-US" sz="3600" dirty="0" smtClean="0"/>
              <a:t>Metastatic thyroid carcinoma</a:t>
            </a:r>
          </a:p>
          <a:p>
            <a:pPr marL="137160" indent="0" algn="l" rtl="0">
              <a:buNone/>
            </a:pPr>
            <a:endParaRPr lang="en-US" dirty="0" smtClean="0"/>
          </a:p>
          <a:p>
            <a:pPr marL="651510" indent="-514350" algn="l" rtl="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2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 marL="13716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DO </a:t>
            </a:r>
            <a:r>
              <a:rPr lang="en-US" b="1" dirty="0">
                <a:solidFill>
                  <a:srgbClr val="C00000"/>
                </a:solidFill>
              </a:rPr>
              <a:t>NOT DO THYROID UPTAKE AND SCAN DURING PREGNANCY.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27" y="1447799"/>
            <a:ext cx="39624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128" y="1447799"/>
            <a:ext cx="3422072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24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ussam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1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42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C:\Users\ahmad\Desktop\AJGP-0102-2021-Focus-Croker-Thyroid-Disease-Diagnostic-Fig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65275" y="2271712"/>
            <a:ext cx="72390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hussam\Desktop\bbmapAsse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05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5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AUTOANTIBODIES</a:t>
            </a:r>
            <a:endParaRPr lang="ar-EG" dirty="0"/>
          </a:p>
        </p:txBody>
      </p:sp>
      <p:pic>
        <p:nvPicPr>
          <p:cNvPr id="7170" name="Picture 2" descr="C:\Users\ahmad\Desktop\Screenshot (107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effectLst/>
              </a:rPr>
              <a:t>The thyroid is one of the largest of the endocrine organs, weighing approximately 15 to 20 g.</a:t>
            </a:r>
          </a:p>
          <a:p>
            <a:pPr algn="l" rtl="0"/>
            <a:r>
              <a:rPr lang="en-US" dirty="0" smtClean="0"/>
              <a:t>It has a tremendous </a:t>
            </a:r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potential </a:t>
            </a:r>
            <a:r>
              <a:rPr lang="en-US" dirty="0" smtClean="0">
                <a:effectLst/>
              </a:rPr>
              <a:t>for growth  </a:t>
            </a:r>
          </a:p>
          <a:p>
            <a:pPr marL="137160" indent="0" algn="l" rtl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</a:t>
            </a:r>
            <a:r>
              <a:rPr lang="en-US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dirty="0" smtClean="0">
                <a:effectLst/>
              </a:rPr>
              <a:t>termed a </a:t>
            </a:r>
            <a:r>
              <a:rPr lang="en-US" i="1" dirty="0" smtClean="0">
                <a:effectLst/>
              </a:rPr>
              <a:t>goiter,</a:t>
            </a:r>
            <a:r>
              <a:rPr lang="en-US" dirty="0" smtClean="0">
                <a:effectLst/>
              </a:rPr>
              <a:t> </a:t>
            </a:r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effectLst/>
              </a:rPr>
              <a:t>can weigh many </a:t>
            </a:r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effectLst/>
              </a:rPr>
              <a:t>hundreds of grams.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4958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94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Subclinical Hyperthyroidism: </a:t>
            </a:r>
            <a:br>
              <a:rPr lang="en-US" b="1" dirty="0" smtClean="0"/>
            </a:b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normal </a:t>
            </a:r>
            <a:r>
              <a:rPr lang="en-US" dirty="0"/>
              <a:t>serum free </a:t>
            </a:r>
            <a:r>
              <a:rPr lang="en-US" dirty="0" err="1"/>
              <a:t>thyroxine</a:t>
            </a:r>
            <a:r>
              <a:rPr lang="en-US" dirty="0"/>
              <a:t> and </a:t>
            </a:r>
            <a:r>
              <a:rPr lang="en-US" dirty="0" err="1"/>
              <a:t>triiodothyronine</a:t>
            </a:r>
            <a:r>
              <a:rPr lang="en-US" dirty="0"/>
              <a:t> levels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with a thyroid stimulating hormone (TSH) below normal range (usually &lt; 0.1 mu/l) </a:t>
            </a:r>
            <a:endParaRPr lang="en-US" dirty="0" smtClean="0"/>
          </a:p>
          <a:p>
            <a:pPr algn="l" rtl="0"/>
            <a:endParaRPr lang="ar-EG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importance in </a:t>
            </a:r>
            <a:r>
              <a:rPr lang="en-US" dirty="0" err="1"/>
              <a:t>recognising</a:t>
            </a:r>
            <a:r>
              <a:rPr lang="en-US" dirty="0"/>
              <a:t> subclinical hyperthyroidism lies in the potential effect on the </a:t>
            </a:r>
            <a:r>
              <a:rPr lang="en-US" b="1" dirty="0"/>
              <a:t>cardiovascular system (</a:t>
            </a:r>
            <a:r>
              <a:rPr lang="en-US" b="1" dirty="0" err="1"/>
              <a:t>atrial</a:t>
            </a:r>
            <a:r>
              <a:rPr lang="en-US" b="1" dirty="0"/>
              <a:t> fibrillation) and bone metabolism (osteoporosis). </a:t>
            </a:r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In cases of Graves’ disease, toxic MNG or adenoma: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Anti-thyroid medications,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 err="1" smtClean="0"/>
              <a:t>carbimazole</a:t>
            </a:r>
            <a:endParaRPr lang="en-US" dirty="0" smtClean="0"/>
          </a:p>
          <a:p>
            <a:pPr marL="651510" indent="-514350" algn="l" rtl="0">
              <a:buAutoNum type="arabicPeriod"/>
            </a:pPr>
            <a:r>
              <a:rPr lang="en-US" dirty="0" smtClean="0"/>
              <a:t>I131 treatment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Surgery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Temporary beta blockers for symptoms control.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In cases of </a:t>
            </a:r>
            <a:r>
              <a:rPr lang="en-US" b="1" dirty="0" err="1" smtClean="0">
                <a:solidFill>
                  <a:srgbClr val="C00000"/>
                </a:solidFill>
              </a:rPr>
              <a:t>subacute</a:t>
            </a:r>
            <a:r>
              <a:rPr lang="en-US" b="1" dirty="0" smtClean="0">
                <a:solidFill>
                  <a:srgbClr val="C00000"/>
                </a:solidFill>
              </a:rPr>
              <a:t> thyroiditis </a:t>
            </a:r>
            <a:r>
              <a:rPr lang="en-US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dirty="0"/>
              <a:t>Temporary beta </a:t>
            </a:r>
            <a:r>
              <a:rPr lang="en-US" dirty="0" smtClean="0"/>
              <a:t>blockers, NSAID’s and/or steroids for symptoms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6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A 42-year-old woman presents to </a:t>
            </a:r>
            <a:r>
              <a:rPr lang="en-US" dirty="0" err="1"/>
              <a:t>to</a:t>
            </a:r>
            <a:r>
              <a:rPr lang="en-US" dirty="0"/>
              <a:t> the Endocrinology Clinic with feelings of anxiety. </a:t>
            </a:r>
            <a:r>
              <a:rPr lang="en-US" dirty="0" smtClean="0"/>
              <a:t>She has </a:t>
            </a:r>
            <a:r>
              <a:rPr lang="en-US" dirty="0"/>
              <a:t>lost weight over the past few months </a:t>
            </a:r>
            <a:r>
              <a:rPr lang="en-US" dirty="0" smtClean="0"/>
              <a:t>, she also c/o  palpitations, fine tremor and she noticed  eye bulging. </a:t>
            </a:r>
          </a:p>
          <a:p>
            <a:pPr algn="l" rtl="0"/>
            <a:r>
              <a:rPr lang="en-US" dirty="0" smtClean="0"/>
              <a:t>Pulse 120 regular Labs : t4 18 (11-22) , </a:t>
            </a:r>
            <a:r>
              <a:rPr lang="en-US" dirty="0" err="1" smtClean="0"/>
              <a:t>tsh</a:t>
            </a:r>
            <a:r>
              <a:rPr lang="en-US" dirty="0" smtClean="0"/>
              <a:t> less than .005 , ESR 10 </a:t>
            </a:r>
          </a:p>
          <a:p>
            <a:pPr algn="l" rtl="0"/>
            <a:r>
              <a:rPr lang="en-US" dirty="0" smtClean="0"/>
              <a:t>What to do next ??</a:t>
            </a:r>
          </a:p>
          <a:p>
            <a:pPr algn="l" rtl="0"/>
            <a:r>
              <a:rPr lang="en-US" dirty="0" smtClean="0"/>
              <a:t>1. reassurance </a:t>
            </a:r>
          </a:p>
          <a:p>
            <a:pPr algn="l" rtl="0"/>
            <a:r>
              <a:rPr lang="en-US" dirty="0" smtClean="0"/>
              <a:t>2.b.blocker and </a:t>
            </a:r>
            <a:r>
              <a:rPr lang="en-US" dirty="0" err="1" smtClean="0"/>
              <a:t>rtc</a:t>
            </a:r>
            <a:r>
              <a:rPr lang="en-US" dirty="0" smtClean="0"/>
              <a:t> after 2 months </a:t>
            </a:r>
          </a:p>
          <a:p>
            <a:pPr algn="l" rtl="0"/>
            <a:r>
              <a:rPr lang="en-US" dirty="0" smtClean="0"/>
              <a:t>3.order T3 </a:t>
            </a:r>
          </a:p>
          <a:p>
            <a:pPr algn="l" rtl="0"/>
            <a:r>
              <a:rPr lang="en-US" dirty="0" smtClean="0"/>
              <a:t>4.thyroxine 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T3 15 PMOL/L (3.5-5)</a:t>
            </a:r>
          </a:p>
          <a:p>
            <a:pPr algn="l" rtl="0"/>
            <a:r>
              <a:rPr lang="en-US" dirty="0" smtClean="0"/>
              <a:t>Thyroid uptake and scan shows increased uptake consistent with graves </a:t>
            </a:r>
          </a:p>
          <a:p>
            <a:pPr algn="l" rtl="0"/>
            <a:r>
              <a:rPr lang="en-US" dirty="0" smtClean="0"/>
              <a:t>TRAB POSITIVE </a:t>
            </a:r>
          </a:p>
          <a:p>
            <a:pPr algn="l" rtl="0"/>
            <a:r>
              <a:rPr lang="en-US" dirty="0" smtClean="0"/>
              <a:t>She received anti thyroid drug </a:t>
            </a:r>
            <a:r>
              <a:rPr lang="en-US" dirty="0" err="1" smtClean="0"/>
              <a:t>carbimazole</a:t>
            </a:r>
            <a:r>
              <a:rPr lang="en-US" dirty="0" smtClean="0"/>
              <a:t> </a:t>
            </a:r>
            <a:r>
              <a:rPr lang="en-US" dirty="0" smtClean="0"/>
              <a:t>and b .blockers 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One month later pt present with fever and sore </a:t>
            </a:r>
            <a:r>
              <a:rPr lang="en-US" dirty="0" err="1" smtClean="0"/>
              <a:t>thraot</a:t>
            </a:r>
            <a:r>
              <a:rPr lang="en-US" dirty="0"/>
              <a:t> </a:t>
            </a:r>
            <a:r>
              <a:rPr lang="en-US" dirty="0" smtClean="0"/>
              <a:t>,TFT within normal range ???</a:t>
            </a:r>
          </a:p>
          <a:p>
            <a:pPr algn="l" rtl="0"/>
            <a:r>
              <a:rPr lang="en-US" dirty="0" smtClean="0"/>
              <a:t>1.perscribe antibiotic and Reassurance</a:t>
            </a:r>
          </a:p>
          <a:p>
            <a:pPr algn="l" rtl="0"/>
            <a:r>
              <a:rPr lang="en-US" dirty="0" smtClean="0"/>
              <a:t>2.discontinue anti thyroid </a:t>
            </a:r>
            <a:r>
              <a:rPr lang="en-US" dirty="0" err="1" smtClean="0"/>
              <a:t>durg</a:t>
            </a:r>
            <a:r>
              <a:rPr lang="en-US" dirty="0" smtClean="0"/>
              <a:t> (ATD)</a:t>
            </a:r>
          </a:p>
          <a:p>
            <a:pPr algn="l" rtl="0"/>
            <a:r>
              <a:rPr lang="en-US" dirty="0" smtClean="0"/>
              <a:t>3.  </a:t>
            </a:r>
            <a:r>
              <a:rPr lang="en-US" dirty="0" err="1" smtClean="0"/>
              <a:t>cbc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4.increase dose of ATD </a:t>
            </a:r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 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A 48-year-old woman presents to her General Practitioner (GP) with a two-week history </a:t>
            </a:r>
            <a:r>
              <a:rPr lang="en-US" dirty="0" smtClean="0"/>
              <a:t>of malaise </a:t>
            </a:r>
            <a:r>
              <a:rPr lang="en-US" dirty="0"/>
              <a:t>and anterior neck pain. She explains that she has been suffering from what seems </a:t>
            </a:r>
            <a:r>
              <a:rPr lang="en-US" dirty="0" smtClean="0"/>
              <a:t>like a </a:t>
            </a:r>
            <a:r>
              <a:rPr lang="en-US" dirty="0"/>
              <a:t>severe flu-like illness.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her pulse </a:t>
            </a:r>
            <a:r>
              <a:rPr lang="en-US" dirty="0" smtClean="0"/>
              <a:t> 118 </a:t>
            </a:r>
            <a:r>
              <a:rPr lang="en-US" dirty="0"/>
              <a:t>(</a:t>
            </a:r>
            <a:r>
              <a:rPr lang="en-US" dirty="0" err="1"/>
              <a:t>bpm</a:t>
            </a:r>
            <a:r>
              <a:rPr lang="en-US" dirty="0"/>
              <a:t>) </a:t>
            </a:r>
            <a:r>
              <a:rPr lang="en-US" dirty="0" smtClean="0"/>
              <a:t> </a:t>
            </a:r>
            <a:r>
              <a:rPr lang="en-US" dirty="0"/>
              <a:t>regular. </a:t>
            </a:r>
            <a:r>
              <a:rPr lang="en-US" dirty="0" smtClean="0"/>
              <a:t>(BP)is </a:t>
            </a:r>
            <a:r>
              <a:rPr lang="en-US" dirty="0"/>
              <a:t>132/74 mmHg. She has a fine tremor and her palms are moist. She has a slightly </a:t>
            </a:r>
            <a:r>
              <a:rPr lang="en-US" dirty="0" err="1" smtClean="0"/>
              <a:t>enlarged,smooth</a:t>
            </a:r>
            <a:r>
              <a:rPr lang="en-US" dirty="0" smtClean="0"/>
              <a:t> </a:t>
            </a:r>
            <a:r>
              <a:rPr lang="en-US" dirty="0"/>
              <a:t>tender thyroid.</a:t>
            </a:r>
          </a:p>
          <a:p>
            <a:pPr algn="l" rtl="0"/>
            <a:r>
              <a:rPr lang="en-US" dirty="0" smtClean="0"/>
              <a:t> labs : (T 4) </a:t>
            </a:r>
            <a:r>
              <a:rPr lang="en-US" dirty="0"/>
              <a:t>40 </a:t>
            </a:r>
            <a:r>
              <a:rPr lang="en-US" dirty="0" err="1"/>
              <a:t>nmol</a:t>
            </a:r>
            <a:r>
              <a:rPr lang="en-US" dirty="0"/>
              <a:t>/l 11–22 </a:t>
            </a:r>
            <a:r>
              <a:rPr lang="en-US" dirty="0" err="1" smtClean="0"/>
              <a:t>pmol</a:t>
            </a:r>
            <a:r>
              <a:rPr lang="en-US" dirty="0" smtClean="0"/>
              <a:t>/l,, </a:t>
            </a:r>
            <a:r>
              <a:rPr lang="en-US" dirty="0"/>
              <a:t>(TSH) &lt;0.01 </a:t>
            </a:r>
            <a:r>
              <a:rPr lang="en-US" dirty="0" err="1"/>
              <a:t>μU</a:t>
            </a:r>
            <a:r>
              <a:rPr lang="en-US" dirty="0"/>
              <a:t>/l 0.17–3.2 </a:t>
            </a:r>
            <a:r>
              <a:rPr lang="en-US" dirty="0" err="1" smtClean="0"/>
              <a:t>μU</a:t>
            </a:r>
            <a:r>
              <a:rPr lang="en-US" dirty="0" smtClean="0"/>
              <a:t>/l ,Erythrocyte </a:t>
            </a:r>
            <a:r>
              <a:rPr lang="en-US" dirty="0"/>
              <a:t>Sedimentation Rate (ESR) 40 mm/hour 1–20 </a:t>
            </a:r>
            <a:r>
              <a:rPr lang="en-US" dirty="0" smtClean="0"/>
              <a:t>mm/hour</a:t>
            </a:r>
          </a:p>
          <a:p>
            <a:pPr algn="l" rtl="0"/>
            <a:r>
              <a:rPr lang="en-US" dirty="0" smtClean="0"/>
              <a:t>DX ???? TREATMENT????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/>
              <a:t> </a:t>
            </a:r>
            <a:r>
              <a:rPr lang="ar-EG" dirty="0" smtClean="0"/>
              <a:t> </a:t>
            </a:r>
            <a:r>
              <a:rPr lang="en-US" dirty="0" smtClean="0"/>
              <a:t>Case 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A 24-year-old woman presents to her General Practitioner (GP) for a </a:t>
            </a:r>
            <a:r>
              <a:rPr lang="en-US" dirty="0" smtClean="0"/>
              <a:t>12 week </a:t>
            </a:r>
            <a:r>
              <a:rPr lang="en-US" dirty="0"/>
              <a:t>early </a:t>
            </a:r>
            <a:r>
              <a:rPr lang="en-US" dirty="0" smtClean="0"/>
              <a:t>pregnancy check</a:t>
            </a:r>
            <a:r>
              <a:rPr lang="en-US" dirty="0"/>
              <a:t>. She complains of mild lethargy and he checks some thyroid function tests. </a:t>
            </a:r>
            <a:r>
              <a:rPr lang="en-US" dirty="0" smtClean="0"/>
              <a:t>Her  </a:t>
            </a:r>
            <a:r>
              <a:rPr lang="en-US" dirty="0"/>
              <a:t>(TSH) is 0.3 </a:t>
            </a:r>
            <a:r>
              <a:rPr lang="en-US" dirty="0" err="1"/>
              <a:t>mU</a:t>
            </a:r>
            <a:r>
              <a:rPr lang="en-US" dirty="0"/>
              <a:t>/l </a:t>
            </a:r>
            <a:r>
              <a:rPr lang="en-US" dirty="0" smtClean="0"/>
              <a:t>(0.4–5 </a:t>
            </a:r>
            <a:r>
              <a:rPr lang="en-US" dirty="0" err="1"/>
              <a:t>mU</a:t>
            </a:r>
            <a:r>
              <a:rPr lang="en-US" dirty="0"/>
              <a:t>/l) </a:t>
            </a:r>
            <a:r>
              <a:rPr lang="en-US" dirty="0" smtClean="0"/>
              <a:t>(</a:t>
            </a:r>
            <a:r>
              <a:rPr lang="en-US" dirty="0"/>
              <a:t>T </a:t>
            </a:r>
            <a:r>
              <a:rPr lang="en-US" dirty="0" smtClean="0"/>
              <a:t>4) </a:t>
            </a:r>
            <a:r>
              <a:rPr lang="en-US" dirty="0"/>
              <a:t>is 27 </a:t>
            </a:r>
            <a:r>
              <a:rPr lang="en-US" dirty="0" err="1"/>
              <a:t>pmol</a:t>
            </a:r>
            <a:r>
              <a:rPr lang="en-US" dirty="0"/>
              <a:t>/l </a:t>
            </a:r>
            <a:r>
              <a:rPr lang="en-US" dirty="0" smtClean="0"/>
              <a:t>(0–22 </a:t>
            </a:r>
            <a:r>
              <a:rPr lang="en-US" dirty="0" err="1"/>
              <a:t>pmol</a:t>
            </a:r>
            <a:r>
              <a:rPr lang="en-US" dirty="0"/>
              <a:t>/l). He diagnoses </a:t>
            </a:r>
            <a:r>
              <a:rPr lang="en-US" dirty="0" err="1"/>
              <a:t>thyrotoxicosis</a:t>
            </a:r>
            <a:r>
              <a:rPr lang="en-US" dirty="0"/>
              <a:t> and refers her </a:t>
            </a:r>
            <a:r>
              <a:rPr lang="en-US" dirty="0" smtClean="0"/>
              <a:t>to you </a:t>
            </a:r>
            <a:r>
              <a:rPr lang="en-US" dirty="0"/>
              <a:t>for an opinion.</a:t>
            </a:r>
          </a:p>
          <a:p>
            <a:pPr algn="l" rtl="0"/>
            <a:r>
              <a:rPr lang="en-US" dirty="0" err="1"/>
              <a:t>Whatt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 err="1"/>
              <a:t>tthe</a:t>
            </a:r>
            <a:r>
              <a:rPr lang="en-US" dirty="0"/>
              <a:t> </a:t>
            </a:r>
            <a:r>
              <a:rPr lang="en-US" dirty="0" smtClean="0"/>
              <a:t>best next management step for this patient?</a:t>
            </a:r>
            <a:endParaRPr lang="en-US" dirty="0"/>
          </a:p>
          <a:p>
            <a:pPr algn="l" rtl="0"/>
            <a:r>
              <a:rPr lang="en-US" dirty="0" smtClean="0"/>
              <a:t>A </a:t>
            </a:r>
            <a:r>
              <a:rPr lang="en-US" dirty="0"/>
              <a:t>Observation</a:t>
            </a:r>
          </a:p>
          <a:p>
            <a:pPr algn="l" rtl="0"/>
            <a:r>
              <a:rPr lang="en-US" dirty="0"/>
              <a:t>B Start </a:t>
            </a:r>
            <a:r>
              <a:rPr lang="en-US" dirty="0" err="1"/>
              <a:t>carbimazole</a:t>
            </a:r>
            <a:r>
              <a:rPr lang="en-US" dirty="0"/>
              <a:t> therapy</a:t>
            </a:r>
          </a:p>
          <a:p>
            <a:pPr algn="l" rtl="0"/>
            <a:r>
              <a:rPr lang="en-US" dirty="0"/>
              <a:t>C Start </a:t>
            </a:r>
            <a:r>
              <a:rPr lang="en-US" dirty="0" err="1"/>
              <a:t>propylthiouracil</a:t>
            </a:r>
            <a:r>
              <a:rPr lang="en-US" dirty="0"/>
              <a:t> therapy</a:t>
            </a:r>
          </a:p>
          <a:p>
            <a:pPr algn="l" rtl="0"/>
            <a:r>
              <a:rPr lang="en-US" dirty="0"/>
              <a:t>D Refer for radioiodine</a:t>
            </a:r>
          </a:p>
          <a:p>
            <a:pPr algn="l" rtl="0"/>
            <a:r>
              <a:rPr lang="en-US" dirty="0"/>
              <a:t>E Refer for thyroid uptake </a:t>
            </a:r>
            <a:r>
              <a:rPr lang="en-US" dirty="0" smtClean="0"/>
              <a:t>scan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</a:t>
            </a:r>
            <a:r>
              <a:rPr lang="en-US" dirty="0"/>
              <a:t>37-year-old </a:t>
            </a:r>
            <a:r>
              <a:rPr lang="en-US" dirty="0" smtClean="0"/>
              <a:t>woman known to have  GRAVES DX non compliant to TX  </a:t>
            </a:r>
            <a:r>
              <a:rPr lang="en-US" dirty="0"/>
              <a:t>has been </a:t>
            </a:r>
            <a:r>
              <a:rPr lang="en-US" dirty="0" smtClean="0"/>
              <a:t>brought to the ER ,with one day </a:t>
            </a:r>
            <a:r>
              <a:rPr lang="en-US" dirty="0" err="1" smtClean="0"/>
              <a:t>hx</a:t>
            </a:r>
            <a:r>
              <a:rPr lang="en-US" dirty="0" smtClean="0"/>
              <a:t> of agitation , fever , palpitation , abdominal pain , </a:t>
            </a:r>
            <a:r>
              <a:rPr lang="en-US" dirty="0" err="1" smtClean="0"/>
              <a:t>vomitting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Pulse 180 irregular , </a:t>
            </a:r>
            <a:r>
              <a:rPr lang="en-US" dirty="0" err="1" smtClean="0"/>
              <a:t>bp</a:t>
            </a:r>
            <a:r>
              <a:rPr lang="en-US" dirty="0" smtClean="0"/>
              <a:t> 190/120 , </a:t>
            </a:r>
            <a:r>
              <a:rPr lang="en-US" dirty="0" err="1" smtClean="0"/>
              <a:t>tempreture</a:t>
            </a:r>
            <a:r>
              <a:rPr lang="en-US" dirty="0" smtClean="0"/>
              <a:t> 40.5 </a:t>
            </a:r>
          </a:p>
          <a:p>
            <a:pPr algn="l" rtl="0"/>
            <a:r>
              <a:rPr lang="en-US" dirty="0" smtClean="0"/>
              <a:t>Labs t4 120 (11-21) , </a:t>
            </a:r>
            <a:r>
              <a:rPr lang="en-US" dirty="0" err="1" smtClean="0"/>
              <a:t>tsh</a:t>
            </a:r>
            <a:r>
              <a:rPr lang="en-US" dirty="0" smtClean="0"/>
              <a:t> .001 , </a:t>
            </a:r>
          </a:p>
          <a:p>
            <a:pPr algn="l" rtl="0"/>
            <a:r>
              <a:rPr lang="en-US" dirty="0" err="1" smtClean="0"/>
              <a:t>Dx</a:t>
            </a:r>
            <a:r>
              <a:rPr lang="en-US" dirty="0" smtClean="0"/>
              <a:t> ????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THYROID STORM/THYROID CRISES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An acute</a:t>
            </a:r>
            <a:r>
              <a:rPr lang="en-US" dirty="0"/>
              <a:t>, life-threatening,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hypermetabolic</a:t>
            </a:r>
            <a:r>
              <a:rPr lang="en-US" dirty="0" smtClean="0"/>
              <a:t> </a:t>
            </a:r>
            <a:r>
              <a:rPr lang="en-US" dirty="0"/>
              <a:t>state induced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by excessive release of </a:t>
            </a:r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thyroid hormones.</a:t>
            </a:r>
          </a:p>
          <a:p>
            <a:pPr algn="l" rtl="0"/>
            <a:r>
              <a:rPr lang="en-US" dirty="0" smtClean="0"/>
              <a:t>Presentation: Fever</a:t>
            </a:r>
            <a:r>
              <a:rPr lang="en-US" dirty="0"/>
              <a:t>,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tachycardia, HTN , </a:t>
            </a:r>
            <a:r>
              <a:rPr lang="en-US" dirty="0"/>
              <a:t>and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neurological </a:t>
            </a:r>
            <a:r>
              <a:rPr lang="en-US" dirty="0"/>
              <a:t>and GI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abnormalities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0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287" y="2810741"/>
            <a:ext cx="2438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0287" y="4610966"/>
            <a:ext cx="2452688" cy="19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08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pPr algn="l" rtl="0"/>
            <a:r>
              <a:rPr lang="en-US" dirty="0"/>
              <a:t>Rapid diagnosis and aggressive treatment are critical.</a:t>
            </a:r>
          </a:p>
          <a:p>
            <a:pPr algn="l" rtl="0"/>
            <a:r>
              <a:rPr lang="en-US" dirty="0"/>
              <a:t>Diagnosis is primarily clinical</a:t>
            </a:r>
          </a:p>
          <a:p>
            <a:pPr algn="l" rtl="0"/>
            <a:r>
              <a:rPr lang="en-US" dirty="0"/>
              <a:t>Management: Supportive measures, </a:t>
            </a:r>
            <a:r>
              <a:rPr lang="en-US" dirty="0" err="1"/>
              <a:t>Propylthiouracil</a:t>
            </a:r>
            <a:r>
              <a:rPr lang="en-US" dirty="0"/>
              <a:t> and Beta </a:t>
            </a:r>
            <a:r>
              <a:rPr lang="en-US" dirty="0" smtClean="0"/>
              <a:t>blockers, </a:t>
            </a:r>
            <a:r>
              <a:rPr lang="en-US" dirty="0" err="1" smtClean="0"/>
              <a:t>steroids,pottasium</a:t>
            </a:r>
            <a:r>
              <a:rPr lang="en-US" dirty="0" smtClean="0"/>
              <a:t> iodide , </a:t>
            </a:r>
            <a:r>
              <a:rPr lang="en-US" dirty="0" err="1" smtClean="0"/>
              <a:t>plasmapheresis</a:t>
            </a:r>
            <a:r>
              <a:rPr lang="en-US" dirty="0" smtClean="0"/>
              <a:t> 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91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6516687" cy="42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5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Hypothyroidism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07249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179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ussam\Desktop\bbmapAsse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564" y="304800"/>
            <a:ext cx="6629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934670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effectLst/>
              </a:rPr>
              <a:t>Typical appearance with moderately severe primary hypothyroidism or myxedema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4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Causes of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pPr marL="651510" indent="-514350" algn="l" rtl="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Hashimoto’s thyroiditis</a:t>
            </a:r>
            <a:r>
              <a:rPr lang="en-US" dirty="0" smtClean="0"/>
              <a:t>.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Post total thyroidectomy.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Post I131 treatment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Congenital, </a:t>
            </a:r>
            <a:r>
              <a:rPr lang="en-US" dirty="0" err="1" smtClean="0"/>
              <a:t>i.e</a:t>
            </a:r>
            <a:r>
              <a:rPr lang="en-US" dirty="0" smtClean="0"/>
              <a:t> Thyroid agenesis or dysplasia, 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Medications, </a:t>
            </a:r>
            <a:r>
              <a:rPr lang="en-US" dirty="0" err="1" smtClean="0"/>
              <a:t>i.e</a:t>
            </a:r>
            <a:r>
              <a:rPr lang="en-US" dirty="0" smtClean="0"/>
              <a:t> Lithium and </a:t>
            </a:r>
            <a:r>
              <a:rPr lang="en-US" dirty="0" err="1"/>
              <a:t>A</a:t>
            </a:r>
            <a:r>
              <a:rPr lang="en-US" dirty="0" err="1" smtClean="0"/>
              <a:t>miodarone</a:t>
            </a:r>
            <a:r>
              <a:rPr lang="en-US" dirty="0" smtClean="0"/>
              <a:t>.</a:t>
            </a:r>
          </a:p>
          <a:p>
            <a:pPr marL="651510" indent="-514350" algn="l" rtl="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Iodine deficiency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Central hypothyroidism</a:t>
            </a:r>
          </a:p>
          <a:p>
            <a:pPr marL="651510" indent="-514350" algn="l" rtl="0">
              <a:buAutoNum type="arabicPeriod"/>
            </a:pPr>
            <a:r>
              <a:rPr lang="en-US" dirty="0" smtClean="0"/>
              <a:t>Thyroid infiltration, </a:t>
            </a:r>
            <a:r>
              <a:rPr lang="en-US" dirty="0" err="1" smtClean="0"/>
              <a:t>i.e</a:t>
            </a:r>
            <a:r>
              <a:rPr lang="en-US" dirty="0" smtClean="0"/>
              <a:t> Riedel’s </a:t>
            </a:r>
            <a:r>
              <a:rPr lang="en-US" dirty="0" err="1" smtClean="0"/>
              <a:t>thyroditis</a:t>
            </a:r>
            <a:r>
              <a:rPr lang="en-US" dirty="0" smtClean="0"/>
              <a:t>, amyloidosis, and hemochromatosis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Levothyroxine replacement.</a:t>
            </a:r>
          </a:p>
          <a:p>
            <a:pPr algn="l" rtl="0"/>
            <a:r>
              <a:rPr lang="en-US" sz="3200" dirty="0" smtClean="0"/>
              <a:t>No need for additional T3 replacement.</a:t>
            </a:r>
          </a:p>
          <a:p>
            <a:pPr algn="l" rtl="0"/>
            <a:r>
              <a:rPr lang="en-US" sz="3200" dirty="0" smtClean="0"/>
              <a:t>In older people with history of CAD, start with a low dose and then titrate dose up slowly.</a:t>
            </a:r>
          </a:p>
          <a:p>
            <a:pPr marL="137160" indent="0" algn="l" rtl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543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b="1" dirty="0"/>
              <a:t>Subclinical hypothyroidism </a:t>
            </a:r>
          </a:p>
          <a:p>
            <a:pPr algn="l" rtl="0"/>
            <a:r>
              <a:rPr lang="en-US" dirty="0" smtClean="0"/>
              <a:t>TSH </a:t>
            </a:r>
            <a:r>
              <a:rPr lang="en-US" dirty="0"/>
              <a:t>raised but T3, T4 normal </a:t>
            </a:r>
          </a:p>
          <a:p>
            <a:pPr algn="l" rtl="0"/>
            <a:endParaRPr lang="ar-EG" dirty="0"/>
          </a:p>
          <a:p>
            <a:pPr algn="l" rtl="0"/>
            <a:r>
              <a:rPr lang="en-US" b="1" dirty="0"/>
              <a:t>Significance: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risk of progressing to overt hypothyroidism is 2-5% per year (higher in men) </a:t>
            </a:r>
          </a:p>
          <a:p>
            <a:pPr algn="l" rtl="0"/>
            <a:r>
              <a:rPr lang="en-US" dirty="0" smtClean="0"/>
              <a:t>risk </a:t>
            </a:r>
            <a:r>
              <a:rPr lang="en-US" dirty="0"/>
              <a:t>increased by presence of thyroid </a:t>
            </a:r>
            <a:r>
              <a:rPr lang="en-US" dirty="0" err="1"/>
              <a:t>autoantibodies</a:t>
            </a:r>
            <a:r>
              <a:rPr lang="en-US" dirty="0"/>
              <a:t> </a:t>
            </a:r>
          </a:p>
          <a:p>
            <a:pPr algn="l" rtl="0"/>
            <a:r>
              <a:rPr lang="en-US" dirty="0" smtClean="0"/>
              <a:t> </a:t>
            </a:r>
            <a:r>
              <a:rPr lang="en-US" b="1" dirty="0"/>
              <a:t>Treat if: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TSH &gt; 10 </a:t>
            </a:r>
            <a:endParaRPr lang="en-US" dirty="0" smtClean="0"/>
          </a:p>
          <a:p>
            <a:pPr algn="l" rtl="0"/>
            <a:r>
              <a:rPr lang="en-US" dirty="0" err="1" smtClean="0"/>
              <a:t>Goitre</a:t>
            </a:r>
            <a:endParaRPr lang="en-US" dirty="0" smtClean="0"/>
          </a:p>
          <a:p>
            <a:pPr algn="l" rtl="0"/>
            <a:r>
              <a:rPr lang="en-US" dirty="0" smtClean="0"/>
              <a:t>Pregnancy or planning for </a:t>
            </a:r>
            <a:r>
              <a:rPr lang="en-US" dirty="0" err="1" smtClean="0"/>
              <a:t>pregnany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Symptomatic </a:t>
            </a:r>
            <a:endParaRPr lang="en-US" dirty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ssam\Desktop\fig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077200" cy="55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92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 smtClean="0"/>
              <a:t>45 yrs old female pt , brought to </a:t>
            </a:r>
            <a:r>
              <a:rPr lang="en-US" sz="2000" dirty="0" err="1" smtClean="0"/>
              <a:t>er</a:t>
            </a:r>
            <a:r>
              <a:rPr lang="en-US" sz="2000" dirty="0" smtClean="0"/>
              <a:t> , with GCS OF 11(E2,V4 , M5), her family states that she had seemed low over the past couples of month , and wearing more layers of clothes than seemed appropriate </a:t>
            </a:r>
          </a:p>
          <a:p>
            <a:pPr algn="l" rtl="0"/>
            <a:r>
              <a:rPr lang="en-US" sz="2000" dirty="0" smtClean="0"/>
              <a:t>On P/E T 35 PULSE 38 REGULAR , CHEST CLEAR </a:t>
            </a:r>
          </a:p>
          <a:p>
            <a:pPr algn="l" rtl="0"/>
            <a:r>
              <a:rPr lang="en-US" sz="2000" dirty="0" smtClean="0"/>
              <a:t>Labs: </a:t>
            </a:r>
            <a:r>
              <a:rPr lang="en-US" sz="2000" dirty="0" err="1" smtClean="0"/>
              <a:t>tsh</a:t>
            </a:r>
            <a:r>
              <a:rPr lang="en-US" sz="2000" dirty="0" smtClean="0"/>
              <a:t> 90 mu/l  (.5-4.5)  t4 2 </a:t>
            </a:r>
            <a:r>
              <a:rPr lang="en-US" sz="2000" dirty="0" err="1" smtClean="0"/>
              <a:t>pmol</a:t>
            </a:r>
            <a:r>
              <a:rPr lang="en-US" sz="2000" dirty="0" smtClean="0"/>
              <a:t>/l  (11-21)</a:t>
            </a:r>
          </a:p>
          <a:p>
            <a:pPr algn="l" rtl="0"/>
            <a:r>
              <a:rPr lang="en-US" sz="2000" dirty="0" smtClean="0"/>
              <a:t>DX???</a:t>
            </a:r>
          </a:p>
          <a:p>
            <a:pPr algn="l" rtl="0"/>
            <a:endParaRPr lang="ar-E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Myxedema coma/Myxedema crises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An uncommon but a life-threatening </a:t>
            </a:r>
            <a:r>
              <a:rPr lang="en-US" dirty="0"/>
              <a:t>form of untreated hypothyroidism with physiological </a:t>
            </a:r>
            <a:r>
              <a:rPr lang="en-US" dirty="0" smtClean="0"/>
              <a:t>decompensation.</a:t>
            </a:r>
          </a:p>
          <a:p>
            <a:pPr marL="137160" indent="0" algn="l" rtl="0">
              <a:buNone/>
            </a:pPr>
            <a:endParaRPr lang="en-US" baseline="30000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condition occurs in patients with long-standing, untreated hypothyroidism and is usually precipitated by a secondary insult, such as climate-induced hypothermia, infection, or another systemic condition, or drug therapy.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608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Patients with myxedema coma have changes in their mental status, including lethargy, stupor, delirium, or coma. </a:t>
            </a:r>
            <a:endParaRPr lang="en-US" dirty="0" smtClean="0"/>
          </a:p>
          <a:p>
            <a:pPr algn="l" rtl="0"/>
            <a:r>
              <a:rPr lang="en-US" dirty="0" smtClean="0"/>
              <a:t>Treatment:</a:t>
            </a:r>
          </a:p>
          <a:p>
            <a:pPr algn="l" rtl="0">
              <a:buFontTx/>
              <a:buChar char="-"/>
            </a:pPr>
            <a:r>
              <a:rPr lang="en-US" dirty="0" smtClean="0"/>
              <a:t>Supportive measures</a:t>
            </a:r>
          </a:p>
          <a:p>
            <a:pPr algn="l" rtl="0">
              <a:buFontTx/>
              <a:buChar char="-"/>
            </a:pPr>
            <a:r>
              <a:rPr lang="en-US" dirty="0" smtClean="0"/>
              <a:t>IV levothyroxine</a:t>
            </a:r>
          </a:p>
          <a:p>
            <a:pPr algn="l" rtl="0">
              <a:buFontTx/>
              <a:buChar char="-"/>
            </a:pPr>
            <a:r>
              <a:rPr lang="en-US" dirty="0" smtClean="0"/>
              <a:t>In </a:t>
            </a:r>
            <a:r>
              <a:rPr lang="en-US" dirty="0"/>
              <a:t>light of the possibility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of </a:t>
            </a:r>
            <a:r>
              <a:rPr lang="en-US" dirty="0"/>
              <a:t>adrenal insufficiency,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stress </a:t>
            </a:r>
            <a:r>
              <a:rPr lang="en-US" dirty="0"/>
              <a:t>steroid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replacement </a:t>
            </a:r>
            <a:r>
              <a:rPr lang="en-US" i="1" dirty="0"/>
              <a:t>after</a:t>
            </a:r>
            <a:r>
              <a:rPr lang="en-US" dirty="0"/>
              <a:t> a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cortisol </a:t>
            </a:r>
            <a:r>
              <a:rPr lang="en-US" dirty="0"/>
              <a:t>level is obtained.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255" y="18288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05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Euthyroid</a:t>
            </a:r>
            <a:r>
              <a:rPr lang="en-US" dirty="0" smtClean="0">
                <a:solidFill>
                  <a:schemeClr val="tx1"/>
                </a:solidFill>
              </a:rPr>
              <a:t> sick syndrome </a:t>
            </a:r>
            <a:endParaRPr lang="ar-EG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A.K.A non thyroidal illness </a:t>
            </a:r>
          </a:p>
          <a:p>
            <a:pPr algn="l" rtl="0"/>
            <a:r>
              <a:rPr lang="en-US" dirty="0" smtClean="0"/>
              <a:t>Usually seen in critically ill patients </a:t>
            </a:r>
          </a:p>
          <a:p>
            <a:pPr algn="l" rtl="0"/>
            <a:r>
              <a:rPr lang="en-US" dirty="0" smtClean="0"/>
              <a:t>Low total and free T3 with low or normal T4 and  TSH </a:t>
            </a:r>
            <a:endParaRPr lang="ar-E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92836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The gland is composed of closely packed spherical units termed </a:t>
            </a:r>
            <a:r>
              <a:rPr lang="en-US" sz="2400" i="1" dirty="0"/>
              <a:t>follicles,</a:t>
            </a:r>
            <a:r>
              <a:rPr lang="en-US" sz="2400" dirty="0"/>
              <a:t> </a:t>
            </a:r>
            <a:endParaRPr lang="en-US" sz="2400" dirty="0" smtClean="0"/>
          </a:p>
          <a:p>
            <a:pPr algn="l" rtl="0"/>
            <a:r>
              <a:rPr lang="en-US" sz="2400" dirty="0" smtClean="0"/>
              <a:t>He thyroid follicles are the structural and functional unit of the </a:t>
            </a:r>
            <a:r>
              <a:rPr lang="en-US" sz="2400" dirty="0" err="1" smtClean="0"/>
              <a:t>thyoid</a:t>
            </a:r>
            <a:r>
              <a:rPr lang="en-US" sz="2400" dirty="0" smtClean="0"/>
              <a:t> 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interior of the follicle is filled with the clear </a:t>
            </a:r>
            <a:r>
              <a:rPr lang="en-US" sz="2400" dirty="0" err="1"/>
              <a:t>proteinaceous</a:t>
            </a:r>
            <a:r>
              <a:rPr lang="en-US" sz="2400" dirty="0"/>
              <a:t> colloid that normally is the major constituent of the total thyroid mass. </a:t>
            </a:r>
          </a:p>
          <a:p>
            <a:pPr algn="l" rtl="0"/>
            <a:r>
              <a:rPr lang="en-US" sz="2400" dirty="0" smtClean="0">
                <a:effectLst/>
              </a:rPr>
              <a:t>The thyroid also contains </a:t>
            </a:r>
            <a:r>
              <a:rPr lang="en-US" sz="2400" dirty="0" err="1" smtClean="0">
                <a:effectLst/>
              </a:rPr>
              <a:t>para</a:t>
            </a:r>
            <a:r>
              <a:rPr lang="en-US" sz="2400" dirty="0" smtClean="0">
                <a:effectLst/>
              </a:rPr>
              <a:t>-follicular cells, or C cells, that are the source of </a:t>
            </a:r>
            <a:r>
              <a:rPr lang="en-US" sz="2400" dirty="0" err="1" smtClean="0">
                <a:effectLst/>
              </a:rPr>
              <a:t>calcitonin</a:t>
            </a:r>
            <a:r>
              <a:rPr lang="en-US" sz="2400" dirty="0" smtClean="0">
                <a:effectLst/>
              </a:rPr>
              <a:t>.</a:t>
            </a:r>
          </a:p>
          <a:p>
            <a:pPr algn="l" rtl="0"/>
            <a:endParaRPr lang="en-US" sz="2400" dirty="0" smtClean="0"/>
          </a:p>
          <a:p>
            <a:pPr algn="l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85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NONTOXIC DIFFUSE AND NODULAR GOITER AND THYROID NEOPLASIA</a:t>
            </a:r>
            <a:endParaRPr lang="en-US" sz="32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9372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NONTOXIC GOITER: DIFFUSE AND NODULAR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9600" dirty="0"/>
              <a:t>Nontoxic goiter may be defined as any thyroid enlargement characterized by uniform or selective </a:t>
            </a:r>
            <a:r>
              <a:rPr lang="en-US" sz="9600" dirty="0" smtClean="0"/>
              <a:t>growth </a:t>
            </a:r>
            <a:r>
              <a:rPr lang="en-US" sz="9600" dirty="0"/>
              <a:t>of thyroid tissue that is not associated with overt hyperthyroidism or hypothyroidism and that does not result from inflammation or neoplasia. </a:t>
            </a:r>
            <a:endParaRPr lang="en-US" sz="9600" dirty="0" smtClean="0"/>
          </a:p>
          <a:p>
            <a:pPr algn="l" rtl="0"/>
            <a:r>
              <a:rPr lang="en-US" sz="9600" dirty="0" smtClean="0"/>
              <a:t>A </a:t>
            </a:r>
            <a:r>
              <a:rPr lang="en-US" sz="9600" dirty="0"/>
              <a:t>thyroid nodule is defined as a discrete lesion within the thyroid gland that is due to an abnormal focal growth of thyroid cells</a:t>
            </a:r>
            <a:r>
              <a:rPr lang="en-US" sz="9600" dirty="0" smtClean="0"/>
              <a:t>.</a:t>
            </a:r>
          </a:p>
          <a:p>
            <a:pPr algn="l" rtl="0"/>
            <a:r>
              <a:rPr lang="en-US" sz="9600" b="1" dirty="0" smtClean="0">
                <a:solidFill>
                  <a:srgbClr val="C00000"/>
                </a:solidFill>
              </a:rPr>
              <a:t>Risk factors: </a:t>
            </a:r>
          </a:p>
          <a:p>
            <a:pPr algn="l" rtl="0">
              <a:buFontTx/>
              <a:buChar char="-"/>
            </a:pPr>
            <a:r>
              <a:rPr lang="en-US" sz="9600" dirty="0" smtClean="0"/>
              <a:t>Familial</a:t>
            </a:r>
          </a:p>
          <a:p>
            <a:pPr algn="l" rtl="0">
              <a:buFontTx/>
              <a:buChar char="-"/>
            </a:pPr>
            <a:r>
              <a:rPr lang="en-US" sz="9600" dirty="0" smtClean="0"/>
              <a:t>Iodine deficiency</a:t>
            </a:r>
          </a:p>
          <a:p>
            <a:pPr algn="l" rtl="0">
              <a:buFontTx/>
              <a:buChar char="-"/>
            </a:pPr>
            <a:r>
              <a:rPr lang="en-US" sz="9600" dirty="0" smtClean="0"/>
              <a:t>Smoking</a:t>
            </a:r>
          </a:p>
          <a:p>
            <a:pPr algn="l" rtl="0">
              <a:buFontTx/>
              <a:buChar char="-"/>
            </a:pPr>
            <a:r>
              <a:rPr lang="en-US" sz="9600" dirty="0" smtClean="0"/>
              <a:t>Alcohol</a:t>
            </a:r>
          </a:p>
          <a:p>
            <a:pPr algn="l" rtl="0">
              <a:buFontTx/>
              <a:buChar char="-"/>
            </a:pPr>
            <a:r>
              <a:rPr lang="en-US" sz="9600" dirty="0" smtClean="0"/>
              <a:t>Older age</a:t>
            </a:r>
          </a:p>
          <a:p>
            <a:pPr algn="l" rtl="0">
              <a:buFontTx/>
              <a:buChar char="-"/>
            </a:pPr>
            <a:r>
              <a:rPr lang="en-US" sz="9600" dirty="0" smtClean="0"/>
              <a:t>Female sex</a:t>
            </a:r>
          </a:p>
          <a:p>
            <a:pPr algn="l" rtl="0">
              <a:buFontTx/>
              <a:buChar char="-"/>
            </a:pPr>
            <a:r>
              <a:rPr lang="en-US" sz="9600" dirty="0" err="1" smtClean="0"/>
              <a:t>Hx</a:t>
            </a:r>
            <a:r>
              <a:rPr lang="en-US" sz="9600" dirty="0" smtClean="0"/>
              <a:t> of uterine fibroids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0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THYROID NODULE </a:t>
            </a:r>
            <a:endParaRPr lang="ar-EG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599"/>
            <a:ext cx="4419600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20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Indications for thyroid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pPr algn="l" rtl="0"/>
            <a:r>
              <a:rPr lang="en-US" dirty="0" smtClean="0"/>
              <a:t>Malignancy</a:t>
            </a:r>
          </a:p>
          <a:p>
            <a:pPr algn="l" rtl="0"/>
            <a:r>
              <a:rPr lang="en-US" dirty="0" smtClean="0"/>
              <a:t>Indeterminate and/or repeatedly </a:t>
            </a:r>
            <a:r>
              <a:rPr lang="en-US" dirty="0" err="1" smtClean="0"/>
              <a:t>nondiagnostic</a:t>
            </a:r>
            <a:r>
              <a:rPr lang="en-US" dirty="0" smtClean="0"/>
              <a:t> FNA results</a:t>
            </a:r>
          </a:p>
          <a:p>
            <a:pPr algn="l" rtl="0"/>
            <a:r>
              <a:rPr lang="en-US" dirty="0" smtClean="0"/>
              <a:t>Cosmetic, mostly in females</a:t>
            </a:r>
          </a:p>
          <a:p>
            <a:pPr algn="l" rtl="0"/>
            <a:r>
              <a:rPr lang="en-US" dirty="0" smtClean="0"/>
              <a:t>Obstructive symptoms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506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dirty="0" smtClean="0"/>
              <a:t>Thyroid cancer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The National Cancer </a:t>
            </a:r>
            <a:endParaRPr lang="en-US" sz="2400" dirty="0" smtClean="0"/>
          </a:p>
          <a:p>
            <a:pPr marL="13716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Institute </a:t>
            </a:r>
            <a:r>
              <a:rPr lang="en-US" sz="2400" dirty="0"/>
              <a:t>indicates </a:t>
            </a:r>
            <a:r>
              <a:rPr lang="en-US" sz="2400" dirty="0" smtClean="0"/>
              <a:t>that thyroid</a:t>
            </a:r>
          </a:p>
          <a:p>
            <a:pPr marL="13716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/>
              <a:t>cancer is the most </a:t>
            </a:r>
            <a:r>
              <a:rPr lang="en-US" sz="2400" dirty="0" smtClean="0"/>
              <a:t>common </a:t>
            </a:r>
          </a:p>
          <a:p>
            <a:pPr marL="13716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type </a:t>
            </a:r>
            <a:r>
              <a:rPr lang="en-US" sz="2400" dirty="0"/>
              <a:t>of endocrine-related </a:t>
            </a:r>
            <a:endParaRPr lang="en-US" sz="2400" dirty="0" smtClean="0"/>
          </a:p>
          <a:p>
            <a:pPr marL="13716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cancer </a:t>
            </a:r>
            <a:r>
              <a:rPr lang="en-US" sz="2400" dirty="0"/>
              <a:t>and estimates 60,220 </a:t>
            </a:r>
            <a:endParaRPr lang="en-US" sz="2400" dirty="0" smtClean="0"/>
          </a:p>
          <a:p>
            <a:pPr marL="13716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new </a:t>
            </a:r>
            <a:r>
              <a:rPr lang="en-US" sz="2400" dirty="0"/>
              <a:t>cases in 2013. </a:t>
            </a:r>
          </a:p>
          <a:p>
            <a:pPr algn="l" rtl="0"/>
            <a:r>
              <a:rPr lang="en-US" sz="2400" dirty="0"/>
              <a:t>Thyroid cancer represents </a:t>
            </a:r>
            <a:endParaRPr lang="en-US" sz="2400" dirty="0" smtClean="0"/>
          </a:p>
          <a:p>
            <a:pPr marL="13716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approximately </a:t>
            </a:r>
            <a:r>
              <a:rPr lang="en-US" sz="2400" dirty="0"/>
              <a:t>3.6% of all new cancer cases.</a:t>
            </a:r>
            <a:endParaRPr lang="en-US" sz="2400" baseline="30000" dirty="0"/>
          </a:p>
          <a:p>
            <a:pPr marL="137160" indent="0"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03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 algn="l" rtl="0"/>
            <a:r>
              <a:rPr lang="en-US" dirty="0"/>
              <a:t>Although a diagnosis of thyroid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or </a:t>
            </a:r>
            <a:r>
              <a:rPr lang="en-US" dirty="0"/>
              <a:t>any type of cancer is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frightening</a:t>
            </a:r>
            <a:r>
              <a:rPr lang="en-US" dirty="0"/>
              <a:t>, the vast majority of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thyroid </a:t>
            </a:r>
            <a:r>
              <a:rPr lang="en-US" dirty="0"/>
              <a:t>cancers is highly treatable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and </a:t>
            </a:r>
            <a:r>
              <a:rPr lang="en-US" dirty="0"/>
              <a:t>in most cases curable with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surgery </a:t>
            </a:r>
            <a:r>
              <a:rPr lang="en-US" dirty="0"/>
              <a:t>and other treatments.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  <a:p>
            <a:pPr algn="l" rtl="0"/>
            <a:r>
              <a:rPr lang="en-US" dirty="0"/>
              <a:t>Thyroid cancer is generally first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suspected </a:t>
            </a:r>
            <a:r>
              <a:rPr lang="en-US" dirty="0"/>
              <a:t>by a lump or nodule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in </a:t>
            </a:r>
            <a:r>
              <a:rPr lang="en-US" dirty="0"/>
              <a:t>the thyroid gland.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810000"/>
            <a:ext cx="2479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03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mad\Desktop\Screenshot (11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74"/>
            <a:ext cx="7759729" cy="5500726"/>
          </a:xfrm>
          <a:prstGeom prst="rect">
            <a:avLst/>
          </a:prstGeom>
          <a:noFill/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CANCER  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xmlns="" val="41253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 lnSpcReduction="10000"/>
          </a:bodyPr>
          <a:lstStyle/>
          <a:p>
            <a:pPr marL="137160" indent="0" algn="l" rtl="0">
              <a:buNone/>
            </a:pPr>
            <a:endParaRPr lang="en-US" b="1" dirty="0"/>
          </a:p>
          <a:p>
            <a:pPr marL="137160" indent="0" algn="l" rtl="0">
              <a:buNone/>
            </a:pPr>
            <a:r>
              <a:rPr lang="en-US" dirty="0" smtClean="0">
                <a:solidFill>
                  <a:srgbClr val="C00000"/>
                </a:solidFill>
              </a:rPr>
              <a:t>1.  Papillary </a:t>
            </a:r>
            <a:r>
              <a:rPr lang="en-US" dirty="0">
                <a:solidFill>
                  <a:srgbClr val="C00000"/>
                </a:solidFill>
              </a:rPr>
              <a:t>Thyroid </a:t>
            </a:r>
            <a:r>
              <a:rPr lang="en-US" dirty="0" smtClean="0">
                <a:solidFill>
                  <a:srgbClr val="C00000"/>
                </a:solidFill>
              </a:rPr>
              <a:t>Cancer</a:t>
            </a:r>
            <a:endParaRPr lang="en-US" dirty="0">
              <a:solidFill>
                <a:srgbClr val="C00000"/>
              </a:solidFill>
            </a:endParaRPr>
          </a:p>
          <a:p>
            <a:pPr algn="l" rtl="0"/>
            <a:r>
              <a:rPr lang="en-US" dirty="0"/>
              <a:t>Most common type of thyroid cancer: 70% to 80% of all thyroid cancers are papillary thyroid cancer</a:t>
            </a:r>
          </a:p>
          <a:p>
            <a:pPr algn="l" rtl="0"/>
            <a:r>
              <a:rPr lang="en-US" dirty="0"/>
              <a:t>Commonly diagnosed between the ages of 30 and 50</a:t>
            </a:r>
          </a:p>
          <a:p>
            <a:pPr algn="l" rtl="0"/>
            <a:r>
              <a:rPr lang="en-US" dirty="0"/>
              <a:t>Females are affected 3 times more often than males</a:t>
            </a:r>
          </a:p>
          <a:p>
            <a:pPr algn="l" rtl="0"/>
            <a:r>
              <a:rPr lang="en-US" dirty="0"/>
              <a:t>Usually not aggressive</a:t>
            </a:r>
          </a:p>
          <a:p>
            <a:pPr algn="l" rtl="0"/>
            <a:r>
              <a:rPr lang="en-US" dirty="0"/>
              <a:t>May </a:t>
            </a:r>
            <a:r>
              <a:rPr lang="en-US" dirty="0" smtClean="0"/>
              <a:t>spread(lymphatic), </a:t>
            </a:r>
            <a:r>
              <a:rPr lang="en-US" dirty="0"/>
              <a:t>but usually not beyond the </a:t>
            </a:r>
            <a:r>
              <a:rPr lang="en-US" dirty="0" smtClean="0"/>
              <a:t>neck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32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 fontScale="92500"/>
          </a:bodyPr>
          <a:lstStyle/>
          <a:p>
            <a:pPr marL="137160" indent="0"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     Follicular </a:t>
            </a:r>
            <a:r>
              <a:rPr lang="en-US" b="1" dirty="0">
                <a:solidFill>
                  <a:srgbClr val="C00000"/>
                </a:solidFill>
              </a:rPr>
              <a:t>Thyroid Cancer</a:t>
            </a:r>
            <a:endParaRPr lang="en-US" b="1" baseline="30000" dirty="0">
              <a:solidFill>
                <a:srgbClr val="C00000"/>
              </a:solidFill>
            </a:endParaRPr>
          </a:p>
          <a:p>
            <a:pPr algn="l" rtl="0"/>
            <a:endParaRPr lang="en-US" dirty="0"/>
          </a:p>
          <a:p>
            <a:pPr algn="l" rtl="0"/>
            <a:r>
              <a:rPr lang="en-US" dirty="0"/>
              <a:t>Makes up about 10% to15% of all thyroid cancers</a:t>
            </a:r>
          </a:p>
          <a:p>
            <a:pPr algn="l" rtl="0"/>
            <a:r>
              <a:rPr lang="en-US" dirty="0"/>
              <a:t>Often diagnosed between the ages of 40 and 60</a:t>
            </a:r>
          </a:p>
          <a:p>
            <a:pPr algn="l" rtl="0"/>
            <a:r>
              <a:rPr lang="en-US" dirty="0"/>
              <a:t>Females are affected 3 times more often than </a:t>
            </a:r>
            <a:r>
              <a:rPr lang="en-US" dirty="0" smtClean="0"/>
              <a:t>males</a:t>
            </a:r>
            <a:endParaRPr lang="en-US" dirty="0"/>
          </a:p>
          <a:p>
            <a:pPr algn="l" rtl="0"/>
            <a:r>
              <a:rPr lang="en-US" dirty="0"/>
              <a:t>Cancer cells may invade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blood </a:t>
            </a:r>
            <a:r>
              <a:rPr lang="en-US" dirty="0"/>
              <a:t>vessels and travel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to </a:t>
            </a:r>
            <a:r>
              <a:rPr lang="en-US" dirty="0"/>
              <a:t>other body parts such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as </a:t>
            </a:r>
            <a:r>
              <a:rPr lang="en-US" dirty="0"/>
              <a:t>bone or lung </a:t>
            </a:r>
            <a:r>
              <a:rPr lang="en-US" dirty="0" smtClean="0"/>
              <a:t>tissues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2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HPT AXIS </a:t>
            </a:r>
            <a:endParaRPr lang="ar-EG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29580"/>
            <a:ext cx="6143668" cy="477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pPr marL="137160" indent="0"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3.    Medullary </a:t>
            </a:r>
            <a:r>
              <a:rPr lang="en-US" b="1" dirty="0">
                <a:solidFill>
                  <a:srgbClr val="C00000"/>
                </a:solidFill>
              </a:rPr>
              <a:t>Thyroid </a:t>
            </a:r>
            <a:r>
              <a:rPr lang="en-US" b="1" dirty="0" smtClean="0">
                <a:solidFill>
                  <a:srgbClr val="C00000"/>
                </a:solidFill>
              </a:rPr>
              <a:t>Cancer</a:t>
            </a:r>
            <a:endParaRPr lang="en-US" dirty="0">
              <a:solidFill>
                <a:srgbClr val="C00000"/>
              </a:solidFill>
            </a:endParaRPr>
          </a:p>
          <a:p>
            <a:pPr algn="l" rtl="0"/>
            <a:r>
              <a:rPr lang="en-US" dirty="0"/>
              <a:t>Makes up about 5 % to 10% of all thyroid cancers</a:t>
            </a:r>
          </a:p>
          <a:p>
            <a:pPr algn="l" rtl="0"/>
            <a:r>
              <a:rPr lang="en-US" dirty="0"/>
              <a:t>More likely to run in families and associated with other endocrine disorders</a:t>
            </a:r>
          </a:p>
          <a:p>
            <a:pPr algn="l" rtl="0"/>
            <a:r>
              <a:rPr lang="en-US" dirty="0"/>
              <a:t>Develops from the </a:t>
            </a:r>
            <a:r>
              <a:rPr lang="en-US" i="1" dirty="0"/>
              <a:t>C Cells or </a:t>
            </a:r>
            <a:r>
              <a:rPr lang="en-US" i="1" dirty="0" err="1"/>
              <a:t>parafolicullar</a:t>
            </a:r>
            <a:r>
              <a:rPr lang="en-US" i="1" dirty="0"/>
              <a:t> cells </a:t>
            </a:r>
            <a:r>
              <a:rPr lang="en-US" dirty="0"/>
              <a:t>that produce calcitonin </a:t>
            </a:r>
            <a:endParaRPr lang="en-US" dirty="0" smtClean="0"/>
          </a:p>
          <a:p>
            <a:pPr algn="l" rtl="0"/>
            <a:r>
              <a:rPr lang="en-US" dirty="0" smtClean="0"/>
              <a:t>An </a:t>
            </a:r>
            <a:r>
              <a:rPr lang="en-US" dirty="0"/>
              <a:t>elevated calcitonin level can indicate </a:t>
            </a:r>
            <a:r>
              <a:rPr 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97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534400" cy="6400800"/>
          </a:xfrm>
        </p:spPr>
        <p:txBody>
          <a:bodyPr/>
          <a:lstStyle/>
          <a:p>
            <a:pPr algn="l" rtl="0"/>
            <a:r>
              <a:rPr lang="en-US" dirty="0"/>
              <a:t>Often diagnosed between the ages of 40 and 50</a:t>
            </a:r>
          </a:p>
          <a:p>
            <a:pPr algn="l" rtl="0"/>
            <a:r>
              <a:rPr lang="en-US" dirty="0"/>
              <a:t>Females and males are equally affected</a:t>
            </a:r>
          </a:p>
          <a:p>
            <a:pPr algn="l" rtl="0"/>
            <a:r>
              <a:rPr lang="en-US" dirty="0"/>
              <a:t>Forms of medullary thyroid cancer include sporadic (not inherited), MEN 2A and MEN 2B, and familial (genetic, but not linked to other MEN-related endocrine tumors)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45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 marL="137160" indent="0" algn="l" rtl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4. Anaplastic </a:t>
            </a:r>
            <a:r>
              <a:rPr lang="en-US" b="1" dirty="0">
                <a:solidFill>
                  <a:srgbClr val="C00000"/>
                </a:solidFill>
              </a:rPr>
              <a:t>Thyroid Cancer</a:t>
            </a:r>
            <a:endParaRPr lang="en-US" dirty="0">
              <a:solidFill>
                <a:srgbClr val="C00000"/>
              </a:solidFill>
            </a:endParaRPr>
          </a:p>
          <a:p>
            <a:pPr algn="l" rtl="0"/>
            <a:r>
              <a:rPr lang="en-US" dirty="0"/>
              <a:t>Very rare—affects fewer than 5% of thyroid cancer </a:t>
            </a:r>
            <a:r>
              <a:rPr lang="en-US" dirty="0" smtClean="0"/>
              <a:t>patients</a:t>
            </a:r>
          </a:p>
          <a:p>
            <a:pPr algn="l" rtl="0"/>
            <a:r>
              <a:rPr lang="en-US" dirty="0" smtClean="0"/>
              <a:t>Usually </a:t>
            </a:r>
            <a:r>
              <a:rPr lang="en-US" dirty="0"/>
              <a:t>occurs in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patients </a:t>
            </a:r>
            <a:r>
              <a:rPr lang="en-US" dirty="0"/>
              <a:t>older than </a:t>
            </a:r>
          </a:p>
          <a:p>
            <a:pPr marL="137160" indent="0" algn="l" rtl="0">
              <a:buNone/>
            </a:pPr>
            <a:r>
              <a:rPr lang="en-US" dirty="0" smtClean="0"/>
              <a:t>     65 </a:t>
            </a:r>
            <a:r>
              <a:rPr lang="en-US" dirty="0"/>
              <a:t>years</a:t>
            </a:r>
          </a:p>
          <a:p>
            <a:pPr algn="l" rtl="0"/>
            <a:r>
              <a:rPr lang="en-US" dirty="0"/>
              <a:t>Females are affected </a:t>
            </a:r>
            <a:endParaRPr lang="en-US" dirty="0" smtClean="0"/>
          </a:p>
          <a:p>
            <a:pPr marL="13716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   more </a:t>
            </a:r>
            <a:r>
              <a:rPr lang="en-US" dirty="0"/>
              <a:t>often than </a:t>
            </a:r>
            <a:r>
              <a:rPr lang="en-US" dirty="0" smtClean="0"/>
              <a:t>males</a:t>
            </a:r>
          </a:p>
          <a:p>
            <a:pPr marL="137160" indent="0" algn="l" rtl="0"/>
            <a:r>
              <a:rPr lang="en-US" dirty="0" smtClean="0"/>
              <a:t>Aggressive and invasive</a:t>
            </a:r>
            <a:endParaRPr lang="en-US" dirty="0" smtClean="0"/>
          </a:p>
          <a:p>
            <a:pPr marL="137160" indent="0" algn="l" rtl="0"/>
            <a:r>
              <a:rPr lang="en-US" dirty="0" smtClean="0"/>
              <a:t>Least responsive to  treatment</a:t>
            </a:r>
          </a:p>
          <a:p>
            <a:pPr marL="137160" indent="0"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56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Diagnostic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137160" indent="0" algn="l" rtl="0">
              <a:buNone/>
            </a:pPr>
            <a:r>
              <a:rPr lang="en-US" dirty="0" smtClean="0"/>
              <a:t>1. Imaging studies (thyroid ultrasound, CT neck, PET scan).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34058"/>
            <a:ext cx="5257800" cy="39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4058"/>
            <a:ext cx="2667000" cy="39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97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2. The gold standard </a:t>
            </a:r>
            <a:r>
              <a:rPr lang="en-US" dirty="0"/>
              <a:t>is thyroid FNA or surgery.</a:t>
            </a:r>
          </a:p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30508"/>
            <a:ext cx="4648200" cy="469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0508"/>
            <a:ext cx="3429000" cy="469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23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0" y="1066800"/>
            <a:ext cx="8887690" cy="5486400"/>
          </a:xfrm>
        </p:spPr>
        <p:txBody>
          <a:bodyPr/>
          <a:lstStyle/>
          <a:p>
            <a:pPr marL="137160" indent="0" algn="l" rtl="0">
              <a:buNone/>
            </a:pPr>
            <a:r>
              <a:rPr lang="en-US" dirty="0" smtClean="0"/>
              <a:t>1. Surgery (total, subtotal or hemi-thyroidectomy)</a:t>
            </a:r>
            <a:r>
              <a:rPr lang="en-US" dirty="0" smtClean="0">
                <a:sym typeface="Wingdings" panose="05000000000000000000" pitchFamily="2" charset="2"/>
              </a:rPr>
              <a:t> Need an experienced thyroid surgeon.</a:t>
            </a:r>
          </a:p>
          <a:p>
            <a:pPr marL="651510" indent="-514350" algn="l" rtl="0">
              <a:buAutoNum type="arabicPeriod"/>
            </a:pPr>
            <a:endParaRPr lang="en-US" dirty="0" smtClean="0"/>
          </a:p>
          <a:p>
            <a:pPr marL="137160" indent="0" algn="l" rtl="0">
              <a:buNone/>
            </a:pPr>
            <a:endParaRPr lang="en-US" dirty="0" smtClean="0"/>
          </a:p>
          <a:p>
            <a:pPr marL="137160" indent="0" algn="l" rtl="0">
              <a:buNone/>
            </a:pPr>
            <a:endParaRPr lang="en-US" dirty="0"/>
          </a:p>
          <a:p>
            <a:pPr marL="137160" indent="0" algn="l" rtl="0">
              <a:buNone/>
            </a:pPr>
            <a:endParaRPr lang="en-US" dirty="0" smtClean="0"/>
          </a:p>
          <a:p>
            <a:pPr marL="137160" indent="0" algn="l" rtl="0">
              <a:buNone/>
            </a:pPr>
            <a:r>
              <a:rPr lang="en-US" dirty="0" smtClean="0"/>
              <a:t>2. I131 ablation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2285999" cy="220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0026" y="2043547"/>
            <a:ext cx="2237510" cy="220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70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pPr marL="137160" indent="0" algn="l" rtl="0">
              <a:buNone/>
            </a:pPr>
            <a:r>
              <a:rPr lang="en-US" dirty="0" smtClean="0"/>
              <a:t>3.   External </a:t>
            </a:r>
            <a:r>
              <a:rPr lang="en-US" dirty="0"/>
              <a:t>beam radiation </a:t>
            </a:r>
            <a:endParaRPr lang="en-US" dirty="0" smtClean="0"/>
          </a:p>
          <a:p>
            <a:pPr marL="651510" indent="-514350" algn="l" rtl="0">
              <a:buAutoNum type="arabicPeriod"/>
            </a:pPr>
            <a:endParaRPr lang="en-US" dirty="0"/>
          </a:p>
          <a:p>
            <a:pPr marL="651510" indent="-514350" algn="l" rtl="0">
              <a:buAutoNum type="arabicPeriod"/>
            </a:pPr>
            <a:endParaRPr lang="en-US" dirty="0" smtClean="0"/>
          </a:p>
          <a:p>
            <a:pPr marL="651510" indent="-514350" algn="l" rtl="0">
              <a:buAutoNum type="arabicPeriod"/>
            </a:pPr>
            <a:endParaRPr lang="en-US" dirty="0"/>
          </a:p>
          <a:p>
            <a:pPr marL="137160" indent="0" algn="l" rtl="0">
              <a:buNone/>
            </a:pPr>
            <a:endParaRPr lang="en-US" dirty="0" smtClean="0"/>
          </a:p>
          <a:p>
            <a:pPr marL="137160" indent="0" algn="l" rtl="0">
              <a:buNone/>
            </a:pPr>
            <a:endParaRPr lang="en-US" dirty="0"/>
          </a:p>
          <a:p>
            <a:pPr marL="137160" indent="0" algn="l" rtl="0">
              <a:buNone/>
            </a:pPr>
            <a:r>
              <a:rPr lang="en-US" dirty="0" smtClean="0"/>
              <a:t>4. Chemotherapy</a:t>
            </a: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15590"/>
            <a:ext cx="2189884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49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Secondary thyroid tumors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 algn="l" rtl="0">
              <a:buAutoNum type="arabicPeriod"/>
            </a:pPr>
            <a:r>
              <a:rPr lang="en-US" dirty="0" smtClean="0"/>
              <a:t>Thyroid </a:t>
            </a:r>
            <a:r>
              <a:rPr lang="en-US" dirty="0" smtClean="0"/>
              <a:t>lymphoma</a:t>
            </a:r>
            <a:endParaRPr lang="en-US" dirty="0" smtClean="0"/>
          </a:p>
          <a:p>
            <a:pPr marL="651510" indent="-514350" algn="l" rtl="0">
              <a:buAutoNum type="arabicPeriod"/>
            </a:pPr>
            <a:endParaRPr lang="en-US" dirty="0"/>
          </a:p>
          <a:p>
            <a:pPr marL="651510" indent="-514350" algn="l" rtl="0">
              <a:buNone/>
            </a:pPr>
            <a:endParaRPr lang="en-US" dirty="0" smtClean="0"/>
          </a:p>
          <a:p>
            <a:pPr marL="651510" indent="-514350" algn="l" rtl="0">
              <a:buNone/>
            </a:pPr>
            <a:endParaRPr lang="en-US" dirty="0" smtClean="0"/>
          </a:p>
          <a:p>
            <a:pPr marL="651510" indent="-514350" algn="l" rtl="0">
              <a:buNone/>
            </a:pPr>
            <a:endParaRPr lang="en-US" dirty="0" smtClean="0"/>
          </a:p>
          <a:p>
            <a:pPr marL="651510" indent="-514350" algn="l" rtl="0">
              <a:buAutoNum type="arabicPeriod"/>
            </a:pPr>
            <a:r>
              <a:rPr lang="en-US" dirty="0" smtClean="0"/>
              <a:t>Metastasis (Kidney, Lung, Bone, Melanoma)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85860"/>
            <a:ext cx="3429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54912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438399"/>
            <a:ext cx="4114800" cy="1447800"/>
          </a:xfrm>
        </p:spPr>
        <p:txBody>
          <a:bodyPr>
            <a:normAutofit fontScale="70000" lnSpcReduction="20000"/>
          </a:bodyPr>
          <a:lstStyle/>
          <a:p>
            <a:pPr marL="571500" indent="-457200" algn="l" rtl="0">
              <a:buAutoNum type="arabicPeriod"/>
            </a:pPr>
            <a:r>
              <a:rPr lang="en-US" dirty="0" smtClean="0"/>
              <a:t>Williams Textbook of Endocrinology</a:t>
            </a:r>
          </a:p>
          <a:p>
            <a:pPr marL="571500" indent="-457200" algn="l" rtl="0">
              <a:buAutoNum type="arabicPeriod"/>
            </a:pPr>
            <a:r>
              <a:rPr lang="en-US" dirty="0" smtClean="0"/>
              <a:t>Medscape.com</a:t>
            </a:r>
          </a:p>
          <a:p>
            <a:pPr marL="571500" indent="-457200" algn="l" rtl="0">
              <a:buAutoNum type="arabicPeriod"/>
            </a:pPr>
            <a:r>
              <a:rPr lang="en-US" dirty="0" smtClean="0"/>
              <a:t>UpToDate.com</a:t>
            </a:r>
          </a:p>
          <a:p>
            <a:pPr marL="571500" indent="-457200" algn="l" rtl="0">
              <a:buAutoNum type="arabicPeriod"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8194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17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30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hmad\Desktop\ThyroidHormon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Approach to thyroid disorders :</a:t>
            </a:r>
          </a:p>
          <a:p>
            <a:pPr algn="l" rtl="0">
              <a:buNone/>
            </a:pPr>
            <a:r>
              <a:rPr lang="en-US" dirty="0" smtClean="0"/>
              <a:t>History </a:t>
            </a:r>
          </a:p>
          <a:p>
            <a:pPr algn="l" rtl="0">
              <a:buNone/>
            </a:pPr>
            <a:r>
              <a:rPr lang="en-US" dirty="0" smtClean="0"/>
              <a:t>Physical examination </a:t>
            </a:r>
          </a:p>
          <a:p>
            <a:pPr algn="l" rtl="0">
              <a:buNone/>
            </a:pPr>
            <a:r>
              <a:rPr lang="en-US" dirty="0" smtClean="0"/>
              <a:t>Blood tests(Depending on HX and PE)  : </a:t>
            </a:r>
            <a:r>
              <a:rPr lang="en-US" dirty="0" smtClean="0">
                <a:solidFill>
                  <a:srgbClr val="FF0000"/>
                </a:solidFill>
              </a:rPr>
              <a:t>TSH</a:t>
            </a:r>
            <a:r>
              <a:rPr lang="en-US" dirty="0" smtClean="0"/>
              <a:t> , T4 , T3 , Thyroid antibodies  </a:t>
            </a:r>
          </a:p>
          <a:p>
            <a:pPr algn="l" rtl="0">
              <a:buNone/>
            </a:pPr>
            <a:r>
              <a:rPr lang="en-US" dirty="0" smtClean="0"/>
              <a:t>Imaging : Ultrasound , Nuclear imaging  , CT 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HYPOTHYROIDISM  VS HYPERTHYROIDISM </a:t>
            </a:r>
            <a:endParaRPr lang="ar-EG" sz="2800" dirty="0"/>
          </a:p>
        </p:txBody>
      </p:sp>
      <p:pic>
        <p:nvPicPr>
          <p:cNvPr id="2050" name="Picture 2" descr="C:\Users\ahmad\Desktop\Screenshot (113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47800"/>
            <a:ext cx="7929618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 descr="C:\Users\ahmad\Desktop\AJGP-0102-2021-Focus-Croker-Thyroid-Disease-Diagnostic-Fig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858280" cy="6215082"/>
          </a:xfrm>
          <a:prstGeom prst="rect">
            <a:avLst/>
          </a:prstGeom>
          <a:noFill/>
        </p:spPr>
      </p:pic>
      <p:cxnSp>
        <p:nvCxnSpPr>
          <p:cNvPr id="6" name="رابط كسهم مستقيم 5"/>
          <p:cNvCxnSpPr/>
          <p:nvPr/>
        </p:nvCxnSpPr>
        <p:spPr>
          <a:xfrm rot="10800000" flipV="1">
            <a:off x="3786182" y="242886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740</TotalTime>
  <Words>1657</Words>
  <Application>Microsoft Office PowerPoint</Application>
  <PresentationFormat>عرض على الشاشة (3:4)‏</PresentationFormat>
  <Paragraphs>247</Paragraphs>
  <Slides>59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60" baseType="lpstr">
      <vt:lpstr>انقلاب</vt:lpstr>
      <vt:lpstr>Thyroid Disorders</vt:lpstr>
      <vt:lpstr>Introduction</vt:lpstr>
      <vt:lpstr>الشريحة 3</vt:lpstr>
      <vt:lpstr>الشريحة 4</vt:lpstr>
      <vt:lpstr>HPT AXIS </vt:lpstr>
      <vt:lpstr>الشريحة 6</vt:lpstr>
      <vt:lpstr>الشريحة 7</vt:lpstr>
      <vt:lpstr>HYPOTHYROIDISM  VS HYPERTHYROIDISM </vt:lpstr>
      <vt:lpstr>الشريحة 9</vt:lpstr>
      <vt:lpstr>THYROTOXICOSIS</vt:lpstr>
      <vt:lpstr>الشريحة 11</vt:lpstr>
      <vt:lpstr>الشريحة 12</vt:lpstr>
      <vt:lpstr>Causes of Thyrotoxicosis</vt:lpstr>
      <vt:lpstr>الشريحة 14</vt:lpstr>
      <vt:lpstr>الشريحة 15</vt:lpstr>
      <vt:lpstr>الشريحة 16</vt:lpstr>
      <vt:lpstr>الشريحة 17</vt:lpstr>
      <vt:lpstr>الشريحة 18</vt:lpstr>
      <vt:lpstr>THYROID AUTOANTIBODIES</vt:lpstr>
      <vt:lpstr>Subclinical Hyperthyroidism:  </vt:lpstr>
      <vt:lpstr>Treatment?</vt:lpstr>
      <vt:lpstr>Case 1 </vt:lpstr>
      <vt:lpstr>الشريحة 23</vt:lpstr>
      <vt:lpstr>الشريحة 24</vt:lpstr>
      <vt:lpstr>Case 2  </vt:lpstr>
      <vt:lpstr>  Case </vt:lpstr>
      <vt:lpstr>Case </vt:lpstr>
      <vt:lpstr>THYROID STORM/THYROID CRISES</vt:lpstr>
      <vt:lpstr>الشريحة 29</vt:lpstr>
      <vt:lpstr>Hypothyroidism</vt:lpstr>
      <vt:lpstr>الشريحة 31</vt:lpstr>
      <vt:lpstr>Causes of hypothyroidism</vt:lpstr>
      <vt:lpstr>Treatment</vt:lpstr>
      <vt:lpstr>الشريحة 34</vt:lpstr>
      <vt:lpstr>الشريحة 35</vt:lpstr>
      <vt:lpstr>case</vt:lpstr>
      <vt:lpstr>Myxedema coma/Myxedema crises</vt:lpstr>
      <vt:lpstr>الشريحة 38</vt:lpstr>
      <vt:lpstr>Euthyroid sick syndrome </vt:lpstr>
      <vt:lpstr>NONTOXIC DIFFUSE AND NODULAR GOITER AND THYROID NEOPLASIA</vt:lpstr>
      <vt:lpstr>NONTOXIC GOITER: DIFFUSE AND NODULAR</vt:lpstr>
      <vt:lpstr>THYROID NODULE </vt:lpstr>
      <vt:lpstr>الشريحة 43</vt:lpstr>
      <vt:lpstr>Indications for thyroid surgery</vt:lpstr>
      <vt:lpstr>Thyroid cancer</vt:lpstr>
      <vt:lpstr>الشريحة 46</vt:lpstr>
      <vt:lpstr>THYROID CANCER  </vt:lpstr>
      <vt:lpstr>الشريحة 48</vt:lpstr>
      <vt:lpstr>الشريحة 49</vt:lpstr>
      <vt:lpstr>الشريحة 50</vt:lpstr>
      <vt:lpstr>الشريحة 51</vt:lpstr>
      <vt:lpstr>الشريحة 52</vt:lpstr>
      <vt:lpstr>Diagnostic tests</vt:lpstr>
      <vt:lpstr>الشريحة 54</vt:lpstr>
      <vt:lpstr>Treatment</vt:lpstr>
      <vt:lpstr>الشريحة 56</vt:lpstr>
      <vt:lpstr>Secondary thyroid tumors</vt:lpstr>
      <vt:lpstr>الشريحة 58</vt:lpstr>
      <vt:lpstr>الشريحة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Disorders</dc:title>
  <dc:creator>hussam</dc:creator>
  <cp:lastModifiedBy>ahmad</cp:lastModifiedBy>
  <cp:revision>56</cp:revision>
  <dcterms:created xsi:type="dcterms:W3CDTF">2014-11-26T08:40:38Z</dcterms:created>
  <dcterms:modified xsi:type="dcterms:W3CDTF">2023-10-04T21:45:34Z</dcterms:modified>
</cp:coreProperties>
</file>