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0" r:id="rId20"/>
    <p:sldId id="276" r:id="rId21"/>
    <p:sldId id="277" r:id="rId22"/>
    <p:sldId id="278" r:id="rId23"/>
    <p:sldId id="290" r:id="rId24"/>
    <p:sldId id="279" r:id="rId25"/>
    <p:sldId id="283" r:id="rId26"/>
    <p:sldId id="281" r:id="rId27"/>
    <p:sldId id="284" r:id="rId28"/>
    <p:sldId id="289" r:id="rId29"/>
    <p:sldId id="288" r:id="rId30"/>
    <p:sldId id="285" r:id="rId31"/>
    <p:sldId id="286" r:id="rId32"/>
    <p:sldId id="282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-82" y="-2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8T05:00:08.7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295 108 7939,'0'-15'211,"3"3"311,5 12-302,-5-12 305,9 9-194,-12-9-1,0 12 70,0-11-41,0 8-1,0-9-21,0 12-6,0 0 0,12-12-221,-9 9 220,9-9-205,-12 12 205,0 0-157,-12 0 1,6 3-210,-12 6 1,9-3 54,-8 12 0,2-1-78,-3 10 0,-6-3 74,6-6 1,4 14-32,-4-5 0,3 6 59,-3-7 1,-6 4 3,7 6 0,2-6 51,-3 5 1,9-2-42,-9 2 0,12-5 60,-3 6 1,-3-7-37,3-2 0,1 0 117,8 0 0,0-1 65,0 1 102,0 0-81,0 0 19,0-1-151,0 1 1,0-9 98,0 0 0,11-12-113,-8 17 0,18-17 295,-12 12-167,12-12-72,-18 6-168,21 0 1,-18-9-314,11 6-1159,-11-6 789,18-3-1408,-21 0 853,21 0-1,-21 0 357,21 0 112,-21 0 410,8 0 99,-11 0 1,3 0 73,6 0-178,-6 0 417,9 0-119,-12 0-219,0 0-874,0-12 1134,0 9 0,-12-9 0,-3 12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8T05:00:10.3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1 374 7942,'0'-15'-586,"0"4"1088,0-1-158,0 9 147,0-21 137,0 21-35,0-9-28,0 0-43,0 9 0,0-20-210,0 20-147,0-9 1,0 9 412,0-6-357,0 6 0,0-6 45,0 18 1,0-3-19,0 12 1,0 2-83,0 16 0,0-6 54,0 5 1,0 7-107,0 2 1,0-2 52,0 3 0,0-10-8,0 10 0,0-10 18,0 10 1,0-12 1,0 2 1,0 4 89,0-4 111,0 1-203,0 3-13,0-10 1,0 1-64,0-12 12,12-12-131,-9 6 31,8-12 175,-11 0 236,0 0-379,0-12 10,0 9-102,0-9 0,0 9 142,0-6-260,0 6 123,0-21 1,0 18-139,0-11 1,0 8 56,0-9 1,3 3-138,6-3 1,-6-6 91,6 7 1,-6 2-10,-3-3 206,12 0 0,-6-9-129,12 1 121,-12-1 0,9 3-147,-7 6 425,-5-5-34,21 8 35,-21-12-178,21 12 1,-18 0-54,12 7 220,-12 5-177,17-9 207,-20 12-219,21 0 1,-18 3 201,12 6-187,-12-6 0,6 11 141,-12-5-81,12-6-73,-9 21 1,17-18-155,-11 12 136,0-12 0,-6 14-116,6-11 128,-6 0-25,9 3-43,0-9 0,-9 12 3,6-6 0,-3-6-115,2 6 119,-5-6 1,9 0 6,-12 6-13,0-6 0,3 8 158,6-11-118,-6 0 40,9 12-58,-12-9 12,0 9 108,0 0-79,0-9 222,0 9-261,0 0 0,-3-9-80,-6 6 89,6 6 0,-21-13-154,7 7 0,2 3 18,-3-3 1,9 3-101,-9-3 1,0-6 67,-8 6 0,8-6 72,0-3 1,0 9-137,-8 0 0,8 0-26,0-9-58,0 0 0,-9 0 19,1 0 1,8 0-130,0 0 0,9 0-857,-9 0-568,12 0-1498,-6 0 1605,12 0 1207,0 0 0,0 11 1,0 4-1</inkml:trace>
  <inkml:trace contextRef="#ctx0" brushRef="#br0" timeOffset="1319">1070 615 7345,'0'-15'1186,"0"3"-906,0 12 0,0-3 94,0-6 306,0 6-173,0-9 152,12 12-155,-9 0-44,8-11-80,-11 8 81,0-9-369,0 12 198,0-12-444,0 9-45,0-9-56,0 12-16,0 0 260,-11 0 1,-1 3-13,-6 6 1,-6-3 39,6 12 0,3-12-1,-2 2 1,-1 7-4,-9 3 0,9-3 97,0 3 1,4-9 137,-4 8-208,-6 1 1,9 6 38,-12-6 1,10 6 36,-1-7-28,12 7-42,-18-9 1,21 9 44,-6-6-139,6-7 128,3 1 0,0 0-40,0-9 0,3 18 20,6-12 0,-3 0 69,12-9-42,0 0 0,8 0-34,1 0 1,-9 0 6,0 0 0,-3-3 3,2-6 0,7 3-50,-6-12 0,-3 9 44,3-9 0,-9 10-42,8-10 1,-8 9-30,9-9 1,-12 9-38,3-9-4,6 0 0,-9-5 68,12 5 1,-12-6-88,2 6 0,-2 3 72,3-2-154,-6-1 142,9-9 1,-9 3 28,6 7 102,-6-7-137,9 9 277,-12 0-238,0-9 200,0 21-141,0-9-112,0 12 153,0 0 234,-12 0-185,9 12 172,-9 3-150,12 12 59,0 0 0,0-1-93,0 1 0,-9-9 84,0 0 1,0-9 107,9 8 66,0 1-26,0 9-185,0 0 0,0-1 20,0 1 0,0-9 101,0 0-110,12 0 0,-9-1-22,6 1 1,-6-9-205,-3 9 0,3-12 128,6 3-543,-6 6-267,9-12 49,0 9 0,-6-12-773,12 0 1,-10-3 646,10-6 1,-9 3-95,9-12 0,-9 3-151,9-3-663,0-6 1020,8 10 0,-8-10-26,0 6 0,-12 3 57,3 6 628,-6 6 0,-3-9 0,0 12 0</inkml:trace>
  <inkml:trace contextRef="#ctx0" brushRef="#br0" timeOffset="2127">1417 561 6154,'0'-14'-48,"0"-1"387,0 6-148,0 6 46,0-9-28,0 12-10,0-12 343,0 9-304,0-9 0,0 9 602,0-6-155,0 6 256,0-9-156,0 12 1634,0 0-1959,12 0-87,-9 0-143,9 0 0,-12 3-122,0 6 1,0-3 244,0 12-266,0 0 0,0 9 170,0-1-94,0 1 0,3 0-21,6 0 1,-6-10 191,6 1-217,-6 0 0,6 9 54,-1-1 1,1-8-130,-9 0 1,0-9 61,0 9 0,0-9-191,0 9 78,12-13-132,-9 19 217,9-21 0,-12 12 39,0-6 61,12-6-66,-9 9 66,9-12-18,-12 0-179,0 0-281,0-12 14,0 9 200,0-21-37,0 9 93,0-11 0,0-1-98,0 0 82,0 0 0,0 1-143,0-1 185,12 0 0,-9 1-29,6-1 0,2 9 116,-2 0-113,12 0 0,-15-5 95,12 5 1,-9-6-87,9 6 1,-9 6 261,8 3-234,1-5 0,9 2 72,0-6 1,-10 3-52,1 6 1,-9 6 118,9-6 1,-3 3-113,3-3 10,5 6 1,-11-11-903,6 5 622,6 6 0,-18-9-988,12 12 1,-12-3-113,2-6-732,-5 6 1163,-3-9 906,0 24 0,-11 3 0,-4 12 0</inkml:trace>
  <inkml:trace contextRef="#ctx0" brushRef="#br0" timeOffset="3253">2219 642 7499,'-15'0'1663,"3"0"-1384,12 0 0,0 3 60,0 5 30,0-5-31,0 9 71,0-12-71,12 0-4,-9 0 145,21-12-423,-9 9 0,2-17 38,1 11 0,-9-3-214,9 3 1,-12 3 104,3-12 0,3 9-128,-3-9 0,0 10 5,-9-10 1,8 9 119,1-9 0,0 9 79,-9-9 0,0 9-52,0-8 1,0 8 277,0-9-216,0 12 150,0-18-155,0 21 0,-3-9 125,-6 12-19,6 0-94,-20 0 1,11 3 35,-6 6 0,3-3-44,6 12 0,3-9 116,-12 9 1,13-9-102,-4 8 0,-3-8 380,3 9-350,-12 0 1,15 6 126,-12-6 1,12 5-56,-3-5 1,4-3-42,-4 3 0,6-9 256,-6 8-238,6 1 1,3 9 22,0 0 0,0-9-31,0-1 0,0-8 70,0 9 1,0-9-66,0 9 1,9-9-46,0 9 0,2-13 70,-2 4 1,-3 3-277,12-3 1,-9 0-490,9-9 1,-9 0 127,9 0-1607,-1 0 1498,10 0 1,0 0-325,0 0 0,-1-3 326,1-6 0,-9-6-615,0-11 1,-1 8 73,10 0 1099,12 0 0,-10-20 0,10-4 0</inkml:trace>
  <inkml:trace contextRef="#ctx0" brushRef="#br0" timeOffset="3785">2753 187 7989,'0'-15'-1435,"0"1"1673,0 5 176,0 6-69,0-9 1,0 9 159,0-6 127,0 6-106,0-21 244,0 21-99,0-21-372,0 21 1,0-11 236,0 5-85,0 6-211,0-9 1,0 9 238,0-6-229,0 6-11,0-9 1,-3 15 97,-5 6 1,5-3-61,-6 12 0,6 0 13,3 8 1,0 1 3,0 0 1,-9 2-15,0 7 1,0-3 3,9 11 1,0-8-46,0 8 1,0-11-85,0 3 1,0 2 83,0-2 1,0 3-144,0-4 1,0-14 80,0 6 1,0-6-67,0 5-128,0 1-82,0 0 1,0-9-818,0-1 490,0-11-617,12 6 471,-9-12-1973,9 0 1078,-12 0 162,12 0 1,-9-3-654,5-6 1958,7 6 0,0-20 0,12 8 0</inkml:trace>
  <inkml:trace contextRef="#ctx0" brushRef="#br0" timeOffset="4420">3154 481 7989,'0'-15'-726,"-3"3"623,-6 12 1424,6 0-334,-8 0-259,11-11 173,0 8-113,0-9-168,0 12 471,0 0 0,0 12-1028,0 5 120,0-5 0,0 12-167,0-6 0,0-3 167,0 3-281,0-1 0,0 10 70,0 0 1,0-9-142,0-1 1,0-8 61,0 9 0,9-9 15,-1 9 0,4-12-26,-3 3 33,-6-6-110,21-3 181,-9 0 0,11-3-145,1-6 0,-9-6 126,0-12 1,-9 1-116,9-1 0,-10 0 91,10 0 0,-12 1 123,3-1 1,3 0 67,-3 0-140,0 1 1,-9-1 245,0 0 1,0 9 112,0 1 113,0 11-32,0-18-340,0 21 119,0-9-32,0 12 38,0 0-123,0 12 1,0-6 13,0 12 1,0-9-35,0 8 1,0-8 181,0 9 1,0 0-96,0 9 1,0-9 61,0-1 1,0 1-52,0 9 0,0 0-166,0-1 1,0 4 27,0 6 1,0-7 99,0 7 1,3-3 60,6 2 0,-6-2-95,6 12 0,-6-10 146,-3 10 1,0-10-133,0 10 1,0-9 268,0 8 0,-3-8 13,-6 8 1,3-2-157,-12 2 0,9-5-129,-9-12 1,0-1-137,-8 1 1,-1 0-1002,0 0 1,0-10 581,1 1 0,-1-12-738,0 3 1,1-6 90,-1-3 1089,0 0 0,-11 0 0,-4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8T05:00:17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81 7407,'0'-15'629,"0"3"-251,0 12 91,0-11-122,0 8 127,0-9-286,0 12 1,0-3 194,0-6 28,0 6-235,0-9 1,3 12 202,6 0-169,-6 0 0,8 3-85,-11 6 1,3-3 51,6 12 0,-6-10-73,6 10 1,3-9 60,-3 9 0,0-9-100,-9 9 76,12 0-159,-9 8 1,18 1 49,-13 0 75,1-12 0,-6 5-288,6-11 177,-6 12-162,9-18 152,-12 21 1,3-21 41,6 6 42,-6-6 12,9-3-45,-12 0 22,12-12-13,-9-3 1,9-12-11,-12 0 0,2 10-106,7-1 94,-6 0 1,12-9-69,-6 1 0,-6 8 37,6 0 1,-6 9-8,-3-9 1,9 9-17,0-9 32,0 13 144,3-19-137,-9 21 46,8-9 1,-8 12-27,6 0 92,-6 0 112,9 0-162,-12 12 40,12 3 1,-9 11-61,6 1 1,-6-9 39,-3 0 1,0-9-33,0 8 0,3-8-14,6 9 0,-6-9 20,6 9 0,-6-9-211,-3 9 155,0-12-208,0 17 25,0-20 0,0 12-74,0-6-152,0-6 172,11 9 16,-8-12 0,9-3 31,-12-6 10,0-6 1,0-12 56,0 1 1,9 8-51,0 0 203,0 0 0,-6-5-125,6 5 238,-6-6-161,9 9 0,-3-3 340,0 0-203,-1 13 5,-8-19 0,3 21 87,6-6-70,-6 6 233,9 3-149,-12 0 308,12 0-361,-9 0 0,12 3 65,-6 6 1,-6-3-65,6 12 0,-6-10 384,-3 10-152,12 0-238,-9 9 0,11 0-76,-5-1 0,-6-8 72,6 0 1,-6-9-293,-3 9 162,0-12-857,12 17 397,-9-20-1750,9 21 196,-12-21 0,3 6 1033,6-18 1,-6 3 938,6-12 0,5 0 0,1-8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8T05:00:18.9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54 428 8026,'-12'-15'484,"9"3"-141,-9 12 273,12-12-285,0 9 0,-3-9 375,-6 12 119,6 0 3,-9 0-64,12-11 496,0 8-394,0-9 216,0 12 509,0 0-1278,0 12 1,0 2 12,0 13 0,0-9-101,0 0 1,0 0 28,0 8 0,0-8 130,0 0-155,0 0 0,0 9 110,0-1 119,12 1-465,-9 0-173,9-1-239,-12 1-231,0 0-593,0-12-185,0 9 597,0-22-2320,0 10 2333,0-24 0,0-2-720,0-13 1,9 9 740,0 0 0,0 0 797,-9-8 0,12-1 0,3 0 0</inkml:trace>
  <inkml:trace contextRef="#ctx0" brushRef="#br0" timeOffset="269">27 134 6543,'0'-15'1954,"0"0"-343,0 6-1108,0 6 0,0-11 1101,0 5-456,0 6-52,0-9-1193,0 0 206,0 9-2934,0-9 1823,0 12 1002,0 0 0,0-12 0,0-3 0</inkml:trace>
  <inkml:trace contextRef="#ctx0" brushRef="#br0" timeOffset="1247">401 428 8719,'0'-15'1629,"0"3"-1056,0 12-148,0-12 190,0 9 80,0-9 16,0 12 2079,0 0-2264,0 12 51,0 3-344,0 12 1,0 0 313,0-1-375,0 1 0,3 0-123,6 0 0,-6-10-95,6 1 0,-6-9 44,-3 9 1,0-9-121,0 9 1,3-12 27,6 3-7,-6 5 0,9-8 19,-12 12-221,0-12-541,0 6 599,0-12 0,0-3-122,0-6 1,3-3 103,6-6 0,-6-5 131,6 5 0,-6-6-57,-3-3 0,8 9 227,1 1 0,0 8-72,-9-9 0,0 9 72,0-9 0,9 9 291,0-9 253,0 13-332,-9-19 1,3 21 78,6-6 113,-6 6-218,9 3 344,0 0-203,-9 0 164,20 0-232,-20 12 0,12 0 167,-6 6 1,-6 5 19,6-5 1,-6-3-161,-3 3 0,3-9-31,6 8 1,-6-8-46,6 9 1,-6-9-192,-3 9 1,0-9 161,0 9 0,3-12-479,5 3 1,-5-4-248,6 4-291,-6-6-840,-3 9 1,3-12-168,6 0-406,-6 0 1,21 0 318,-6 0 1892,-6-12 0,23-3 0,-5-11 0</inkml:trace>
  <inkml:trace contextRef="#ctx0" brushRef="#br0" timeOffset="2087">1230 588 7956,'0'-15'163,"0"4"198,0 11 2112,0 0-1934,12 0 196,-9 0-212,9 0-63,-12 0 40,0 0-484,-12 0 1,-3 0-358,-12 0 1,9 0 301,0 0 0,1 0-300,-10 0 1,9 0 38,0 0-246,0-12 319,-8 9 0,8-12 65,0 6 1,12 3-129,-3-12 336,6 12 187,3-17-233,0 8 1,3-3 268,6 0-84,-6 12 289,21-18-293,-9 21 0,3-9 51,-1 12 0,-8-8 205,9-1 22,-12 0-157,18 9 1,-18 0 160,12 0-183,-12 0 1,8 0 103,-5 0-78,-6 0 1,12 9 95,-6 0-171,-6-1 0,9-5 160,-12 6-214,12-6 0,-9 12 245,6-6-210,5-6 1,-11 12 372,6-6-154,6-6-100,-12 21 1,9-19-117,-12 13 0,9-9-99,0 9 1,0-9-22,-9 9 1,0-9-148,0 8 0,3-8 55,6 9 1,-6-9 209,6 9-210,-7 0 1,-2 8 34,0 1 1,3-9 249,6 0-226,-6 0 1,9 8 54,-12 1 1,0-9 79,0 0 81,0 0-218,0 8 1,0 1 52,0 0 0,0-9-26,0-1 0,0-8 106,0 9 80,0 0-95,0 9 95,0-1 0,-9 1-109,0 0 0,-8-9-41,8-1 0,-12-8-283,3 9 1,-6-3 92,-2 3 0,-1-3-595,0-6 0,-9-6 341,1 5 0,-1 4-565,9-3 0,1 0 339,-1-9 0,0 0-1593,1 0 1,2-3 2139,6-6 0,-6-6 0,9-11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8T05:00:17.6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0 348 7962,'0'15'723,"0"-3"-334,0-12 162,0 12 30,0-9 17,0 8-236,0-11 439,0 0-742,0-11 1,0-4 1,0-12 0,0 9 4,0 0-176,0 1 13,0-10 149,0 0 1,0 0-90,0 1 1,3 11 162,6 6-123,-6-6 60,21 12 1,-18-12 191,12 6-66,-12 6-8,18-9 222,-22 24-131,22 3-35,-21 12 1,9 0-63,-12-1 1,9-8 333,0 0-318,0 0 0,-9 9-180,0-1 0,-9-8 67,0 0 0,-3-3-71,3 3 1,-3-4-238,-5-5 1,-4-3-343,12 12-1107,-12-12 753,6 6-456,0-12 0,3-12 152,12-6 1231,0-6 0,0-14 0,0-4 0</inkml:trace>
  <inkml:trace contextRef="#ctx0" brushRef="#br0" timeOffset="810">348 188 7715,'0'-15'362,"0"3"611,0 0-338,0 9 1,0-12 262,0 6-163,0 6-506,0-9 1,0 10 354,0-7-96,0 6 282,0-9-63,0 12-249,0 0-302,0 12 1,9 2 101,0 13 0,0-9-227,-9 0 1,9 0 131,-1 8 1,4 1-154,-3 0 0,-6-9-43,6-1 0,3 1 101,-3 9 1,3-9-37,-3 0 53,-6-1 1,11 7 267,-5-6-145,-6-6 405,9 0-215,-12-9-229,12 9 0,-9-15-44,6-6 0,-6 3 2,-3-12 1,9 0-100,0-9 1,0 1 64,-9-1 0,3 3-98,6 6 1,-6-5 70,5 5 1,4-6 147,-3-3-143,0 1 1,-6-1 3,6 0 1,-6 9-40,6 1 1,-6 8-158,-3-9 14,12 12 135,-9-18-527,9 21 132,-12-21-258,0 21 154,0-8-572,0 11-4178,0 0 4603,0 11 1,0-5-1133,0 12 906,0-12 844,0 18 0,11-9 0,4 11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8T05:00:22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81 28 9481,'0'-15'1572,"0"3"-843,0 12 2480,0 0-2953,12 0 1,-7 0 467,13 0-451,-12 12 0,15 3 114,-12 11 0,12-8-115,-3 0 0,-4 0 37,4 9 1,-9-4 286,9-5-327,0 18 0,5-18-52,-5 17 1,3-5 39,-12-3 0,9-1 3,-9 1 0,9 0-32,-10 0 1,1-10-60,-9 1 0,9 0 59,0 9 1,0-9-29,-9-1-94,0 1 1,0 9 83,0 0 1,0-10-139,0 1 0,0-9 134,0 9 1,0-9-133,0 9 0,0-9 89,0 8 0,-9-8-139,0 9 0,-3-3 114,3 3 0,4 6-156,-13-7 1,12-2 75,-3 3-144,-6 0 122,0 9 1,-9-1 42,7 1 1,2-9 160,6 0 0,3-9-100,-12 8 0,9-2 35,-9 3 0,9 3-70,-8-12 1,8 9 10,-9-9 0,9 8 17,-9-8-171,0 12 1,-5-15-238,5 12 0,3-12-1,6 3-1631,6 5 896,-21-11-1620,21 9-744,-9-12 3395,12 0 0,12-12 0,3-2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8T04:56:17.479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0 214 6370,'15'0'773,"6"3"1,-9 9 0,0 12 324,0 8-841,8 16 0,-14-7 1,12 13 0,-3-1 62,3 1 0,6 11-52,-7 6 0,7-2-1172,3 2 979,-12 0 54,9 9 1,-13 0-123,7 1 0,3-13 4,-12-6 1,3 4-47,-3-4 1,-6 0 181,6-8-59,5-1-3,-11 1 0,9-10 77,-12 1 1,9-13-92,0 4 1,0-6 92,-9-4 1140,12-11-1464,-9 9 221,9-21-100,-12 9-410,0-12-1648,0 0 1388,-12-12 1,-3 0-83,-12-6 1,1-5 790,-1 5 0,-12-18 0,-2-5 0</inkml:trace>
  <inkml:trace contextRef="#ctx0" brushRef="#br0" timeOffset="717">0 321 8403,'0'-42'0,"0"-8"-207,0 20 229,0-9 0,12 22 260,6-1-528,18 12 206,-7-18 0,22 21-684,-7-6 394,-5 6 222,12-9 1,-19 9 662,13-5-208,-13 5 0,19 3 230,-21 0-307,8 0 0,-2 3-140,-1 5 0,10 7-71,-9 12 1,-4 3 82,-14 5 1,6 7 1,-6 11 1,-3 1-236,2-1 0,-11 1 34,3-1 1,-6 1-50,-3-1 0,0 1 58,0-1 1,0-8 18,0-1 0,-12-2 20,-5 2 0,-10-5 33,-9-13 1,3-2 58,-11-6 0,11 3-63,-2-12 1,5 0-25,3-9 56,0 0-102,1 0 0,11-3 16,6-6 0,6 3-7,3-12 1,9 9 26,0-9 1,21 9-10,-4-8 0,7 11 52,-6-3 1,8-3 1,1 3 0,0 0 242,-10 9-260,1 0-1,0 0 0,-1 0 105,1 0 0,-3 3 22,-6 6 0,6 3 190,-7 6 1,-2 5-104,3-5 145,-12 6-143,6 3 1,-3-1-102,0 1 1,0 9-7,-9-1 1,8 1-113,1-9 0,0-1 102,-9 1 0,3 0-116,6 0-52,-6-1 0,12-2-434,-6-6 80,-6 6-20,21-21 1,-18 9-694,11-12-865,-11 0 1989,6 0 0,-12 0 0,0 0 0</inkml:trace>
  <inkml:trace contextRef="#ctx0" brushRef="#br0" timeOffset="1260">1444 187 8347,'14'-15'-711,"7"6"1813,-12 18-403,12 6-339,-6 24 1,9 11-282,-7 13-60,7 11 75,-9-6 1,12 9 110,-1-5 0,1 5-181,0-6 1,0-6 159,-1-2 0,1-1-57,0-8 0,-1 2-142,1-20 1,-3-1 65,-6-8 1,6-12 92,-7-6 0,-2-6 96,3-3-133,-12 0 97,18 0 0,-21-12 286,6-6 1,2-6-248,-2-2 0,3-13 11,-3-6 0,-6-5 31,6-4-332,6-11-22,-12-3 1,18-21 132,-12 0 1,0 38 0,2 1 125,7-48 1,-3 6 22,3 3 0,-12 17 74,3 10-717,6 17 261,-12 7-637,8 23-40,-11 3 1,0 24 404,0 6-755,0 6 729,12 2 0,-9 1-602,6 0 0,3-1 675,-3 1 0,9-9 394,-9 0 0,11 0 0,-5 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8T04:56:19.945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1 256 8256,'0'-27'0,"0"12"-739,0-9 508,0 21 0,0-12-46,0 7 407,0 5-119,0-9 0,3 12 160,5 0 0,-2 12-6,12 5 914,-12 7-671,18 3 1,-18 3 178,12 5 345,-12-5-500,5 20 1,-2 1-72,0 11 0,9 1-128,-9-10 1,9 9-13,-9 1 1,9-1-157,-10-8 1,10-1 62,-9 1 0,12-4 314,-3-5-520,-6 5 60,11-20 1,-17 5 265,12-17-602,-12 6 257,18-21 21,-21 21-422,9-21 226,-12 8-315,12-11-401,-9 0-700,8-11 738,-11 8 410,0-21-464,0 21 376,0-21 628,0 9 0,-11-11 0,-4-1 0</inkml:trace>
  <inkml:trace contextRef="#ctx0" brushRef="#br0" timeOffset="758">161 256 8260,'0'-15'93,"0"-9"-418,0 21-116,0-9 1,9 9 224,0-6 125,12 6 111,-18-9 0,20 12 21,-5 0 407,6 0-252,3 0 1,-10 0-39,1 0 1,0 3-78,9 6 1,-1-3-42,1 12 1,0-3 106,0 3-311,-12 6 115,8-10 0,-17 10 68,12-6 1,-12 6-193,3-6 0,-3 5 91,3 4 1,-6-9 11,6 0 0,-9-1 60,-9 10 1,-6 0 6,-12 0 0,0-4 39,1-5 0,-4 6-61,-6-6 246,7-6-215,-10 11 0,21-17 14,0 12 5,1 0 3,-10-3 111,12-3 3,3 0 83,12-9-6,0 8-185,12-11 0,3 0 78,12 0 0,-1 0-28,1 0 170,0 0-191,11 0 0,-8 0 70,6 0 124,-7 0-98,10 0 1,-9 0 3,5 0 1,-5 9 107,-3 0 1,-4 3-40,-5-3 1,3-3-79,-12 12 1,9-9-40,-9 9 1,9-10 74,-10 10-85,1-12 1,-9 18-43,0-6 1,0-3-174,0 2 1,0-8 113,0 9-316,0 0 58,0-3-44,0 9-179,0-10-143,12 13 332,3 0-540,0-12-397,9-3 569,-9-12 656,11 0 0,1 0 0,0 0 0</inkml:trace>
  <inkml:trace contextRef="#ctx0" brushRef="#br0" timeOffset="1312">1203 977 8083,'0'-15'-436,"0"4"1,3 11 333,6 0 382,-6-12 203,21 9-310,-9-9 0,3 9 1008,-1-6-595,-11 6-199,6-9-129,0 0 0,-9 6-119,6-12 0,-6 10 53,-3-10-29,0 0 0,0-18-176,0 1 0,0-1-32,0 9-99,0-11 221,0-4 1,-3-14-350,-6-7 130,6 7-622,-9-9 619,12 11 63,0 1 0,0 2-38,0 7 113,0 5 6,0 12 1,0 1-7,0-1 39,0 12-34,0 3 586,0 0-576,0 9 0,9 3 141,0 18 1,3 6-125,-3 3 151,-6-1-82,9 1 0,-3 9-10,-1-1 0,13 1 126,-3-9 1,3 8-114,-3 1 0,5 3 13,-5-4 0,6-5-33,3 5 1,2-2 22,7 3 1,-6-7-193,5 7 1,-5-9 25,-3-9 1,-1 5-93,1-5 1,0-3-437,0 3-591,-12-12 10,-4 6 229,-11-12 1,-3 0 945,-5 0 0,-7 0 0,-12 0 0</inkml:trace>
  <inkml:trace contextRef="#ctx0" brushRef="#br0" timeOffset="1550">1711 469 8133,'-12'-14'975,"9"2"-675,-9 12-12,0 0 72,9 0-132,-20 0 0,8 0 30,-12 0 0,-3 0 102,-5 0-599,5 12 239,-20-9 1,8 20-1087,-11-5 594,-1 6-204,1 3 696,11-1 0,-8 13 0,8 3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6003E-66E0-438A-BCD3-38786B065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7DE7D-54DC-4248-8038-F68F1E260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EC28D-B971-4658-89D5-6C6A7FD58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92FB-6B1C-47BC-BC15-3BEA24514B4C}" type="datetimeFigureOut">
              <a:rPr lang="en-GB" smtClean="0"/>
              <a:pPr/>
              <a:t>28/03/2022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31D6C-D8B5-4B64-900D-6A27803A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DC28B-20CC-477D-A3A1-D5B916B9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E07B2-7E57-46F2-9153-087FCE65FB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73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DCC79-EAE2-401E-8260-D32544C2D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0CE9B3-4D0F-4BF8-A3DC-7DE1DD976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AC016-EC22-43DC-9BFB-5C14827AC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92FB-6B1C-47BC-BC15-3BEA24514B4C}" type="datetimeFigureOut">
              <a:rPr lang="en-GB" smtClean="0"/>
              <a:pPr/>
              <a:t>28/03/2022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D9F5B-36DE-49CB-B5EB-1BD41487D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99EE8-121C-4C89-B2DA-84F5BC2CA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E07B2-7E57-46F2-9153-087FCE65FB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496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37B5F4-1BC9-462F-8E0B-38CAF401AC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8F6FB-88B6-4AE8-B41F-98926B5A8C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24057-84B6-4A37-A137-5A1F817D0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92FB-6B1C-47BC-BC15-3BEA24514B4C}" type="datetimeFigureOut">
              <a:rPr lang="en-GB" smtClean="0"/>
              <a:pPr/>
              <a:t>28/03/2022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6FA4A-5373-4661-B29B-F3E7EC25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C0184-4A5B-4DE1-ADA8-FD56B27B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E07B2-7E57-46F2-9153-087FCE65FB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283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0CCE6-347E-46FD-99C3-9608141D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7E1E6-3385-4EE7-B789-C5DCCFD2D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D478C-A252-4265-BCE6-6322F291B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92FB-6B1C-47BC-BC15-3BEA24514B4C}" type="datetimeFigureOut">
              <a:rPr lang="en-GB" smtClean="0"/>
              <a:pPr/>
              <a:t>28/03/2022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FF43F-0DAE-4CE6-BF92-F0243C19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DE01A-EB98-4860-A5DC-E01B99830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E07B2-7E57-46F2-9153-087FCE65FB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173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9F50E-3FAD-42E4-B39D-B6292AAE3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DAFB9-0BE6-4AF0-8AB3-B91F1F71F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1416E-65A1-474F-B2A1-C543F2538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92FB-6B1C-47BC-BC15-3BEA24514B4C}" type="datetimeFigureOut">
              <a:rPr lang="en-GB" smtClean="0"/>
              <a:pPr/>
              <a:t>28/03/2022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6224A-42D7-4419-B008-C8C0D3485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E95DA-7D65-4582-85A6-067FDE0BE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E07B2-7E57-46F2-9153-087FCE65FB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407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EAF9F-5F6D-4F45-B367-0381A19C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6BC76-FA04-438E-A077-AE6C7E7CC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BCC00F-9978-4820-AC70-CEA314B17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132CA-F8C6-4BC7-A6DB-3F6D348EC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92FB-6B1C-47BC-BC15-3BEA24514B4C}" type="datetimeFigureOut">
              <a:rPr lang="en-GB" smtClean="0"/>
              <a:pPr/>
              <a:t>28/03/2022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FA7C5-D6BB-4B8B-8FC9-1ADAEB237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4F925-89F7-4A5C-BE94-14778A4A3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E07B2-7E57-46F2-9153-087FCE65FB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090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45994-4063-4CED-B82B-5358733F8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1FEBC-ACF8-417B-BE42-9D72E9188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DDAEC2-3A74-4DBE-B8D3-B281AC3A5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09AEE8-ED0D-4372-A0A4-6DFD22DC3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F3FC59-640D-41AF-A713-F27887DD1E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67CBED-2B4A-4F21-8773-8ECB4FE61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92FB-6B1C-47BC-BC15-3BEA24514B4C}" type="datetimeFigureOut">
              <a:rPr lang="en-GB" smtClean="0"/>
              <a:pPr/>
              <a:t>28/03/2022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FC0591-1128-460F-93F2-36CC1B36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AE9628-4EEE-4CAD-B1DC-1D7830FB1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E07B2-7E57-46F2-9153-087FCE65FB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85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8EF08-992C-400A-9442-7E6E47A5C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B9666-F346-4811-809C-804D86A6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92FB-6B1C-47BC-BC15-3BEA24514B4C}" type="datetimeFigureOut">
              <a:rPr lang="en-GB" smtClean="0"/>
              <a:pPr/>
              <a:t>28/03/2022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338B6-EBD4-40DF-A6C3-95C7E683D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594D9-7BF1-4957-B225-09B42094F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E07B2-7E57-46F2-9153-087FCE65FB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538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240EA6-43EA-407B-ADAC-48EDF165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92FB-6B1C-47BC-BC15-3BEA24514B4C}" type="datetimeFigureOut">
              <a:rPr lang="en-GB" smtClean="0"/>
              <a:pPr/>
              <a:t>28/03/2022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F0F6BA-51BC-42EF-AF14-A05EA50DD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3550A-5C3B-4D77-A4CA-3416CF9AB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E07B2-7E57-46F2-9153-087FCE65FB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281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1C34E-F25C-4965-8F56-D587721D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63E2B-D9AC-4F5A-BC79-F3F46EC23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02A71-7B98-4841-9081-3721EB8A4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C246E-A97A-4F30-8AF9-654B8DF5E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92FB-6B1C-47BC-BC15-3BEA24514B4C}" type="datetimeFigureOut">
              <a:rPr lang="en-GB" smtClean="0"/>
              <a:pPr/>
              <a:t>28/03/2022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007F5-FC26-4412-BC7C-4CD61345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5E9F6-C2D4-437C-A6B1-FB12E21C9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E07B2-7E57-46F2-9153-087FCE65FB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10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D5AE4-5FD0-41FA-9E51-FE28A4EB1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0F279B-9D70-4B9F-AF64-23F927A3D2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5D8B4-9D33-4C31-B4AD-426554F3E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4A9F77-3F6C-4D0F-9AC3-E797857A1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92FB-6B1C-47BC-BC15-3BEA24514B4C}" type="datetimeFigureOut">
              <a:rPr lang="en-GB" smtClean="0"/>
              <a:pPr/>
              <a:t>28/03/2022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D78B8-BE06-4FD1-A42A-3A059B656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72151-9335-463A-90F1-76D8408E7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E07B2-7E57-46F2-9153-087FCE65FB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826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8DD60D-8C70-421C-BE38-DF649C8AA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052EC-DF37-4817-80D9-B2891AA72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647B2-7894-4655-B497-583E82864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E92FB-6B1C-47BC-BC15-3BEA24514B4C}" type="datetimeFigureOut">
              <a:rPr lang="en-GB" smtClean="0"/>
              <a:pPr/>
              <a:t>28/03/2022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EE7A9-E9A5-4FC6-867B-EBEAE4C5A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D8D01-7722-46FC-BE4F-5C676077C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E07B2-7E57-46F2-9153-087FCE65FB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55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25.png"/><Relationship Id="rId4" Type="http://schemas.openxmlformats.org/officeDocument/2006/relationships/image" Target="../media/image220.png"/><Relationship Id="rId9" Type="http://schemas.openxmlformats.org/officeDocument/2006/relationships/customXml" Target="../ink/ink4.xml"/><Relationship Id="rId1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customXml" Target="../ink/ink8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Cardiomegaly and Heart failure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Presented by :</a:t>
            </a:r>
            <a:br>
              <a:rPr lang="en-US" dirty="0"/>
            </a:br>
            <a:r>
              <a:rPr lang="en-US" dirty="0"/>
              <a:t>Razan tayseer</a:t>
            </a:r>
            <a:br>
              <a:rPr lang="en-US" dirty="0"/>
            </a:br>
            <a:r>
              <a:rPr lang="en-US" dirty="0"/>
              <a:t>Wajd habashneh</a:t>
            </a:r>
            <a:br>
              <a:rPr lang="en-US" dirty="0"/>
            </a:br>
            <a:r>
              <a:rPr lang="en-US" dirty="0"/>
              <a:t>Rahaf abusalm</a:t>
            </a:r>
            <a:br>
              <a:rPr lang="en-US" dirty="0"/>
            </a:br>
            <a:r>
              <a:rPr lang="en-US" dirty="0"/>
              <a:t>Noor hamad</a:t>
            </a:r>
            <a:br>
              <a:rPr lang="en-US" dirty="0"/>
            </a:br>
            <a:r>
              <a:rPr lang="en-US" dirty="0"/>
              <a:t>Anas shawawreh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524" y="39310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Third mogul sign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*Moguls of heart :bulges of the </a:t>
            </a:r>
            <a:r>
              <a:rPr lang="en-US" sz="2800" dirty="0" err="1"/>
              <a:t>cardiomediastinal</a:t>
            </a:r>
            <a:r>
              <a:rPr lang="en-US" sz="2800" dirty="0"/>
              <a:t> contour on frontal chest radiographs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5" y="2095832"/>
            <a:ext cx="5340409" cy="45419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21" y="2095831"/>
            <a:ext cx="4666004" cy="454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95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83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Widened </a:t>
            </a:r>
            <a:r>
              <a:rPr lang="en-US" sz="4000" b="1" dirty="0" err="1"/>
              <a:t>carinal</a:t>
            </a:r>
            <a:r>
              <a:rPr lang="en-US" sz="4000" b="1" dirty="0"/>
              <a:t> angle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5" y="1348247"/>
            <a:ext cx="5365165" cy="4351338"/>
          </a:xfrm>
        </p:spPr>
      </p:pic>
      <p:cxnSp>
        <p:nvCxnSpPr>
          <p:cNvPr id="13" name="Straight Connector 12"/>
          <p:cNvCxnSpPr/>
          <p:nvPr/>
        </p:nvCxnSpPr>
        <p:spPr>
          <a:xfrm flipV="1">
            <a:off x="2845750" y="3273751"/>
            <a:ext cx="348954" cy="6081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3220479" y="3260219"/>
            <a:ext cx="578496" cy="6387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77384" y="5836777"/>
            <a:ext cx="1897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52688" y="5836777"/>
            <a:ext cx="129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Widened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4732F4A-4811-E249-BFC4-0FE9EB26F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28" y="1325563"/>
            <a:ext cx="5027082" cy="437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62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1888" y="5665862"/>
            <a:ext cx="2649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prominence of the upper posterior cardiac convexity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46079" y="5665862"/>
            <a:ext cx="1854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Walking man sign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F8657AC-FF86-9047-90B0-133FA7035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03640"/>
            <a:ext cx="9525000" cy="5262223"/>
          </a:xfrm>
        </p:spPr>
      </p:pic>
    </p:spTree>
    <p:extLst>
      <p:ext uri="{BB962C8B-B14F-4D97-AF65-F5344CB8AC3E}">
        <p14:creationId xmlns:p14="http://schemas.microsoft.com/office/powerpoint/2010/main" val="3452774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0" b="12335"/>
          <a:stretch/>
        </p:blipFill>
        <p:spPr>
          <a:xfrm>
            <a:off x="589660" y="640935"/>
            <a:ext cx="10366049" cy="5076201"/>
          </a:xfrm>
        </p:spPr>
      </p:pic>
    </p:spTree>
    <p:extLst>
      <p:ext uri="{BB962C8B-B14F-4D97-AF65-F5344CB8AC3E}">
        <p14:creationId xmlns:p14="http://schemas.microsoft.com/office/powerpoint/2010/main" val="887465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820" y="365125"/>
            <a:ext cx="7289562" cy="60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10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ventricular enlargement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914" y="161198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*causes : </a:t>
            </a:r>
          </a:p>
          <a:p>
            <a:r>
              <a:rPr lang="en-US" dirty="0"/>
              <a:t>pressure overload </a:t>
            </a:r>
          </a:p>
          <a:p>
            <a:pPr lvl="1"/>
            <a:r>
              <a:rPr lang="en-US" dirty="0"/>
              <a:t>hypertension</a:t>
            </a:r>
          </a:p>
          <a:p>
            <a:pPr lvl="1"/>
            <a:r>
              <a:rPr lang="en-US" dirty="0"/>
              <a:t>aortic stenosis</a:t>
            </a:r>
          </a:p>
          <a:p>
            <a:r>
              <a:rPr lang="en-US" dirty="0"/>
              <a:t>volume overload</a:t>
            </a:r>
          </a:p>
          <a:p>
            <a:pPr lvl="1"/>
            <a:r>
              <a:rPr lang="en-US" dirty="0"/>
              <a:t>aortic regurgitation</a:t>
            </a:r>
          </a:p>
          <a:p>
            <a:pPr lvl="1"/>
            <a:r>
              <a:rPr lang="en-US" dirty="0"/>
              <a:t>mitral regurgitation</a:t>
            </a:r>
          </a:p>
          <a:p>
            <a:r>
              <a:rPr lang="en-US" dirty="0"/>
              <a:t>wall abnormalities</a:t>
            </a:r>
          </a:p>
          <a:p>
            <a:pPr lvl="1"/>
            <a:r>
              <a:rPr lang="en-US" dirty="0"/>
              <a:t>left ventricular aneurysm</a:t>
            </a:r>
          </a:p>
          <a:p>
            <a:pPr lvl="1"/>
            <a:r>
              <a:rPr lang="en-US" dirty="0"/>
              <a:t>hypertrophic cardiomyopathy / dilated cardiomyopathy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327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*</a:t>
            </a:r>
            <a:r>
              <a:rPr lang="en-US" sz="2400" dirty="0"/>
              <a:t>Radiological findings:</a:t>
            </a:r>
          </a:p>
          <a:p>
            <a:pPr marL="0" indent="0">
              <a:buNone/>
            </a:pPr>
            <a:r>
              <a:rPr lang="en-US" sz="2400" b="1" dirty="0"/>
              <a:t>Frontal view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left ventricular dilatation: left heart border is displaced leftward, inferiorly and posteriorly.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left ventricular hypertrophy: may show rounding of the cardiac apex.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Shmoo</a:t>
            </a:r>
            <a:r>
              <a:rPr lang="en-US" sz="2400" b="1" dirty="0">
                <a:solidFill>
                  <a:srgbClr val="FF0000"/>
                </a:solidFill>
              </a:rPr>
              <a:t> sign.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Depression of left </a:t>
            </a:r>
            <a:r>
              <a:rPr lang="en-US" sz="2400" b="1" dirty="0" err="1">
                <a:solidFill>
                  <a:srgbClr val="FF0000"/>
                </a:solidFill>
              </a:rPr>
              <a:t>hemidiaghram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630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2" y="244654"/>
            <a:ext cx="4820856" cy="4993918"/>
          </a:xfrm>
        </p:spPr>
      </p:pic>
      <p:sp>
        <p:nvSpPr>
          <p:cNvPr id="6" name="TextBox 5"/>
          <p:cNvSpPr txBox="1"/>
          <p:nvPr/>
        </p:nvSpPr>
        <p:spPr>
          <a:xfrm>
            <a:off x="2486826" y="5725682"/>
            <a:ext cx="5418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*Left </a:t>
            </a:r>
            <a:r>
              <a:rPr lang="en-US" sz="2000" b="1" dirty="0" err="1"/>
              <a:t>venricular</a:t>
            </a:r>
            <a:r>
              <a:rPr lang="en-US" sz="2000" b="1" dirty="0"/>
              <a:t> dilation and hypertrophy. </a:t>
            </a:r>
          </a:p>
          <a:p>
            <a:r>
              <a:rPr lang="en-US" sz="2000" b="1" dirty="0"/>
              <a:t>*Depression of left </a:t>
            </a:r>
            <a:r>
              <a:rPr lang="en-US" sz="2000" b="1" dirty="0" err="1"/>
              <a:t>hemidiaghram</a:t>
            </a:r>
            <a:r>
              <a:rPr lang="en-US" sz="2000" b="1" dirty="0"/>
              <a:t> 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312" y="244654"/>
            <a:ext cx="4811282" cy="475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31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90" y="538384"/>
            <a:ext cx="8784537" cy="5202743"/>
          </a:xfrm>
        </p:spPr>
      </p:pic>
      <p:sp>
        <p:nvSpPr>
          <p:cNvPr id="5" name="TextBox 4"/>
          <p:cNvSpPr txBox="1"/>
          <p:nvPr/>
        </p:nvSpPr>
        <p:spPr>
          <a:xfrm>
            <a:off x="4845465" y="6016239"/>
            <a:ext cx="3144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Shmoo</a:t>
            </a:r>
            <a:r>
              <a:rPr lang="en-US" sz="2400" b="1" dirty="0"/>
              <a:t> sign</a:t>
            </a:r>
          </a:p>
        </p:txBody>
      </p:sp>
    </p:spTree>
    <p:extLst>
      <p:ext uri="{BB962C8B-B14F-4D97-AF65-F5344CB8AC3E}">
        <p14:creationId xmlns:p14="http://schemas.microsoft.com/office/powerpoint/2010/main" val="2950243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C1A4EFD-C1FF-5341-89A1-7DAC0CD59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34" y="137583"/>
            <a:ext cx="8863815" cy="629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40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60194-6B1B-421C-B5D2-B6847B4D6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83224" y="0"/>
            <a:ext cx="9144000" cy="1241946"/>
          </a:xfrm>
        </p:spPr>
        <p:txBody>
          <a:bodyPr>
            <a:normAutofit/>
          </a:bodyPr>
          <a:lstStyle/>
          <a:p>
            <a:pPr marL="857250" indent="-857250">
              <a:buFont typeface="Wingdings" panose="05000000000000000000" pitchFamily="2" charset="2"/>
              <a:buChar char="v"/>
            </a:pPr>
            <a:r>
              <a:rPr lang="en-GB" sz="5400" dirty="0">
                <a:cs typeface="Arial" panose="020B0604020202020204"/>
              </a:rPr>
              <a:t>Normal CXR</a:t>
            </a:r>
            <a:endParaRPr lang="en-GB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9566B-0A9E-4EEF-A016-17B2695E2CC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2797" y="1293892"/>
            <a:ext cx="5620999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36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A3C47C2-33A2-44B2-BEAB-FEB679075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3324"/>
            <a:ext cx="12192000" cy="686132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AD182BA8-54AD-4D9F-8264-B0FA8BB47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246925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4ED83379-0499-45E1-AB78-6AA230F96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479"/>
            <a:ext cx="9324977" cy="6858479"/>
          </a:xfrm>
          <a:custGeom>
            <a:avLst/>
            <a:gdLst>
              <a:gd name="connsiteX0" fmla="*/ 1246925 w 9324977"/>
              <a:gd name="connsiteY0" fmla="*/ 0 h 6858479"/>
              <a:gd name="connsiteX1" fmla="*/ 5076797 w 9324977"/>
              <a:gd name="connsiteY1" fmla="*/ 0 h 6858479"/>
              <a:gd name="connsiteX2" fmla="*/ 6143025 w 9324977"/>
              <a:gd name="connsiteY2" fmla="*/ 0 h 6858479"/>
              <a:gd name="connsiteX3" fmla="*/ 6148602 w 9324977"/>
              <a:gd name="connsiteY3" fmla="*/ 0 h 6858479"/>
              <a:gd name="connsiteX4" fmla="*/ 9324977 w 9324977"/>
              <a:gd name="connsiteY4" fmla="*/ 6858478 h 6858479"/>
              <a:gd name="connsiteX5" fmla="*/ 3359025 w 9324977"/>
              <a:gd name="connsiteY5" fmla="*/ 6858478 h 6858479"/>
              <a:gd name="connsiteX6" fmla="*/ 3359025 w 9324977"/>
              <a:gd name="connsiteY6" fmla="*/ 6858479 h 6858479"/>
              <a:gd name="connsiteX7" fmla="*/ 0 w 9324977"/>
              <a:gd name="connsiteY7" fmla="*/ 6858479 h 6858479"/>
              <a:gd name="connsiteX8" fmla="*/ 0 w 9324977"/>
              <a:gd name="connsiteY8" fmla="*/ 479 h 6858479"/>
              <a:gd name="connsiteX9" fmla="*/ 1246925 w 9324977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24977" h="6858479">
                <a:moveTo>
                  <a:pt x="1246925" y="0"/>
                </a:moveTo>
                <a:lnTo>
                  <a:pt x="5076797" y="0"/>
                </a:lnTo>
                <a:lnTo>
                  <a:pt x="6143025" y="0"/>
                </a:lnTo>
                <a:lnTo>
                  <a:pt x="6148602" y="0"/>
                </a:lnTo>
                <a:lnTo>
                  <a:pt x="9324977" y="6858478"/>
                </a:lnTo>
                <a:lnTo>
                  <a:pt x="3359025" y="6858478"/>
                </a:lnTo>
                <a:lnTo>
                  <a:pt x="3359025" y="6858479"/>
                </a:lnTo>
                <a:lnTo>
                  <a:pt x="0" y="6858479"/>
                </a:lnTo>
                <a:lnTo>
                  <a:pt x="0" y="479"/>
                </a:lnTo>
                <a:lnTo>
                  <a:pt x="1246925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78A581B1-89D4-0847-9F79-9AB003840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962246"/>
            <a:ext cx="6437700" cy="2611967"/>
          </a:xfrm>
        </p:spPr>
        <p:txBody>
          <a:bodyPr anchor="b">
            <a:normAutofit/>
          </a:bodyPr>
          <a:lstStyle/>
          <a:p>
            <a:pPr algn="l"/>
            <a:r>
              <a:rPr lang="en-GB" sz="5400"/>
              <a:t>Right ventricular enlargement </a:t>
            </a:r>
            <a:endParaRPr lang="ar-JO" sz="540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BFFF557-5431-7148-BA51-82FEAE1087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3719618"/>
            <a:ext cx="4167376" cy="1155525"/>
          </a:xfrm>
        </p:spPr>
        <p:txBody>
          <a:bodyPr anchor="t">
            <a:normAutofit/>
          </a:bodyPr>
          <a:lstStyle/>
          <a:p>
            <a:pPr algn="l"/>
            <a:r>
              <a:rPr lang="en-GB" sz="2000"/>
              <a:t>Noor hamad alrbeihat </a:t>
            </a:r>
          </a:p>
          <a:p>
            <a:pPr algn="l"/>
            <a:endParaRPr lang="ar-JO" sz="2000"/>
          </a:p>
        </p:txBody>
      </p:sp>
    </p:spTree>
    <p:extLst>
      <p:ext uri="{BB962C8B-B14F-4D97-AF65-F5344CB8AC3E}">
        <p14:creationId xmlns:p14="http://schemas.microsoft.com/office/powerpoint/2010/main" val="1147943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11">
            <a:extLst>
              <a:ext uri="{FF2B5EF4-FFF2-40B4-BE49-F238E27FC236}">
                <a16:creationId xmlns:a16="http://schemas.microsoft.com/office/drawing/2014/main" id="{D1D7179B-FF7C-482F-B3D9-2BE9ED113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10300" cy="6858000"/>
          </a:xfrm>
          <a:custGeom>
            <a:avLst/>
            <a:gdLst>
              <a:gd name="connsiteX0" fmla="*/ 0 w 6210300"/>
              <a:gd name="connsiteY0" fmla="*/ 0 h 6858000"/>
              <a:gd name="connsiteX1" fmla="*/ 2628900 w 6210300"/>
              <a:gd name="connsiteY1" fmla="*/ 0 h 6858000"/>
              <a:gd name="connsiteX2" fmla="*/ 3034146 w 6210300"/>
              <a:gd name="connsiteY2" fmla="*/ 0 h 6858000"/>
              <a:gd name="connsiteX3" fmla="*/ 6210300 w 6210300"/>
              <a:gd name="connsiteY3" fmla="*/ 6858000 h 6858000"/>
              <a:gd name="connsiteX4" fmla="*/ 2628900 w 6210300"/>
              <a:gd name="connsiteY4" fmla="*/ 6858000 h 6858000"/>
              <a:gd name="connsiteX5" fmla="*/ 0 w 62103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300" h="6858000">
                <a:moveTo>
                  <a:pt x="0" y="0"/>
                </a:moveTo>
                <a:lnTo>
                  <a:pt x="2628900" y="0"/>
                </a:lnTo>
                <a:lnTo>
                  <a:pt x="3034146" y="0"/>
                </a:lnTo>
                <a:lnTo>
                  <a:pt x="6210300" y="6858000"/>
                </a:lnTo>
                <a:lnTo>
                  <a:pt x="2628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AA56808A-DCF4-9A4A-8EE6-4688203E7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445" y="-1709429"/>
            <a:ext cx="9778554" cy="5811837"/>
          </a:xfrm>
        </p:spPr>
        <p:txBody>
          <a:bodyPr>
            <a:normAutofit/>
          </a:bodyPr>
          <a:lstStyle/>
          <a:p>
            <a:pPr algn="ctr"/>
            <a:r>
              <a:rPr lang="en-GB">
                <a:solidFill>
                  <a:srgbClr val="FFFFFF"/>
                </a:solidFill>
              </a:rPr>
              <a:t>Causes : </a:t>
            </a:r>
            <a:br>
              <a:rPr lang="en-GB">
                <a:solidFill>
                  <a:srgbClr val="FFFFFF"/>
                </a:solidFill>
              </a:rPr>
            </a:br>
            <a:endParaRPr lang="ar-JO">
              <a:solidFill>
                <a:srgbClr val="FFFFFF"/>
              </a:solidFill>
            </a:endParaRP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D7FA9B9-FDCF-3341-B008-8B1B4D164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2931" y="-1039902"/>
            <a:ext cx="7427740" cy="7775221"/>
          </a:xfrm>
        </p:spPr>
        <p:txBody>
          <a:bodyPr anchor="ctr">
            <a:normAutofit/>
          </a:bodyPr>
          <a:lstStyle/>
          <a:p>
            <a:pPr algn="l" rtl="0"/>
            <a:r>
              <a:rPr lang="en-GB" sz="2000">
                <a:solidFill>
                  <a:srgbClr val="FFFFFF"/>
                </a:solidFill>
                <a:latin typeface="TimesNewRomanPSMT"/>
              </a:rPr>
              <a:t>PV stenosis•</a:t>
            </a:r>
            <a:r>
              <a:rPr lang="en-GB" sz="2000">
                <a:solidFill>
                  <a:srgbClr val="FFFFFF"/>
                </a:solidFill>
                <a:latin typeface="Symbol" pitchFamily="2" charset="2"/>
              </a:rPr>
              <a:t></a:t>
            </a:r>
          </a:p>
          <a:p>
            <a:pPr algn="l" rtl="0"/>
            <a:r>
              <a:rPr lang="en-GB" sz="2000">
                <a:solidFill>
                  <a:srgbClr val="FFFFFF"/>
                </a:solidFill>
                <a:latin typeface="TimesNewRomanPSMT"/>
              </a:rPr>
              <a:t> Cor </a:t>
            </a:r>
            <a:r>
              <a:rPr lang="en-GB" sz="2000" err="1">
                <a:solidFill>
                  <a:srgbClr val="FFFFFF"/>
                </a:solidFill>
                <a:latin typeface="TimesNewRomanPSMT"/>
              </a:rPr>
              <a:t>pulmonale</a:t>
            </a:r>
            <a:r>
              <a:rPr lang="en-GB" sz="2000">
                <a:solidFill>
                  <a:srgbClr val="FFFFFF"/>
                </a:solidFill>
                <a:latin typeface="TimesNewRomanPSMT"/>
              </a:rPr>
              <a:t>•</a:t>
            </a:r>
            <a:r>
              <a:rPr lang="en-GB" sz="2000">
                <a:solidFill>
                  <a:srgbClr val="FFFFFF"/>
                </a:solidFill>
                <a:latin typeface="Symbol" pitchFamily="2" charset="2"/>
              </a:rPr>
              <a:t></a:t>
            </a:r>
            <a:r>
              <a:rPr lang="en-GB" sz="2000">
                <a:solidFill>
                  <a:srgbClr val="FFFFFF"/>
                </a:solidFill>
                <a:latin typeface="TimesNewRomanPSMT"/>
              </a:rPr>
              <a:t> </a:t>
            </a:r>
          </a:p>
          <a:p>
            <a:pPr algn="l" rtl="0"/>
            <a:r>
              <a:rPr lang="en-GB" sz="2000">
                <a:solidFill>
                  <a:srgbClr val="FFFFFF"/>
                </a:solidFill>
                <a:latin typeface="TimesNewRomanPSMT"/>
              </a:rPr>
              <a:t>ASD•</a:t>
            </a:r>
            <a:r>
              <a:rPr lang="en-GB" sz="2000">
                <a:solidFill>
                  <a:srgbClr val="FFFFFF"/>
                </a:solidFill>
                <a:latin typeface="Symbol" pitchFamily="2" charset="2"/>
              </a:rPr>
              <a:t></a:t>
            </a:r>
            <a:r>
              <a:rPr lang="en-GB" sz="2000">
                <a:solidFill>
                  <a:srgbClr val="FFFFFF"/>
                </a:solidFill>
                <a:latin typeface="TimesNewRomanPSMT"/>
              </a:rPr>
              <a:t> </a:t>
            </a:r>
          </a:p>
          <a:p>
            <a:pPr algn="l" rtl="0"/>
            <a:r>
              <a:rPr lang="en-GB" sz="2000">
                <a:solidFill>
                  <a:srgbClr val="FFFFFF"/>
                </a:solidFill>
                <a:latin typeface="TimesNewRomanPSMT"/>
              </a:rPr>
              <a:t>Tricuspid regurgitation•</a:t>
            </a:r>
            <a:r>
              <a:rPr lang="en-GB" sz="2000">
                <a:solidFill>
                  <a:srgbClr val="FFFFFF"/>
                </a:solidFill>
                <a:latin typeface="Symbol" pitchFamily="2" charset="2"/>
              </a:rPr>
              <a:t></a:t>
            </a:r>
            <a:r>
              <a:rPr lang="en-GB" sz="2000">
                <a:solidFill>
                  <a:srgbClr val="FFFFFF"/>
                </a:solidFill>
                <a:latin typeface="TimesNewRomanPSMT"/>
              </a:rPr>
              <a:t> </a:t>
            </a:r>
          </a:p>
          <a:p>
            <a:pPr algn="l" rtl="0"/>
            <a:r>
              <a:rPr lang="en-GB" sz="2000">
                <a:solidFill>
                  <a:srgbClr val="FFFFFF"/>
                </a:solidFill>
                <a:latin typeface="TimesNewRomanPSMT"/>
              </a:rPr>
              <a:t>Secondary to LVF</a:t>
            </a:r>
            <a:endParaRPr lang="ar-JO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61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1572D2AD-397D-BD4B-A53E-22135213A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157216" cy="1344975"/>
          </a:xfrm>
        </p:spPr>
        <p:txBody>
          <a:bodyPr>
            <a:normAutofit/>
          </a:bodyPr>
          <a:lstStyle/>
          <a:p>
            <a:r>
              <a:rPr lang="en-GB" sz="4000" b="1">
                <a:latin typeface="OpenSansRoman-SemiBold"/>
              </a:rPr>
              <a:t>Plain radiograph</a:t>
            </a:r>
            <a:endParaRPr lang="ar-JO" sz="400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721954D-8A85-B14E-BF1B-EE669F491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121763"/>
            <a:ext cx="5157216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>
                <a:latin typeface="OpenSans-Regular"/>
              </a:rPr>
              <a:t>Frontal view demonstrates: </a:t>
            </a:r>
          </a:p>
          <a:p>
            <a:pPr rtl="0"/>
            <a:r>
              <a:rPr lang="en-GB" sz="2000">
                <a:latin typeface="OpenSans-Regular"/>
              </a:rPr>
              <a:t>rounded left heart border </a:t>
            </a:r>
          </a:p>
          <a:p>
            <a:pPr rtl="0"/>
            <a:r>
              <a:rPr lang="en-GB" sz="2000">
                <a:latin typeface="OpenSans-Regular"/>
              </a:rPr>
              <a:t> uplifted cardiac apex  </a:t>
            </a: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1093013E-EC58-6E4C-AE5A-8E7CBF4ADF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" r="1" b="16720"/>
          <a:stretch/>
        </p:blipFill>
        <p:spPr>
          <a:xfrm>
            <a:off x="6969642" y="1339613"/>
            <a:ext cx="4736963" cy="402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07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ACEEB0E-1F2D-9C40-9522-CC4881E8E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74083"/>
            <a:ext cx="6953250" cy="65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81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23C547D0-6A75-F94B-A1AD-6B21AAB16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endParaRPr lang="ar-JO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0E5F0D3-364B-9540-ADAB-F50667411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1807"/>
            <a:ext cx="4936067" cy="3985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/>
              <a:t> </a:t>
            </a:r>
            <a:r>
              <a:rPr lang="en-GB" sz="2000">
                <a:latin typeface="OpenSans-Regular"/>
              </a:rPr>
              <a:t>Lateral view demonstrates: </a:t>
            </a:r>
          </a:p>
          <a:p>
            <a:pPr rtl="0"/>
            <a:r>
              <a:rPr lang="en-GB" sz="2000">
                <a:latin typeface="OpenSans-Regular"/>
              </a:rPr>
              <a:t>filling of the retrosternal space </a:t>
            </a:r>
          </a:p>
          <a:p>
            <a:pPr rtl="0"/>
            <a:r>
              <a:rPr lang="en-GB" sz="2000">
                <a:latin typeface="OpenSans-Regular"/>
              </a:rPr>
              <a:t>rotation of the heart posteriorly </a:t>
            </a:r>
          </a:p>
          <a:p>
            <a:pPr rtl="0"/>
            <a:endParaRPr lang="ar-JO" sz="2000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102FE834-17C2-2F4E-978B-322A2AF5BD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4" y="2259357"/>
            <a:ext cx="4935970" cy="385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89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02C99-5859-B842-A005-464872DE4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Failure</a:t>
            </a:r>
            <a:br>
              <a:rPr lang="en-US" dirty="0"/>
            </a:br>
            <a:endParaRPr lang="en-J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4AF4B-14A4-F540-9EA4-B473209D0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Types</a:t>
            </a:r>
          </a:p>
          <a:p>
            <a:r>
              <a:rPr lang="en-US" dirty="0"/>
              <a:t>Heart failure with reduced ejection fraction</a:t>
            </a:r>
          </a:p>
          <a:p>
            <a:r>
              <a:rPr lang="en-US" dirty="0"/>
              <a:t>  Systolic heart failure</a:t>
            </a:r>
          </a:p>
          <a:p>
            <a:r>
              <a:rPr lang="en-US" dirty="0"/>
              <a:t>  Problem ejecting blood from </a:t>
            </a:r>
            <a:r>
              <a:rPr lang="en-US" dirty="0" err="1"/>
              <a:t>lef</a:t>
            </a:r>
            <a:r>
              <a:rPr lang="en-US" dirty="0"/>
              <a:t> </a:t>
            </a:r>
            <a:r>
              <a:rPr lang="en-US" dirty="0" err="1"/>
              <a:t>tventricle</a:t>
            </a:r>
            <a:endParaRPr lang="en-US" dirty="0"/>
          </a:p>
          <a:p>
            <a:r>
              <a:rPr lang="en-US" dirty="0"/>
              <a:t>  Usually caused by a dilated cardiomyopathy</a:t>
            </a:r>
          </a:p>
          <a:p>
            <a:endParaRPr lang="en-US" dirty="0"/>
          </a:p>
          <a:p>
            <a:r>
              <a:rPr lang="en-US" dirty="0"/>
              <a:t>Heart failure with preserved ejection fraction</a:t>
            </a:r>
          </a:p>
          <a:p>
            <a:r>
              <a:rPr lang="en-US" dirty="0"/>
              <a:t>  Diastolic heart failure</a:t>
            </a:r>
          </a:p>
          <a:p>
            <a:r>
              <a:rPr lang="en-US" dirty="0"/>
              <a:t>  Problem filling left ventricle with blood</a:t>
            </a:r>
            <a:endParaRPr lang="en-JO" dirty="0"/>
          </a:p>
        </p:txBody>
      </p:sp>
    </p:spTree>
    <p:extLst>
      <p:ext uri="{BB962C8B-B14F-4D97-AF65-F5344CB8AC3E}">
        <p14:creationId xmlns:p14="http://schemas.microsoft.com/office/powerpoint/2010/main" val="3218432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3969F-AF81-2647-85CF-E2BE6151A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failure</a:t>
            </a:r>
            <a:endParaRPr lang="en-J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38AA2-96C3-5241-AE79-F6D975A4C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Diagnosis:</a:t>
            </a:r>
          </a:p>
          <a:p>
            <a:r>
              <a:rPr lang="en-US" dirty="0"/>
              <a:t> History</a:t>
            </a:r>
          </a:p>
          <a:p>
            <a:r>
              <a:rPr lang="en-US" dirty="0"/>
              <a:t> Physical examination</a:t>
            </a:r>
          </a:p>
          <a:p>
            <a:r>
              <a:rPr lang="en-US" dirty="0"/>
              <a:t>Chest X-ray</a:t>
            </a:r>
          </a:p>
          <a:p>
            <a:r>
              <a:rPr lang="en-US" dirty="0"/>
              <a:t> </a:t>
            </a:r>
            <a:r>
              <a:rPr lang="en-US" dirty="0" err="1"/>
              <a:t>Transthoracic</a:t>
            </a:r>
            <a:r>
              <a:rPr lang="en-US" dirty="0"/>
              <a:t> echocardiogram </a:t>
            </a:r>
          </a:p>
          <a:p>
            <a:r>
              <a:rPr lang="en-US" dirty="0"/>
              <a:t> EKG</a:t>
            </a:r>
          </a:p>
          <a:p>
            <a:r>
              <a:rPr lang="en-US" dirty="0"/>
              <a:t>BNP level</a:t>
            </a:r>
          </a:p>
          <a:p>
            <a:r>
              <a:rPr lang="en-US" dirty="0"/>
              <a:t>Right heart catheterization</a:t>
            </a:r>
            <a:endParaRPr lang="en-JO" dirty="0"/>
          </a:p>
        </p:txBody>
      </p:sp>
    </p:spTree>
    <p:extLst>
      <p:ext uri="{BB962C8B-B14F-4D97-AF65-F5344CB8AC3E}">
        <p14:creationId xmlns:p14="http://schemas.microsoft.com/office/powerpoint/2010/main" val="49091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2D00E6E-DCD8-3844-A02D-99CEEE5BB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5" y="692727"/>
            <a:ext cx="10910455" cy="54263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B5A4484-F915-BE43-9C2D-FD6ED338ED7E}"/>
                  </a:ext>
                </a:extLst>
              </p14:cNvPr>
              <p14:cNvContentPartPr/>
              <p14:nvPr/>
            </p14:nvContentPartPr>
            <p14:xfrm>
              <a:off x="7410627" y="6266720"/>
              <a:ext cx="125280" cy="327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B5A4484-F915-BE43-9C2D-FD6ED338ED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03067" y="6259520"/>
                <a:ext cx="140400" cy="34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2">
                <a:extLst>
                  <a:ext uri="{FF2B5EF4-FFF2-40B4-BE49-F238E27FC236}">
                    <a16:creationId xmlns:a16="http://schemas.microsoft.com/office/drawing/2014/main" id="{94699B83-2057-D048-B47F-D2A929BD2323}"/>
                  </a:ext>
                </a:extLst>
              </p14:cNvPr>
              <p14:cNvContentPartPr/>
              <p14:nvPr/>
            </p14:nvContentPartPr>
            <p14:xfrm>
              <a:off x="7756947" y="6190040"/>
              <a:ext cx="1231920" cy="529560"/>
            </p14:xfrm>
          </p:contentPart>
        </mc:Choice>
        <mc:Fallback xmlns="">
          <p:pic>
            <p:nvPicPr>
              <p:cNvPr id="12" name="Ink 12">
                <a:extLst>
                  <a:ext uri="{FF2B5EF4-FFF2-40B4-BE49-F238E27FC236}">
                    <a16:creationId xmlns:a16="http://schemas.microsoft.com/office/drawing/2014/main" id="{94699B83-2057-D048-B47F-D2A929BD232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49387" y="6182480"/>
                <a:ext cx="1247040" cy="54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CC71447-EA2C-8440-A991-DB9318925EEB}"/>
                  </a:ext>
                </a:extLst>
              </p14:cNvPr>
              <p14:cNvContentPartPr/>
              <p14:nvPr/>
            </p14:nvContentPartPr>
            <p14:xfrm>
              <a:off x="9334827" y="6372560"/>
              <a:ext cx="260280" cy="115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CC71447-EA2C-8440-A991-DB9318925E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27267" y="6365360"/>
                <a:ext cx="27504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21">
                <a:extLst>
                  <a:ext uri="{FF2B5EF4-FFF2-40B4-BE49-F238E27FC236}">
                    <a16:creationId xmlns:a16="http://schemas.microsoft.com/office/drawing/2014/main" id="{DEC0B1C0-3E3C-9143-8A6A-653B1454217B}"/>
                  </a:ext>
                </a:extLst>
              </p14:cNvPr>
              <p14:cNvContentPartPr/>
              <p14:nvPr/>
            </p14:nvContentPartPr>
            <p14:xfrm>
              <a:off x="10114227" y="6218840"/>
              <a:ext cx="500760" cy="461880"/>
            </p14:xfrm>
          </p:contentPart>
        </mc:Choice>
        <mc:Fallback xmlns="">
          <p:pic>
            <p:nvPicPr>
              <p:cNvPr id="20" name="Ink 21">
                <a:extLst>
                  <a:ext uri="{FF2B5EF4-FFF2-40B4-BE49-F238E27FC236}">
                    <a16:creationId xmlns:a16="http://schemas.microsoft.com/office/drawing/2014/main" id="{DEC0B1C0-3E3C-9143-8A6A-653B1454217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06667" y="6211286"/>
                <a:ext cx="515880" cy="476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1">
                <a:extLst>
                  <a:ext uri="{FF2B5EF4-FFF2-40B4-BE49-F238E27FC236}">
                    <a16:creationId xmlns:a16="http://schemas.microsoft.com/office/drawing/2014/main" id="{6425FEF6-B6BB-C44A-90A5-209825C44178}"/>
                  </a:ext>
                </a:extLst>
              </p14:cNvPr>
              <p14:cNvContentPartPr/>
              <p14:nvPr/>
            </p14:nvContentPartPr>
            <p14:xfrm>
              <a:off x="9729387" y="6314960"/>
              <a:ext cx="250200" cy="173520"/>
            </p14:xfrm>
          </p:contentPart>
        </mc:Choice>
        <mc:Fallback xmlns="">
          <p:pic>
            <p:nvPicPr>
              <p:cNvPr id="21" name="Ink 21">
                <a:extLst>
                  <a:ext uri="{FF2B5EF4-FFF2-40B4-BE49-F238E27FC236}">
                    <a16:creationId xmlns:a16="http://schemas.microsoft.com/office/drawing/2014/main" id="{6425FEF6-B6BB-C44A-90A5-209825C4417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21838" y="6307400"/>
                <a:ext cx="265298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1865CC1-6527-F348-97F0-A7DA17D5F6D3}"/>
                  </a:ext>
                </a:extLst>
              </p14:cNvPr>
              <p14:cNvContentPartPr/>
              <p14:nvPr/>
            </p14:nvContentPartPr>
            <p14:xfrm>
              <a:off x="10710747" y="6266720"/>
              <a:ext cx="154440" cy="442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1865CC1-6527-F348-97F0-A7DA17D5F6D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03187" y="6259520"/>
                <a:ext cx="169200" cy="45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3645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D7B0389E-EC85-7B43-B564-1D313CE57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58" y="101097"/>
            <a:ext cx="9755909" cy="666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11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5AE6288-6C11-E84C-9643-1CA85A8EF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75" y="615758"/>
            <a:ext cx="11487727" cy="550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34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6AE27-6BED-49A3-93C1-C26F1E397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95" y="300253"/>
            <a:ext cx="5159516" cy="846161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GB" sz="5400" b="0" i="0" u="none" strike="noStrike" dirty="0">
                <a:effectLst/>
                <a:latin typeface="Nunito" pitchFamily="2" charset="0"/>
              </a:rPr>
              <a:t> Cardiomegaly</a:t>
            </a:r>
            <a:endParaRPr lang="en-GB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586B0-7523-48A1-BB46-27F8AC32F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3611" y="1327647"/>
            <a:ext cx="10515600" cy="1500187"/>
          </a:xfrm>
        </p:spPr>
        <p:txBody>
          <a:bodyPr>
            <a:normAutofit/>
          </a:bodyPr>
          <a:lstStyle/>
          <a:p>
            <a:r>
              <a:rPr lang="en-GB" b="0" i="0" u="none" strike="noStrike" dirty="0">
                <a:solidFill>
                  <a:schemeClr val="tx1"/>
                </a:solidFill>
                <a:effectLst/>
                <a:latin typeface="Nunito" pitchFamily="2" charset="0"/>
              </a:rPr>
              <a:t>Cardiomegaly refers to the enlargement of the heart and is usually indicative of an underlying heart condition.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0F4676-06A1-45AD-BC30-645F7071B8AD}"/>
              </a:ext>
            </a:extLst>
          </p:cNvPr>
          <p:cNvSpPr txBox="1"/>
          <p:nvPr/>
        </p:nvSpPr>
        <p:spPr>
          <a:xfrm>
            <a:off x="726744" y="3357154"/>
            <a:ext cx="6093724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effectLst/>
                <a:latin typeface="Nunito" pitchFamily="2" charset="0"/>
              </a:rPr>
              <a:t>High blood pressure. </a:t>
            </a:r>
            <a:endParaRPr lang="en-GB" sz="2400" b="0" i="0" u="none" strike="noStrike" dirty="0">
              <a:effectLst/>
              <a:latin typeface="Noto Sans Symbols"/>
            </a:endParaRPr>
          </a:p>
          <a:p>
            <a:pPr rtl="0" fontAlgn="base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effectLst/>
                <a:latin typeface="Corbel" panose="020B0503020204020204" pitchFamily="34" charset="0"/>
              </a:rPr>
              <a:t>Pulmonary disease.</a:t>
            </a:r>
            <a:endParaRPr lang="en-GB" sz="2400" b="0" i="0" u="none" strike="noStrike" dirty="0">
              <a:effectLst/>
              <a:latin typeface="Noto Sans Symbols"/>
            </a:endParaRPr>
          </a:p>
          <a:p>
            <a:pPr rtl="0" fontAlgn="base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effectLst/>
                <a:latin typeface="Corbel" panose="020B0503020204020204" pitchFamily="34" charset="0"/>
              </a:rPr>
              <a:t> Valvular disease.</a:t>
            </a:r>
            <a:endParaRPr lang="en-GB" sz="2400" b="0" i="0" u="none" strike="noStrike" dirty="0">
              <a:effectLst/>
              <a:latin typeface="Noto Sans Symbols"/>
            </a:endParaRPr>
          </a:p>
          <a:p>
            <a:pPr rtl="0" fontAlgn="base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orbel" panose="020B0503020204020204" pitchFamily="34" charset="0"/>
              </a:rPr>
              <a:t>C</a:t>
            </a:r>
            <a:r>
              <a:rPr lang="en-GB" sz="2400" b="0" i="0" u="none" strike="noStrike" dirty="0">
                <a:effectLst/>
                <a:latin typeface="Corbel" panose="020B0503020204020204" pitchFamily="34" charset="0"/>
              </a:rPr>
              <a:t>ongenital heart disorders.</a:t>
            </a:r>
            <a:endParaRPr lang="en-GB" sz="2400" b="0" i="0" u="none" strike="noStrike" dirty="0">
              <a:effectLst/>
              <a:latin typeface="Noto Sans Symbols"/>
            </a:endParaRPr>
          </a:p>
          <a:p>
            <a:pPr rtl="0" fontAlgn="base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effectLst/>
                <a:latin typeface="Corbel" panose="020B0503020204020204" pitchFamily="34" charset="0"/>
              </a:rPr>
              <a:t>Cardiomyopathy. </a:t>
            </a:r>
            <a:endParaRPr lang="en-GB" sz="2400" b="0" i="0" u="none" strike="noStrike" dirty="0">
              <a:effectLst/>
              <a:latin typeface="Noto Sans Symbols"/>
            </a:endParaRPr>
          </a:p>
          <a:p>
            <a:pPr rtl="0" fontAlgn="base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latin typeface="Corbel" panose="020B0503020204020204" pitchFamily="34" charset="0"/>
              </a:rPr>
              <a:t>systemic disease:</a:t>
            </a:r>
            <a:r>
              <a:rPr lang="en-GB" sz="2400" b="0" i="0" u="none" strike="noStrike" dirty="0">
                <a:effectLst/>
                <a:latin typeface="Corbel" panose="020B0503020204020204" pitchFamily="34" charset="0"/>
              </a:rPr>
              <a:t> Anaemia.</a:t>
            </a:r>
            <a:endParaRPr lang="en-GB" sz="2400" b="0" i="0" u="none" strike="noStrike" dirty="0">
              <a:effectLst/>
              <a:latin typeface="Noto Sans Symbol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D680A5-A036-4922-800E-905038C81310}"/>
              </a:ext>
            </a:extLst>
          </p:cNvPr>
          <p:cNvSpPr txBox="1"/>
          <p:nvPr/>
        </p:nvSpPr>
        <p:spPr>
          <a:xfrm>
            <a:off x="562968" y="2592657"/>
            <a:ext cx="6724934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i="0" u="none" strike="noStrike" dirty="0">
                <a:effectLst/>
                <a:latin typeface="Nunito" pitchFamily="2" charset="0"/>
              </a:rPr>
              <a:t>The common causes of cardiomegaly:</a:t>
            </a:r>
            <a:endParaRPr lang="en-GB" sz="2400" b="0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4AC1E1-05F4-46AA-B357-85BDC70F9CE6}"/>
              </a:ext>
            </a:extLst>
          </p:cNvPr>
          <p:cNvSpPr txBox="1"/>
          <p:nvPr/>
        </p:nvSpPr>
        <p:spPr>
          <a:xfrm>
            <a:off x="14908" y="337414"/>
            <a:ext cx="1811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36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15F10F-5C97-4B8D-8B43-04CD5B4A38A4}"/>
              </a:ext>
            </a:extLst>
          </p:cNvPr>
          <p:cNvSpPr txBox="1"/>
          <p:nvPr/>
        </p:nvSpPr>
        <p:spPr>
          <a:xfrm>
            <a:off x="13648" y="2550629"/>
            <a:ext cx="1811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2977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79B54-EF5A-EB42-82A7-081C77557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Dilated Cardiomyopathy</a:t>
            </a:r>
            <a:endParaRPr lang="en-J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C8B1C-F59B-9A41-ABEE-EEAA90F60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6791"/>
            <a:ext cx="10515600" cy="4351338"/>
          </a:xfrm>
        </p:spPr>
        <p:txBody>
          <a:bodyPr/>
          <a:lstStyle/>
          <a:p>
            <a:r>
              <a:rPr lang="en-US" dirty="0"/>
              <a:t>Most common cause: myocardial infarction</a:t>
            </a:r>
          </a:p>
          <a:p>
            <a:r>
              <a:rPr lang="en-US" dirty="0"/>
              <a:t> Ischemic cardiomyopathy</a:t>
            </a:r>
          </a:p>
          <a:p>
            <a:r>
              <a:rPr lang="en-US" dirty="0"/>
              <a:t> </a:t>
            </a:r>
            <a:r>
              <a:rPr lang="en-US" dirty="0" err="1"/>
              <a:t>Myocytes</a:t>
            </a:r>
            <a:r>
              <a:rPr lang="en-US" dirty="0"/>
              <a:t> replaced by scar tissue</a:t>
            </a:r>
          </a:p>
          <a:p>
            <a:r>
              <a:rPr lang="en-US" dirty="0"/>
              <a:t> Focal </a:t>
            </a:r>
            <a:r>
              <a:rPr lang="en-US" dirty="0" err="1"/>
              <a:t>hypokinesis</a:t>
            </a:r>
            <a:r>
              <a:rPr lang="en-US" dirty="0"/>
              <a:t>(e.g.,anterior wall)</a:t>
            </a:r>
          </a:p>
          <a:p>
            <a:endParaRPr lang="en-US" dirty="0"/>
          </a:p>
          <a:p>
            <a:r>
              <a:rPr lang="en-US" dirty="0"/>
              <a:t>Many causes of “non-ischemic” cardiomyopathy</a:t>
            </a:r>
          </a:p>
          <a:p>
            <a:r>
              <a:rPr lang="en-US" dirty="0"/>
              <a:t>About 50 % idiopathic</a:t>
            </a:r>
          </a:p>
          <a:p>
            <a:r>
              <a:rPr lang="en-US" dirty="0"/>
              <a:t>  Global </a:t>
            </a:r>
            <a:r>
              <a:rPr lang="en-US" dirty="0" err="1"/>
              <a:t>hypokinesis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527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59DD593-E0C4-D148-B292-0C2324E49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66" y="415636"/>
            <a:ext cx="8693699" cy="602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69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D6C5A-A76B-D44E-8814-2C0CDD2D8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917"/>
            <a:ext cx="10515600" cy="5997046"/>
          </a:xfrm>
        </p:spPr>
        <p:txBody>
          <a:bodyPr/>
          <a:lstStyle/>
          <a:p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Pulmonale</a:t>
            </a:r>
            <a:endParaRPr lang="en-US" dirty="0"/>
          </a:p>
          <a:p>
            <a:r>
              <a:rPr lang="en-US" dirty="0"/>
              <a:t> Isolated right heart failure</a:t>
            </a:r>
          </a:p>
          <a:p>
            <a:r>
              <a:rPr lang="en-US" dirty="0"/>
              <a:t> Hypertrophy</a:t>
            </a:r>
          </a:p>
          <a:p>
            <a:r>
              <a:rPr lang="en-US" dirty="0"/>
              <a:t> Dilation</a:t>
            </a:r>
          </a:p>
          <a:p>
            <a:r>
              <a:rPr lang="en-US" dirty="0"/>
              <a:t> Decreased contractility </a:t>
            </a:r>
          </a:p>
          <a:p>
            <a:endParaRPr lang="en-US" dirty="0"/>
          </a:p>
          <a:p>
            <a:r>
              <a:rPr lang="en-US" dirty="0"/>
              <a:t>Caused by long standing pulmonary hypertension</a:t>
            </a:r>
          </a:p>
          <a:p>
            <a:r>
              <a:rPr lang="en-US" dirty="0"/>
              <a:t>  Lung disease (e.g.,COPD)</a:t>
            </a:r>
          </a:p>
          <a:p>
            <a:r>
              <a:rPr lang="en-US" dirty="0"/>
              <a:t>Primary pulmonary hypertension </a:t>
            </a:r>
            <a:endParaRPr lang="en-JO" dirty="0"/>
          </a:p>
        </p:txBody>
      </p:sp>
    </p:spTree>
    <p:extLst>
      <p:ext uri="{BB962C8B-B14F-4D97-AF65-F5344CB8AC3E}">
        <p14:creationId xmlns:p14="http://schemas.microsoft.com/office/powerpoint/2010/main" val="4232238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2D10D5A-0981-DF40-9905-5B06E3AD3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39" y="166171"/>
            <a:ext cx="6215303" cy="65256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8">
                <a:extLst>
                  <a:ext uri="{FF2B5EF4-FFF2-40B4-BE49-F238E27FC236}">
                    <a16:creationId xmlns:a16="http://schemas.microsoft.com/office/drawing/2014/main" id="{82623390-4832-2643-A37E-B7740826DC28}"/>
                  </a:ext>
                </a:extLst>
              </p14:cNvPr>
              <p14:cNvContentPartPr/>
              <p14:nvPr/>
            </p14:nvContentPartPr>
            <p14:xfrm>
              <a:off x="4610907" y="3948320"/>
              <a:ext cx="847080" cy="673560"/>
            </p14:xfrm>
          </p:contentPart>
        </mc:Choice>
        <mc:Fallback xmlns="">
          <p:pic>
            <p:nvPicPr>
              <p:cNvPr id="8" name="Ink 8">
                <a:extLst>
                  <a:ext uri="{FF2B5EF4-FFF2-40B4-BE49-F238E27FC236}">
                    <a16:creationId xmlns:a16="http://schemas.microsoft.com/office/drawing/2014/main" id="{82623390-4832-2643-A37E-B7740826DC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3347" y="3940764"/>
                <a:ext cx="862200" cy="6886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3">
                <a:extLst>
                  <a:ext uri="{FF2B5EF4-FFF2-40B4-BE49-F238E27FC236}">
                    <a16:creationId xmlns:a16="http://schemas.microsoft.com/office/drawing/2014/main" id="{D9DB34C0-9A19-3848-9533-74D22C580655}"/>
                  </a:ext>
                </a:extLst>
              </p14:cNvPr>
              <p14:cNvContentPartPr/>
              <p14:nvPr/>
            </p14:nvContentPartPr>
            <p14:xfrm>
              <a:off x="5236227" y="2259200"/>
              <a:ext cx="673920" cy="448200"/>
            </p14:xfrm>
          </p:contentPart>
        </mc:Choice>
        <mc:Fallback xmlns="">
          <p:pic>
            <p:nvPicPr>
              <p:cNvPr id="13" name="Ink 13">
                <a:extLst>
                  <a:ext uri="{FF2B5EF4-FFF2-40B4-BE49-F238E27FC236}">
                    <a16:creationId xmlns:a16="http://schemas.microsoft.com/office/drawing/2014/main" id="{D9DB34C0-9A19-3848-9533-74D22C58065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28667" y="2251640"/>
                <a:ext cx="689040" cy="46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8830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48C9E-BA56-4465-BCBB-5A0BA609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074" y="195475"/>
            <a:ext cx="5194111" cy="958708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GB" dirty="0"/>
              <a:t>CXR in Cardiomegaly: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778C2-8013-45F7-B4FD-C9CA147CD50F}"/>
              </a:ext>
            </a:extLst>
          </p:cNvPr>
          <p:cNvSpPr txBox="1"/>
          <p:nvPr/>
        </p:nvSpPr>
        <p:spPr>
          <a:xfrm>
            <a:off x="42204" y="337414"/>
            <a:ext cx="1811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3600" dirty="0"/>
              <a:t> </a:t>
            </a:r>
          </a:p>
        </p:txBody>
      </p:sp>
      <p:pic>
        <p:nvPicPr>
          <p:cNvPr id="7" name="Picture 6" descr="A close-up of a x-ray&#10;&#10;Description automatically generated with low confidence">
            <a:extLst>
              <a:ext uri="{FF2B5EF4-FFF2-40B4-BE49-F238E27FC236}">
                <a16:creationId xmlns:a16="http://schemas.microsoft.com/office/drawing/2014/main" id="{E1D60E36-9AFC-4410-B10F-2213428E5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34" y="1279394"/>
            <a:ext cx="5961873" cy="5592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F16155-EB8C-4B32-9511-67B9D0D1400D}"/>
              </a:ext>
            </a:extLst>
          </p:cNvPr>
          <p:cNvSpPr txBox="1"/>
          <p:nvPr/>
        </p:nvSpPr>
        <p:spPr>
          <a:xfrm>
            <a:off x="341194" y="1965276"/>
            <a:ext cx="37394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2800" dirty="0"/>
              <a:t>CTR:</a:t>
            </a:r>
          </a:p>
          <a:p>
            <a:r>
              <a:rPr lang="en-GB" sz="2800" dirty="0"/>
              <a:t>dividing the transverse diameter of the heart by the transverse diameter of the chest.</a:t>
            </a:r>
          </a:p>
          <a:p>
            <a:endParaRPr lang="en-GB" sz="2800" dirty="0"/>
          </a:p>
          <a:p>
            <a:r>
              <a:rPr lang="en-GB" sz="2800" dirty="0"/>
              <a:t>A</a:t>
            </a:r>
            <a:r>
              <a:rPr lang="ar-JO" sz="2800" dirty="0"/>
              <a:t>\</a:t>
            </a:r>
            <a:r>
              <a:rPr lang="en-GB" sz="2800" dirty="0"/>
              <a:t>B &gt; 0.5  then there is Cardiomegaly.</a:t>
            </a:r>
          </a:p>
        </p:txBody>
      </p:sp>
    </p:spTree>
    <p:extLst>
      <p:ext uri="{BB962C8B-B14F-4D97-AF65-F5344CB8AC3E}">
        <p14:creationId xmlns:p14="http://schemas.microsoft.com/office/powerpoint/2010/main" val="2726536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B115F-522D-4C07-B05E-51A05FFE8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00" y="423081"/>
            <a:ext cx="6087564" cy="809340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GB" sz="4800" dirty="0"/>
              <a:t>Right atrial enlargement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2B1B1-99E6-42B0-BF88-F93E1D03E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962" y="1395887"/>
            <a:ext cx="10515600" cy="4977618"/>
          </a:xfrm>
        </p:spPr>
        <p:txBody>
          <a:bodyPr>
            <a:noAutofit/>
          </a:bodyPr>
          <a:lstStyle/>
          <a:p>
            <a:pPr algn="l"/>
            <a:r>
              <a:rPr lang="en-GB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Causes: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raised right ventricular pressures: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2400" i="0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pulmonary arterial hypertension.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2400" i="0" strike="noStrike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cor</a:t>
            </a:r>
            <a:r>
              <a:rPr lang="en-GB" sz="2400" i="0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pulmonale.</a:t>
            </a:r>
            <a:endParaRPr lang="en-GB" sz="2400" b="0" i="0" dirty="0">
              <a:solidFill>
                <a:schemeClr val="tx1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valvular disease: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tricuspid regurgitation.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tricuspid stenosis.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2400" b="0" i="0" u="none" strike="noStrike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Ebstein</a:t>
            </a:r>
            <a:r>
              <a:rPr lang="en-GB" sz="2400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anomaly.</a:t>
            </a:r>
            <a:endParaRPr lang="en-GB" sz="2400" dirty="0">
              <a:solidFill>
                <a:schemeClr val="tx1"/>
              </a:solidFill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atrial septal defect (ASD).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atrial fibrillation (AF).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dilated cardiomyopathy.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F40C0-7858-46CD-957A-394C5E188DD8}"/>
              </a:ext>
            </a:extLst>
          </p:cNvPr>
          <p:cNvSpPr txBox="1"/>
          <p:nvPr/>
        </p:nvSpPr>
        <p:spPr>
          <a:xfrm>
            <a:off x="1260" y="514838"/>
            <a:ext cx="1811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6112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C198678-CAED-44EE-98F4-7D0D18D05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188" y="327546"/>
            <a:ext cx="7309513" cy="789936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GB" dirty="0"/>
              <a:t>CXR in Right atrial enlargement: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1AAAC-A09F-48EE-B2A3-5391CD8C1BAE}"/>
              </a:ext>
            </a:extLst>
          </p:cNvPr>
          <p:cNvSpPr txBox="1"/>
          <p:nvPr/>
        </p:nvSpPr>
        <p:spPr>
          <a:xfrm>
            <a:off x="0" y="392008"/>
            <a:ext cx="1811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3600" dirty="0"/>
              <a:t> </a:t>
            </a: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EAC77282-37F5-4B82-BC43-C2210DFC94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03"/>
          <a:stretch/>
        </p:blipFill>
        <p:spPr>
          <a:xfrm>
            <a:off x="4984762" y="1308294"/>
            <a:ext cx="5354992" cy="5209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5CEFB3-4651-487B-9AFF-7271196EA766}"/>
              </a:ext>
            </a:extLst>
          </p:cNvPr>
          <p:cNvSpPr txBox="1"/>
          <p:nvPr/>
        </p:nvSpPr>
        <p:spPr>
          <a:xfrm>
            <a:off x="614147" y="1665029"/>
            <a:ext cx="42171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Right atrial enlargement manifests as a shift of the right atrial contour to the right side.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Rt. Cardiac border becomes more convex(right atrial margin is more than 5.5 cm from the midline).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Rt. Atrial border extends &gt;3  intercostal spaces</a:t>
            </a:r>
          </a:p>
        </p:txBody>
      </p:sp>
    </p:spTree>
    <p:extLst>
      <p:ext uri="{BB962C8B-B14F-4D97-AF65-F5344CB8AC3E}">
        <p14:creationId xmlns:p14="http://schemas.microsoft.com/office/powerpoint/2010/main" val="3656089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128" y="305305"/>
            <a:ext cx="10515600" cy="1325563"/>
          </a:xfrm>
        </p:spPr>
        <p:txBody>
          <a:bodyPr/>
          <a:lstStyle/>
          <a:p>
            <a:r>
              <a:rPr lang="en-US" b="1" dirty="0"/>
              <a:t>Surface anatomy of the heart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21411" t="36354" r="34698" b="16301"/>
          <a:stretch/>
        </p:blipFill>
        <p:spPr>
          <a:xfrm>
            <a:off x="1794616" y="1767599"/>
            <a:ext cx="7725397" cy="49066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50850" y="2691925"/>
            <a:ext cx="1956986" cy="176897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54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atrial enlargement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465" y="1825625"/>
            <a:ext cx="11080335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dirty="0"/>
              <a:t>*Most common causes:</a:t>
            </a:r>
          </a:p>
          <a:p>
            <a:pPr marL="0" indent="0">
              <a:buNone/>
            </a:pPr>
            <a:r>
              <a:rPr lang="en-US" sz="2400" dirty="0"/>
              <a:t>Hypertension, mitral valve </a:t>
            </a:r>
            <a:r>
              <a:rPr lang="en-US" sz="2400" dirty="0" err="1"/>
              <a:t>dysfunction,left</a:t>
            </a:r>
            <a:r>
              <a:rPr lang="en-US" sz="2400" dirty="0"/>
              <a:t> ventricular dysfunction.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*Radiological signs:</a:t>
            </a:r>
          </a:p>
          <a:p>
            <a:pPr marL="0" indent="0">
              <a:buNone/>
            </a:pPr>
            <a:r>
              <a:rPr lang="en-US" b="1" dirty="0"/>
              <a:t>Frontal view: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Double contour sign.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Enlarged left auricle(third mogul sign)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Widened </a:t>
            </a:r>
            <a:r>
              <a:rPr lang="en-US" sz="2400" b="1" dirty="0" err="1">
                <a:solidFill>
                  <a:srgbClr val="FF0000"/>
                </a:solidFill>
              </a:rPr>
              <a:t>carinal</a:t>
            </a:r>
            <a:r>
              <a:rPr lang="en-US" sz="2400" b="1" dirty="0">
                <a:solidFill>
                  <a:srgbClr val="FF0000"/>
                </a:solidFill>
              </a:rPr>
              <a:t> angle (upward displacement of left main bronchus).</a:t>
            </a:r>
          </a:p>
          <a:p>
            <a:pPr marL="0" indent="0">
              <a:buNone/>
            </a:pPr>
            <a:r>
              <a:rPr lang="en-US" b="1" dirty="0"/>
              <a:t>Lateral view: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prominence of the upper posterior cardiac convexity.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posterior displacement of the left </a:t>
            </a:r>
            <a:r>
              <a:rPr lang="en-US" sz="2400" b="1" dirty="0" err="1">
                <a:solidFill>
                  <a:srgbClr val="FF0000"/>
                </a:solidFill>
              </a:rPr>
              <a:t>mainstem</a:t>
            </a:r>
            <a:r>
              <a:rPr lang="en-US" sz="2400" b="1" dirty="0">
                <a:solidFill>
                  <a:srgbClr val="FF0000"/>
                </a:solidFill>
              </a:rPr>
              <a:t> bronchus (walking man sign)</a:t>
            </a:r>
            <a:br>
              <a:rPr lang="en-US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4128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884" y="-68366"/>
            <a:ext cx="10515600" cy="1325563"/>
          </a:xfrm>
        </p:spPr>
        <p:txBody>
          <a:bodyPr/>
          <a:lstStyle/>
          <a:p>
            <a:r>
              <a:rPr lang="en-US" b="1" dirty="0"/>
              <a:t>Double density sign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36" y="1170028"/>
            <a:ext cx="5084748" cy="54485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83" y="1170028"/>
            <a:ext cx="5362309" cy="544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78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341</Words>
  <Application>Microsoft Office PowerPoint</Application>
  <PresentationFormat>Widescreen</PresentationFormat>
  <Paragraphs>98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Cardiomegaly and Heart failure</vt:lpstr>
      <vt:lpstr>Normal CXR</vt:lpstr>
      <vt:lpstr> Cardiomegaly</vt:lpstr>
      <vt:lpstr>CXR in Cardiomegaly:</vt:lpstr>
      <vt:lpstr>Right atrial enlargement</vt:lpstr>
      <vt:lpstr>CXR in Right atrial enlargement:</vt:lpstr>
      <vt:lpstr>Surface anatomy of the heart</vt:lpstr>
      <vt:lpstr>Left atrial enlargement </vt:lpstr>
      <vt:lpstr>Double density sign</vt:lpstr>
      <vt:lpstr>Third mogul sign  *Moguls of heart :bulges of the cardiomediastinal contour on frontal chest radiographs</vt:lpstr>
      <vt:lpstr>Widened carinal angle</vt:lpstr>
      <vt:lpstr>PowerPoint Presentation</vt:lpstr>
      <vt:lpstr>PowerPoint Presentation</vt:lpstr>
      <vt:lpstr>PowerPoint Presentation</vt:lpstr>
      <vt:lpstr>Left ventricular enlargement </vt:lpstr>
      <vt:lpstr>PowerPoint Presentation</vt:lpstr>
      <vt:lpstr>PowerPoint Presentation</vt:lpstr>
      <vt:lpstr>PowerPoint Presentation</vt:lpstr>
      <vt:lpstr>PowerPoint Presentation</vt:lpstr>
      <vt:lpstr>Right ventricular enlargement </vt:lpstr>
      <vt:lpstr>Causes :  </vt:lpstr>
      <vt:lpstr>Plain radiograph</vt:lpstr>
      <vt:lpstr>PowerPoint Presentation</vt:lpstr>
      <vt:lpstr>PowerPoint Presentation</vt:lpstr>
      <vt:lpstr>Heart Failure </vt:lpstr>
      <vt:lpstr>Heart failure</vt:lpstr>
      <vt:lpstr>PowerPoint Presentation</vt:lpstr>
      <vt:lpstr>PowerPoint Presentation</vt:lpstr>
      <vt:lpstr>PowerPoint Presentation</vt:lpstr>
      <vt:lpstr>Dilated Cardiomyopathy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Normal CXR</dc:title>
  <dc:creator>Razan Tayseer</dc:creator>
  <cp:lastModifiedBy>انس الهادي الشواوره</cp:lastModifiedBy>
  <cp:revision>9</cp:revision>
  <dcterms:created xsi:type="dcterms:W3CDTF">2022-03-27T18:14:49Z</dcterms:created>
  <dcterms:modified xsi:type="dcterms:W3CDTF">2022-03-28T06:15:35Z</dcterms:modified>
</cp:coreProperties>
</file>