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7" r:id="rId4"/>
    <p:sldId id="258" r:id="rId5"/>
    <p:sldId id="259" r:id="rId6"/>
    <p:sldId id="260" r:id="rId7"/>
    <p:sldId id="261" r:id="rId8"/>
    <p:sldId id="262" r:id="rId9"/>
    <p:sldId id="263" r:id="rId10"/>
    <p:sldId id="264" r:id="rId11"/>
    <p:sldId id="265" r:id="rId12"/>
    <p:sldId id="271"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5361" y="829491"/>
            <a:ext cx="8915399" cy="2262781"/>
          </a:xfrm>
        </p:spPr>
        <p:txBody>
          <a:bodyPr/>
          <a:lstStyle/>
          <a:p>
            <a:r>
              <a:rPr lang="en-US" dirty="0"/>
              <a:t>Pulmonary volume and Capacities</a:t>
            </a:r>
          </a:p>
        </p:txBody>
      </p:sp>
      <p:sp>
        <p:nvSpPr>
          <p:cNvPr id="3" name="Subtitle 2"/>
          <p:cNvSpPr>
            <a:spLocks noGrp="1"/>
          </p:cNvSpPr>
          <p:nvPr>
            <p:ph type="subTitle" idx="1"/>
          </p:nvPr>
        </p:nvSpPr>
        <p:spPr>
          <a:xfrm>
            <a:off x="1335178" y="3340465"/>
            <a:ext cx="8915399" cy="1126283"/>
          </a:xfrm>
        </p:spPr>
        <p:txBody>
          <a:bodyPr/>
          <a:lstStyle/>
          <a:p>
            <a:r>
              <a:rPr lang="en-US" dirty="0"/>
              <a:t>Dr. </a:t>
            </a:r>
            <a:r>
              <a:rPr lang="en-US" dirty="0" err="1"/>
              <a:t>Arwa</a:t>
            </a:r>
            <a:r>
              <a:rPr lang="en-US" dirty="0"/>
              <a:t> </a:t>
            </a:r>
            <a:r>
              <a:rPr lang="en-US" dirty="0" err="1"/>
              <a:t>Rwashdeh</a:t>
            </a:r>
            <a:r>
              <a:rPr lang="en-US" dirty="0"/>
              <a:t> </a:t>
            </a:r>
          </a:p>
        </p:txBody>
      </p:sp>
    </p:spTree>
    <p:extLst>
      <p:ext uri="{BB962C8B-B14F-4D97-AF65-F5344CB8AC3E}">
        <p14:creationId xmlns:p14="http://schemas.microsoft.com/office/powerpoint/2010/main" val="3651766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11E55C-81A1-452E-8DE5-32F3E782D2D2}"/>
              </a:ext>
            </a:extLst>
          </p:cNvPr>
          <p:cNvSpPr>
            <a:spLocks noGrp="1"/>
          </p:cNvSpPr>
          <p:nvPr>
            <p:ph idx="1"/>
          </p:nvPr>
        </p:nvSpPr>
        <p:spPr>
          <a:xfrm>
            <a:off x="574882" y="1391479"/>
            <a:ext cx="5044040" cy="5075582"/>
          </a:xfrm>
        </p:spPr>
        <p:txBody>
          <a:bodyPr/>
          <a:lstStyle/>
          <a:p>
            <a:r>
              <a:rPr lang="en-US" dirty="0"/>
              <a:t>Transpulmonary pressure ; the difference between intrapulmonary pressure and intrapleural pressure. Positive pressure trying to inflate the lung </a:t>
            </a:r>
          </a:p>
          <a:p>
            <a:r>
              <a:rPr lang="en-US" dirty="0"/>
              <a:t>Transthoracic pressure ; the difference between the intrapleural pressure and the atmospheric pressure. Negative pressure trying to deflate the lung  </a:t>
            </a:r>
          </a:p>
          <a:p>
            <a:r>
              <a:rPr lang="en-US" dirty="0"/>
              <a:t>Trans respiratory pressure; the difference between the intrapulmonary pressure and the atmospheric pressure, zero pressure   </a:t>
            </a:r>
          </a:p>
        </p:txBody>
      </p:sp>
      <p:pic>
        <p:nvPicPr>
          <p:cNvPr id="4" name="Picture 3">
            <a:extLst>
              <a:ext uri="{FF2B5EF4-FFF2-40B4-BE49-F238E27FC236}">
                <a16:creationId xmlns:a16="http://schemas.microsoft.com/office/drawing/2014/main" id="{05B53E39-387F-4CEA-B3E2-63E4C575CD61}"/>
              </a:ext>
            </a:extLst>
          </p:cNvPr>
          <p:cNvPicPr>
            <a:picLocks noChangeAspect="1"/>
          </p:cNvPicPr>
          <p:nvPr/>
        </p:nvPicPr>
        <p:blipFill>
          <a:blip r:embed="rId2"/>
          <a:stretch>
            <a:fillRect/>
          </a:stretch>
        </p:blipFill>
        <p:spPr>
          <a:xfrm>
            <a:off x="6573080" y="1152939"/>
            <a:ext cx="4638259" cy="4386470"/>
          </a:xfrm>
          <a:prstGeom prst="rect">
            <a:avLst/>
          </a:prstGeom>
        </p:spPr>
      </p:pic>
    </p:spTree>
    <p:extLst>
      <p:ext uri="{BB962C8B-B14F-4D97-AF65-F5344CB8AC3E}">
        <p14:creationId xmlns:p14="http://schemas.microsoft.com/office/powerpoint/2010/main" val="864276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D7D19-CBEF-4A4E-BB6A-7CE08728F4F9}"/>
              </a:ext>
            </a:extLst>
          </p:cNvPr>
          <p:cNvSpPr>
            <a:spLocks noGrp="1"/>
          </p:cNvSpPr>
          <p:nvPr>
            <p:ph type="title"/>
          </p:nvPr>
        </p:nvSpPr>
        <p:spPr>
          <a:xfrm>
            <a:off x="1640156" y="-16335"/>
            <a:ext cx="8911687" cy="1280890"/>
          </a:xfrm>
        </p:spPr>
        <p:txBody>
          <a:bodyPr/>
          <a:lstStyle/>
          <a:p>
            <a:br>
              <a:rPr lang="en-US" dirty="0"/>
            </a:br>
            <a:r>
              <a:rPr lang="en-US" dirty="0">
                <a:solidFill>
                  <a:srgbClr val="FF0000"/>
                </a:solidFill>
              </a:rPr>
              <a:t>Quit Inspiration </a:t>
            </a:r>
          </a:p>
        </p:txBody>
      </p:sp>
      <p:sp>
        <p:nvSpPr>
          <p:cNvPr id="3" name="Content Placeholder 2">
            <a:extLst>
              <a:ext uri="{FF2B5EF4-FFF2-40B4-BE49-F238E27FC236}">
                <a16:creationId xmlns:a16="http://schemas.microsoft.com/office/drawing/2014/main" id="{180FF359-BD7D-4DDA-8E53-4B2F7F6B2A20}"/>
              </a:ext>
            </a:extLst>
          </p:cNvPr>
          <p:cNvSpPr>
            <a:spLocks noGrp="1"/>
          </p:cNvSpPr>
          <p:nvPr>
            <p:ph idx="1"/>
          </p:nvPr>
        </p:nvSpPr>
        <p:spPr>
          <a:xfrm>
            <a:off x="1038708" y="1264555"/>
            <a:ext cx="6064457" cy="5838610"/>
          </a:xfrm>
        </p:spPr>
        <p:txBody>
          <a:bodyPr>
            <a:normAutofit lnSpcReduction="10000"/>
          </a:bodyPr>
          <a:lstStyle/>
          <a:p>
            <a:r>
              <a:rPr lang="en-US" dirty="0"/>
              <a:t>External intercostal muscles between the ribs and diaphragm </a:t>
            </a:r>
          </a:p>
          <a:p>
            <a:r>
              <a:rPr lang="en-US" dirty="0"/>
              <a:t>Input coming from cerebral cortex to Intercostal nerve stimulated the external intercostal muscles and phrenic nerve stimulated diaphragm </a:t>
            </a:r>
          </a:p>
          <a:p>
            <a:r>
              <a:rPr lang="en-US" dirty="0"/>
              <a:t>Group of nucleus called ventral respiratory group in the medulla obligate</a:t>
            </a:r>
          </a:p>
          <a:p>
            <a:r>
              <a:rPr lang="en-US" dirty="0"/>
              <a:t>In quite respiration two muscles are involved external intercostals and diaphragm </a:t>
            </a:r>
          </a:p>
          <a:p>
            <a:r>
              <a:rPr lang="en-US" dirty="0"/>
              <a:t>External intercostal muscles when contract they pull the ribs outward like the bucket with two handles if you pull them and increasing the thoracic volume anther thing they pull the sternum out and outward and that increase the thoracic cavity anteriorly whereases the ribs go outward they increase horizontal  either way nonetheless this going to increase the thoracic cavity</a:t>
            </a:r>
          </a:p>
          <a:p>
            <a:r>
              <a:rPr lang="en-US" dirty="0"/>
              <a:t>When the diaphragm contract this going to increase the thoracic volume</a:t>
            </a:r>
          </a:p>
          <a:p>
            <a:endParaRPr lang="en-US" dirty="0"/>
          </a:p>
          <a:p>
            <a:endParaRPr lang="en-US" dirty="0"/>
          </a:p>
          <a:p>
            <a:endParaRPr lang="en-US" dirty="0"/>
          </a:p>
          <a:p>
            <a:endParaRPr lang="en-US" dirty="0"/>
          </a:p>
          <a:p>
            <a:endParaRPr lang="en-US" dirty="0"/>
          </a:p>
        </p:txBody>
      </p:sp>
      <p:pic>
        <p:nvPicPr>
          <p:cNvPr id="6" name="Picture 5">
            <a:extLst>
              <a:ext uri="{FF2B5EF4-FFF2-40B4-BE49-F238E27FC236}">
                <a16:creationId xmlns:a16="http://schemas.microsoft.com/office/drawing/2014/main" id="{4EC0184A-70B6-4DA2-9E47-5EF635CA5084}"/>
              </a:ext>
            </a:extLst>
          </p:cNvPr>
          <p:cNvPicPr>
            <a:picLocks noChangeAspect="1"/>
          </p:cNvPicPr>
          <p:nvPr/>
        </p:nvPicPr>
        <p:blipFill>
          <a:blip r:embed="rId2"/>
          <a:stretch>
            <a:fillRect/>
          </a:stretch>
        </p:blipFill>
        <p:spPr>
          <a:xfrm>
            <a:off x="7608887" y="1627732"/>
            <a:ext cx="3895725" cy="4606158"/>
          </a:xfrm>
          <a:prstGeom prst="rect">
            <a:avLst/>
          </a:prstGeom>
        </p:spPr>
      </p:pic>
    </p:spTree>
    <p:extLst>
      <p:ext uri="{BB962C8B-B14F-4D97-AF65-F5344CB8AC3E}">
        <p14:creationId xmlns:p14="http://schemas.microsoft.com/office/powerpoint/2010/main" val="2550676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hysiology of the Respiratory System | Basicmedical Key">
            <a:extLst>
              <a:ext uri="{FF2B5EF4-FFF2-40B4-BE49-F238E27FC236}">
                <a16:creationId xmlns:a16="http://schemas.microsoft.com/office/drawing/2014/main" id="{76B541FE-56A4-41E3-A390-14CBCD22AE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4730" y="1272209"/>
            <a:ext cx="10077658" cy="54333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7882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6F3907-306A-444D-AC8E-24D053466998}"/>
              </a:ext>
            </a:extLst>
          </p:cNvPr>
          <p:cNvSpPr>
            <a:spLocks noGrp="1"/>
          </p:cNvSpPr>
          <p:nvPr>
            <p:ph idx="1"/>
          </p:nvPr>
        </p:nvSpPr>
        <p:spPr>
          <a:xfrm>
            <a:off x="776909" y="1842053"/>
            <a:ext cx="8915400" cy="3777622"/>
          </a:xfrm>
        </p:spPr>
        <p:txBody>
          <a:bodyPr/>
          <a:lstStyle/>
          <a:p>
            <a:r>
              <a:rPr lang="en-US" dirty="0"/>
              <a:t>The intrapleural pressure will drop down from -4mmHg (rest) to -6mmHg (inspiration) because the volume is going to increase and the pressure is going to decrease according to </a:t>
            </a:r>
            <a:r>
              <a:rPr lang="en-US" dirty="0" err="1"/>
              <a:t>boyels</a:t>
            </a:r>
            <a:r>
              <a:rPr lang="en-US" dirty="0"/>
              <a:t> law  </a:t>
            </a:r>
          </a:p>
          <a:p>
            <a:r>
              <a:rPr lang="en-US" dirty="0"/>
              <a:t>The intrapulmonary pressure will drop down from 0mmHg (rest)to -1mmHg (inspiration) because the volume of the lung is going to increase thus the visceral plural become very close to parietal plural </a:t>
            </a:r>
          </a:p>
          <a:p>
            <a:r>
              <a:rPr lang="en-US" dirty="0"/>
              <a:t>Transpulmonary pressure will be equal to +5mmHg and the transthoracic pressure equal to -6mmHg and the trans respiratory pressure is going to be -1mmHg the air want to flow inwards according to the diffusion law</a:t>
            </a:r>
          </a:p>
          <a:p>
            <a:r>
              <a:rPr lang="en-US" dirty="0"/>
              <a:t>The pressure inside the alveoli is -1mmHg in comparison to atmospheric or in anther ward it is 759mmHg  the flow of the air inward would continue until the peak point of intrapulmonary pressure equals to atmospheric pressure </a:t>
            </a:r>
          </a:p>
          <a:p>
            <a:endParaRPr lang="en-US" dirty="0"/>
          </a:p>
        </p:txBody>
      </p:sp>
      <p:sp>
        <p:nvSpPr>
          <p:cNvPr id="4" name="TextBox 3">
            <a:extLst>
              <a:ext uri="{FF2B5EF4-FFF2-40B4-BE49-F238E27FC236}">
                <a16:creationId xmlns:a16="http://schemas.microsoft.com/office/drawing/2014/main" id="{ECB31A35-1193-4F62-BC6E-33BD1B492BFD}"/>
              </a:ext>
            </a:extLst>
          </p:cNvPr>
          <p:cNvSpPr txBox="1"/>
          <p:nvPr/>
        </p:nvSpPr>
        <p:spPr>
          <a:xfrm>
            <a:off x="2279374" y="623717"/>
            <a:ext cx="6096000" cy="646331"/>
          </a:xfrm>
          <a:prstGeom prst="rect">
            <a:avLst/>
          </a:prstGeom>
          <a:noFill/>
        </p:spPr>
        <p:txBody>
          <a:bodyPr wrap="square">
            <a:spAutoFit/>
          </a:bodyPr>
          <a:lstStyle/>
          <a:p>
            <a:r>
              <a:rPr lang="en-US" b="1" dirty="0">
                <a:solidFill>
                  <a:srgbClr val="FF0000"/>
                </a:solidFill>
              </a:rPr>
              <a:t>Changing of chest and lung pressure during quit inspiration </a:t>
            </a:r>
          </a:p>
        </p:txBody>
      </p:sp>
    </p:spTree>
    <p:extLst>
      <p:ext uri="{BB962C8B-B14F-4D97-AF65-F5344CB8AC3E}">
        <p14:creationId xmlns:p14="http://schemas.microsoft.com/office/powerpoint/2010/main" val="3212166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B54D0-1DE9-4DA8-B418-BF89021A7C11}"/>
              </a:ext>
            </a:extLst>
          </p:cNvPr>
          <p:cNvSpPr>
            <a:spLocks noGrp="1"/>
          </p:cNvSpPr>
          <p:nvPr>
            <p:ph type="title"/>
          </p:nvPr>
        </p:nvSpPr>
        <p:spPr>
          <a:xfrm>
            <a:off x="1640156" y="1001045"/>
            <a:ext cx="8911687" cy="1280890"/>
          </a:xfrm>
        </p:spPr>
        <p:txBody>
          <a:bodyPr/>
          <a:lstStyle/>
          <a:p>
            <a:r>
              <a:rPr lang="en-US" dirty="0"/>
              <a:t>Objectives </a:t>
            </a:r>
          </a:p>
        </p:txBody>
      </p:sp>
      <p:sp>
        <p:nvSpPr>
          <p:cNvPr id="3" name="Content Placeholder 2">
            <a:extLst>
              <a:ext uri="{FF2B5EF4-FFF2-40B4-BE49-F238E27FC236}">
                <a16:creationId xmlns:a16="http://schemas.microsoft.com/office/drawing/2014/main" id="{0C288ED5-FAD8-421C-970B-327943D7BAA5}"/>
              </a:ext>
            </a:extLst>
          </p:cNvPr>
          <p:cNvSpPr>
            <a:spLocks noGrp="1"/>
          </p:cNvSpPr>
          <p:nvPr>
            <p:ph idx="1"/>
          </p:nvPr>
        </p:nvSpPr>
        <p:spPr>
          <a:xfrm>
            <a:off x="1636443" y="2398644"/>
            <a:ext cx="8915400" cy="3777622"/>
          </a:xfrm>
        </p:spPr>
        <p:txBody>
          <a:bodyPr>
            <a:normAutofit lnSpcReduction="10000"/>
          </a:bodyPr>
          <a:lstStyle/>
          <a:p>
            <a:pPr>
              <a:buFont typeface="Arial" panose="020B0604020202020204" pitchFamily="34" charset="0"/>
              <a:buChar char="•"/>
            </a:pPr>
            <a:r>
              <a:rPr lang="en-US" dirty="0"/>
              <a:t>Measuring the lung volume </a:t>
            </a:r>
          </a:p>
          <a:p>
            <a:pPr marL="0" indent="0">
              <a:buNone/>
            </a:pPr>
            <a:r>
              <a:rPr lang="en-US" dirty="0"/>
              <a:t>     Spirometer</a:t>
            </a:r>
          </a:p>
          <a:p>
            <a:pPr marL="0" indent="0">
              <a:buNone/>
            </a:pPr>
            <a:r>
              <a:rPr lang="en-US" dirty="0"/>
              <a:t>     Helium dilution</a:t>
            </a:r>
          </a:p>
          <a:p>
            <a:pPr marL="0" indent="0">
              <a:buNone/>
            </a:pPr>
            <a:r>
              <a:rPr lang="en-US" dirty="0"/>
              <a:t>     </a:t>
            </a:r>
            <a:r>
              <a:rPr lang="en-US" dirty="0" err="1"/>
              <a:t>Plethesmograph</a:t>
            </a:r>
            <a:r>
              <a:rPr lang="en-US" dirty="0"/>
              <a:t> </a:t>
            </a:r>
          </a:p>
          <a:p>
            <a:pPr>
              <a:buFont typeface="Arial" panose="020B0604020202020204" pitchFamily="34" charset="0"/>
              <a:buChar char="•"/>
            </a:pPr>
            <a:r>
              <a:rPr lang="en-US" dirty="0"/>
              <a:t> Measurement of ventilation</a:t>
            </a:r>
          </a:p>
          <a:p>
            <a:pPr>
              <a:buFont typeface="Arial" panose="020B0604020202020204" pitchFamily="34" charset="0"/>
              <a:buChar char="•"/>
            </a:pPr>
            <a:r>
              <a:rPr lang="en-US" dirty="0"/>
              <a:t> Mechanics of breathing </a:t>
            </a:r>
          </a:p>
          <a:p>
            <a:pPr marL="0" indent="0">
              <a:buNone/>
            </a:pPr>
            <a:r>
              <a:rPr lang="en-US" dirty="0"/>
              <a:t>        Quit inspiration </a:t>
            </a:r>
          </a:p>
          <a:p>
            <a:pPr marL="0" indent="0">
              <a:buNone/>
            </a:pPr>
            <a:r>
              <a:rPr lang="en-US" dirty="0"/>
              <a:t> </a:t>
            </a:r>
          </a:p>
          <a:p>
            <a:pPr marL="0" indent="0">
              <a:buNone/>
            </a:pPr>
            <a:r>
              <a:rPr lang="en-US" dirty="0"/>
              <a:t>    </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800948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005" y="140785"/>
            <a:ext cx="8911687" cy="1280890"/>
          </a:xfrm>
        </p:spPr>
        <p:txBody>
          <a:bodyPr/>
          <a:lstStyle/>
          <a:p>
            <a:r>
              <a:rPr lang="en-US" dirty="0"/>
              <a:t>Spirometer</a:t>
            </a:r>
          </a:p>
        </p:txBody>
      </p:sp>
      <p:sp>
        <p:nvSpPr>
          <p:cNvPr id="3" name="Content Placeholder 2"/>
          <p:cNvSpPr>
            <a:spLocks noGrp="1"/>
          </p:cNvSpPr>
          <p:nvPr>
            <p:ph idx="1"/>
          </p:nvPr>
        </p:nvSpPr>
        <p:spPr>
          <a:xfrm>
            <a:off x="242893" y="1283490"/>
            <a:ext cx="6050330" cy="5574509"/>
          </a:xfrm>
        </p:spPr>
        <p:txBody>
          <a:bodyPr>
            <a:normAutofit fontScale="47500" lnSpcReduction="20000"/>
          </a:bodyPr>
          <a:lstStyle/>
          <a:p>
            <a:r>
              <a:rPr lang="en-US" sz="2500" dirty="0"/>
              <a:t>Measuring the lung volumes which frequently done in the pulmonary laboratory </a:t>
            </a:r>
          </a:p>
          <a:p>
            <a:r>
              <a:rPr lang="en-US" sz="2500" dirty="0"/>
              <a:t>It is developed in 1850 by Hutchinson </a:t>
            </a:r>
          </a:p>
          <a:p>
            <a:r>
              <a:rPr lang="en-US" sz="2500" dirty="0"/>
              <a:t>Is simply upturned bell which is made of light metal aluminum; it is immersed in water and there is a tube connects the interior of the spirometer to the subject </a:t>
            </a:r>
          </a:p>
          <a:p>
            <a:r>
              <a:rPr lang="en-US" sz="2500" dirty="0"/>
              <a:t>As the subject breaths out the spirometer goes up and the pens goes down and as the subject breaths in the spirometer bell comes down and the pen goes up </a:t>
            </a:r>
          </a:p>
          <a:p>
            <a:r>
              <a:rPr lang="en-US" sz="2500" dirty="0"/>
              <a:t>This is normal breathing ; the tidal volume approximately half a liter </a:t>
            </a:r>
          </a:p>
          <a:p>
            <a:r>
              <a:rPr lang="en-US" sz="2500" dirty="0"/>
              <a:t>The subject is asked to take full inspiration go up as far as he can , the volume of the lung then is called the total lung capacity </a:t>
            </a:r>
          </a:p>
          <a:p>
            <a:r>
              <a:rPr lang="en-US" sz="2500" dirty="0"/>
              <a:t>Then the subject is asked to breath out as far as he can and he breaths out all the way down to what called residual volume on anther way he is not able to expel all the gas in his lung always there is left in the lung even after full expiration </a:t>
            </a:r>
          </a:p>
          <a:p>
            <a:r>
              <a:rPr lang="en-US" sz="2500" dirty="0"/>
              <a:t>The volume at the end of a normal expiration is larger than the residual volume and called functional residual capacity </a:t>
            </a:r>
          </a:p>
          <a:p>
            <a:r>
              <a:rPr lang="en-US" sz="2500" dirty="0"/>
              <a:t>The volume that is the subject breaths out with this maneuver from total inspiration to total expiration is called the vital capacity</a:t>
            </a:r>
          </a:p>
          <a:p>
            <a:r>
              <a:rPr lang="en-US" sz="2500" dirty="0"/>
              <a:t>We can measure tidal volume and vital capacity, but we cant measure residual volume , functional residual volume and total lung capacity because we cant measure the volume of gas at the end of full expiration </a:t>
            </a:r>
          </a:p>
          <a:p>
            <a:endParaRPr lang="en-US" dirty="0"/>
          </a:p>
          <a:p>
            <a:endParaRPr lang="en-US" dirty="0"/>
          </a:p>
          <a:p>
            <a:endParaRPr lang="en-US" dirty="0"/>
          </a:p>
        </p:txBody>
      </p:sp>
      <p:pic>
        <p:nvPicPr>
          <p:cNvPr id="4" name="Picture 3"/>
          <p:cNvPicPr>
            <a:picLocks noChangeAspect="1"/>
          </p:cNvPicPr>
          <p:nvPr/>
        </p:nvPicPr>
        <p:blipFill>
          <a:blip r:embed="rId2"/>
          <a:stretch>
            <a:fillRect/>
          </a:stretch>
        </p:blipFill>
        <p:spPr>
          <a:xfrm>
            <a:off x="6432456" y="1283491"/>
            <a:ext cx="5172075" cy="4176015"/>
          </a:xfrm>
          <a:prstGeom prst="rect">
            <a:avLst/>
          </a:prstGeom>
        </p:spPr>
      </p:pic>
    </p:spTree>
    <p:extLst>
      <p:ext uri="{BB962C8B-B14F-4D97-AF65-F5344CB8AC3E}">
        <p14:creationId xmlns:p14="http://schemas.microsoft.com/office/powerpoint/2010/main" val="2309860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0266" y="0"/>
            <a:ext cx="8911687" cy="1280890"/>
          </a:xfrm>
        </p:spPr>
        <p:txBody>
          <a:bodyPr/>
          <a:lstStyle/>
          <a:p>
            <a:r>
              <a:rPr lang="en-US" dirty="0"/>
              <a:t>Helium dilution </a:t>
            </a:r>
          </a:p>
        </p:txBody>
      </p:sp>
      <p:sp>
        <p:nvSpPr>
          <p:cNvPr id="3" name="Content Placeholder 2"/>
          <p:cNvSpPr>
            <a:spLocks noGrp="1"/>
          </p:cNvSpPr>
          <p:nvPr>
            <p:ph idx="1"/>
          </p:nvPr>
        </p:nvSpPr>
        <p:spPr>
          <a:xfrm>
            <a:off x="0" y="1280889"/>
            <a:ext cx="6535271" cy="5335064"/>
          </a:xfrm>
        </p:spPr>
        <p:txBody>
          <a:bodyPr>
            <a:normAutofit fontScale="85000" lnSpcReduction="10000"/>
          </a:bodyPr>
          <a:lstStyle/>
          <a:p>
            <a:r>
              <a:rPr lang="en-US" dirty="0"/>
              <a:t>Take spirometer and put small concentration of helium 5% ; insoluble gas none of it is taken up by the blood </a:t>
            </a:r>
          </a:p>
          <a:p>
            <a:r>
              <a:rPr lang="en-US" dirty="0"/>
              <a:t>Given concentration of helium C1 and the volume of spirometer V1, the tape is closed and the subject is breathing through a valve box and so he is not breathing from the spirometer </a:t>
            </a:r>
          </a:p>
          <a:p>
            <a:r>
              <a:rPr lang="en-US" dirty="0"/>
              <a:t>Open the tape and starts to breath from spirometer until this equilibration of the helium concentration between the spirometer and the alveolar gas and he starts to do this at functional residual volume </a:t>
            </a:r>
          </a:p>
          <a:p>
            <a:r>
              <a:rPr lang="en-US" dirty="0"/>
              <a:t>And we wait until the helium is equally distributed  during that period incidentally we add oxygen to make up the fact that he is consuming oxygen and also absorbs CO2 he produces so we keep the volume of spirometer constant </a:t>
            </a:r>
          </a:p>
          <a:p>
            <a:r>
              <a:rPr lang="en-US" dirty="0"/>
              <a:t>At the end of equilibration period we write a simple equation. Because no hilum was lost then the concentration times the volume that we have started is going to be the concentration we finish with times the initial volume plus the volume of the lung </a:t>
            </a:r>
          </a:p>
          <a:p>
            <a:r>
              <a:rPr lang="en-US" dirty="0"/>
              <a:t>Since he turned in to the circuit when he was at the end of normal expiration that’s a functional residual capacity we can easily measure and derive  functional residual capacity  from the above equation </a:t>
            </a:r>
          </a:p>
          <a:p>
            <a:endParaRPr lang="en-US" dirty="0"/>
          </a:p>
          <a:p>
            <a:endParaRPr lang="en-US" dirty="0"/>
          </a:p>
        </p:txBody>
      </p:sp>
      <p:pic>
        <p:nvPicPr>
          <p:cNvPr id="4" name="Picture 3"/>
          <p:cNvPicPr>
            <a:picLocks noChangeAspect="1"/>
          </p:cNvPicPr>
          <p:nvPr/>
        </p:nvPicPr>
        <p:blipFill>
          <a:blip r:embed="rId2"/>
          <a:stretch>
            <a:fillRect/>
          </a:stretch>
        </p:blipFill>
        <p:spPr>
          <a:xfrm>
            <a:off x="7134878" y="1280890"/>
            <a:ext cx="4410075" cy="4756840"/>
          </a:xfrm>
          <a:prstGeom prst="rect">
            <a:avLst/>
          </a:prstGeom>
        </p:spPr>
      </p:pic>
    </p:spTree>
    <p:extLst>
      <p:ext uri="{BB962C8B-B14F-4D97-AF65-F5344CB8AC3E}">
        <p14:creationId xmlns:p14="http://schemas.microsoft.com/office/powerpoint/2010/main" val="255104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Plethesmograph</a:t>
            </a:r>
            <a:r>
              <a:rPr lang="en-US" dirty="0"/>
              <a:t> </a:t>
            </a:r>
          </a:p>
        </p:txBody>
      </p:sp>
      <p:sp>
        <p:nvSpPr>
          <p:cNvPr id="3" name="Content Placeholder 2"/>
          <p:cNvSpPr>
            <a:spLocks noGrp="1"/>
          </p:cNvSpPr>
          <p:nvPr>
            <p:ph idx="1"/>
          </p:nvPr>
        </p:nvSpPr>
        <p:spPr>
          <a:xfrm>
            <a:off x="222530" y="1438835"/>
            <a:ext cx="6272400" cy="5419165"/>
          </a:xfrm>
        </p:spPr>
        <p:txBody>
          <a:bodyPr>
            <a:normAutofit fontScale="85000" lnSpcReduction="10000"/>
          </a:bodyPr>
          <a:lstStyle/>
          <a:p>
            <a:r>
              <a:rPr lang="en-US" dirty="0"/>
              <a:t>Is not quite using much now and it is very complicated to explain but simpler for the subject to do and it is  a body box or plethysmograph</a:t>
            </a:r>
          </a:p>
          <a:p>
            <a:r>
              <a:rPr lang="en-US" dirty="0"/>
              <a:t>It is air tight box rather like an old telephone booth we measure the pressure inside the box with a sensitive manometer </a:t>
            </a:r>
          </a:p>
          <a:p>
            <a:r>
              <a:rPr lang="en-US" dirty="0"/>
              <a:t>The subject has his air way occluded and he tries to inhale against closed airway turn tap in the air way and so there is small increase in the volume of the lung as a result the volume of the gas in the box  decrease and the pressure increase </a:t>
            </a:r>
          </a:p>
          <a:p>
            <a:r>
              <a:rPr lang="en-US" dirty="0"/>
              <a:t>Here we using Robert </a:t>
            </a:r>
            <a:r>
              <a:rPr lang="en-US" dirty="0" err="1"/>
              <a:t>boyels</a:t>
            </a:r>
            <a:r>
              <a:rPr lang="en-US" dirty="0"/>
              <a:t> law from 1650 ; if we got  a volume of gas pressure times volume is a constant at constant temperature . What we say for the box for the initial measurement when the subject inhale the initial P1V1 is equal to P2 times the original volume which has been reduced by the volume that lung  changed . Now we applied </a:t>
            </a:r>
            <a:r>
              <a:rPr lang="en-US" dirty="0" err="1"/>
              <a:t>boyels</a:t>
            </a:r>
            <a:r>
              <a:rPr lang="en-US" dirty="0"/>
              <a:t> law to the gas in the lung , we measure the pressure in the air way when he attempting the inspiration after he attempting the inspiration we got a pressure P4 and know the volume is functional residual volume plus the volume that lung changed and we know from the original set so we know functional residual volume </a:t>
            </a:r>
          </a:p>
          <a:p>
            <a:r>
              <a:rPr lang="en-US" dirty="0"/>
              <a:t> </a:t>
            </a:r>
          </a:p>
          <a:p>
            <a:endParaRPr lang="en-US" dirty="0"/>
          </a:p>
        </p:txBody>
      </p:sp>
      <p:pic>
        <p:nvPicPr>
          <p:cNvPr id="4" name="Picture 3"/>
          <p:cNvPicPr>
            <a:picLocks noChangeAspect="1"/>
          </p:cNvPicPr>
          <p:nvPr/>
        </p:nvPicPr>
        <p:blipFill>
          <a:blip r:embed="rId2"/>
          <a:stretch>
            <a:fillRect/>
          </a:stretch>
        </p:blipFill>
        <p:spPr>
          <a:xfrm>
            <a:off x="7100047" y="1438835"/>
            <a:ext cx="4020671" cy="4840941"/>
          </a:xfrm>
          <a:prstGeom prst="rect">
            <a:avLst/>
          </a:prstGeom>
        </p:spPr>
      </p:pic>
    </p:spTree>
    <p:extLst>
      <p:ext uri="{BB962C8B-B14F-4D97-AF65-F5344CB8AC3E}">
        <p14:creationId xmlns:p14="http://schemas.microsoft.com/office/powerpoint/2010/main" val="2131712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Measurement of ventilation </a:t>
            </a:r>
          </a:p>
        </p:txBody>
      </p:sp>
      <p:sp>
        <p:nvSpPr>
          <p:cNvPr id="3" name="Content Placeholder 2"/>
          <p:cNvSpPr>
            <a:spLocks noGrp="1"/>
          </p:cNvSpPr>
          <p:nvPr>
            <p:ph idx="1"/>
          </p:nvPr>
        </p:nvSpPr>
        <p:spPr>
          <a:xfrm>
            <a:off x="838790" y="1264555"/>
            <a:ext cx="8915400" cy="3777622"/>
          </a:xfrm>
        </p:spPr>
        <p:txBody>
          <a:bodyPr/>
          <a:lstStyle/>
          <a:p>
            <a:r>
              <a:rPr lang="en-US" dirty="0"/>
              <a:t>Total Ventilation; dead space and alveolar ventilation ;can be measured by all expired gas at a given time; simply connect the subject to the valve box simply a device separate inspired from expired gas , collect the expired gas over a given time say 5 minutes and measure the volume in the bag in liters per a minute . This one is not useful</a:t>
            </a:r>
          </a:p>
          <a:p>
            <a:r>
              <a:rPr lang="en-US" dirty="0"/>
              <a:t> we really want to know alveolar ventilation </a:t>
            </a:r>
          </a:p>
          <a:p>
            <a:r>
              <a:rPr lang="en-US" dirty="0"/>
              <a:t> volume sub t  means tidal volume, V dot means per unite time, E expired , D dead space, and A alveoli  </a:t>
            </a:r>
          </a:p>
          <a:p>
            <a:r>
              <a:rPr lang="en-US" dirty="0"/>
              <a:t> for the gas phase we use uppercase letter for the blood phase we use lowercase  letter which will be talking next time</a:t>
            </a:r>
          </a:p>
          <a:p>
            <a:r>
              <a:rPr lang="en-US" dirty="0"/>
              <a:t>  </a:t>
            </a:r>
          </a:p>
        </p:txBody>
      </p:sp>
      <p:pic>
        <p:nvPicPr>
          <p:cNvPr id="4" name="Picture 3"/>
          <p:cNvPicPr>
            <a:picLocks noChangeAspect="1"/>
          </p:cNvPicPr>
          <p:nvPr/>
        </p:nvPicPr>
        <p:blipFill>
          <a:blip r:embed="rId2"/>
          <a:stretch>
            <a:fillRect/>
          </a:stretch>
        </p:blipFill>
        <p:spPr>
          <a:xfrm>
            <a:off x="2857000" y="4670931"/>
            <a:ext cx="4519749" cy="2023382"/>
          </a:xfrm>
          <a:prstGeom prst="rect">
            <a:avLst/>
          </a:prstGeom>
        </p:spPr>
      </p:pic>
    </p:spTree>
    <p:extLst>
      <p:ext uri="{BB962C8B-B14F-4D97-AF65-F5344CB8AC3E}">
        <p14:creationId xmlns:p14="http://schemas.microsoft.com/office/powerpoint/2010/main" val="3372281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9497" y="853441"/>
            <a:ext cx="8915400" cy="3130730"/>
          </a:xfrm>
        </p:spPr>
        <p:txBody>
          <a:bodyPr>
            <a:normAutofit fontScale="85000" lnSpcReduction="20000"/>
          </a:bodyPr>
          <a:lstStyle/>
          <a:p>
            <a:r>
              <a:rPr lang="en-US" dirty="0"/>
              <a:t>Anther method of alveolar gas measurement which is extremely important but a little bit complicated </a:t>
            </a:r>
          </a:p>
          <a:p>
            <a:r>
              <a:rPr lang="en-US" dirty="0"/>
              <a:t>All the CO2  in  the expired gas coming from the alveolar compartment; no CO2 in the dead space , the dead space contains no alveoli no gas exchange </a:t>
            </a:r>
          </a:p>
          <a:p>
            <a:r>
              <a:rPr lang="en-US" dirty="0"/>
              <a:t>Instead of using the percentage of concentration we can use what is called the fractional concentration , all the percentage concentration add up to 100 the fractional concentration add up to one and so if we got 5 % of CO2 the fractional concentration is five over hundred  </a:t>
            </a:r>
          </a:p>
          <a:p>
            <a:r>
              <a:rPr lang="en-US" dirty="0"/>
              <a:t>Here we showing it as PCO2 in alveolar gas but turns out in normal subject that the PCO2 in the alveolar blood is the same as alveolar gas </a:t>
            </a:r>
          </a:p>
          <a:p>
            <a:r>
              <a:rPr lang="en-US" dirty="0"/>
              <a:t>This is a very important equation in the subsequent work we are going to do on gas exchange </a:t>
            </a:r>
          </a:p>
          <a:p>
            <a:r>
              <a:rPr lang="en-US" dirty="0"/>
              <a:t>The alveolar ventilation and PCO2 are inversely related </a:t>
            </a:r>
          </a:p>
        </p:txBody>
      </p:sp>
      <p:pic>
        <p:nvPicPr>
          <p:cNvPr id="4" name="Picture 3"/>
          <p:cNvPicPr>
            <a:picLocks noChangeAspect="1"/>
          </p:cNvPicPr>
          <p:nvPr/>
        </p:nvPicPr>
        <p:blipFill>
          <a:blip r:embed="rId2"/>
          <a:stretch>
            <a:fillRect/>
          </a:stretch>
        </p:blipFill>
        <p:spPr>
          <a:xfrm>
            <a:off x="1876152" y="4323806"/>
            <a:ext cx="4877346" cy="2534194"/>
          </a:xfrm>
          <a:prstGeom prst="rect">
            <a:avLst/>
          </a:prstGeom>
        </p:spPr>
      </p:pic>
    </p:spTree>
    <p:extLst>
      <p:ext uri="{BB962C8B-B14F-4D97-AF65-F5344CB8AC3E}">
        <p14:creationId xmlns:p14="http://schemas.microsoft.com/office/powerpoint/2010/main" val="2513504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404205" y="0"/>
            <a:ext cx="8911687" cy="1280890"/>
          </a:xfrm>
        </p:spPr>
        <p:txBody>
          <a:bodyPr/>
          <a:lstStyle/>
          <a:p>
            <a:r>
              <a:rPr lang="en-US" dirty="0"/>
              <a:t>Mechanics of breathing </a:t>
            </a:r>
          </a:p>
        </p:txBody>
      </p:sp>
      <p:sp>
        <p:nvSpPr>
          <p:cNvPr id="6" name="Content Placeholder 5"/>
          <p:cNvSpPr>
            <a:spLocks noGrp="1"/>
          </p:cNvSpPr>
          <p:nvPr>
            <p:ph idx="1"/>
          </p:nvPr>
        </p:nvSpPr>
        <p:spPr>
          <a:xfrm>
            <a:off x="662608" y="937982"/>
            <a:ext cx="6718853" cy="7145843"/>
          </a:xfrm>
        </p:spPr>
        <p:txBody>
          <a:bodyPr>
            <a:normAutofit fontScale="40000" lnSpcReduction="20000"/>
          </a:bodyPr>
          <a:lstStyle/>
          <a:p>
            <a:endParaRPr lang="en-US" sz="3500" dirty="0"/>
          </a:p>
          <a:p>
            <a:endParaRPr lang="en-US" sz="3500" dirty="0"/>
          </a:p>
          <a:p>
            <a:r>
              <a:rPr lang="en-US" sz="3500" dirty="0"/>
              <a:t>Intrapulmonary pressure= 760mmHg, intrapleural pressure=756mmHg, Atmospheric pressure=760mmHg</a:t>
            </a:r>
          </a:p>
          <a:p>
            <a:r>
              <a:rPr lang="en-US" sz="3500" dirty="0"/>
              <a:t>We compare the pressure to the atmospheric pressure so intrapulmonary pressure= 0mmHg and the intrapleural pressure is -4 mmHg</a:t>
            </a:r>
          </a:p>
          <a:p>
            <a:r>
              <a:rPr lang="en-US" sz="3500" dirty="0"/>
              <a:t>Why the intrapleural pressure or as we donated (</a:t>
            </a:r>
            <a:r>
              <a:rPr lang="en-US" sz="3500" dirty="0" err="1"/>
              <a:t>PIp</a:t>
            </a:r>
            <a:r>
              <a:rPr lang="en-US" sz="3500" dirty="0"/>
              <a:t>) is negative:</a:t>
            </a:r>
          </a:p>
          <a:p>
            <a:pPr marL="0" indent="0">
              <a:buNone/>
            </a:pPr>
            <a:endParaRPr lang="en-US" sz="3500" dirty="0"/>
          </a:p>
          <a:p>
            <a:pPr marL="0" indent="0">
              <a:buNone/>
            </a:pPr>
            <a:r>
              <a:rPr lang="en-US" sz="3500" dirty="0"/>
              <a:t>        Elasticity of the lung; if you want to stretch something it doesn’t want to be stretched it actual wants to resister the desire of stretch it wants to recoil It wants to assume the smallest size as possible. The visceral plural its going to pull it away and it pulls away as the lung  trying to deflate or getting smaller so the visceral plural pull away from the parietal pleura</a:t>
            </a:r>
          </a:p>
          <a:p>
            <a:pPr marL="0" indent="0">
              <a:buNone/>
            </a:pPr>
            <a:r>
              <a:rPr lang="en-US" sz="3500" dirty="0"/>
              <a:t>     surface tension; this concept that because of the water molecule interaction between the air in the alveoli and the water molecules it causes that tension at the water air interface and the whole thing is the alveoli wants to collapse it wants to assume the small size as possible and the whole purpose again the lung wants to pull the visceral plural away from parietal plural and increase the volume in the chest</a:t>
            </a:r>
          </a:p>
          <a:p>
            <a:pPr marL="0" indent="0">
              <a:buNone/>
            </a:pPr>
            <a:endParaRPr lang="en-US" sz="3500" dirty="0"/>
          </a:p>
          <a:p>
            <a:pPr marL="0" indent="0">
              <a:buNone/>
            </a:pPr>
            <a:r>
              <a:rPr lang="en-US" sz="3500" dirty="0"/>
              <a:t>       Elasticity of the chest wall; when breathing the elasticity is going to pull the chest wall away so increase     the volume in the chest wall and pulling the parietal plural away from the visceral plural </a:t>
            </a:r>
          </a:p>
          <a:p>
            <a:pPr>
              <a:buFont typeface="Wingdings" panose="05000000000000000000" pitchFamily="2" charset="2"/>
              <a:buChar char="q"/>
            </a:pPr>
            <a:endParaRPr lang="en-US" sz="3500" dirty="0"/>
          </a:p>
          <a:p>
            <a:pPr marL="0" indent="0">
              <a:buNone/>
            </a:pPr>
            <a:endParaRPr lang="en-US" sz="3700" dirty="0"/>
          </a:p>
          <a:p>
            <a:pPr marL="0" indent="0">
              <a:buNone/>
            </a:pPr>
            <a:endParaRPr lang="en-US" sz="3700" dirty="0"/>
          </a:p>
          <a:p>
            <a:pPr marL="0" indent="0">
              <a:buNone/>
            </a:pPr>
            <a:r>
              <a:rPr lang="en-US" dirty="0"/>
              <a:t>  </a:t>
            </a:r>
          </a:p>
          <a:p>
            <a:pPr marL="0" indent="0">
              <a:buNone/>
            </a:pPr>
            <a:r>
              <a:rPr lang="en-US" dirty="0"/>
              <a:t>        </a:t>
            </a:r>
          </a:p>
          <a:p>
            <a:endParaRPr lang="en-US" dirty="0"/>
          </a:p>
          <a:p>
            <a:endParaRPr lang="en-US" dirty="0"/>
          </a:p>
        </p:txBody>
      </p:sp>
      <p:pic>
        <p:nvPicPr>
          <p:cNvPr id="3" name="Picture 2">
            <a:extLst>
              <a:ext uri="{FF2B5EF4-FFF2-40B4-BE49-F238E27FC236}">
                <a16:creationId xmlns:a16="http://schemas.microsoft.com/office/drawing/2014/main" id="{52BBDF6E-958F-4055-83FC-46346BCB4194}"/>
              </a:ext>
            </a:extLst>
          </p:cNvPr>
          <p:cNvPicPr>
            <a:picLocks noChangeAspect="1"/>
          </p:cNvPicPr>
          <p:nvPr/>
        </p:nvPicPr>
        <p:blipFill>
          <a:blip r:embed="rId2"/>
          <a:stretch>
            <a:fillRect/>
          </a:stretch>
        </p:blipFill>
        <p:spPr>
          <a:xfrm>
            <a:off x="7752521" y="1176520"/>
            <a:ext cx="4121426" cy="5383305"/>
          </a:xfrm>
          <a:prstGeom prst="rect">
            <a:avLst/>
          </a:prstGeom>
        </p:spPr>
      </p:pic>
    </p:spTree>
    <p:extLst>
      <p:ext uri="{BB962C8B-B14F-4D97-AF65-F5344CB8AC3E}">
        <p14:creationId xmlns:p14="http://schemas.microsoft.com/office/powerpoint/2010/main" val="1134902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3B1E3-00A0-4607-8839-C10573EF8139}"/>
              </a:ext>
            </a:extLst>
          </p:cNvPr>
          <p:cNvSpPr>
            <a:spLocks noGrp="1"/>
          </p:cNvSpPr>
          <p:nvPr>
            <p:ph idx="1"/>
          </p:nvPr>
        </p:nvSpPr>
        <p:spPr>
          <a:xfrm>
            <a:off x="866429" y="1325217"/>
            <a:ext cx="8915400" cy="3777622"/>
          </a:xfrm>
        </p:spPr>
        <p:txBody>
          <a:bodyPr>
            <a:normAutofit fontScale="85000" lnSpcReduction="20000"/>
          </a:bodyPr>
          <a:lstStyle/>
          <a:p>
            <a:pPr>
              <a:buFont typeface="Wingdings" panose="05000000000000000000" pitchFamily="2" charset="2"/>
              <a:buChar char="q"/>
            </a:pPr>
            <a:r>
              <a:rPr lang="en-US" sz="1600" dirty="0"/>
              <a:t>Based upon the relationship of Boyles law  P1V1=P1V2 when ever I increase the pressure of this reaction is going to decrease the volume and visa versa and that tis interesting because the whole purpose to make the intrapleural pressure negative below the intrapulmonary pressure  </a:t>
            </a:r>
          </a:p>
          <a:p>
            <a:pPr marL="0" indent="0">
              <a:buNone/>
            </a:pPr>
            <a:r>
              <a:rPr lang="en-US" dirty="0"/>
              <a:t> </a:t>
            </a:r>
          </a:p>
          <a:p>
            <a:pPr>
              <a:buFont typeface="Wingdings" panose="05000000000000000000" pitchFamily="2" charset="2"/>
              <a:buChar char="q"/>
            </a:pPr>
            <a:r>
              <a:rPr lang="en-US" sz="1800" dirty="0"/>
              <a:t>The over all results of  the dynamic interplay between the above three  concepts they are attempting to increasing the thoracic cavity and keep the intrapleural pressure negative </a:t>
            </a:r>
          </a:p>
          <a:p>
            <a:pPr>
              <a:buFont typeface="Wingdings" panose="05000000000000000000" pitchFamily="2" charset="2"/>
              <a:buChar char="q"/>
            </a:pPr>
            <a:endParaRPr lang="en-US" sz="1800" dirty="0"/>
          </a:p>
          <a:p>
            <a:pPr>
              <a:buFont typeface="Wingdings" panose="05000000000000000000" pitchFamily="2" charset="2"/>
              <a:buChar char="q"/>
            </a:pPr>
            <a:r>
              <a:rPr lang="en-US" sz="1800" dirty="0"/>
              <a:t>One more thing which is also important the lymphatic drainage like broncho mediastinum trunk preventing the accumulation of parietal plural fluid thus maintain the parietal pressure </a:t>
            </a:r>
          </a:p>
          <a:p>
            <a:pPr>
              <a:buFont typeface="Wingdings" panose="05000000000000000000" pitchFamily="2" charset="2"/>
              <a:buChar char="q"/>
            </a:pPr>
            <a:endParaRPr lang="en-US" sz="1800" dirty="0"/>
          </a:p>
          <a:p>
            <a:pPr>
              <a:buFont typeface="Wingdings" panose="05000000000000000000" pitchFamily="2" charset="2"/>
              <a:buChar char="q"/>
            </a:pPr>
            <a:r>
              <a:rPr lang="en-US" sz="1800" dirty="0"/>
              <a:t>Gravity as you getting the lung down by the gravity it is going to pull the apex farther away or in anther word pulling the visceral from the parietal and I am also pulling down and getting the visceral close to the parietal pleura . The volume is decreasing and the pressure is increasing down and the volume is increasing and the pressure is decreasing up </a:t>
            </a:r>
          </a:p>
          <a:p>
            <a:endParaRPr lang="en-US" dirty="0"/>
          </a:p>
        </p:txBody>
      </p:sp>
    </p:spTree>
    <p:extLst>
      <p:ext uri="{BB962C8B-B14F-4D97-AF65-F5344CB8AC3E}">
        <p14:creationId xmlns:p14="http://schemas.microsoft.com/office/powerpoint/2010/main" val="146451573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2" ma:contentTypeDescription="Create a new document." ma:contentTypeScope="" ma:versionID="5eea047ca148aa844cb93a8c99a2675b">
  <xsd:schema xmlns:xsd="http://www.w3.org/2001/XMLSchema" xmlns:xs="http://www.w3.org/2001/XMLSchema" xmlns:p="http://schemas.microsoft.com/office/2006/metadata/properties" xmlns:ns2="e0585ad6-e60d-4dbf-9f0f-7ca5398387e1" targetNamespace="http://schemas.microsoft.com/office/2006/metadata/properties" ma:root="true" ma:fieldsID="9e91d4b2b676e2469954a00a9ec9651c" ns2:_="">
    <xsd:import namespace="e0585ad6-e60d-4dbf-9f0f-7ca5398387e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1DFE1A6-EA5E-4857-8759-A6D8E344FCC5}"/>
</file>

<file path=customXml/itemProps2.xml><?xml version="1.0" encoding="utf-8"?>
<ds:datastoreItem xmlns:ds="http://schemas.openxmlformats.org/officeDocument/2006/customXml" ds:itemID="{52422A8D-8307-4373-971B-64E678BF042D}"/>
</file>

<file path=customXml/itemProps3.xml><?xml version="1.0" encoding="utf-8"?>
<ds:datastoreItem xmlns:ds="http://schemas.openxmlformats.org/officeDocument/2006/customXml" ds:itemID="{4FDD2C10-BF86-4727-B605-CBD5EA1BF177}"/>
</file>

<file path=docProps/app.xml><?xml version="1.0" encoding="utf-8"?>
<Properties xmlns="http://schemas.openxmlformats.org/officeDocument/2006/extended-properties" xmlns:vt="http://schemas.openxmlformats.org/officeDocument/2006/docPropsVTypes">
  <Template>Wisp</Template>
  <TotalTime>629</TotalTime>
  <Words>1735</Words>
  <Application>Microsoft Office PowerPoint</Application>
  <PresentationFormat>Widescreen</PresentationFormat>
  <Paragraphs>91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Wingdings</vt:lpstr>
      <vt:lpstr>Wingdings 3</vt:lpstr>
      <vt:lpstr>Wisp</vt:lpstr>
      <vt:lpstr>Pulmonary volume and Capacities</vt:lpstr>
      <vt:lpstr>Objectives </vt:lpstr>
      <vt:lpstr>Spirometer</vt:lpstr>
      <vt:lpstr>Helium dilution </vt:lpstr>
      <vt:lpstr>Plethesmograph </vt:lpstr>
      <vt:lpstr>Measurement of ventilation </vt:lpstr>
      <vt:lpstr>PowerPoint Presentation</vt:lpstr>
      <vt:lpstr>Mechanics of breathing </vt:lpstr>
      <vt:lpstr>PowerPoint Presentation</vt:lpstr>
      <vt:lpstr>PowerPoint Presentation</vt:lpstr>
      <vt:lpstr> Quit Inspiration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Pulmonary volume and Capacities</dc:title>
  <dc:creator>hp</dc:creator>
  <cp:lastModifiedBy>rawashdeha@yahoo.com</cp:lastModifiedBy>
  <cp:revision>123</cp:revision>
  <dcterms:created xsi:type="dcterms:W3CDTF">2020-10-06T10:01:30Z</dcterms:created>
  <dcterms:modified xsi:type="dcterms:W3CDTF">2020-10-11T13:37:06Z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0x010100A4CE2C4C7B96C94992FCDCD516328081</vt:lpwstr>
  </property>
</Properties>
</file>