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0" r:id="rId1"/>
  </p:sldMasterIdLst>
  <p:notesMasterIdLst>
    <p:notesMasterId r:id="rId118"/>
  </p:notesMasterIdLst>
  <p:sldIdLst>
    <p:sldId id="354" r:id="rId2"/>
    <p:sldId id="355" r:id="rId3"/>
    <p:sldId id="356" r:id="rId4"/>
    <p:sldId id="357" r:id="rId5"/>
    <p:sldId id="358" r:id="rId6"/>
    <p:sldId id="359" r:id="rId7"/>
    <p:sldId id="360" r:id="rId8"/>
    <p:sldId id="361" r:id="rId9"/>
    <p:sldId id="362" r:id="rId10"/>
    <p:sldId id="363" r:id="rId11"/>
    <p:sldId id="364" r:id="rId12"/>
    <p:sldId id="365" r:id="rId13"/>
    <p:sldId id="366" r:id="rId14"/>
    <p:sldId id="367" r:id="rId15"/>
    <p:sldId id="368" r:id="rId16"/>
    <p:sldId id="369" r:id="rId17"/>
    <p:sldId id="370" r:id="rId18"/>
    <p:sldId id="371" r:id="rId19"/>
    <p:sldId id="372" r:id="rId20"/>
    <p:sldId id="256" r:id="rId21"/>
    <p:sldId id="257" r:id="rId22"/>
    <p:sldId id="258" r:id="rId23"/>
    <p:sldId id="259" r:id="rId24"/>
    <p:sldId id="260" r:id="rId25"/>
    <p:sldId id="261" r:id="rId26"/>
    <p:sldId id="262" r:id="rId27"/>
    <p:sldId id="263" r:id="rId28"/>
    <p:sldId id="264" r:id="rId29"/>
    <p:sldId id="265"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00" r:id="rId65"/>
    <p:sldId id="301" r:id="rId66"/>
    <p:sldId id="302" r:id="rId67"/>
    <p:sldId id="303" r:id="rId68"/>
    <p:sldId id="304" r:id="rId69"/>
    <p:sldId id="305" r:id="rId70"/>
    <p:sldId id="306" r:id="rId71"/>
    <p:sldId id="307" r:id="rId72"/>
    <p:sldId id="308" r:id="rId73"/>
    <p:sldId id="309" r:id="rId74"/>
    <p:sldId id="310" r:id="rId75"/>
    <p:sldId id="311" r:id="rId76"/>
    <p:sldId id="312" r:id="rId77"/>
    <p:sldId id="313" r:id="rId78"/>
    <p:sldId id="314" r:id="rId79"/>
    <p:sldId id="315" r:id="rId80"/>
    <p:sldId id="316" r:id="rId81"/>
    <p:sldId id="317" r:id="rId82"/>
    <p:sldId id="318" r:id="rId83"/>
    <p:sldId id="319" r:id="rId84"/>
    <p:sldId id="320" r:id="rId85"/>
    <p:sldId id="321" r:id="rId86"/>
    <p:sldId id="322" r:id="rId87"/>
    <p:sldId id="323" r:id="rId88"/>
    <p:sldId id="324" r:id="rId89"/>
    <p:sldId id="325" r:id="rId90"/>
    <p:sldId id="326" r:id="rId91"/>
    <p:sldId id="327" r:id="rId92"/>
    <p:sldId id="328" r:id="rId93"/>
    <p:sldId id="329" r:id="rId94"/>
    <p:sldId id="330" r:id="rId95"/>
    <p:sldId id="331" r:id="rId96"/>
    <p:sldId id="332" r:id="rId97"/>
    <p:sldId id="333" r:id="rId98"/>
    <p:sldId id="334" r:id="rId99"/>
    <p:sldId id="335" r:id="rId100"/>
    <p:sldId id="336" r:id="rId101"/>
    <p:sldId id="337" r:id="rId102"/>
    <p:sldId id="338" r:id="rId103"/>
    <p:sldId id="339" r:id="rId104"/>
    <p:sldId id="340" r:id="rId105"/>
    <p:sldId id="341" r:id="rId106"/>
    <p:sldId id="342" r:id="rId107"/>
    <p:sldId id="343" r:id="rId108"/>
    <p:sldId id="344" r:id="rId109"/>
    <p:sldId id="345" r:id="rId110"/>
    <p:sldId id="346" r:id="rId111"/>
    <p:sldId id="347" r:id="rId112"/>
    <p:sldId id="348" r:id="rId113"/>
    <p:sldId id="349" r:id="rId114"/>
    <p:sldId id="350" r:id="rId115"/>
    <p:sldId id="351" r:id="rId116"/>
    <p:sldId id="352" r:id="rId117"/>
  </p:sldIdLst>
  <p:sldSz cx="9144000" cy="6858000" type="screen4x3"/>
  <p:notesSz cx="6815138" cy="9945688"/>
  <p:embeddedFontLst>
    <p:embeddedFont>
      <p:font typeface="Algerian" pitchFamily="82" charset="0"/>
      <p:regular r:id="rId119"/>
    </p:embeddedFont>
    <p:embeddedFont>
      <p:font typeface="Arial Black" panose="020B0604020202020204" pitchFamily="34" charset="0"/>
      <p:regular r:id="rId120"/>
      <p:bold r:id="rId121"/>
    </p:embeddedFont>
    <p:embeddedFont>
      <p:font typeface="Calibri" panose="020F0502020204030204" pitchFamily="34" charset="0"/>
      <p:regular r:id="rId122"/>
      <p:bold r:id="rId123"/>
      <p:italic r:id="rId124"/>
      <p:boldItalic r:id="rId125"/>
    </p:embeddedFont>
    <p:embeddedFont>
      <p:font typeface="Cambria Math" panose="02040503050406030204" pitchFamily="18" charset="0"/>
      <p:regular r:id="rId126"/>
    </p:embeddedFont>
    <p:embeddedFont>
      <p:font typeface="Candara" panose="020E0502030303020204" pitchFamily="34" charset="0"/>
      <p:regular r:id="rId127"/>
      <p:bold r:id="rId128"/>
      <p:italic r:id="rId129"/>
      <p:boldItalic r:id="rId130"/>
    </p:embeddedFont>
    <p:embeddedFont>
      <p:font typeface="Century Schoolbook" panose="02040604050505020304" pitchFamily="18" charset="0"/>
      <p:regular r:id="rId131"/>
      <p:bold r:id="rId132"/>
      <p:italic r:id="rId133"/>
      <p:boldItalic r:id="rId134"/>
    </p:embeddedFont>
    <p:embeddedFont>
      <p:font typeface="Comic Sans MS" panose="030F0702030302020204" pitchFamily="66" charset="0"/>
      <p:regular r:id="rId135"/>
    </p:embeddedFont>
    <p:embeddedFont>
      <p:font typeface="Gulim" panose="020B0502040504020204" pitchFamily="34" charset="0"/>
      <p:regular r:id="rId136"/>
    </p:embeddedFont>
    <p:embeddedFont>
      <p:font typeface="Lustria" panose="02000603060000020004" pitchFamily="2" charset="0"/>
      <p:regular r:id="rId137"/>
    </p:embeddedFont>
    <p:embeddedFont>
      <p:font typeface="Proxima Nova" panose="02000506030000020004" pitchFamily="2" charset="0"/>
      <p:regular r:id="rId138"/>
      <p:bold r:id="rId139"/>
      <p:italic r:id="rId140"/>
      <p:boldItalic r:id="rId141"/>
    </p:embeddedFont>
    <p:embeddedFont>
      <p:font typeface="Roboto" panose="02000000000000000000" pitchFamily="2" charset="0"/>
      <p:regular r:id="rId142"/>
      <p:bold r:id="rId143"/>
      <p:italic r:id="rId144"/>
      <p:boldItalic r:id="rId1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6" roundtripDataSignature="AMtx7mh1diiK2kuOtlgk80tccfcf5zOrr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7AB051-3D51-4A44-A831-F3B6CEC546EE}">
  <a:tblStyle styleId="{BC7AB051-3D51-4A44-A831-F3B6CEC546E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7"/>
  </p:normalViewPr>
  <p:slideViewPr>
    <p:cSldViewPr snapToGrid="0">
      <p:cViewPr varScale="1">
        <p:scale>
          <a:sx n="108" d="100"/>
          <a:sy n="108" d="100"/>
        </p:scale>
        <p:origin x="176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117" Type="http://schemas.openxmlformats.org/officeDocument/2006/relationships/slide" Target="slides/slide116.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112" Type="http://schemas.openxmlformats.org/officeDocument/2006/relationships/slide" Target="slides/slide111.xml" /><Relationship Id="rId133" Type="http://schemas.openxmlformats.org/officeDocument/2006/relationships/font" Target="fonts/font15.fntdata" /><Relationship Id="rId138" Type="http://schemas.openxmlformats.org/officeDocument/2006/relationships/font" Target="fonts/font20.fntdata" /><Relationship Id="rId16" Type="http://schemas.openxmlformats.org/officeDocument/2006/relationships/slide" Target="slides/slide15.xml" /><Relationship Id="rId107" Type="http://schemas.openxmlformats.org/officeDocument/2006/relationships/slide" Target="slides/slide106.xml" /><Relationship Id="rId11" Type="http://schemas.openxmlformats.org/officeDocument/2006/relationships/slide" Target="slides/slide10.xml" /><Relationship Id="rId32" Type="http://schemas.openxmlformats.org/officeDocument/2006/relationships/slide" Target="slides/slide31.xml" /><Relationship Id="rId37" Type="http://schemas.openxmlformats.org/officeDocument/2006/relationships/slide" Target="slides/slide36.xml" /><Relationship Id="rId53" Type="http://schemas.openxmlformats.org/officeDocument/2006/relationships/slide" Target="slides/slide52.xml" /><Relationship Id="rId58" Type="http://schemas.openxmlformats.org/officeDocument/2006/relationships/slide" Target="slides/slide57.xml" /><Relationship Id="rId74" Type="http://schemas.openxmlformats.org/officeDocument/2006/relationships/slide" Target="slides/slide73.xml" /><Relationship Id="rId79" Type="http://schemas.openxmlformats.org/officeDocument/2006/relationships/slide" Target="slides/slide78.xml" /><Relationship Id="rId102" Type="http://schemas.openxmlformats.org/officeDocument/2006/relationships/slide" Target="slides/slide101.xml" /><Relationship Id="rId123" Type="http://schemas.openxmlformats.org/officeDocument/2006/relationships/font" Target="fonts/font5.fntdata" /><Relationship Id="rId128" Type="http://schemas.openxmlformats.org/officeDocument/2006/relationships/font" Target="fonts/font10.fntdata" /><Relationship Id="rId144" Type="http://schemas.openxmlformats.org/officeDocument/2006/relationships/font" Target="fonts/font26.fntdata" /><Relationship Id="rId149" Type="http://schemas.openxmlformats.org/officeDocument/2006/relationships/theme" Target="theme/theme1.xml" /><Relationship Id="rId5" Type="http://schemas.openxmlformats.org/officeDocument/2006/relationships/slide" Target="slides/slide4.xml" /><Relationship Id="rId90" Type="http://schemas.openxmlformats.org/officeDocument/2006/relationships/slide" Target="slides/slide89.xml" /><Relationship Id="rId95" Type="http://schemas.openxmlformats.org/officeDocument/2006/relationships/slide" Target="slides/slide94.xml" /><Relationship Id="rId22" Type="http://schemas.openxmlformats.org/officeDocument/2006/relationships/slide" Target="slides/slide21.xml" /><Relationship Id="rId27" Type="http://schemas.openxmlformats.org/officeDocument/2006/relationships/slide" Target="slides/slide26.xml" /><Relationship Id="rId43" Type="http://schemas.openxmlformats.org/officeDocument/2006/relationships/slide" Target="slides/slide42.xml" /><Relationship Id="rId48" Type="http://schemas.openxmlformats.org/officeDocument/2006/relationships/slide" Target="slides/slide47.xml" /><Relationship Id="rId64" Type="http://schemas.openxmlformats.org/officeDocument/2006/relationships/slide" Target="slides/slide63.xml" /><Relationship Id="rId69" Type="http://schemas.openxmlformats.org/officeDocument/2006/relationships/slide" Target="slides/slide68.xml" /><Relationship Id="rId113" Type="http://schemas.openxmlformats.org/officeDocument/2006/relationships/slide" Target="slides/slide112.xml" /><Relationship Id="rId118" Type="http://schemas.openxmlformats.org/officeDocument/2006/relationships/notesMaster" Target="notesMasters/notesMaster1.xml" /><Relationship Id="rId134" Type="http://schemas.openxmlformats.org/officeDocument/2006/relationships/font" Target="fonts/font16.fntdata" /><Relationship Id="rId139" Type="http://schemas.openxmlformats.org/officeDocument/2006/relationships/font" Target="fonts/font21.fntdata" /><Relationship Id="rId80" Type="http://schemas.openxmlformats.org/officeDocument/2006/relationships/slide" Target="slides/slide79.xml" /><Relationship Id="rId85" Type="http://schemas.openxmlformats.org/officeDocument/2006/relationships/slide" Target="slides/slide84.xml" /><Relationship Id="rId150" Type="http://schemas.openxmlformats.org/officeDocument/2006/relationships/tableStyles" Target="tableStyles.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103" Type="http://schemas.openxmlformats.org/officeDocument/2006/relationships/slide" Target="slides/slide102.xml" /><Relationship Id="rId108" Type="http://schemas.openxmlformats.org/officeDocument/2006/relationships/slide" Target="slides/slide107.xml" /><Relationship Id="rId116" Type="http://schemas.openxmlformats.org/officeDocument/2006/relationships/slide" Target="slides/slide115.xml" /><Relationship Id="rId124" Type="http://schemas.openxmlformats.org/officeDocument/2006/relationships/font" Target="fonts/font6.fntdata" /><Relationship Id="rId129" Type="http://schemas.openxmlformats.org/officeDocument/2006/relationships/font" Target="fonts/font11.fntdata" /><Relationship Id="rId137" Type="http://schemas.openxmlformats.org/officeDocument/2006/relationships/font" Target="fonts/font19.fntdata"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slide" Target="slides/slide95.xml" /><Relationship Id="rId111" Type="http://schemas.openxmlformats.org/officeDocument/2006/relationships/slide" Target="slides/slide110.xml" /><Relationship Id="rId132" Type="http://schemas.openxmlformats.org/officeDocument/2006/relationships/font" Target="fonts/font14.fntdata" /><Relationship Id="rId140" Type="http://schemas.openxmlformats.org/officeDocument/2006/relationships/font" Target="fonts/font22.fntdata" /><Relationship Id="rId145" Type="http://schemas.openxmlformats.org/officeDocument/2006/relationships/font" Target="fonts/font27.fntdata"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slide" Target="slides/slide105.xml" /><Relationship Id="rId114" Type="http://schemas.openxmlformats.org/officeDocument/2006/relationships/slide" Target="slides/slide113.xml" /><Relationship Id="rId119" Type="http://schemas.openxmlformats.org/officeDocument/2006/relationships/font" Target="fonts/font1.fntdata" /><Relationship Id="rId127" Type="http://schemas.openxmlformats.org/officeDocument/2006/relationships/font" Target="fonts/font9.fntdata"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122" Type="http://schemas.openxmlformats.org/officeDocument/2006/relationships/font" Target="fonts/font4.fntdata" /><Relationship Id="rId130" Type="http://schemas.openxmlformats.org/officeDocument/2006/relationships/font" Target="fonts/font12.fntdata" /><Relationship Id="rId135" Type="http://schemas.openxmlformats.org/officeDocument/2006/relationships/font" Target="fonts/font17.fntdata" /><Relationship Id="rId143" Type="http://schemas.openxmlformats.org/officeDocument/2006/relationships/font" Target="fonts/font25.fntdata" /><Relationship Id="rId148"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120" Type="http://schemas.openxmlformats.org/officeDocument/2006/relationships/font" Target="fonts/font2.fntdata" /><Relationship Id="rId125" Type="http://schemas.openxmlformats.org/officeDocument/2006/relationships/font" Target="fonts/font7.fntdata" /><Relationship Id="rId141" Type="http://schemas.openxmlformats.org/officeDocument/2006/relationships/font" Target="fonts/font23.fntdata" /><Relationship Id="rId146" Type="http://customschemas.google.com/relationships/presentationmetadata" Target="metadata"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2" Type="http://schemas.openxmlformats.org/officeDocument/2006/relationships/slide" Target="slides/slide1.xml" /><Relationship Id="rId29" Type="http://schemas.openxmlformats.org/officeDocument/2006/relationships/slide" Target="slides/slide28.xml" /><Relationship Id="rId24" Type="http://schemas.openxmlformats.org/officeDocument/2006/relationships/slide" Target="slides/slide23.xml" /><Relationship Id="rId40" Type="http://schemas.openxmlformats.org/officeDocument/2006/relationships/slide" Target="slides/slide39.xml" /><Relationship Id="rId45" Type="http://schemas.openxmlformats.org/officeDocument/2006/relationships/slide" Target="slides/slide44.xml" /><Relationship Id="rId66" Type="http://schemas.openxmlformats.org/officeDocument/2006/relationships/slide" Target="slides/slide65.xml" /><Relationship Id="rId87" Type="http://schemas.openxmlformats.org/officeDocument/2006/relationships/slide" Target="slides/slide86.xml" /><Relationship Id="rId110" Type="http://schemas.openxmlformats.org/officeDocument/2006/relationships/slide" Target="slides/slide109.xml" /><Relationship Id="rId115" Type="http://schemas.openxmlformats.org/officeDocument/2006/relationships/slide" Target="slides/slide114.xml" /><Relationship Id="rId131" Type="http://schemas.openxmlformats.org/officeDocument/2006/relationships/font" Target="fonts/font13.fntdata" /><Relationship Id="rId136" Type="http://schemas.openxmlformats.org/officeDocument/2006/relationships/font" Target="fonts/font18.fntdata" /><Relationship Id="rId61" Type="http://schemas.openxmlformats.org/officeDocument/2006/relationships/slide" Target="slides/slide60.xml" /><Relationship Id="rId82" Type="http://schemas.openxmlformats.org/officeDocument/2006/relationships/slide" Target="slides/slide81.xml" /><Relationship Id="rId19" Type="http://schemas.openxmlformats.org/officeDocument/2006/relationships/slide" Target="slides/slide18.xml" /><Relationship Id="rId14" Type="http://schemas.openxmlformats.org/officeDocument/2006/relationships/slide" Target="slides/slide13.xml" /><Relationship Id="rId30" Type="http://schemas.openxmlformats.org/officeDocument/2006/relationships/slide" Target="slides/slide29.xml" /><Relationship Id="rId35" Type="http://schemas.openxmlformats.org/officeDocument/2006/relationships/slide" Target="slides/slide34.xml" /><Relationship Id="rId56" Type="http://schemas.openxmlformats.org/officeDocument/2006/relationships/slide" Target="slides/slide55.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26" Type="http://schemas.openxmlformats.org/officeDocument/2006/relationships/font" Target="fonts/font8.fntdata" /><Relationship Id="rId147" Type="http://schemas.openxmlformats.org/officeDocument/2006/relationships/presProps" Target="presProps.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93" Type="http://schemas.openxmlformats.org/officeDocument/2006/relationships/slide" Target="slides/slide92.xml" /><Relationship Id="rId98" Type="http://schemas.openxmlformats.org/officeDocument/2006/relationships/slide" Target="slides/slide97.xml" /><Relationship Id="rId121" Type="http://schemas.openxmlformats.org/officeDocument/2006/relationships/font" Target="fonts/font3.fntdata" /><Relationship Id="rId142" Type="http://schemas.openxmlformats.org/officeDocument/2006/relationships/font" Target="fonts/font24.fntdata"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64E53A-2027-E845-910D-254FCD3B6B16}"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E4092673-C3B0-5747-994E-A4EA264FD3B5}">
      <dgm:prSet phldrT="[Text]" custT="1"/>
      <dgm:spPr/>
      <dgm:t>
        <a:bodyPr/>
        <a:lstStyle/>
        <a:p>
          <a:r>
            <a:rPr lang="en-US" sz="3600" dirty="0">
              <a:latin typeface="Big Caslon Medium" panose="02000603090000020003" pitchFamily="2" charset="-79"/>
              <a:cs typeface="Big Caslon Medium" panose="02000603090000020003" pitchFamily="2" charset="-79"/>
            </a:rPr>
            <a:t>Gas Exchange Abnormality</a:t>
          </a:r>
        </a:p>
      </dgm:t>
    </dgm:pt>
    <dgm:pt modelId="{C57A45B6-58C2-4E43-8FEE-8D56B5AF3DD6}" type="parTrans" cxnId="{CDDFCFCD-B66F-4E45-BE7C-C007D09DAFA8}">
      <dgm:prSet/>
      <dgm:spPr/>
      <dgm:t>
        <a:bodyPr/>
        <a:lstStyle/>
        <a:p>
          <a:endParaRPr lang="en-US"/>
        </a:p>
      </dgm:t>
    </dgm:pt>
    <dgm:pt modelId="{99376897-D1AA-9641-9B5B-778E31F149AA}" type="sibTrans" cxnId="{CDDFCFCD-B66F-4E45-BE7C-C007D09DAFA8}">
      <dgm:prSet/>
      <dgm:spPr/>
      <dgm:t>
        <a:bodyPr/>
        <a:lstStyle/>
        <a:p>
          <a:endParaRPr lang="en-US"/>
        </a:p>
      </dgm:t>
    </dgm:pt>
    <dgm:pt modelId="{0404DB14-B7AE-4649-BC80-C7BCA6CEA910}">
      <dgm:prSet phldrT="[Text]"/>
      <dgm:spPr/>
      <dgm:t>
        <a:bodyPr/>
        <a:lstStyle/>
        <a:p>
          <a:r>
            <a:rPr lang="en-US" dirty="0">
              <a:latin typeface="Big Caslon Medium" panose="02000603090000020003" pitchFamily="2" charset="-79"/>
              <a:cs typeface="Big Caslon Medium" panose="02000603090000020003" pitchFamily="2" charset="-79"/>
            </a:rPr>
            <a:t>Type 1: Hypoxemic Respiratory Failure</a:t>
          </a:r>
        </a:p>
      </dgm:t>
    </dgm:pt>
    <dgm:pt modelId="{F9507836-53FA-B948-923C-5A72C21F16EB}" type="parTrans" cxnId="{8B317004-77CD-7743-A9AF-8AB947CA646B}">
      <dgm:prSet/>
      <dgm:spPr/>
      <dgm:t>
        <a:bodyPr/>
        <a:lstStyle/>
        <a:p>
          <a:endParaRPr lang="en-US"/>
        </a:p>
      </dgm:t>
    </dgm:pt>
    <dgm:pt modelId="{4895C654-2509-2A4F-A146-1722193601F5}" type="sibTrans" cxnId="{8B317004-77CD-7743-A9AF-8AB947CA646B}">
      <dgm:prSet/>
      <dgm:spPr/>
      <dgm:t>
        <a:bodyPr/>
        <a:lstStyle/>
        <a:p>
          <a:endParaRPr lang="en-US"/>
        </a:p>
      </dgm:t>
    </dgm:pt>
    <dgm:pt modelId="{C450C125-6483-1149-8517-D3A14F24A7F6}">
      <dgm:prSet phldrT="[Text]"/>
      <dgm:spPr/>
      <dgm:t>
        <a:bodyPr/>
        <a:lstStyle/>
        <a:p>
          <a:r>
            <a:rPr lang="en-US" dirty="0">
              <a:latin typeface="Big Caslon Medium" panose="02000603090000020003" pitchFamily="2" charset="-79"/>
              <a:cs typeface="Big Caslon Medium" panose="02000603090000020003" pitchFamily="2" charset="-79"/>
            </a:rPr>
            <a:t>Type 2: Hypercapnic Respiratory Failure</a:t>
          </a:r>
        </a:p>
      </dgm:t>
    </dgm:pt>
    <dgm:pt modelId="{755B15EE-4885-7849-8BCE-B5BA3B6550E2}" type="parTrans" cxnId="{CF388A3A-A82C-2143-8007-E64991C76B82}">
      <dgm:prSet/>
      <dgm:spPr/>
      <dgm:t>
        <a:bodyPr/>
        <a:lstStyle/>
        <a:p>
          <a:endParaRPr lang="en-US"/>
        </a:p>
      </dgm:t>
    </dgm:pt>
    <dgm:pt modelId="{7A8438A4-61F9-E040-B60B-D73A956E496E}" type="sibTrans" cxnId="{CF388A3A-A82C-2143-8007-E64991C76B82}">
      <dgm:prSet/>
      <dgm:spPr/>
      <dgm:t>
        <a:bodyPr/>
        <a:lstStyle/>
        <a:p>
          <a:endParaRPr lang="en-US"/>
        </a:p>
      </dgm:t>
    </dgm:pt>
    <dgm:pt modelId="{2B0EB23E-20BB-654A-99FA-335F4C47AAEA}">
      <dgm:prSet phldrT="[Text]" custT="1"/>
      <dgm:spPr/>
      <dgm:t>
        <a:bodyPr/>
        <a:lstStyle/>
        <a:p>
          <a:r>
            <a:rPr lang="en-US" sz="3600" dirty="0">
              <a:latin typeface="Big Caslon Medium" panose="02000603090000020003" pitchFamily="2" charset="-79"/>
              <a:cs typeface="Big Caslon Medium" panose="02000603090000020003" pitchFamily="2" charset="-79"/>
            </a:rPr>
            <a:t>Duration </a:t>
          </a:r>
        </a:p>
      </dgm:t>
    </dgm:pt>
    <dgm:pt modelId="{BE056316-0173-B34E-8962-2E551DDA4864}" type="parTrans" cxnId="{F6BC82CC-CCAA-1E47-A2CC-14C1226C08AC}">
      <dgm:prSet/>
      <dgm:spPr/>
      <dgm:t>
        <a:bodyPr/>
        <a:lstStyle/>
        <a:p>
          <a:endParaRPr lang="en-US"/>
        </a:p>
      </dgm:t>
    </dgm:pt>
    <dgm:pt modelId="{3EA537F4-77E3-E941-859B-EB29143FA499}" type="sibTrans" cxnId="{F6BC82CC-CCAA-1E47-A2CC-14C1226C08AC}">
      <dgm:prSet/>
      <dgm:spPr/>
      <dgm:t>
        <a:bodyPr/>
        <a:lstStyle/>
        <a:p>
          <a:endParaRPr lang="en-US"/>
        </a:p>
      </dgm:t>
    </dgm:pt>
    <dgm:pt modelId="{B3FBCEA7-66FC-ED4C-BA3D-EE1C5CAEEB97}">
      <dgm:prSet phldrT="[Text]"/>
      <dgm:spPr/>
      <dgm:t>
        <a:bodyPr/>
        <a:lstStyle/>
        <a:p>
          <a:r>
            <a:rPr lang="en-US" dirty="0">
              <a:latin typeface="Big Caslon Medium" panose="02000603090000020003" pitchFamily="2" charset="-79"/>
              <a:cs typeface="Big Caslon Medium" panose="02000603090000020003" pitchFamily="2" charset="-79"/>
            </a:rPr>
            <a:t>Acute: over minutes to hours </a:t>
          </a:r>
        </a:p>
      </dgm:t>
    </dgm:pt>
    <dgm:pt modelId="{15E030B7-E1D7-B140-8801-912F7E6C5CEA}" type="parTrans" cxnId="{E3DD825D-F1C3-754C-8EE1-E8F8658443E2}">
      <dgm:prSet/>
      <dgm:spPr/>
      <dgm:t>
        <a:bodyPr/>
        <a:lstStyle/>
        <a:p>
          <a:endParaRPr lang="en-US"/>
        </a:p>
      </dgm:t>
    </dgm:pt>
    <dgm:pt modelId="{C0F30A7E-44AC-3F42-ABCA-DB6DF51771E9}" type="sibTrans" cxnId="{E3DD825D-F1C3-754C-8EE1-E8F8658443E2}">
      <dgm:prSet/>
      <dgm:spPr/>
      <dgm:t>
        <a:bodyPr/>
        <a:lstStyle/>
        <a:p>
          <a:endParaRPr lang="en-US"/>
        </a:p>
      </dgm:t>
    </dgm:pt>
    <dgm:pt modelId="{67C9A06B-4292-DC4E-AB1A-49CFCC1FF812}">
      <dgm:prSet phldrT="[Text]"/>
      <dgm:spPr/>
      <dgm:t>
        <a:bodyPr/>
        <a:lstStyle/>
        <a:p>
          <a:r>
            <a:rPr lang="en-US" dirty="0">
              <a:latin typeface="Big Caslon Medium" panose="02000603090000020003" pitchFamily="2" charset="-79"/>
              <a:cs typeface="Big Caslon Medium" panose="02000603090000020003" pitchFamily="2" charset="-79"/>
            </a:rPr>
            <a:t>Type 4: Shock </a:t>
          </a:r>
        </a:p>
      </dgm:t>
    </dgm:pt>
    <dgm:pt modelId="{698FC247-0826-A442-B124-4C515336C4D4}" type="parTrans" cxnId="{581EAE96-FF79-2042-9819-8653A9F55826}">
      <dgm:prSet/>
      <dgm:spPr/>
      <dgm:t>
        <a:bodyPr/>
        <a:lstStyle/>
        <a:p>
          <a:endParaRPr lang="en-US"/>
        </a:p>
      </dgm:t>
    </dgm:pt>
    <dgm:pt modelId="{98F76790-F388-464E-BC65-217435C61DF8}" type="sibTrans" cxnId="{581EAE96-FF79-2042-9819-8653A9F55826}">
      <dgm:prSet/>
      <dgm:spPr/>
      <dgm:t>
        <a:bodyPr/>
        <a:lstStyle/>
        <a:p>
          <a:endParaRPr lang="en-US"/>
        </a:p>
      </dgm:t>
    </dgm:pt>
    <dgm:pt modelId="{F75CF6A9-6034-3044-B390-B4B90A06C548}">
      <dgm:prSet phldrT="[Text]"/>
      <dgm:spPr/>
      <dgm:t>
        <a:bodyPr/>
        <a:lstStyle/>
        <a:p>
          <a:r>
            <a:rPr lang="en-US" dirty="0">
              <a:latin typeface="Big Caslon Medium" panose="02000603090000020003" pitchFamily="2" charset="-79"/>
              <a:cs typeface="Big Caslon Medium" panose="02000603090000020003" pitchFamily="2" charset="-79"/>
            </a:rPr>
            <a:t>Type 3: Peri-Operative Respiratory Failure</a:t>
          </a:r>
        </a:p>
      </dgm:t>
    </dgm:pt>
    <dgm:pt modelId="{139F8B8D-C10A-464A-9596-003F89F399D4}" type="parTrans" cxnId="{6A05D9A4-49F9-1B40-9D7A-D2F3828E8711}">
      <dgm:prSet/>
      <dgm:spPr/>
      <dgm:t>
        <a:bodyPr/>
        <a:lstStyle/>
        <a:p>
          <a:endParaRPr lang="en-US"/>
        </a:p>
      </dgm:t>
    </dgm:pt>
    <dgm:pt modelId="{A86CCEF9-AC03-334A-8E41-7C8CABF9E377}" type="sibTrans" cxnId="{6A05D9A4-49F9-1B40-9D7A-D2F3828E8711}">
      <dgm:prSet/>
      <dgm:spPr/>
      <dgm:t>
        <a:bodyPr/>
        <a:lstStyle/>
        <a:p>
          <a:endParaRPr lang="en-US"/>
        </a:p>
      </dgm:t>
    </dgm:pt>
    <dgm:pt modelId="{C0194822-2829-024F-9E70-8D9AD27118F4}">
      <dgm:prSet phldrT="[Text]"/>
      <dgm:spPr/>
      <dgm:t>
        <a:bodyPr/>
        <a:lstStyle/>
        <a:p>
          <a:r>
            <a:rPr lang="en-US" dirty="0">
              <a:latin typeface="Big Caslon Medium" panose="02000603090000020003" pitchFamily="2" charset="-79"/>
              <a:cs typeface="Big Caslon Medium" panose="02000603090000020003" pitchFamily="2" charset="-79"/>
            </a:rPr>
            <a:t>Chronic: in several days or longer (longstanding) </a:t>
          </a:r>
        </a:p>
      </dgm:t>
    </dgm:pt>
    <dgm:pt modelId="{1BA9691D-F4A0-1841-AF15-217158B155F0}" type="parTrans" cxnId="{945851B9-F4E3-8F4F-B6BB-75A6845F62F7}">
      <dgm:prSet/>
      <dgm:spPr/>
      <dgm:t>
        <a:bodyPr/>
        <a:lstStyle/>
        <a:p>
          <a:endParaRPr lang="en-US"/>
        </a:p>
      </dgm:t>
    </dgm:pt>
    <dgm:pt modelId="{7DACDD5E-DB53-7149-975B-40A5DE1CA874}" type="sibTrans" cxnId="{945851B9-F4E3-8F4F-B6BB-75A6845F62F7}">
      <dgm:prSet/>
      <dgm:spPr/>
      <dgm:t>
        <a:bodyPr/>
        <a:lstStyle/>
        <a:p>
          <a:endParaRPr lang="en-US"/>
        </a:p>
      </dgm:t>
    </dgm:pt>
    <dgm:pt modelId="{B348DA13-0EEC-3643-AC28-5DCC687DA18C}" type="pres">
      <dgm:prSet presAssocID="{F564E53A-2027-E845-910D-254FCD3B6B16}" presName="Name0" presStyleCnt="0">
        <dgm:presLayoutVars>
          <dgm:dir/>
          <dgm:animLvl val="lvl"/>
          <dgm:resizeHandles val="exact"/>
        </dgm:presLayoutVars>
      </dgm:prSet>
      <dgm:spPr/>
    </dgm:pt>
    <dgm:pt modelId="{0D7F9F1F-F4AF-EB40-A4E2-8AE911229331}" type="pres">
      <dgm:prSet presAssocID="{E4092673-C3B0-5747-994E-A4EA264FD3B5}" presName="linNode" presStyleCnt="0"/>
      <dgm:spPr/>
    </dgm:pt>
    <dgm:pt modelId="{EE4F096A-E185-E04E-A69B-B72BAFD8B453}" type="pres">
      <dgm:prSet presAssocID="{E4092673-C3B0-5747-994E-A4EA264FD3B5}" presName="parentText" presStyleLbl="node1" presStyleIdx="0" presStyleCnt="2">
        <dgm:presLayoutVars>
          <dgm:chMax val="1"/>
          <dgm:bulletEnabled val="1"/>
        </dgm:presLayoutVars>
      </dgm:prSet>
      <dgm:spPr/>
    </dgm:pt>
    <dgm:pt modelId="{473C7DDF-590B-E744-8656-3A47208623AD}" type="pres">
      <dgm:prSet presAssocID="{E4092673-C3B0-5747-994E-A4EA264FD3B5}" presName="descendantText" presStyleLbl="alignAccFollowNode1" presStyleIdx="0" presStyleCnt="2">
        <dgm:presLayoutVars>
          <dgm:bulletEnabled val="1"/>
        </dgm:presLayoutVars>
      </dgm:prSet>
      <dgm:spPr/>
    </dgm:pt>
    <dgm:pt modelId="{798E9FC9-6B33-D945-89B1-7F9C9DDCA15D}" type="pres">
      <dgm:prSet presAssocID="{99376897-D1AA-9641-9B5B-778E31F149AA}" presName="sp" presStyleCnt="0"/>
      <dgm:spPr/>
    </dgm:pt>
    <dgm:pt modelId="{E23EBB00-E553-5848-A18D-680060C7AC1F}" type="pres">
      <dgm:prSet presAssocID="{2B0EB23E-20BB-654A-99FA-335F4C47AAEA}" presName="linNode" presStyleCnt="0"/>
      <dgm:spPr/>
    </dgm:pt>
    <dgm:pt modelId="{C775F354-7FF0-3544-85C4-B73868C42F8B}" type="pres">
      <dgm:prSet presAssocID="{2B0EB23E-20BB-654A-99FA-335F4C47AAEA}" presName="parentText" presStyleLbl="node1" presStyleIdx="1" presStyleCnt="2">
        <dgm:presLayoutVars>
          <dgm:chMax val="1"/>
          <dgm:bulletEnabled val="1"/>
        </dgm:presLayoutVars>
      </dgm:prSet>
      <dgm:spPr/>
    </dgm:pt>
    <dgm:pt modelId="{911B7BBA-6283-B644-B6E2-23A507708049}" type="pres">
      <dgm:prSet presAssocID="{2B0EB23E-20BB-654A-99FA-335F4C47AAEA}" presName="descendantText" presStyleLbl="alignAccFollowNode1" presStyleIdx="1" presStyleCnt="2">
        <dgm:presLayoutVars>
          <dgm:bulletEnabled val="1"/>
        </dgm:presLayoutVars>
      </dgm:prSet>
      <dgm:spPr/>
    </dgm:pt>
  </dgm:ptLst>
  <dgm:cxnLst>
    <dgm:cxn modelId="{8B317004-77CD-7743-A9AF-8AB947CA646B}" srcId="{E4092673-C3B0-5747-994E-A4EA264FD3B5}" destId="{0404DB14-B7AE-4649-BC80-C7BCA6CEA910}" srcOrd="0" destOrd="0" parTransId="{F9507836-53FA-B948-923C-5A72C21F16EB}" sibTransId="{4895C654-2509-2A4F-A146-1722193601F5}"/>
    <dgm:cxn modelId="{7AD09805-2CBD-0741-BE5F-FE81E2EE1EC9}" type="presOf" srcId="{2B0EB23E-20BB-654A-99FA-335F4C47AAEA}" destId="{C775F354-7FF0-3544-85C4-B73868C42F8B}" srcOrd="0" destOrd="0" presId="urn:microsoft.com/office/officeart/2005/8/layout/vList5"/>
    <dgm:cxn modelId="{E5A2131A-892E-9A4A-AF68-512D247C7051}" type="presOf" srcId="{E4092673-C3B0-5747-994E-A4EA264FD3B5}" destId="{EE4F096A-E185-E04E-A69B-B72BAFD8B453}" srcOrd="0" destOrd="0" presId="urn:microsoft.com/office/officeart/2005/8/layout/vList5"/>
    <dgm:cxn modelId="{8626461B-D99A-C348-B0AC-788615F51FDD}" type="presOf" srcId="{B3FBCEA7-66FC-ED4C-BA3D-EE1C5CAEEB97}" destId="{911B7BBA-6283-B644-B6E2-23A507708049}" srcOrd="0" destOrd="0" presId="urn:microsoft.com/office/officeart/2005/8/layout/vList5"/>
    <dgm:cxn modelId="{CF388A3A-A82C-2143-8007-E64991C76B82}" srcId="{E4092673-C3B0-5747-994E-A4EA264FD3B5}" destId="{C450C125-6483-1149-8517-D3A14F24A7F6}" srcOrd="1" destOrd="0" parTransId="{755B15EE-4885-7849-8BCE-B5BA3B6550E2}" sibTransId="{7A8438A4-61F9-E040-B60B-D73A956E496E}"/>
    <dgm:cxn modelId="{A555C23E-1093-9B41-B776-283EAFA15B7F}" type="presOf" srcId="{F75CF6A9-6034-3044-B390-B4B90A06C548}" destId="{473C7DDF-590B-E744-8656-3A47208623AD}" srcOrd="0" destOrd="2" presId="urn:microsoft.com/office/officeart/2005/8/layout/vList5"/>
    <dgm:cxn modelId="{E3DD825D-F1C3-754C-8EE1-E8F8658443E2}" srcId="{2B0EB23E-20BB-654A-99FA-335F4C47AAEA}" destId="{B3FBCEA7-66FC-ED4C-BA3D-EE1C5CAEEB97}" srcOrd="0" destOrd="0" parTransId="{15E030B7-E1D7-B140-8801-912F7E6C5CEA}" sibTransId="{C0F30A7E-44AC-3F42-ABCA-DB6DF51771E9}"/>
    <dgm:cxn modelId="{97051D5E-E7FC-BB4B-8BE5-9333A7284463}" type="presOf" srcId="{F564E53A-2027-E845-910D-254FCD3B6B16}" destId="{B348DA13-0EEC-3643-AC28-5DCC687DA18C}" srcOrd="0" destOrd="0" presId="urn:microsoft.com/office/officeart/2005/8/layout/vList5"/>
    <dgm:cxn modelId="{581EAE96-FF79-2042-9819-8653A9F55826}" srcId="{E4092673-C3B0-5747-994E-A4EA264FD3B5}" destId="{67C9A06B-4292-DC4E-AB1A-49CFCC1FF812}" srcOrd="3" destOrd="0" parTransId="{698FC247-0826-A442-B124-4C515336C4D4}" sibTransId="{98F76790-F388-464E-BC65-217435C61DF8}"/>
    <dgm:cxn modelId="{6A05D9A4-49F9-1B40-9D7A-D2F3828E8711}" srcId="{E4092673-C3B0-5747-994E-A4EA264FD3B5}" destId="{F75CF6A9-6034-3044-B390-B4B90A06C548}" srcOrd="2" destOrd="0" parTransId="{139F8B8D-C10A-464A-9596-003F89F399D4}" sibTransId="{A86CCEF9-AC03-334A-8E41-7C8CABF9E377}"/>
    <dgm:cxn modelId="{945851B9-F4E3-8F4F-B6BB-75A6845F62F7}" srcId="{2B0EB23E-20BB-654A-99FA-335F4C47AAEA}" destId="{C0194822-2829-024F-9E70-8D9AD27118F4}" srcOrd="1" destOrd="0" parTransId="{1BA9691D-F4A0-1841-AF15-217158B155F0}" sibTransId="{7DACDD5E-DB53-7149-975B-40A5DE1CA874}"/>
    <dgm:cxn modelId="{FBB668BF-9C9F-E643-B462-A20ECC932BBD}" type="presOf" srcId="{67C9A06B-4292-DC4E-AB1A-49CFCC1FF812}" destId="{473C7DDF-590B-E744-8656-3A47208623AD}" srcOrd="0" destOrd="3" presId="urn:microsoft.com/office/officeart/2005/8/layout/vList5"/>
    <dgm:cxn modelId="{F6BC82CC-CCAA-1E47-A2CC-14C1226C08AC}" srcId="{F564E53A-2027-E845-910D-254FCD3B6B16}" destId="{2B0EB23E-20BB-654A-99FA-335F4C47AAEA}" srcOrd="1" destOrd="0" parTransId="{BE056316-0173-B34E-8962-2E551DDA4864}" sibTransId="{3EA537F4-77E3-E941-859B-EB29143FA499}"/>
    <dgm:cxn modelId="{CDDFCFCD-B66F-4E45-BE7C-C007D09DAFA8}" srcId="{F564E53A-2027-E845-910D-254FCD3B6B16}" destId="{E4092673-C3B0-5747-994E-A4EA264FD3B5}" srcOrd="0" destOrd="0" parTransId="{C57A45B6-58C2-4E43-8FEE-8D56B5AF3DD6}" sibTransId="{99376897-D1AA-9641-9B5B-778E31F149AA}"/>
    <dgm:cxn modelId="{BC8DE7CF-B6AE-7144-9920-893AEF71FF6B}" type="presOf" srcId="{C0194822-2829-024F-9E70-8D9AD27118F4}" destId="{911B7BBA-6283-B644-B6E2-23A507708049}" srcOrd="0" destOrd="1" presId="urn:microsoft.com/office/officeart/2005/8/layout/vList5"/>
    <dgm:cxn modelId="{5605DBE3-E10E-9D4A-96B0-BEE7D61CB783}" type="presOf" srcId="{0404DB14-B7AE-4649-BC80-C7BCA6CEA910}" destId="{473C7DDF-590B-E744-8656-3A47208623AD}" srcOrd="0" destOrd="0" presId="urn:microsoft.com/office/officeart/2005/8/layout/vList5"/>
    <dgm:cxn modelId="{AD80FAE6-6E6B-794B-96F1-FBD4BA131C84}" type="presOf" srcId="{C450C125-6483-1149-8517-D3A14F24A7F6}" destId="{473C7DDF-590B-E744-8656-3A47208623AD}" srcOrd="0" destOrd="1" presId="urn:microsoft.com/office/officeart/2005/8/layout/vList5"/>
    <dgm:cxn modelId="{A4A6B9B6-632F-BE44-9430-817424202AE3}" type="presParOf" srcId="{B348DA13-0EEC-3643-AC28-5DCC687DA18C}" destId="{0D7F9F1F-F4AF-EB40-A4E2-8AE911229331}" srcOrd="0" destOrd="0" presId="urn:microsoft.com/office/officeart/2005/8/layout/vList5"/>
    <dgm:cxn modelId="{550CB1A4-958E-3C49-B7EF-7242239A4751}" type="presParOf" srcId="{0D7F9F1F-F4AF-EB40-A4E2-8AE911229331}" destId="{EE4F096A-E185-E04E-A69B-B72BAFD8B453}" srcOrd="0" destOrd="0" presId="urn:microsoft.com/office/officeart/2005/8/layout/vList5"/>
    <dgm:cxn modelId="{64FF29F5-189F-834B-9929-55653F327B89}" type="presParOf" srcId="{0D7F9F1F-F4AF-EB40-A4E2-8AE911229331}" destId="{473C7DDF-590B-E744-8656-3A47208623AD}" srcOrd="1" destOrd="0" presId="urn:microsoft.com/office/officeart/2005/8/layout/vList5"/>
    <dgm:cxn modelId="{E711D120-9B32-FD4B-A8CF-2149F8992355}" type="presParOf" srcId="{B348DA13-0EEC-3643-AC28-5DCC687DA18C}" destId="{798E9FC9-6B33-D945-89B1-7F9C9DDCA15D}" srcOrd="1" destOrd="0" presId="urn:microsoft.com/office/officeart/2005/8/layout/vList5"/>
    <dgm:cxn modelId="{D5FC2919-9AC8-EF4B-ADA9-D242615197B9}" type="presParOf" srcId="{B348DA13-0EEC-3643-AC28-5DCC687DA18C}" destId="{E23EBB00-E553-5848-A18D-680060C7AC1F}" srcOrd="2" destOrd="0" presId="urn:microsoft.com/office/officeart/2005/8/layout/vList5"/>
    <dgm:cxn modelId="{E5D55D22-78DD-694F-B1CC-C067DDC46CAE}" type="presParOf" srcId="{E23EBB00-E553-5848-A18D-680060C7AC1F}" destId="{C775F354-7FF0-3544-85C4-B73868C42F8B}" srcOrd="0" destOrd="0" presId="urn:microsoft.com/office/officeart/2005/8/layout/vList5"/>
    <dgm:cxn modelId="{CB384267-4590-6145-89EA-2307ED6A3447}" type="presParOf" srcId="{E23EBB00-E553-5848-A18D-680060C7AC1F}" destId="{911B7BBA-6283-B644-B6E2-23A50770804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47456A-8429-3E48-AADB-FD6C03BD9F1A}" type="doc">
      <dgm:prSet loTypeId="urn:microsoft.com/office/officeart/2005/8/layout/StepDownProcess" loCatId="" qsTypeId="urn:microsoft.com/office/officeart/2005/8/quickstyle/simple1" qsCatId="simple" csTypeId="urn:microsoft.com/office/officeart/2005/8/colors/accent2_1" csCatId="accent2" phldr="1"/>
      <dgm:spPr/>
      <dgm:t>
        <a:bodyPr/>
        <a:lstStyle/>
        <a:p>
          <a:endParaRPr lang="en-US"/>
        </a:p>
      </dgm:t>
    </dgm:pt>
    <dgm:pt modelId="{C2BF595F-8AB2-C042-90AC-74BA44054552}">
      <dgm:prSet phldrT="[Text]"/>
      <dgm:spPr/>
      <dgm:t>
        <a:bodyPr/>
        <a:lstStyle/>
        <a:p>
          <a:pPr>
            <a:buNone/>
          </a:pPr>
          <a:r>
            <a:rPr lang="en-US" dirty="0"/>
            <a:t>Damage to Lung Tissue </a:t>
          </a:r>
        </a:p>
      </dgm:t>
    </dgm:pt>
    <dgm:pt modelId="{C3DC313A-3007-EC40-9EF5-CC9FF6EA9925}" type="parTrans" cxnId="{D0B695E3-8797-CE41-8F76-466B8DA65046}">
      <dgm:prSet/>
      <dgm:spPr/>
      <dgm:t>
        <a:bodyPr/>
        <a:lstStyle/>
        <a:p>
          <a:endParaRPr lang="en-US"/>
        </a:p>
      </dgm:t>
    </dgm:pt>
    <dgm:pt modelId="{546AA979-3E07-6543-B3F0-76B79472E9CC}" type="sibTrans" cxnId="{D0B695E3-8797-CE41-8F76-466B8DA65046}">
      <dgm:prSet/>
      <dgm:spPr/>
      <dgm:t>
        <a:bodyPr/>
        <a:lstStyle/>
        <a:p>
          <a:endParaRPr lang="en-US"/>
        </a:p>
      </dgm:t>
    </dgm:pt>
    <dgm:pt modelId="{8D184A3F-1CC2-7D4A-ACDF-FA245F37E52A}">
      <dgm:prSet phldrT="[Text]" custT="1"/>
      <dgm:spPr/>
      <dgm:t>
        <a:bodyPr/>
        <a:lstStyle/>
        <a:p>
          <a:pPr>
            <a:buNone/>
          </a:pPr>
          <a:r>
            <a:rPr lang="en-US" sz="1800" dirty="0"/>
            <a:t> Prevents adequate oxygenation of the blood (hypoxemia)</a:t>
          </a:r>
        </a:p>
      </dgm:t>
    </dgm:pt>
    <dgm:pt modelId="{6BBDE048-5500-AB4A-A9A6-D13456346476}" type="parTrans" cxnId="{A6966261-877E-D94D-9C9A-C73659BDD74F}">
      <dgm:prSet/>
      <dgm:spPr/>
      <dgm:t>
        <a:bodyPr/>
        <a:lstStyle/>
        <a:p>
          <a:endParaRPr lang="en-US"/>
        </a:p>
      </dgm:t>
    </dgm:pt>
    <dgm:pt modelId="{84268D6A-2306-8B47-A6F0-3F7EF527CD0E}" type="sibTrans" cxnId="{A6966261-877E-D94D-9C9A-C73659BDD74F}">
      <dgm:prSet/>
      <dgm:spPr/>
      <dgm:t>
        <a:bodyPr/>
        <a:lstStyle/>
        <a:p>
          <a:endParaRPr lang="en-US"/>
        </a:p>
      </dgm:t>
    </dgm:pt>
    <dgm:pt modelId="{446D2FBE-A97B-0345-BE37-6CD06146CAB0}">
      <dgm:prSet phldrT="[Text]"/>
      <dgm:spPr/>
      <dgm:t>
        <a:bodyPr/>
        <a:lstStyle/>
        <a:p>
          <a:pPr>
            <a:buNone/>
          </a:pPr>
          <a:r>
            <a:rPr lang="en-US" dirty="0"/>
            <a:t>Remaining normal lung is still sufficient to excrete the carbon dioxide being produced by tissue metabolism</a:t>
          </a:r>
        </a:p>
      </dgm:t>
    </dgm:pt>
    <dgm:pt modelId="{99A284A1-DB02-F640-BA70-DDF12402416D}" type="parTrans" cxnId="{CF8C0A3A-4B26-DE49-9AEE-23C8A8DA1E23}">
      <dgm:prSet/>
      <dgm:spPr/>
      <dgm:t>
        <a:bodyPr/>
        <a:lstStyle/>
        <a:p>
          <a:endParaRPr lang="en-US"/>
        </a:p>
      </dgm:t>
    </dgm:pt>
    <dgm:pt modelId="{1A7238E8-7A41-BF47-8981-D0594BB5CCED}" type="sibTrans" cxnId="{CF8C0A3A-4B26-DE49-9AEE-23C8A8DA1E23}">
      <dgm:prSet/>
      <dgm:spPr/>
      <dgm:t>
        <a:bodyPr/>
        <a:lstStyle/>
        <a:p>
          <a:endParaRPr lang="en-US"/>
        </a:p>
      </dgm:t>
    </dgm:pt>
    <dgm:pt modelId="{43B46EB1-FCDF-464E-97F8-47D3C5DCEEDF}">
      <dgm:prSet phldrT="[Text]" custT="1"/>
      <dgm:spPr/>
      <dgm:t>
        <a:bodyPr/>
        <a:lstStyle/>
        <a:p>
          <a:pPr>
            <a:buNone/>
          </a:pPr>
          <a:r>
            <a:rPr lang="en-US" sz="1800" dirty="0"/>
            <a:t>Less functioning lung tissue is required for carbon dioxide excretion than is needed for oxygenation of the blood.</a:t>
          </a:r>
        </a:p>
      </dgm:t>
    </dgm:pt>
    <dgm:pt modelId="{1C453031-AF99-0443-BEFF-4A925537055E}" type="parTrans" cxnId="{EB410156-0312-684E-A84B-879628CE680B}">
      <dgm:prSet/>
      <dgm:spPr/>
      <dgm:t>
        <a:bodyPr/>
        <a:lstStyle/>
        <a:p>
          <a:endParaRPr lang="en-US"/>
        </a:p>
      </dgm:t>
    </dgm:pt>
    <dgm:pt modelId="{B2D76B21-8676-DB4C-8F5D-F09BB1456332}" type="sibTrans" cxnId="{EB410156-0312-684E-A84B-879628CE680B}">
      <dgm:prSet/>
      <dgm:spPr/>
      <dgm:t>
        <a:bodyPr/>
        <a:lstStyle/>
        <a:p>
          <a:endParaRPr lang="en-US"/>
        </a:p>
      </dgm:t>
    </dgm:pt>
    <dgm:pt modelId="{46FB5B04-14C4-E94E-B5B0-807F95BCFA1D}">
      <dgm:prSet phldrT="[Text]"/>
      <dgm:spPr/>
      <dgm:t>
        <a:bodyPr/>
        <a:lstStyle/>
        <a:p>
          <a:pPr>
            <a:buNone/>
          </a:pPr>
          <a:r>
            <a:rPr lang="en-US" dirty="0"/>
            <a:t>Lung Failure </a:t>
          </a:r>
        </a:p>
      </dgm:t>
    </dgm:pt>
    <dgm:pt modelId="{E42BB137-982F-C84C-B2BA-CDF70AF09283}" type="parTrans" cxnId="{82D2B78B-8A70-B444-AB75-057EFF58B297}">
      <dgm:prSet/>
      <dgm:spPr/>
      <dgm:t>
        <a:bodyPr/>
        <a:lstStyle/>
        <a:p>
          <a:endParaRPr lang="en-US"/>
        </a:p>
      </dgm:t>
    </dgm:pt>
    <dgm:pt modelId="{FAA453E1-5E99-A743-ADBC-735D1E3DEEEB}" type="sibTrans" cxnId="{82D2B78B-8A70-B444-AB75-057EFF58B297}">
      <dgm:prSet/>
      <dgm:spPr/>
      <dgm:t>
        <a:bodyPr/>
        <a:lstStyle/>
        <a:p>
          <a:endParaRPr lang="en-US"/>
        </a:p>
      </dgm:t>
    </dgm:pt>
    <dgm:pt modelId="{96135215-F361-DF4B-9B77-E7CDFDF25D6C}">
      <dgm:prSet phldrT="[Text]" custT="1"/>
      <dgm:spPr/>
      <dgm:t>
        <a:bodyPr/>
        <a:lstStyle/>
        <a:p>
          <a:r>
            <a:rPr lang="en-US" sz="1800" dirty="0"/>
            <a:t>Hypoxemic Respiratory Failure</a:t>
          </a:r>
        </a:p>
      </dgm:t>
    </dgm:pt>
    <dgm:pt modelId="{B2998E78-FFC7-7E49-9E2F-83496C7734D1}" type="parTrans" cxnId="{3EB76B72-4F14-C244-9C09-258F3BE30514}">
      <dgm:prSet/>
      <dgm:spPr/>
      <dgm:t>
        <a:bodyPr/>
        <a:lstStyle/>
        <a:p>
          <a:endParaRPr lang="en-US"/>
        </a:p>
      </dgm:t>
    </dgm:pt>
    <dgm:pt modelId="{82E4E1A4-4640-5544-9873-0A1DD84B3958}" type="sibTrans" cxnId="{3EB76B72-4F14-C244-9C09-258F3BE30514}">
      <dgm:prSet/>
      <dgm:spPr/>
      <dgm:t>
        <a:bodyPr/>
        <a:lstStyle/>
        <a:p>
          <a:endParaRPr lang="en-US"/>
        </a:p>
      </dgm:t>
    </dgm:pt>
    <dgm:pt modelId="{65674EDE-4273-D64C-B30D-9818EEB280ED}" type="pres">
      <dgm:prSet presAssocID="{9547456A-8429-3E48-AADB-FD6C03BD9F1A}" presName="rootnode" presStyleCnt="0">
        <dgm:presLayoutVars>
          <dgm:chMax/>
          <dgm:chPref/>
          <dgm:dir/>
          <dgm:animLvl val="lvl"/>
        </dgm:presLayoutVars>
      </dgm:prSet>
      <dgm:spPr/>
    </dgm:pt>
    <dgm:pt modelId="{7E41A4EF-C92E-2248-9280-B140984F4CEB}" type="pres">
      <dgm:prSet presAssocID="{C2BF595F-8AB2-C042-90AC-74BA44054552}" presName="composite" presStyleCnt="0"/>
      <dgm:spPr/>
    </dgm:pt>
    <dgm:pt modelId="{15F921B8-CB61-3348-A993-A683B1347F99}" type="pres">
      <dgm:prSet presAssocID="{C2BF595F-8AB2-C042-90AC-74BA44054552}" presName="bentUpArrow1" presStyleLbl="alignImgPlace1" presStyleIdx="0" presStyleCnt="2"/>
      <dgm:spPr/>
    </dgm:pt>
    <dgm:pt modelId="{B6B3B7E2-FEDF-4A4D-861A-33655DB1FCA0}" type="pres">
      <dgm:prSet presAssocID="{C2BF595F-8AB2-C042-90AC-74BA44054552}" presName="ParentText" presStyleLbl="node1" presStyleIdx="0" presStyleCnt="3" custLinFactNeighborX="9676" custLinFactNeighborY="768">
        <dgm:presLayoutVars>
          <dgm:chMax val="1"/>
          <dgm:chPref val="1"/>
          <dgm:bulletEnabled val="1"/>
        </dgm:presLayoutVars>
      </dgm:prSet>
      <dgm:spPr/>
    </dgm:pt>
    <dgm:pt modelId="{FD5782E5-9414-5245-82DA-1D4600AE5AF8}" type="pres">
      <dgm:prSet presAssocID="{C2BF595F-8AB2-C042-90AC-74BA44054552}" presName="ChildText" presStyleLbl="revTx" presStyleIdx="0" presStyleCnt="3" custScaleX="321811" custLinFactX="21818" custLinFactNeighborX="100000" custLinFactNeighborY="1090">
        <dgm:presLayoutVars>
          <dgm:chMax val="0"/>
          <dgm:chPref val="0"/>
          <dgm:bulletEnabled val="1"/>
        </dgm:presLayoutVars>
      </dgm:prSet>
      <dgm:spPr/>
    </dgm:pt>
    <dgm:pt modelId="{8BC870BB-E268-4F43-9B4A-1FDA7A7A6B32}" type="pres">
      <dgm:prSet presAssocID="{546AA979-3E07-6543-B3F0-76B79472E9CC}" presName="sibTrans" presStyleCnt="0"/>
      <dgm:spPr/>
    </dgm:pt>
    <dgm:pt modelId="{A89D4A33-14A1-1D4C-9475-4B4C0EBE6CC1}" type="pres">
      <dgm:prSet presAssocID="{446D2FBE-A97B-0345-BE37-6CD06146CAB0}" presName="composite" presStyleCnt="0"/>
      <dgm:spPr/>
    </dgm:pt>
    <dgm:pt modelId="{74FED857-34A9-F047-8680-429B0391C58E}" type="pres">
      <dgm:prSet presAssocID="{446D2FBE-A97B-0345-BE37-6CD06146CAB0}" presName="bentUpArrow1" presStyleLbl="alignImgPlace1" presStyleIdx="1" presStyleCnt="2"/>
      <dgm:spPr/>
    </dgm:pt>
    <dgm:pt modelId="{84A12356-833F-BD4B-AEA4-E8291FCD0615}" type="pres">
      <dgm:prSet presAssocID="{446D2FBE-A97B-0345-BE37-6CD06146CAB0}" presName="ParentText" presStyleLbl="node1" presStyleIdx="1" presStyleCnt="3">
        <dgm:presLayoutVars>
          <dgm:chMax val="1"/>
          <dgm:chPref val="1"/>
          <dgm:bulletEnabled val="1"/>
        </dgm:presLayoutVars>
      </dgm:prSet>
      <dgm:spPr/>
    </dgm:pt>
    <dgm:pt modelId="{CD6D85F5-712A-2045-AA74-C51FFA5FC22E}" type="pres">
      <dgm:prSet presAssocID="{446D2FBE-A97B-0345-BE37-6CD06146CAB0}" presName="ChildText" presStyleLbl="revTx" presStyleIdx="1" presStyleCnt="3" custScaleX="360114" custLinFactX="33145" custLinFactNeighborX="100000" custLinFactNeighborY="0">
        <dgm:presLayoutVars>
          <dgm:chMax val="0"/>
          <dgm:chPref val="0"/>
          <dgm:bulletEnabled val="1"/>
        </dgm:presLayoutVars>
      </dgm:prSet>
      <dgm:spPr/>
    </dgm:pt>
    <dgm:pt modelId="{333410B9-F7AD-5A44-8515-D1135D56F5A1}" type="pres">
      <dgm:prSet presAssocID="{1A7238E8-7A41-BF47-8981-D0594BB5CCED}" presName="sibTrans" presStyleCnt="0"/>
      <dgm:spPr/>
    </dgm:pt>
    <dgm:pt modelId="{E075A48B-12B4-F141-AFB8-67CF5CC07BFC}" type="pres">
      <dgm:prSet presAssocID="{46FB5B04-14C4-E94E-B5B0-807F95BCFA1D}" presName="composite" presStyleCnt="0"/>
      <dgm:spPr/>
    </dgm:pt>
    <dgm:pt modelId="{FE1EEB70-8776-1A4F-9D06-5FB60142B340}" type="pres">
      <dgm:prSet presAssocID="{46FB5B04-14C4-E94E-B5B0-807F95BCFA1D}" presName="ParentText" presStyleLbl="node1" presStyleIdx="2" presStyleCnt="3">
        <dgm:presLayoutVars>
          <dgm:chMax val="1"/>
          <dgm:chPref val="1"/>
          <dgm:bulletEnabled val="1"/>
        </dgm:presLayoutVars>
      </dgm:prSet>
      <dgm:spPr/>
    </dgm:pt>
    <dgm:pt modelId="{47D53DA6-E4A8-904D-A438-421588A3B2D8}" type="pres">
      <dgm:prSet presAssocID="{46FB5B04-14C4-E94E-B5B0-807F95BCFA1D}" presName="FinalChildText" presStyleLbl="revTx" presStyleIdx="2" presStyleCnt="3" custScaleX="183792" custLinFactNeighborX="43530" custLinFactNeighborY="1648">
        <dgm:presLayoutVars>
          <dgm:chMax val="0"/>
          <dgm:chPref val="0"/>
          <dgm:bulletEnabled val="1"/>
        </dgm:presLayoutVars>
      </dgm:prSet>
      <dgm:spPr/>
    </dgm:pt>
  </dgm:ptLst>
  <dgm:cxnLst>
    <dgm:cxn modelId="{A5D9550E-10BD-344D-A1D9-8D536EF99C51}" type="presOf" srcId="{C2BF595F-8AB2-C042-90AC-74BA44054552}" destId="{B6B3B7E2-FEDF-4A4D-861A-33655DB1FCA0}" srcOrd="0" destOrd="0" presId="urn:microsoft.com/office/officeart/2005/8/layout/StepDownProcess"/>
    <dgm:cxn modelId="{3CAE541B-1C7D-6642-AC40-C18C805D471B}" type="presOf" srcId="{43B46EB1-FCDF-464E-97F8-47D3C5DCEEDF}" destId="{CD6D85F5-712A-2045-AA74-C51FFA5FC22E}" srcOrd="0" destOrd="0" presId="urn:microsoft.com/office/officeart/2005/8/layout/StepDownProcess"/>
    <dgm:cxn modelId="{8E874C37-F90A-C242-A5CF-6AE9A52FD08D}" type="presOf" srcId="{96135215-F361-DF4B-9B77-E7CDFDF25D6C}" destId="{47D53DA6-E4A8-904D-A438-421588A3B2D8}" srcOrd="0" destOrd="0" presId="urn:microsoft.com/office/officeart/2005/8/layout/StepDownProcess"/>
    <dgm:cxn modelId="{CF8C0A3A-4B26-DE49-9AEE-23C8A8DA1E23}" srcId="{9547456A-8429-3E48-AADB-FD6C03BD9F1A}" destId="{446D2FBE-A97B-0345-BE37-6CD06146CAB0}" srcOrd="1" destOrd="0" parTransId="{99A284A1-DB02-F640-BA70-DDF12402416D}" sibTransId="{1A7238E8-7A41-BF47-8981-D0594BB5CCED}"/>
    <dgm:cxn modelId="{FD0CE65B-AC7E-954B-B309-48B1B4DADAD8}" type="presOf" srcId="{46FB5B04-14C4-E94E-B5B0-807F95BCFA1D}" destId="{FE1EEB70-8776-1A4F-9D06-5FB60142B340}" srcOrd="0" destOrd="0" presId="urn:microsoft.com/office/officeart/2005/8/layout/StepDownProcess"/>
    <dgm:cxn modelId="{A6966261-877E-D94D-9C9A-C73659BDD74F}" srcId="{C2BF595F-8AB2-C042-90AC-74BA44054552}" destId="{8D184A3F-1CC2-7D4A-ACDF-FA245F37E52A}" srcOrd="0" destOrd="0" parTransId="{6BBDE048-5500-AB4A-A9A6-D13456346476}" sibTransId="{84268D6A-2306-8B47-A6F0-3F7EF527CD0E}"/>
    <dgm:cxn modelId="{3EB76B72-4F14-C244-9C09-258F3BE30514}" srcId="{46FB5B04-14C4-E94E-B5B0-807F95BCFA1D}" destId="{96135215-F361-DF4B-9B77-E7CDFDF25D6C}" srcOrd="0" destOrd="0" parTransId="{B2998E78-FFC7-7E49-9E2F-83496C7734D1}" sibTransId="{82E4E1A4-4640-5544-9873-0A1DD84B3958}"/>
    <dgm:cxn modelId="{B920D574-A8F4-EB49-B450-65FE125633AD}" type="presOf" srcId="{446D2FBE-A97B-0345-BE37-6CD06146CAB0}" destId="{84A12356-833F-BD4B-AEA4-E8291FCD0615}" srcOrd="0" destOrd="0" presId="urn:microsoft.com/office/officeart/2005/8/layout/StepDownProcess"/>
    <dgm:cxn modelId="{EB410156-0312-684E-A84B-879628CE680B}" srcId="{446D2FBE-A97B-0345-BE37-6CD06146CAB0}" destId="{43B46EB1-FCDF-464E-97F8-47D3C5DCEEDF}" srcOrd="0" destOrd="0" parTransId="{1C453031-AF99-0443-BEFF-4A925537055E}" sibTransId="{B2D76B21-8676-DB4C-8F5D-F09BB1456332}"/>
    <dgm:cxn modelId="{82D2B78B-8A70-B444-AB75-057EFF58B297}" srcId="{9547456A-8429-3E48-AADB-FD6C03BD9F1A}" destId="{46FB5B04-14C4-E94E-B5B0-807F95BCFA1D}" srcOrd="2" destOrd="0" parTransId="{E42BB137-982F-C84C-B2BA-CDF70AF09283}" sibTransId="{FAA453E1-5E99-A743-ADBC-735D1E3DEEEB}"/>
    <dgm:cxn modelId="{A90F04BF-8420-8E47-ACFB-7C0132F47A80}" type="presOf" srcId="{8D184A3F-1CC2-7D4A-ACDF-FA245F37E52A}" destId="{FD5782E5-9414-5245-82DA-1D4600AE5AF8}" srcOrd="0" destOrd="0" presId="urn:microsoft.com/office/officeart/2005/8/layout/StepDownProcess"/>
    <dgm:cxn modelId="{D0B695E3-8797-CE41-8F76-466B8DA65046}" srcId="{9547456A-8429-3E48-AADB-FD6C03BD9F1A}" destId="{C2BF595F-8AB2-C042-90AC-74BA44054552}" srcOrd="0" destOrd="0" parTransId="{C3DC313A-3007-EC40-9EF5-CC9FF6EA9925}" sibTransId="{546AA979-3E07-6543-B3F0-76B79472E9CC}"/>
    <dgm:cxn modelId="{77880EEC-B7EC-D04A-AF25-DA80A6101A0E}" type="presOf" srcId="{9547456A-8429-3E48-AADB-FD6C03BD9F1A}" destId="{65674EDE-4273-D64C-B30D-9818EEB280ED}" srcOrd="0" destOrd="0" presId="urn:microsoft.com/office/officeart/2005/8/layout/StepDownProcess"/>
    <dgm:cxn modelId="{2F9BC7D2-EAA3-004E-BFF3-4D90A89CC47B}" type="presParOf" srcId="{65674EDE-4273-D64C-B30D-9818EEB280ED}" destId="{7E41A4EF-C92E-2248-9280-B140984F4CEB}" srcOrd="0" destOrd="0" presId="urn:microsoft.com/office/officeart/2005/8/layout/StepDownProcess"/>
    <dgm:cxn modelId="{5C7A4BF2-3E4C-F94E-B114-6A2BBA19CB2D}" type="presParOf" srcId="{7E41A4EF-C92E-2248-9280-B140984F4CEB}" destId="{15F921B8-CB61-3348-A993-A683B1347F99}" srcOrd="0" destOrd="0" presId="urn:microsoft.com/office/officeart/2005/8/layout/StepDownProcess"/>
    <dgm:cxn modelId="{0B878B00-8FAC-C045-811D-0188856E4352}" type="presParOf" srcId="{7E41A4EF-C92E-2248-9280-B140984F4CEB}" destId="{B6B3B7E2-FEDF-4A4D-861A-33655DB1FCA0}" srcOrd="1" destOrd="0" presId="urn:microsoft.com/office/officeart/2005/8/layout/StepDownProcess"/>
    <dgm:cxn modelId="{155DE854-6241-D64E-A570-28710D079D51}" type="presParOf" srcId="{7E41A4EF-C92E-2248-9280-B140984F4CEB}" destId="{FD5782E5-9414-5245-82DA-1D4600AE5AF8}" srcOrd="2" destOrd="0" presId="urn:microsoft.com/office/officeart/2005/8/layout/StepDownProcess"/>
    <dgm:cxn modelId="{43279C91-F791-9642-AFC4-6A5678A5D60E}" type="presParOf" srcId="{65674EDE-4273-D64C-B30D-9818EEB280ED}" destId="{8BC870BB-E268-4F43-9B4A-1FDA7A7A6B32}" srcOrd="1" destOrd="0" presId="urn:microsoft.com/office/officeart/2005/8/layout/StepDownProcess"/>
    <dgm:cxn modelId="{13E66B02-A3B8-E048-BA94-D518923A525B}" type="presParOf" srcId="{65674EDE-4273-D64C-B30D-9818EEB280ED}" destId="{A89D4A33-14A1-1D4C-9475-4B4C0EBE6CC1}" srcOrd="2" destOrd="0" presId="urn:microsoft.com/office/officeart/2005/8/layout/StepDownProcess"/>
    <dgm:cxn modelId="{B789815C-A671-B241-9DEF-B1239A4EFF53}" type="presParOf" srcId="{A89D4A33-14A1-1D4C-9475-4B4C0EBE6CC1}" destId="{74FED857-34A9-F047-8680-429B0391C58E}" srcOrd="0" destOrd="0" presId="urn:microsoft.com/office/officeart/2005/8/layout/StepDownProcess"/>
    <dgm:cxn modelId="{DFC355F3-3371-AA40-845B-253C5073D819}" type="presParOf" srcId="{A89D4A33-14A1-1D4C-9475-4B4C0EBE6CC1}" destId="{84A12356-833F-BD4B-AEA4-E8291FCD0615}" srcOrd="1" destOrd="0" presId="urn:microsoft.com/office/officeart/2005/8/layout/StepDownProcess"/>
    <dgm:cxn modelId="{73AFC7E0-F755-684D-B4A3-D507FA7756A9}" type="presParOf" srcId="{A89D4A33-14A1-1D4C-9475-4B4C0EBE6CC1}" destId="{CD6D85F5-712A-2045-AA74-C51FFA5FC22E}" srcOrd="2" destOrd="0" presId="urn:microsoft.com/office/officeart/2005/8/layout/StepDownProcess"/>
    <dgm:cxn modelId="{4207C652-5C29-E541-B553-C80792D8FF58}" type="presParOf" srcId="{65674EDE-4273-D64C-B30D-9818EEB280ED}" destId="{333410B9-F7AD-5A44-8515-D1135D56F5A1}" srcOrd="3" destOrd="0" presId="urn:microsoft.com/office/officeart/2005/8/layout/StepDownProcess"/>
    <dgm:cxn modelId="{D5A064A0-E32A-EF47-91F8-F58871CC869E}" type="presParOf" srcId="{65674EDE-4273-D64C-B30D-9818EEB280ED}" destId="{E075A48B-12B4-F141-AFB8-67CF5CC07BFC}" srcOrd="4" destOrd="0" presId="urn:microsoft.com/office/officeart/2005/8/layout/StepDownProcess"/>
    <dgm:cxn modelId="{756E67AC-D5B5-A443-ABA6-07E5D7FDC989}" type="presParOf" srcId="{E075A48B-12B4-F141-AFB8-67CF5CC07BFC}" destId="{FE1EEB70-8776-1A4F-9D06-5FB60142B340}" srcOrd="0" destOrd="0" presId="urn:microsoft.com/office/officeart/2005/8/layout/StepDownProcess"/>
    <dgm:cxn modelId="{FFC91BED-11D2-AB4B-BF5E-04821D6F7AC1}" type="presParOf" srcId="{E075A48B-12B4-F141-AFB8-67CF5CC07BFC}" destId="{47D53DA6-E4A8-904D-A438-421588A3B2D8}"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FDA3A0-80D7-FD4D-BF56-DA8DC33D9C8E}"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en-US"/>
        </a:p>
      </dgm:t>
    </dgm:pt>
    <dgm:pt modelId="{394827D0-EE38-0048-8346-98C12DD1BED9}">
      <dgm:prSet phldrT="[Text]" custT="1"/>
      <dgm:spPr/>
      <dgm:t>
        <a:bodyPr/>
        <a:lstStyle/>
        <a:p>
          <a:r>
            <a:rPr lang="en-US" sz="1800" dirty="0"/>
            <a:t>Reduced ventilatory effort, or inability to overcome increased resistance to ventilation </a:t>
          </a:r>
        </a:p>
      </dgm:t>
    </dgm:pt>
    <dgm:pt modelId="{BC5C3B50-6AA3-4E42-9CE1-48862222DC33}" type="parTrans" cxnId="{03FC8B02-F606-8842-90E2-154EFE311943}">
      <dgm:prSet/>
      <dgm:spPr/>
      <dgm:t>
        <a:bodyPr/>
        <a:lstStyle/>
        <a:p>
          <a:endParaRPr lang="en-US" sz="1800"/>
        </a:p>
      </dgm:t>
    </dgm:pt>
    <dgm:pt modelId="{20FFA816-B90E-1942-B0D9-AEEA394BD6F3}" type="sibTrans" cxnId="{03FC8B02-F606-8842-90E2-154EFE311943}">
      <dgm:prSet/>
      <dgm:spPr/>
      <dgm:t>
        <a:bodyPr/>
        <a:lstStyle/>
        <a:p>
          <a:endParaRPr lang="en-US" sz="1800"/>
        </a:p>
      </dgm:t>
    </dgm:pt>
    <dgm:pt modelId="{AA4291EF-36F2-CF4D-8D73-727EEEC40D4A}">
      <dgm:prSet phldrT="[Text]" custT="1"/>
      <dgm:spPr/>
      <dgm:t>
        <a:bodyPr/>
        <a:lstStyle/>
        <a:p>
          <a:r>
            <a:rPr lang="en-US" sz="1800" dirty="0"/>
            <a:t>alveolar ventilation is insufficient to excrete the carbon</a:t>
          </a:r>
        </a:p>
        <a:p>
          <a:r>
            <a:rPr lang="en-US" sz="1800" dirty="0"/>
            <a:t>dioxide being produced</a:t>
          </a:r>
        </a:p>
      </dgm:t>
    </dgm:pt>
    <dgm:pt modelId="{0F51521E-EC03-524F-90B9-428C2B5D41FC}" type="parTrans" cxnId="{5B1BFA9C-D513-A04B-9DEA-51BD4DB64AD2}">
      <dgm:prSet/>
      <dgm:spPr/>
      <dgm:t>
        <a:bodyPr/>
        <a:lstStyle/>
        <a:p>
          <a:endParaRPr lang="en-US" sz="1800"/>
        </a:p>
      </dgm:t>
    </dgm:pt>
    <dgm:pt modelId="{963D2665-551B-BA44-A550-9B8E698B43DF}" type="sibTrans" cxnId="{5B1BFA9C-D513-A04B-9DEA-51BD4DB64AD2}">
      <dgm:prSet/>
      <dgm:spPr/>
      <dgm:t>
        <a:bodyPr/>
        <a:lstStyle/>
        <a:p>
          <a:endParaRPr lang="en-US" sz="1800"/>
        </a:p>
      </dgm:t>
    </dgm:pt>
    <dgm:pt modelId="{2F737FEC-E9F0-4943-99AA-E16FE65514FA}">
      <dgm:prSet phldrT="[Text]" custT="1"/>
      <dgm:spPr/>
      <dgm:t>
        <a:bodyPr/>
        <a:lstStyle/>
        <a:p>
          <a:r>
            <a:rPr lang="en-US" sz="1800" dirty="0"/>
            <a:t>lung is affected as a whole, and thus carbon dioxide accumulates. </a:t>
          </a:r>
        </a:p>
      </dgm:t>
    </dgm:pt>
    <dgm:pt modelId="{649FBDFA-0D97-D048-9E2F-9CDF376854AE}" type="parTrans" cxnId="{D9DA001D-5747-E342-A379-DC9DE5E0868C}">
      <dgm:prSet/>
      <dgm:spPr/>
      <dgm:t>
        <a:bodyPr/>
        <a:lstStyle/>
        <a:p>
          <a:endParaRPr lang="en-US" sz="1800"/>
        </a:p>
      </dgm:t>
    </dgm:pt>
    <dgm:pt modelId="{D636385B-D8AB-764D-B478-72D680A6C606}" type="sibTrans" cxnId="{D9DA001D-5747-E342-A379-DC9DE5E0868C}">
      <dgm:prSet/>
      <dgm:spPr/>
      <dgm:t>
        <a:bodyPr/>
        <a:lstStyle/>
        <a:p>
          <a:endParaRPr lang="en-US" sz="1800"/>
        </a:p>
      </dgm:t>
    </dgm:pt>
    <dgm:pt modelId="{CBD9CB99-CC43-CB47-87C5-625EB7474D82}">
      <dgm:prSet custT="1"/>
      <dgm:spPr/>
      <dgm:t>
        <a:bodyPr/>
        <a:lstStyle/>
        <a:p>
          <a:r>
            <a:rPr lang="en-US" sz="1800" dirty="0"/>
            <a:t>ventilatory failure or Respiratory Pump Failure (leads to Hypercapnia) </a:t>
          </a:r>
        </a:p>
      </dgm:t>
    </dgm:pt>
    <dgm:pt modelId="{01D41BCF-11D9-5E46-82A4-12FB5A2BD76E}" type="parTrans" cxnId="{477329A4-92CA-AD4F-A962-DC3D41C0B8DC}">
      <dgm:prSet/>
      <dgm:spPr/>
      <dgm:t>
        <a:bodyPr/>
        <a:lstStyle/>
        <a:p>
          <a:endParaRPr lang="en-US" sz="1800"/>
        </a:p>
      </dgm:t>
    </dgm:pt>
    <dgm:pt modelId="{B75EE725-DE6F-CA42-9C54-D920F66427CD}" type="sibTrans" cxnId="{477329A4-92CA-AD4F-A962-DC3D41C0B8DC}">
      <dgm:prSet/>
      <dgm:spPr/>
      <dgm:t>
        <a:bodyPr/>
        <a:lstStyle/>
        <a:p>
          <a:endParaRPr lang="en-US" sz="1800"/>
        </a:p>
      </dgm:t>
    </dgm:pt>
    <dgm:pt modelId="{3298FE2A-6216-024F-864E-54812A15B76D}" type="pres">
      <dgm:prSet presAssocID="{97FDA3A0-80D7-FD4D-BF56-DA8DC33D9C8E}" presName="rootnode" presStyleCnt="0">
        <dgm:presLayoutVars>
          <dgm:chMax/>
          <dgm:chPref/>
          <dgm:dir/>
          <dgm:animLvl val="lvl"/>
        </dgm:presLayoutVars>
      </dgm:prSet>
      <dgm:spPr/>
    </dgm:pt>
    <dgm:pt modelId="{23CE8650-A466-0F4B-B1E5-80BD64626333}" type="pres">
      <dgm:prSet presAssocID="{394827D0-EE38-0048-8346-98C12DD1BED9}" presName="composite" presStyleCnt="0"/>
      <dgm:spPr/>
    </dgm:pt>
    <dgm:pt modelId="{A37A84F2-8A42-E54E-89AD-40CDC35FB200}" type="pres">
      <dgm:prSet presAssocID="{394827D0-EE38-0048-8346-98C12DD1BED9}" presName="bentUpArrow1" presStyleLbl="alignImgPlace1" presStyleIdx="0" presStyleCnt="3" custLinFactNeighborX="70478"/>
      <dgm:spPr/>
    </dgm:pt>
    <dgm:pt modelId="{6EE2964A-2F9C-0D48-B1C2-60DADBC5F0EC}" type="pres">
      <dgm:prSet presAssocID="{394827D0-EE38-0048-8346-98C12DD1BED9}" presName="ParentText" presStyleLbl="node1" presStyleIdx="0" presStyleCnt="4" custScaleX="390544" custScaleY="141915" custLinFactNeighborX="-463" custLinFactNeighborY="-19066">
        <dgm:presLayoutVars>
          <dgm:chMax val="1"/>
          <dgm:chPref val="1"/>
          <dgm:bulletEnabled val="1"/>
        </dgm:presLayoutVars>
      </dgm:prSet>
      <dgm:spPr/>
    </dgm:pt>
    <dgm:pt modelId="{1694DC3F-604E-2248-BE79-AE5A9996321C}" type="pres">
      <dgm:prSet presAssocID="{394827D0-EE38-0048-8346-98C12DD1BED9}" presName="ChildText" presStyleLbl="revTx" presStyleIdx="0" presStyleCnt="3">
        <dgm:presLayoutVars>
          <dgm:chMax val="0"/>
          <dgm:chPref val="0"/>
          <dgm:bulletEnabled val="1"/>
        </dgm:presLayoutVars>
      </dgm:prSet>
      <dgm:spPr/>
    </dgm:pt>
    <dgm:pt modelId="{D5FF5667-F54F-A04F-95CB-8DF2AD4F10AA}" type="pres">
      <dgm:prSet presAssocID="{20FFA816-B90E-1942-B0D9-AEEA394BD6F3}" presName="sibTrans" presStyleCnt="0"/>
      <dgm:spPr/>
    </dgm:pt>
    <dgm:pt modelId="{C4A4C4E1-626D-F442-BE3A-B61E8DDD6F55}" type="pres">
      <dgm:prSet presAssocID="{AA4291EF-36F2-CF4D-8D73-727EEEC40D4A}" presName="composite" presStyleCnt="0"/>
      <dgm:spPr/>
    </dgm:pt>
    <dgm:pt modelId="{65336B3A-F5FB-7245-A5C8-9D4CAEF48B2B}" type="pres">
      <dgm:prSet presAssocID="{AA4291EF-36F2-CF4D-8D73-727EEEC40D4A}" presName="bentUpArrow1" presStyleLbl="alignImgPlace1" presStyleIdx="1" presStyleCnt="3" custLinFactNeighborX="27123" custLinFactNeighborY="1605"/>
      <dgm:spPr/>
    </dgm:pt>
    <dgm:pt modelId="{1ED3D230-C518-3645-A270-38D2AE7CEF35}" type="pres">
      <dgm:prSet presAssocID="{AA4291EF-36F2-CF4D-8D73-727EEEC40D4A}" presName="ParentText" presStyleLbl="node1" presStyleIdx="1" presStyleCnt="4" custScaleX="304325" custLinFactNeighborX="87520" custLinFactNeighborY="966">
        <dgm:presLayoutVars>
          <dgm:chMax val="1"/>
          <dgm:chPref val="1"/>
          <dgm:bulletEnabled val="1"/>
        </dgm:presLayoutVars>
      </dgm:prSet>
      <dgm:spPr/>
    </dgm:pt>
    <dgm:pt modelId="{EB544B9C-C1BF-664A-828F-8B64CDE1EA8A}" type="pres">
      <dgm:prSet presAssocID="{AA4291EF-36F2-CF4D-8D73-727EEEC40D4A}" presName="ChildText" presStyleLbl="revTx" presStyleIdx="1" presStyleCnt="3">
        <dgm:presLayoutVars>
          <dgm:chMax val="0"/>
          <dgm:chPref val="0"/>
          <dgm:bulletEnabled val="1"/>
        </dgm:presLayoutVars>
      </dgm:prSet>
      <dgm:spPr/>
    </dgm:pt>
    <dgm:pt modelId="{F9DA0300-C237-6343-B2F3-1D59CC6EADF6}" type="pres">
      <dgm:prSet presAssocID="{963D2665-551B-BA44-A550-9B8E698B43DF}" presName="sibTrans" presStyleCnt="0"/>
      <dgm:spPr/>
    </dgm:pt>
    <dgm:pt modelId="{4C518B7C-3CFD-A142-823D-FFF0BDD18A36}" type="pres">
      <dgm:prSet presAssocID="{2F737FEC-E9F0-4943-99AA-E16FE65514FA}" presName="composite" presStyleCnt="0"/>
      <dgm:spPr/>
    </dgm:pt>
    <dgm:pt modelId="{1B9482BE-A877-D742-9B50-A09CC18E540B}" type="pres">
      <dgm:prSet presAssocID="{2F737FEC-E9F0-4943-99AA-E16FE65514FA}" presName="bentUpArrow1" presStyleLbl="alignImgPlace1" presStyleIdx="2" presStyleCnt="3"/>
      <dgm:spPr/>
    </dgm:pt>
    <dgm:pt modelId="{61004914-A89C-B346-8F82-47A5FCCEE2A0}" type="pres">
      <dgm:prSet presAssocID="{2F737FEC-E9F0-4943-99AA-E16FE65514FA}" presName="ParentText" presStyleLbl="node1" presStyleIdx="2" presStyleCnt="4" custScaleX="319795" custLinFactNeighborX="18515" custLinFactNeighborY="1890">
        <dgm:presLayoutVars>
          <dgm:chMax val="1"/>
          <dgm:chPref val="1"/>
          <dgm:bulletEnabled val="1"/>
        </dgm:presLayoutVars>
      </dgm:prSet>
      <dgm:spPr/>
    </dgm:pt>
    <dgm:pt modelId="{A27ED244-08B4-8640-88B8-D7D99D17C99B}" type="pres">
      <dgm:prSet presAssocID="{2F737FEC-E9F0-4943-99AA-E16FE65514FA}" presName="ChildText" presStyleLbl="revTx" presStyleIdx="2" presStyleCnt="3">
        <dgm:presLayoutVars>
          <dgm:chMax val="0"/>
          <dgm:chPref val="0"/>
          <dgm:bulletEnabled val="1"/>
        </dgm:presLayoutVars>
      </dgm:prSet>
      <dgm:spPr/>
    </dgm:pt>
    <dgm:pt modelId="{DE6DF417-A7E2-1846-B2B4-AC026BACCCAE}" type="pres">
      <dgm:prSet presAssocID="{D636385B-D8AB-764D-B478-72D680A6C606}" presName="sibTrans" presStyleCnt="0"/>
      <dgm:spPr/>
    </dgm:pt>
    <dgm:pt modelId="{1AA7B5CF-E853-DD4B-B511-8F36C9F5DCF7}" type="pres">
      <dgm:prSet presAssocID="{CBD9CB99-CC43-CB47-87C5-625EB7474D82}" presName="composite" presStyleCnt="0"/>
      <dgm:spPr/>
    </dgm:pt>
    <dgm:pt modelId="{CF185523-A846-5341-BE79-B8B2EB6F4791}" type="pres">
      <dgm:prSet presAssocID="{CBD9CB99-CC43-CB47-87C5-625EB7474D82}" presName="ParentText" presStyleLbl="node1" presStyleIdx="3" presStyleCnt="4" custScaleX="191796" custScaleY="184876" custLinFactNeighborX="9919" custLinFactNeighborY="2559">
        <dgm:presLayoutVars>
          <dgm:chMax val="1"/>
          <dgm:chPref val="1"/>
          <dgm:bulletEnabled val="1"/>
        </dgm:presLayoutVars>
      </dgm:prSet>
      <dgm:spPr/>
    </dgm:pt>
  </dgm:ptLst>
  <dgm:cxnLst>
    <dgm:cxn modelId="{03FC8B02-F606-8842-90E2-154EFE311943}" srcId="{97FDA3A0-80D7-FD4D-BF56-DA8DC33D9C8E}" destId="{394827D0-EE38-0048-8346-98C12DD1BED9}" srcOrd="0" destOrd="0" parTransId="{BC5C3B50-6AA3-4E42-9CE1-48862222DC33}" sibTransId="{20FFA816-B90E-1942-B0D9-AEEA394BD6F3}"/>
    <dgm:cxn modelId="{D9DA001D-5747-E342-A379-DC9DE5E0868C}" srcId="{97FDA3A0-80D7-FD4D-BF56-DA8DC33D9C8E}" destId="{2F737FEC-E9F0-4943-99AA-E16FE65514FA}" srcOrd="2" destOrd="0" parTransId="{649FBDFA-0D97-D048-9E2F-9CDF376854AE}" sibTransId="{D636385B-D8AB-764D-B478-72D680A6C606}"/>
    <dgm:cxn modelId="{4E29B727-18E6-8E4A-AB7F-70EFD127949A}" type="presOf" srcId="{CBD9CB99-CC43-CB47-87C5-625EB7474D82}" destId="{CF185523-A846-5341-BE79-B8B2EB6F4791}" srcOrd="0" destOrd="0" presId="urn:microsoft.com/office/officeart/2005/8/layout/StepDownProcess"/>
    <dgm:cxn modelId="{830E6364-F107-9144-915C-C250DC6E3BE2}" type="presOf" srcId="{AA4291EF-36F2-CF4D-8D73-727EEEC40D4A}" destId="{1ED3D230-C518-3645-A270-38D2AE7CEF35}" srcOrd="0" destOrd="0" presId="urn:microsoft.com/office/officeart/2005/8/layout/StepDownProcess"/>
    <dgm:cxn modelId="{5B1BFA9C-D513-A04B-9DEA-51BD4DB64AD2}" srcId="{97FDA3A0-80D7-FD4D-BF56-DA8DC33D9C8E}" destId="{AA4291EF-36F2-CF4D-8D73-727EEEC40D4A}" srcOrd="1" destOrd="0" parTransId="{0F51521E-EC03-524F-90B9-428C2B5D41FC}" sibTransId="{963D2665-551B-BA44-A550-9B8E698B43DF}"/>
    <dgm:cxn modelId="{477329A4-92CA-AD4F-A962-DC3D41C0B8DC}" srcId="{97FDA3A0-80D7-FD4D-BF56-DA8DC33D9C8E}" destId="{CBD9CB99-CC43-CB47-87C5-625EB7474D82}" srcOrd="3" destOrd="0" parTransId="{01D41BCF-11D9-5E46-82A4-12FB5A2BD76E}" sibTransId="{B75EE725-DE6F-CA42-9C54-D920F66427CD}"/>
    <dgm:cxn modelId="{172F5FDE-10FB-E04D-A336-D2065ED34C63}" type="presOf" srcId="{2F737FEC-E9F0-4943-99AA-E16FE65514FA}" destId="{61004914-A89C-B346-8F82-47A5FCCEE2A0}" srcOrd="0" destOrd="0" presId="urn:microsoft.com/office/officeart/2005/8/layout/StepDownProcess"/>
    <dgm:cxn modelId="{C638E8E0-3D24-6D48-99B6-A16CAD08DF43}" type="presOf" srcId="{394827D0-EE38-0048-8346-98C12DD1BED9}" destId="{6EE2964A-2F9C-0D48-B1C2-60DADBC5F0EC}" srcOrd="0" destOrd="0" presId="urn:microsoft.com/office/officeart/2005/8/layout/StepDownProcess"/>
    <dgm:cxn modelId="{271896FE-891C-D448-B49E-BFAE1ECE4E77}" type="presOf" srcId="{97FDA3A0-80D7-FD4D-BF56-DA8DC33D9C8E}" destId="{3298FE2A-6216-024F-864E-54812A15B76D}" srcOrd="0" destOrd="0" presId="urn:microsoft.com/office/officeart/2005/8/layout/StepDownProcess"/>
    <dgm:cxn modelId="{7D268FAC-6F23-9540-80EF-EF4CA131B906}" type="presParOf" srcId="{3298FE2A-6216-024F-864E-54812A15B76D}" destId="{23CE8650-A466-0F4B-B1E5-80BD64626333}" srcOrd="0" destOrd="0" presId="urn:microsoft.com/office/officeart/2005/8/layout/StepDownProcess"/>
    <dgm:cxn modelId="{42F87DF9-F276-0041-A7F6-9805FAF145FB}" type="presParOf" srcId="{23CE8650-A466-0F4B-B1E5-80BD64626333}" destId="{A37A84F2-8A42-E54E-89AD-40CDC35FB200}" srcOrd="0" destOrd="0" presId="urn:microsoft.com/office/officeart/2005/8/layout/StepDownProcess"/>
    <dgm:cxn modelId="{975DB880-34B8-F643-9FD4-934DA8729B12}" type="presParOf" srcId="{23CE8650-A466-0F4B-B1E5-80BD64626333}" destId="{6EE2964A-2F9C-0D48-B1C2-60DADBC5F0EC}" srcOrd="1" destOrd="0" presId="urn:microsoft.com/office/officeart/2005/8/layout/StepDownProcess"/>
    <dgm:cxn modelId="{1FF5C381-8A89-4040-8460-3F508C911FD7}" type="presParOf" srcId="{23CE8650-A466-0F4B-B1E5-80BD64626333}" destId="{1694DC3F-604E-2248-BE79-AE5A9996321C}" srcOrd="2" destOrd="0" presId="urn:microsoft.com/office/officeart/2005/8/layout/StepDownProcess"/>
    <dgm:cxn modelId="{EA4E1D30-32EE-CB4D-9661-D53021538CE2}" type="presParOf" srcId="{3298FE2A-6216-024F-864E-54812A15B76D}" destId="{D5FF5667-F54F-A04F-95CB-8DF2AD4F10AA}" srcOrd="1" destOrd="0" presId="urn:microsoft.com/office/officeart/2005/8/layout/StepDownProcess"/>
    <dgm:cxn modelId="{4F564FDE-E9E2-D148-9D41-91A7CA204534}" type="presParOf" srcId="{3298FE2A-6216-024F-864E-54812A15B76D}" destId="{C4A4C4E1-626D-F442-BE3A-B61E8DDD6F55}" srcOrd="2" destOrd="0" presId="urn:microsoft.com/office/officeart/2005/8/layout/StepDownProcess"/>
    <dgm:cxn modelId="{D0589A24-4D10-104F-9F15-FD81FE9B09D3}" type="presParOf" srcId="{C4A4C4E1-626D-F442-BE3A-B61E8DDD6F55}" destId="{65336B3A-F5FB-7245-A5C8-9D4CAEF48B2B}" srcOrd="0" destOrd="0" presId="urn:microsoft.com/office/officeart/2005/8/layout/StepDownProcess"/>
    <dgm:cxn modelId="{A89F2105-EF7E-E449-8C23-7F18DDDB0F1C}" type="presParOf" srcId="{C4A4C4E1-626D-F442-BE3A-B61E8DDD6F55}" destId="{1ED3D230-C518-3645-A270-38D2AE7CEF35}" srcOrd="1" destOrd="0" presId="urn:microsoft.com/office/officeart/2005/8/layout/StepDownProcess"/>
    <dgm:cxn modelId="{A269E822-E74D-7F44-9C7B-1852E3BFA824}" type="presParOf" srcId="{C4A4C4E1-626D-F442-BE3A-B61E8DDD6F55}" destId="{EB544B9C-C1BF-664A-828F-8B64CDE1EA8A}" srcOrd="2" destOrd="0" presId="urn:microsoft.com/office/officeart/2005/8/layout/StepDownProcess"/>
    <dgm:cxn modelId="{F88D55C6-B8B0-C642-8384-6FB7694D0464}" type="presParOf" srcId="{3298FE2A-6216-024F-864E-54812A15B76D}" destId="{F9DA0300-C237-6343-B2F3-1D59CC6EADF6}" srcOrd="3" destOrd="0" presId="urn:microsoft.com/office/officeart/2005/8/layout/StepDownProcess"/>
    <dgm:cxn modelId="{5A765831-771B-9A46-A2BF-3B222842253D}" type="presParOf" srcId="{3298FE2A-6216-024F-864E-54812A15B76D}" destId="{4C518B7C-3CFD-A142-823D-FFF0BDD18A36}" srcOrd="4" destOrd="0" presId="urn:microsoft.com/office/officeart/2005/8/layout/StepDownProcess"/>
    <dgm:cxn modelId="{A6781B1A-9BCA-2149-8705-E29ABC22D01B}" type="presParOf" srcId="{4C518B7C-3CFD-A142-823D-FFF0BDD18A36}" destId="{1B9482BE-A877-D742-9B50-A09CC18E540B}" srcOrd="0" destOrd="0" presId="urn:microsoft.com/office/officeart/2005/8/layout/StepDownProcess"/>
    <dgm:cxn modelId="{5F85609B-6A50-DF41-BAE8-580CD7D9D3B7}" type="presParOf" srcId="{4C518B7C-3CFD-A142-823D-FFF0BDD18A36}" destId="{61004914-A89C-B346-8F82-47A5FCCEE2A0}" srcOrd="1" destOrd="0" presId="urn:microsoft.com/office/officeart/2005/8/layout/StepDownProcess"/>
    <dgm:cxn modelId="{694391AB-BB7A-2442-884F-D9D86998EA45}" type="presParOf" srcId="{4C518B7C-3CFD-A142-823D-FFF0BDD18A36}" destId="{A27ED244-08B4-8640-88B8-D7D99D17C99B}" srcOrd="2" destOrd="0" presId="urn:microsoft.com/office/officeart/2005/8/layout/StepDownProcess"/>
    <dgm:cxn modelId="{1286BEEC-30AB-C843-9E32-010D507D20E9}" type="presParOf" srcId="{3298FE2A-6216-024F-864E-54812A15B76D}" destId="{DE6DF417-A7E2-1846-B2B4-AC026BACCCAE}" srcOrd="5" destOrd="0" presId="urn:microsoft.com/office/officeart/2005/8/layout/StepDownProcess"/>
    <dgm:cxn modelId="{9F84E6D7-35DE-F940-B02E-7C49387088CD}" type="presParOf" srcId="{3298FE2A-6216-024F-864E-54812A15B76D}" destId="{1AA7B5CF-E853-DD4B-B511-8F36C9F5DCF7}" srcOrd="6" destOrd="0" presId="urn:microsoft.com/office/officeart/2005/8/layout/StepDownProcess"/>
    <dgm:cxn modelId="{7CB7C7CC-05EE-DB40-8B60-222E1F2E3FCA}" type="presParOf" srcId="{1AA7B5CF-E853-DD4B-B511-8F36C9F5DCF7}" destId="{CF185523-A846-5341-BE79-B8B2EB6F4791}"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EC44D7-E8CE-8C45-8B11-A03B1B01455D}"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35934989-48A1-6C4E-9178-76A6F45A27AC}">
      <dgm:prSet/>
      <dgm:spPr/>
      <dgm:t>
        <a:bodyPr/>
        <a:lstStyle/>
        <a:p>
          <a:pPr>
            <a:buFont typeface="+mj-lt"/>
            <a:buAutoNum type="arabicPeriod"/>
          </a:pPr>
          <a:r>
            <a:rPr lang="en-US" b="0" i="0" u="none">
              <a:latin typeface="Big Caslon Medium" panose="02000603090000020003" pitchFamily="2" charset="-79"/>
              <a:cs typeface="Big Caslon Medium" panose="02000603090000020003" pitchFamily="2" charset="-79"/>
            </a:rPr>
            <a:t>Smaller upper airway (comparing with adults) with subglottic area is the narrowest. </a:t>
          </a:r>
        </a:p>
      </dgm:t>
    </dgm:pt>
    <dgm:pt modelId="{5EDE9989-13CE-E74B-B3F1-0B10077816BF}" type="parTrans" cxnId="{7066CFE5-5EC5-374A-AC1F-FBA336A50C3A}">
      <dgm:prSet/>
      <dgm:spPr/>
      <dgm:t>
        <a:bodyPr/>
        <a:lstStyle/>
        <a:p>
          <a:endParaRPr lang="en-US">
            <a:latin typeface="Big Caslon Medium" panose="02000603090000020003" pitchFamily="2" charset="-79"/>
            <a:cs typeface="Big Caslon Medium" panose="02000603090000020003" pitchFamily="2" charset="-79"/>
          </a:endParaRPr>
        </a:p>
      </dgm:t>
    </dgm:pt>
    <dgm:pt modelId="{0159905C-4842-A94C-B7DF-73CA408CA1BD}" type="sibTrans" cxnId="{7066CFE5-5EC5-374A-AC1F-FBA336A50C3A}">
      <dgm:prSet/>
      <dgm:spPr/>
      <dgm:t>
        <a:bodyPr/>
        <a:lstStyle/>
        <a:p>
          <a:endParaRPr lang="en-US">
            <a:latin typeface="Big Caslon Medium" panose="02000603090000020003" pitchFamily="2" charset="-79"/>
            <a:cs typeface="Big Caslon Medium" panose="02000603090000020003" pitchFamily="2" charset="-79"/>
          </a:endParaRPr>
        </a:p>
      </dgm:t>
    </dgm:pt>
    <dgm:pt modelId="{DD6504DA-9FA9-584A-AE6A-8EB1DD9BA9AE}">
      <dgm:prSet/>
      <dgm:spPr/>
      <dgm:t>
        <a:bodyPr/>
        <a:lstStyle/>
        <a:p>
          <a:pPr>
            <a:buFont typeface="+mj-lt"/>
            <a:buAutoNum type="arabicPeriod"/>
          </a:pPr>
          <a:r>
            <a:rPr lang="en-US" b="0" i="0" u="none">
              <a:latin typeface="Big Caslon Medium" panose="02000603090000020003" pitchFamily="2" charset="-79"/>
              <a:cs typeface="Big Caslon Medium" panose="02000603090000020003" pitchFamily="2" charset="-79"/>
            </a:rPr>
            <a:t>Immature stage of lung development present with fewer number of alveoli , smaller intrathoracic airway caliber , and underdeveloped collateral ventilation </a:t>
          </a:r>
        </a:p>
      </dgm:t>
    </dgm:pt>
    <dgm:pt modelId="{83550874-9A30-FD42-930D-7F4E3CFB6E79}" type="parTrans" cxnId="{4D7AE0D5-0934-FF45-A48F-5C036BE066B9}">
      <dgm:prSet/>
      <dgm:spPr/>
      <dgm:t>
        <a:bodyPr/>
        <a:lstStyle/>
        <a:p>
          <a:endParaRPr lang="en-US">
            <a:latin typeface="Big Caslon Medium" panose="02000603090000020003" pitchFamily="2" charset="-79"/>
            <a:cs typeface="Big Caslon Medium" panose="02000603090000020003" pitchFamily="2" charset="-79"/>
          </a:endParaRPr>
        </a:p>
      </dgm:t>
    </dgm:pt>
    <dgm:pt modelId="{9A082C10-2184-1845-98AA-45FEFB717DB9}" type="sibTrans" cxnId="{4D7AE0D5-0934-FF45-A48F-5C036BE066B9}">
      <dgm:prSet/>
      <dgm:spPr/>
      <dgm:t>
        <a:bodyPr/>
        <a:lstStyle/>
        <a:p>
          <a:endParaRPr lang="en-US">
            <a:latin typeface="Big Caslon Medium" panose="02000603090000020003" pitchFamily="2" charset="-79"/>
            <a:cs typeface="Big Caslon Medium" panose="02000603090000020003" pitchFamily="2" charset="-79"/>
          </a:endParaRPr>
        </a:p>
      </dgm:t>
    </dgm:pt>
    <dgm:pt modelId="{E862CF4C-4C03-8E4E-BCCE-30A1CAB0B994}">
      <dgm:prSet/>
      <dgm:spPr/>
      <dgm:t>
        <a:bodyPr/>
        <a:lstStyle/>
        <a:p>
          <a:pPr>
            <a:buFont typeface="+mj-lt"/>
            <a:buAutoNum type="arabicPeriod"/>
          </a:pPr>
          <a:r>
            <a:rPr lang="en-US" b="0" i="0" u="none">
              <a:latin typeface="Big Caslon Medium" panose="02000603090000020003" pitchFamily="2" charset="-79"/>
              <a:cs typeface="Big Caslon Medium" panose="02000603090000020003" pitchFamily="2" charset="-79"/>
            </a:rPr>
            <a:t>Infant respiratory muscle have reduced Type I muscle fibers(specially the diaphragm) </a:t>
          </a:r>
        </a:p>
      </dgm:t>
    </dgm:pt>
    <dgm:pt modelId="{1D8C2B4E-2AF1-6141-B82D-3125349C68C8}" type="parTrans" cxnId="{37E82CB2-77B0-9D4B-A4D4-EFA885550B16}">
      <dgm:prSet/>
      <dgm:spPr/>
      <dgm:t>
        <a:bodyPr/>
        <a:lstStyle/>
        <a:p>
          <a:endParaRPr lang="en-US">
            <a:latin typeface="Big Caslon Medium" panose="02000603090000020003" pitchFamily="2" charset="-79"/>
            <a:cs typeface="Big Caslon Medium" panose="02000603090000020003" pitchFamily="2" charset="-79"/>
          </a:endParaRPr>
        </a:p>
      </dgm:t>
    </dgm:pt>
    <dgm:pt modelId="{5A21939D-9089-8447-A3B8-5CEDE2C4F387}" type="sibTrans" cxnId="{37E82CB2-77B0-9D4B-A4D4-EFA885550B16}">
      <dgm:prSet/>
      <dgm:spPr/>
      <dgm:t>
        <a:bodyPr/>
        <a:lstStyle/>
        <a:p>
          <a:endParaRPr lang="en-US">
            <a:latin typeface="Big Caslon Medium" panose="02000603090000020003" pitchFamily="2" charset="-79"/>
            <a:cs typeface="Big Caslon Medium" panose="02000603090000020003" pitchFamily="2" charset="-79"/>
          </a:endParaRPr>
        </a:p>
      </dgm:t>
    </dgm:pt>
    <dgm:pt modelId="{3DB5DC65-CE38-004B-8DC7-90F1EB27586F}">
      <dgm:prSet/>
      <dgm:spPr/>
      <dgm:t>
        <a:bodyPr/>
        <a:lstStyle/>
        <a:p>
          <a:pPr>
            <a:buFont typeface="+mj-lt"/>
            <a:buAutoNum type="arabicPeriod"/>
          </a:pPr>
          <a:r>
            <a:rPr lang="en-US" b="0" i="0" u="none">
              <a:latin typeface="Big Caslon Medium" panose="02000603090000020003" pitchFamily="2" charset="-79"/>
              <a:cs typeface="Big Caslon Medium" panose="02000603090000020003" pitchFamily="2" charset="-79"/>
            </a:rPr>
            <a:t>Bradypnea , Apnea, or tachypnea results commonly from immaturity of respiratory center</a:t>
          </a:r>
        </a:p>
      </dgm:t>
    </dgm:pt>
    <dgm:pt modelId="{2BBA506F-D783-9A4F-A040-5C92EA05F63E}" type="parTrans" cxnId="{7F467004-653B-1944-B714-09DEFFB9A577}">
      <dgm:prSet/>
      <dgm:spPr/>
      <dgm:t>
        <a:bodyPr/>
        <a:lstStyle/>
        <a:p>
          <a:endParaRPr lang="en-US">
            <a:latin typeface="Big Caslon Medium" panose="02000603090000020003" pitchFamily="2" charset="-79"/>
            <a:cs typeface="Big Caslon Medium" panose="02000603090000020003" pitchFamily="2" charset="-79"/>
          </a:endParaRPr>
        </a:p>
      </dgm:t>
    </dgm:pt>
    <dgm:pt modelId="{507DDA7F-DE6E-9446-9BD0-F68E0B6FF15F}" type="sibTrans" cxnId="{7F467004-653B-1944-B714-09DEFFB9A577}">
      <dgm:prSet/>
      <dgm:spPr/>
      <dgm:t>
        <a:bodyPr/>
        <a:lstStyle/>
        <a:p>
          <a:endParaRPr lang="en-US">
            <a:latin typeface="Big Caslon Medium" panose="02000603090000020003" pitchFamily="2" charset="-79"/>
            <a:cs typeface="Big Caslon Medium" panose="02000603090000020003" pitchFamily="2" charset="-79"/>
          </a:endParaRPr>
        </a:p>
      </dgm:t>
    </dgm:pt>
    <dgm:pt modelId="{7A7230A2-274C-314A-90C1-4F34B9282E86}" type="pres">
      <dgm:prSet presAssocID="{D2EC44D7-E8CE-8C45-8B11-A03B1B01455D}" presName="diagram" presStyleCnt="0">
        <dgm:presLayoutVars>
          <dgm:dir/>
          <dgm:resizeHandles val="exact"/>
        </dgm:presLayoutVars>
      </dgm:prSet>
      <dgm:spPr/>
    </dgm:pt>
    <dgm:pt modelId="{FE4674C9-39B9-534B-9196-3E7BB2FAD51E}" type="pres">
      <dgm:prSet presAssocID="{35934989-48A1-6C4E-9178-76A6F45A27AC}" presName="node" presStyleLbl="node1" presStyleIdx="0" presStyleCnt="4">
        <dgm:presLayoutVars>
          <dgm:bulletEnabled val="1"/>
        </dgm:presLayoutVars>
      </dgm:prSet>
      <dgm:spPr/>
    </dgm:pt>
    <dgm:pt modelId="{D6387D4C-179A-B241-A433-D343029366EA}" type="pres">
      <dgm:prSet presAssocID="{0159905C-4842-A94C-B7DF-73CA408CA1BD}" presName="sibTrans" presStyleCnt="0"/>
      <dgm:spPr/>
    </dgm:pt>
    <dgm:pt modelId="{E6541EF3-6CA0-7141-8621-A84ADCC0D34C}" type="pres">
      <dgm:prSet presAssocID="{DD6504DA-9FA9-584A-AE6A-8EB1DD9BA9AE}" presName="node" presStyleLbl="node1" presStyleIdx="1" presStyleCnt="4">
        <dgm:presLayoutVars>
          <dgm:bulletEnabled val="1"/>
        </dgm:presLayoutVars>
      </dgm:prSet>
      <dgm:spPr/>
    </dgm:pt>
    <dgm:pt modelId="{98789EEE-66C3-404B-B411-220AC45A7739}" type="pres">
      <dgm:prSet presAssocID="{9A082C10-2184-1845-98AA-45FEFB717DB9}" presName="sibTrans" presStyleCnt="0"/>
      <dgm:spPr/>
    </dgm:pt>
    <dgm:pt modelId="{DEC11588-7715-714C-989B-EA08399CECFD}" type="pres">
      <dgm:prSet presAssocID="{E862CF4C-4C03-8E4E-BCCE-30A1CAB0B994}" presName="node" presStyleLbl="node1" presStyleIdx="2" presStyleCnt="4">
        <dgm:presLayoutVars>
          <dgm:bulletEnabled val="1"/>
        </dgm:presLayoutVars>
      </dgm:prSet>
      <dgm:spPr/>
    </dgm:pt>
    <dgm:pt modelId="{B1CD074C-A1DF-DC4B-AEAE-850271667A76}" type="pres">
      <dgm:prSet presAssocID="{5A21939D-9089-8447-A3B8-5CEDE2C4F387}" presName="sibTrans" presStyleCnt="0"/>
      <dgm:spPr/>
    </dgm:pt>
    <dgm:pt modelId="{C8AD02DD-BB63-6B4F-A7E6-620597C79365}" type="pres">
      <dgm:prSet presAssocID="{3DB5DC65-CE38-004B-8DC7-90F1EB27586F}" presName="node" presStyleLbl="node1" presStyleIdx="3" presStyleCnt="4">
        <dgm:presLayoutVars>
          <dgm:bulletEnabled val="1"/>
        </dgm:presLayoutVars>
      </dgm:prSet>
      <dgm:spPr/>
    </dgm:pt>
  </dgm:ptLst>
  <dgm:cxnLst>
    <dgm:cxn modelId="{7F467004-653B-1944-B714-09DEFFB9A577}" srcId="{D2EC44D7-E8CE-8C45-8B11-A03B1B01455D}" destId="{3DB5DC65-CE38-004B-8DC7-90F1EB27586F}" srcOrd="3" destOrd="0" parTransId="{2BBA506F-D783-9A4F-A040-5C92EA05F63E}" sibTransId="{507DDA7F-DE6E-9446-9BD0-F68E0B6FF15F}"/>
    <dgm:cxn modelId="{3EE7300C-5D96-5C44-A974-5013A29CA7BC}" type="presOf" srcId="{D2EC44D7-E8CE-8C45-8B11-A03B1B01455D}" destId="{7A7230A2-274C-314A-90C1-4F34B9282E86}" srcOrd="0" destOrd="0" presId="urn:microsoft.com/office/officeart/2005/8/layout/default"/>
    <dgm:cxn modelId="{174BEB93-E7F0-9845-BFCC-4A4E99FBFD56}" type="presOf" srcId="{35934989-48A1-6C4E-9178-76A6F45A27AC}" destId="{FE4674C9-39B9-534B-9196-3E7BB2FAD51E}" srcOrd="0" destOrd="0" presId="urn:microsoft.com/office/officeart/2005/8/layout/default"/>
    <dgm:cxn modelId="{37E82CB2-77B0-9D4B-A4D4-EFA885550B16}" srcId="{D2EC44D7-E8CE-8C45-8B11-A03B1B01455D}" destId="{E862CF4C-4C03-8E4E-BCCE-30A1CAB0B994}" srcOrd="2" destOrd="0" parTransId="{1D8C2B4E-2AF1-6141-B82D-3125349C68C8}" sibTransId="{5A21939D-9089-8447-A3B8-5CEDE2C4F387}"/>
    <dgm:cxn modelId="{1C57A8CC-EB74-9848-81CB-515A79BD82B8}" type="presOf" srcId="{3DB5DC65-CE38-004B-8DC7-90F1EB27586F}" destId="{C8AD02DD-BB63-6B4F-A7E6-620597C79365}" srcOrd="0" destOrd="0" presId="urn:microsoft.com/office/officeart/2005/8/layout/default"/>
    <dgm:cxn modelId="{4D7AE0D5-0934-FF45-A48F-5C036BE066B9}" srcId="{D2EC44D7-E8CE-8C45-8B11-A03B1B01455D}" destId="{DD6504DA-9FA9-584A-AE6A-8EB1DD9BA9AE}" srcOrd="1" destOrd="0" parTransId="{83550874-9A30-FD42-930D-7F4E3CFB6E79}" sibTransId="{9A082C10-2184-1845-98AA-45FEFB717DB9}"/>
    <dgm:cxn modelId="{7066CFE5-5EC5-374A-AC1F-FBA336A50C3A}" srcId="{D2EC44D7-E8CE-8C45-8B11-A03B1B01455D}" destId="{35934989-48A1-6C4E-9178-76A6F45A27AC}" srcOrd="0" destOrd="0" parTransId="{5EDE9989-13CE-E74B-B3F1-0B10077816BF}" sibTransId="{0159905C-4842-A94C-B7DF-73CA408CA1BD}"/>
    <dgm:cxn modelId="{18A79BEA-EBF5-9E45-B637-F175FAF9FED7}" type="presOf" srcId="{E862CF4C-4C03-8E4E-BCCE-30A1CAB0B994}" destId="{DEC11588-7715-714C-989B-EA08399CECFD}" srcOrd="0" destOrd="0" presId="urn:microsoft.com/office/officeart/2005/8/layout/default"/>
    <dgm:cxn modelId="{A582AEF9-895C-BC49-A549-F6A3F09DFFC7}" type="presOf" srcId="{DD6504DA-9FA9-584A-AE6A-8EB1DD9BA9AE}" destId="{E6541EF3-6CA0-7141-8621-A84ADCC0D34C}" srcOrd="0" destOrd="0" presId="urn:microsoft.com/office/officeart/2005/8/layout/default"/>
    <dgm:cxn modelId="{8D1D6ED4-487A-BB48-8CCE-0EE4351BBBBC}" type="presParOf" srcId="{7A7230A2-274C-314A-90C1-4F34B9282E86}" destId="{FE4674C9-39B9-534B-9196-3E7BB2FAD51E}" srcOrd="0" destOrd="0" presId="urn:microsoft.com/office/officeart/2005/8/layout/default"/>
    <dgm:cxn modelId="{DC97E0B1-C7D4-E14A-91EA-3655CD88F629}" type="presParOf" srcId="{7A7230A2-274C-314A-90C1-4F34B9282E86}" destId="{D6387D4C-179A-B241-A433-D343029366EA}" srcOrd="1" destOrd="0" presId="urn:microsoft.com/office/officeart/2005/8/layout/default"/>
    <dgm:cxn modelId="{6F0DCD75-034B-DC47-B8F5-0C7D02429E7B}" type="presParOf" srcId="{7A7230A2-274C-314A-90C1-4F34B9282E86}" destId="{E6541EF3-6CA0-7141-8621-A84ADCC0D34C}" srcOrd="2" destOrd="0" presId="urn:microsoft.com/office/officeart/2005/8/layout/default"/>
    <dgm:cxn modelId="{1CADDAE6-C92C-0245-94C3-448AAD595502}" type="presParOf" srcId="{7A7230A2-274C-314A-90C1-4F34B9282E86}" destId="{98789EEE-66C3-404B-B411-220AC45A7739}" srcOrd="3" destOrd="0" presId="urn:microsoft.com/office/officeart/2005/8/layout/default"/>
    <dgm:cxn modelId="{5DFD3EB0-6093-2D4E-97F3-161BD55F13D6}" type="presParOf" srcId="{7A7230A2-274C-314A-90C1-4F34B9282E86}" destId="{DEC11588-7715-714C-989B-EA08399CECFD}" srcOrd="4" destOrd="0" presId="urn:microsoft.com/office/officeart/2005/8/layout/default"/>
    <dgm:cxn modelId="{006F6BFC-9ACC-2142-88B3-83D1912EF46F}" type="presParOf" srcId="{7A7230A2-274C-314A-90C1-4F34B9282E86}" destId="{B1CD074C-A1DF-DC4B-AEAE-850271667A76}" srcOrd="5" destOrd="0" presId="urn:microsoft.com/office/officeart/2005/8/layout/default"/>
    <dgm:cxn modelId="{E537CAC5-ADDC-ED42-A8A4-E7EEA2317848}" type="presParOf" srcId="{7A7230A2-274C-314A-90C1-4F34B9282E86}" destId="{C8AD02DD-BB63-6B4F-A7E6-620597C7936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C7DDF-590B-E744-8656-3A47208623AD}">
      <dsp:nvSpPr>
        <dsp:cNvPr id="0" name=""/>
        <dsp:cNvSpPr/>
      </dsp:nvSpPr>
      <dsp:spPr>
        <a:xfrm rot="5400000">
          <a:off x="4726422" y="-1728037"/>
          <a:ext cx="1273066" cy="504748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Big Caslon Medium" panose="02000603090000020003" pitchFamily="2" charset="-79"/>
              <a:cs typeface="Big Caslon Medium" panose="02000603090000020003" pitchFamily="2" charset="-79"/>
            </a:rPr>
            <a:t>Type 1: Hypoxemic Respiratory Failure</a:t>
          </a:r>
        </a:p>
        <a:p>
          <a:pPr marL="171450" lvl="1" indent="-171450" algn="l" defTabSz="755650">
            <a:lnSpc>
              <a:spcPct val="90000"/>
            </a:lnSpc>
            <a:spcBef>
              <a:spcPct val="0"/>
            </a:spcBef>
            <a:spcAft>
              <a:spcPct val="15000"/>
            </a:spcAft>
            <a:buChar char="•"/>
          </a:pPr>
          <a:r>
            <a:rPr lang="en-US" sz="1700" kern="1200" dirty="0">
              <a:latin typeface="Big Caslon Medium" panose="02000603090000020003" pitchFamily="2" charset="-79"/>
              <a:cs typeface="Big Caslon Medium" panose="02000603090000020003" pitchFamily="2" charset="-79"/>
            </a:rPr>
            <a:t>Type 2: Hypercapnic Respiratory Failure</a:t>
          </a:r>
        </a:p>
        <a:p>
          <a:pPr marL="171450" lvl="1" indent="-171450" algn="l" defTabSz="755650">
            <a:lnSpc>
              <a:spcPct val="90000"/>
            </a:lnSpc>
            <a:spcBef>
              <a:spcPct val="0"/>
            </a:spcBef>
            <a:spcAft>
              <a:spcPct val="15000"/>
            </a:spcAft>
            <a:buChar char="•"/>
          </a:pPr>
          <a:r>
            <a:rPr lang="en-US" sz="1700" kern="1200" dirty="0">
              <a:latin typeface="Big Caslon Medium" panose="02000603090000020003" pitchFamily="2" charset="-79"/>
              <a:cs typeface="Big Caslon Medium" panose="02000603090000020003" pitchFamily="2" charset="-79"/>
            </a:rPr>
            <a:t>Type 3: Peri-Operative Respiratory Failure</a:t>
          </a:r>
        </a:p>
        <a:p>
          <a:pPr marL="171450" lvl="1" indent="-171450" algn="l" defTabSz="755650">
            <a:lnSpc>
              <a:spcPct val="90000"/>
            </a:lnSpc>
            <a:spcBef>
              <a:spcPct val="0"/>
            </a:spcBef>
            <a:spcAft>
              <a:spcPct val="15000"/>
            </a:spcAft>
            <a:buChar char="•"/>
          </a:pPr>
          <a:r>
            <a:rPr lang="en-US" sz="1700" kern="1200" dirty="0">
              <a:latin typeface="Big Caslon Medium" panose="02000603090000020003" pitchFamily="2" charset="-79"/>
              <a:cs typeface="Big Caslon Medium" panose="02000603090000020003" pitchFamily="2" charset="-79"/>
            </a:rPr>
            <a:t>Type 4: Shock </a:t>
          </a:r>
        </a:p>
      </dsp:txBody>
      <dsp:txXfrm rot="-5400000">
        <a:off x="2839211" y="221320"/>
        <a:ext cx="4985342" cy="1148774"/>
      </dsp:txXfrm>
    </dsp:sp>
    <dsp:sp modelId="{EE4F096A-E185-E04E-A69B-B72BAFD8B453}">
      <dsp:nvSpPr>
        <dsp:cNvPr id="0" name=""/>
        <dsp:cNvSpPr/>
      </dsp:nvSpPr>
      <dsp:spPr>
        <a:xfrm>
          <a:off x="0" y="39"/>
          <a:ext cx="2839211" cy="15913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Big Caslon Medium" panose="02000603090000020003" pitchFamily="2" charset="-79"/>
              <a:cs typeface="Big Caslon Medium" panose="02000603090000020003" pitchFamily="2" charset="-79"/>
            </a:rPr>
            <a:t>Gas Exchange Abnormality</a:t>
          </a:r>
        </a:p>
      </dsp:txBody>
      <dsp:txXfrm>
        <a:off x="77682" y="77721"/>
        <a:ext cx="2683847" cy="1435968"/>
      </dsp:txXfrm>
    </dsp:sp>
    <dsp:sp modelId="{911B7BBA-6283-B644-B6E2-23A507708049}">
      <dsp:nvSpPr>
        <dsp:cNvPr id="0" name=""/>
        <dsp:cNvSpPr/>
      </dsp:nvSpPr>
      <dsp:spPr>
        <a:xfrm rot="5400000">
          <a:off x="4726422" y="-57138"/>
          <a:ext cx="1273066" cy="504748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Big Caslon Medium" panose="02000603090000020003" pitchFamily="2" charset="-79"/>
              <a:cs typeface="Big Caslon Medium" panose="02000603090000020003" pitchFamily="2" charset="-79"/>
            </a:rPr>
            <a:t>Acute: over minutes to hours </a:t>
          </a:r>
        </a:p>
        <a:p>
          <a:pPr marL="171450" lvl="1" indent="-171450" algn="l" defTabSz="755650">
            <a:lnSpc>
              <a:spcPct val="90000"/>
            </a:lnSpc>
            <a:spcBef>
              <a:spcPct val="0"/>
            </a:spcBef>
            <a:spcAft>
              <a:spcPct val="15000"/>
            </a:spcAft>
            <a:buChar char="•"/>
          </a:pPr>
          <a:r>
            <a:rPr lang="en-US" sz="1700" kern="1200" dirty="0">
              <a:latin typeface="Big Caslon Medium" panose="02000603090000020003" pitchFamily="2" charset="-79"/>
              <a:cs typeface="Big Caslon Medium" panose="02000603090000020003" pitchFamily="2" charset="-79"/>
            </a:rPr>
            <a:t>Chronic: in several days or longer (longstanding) </a:t>
          </a:r>
        </a:p>
      </dsp:txBody>
      <dsp:txXfrm rot="-5400000">
        <a:off x="2839211" y="1892219"/>
        <a:ext cx="4985342" cy="1148774"/>
      </dsp:txXfrm>
    </dsp:sp>
    <dsp:sp modelId="{C775F354-7FF0-3544-85C4-B73868C42F8B}">
      <dsp:nvSpPr>
        <dsp:cNvPr id="0" name=""/>
        <dsp:cNvSpPr/>
      </dsp:nvSpPr>
      <dsp:spPr>
        <a:xfrm>
          <a:off x="0" y="1670939"/>
          <a:ext cx="2839211" cy="15913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Big Caslon Medium" panose="02000603090000020003" pitchFamily="2" charset="-79"/>
              <a:cs typeface="Big Caslon Medium" panose="02000603090000020003" pitchFamily="2" charset="-79"/>
            </a:rPr>
            <a:t>Duration </a:t>
          </a:r>
        </a:p>
      </dsp:txBody>
      <dsp:txXfrm>
        <a:off x="77682" y="1748621"/>
        <a:ext cx="2683847" cy="1435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921B8-CB61-3348-A993-A683B1347F99}">
      <dsp:nvSpPr>
        <dsp:cNvPr id="0" name=""/>
        <dsp:cNvSpPr/>
      </dsp:nvSpPr>
      <dsp:spPr>
        <a:xfrm rot="5400000">
          <a:off x="1213517" y="1190147"/>
          <a:ext cx="1052582" cy="1198328"/>
        </a:xfrm>
        <a:prstGeom prst="bentUpArrow">
          <a:avLst>
            <a:gd name="adj1" fmla="val 32840"/>
            <a:gd name="adj2" fmla="val 25000"/>
            <a:gd name="adj3" fmla="val 35780"/>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B3B7E2-FEDF-4A4D-861A-33655DB1FCA0}">
      <dsp:nvSpPr>
        <dsp:cNvPr id="0" name=""/>
        <dsp:cNvSpPr/>
      </dsp:nvSpPr>
      <dsp:spPr>
        <a:xfrm>
          <a:off x="1106098" y="32863"/>
          <a:ext cx="1771929" cy="1240293"/>
        </a:xfrm>
        <a:prstGeom prst="roundRect">
          <a:avLst>
            <a:gd name="adj"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Damage to Lung Tissue </a:t>
          </a:r>
        </a:p>
      </dsp:txBody>
      <dsp:txXfrm>
        <a:off x="1166655" y="93420"/>
        <a:ext cx="1650815" cy="1119179"/>
      </dsp:txXfrm>
    </dsp:sp>
    <dsp:sp modelId="{FD5782E5-9414-5245-82DA-1D4600AE5AF8}">
      <dsp:nvSpPr>
        <dsp:cNvPr id="0" name=""/>
        <dsp:cNvSpPr/>
      </dsp:nvSpPr>
      <dsp:spPr>
        <a:xfrm>
          <a:off x="2847209" y="152555"/>
          <a:ext cx="4147283" cy="1002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None/>
          </a:pPr>
          <a:r>
            <a:rPr lang="en-US" sz="1800" kern="1200" dirty="0"/>
            <a:t> Prevents adequate oxygenation of the blood (hypoxemia)</a:t>
          </a:r>
        </a:p>
      </dsp:txBody>
      <dsp:txXfrm>
        <a:off x="2847209" y="152555"/>
        <a:ext cx="4147283" cy="1002459"/>
      </dsp:txXfrm>
    </dsp:sp>
    <dsp:sp modelId="{74FED857-34A9-F047-8680-429B0391C58E}">
      <dsp:nvSpPr>
        <dsp:cNvPr id="0" name=""/>
        <dsp:cNvSpPr/>
      </dsp:nvSpPr>
      <dsp:spPr>
        <a:xfrm rot="5400000">
          <a:off x="3368687" y="2583405"/>
          <a:ext cx="1052582" cy="1198328"/>
        </a:xfrm>
        <a:prstGeom prst="bentUpArrow">
          <a:avLst>
            <a:gd name="adj1" fmla="val 32840"/>
            <a:gd name="adj2" fmla="val 25000"/>
            <a:gd name="adj3" fmla="val 35780"/>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A12356-833F-BD4B-AEA4-E8291FCD0615}">
      <dsp:nvSpPr>
        <dsp:cNvPr id="0" name=""/>
        <dsp:cNvSpPr/>
      </dsp:nvSpPr>
      <dsp:spPr>
        <a:xfrm>
          <a:off x="3089817" y="1416596"/>
          <a:ext cx="1771929" cy="1240293"/>
        </a:xfrm>
        <a:prstGeom prst="roundRect">
          <a:avLst>
            <a:gd name="adj"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Remaining normal lung is still sufficient to excrete the carbon dioxide being produced by tissue metabolism</a:t>
          </a:r>
        </a:p>
      </dsp:txBody>
      <dsp:txXfrm>
        <a:off x="3150374" y="1477153"/>
        <a:ext cx="1650815" cy="1119179"/>
      </dsp:txXfrm>
    </dsp:sp>
    <dsp:sp modelId="{CD6D85F5-712A-2045-AA74-C51FFA5FC22E}">
      <dsp:nvSpPr>
        <dsp:cNvPr id="0" name=""/>
        <dsp:cNvSpPr/>
      </dsp:nvSpPr>
      <dsp:spPr>
        <a:xfrm>
          <a:off x="4901542" y="1534887"/>
          <a:ext cx="4640907" cy="1002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None/>
          </a:pPr>
          <a:r>
            <a:rPr lang="en-US" sz="1800" kern="1200" dirty="0"/>
            <a:t>Less functioning lung tissue is required for carbon dioxide excretion than is needed for oxygenation of the blood.</a:t>
          </a:r>
        </a:p>
      </dsp:txBody>
      <dsp:txXfrm>
        <a:off x="4901542" y="1534887"/>
        <a:ext cx="4640907" cy="1002459"/>
      </dsp:txXfrm>
    </dsp:sp>
    <dsp:sp modelId="{FE1EEB70-8776-1A4F-9D06-5FB60142B340}">
      <dsp:nvSpPr>
        <dsp:cNvPr id="0" name=""/>
        <dsp:cNvSpPr/>
      </dsp:nvSpPr>
      <dsp:spPr>
        <a:xfrm>
          <a:off x="5244987" y="2809855"/>
          <a:ext cx="1771929" cy="1240293"/>
        </a:xfrm>
        <a:prstGeom prst="roundRect">
          <a:avLst>
            <a:gd name="adj"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Lung Failure </a:t>
          </a:r>
        </a:p>
      </dsp:txBody>
      <dsp:txXfrm>
        <a:off x="5305544" y="2870412"/>
        <a:ext cx="1650815" cy="1119179"/>
      </dsp:txXfrm>
    </dsp:sp>
    <dsp:sp modelId="{47D53DA6-E4A8-904D-A438-421588A3B2D8}">
      <dsp:nvSpPr>
        <dsp:cNvPr id="0" name=""/>
        <dsp:cNvSpPr/>
      </dsp:nvSpPr>
      <dsp:spPr>
        <a:xfrm>
          <a:off x="7037974" y="2944666"/>
          <a:ext cx="2368587" cy="1002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Hypoxemic Respiratory Failure</a:t>
          </a:r>
        </a:p>
      </dsp:txBody>
      <dsp:txXfrm>
        <a:off x="7037974" y="2944666"/>
        <a:ext cx="2368587" cy="10024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A84F2-8A42-E54E-89AD-40CDC35FB200}">
      <dsp:nvSpPr>
        <dsp:cNvPr id="0" name=""/>
        <dsp:cNvSpPr/>
      </dsp:nvSpPr>
      <dsp:spPr>
        <a:xfrm rot="5400000">
          <a:off x="2600158" y="1305337"/>
          <a:ext cx="740016" cy="842482"/>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E2964A-2F9C-0D48-B1C2-60DADBC5F0EC}">
      <dsp:nvSpPr>
        <dsp:cNvPr id="0" name=""/>
        <dsp:cNvSpPr/>
      </dsp:nvSpPr>
      <dsp:spPr>
        <a:xfrm>
          <a:off x="0" y="136015"/>
          <a:ext cx="4865207" cy="1237478"/>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Reduced ventilatory effort, or inability to overcome increased resistance to ventilation </a:t>
          </a:r>
        </a:p>
      </dsp:txBody>
      <dsp:txXfrm>
        <a:off x="60420" y="196435"/>
        <a:ext cx="4744367" cy="1116638"/>
      </dsp:txXfrm>
    </dsp:sp>
    <dsp:sp modelId="{1694DC3F-604E-2248-BE79-AE5A9996321C}">
      <dsp:nvSpPr>
        <dsp:cNvPr id="0" name=""/>
        <dsp:cNvSpPr/>
      </dsp:nvSpPr>
      <dsp:spPr>
        <a:xfrm>
          <a:off x="3056085" y="568178"/>
          <a:ext cx="906040" cy="704777"/>
        </a:xfrm>
        <a:prstGeom prst="rect">
          <a:avLst/>
        </a:prstGeom>
        <a:noFill/>
        <a:ln>
          <a:noFill/>
        </a:ln>
        <a:effectLst/>
      </dsp:spPr>
      <dsp:style>
        <a:lnRef idx="0">
          <a:scrgbClr r="0" g="0" b="0"/>
        </a:lnRef>
        <a:fillRef idx="0">
          <a:scrgbClr r="0" g="0" b="0"/>
        </a:fillRef>
        <a:effectRef idx="0">
          <a:scrgbClr r="0" g="0" b="0"/>
        </a:effectRef>
        <a:fontRef idx="minor"/>
      </dsp:style>
    </dsp:sp>
    <dsp:sp modelId="{65336B3A-F5FB-7245-A5C8-9D4CAEF48B2B}">
      <dsp:nvSpPr>
        <dsp:cNvPr id="0" name=""/>
        <dsp:cNvSpPr/>
      </dsp:nvSpPr>
      <dsp:spPr>
        <a:xfrm rot="5400000">
          <a:off x="4033162" y="2296742"/>
          <a:ext cx="740016" cy="842482"/>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D3D230-C518-3645-A270-38D2AE7CEF35}">
      <dsp:nvSpPr>
        <dsp:cNvPr id="0" name=""/>
        <dsp:cNvSpPr/>
      </dsp:nvSpPr>
      <dsp:spPr>
        <a:xfrm>
          <a:off x="3426187" y="1472965"/>
          <a:ext cx="3791133" cy="871985"/>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alveolar ventilation is insufficient to excrete the carbon</a:t>
          </a:r>
        </a:p>
        <a:p>
          <a:pPr marL="0" lvl="0" indent="0" algn="ctr" defTabSz="800100">
            <a:lnSpc>
              <a:spcPct val="90000"/>
            </a:lnSpc>
            <a:spcBef>
              <a:spcPct val="0"/>
            </a:spcBef>
            <a:spcAft>
              <a:spcPct val="35000"/>
            </a:spcAft>
            <a:buNone/>
          </a:pPr>
          <a:r>
            <a:rPr lang="en-US" sz="1800" kern="1200" dirty="0"/>
            <a:t>dioxide being produced</a:t>
          </a:r>
        </a:p>
      </dsp:txBody>
      <dsp:txXfrm>
        <a:off x="3468761" y="1515539"/>
        <a:ext cx="3705985" cy="786837"/>
      </dsp:txXfrm>
    </dsp:sp>
    <dsp:sp modelId="{EB544B9C-C1BF-664A-828F-8B64CDE1EA8A}">
      <dsp:nvSpPr>
        <dsp:cNvPr id="0" name=""/>
        <dsp:cNvSpPr/>
      </dsp:nvSpPr>
      <dsp:spPr>
        <a:xfrm>
          <a:off x="4854348" y="1547705"/>
          <a:ext cx="906040" cy="704777"/>
        </a:xfrm>
        <a:prstGeom prst="rect">
          <a:avLst/>
        </a:prstGeom>
        <a:noFill/>
        <a:ln>
          <a:noFill/>
        </a:ln>
        <a:effectLst/>
      </dsp:spPr>
      <dsp:style>
        <a:lnRef idx="0">
          <a:scrgbClr r="0" g="0" b="0"/>
        </a:lnRef>
        <a:fillRef idx="0">
          <a:scrgbClr r="0" g="0" b="0"/>
        </a:fillRef>
        <a:effectRef idx="0">
          <a:scrgbClr r="0" g="0" b="0"/>
        </a:effectRef>
        <a:fontRef idx="minor"/>
      </dsp:style>
    </dsp:sp>
    <dsp:sp modelId="{1B9482BE-A877-D742-9B50-A09CC18E540B}">
      <dsp:nvSpPr>
        <dsp:cNvPr id="0" name=""/>
        <dsp:cNvSpPr/>
      </dsp:nvSpPr>
      <dsp:spPr>
        <a:xfrm rot="5400000">
          <a:off x="6236314" y="3264392"/>
          <a:ext cx="740016" cy="842482"/>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04914-A89C-B346-8F82-47A5FCCEE2A0}">
      <dsp:nvSpPr>
        <dsp:cNvPr id="0" name=""/>
        <dsp:cNvSpPr/>
      </dsp:nvSpPr>
      <dsp:spPr>
        <a:xfrm>
          <a:off x="4901856" y="2460550"/>
          <a:ext cx="3983851" cy="871985"/>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lung is affected as a whole, and thus carbon dioxide accumulates. </a:t>
          </a:r>
        </a:p>
      </dsp:txBody>
      <dsp:txXfrm>
        <a:off x="4944430" y="2503124"/>
        <a:ext cx="3898703" cy="786837"/>
      </dsp:txXfrm>
    </dsp:sp>
    <dsp:sp modelId="{A27ED244-08B4-8640-88B8-D7D99D17C99B}">
      <dsp:nvSpPr>
        <dsp:cNvPr id="0" name=""/>
        <dsp:cNvSpPr/>
      </dsp:nvSpPr>
      <dsp:spPr>
        <a:xfrm>
          <a:off x="7286006" y="2527233"/>
          <a:ext cx="906040" cy="704777"/>
        </a:xfrm>
        <a:prstGeom prst="rect">
          <a:avLst/>
        </a:prstGeom>
        <a:noFill/>
        <a:ln>
          <a:noFill/>
        </a:ln>
        <a:effectLst/>
      </dsp:spPr>
      <dsp:style>
        <a:lnRef idx="0">
          <a:scrgbClr r="0" g="0" b="0"/>
        </a:lnRef>
        <a:fillRef idx="0">
          <a:scrgbClr r="0" g="0" b="0"/>
        </a:fillRef>
        <a:effectRef idx="0">
          <a:scrgbClr r="0" g="0" b="0"/>
        </a:effectRef>
        <a:fontRef idx="minor"/>
      </dsp:style>
    </dsp:sp>
    <dsp:sp modelId="{CF185523-A846-5341-BE79-B8B2EB6F4791}">
      <dsp:nvSpPr>
        <dsp:cNvPr id="0" name=""/>
        <dsp:cNvSpPr/>
      </dsp:nvSpPr>
      <dsp:spPr>
        <a:xfrm>
          <a:off x="7007111" y="3445911"/>
          <a:ext cx="2389301" cy="161209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ventilatory failure or Respiratory Pump Failure (leads to Hypercapnia) </a:t>
          </a:r>
        </a:p>
      </dsp:txBody>
      <dsp:txXfrm>
        <a:off x="7085821" y="3524621"/>
        <a:ext cx="2231881" cy="1454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674C9-39B9-534B-9196-3E7BB2FAD51E}">
      <dsp:nvSpPr>
        <dsp:cNvPr id="0" name=""/>
        <dsp:cNvSpPr/>
      </dsp:nvSpPr>
      <dsp:spPr>
        <a:xfrm>
          <a:off x="1311048" y="1635"/>
          <a:ext cx="2506953" cy="15041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US" sz="1600" b="0" i="0" u="none" kern="1200">
              <a:latin typeface="Big Caslon Medium" panose="02000603090000020003" pitchFamily="2" charset="-79"/>
              <a:cs typeface="Big Caslon Medium" panose="02000603090000020003" pitchFamily="2" charset="-79"/>
            </a:rPr>
            <a:t>Smaller upper airway (comparing with adults) with subglottic area is the narrowest. </a:t>
          </a:r>
        </a:p>
      </dsp:txBody>
      <dsp:txXfrm>
        <a:off x="1311048" y="1635"/>
        <a:ext cx="2506953" cy="1504172"/>
      </dsp:txXfrm>
    </dsp:sp>
    <dsp:sp modelId="{E6541EF3-6CA0-7141-8621-A84ADCC0D34C}">
      <dsp:nvSpPr>
        <dsp:cNvPr id="0" name=""/>
        <dsp:cNvSpPr/>
      </dsp:nvSpPr>
      <dsp:spPr>
        <a:xfrm>
          <a:off x="4068697" y="1635"/>
          <a:ext cx="2506953" cy="15041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US" sz="1600" b="0" i="0" u="none" kern="1200">
              <a:latin typeface="Big Caslon Medium" panose="02000603090000020003" pitchFamily="2" charset="-79"/>
              <a:cs typeface="Big Caslon Medium" panose="02000603090000020003" pitchFamily="2" charset="-79"/>
            </a:rPr>
            <a:t>Immature stage of lung development present with fewer number of alveoli , smaller intrathoracic airway caliber , and underdeveloped collateral ventilation </a:t>
          </a:r>
        </a:p>
      </dsp:txBody>
      <dsp:txXfrm>
        <a:off x="4068697" y="1635"/>
        <a:ext cx="2506953" cy="1504172"/>
      </dsp:txXfrm>
    </dsp:sp>
    <dsp:sp modelId="{DEC11588-7715-714C-989B-EA08399CECFD}">
      <dsp:nvSpPr>
        <dsp:cNvPr id="0" name=""/>
        <dsp:cNvSpPr/>
      </dsp:nvSpPr>
      <dsp:spPr>
        <a:xfrm>
          <a:off x="1311048" y="1756503"/>
          <a:ext cx="2506953" cy="15041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US" sz="1600" b="0" i="0" u="none" kern="1200">
              <a:latin typeface="Big Caslon Medium" panose="02000603090000020003" pitchFamily="2" charset="-79"/>
              <a:cs typeface="Big Caslon Medium" panose="02000603090000020003" pitchFamily="2" charset="-79"/>
            </a:rPr>
            <a:t>Infant respiratory muscle have reduced Type I muscle fibers(specially the diaphragm) </a:t>
          </a:r>
        </a:p>
      </dsp:txBody>
      <dsp:txXfrm>
        <a:off x="1311048" y="1756503"/>
        <a:ext cx="2506953" cy="1504172"/>
      </dsp:txXfrm>
    </dsp:sp>
    <dsp:sp modelId="{C8AD02DD-BB63-6B4F-A7E6-620597C79365}">
      <dsp:nvSpPr>
        <dsp:cNvPr id="0" name=""/>
        <dsp:cNvSpPr/>
      </dsp:nvSpPr>
      <dsp:spPr>
        <a:xfrm>
          <a:off x="4068697" y="1756503"/>
          <a:ext cx="2506953" cy="15041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US" sz="1600" b="0" i="0" u="none" kern="1200">
              <a:latin typeface="Big Caslon Medium" panose="02000603090000020003" pitchFamily="2" charset="-79"/>
              <a:cs typeface="Big Caslon Medium" panose="02000603090000020003" pitchFamily="2" charset="-79"/>
            </a:rPr>
            <a:t>Bradypnea , Apnea, or tachypnea results commonly from immaturity of respiratory center</a:t>
          </a:r>
        </a:p>
      </dsp:txBody>
      <dsp:txXfrm>
        <a:off x="4068697" y="1756503"/>
        <a:ext cx="2506953" cy="150417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53226" cy="49728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60335" y="0"/>
            <a:ext cx="2953226" cy="497284"/>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1514" y="4724202"/>
            <a:ext cx="5452110" cy="447556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6678"/>
            <a:ext cx="2953226" cy="49728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60335" y="9446678"/>
            <a:ext cx="2953226" cy="4972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 /><Relationship Id="rId1"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 /><Relationship Id="rId1" Type="http://schemas.openxmlformats.org/officeDocument/2006/relationships/notesMaster" Target="../notesMasters/notesMaster1.xml" /></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 /><Relationship Id="rId1" Type="http://schemas.openxmlformats.org/officeDocument/2006/relationships/notesMaster" Target="../notesMasters/notesMaster1.xml" /></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 /><Relationship Id="rId1" Type="http://schemas.openxmlformats.org/officeDocument/2006/relationships/notesMaster" Target="../notesMasters/notesMaster1.xml" /></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 /><Relationship Id="rId1" Type="http://schemas.openxmlformats.org/officeDocument/2006/relationships/notesMaster" Target="../notesMasters/notesMaster1.xml" /></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 /><Relationship Id="rId1" Type="http://schemas.openxmlformats.org/officeDocument/2006/relationships/notesMaster" Target="../notesMasters/notesMaster1.xml" /></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 /><Relationship Id="rId1" Type="http://schemas.openxmlformats.org/officeDocument/2006/relationships/notesMaster" Target="../notesMasters/notesMaster1.xml" /></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 /><Relationship Id="rId1" Type="http://schemas.openxmlformats.org/officeDocument/2006/relationships/notesMaster" Target="../notesMasters/notesMaster1.xml" /></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 /><Relationship Id="rId1" Type="http://schemas.openxmlformats.org/officeDocument/2006/relationships/notesMaster" Target="../notesMasters/notesMaster1.xml" /></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 /><Relationship Id="rId1" Type="http://schemas.openxmlformats.org/officeDocument/2006/relationships/notesMaster" Target="../notesMasters/notesMaster1.xml" /></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 /><Relationship Id="rId1" Type="http://schemas.openxmlformats.org/officeDocument/2006/relationships/notesMaster" Target="../notesMasters/notesMaster1.xml" /></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 /><Relationship Id="rId1" Type="http://schemas.openxmlformats.org/officeDocument/2006/relationships/notesMaster" Target="../notesMasters/notesMaster1.xml" /></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 /><Relationship Id="rId1" Type="http://schemas.openxmlformats.org/officeDocument/2006/relationships/notesMaster" Target="../notesMasters/notesMaster1.xml" /></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 /><Relationship Id="rId1" Type="http://schemas.openxmlformats.org/officeDocument/2006/relationships/notesMaster" Target="../notesMasters/notesMaster1.xml" /></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 /><Relationship Id="rId1" Type="http://schemas.openxmlformats.org/officeDocument/2006/relationships/notesMaster" Target="../notesMasters/notesMaster1.xml" /></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 /><Relationship Id="rId1" Type="http://schemas.openxmlformats.org/officeDocument/2006/relationships/notesMaster" Target="../notesMasters/notesMaster1.xml" /></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 /><Relationship Id="rId1" Type="http://schemas.openxmlformats.org/officeDocument/2006/relationships/notesMaster" Target="../notesMasters/notesMaster1.xml" /></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 /><Relationship Id="rId1" Type="http://schemas.openxmlformats.org/officeDocument/2006/relationships/notesMaster" Target="../notesMasters/notesMaster1.xml" /></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 /><Relationship Id="rId1" Type="http://schemas.openxmlformats.org/officeDocument/2006/relationships/notesMaster" Target="../notesMasters/notesMaster1.xml" /></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 /><Relationship Id="rId1" Type="http://schemas.openxmlformats.org/officeDocument/2006/relationships/notesMaster" Target="../notesMasters/notesMaster1.xml" /></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 /><Relationship Id="rId1" Type="http://schemas.openxmlformats.org/officeDocument/2006/relationships/notesMaster" Target="../notesMasters/notesMaster1.xml" /></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 /><Relationship Id="rId1" Type="http://schemas.openxmlformats.org/officeDocument/2006/relationships/notesMaster" Target="../notesMasters/notesMaster1.xml" /></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 /><Relationship Id="rId1" Type="http://schemas.openxmlformats.org/officeDocument/2006/relationships/notesMaster" Target="../notesMasters/notesMaster1.xml" /></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 /><Relationship Id="rId1" Type="http://schemas.openxmlformats.org/officeDocument/2006/relationships/notesMaster" Target="../notesMasters/notesMaster1.xml" /></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 /><Relationship Id="rId1" Type="http://schemas.openxmlformats.org/officeDocument/2006/relationships/notesMaster" Target="../notesMasters/notesMaster1.xml" /></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 /><Relationship Id="rId1" Type="http://schemas.openxmlformats.org/officeDocument/2006/relationships/notesMaster" Target="../notesMasters/notesMaster1.xml" /></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 /><Relationship Id="rId1" Type="http://schemas.openxmlformats.org/officeDocument/2006/relationships/notesMaster" Target="../notesMasters/notesMaster1.xml" /></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 /><Relationship Id="rId1" Type="http://schemas.openxmlformats.org/officeDocument/2006/relationships/notesMaster" Target="../notesMasters/notesMaster1.xml" /></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 /><Relationship Id="rId1" Type="http://schemas.openxmlformats.org/officeDocument/2006/relationships/notesMaster" Target="../notesMasters/notesMaster1.xml" /></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 /><Relationship Id="rId1" Type="http://schemas.openxmlformats.org/officeDocument/2006/relationships/notesMaster" Target="../notesMasters/notesMaster1.xml" /></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 /><Relationship Id="rId1" Type="http://schemas.openxmlformats.org/officeDocument/2006/relationships/notesMaster" Target="../notesMasters/notesMaster1.xml" /></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 /><Relationship Id="rId1" Type="http://schemas.openxmlformats.org/officeDocument/2006/relationships/notesMaster" Target="../notesMasters/notesMaster1.xml" /></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 /><Relationship Id="rId1" Type="http://schemas.openxmlformats.org/officeDocument/2006/relationships/notesMaster" Target="../notesMasters/notesMaster1.xml" /></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 /><Relationship Id="rId1" Type="http://schemas.openxmlformats.org/officeDocument/2006/relationships/notesMaster" Target="../notesMasters/notesMaster1.xml" /></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 /><Relationship Id="rId1" Type="http://schemas.openxmlformats.org/officeDocument/2006/relationships/notesMaster" Target="../notesMasters/notesMaster1.xml" /></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 /><Relationship Id="rId1" Type="http://schemas.openxmlformats.org/officeDocument/2006/relationships/notesMaster" Target="../notesMasters/notesMaster1.xml" /></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 /><Relationship Id="rId1" Type="http://schemas.openxmlformats.org/officeDocument/2006/relationships/notesMaster" Target="../notesMasters/notesMaster1.xml" /></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 /><Relationship Id="rId1" Type="http://schemas.openxmlformats.org/officeDocument/2006/relationships/notesMaster" Target="../notesMasters/notesMaster1.xml" /></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 /><Relationship Id="rId1" Type="http://schemas.openxmlformats.org/officeDocument/2006/relationships/notesMaster" Target="../notesMasters/notesMaster1.xml" /></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 /><Relationship Id="rId1" Type="http://schemas.openxmlformats.org/officeDocument/2006/relationships/notesMaster" Target="../notesMasters/notesMaster1.xml" /></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 /><Relationship Id="rId1" Type="http://schemas.openxmlformats.org/officeDocument/2006/relationships/notesMaster" Target="../notesMasters/notesMaster1.xml" /></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 /><Relationship Id="rId1" Type="http://schemas.openxmlformats.org/officeDocument/2006/relationships/notesMaster" Target="../notesMasters/notesMaster1.xml" /></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 /><Relationship Id="rId1" Type="http://schemas.openxmlformats.org/officeDocument/2006/relationships/notesMaster" Target="../notesMasters/notesMaster1.xml" /></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 /><Relationship Id="rId1" Type="http://schemas.openxmlformats.org/officeDocument/2006/relationships/notesMaster" Target="../notesMasters/notesMaster1.xml" /></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 /><Relationship Id="rId1" Type="http://schemas.openxmlformats.org/officeDocument/2006/relationships/notesMaster" Target="../notesMasters/notesMaster1.xml" /></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   </a:t>
            </a:r>
            <a:r>
              <a:rPr lang="en-US" sz="1200" b="0" i="0" u="none" strike="noStrike" dirty="0">
                <a:solidFill>
                  <a:srgbClr val="000000"/>
                </a:solidFill>
                <a:effectLst/>
                <a:latin typeface="Calibri" panose="020F0502020204030204" pitchFamily="34" charset="0"/>
              </a:rPr>
              <a:t>There are three types of dead space: </a:t>
            </a:r>
            <a:r>
              <a:rPr lang="en-US" sz="1200" b="0" i="0" u="sng" strike="noStrike" dirty="0">
                <a:solidFill>
                  <a:srgbClr val="FF0000"/>
                </a:solidFill>
                <a:effectLst/>
                <a:latin typeface="Calibri" panose="020F0502020204030204" pitchFamily="34" charset="0"/>
              </a:rPr>
              <a:t>anatomic</a:t>
            </a:r>
            <a:r>
              <a:rPr lang="en-US" sz="1200" b="0" i="0" u="none" strike="noStrike" dirty="0">
                <a:solidFill>
                  <a:srgbClr val="000000"/>
                </a:solidFill>
                <a:effectLst/>
                <a:latin typeface="Calibri" panose="020F0502020204030204" pitchFamily="34" charset="0"/>
              </a:rPr>
              <a:t>, </a:t>
            </a:r>
            <a:r>
              <a:rPr lang="en-US" sz="1200" b="0" i="0" u="sng" strike="noStrike" dirty="0">
                <a:solidFill>
                  <a:srgbClr val="FF0000"/>
                </a:solidFill>
                <a:effectLst/>
                <a:latin typeface="Calibri" panose="020F0502020204030204" pitchFamily="34" charset="0"/>
              </a:rPr>
              <a:t>physiologic</a:t>
            </a:r>
            <a:r>
              <a:rPr lang="en-US" sz="1200" b="0" i="0" u="none" strike="noStrike" dirty="0">
                <a:solidFill>
                  <a:srgbClr val="000000"/>
                </a:solidFill>
                <a:effectLst/>
                <a:latin typeface="Calibri" panose="020F0502020204030204" pitchFamily="34" charset="0"/>
              </a:rPr>
              <a:t>, and equipment that dead space belonging to any airway equipment being used to assist ventilation.</a:t>
            </a:r>
            <a:endParaRPr lang="en-US" sz="1200" b="0"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6B153D4-3382-324C-AA0E-9A005D8F440F}" type="slidenum">
              <a:rPr lang="en-US" smtClean="0"/>
              <a:t>18</a:t>
            </a:fld>
            <a:endParaRPr lang="en-US"/>
          </a:p>
        </p:txBody>
      </p:sp>
    </p:spTree>
    <p:extLst>
      <p:ext uri="{BB962C8B-B14F-4D97-AF65-F5344CB8AC3E}">
        <p14:creationId xmlns:p14="http://schemas.microsoft.com/office/powerpoint/2010/main" val="3298237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23: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6" name="Google Shape;916;p23: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24: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1" name="Google Shape;921;p24: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25: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7" name="Google Shape;927;p25: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26: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4" name="Google Shape;934;p26: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27: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27:notes"/>
          <p:cNvSpPr txBox="1">
            <a:spLocks noGrp="1"/>
          </p:cNvSpPr>
          <p:nvPr>
            <p:ph type="body" idx="1"/>
          </p:nvPr>
        </p:nvSpPr>
        <p:spPr>
          <a:xfrm>
            <a:off x="681514" y="4724202"/>
            <a:ext cx="5452110" cy="447556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41" name="Google Shape;941;p27:notes"/>
          <p:cNvSpPr txBox="1">
            <a:spLocks noGrp="1"/>
          </p:cNvSpPr>
          <p:nvPr>
            <p:ph type="sldNum" idx="12"/>
          </p:nvPr>
        </p:nvSpPr>
        <p:spPr>
          <a:xfrm>
            <a:off x="3860335" y="9446678"/>
            <a:ext cx="2953226" cy="4972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32</a:t>
            </a:fld>
            <a:endParaRPr>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28: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6" name="Google Shape;946;p28: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29: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2" name="Google Shape;952;p29: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30: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8" name="Google Shape;958;p30: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31: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4" name="Google Shape;964;p31: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32: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9" name="Google Shape;969;p32: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15: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p15: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33: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6" name="Google Shape;976;p33: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34: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1" name="Google Shape;981;p34: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35: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7" name="Google Shape;987;p35: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36: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3" name="Google Shape;993;p36: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37: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9" name="Google Shape;999;p37: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38: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5" name="Google Shape;1005;p38: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39: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2" name="Google Shape;1012;p39: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40: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7" name="Google Shape;1017;p40: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41: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9" name="Google Shape;1029;p41: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42: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4" name="Google Shape;1034;p42: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6: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p16: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43: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p43: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44: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1" name="Google Shape;1061;p44: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45: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0" name="Google Shape;1070;p45: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46: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p46: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47: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2" name="Google Shape;1082;p47: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48: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8" name="Google Shape;1088;p48: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49: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4" name="Google Shape;1094;p49: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50: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1" name="Google Shape;1101;p50: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51: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7" name="Google Shape;1107;p51: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52: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3" name="Google Shape;1113;p52: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17: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0" name="Google Shape;880;p17: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53: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8" name="Google Shape;1118;p53: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54: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3" name="Google Shape;1123;p54: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55: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9" name="Google Shape;1129;p55: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56: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4" name="Google Shape;1134;p56: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57: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3" name="Google Shape;1143;p57: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58: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9" name="Google Shape;1149;p58: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59: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5" name="Google Shape;1155;p59: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60: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2" name="Google Shape;1162;p60: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61: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9" name="Google Shape;1169;p61: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62: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5" name="Google Shape;1175;p62: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18: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p18: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63: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2" name="Google Shape;1182;p63: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64: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9" name="Google Shape;1189;p64: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65: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9" name="Google Shape;1199;p65: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66: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8" name="Google Shape;1208;p66: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67: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6" name="Google Shape;1216;p67: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68: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6" name="Google Shape;1226;p68: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69: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5" name="Google Shape;1235;p69: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70: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8" name="Google Shape;1248;p70: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71: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4" name="Google Shape;1254;p71: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72: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4" name="Google Shape;1264;p72: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19: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2" name="Google Shape;892;p19: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73: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0" name="Google Shape;1270;p73: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74: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6" name="Google Shape;1276;p74: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75: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3" name="Google Shape;1283;p75: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76: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0" name="Google Shape;1290;p76: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p77: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8" name="Google Shape;1298;p77: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p78: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8" name="Google Shape;1308;p78: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p79: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3" name="Google Shape;1313;p79:notes"/>
          <p:cNvSpPr txBox="1">
            <a:spLocks noGrp="1"/>
          </p:cNvSpPr>
          <p:nvPr>
            <p:ph type="body" idx="1"/>
          </p:nvPr>
        </p:nvSpPr>
        <p:spPr>
          <a:xfrm>
            <a:off x="681514" y="4724202"/>
            <a:ext cx="5452110" cy="447556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4" name="Google Shape;1314;p79:notes"/>
          <p:cNvSpPr txBox="1">
            <a:spLocks noGrp="1"/>
          </p:cNvSpPr>
          <p:nvPr>
            <p:ph type="sldNum" idx="12"/>
          </p:nvPr>
        </p:nvSpPr>
        <p:spPr>
          <a:xfrm>
            <a:off x="3860335" y="9446678"/>
            <a:ext cx="2953226" cy="4972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p80: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0" name="Google Shape;1320;p80: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81: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9" name="Google Shape;1329;p81: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82: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4" name="Google Shape;1334;p82: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20: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8" name="Google Shape;898;p20: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83: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0" name="Google Shape;1340;p83: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p84: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8" name="Google Shape;1348;p84: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p85: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6" name="Google Shape;1356;p85: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86: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1" name="Google Shape;1361;p86: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87: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0" name="Google Shape;1370;p87: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88: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6" name="Google Shape;1376;p88: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89: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3" name="Google Shape;1383;p89: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p90: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8" name="Google Shape;1388;p90: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p91: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4" name="Google Shape;1394;p91: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92: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1" name="Google Shape;1401;p92: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21: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5" name="Google Shape;905;p21: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p93: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7" name="Google Shape;1407;p93: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p94: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6" name="Google Shape;1416;p94: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95: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3" name="Google Shape;1423;p95: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96: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2" name="Google Shape;1442;p96: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p97: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6" name="Google Shape;1466;p97: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p98: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3" name="Google Shape;1473;p98: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p99: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9" name="Google Shape;1479;p99: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100: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2" name="Google Shape;1502;p100: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101: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8" name="Google Shape;1508;p101: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p102: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4" name="Google Shape;1514;p102: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22: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22: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p103: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9" name="Google Shape;1519;p103: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104: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7" name="Google Shape;1527;p104: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p105: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4" name="Google Shape;1534;p105: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106: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1" name="Google Shape;1541;p106: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p107: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6" name="Google Shape;1546;p107: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p108: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1" name="Google Shape;1551;p108: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109: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6" name="Google Shape;1556;p109: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p110: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1" name="Google Shape;1561;p110: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111:notes"/>
          <p:cNvSpPr txBox="1">
            <a:spLocks noGrp="1"/>
          </p:cNvSpPr>
          <p:nvPr>
            <p:ph type="body" idx="1"/>
          </p:nvPr>
        </p:nvSpPr>
        <p:spPr>
          <a:xfrm>
            <a:off x="681514" y="4724202"/>
            <a:ext cx="5452110" cy="447556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7" name="Google Shape;1567;p111:notes"/>
          <p:cNvSpPr>
            <a:spLocks noGrp="1" noRot="1" noChangeAspect="1"/>
          </p:cNvSpPr>
          <p:nvPr>
            <p:ph type="sldImg" idx="2"/>
          </p:nvPr>
        </p:nvSpPr>
        <p:spPr>
          <a:xfrm>
            <a:off x="922338"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721"/>
        <p:cNvGrpSpPr/>
        <p:nvPr/>
      </p:nvGrpSpPr>
      <p:grpSpPr>
        <a:xfrm>
          <a:off x="0" y="0"/>
          <a:ext cx="0" cy="0"/>
          <a:chOff x="0" y="0"/>
          <a:chExt cx="0" cy="0"/>
        </a:xfrm>
      </p:grpSpPr>
      <p:sp>
        <p:nvSpPr>
          <p:cNvPr id="722" name="Google Shape;722;p126"/>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3" name="Google Shape;723;p126"/>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24" name="Google Shape;724;p1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5" name="Google Shape;725;p1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6" name="Google Shape;726;p1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778"/>
        <p:cNvGrpSpPr/>
        <p:nvPr/>
      </p:nvGrpSpPr>
      <p:grpSpPr>
        <a:xfrm>
          <a:off x="0" y="0"/>
          <a:ext cx="0" cy="0"/>
          <a:chOff x="0" y="0"/>
          <a:chExt cx="0" cy="0"/>
        </a:xfrm>
      </p:grpSpPr>
      <p:sp>
        <p:nvSpPr>
          <p:cNvPr id="779" name="Google Shape;779;p16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0" name="Google Shape;780;p166"/>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1" name="Google Shape;781;p16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2" name="Google Shape;782;p16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3" name="Google Shape;783;p16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784"/>
        <p:cNvGrpSpPr/>
        <p:nvPr/>
      </p:nvGrpSpPr>
      <p:grpSpPr>
        <a:xfrm>
          <a:off x="0" y="0"/>
          <a:ext cx="0" cy="0"/>
          <a:chOff x="0" y="0"/>
          <a:chExt cx="0" cy="0"/>
        </a:xfrm>
      </p:grpSpPr>
      <p:sp>
        <p:nvSpPr>
          <p:cNvPr id="785" name="Google Shape;785;p167"/>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67"/>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7" name="Google Shape;787;p16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8" name="Google Shape;788;p16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9" name="Google Shape;789;p16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727"/>
        <p:cNvGrpSpPr/>
        <p:nvPr/>
      </p:nvGrpSpPr>
      <p:grpSpPr>
        <a:xfrm>
          <a:off x="0" y="0"/>
          <a:ext cx="0" cy="0"/>
          <a:chOff x="0" y="0"/>
          <a:chExt cx="0" cy="0"/>
        </a:xfrm>
      </p:grpSpPr>
      <p:sp>
        <p:nvSpPr>
          <p:cNvPr id="728" name="Google Shape;728;p12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9" name="Google Shape;729;p12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0" name="Google Shape;730;p1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1" name="Google Shape;731;p1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2" name="Google Shape;732;p1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733"/>
        <p:cNvGrpSpPr/>
        <p:nvPr/>
      </p:nvGrpSpPr>
      <p:grpSpPr>
        <a:xfrm>
          <a:off x="0" y="0"/>
          <a:ext cx="0" cy="0"/>
          <a:chOff x="0" y="0"/>
          <a:chExt cx="0" cy="0"/>
        </a:xfrm>
      </p:grpSpPr>
      <p:sp>
        <p:nvSpPr>
          <p:cNvPr id="734" name="Google Shape;734;p159"/>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5" name="Google Shape;735;p159"/>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36" name="Google Shape;736;p15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7" name="Google Shape;737;p15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8" name="Google Shape;738;p15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739"/>
        <p:cNvGrpSpPr/>
        <p:nvPr/>
      </p:nvGrpSpPr>
      <p:grpSpPr>
        <a:xfrm>
          <a:off x="0" y="0"/>
          <a:ext cx="0" cy="0"/>
          <a:chOff x="0" y="0"/>
          <a:chExt cx="0" cy="0"/>
        </a:xfrm>
      </p:grpSpPr>
      <p:sp>
        <p:nvSpPr>
          <p:cNvPr id="740" name="Google Shape;740;p16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1" name="Google Shape;741;p160"/>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2" name="Google Shape;742;p16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3" name="Google Shape;743;p16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4" name="Google Shape;744;p16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5" name="Google Shape;745;p16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746"/>
        <p:cNvGrpSpPr/>
        <p:nvPr/>
      </p:nvGrpSpPr>
      <p:grpSpPr>
        <a:xfrm>
          <a:off x="0" y="0"/>
          <a:ext cx="0" cy="0"/>
          <a:chOff x="0" y="0"/>
          <a:chExt cx="0" cy="0"/>
        </a:xfrm>
      </p:grpSpPr>
      <p:sp>
        <p:nvSpPr>
          <p:cNvPr id="747" name="Google Shape;747;p16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8" name="Google Shape;748;p16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9" name="Google Shape;749;p16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0" name="Google Shape;750;p16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1" name="Google Shape;751;p16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2" name="Google Shape;752;p16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3" name="Google Shape;753;p16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4" name="Google Shape;754;p16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755"/>
        <p:cNvGrpSpPr/>
        <p:nvPr/>
      </p:nvGrpSpPr>
      <p:grpSpPr>
        <a:xfrm>
          <a:off x="0" y="0"/>
          <a:ext cx="0" cy="0"/>
          <a:chOff x="0" y="0"/>
          <a:chExt cx="0" cy="0"/>
        </a:xfrm>
      </p:grpSpPr>
      <p:sp>
        <p:nvSpPr>
          <p:cNvPr id="756" name="Google Shape;756;p16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7" name="Google Shape;757;p16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8" name="Google Shape;758;p16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9" name="Google Shape;759;p16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60"/>
        <p:cNvGrpSpPr/>
        <p:nvPr/>
      </p:nvGrpSpPr>
      <p:grpSpPr>
        <a:xfrm>
          <a:off x="0" y="0"/>
          <a:ext cx="0" cy="0"/>
          <a:chOff x="0" y="0"/>
          <a:chExt cx="0" cy="0"/>
        </a:xfrm>
      </p:grpSpPr>
      <p:sp>
        <p:nvSpPr>
          <p:cNvPr id="761" name="Google Shape;761;p16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2" name="Google Shape;762;p16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3" name="Google Shape;763;p16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64"/>
        <p:cNvGrpSpPr/>
        <p:nvPr/>
      </p:nvGrpSpPr>
      <p:grpSpPr>
        <a:xfrm>
          <a:off x="0" y="0"/>
          <a:ext cx="0" cy="0"/>
          <a:chOff x="0" y="0"/>
          <a:chExt cx="0" cy="0"/>
        </a:xfrm>
      </p:grpSpPr>
      <p:sp>
        <p:nvSpPr>
          <p:cNvPr id="765" name="Google Shape;765;p16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6" name="Google Shape;766;p164"/>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67" name="Google Shape;767;p164"/>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8" name="Google Shape;768;p16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9" name="Google Shape;769;p16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0" name="Google Shape;770;p16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71"/>
        <p:cNvGrpSpPr/>
        <p:nvPr/>
      </p:nvGrpSpPr>
      <p:grpSpPr>
        <a:xfrm>
          <a:off x="0" y="0"/>
          <a:ext cx="0" cy="0"/>
          <a:chOff x="0" y="0"/>
          <a:chExt cx="0" cy="0"/>
        </a:xfrm>
      </p:grpSpPr>
      <p:sp>
        <p:nvSpPr>
          <p:cNvPr id="772" name="Google Shape;772;p16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3" name="Google Shape;773;p165"/>
          <p:cNvSpPr>
            <a:spLocks noGrp="1"/>
          </p:cNvSpPr>
          <p:nvPr>
            <p:ph type="pic" idx="2"/>
          </p:nvPr>
        </p:nvSpPr>
        <p:spPr>
          <a:xfrm>
            <a:off x="3887391" y="987426"/>
            <a:ext cx="4629150" cy="4873625"/>
          </a:xfrm>
          <a:prstGeom prst="rect">
            <a:avLst/>
          </a:prstGeom>
          <a:noFill/>
          <a:ln>
            <a:noFill/>
          </a:ln>
        </p:spPr>
      </p:sp>
      <p:sp>
        <p:nvSpPr>
          <p:cNvPr id="774" name="Google Shape;774;p165"/>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5" name="Google Shape;775;p16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6" name="Google Shape;776;p16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7" name="Google Shape;777;p16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5"/>
        <p:cNvGrpSpPr/>
        <p:nvPr/>
      </p:nvGrpSpPr>
      <p:grpSpPr>
        <a:xfrm>
          <a:off x="0" y="0"/>
          <a:ext cx="0" cy="0"/>
          <a:chOff x="0" y="0"/>
          <a:chExt cx="0" cy="0"/>
        </a:xfrm>
      </p:grpSpPr>
      <p:sp>
        <p:nvSpPr>
          <p:cNvPr id="716" name="Google Shape;716;p12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7" name="Google Shape;717;p12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8" name="Google Shape;718;p1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9" name="Google Shape;719;p1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0" name="Google Shape;720;p1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hyperlink" Target="https://next.amboss.com/us/article/3h0Sdf#IlplMDJkMjI1MTU4ZDQ5NjYxMGQwMGI3ZjI0NjlmY2E1NiI=" TargetMode="External" /><Relationship Id="rId2" Type="http://schemas.openxmlformats.org/officeDocument/2006/relationships/hyperlink" Target="https://next.amboss.com/us/article/tH0XHh#IlphMzc2MGQ0YmQyMDRjZTZmNWRkNjFjN2NjY2U5OGM0YiI=" TargetMode="External" /><Relationship Id="rId1" Type="http://schemas.openxmlformats.org/officeDocument/2006/relationships/slideLayout" Target="../slideLayouts/slideLayout2.xml" /><Relationship Id="rId5" Type="http://schemas.openxmlformats.org/officeDocument/2006/relationships/hyperlink" Target="https://next.amboss.com/us/article/Lh0wef#Ilo0NWUxZDZhOGE5Zjc5NjAwOTRmOTEwYmQ1YTNjY2E2MCI=" TargetMode="External" /><Relationship Id="rId4" Type="http://schemas.openxmlformats.org/officeDocument/2006/relationships/hyperlink" Target="https://next.amboss.com/us/article/Nh0-Vf#IlplNjIwMjlmMmUwYjVlYmQ2OTZkYjhjNDEyZmI4MTlkNiI=" TargetMode="External" /></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2.xml" /><Relationship Id="rId1" Type="http://schemas.openxmlformats.org/officeDocument/2006/relationships/slideLayout" Target="../slideLayouts/slideLayout7.xml" /></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3.xml" /><Relationship Id="rId1" Type="http://schemas.openxmlformats.org/officeDocument/2006/relationships/slideLayout" Target="../slideLayouts/slideLayout7.xml" /></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4.xml" /><Relationship Id="rId1" Type="http://schemas.openxmlformats.org/officeDocument/2006/relationships/slideLayout" Target="../slideLayouts/slideLayout7.xml" /></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5.xml" /><Relationship Id="rId1" Type="http://schemas.openxmlformats.org/officeDocument/2006/relationships/slideLayout" Target="../slideLayouts/slideLayout7.xml" /></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6.xml" /><Relationship Id="rId1" Type="http://schemas.openxmlformats.org/officeDocument/2006/relationships/slideLayout" Target="../slideLayouts/slideLayout7.xml" /></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7.xml" /><Relationship Id="rId1" Type="http://schemas.openxmlformats.org/officeDocument/2006/relationships/slideLayout" Target="../slideLayouts/slideLayout7.xml" /></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8.xml" /><Relationship Id="rId1" Type="http://schemas.openxmlformats.org/officeDocument/2006/relationships/slideLayout" Target="../slideLayouts/slideLayout7.xml" /></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9.xml" /><Relationship Id="rId1" Type="http://schemas.openxmlformats.org/officeDocument/2006/relationships/slideLayout" Target="../slideLayouts/slideLayout7.xml" /></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0.xml" /><Relationship Id="rId1" Type="http://schemas.openxmlformats.org/officeDocument/2006/relationships/slideLayout" Target="../slideLayouts/slideLayout7.xml" /></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1.xml"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2.xml" /><Relationship Id="rId1" Type="http://schemas.openxmlformats.org/officeDocument/2006/relationships/slideLayout" Target="../slideLayouts/slideLayout7.xml" /></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3.xml" /><Relationship Id="rId1" Type="http://schemas.openxmlformats.org/officeDocument/2006/relationships/slideLayout" Target="../slideLayouts/slideLayout7.xml" /></Relationships>
</file>

<file path=ppt/slides/_rels/slide112.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notesSlide" Target="../notesSlides/notesSlide94.xml" /><Relationship Id="rId1" Type="http://schemas.openxmlformats.org/officeDocument/2006/relationships/slideLayout" Target="../slideLayouts/slideLayout7.xml" /></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5.xml" /><Relationship Id="rId1" Type="http://schemas.openxmlformats.org/officeDocument/2006/relationships/slideLayout" Target="../slideLayouts/slideLayout7.xml" /></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6.xml" /><Relationship Id="rId1" Type="http://schemas.openxmlformats.org/officeDocument/2006/relationships/slideLayout" Target="../slideLayouts/slideLayout7.xml" /></Relationships>
</file>

<file path=ppt/slides/_rels/slide115.xml.rels><?xml version="1.0" encoding="UTF-8" standalone="yes"?>
<Relationships xmlns="http://schemas.openxmlformats.org/package/2006/relationships"><Relationship Id="rId3" Type="http://schemas.openxmlformats.org/officeDocument/2006/relationships/image" Target="../media/image60.jpg" /><Relationship Id="rId2" Type="http://schemas.openxmlformats.org/officeDocument/2006/relationships/notesSlide" Target="../notesSlides/notesSlide97.xml" /><Relationship Id="rId1" Type="http://schemas.openxmlformats.org/officeDocument/2006/relationships/slideLayout" Target="../slideLayouts/slideLayout7.xml" /><Relationship Id="rId4" Type="http://schemas.openxmlformats.org/officeDocument/2006/relationships/image" Target="../media/image61.jpg" /></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8.xml"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 /><Relationship Id="rId2" Type="http://schemas.openxmlformats.org/officeDocument/2006/relationships/diagramData" Target="../diagrams/data4.xml" /><Relationship Id="rId1" Type="http://schemas.openxmlformats.org/officeDocument/2006/relationships/slideLayout" Target="../slideLayouts/slideLayout2.xml" /><Relationship Id="rId6" Type="http://schemas.microsoft.com/office/2007/relationships/diagramDrawing" Target="../diagrams/drawing4.xml" /><Relationship Id="rId5" Type="http://schemas.openxmlformats.org/officeDocument/2006/relationships/diagramColors" Target="../diagrams/colors4.xml" /><Relationship Id="rId4" Type="http://schemas.openxmlformats.org/officeDocument/2006/relationships/diagramQuickStyle" Target="../diagrams/quickStyle4.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7.xml" /><Relationship Id="rId1" Type="http://schemas.openxmlformats.org/officeDocument/2006/relationships/slideLayout" Target="../slideLayouts/slideLayout2.xml" /><Relationship Id="rId4" Type="http://schemas.openxmlformats.org/officeDocument/2006/relationships/image" Target="../media/image6.png" /></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9.xml" /><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notesSlide" Target="../notesSlides/notesSlide11.xml"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notesSlide" Target="../notesSlides/notesSlide19.xml" /><Relationship Id="rId1" Type="http://schemas.openxmlformats.org/officeDocument/2006/relationships/slideLayout" Target="../slideLayouts/slideLayout2.xml" /><Relationship Id="rId4" Type="http://schemas.openxmlformats.org/officeDocument/2006/relationships/image" Target="../media/image10.png" /></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27.xml"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50.xml.rels><?xml version="1.0" encoding="UTF-8" standalone="yes"?>
<Relationships xmlns="http://schemas.openxmlformats.org/package/2006/relationships"><Relationship Id="rId3" Type="http://schemas.openxmlformats.org/officeDocument/2006/relationships/image" Target="../media/image12.jpg" /><Relationship Id="rId2" Type="http://schemas.openxmlformats.org/officeDocument/2006/relationships/notesSlide" Target="../notesSlides/notesSlide32.xml" /><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notesSlide" Target="../notesSlides/notesSlide40.xml"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 /><Relationship Id="rId2" Type="http://schemas.openxmlformats.org/officeDocument/2006/relationships/diagramData" Target="../diagrams/data3.xml" /><Relationship Id="rId1" Type="http://schemas.openxmlformats.org/officeDocument/2006/relationships/slideLayout" Target="../slideLayouts/slideLayout2.xml" /><Relationship Id="rId6" Type="http://schemas.microsoft.com/office/2007/relationships/diagramDrawing" Target="../diagrams/drawing3.xml" /><Relationship Id="rId5" Type="http://schemas.openxmlformats.org/officeDocument/2006/relationships/diagramColors" Target="../diagrams/colors3.xml" /><Relationship Id="rId4" Type="http://schemas.openxmlformats.org/officeDocument/2006/relationships/diagramQuickStyle" Target="../diagrams/quickStyle3.xml" /></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notesSlide" Target="../notesSlides/notesSlide43.xml" /><Relationship Id="rId1" Type="http://schemas.openxmlformats.org/officeDocument/2006/relationships/slideLayout" Target="../slideLayouts/slideLayout2.xml" /><Relationship Id="rId5" Type="http://schemas.openxmlformats.org/officeDocument/2006/relationships/image" Target="../media/image16.png" /><Relationship Id="rId4" Type="http://schemas.openxmlformats.org/officeDocument/2006/relationships/image" Target="../media/image15.png" /></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 /><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 /><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46.xml" /><Relationship Id="rId1" Type="http://schemas.openxmlformats.org/officeDocument/2006/relationships/slideLayout" Target="../slideLayouts/slideLayout1.xml" /><Relationship Id="rId4" Type="http://schemas.openxmlformats.org/officeDocument/2006/relationships/image" Target="../media/image18.png" /></Relationships>
</file>

<file path=ppt/slides/_rels/slide65.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notesSlide" Target="../notesSlides/notesSlide47.xml" /><Relationship Id="rId1" Type="http://schemas.openxmlformats.org/officeDocument/2006/relationships/slideLayout" Target="../slideLayouts/slideLayout7.xml" /></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 /><Relationship Id="rId1" Type="http://schemas.openxmlformats.org/officeDocument/2006/relationships/slideLayout" Target="../slideLayouts/slideLayout7.xml" /></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 /><Relationship Id="rId1" Type="http://schemas.openxmlformats.org/officeDocument/2006/relationships/slideLayout" Target="../slideLayouts/slideLayout7.xml" /></Relationships>
</file>

<file path=ppt/slides/_rels/slide68.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notesSlide" Target="../notesSlides/notesSlide50.xml" /><Relationship Id="rId1" Type="http://schemas.openxmlformats.org/officeDocument/2006/relationships/slideLayout" Target="../slideLayouts/slideLayout7.xml" /></Relationships>
</file>

<file path=ppt/slides/_rels/slide69.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51.xml"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notesSlide" Target="../notesSlides/notesSlide52.xml" /><Relationship Id="rId1" Type="http://schemas.openxmlformats.org/officeDocument/2006/relationships/slideLayout" Target="../slideLayouts/slideLayout7.xml" /><Relationship Id="rId4" Type="http://schemas.openxmlformats.org/officeDocument/2006/relationships/image" Target="../media/image23.png" /></Relationships>
</file>

<file path=ppt/slides/_rels/slide71.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notesSlide" Target="../notesSlides/notesSlide53.xml" /><Relationship Id="rId1" Type="http://schemas.openxmlformats.org/officeDocument/2006/relationships/slideLayout" Target="../slideLayouts/slideLayout7.xml" /><Relationship Id="rId4" Type="http://schemas.openxmlformats.org/officeDocument/2006/relationships/image" Target="../media/image25.png" /></Relationships>
</file>

<file path=ppt/slides/_rels/slide72.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notesSlide" Target="../notesSlides/notesSlide54.xml" /><Relationship Id="rId1" Type="http://schemas.openxmlformats.org/officeDocument/2006/relationships/slideLayout" Target="../slideLayouts/slideLayout7.xml" /></Relationships>
</file>

<file path=ppt/slides/_rels/slide73.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notesSlide" Target="../notesSlides/notesSlide55.xml" /><Relationship Id="rId1" Type="http://schemas.openxmlformats.org/officeDocument/2006/relationships/slideLayout" Target="../slideLayouts/slideLayout7.xml" /><Relationship Id="rId5" Type="http://schemas.openxmlformats.org/officeDocument/2006/relationships/image" Target="../media/image29.png" /><Relationship Id="rId4" Type="http://schemas.openxmlformats.org/officeDocument/2006/relationships/image" Target="../media/image28.png" /></Relationships>
</file>

<file path=ppt/slides/_rels/slide74.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notesSlide" Target="../notesSlides/notesSlide56.xml" /><Relationship Id="rId1" Type="http://schemas.openxmlformats.org/officeDocument/2006/relationships/slideLayout" Target="../slideLayouts/slideLayout7.xml" /></Relationships>
</file>

<file path=ppt/slides/_rels/slide75.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notesSlide" Target="../notesSlides/notesSlide57.xml" /><Relationship Id="rId1" Type="http://schemas.openxmlformats.org/officeDocument/2006/relationships/slideLayout" Target="../slideLayouts/slideLayout7.xml" /></Relationships>
</file>

<file path=ppt/slides/_rels/slide76.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notesSlide" Target="../notesSlides/notesSlide58.xml" /><Relationship Id="rId1" Type="http://schemas.openxmlformats.org/officeDocument/2006/relationships/slideLayout" Target="../slideLayouts/slideLayout7.xml" /></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 /><Relationship Id="rId1" Type="http://schemas.openxmlformats.org/officeDocument/2006/relationships/slideLayout" Target="../slideLayouts/slideLayout7.xml" /></Relationships>
</file>

<file path=ppt/slides/_rels/slide78.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notesSlide" Target="../notesSlides/notesSlide60.xml" /><Relationship Id="rId1" Type="http://schemas.openxmlformats.org/officeDocument/2006/relationships/slideLayout" Target="../slideLayouts/slideLayout7.xml" /><Relationship Id="rId4" Type="http://schemas.openxmlformats.org/officeDocument/2006/relationships/image" Target="../media/image34.png" /></Relationships>
</file>

<file path=ppt/slides/_rels/slide79.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notesSlide" Target="../notesSlides/notesSlide61.xml" /><Relationship Id="rId1" Type="http://schemas.openxmlformats.org/officeDocument/2006/relationships/slideLayout" Target="../slideLayouts/slideLayout7.xml" /><Relationship Id="rId4" Type="http://schemas.openxmlformats.org/officeDocument/2006/relationships/image" Target="../media/image36.png" /></Relationships>
</file>

<file path=ppt/slides/_rels/slide8.xml.rels><?xml version="1.0" encoding="UTF-8" standalone="yes"?>
<Relationships xmlns="http://schemas.openxmlformats.org/package/2006/relationships"><Relationship Id="rId3" Type="http://schemas.openxmlformats.org/officeDocument/2006/relationships/hyperlink" Target="https://next.amboss.com/us/article/ZI0ZYh#IlpmZDU1NjBjNTdiNTRkN2RlMThhMTQ3NmJmYjBkNjJjZiI=" TargetMode="External" /><Relationship Id="rId2" Type="http://schemas.openxmlformats.org/officeDocument/2006/relationships/hyperlink" Target="https://next.amboss.com/us/article/tH0XHh#IlphMzc2MGQ0YmQyMDRjZTZmNWRkNjFjN2NjY2U5OGM0YiI=" TargetMode="External" /><Relationship Id="rId1" Type="http://schemas.openxmlformats.org/officeDocument/2006/relationships/slideLayout" Target="../slideLayouts/slideLayout2.xml" /><Relationship Id="rId6" Type="http://schemas.openxmlformats.org/officeDocument/2006/relationships/hyperlink" Target="https://next.amboss.com/us/article/zL0rZS#Ilo0NzFkYTMyNjkzODlmMDkwZjYzMmY4MWUwZTQ3NzQ2ZSI=" TargetMode="External" /><Relationship Id="rId5" Type="http://schemas.openxmlformats.org/officeDocument/2006/relationships/hyperlink" Target="https://next.amboss.com/us/article/8l0OAT#IlpmNDRjNzJkZDY5ZGNlMTA3N2RkYWUzM2E4ZjgwYWFlOSI=" TargetMode="External" /><Relationship Id="rId4" Type="http://schemas.openxmlformats.org/officeDocument/2006/relationships/hyperlink" Target="https://next.amboss.com/us/article/8l0OAT#Ilo2NDRhMDJmNTIyYWQyNGU5NjllMDhhYmRmOWNjZTBmMCI=" TargetMode="External" /></Relationships>
</file>

<file path=ppt/slides/_rels/slide80.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notesSlide" Target="../notesSlides/notesSlide62.xml" /><Relationship Id="rId1" Type="http://schemas.openxmlformats.org/officeDocument/2006/relationships/slideLayout" Target="../slideLayouts/slideLayout7.xml" /><Relationship Id="rId4" Type="http://schemas.openxmlformats.org/officeDocument/2006/relationships/image" Target="../media/image38.png" /></Relationships>
</file>

<file path=ppt/slides/_rels/slide81.xml.rels><?xml version="1.0" encoding="UTF-8" standalone="yes"?>
<Relationships xmlns="http://schemas.openxmlformats.org/package/2006/relationships"><Relationship Id="rId3" Type="http://schemas.openxmlformats.org/officeDocument/2006/relationships/image" Target="../media/image39.png" /><Relationship Id="rId2" Type="http://schemas.openxmlformats.org/officeDocument/2006/relationships/notesSlide" Target="../notesSlides/notesSlide63.xml" /><Relationship Id="rId1" Type="http://schemas.openxmlformats.org/officeDocument/2006/relationships/slideLayout" Target="../slideLayouts/slideLayout7.xml" /><Relationship Id="rId5" Type="http://schemas.openxmlformats.org/officeDocument/2006/relationships/image" Target="../media/image41.png" /><Relationship Id="rId4" Type="http://schemas.openxmlformats.org/officeDocument/2006/relationships/image" Target="../media/image40.png" /></Relationships>
</file>

<file path=ppt/slides/_rels/slide82.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notesSlide" Target="../notesSlides/notesSlide64.xml" /><Relationship Id="rId1" Type="http://schemas.openxmlformats.org/officeDocument/2006/relationships/slideLayout" Target="../slideLayouts/slideLayout7.xml" /></Relationships>
</file>

<file path=ppt/slides/_rels/slide83.xml.rels><?xml version="1.0" encoding="UTF-8" standalone="yes"?>
<Relationships xmlns="http://schemas.openxmlformats.org/package/2006/relationships"><Relationship Id="rId3" Type="http://schemas.openxmlformats.org/officeDocument/2006/relationships/image" Target="../media/image43.jpg" /><Relationship Id="rId2" Type="http://schemas.openxmlformats.org/officeDocument/2006/relationships/notesSlide" Target="../notesSlides/notesSlide65.xml" /><Relationship Id="rId1" Type="http://schemas.openxmlformats.org/officeDocument/2006/relationships/slideLayout" Target="../slideLayouts/slideLayout7.xml" /></Relationships>
</file>

<file path=ppt/slides/_rels/slide84.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notesSlide" Target="../notesSlides/notesSlide66.xml" /><Relationship Id="rId1" Type="http://schemas.openxmlformats.org/officeDocument/2006/relationships/slideLayout" Target="../slideLayouts/slideLayout7.xml" /></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 /><Relationship Id="rId1" Type="http://schemas.openxmlformats.org/officeDocument/2006/relationships/slideLayout" Target="../slideLayouts/slideLayout7.xml" /></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 /><Relationship Id="rId1" Type="http://schemas.openxmlformats.org/officeDocument/2006/relationships/slideLayout" Target="../slideLayouts/slideLayout7.xml" /></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 /><Relationship Id="rId1" Type="http://schemas.openxmlformats.org/officeDocument/2006/relationships/slideLayout" Target="../slideLayouts/slideLayout7.xml" /></Relationships>
</file>

<file path=ppt/slides/_rels/slide88.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notesSlide" Target="../notesSlides/notesSlide70.xml" /><Relationship Id="rId1" Type="http://schemas.openxmlformats.org/officeDocument/2006/relationships/slideLayout" Target="../slideLayouts/slideLayout7.xml" /><Relationship Id="rId4" Type="http://schemas.openxmlformats.org/officeDocument/2006/relationships/image" Target="../media/image46.png" /></Relationships>
</file>

<file path=ppt/slides/_rels/slide89.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notesSlide" Target="../notesSlides/notesSlide71.xml" /><Relationship Id="rId1" Type="http://schemas.openxmlformats.org/officeDocument/2006/relationships/slideLayout" Target="../slideLayouts/slideLayout7.xml" /><Relationship Id="rId5" Type="http://schemas.openxmlformats.org/officeDocument/2006/relationships/image" Target="../media/image49.png" /><Relationship Id="rId4" Type="http://schemas.openxmlformats.org/officeDocument/2006/relationships/image" Target="../media/image48.png"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 /><Relationship Id="rId1" Type="http://schemas.openxmlformats.org/officeDocument/2006/relationships/slideLayout" Target="../slideLayouts/slideLayout7.xml" /></Relationships>
</file>

<file path=ppt/slides/_rels/slide91.xml.rels><?xml version="1.0" encoding="UTF-8" standalone="yes"?>
<Relationships xmlns="http://schemas.openxmlformats.org/package/2006/relationships"><Relationship Id="rId3" Type="http://schemas.openxmlformats.org/officeDocument/2006/relationships/image" Target="../media/image50.jpg" /><Relationship Id="rId2" Type="http://schemas.openxmlformats.org/officeDocument/2006/relationships/notesSlide" Target="../notesSlides/notesSlide73.xml" /><Relationship Id="rId1" Type="http://schemas.openxmlformats.org/officeDocument/2006/relationships/slideLayout" Target="../slideLayouts/slideLayout2.xml" /><Relationship Id="rId4" Type="http://schemas.openxmlformats.org/officeDocument/2006/relationships/image" Target="../media/image51.jpg" /></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4.xml" /><Relationship Id="rId1" Type="http://schemas.openxmlformats.org/officeDocument/2006/relationships/slideLayout" Target="../slideLayouts/slideLayout7.xml" /></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5.xml" /><Relationship Id="rId1" Type="http://schemas.openxmlformats.org/officeDocument/2006/relationships/slideLayout" Target="../slideLayouts/slideLayout7.xml" /></Relationships>
</file>

<file path=ppt/slides/_rels/slide94.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notesSlide" Target="../notesSlides/notesSlide76.xml" /><Relationship Id="rId1" Type="http://schemas.openxmlformats.org/officeDocument/2006/relationships/slideLayout" Target="../slideLayouts/slideLayout7.xml" /></Relationships>
</file>

<file path=ppt/slides/_rels/slide95.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notesSlide" Target="../notesSlides/notesSlide77.xml" /><Relationship Id="rId1" Type="http://schemas.openxmlformats.org/officeDocument/2006/relationships/slideLayout" Target="../slideLayouts/slideLayout7.xml" /><Relationship Id="rId4" Type="http://schemas.openxmlformats.org/officeDocument/2006/relationships/image" Target="../media/image54.png" /></Relationships>
</file>

<file path=ppt/slides/_rels/slide96.xml.rels><?xml version="1.0" encoding="UTF-8" standalone="yes"?>
<Relationships xmlns="http://schemas.openxmlformats.org/package/2006/relationships"><Relationship Id="rId3" Type="http://schemas.openxmlformats.org/officeDocument/2006/relationships/image" Target="../media/image55.png" /><Relationship Id="rId2" Type="http://schemas.openxmlformats.org/officeDocument/2006/relationships/notesSlide" Target="../notesSlides/notesSlide78.xml" /><Relationship Id="rId1" Type="http://schemas.openxmlformats.org/officeDocument/2006/relationships/slideLayout" Target="../slideLayouts/slideLayout7.xml" /><Relationship Id="rId4" Type="http://schemas.openxmlformats.org/officeDocument/2006/relationships/image" Target="../media/image56.png" /></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9.xml" /><Relationship Id="rId1" Type="http://schemas.openxmlformats.org/officeDocument/2006/relationships/slideLayout" Target="../slideLayouts/slideLayout7.xml" /></Relationships>
</file>

<file path=ppt/slides/_rels/slide98.xml.rels><?xml version="1.0" encoding="UTF-8" standalone="yes"?>
<Relationships xmlns="http://schemas.openxmlformats.org/package/2006/relationships"><Relationship Id="rId3" Type="http://schemas.openxmlformats.org/officeDocument/2006/relationships/image" Target="../media/image57.png" /><Relationship Id="rId2" Type="http://schemas.openxmlformats.org/officeDocument/2006/relationships/notesSlide" Target="../notesSlides/notesSlide80.xml" /><Relationship Id="rId1" Type="http://schemas.openxmlformats.org/officeDocument/2006/relationships/slideLayout" Target="../slideLayouts/slideLayout7.xml" /><Relationship Id="rId4" Type="http://schemas.openxmlformats.org/officeDocument/2006/relationships/image" Target="../media/image58.png" /></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1.xml"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9BEBC-5703-8D64-B979-94CD1D99F405}"/>
              </a:ext>
            </a:extLst>
          </p:cNvPr>
          <p:cNvSpPr>
            <a:spLocks noGrp="1"/>
          </p:cNvSpPr>
          <p:nvPr>
            <p:ph type="ctrTitle"/>
          </p:nvPr>
        </p:nvSpPr>
        <p:spPr>
          <a:xfrm>
            <a:off x="1143000" y="1165622"/>
            <a:ext cx="6858000" cy="1790700"/>
          </a:xfrm>
        </p:spPr>
        <p:txBody>
          <a:bodyPr/>
          <a:lstStyle/>
          <a:p>
            <a:r>
              <a:rPr lang="en-US" b="1" dirty="0">
                <a:latin typeface="Baskerville" panose="02020502070401020303" pitchFamily="18" charset="0"/>
                <a:ea typeface="Baskerville" panose="02020502070401020303" pitchFamily="18" charset="0"/>
              </a:rPr>
              <a:t>Respiratory Failure </a:t>
            </a:r>
          </a:p>
        </p:txBody>
      </p:sp>
      <p:sp>
        <p:nvSpPr>
          <p:cNvPr id="3" name="Subtitle 2">
            <a:extLst>
              <a:ext uri="{FF2B5EF4-FFF2-40B4-BE49-F238E27FC236}">
                <a16:creationId xmlns:a16="http://schemas.microsoft.com/office/drawing/2014/main" id="{4D33C7DB-EC66-E5B6-50B3-AE5407FE2A4A}"/>
              </a:ext>
            </a:extLst>
          </p:cNvPr>
          <p:cNvSpPr>
            <a:spLocks noGrp="1"/>
          </p:cNvSpPr>
          <p:nvPr>
            <p:ph type="subTitle" idx="1"/>
          </p:nvPr>
        </p:nvSpPr>
        <p:spPr>
          <a:xfrm>
            <a:off x="885825" y="3168253"/>
            <a:ext cx="7372350" cy="2927747"/>
          </a:xfrm>
        </p:spPr>
        <p:txBody>
          <a:bodyPr>
            <a:normAutofit fontScale="47500" lnSpcReduction="20000"/>
          </a:bodyPr>
          <a:lstStyle/>
          <a:p>
            <a:r>
              <a:rPr lang="en-US" dirty="0"/>
              <a:t>Supervised by: Dr. Ehsan </a:t>
            </a:r>
            <a:r>
              <a:rPr lang="en-US" dirty="0" err="1"/>
              <a:t>Aljundi</a:t>
            </a:r>
            <a:endParaRPr lang="en-US" dirty="0"/>
          </a:p>
          <a:p>
            <a:endParaRPr lang="en-US" dirty="0"/>
          </a:p>
          <a:p>
            <a:r>
              <a:rPr lang="en-US" dirty="0"/>
              <a:t>Presented by: </a:t>
            </a:r>
          </a:p>
          <a:p>
            <a:r>
              <a:rPr lang="en-US" dirty="0" err="1"/>
              <a:t>Veldana</a:t>
            </a:r>
            <a:r>
              <a:rPr lang="en-US" dirty="0"/>
              <a:t> Sabra        </a:t>
            </a:r>
          </a:p>
          <a:p>
            <a:r>
              <a:rPr lang="en-US" dirty="0"/>
              <a:t>Natalie </a:t>
            </a:r>
            <a:r>
              <a:rPr lang="en-US" dirty="0" err="1"/>
              <a:t>Baitamouni</a:t>
            </a:r>
            <a:r>
              <a:rPr lang="en-US" dirty="0"/>
              <a:t> </a:t>
            </a:r>
          </a:p>
          <a:p>
            <a:r>
              <a:rPr lang="en-US" dirty="0"/>
              <a:t>Ammar </a:t>
            </a:r>
            <a:r>
              <a:rPr lang="en-US" dirty="0" err="1"/>
              <a:t>Masaadeh</a:t>
            </a:r>
            <a:r>
              <a:rPr lang="en-US" dirty="0"/>
              <a:t>  </a:t>
            </a:r>
          </a:p>
          <a:p>
            <a:r>
              <a:rPr lang="en-US" dirty="0"/>
              <a:t> </a:t>
            </a:r>
            <a:r>
              <a:rPr lang="en-US" dirty="0" err="1"/>
              <a:t>Yanal</a:t>
            </a:r>
            <a:r>
              <a:rPr lang="en-US" dirty="0"/>
              <a:t> </a:t>
            </a:r>
            <a:r>
              <a:rPr lang="en-US" dirty="0" err="1"/>
              <a:t>Baqaein</a:t>
            </a:r>
            <a:r>
              <a:rPr lang="en-US" dirty="0"/>
              <a:t> </a:t>
            </a:r>
          </a:p>
          <a:p>
            <a:r>
              <a:rPr lang="en-US" dirty="0" err="1"/>
              <a:t>Haneen</a:t>
            </a:r>
            <a:r>
              <a:rPr lang="en-US" dirty="0"/>
              <a:t> </a:t>
            </a:r>
            <a:r>
              <a:rPr lang="en-US" dirty="0" err="1"/>
              <a:t>Dabaein</a:t>
            </a:r>
            <a:endParaRPr lang="en-US" dirty="0"/>
          </a:p>
          <a:p>
            <a:r>
              <a:rPr lang="en-US" dirty="0"/>
              <a:t>Malak </a:t>
            </a:r>
            <a:r>
              <a:rPr lang="en-US" dirty="0" err="1"/>
              <a:t>Jaafreh</a:t>
            </a:r>
            <a:r>
              <a:rPr lang="en-US" dirty="0"/>
              <a:t> </a:t>
            </a:r>
          </a:p>
          <a:p>
            <a:r>
              <a:rPr lang="en-US" dirty="0"/>
              <a:t>Hadeel </a:t>
            </a:r>
            <a:r>
              <a:rPr lang="en-US" dirty="0" err="1"/>
              <a:t>Masaadeh</a:t>
            </a:r>
            <a:r>
              <a:rPr lang="en-US" dirty="0"/>
              <a:t> </a:t>
            </a:r>
          </a:p>
          <a:p>
            <a:br>
              <a:rPr lang="en-US" dirty="0"/>
            </a:br>
            <a:r>
              <a:rPr lang="en-US" dirty="0"/>
              <a:t> </a:t>
            </a:r>
          </a:p>
        </p:txBody>
      </p:sp>
    </p:spTree>
    <p:extLst>
      <p:ext uri="{BB962C8B-B14F-4D97-AF65-F5344CB8AC3E}">
        <p14:creationId xmlns:p14="http://schemas.microsoft.com/office/powerpoint/2010/main" val="2777413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9C33-62CB-86D2-0137-397A8EFEFAB5}"/>
              </a:ext>
            </a:extLst>
          </p:cNvPr>
          <p:cNvSpPr>
            <a:spLocks noGrp="1"/>
          </p:cNvSpPr>
          <p:nvPr>
            <p:ph type="title"/>
          </p:nvPr>
        </p:nvSpPr>
        <p:spPr/>
        <p:txBody>
          <a:bodyPr>
            <a:normAutofit/>
          </a:bodyPr>
          <a:lstStyle/>
          <a:p>
            <a:pPr algn="ctr"/>
            <a:r>
              <a:rPr lang="en-US" sz="2100" b="1" dirty="0">
                <a:solidFill>
                  <a:srgbClr val="1A1C1C"/>
                </a:solidFill>
                <a:latin typeface="Roboto" panose="02000000000000000000" pitchFamily="2" charset="0"/>
              </a:rPr>
              <a:t>Duration</a:t>
            </a:r>
            <a:endParaRPr lang="en-US" sz="2100" dirty="0"/>
          </a:p>
        </p:txBody>
      </p:sp>
      <p:sp>
        <p:nvSpPr>
          <p:cNvPr id="3" name="Content Placeholder 2">
            <a:extLst>
              <a:ext uri="{FF2B5EF4-FFF2-40B4-BE49-F238E27FC236}">
                <a16:creationId xmlns:a16="http://schemas.microsoft.com/office/drawing/2014/main" id="{23954187-2546-7E7F-6E63-E1F89EC9C274}"/>
              </a:ext>
            </a:extLst>
          </p:cNvPr>
          <p:cNvSpPr>
            <a:spLocks noGrp="1"/>
          </p:cNvSpPr>
          <p:nvPr>
            <p:ph type="body" idx="1"/>
          </p:nvPr>
        </p:nvSpPr>
        <p:spPr/>
        <p:txBody>
          <a:bodyPr/>
          <a:lstStyle/>
          <a:p>
            <a:pPr marL="114300" fontAlgn="base">
              <a:spcBef>
                <a:spcPts val="225"/>
              </a:spcBef>
              <a:buFont typeface="Arial" panose="020B0604020202020204" pitchFamily="34" charset="0"/>
              <a:buChar char="•"/>
            </a:pPr>
            <a:r>
              <a:rPr lang="en-US" sz="1350" b="1" dirty="0">
                <a:solidFill>
                  <a:srgbClr val="1A1C1C"/>
                </a:solidFill>
                <a:latin typeface="Roboto" panose="02000000000000000000" pitchFamily="2" charset="0"/>
              </a:rPr>
              <a:t>Acute </a:t>
            </a:r>
            <a:r>
              <a:rPr lang="en-US" sz="1350" b="1" u="sng" dirty="0">
                <a:solidFill>
                  <a:srgbClr val="1155CC"/>
                </a:solidFill>
                <a:latin typeface="Roboto" panose="02000000000000000000" pitchFamily="2" charset="0"/>
                <a:hlinkClick r:id="rId2"/>
              </a:rPr>
              <a:t>respiratory failure</a:t>
            </a:r>
            <a:r>
              <a:rPr lang="en-US" sz="1350" dirty="0">
                <a:solidFill>
                  <a:srgbClr val="1A1C1C"/>
                </a:solidFill>
                <a:latin typeface="Roboto" panose="02000000000000000000" pitchFamily="2" charset="0"/>
              </a:rPr>
              <a:t>: develops over minutes to hours as a result of an acute illness or insult</a:t>
            </a:r>
          </a:p>
          <a:p>
            <a:pPr marL="114300" fontAlgn="base">
              <a:spcBef>
                <a:spcPts val="225"/>
              </a:spcBef>
              <a:buFont typeface="Arial" panose="020B0604020202020204" pitchFamily="34" charset="0"/>
              <a:buChar char="•"/>
            </a:pPr>
            <a:endParaRPr lang="en-US" sz="1350" b="1" dirty="0">
              <a:solidFill>
                <a:srgbClr val="1A1C1C"/>
              </a:solidFill>
              <a:latin typeface="Roboto" panose="02000000000000000000" pitchFamily="2" charset="0"/>
            </a:endParaRPr>
          </a:p>
          <a:p>
            <a:pPr marL="114300" fontAlgn="base">
              <a:spcBef>
                <a:spcPts val="225"/>
              </a:spcBef>
              <a:buFont typeface="Arial" panose="020B0604020202020204" pitchFamily="34" charset="0"/>
              <a:buChar char="•"/>
            </a:pPr>
            <a:r>
              <a:rPr lang="en-US" sz="1350" b="1" dirty="0">
                <a:solidFill>
                  <a:srgbClr val="1A1C1C"/>
                </a:solidFill>
                <a:latin typeface="Roboto" panose="02000000000000000000" pitchFamily="2" charset="0"/>
              </a:rPr>
              <a:t>Chronic respiratory failure</a:t>
            </a:r>
            <a:r>
              <a:rPr lang="en-US" sz="1350" dirty="0">
                <a:solidFill>
                  <a:srgbClr val="1A1C1C"/>
                </a:solidFill>
                <a:latin typeface="Roboto" panose="02000000000000000000" pitchFamily="2" charset="0"/>
              </a:rPr>
              <a:t>: longstanding </a:t>
            </a:r>
            <a:r>
              <a:rPr lang="en-US" sz="1350" u="sng" dirty="0">
                <a:solidFill>
                  <a:srgbClr val="1155CC"/>
                </a:solidFill>
                <a:latin typeface="Roboto" panose="02000000000000000000" pitchFamily="2" charset="0"/>
                <a:hlinkClick r:id="rId2"/>
              </a:rPr>
              <a:t>respiratory failure</a:t>
            </a:r>
            <a:r>
              <a:rPr lang="en-US" sz="1350" dirty="0">
                <a:solidFill>
                  <a:srgbClr val="1A1C1C"/>
                </a:solidFill>
                <a:latin typeface="Roboto" panose="02000000000000000000" pitchFamily="2" charset="0"/>
              </a:rPr>
              <a:t> resulting from chronic illness (e.g., </a:t>
            </a:r>
            <a:r>
              <a:rPr lang="en-US" sz="1350" u="sng" dirty="0">
                <a:solidFill>
                  <a:srgbClr val="1155CC"/>
                </a:solidFill>
                <a:latin typeface="Roboto" panose="02000000000000000000" pitchFamily="2" charset="0"/>
                <a:hlinkClick r:id="rId3"/>
              </a:rPr>
              <a:t>COPD</a:t>
            </a:r>
            <a:r>
              <a:rPr lang="en-US" sz="1350" dirty="0">
                <a:solidFill>
                  <a:srgbClr val="1A1C1C"/>
                </a:solidFill>
                <a:latin typeface="Roboto" panose="02000000000000000000" pitchFamily="2" charset="0"/>
              </a:rPr>
              <a:t>, </a:t>
            </a:r>
            <a:r>
              <a:rPr lang="en-US" sz="1350" u="sng" dirty="0">
                <a:solidFill>
                  <a:srgbClr val="1155CC"/>
                </a:solidFill>
                <a:latin typeface="Roboto" panose="02000000000000000000" pitchFamily="2" charset="0"/>
                <a:hlinkClick r:id="rId4"/>
              </a:rPr>
              <a:t>ILD</a:t>
            </a:r>
            <a:r>
              <a:rPr lang="en-US" sz="1350" dirty="0">
                <a:solidFill>
                  <a:srgbClr val="1A1C1C"/>
                </a:solidFill>
                <a:latin typeface="Roboto" panose="02000000000000000000" pitchFamily="2" charset="0"/>
              </a:rPr>
              <a:t>, </a:t>
            </a:r>
            <a:r>
              <a:rPr lang="en-US" sz="1350" u="sng" dirty="0">
                <a:solidFill>
                  <a:srgbClr val="1155CC"/>
                </a:solidFill>
                <a:latin typeface="Roboto" panose="02000000000000000000" pitchFamily="2" charset="0"/>
                <a:hlinkClick r:id="rId5"/>
              </a:rPr>
              <a:t>obesity hypoventilation syndrome</a:t>
            </a:r>
            <a:r>
              <a:rPr lang="en-US" sz="1350" dirty="0">
                <a:solidFill>
                  <a:srgbClr val="1A1C1C"/>
                </a:solidFill>
                <a:latin typeface="Roboto" panose="02000000000000000000" pitchFamily="2" charset="0"/>
              </a:rPr>
              <a:t>)</a:t>
            </a:r>
          </a:p>
          <a:p>
            <a:endParaRPr lang="en-US" sz="1350" dirty="0">
              <a:solidFill>
                <a:srgbClr val="1A1C1C"/>
              </a:solidFill>
              <a:latin typeface="Roboto" panose="02000000000000000000" pitchFamily="2" charset="0"/>
            </a:endParaRPr>
          </a:p>
          <a:p>
            <a:r>
              <a:rPr lang="en-US" sz="1350" dirty="0">
                <a:solidFill>
                  <a:srgbClr val="1A1C1C"/>
                </a:solidFill>
                <a:latin typeface="Roboto" panose="02000000000000000000" pitchFamily="2" charset="0"/>
              </a:rPr>
              <a:t>In patients with </a:t>
            </a:r>
            <a:r>
              <a:rPr lang="en-US" sz="1350" u="sng" dirty="0">
                <a:solidFill>
                  <a:srgbClr val="1A1C1C"/>
                </a:solidFill>
                <a:latin typeface="Roboto" panose="02000000000000000000" pitchFamily="2" charset="0"/>
              </a:rPr>
              <a:t>hypercapnia</a:t>
            </a:r>
            <a:r>
              <a:rPr lang="en-US" sz="1350" dirty="0">
                <a:solidFill>
                  <a:srgbClr val="1A1C1C"/>
                </a:solidFill>
                <a:latin typeface="Roboto" panose="02000000000000000000" pitchFamily="2" charset="0"/>
              </a:rPr>
              <a:t>, a normal </a:t>
            </a:r>
            <a:r>
              <a:rPr lang="en-US" sz="1350" u="sng" dirty="0">
                <a:solidFill>
                  <a:srgbClr val="1A1C1C"/>
                </a:solidFill>
                <a:latin typeface="Roboto" panose="02000000000000000000" pitchFamily="2" charset="0"/>
              </a:rPr>
              <a:t>pH</a:t>
            </a:r>
            <a:r>
              <a:rPr lang="en-US" sz="1350" dirty="0">
                <a:solidFill>
                  <a:srgbClr val="1A1C1C"/>
                </a:solidFill>
                <a:latin typeface="Roboto" panose="02000000000000000000" pitchFamily="2" charset="0"/>
              </a:rPr>
              <a:t> suggests chronic </a:t>
            </a:r>
            <a:r>
              <a:rPr lang="en-US" sz="1350" u="sng" dirty="0">
                <a:solidFill>
                  <a:srgbClr val="1A1C1C"/>
                </a:solidFill>
                <a:latin typeface="Roboto" panose="02000000000000000000" pitchFamily="2" charset="0"/>
              </a:rPr>
              <a:t>CO2 retention</a:t>
            </a:r>
            <a:r>
              <a:rPr lang="en-US" sz="1350" dirty="0">
                <a:solidFill>
                  <a:srgbClr val="1A1C1C"/>
                </a:solidFill>
                <a:latin typeface="Roboto" panose="02000000000000000000" pitchFamily="2" charset="0"/>
              </a:rPr>
              <a:t> while a low </a:t>
            </a:r>
            <a:r>
              <a:rPr lang="en-US" sz="1350" u="sng" dirty="0">
                <a:solidFill>
                  <a:srgbClr val="1A1C1C"/>
                </a:solidFill>
                <a:latin typeface="Roboto" panose="02000000000000000000" pitchFamily="2" charset="0"/>
              </a:rPr>
              <a:t>pH</a:t>
            </a:r>
            <a:r>
              <a:rPr lang="en-US" sz="1350" dirty="0">
                <a:solidFill>
                  <a:srgbClr val="1A1C1C"/>
                </a:solidFill>
                <a:latin typeface="Roboto" panose="02000000000000000000" pitchFamily="2" charset="0"/>
              </a:rPr>
              <a:t> raises concern for acute or acute-on-chronic </a:t>
            </a:r>
            <a:r>
              <a:rPr lang="en-US" sz="1350" u="sng" dirty="0">
                <a:solidFill>
                  <a:srgbClr val="1A1C1C"/>
                </a:solidFill>
                <a:latin typeface="Roboto" panose="02000000000000000000" pitchFamily="2" charset="0"/>
              </a:rPr>
              <a:t>CO2 retention</a:t>
            </a:r>
            <a:r>
              <a:rPr lang="en-US" sz="1350" dirty="0">
                <a:solidFill>
                  <a:srgbClr val="1A1C1C"/>
                </a:solidFill>
                <a:latin typeface="Roboto" panose="02000000000000000000" pitchFamily="2" charset="0"/>
              </a:rPr>
              <a:t>, which requires immediate intervention </a:t>
            </a:r>
          </a:p>
          <a:p>
            <a:r>
              <a:rPr lang="en-US" sz="1350" dirty="0">
                <a:solidFill>
                  <a:srgbClr val="073E87"/>
                </a:solidFill>
                <a:latin typeface="Candara" panose="020E0502030303020204" pitchFamily="34" charset="0"/>
              </a:rPr>
              <a:t>In acute hypercapnic respiratory failure, the pH decreases below 7.35  and for patients with underlying chronic respiratory failure, the PaCO2 increases by 20 mm Hg from baseline.</a:t>
            </a:r>
            <a:endParaRPr lang="en-US" dirty="0"/>
          </a:p>
        </p:txBody>
      </p:sp>
    </p:spTree>
    <p:extLst>
      <p:ext uri="{BB962C8B-B14F-4D97-AF65-F5344CB8AC3E}">
        <p14:creationId xmlns:p14="http://schemas.microsoft.com/office/powerpoint/2010/main" val="8189009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Shape 1424"/>
        <p:cNvGrpSpPr/>
        <p:nvPr/>
      </p:nvGrpSpPr>
      <p:grpSpPr>
        <a:xfrm>
          <a:off x="0" y="0"/>
          <a:ext cx="0" cy="0"/>
          <a:chOff x="0" y="0"/>
          <a:chExt cx="0" cy="0"/>
        </a:xfrm>
      </p:grpSpPr>
      <p:sp>
        <p:nvSpPr>
          <p:cNvPr id="1425" name="Google Shape;1425;p95"/>
          <p:cNvSpPr/>
          <p:nvPr/>
        </p:nvSpPr>
        <p:spPr>
          <a:xfrm>
            <a:off x="3091969" y="1340768"/>
            <a:ext cx="2426007" cy="720080"/>
          </a:xfrm>
          <a:prstGeom prst="roundRect">
            <a:avLst>
              <a:gd name="adj" fmla="val 16667"/>
            </a:avLst>
          </a:prstGeom>
          <a:solidFill>
            <a:schemeClr val="lt2"/>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Basic concepts in respiration </a:t>
            </a:r>
            <a:endParaRPr/>
          </a:p>
        </p:txBody>
      </p:sp>
      <p:sp>
        <p:nvSpPr>
          <p:cNvPr id="1426" name="Google Shape;1426;p95"/>
          <p:cNvSpPr/>
          <p:nvPr/>
        </p:nvSpPr>
        <p:spPr>
          <a:xfrm>
            <a:off x="931729" y="2538013"/>
            <a:ext cx="2160240" cy="1152128"/>
          </a:xfrm>
          <a:prstGeom prst="roundRect">
            <a:avLst>
              <a:gd name="adj" fmla="val 16667"/>
            </a:avLst>
          </a:prstGeom>
          <a:solidFill>
            <a:srgbClr val="C2D59B"/>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7" name="Google Shape;1427;p95"/>
          <p:cNvSpPr/>
          <p:nvPr/>
        </p:nvSpPr>
        <p:spPr>
          <a:xfrm>
            <a:off x="5517977" y="2538013"/>
            <a:ext cx="2088232" cy="1152128"/>
          </a:xfrm>
          <a:prstGeom prst="roundRect">
            <a:avLst>
              <a:gd name="adj" fmla="val 16667"/>
            </a:avLst>
          </a:prstGeom>
          <a:solidFill>
            <a:srgbClr val="C2D59B"/>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Ventilation (co2)</a:t>
            </a:r>
            <a:endParaRPr sz="1800" b="1">
              <a:solidFill>
                <a:schemeClr val="dk1"/>
              </a:solidFill>
              <a:latin typeface="Calibri"/>
              <a:ea typeface="Calibri"/>
              <a:cs typeface="Calibri"/>
              <a:sym typeface="Calibri"/>
            </a:endParaRPr>
          </a:p>
        </p:txBody>
      </p:sp>
      <p:sp>
        <p:nvSpPr>
          <p:cNvPr id="1428" name="Google Shape;1428;p95"/>
          <p:cNvSpPr/>
          <p:nvPr/>
        </p:nvSpPr>
        <p:spPr>
          <a:xfrm>
            <a:off x="242895" y="4836457"/>
            <a:ext cx="1762853" cy="608766"/>
          </a:xfrm>
          <a:prstGeom prst="roundRect">
            <a:avLst>
              <a:gd name="adj" fmla="val 16667"/>
            </a:avLst>
          </a:prstGeom>
          <a:solidFill>
            <a:srgbClr val="B6DDE7"/>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Spo2 &gt; 92%</a:t>
            </a:r>
            <a:endParaRPr sz="1800">
              <a:solidFill>
                <a:schemeClr val="dk1"/>
              </a:solidFill>
              <a:latin typeface="Calibri"/>
              <a:ea typeface="Calibri"/>
              <a:cs typeface="Calibri"/>
              <a:sym typeface="Calibri"/>
            </a:endParaRPr>
          </a:p>
        </p:txBody>
      </p:sp>
      <p:sp>
        <p:nvSpPr>
          <p:cNvPr id="1429" name="Google Shape;1429;p95"/>
          <p:cNvSpPr/>
          <p:nvPr/>
        </p:nvSpPr>
        <p:spPr>
          <a:xfrm>
            <a:off x="2520752" y="4836457"/>
            <a:ext cx="1944216" cy="608766"/>
          </a:xfrm>
          <a:prstGeom prst="roundRect">
            <a:avLst>
              <a:gd name="adj" fmla="val 16667"/>
            </a:avLst>
          </a:prstGeom>
          <a:solidFill>
            <a:srgbClr val="B6DDE7"/>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Pao2 &gt;60 mmHg</a:t>
            </a:r>
            <a:endParaRPr sz="1800">
              <a:solidFill>
                <a:schemeClr val="dk1"/>
              </a:solidFill>
              <a:latin typeface="Calibri"/>
              <a:ea typeface="Calibri"/>
              <a:cs typeface="Calibri"/>
              <a:sym typeface="Calibri"/>
            </a:endParaRPr>
          </a:p>
        </p:txBody>
      </p:sp>
      <p:sp>
        <p:nvSpPr>
          <p:cNvPr id="1430" name="Google Shape;1430;p95"/>
          <p:cNvSpPr/>
          <p:nvPr/>
        </p:nvSpPr>
        <p:spPr>
          <a:xfrm>
            <a:off x="5211599" y="4836458"/>
            <a:ext cx="1673130" cy="608767"/>
          </a:xfrm>
          <a:prstGeom prst="roundRect">
            <a:avLst>
              <a:gd name="adj" fmla="val 16667"/>
            </a:avLst>
          </a:prstGeom>
          <a:solidFill>
            <a:srgbClr val="B6DDE7"/>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PH(7.35-7.45)</a:t>
            </a:r>
            <a:endParaRPr sz="1800">
              <a:solidFill>
                <a:schemeClr val="dk1"/>
              </a:solidFill>
              <a:latin typeface="Calibri"/>
              <a:ea typeface="Calibri"/>
              <a:cs typeface="Calibri"/>
              <a:sym typeface="Calibri"/>
            </a:endParaRPr>
          </a:p>
        </p:txBody>
      </p:sp>
      <p:sp>
        <p:nvSpPr>
          <p:cNvPr id="1431" name="Google Shape;1431;p95"/>
          <p:cNvSpPr/>
          <p:nvPr/>
        </p:nvSpPr>
        <p:spPr>
          <a:xfrm>
            <a:off x="7261716" y="4854178"/>
            <a:ext cx="1882285" cy="591046"/>
          </a:xfrm>
          <a:prstGeom prst="roundRect">
            <a:avLst>
              <a:gd name="adj" fmla="val 16667"/>
            </a:avLst>
          </a:prstGeom>
          <a:solidFill>
            <a:srgbClr val="B6DDE7"/>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Pco2(35-45) mmhg</a:t>
            </a:r>
            <a:endParaRPr sz="1800">
              <a:solidFill>
                <a:schemeClr val="dk1"/>
              </a:solidFill>
              <a:latin typeface="Calibri"/>
              <a:ea typeface="Calibri"/>
              <a:cs typeface="Calibri"/>
              <a:sym typeface="Calibri"/>
            </a:endParaRPr>
          </a:p>
        </p:txBody>
      </p:sp>
      <p:sp>
        <p:nvSpPr>
          <p:cNvPr id="1432" name="Google Shape;1432;p95"/>
          <p:cNvSpPr txBox="1"/>
          <p:nvPr/>
        </p:nvSpPr>
        <p:spPr>
          <a:xfrm>
            <a:off x="925012" y="254807"/>
            <a:ext cx="687676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Basic concepts in </a:t>
            </a:r>
            <a:r>
              <a:rPr lang="en-US" sz="4000" b="1">
                <a:solidFill>
                  <a:schemeClr val="dk1"/>
                </a:solidFill>
                <a:latin typeface="Calibri"/>
                <a:ea typeface="Calibri"/>
                <a:cs typeface="Calibri"/>
                <a:sym typeface="Calibri"/>
              </a:rPr>
              <a:t>respiration </a:t>
            </a:r>
            <a:endParaRPr sz="4000" b="1">
              <a:solidFill>
                <a:schemeClr val="dk1"/>
              </a:solidFill>
              <a:latin typeface="Calibri"/>
              <a:ea typeface="Calibri"/>
              <a:cs typeface="Calibri"/>
              <a:sym typeface="Calibri"/>
            </a:endParaRPr>
          </a:p>
        </p:txBody>
      </p:sp>
      <p:cxnSp>
        <p:nvCxnSpPr>
          <p:cNvPr id="1433" name="Google Shape;1433;p95"/>
          <p:cNvCxnSpPr/>
          <p:nvPr/>
        </p:nvCxnSpPr>
        <p:spPr>
          <a:xfrm flipH="1">
            <a:off x="3216724" y="2204314"/>
            <a:ext cx="383169" cy="648072"/>
          </a:xfrm>
          <a:prstGeom prst="straightConnector1">
            <a:avLst/>
          </a:prstGeom>
          <a:noFill/>
          <a:ln w="9525" cap="flat" cmpd="sng">
            <a:solidFill>
              <a:srgbClr val="4A7DBA"/>
            </a:solidFill>
            <a:prstDash val="solid"/>
            <a:round/>
            <a:headEnd type="none" w="sm" len="sm"/>
            <a:tailEnd type="stealth" w="med" len="med"/>
          </a:ln>
        </p:spPr>
      </p:cxnSp>
      <p:cxnSp>
        <p:nvCxnSpPr>
          <p:cNvPr id="1434" name="Google Shape;1434;p95"/>
          <p:cNvCxnSpPr/>
          <p:nvPr/>
        </p:nvCxnSpPr>
        <p:spPr>
          <a:xfrm>
            <a:off x="4915094" y="2204314"/>
            <a:ext cx="432048" cy="648072"/>
          </a:xfrm>
          <a:prstGeom prst="straightConnector1">
            <a:avLst/>
          </a:prstGeom>
          <a:noFill/>
          <a:ln w="9525" cap="flat" cmpd="sng">
            <a:solidFill>
              <a:srgbClr val="4A7DBA"/>
            </a:solidFill>
            <a:prstDash val="solid"/>
            <a:round/>
            <a:headEnd type="none" w="sm" len="sm"/>
            <a:tailEnd type="stealth" w="med" len="med"/>
          </a:ln>
        </p:spPr>
      </p:cxnSp>
      <p:cxnSp>
        <p:nvCxnSpPr>
          <p:cNvPr id="1435" name="Google Shape;1435;p95"/>
          <p:cNvCxnSpPr/>
          <p:nvPr/>
        </p:nvCxnSpPr>
        <p:spPr>
          <a:xfrm flipH="1">
            <a:off x="1096246" y="3839359"/>
            <a:ext cx="430917" cy="864096"/>
          </a:xfrm>
          <a:prstGeom prst="straightConnector1">
            <a:avLst/>
          </a:prstGeom>
          <a:noFill/>
          <a:ln w="9525" cap="flat" cmpd="sng">
            <a:solidFill>
              <a:srgbClr val="4A7DBA"/>
            </a:solidFill>
            <a:prstDash val="solid"/>
            <a:round/>
            <a:headEnd type="none" w="sm" len="sm"/>
            <a:tailEnd type="stealth" w="med" len="med"/>
          </a:ln>
        </p:spPr>
      </p:cxnSp>
      <p:cxnSp>
        <p:nvCxnSpPr>
          <p:cNvPr id="1436" name="Google Shape;1436;p95"/>
          <p:cNvCxnSpPr/>
          <p:nvPr/>
        </p:nvCxnSpPr>
        <p:spPr>
          <a:xfrm>
            <a:off x="2477090" y="3849917"/>
            <a:ext cx="510735" cy="803221"/>
          </a:xfrm>
          <a:prstGeom prst="straightConnector1">
            <a:avLst/>
          </a:prstGeom>
          <a:noFill/>
          <a:ln w="9525" cap="flat" cmpd="sng">
            <a:solidFill>
              <a:srgbClr val="4A7DBA"/>
            </a:solidFill>
            <a:prstDash val="solid"/>
            <a:round/>
            <a:headEnd type="none" w="sm" len="sm"/>
            <a:tailEnd type="stealth" w="med" len="med"/>
          </a:ln>
        </p:spPr>
      </p:cxnSp>
      <p:cxnSp>
        <p:nvCxnSpPr>
          <p:cNvPr id="1437" name="Google Shape;1437;p95"/>
          <p:cNvCxnSpPr/>
          <p:nvPr/>
        </p:nvCxnSpPr>
        <p:spPr>
          <a:xfrm flipH="1">
            <a:off x="5868144" y="3910790"/>
            <a:ext cx="432048" cy="742346"/>
          </a:xfrm>
          <a:prstGeom prst="straightConnector1">
            <a:avLst/>
          </a:prstGeom>
          <a:noFill/>
          <a:ln w="9525" cap="flat" cmpd="sng">
            <a:solidFill>
              <a:srgbClr val="4A7DBA"/>
            </a:solidFill>
            <a:prstDash val="solid"/>
            <a:round/>
            <a:headEnd type="none" w="sm" len="sm"/>
            <a:tailEnd type="stealth" w="med" len="med"/>
          </a:ln>
        </p:spPr>
      </p:cxnSp>
      <p:cxnSp>
        <p:nvCxnSpPr>
          <p:cNvPr id="1438" name="Google Shape;1438;p95"/>
          <p:cNvCxnSpPr/>
          <p:nvPr/>
        </p:nvCxnSpPr>
        <p:spPr>
          <a:xfrm>
            <a:off x="7261715" y="3889681"/>
            <a:ext cx="540060" cy="763457"/>
          </a:xfrm>
          <a:prstGeom prst="straightConnector1">
            <a:avLst/>
          </a:prstGeom>
          <a:noFill/>
          <a:ln w="9525" cap="flat" cmpd="sng">
            <a:solidFill>
              <a:srgbClr val="4A7DBA"/>
            </a:solidFill>
            <a:prstDash val="solid"/>
            <a:round/>
            <a:headEnd type="none" w="sm" len="sm"/>
            <a:tailEnd type="stealth" w="med" len="med"/>
          </a:ln>
        </p:spPr>
      </p:cxnSp>
      <p:sp>
        <p:nvSpPr>
          <p:cNvPr id="1439" name="Google Shape;1439;p95"/>
          <p:cNvSpPr txBox="1"/>
          <p:nvPr/>
        </p:nvSpPr>
        <p:spPr>
          <a:xfrm>
            <a:off x="1311704" y="2852387"/>
            <a:ext cx="138808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Oxygenation (o2)</a:t>
            </a:r>
            <a:endParaRPr sz="1800" b="1">
              <a:solidFill>
                <a:schemeClr val="dk1"/>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Shape 1443"/>
        <p:cNvGrpSpPr/>
        <p:nvPr/>
      </p:nvGrpSpPr>
      <p:grpSpPr>
        <a:xfrm>
          <a:off x="0" y="0"/>
          <a:ext cx="0" cy="0"/>
          <a:chOff x="0" y="0"/>
          <a:chExt cx="0" cy="0"/>
        </a:xfrm>
      </p:grpSpPr>
      <p:sp>
        <p:nvSpPr>
          <p:cNvPr id="1444" name="Google Shape;1444;p96"/>
          <p:cNvSpPr/>
          <p:nvPr/>
        </p:nvSpPr>
        <p:spPr>
          <a:xfrm>
            <a:off x="-34181" y="45630"/>
            <a:ext cx="9013301"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Basic concepts in </a:t>
            </a:r>
            <a:r>
              <a:rPr lang="en-US" sz="4400" b="1">
                <a:solidFill>
                  <a:schemeClr val="dk1"/>
                </a:solidFill>
                <a:latin typeface="Calibri"/>
                <a:ea typeface="Calibri"/>
                <a:cs typeface="Calibri"/>
                <a:sym typeface="Calibri"/>
              </a:rPr>
              <a:t>Mechanical ventilation </a:t>
            </a:r>
            <a:endParaRPr sz="4400" b="1">
              <a:solidFill>
                <a:schemeClr val="dk1"/>
              </a:solidFill>
              <a:latin typeface="Calibri"/>
              <a:ea typeface="Calibri"/>
              <a:cs typeface="Calibri"/>
              <a:sym typeface="Calibri"/>
            </a:endParaRPr>
          </a:p>
        </p:txBody>
      </p:sp>
      <p:sp>
        <p:nvSpPr>
          <p:cNvPr id="1445" name="Google Shape;1445;p96"/>
          <p:cNvSpPr/>
          <p:nvPr/>
        </p:nvSpPr>
        <p:spPr>
          <a:xfrm>
            <a:off x="3091969" y="1124744"/>
            <a:ext cx="2426007" cy="936104"/>
          </a:xfrm>
          <a:prstGeom prst="roundRect">
            <a:avLst>
              <a:gd name="adj" fmla="val 16667"/>
            </a:avLst>
          </a:prstGeom>
          <a:solidFill>
            <a:srgbClr val="E5B8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Basic concepts in mechanical ventilation  </a:t>
            </a:r>
            <a:endParaRPr sz="1800" b="1">
              <a:solidFill>
                <a:schemeClr val="dk1"/>
              </a:solidFill>
              <a:latin typeface="Calibri"/>
              <a:ea typeface="Calibri"/>
              <a:cs typeface="Calibri"/>
              <a:sym typeface="Calibri"/>
            </a:endParaRPr>
          </a:p>
        </p:txBody>
      </p:sp>
      <p:sp>
        <p:nvSpPr>
          <p:cNvPr id="1446" name="Google Shape;1446;p96"/>
          <p:cNvSpPr/>
          <p:nvPr/>
        </p:nvSpPr>
        <p:spPr>
          <a:xfrm>
            <a:off x="1056483" y="2698244"/>
            <a:ext cx="2160240" cy="1152128"/>
          </a:xfrm>
          <a:prstGeom prst="roundRect">
            <a:avLst>
              <a:gd name="adj" fmla="val 16667"/>
            </a:avLst>
          </a:prstGeom>
          <a:solidFill>
            <a:srgbClr val="F2DA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7" name="Google Shape;1447;p96"/>
          <p:cNvSpPr/>
          <p:nvPr/>
        </p:nvSpPr>
        <p:spPr>
          <a:xfrm>
            <a:off x="5405682" y="2698244"/>
            <a:ext cx="2088232" cy="1152318"/>
          </a:xfrm>
          <a:prstGeom prst="roundRect">
            <a:avLst>
              <a:gd name="adj" fmla="val 16667"/>
            </a:avLst>
          </a:prstGeom>
          <a:solidFill>
            <a:srgbClr val="F2DA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Ventilation (co2)</a:t>
            </a:r>
            <a:endParaRPr sz="1800" b="1">
              <a:solidFill>
                <a:schemeClr val="dk1"/>
              </a:solidFill>
              <a:latin typeface="Calibri"/>
              <a:ea typeface="Calibri"/>
              <a:cs typeface="Calibri"/>
              <a:sym typeface="Calibri"/>
            </a:endParaRPr>
          </a:p>
        </p:txBody>
      </p:sp>
      <p:sp>
        <p:nvSpPr>
          <p:cNvPr id="1448" name="Google Shape;1448;p96"/>
          <p:cNvSpPr/>
          <p:nvPr/>
        </p:nvSpPr>
        <p:spPr>
          <a:xfrm>
            <a:off x="242895" y="4836457"/>
            <a:ext cx="1512168" cy="504056"/>
          </a:xfrm>
          <a:prstGeom prst="roundRect">
            <a:avLst>
              <a:gd name="adj" fmla="val 16667"/>
            </a:avLst>
          </a:prstGeom>
          <a:solidFill>
            <a:srgbClr val="E5B8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fio2</a:t>
            </a:r>
            <a:endParaRPr sz="1800">
              <a:solidFill>
                <a:schemeClr val="dk1"/>
              </a:solidFill>
              <a:latin typeface="Calibri"/>
              <a:ea typeface="Calibri"/>
              <a:cs typeface="Calibri"/>
              <a:sym typeface="Calibri"/>
            </a:endParaRPr>
          </a:p>
        </p:txBody>
      </p:sp>
      <p:sp>
        <p:nvSpPr>
          <p:cNvPr id="1449" name="Google Shape;1449;p96"/>
          <p:cNvSpPr/>
          <p:nvPr/>
        </p:nvSpPr>
        <p:spPr>
          <a:xfrm>
            <a:off x="2520752" y="4757808"/>
            <a:ext cx="1944216" cy="2021543"/>
          </a:xfrm>
          <a:prstGeom prst="roundRect">
            <a:avLst>
              <a:gd name="adj" fmla="val 16667"/>
            </a:avLst>
          </a:prstGeom>
          <a:solidFill>
            <a:srgbClr val="E5B8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Mean airway pressure (MAP) which is :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–PEEP</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–I:E time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–PIP</a:t>
            </a:r>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0" name="Google Shape;1450;p96"/>
          <p:cNvSpPr/>
          <p:nvPr/>
        </p:nvSpPr>
        <p:spPr>
          <a:xfrm>
            <a:off x="4947685" y="4883313"/>
            <a:ext cx="1673130" cy="914400"/>
          </a:xfrm>
          <a:prstGeom prst="roundRect">
            <a:avLst>
              <a:gd name="adj" fmla="val 16667"/>
            </a:avLst>
          </a:prstGeom>
          <a:solidFill>
            <a:srgbClr val="E5B8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Tidal volume (TV)</a:t>
            </a:r>
            <a:endParaRPr sz="1800">
              <a:solidFill>
                <a:schemeClr val="dk1"/>
              </a:solidFill>
              <a:latin typeface="Calibri"/>
              <a:ea typeface="Calibri"/>
              <a:cs typeface="Calibri"/>
              <a:sym typeface="Calibri"/>
            </a:endParaRPr>
          </a:p>
        </p:txBody>
      </p:sp>
      <p:sp>
        <p:nvSpPr>
          <p:cNvPr id="1451" name="Google Shape;1451;p96"/>
          <p:cNvSpPr/>
          <p:nvPr/>
        </p:nvSpPr>
        <p:spPr>
          <a:xfrm>
            <a:off x="7223884" y="4836457"/>
            <a:ext cx="1584176" cy="961256"/>
          </a:xfrm>
          <a:prstGeom prst="roundRect">
            <a:avLst>
              <a:gd name="adj" fmla="val 16667"/>
            </a:avLst>
          </a:prstGeom>
          <a:solidFill>
            <a:srgbClr val="E5B8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Respiratory rate </a:t>
            </a:r>
            <a:endParaRPr sz="1800">
              <a:solidFill>
                <a:schemeClr val="dk1"/>
              </a:solidFill>
              <a:latin typeface="Calibri"/>
              <a:ea typeface="Calibri"/>
              <a:cs typeface="Calibri"/>
              <a:sym typeface="Calibri"/>
            </a:endParaRPr>
          </a:p>
        </p:txBody>
      </p:sp>
      <p:cxnSp>
        <p:nvCxnSpPr>
          <p:cNvPr id="1452" name="Google Shape;1452;p96"/>
          <p:cNvCxnSpPr/>
          <p:nvPr/>
        </p:nvCxnSpPr>
        <p:spPr>
          <a:xfrm flipH="1">
            <a:off x="3301275" y="2204314"/>
            <a:ext cx="383170" cy="648072"/>
          </a:xfrm>
          <a:prstGeom prst="straightConnector1">
            <a:avLst/>
          </a:prstGeom>
          <a:noFill/>
          <a:ln w="9525" cap="flat" cmpd="sng">
            <a:solidFill>
              <a:srgbClr val="4A7DBA"/>
            </a:solidFill>
            <a:prstDash val="solid"/>
            <a:round/>
            <a:headEnd type="none" w="sm" len="sm"/>
            <a:tailEnd type="stealth" w="med" len="med"/>
          </a:ln>
        </p:spPr>
      </p:cxnSp>
      <p:cxnSp>
        <p:nvCxnSpPr>
          <p:cNvPr id="1453" name="Google Shape;1453;p96"/>
          <p:cNvCxnSpPr/>
          <p:nvPr/>
        </p:nvCxnSpPr>
        <p:spPr>
          <a:xfrm>
            <a:off x="4915094" y="2204314"/>
            <a:ext cx="432048" cy="648072"/>
          </a:xfrm>
          <a:prstGeom prst="straightConnector1">
            <a:avLst/>
          </a:prstGeom>
          <a:noFill/>
          <a:ln w="9525" cap="flat" cmpd="sng">
            <a:solidFill>
              <a:srgbClr val="4A7DBA"/>
            </a:solidFill>
            <a:prstDash val="solid"/>
            <a:round/>
            <a:headEnd type="none" w="sm" len="sm"/>
            <a:tailEnd type="stealth" w="med" len="med"/>
          </a:ln>
        </p:spPr>
      </p:cxnSp>
      <p:cxnSp>
        <p:nvCxnSpPr>
          <p:cNvPr id="1454" name="Google Shape;1454;p96"/>
          <p:cNvCxnSpPr/>
          <p:nvPr/>
        </p:nvCxnSpPr>
        <p:spPr>
          <a:xfrm flipH="1">
            <a:off x="1096245" y="3839361"/>
            <a:ext cx="430918" cy="918447"/>
          </a:xfrm>
          <a:prstGeom prst="straightConnector1">
            <a:avLst/>
          </a:prstGeom>
          <a:noFill/>
          <a:ln w="9525" cap="flat" cmpd="sng">
            <a:solidFill>
              <a:srgbClr val="4A7DBA"/>
            </a:solidFill>
            <a:prstDash val="solid"/>
            <a:round/>
            <a:headEnd type="none" w="sm" len="sm"/>
            <a:tailEnd type="stealth" w="med" len="med"/>
          </a:ln>
        </p:spPr>
      </p:cxnSp>
      <p:cxnSp>
        <p:nvCxnSpPr>
          <p:cNvPr id="1455" name="Google Shape;1455;p96"/>
          <p:cNvCxnSpPr/>
          <p:nvPr/>
        </p:nvCxnSpPr>
        <p:spPr>
          <a:xfrm>
            <a:off x="2477090" y="3849915"/>
            <a:ext cx="438727" cy="853540"/>
          </a:xfrm>
          <a:prstGeom prst="straightConnector1">
            <a:avLst/>
          </a:prstGeom>
          <a:noFill/>
          <a:ln w="9525" cap="flat" cmpd="sng">
            <a:solidFill>
              <a:srgbClr val="4A7DBA"/>
            </a:solidFill>
            <a:prstDash val="solid"/>
            <a:round/>
            <a:headEnd type="none" w="sm" len="sm"/>
            <a:tailEnd type="stealth" w="med" len="med"/>
          </a:ln>
        </p:spPr>
      </p:cxnSp>
      <p:cxnSp>
        <p:nvCxnSpPr>
          <p:cNvPr id="1456" name="Google Shape;1456;p96"/>
          <p:cNvCxnSpPr/>
          <p:nvPr/>
        </p:nvCxnSpPr>
        <p:spPr>
          <a:xfrm flipH="1">
            <a:off x="5517975" y="3961109"/>
            <a:ext cx="432048" cy="742346"/>
          </a:xfrm>
          <a:prstGeom prst="straightConnector1">
            <a:avLst/>
          </a:prstGeom>
          <a:noFill/>
          <a:ln w="9525" cap="flat" cmpd="sng">
            <a:solidFill>
              <a:srgbClr val="4A7DBA"/>
            </a:solidFill>
            <a:prstDash val="solid"/>
            <a:round/>
            <a:headEnd type="none" w="sm" len="sm"/>
            <a:tailEnd type="stealth" w="med" len="med"/>
          </a:ln>
        </p:spPr>
      </p:cxnSp>
      <p:cxnSp>
        <p:nvCxnSpPr>
          <p:cNvPr id="1457" name="Google Shape;1457;p96"/>
          <p:cNvCxnSpPr/>
          <p:nvPr/>
        </p:nvCxnSpPr>
        <p:spPr>
          <a:xfrm>
            <a:off x="6953853" y="3936131"/>
            <a:ext cx="540060" cy="763457"/>
          </a:xfrm>
          <a:prstGeom prst="straightConnector1">
            <a:avLst/>
          </a:prstGeom>
          <a:noFill/>
          <a:ln w="9525" cap="flat" cmpd="sng">
            <a:solidFill>
              <a:srgbClr val="4A7DBA"/>
            </a:solidFill>
            <a:prstDash val="solid"/>
            <a:round/>
            <a:headEnd type="none" w="sm" len="sm"/>
            <a:tailEnd type="stealth" w="med" len="med"/>
          </a:ln>
        </p:spPr>
      </p:cxnSp>
      <p:sp>
        <p:nvSpPr>
          <p:cNvPr id="1458" name="Google Shape;1458;p96"/>
          <p:cNvSpPr txBox="1"/>
          <p:nvPr/>
        </p:nvSpPr>
        <p:spPr>
          <a:xfrm>
            <a:off x="1311704" y="2852387"/>
            <a:ext cx="138808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Oxygenation (o2)</a:t>
            </a:r>
            <a:endParaRPr sz="1800" b="1">
              <a:solidFill>
                <a:schemeClr val="dk1"/>
              </a:solidFill>
              <a:latin typeface="Calibri"/>
              <a:ea typeface="Calibri"/>
              <a:cs typeface="Calibri"/>
              <a:sym typeface="Calibri"/>
            </a:endParaRPr>
          </a:p>
        </p:txBody>
      </p:sp>
      <p:sp>
        <p:nvSpPr>
          <p:cNvPr id="1459" name="Google Shape;1459;p96"/>
          <p:cNvSpPr/>
          <p:nvPr/>
        </p:nvSpPr>
        <p:spPr>
          <a:xfrm>
            <a:off x="5820777" y="6097868"/>
            <a:ext cx="2266153" cy="646331"/>
          </a:xfrm>
          <a:prstGeom prst="rect">
            <a:avLst/>
          </a:prstGeom>
          <a:solidFill>
            <a:srgbClr val="C5D8F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Minute ventillation (MV)</a:t>
            </a:r>
            <a:endParaRPr sz="1800">
              <a:solidFill>
                <a:schemeClr val="dk1"/>
              </a:solidFill>
              <a:latin typeface="Calibri"/>
              <a:ea typeface="Calibri"/>
              <a:cs typeface="Calibri"/>
              <a:sym typeface="Calibri"/>
            </a:endParaRPr>
          </a:p>
        </p:txBody>
      </p:sp>
      <p:sp>
        <p:nvSpPr>
          <p:cNvPr id="1460" name="Google Shape;1460;p96"/>
          <p:cNvSpPr/>
          <p:nvPr/>
        </p:nvSpPr>
        <p:spPr>
          <a:xfrm>
            <a:off x="1442277" y="3936129"/>
            <a:ext cx="138865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To affect oxygenation, adjust:</a:t>
            </a:r>
            <a:endParaRPr sz="1800">
              <a:solidFill>
                <a:schemeClr val="dk1"/>
              </a:solidFill>
              <a:latin typeface="Calibri"/>
              <a:ea typeface="Calibri"/>
              <a:cs typeface="Calibri"/>
              <a:sym typeface="Calibri"/>
            </a:endParaRPr>
          </a:p>
        </p:txBody>
      </p:sp>
      <p:sp>
        <p:nvSpPr>
          <p:cNvPr id="1461" name="Google Shape;1461;p96"/>
          <p:cNvSpPr/>
          <p:nvPr/>
        </p:nvSpPr>
        <p:spPr>
          <a:xfrm>
            <a:off x="6028555" y="3898373"/>
            <a:ext cx="118452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To affect ventilation, adjust:</a:t>
            </a:r>
            <a:endParaRPr/>
          </a:p>
        </p:txBody>
      </p:sp>
      <p:cxnSp>
        <p:nvCxnSpPr>
          <p:cNvPr id="1462" name="Google Shape;1462;p96"/>
          <p:cNvCxnSpPr/>
          <p:nvPr/>
        </p:nvCxnSpPr>
        <p:spPr>
          <a:xfrm>
            <a:off x="6156176" y="5846381"/>
            <a:ext cx="0" cy="251486"/>
          </a:xfrm>
          <a:prstGeom prst="straightConnector1">
            <a:avLst/>
          </a:prstGeom>
          <a:noFill/>
          <a:ln w="9525" cap="flat" cmpd="sng">
            <a:solidFill>
              <a:srgbClr val="4A7DBA"/>
            </a:solidFill>
            <a:prstDash val="solid"/>
            <a:round/>
            <a:headEnd type="none" w="sm" len="sm"/>
            <a:tailEnd type="stealth" w="med" len="med"/>
          </a:ln>
        </p:spPr>
      </p:cxnSp>
      <p:cxnSp>
        <p:nvCxnSpPr>
          <p:cNvPr id="1463" name="Google Shape;1463;p96"/>
          <p:cNvCxnSpPr/>
          <p:nvPr/>
        </p:nvCxnSpPr>
        <p:spPr>
          <a:xfrm>
            <a:off x="7668344" y="5846381"/>
            <a:ext cx="0" cy="251486"/>
          </a:xfrm>
          <a:prstGeom prst="straightConnector1">
            <a:avLst/>
          </a:prstGeom>
          <a:noFill/>
          <a:ln w="9525" cap="flat" cmpd="sng">
            <a:solidFill>
              <a:srgbClr val="4A7DBA"/>
            </a:solidFill>
            <a:prstDash val="solid"/>
            <a:round/>
            <a:headEnd type="none" w="sm" len="sm"/>
            <a:tailEnd type="stealth" w="med" len="med"/>
          </a:ln>
        </p:spPr>
      </p:cxn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Shape 1467"/>
        <p:cNvGrpSpPr/>
        <p:nvPr/>
      </p:nvGrpSpPr>
      <p:grpSpPr>
        <a:xfrm>
          <a:off x="0" y="0"/>
          <a:ext cx="0" cy="0"/>
          <a:chOff x="0" y="0"/>
          <a:chExt cx="0" cy="0"/>
        </a:xfrm>
      </p:grpSpPr>
      <p:sp>
        <p:nvSpPr>
          <p:cNvPr id="1468" name="Google Shape;1468;p97"/>
          <p:cNvSpPr txBox="1"/>
          <p:nvPr/>
        </p:nvSpPr>
        <p:spPr>
          <a:xfrm>
            <a:off x="539553" y="137630"/>
            <a:ext cx="828092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Black"/>
                <a:ea typeface="Arial Black"/>
                <a:cs typeface="Arial Black"/>
                <a:sym typeface="Arial Black"/>
              </a:rPr>
              <a:t>Basic parameters to be set on ventilator </a:t>
            </a:r>
            <a:endParaRPr sz="2400" b="1">
              <a:solidFill>
                <a:schemeClr val="dk1"/>
              </a:solidFill>
              <a:latin typeface="Arial Black"/>
              <a:ea typeface="Arial Black"/>
              <a:cs typeface="Arial Black"/>
              <a:sym typeface="Arial Black"/>
            </a:endParaRPr>
          </a:p>
        </p:txBody>
      </p:sp>
      <p:graphicFrame>
        <p:nvGraphicFramePr>
          <p:cNvPr id="1469" name="Google Shape;1469;p97"/>
          <p:cNvGraphicFramePr/>
          <p:nvPr/>
        </p:nvGraphicFramePr>
        <p:xfrm>
          <a:off x="683568" y="692698"/>
          <a:ext cx="3000000" cy="3000000"/>
        </p:xfrm>
        <a:graphic>
          <a:graphicData uri="http://schemas.openxmlformats.org/drawingml/2006/table">
            <a:tbl>
              <a:tblPr firstRow="1" bandRow="1">
                <a:noFill/>
                <a:tableStyleId>{BC7AB051-3D51-4A44-A831-F3B6CEC546EE}</a:tableStyleId>
              </a:tblPr>
              <a:tblGrid>
                <a:gridCol w="7992900">
                  <a:extLst>
                    <a:ext uri="{9D8B030D-6E8A-4147-A177-3AD203B41FA5}">
                      <a16:colId xmlns:a16="http://schemas.microsoft.com/office/drawing/2014/main" val="20000"/>
                    </a:ext>
                  </a:extLst>
                </a:gridCol>
              </a:tblGrid>
              <a:tr h="451525">
                <a:tc>
                  <a:txBody>
                    <a:bodyPr/>
                    <a:lstStyle/>
                    <a:p>
                      <a:pPr marL="0" marR="0" lvl="0" indent="0" algn="l" rtl="0">
                        <a:lnSpc>
                          <a:spcPct val="100000"/>
                        </a:lnSpc>
                        <a:spcBef>
                          <a:spcPts val="0"/>
                        </a:spcBef>
                        <a:spcAft>
                          <a:spcPts val="0"/>
                        </a:spcAft>
                        <a:buClr>
                          <a:schemeClr val="dk1"/>
                        </a:buClr>
                        <a:buSzPts val="1800"/>
                        <a:buFont typeface="Calibri"/>
                        <a:buNone/>
                      </a:pPr>
                      <a:r>
                        <a:rPr lang="en-US" sz="1800" b="1" u="none" strike="noStrike" cap="none">
                          <a:solidFill>
                            <a:schemeClr val="dk1"/>
                          </a:solidFill>
                        </a:rPr>
                        <a:t>•FIO2: fraction of inspired oxygen</a:t>
                      </a:r>
                      <a:endParaRPr/>
                    </a:p>
                    <a:p>
                      <a:pPr marL="0" marR="0" lvl="0" indent="0" algn="l" rtl="0">
                        <a:spcBef>
                          <a:spcPts val="0"/>
                        </a:spcBef>
                        <a:spcAft>
                          <a:spcPts val="0"/>
                        </a:spcAft>
                        <a:buNone/>
                      </a:pPr>
                      <a:endParaRPr sz="1800">
                        <a:solidFill>
                          <a:schemeClr val="dk1"/>
                        </a:solidFill>
                      </a:endParaRPr>
                    </a:p>
                  </a:txBody>
                  <a:tcPr marL="91450" marR="91450" marT="45725" marB="45725">
                    <a:solidFill>
                      <a:srgbClr val="DAEEF3"/>
                    </a:solidFill>
                  </a:tcPr>
                </a:tc>
                <a:extLst>
                  <a:ext uri="{0D108BD9-81ED-4DB2-BD59-A6C34878D82A}">
                    <a16:rowId xmlns:a16="http://schemas.microsoft.com/office/drawing/2014/main" val="10000"/>
                  </a:ext>
                </a:extLst>
              </a:tr>
              <a:tr h="459500">
                <a:tc>
                  <a:txBody>
                    <a:bodyPr/>
                    <a:lstStyle/>
                    <a:p>
                      <a:pPr marL="0" marR="0" lvl="0" indent="0" algn="l" rtl="0">
                        <a:lnSpc>
                          <a:spcPct val="100000"/>
                        </a:lnSpc>
                        <a:spcBef>
                          <a:spcPts val="0"/>
                        </a:spcBef>
                        <a:spcAft>
                          <a:spcPts val="0"/>
                        </a:spcAft>
                        <a:buClr>
                          <a:schemeClr val="dk1"/>
                        </a:buClr>
                        <a:buSzPts val="1800"/>
                        <a:buFont typeface="Calibri"/>
                        <a:buNone/>
                      </a:pPr>
                      <a:r>
                        <a:rPr lang="en-US" sz="1800" b="1"/>
                        <a:t>•respiratory rate :number of breaths per minute</a:t>
                      </a:r>
                      <a:endParaRPr/>
                    </a:p>
                    <a:p>
                      <a:pPr marL="0" marR="0" lvl="0" indent="0" algn="l" rtl="0">
                        <a:spcBef>
                          <a:spcPts val="0"/>
                        </a:spcBef>
                        <a:spcAft>
                          <a:spcPts val="0"/>
                        </a:spcAft>
                        <a:buNone/>
                      </a:pPr>
                      <a:endParaRPr sz="1800"/>
                    </a:p>
                  </a:txBody>
                  <a:tcPr marL="91450" marR="91450" marT="45725" marB="45725">
                    <a:solidFill>
                      <a:srgbClr val="B6DDE7"/>
                    </a:solidFill>
                  </a:tcPr>
                </a:tc>
                <a:extLst>
                  <a:ext uri="{0D108BD9-81ED-4DB2-BD59-A6C34878D82A}">
                    <a16:rowId xmlns:a16="http://schemas.microsoft.com/office/drawing/2014/main" val="10001"/>
                  </a:ext>
                </a:extLst>
              </a:tr>
              <a:tr h="468875">
                <a:tc>
                  <a:txBody>
                    <a:bodyPr/>
                    <a:lstStyle/>
                    <a:p>
                      <a:pPr marL="0" marR="0" lvl="0" indent="0" algn="l" rtl="0">
                        <a:lnSpc>
                          <a:spcPct val="100000"/>
                        </a:lnSpc>
                        <a:spcBef>
                          <a:spcPts val="0"/>
                        </a:spcBef>
                        <a:spcAft>
                          <a:spcPts val="0"/>
                        </a:spcAft>
                        <a:buClr>
                          <a:schemeClr val="dk1"/>
                        </a:buClr>
                        <a:buSzPts val="1800"/>
                        <a:buFont typeface="Calibri"/>
                        <a:buNone/>
                      </a:pPr>
                      <a:r>
                        <a:rPr lang="en-US" sz="1800" b="1"/>
                        <a:t>•Tidal Volume :volume of each breath</a:t>
                      </a:r>
                      <a:endParaRPr/>
                    </a:p>
                    <a:p>
                      <a:pPr marL="0" marR="0" lvl="0" indent="0" algn="l" rtl="0">
                        <a:spcBef>
                          <a:spcPts val="0"/>
                        </a:spcBef>
                        <a:spcAft>
                          <a:spcPts val="0"/>
                        </a:spcAft>
                        <a:buNone/>
                      </a:pPr>
                      <a:endParaRPr sz="1800"/>
                    </a:p>
                  </a:txBody>
                  <a:tcPr marL="91450" marR="91450" marT="45725" marB="45725">
                    <a:solidFill>
                      <a:srgbClr val="92CCDC"/>
                    </a:solidFill>
                  </a:tcPr>
                </a:tc>
                <a:extLst>
                  <a:ext uri="{0D108BD9-81ED-4DB2-BD59-A6C34878D82A}">
                    <a16:rowId xmlns:a16="http://schemas.microsoft.com/office/drawing/2014/main" val="10002"/>
                  </a:ext>
                </a:extLst>
              </a:tr>
              <a:tr h="550275">
                <a:tc>
                  <a:txBody>
                    <a:bodyPr/>
                    <a:lstStyle/>
                    <a:p>
                      <a:pPr marL="0" marR="0" lvl="0" indent="0" algn="l" rtl="0">
                        <a:lnSpc>
                          <a:spcPct val="100000"/>
                        </a:lnSpc>
                        <a:spcBef>
                          <a:spcPts val="0"/>
                        </a:spcBef>
                        <a:spcAft>
                          <a:spcPts val="0"/>
                        </a:spcAft>
                        <a:buClr>
                          <a:schemeClr val="dk1"/>
                        </a:buClr>
                        <a:buSzPts val="1800"/>
                        <a:buFont typeface="Calibri"/>
                        <a:buNone/>
                      </a:pPr>
                      <a:r>
                        <a:rPr lang="en-US" sz="1800" b="1"/>
                        <a:t>•I:E Ratio -the inspiratory time compared to the expiratory time; I + E = total cycle time</a:t>
                      </a:r>
                      <a:endParaRPr/>
                    </a:p>
                    <a:p>
                      <a:pPr marL="0" marR="0" lvl="0" indent="0" algn="l" rtl="0">
                        <a:spcBef>
                          <a:spcPts val="0"/>
                        </a:spcBef>
                        <a:spcAft>
                          <a:spcPts val="0"/>
                        </a:spcAft>
                        <a:buNone/>
                      </a:pPr>
                      <a:endParaRPr sz="1800"/>
                    </a:p>
                  </a:txBody>
                  <a:tcPr marL="91450" marR="91450" marT="45725" marB="45725">
                    <a:solidFill>
                      <a:srgbClr val="EAF1DD"/>
                    </a:solidFill>
                  </a:tcPr>
                </a:tc>
                <a:extLst>
                  <a:ext uri="{0D108BD9-81ED-4DB2-BD59-A6C34878D82A}">
                    <a16:rowId xmlns:a16="http://schemas.microsoft.com/office/drawing/2014/main" val="10003"/>
                  </a:ext>
                </a:extLst>
              </a:tr>
              <a:tr h="499950">
                <a:tc>
                  <a:txBody>
                    <a:bodyPr/>
                    <a:lstStyle/>
                    <a:p>
                      <a:pPr marL="0" marR="0" lvl="0" indent="0" algn="l" rtl="0">
                        <a:lnSpc>
                          <a:spcPct val="100000"/>
                        </a:lnSpc>
                        <a:spcBef>
                          <a:spcPts val="0"/>
                        </a:spcBef>
                        <a:spcAft>
                          <a:spcPts val="0"/>
                        </a:spcAft>
                        <a:buClr>
                          <a:schemeClr val="dk1"/>
                        </a:buClr>
                        <a:buSzPts val="1800"/>
                        <a:buFont typeface="Calibri"/>
                        <a:buNone/>
                      </a:pPr>
                      <a:r>
                        <a:rPr lang="en-US" sz="1800" b="1"/>
                        <a:t>•PEEP: positive end expiratory pressure</a:t>
                      </a:r>
                      <a:endParaRPr/>
                    </a:p>
                    <a:p>
                      <a:pPr marL="0" marR="0" lvl="0" indent="0" algn="l" rtl="0">
                        <a:spcBef>
                          <a:spcPts val="0"/>
                        </a:spcBef>
                        <a:spcAft>
                          <a:spcPts val="0"/>
                        </a:spcAft>
                        <a:buNone/>
                      </a:pPr>
                      <a:endParaRPr sz="1800"/>
                    </a:p>
                  </a:txBody>
                  <a:tcPr marL="91450" marR="91450" marT="45725" marB="45725">
                    <a:solidFill>
                      <a:srgbClr val="D6E3BC"/>
                    </a:solidFill>
                  </a:tcPr>
                </a:tc>
                <a:extLst>
                  <a:ext uri="{0D108BD9-81ED-4DB2-BD59-A6C34878D82A}">
                    <a16:rowId xmlns:a16="http://schemas.microsoft.com/office/drawing/2014/main" val="10004"/>
                  </a:ext>
                </a:extLst>
              </a:tr>
              <a:tr h="505200">
                <a:tc>
                  <a:txBody>
                    <a:bodyPr/>
                    <a:lstStyle/>
                    <a:p>
                      <a:pPr marL="0" marR="0" lvl="0" indent="0" algn="l" rtl="0">
                        <a:spcBef>
                          <a:spcPts val="0"/>
                        </a:spcBef>
                        <a:spcAft>
                          <a:spcPts val="0"/>
                        </a:spcAft>
                        <a:buNone/>
                      </a:pPr>
                      <a:r>
                        <a:rPr lang="en-US" sz="1800" b="1"/>
                        <a:t>• mode :AC/PC</a:t>
                      </a:r>
                      <a:endParaRPr sz="1800"/>
                    </a:p>
                  </a:txBody>
                  <a:tcPr marL="91450" marR="91450" marT="45725" marB="45725">
                    <a:solidFill>
                      <a:srgbClr val="DAEEF3"/>
                    </a:solidFill>
                  </a:tcPr>
                </a:tc>
                <a:extLst>
                  <a:ext uri="{0D108BD9-81ED-4DB2-BD59-A6C34878D82A}">
                    <a16:rowId xmlns:a16="http://schemas.microsoft.com/office/drawing/2014/main" val="10005"/>
                  </a:ext>
                </a:extLst>
              </a:tr>
            </a:tbl>
          </a:graphicData>
        </a:graphic>
      </p:graphicFrame>
      <p:graphicFrame>
        <p:nvGraphicFramePr>
          <p:cNvPr id="1470" name="Google Shape;1470;p97"/>
          <p:cNvGraphicFramePr/>
          <p:nvPr/>
        </p:nvGraphicFramePr>
        <p:xfrm>
          <a:off x="683568" y="4648323"/>
          <a:ext cx="3000000" cy="3000000"/>
        </p:xfrm>
        <a:graphic>
          <a:graphicData uri="http://schemas.openxmlformats.org/drawingml/2006/table">
            <a:tbl>
              <a:tblPr firstRow="1" bandRow="1">
                <a:noFill/>
                <a:tableStyleId>{BC7AB051-3D51-4A44-A831-F3B6CEC546EE}</a:tableStyleId>
              </a:tblPr>
              <a:tblGrid>
                <a:gridCol w="7992900">
                  <a:extLst>
                    <a:ext uri="{9D8B030D-6E8A-4147-A177-3AD203B41FA5}">
                      <a16:colId xmlns:a16="http://schemas.microsoft.com/office/drawing/2014/main" val="20000"/>
                    </a:ext>
                  </a:extLst>
                </a:gridCol>
              </a:tblGrid>
              <a:tr h="432050">
                <a:tc>
                  <a:txBody>
                    <a:bodyPr/>
                    <a:lstStyle/>
                    <a:p>
                      <a:pPr marL="0" marR="0" lvl="0" indent="0" algn="l" rtl="0">
                        <a:lnSpc>
                          <a:spcPct val="100000"/>
                        </a:lnSpc>
                        <a:spcBef>
                          <a:spcPts val="0"/>
                        </a:spcBef>
                        <a:spcAft>
                          <a:spcPts val="0"/>
                        </a:spcAft>
                        <a:buClr>
                          <a:schemeClr val="dk1"/>
                        </a:buClr>
                        <a:buSzPts val="1800"/>
                        <a:buFont typeface="Calibri"/>
                        <a:buNone/>
                      </a:pPr>
                      <a:r>
                        <a:rPr lang="en-US" sz="1800" b="1">
                          <a:solidFill>
                            <a:schemeClr val="dk1"/>
                          </a:solidFill>
                        </a:rPr>
                        <a:t>•Sensitivity : how responsive the ventilator is to the patient’s efforts</a:t>
                      </a:r>
                      <a:endParaRPr/>
                    </a:p>
                    <a:p>
                      <a:pPr marL="0" marR="0" lvl="0" indent="0" algn="l" rtl="0">
                        <a:spcBef>
                          <a:spcPts val="0"/>
                        </a:spcBef>
                        <a:spcAft>
                          <a:spcPts val="0"/>
                        </a:spcAft>
                        <a:buNone/>
                      </a:pPr>
                      <a:endParaRPr sz="1800"/>
                    </a:p>
                  </a:txBody>
                  <a:tcPr marL="91450" marR="91450" marT="45725" marB="45725">
                    <a:solidFill>
                      <a:srgbClr val="B6DDE7"/>
                    </a:solidFill>
                  </a:tcPr>
                </a:tc>
                <a:extLst>
                  <a:ext uri="{0D108BD9-81ED-4DB2-BD59-A6C34878D82A}">
                    <a16:rowId xmlns:a16="http://schemas.microsoft.com/office/drawing/2014/main" val="10000"/>
                  </a:ext>
                </a:extLst>
              </a:tr>
              <a:tr h="317950">
                <a:tc>
                  <a:txBody>
                    <a:bodyPr/>
                    <a:lstStyle/>
                    <a:p>
                      <a:pPr marL="0" marR="0" lvl="0" indent="0" algn="l" rtl="0">
                        <a:lnSpc>
                          <a:spcPct val="100000"/>
                        </a:lnSpc>
                        <a:spcBef>
                          <a:spcPts val="0"/>
                        </a:spcBef>
                        <a:spcAft>
                          <a:spcPts val="0"/>
                        </a:spcAft>
                        <a:buClr>
                          <a:schemeClr val="dk1"/>
                        </a:buClr>
                        <a:buSzPts val="1800"/>
                        <a:buFont typeface="Calibri"/>
                        <a:buNone/>
                      </a:pPr>
                      <a:r>
                        <a:rPr lang="en-US" sz="1800" b="1"/>
                        <a:t>•PIP :maximum amount of pressured delivered during each breath</a:t>
                      </a:r>
                      <a:endParaRPr/>
                    </a:p>
                    <a:p>
                      <a:pPr marL="0" marR="0" lvl="0" indent="0" algn="l" rtl="0">
                        <a:spcBef>
                          <a:spcPts val="0"/>
                        </a:spcBef>
                        <a:spcAft>
                          <a:spcPts val="0"/>
                        </a:spcAft>
                        <a:buNone/>
                      </a:pPr>
                      <a:endParaRPr sz="1800"/>
                    </a:p>
                  </a:txBody>
                  <a:tcPr marL="91450" marR="91450" marT="45725" marB="45725">
                    <a:solidFill>
                      <a:srgbClr val="92CCDC"/>
                    </a:solidFill>
                  </a:tcPr>
                </a:tc>
                <a:extLst>
                  <a:ext uri="{0D108BD9-81ED-4DB2-BD59-A6C34878D82A}">
                    <a16:rowId xmlns:a16="http://schemas.microsoft.com/office/drawing/2014/main" val="10001"/>
                  </a:ext>
                </a:extLst>
              </a:tr>
              <a:tr h="317950">
                <a:tc>
                  <a:txBody>
                    <a:bodyPr/>
                    <a:lstStyle/>
                    <a:p>
                      <a:pPr marL="0" marR="0" lvl="0" indent="0" algn="l" rtl="0">
                        <a:lnSpc>
                          <a:spcPct val="100000"/>
                        </a:lnSpc>
                        <a:spcBef>
                          <a:spcPts val="0"/>
                        </a:spcBef>
                        <a:spcAft>
                          <a:spcPts val="0"/>
                        </a:spcAft>
                        <a:buClr>
                          <a:schemeClr val="dk1"/>
                        </a:buClr>
                        <a:buSzPts val="1800"/>
                        <a:buFont typeface="Calibri"/>
                        <a:buNone/>
                      </a:pPr>
                      <a:r>
                        <a:rPr lang="en-US" sz="1800" b="1"/>
                        <a:t>•Inspiratory Time (I time)-the time spent in the inspiratory phase of the ventilatory cycle</a:t>
                      </a:r>
                      <a:endParaRPr/>
                    </a:p>
                    <a:p>
                      <a:pPr marL="0" marR="0" lvl="0" indent="0" algn="l" rtl="0">
                        <a:spcBef>
                          <a:spcPts val="0"/>
                        </a:spcBef>
                        <a:spcAft>
                          <a:spcPts val="0"/>
                        </a:spcAft>
                        <a:buNone/>
                      </a:pPr>
                      <a:endParaRPr sz="1800"/>
                    </a:p>
                  </a:txBody>
                  <a:tcPr marL="91450" marR="91450" marT="45725" marB="45725">
                    <a:solidFill>
                      <a:srgbClr val="EAF1DD"/>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Shape 1474"/>
        <p:cNvGrpSpPr/>
        <p:nvPr/>
      </p:nvGrpSpPr>
      <p:grpSpPr>
        <a:xfrm>
          <a:off x="0" y="0"/>
          <a:ext cx="0" cy="0"/>
          <a:chOff x="0" y="0"/>
          <a:chExt cx="0" cy="0"/>
        </a:xfrm>
      </p:grpSpPr>
      <p:sp>
        <p:nvSpPr>
          <p:cNvPr id="1475" name="Google Shape;1475;p98"/>
          <p:cNvSpPr/>
          <p:nvPr/>
        </p:nvSpPr>
        <p:spPr>
          <a:xfrm>
            <a:off x="3131841" y="116634"/>
            <a:ext cx="410445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Times New Roman"/>
                <a:ea typeface="Times New Roman"/>
                <a:cs typeface="Times New Roman"/>
                <a:sym typeface="Times New Roman"/>
              </a:rPr>
              <a:t>Initial Settings</a:t>
            </a:r>
            <a:endParaRPr sz="3200">
              <a:solidFill>
                <a:schemeClr val="dk1"/>
              </a:solidFill>
              <a:latin typeface="Calibri"/>
              <a:ea typeface="Calibri"/>
              <a:cs typeface="Calibri"/>
              <a:sym typeface="Calibri"/>
            </a:endParaRPr>
          </a:p>
        </p:txBody>
      </p:sp>
      <p:sp>
        <p:nvSpPr>
          <p:cNvPr id="1476" name="Google Shape;1476;p98"/>
          <p:cNvSpPr/>
          <p:nvPr/>
        </p:nvSpPr>
        <p:spPr>
          <a:xfrm>
            <a:off x="344143" y="1052738"/>
            <a:ext cx="8424936" cy="5324535"/>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u="sng">
                <a:solidFill>
                  <a:schemeClr val="accent6"/>
                </a:solidFill>
                <a:latin typeface="Calibri"/>
                <a:ea typeface="Calibri"/>
                <a:cs typeface="Calibri"/>
                <a:sym typeface="Calibri"/>
              </a:rPr>
              <a:t>Settings</a:t>
            </a:r>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1–Respiratory Rate</a:t>
            </a:r>
            <a:r>
              <a:rPr lang="en-US" sz="2800">
                <a:solidFill>
                  <a:schemeClr val="dk1"/>
                </a:solidFill>
                <a:latin typeface="Calibri"/>
                <a:ea typeface="Calibri"/>
                <a:cs typeface="Calibri"/>
                <a:sym typeface="Calibri"/>
              </a:rPr>
              <a:t>: start with a rate that is somewhat normal; i.e., 15 for adolescent/child, 20-30 for infant/small child</a:t>
            </a:r>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2–FiO2</a:t>
            </a:r>
            <a:r>
              <a:rPr lang="en-US" sz="2800">
                <a:solidFill>
                  <a:schemeClr val="dk1"/>
                </a:solidFill>
                <a:latin typeface="Calibri"/>
                <a:ea typeface="Calibri"/>
                <a:cs typeface="Calibri"/>
                <a:sym typeface="Calibri"/>
              </a:rPr>
              <a:t>: 100% and then titrate it down</a:t>
            </a:r>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3–PEEP</a:t>
            </a:r>
            <a:r>
              <a:rPr lang="en-US" sz="2800">
                <a:solidFill>
                  <a:schemeClr val="dk1"/>
                </a:solidFill>
                <a:latin typeface="Calibri"/>
                <a:ea typeface="Calibri"/>
                <a:cs typeface="Calibri"/>
                <a:sym typeface="Calibri"/>
              </a:rPr>
              <a:t> : 3-5 cmH20</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4–TV</a:t>
            </a:r>
            <a:r>
              <a:rPr lang="en-US" sz="2800">
                <a:solidFill>
                  <a:schemeClr val="dk1"/>
                </a:solidFill>
                <a:latin typeface="Calibri"/>
                <a:ea typeface="Calibri"/>
                <a:cs typeface="Calibri"/>
                <a:sym typeface="Calibri"/>
              </a:rPr>
              <a:t> : 8-10 ml/kg (BASED ON  IDEAL BODY WEIGHT IN Kg.) </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5–PIP</a:t>
            </a:r>
            <a:r>
              <a:rPr lang="en-US" sz="2800">
                <a:solidFill>
                  <a:schemeClr val="dk1"/>
                </a:solidFill>
                <a:latin typeface="Calibri"/>
                <a:ea typeface="Calibri"/>
                <a:cs typeface="Calibri"/>
                <a:sym typeface="Calibri"/>
              </a:rPr>
              <a:t> : 14-20 cmH2O</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6–Pressure support  : </a:t>
            </a:r>
            <a:r>
              <a:rPr lang="en-US" sz="2800">
                <a:solidFill>
                  <a:schemeClr val="dk1"/>
                </a:solidFill>
                <a:latin typeface="Calibri"/>
                <a:ea typeface="Calibri"/>
                <a:cs typeface="Calibri"/>
                <a:sym typeface="Calibri"/>
              </a:rPr>
              <a:t>5-10 cmH2O</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7–Determine the mode:</a:t>
            </a:r>
            <a:r>
              <a:rPr lang="en-US" sz="2800">
                <a:solidFill>
                  <a:schemeClr val="dk1"/>
                </a:solidFill>
                <a:latin typeface="Calibri"/>
                <a:ea typeface="Calibri"/>
                <a:cs typeface="Calibri"/>
                <a:sym typeface="Calibri"/>
              </a:rPr>
              <a:t> control every breath (A/C) or some (SIMV)</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Shape 1480"/>
        <p:cNvGrpSpPr/>
        <p:nvPr/>
      </p:nvGrpSpPr>
      <p:grpSpPr>
        <a:xfrm>
          <a:off x="0" y="0"/>
          <a:ext cx="0" cy="0"/>
          <a:chOff x="0" y="0"/>
          <a:chExt cx="0" cy="0"/>
        </a:xfrm>
      </p:grpSpPr>
      <p:sp>
        <p:nvSpPr>
          <p:cNvPr id="1481" name="Google Shape;1481;p99"/>
          <p:cNvSpPr/>
          <p:nvPr/>
        </p:nvSpPr>
        <p:spPr>
          <a:xfrm>
            <a:off x="2051721" y="260650"/>
            <a:ext cx="4968552" cy="646331"/>
          </a:xfrm>
          <a:prstGeom prst="roundRect">
            <a:avLst>
              <a:gd name="adj" fmla="val 16667"/>
            </a:avLst>
          </a:prstGeom>
          <a:solidFill>
            <a:srgbClr val="93B3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2" name="Google Shape;1482;p99"/>
          <p:cNvSpPr/>
          <p:nvPr/>
        </p:nvSpPr>
        <p:spPr>
          <a:xfrm>
            <a:off x="2339752" y="260650"/>
            <a:ext cx="407496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Times New Roman"/>
                <a:ea typeface="Times New Roman"/>
                <a:cs typeface="Times New Roman"/>
                <a:sym typeface="Times New Roman"/>
              </a:rPr>
              <a:t>Modes of Ventilation</a:t>
            </a:r>
            <a:endParaRPr/>
          </a:p>
        </p:txBody>
      </p:sp>
      <p:sp>
        <p:nvSpPr>
          <p:cNvPr id="1483" name="Google Shape;1483;p99"/>
          <p:cNvSpPr/>
          <p:nvPr/>
        </p:nvSpPr>
        <p:spPr>
          <a:xfrm>
            <a:off x="447042" y="2477205"/>
            <a:ext cx="2160240" cy="1197560"/>
          </a:xfrm>
          <a:prstGeom prst="roundRect">
            <a:avLst>
              <a:gd name="adj" fmla="val 16667"/>
            </a:avLst>
          </a:prstGeom>
          <a:solidFill>
            <a:srgbClr val="B7CC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4" name="Google Shape;1484;p99"/>
          <p:cNvSpPr/>
          <p:nvPr/>
        </p:nvSpPr>
        <p:spPr>
          <a:xfrm>
            <a:off x="3451271" y="2477205"/>
            <a:ext cx="2088232" cy="1197560"/>
          </a:xfrm>
          <a:prstGeom prst="roundRect">
            <a:avLst>
              <a:gd name="adj" fmla="val 16667"/>
            </a:avLst>
          </a:prstGeom>
          <a:solidFill>
            <a:srgbClr val="B7CC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Pressure control (PC)</a:t>
            </a:r>
            <a:endParaRPr sz="1800" b="1">
              <a:solidFill>
                <a:schemeClr val="dk1"/>
              </a:solidFill>
              <a:latin typeface="Calibri"/>
              <a:ea typeface="Calibri"/>
              <a:cs typeface="Calibri"/>
              <a:sym typeface="Calibri"/>
            </a:endParaRPr>
          </a:p>
        </p:txBody>
      </p:sp>
      <p:sp>
        <p:nvSpPr>
          <p:cNvPr id="1485" name="Google Shape;1485;p99"/>
          <p:cNvSpPr/>
          <p:nvPr/>
        </p:nvSpPr>
        <p:spPr>
          <a:xfrm>
            <a:off x="87693" y="4748589"/>
            <a:ext cx="1512168" cy="1544871"/>
          </a:xfrm>
          <a:prstGeom prst="roundRect">
            <a:avLst>
              <a:gd name="adj" fmla="val 16667"/>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You set </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FIO2</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RR</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TV </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I:E ratio</a:t>
            </a:r>
            <a:endParaRPr sz="1800">
              <a:solidFill>
                <a:schemeClr val="dk1"/>
              </a:solidFill>
              <a:latin typeface="Calibri"/>
              <a:ea typeface="Calibri"/>
              <a:cs typeface="Calibri"/>
              <a:sym typeface="Calibri"/>
            </a:endParaRPr>
          </a:p>
        </p:txBody>
      </p:sp>
      <p:sp>
        <p:nvSpPr>
          <p:cNvPr id="1486" name="Google Shape;1486;p99"/>
          <p:cNvSpPr/>
          <p:nvPr/>
        </p:nvSpPr>
        <p:spPr>
          <a:xfrm>
            <a:off x="2027924" y="4748589"/>
            <a:ext cx="1319941" cy="1221705"/>
          </a:xfrm>
          <a:prstGeom prst="roundRect">
            <a:avLst>
              <a:gd name="adj" fmla="val 16667"/>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Ventilator sets pressure </a:t>
            </a:r>
            <a:endParaRPr sz="1800">
              <a:solidFill>
                <a:schemeClr val="dk1"/>
              </a:solidFill>
              <a:latin typeface="Calibri"/>
              <a:ea typeface="Calibri"/>
              <a:cs typeface="Calibri"/>
              <a:sym typeface="Calibri"/>
            </a:endParaRPr>
          </a:p>
        </p:txBody>
      </p:sp>
      <p:sp>
        <p:nvSpPr>
          <p:cNvPr id="1487" name="Google Shape;1487;p99"/>
          <p:cNvSpPr/>
          <p:nvPr/>
        </p:nvSpPr>
        <p:spPr>
          <a:xfrm>
            <a:off x="3866372" y="4760791"/>
            <a:ext cx="1857756" cy="1671166"/>
          </a:xfrm>
          <a:prstGeom prst="roundRect">
            <a:avLst>
              <a:gd name="adj" fmla="val 16667"/>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You set FIO2 </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Pressure &amp; PEEP</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I:E ratio</a:t>
            </a:r>
            <a:endParaRPr sz="1800">
              <a:solidFill>
                <a:schemeClr val="dk1"/>
              </a:solidFill>
              <a:latin typeface="Calibri"/>
              <a:ea typeface="Calibri"/>
              <a:cs typeface="Calibri"/>
              <a:sym typeface="Calibri"/>
            </a:endParaRPr>
          </a:p>
        </p:txBody>
      </p:sp>
      <p:sp>
        <p:nvSpPr>
          <p:cNvPr id="1488" name="Google Shape;1488;p99"/>
          <p:cNvSpPr/>
          <p:nvPr/>
        </p:nvSpPr>
        <p:spPr>
          <a:xfrm>
            <a:off x="5895207" y="4703455"/>
            <a:ext cx="1584176" cy="1383134"/>
          </a:xfrm>
          <a:prstGeom prst="roundRect">
            <a:avLst>
              <a:gd name="adj" fmla="val 16667"/>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Ventilator sets volume of breath to be given </a:t>
            </a:r>
            <a:endParaRPr sz="1800">
              <a:solidFill>
                <a:schemeClr val="dk1"/>
              </a:solidFill>
              <a:latin typeface="Calibri"/>
              <a:ea typeface="Calibri"/>
              <a:cs typeface="Calibri"/>
              <a:sym typeface="Calibri"/>
            </a:endParaRPr>
          </a:p>
        </p:txBody>
      </p:sp>
      <p:cxnSp>
        <p:nvCxnSpPr>
          <p:cNvPr id="1489" name="Google Shape;1489;p99"/>
          <p:cNvCxnSpPr/>
          <p:nvPr/>
        </p:nvCxnSpPr>
        <p:spPr>
          <a:xfrm flipH="1">
            <a:off x="665329" y="3832810"/>
            <a:ext cx="646374" cy="870647"/>
          </a:xfrm>
          <a:prstGeom prst="straightConnector1">
            <a:avLst/>
          </a:prstGeom>
          <a:noFill/>
          <a:ln w="9525" cap="flat" cmpd="sng">
            <a:solidFill>
              <a:srgbClr val="4A7DBA"/>
            </a:solidFill>
            <a:prstDash val="solid"/>
            <a:round/>
            <a:headEnd type="none" w="sm" len="sm"/>
            <a:tailEnd type="stealth" w="med" len="med"/>
          </a:ln>
        </p:spPr>
      </p:cxnSp>
      <p:cxnSp>
        <p:nvCxnSpPr>
          <p:cNvPr id="1490" name="Google Shape;1490;p99"/>
          <p:cNvCxnSpPr/>
          <p:nvPr/>
        </p:nvCxnSpPr>
        <p:spPr>
          <a:xfrm>
            <a:off x="1685380" y="3832810"/>
            <a:ext cx="621345" cy="870647"/>
          </a:xfrm>
          <a:prstGeom prst="straightConnector1">
            <a:avLst/>
          </a:prstGeom>
          <a:noFill/>
          <a:ln w="9525" cap="flat" cmpd="sng">
            <a:solidFill>
              <a:srgbClr val="4A7DBA"/>
            </a:solidFill>
            <a:prstDash val="solid"/>
            <a:round/>
            <a:headEnd type="none" w="sm" len="sm"/>
            <a:tailEnd type="stealth" w="med" len="med"/>
          </a:ln>
        </p:spPr>
      </p:cxnSp>
      <p:cxnSp>
        <p:nvCxnSpPr>
          <p:cNvPr id="1491" name="Google Shape;1491;p99"/>
          <p:cNvCxnSpPr/>
          <p:nvPr/>
        </p:nvCxnSpPr>
        <p:spPr>
          <a:xfrm>
            <a:off x="4535997" y="3860472"/>
            <a:ext cx="0" cy="813777"/>
          </a:xfrm>
          <a:prstGeom prst="straightConnector1">
            <a:avLst/>
          </a:prstGeom>
          <a:noFill/>
          <a:ln w="9525" cap="flat" cmpd="sng">
            <a:solidFill>
              <a:srgbClr val="4A7DBA"/>
            </a:solidFill>
            <a:prstDash val="solid"/>
            <a:round/>
            <a:headEnd type="none" w="sm" len="sm"/>
            <a:tailEnd type="stealth" w="med" len="med"/>
          </a:ln>
        </p:spPr>
      </p:cxnSp>
      <p:cxnSp>
        <p:nvCxnSpPr>
          <p:cNvPr id="1492" name="Google Shape;1492;p99"/>
          <p:cNvCxnSpPr/>
          <p:nvPr/>
        </p:nvCxnSpPr>
        <p:spPr>
          <a:xfrm>
            <a:off x="5183798" y="3832808"/>
            <a:ext cx="711409" cy="834888"/>
          </a:xfrm>
          <a:prstGeom prst="straightConnector1">
            <a:avLst/>
          </a:prstGeom>
          <a:noFill/>
          <a:ln w="9525" cap="flat" cmpd="sng">
            <a:solidFill>
              <a:srgbClr val="4A7DBA"/>
            </a:solidFill>
            <a:prstDash val="solid"/>
            <a:round/>
            <a:headEnd type="none" w="sm" len="sm"/>
            <a:tailEnd type="stealth" w="med" len="med"/>
          </a:ln>
        </p:spPr>
      </p:cxnSp>
      <p:sp>
        <p:nvSpPr>
          <p:cNvPr id="1493" name="Google Shape;1493;p99"/>
          <p:cNvSpPr txBox="1"/>
          <p:nvPr/>
        </p:nvSpPr>
        <p:spPr>
          <a:xfrm>
            <a:off x="833118" y="2775537"/>
            <a:ext cx="138808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Assist control (AC)</a:t>
            </a:r>
            <a:endParaRPr sz="1800" b="1">
              <a:solidFill>
                <a:schemeClr val="dk1"/>
              </a:solidFill>
              <a:latin typeface="Calibri"/>
              <a:ea typeface="Calibri"/>
              <a:cs typeface="Calibri"/>
              <a:sym typeface="Calibri"/>
            </a:endParaRPr>
          </a:p>
        </p:txBody>
      </p:sp>
      <p:sp>
        <p:nvSpPr>
          <p:cNvPr id="1494" name="Google Shape;1494;p99"/>
          <p:cNvSpPr/>
          <p:nvPr/>
        </p:nvSpPr>
        <p:spPr>
          <a:xfrm>
            <a:off x="6546486" y="2477205"/>
            <a:ext cx="2088232" cy="1197560"/>
          </a:xfrm>
          <a:prstGeom prst="roundRect">
            <a:avLst>
              <a:gd name="adj" fmla="val 16667"/>
            </a:avLst>
          </a:prstGeom>
          <a:solidFill>
            <a:srgbClr val="B7CC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Mixed modes </a:t>
            </a:r>
            <a:endParaRPr/>
          </a:p>
          <a:p>
            <a:pPr marL="0" marR="0" lvl="0" indent="0" algn="ctr" rtl="0">
              <a:spcBef>
                <a:spcPts val="0"/>
              </a:spcBef>
              <a:spcAft>
                <a:spcPts val="0"/>
              </a:spcAft>
              <a:buNone/>
            </a:pPr>
            <a:r>
              <a:rPr lang="en-US" sz="1800" b="1">
                <a:solidFill>
                  <a:schemeClr val="dk1"/>
                </a:solidFill>
                <a:latin typeface="Calibri"/>
                <a:ea typeface="Calibri"/>
                <a:cs typeface="Calibri"/>
                <a:sym typeface="Calibri"/>
              </a:rPr>
              <a:t>SIMV</a:t>
            </a:r>
            <a:endParaRPr/>
          </a:p>
          <a:p>
            <a:pPr marL="0" marR="0" lvl="0" indent="0" algn="ctr" rtl="0">
              <a:spcBef>
                <a:spcPts val="0"/>
              </a:spcBef>
              <a:spcAft>
                <a:spcPts val="0"/>
              </a:spcAft>
              <a:buNone/>
            </a:pPr>
            <a:r>
              <a:rPr lang="en-US" sz="1800" b="1">
                <a:solidFill>
                  <a:schemeClr val="dk1"/>
                </a:solidFill>
                <a:latin typeface="Calibri"/>
                <a:ea typeface="Calibri"/>
                <a:cs typeface="Calibri"/>
                <a:sym typeface="Calibri"/>
              </a:rPr>
              <a:t>SIMV-PS</a:t>
            </a:r>
            <a:endParaRPr/>
          </a:p>
          <a:p>
            <a:pPr marL="0" marR="0" lvl="0" indent="0" algn="ctr" rtl="0">
              <a:spcBef>
                <a:spcPts val="0"/>
              </a:spcBef>
              <a:spcAft>
                <a:spcPts val="0"/>
              </a:spcAft>
              <a:buNone/>
            </a:pPr>
            <a:r>
              <a:rPr lang="en-US" sz="1800" b="1">
                <a:solidFill>
                  <a:schemeClr val="dk1"/>
                </a:solidFill>
                <a:latin typeface="Calibri"/>
                <a:ea typeface="Calibri"/>
                <a:cs typeface="Calibri"/>
                <a:sym typeface="Calibri"/>
              </a:rPr>
              <a:t>OTHERS </a:t>
            </a:r>
            <a:endParaRPr/>
          </a:p>
        </p:txBody>
      </p:sp>
      <p:cxnSp>
        <p:nvCxnSpPr>
          <p:cNvPr id="1495" name="Google Shape;1495;p99"/>
          <p:cNvCxnSpPr/>
          <p:nvPr/>
        </p:nvCxnSpPr>
        <p:spPr>
          <a:xfrm flipH="1">
            <a:off x="1311704" y="1124744"/>
            <a:ext cx="1432441" cy="1224136"/>
          </a:xfrm>
          <a:prstGeom prst="straightConnector1">
            <a:avLst/>
          </a:prstGeom>
          <a:noFill/>
          <a:ln w="9525" cap="flat" cmpd="sng">
            <a:solidFill>
              <a:srgbClr val="4A7DBA"/>
            </a:solidFill>
            <a:prstDash val="solid"/>
            <a:round/>
            <a:headEnd type="none" w="sm" len="sm"/>
            <a:tailEnd type="stealth" w="med" len="med"/>
          </a:ln>
        </p:spPr>
      </p:cxnSp>
      <p:cxnSp>
        <p:nvCxnSpPr>
          <p:cNvPr id="1496" name="Google Shape;1496;p99"/>
          <p:cNvCxnSpPr/>
          <p:nvPr/>
        </p:nvCxnSpPr>
        <p:spPr>
          <a:xfrm>
            <a:off x="4431832" y="1124744"/>
            <a:ext cx="0" cy="1224136"/>
          </a:xfrm>
          <a:prstGeom prst="straightConnector1">
            <a:avLst/>
          </a:prstGeom>
          <a:noFill/>
          <a:ln w="9525" cap="flat" cmpd="sng">
            <a:solidFill>
              <a:srgbClr val="4A7DBA"/>
            </a:solidFill>
            <a:prstDash val="solid"/>
            <a:round/>
            <a:headEnd type="none" w="sm" len="sm"/>
            <a:tailEnd type="stealth" w="med" len="med"/>
          </a:ln>
        </p:spPr>
      </p:cxnSp>
      <p:cxnSp>
        <p:nvCxnSpPr>
          <p:cNvPr id="1497" name="Google Shape;1497;p99"/>
          <p:cNvCxnSpPr/>
          <p:nvPr/>
        </p:nvCxnSpPr>
        <p:spPr>
          <a:xfrm>
            <a:off x="5858074" y="1124744"/>
            <a:ext cx="1450230" cy="1224136"/>
          </a:xfrm>
          <a:prstGeom prst="straightConnector1">
            <a:avLst/>
          </a:prstGeom>
          <a:noFill/>
          <a:ln w="9525" cap="flat" cmpd="sng">
            <a:solidFill>
              <a:srgbClr val="4A7DBA"/>
            </a:solidFill>
            <a:prstDash val="solid"/>
            <a:round/>
            <a:headEnd type="none" w="sm" len="sm"/>
            <a:tailEnd type="stealth" w="med" len="med"/>
          </a:ln>
        </p:spPr>
      </p:cxnSp>
      <p:sp>
        <p:nvSpPr>
          <p:cNvPr id="1498" name="Google Shape;1498;p99"/>
          <p:cNvSpPr/>
          <p:nvPr/>
        </p:nvSpPr>
        <p:spPr>
          <a:xfrm>
            <a:off x="5895207" y="6058163"/>
            <a:ext cx="1584176" cy="646331"/>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Tidal Volume &amp;( MV) Varies</a:t>
            </a:r>
            <a:endParaRPr sz="1800">
              <a:solidFill>
                <a:schemeClr val="dk1"/>
              </a:solidFill>
              <a:latin typeface="Calibri"/>
              <a:ea typeface="Calibri"/>
              <a:cs typeface="Calibri"/>
              <a:sym typeface="Calibri"/>
            </a:endParaRPr>
          </a:p>
        </p:txBody>
      </p:sp>
      <p:sp>
        <p:nvSpPr>
          <p:cNvPr id="1499" name="Google Shape;1499;p99"/>
          <p:cNvSpPr/>
          <p:nvPr/>
        </p:nvSpPr>
        <p:spPr>
          <a:xfrm>
            <a:off x="2003033" y="5970293"/>
            <a:ext cx="1344832" cy="92333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PIP &amp; (MAP) Varies</a:t>
            </a:r>
            <a:endParaRPr sz="1800">
              <a:solidFill>
                <a:schemeClr val="dk1"/>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Shape 1503"/>
        <p:cNvGrpSpPr/>
        <p:nvPr/>
      </p:nvGrpSpPr>
      <p:grpSpPr>
        <a:xfrm>
          <a:off x="0" y="0"/>
          <a:ext cx="0" cy="0"/>
          <a:chOff x="0" y="0"/>
          <a:chExt cx="0" cy="0"/>
        </a:xfrm>
      </p:grpSpPr>
      <p:sp>
        <p:nvSpPr>
          <p:cNvPr id="1504" name="Google Shape;1504;p100"/>
          <p:cNvSpPr txBox="1"/>
          <p:nvPr/>
        </p:nvSpPr>
        <p:spPr>
          <a:xfrm>
            <a:off x="683568" y="260650"/>
            <a:ext cx="777686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00"/>
                </a:solidFill>
                <a:latin typeface="Calibri"/>
                <a:ea typeface="Calibri"/>
                <a:cs typeface="Calibri"/>
                <a:sym typeface="Calibri"/>
              </a:rPr>
              <a:t>Which mechanical ventilation to use ?</a:t>
            </a:r>
            <a:endParaRPr sz="3600" b="1">
              <a:solidFill>
                <a:srgbClr val="000000"/>
              </a:solidFill>
              <a:latin typeface="Calibri"/>
              <a:ea typeface="Calibri"/>
              <a:cs typeface="Calibri"/>
              <a:sym typeface="Calibri"/>
            </a:endParaRPr>
          </a:p>
        </p:txBody>
      </p:sp>
      <p:sp>
        <p:nvSpPr>
          <p:cNvPr id="1505" name="Google Shape;1505;p100"/>
          <p:cNvSpPr txBox="1"/>
          <p:nvPr/>
        </p:nvSpPr>
        <p:spPr>
          <a:xfrm>
            <a:off x="215516" y="958853"/>
            <a:ext cx="8712968" cy="415498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Depends on the patient </a:t>
            </a:r>
            <a:r>
              <a:rPr lang="en-US" sz="2400">
                <a:solidFill>
                  <a:srgbClr val="FF0000"/>
                </a:solidFill>
                <a:latin typeface="Calibri"/>
                <a:ea typeface="Calibri"/>
                <a:cs typeface="Calibri"/>
                <a:sym typeface="Calibri"/>
              </a:rPr>
              <a:t>condition</a:t>
            </a:r>
            <a:r>
              <a:rPr lang="en-US" sz="2400">
                <a:solidFill>
                  <a:srgbClr val="000000"/>
                </a:solidFill>
                <a:latin typeface="Calibri"/>
                <a:ea typeface="Calibri"/>
                <a:cs typeface="Calibri"/>
                <a:sym typeface="Calibri"/>
              </a:rPr>
              <a:t> and </a:t>
            </a:r>
            <a:r>
              <a:rPr lang="en-US" sz="2400">
                <a:solidFill>
                  <a:srgbClr val="FF0000"/>
                </a:solidFill>
                <a:latin typeface="Calibri"/>
                <a:ea typeface="Calibri"/>
                <a:cs typeface="Calibri"/>
                <a:sym typeface="Calibri"/>
              </a:rPr>
              <a:t>diagnosis</a:t>
            </a:r>
            <a:endParaRPr/>
          </a:p>
          <a:p>
            <a:pPr marL="0" marR="0" lvl="0" indent="0" algn="l" rtl="0">
              <a:spcBef>
                <a:spcPts val="0"/>
              </a:spcBef>
              <a:spcAft>
                <a:spcPts val="0"/>
              </a:spcAft>
              <a:buNone/>
            </a:pPr>
            <a:r>
              <a:rPr lang="en-US" sz="2400">
                <a:solidFill>
                  <a:srgbClr val="FF0000"/>
                </a:solidFill>
                <a:latin typeface="Calibri"/>
                <a:ea typeface="Calibri"/>
                <a:cs typeface="Calibri"/>
                <a:sym typeface="Calibri"/>
              </a:rPr>
              <a:t> </a:t>
            </a:r>
            <a:endParaRPr/>
          </a:p>
          <a:p>
            <a:pPr marL="285750" marR="0" lvl="0" indent="-285750" algn="l" rtl="0">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Generally </a:t>
            </a:r>
            <a:r>
              <a:rPr lang="en-US" sz="2400">
                <a:solidFill>
                  <a:srgbClr val="938953"/>
                </a:solidFill>
                <a:latin typeface="Calibri"/>
                <a:ea typeface="Calibri"/>
                <a:cs typeface="Calibri"/>
                <a:sym typeface="Calibri"/>
              </a:rPr>
              <a:t>pressure control is preferred  in neonates and young infants</a:t>
            </a:r>
            <a:r>
              <a:rPr lang="en-US" sz="2400">
                <a:solidFill>
                  <a:srgbClr val="000000"/>
                </a:solidFill>
                <a:latin typeface="Calibri"/>
                <a:ea typeface="Calibri"/>
                <a:cs typeface="Calibri"/>
                <a:sym typeface="Calibri"/>
              </a:rPr>
              <a:t> and </a:t>
            </a:r>
            <a:r>
              <a:rPr lang="en-US" sz="2400">
                <a:solidFill>
                  <a:srgbClr val="B7CCE4"/>
                </a:solidFill>
                <a:latin typeface="Calibri"/>
                <a:ea typeface="Calibri"/>
                <a:cs typeface="Calibri"/>
                <a:sym typeface="Calibri"/>
              </a:rPr>
              <a:t>volume control in older children </a:t>
            </a:r>
            <a:endParaRPr/>
          </a:p>
          <a:p>
            <a:pPr marL="0" marR="0" lvl="0" indent="0" algn="l" rtl="0">
              <a:spcBef>
                <a:spcPts val="0"/>
              </a:spcBef>
              <a:spcAft>
                <a:spcPts val="0"/>
              </a:spcAft>
              <a:buNone/>
            </a:pPr>
            <a:endParaRPr sz="2400">
              <a:solidFill>
                <a:srgbClr val="B7CCE4"/>
              </a:solidFill>
              <a:latin typeface="Calibri"/>
              <a:ea typeface="Calibri"/>
              <a:cs typeface="Calibri"/>
              <a:sym typeface="Calibri"/>
            </a:endParaRPr>
          </a:p>
          <a:p>
            <a:pPr marL="285750" marR="0" lvl="0" indent="-285750" algn="l" rtl="0">
              <a:spcBef>
                <a:spcPts val="0"/>
              </a:spcBef>
              <a:spcAft>
                <a:spcPts val="0"/>
              </a:spcAft>
              <a:buClr>
                <a:srgbClr val="31859B"/>
              </a:buClr>
              <a:buSzPts val="2400"/>
              <a:buFont typeface="Calibri"/>
              <a:buChar char="-"/>
            </a:pPr>
            <a:r>
              <a:rPr lang="en-US" sz="2400">
                <a:solidFill>
                  <a:srgbClr val="31859B"/>
                </a:solidFill>
                <a:latin typeface="Calibri"/>
                <a:ea typeface="Calibri"/>
                <a:cs typeface="Calibri"/>
                <a:sym typeface="Calibri"/>
              </a:rPr>
              <a:t>Mixed modes </a:t>
            </a:r>
            <a:r>
              <a:rPr lang="en-US" sz="2400">
                <a:solidFill>
                  <a:srgbClr val="000000"/>
                </a:solidFill>
                <a:latin typeface="Calibri"/>
                <a:ea typeface="Calibri"/>
                <a:cs typeface="Calibri"/>
                <a:sym typeface="Calibri"/>
              </a:rPr>
              <a:t>are used as </a:t>
            </a:r>
            <a:r>
              <a:rPr lang="en-US" sz="2400">
                <a:solidFill>
                  <a:srgbClr val="31859B"/>
                </a:solidFill>
                <a:latin typeface="Calibri"/>
                <a:ea typeface="Calibri"/>
                <a:cs typeface="Calibri"/>
                <a:sym typeface="Calibri"/>
              </a:rPr>
              <a:t>weaning</a:t>
            </a:r>
            <a:r>
              <a:rPr lang="en-US" sz="2400">
                <a:solidFill>
                  <a:srgbClr val="000000"/>
                </a:solidFill>
                <a:latin typeface="Calibri"/>
                <a:ea typeface="Calibri"/>
                <a:cs typeface="Calibri"/>
                <a:sym typeface="Calibri"/>
              </a:rPr>
              <a:t> modes </a:t>
            </a:r>
            <a:endParaRPr/>
          </a:p>
          <a:p>
            <a:pPr marL="0" marR="0" lvl="0" indent="0" algn="l" rtl="0">
              <a:spcBef>
                <a:spcPts val="0"/>
              </a:spcBef>
              <a:spcAft>
                <a:spcPts val="0"/>
              </a:spcAft>
              <a:buNone/>
            </a:pPr>
            <a:endParaRPr sz="240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Irrespective of mode , it is mandatory to continuously hemodynamically monitor every intubated child with special emphasis on </a:t>
            </a:r>
            <a:r>
              <a:rPr lang="en-US" sz="2400">
                <a:solidFill>
                  <a:srgbClr val="FF0000"/>
                </a:solidFill>
                <a:latin typeface="Calibri"/>
                <a:ea typeface="Calibri"/>
                <a:cs typeface="Calibri"/>
                <a:sym typeface="Calibri"/>
              </a:rPr>
              <a:t>tracheal toilet ,tube positioning ,need for sedation and radiological evaluation  </a:t>
            </a:r>
            <a:endParaRPr sz="2400">
              <a:solidFill>
                <a:srgbClr val="FF0000"/>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Shape 1509"/>
        <p:cNvGrpSpPr/>
        <p:nvPr/>
      </p:nvGrpSpPr>
      <p:grpSpPr>
        <a:xfrm>
          <a:off x="0" y="0"/>
          <a:ext cx="0" cy="0"/>
          <a:chOff x="0" y="0"/>
          <a:chExt cx="0" cy="0"/>
        </a:xfrm>
      </p:grpSpPr>
      <p:sp>
        <p:nvSpPr>
          <p:cNvPr id="1510" name="Google Shape;1510;p101"/>
          <p:cNvSpPr txBox="1"/>
          <p:nvPr/>
        </p:nvSpPr>
        <p:spPr>
          <a:xfrm>
            <a:off x="483732" y="836714"/>
            <a:ext cx="748883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000000"/>
                </a:solidFill>
                <a:latin typeface="Calibri"/>
                <a:ea typeface="Calibri"/>
                <a:cs typeface="Calibri"/>
                <a:sym typeface="Calibri"/>
              </a:rPr>
              <a:t>General indication </a:t>
            </a:r>
            <a:endParaRPr sz="4800" b="1">
              <a:solidFill>
                <a:srgbClr val="000000"/>
              </a:solidFill>
              <a:latin typeface="Calibri"/>
              <a:ea typeface="Calibri"/>
              <a:cs typeface="Calibri"/>
              <a:sym typeface="Calibri"/>
            </a:endParaRPr>
          </a:p>
        </p:txBody>
      </p:sp>
      <p:sp>
        <p:nvSpPr>
          <p:cNvPr id="1511" name="Google Shape;1511;p101"/>
          <p:cNvSpPr txBox="1"/>
          <p:nvPr/>
        </p:nvSpPr>
        <p:spPr>
          <a:xfrm>
            <a:off x="323528" y="2060848"/>
            <a:ext cx="8676456"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D99593"/>
                </a:solidFill>
                <a:latin typeface="Calibri"/>
                <a:ea typeface="Calibri"/>
                <a:cs typeface="Calibri"/>
                <a:sym typeface="Calibri"/>
              </a:rPr>
              <a:t>1- acute respiratory faliure </a:t>
            </a:r>
            <a:endParaRPr/>
          </a:p>
          <a:p>
            <a:pPr marL="0" marR="0" lvl="0" indent="0" algn="l" rtl="0">
              <a:spcBef>
                <a:spcPts val="0"/>
              </a:spcBef>
              <a:spcAft>
                <a:spcPts val="0"/>
              </a:spcAft>
              <a:buNone/>
            </a:pPr>
            <a:r>
              <a:rPr lang="en-US" sz="3200">
                <a:solidFill>
                  <a:srgbClr val="D99593"/>
                </a:solidFill>
                <a:latin typeface="Calibri"/>
                <a:ea typeface="Calibri"/>
                <a:cs typeface="Calibri"/>
                <a:sym typeface="Calibri"/>
              </a:rPr>
              <a:t>(assist control)</a:t>
            </a:r>
            <a:endParaRPr/>
          </a:p>
          <a:p>
            <a:pPr marL="0" marR="0" lvl="0" indent="0" algn="l" rtl="0">
              <a:spcBef>
                <a:spcPts val="0"/>
              </a:spcBef>
              <a:spcAft>
                <a:spcPts val="0"/>
              </a:spcAft>
              <a:buNone/>
            </a:pPr>
            <a:r>
              <a:rPr lang="en-US" sz="3200">
                <a:solidFill>
                  <a:srgbClr val="93B3D7"/>
                </a:solidFill>
                <a:latin typeface="Calibri"/>
                <a:ea typeface="Calibri"/>
                <a:cs typeface="Calibri"/>
                <a:sym typeface="Calibri"/>
              </a:rPr>
              <a:t>2-acute respiratory distress syndrome </a:t>
            </a:r>
            <a:endParaRPr/>
          </a:p>
          <a:p>
            <a:pPr marL="0" marR="0" lvl="0" indent="0" algn="l" rtl="0">
              <a:spcBef>
                <a:spcPts val="0"/>
              </a:spcBef>
              <a:spcAft>
                <a:spcPts val="0"/>
              </a:spcAft>
              <a:buNone/>
            </a:pPr>
            <a:r>
              <a:rPr lang="en-US" sz="3200">
                <a:solidFill>
                  <a:srgbClr val="93B3D7"/>
                </a:solidFill>
                <a:latin typeface="Calibri"/>
                <a:ea typeface="Calibri"/>
                <a:cs typeface="Calibri"/>
                <a:sym typeface="Calibri"/>
              </a:rPr>
              <a:t>(pressure control )</a:t>
            </a:r>
            <a:endParaRPr/>
          </a:p>
          <a:p>
            <a:pPr marL="0" marR="0" lvl="0" indent="0" algn="l" rtl="0">
              <a:spcBef>
                <a:spcPts val="0"/>
              </a:spcBef>
              <a:spcAft>
                <a:spcPts val="0"/>
              </a:spcAft>
              <a:buNone/>
            </a:pPr>
            <a:r>
              <a:rPr lang="en-US" sz="3200">
                <a:solidFill>
                  <a:srgbClr val="76923C"/>
                </a:solidFill>
                <a:latin typeface="Calibri"/>
                <a:ea typeface="Calibri"/>
                <a:cs typeface="Calibri"/>
                <a:sym typeface="Calibri"/>
              </a:rPr>
              <a:t>3-acute obstructive pathologies </a:t>
            </a:r>
            <a:endParaRPr/>
          </a:p>
          <a:p>
            <a:pPr marL="0" marR="0" lvl="0" indent="0" algn="l" rtl="0">
              <a:spcBef>
                <a:spcPts val="0"/>
              </a:spcBef>
              <a:spcAft>
                <a:spcPts val="0"/>
              </a:spcAft>
              <a:buNone/>
            </a:pPr>
            <a:r>
              <a:rPr lang="en-US" sz="3200">
                <a:solidFill>
                  <a:srgbClr val="76923C"/>
                </a:solidFill>
                <a:latin typeface="Calibri"/>
                <a:ea typeface="Calibri"/>
                <a:cs typeface="Calibri"/>
                <a:sym typeface="Calibri"/>
              </a:rPr>
              <a:t>(pressure control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Shape 1515"/>
        <p:cNvGrpSpPr/>
        <p:nvPr/>
      </p:nvGrpSpPr>
      <p:grpSpPr>
        <a:xfrm>
          <a:off x="0" y="0"/>
          <a:ext cx="0" cy="0"/>
          <a:chOff x="0" y="0"/>
          <a:chExt cx="0" cy="0"/>
        </a:xfrm>
      </p:grpSpPr>
      <p:graphicFrame>
        <p:nvGraphicFramePr>
          <p:cNvPr id="1516" name="Google Shape;1516;p102"/>
          <p:cNvGraphicFramePr/>
          <p:nvPr/>
        </p:nvGraphicFramePr>
        <p:xfrm>
          <a:off x="323528" y="1052738"/>
          <a:ext cx="3000000" cy="3000000"/>
        </p:xfrm>
        <a:graphic>
          <a:graphicData uri="http://schemas.openxmlformats.org/drawingml/2006/table">
            <a:tbl>
              <a:tblPr firstRow="1" bandRow="1">
                <a:noFill/>
                <a:tableStyleId>{BC7AB051-3D51-4A44-A831-F3B6CEC546EE}</a:tableStyleId>
              </a:tblPr>
              <a:tblGrid>
                <a:gridCol w="1492525">
                  <a:extLst>
                    <a:ext uri="{9D8B030D-6E8A-4147-A177-3AD203B41FA5}">
                      <a16:colId xmlns:a16="http://schemas.microsoft.com/office/drawing/2014/main" val="20000"/>
                    </a:ext>
                  </a:extLst>
                </a:gridCol>
                <a:gridCol w="1387800">
                  <a:extLst>
                    <a:ext uri="{9D8B030D-6E8A-4147-A177-3AD203B41FA5}">
                      <a16:colId xmlns:a16="http://schemas.microsoft.com/office/drawing/2014/main" val="20001"/>
                    </a:ext>
                  </a:extLst>
                </a:gridCol>
                <a:gridCol w="1440150">
                  <a:extLst>
                    <a:ext uri="{9D8B030D-6E8A-4147-A177-3AD203B41FA5}">
                      <a16:colId xmlns:a16="http://schemas.microsoft.com/office/drawing/2014/main" val="20002"/>
                    </a:ext>
                  </a:extLst>
                </a:gridCol>
                <a:gridCol w="1440150">
                  <a:extLst>
                    <a:ext uri="{9D8B030D-6E8A-4147-A177-3AD203B41FA5}">
                      <a16:colId xmlns:a16="http://schemas.microsoft.com/office/drawing/2014/main" val="20003"/>
                    </a:ext>
                  </a:extLst>
                </a:gridCol>
                <a:gridCol w="1440150">
                  <a:extLst>
                    <a:ext uri="{9D8B030D-6E8A-4147-A177-3AD203B41FA5}">
                      <a16:colId xmlns:a16="http://schemas.microsoft.com/office/drawing/2014/main" val="20004"/>
                    </a:ext>
                  </a:extLst>
                </a:gridCol>
                <a:gridCol w="1440150">
                  <a:extLst>
                    <a:ext uri="{9D8B030D-6E8A-4147-A177-3AD203B41FA5}">
                      <a16:colId xmlns:a16="http://schemas.microsoft.com/office/drawing/2014/main" val="20005"/>
                    </a:ext>
                  </a:extLst>
                </a:gridCol>
              </a:tblGrid>
              <a:tr h="916775">
                <a:tc>
                  <a:txBody>
                    <a:bodyPr/>
                    <a:lstStyle/>
                    <a:p>
                      <a:pPr marL="0" marR="0" lvl="0" indent="0" algn="l" rtl="0">
                        <a:spcBef>
                          <a:spcPts val="0"/>
                        </a:spcBef>
                        <a:spcAft>
                          <a:spcPts val="0"/>
                        </a:spcAft>
                        <a:buNone/>
                      </a:pPr>
                      <a:r>
                        <a:rPr lang="en-US" sz="2400"/>
                        <a:t>ABG finding</a:t>
                      </a:r>
                      <a:endParaRPr sz="2400"/>
                    </a:p>
                  </a:txBody>
                  <a:tcPr marL="91450" marR="91450" marT="45725" marB="45725"/>
                </a:tc>
                <a:tc>
                  <a:txBody>
                    <a:bodyPr/>
                    <a:lstStyle/>
                    <a:p>
                      <a:pPr marL="0" marR="0" lvl="0" indent="0" algn="l" rtl="0">
                        <a:spcBef>
                          <a:spcPts val="0"/>
                        </a:spcBef>
                        <a:spcAft>
                          <a:spcPts val="0"/>
                        </a:spcAft>
                        <a:buNone/>
                      </a:pPr>
                      <a:r>
                        <a:rPr lang="en-US" sz="2400"/>
                        <a:t>PIP</a:t>
                      </a:r>
                      <a:endParaRPr sz="2400"/>
                    </a:p>
                  </a:txBody>
                  <a:tcPr marL="91450" marR="91450" marT="45725" marB="45725"/>
                </a:tc>
                <a:tc>
                  <a:txBody>
                    <a:bodyPr/>
                    <a:lstStyle/>
                    <a:p>
                      <a:pPr marL="0" marR="0" lvl="0" indent="0" algn="l" rtl="0">
                        <a:spcBef>
                          <a:spcPts val="0"/>
                        </a:spcBef>
                        <a:spcAft>
                          <a:spcPts val="0"/>
                        </a:spcAft>
                        <a:buNone/>
                      </a:pPr>
                      <a:r>
                        <a:rPr lang="en-US" sz="2400"/>
                        <a:t>PEEP</a:t>
                      </a:r>
                      <a:endParaRPr sz="2400"/>
                    </a:p>
                  </a:txBody>
                  <a:tcPr marL="91450" marR="91450" marT="45725" marB="45725"/>
                </a:tc>
                <a:tc>
                  <a:txBody>
                    <a:bodyPr/>
                    <a:lstStyle/>
                    <a:p>
                      <a:pPr marL="0" marR="0" lvl="0" indent="0" algn="l" rtl="0">
                        <a:spcBef>
                          <a:spcPts val="0"/>
                        </a:spcBef>
                        <a:spcAft>
                          <a:spcPts val="0"/>
                        </a:spcAft>
                        <a:buNone/>
                      </a:pPr>
                      <a:r>
                        <a:rPr lang="en-US" sz="2400"/>
                        <a:t>RR</a:t>
                      </a:r>
                      <a:endParaRPr sz="2400"/>
                    </a:p>
                  </a:txBody>
                  <a:tcPr marL="91450" marR="91450" marT="45725" marB="45725"/>
                </a:tc>
                <a:tc>
                  <a:txBody>
                    <a:bodyPr/>
                    <a:lstStyle/>
                    <a:p>
                      <a:pPr marL="0" marR="0" lvl="0" indent="0" algn="l" rtl="0">
                        <a:spcBef>
                          <a:spcPts val="0"/>
                        </a:spcBef>
                        <a:spcAft>
                          <a:spcPts val="0"/>
                        </a:spcAft>
                        <a:buNone/>
                      </a:pPr>
                      <a:r>
                        <a:rPr lang="en-US" sz="2400"/>
                        <a:t>FIO2</a:t>
                      </a:r>
                      <a:endParaRPr sz="2400"/>
                    </a:p>
                  </a:txBody>
                  <a:tcPr marL="91450" marR="91450" marT="45725" marB="45725"/>
                </a:tc>
                <a:tc>
                  <a:txBody>
                    <a:bodyPr/>
                    <a:lstStyle/>
                    <a:p>
                      <a:pPr marL="0" marR="0" lvl="0" indent="0" algn="l" rtl="0">
                        <a:spcBef>
                          <a:spcPts val="0"/>
                        </a:spcBef>
                        <a:spcAft>
                          <a:spcPts val="0"/>
                        </a:spcAft>
                        <a:buNone/>
                      </a:pPr>
                      <a:r>
                        <a:rPr lang="en-US" sz="2400"/>
                        <a:t>TV</a:t>
                      </a:r>
                      <a:endParaRPr sz="2400"/>
                    </a:p>
                  </a:txBody>
                  <a:tcPr marL="91450" marR="91450" marT="45725" marB="45725"/>
                </a:tc>
                <a:extLst>
                  <a:ext uri="{0D108BD9-81ED-4DB2-BD59-A6C34878D82A}">
                    <a16:rowId xmlns:a16="http://schemas.microsoft.com/office/drawing/2014/main" val="10000"/>
                  </a:ext>
                </a:extLst>
              </a:tr>
              <a:tr h="509325">
                <a:tc>
                  <a:txBody>
                    <a:bodyPr/>
                    <a:lstStyle/>
                    <a:p>
                      <a:pPr marL="0" marR="0" lvl="0" indent="0" algn="l" rtl="0">
                        <a:spcBef>
                          <a:spcPts val="0"/>
                        </a:spcBef>
                        <a:spcAft>
                          <a:spcPts val="0"/>
                        </a:spcAft>
                        <a:buNone/>
                      </a:pPr>
                      <a:r>
                        <a:rPr lang="en-US" sz="2400"/>
                        <a:t>Low O2</a:t>
                      </a:r>
                      <a:endParaRPr sz="2400"/>
                    </a:p>
                  </a:txBody>
                  <a:tcPr marL="91450" marR="91450" marT="45725" marB="45725"/>
                </a:tc>
                <a:tc>
                  <a:txBody>
                    <a:bodyPr/>
                    <a:lstStyle/>
                    <a:p>
                      <a:pPr marL="0" marR="0" lvl="0" indent="0" algn="l" rtl="0">
                        <a:spcBef>
                          <a:spcPts val="0"/>
                        </a:spcBef>
                        <a:spcAft>
                          <a:spcPts val="0"/>
                        </a:spcAft>
                        <a:buNone/>
                      </a:pPr>
                      <a:r>
                        <a:rPr lang="en-US" sz="2400"/>
                        <a:t>Increase</a:t>
                      </a:r>
                      <a:endParaRPr sz="2400"/>
                    </a:p>
                  </a:txBody>
                  <a:tcPr marL="91450" marR="91450" marT="45725" marB="45725"/>
                </a:tc>
                <a:tc>
                  <a:txBody>
                    <a:bodyPr/>
                    <a:lstStyle/>
                    <a:p>
                      <a:pPr marL="0" marR="0" lvl="0" indent="0" algn="l" rtl="0">
                        <a:spcBef>
                          <a:spcPts val="0"/>
                        </a:spcBef>
                        <a:spcAft>
                          <a:spcPts val="0"/>
                        </a:spcAft>
                        <a:buNone/>
                      </a:pPr>
                      <a:r>
                        <a:rPr lang="en-US" sz="2400"/>
                        <a:t>Increase</a:t>
                      </a:r>
                      <a:endParaRPr sz="2400"/>
                    </a:p>
                  </a:txBody>
                  <a:tcPr marL="91450" marR="91450" marT="45725" marB="45725"/>
                </a:tc>
                <a:tc>
                  <a:txBody>
                    <a:bodyPr/>
                    <a:lstStyle/>
                    <a:p>
                      <a:pPr marL="0" marR="0" lvl="0" indent="0" algn="l" rtl="0">
                        <a:spcBef>
                          <a:spcPts val="0"/>
                        </a:spcBef>
                        <a:spcAft>
                          <a:spcPts val="0"/>
                        </a:spcAft>
                        <a:buNone/>
                      </a:pPr>
                      <a:r>
                        <a:rPr lang="en-US" sz="2400"/>
                        <a:t>-</a:t>
                      </a:r>
                      <a:endParaRPr sz="2400"/>
                    </a:p>
                  </a:txBody>
                  <a:tcPr marL="91450" marR="91450" marT="45725" marB="45725"/>
                </a:tc>
                <a:tc>
                  <a:txBody>
                    <a:bodyPr/>
                    <a:lstStyle/>
                    <a:p>
                      <a:pPr marL="0" marR="0" lvl="0" indent="0" algn="l" rtl="0">
                        <a:spcBef>
                          <a:spcPts val="0"/>
                        </a:spcBef>
                        <a:spcAft>
                          <a:spcPts val="0"/>
                        </a:spcAft>
                        <a:buNone/>
                      </a:pPr>
                      <a:r>
                        <a:rPr lang="en-US" sz="2400"/>
                        <a:t>Increase</a:t>
                      </a:r>
                      <a:endParaRPr sz="2400"/>
                    </a:p>
                  </a:txBody>
                  <a:tcPr marL="91450" marR="91450" marT="45725" marB="45725"/>
                </a:tc>
                <a:tc>
                  <a:txBody>
                    <a:bodyPr/>
                    <a:lstStyle/>
                    <a:p>
                      <a:pPr marL="0" marR="0" lvl="0" indent="0" algn="l" rtl="0">
                        <a:spcBef>
                          <a:spcPts val="0"/>
                        </a:spcBef>
                        <a:spcAft>
                          <a:spcPts val="0"/>
                        </a:spcAft>
                        <a:buNone/>
                      </a:pPr>
                      <a:r>
                        <a:rPr lang="en-US" sz="2400"/>
                        <a:t>-</a:t>
                      </a:r>
                      <a:endParaRPr sz="2400"/>
                    </a:p>
                  </a:txBody>
                  <a:tcPr marL="91450" marR="91450" marT="45725" marB="45725"/>
                </a:tc>
                <a:extLst>
                  <a:ext uri="{0D108BD9-81ED-4DB2-BD59-A6C34878D82A}">
                    <a16:rowId xmlns:a16="http://schemas.microsoft.com/office/drawing/2014/main" val="10001"/>
                  </a:ext>
                </a:extLst>
              </a:tr>
              <a:tr h="1731700">
                <a:tc>
                  <a:txBody>
                    <a:bodyPr/>
                    <a:lstStyle/>
                    <a:p>
                      <a:pPr marL="0" marR="0" lvl="0" indent="0" algn="l" rtl="0">
                        <a:spcBef>
                          <a:spcPts val="0"/>
                        </a:spcBef>
                        <a:spcAft>
                          <a:spcPts val="0"/>
                        </a:spcAft>
                        <a:buNone/>
                      </a:pPr>
                      <a:r>
                        <a:rPr lang="en-US" sz="2400"/>
                        <a:t>Normal O2 </a:t>
                      </a:r>
                      <a:endParaRPr sz="2400"/>
                    </a:p>
                  </a:txBody>
                  <a:tcPr marL="91450" marR="91450" marT="45725" marB="45725"/>
                </a:tc>
                <a:tc>
                  <a:txBody>
                    <a:bodyPr/>
                    <a:lstStyle/>
                    <a:p>
                      <a:pPr marL="0" marR="0" lvl="0" indent="0" algn="l" rtl="0">
                        <a:spcBef>
                          <a:spcPts val="0"/>
                        </a:spcBef>
                        <a:spcAft>
                          <a:spcPts val="0"/>
                        </a:spcAft>
                        <a:buNone/>
                      </a:pPr>
                      <a:r>
                        <a:rPr lang="en-US" sz="2400"/>
                        <a:t>Titrate down</a:t>
                      </a:r>
                      <a:endParaRPr sz="2400"/>
                    </a:p>
                  </a:txBody>
                  <a:tcPr marL="91450" marR="91450" marT="45725" marB="45725"/>
                </a:tc>
                <a:tc>
                  <a:txBody>
                    <a:bodyPr/>
                    <a:lstStyle/>
                    <a:p>
                      <a:pPr marL="0" marR="0" lvl="0" indent="0" algn="l" rtl="0">
                        <a:spcBef>
                          <a:spcPts val="0"/>
                        </a:spcBef>
                        <a:spcAft>
                          <a:spcPts val="0"/>
                        </a:spcAft>
                        <a:buNone/>
                      </a:pPr>
                      <a:r>
                        <a:rPr lang="en-US" sz="2400"/>
                        <a:t>Titrate down gradually if high </a:t>
                      </a:r>
                      <a:endParaRPr sz="2400"/>
                    </a:p>
                  </a:txBody>
                  <a:tcPr marL="91450" marR="91450" marT="45725" marB="45725"/>
                </a:tc>
                <a:tc>
                  <a:txBody>
                    <a:bodyPr/>
                    <a:lstStyle/>
                    <a:p>
                      <a:pPr marL="0" marR="0" lvl="0" indent="0" algn="l" rtl="0">
                        <a:spcBef>
                          <a:spcPts val="0"/>
                        </a:spcBef>
                        <a:spcAft>
                          <a:spcPts val="0"/>
                        </a:spcAft>
                        <a:buNone/>
                      </a:pPr>
                      <a:r>
                        <a:rPr lang="en-US" sz="2400"/>
                        <a:t>-</a:t>
                      </a:r>
                      <a:endParaRPr sz="2400"/>
                    </a:p>
                  </a:txBody>
                  <a:tcPr marL="91450" marR="91450" marT="45725" marB="45725"/>
                </a:tc>
                <a:tc>
                  <a:txBody>
                    <a:bodyPr/>
                    <a:lstStyle/>
                    <a:p>
                      <a:pPr marL="0" marR="0" lvl="0" indent="0" algn="l" rtl="0">
                        <a:spcBef>
                          <a:spcPts val="0"/>
                        </a:spcBef>
                        <a:spcAft>
                          <a:spcPts val="0"/>
                        </a:spcAft>
                        <a:buNone/>
                      </a:pPr>
                      <a:r>
                        <a:rPr lang="en-US" sz="2400"/>
                        <a:t>Titrate down gradually if high </a:t>
                      </a:r>
                      <a:endParaRPr sz="2400"/>
                    </a:p>
                  </a:txBody>
                  <a:tcPr marL="91450" marR="91450" marT="45725" marB="45725"/>
                </a:tc>
                <a:tc>
                  <a:txBody>
                    <a:bodyPr/>
                    <a:lstStyle/>
                    <a:p>
                      <a:pPr marL="0" marR="0" lvl="0" indent="0" algn="l" rtl="0">
                        <a:spcBef>
                          <a:spcPts val="0"/>
                        </a:spcBef>
                        <a:spcAft>
                          <a:spcPts val="0"/>
                        </a:spcAft>
                        <a:buNone/>
                      </a:pPr>
                      <a:r>
                        <a:rPr lang="en-US" sz="2400"/>
                        <a:t>Decrease if high </a:t>
                      </a:r>
                      <a:endParaRPr sz="2400"/>
                    </a:p>
                  </a:txBody>
                  <a:tcPr marL="91450" marR="91450" marT="45725" marB="45725"/>
                </a:tc>
                <a:extLst>
                  <a:ext uri="{0D108BD9-81ED-4DB2-BD59-A6C34878D82A}">
                    <a16:rowId xmlns:a16="http://schemas.microsoft.com/office/drawing/2014/main" val="10002"/>
                  </a:ext>
                </a:extLst>
              </a:tr>
              <a:tr h="509325">
                <a:tc>
                  <a:txBody>
                    <a:bodyPr/>
                    <a:lstStyle/>
                    <a:p>
                      <a:pPr marL="0" marR="0" lvl="0" indent="0" algn="l" rtl="0">
                        <a:spcBef>
                          <a:spcPts val="0"/>
                        </a:spcBef>
                        <a:spcAft>
                          <a:spcPts val="0"/>
                        </a:spcAft>
                        <a:buNone/>
                      </a:pPr>
                      <a:r>
                        <a:rPr lang="en-US" sz="2400"/>
                        <a:t>High co2</a:t>
                      </a:r>
                      <a:endParaRPr sz="2400"/>
                    </a:p>
                  </a:txBody>
                  <a:tcPr marL="91450" marR="91450" marT="45725" marB="45725"/>
                </a:tc>
                <a:tc>
                  <a:txBody>
                    <a:bodyPr/>
                    <a:lstStyle/>
                    <a:p>
                      <a:pPr marL="0" marR="0" lvl="0" indent="0" algn="l" rtl="0">
                        <a:spcBef>
                          <a:spcPts val="0"/>
                        </a:spcBef>
                        <a:spcAft>
                          <a:spcPts val="0"/>
                        </a:spcAft>
                        <a:buNone/>
                      </a:pPr>
                      <a:r>
                        <a:rPr lang="en-US" sz="2400"/>
                        <a:t>-</a:t>
                      </a:r>
                      <a:endParaRPr sz="2400"/>
                    </a:p>
                  </a:txBody>
                  <a:tcPr marL="91450" marR="91450" marT="45725" marB="45725"/>
                </a:tc>
                <a:tc>
                  <a:txBody>
                    <a:bodyPr/>
                    <a:lstStyle/>
                    <a:p>
                      <a:pPr marL="0" marR="0" lvl="0" indent="0" algn="l" rtl="0">
                        <a:spcBef>
                          <a:spcPts val="0"/>
                        </a:spcBef>
                        <a:spcAft>
                          <a:spcPts val="0"/>
                        </a:spcAft>
                        <a:buNone/>
                      </a:pPr>
                      <a:r>
                        <a:rPr lang="en-US" sz="2400"/>
                        <a:t>-</a:t>
                      </a:r>
                      <a:endParaRPr sz="2400"/>
                    </a:p>
                  </a:txBody>
                  <a:tcPr marL="91450" marR="91450" marT="45725" marB="45725"/>
                </a:tc>
                <a:tc>
                  <a:txBody>
                    <a:bodyPr/>
                    <a:lstStyle/>
                    <a:p>
                      <a:pPr marL="0" marR="0" lvl="0" indent="0" algn="l" rtl="0">
                        <a:spcBef>
                          <a:spcPts val="0"/>
                        </a:spcBef>
                        <a:spcAft>
                          <a:spcPts val="0"/>
                        </a:spcAft>
                        <a:buNone/>
                      </a:pPr>
                      <a:r>
                        <a:rPr lang="en-US" sz="2400"/>
                        <a:t>Increase</a:t>
                      </a:r>
                      <a:endParaRPr sz="2400"/>
                    </a:p>
                  </a:txBody>
                  <a:tcPr marL="91450" marR="91450" marT="45725" marB="45725"/>
                </a:tc>
                <a:tc>
                  <a:txBody>
                    <a:bodyPr/>
                    <a:lstStyle/>
                    <a:p>
                      <a:pPr marL="0" marR="0" lvl="0" indent="0" algn="l" rtl="0">
                        <a:spcBef>
                          <a:spcPts val="0"/>
                        </a:spcBef>
                        <a:spcAft>
                          <a:spcPts val="0"/>
                        </a:spcAft>
                        <a:buNone/>
                      </a:pPr>
                      <a:r>
                        <a:rPr lang="en-US" sz="2400"/>
                        <a:t>-</a:t>
                      </a:r>
                      <a:endParaRPr sz="2400"/>
                    </a:p>
                  </a:txBody>
                  <a:tcPr marL="91450" marR="91450" marT="45725" marB="45725"/>
                </a:tc>
                <a:tc>
                  <a:txBody>
                    <a:bodyPr/>
                    <a:lstStyle/>
                    <a:p>
                      <a:pPr marL="0" marR="0" lvl="0" indent="0" algn="l" rtl="0">
                        <a:spcBef>
                          <a:spcPts val="0"/>
                        </a:spcBef>
                        <a:spcAft>
                          <a:spcPts val="0"/>
                        </a:spcAft>
                        <a:buNone/>
                      </a:pPr>
                      <a:r>
                        <a:rPr lang="en-US" sz="2400"/>
                        <a:t>Increase</a:t>
                      </a:r>
                      <a:endParaRPr sz="2400"/>
                    </a:p>
                  </a:txBody>
                  <a:tcPr marL="91450" marR="91450" marT="45725" marB="45725"/>
                </a:tc>
                <a:extLst>
                  <a:ext uri="{0D108BD9-81ED-4DB2-BD59-A6C34878D82A}">
                    <a16:rowId xmlns:a16="http://schemas.microsoft.com/office/drawing/2014/main" val="10003"/>
                  </a:ext>
                </a:extLst>
              </a:tr>
              <a:tr h="509325">
                <a:tc>
                  <a:txBody>
                    <a:bodyPr/>
                    <a:lstStyle/>
                    <a:p>
                      <a:pPr marL="0" marR="0" lvl="0" indent="0" algn="l" rtl="0">
                        <a:spcBef>
                          <a:spcPts val="0"/>
                        </a:spcBef>
                        <a:spcAft>
                          <a:spcPts val="0"/>
                        </a:spcAft>
                        <a:buNone/>
                      </a:pPr>
                      <a:r>
                        <a:rPr lang="en-US" sz="2400"/>
                        <a:t>Low co2 </a:t>
                      </a:r>
                      <a:endParaRPr sz="2400"/>
                    </a:p>
                  </a:txBody>
                  <a:tcPr marL="91450" marR="91450" marT="45725" marB="45725"/>
                </a:tc>
                <a:tc>
                  <a:txBody>
                    <a:bodyPr/>
                    <a:lstStyle/>
                    <a:p>
                      <a:pPr marL="0" marR="0" lvl="0" indent="0" algn="l" rtl="0">
                        <a:spcBef>
                          <a:spcPts val="0"/>
                        </a:spcBef>
                        <a:spcAft>
                          <a:spcPts val="0"/>
                        </a:spcAft>
                        <a:buNone/>
                      </a:pPr>
                      <a:r>
                        <a:rPr lang="en-US" sz="2400"/>
                        <a:t>-</a:t>
                      </a:r>
                      <a:endParaRPr sz="2400"/>
                    </a:p>
                  </a:txBody>
                  <a:tcPr marL="91450" marR="91450" marT="45725" marB="45725"/>
                </a:tc>
                <a:tc>
                  <a:txBody>
                    <a:bodyPr/>
                    <a:lstStyle/>
                    <a:p>
                      <a:pPr marL="0" marR="0" lvl="0" indent="0" algn="l" rtl="0">
                        <a:spcBef>
                          <a:spcPts val="0"/>
                        </a:spcBef>
                        <a:spcAft>
                          <a:spcPts val="0"/>
                        </a:spcAft>
                        <a:buNone/>
                      </a:pPr>
                      <a:r>
                        <a:rPr lang="en-US" sz="2400"/>
                        <a:t>-</a:t>
                      </a:r>
                      <a:endParaRPr sz="2400"/>
                    </a:p>
                  </a:txBody>
                  <a:tcPr marL="91450" marR="91450" marT="45725" marB="45725"/>
                </a:tc>
                <a:tc>
                  <a:txBody>
                    <a:bodyPr/>
                    <a:lstStyle/>
                    <a:p>
                      <a:pPr marL="0" marR="0" lvl="0" indent="0" algn="l" rtl="0">
                        <a:spcBef>
                          <a:spcPts val="0"/>
                        </a:spcBef>
                        <a:spcAft>
                          <a:spcPts val="0"/>
                        </a:spcAft>
                        <a:buNone/>
                      </a:pPr>
                      <a:r>
                        <a:rPr lang="en-US" sz="2400"/>
                        <a:t>Decrease</a:t>
                      </a:r>
                      <a:endParaRPr sz="2400"/>
                    </a:p>
                  </a:txBody>
                  <a:tcPr marL="91450" marR="91450" marT="45725" marB="45725"/>
                </a:tc>
                <a:tc>
                  <a:txBody>
                    <a:bodyPr/>
                    <a:lstStyle/>
                    <a:p>
                      <a:pPr marL="0" marR="0" lvl="0" indent="0" algn="l" rtl="0">
                        <a:spcBef>
                          <a:spcPts val="0"/>
                        </a:spcBef>
                        <a:spcAft>
                          <a:spcPts val="0"/>
                        </a:spcAft>
                        <a:buNone/>
                      </a:pPr>
                      <a:r>
                        <a:rPr lang="en-US" sz="2400"/>
                        <a:t>-</a:t>
                      </a:r>
                      <a:endParaRPr sz="2400"/>
                    </a:p>
                  </a:txBody>
                  <a:tcPr marL="91450" marR="91450" marT="45725" marB="45725"/>
                </a:tc>
                <a:tc>
                  <a:txBody>
                    <a:bodyPr/>
                    <a:lstStyle/>
                    <a:p>
                      <a:pPr marL="0" marR="0" lvl="0" indent="0" algn="l" rtl="0">
                        <a:spcBef>
                          <a:spcPts val="0"/>
                        </a:spcBef>
                        <a:spcAft>
                          <a:spcPts val="0"/>
                        </a:spcAft>
                        <a:buNone/>
                      </a:pPr>
                      <a:r>
                        <a:rPr lang="en-US" sz="2400"/>
                        <a:t>Decrease </a:t>
                      </a:r>
                      <a:endParaRPr sz="2400"/>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Shape 1520"/>
        <p:cNvGrpSpPr/>
        <p:nvPr/>
      </p:nvGrpSpPr>
      <p:grpSpPr>
        <a:xfrm>
          <a:off x="0" y="0"/>
          <a:ext cx="0" cy="0"/>
          <a:chOff x="0" y="0"/>
          <a:chExt cx="0" cy="0"/>
        </a:xfrm>
      </p:grpSpPr>
      <p:sp>
        <p:nvSpPr>
          <p:cNvPr id="1521" name="Google Shape;1521;p103"/>
          <p:cNvSpPr/>
          <p:nvPr/>
        </p:nvSpPr>
        <p:spPr>
          <a:xfrm>
            <a:off x="221396" y="138391"/>
            <a:ext cx="864096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 There are several </a:t>
            </a:r>
            <a:r>
              <a:rPr lang="en-US" sz="2400">
                <a:solidFill>
                  <a:srgbClr val="FF0000"/>
                </a:solidFill>
                <a:latin typeface="Calibri"/>
                <a:ea typeface="Calibri"/>
                <a:cs typeface="Calibri"/>
                <a:sym typeface="Calibri"/>
              </a:rPr>
              <a:t>types</a:t>
            </a:r>
            <a:r>
              <a:rPr lang="en-US" sz="2400">
                <a:solidFill>
                  <a:schemeClr val="dk1"/>
                </a:solidFill>
                <a:latin typeface="Calibri"/>
                <a:ea typeface="Calibri"/>
                <a:cs typeface="Calibri"/>
                <a:sym typeface="Calibri"/>
              </a:rPr>
              <a:t> of mechanical ventilators that offer different </a:t>
            </a:r>
            <a:r>
              <a:rPr lang="en-US" sz="2400">
                <a:solidFill>
                  <a:srgbClr val="FF0000"/>
                </a:solidFill>
                <a:latin typeface="Calibri"/>
                <a:ea typeface="Calibri"/>
                <a:cs typeface="Calibri"/>
                <a:sym typeface="Calibri"/>
              </a:rPr>
              <a:t>modes</a:t>
            </a:r>
            <a:r>
              <a:rPr lang="en-US" sz="2400">
                <a:solidFill>
                  <a:schemeClr val="dk1"/>
                </a:solidFill>
                <a:latin typeface="Calibri"/>
                <a:ea typeface="Calibri"/>
                <a:cs typeface="Calibri"/>
                <a:sym typeface="Calibri"/>
              </a:rPr>
              <a:t> and </a:t>
            </a:r>
            <a:r>
              <a:rPr lang="en-US" sz="2400">
                <a:solidFill>
                  <a:srgbClr val="FF0000"/>
                </a:solidFill>
                <a:latin typeface="Calibri"/>
                <a:ea typeface="Calibri"/>
                <a:cs typeface="Calibri"/>
                <a:sym typeface="Calibri"/>
              </a:rPr>
              <a:t>features</a:t>
            </a:r>
            <a:r>
              <a:rPr lang="en-US" sz="2400">
                <a:solidFill>
                  <a:schemeClr val="dk1"/>
                </a:solidFill>
                <a:latin typeface="Calibri"/>
                <a:ea typeface="Calibri"/>
                <a:cs typeface="Calibri"/>
                <a:sym typeface="Calibri"/>
              </a:rPr>
              <a:t>. Mechanical ventilators provide positive pressure ventilation by </a:t>
            </a:r>
            <a:r>
              <a:rPr lang="en-US" sz="2400">
                <a:solidFill>
                  <a:srgbClr val="FF0000"/>
                </a:solidFill>
                <a:latin typeface="Calibri"/>
                <a:ea typeface="Calibri"/>
                <a:cs typeface="Calibri"/>
                <a:sym typeface="Calibri"/>
              </a:rPr>
              <a:t>pressure-limited ventilation </a:t>
            </a:r>
            <a:r>
              <a:rPr lang="en-US" sz="2400">
                <a:solidFill>
                  <a:schemeClr val="dk1"/>
                </a:solidFill>
                <a:latin typeface="Calibri"/>
                <a:ea typeface="Calibri"/>
                <a:cs typeface="Calibri"/>
                <a:sym typeface="Calibri"/>
              </a:rPr>
              <a:t>or</a:t>
            </a:r>
            <a:r>
              <a:rPr lang="en-US" sz="2400">
                <a:solidFill>
                  <a:srgbClr val="FF0000"/>
                </a:solidFill>
                <a:latin typeface="Calibri"/>
                <a:ea typeface="Calibri"/>
                <a:cs typeface="Calibri"/>
                <a:sym typeface="Calibri"/>
              </a:rPr>
              <a:t> volume-limited ventilation</a:t>
            </a:r>
            <a:endParaRPr/>
          </a:p>
        </p:txBody>
      </p:sp>
      <p:sp>
        <p:nvSpPr>
          <p:cNvPr id="1522" name="Google Shape;1522;p103"/>
          <p:cNvSpPr/>
          <p:nvPr/>
        </p:nvSpPr>
        <p:spPr>
          <a:xfrm>
            <a:off x="238527" y="1704531"/>
            <a:ext cx="857526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Calibri"/>
                <a:ea typeface="Calibri"/>
                <a:cs typeface="Calibri"/>
                <a:sym typeface="Calibri"/>
              </a:rPr>
              <a:t>In pressure-limited ventilation </a:t>
            </a:r>
            <a:r>
              <a:rPr lang="en-US" sz="1800">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the gas is allowed to flow into the lungs until a preset airway pressure limit is reached, at which time a valve opens, allowing exhalation to ensue</a:t>
            </a:r>
            <a:endParaRPr/>
          </a:p>
        </p:txBody>
      </p:sp>
      <p:sp>
        <p:nvSpPr>
          <p:cNvPr id="1523" name="Google Shape;1523;p103"/>
          <p:cNvSpPr/>
          <p:nvPr/>
        </p:nvSpPr>
        <p:spPr>
          <a:xfrm>
            <a:off x="221397" y="2708921"/>
            <a:ext cx="846682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Calibri"/>
                <a:ea typeface="Calibri"/>
                <a:cs typeface="Calibri"/>
                <a:sym typeface="Calibri"/>
              </a:rPr>
              <a:t>In volume-limited ventilation</a:t>
            </a:r>
            <a:r>
              <a:rPr lang="en-US" sz="1800">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gas flows to the patient until a preset volume is delivered to the ventilator circuit, even if this entails a very high airway pressure</a:t>
            </a:r>
            <a:endParaRPr/>
          </a:p>
        </p:txBody>
      </p:sp>
      <p:sp>
        <p:nvSpPr>
          <p:cNvPr id="1524" name="Google Shape;1524;p103"/>
          <p:cNvSpPr/>
          <p:nvPr/>
        </p:nvSpPr>
        <p:spPr>
          <a:xfrm>
            <a:off x="80574" y="3933056"/>
            <a:ext cx="8922604"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One of the factors to consider when deciding which ventilator to use </a:t>
            </a:r>
            <a:r>
              <a:rPr lang="en-US" sz="2000">
                <a:solidFill>
                  <a:srgbClr val="FF0000"/>
                </a:solidFill>
                <a:latin typeface="Calibri"/>
                <a:ea typeface="Calibri"/>
                <a:cs typeface="Calibri"/>
                <a:sym typeface="Calibri"/>
              </a:rPr>
              <a:t>is the mode of mechanical ventilation</a:t>
            </a:r>
            <a:r>
              <a:rPr lang="en-US" sz="2000">
                <a:solidFill>
                  <a:schemeClr val="dk1"/>
                </a:solidFill>
                <a:latin typeface="Calibri"/>
                <a:ea typeface="Calibri"/>
                <a:cs typeface="Calibri"/>
                <a:sym typeface="Calibri"/>
              </a:rPr>
              <a:t> or the method of inspiratory support . There is limited evidence-based research to demonstrate that the mode affects clinical outcomes; therefore, the decision on which mode to use is based on the capability of available ventilators to manage small infant volumes and clinicians’ experience with the mechanical ventilators.</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Shape 1528"/>
        <p:cNvGrpSpPr/>
        <p:nvPr/>
      </p:nvGrpSpPr>
      <p:grpSpPr>
        <a:xfrm>
          <a:off x="0" y="0"/>
          <a:ext cx="0" cy="0"/>
          <a:chOff x="0" y="0"/>
          <a:chExt cx="0" cy="0"/>
        </a:xfrm>
      </p:grpSpPr>
      <p:sp>
        <p:nvSpPr>
          <p:cNvPr id="1529" name="Google Shape;1529;p104"/>
          <p:cNvSpPr/>
          <p:nvPr/>
        </p:nvSpPr>
        <p:spPr>
          <a:xfrm>
            <a:off x="251521" y="328881"/>
            <a:ext cx="8496944"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Common modes of mechanical ventilation include </a:t>
            </a:r>
            <a:r>
              <a:rPr lang="en-US" sz="2000">
                <a:solidFill>
                  <a:srgbClr val="FF0000"/>
                </a:solidFill>
                <a:latin typeface="Calibri"/>
                <a:ea typeface="Calibri"/>
                <a:cs typeface="Calibri"/>
                <a:sym typeface="Calibri"/>
              </a:rPr>
              <a:t>controlled mechanical ventilation, assist control, synchronized intermittent mandatory ventilation, and pressure support ventilation</a:t>
            </a:r>
            <a:r>
              <a:rPr lang="en-US" sz="2000">
                <a:solidFill>
                  <a:schemeClr val="dk1"/>
                </a:solidFill>
                <a:latin typeface="Calibri"/>
                <a:ea typeface="Calibri"/>
                <a:cs typeface="Calibri"/>
                <a:sym typeface="Calibri"/>
              </a:rPr>
              <a:t>.</a:t>
            </a:r>
            <a:endParaRPr/>
          </a:p>
        </p:txBody>
      </p:sp>
      <p:sp>
        <p:nvSpPr>
          <p:cNvPr id="1530" name="Google Shape;1530;p104"/>
          <p:cNvSpPr/>
          <p:nvPr/>
        </p:nvSpPr>
        <p:spPr>
          <a:xfrm>
            <a:off x="251520" y="1628801"/>
            <a:ext cx="8892480"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Calibri"/>
                <a:ea typeface="Calibri"/>
                <a:cs typeface="Calibri"/>
                <a:sym typeface="Calibri"/>
              </a:rPr>
              <a:t>In the controlled mechanical ventilation mode</a:t>
            </a:r>
            <a:r>
              <a:rPr lang="en-US" sz="1800">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the ventilator delivers a preset minute ventilation (preset tidal volume and respiratory rate), and the patient cannot trigger additional breaths above what is set. This mode is usually used for patients who are paralyzed, heavily sedated, or comatose. In the assist control mode, minimum minute ventilation is set, and the patient can trigger additional breaths. If the patient fails to trigger a breath within a selected time, the ventilator delivers the breaths.</a:t>
            </a:r>
            <a:endParaRPr/>
          </a:p>
        </p:txBody>
      </p:sp>
      <p:sp>
        <p:nvSpPr>
          <p:cNvPr id="1531" name="Google Shape;1531;p104"/>
          <p:cNvSpPr/>
          <p:nvPr/>
        </p:nvSpPr>
        <p:spPr>
          <a:xfrm>
            <a:off x="251521" y="4077074"/>
            <a:ext cx="871296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Calibri"/>
                <a:ea typeface="Calibri"/>
                <a:cs typeface="Calibri"/>
                <a:sym typeface="Calibri"/>
              </a:rPr>
              <a:t>The assist control mode</a:t>
            </a:r>
            <a:r>
              <a:rPr lang="en-US" sz="2400">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is not appropriate when the patient is ready to wean off the ventilator because it gives a full breath each time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0BFB-0A1F-66E2-450A-E0C220CF0283}"/>
              </a:ext>
            </a:extLst>
          </p:cNvPr>
          <p:cNvSpPr>
            <a:spLocks noGrp="1"/>
          </p:cNvSpPr>
          <p:nvPr>
            <p:ph type="title"/>
          </p:nvPr>
        </p:nvSpPr>
        <p:spPr/>
        <p:txBody>
          <a:bodyPr/>
          <a:lstStyle/>
          <a:p>
            <a:pPr algn="ctr"/>
            <a:r>
              <a:rPr lang="en-US" b="1" dirty="0"/>
              <a:t>Epidemiology </a:t>
            </a:r>
          </a:p>
        </p:txBody>
      </p:sp>
      <p:sp>
        <p:nvSpPr>
          <p:cNvPr id="3" name="Content Placeholder 2">
            <a:extLst>
              <a:ext uri="{FF2B5EF4-FFF2-40B4-BE49-F238E27FC236}">
                <a16:creationId xmlns:a16="http://schemas.microsoft.com/office/drawing/2014/main" id="{C32785B8-5A66-C395-1D43-DE3AF7D6A7E8}"/>
              </a:ext>
            </a:extLst>
          </p:cNvPr>
          <p:cNvSpPr>
            <a:spLocks noGrp="1"/>
          </p:cNvSpPr>
          <p:nvPr>
            <p:ph type="body" idx="1"/>
          </p:nvPr>
        </p:nvSpPr>
        <p:spPr/>
        <p:txBody>
          <a:bodyPr>
            <a:normAutofit/>
          </a:bodyPr>
          <a:lstStyle/>
          <a:p>
            <a:pPr>
              <a:spcBef>
                <a:spcPts val="0"/>
              </a:spcBef>
            </a:pPr>
            <a:r>
              <a:rPr lang="en-US" b="1" u="sng" dirty="0">
                <a:solidFill>
                  <a:srgbClr val="073E87"/>
                </a:solidFill>
                <a:latin typeface="Candara" panose="020E0502030303020204" pitchFamily="34" charset="0"/>
              </a:rPr>
              <a:t>I</a:t>
            </a:r>
            <a:r>
              <a:rPr lang="en-US" sz="2100" b="1" u="sng" dirty="0">
                <a:solidFill>
                  <a:srgbClr val="073E87"/>
                </a:solidFill>
                <a:latin typeface="Candara" panose="020E0502030303020204" pitchFamily="34" charset="0"/>
              </a:rPr>
              <a:t>nfants and young children have a higher frequency of</a:t>
            </a:r>
            <a:r>
              <a:rPr lang="en-US" b="1" u="sng" dirty="0"/>
              <a:t> </a:t>
            </a:r>
            <a:r>
              <a:rPr lang="en-US" sz="2100" b="1" u="sng" dirty="0">
                <a:solidFill>
                  <a:srgbClr val="073E87"/>
                </a:solidFill>
                <a:latin typeface="Candara" panose="020E0502030303020204" pitchFamily="34" charset="0"/>
              </a:rPr>
              <a:t>respiratory failure.</a:t>
            </a:r>
            <a:endParaRPr lang="en-US" b="1" u="sng" dirty="0">
              <a:effectLst/>
            </a:endParaRPr>
          </a:p>
          <a:p>
            <a:pPr marL="0" indent="0">
              <a:buNone/>
            </a:pPr>
            <a:endParaRPr lang="en-US" b="0" dirty="0">
              <a:effectLst/>
            </a:endParaRPr>
          </a:p>
          <a:p>
            <a:r>
              <a:rPr lang="en-US" sz="2100" dirty="0">
                <a:solidFill>
                  <a:srgbClr val="073E87"/>
                </a:solidFill>
                <a:latin typeface="Candara" panose="020E0502030303020204" pitchFamily="34" charset="0"/>
              </a:rPr>
              <a:t>Approximately half of respiratory failure cases are seen in the </a:t>
            </a:r>
            <a:r>
              <a:rPr lang="en-US" sz="2100" dirty="0">
                <a:solidFill>
                  <a:srgbClr val="31AE50"/>
                </a:solidFill>
                <a:latin typeface="Candara" panose="020E0502030303020204" pitchFamily="34" charset="0"/>
              </a:rPr>
              <a:t>neonatal period</a:t>
            </a:r>
            <a:r>
              <a:rPr lang="en-US" sz="2100" dirty="0">
                <a:solidFill>
                  <a:srgbClr val="073E87"/>
                </a:solidFill>
                <a:latin typeface="Candara" panose="020E0502030303020204" pitchFamily="34" charset="0"/>
              </a:rPr>
              <a:t>, resulting from complications of prematurity and transitioning to extrauterine life.</a:t>
            </a:r>
            <a:endParaRPr lang="en-US" b="0" dirty="0">
              <a:effectLst/>
            </a:endParaRPr>
          </a:p>
          <a:p>
            <a:pPr marL="0" indent="0">
              <a:buNone/>
            </a:pPr>
            <a:endParaRPr lang="en-US" b="0" dirty="0">
              <a:effectLst/>
            </a:endParaRPr>
          </a:p>
          <a:p>
            <a:r>
              <a:rPr lang="en-US" sz="2100" dirty="0">
                <a:solidFill>
                  <a:srgbClr val="073E87"/>
                </a:solidFill>
                <a:latin typeface="Candara" panose="020E0502030303020204" pitchFamily="34" charset="0"/>
              </a:rPr>
              <a:t>In addition, developmental differences between</a:t>
            </a:r>
            <a:r>
              <a:rPr lang="en-US" dirty="0"/>
              <a:t> </a:t>
            </a:r>
            <a:r>
              <a:rPr lang="en-US" sz="2100" dirty="0">
                <a:solidFill>
                  <a:srgbClr val="073E87"/>
                </a:solidFill>
                <a:latin typeface="Candara" panose="020E0502030303020204" pitchFamily="34" charset="0"/>
              </a:rPr>
              <a:t>children and adults also explain the higher incidence. </a:t>
            </a:r>
            <a:br>
              <a:rPr lang="en-US" b="0" dirty="0">
                <a:effectLst/>
              </a:rPr>
            </a:br>
            <a:endParaRPr lang="en-US" dirty="0"/>
          </a:p>
        </p:txBody>
      </p:sp>
    </p:spTree>
    <p:extLst>
      <p:ext uri="{BB962C8B-B14F-4D97-AF65-F5344CB8AC3E}">
        <p14:creationId xmlns:p14="http://schemas.microsoft.com/office/powerpoint/2010/main" val="232601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chemeClr val="accent2"/>
                                        </p:clrVal>
                                      </p:to>
                                    </p:set>
                                    <p:set>
                                      <p:cBhvr>
                                        <p:cTn id="7" dur="500" fill="hold"/>
                                        <p:tgtEl>
                                          <p:spTgt spid="3">
                                            <p:txEl>
                                              <p:pRg st="0" end="0"/>
                                            </p:txEl>
                                          </p:spTgt>
                                        </p:tgtEl>
                                        <p:attrNameLst>
                                          <p:attrName>fillcolor</p:attrName>
                                        </p:attrNameLst>
                                      </p:cBhvr>
                                      <p:to>
                                        <p:clrVal>
                                          <a:schemeClr val="accent2"/>
                                        </p:clrVal>
                                      </p:to>
                                    </p:set>
                                    <p:set>
                                      <p:cBhvr>
                                        <p:cTn id="8"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Shape 1535"/>
        <p:cNvGrpSpPr/>
        <p:nvPr/>
      </p:nvGrpSpPr>
      <p:grpSpPr>
        <a:xfrm>
          <a:off x="0" y="0"/>
          <a:ext cx="0" cy="0"/>
          <a:chOff x="0" y="0"/>
          <a:chExt cx="0" cy="0"/>
        </a:xfrm>
      </p:grpSpPr>
      <p:sp>
        <p:nvSpPr>
          <p:cNvPr id="1536" name="Google Shape;1536;p105"/>
          <p:cNvSpPr/>
          <p:nvPr/>
        </p:nvSpPr>
        <p:spPr>
          <a:xfrm>
            <a:off x="104275" y="260648"/>
            <a:ext cx="9023684"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Calibri"/>
                <a:ea typeface="Calibri"/>
                <a:cs typeface="Calibri"/>
                <a:sym typeface="Calibri"/>
              </a:rPr>
              <a:t>The synchronized intermittent mandatory ventilation mode </a:t>
            </a:r>
            <a:r>
              <a:rPr lang="en-US" sz="2000">
                <a:solidFill>
                  <a:schemeClr val="dk1"/>
                </a:solidFill>
                <a:latin typeface="Calibri"/>
                <a:ea typeface="Calibri"/>
                <a:cs typeface="Calibri"/>
                <a:sym typeface="Calibri"/>
              </a:rPr>
              <a:t>allows the patient to increase minute ventilation by preset breath rate synchronized with spontaneous breathing, rather than patient-initiated ventilator breathing as in the assist control mode</a:t>
            </a:r>
            <a:endParaRPr/>
          </a:p>
        </p:txBody>
      </p:sp>
      <p:sp>
        <p:nvSpPr>
          <p:cNvPr id="1537" name="Google Shape;1537;p105"/>
          <p:cNvSpPr/>
          <p:nvPr/>
        </p:nvSpPr>
        <p:spPr>
          <a:xfrm>
            <a:off x="104275" y="1916832"/>
            <a:ext cx="9023684"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Calibri"/>
                <a:ea typeface="Calibri"/>
                <a:cs typeface="Calibri"/>
                <a:sym typeface="Calibri"/>
              </a:rPr>
              <a:t>the pressure support ventilation mode</a:t>
            </a:r>
            <a:r>
              <a:rPr lang="en-US" sz="1800">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the ventilator delivers a preset</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pressure support level while the patient triggers each breath</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because there is no preset minute ventilation </a:t>
            </a:r>
            <a:endParaRPr/>
          </a:p>
        </p:txBody>
      </p:sp>
      <p:sp>
        <p:nvSpPr>
          <p:cNvPr id="1538" name="Google Shape;1538;p105"/>
          <p:cNvSpPr/>
          <p:nvPr/>
        </p:nvSpPr>
        <p:spPr>
          <a:xfrm>
            <a:off x="68923" y="3140969"/>
            <a:ext cx="9039726" cy="3477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In addition to these conventional modes of ventilation, high-frequency ventilation is commonly used, especially in premature neonates. The high-frequency oscillatory ventilator delivers small tidal volumes by oscillating air movements at an extremely rapid rate (300–1500 breaths per minute). A Cochrane review concludes no difference in benefit between high-frequency oscillatory ventilation compared with conventional ventilation in preterm infants</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A previous study found that length of mechanical ventilation, intensive care unit length of stay, and mortality were significantly higher in high frequency oscillatory ventilation patients compared with the controlled mechanical ventilation patients ages 1 to 18 years who were hospitalized in the pediatric intensive care unit of a diverse group of hospitals that care for children in the United States</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Shape 1542"/>
        <p:cNvGrpSpPr/>
        <p:nvPr/>
      </p:nvGrpSpPr>
      <p:grpSpPr>
        <a:xfrm>
          <a:off x="0" y="0"/>
          <a:ext cx="0" cy="0"/>
          <a:chOff x="0" y="0"/>
          <a:chExt cx="0" cy="0"/>
        </a:xfrm>
      </p:grpSpPr>
      <p:sp>
        <p:nvSpPr>
          <p:cNvPr id="1543" name="Google Shape;1543;p106"/>
          <p:cNvSpPr/>
          <p:nvPr/>
        </p:nvSpPr>
        <p:spPr>
          <a:xfrm>
            <a:off x="107504" y="1196752"/>
            <a:ext cx="9036496"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Newer modalities : include neurally adjusted ventilatory assist (NAVA) and proportional assist ventilation.</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These modalities of assisted ventilation </a:t>
            </a:r>
            <a:r>
              <a:rPr lang="en-US" sz="2800">
                <a:solidFill>
                  <a:srgbClr val="FF0000"/>
                </a:solidFill>
                <a:latin typeface="Calibri"/>
                <a:ea typeface="Calibri"/>
                <a:cs typeface="Calibri"/>
                <a:sym typeface="Calibri"/>
              </a:rPr>
              <a:t>require that the patient spontaneously breathes and the delivered airway pressure changes, depending on the patient’s breathing effort</a:t>
            </a:r>
            <a:r>
              <a:rPr lang="en-US" sz="2800">
                <a:solidFill>
                  <a:schemeClr val="dk1"/>
                </a:solidFill>
                <a:latin typeface="Calibri"/>
                <a:ea typeface="Calibri"/>
                <a:cs typeface="Calibri"/>
                <a:sym typeface="Calibri"/>
              </a:rPr>
              <a:t>; thus, varying degrees of unloading of work by the respiratory muscles on inspiration on a breath by breath basis are delivered.</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In the neurally adjusted ventilatory assist, an </a:t>
            </a:r>
            <a:r>
              <a:rPr lang="en-US" sz="2800">
                <a:solidFill>
                  <a:srgbClr val="FF0000"/>
                </a:solidFill>
                <a:latin typeface="Calibri"/>
                <a:ea typeface="Calibri"/>
                <a:cs typeface="Calibri"/>
                <a:sym typeface="Calibri"/>
              </a:rPr>
              <a:t>esophageal sensor represents neural output from the respiratory center</a:t>
            </a:r>
            <a:r>
              <a:rPr lang="en-US" sz="2800">
                <a:solidFill>
                  <a:schemeClr val="dk1"/>
                </a:solidFill>
                <a:latin typeface="Calibri"/>
                <a:ea typeface="Calibri"/>
                <a:cs typeface="Calibri"/>
                <a:sym typeface="Calibri"/>
              </a:rPr>
              <a:t>, controlling the timing and magnitude of the delivered pressure.</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Shape 1547"/>
        <p:cNvGrpSpPr/>
        <p:nvPr/>
      </p:nvGrpSpPr>
      <p:grpSpPr>
        <a:xfrm>
          <a:off x="0" y="0"/>
          <a:ext cx="0" cy="0"/>
          <a:chOff x="0" y="0"/>
          <a:chExt cx="0" cy="0"/>
        </a:xfrm>
      </p:grpSpPr>
      <p:pic>
        <p:nvPicPr>
          <p:cNvPr id="1548" name="Google Shape;1548;p107"/>
          <p:cNvPicPr preferRelativeResize="0"/>
          <p:nvPr/>
        </p:nvPicPr>
        <p:blipFill rotWithShape="1">
          <a:blip r:embed="rId3">
            <a:alphaModFix/>
          </a:blip>
          <a:srcRect/>
          <a:stretch/>
        </p:blipFill>
        <p:spPr>
          <a:xfrm>
            <a:off x="0" y="28575"/>
            <a:ext cx="9144000" cy="680085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Shape 1552"/>
        <p:cNvGrpSpPr/>
        <p:nvPr/>
      </p:nvGrpSpPr>
      <p:grpSpPr>
        <a:xfrm>
          <a:off x="0" y="0"/>
          <a:ext cx="0" cy="0"/>
          <a:chOff x="0" y="0"/>
          <a:chExt cx="0" cy="0"/>
        </a:xfrm>
      </p:grpSpPr>
      <p:sp>
        <p:nvSpPr>
          <p:cNvPr id="1553" name="Google Shape;1553;p108"/>
          <p:cNvSpPr/>
          <p:nvPr/>
        </p:nvSpPr>
        <p:spPr>
          <a:xfrm>
            <a:off x="22758" y="1"/>
            <a:ext cx="9090248" cy="64940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Calibri"/>
                <a:ea typeface="Calibri"/>
                <a:cs typeface="Calibri"/>
                <a:sym typeface="Calibri"/>
              </a:rPr>
              <a:t>Ventilator complications </a:t>
            </a:r>
            <a:endParaRPr sz="36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000">
                <a:solidFill>
                  <a:srgbClr val="FF0000"/>
                </a:solidFill>
                <a:latin typeface="Calibri"/>
                <a:ea typeface="Calibri"/>
                <a:cs typeface="Calibri"/>
                <a:sym typeface="Calibri"/>
              </a:rPr>
              <a:t>-infection</a:t>
            </a:r>
            <a:r>
              <a:rPr lang="en-US" sz="2000">
                <a:solidFill>
                  <a:schemeClr val="dk1"/>
                </a:solidFill>
                <a:latin typeface="Calibri"/>
                <a:ea typeface="Calibri"/>
                <a:cs typeface="Calibri"/>
                <a:sym typeface="Calibri"/>
              </a:rPr>
              <a:t> and </a:t>
            </a:r>
            <a:r>
              <a:rPr lang="en-US" sz="2000">
                <a:solidFill>
                  <a:srgbClr val="FF0000"/>
                </a:solidFill>
                <a:latin typeface="Calibri"/>
                <a:ea typeface="Calibri"/>
                <a:cs typeface="Calibri"/>
                <a:sym typeface="Calibri"/>
              </a:rPr>
              <a:t>lung injury</a:t>
            </a:r>
            <a:r>
              <a:rPr lang="en-US" sz="2000">
                <a:solidFill>
                  <a:schemeClr val="dk1"/>
                </a:solidFill>
                <a:latin typeface="Calibri"/>
                <a:ea typeface="Calibri"/>
                <a:cs typeface="Calibri"/>
                <a:sym typeface="Calibri"/>
              </a:rPr>
              <a:t>.</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 </a:t>
            </a:r>
            <a:r>
              <a:rPr lang="en-US" sz="2000">
                <a:solidFill>
                  <a:srgbClr val="FF0000"/>
                </a:solidFill>
                <a:latin typeface="Calibri"/>
                <a:ea typeface="Calibri"/>
                <a:cs typeface="Calibri"/>
                <a:sym typeface="Calibri"/>
              </a:rPr>
              <a:t>Ventilator-associated pneumonia (VAP) </a:t>
            </a:r>
            <a:r>
              <a:rPr lang="en-US" sz="2000">
                <a:solidFill>
                  <a:schemeClr val="dk1"/>
                </a:solidFill>
                <a:latin typeface="Calibri"/>
                <a:ea typeface="Calibri"/>
                <a:cs typeface="Calibri"/>
                <a:sym typeface="Calibri"/>
              </a:rPr>
              <a:t>has been described more in adult than children. The estimated incidence of VAP in pediatrics is 3 per 1000 ventilator-days.</a:t>
            </a:r>
            <a:endParaRPr/>
          </a:p>
          <a:p>
            <a:pPr marL="0" marR="0" lvl="0" indent="0" algn="l" rtl="0">
              <a:spcBef>
                <a:spcPts val="0"/>
              </a:spcBef>
              <a:spcAft>
                <a:spcPts val="0"/>
              </a:spcAft>
              <a:buNone/>
            </a:pPr>
            <a:r>
              <a:rPr lang="en-US" sz="2000">
                <a:solidFill>
                  <a:srgbClr val="FF0000"/>
                </a:solidFill>
                <a:latin typeface="Calibri"/>
                <a:ea typeface="Calibri"/>
                <a:cs typeface="Calibri"/>
                <a:sym typeface="Calibri"/>
              </a:rPr>
              <a:t>-Ventilator-induced lung injury (VILl ) </a:t>
            </a:r>
            <a:r>
              <a:rPr lang="en-US" sz="2000">
                <a:solidFill>
                  <a:schemeClr val="dk1"/>
                </a:solidFill>
                <a:latin typeface="Calibri"/>
                <a:ea typeface="Calibri"/>
                <a:cs typeface="Calibri"/>
                <a:sym typeface="Calibri"/>
              </a:rPr>
              <a:t>is another potential complication of mechanical ventilation. Ventilator-induced lung injury is a result of </a:t>
            </a:r>
            <a:r>
              <a:rPr lang="en-US" sz="2000">
                <a:solidFill>
                  <a:srgbClr val="FF0000"/>
                </a:solidFill>
                <a:latin typeface="Calibri"/>
                <a:ea typeface="Calibri"/>
                <a:cs typeface="Calibri"/>
                <a:sym typeface="Calibri"/>
              </a:rPr>
              <a:t>alveolar overdistension </a:t>
            </a:r>
            <a:r>
              <a:rPr lang="en-US" sz="2000">
                <a:solidFill>
                  <a:schemeClr val="dk1"/>
                </a:solidFill>
                <a:latin typeface="Calibri"/>
                <a:ea typeface="Calibri"/>
                <a:cs typeface="Calibri"/>
                <a:sym typeface="Calibri"/>
              </a:rPr>
              <a:t>and </a:t>
            </a:r>
            <a:r>
              <a:rPr lang="en-US" sz="2000">
                <a:solidFill>
                  <a:srgbClr val="FF0000"/>
                </a:solidFill>
                <a:latin typeface="Calibri"/>
                <a:ea typeface="Calibri"/>
                <a:cs typeface="Calibri"/>
                <a:sym typeface="Calibri"/>
              </a:rPr>
              <a:t>cyclic atelectasis </a:t>
            </a:r>
            <a:r>
              <a:rPr lang="en-US" sz="2000">
                <a:solidFill>
                  <a:schemeClr val="dk1"/>
                </a:solidFill>
                <a:latin typeface="Calibri"/>
                <a:ea typeface="Calibri"/>
                <a:cs typeface="Calibri"/>
                <a:sym typeface="Calibri"/>
              </a:rPr>
              <a:t>from high pulmonary pressure and oxygenation. The most common risk factor for ventilator-induced lung injury is </a:t>
            </a:r>
            <a:r>
              <a:rPr lang="en-US" sz="2000">
                <a:solidFill>
                  <a:srgbClr val="FF0000"/>
                </a:solidFill>
                <a:latin typeface="Calibri"/>
                <a:ea typeface="Calibri"/>
                <a:cs typeface="Calibri"/>
                <a:sym typeface="Calibri"/>
              </a:rPr>
              <a:t>acute respiratory distress syndrome</a:t>
            </a:r>
            <a:r>
              <a:rPr lang="en-US" sz="2000">
                <a:solidFill>
                  <a:schemeClr val="dk1"/>
                </a:solidFill>
                <a:latin typeface="Calibri"/>
                <a:ea typeface="Calibri"/>
                <a:cs typeface="Calibri"/>
                <a:sym typeface="Calibri"/>
              </a:rPr>
              <a:t>. </a:t>
            </a:r>
            <a:r>
              <a:rPr lang="en-US" sz="2000">
                <a:solidFill>
                  <a:srgbClr val="FF0000"/>
                </a:solidFill>
                <a:latin typeface="Calibri"/>
                <a:ea typeface="Calibri"/>
                <a:cs typeface="Calibri"/>
                <a:sym typeface="Calibri"/>
              </a:rPr>
              <a:t>Strategies to prevent ventilator-induced lung injury include using small tidal volumes that range from 6 to 8 mL/kg, applying positive-end expiratory pressure, and maintaining a low plateau airway pressure of 30 cm H2O or less . </a:t>
            </a:r>
            <a:r>
              <a:rPr lang="en-US" sz="2000">
                <a:solidFill>
                  <a:schemeClr val="dk1"/>
                </a:solidFill>
                <a:latin typeface="Calibri"/>
                <a:ea typeface="Calibri"/>
                <a:cs typeface="Calibri"/>
                <a:sym typeface="Calibri"/>
              </a:rPr>
              <a:t>These strategies are based on adult studies. </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-In premature infants particularly, prolonged mechanical ventilation not only leads to acute complications, such as infection and lung injury, but also results in </a:t>
            </a:r>
            <a:r>
              <a:rPr lang="en-US" sz="2000">
                <a:solidFill>
                  <a:srgbClr val="FF0000"/>
                </a:solidFill>
                <a:latin typeface="Calibri"/>
                <a:ea typeface="Calibri"/>
                <a:cs typeface="Calibri"/>
                <a:sym typeface="Calibri"/>
              </a:rPr>
              <a:t>long-term sequelae, such as chronic lung disease and neurodevelopmental delays</a:t>
            </a:r>
            <a:r>
              <a:rPr lang="en-US" sz="2000">
                <a:solidFill>
                  <a:schemeClr val="dk1"/>
                </a:solidFill>
                <a:latin typeface="Calibri"/>
                <a:ea typeface="Calibri"/>
                <a:cs typeface="Calibri"/>
                <a:sym typeface="Calibri"/>
              </a:rPr>
              <a:t>. Strategies to minimize these complications include </a:t>
            </a:r>
            <a:r>
              <a:rPr lang="en-US" sz="2000">
                <a:solidFill>
                  <a:srgbClr val="FF0000"/>
                </a:solidFill>
                <a:latin typeface="Calibri"/>
                <a:ea typeface="Calibri"/>
                <a:cs typeface="Calibri"/>
                <a:sym typeface="Calibri"/>
              </a:rPr>
              <a:t>preservation of spontaneous breathing by applying patient-triggered and volume target ventilation, administering respiratory stimulants (eg, caffeine), and using nasal continuous positive airway pressure or nasal intermittent positive pressure ventilation after extubation.</a:t>
            </a:r>
            <a:endParaRPr/>
          </a:p>
          <a:p>
            <a:pPr marL="0" marR="0" lvl="0" indent="0" algn="l" rtl="0">
              <a:spcBef>
                <a:spcPts val="0"/>
              </a:spcBef>
              <a:spcAft>
                <a:spcPts val="0"/>
              </a:spcAft>
              <a:buNone/>
            </a:pPr>
            <a:endParaRPr sz="2000">
              <a:solidFill>
                <a:srgbClr val="FF0000"/>
              </a:solidFill>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Shape 1557"/>
        <p:cNvGrpSpPr/>
        <p:nvPr/>
      </p:nvGrpSpPr>
      <p:grpSpPr>
        <a:xfrm>
          <a:off x="0" y="0"/>
          <a:ext cx="0" cy="0"/>
          <a:chOff x="0" y="0"/>
          <a:chExt cx="0" cy="0"/>
        </a:xfrm>
      </p:grpSpPr>
      <p:sp>
        <p:nvSpPr>
          <p:cNvPr id="1558" name="Google Shape;1558;p109"/>
          <p:cNvSpPr/>
          <p:nvPr/>
        </p:nvSpPr>
        <p:spPr>
          <a:xfrm>
            <a:off x="0" y="1"/>
            <a:ext cx="9144000" cy="68941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Extracorporeal membrane oxygenation (ECMO) </a:t>
            </a: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900">
                <a:solidFill>
                  <a:schemeClr val="dk1"/>
                </a:solidFill>
                <a:latin typeface="Calibri"/>
                <a:ea typeface="Calibri"/>
                <a:cs typeface="Calibri"/>
                <a:sym typeface="Calibri"/>
              </a:rPr>
              <a:t>can be considered when all other options have failed and the respiratory failure is a result of a reversible underlying illness. ECMO provides cardiopulmonary support extracorporeally to prevent further lung injury from high pressure ventilation and allow the lungs to heal. ECMO was initially used almost exclusively in neonates. Its use to support older pediatric patients has increased throughout the years. In the past 5 years, there have been approximately 300 to 500 cases annually. </a:t>
            </a:r>
            <a:endParaRPr sz="1900">
              <a:solidFill>
                <a:schemeClr val="dk1"/>
              </a:solidFill>
              <a:latin typeface="Calibri"/>
              <a:ea typeface="Calibri"/>
              <a:cs typeface="Calibri"/>
              <a:sym typeface="Calibri"/>
            </a:endParaRPr>
          </a:p>
          <a:p>
            <a:pPr marL="0" marR="0" lvl="0" indent="0" algn="l" rtl="0">
              <a:spcBef>
                <a:spcPts val="0"/>
              </a:spcBef>
              <a:spcAft>
                <a:spcPts val="0"/>
              </a:spcAft>
              <a:buNone/>
            </a:pPr>
            <a:r>
              <a:rPr lang="en-US" sz="1900">
                <a:solidFill>
                  <a:schemeClr val="dk1"/>
                </a:solidFill>
                <a:latin typeface="Calibri"/>
                <a:ea typeface="Calibri"/>
                <a:cs typeface="Calibri"/>
                <a:sym typeface="Calibri"/>
              </a:rPr>
              <a:t>Relative contraindications for ECMO include patients who have irreversible respiratory or cardiac failure, who cannot undergo anticoagulation, and who undergo ventricular assist device implantation. </a:t>
            </a:r>
            <a:endParaRPr sz="1900">
              <a:solidFill>
                <a:schemeClr val="dk1"/>
              </a:solidFill>
              <a:latin typeface="Calibri"/>
              <a:ea typeface="Calibri"/>
              <a:cs typeface="Calibri"/>
              <a:sym typeface="Calibri"/>
            </a:endParaRPr>
          </a:p>
          <a:p>
            <a:pPr marL="0" marR="0" lvl="0" indent="0" algn="l" rtl="0">
              <a:spcBef>
                <a:spcPts val="0"/>
              </a:spcBef>
              <a:spcAft>
                <a:spcPts val="0"/>
              </a:spcAft>
              <a:buNone/>
            </a:pPr>
            <a:r>
              <a:rPr lang="en-US" sz="1900">
                <a:solidFill>
                  <a:schemeClr val="dk1"/>
                </a:solidFill>
                <a:latin typeface="Calibri"/>
                <a:ea typeface="Calibri"/>
                <a:cs typeface="Calibri"/>
                <a:sym typeface="Calibri"/>
              </a:rPr>
              <a:t>Complications include bleeding, thromboembolism, and heparininduced thrombocytopenia.</a:t>
            </a:r>
            <a:endParaRPr/>
          </a:p>
          <a:p>
            <a:pPr marL="0" marR="0" lvl="0" indent="0" algn="l" rtl="0">
              <a:spcBef>
                <a:spcPts val="0"/>
              </a:spcBef>
              <a:spcAft>
                <a:spcPts val="0"/>
              </a:spcAft>
              <a:buNone/>
            </a:pPr>
            <a:r>
              <a:rPr lang="en-US" sz="1900">
                <a:solidFill>
                  <a:schemeClr val="dk1"/>
                </a:solidFill>
                <a:latin typeface="Calibri"/>
                <a:ea typeface="Calibri"/>
                <a:cs typeface="Calibri"/>
                <a:sym typeface="Calibri"/>
              </a:rPr>
              <a:t> Prognosis depends primarily on the underlying illness. Mortality remains approximately 43%.</a:t>
            </a:r>
            <a:endParaRPr/>
          </a:p>
          <a:p>
            <a:pPr marL="0" marR="0" lvl="0" indent="0" algn="l" rtl="0">
              <a:spcBef>
                <a:spcPts val="0"/>
              </a:spcBef>
              <a:spcAft>
                <a:spcPts val="0"/>
              </a:spcAft>
              <a:buNone/>
            </a:pPr>
            <a:r>
              <a:rPr lang="en-US" sz="1900">
                <a:solidFill>
                  <a:schemeClr val="dk1"/>
                </a:solidFill>
                <a:latin typeface="Calibri"/>
                <a:ea typeface="Calibri"/>
                <a:cs typeface="Calibri"/>
                <a:sym typeface="Calibri"/>
              </a:rPr>
              <a:t> Risk factors associated with death include older patient age, other nonpulmonary organ dysfunction, prolonged use of mechanical ventilation (&gt;2 weeks) before ECMO, prolonged ECMO support, and complications during ECMO. A small group of severely compromised children may require prolonged mechanical ventilation. Overall, their prognosis is good compared with adults. Outcomes data reveal that 65% of children who require a post–acute rehabilitation facility for prolonged weaning are eventually discharged to home and that 45% of children discharged to pulmonary rehabilitation were weaned on discharge. Weaning protocols have been established for the management of chronic respiratory failure in children</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Shape 1562"/>
        <p:cNvGrpSpPr/>
        <p:nvPr/>
      </p:nvGrpSpPr>
      <p:grpSpPr>
        <a:xfrm>
          <a:off x="0" y="0"/>
          <a:ext cx="0" cy="0"/>
          <a:chOff x="0" y="0"/>
          <a:chExt cx="0" cy="0"/>
        </a:xfrm>
      </p:grpSpPr>
      <p:pic>
        <p:nvPicPr>
          <p:cNvPr id="1563" name="Google Shape;1563;p110"/>
          <p:cNvPicPr preferRelativeResize="0"/>
          <p:nvPr/>
        </p:nvPicPr>
        <p:blipFill rotWithShape="1">
          <a:blip r:embed="rId3">
            <a:alphaModFix/>
          </a:blip>
          <a:srcRect/>
          <a:stretch/>
        </p:blipFill>
        <p:spPr>
          <a:xfrm>
            <a:off x="250068" y="4149080"/>
            <a:ext cx="3741364" cy="2493268"/>
          </a:xfrm>
          <a:prstGeom prst="rect">
            <a:avLst/>
          </a:prstGeom>
          <a:noFill/>
          <a:ln>
            <a:noFill/>
          </a:ln>
        </p:spPr>
      </p:pic>
      <p:pic>
        <p:nvPicPr>
          <p:cNvPr id="1564" name="Google Shape;1564;p110" descr="Venovenous Extracorporeal Membrane Oxygenation for Lung Failure – Consult QD"/>
          <p:cNvPicPr preferRelativeResize="0"/>
          <p:nvPr/>
        </p:nvPicPr>
        <p:blipFill rotWithShape="1">
          <a:blip r:embed="rId4">
            <a:alphaModFix/>
          </a:blip>
          <a:srcRect/>
          <a:stretch/>
        </p:blipFill>
        <p:spPr>
          <a:xfrm>
            <a:off x="2930538" y="0"/>
            <a:ext cx="6191250" cy="428625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111"/>
          <p:cNvSpPr txBox="1"/>
          <p:nvPr/>
        </p:nvSpPr>
        <p:spPr>
          <a:xfrm>
            <a:off x="2267744" y="2963198"/>
            <a:ext cx="482453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Thank you </a:t>
            </a:r>
            <a:endParaRPr sz="3600" b="1">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71B984-18AD-8001-D345-F90DD16CA242}"/>
              </a:ext>
            </a:extLst>
          </p:cNvPr>
          <p:cNvSpPr>
            <a:spLocks noGrp="1"/>
          </p:cNvSpPr>
          <p:nvPr>
            <p:ph type="body" idx="1"/>
          </p:nvPr>
        </p:nvSpPr>
        <p:spPr>
          <a:xfrm>
            <a:off x="628650" y="1600201"/>
            <a:ext cx="7886700" cy="3889772"/>
          </a:xfrm>
        </p:spPr>
        <p:txBody>
          <a:bodyPr>
            <a:normAutofit fontScale="85000" lnSpcReduction="10000"/>
          </a:bodyPr>
          <a:lstStyle/>
          <a:p>
            <a:pPr marL="0" indent="0">
              <a:buNone/>
            </a:pPr>
            <a:r>
              <a:rPr lang="en-US" b="1" i="0" dirty="0">
                <a:solidFill>
                  <a:srgbClr val="202124"/>
                </a:solidFill>
                <a:effectLst/>
                <a:latin typeface="Roboto" panose="02000000000000000000" pitchFamily="2" charset="0"/>
              </a:rPr>
              <a:t>You are seeing 2 brothers ages 2 months and 6 years, respectively, for upper respiratory tract infection. Rapid antigen testing suggests infection with respiratory syncytial virus. Which of the following factors is most important in placing the younger sibling at greater risk of developing respiratory decompensation compared with his older brother? </a:t>
            </a:r>
          </a:p>
          <a:p>
            <a:pPr marL="385763" indent="-385763">
              <a:buAutoNum type="alphaUcPeriod"/>
            </a:pPr>
            <a:r>
              <a:rPr lang="en-US" sz="1800" dirty="0">
                <a:solidFill>
                  <a:srgbClr val="FF0000"/>
                </a:solidFill>
                <a:latin typeface="Roboto" panose="02000000000000000000" pitchFamily="2" charset="0"/>
              </a:rPr>
              <a:t>Decreased accessory muscle use.</a:t>
            </a:r>
          </a:p>
          <a:p>
            <a:pPr marL="385763" indent="-385763">
              <a:buAutoNum type="alphaUcPeriod"/>
            </a:pPr>
            <a:r>
              <a:rPr lang="en-US" sz="1800" dirty="0">
                <a:solidFill>
                  <a:srgbClr val="FF0000"/>
                </a:solidFill>
                <a:latin typeface="Roboto" panose="02000000000000000000" pitchFamily="2" charset="0"/>
              </a:rPr>
              <a:t> Decreased airway size.</a:t>
            </a:r>
          </a:p>
          <a:p>
            <a:pPr marL="385763" indent="-385763">
              <a:buAutoNum type="alphaUcPeriod"/>
            </a:pPr>
            <a:r>
              <a:rPr lang="en-US" sz="1800" dirty="0">
                <a:solidFill>
                  <a:srgbClr val="FF0000"/>
                </a:solidFill>
                <a:latin typeface="Roboto" panose="02000000000000000000" pitchFamily="2" charset="0"/>
              </a:rPr>
              <a:t>Decreased chest wall compliance. </a:t>
            </a:r>
          </a:p>
          <a:p>
            <a:pPr marL="385763" indent="-385763">
              <a:buAutoNum type="alphaUcPeriod"/>
            </a:pPr>
            <a:r>
              <a:rPr lang="en-US" sz="1800" dirty="0">
                <a:solidFill>
                  <a:srgbClr val="FF0000"/>
                </a:solidFill>
                <a:latin typeface="Roboto" panose="02000000000000000000" pitchFamily="2" charset="0"/>
              </a:rPr>
              <a:t> Decreased lung compliance. </a:t>
            </a:r>
          </a:p>
          <a:p>
            <a:pPr marL="385763" indent="-385763">
              <a:buAutoNum type="alphaUcPeriod"/>
            </a:pPr>
            <a:r>
              <a:rPr lang="en-US" sz="1800" dirty="0">
                <a:solidFill>
                  <a:srgbClr val="FF0000"/>
                </a:solidFill>
                <a:latin typeface="Roboto" panose="02000000000000000000" pitchFamily="2" charset="0"/>
              </a:rPr>
              <a:t>Greater reliance</a:t>
            </a:r>
            <a:endParaRPr lang="en-US" sz="1800" dirty="0">
              <a:solidFill>
                <a:srgbClr val="FF0000"/>
              </a:solidFill>
            </a:endParaRPr>
          </a:p>
        </p:txBody>
      </p:sp>
    </p:spTree>
    <p:extLst>
      <p:ext uri="{BB962C8B-B14F-4D97-AF65-F5344CB8AC3E}">
        <p14:creationId xmlns:p14="http://schemas.microsoft.com/office/powerpoint/2010/main" val="110167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2109-1B26-314E-4DCD-7065E279AAE8}"/>
              </a:ext>
            </a:extLst>
          </p:cNvPr>
          <p:cNvSpPr>
            <a:spLocks noGrp="1"/>
          </p:cNvSpPr>
          <p:nvPr>
            <p:ph type="title"/>
          </p:nvPr>
        </p:nvSpPr>
        <p:spPr/>
        <p:txBody>
          <a:bodyPr>
            <a:normAutofit/>
          </a:bodyPr>
          <a:lstStyle/>
          <a:p>
            <a:pPr algn="ctr"/>
            <a:r>
              <a:rPr lang="en-US" sz="2100" dirty="0">
                <a:solidFill>
                  <a:srgbClr val="000000"/>
                </a:solidFill>
                <a:latin typeface="Calibri" panose="020F0502020204030204" pitchFamily="34" charset="0"/>
              </a:rPr>
              <a:t>Approximately </a:t>
            </a:r>
            <a:r>
              <a:rPr lang="en-US" sz="2100" b="1" dirty="0">
                <a:solidFill>
                  <a:srgbClr val="FF0000"/>
                </a:solidFill>
                <a:latin typeface="Calibri" panose="020F0502020204030204" pitchFamily="34" charset="0"/>
              </a:rPr>
              <a:t>half</a:t>
            </a:r>
            <a:r>
              <a:rPr lang="en-US" sz="2100" dirty="0">
                <a:solidFill>
                  <a:srgbClr val="000000"/>
                </a:solidFill>
                <a:latin typeface="Calibri" panose="020F0502020204030204" pitchFamily="34" charset="0"/>
              </a:rPr>
              <a:t> of respiratory failure cases seen in the </a:t>
            </a:r>
            <a:r>
              <a:rPr lang="en-US" sz="2100" b="1" dirty="0">
                <a:solidFill>
                  <a:srgbClr val="FF0000"/>
                </a:solidFill>
                <a:latin typeface="Calibri" panose="020F0502020204030204" pitchFamily="34" charset="0"/>
              </a:rPr>
              <a:t>neonatal</a:t>
            </a:r>
            <a:r>
              <a:rPr lang="en-US" sz="2100" dirty="0">
                <a:solidFill>
                  <a:srgbClr val="000000"/>
                </a:solidFill>
                <a:latin typeface="Calibri" panose="020F0502020204030204" pitchFamily="34" charset="0"/>
              </a:rPr>
              <a:t> period, WHY?</a:t>
            </a:r>
            <a:endParaRPr lang="en-US" sz="4500" dirty="0"/>
          </a:p>
        </p:txBody>
      </p:sp>
      <p:sp>
        <p:nvSpPr>
          <p:cNvPr id="3" name="Content Placeholder 2">
            <a:extLst>
              <a:ext uri="{FF2B5EF4-FFF2-40B4-BE49-F238E27FC236}">
                <a16:creationId xmlns:a16="http://schemas.microsoft.com/office/drawing/2014/main" id="{14817387-EFE8-0171-C28E-F6CB5D3DAC3C}"/>
              </a:ext>
            </a:extLst>
          </p:cNvPr>
          <p:cNvSpPr>
            <a:spLocks noGrp="1"/>
          </p:cNvSpPr>
          <p:nvPr>
            <p:ph type="body" idx="1"/>
          </p:nvPr>
        </p:nvSpPr>
        <p:spPr>
          <a:xfrm>
            <a:off x="0" y="2226469"/>
            <a:ext cx="9144000" cy="3263504"/>
          </a:xfrm>
        </p:spPr>
        <p:txBody>
          <a:bodyPr>
            <a:normAutofit/>
          </a:bodyPr>
          <a:lstStyle/>
          <a:p>
            <a:pPr marL="0" indent="0" fontAlgn="base">
              <a:spcBef>
                <a:spcPts val="0"/>
              </a:spcBef>
              <a:buNone/>
            </a:pPr>
            <a:r>
              <a:rPr lang="en-US" sz="1800" dirty="0">
                <a:solidFill>
                  <a:srgbClr val="FF0000"/>
                </a:solidFill>
                <a:latin typeface="Candara" panose="020E0502030303020204" pitchFamily="34" charset="0"/>
              </a:rPr>
              <a:t>1. </a:t>
            </a:r>
            <a:r>
              <a:rPr lang="en-US" sz="1800" dirty="0">
                <a:solidFill>
                  <a:srgbClr val="073E87"/>
                </a:solidFill>
                <a:latin typeface="Candara" panose="020E0502030303020204" pitchFamily="34" charset="0"/>
              </a:rPr>
              <a:t>Infants and young children have a </a:t>
            </a:r>
            <a:r>
              <a:rPr lang="en-US" sz="1800" dirty="0">
                <a:solidFill>
                  <a:srgbClr val="31AE50"/>
                </a:solidFill>
                <a:latin typeface="Candara" panose="020E0502030303020204" pitchFamily="34" charset="0"/>
              </a:rPr>
              <a:t>smaller</a:t>
            </a:r>
            <a:r>
              <a:rPr lang="en-US" sz="1800" dirty="0">
                <a:solidFill>
                  <a:srgbClr val="073E87"/>
                </a:solidFill>
                <a:latin typeface="Candara" panose="020E0502030303020204" pitchFamily="34" charset="0"/>
              </a:rPr>
              <a:t> upper airway, with the </a:t>
            </a:r>
            <a:r>
              <a:rPr lang="en-US" sz="1800" dirty="0">
                <a:solidFill>
                  <a:srgbClr val="31AE50"/>
                </a:solidFill>
                <a:latin typeface="Candara" panose="020E0502030303020204" pitchFamily="34" charset="0"/>
              </a:rPr>
              <a:t>subglottic</a:t>
            </a:r>
            <a:r>
              <a:rPr lang="en-US" sz="1800" dirty="0">
                <a:solidFill>
                  <a:srgbClr val="073E87"/>
                </a:solidFill>
                <a:latin typeface="Candara" panose="020E0502030303020204" pitchFamily="34" charset="0"/>
              </a:rPr>
              <a:t> area being the narrowest; any inflammatory process can result in airway narrowing and  subsequently in increased work of breathing</a:t>
            </a:r>
            <a:endParaRPr lang="en-US" sz="1800" dirty="0">
              <a:solidFill>
                <a:srgbClr val="31B6FD"/>
              </a:solidFill>
              <a:latin typeface="Noto Sans Symbols"/>
            </a:endParaRPr>
          </a:p>
          <a:p>
            <a:pPr marL="0" indent="0" fontAlgn="base">
              <a:buNone/>
            </a:pPr>
            <a:br>
              <a:rPr lang="en-US" sz="1800" dirty="0"/>
            </a:br>
            <a:r>
              <a:rPr lang="en-US" sz="1800" dirty="0">
                <a:solidFill>
                  <a:srgbClr val="FF0000"/>
                </a:solidFill>
                <a:latin typeface="Candara" panose="020E0502030303020204" pitchFamily="34" charset="0"/>
              </a:rPr>
              <a:t>2.</a:t>
            </a:r>
            <a:r>
              <a:rPr lang="en-US" sz="1800" dirty="0">
                <a:solidFill>
                  <a:srgbClr val="31AE50"/>
                </a:solidFill>
                <a:latin typeface="Candara" panose="020E0502030303020204" pitchFamily="34" charset="0"/>
              </a:rPr>
              <a:t> Immature </a:t>
            </a:r>
            <a:r>
              <a:rPr lang="en-US" sz="1800" dirty="0">
                <a:solidFill>
                  <a:srgbClr val="073E87"/>
                </a:solidFill>
                <a:latin typeface="Candara" panose="020E0502030303020204" pitchFamily="34" charset="0"/>
              </a:rPr>
              <a:t>stages of lung growth and development present with fewer numbers of alveoli, smaller  intrathoracic airway caliber with little </a:t>
            </a:r>
            <a:r>
              <a:rPr lang="en-US" sz="1800" dirty="0">
                <a:solidFill>
                  <a:srgbClr val="31AE50"/>
                </a:solidFill>
                <a:latin typeface="Candara" panose="020E0502030303020204" pitchFamily="34" charset="0"/>
              </a:rPr>
              <a:t>cartilaginous</a:t>
            </a:r>
            <a:r>
              <a:rPr lang="en-US" sz="1800" dirty="0">
                <a:solidFill>
                  <a:srgbClr val="073E87"/>
                </a:solidFill>
                <a:latin typeface="Candara" panose="020E0502030303020204" pitchFamily="34" charset="0"/>
              </a:rPr>
              <a:t> support, and </a:t>
            </a:r>
            <a:r>
              <a:rPr lang="en-US" sz="1800" dirty="0">
                <a:solidFill>
                  <a:srgbClr val="31AE50"/>
                </a:solidFill>
                <a:latin typeface="Candara" panose="020E0502030303020204" pitchFamily="34" charset="0"/>
              </a:rPr>
              <a:t>underdeveloped collateral ventilation.</a:t>
            </a:r>
          </a:p>
          <a:p>
            <a:pPr marL="0" indent="0" fontAlgn="base">
              <a:buNone/>
            </a:pPr>
            <a:br>
              <a:rPr lang="en-US" sz="1800" dirty="0"/>
            </a:br>
            <a:r>
              <a:rPr lang="en-US" sz="1800" dirty="0">
                <a:solidFill>
                  <a:srgbClr val="FF0000"/>
                </a:solidFill>
                <a:latin typeface="Candara" panose="020E0502030303020204" pitchFamily="34" charset="0"/>
              </a:rPr>
              <a:t>3.</a:t>
            </a:r>
            <a:r>
              <a:rPr lang="en-US" sz="1800" dirty="0">
                <a:solidFill>
                  <a:srgbClr val="073E87"/>
                </a:solidFill>
                <a:latin typeface="Candara" panose="020E0502030303020204" pitchFamily="34" charset="0"/>
              </a:rPr>
              <a:t> Infants respiratory muscles have reduced </a:t>
            </a:r>
            <a:r>
              <a:rPr lang="en-US" sz="1800" dirty="0">
                <a:solidFill>
                  <a:srgbClr val="31AE50"/>
                </a:solidFill>
                <a:latin typeface="Candara" panose="020E0502030303020204" pitchFamily="34" charset="0"/>
              </a:rPr>
              <a:t>type 1 muscle fibers</a:t>
            </a:r>
            <a:r>
              <a:rPr lang="en-US" sz="1800" dirty="0">
                <a:solidFill>
                  <a:srgbClr val="073E87"/>
                </a:solidFill>
                <a:latin typeface="Candara" panose="020E0502030303020204" pitchFamily="34" charset="0"/>
              </a:rPr>
              <a:t>, specifically the </a:t>
            </a:r>
            <a:r>
              <a:rPr lang="en-US" sz="1800" dirty="0">
                <a:solidFill>
                  <a:srgbClr val="31AE50"/>
                </a:solidFill>
                <a:latin typeface="Candara" panose="020E0502030303020204" pitchFamily="34" charset="0"/>
              </a:rPr>
              <a:t>diaphragm</a:t>
            </a:r>
            <a:r>
              <a:rPr lang="en-US" sz="1800" dirty="0">
                <a:solidFill>
                  <a:srgbClr val="073E87"/>
                </a:solidFill>
                <a:latin typeface="Candara" panose="020E0502030303020204" pitchFamily="34" charset="0"/>
              </a:rPr>
              <a:t> resulting in lower respiratory tract muscle bulk and reserve.</a:t>
            </a:r>
            <a:endParaRPr lang="en-US" sz="1800" dirty="0"/>
          </a:p>
        </p:txBody>
      </p:sp>
    </p:spTree>
    <p:extLst>
      <p:ext uri="{BB962C8B-B14F-4D97-AF65-F5344CB8AC3E}">
        <p14:creationId xmlns:p14="http://schemas.microsoft.com/office/powerpoint/2010/main" val="2853324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0D6AA3-85FB-FB61-5392-0FCB5561B3C7}"/>
              </a:ext>
            </a:extLst>
          </p:cNvPr>
          <p:cNvSpPr>
            <a:spLocks noGrp="1"/>
          </p:cNvSpPr>
          <p:nvPr>
            <p:ph type="body" idx="1"/>
          </p:nvPr>
        </p:nvSpPr>
        <p:spPr>
          <a:xfrm>
            <a:off x="561975" y="1797248"/>
            <a:ext cx="7886700" cy="3263504"/>
          </a:xfrm>
        </p:spPr>
        <p:txBody>
          <a:bodyPr>
            <a:normAutofit lnSpcReduction="10000"/>
          </a:bodyPr>
          <a:lstStyle/>
          <a:p>
            <a:pPr marL="0" indent="0">
              <a:buNone/>
            </a:pPr>
            <a:r>
              <a:rPr lang="en-US" sz="1800" dirty="0">
                <a:solidFill>
                  <a:srgbClr val="FF0000"/>
                </a:solidFill>
                <a:latin typeface="Candara" panose="020E0502030303020204" pitchFamily="34" charset="0"/>
              </a:rPr>
              <a:t>4. </a:t>
            </a:r>
            <a:r>
              <a:rPr lang="en-US" sz="1800" dirty="0">
                <a:solidFill>
                  <a:srgbClr val="073E87"/>
                </a:solidFill>
                <a:latin typeface="Candara" panose="020E0502030303020204" pitchFamily="34" charset="0"/>
              </a:rPr>
              <a:t>Infants chest wall is more compliant than in adults because of a </a:t>
            </a:r>
            <a:r>
              <a:rPr lang="en-US" sz="1800" dirty="0">
                <a:solidFill>
                  <a:srgbClr val="31AE50"/>
                </a:solidFill>
                <a:latin typeface="Candara" panose="020E0502030303020204" pitchFamily="34" charset="0"/>
              </a:rPr>
              <a:t>less bony thorax</a:t>
            </a:r>
            <a:r>
              <a:rPr lang="en-US" sz="1800" dirty="0">
                <a:solidFill>
                  <a:srgbClr val="073E87"/>
                </a:solidFill>
                <a:latin typeface="Candara" panose="020E0502030303020204" pitchFamily="34" charset="0"/>
              </a:rPr>
              <a:t>, compromising thoracic expansion, and may result in </a:t>
            </a:r>
            <a:r>
              <a:rPr lang="en-US" sz="1800" dirty="0">
                <a:solidFill>
                  <a:srgbClr val="31AE50"/>
                </a:solidFill>
                <a:latin typeface="Candara" panose="020E0502030303020204" pitchFamily="34" charset="0"/>
              </a:rPr>
              <a:t>accessory muscle use </a:t>
            </a:r>
            <a:r>
              <a:rPr lang="en-US" sz="1800" dirty="0">
                <a:solidFill>
                  <a:srgbClr val="073E87"/>
                </a:solidFill>
                <a:latin typeface="Candara" panose="020E0502030303020204" pitchFamily="34" charset="0"/>
              </a:rPr>
              <a:t>and paradoxical patterns of respiration.</a:t>
            </a:r>
            <a:endParaRPr lang="en-US" sz="1800" dirty="0">
              <a:solidFill>
                <a:srgbClr val="31B6FD"/>
              </a:solidFill>
              <a:latin typeface="Noto Sans Symbols"/>
            </a:endParaRPr>
          </a:p>
          <a:p>
            <a:pPr marL="0" indent="0">
              <a:buNone/>
            </a:pPr>
            <a:endParaRPr lang="en-US" sz="1800" dirty="0">
              <a:solidFill>
                <a:srgbClr val="FF0000"/>
              </a:solidFill>
              <a:latin typeface="Candara" panose="020E0502030303020204" pitchFamily="34" charset="0"/>
            </a:endParaRPr>
          </a:p>
          <a:p>
            <a:pPr marL="0" indent="0">
              <a:buNone/>
            </a:pPr>
            <a:r>
              <a:rPr lang="en-US" sz="1800" dirty="0">
                <a:solidFill>
                  <a:srgbClr val="FF0000"/>
                </a:solidFill>
                <a:latin typeface="Candara" panose="020E0502030303020204" pitchFamily="34" charset="0"/>
              </a:rPr>
              <a:t>5.</a:t>
            </a:r>
            <a:r>
              <a:rPr lang="en-US" sz="1800" dirty="0">
                <a:solidFill>
                  <a:srgbClr val="073E87"/>
                </a:solidFill>
                <a:latin typeface="Candara" panose="020E0502030303020204" pitchFamily="34" charset="0"/>
              </a:rPr>
              <a:t>Bradypnea, apnea, or tachypnea commonly results from the </a:t>
            </a:r>
            <a:r>
              <a:rPr lang="en-US" sz="1800" dirty="0">
                <a:solidFill>
                  <a:srgbClr val="31AE50"/>
                </a:solidFill>
                <a:latin typeface="Candara" panose="020E0502030303020204" pitchFamily="34" charset="0"/>
              </a:rPr>
              <a:t>immaturity</a:t>
            </a:r>
            <a:r>
              <a:rPr lang="en-US" sz="1800" dirty="0">
                <a:solidFill>
                  <a:srgbClr val="073E87"/>
                </a:solidFill>
                <a:latin typeface="Candara" panose="020E0502030303020204" pitchFamily="34" charset="0"/>
              </a:rPr>
              <a:t> of the respiratory center.</a:t>
            </a:r>
            <a:endParaRPr lang="en-US" sz="1800" dirty="0">
              <a:solidFill>
                <a:srgbClr val="31B6FD"/>
              </a:solidFill>
              <a:latin typeface="Noto Sans Symbols"/>
            </a:endParaRPr>
          </a:p>
          <a:p>
            <a:pPr marL="0" indent="0">
              <a:buNone/>
            </a:pPr>
            <a:endParaRPr lang="en-US" sz="1800" dirty="0">
              <a:solidFill>
                <a:srgbClr val="073E87"/>
              </a:solidFill>
              <a:latin typeface="Candara" panose="020E0502030303020204" pitchFamily="34" charset="0"/>
            </a:endParaRPr>
          </a:p>
          <a:p>
            <a:pPr marL="0" indent="0">
              <a:buNone/>
            </a:pPr>
            <a:endParaRPr lang="en-US" sz="1800" dirty="0">
              <a:solidFill>
                <a:srgbClr val="073E87"/>
              </a:solidFill>
              <a:latin typeface="Candara" panose="020E0502030303020204" pitchFamily="34" charset="0"/>
            </a:endParaRPr>
          </a:p>
          <a:p>
            <a:pPr marL="0" indent="0" algn="ctr">
              <a:buNone/>
            </a:pPr>
            <a:r>
              <a:rPr lang="en-US" sz="1800" dirty="0">
                <a:solidFill>
                  <a:srgbClr val="073E87"/>
                </a:solidFill>
                <a:highlight>
                  <a:srgbClr val="FFFF00"/>
                </a:highlight>
                <a:latin typeface="Candara" panose="020E0502030303020204" pitchFamily="34" charset="0"/>
              </a:rPr>
              <a:t>All these factors result in a higher metabolic demand per kilogram of body weight, resulting in increased work of breathing and early fatigue</a:t>
            </a:r>
            <a:endParaRPr lang="en-US" sz="1800" dirty="0">
              <a:solidFill>
                <a:srgbClr val="31B6FD"/>
              </a:solidFill>
              <a:highlight>
                <a:srgbClr val="FFFF00"/>
              </a:highlight>
              <a:latin typeface="Noto Sans Symbols"/>
            </a:endParaRPr>
          </a:p>
          <a:p>
            <a:pPr marL="0" indent="0">
              <a:buNone/>
            </a:pPr>
            <a:endParaRPr lang="en-US" sz="1800" dirty="0"/>
          </a:p>
        </p:txBody>
      </p:sp>
    </p:spTree>
    <p:extLst>
      <p:ext uri="{BB962C8B-B14F-4D97-AF65-F5344CB8AC3E}">
        <p14:creationId xmlns:p14="http://schemas.microsoft.com/office/powerpoint/2010/main" val="3477336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08DDC-F4AC-F4F9-A9C3-71AE46CDA25C}"/>
              </a:ext>
            </a:extLst>
          </p:cNvPr>
          <p:cNvSpPr>
            <a:spLocks noGrp="1"/>
          </p:cNvSpPr>
          <p:nvPr>
            <p:ph type="title"/>
          </p:nvPr>
        </p:nvSpPr>
        <p:spPr/>
        <p:txBody>
          <a:bodyPr>
            <a:normAutofit/>
          </a:bodyPr>
          <a:lstStyle/>
          <a:p>
            <a:pPr algn="ctr"/>
            <a:r>
              <a:rPr lang="en-US" sz="1800" b="1" dirty="0">
                <a:latin typeface="BIG CASLON MEDIUM" panose="02000603090000020003" pitchFamily="2" charset="-79"/>
                <a:cs typeface="BIG CASLON MEDIUM" panose="02000603090000020003" pitchFamily="2" charset="-79"/>
              </a:rPr>
              <a:t>In Summary: </a:t>
            </a:r>
          </a:p>
        </p:txBody>
      </p:sp>
      <p:graphicFrame>
        <p:nvGraphicFramePr>
          <p:cNvPr id="4" name="Content Placeholder 3">
            <a:extLst>
              <a:ext uri="{FF2B5EF4-FFF2-40B4-BE49-F238E27FC236}">
                <a16:creationId xmlns:a16="http://schemas.microsoft.com/office/drawing/2014/main" id="{27072489-EF50-AC6E-027A-3E2EC4FACA40}"/>
              </a:ext>
            </a:extLst>
          </p:cNvPr>
          <p:cNvGraphicFramePr>
            <a:graphicFrameLocks noGrp="1"/>
          </p:cNvGraphicFramePr>
          <p:nvPr>
            <p:ph idx="4294967295"/>
          </p:nvPr>
        </p:nvGraphicFramePr>
        <p:xfrm>
          <a:off x="0" y="2227263"/>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6695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3FEC0-3570-6C02-B0FF-D8D665E440AF}"/>
              </a:ext>
            </a:extLst>
          </p:cNvPr>
          <p:cNvSpPr>
            <a:spLocks noGrp="1"/>
          </p:cNvSpPr>
          <p:nvPr>
            <p:ph type="title"/>
          </p:nvPr>
        </p:nvSpPr>
        <p:spPr/>
        <p:txBody>
          <a:bodyPr/>
          <a:lstStyle/>
          <a:p>
            <a:pPr algn="ctr"/>
            <a:r>
              <a:rPr lang="en-US" b="1" dirty="0">
                <a:latin typeface="BIG CASLON MEDIUM" panose="02000603090000020003" pitchFamily="2" charset="-79"/>
                <a:cs typeface="BIG CASLON MEDIUM" panose="02000603090000020003" pitchFamily="2" charset="-79"/>
              </a:rPr>
              <a:t>Pathophysiology </a:t>
            </a:r>
          </a:p>
        </p:txBody>
      </p:sp>
      <p:sp>
        <p:nvSpPr>
          <p:cNvPr id="3" name="Content Placeholder 2">
            <a:extLst>
              <a:ext uri="{FF2B5EF4-FFF2-40B4-BE49-F238E27FC236}">
                <a16:creationId xmlns:a16="http://schemas.microsoft.com/office/drawing/2014/main" id="{4C44203E-72F5-3264-F6A7-33618A8F854C}"/>
              </a:ext>
            </a:extLst>
          </p:cNvPr>
          <p:cNvSpPr>
            <a:spLocks noGrp="1"/>
          </p:cNvSpPr>
          <p:nvPr>
            <p:ph type="body" idx="1"/>
          </p:nvPr>
        </p:nvSpPr>
        <p:spPr>
          <a:xfrm>
            <a:off x="628650" y="2125267"/>
            <a:ext cx="7886700" cy="3364706"/>
          </a:xfrm>
        </p:spPr>
        <p:txBody>
          <a:bodyPr>
            <a:normAutofit/>
          </a:bodyPr>
          <a:lstStyle/>
          <a:p>
            <a:pPr fontAlgn="base">
              <a:spcBef>
                <a:spcPts val="0"/>
              </a:spcBef>
              <a:buFont typeface="Arial" panose="020B0604020202020204" pitchFamily="34" charset="0"/>
              <a:buChar char="•"/>
            </a:pPr>
            <a:r>
              <a:rPr lang="en-US" sz="1800" dirty="0">
                <a:solidFill>
                  <a:srgbClr val="000000"/>
                </a:solidFill>
                <a:latin typeface="Big Caslon Medium" panose="02000603090000020003" pitchFamily="2" charset="-79"/>
                <a:cs typeface="Big Caslon Medium" panose="02000603090000020003" pitchFamily="2" charset="-79"/>
              </a:rPr>
              <a:t>Respiration involves the </a:t>
            </a:r>
            <a:r>
              <a:rPr lang="en-US" sz="1800" b="1" dirty="0">
                <a:solidFill>
                  <a:srgbClr val="000000"/>
                </a:solidFill>
                <a:latin typeface="BIG CASLON MEDIUM" panose="02000603090000020003" pitchFamily="2" charset="-79"/>
                <a:cs typeface="BIG CASLON MEDIUM" panose="02000603090000020003" pitchFamily="2" charset="-79"/>
              </a:rPr>
              <a:t>nervous, cardiovascular , musculoskeletal, and respiratory systems.</a:t>
            </a:r>
            <a:endParaRPr lang="en-US" sz="1800" dirty="0">
              <a:solidFill>
                <a:srgbClr val="000000"/>
              </a:solidFill>
              <a:latin typeface="Big Caslon Medium" panose="02000603090000020003" pitchFamily="2" charset="-79"/>
              <a:cs typeface="Big Caslon Medium" panose="02000603090000020003" pitchFamily="2" charset="-79"/>
            </a:endParaRPr>
          </a:p>
          <a:p>
            <a:pPr fontAlgn="base">
              <a:spcBef>
                <a:spcPts val="420"/>
              </a:spcBef>
              <a:buFont typeface="Arial" panose="020B0604020202020204" pitchFamily="34" charset="0"/>
              <a:buChar char="•"/>
            </a:pPr>
            <a:endParaRPr lang="en-US" sz="1800" dirty="0">
              <a:solidFill>
                <a:srgbClr val="000000"/>
              </a:solidFill>
              <a:latin typeface="Big Caslon Medium" panose="02000603090000020003" pitchFamily="2" charset="-79"/>
              <a:cs typeface="Big Caslon Medium" panose="02000603090000020003" pitchFamily="2" charset="-79"/>
            </a:endParaRPr>
          </a:p>
          <a:p>
            <a:pPr fontAlgn="base">
              <a:spcBef>
                <a:spcPts val="420"/>
              </a:spcBef>
              <a:buFont typeface="Arial" panose="020B0604020202020204" pitchFamily="34" charset="0"/>
              <a:buChar char="•"/>
            </a:pPr>
            <a:r>
              <a:rPr lang="en-US" sz="1800" dirty="0">
                <a:solidFill>
                  <a:srgbClr val="000000"/>
                </a:solidFill>
                <a:latin typeface="Big Caslon Medium" panose="02000603090000020003" pitchFamily="2" charset="-79"/>
                <a:cs typeface="Big Caslon Medium" panose="02000603090000020003" pitchFamily="2" charset="-79"/>
              </a:rPr>
              <a:t>The causes of respiratory failure can come from any of these systems.</a:t>
            </a:r>
          </a:p>
          <a:p>
            <a:endParaRPr lang="en-US" sz="1800" dirty="0">
              <a:solidFill>
                <a:srgbClr val="000000"/>
              </a:solidFill>
              <a:latin typeface="Big Caslon Medium" panose="02000603090000020003" pitchFamily="2" charset="-79"/>
              <a:cs typeface="Big Caslon Medium" panose="02000603090000020003" pitchFamily="2" charset="-79"/>
            </a:endParaRPr>
          </a:p>
          <a:p>
            <a:r>
              <a:rPr lang="en-US" sz="1800" dirty="0">
                <a:solidFill>
                  <a:srgbClr val="000000"/>
                </a:solidFill>
                <a:latin typeface="Big Caslon Medium" panose="02000603090000020003" pitchFamily="2" charset="-79"/>
                <a:cs typeface="Big Caslon Medium" panose="02000603090000020003" pitchFamily="2" charset="-79"/>
              </a:rPr>
              <a:t>In general the pathophysiologic mechanisms that lead to respiratory failure </a:t>
            </a:r>
            <a:r>
              <a:rPr lang="en-US" sz="1800" b="1" dirty="0">
                <a:solidFill>
                  <a:srgbClr val="000000"/>
                </a:solidFill>
                <a:latin typeface="BIG CASLON MEDIUM" panose="02000603090000020003" pitchFamily="2" charset="-79"/>
                <a:cs typeface="BIG CASLON MEDIUM" panose="02000603090000020003" pitchFamily="2" charset="-79"/>
              </a:rPr>
              <a:t>involve primarily either:</a:t>
            </a:r>
          </a:p>
          <a:p>
            <a:pPr marL="257175" indent="-257175">
              <a:buAutoNum type="arabicPeriod"/>
            </a:pPr>
            <a:r>
              <a:rPr lang="en-US" sz="1800" b="1" dirty="0">
                <a:solidFill>
                  <a:srgbClr val="000000"/>
                </a:solidFill>
                <a:latin typeface="BIG CASLON MEDIUM" panose="02000603090000020003" pitchFamily="2" charset="-79"/>
                <a:cs typeface="BIG CASLON MEDIUM" panose="02000603090000020003" pitchFamily="2" charset="-79"/>
              </a:rPr>
              <a:t>V/Q mismatch </a:t>
            </a:r>
          </a:p>
          <a:p>
            <a:pPr marL="257175" indent="-257175">
              <a:buAutoNum type="arabicPeriod"/>
            </a:pPr>
            <a:r>
              <a:rPr lang="en-US" sz="1800" b="1" dirty="0">
                <a:solidFill>
                  <a:srgbClr val="000000"/>
                </a:solidFill>
                <a:latin typeface="BIG CASLON MEDIUM" panose="02000603090000020003" pitchFamily="2" charset="-79"/>
                <a:cs typeface="BIG CASLON MEDIUM" panose="02000603090000020003" pitchFamily="2" charset="-79"/>
              </a:rPr>
              <a:t> impairment of oxygen transfer at the alveolar-capillary membrane(diffusion)</a:t>
            </a:r>
            <a:endParaRPr lang="en-US" sz="1800" dirty="0">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2915545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8BE95-BE7D-8141-EEC8-8AEFC9CCE561}"/>
              </a:ext>
            </a:extLst>
          </p:cNvPr>
          <p:cNvSpPr>
            <a:spLocks noGrp="1"/>
          </p:cNvSpPr>
          <p:nvPr>
            <p:ph type="title"/>
          </p:nvPr>
        </p:nvSpPr>
        <p:spPr/>
        <p:txBody>
          <a:bodyPr>
            <a:normAutofit/>
          </a:bodyPr>
          <a:lstStyle/>
          <a:p>
            <a:r>
              <a:rPr lang="en-US" sz="2100" dirty="0">
                <a:solidFill>
                  <a:srgbClr val="000000"/>
                </a:solidFill>
                <a:latin typeface="Big Caslon Medium" panose="02000603090000020003" pitchFamily="2" charset="-79"/>
                <a:cs typeface="Big Caslon Medium" panose="02000603090000020003" pitchFamily="2" charset="-79"/>
              </a:rPr>
              <a:t> 1- Ventilation-perfusion mismatch (v/q)</a:t>
            </a:r>
            <a:endParaRPr lang="en-US" sz="2100" dirty="0">
              <a:latin typeface="Big Caslon Medium" panose="02000603090000020003" pitchFamily="2" charset="-79"/>
              <a:cs typeface="Big Caslon Medium" panose="02000603090000020003" pitchFamily="2" charset="-79"/>
            </a:endParaRPr>
          </a:p>
        </p:txBody>
      </p:sp>
      <p:sp>
        <p:nvSpPr>
          <p:cNvPr id="3" name="Content Placeholder 2">
            <a:extLst>
              <a:ext uri="{FF2B5EF4-FFF2-40B4-BE49-F238E27FC236}">
                <a16:creationId xmlns:a16="http://schemas.microsoft.com/office/drawing/2014/main" id="{CE58A2BE-8D93-95F1-A067-E477A7C56F8A}"/>
              </a:ext>
            </a:extLst>
          </p:cNvPr>
          <p:cNvSpPr>
            <a:spLocks noGrp="1"/>
          </p:cNvSpPr>
          <p:nvPr>
            <p:ph type="body" idx="1"/>
          </p:nvPr>
        </p:nvSpPr>
        <p:spPr/>
        <p:txBody>
          <a:bodyPr>
            <a:normAutofit/>
          </a:bodyPr>
          <a:lstStyle/>
          <a:p>
            <a:pPr marL="0" indent="0" fontAlgn="base">
              <a:spcBef>
                <a:spcPts val="0"/>
              </a:spcBef>
              <a:buNone/>
            </a:pPr>
            <a:r>
              <a:rPr lang="en-US" sz="1800" b="1" dirty="0">
                <a:solidFill>
                  <a:srgbClr val="000000"/>
                </a:solidFill>
                <a:latin typeface="Calibri" panose="020F0502020204030204" pitchFamily="34" charset="0"/>
              </a:rPr>
              <a:t>Alveolar gas exchange depends on:</a:t>
            </a:r>
          </a:p>
          <a:p>
            <a:pPr marL="0" indent="0" fontAlgn="base">
              <a:spcBef>
                <a:spcPts val="0"/>
              </a:spcBef>
              <a:buNone/>
            </a:pPr>
            <a:r>
              <a:rPr lang="en-US" sz="1800" dirty="0">
                <a:solidFill>
                  <a:srgbClr val="000000"/>
                </a:solidFill>
                <a:latin typeface="Calibri" panose="020F0502020204030204" pitchFamily="34" charset="0"/>
              </a:rPr>
              <a:t>A. </a:t>
            </a:r>
            <a:r>
              <a:rPr lang="en-US" sz="1800" u="sng" dirty="0">
                <a:solidFill>
                  <a:srgbClr val="FF0000"/>
                </a:solidFill>
                <a:latin typeface="Calibri" panose="020F0502020204030204" pitchFamily="34" charset="0"/>
              </a:rPr>
              <a:t>ventilation</a:t>
            </a:r>
            <a:r>
              <a:rPr lang="en-US" sz="1800" dirty="0">
                <a:solidFill>
                  <a:srgbClr val="000000"/>
                </a:solidFill>
                <a:latin typeface="Calibri" panose="020F0502020204030204" pitchFamily="34" charset="0"/>
              </a:rPr>
              <a:t> of the alveoli </a:t>
            </a:r>
          </a:p>
          <a:p>
            <a:pPr marL="0" indent="0" fontAlgn="base">
              <a:spcBef>
                <a:spcPts val="0"/>
              </a:spcBef>
              <a:buNone/>
            </a:pPr>
            <a:r>
              <a:rPr lang="en-US" sz="1800" dirty="0">
                <a:solidFill>
                  <a:srgbClr val="000000"/>
                </a:solidFill>
                <a:latin typeface="Calibri" panose="020F0502020204030204" pitchFamily="34" charset="0"/>
              </a:rPr>
              <a:t>B. </a:t>
            </a:r>
            <a:r>
              <a:rPr lang="en-US" sz="1800" u="sng" dirty="0">
                <a:solidFill>
                  <a:srgbClr val="FF0000"/>
                </a:solidFill>
                <a:latin typeface="Calibri" panose="020F0502020204030204" pitchFamily="34" charset="0"/>
              </a:rPr>
              <a:t>circulation</a:t>
            </a:r>
            <a:r>
              <a:rPr lang="en-US" sz="1800" dirty="0">
                <a:solidFill>
                  <a:srgbClr val="000000"/>
                </a:solidFill>
                <a:latin typeface="Calibri" panose="020F0502020204030204" pitchFamily="34" charset="0"/>
              </a:rPr>
              <a:t> of blood through the alveolar capillaries.</a:t>
            </a:r>
            <a:endParaRPr lang="en-US" sz="1800" dirty="0">
              <a:solidFill>
                <a:srgbClr val="000000"/>
              </a:solidFill>
              <a:latin typeface="Arial" panose="020B0604020202020204" pitchFamily="34" charset="0"/>
            </a:endParaRPr>
          </a:p>
          <a:p>
            <a:pPr marL="0" indent="0" fontAlgn="base">
              <a:spcBef>
                <a:spcPts val="372"/>
              </a:spcBef>
              <a:buNone/>
            </a:pPr>
            <a:br>
              <a:rPr lang="en-US" sz="1800" dirty="0"/>
            </a:br>
            <a:r>
              <a:rPr lang="en-US" sz="1800" dirty="0">
                <a:solidFill>
                  <a:srgbClr val="000000"/>
                </a:solidFill>
                <a:latin typeface="Calibri" panose="020F0502020204030204" pitchFamily="34" charset="0"/>
              </a:rPr>
              <a:t>You need both </a:t>
            </a:r>
            <a:r>
              <a:rPr lang="en-US" sz="1800" b="1" dirty="0">
                <a:solidFill>
                  <a:srgbClr val="000000"/>
                </a:solidFill>
                <a:latin typeface="Calibri" panose="020F0502020204030204" pitchFamily="34" charset="0"/>
              </a:rPr>
              <a:t>oxygen in the alveoli, and adequate blood flow </a:t>
            </a:r>
            <a:r>
              <a:rPr lang="en-US" sz="1800" dirty="0">
                <a:solidFill>
                  <a:srgbClr val="000000"/>
                </a:solidFill>
                <a:latin typeface="Calibri" panose="020F0502020204030204" pitchFamily="34" charset="0"/>
              </a:rPr>
              <a:t>past alveoli to pick up oxygen, other wise oxygen cannot be delivered</a:t>
            </a:r>
            <a:endParaRPr lang="en-US" sz="1800" dirty="0">
              <a:solidFill>
                <a:srgbClr val="000000"/>
              </a:solidFill>
              <a:latin typeface="Arial" panose="020B0604020202020204" pitchFamily="34" charset="0"/>
            </a:endParaRPr>
          </a:p>
          <a:p>
            <a:pPr marL="0" indent="0" fontAlgn="base">
              <a:spcBef>
                <a:spcPts val="372"/>
              </a:spcBef>
              <a:buNone/>
            </a:pPr>
            <a:br>
              <a:rPr lang="en-US" sz="1800" dirty="0"/>
            </a:br>
            <a:r>
              <a:rPr lang="en-US" sz="1800" b="1" dirty="0">
                <a:solidFill>
                  <a:srgbClr val="000000"/>
                </a:solidFill>
                <a:highlight>
                  <a:srgbClr val="FFFF00"/>
                </a:highlight>
                <a:latin typeface="Calibri" panose="020F0502020204030204" pitchFamily="34" charset="0"/>
              </a:rPr>
              <a:t>High V/Q ratio </a:t>
            </a:r>
            <a:r>
              <a:rPr lang="en-US" sz="1800" dirty="0">
                <a:solidFill>
                  <a:srgbClr val="000000"/>
                </a:solidFill>
                <a:latin typeface="Calibri" panose="020F0502020204030204" pitchFamily="34" charset="0"/>
              </a:rPr>
              <a:t>is when the alveoli are </a:t>
            </a:r>
            <a:r>
              <a:rPr lang="en-US" sz="1800" b="1" dirty="0">
                <a:solidFill>
                  <a:srgbClr val="000000"/>
                </a:solidFill>
                <a:latin typeface="Calibri" panose="020F0502020204030204" pitchFamily="34" charset="0"/>
              </a:rPr>
              <a:t>well ventilated</a:t>
            </a:r>
            <a:r>
              <a:rPr lang="en-US" sz="1800" dirty="0">
                <a:solidFill>
                  <a:srgbClr val="000000"/>
                </a:solidFill>
                <a:latin typeface="Calibri" panose="020F0502020204030204" pitchFamily="34" charset="0"/>
              </a:rPr>
              <a:t> but are </a:t>
            </a:r>
            <a:r>
              <a:rPr lang="en-US" sz="1800" b="1" dirty="0">
                <a:solidFill>
                  <a:srgbClr val="000000"/>
                </a:solidFill>
                <a:latin typeface="Calibri" panose="020F0502020204030204" pitchFamily="34" charset="0"/>
              </a:rPr>
              <a:t>not well perfused</a:t>
            </a:r>
            <a:r>
              <a:rPr lang="en-US" sz="1800" dirty="0">
                <a:solidFill>
                  <a:srgbClr val="000000"/>
                </a:solidFill>
                <a:latin typeface="Calibri" panose="020F0502020204030204" pitchFamily="34" charset="0"/>
              </a:rPr>
              <a:t>. High V/Q ratios act </a:t>
            </a:r>
            <a:r>
              <a:rPr lang="en-US" sz="1800" b="1" dirty="0">
                <a:solidFill>
                  <a:srgbClr val="000000"/>
                </a:solidFill>
                <a:latin typeface="Calibri" panose="020F0502020204030204" pitchFamily="34" charset="0"/>
              </a:rPr>
              <a:t>like </a:t>
            </a:r>
            <a:r>
              <a:rPr lang="en-US" sz="1800" b="1" dirty="0">
                <a:solidFill>
                  <a:srgbClr val="000000"/>
                </a:solidFill>
                <a:highlight>
                  <a:srgbClr val="FFFF00"/>
                </a:highlight>
                <a:latin typeface="Calibri" panose="020F0502020204030204" pitchFamily="34" charset="0"/>
              </a:rPr>
              <a:t>dead space</a:t>
            </a:r>
            <a:r>
              <a:rPr lang="en-US" sz="1800" dirty="0">
                <a:solidFill>
                  <a:srgbClr val="000000"/>
                </a:solidFill>
                <a:latin typeface="Calibri" panose="020F0502020204030204" pitchFamily="34" charset="0"/>
              </a:rPr>
              <a:t>.</a:t>
            </a:r>
            <a:br>
              <a:rPr lang="en-US" sz="1800" dirty="0"/>
            </a:br>
            <a:endParaRPr lang="en-US" sz="1800" dirty="0"/>
          </a:p>
          <a:p>
            <a:pPr marL="0" indent="0" fontAlgn="base">
              <a:spcBef>
                <a:spcPts val="372"/>
              </a:spcBef>
              <a:buNone/>
            </a:pPr>
            <a:r>
              <a:rPr lang="en-US" sz="1800" b="1" dirty="0">
                <a:solidFill>
                  <a:srgbClr val="000000"/>
                </a:solidFill>
                <a:highlight>
                  <a:srgbClr val="FFFF00"/>
                </a:highlight>
                <a:latin typeface="Calibri" panose="020F0502020204030204" pitchFamily="34" charset="0"/>
              </a:rPr>
              <a:t>Low V/Q ratio </a:t>
            </a:r>
            <a:r>
              <a:rPr lang="en-US" sz="1800" dirty="0">
                <a:solidFill>
                  <a:srgbClr val="000000"/>
                </a:solidFill>
                <a:latin typeface="Calibri" panose="020F0502020204030204" pitchFamily="34" charset="0"/>
              </a:rPr>
              <a:t>is when the alveoli units are </a:t>
            </a:r>
            <a:r>
              <a:rPr lang="en-US" sz="1800" b="1" dirty="0">
                <a:solidFill>
                  <a:srgbClr val="000000"/>
                </a:solidFill>
                <a:latin typeface="Calibri" panose="020F0502020204030204" pitchFamily="34" charset="0"/>
              </a:rPr>
              <a:t>well perfused</a:t>
            </a:r>
            <a:r>
              <a:rPr lang="en-US" sz="1800" dirty="0">
                <a:solidFill>
                  <a:srgbClr val="000000"/>
                </a:solidFill>
                <a:latin typeface="Calibri" panose="020F0502020204030204" pitchFamily="34" charset="0"/>
              </a:rPr>
              <a:t> but </a:t>
            </a:r>
            <a:r>
              <a:rPr lang="en-US" sz="1800" b="1" dirty="0">
                <a:solidFill>
                  <a:srgbClr val="000000"/>
                </a:solidFill>
                <a:latin typeface="Calibri" panose="020F0502020204030204" pitchFamily="34" charset="0"/>
              </a:rPr>
              <a:t>are not well ventilated</a:t>
            </a:r>
            <a:r>
              <a:rPr lang="en-US" sz="1800" dirty="0">
                <a:solidFill>
                  <a:srgbClr val="000000"/>
                </a:solidFill>
                <a:latin typeface="Calibri" panose="020F0502020204030204" pitchFamily="34" charset="0"/>
              </a:rPr>
              <a:t>. Low V/Q ratios </a:t>
            </a:r>
            <a:r>
              <a:rPr lang="en-US" sz="1800" b="1" dirty="0">
                <a:solidFill>
                  <a:srgbClr val="000000"/>
                </a:solidFill>
                <a:latin typeface="Calibri" panose="020F0502020204030204" pitchFamily="34" charset="0"/>
              </a:rPr>
              <a:t>act like </a:t>
            </a:r>
            <a:r>
              <a:rPr lang="en-US" sz="1800" b="1" dirty="0">
                <a:solidFill>
                  <a:srgbClr val="000000"/>
                </a:solidFill>
                <a:highlight>
                  <a:srgbClr val="FFFF00"/>
                </a:highlight>
                <a:latin typeface="Calibri" panose="020F0502020204030204" pitchFamily="34" charset="0"/>
              </a:rPr>
              <a:t>shunts</a:t>
            </a:r>
            <a:r>
              <a:rPr lang="en-US" sz="1800" dirty="0">
                <a:solidFill>
                  <a:srgbClr val="000000"/>
                </a:solidFill>
                <a:highlight>
                  <a:srgbClr val="FFFF00"/>
                </a:highlight>
                <a:latin typeface="Calibri" panose="020F0502020204030204" pitchFamily="34" charset="0"/>
              </a:rPr>
              <a:t>.</a:t>
            </a:r>
            <a:endParaRPr lang="en-US" sz="1800" dirty="0">
              <a:highlight>
                <a:srgbClr val="FFFF00"/>
              </a:highlight>
            </a:endParaRPr>
          </a:p>
        </p:txBody>
      </p:sp>
    </p:spTree>
    <p:extLst>
      <p:ext uri="{BB962C8B-B14F-4D97-AF65-F5344CB8AC3E}">
        <p14:creationId xmlns:p14="http://schemas.microsoft.com/office/powerpoint/2010/main" val="2919583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F477-47CF-8755-D15E-262255EDC46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B08854D-F830-65BF-F824-EA6356A20638}"/>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EE45BD7E-2F0E-A168-8468-69C88FCF4CF3}"/>
              </a:ext>
            </a:extLst>
          </p:cNvPr>
          <p:cNvPicPr>
            <a:picLocks noChangeAspect="1"/>
          </p:cNvPicPr>
          <p:nvPr/>
        </p:nvPicPr>
        <p:blipFill>
          <a:blip r:embed="rId3"/>
          <a:stretch>
            <a:fillRect/>
          </a:stretch>
        </p:blipFill>
        <p:spPr>
          <a:xfrm>
            <a:off x="119063" y="919163"/>
            <a:ext cx="8905875" cy="5019675"/>
          </a:xfrm>
          <a:prstGeom prst="rect">
            <a:avLst/>
          </a:prstGeom>
        </p:spPr>
      </p:pic>
    </p:spTree>
    <p:extLst>
      <p:ext uri="{BB962C8B-B14F-4D97-AF65-F5344CB8AC3E}">
        <p14:creationId xmlns:p14="http://schemas.microsoft.com/office/powerpoint/2010/main" val="363430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06FB6-B1D1-AEC7-5FD5-2DB59D0BB436}"/>
              </a:ext>
            </a:extLst>
          </p:cNvPr>
          <p:cNvSpPr>
            <a:spLocks noGrp="1"/>
          </p:cNvSpPr>
          <p:nvPr>
            <p:ph type="title"/>
          </p:nvPr>
        </p:nvSpPr>
        <p:spPr/>
        <p:txBody>
          <a:bodyPr/>
          <a:lstStyle/>
          <a:p>
            <a:r>
              <a:rPr lang="en-US" b="1" dirty="0">
                <a:latin typeface="BIG CASLON MEDIUM" panose="02000603090000020003" pitchFamily="2" charset="-79"/>
                <a:cs typeface="BIG CASLON MEDIUM" panose="02000603090000020003" pitchFamily="2" charset="-79"/>
              </a:rPr>
              <a:t>Anatomic Dead Space</a:t>
            </a:r>
          </a:p>
        </p:txBody>
      </p:sp>
      <p:sp>
        <p:nvSpPr>
          <p:cNvPr id="3" name="Content Placeholder 2">
            <a:extLst>
              <a:ext uri="{FF2B5EF4-FFF2-40B4-BE49-F238E27FC236}">
                <a16:creationId xmlns:a16="http://schemas.microsoft.com/office/drawing/2014/main" id="{32B750DA-60A2-A108-2114-E07D707E5307}"/>
              </a:ext>
            </a:extLst>
          </p:cNvPr>
          <p:cNvSpPr>
            <a:spLocks noGrp="1"/>
          </p:cNvSpPr>
          <p:nvPr>
            <p:ph type="body" idx="1"/>
          </p:nvPr>
        </p:nvSpPr>
        <p:spPr/>
        <p:txBody>
          <a:bodyPr/>
          <a:lstStyle/>
          <a:p>
            <a:pPr fontAlgn="base">
              <a:spcBef>
                <a:spcPts val="0"/>
              </a:spcBef>
              <a:buFont typeface="Arial" panose="020B0604020202020204" pitchFamily="34" charset="0"/>
              <a:buChar char="•"/>
            </a:pPr>
            <a:r>
              <a:rPr lang="en-US" sz="1350" dirty="0">
                <a:solidFill>
                  <a:srgbClr val="000000"/>
                </a:solidFill>
                <a:latin typeface="Big Caslon Medium" panose="02000603090000020003" pitchFamily="2" charset="-79"/>
                <a:cs typeface="Big Caslon Medium" panose="02000603090000020003" pitchFamily="2" charset="-79"/>
              </a:rPr>
              <a:t>Composed of the upper airway structures that don’t take part in the gas exchange [nasal passage , nasopharynx, larynx, trachea and large airway]</a:t>
            </a:r>
          </a:p>
          <a:p>
            <a:pPr fontAlgn="base">
              <a:spcBef>
                <a:spcPts val="408"/>
              </a:spcBef>
              <a:buFont typeface="Arial" panose="020B0604020202020204" pitchFamily="34" charset="0"/>
              <a:buChar char="•"/>
            </a:pPr>
            <a:endParaRPr lang="en-US" sz="1350" dirty="0">
              <a:solidFill>
                <a:srgbClr val="000000"/>
              </a:solidFill>
              <a:latin typeface="Big Caslon Medium" panose="02000603090000020003" pitchFamily="2" charset="-79"/>
              <a:cs typeface="Big Caslon Medium" panose="02000603090000020003" pitchFamily="2" charset="-79"/>
            </a:endParaRPr>
          </a:p>
          <a:p>
            <a:pPr fontAlgn="base">
              <a:spcBef>
                <a:spcPts val="408"/>
              </a:spcBef>
              <a:buFont typeface="Arial" panose="020B0604020202020204" pitchFamily="34" charset="0"/>
              <a:buChar char="•"/>
            </a:pPr>
            <a:r>
              <a:rPr lang="en-US" sz="1350" dirty="0">
                <a:solidFill>
                  <a:srgbClr val="000000"/>
                </a:solidFill>
                <a:latin typeface="Big Caslon Medium" panose="02000603090000020003" pitchFamily="2" charset="-79"/>
                <a:cs typeface="Big Caslon Medium" panose="02000603090000020003" pitchFamily="2" charset="-79"/>
              </a:rPr>
              <a:t>About 1/3 of each normal breath we take is anatomic dead space, which means that a third of each breath is essentially wasted. </a:t>
            </a:r>
          </a:p>
          <a:p>
            <a:pPr fontAlgn="base">
              <a:spcBef>
                <a:spcPts val="408"/>
              </a:spcBef>
              <a:buFont typeface="Arial" panose="020B0604020202020204" pitchFamily="34" charset="0"/>
              <a:buChar char="•"/>
            </a:pPr>
            <a:endParaRPr lang="en-US" sz="1350" dirty="0">
              <a:solidFill>
                <a:srgbClr val="000000"/>
              </a:solidFill>
              <a:latin typeface="Big Caslon Medium" panose="02000603090000020003" pitchFamily="2" charset="-79"/>
              <a:cs typeface="Big Caslon Medium" panose="02000603090000020003" pitchFamily="2" charset="-79"/>
            </a:endParaRPr>
          </a:p>
          <a:p>
            <a:pPr fontAlgn="base">
              <a:spcBef>
                <a:spcPts val="408"/>
              </a:spcBef>
              <a:buFont typeface="Arial" panose="020B0604020202020204" pitchFamily="34" charset="0"/>
              <a:buChar char="•"/>
            </a:pPr>
            <a:r>
              <a:rPr lang="en-US" sz="1350" b="1" dirty="0">
                <a:solidFill>
                  <a:srgbClr val="000000"/>
                </a:solidFill>
                <a:latin typeface="BIG CASLON MEDIUM" panose="02000603090000020003" pitchFamily="2" charset="-79"/>
                <a:cs typeface="BIG CASLON MEDIUM" panose="02000603090000020003" pitchFamily="2" charset="-79"/>
              </a:rPr>
              <a:t>Dead space is age dependent</a:t>
            </a:r>
            <a:r>
              <a:rPr lang="en-US" sz="1350" dirty="0">
                <a:solidFill>
                  <a:srgbClr val="000000"/>
                </a:solidFill>
                <a:latin typeface="Big Caslon Medium" panose="02000603090000020003" pitchFamily="2" charset="-79"/>
                <a:cs typeface="Big Caslon Medium" panose="02000603090000020003" pitchFamily="2" charset="-79"/>
              </a:rPr>
              <a:t>. It’s highest in the infant at 3 ml/kg ideal body weight and is about 2 ml/kg in older children and adults. An adequate tidal volume must include enough volume to also fill the dead space, otherwise not enough air enters the alveoli and the patient </a:t>
            </a:r>
            <a:r>
              <a:rPr lang="en-US" sz="1350" dirty="0" err="1">
                <a:solidFill>
                  <a:srgbClr val="000000"/>
                </a:solidFill>
                <a:latin typeface="Big Caslon Medium" panose="02000603090000020003" pitchFamily="2" charset="-79"/>
                <a:cs typeface="Big Caslon Medium" panose="02000603090000020003" pitchFamily="2" charset="-79"/>
              </a:rPr>
              <a:t>hypoventilates</a:t>
            </a:r>
            <a:r>
              <a:rPr lang="en-US" sz="1350" dirty="0">
                <a:solidFill>
                  <a:srgbClr val="000000"/>
                </a:solidFill>
                <a:latin typeface="Big Caslon Medium" panose="02000603090000020003" pitchFamily="2" charset="-79"/>
                <a:cs typeface="Big Caslon Medium" panose="02000603090000020003" pitchFamily="2" charset="-79"/>
              </a:rPr>
              <a:t>.</a:t>
            </a:r>
          </a:p>
          <a:p>
            <a:endParaRPr lang="en-US" dirty="0">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1902717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B9DC-366C-D9AD-0075-DFAED2527D52}"/>
              </a:ext>
            </a:extLst>
          </p:cNvPr>
          <p:cNvSpPr>
            <a:spLocks noGrp="1"/>
          </p:cNvSpPr>
          <p:nvPr>
            <p:ph type="title"/>
          </p:nvPr>
        </p:nvSpPr>
        <p:spPr/>
        <p:txBody>
          <a:bodyPr/>
          <a:lstStyle/>
          <a:p>
            <a:pPr algn="ctr"/>
            <a:r>
              <a:rPr lang="en-US" b="1" dirty="0">
                <a:latin typeface="BIG CASLON MEDIUM" panose="02000603090000020003" pitchFamily="2" charset="-79"/>
                <a:cs typeface="BIG CASLON MEDIUM" panose="02000603090000020003" pitchFamily="2" charset="-79"/>
              </a:rPr>
              <a:t>Terminology</a:t>
            </a:r>
          </a:p>
        </p:txBody>
      </p:sp>
      <p:sp>
        <p:nvSpPr>
          <p:cNvPr id="3" name="Content Placeholder 2">
            <a:extLst>
              <a:ext uri="{FF2B5EF4-FFF2-40B4-BE49-F238E27FC236}">
                <a16:creationId xmlns:a16="http://schemas.microsoft.com/office/drawing/2014/main" id="{032FF2B9-B140-77A5-8D7B-E8F013058A66}"/>
              </a:ext>
            </a:extLst>
          </p:cNvPr>
          <p:cNvSpPr>
            <a:spLocks noGrp="1"/>
          </p:cNvSpPr>
          <p:nvPr>
            <p:ph type="body" idx="1"/>
          </p:nvPr>
        </p:nvSpPr>
        <p:spPr/>
        <p:txBody>
          <a:bodyPr>
            <a:normAutofit fontScale="92500" lnSpcReduction="10000"/>
          </a:bodyPr>
          <a:lstStyle/>
          <a:p>
            <a:pPr marL="114300" fontAlgn="base">
              <a:spcBef>
                <a:spcPts val="225"/>
              </a:spcBef>
            </a:pPr>
            <a:r>
              <a:rPr lang="en-US" b="1" u="sng" dirty="0">
                <a:latin typeface="BIG CASLON MEDIUM" panose="02000603090000020003" pitchFamily="2" charset="-79"/>
                <a:cs typeface="BIG CASLON MEDIUM" panose="02000603090000020003" pitchFamily="2" charset="-79"/>
              </a:rPr>
              <a:t>Respiratory failure: </a:t>
            </a:r>
            <a:r>
              <a:rPr lang="en-US" dirty="0">
                <a:latin typeface="Big Caslon Medium" panose="02000603090000020003" pitchFamily="2" charset="-79"/>
                <a:cs typeface="Big Caslon Medium" panose="02000603090000020003" pitchFamily="2" charset="-79"/>
              </a:rPr>
              <a:t>the acute or chronic inability of the respiratory system to maintain adequate gas exchange. </a:t>
            </a:r>
          </a:p>
          <a:p>
            <a:pPr fontAlgn="base">
              <a:spcBef>
                <a:spcPts val="225"/>
              </a:spcBef>
              <a:buFont typeface="Wingdings" pitchFamily="2" charset="2"/>
              <a:buChar char="Ø"/>
            </a:pPr>
            <a:r>
              <a:rPr lang="en-US" dirty="0">
                <a:latin typeface="Big Caslon Medium" panose="02000603090000020003" pitchFamily="2" charset="-79"/>
                <a:cs typeface="Big Caslon Medium" panose="02000603090000020003" pitchFamily="2" charset="-79"/>
              </a:rPr>
              <a:t>Hypoxemic respiratory failure: defined as a PaO2 &lt; 60 mm Hg (8 kPa)</a:t>
            </a:r>
          </a:p>
          <a:p>
            <a:pPr fontAlgn="base">
              <a:spcBef>
                <a:spcPts val="225"/>
              </a:spcBef>
              <a:buFont typeface="Wingdings" pitchFamily="2" charset="2"/>
              <a:buChar char="Ø"/>
            </a:pPr>
            <a:r>
              <a:rPr lang="en-US" dirty="0">
                <a:latin typeface="Big Caslon Medium" panose="02000603090000020003" pitchFamily="2" charset="-79"/>
                <a:cs typeface="Big Caslon Medium" panose="02000603090000020003" pitchFamily="2" charset="-79"/>
              </a:rPr>
              <a:t>Hypercapnic respiratory failure: defined as a PaCO2 &gt; 50 mm Hg (6.5 kPa)</a:t>
            </a:r>
          </a:p>
          <a:p>
            <a:pPr fontAlgn="base">
              <a:spcBef>
                <a:spcPts val="225"/>
              </a:spcBef>
              <a:buFont typeface="Wingdings" pitchFamily="2" charset="2"/>
              <a:buChar char="Ø"/>
            </a:pPr>
            <a:r>
              <a:rPr lang="en-US" dirty="0">
                <a:latin typeface="Big Caslon Medium" panose="02000603090000020003" pitchFamily="2" charset="-79"/>
                <a:cs typeface="Big Caslon Medium" panose="02000603090000020003" pitchFamily="2" charset="-79"/>
              </a:rPr>
              <a:t>Hypoxemic and hypercapnic respiratory failure can occur together.</a:t>
            </a:r>
          </a:p>
          <a:p>
            <a:pPr marL="114300" fontAlgn="base">
              <a:spcBef>
                <a:spcPts val="225"/>
              </a:spcBef>
            </a:pPr>
            <a:r>
              <a:rPr lang="en-US" b="1" u="sng" dirty="0">
                <a:latin typeface="BIG CASLON MEDIUM" panose="02000603090000020003" pitchFamily="2" charset="-79"/>
                <a:cs typeface="BIG CASLON MEDIUM" panose="02000603090000020003" pitchFamily="2" charset="-79"/>
              </a:rPr>
              <a:t>Respiratory arrest: </a:t>
            </a:r>
            <a:r>
              <a:rPr lang="en-US" dirty="0">
                <a:latin typeface="Big Caslon Medium" panose="02000603090000020003" pitchFamily="2" charset="-79"/>
                <a:cs typeface="Big Caslon Medium" panose="02000603090000020003" pitchFamily="2" charset="-79"/>
              </a:rPr>
              <a:t>the complete cessation of breathing in patients with a pulse </a:t>
            </a:r>
          </a:p>
          <a:p>
            <a:pPr marL="114300" fontAlgn="base">
              <a:spcBef>
                <a:spcPts val="225"/>
              </a:spcBef>
            </a:pPr>
            <a:r>
              <a:rPr lang="en-US" b="1" u="sng" dirty="0">
                <a:latin typeface="BIG CASLON MEDIUM" panose="02000603090000020003" pitchFamily="2" charset="-79"/>
                <a:cs typeface="BIG CASLON MEDIUM" panose="02000603090000020003" pitchFamily="2" charset="-79"/>
              </a:rPr>
              <a:t>Respiratory distress: </a:t>
            </a:r>
            <a:r>
              <a:rPr lang="en-US" dirty="0">
                <a:latin typeface="Big Caslon Medium" panose="02000603090000020003" pitchFamily="2" charset="-79"/>
                <a:cs typeface="Big Caslon Medium" panose="02000603090000020003" pitchFamily="2" charset="-79"/>
              </a:rPr>
              <a:t>A clinical syndrome associated with breathing disorders </a:t>
            </a:r>
          </a:p>
        </p:txBody>
      </p:sp>
    </p:spTree>
    <p:extLst>
      <p:ext uri="{BB962C8B-B14F-4D97-AF65-F5344CB8AC3E}">
        <p14:creationId xmlns:p14="http://schemas.microsoft.com/office/powerpoint/2010/main" val="3182208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868"/>
        <p:cNvGrpSpPr/>
        <p:nvPr/>
      </p:nvGrpSpPr>
      <p:grpSpPr>
        <a:xfrm>
          <a:off x="0" y="0"/>
          <a:ext cx="0" cy="0"/>
          <a:chOff x="0" y="0"/>
          <a:chExt cx="0" cy="0"/>
        </a:xfrm>
      </p:grpSpPr>
      <p:sp>
        <p:nvSpPr>
          <p:cNvPr id="869" name="Google Shape;869;p1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a:p>
        </p:txBody>
      </p:sp>
      <p:pic>
        <p:nvPicPr>
          <p:cNvPr id="870" name="Google Shape;870;p15" descr="DEAD+SPACE_+Definition_.jpg"/>
          <p:cNvPicPr preferRelativeResize="0">
            <a:picLocks noGrp="1"/>
          </p:cNvPicPr>
          <p:nvPr>
            <p:ph type="body" idx="1"/>
          </p:nvPr>
        </p:nvPicPr>
        <p:blipFill rotWithShape="1">
          <a:blip r:embed="rId3">
            <a:alphaModFix/>
          </a:blip>
          <a:srcRect/>
          <a:stretch/>
        </p:blipFill>
        <p:spPr>
          <a:xfrm>
            <a:off x="0" y="99137"/>
            <a:ext cx="9144000" cy="6624736"/>
          </a:xfrm>
          <a:prstGeom prst="rect">
            <a:avLst/>
          </a:prstGeom>
          <a:noFill/>
          <a:ln>
            <a:noFill/>
          </a:ln>
        </p:spPr>
      </p:pic>
      <p:sp>
        <p:nvSpPr>
          <p:cNvPr id="871" name="Google Shape;871;p15"/>
          <p:cNvSpPr txBox="1"/>
          <p:nvPr/>
        </p:nvSpPr>
        <p:spPr>
          <a:xfrm>
            <a:off x="2483768" y="550248"/>
            <a:ext cx="86409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1-  </a:t>
            </a:r>
            <a:endParaRPr sz="40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875"/>
        <p:cNvGrpSpPr/>
        <p:nvPr/>
      </p:nvGrpSpPr>
      <p:grpSpPr>
        <a:xfrm>
          <a:off x="0" y="0"/>
          <a:ext cx="0" cy="0"/>
          <a:chOff x="0" y="0"/>
          <a:chExt cx="0" cy="0"/>
        </a:xfrm>
      </p:grpSpPr>
      <p:sp>
        <p:nvSpPr>
          <p:cNvPr id="876" name="Google Shape;876;p1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a:p>
        </p:txBody>
      </p:sp>
      <p:sp>
        <p:nvSpPr>
          <p:cNvPr id="877" name="Google Shape;877;p1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t>There are three types of dead space: </a:t>
            </a:r>
            <a:r>
              <a:rPr lang="en-US" u="sng">
                <a:solidFill>
                  <a:srgbClr val="FF0000"/>
                </a:solidFill>
              </a:rPr>
              <a:t>anatomic</a:t>
            </a:r>
            <a:r>
              <a:rPr lang="en-US"/>
              <a:t>, </a:t>
            </a:r>
            <a:r>
              <a:rPr lang="en-US" u="sng">
                <a:solidFill>
                  <a:srgbClr val="FF0000"/>
                </a:solidFill>
              </a:rPr>
              <a:t>physiologic</a:t>
            </a:r>
            <a:r>
              <a:rPr lang="en-US"/>
              <a:t>, and equipmment that dead space belonging to any airway equipment being used to assist ventilation.</a:t>
            </a:r>
            <a:endParaRPr/>
          </a:p>
          <a:p>
            <a:pPr marL="342900" lvl="0" indent="-139700" algn="l" rtl="0">
              <a:spcBef>
                <a:spcPts val="640"/>
              </a:spcBef>
              <a:spcAft>
                <a:spcPts val="0"/>
              </a:spcAft>
              <a:buClr>
                <a:schemeClr val="dk1"/>
              </a:buClr>
              <a:buSzPts val="32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881"/>
        <p:cNvGrpSpPr/>
        <p:nvPr/>
      </p:nvGrpSpPr>
      <p:grpSpPr>
        <a:xfrm>
          <a:off x="0" y="0"/>
          <a:ext cx="0" cy="0"/>
          <a:chOff x="0" y="0"/>
          <a:chExt cx="0" cy="0"/>
        </a:xfrm>
      </p:grpSpPr>
      <p:sp>
        <p:nvSpPr>
          <p:cNvPr id="882" name="Google Shape;882;p1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i="1"/>
              <a:t>***Anatomic Dead Space</a:t>
            </a:r>
            <a:endParaRPr i="1"/>
          </a:p>
        </p:txBody>
      </p:sp>
      <p:sp>
        <p:nvSpPr>
          <p:cNvPr id="883" name="Google Shape;883;p17"/>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chemeClr val="dk1"/>
              </a:buClr>
              <a:buSzPct val="100000"/>
              <a:buChar char="•"/>
            </a:pPr>
            <a:r>
              <a:rPr lang="en-US"/>
              <a:t>Is comprised of the upper airway structures that do not participate in gas exchange includes(nasal passage , nasopharynx, larynx, trachea and larg airway)</a:t>
            </a:r>
            <a:endParaRPr/>
          </a:p>
          <a:p>
            <a:pPr marL="342900" lvl="0" indent="-342900" algn="l" rtl="0">
              <a:spcBef>
                <a:spcPts val="544"/>
              </a:spcBef>
              <a:spcAft>
                <a:spcPts val="0"/>
              </a:spcAft>
              <a:buClr>
                <a:schemeClr val="dk1"/>
              </a:buClr>
              <a:buSzPct val="100000"/>
              <a:buChar char="•"/>
            </a:pPr>
            <a:r>
              <a:rPr lang="en-US"/>
              <a:t>About a third of each normal breath we take is anatomic dead space, which means that a third of each breath is essentially wasted. Dead space is age dependent. It’s highest in the infant at 3 ml/kg ideal body weight and is about 2 ml/kg in older children and adults. An adequate tidal volume must include enough volume to also fill the deadspace, otherwise not enough air enters the alveoli and the patient hypoventilates.</a:t>
            </a:r>
            <a:endParaRPr/>
          </a:p>
          <a:p>
            <a:pPr marL="342900" lvl="0" indent="-170180" algn="l" rtl="0">
              <a:spcBef>
                <a:spcPts val="544"/>
              </a:spcBef>
              <a:spcAft>
                <a:spcPts val="0"/>
              </a:spcAft>
              <a:buClr>
                <a:schemeClr val="dk1"/>
              </a:buClr>
              <a:buSzPct val="1000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887"/>
        <p:cNvGrpSpPr/>
        <p:nvPr/>
      </p:nvGrpSpPr>
      <p:grpSpPr>
        <a:xfrm>
          <a:off x="0" y="0"/>
          <a:ext cx="0" cy="0"/>
          <a:chOff x="0" y="0"/>
          <a:chExt cx="0" cy="0"/>
        </a:xfrm>
      </p:grpSpPr>
      <p:sp>
        <p:nvSpPr>
          <p:cNvPr id="888" name="Google Shape;888;p1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a:p>
        </p:txBody>
      </p:sp>
      <p:pic>
        <p:nvPicPr>
          <p:cNvPr id="889" name="Google Shape;889;p18" descr="Picture1.png"/>
          <p:cNvPicPr preferRelativeResize="0">
            <a:picLocks noGrp="1"/>
          </p:cNvPicPr>
          <p:nvPr>
            <p:ph type="body" idx="1"/>
          </p:nvPr>
        </p:nvPicPr>
        <p:blipFill rotWithShape="1">
          <a:blip r:embed="rId3">
            <a:alphaModFix/>
          </a:blip>
          <a:srcRect/>
          <a:stretch/>
        </p:blipFill>
        <p:spPr>
          <a:xfrm>
            <a:off x="1371600" y="1600200"/>
            <a:ext cx="6029175" cy="452596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893"/>
        <p:cNvGrpSpPr/>
        <p:nvPr/>
      </p:nvGrpSpPr>
      <p:grpSpPr>
        <a:xfrm>
          <a:off x="0" y="0"/>
          <a:ext cx="0" cy="0"/>
          <a:chOff x="0" y="0"/>
          <a:chExt cx="0" cy="0"/>
        </a:xfrm>
      </p:grpSpPr>
      <p:sp>
        <p:nvSpPr>
          <p:cNvPr id="894" name="Google Shape;894;p1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***Physiologic Dead Space</a:t>
            </a:r>
            <a:endParaRPr/>
          </a:p>
        </p:txBody>
      </p:sp>
      <p:sp>
        <p:nvSpPr>
          <p:cNvPr id="895" name="Google Shape;895;p19"/>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a:bodyPr>
          <a:lstStyle/>
          <a:p>
            <a:pPr marL="342900" lvl="0" indent="-342900" algn="l" rtl="0">
              <a:spcBef>
                <a:spcPts val="0"/>
              </a:spcBef>
              <a:spcAft>
                <a:spcPts val="0"/>
              </a:spcAft>
              <a:buClr>
                <a:schemeClr val="dk1"/>
              </a:buClr>
              <a:buSzPct val="100000"/>
              <a:buChar char="•"/>
            </a:pPr>
            <a:r>
              <a:rPr lang="en-US"/>
              <a:t>A second type of dead space, physiologic dead space, consists of alveoli that are ventilated but lack capillary blood flow to pick up oxygen and drop off carbon dioxide. In other words, they are not perfused</a:t>
            </a:r>
            <a:endParaRPr/>
          </a:p>
          <a:p>
            <a:pPr marL="457200" lvl="0" indent="-457200" algn="l" rtl="0">
              <a:spcBef>
                <a:spcPts val="544"/>
              </a:spcBef>
              <a:spcAft>
                <a:spcPts val="0"/>
              </a:spcAft>
              <a:buClr>
                <a:schemeClr val="dk1"/>
              </a:buClr>
              <a:buSzPct val="100000"/>
              <a:buChar char="•"/>
            </a:pPr>
            <a:r>
              <a:rPr lang="en-US"/>
              <a:t>Many things can impair alveolar perfusion and increase physiologic dead space such as:</a:t>
            </a:r>
            <a:endParaRPr/>
          </a:p>
          <a:p>
            <a:pPr marL="457200" lvl="0" indent="-457200" algn="l" rtl="0">
              <a:spcBef>
                <a:spcPts val="544"/>
              </a:spcBef>
              <a:spcAft>
                <a:spcPts val="0"/>
              </a:spcAft>
              <a:buClr>
                <a:schemeClr val="dk1"/>
              </a:buClr>
              <a:buSzPct val="100000"/>
              <a:buFont typeface="Calibri"/>
              <a:buAutoNum type="arabicPeriod"/>
            </a:pPr>
            <a:r>
              <a:rPr lang="en-US"/>
              <a:t>cardiovascular shock (blood flow to the lungs is decreased),</a:t>
            </a:r>
            <a:endParaRPr/>
          </a:p>
          <a:p>
            <a:pPr marL="457200" lvl="0" indent="-457200" algn="l" rtl="0">
              <a:spcBef>
                <a:spcPts val="544"/>
              </a:spcBef>
              <a:spcAft>
                <a:spcPts val="0"/>
              </a:spcAft>
              <a:buClr>
                <a:schemeClr val="dk1"/>
              </a:buClr>
              <a:buSzPct val="100000"/>
              <a:buFont typeface="Calibri"/>
              <a:buAutoNum type="arabicPeriod"/>
            </a:pPr>
            <a:r>
              <a:rPr lang="en-US"/>
              <a:t>emphysema (lots of enlarged alveoli with less surface area and fewer alveolar capillaries)</a:t>
            </a:r>
            <a:endParaRPr/>
          </a:p>
          <a:p>
            <a:pPr marL="457200" lvl="0" indent="-457200" algn="l" rtl="0">
              <a:spcBef>
                <a:spcPts val="544"/>
              </a:spcBef>
              <a:spcAft>
                <a:spcPts val="0"/>
              </a:spcAft>
              <a:buClr>
                <a:schemeClr val="dk1"/>
              </a:buClr>
              <a:buSzPct val="100000"/>
              <a:buFont typeface="Calibri"/>
              <a:buAutoNum type="arabicPeriod"/>
            </a:pPr>
            <a:r>
              <a:rPr lang="en-US"/>
              <a:t>pulmonary embolus (flow is blocked by clot).</a:t>
            </a:r>
            <a:endParaRPr/>
          </a:p>
          <a:p>
            <a:pPr marL="342900" lvl="0" indent="-170180" algn="l" rtl="0">
              <a:spcBef>
                <a:spcPts val="544"/>
              </a:spcBef>
              <a:spcAft>
                <a:spcPts val="0"/>
              </a:spcAft>
              <a:buClr>
                <a:schemeClr val="dk1"/>
              </a:buClr>
              <a:buSzPct val="1000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899"/>
        <p:cNvGrpSpPr/>
        <p:nvPr/>
      </p:nvGrpSpPr>
      <p:grpSpPr>
        <a:xfrm>
          <a:off x="0" y="0"/>
          <a:ext cx="0" cy="0"/>
          <a:chOff x="0" y="0"/>
          <a:chExt cx="0" cy="0"/>
        </a:xfrm>
      </p:grpSpPr>
      <p:sp>
        <p:nvSpPr>
          <p:cNvPr id="900" name="Google Shape;900;p2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a:p>
        </p:txBody>
      </p:sp>
      <p:pic>
        <p:nvPicPr>
          <p:cNvPr id="901" name="Google Shape;901;p20" descr="725-1503531488616.png"/>
          <p:cNvPicPr preferRelativeResize="0">
            <a:picLocks noGrp="1"/>
          </p:cNvPicPr>
          <p:nvPr>
            <p:ph type="body" idx="1"/>
          </p:nvPr>
        </p:nvPicPr>
        <p:blipFill rotWithShape="1">
          <a:blip r:embed="rId3">
            <a:alphaModFix/>
          </a:blip>
          <a:srcRect/>
          <a:stretch/>
        </p:blipFill>
        <p:spPr>
          <a:xfrm>
            <a:off x="17277" y="1196752"/>
            <a:ext cx="4626731" cy="4525963"/>
          </a:xfrm>
          <a:prstGeom prst="rect">
            <a:avLst/>
          </a:prstGeom>
          <a:noFill/>
          <a:ln>
            <a:noFill/>
          </a:ln>
        </p:spPr>
      </p:pic>
      <p:pic>
        <p:nvPicPr>
          <p:cNvPr id="902" name="Google Shape;902;p20"/>
          <p:cNvPicPr preferRelativeResize="0"/>
          <p:nvPr/>
        </p:nvPicPr>
        <p:blipFill rotWithShape="1">
          <a:blip r:embed="rId4">
            <a:alphaModFix/>
          </a:blip>
          <a:srcRect/>
          <a:stretch/>
        </p:blipFill>
        <p:spPr>
          <a:xfrm>
            <a:off x="4644008" y="1052736"/>
            <a:ext cx="4499992" cy="547528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906"/>
        <p:cNvGrpSpPr/>
        <p:nvPr/>
      </p:nvGrpSpPr>
      <p:grpSpPr>
        <a:xfrm>
          <a:off x="0" y="0"/>
          <a:ext cx="0" cy="0"/>
          <a:chOff x="0" y="0"/>
          <a:chExt cx="0" cy="0"/>
        </a:xfrm>
      </p:grpSpPr>
      <p:sp>
        <p:nvSpPr>
          <p:cNvPr id="907" name="Google Shape;907;p2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2- Pulmonary Shunt</a:t>
            </a:r>
            <a:endParaRPr/>
          </a:p>
        </p:txBody>
      </p:sp>
      <p:sp>
        <p:nvSpPr>
          <p:cNvPr id="908" name="Google Shape;908;p21"/>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chemeClr val="dk1"/>
              </a:buClr>
              <a:buSzPct val="100000"/>
              <a:buChar char="•"/>
            </a:pPr>
            <a:r>
              <a:rPr lang="en-US"/>
              <a:t>Another contributor to ventilation perfusion mismatch is shunt. Shunt is the opposite of dead space and consists of alveoli that are perfused, but not ventilated.</a:t>
            </a:r>
            <a:endParaRPr/>
          </a:p>
          <a:p>
            <a:pPr marL="342900" lvl="0" indent="-342900" algn="l" rtl="0">
              <a:spcBef>
                <a:spcPts val="544"/>
              </a:spcBef>
              <a:spcAft>
                <a:spcPts val="0"/>
              </a:spcAft>
              <a:buClr>
                <a:schemeClr val="dk1"/>
              </a:buClr>
              <a:buSzPct val="100000"/>
              <a:buChar char="•"/>
            </a:pPr>
            <a:r>
              <a:rPr lang="en-US"/>
              <a:t>Blood flowing past poorly ventilated alveoli doesn’t pick up additional oxygen. This poorly oxygenated blood returns to the heart and mixes with oxygenated blood coming from other areas of the lungs that are ventilated. The mixture lowers the total oxygen content of the arterial blood, producing hypoxemia. The larger the shunt, the lower the oxygen content .</a:t>
            </a:r>
            <a:endParaRPr/>
          </a:p>
          <a:p>
            <a:pPr marL="342900" lvl="0" indent="-342900" algn="l" rtl="0">
              <a:spcBef>
                <a:spcPts val="544"/>
              </a:spcBef>
              <a:spcAft>
                <a:spcPts val="0"/>
              </a:spcAft>
              <a:buClr>
                <a:schemeClr val="dk1"/>
              </a:buClr>
              <a:buSzPct val="100000"/>
              <a:buChar char="•"/>
            </a:pPr>
            <a:r>
              <a:rPr lang="en-US"/>
              <a:t>Giving a patient with an intrapulmonary shunt 100% oxygen to breathe won’t increase the PaO2 much</a:t>
            </a:r>
            <a:endParaRPr/>
          </a:p>
          <a:p>
            <a:pPr marL="342900" lvl="0" indent="-170180" algn="l" rtl="0">
              <a:spcBef>
                <a:spcPts val="544"/>
              </a:spcBef>
              <a:spcAft>
                <a:spcPts val="0"/>
              </a:spcAft>
              <a:buClr>
                <a:schemeClr val="dk1"/>
              </a:buClr>
              <a:buSzPct val="100000"/>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913" name="Google Shape;913;p22" descr="One cause of ventilation perfusion mismatch is shunt. This illustration defines pulmonary shunt"/>
          <p:cNvPicPr preferRelativeResize="0"/>
          <p:nvPr/>
        </p:nvPicPr>
        <p:blipFill rotWithShape="1">
          <a:blip r:embed="rId3">
            <a:alphaModFix/>
          </a:blip>
          <a:srcRect/>
          <a:stretch/>
        </p:blipFill>
        <p:spPr>
          <a:xfrm>
            <a:off x="1259632" y="548680"/>
            <a:ext cx="6552728" cy="547260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23"/>
          <p:cNvSpPr txBox="1">
            <a:spLocks noGrp="1"/>
          </p:cNvSpPr>
          <p:nvPr>
            <p:ph type="body" idx="1"/>
          </p:nvPr>
        </p:nvSpPr>
        <p:spPr>
          <a:xfrm>
            <a:off x="354965" y="394504"/>
            <a:ext cx="8075240" cy="6069288"/>
          </a:xfrm>
          <a:prstGeom prst="rect">
            <a:avLst/>
          </a:prstGeom>
          <a:noFill/>
          <a:ln>
            <a:noFill/>
          </a:ln>
        </p:spPr>
        <p:txBody>
          <a:bodyPr spcFirstLastPara="1" wrap="square" lIns="91425" tIns="45700" rIns="91425" bIns="45700" anchor="t" anchorCtr="0">
            <a:normAutofit lnSpcReduction="10000"/>
          </a:bodyPr>
          <a:lstStyle/>
          <a:p>
            <a:pPr marL="274320" lvl="0" indent="-274320" algn="l" rtl="0">
              <a:spcBef>
                <a:spcPts val="0"/>
              </a:spcBef>
              <a:spcAft>
                <a:spcPts val="0"/>
              </a:spcAft>
              <a:buSzPts val="1680"/>
              <a:buChar char="🞆"/>
            </a:pPr>
            <a:r>
              <a:rPr lang="en-US"/>
              <a:t>Common causes of shunt occur in lung tissue disease and include:</a:t>
            </a:r>
            <a:endParaRPr/>
          </a:p>
          <a:p>
            <a:pPr marL="457200" lvl="0" indent="-457200" algn="l" rtl="0">
              <a:spcBef>
                <a:spcPts val="600"/>
              </a:spcBef>
              <a:spcAft>
                <a:spcPts val="0"/>
              </a:spcAft>
              <a:buSzPts val="1680"/>
              <a:buFont typeface="Century Schoolbook"/>
              <a:buAutoNum type="arabicPeriod"/>
            </a:pPr>
            <a:r>
              <a:rPr lang="en-US"/>
              <a:t>pneumonia and pulmonary edema: some alveoli filled with fluid</a:t>
            </a:r>
            <a:endParaRPr/>
          </a:p>
          <a:p>
            <a:pPr marL="457200" lvl="0" indent="-457200" algn="l" rtl="0">
              <a:spcBef>
                <a:spcPts val="600"/>
              </a:spcBef>
              <a:spcAft>
                <a:spcPts val="0"/>
              </a:spcAft>
              <a:buSzPts val="1680"/>
              <a:buFont typeface="Century Schoolbook"/>
              <a:buAutoNum type="arabicPeriod"/>
            </a:pPr>
            <a:r>
              <a:rPr lang="en-US"/>
              <a:t>tissue trauma: alveolar wall swelling</a:t>
            </a:r>
            <a:endParaRPr/>
          </a:p>
          <a:p>
            <a:pPr marL="457200" lvl="0" indent="-457200" algn="l" rtl="0">
              <a:spcBef>
                <a:spcPts val="600"/>
              </a:spcBef>
              <a:spcAft>
                <a:spcPts val="0"/>
              </a:spcAft>
              <a:buSzPts val="1680"/>
              <a:buFont typeface="Century Schoolbook"/>
              <a:buAutoNum type="arabicPeriod"/>
            </a:pPr>
            <a:r>
              <a:rPr lang="en-US"/>
              <a:t>atelectasis: collapse of alveoli from failure to expand, or absorbsion of the air out of the alveoli without replacing it</a:t>
            </a:r>
            <a:endParaRPr/>
          </a:p>
          <a:p>
            <a:pPr marL="457200" lvl="0" indent="-457200" algn="l" rtl="0">
              <a:spcBef>
                <a:spcPts val="600"/>
              </a:spcBef>
              <a:spcAft>
                <a:spcPts val="0"/>
              </a:spcAft>
              <a:buSzPts val="1680"/>
              <a:buFont typeface="Century Schoolbook"/>
              <a:buAutoNum type="arabicPeriod"/>
            </a:pPr>
            <a:r>
              <a:rPr lang="en-US"/>
              <a:t>mucous plugging: air can’t get into the alveoli</a:t>
            </a:r>
            <a:endParaRPr/>
          </a:p>
          <a:p>
            <a:pPr marL="457200" lvl="0" indent="-457200" algn="l" rtl="0">
              <a:spcBef>
                <a:spcPts val="600"/>
              </a:spcBef>
              <a:spcAft>
                <a:spcPts val="0"/>
              </a:spcAft>
              <a:buSzPts val="1680"/>
              <a:buFont typeface="Century Schoolbook"/>
              <a:buAutoNum type="arabicPeriod"/>
            </a:pPr>
            <a:r>
              <a:rPr lang="en-US"/>
              <a:t>pulmonary arteriovenous fistulas</a:t>
            </a:r>
            <a:endParaRPr/>
          </a:p>
          <a:p>
            <a:pPr marL="457200" lvl="0" indent="-457200" algn="l" rtl="0">
              <a:spcBef>
                <a:spcPts val="600"/>
              </a:spcBef>
              <a:spcAft>
                <a:spcPts val="0"/>
              </a:spcAft>
              <a:buSzPts val="1680"/>
              <a:buChar char="🞆"/>
            </a:pPr>
            <a:r>
              <a:rPr lang="en-US" u="sng"/>
              <a:t>Other factors cause atelectasis</a:t>
            </a:r>
            <a:r>
              <a:rPr lang="en-US"/>
              <a:t> :</a:t>
            </a:r>
            <a:endParaRPr/>
          </a:p>
          <a:p>
            <a:pPr marL="457200" lvl="0" indent="-457200" algn="l" rtl="0">
              <a:spcBef>
                <a:spcPts val="600"/>
              </a:spcBef>
              <a:spcAft>
                <a:spcPts val="0"/>
              </a:spcAft>
              <a:buSzPts val="1680"/>
              <a:buFont typeface="Century Schoolbook"/>
              <a:buAutoNum type="arabicPeriod"/>
            </a:pPr>
            <a:r>
              <a:rPr lang="en-US"/>
              <a:t>painful breathing from surgery or trauma</a:t>
            </a:r>
            <a:endParaRPr/>
          </a:p>
          <a:p>
            <a:pPr marL="457200" lvl="0" indent="-457200" algn="l" rtl="0">
              <a:spcBef>
                <a:spcPts val="600"/>
              </a:spcBef>
              <a:spcAft>
                <a:spcPts val="0"/>
              </a:spcAft>
              <a:buSzPts val="1680"/>
              <a:buFont typeface="Century Schoolbook"/>
              <a:buAutoNum type="arabicPeriod"/>
            </a:pPr>
            <a:r>
              <a:rPr lang="en-US"/>
              <a:t>depressed levels of consciousness such as from drug,  injury, or illness</a:t>
            </a:r>
            <a:endParaRPr/>
          </a:p>
          <a:p>
            <a:pPr marL="457200" lvl="0" indent="-457200" algn="l" rtl="0">
              <a:spcBef>
                <a:spcPts val="600"/>
              </a:spcBef>
              <a:spcAft>
                <a:spcPts val="0"/>
              </a:spcAft>
              <a:buSzPts val="1680"/>
              <a:buFont typeface="Century Schoolbook"/>
              <a:buAutoNum type="arabicPeriod"/>
            </a:pPr>
            <a:r>
              <a:rPr lang="en-US"/>
              <a:t>the disease process itself</a:t>
            </a:r>
            <a:endParaRPr/>
          </a:p>
          <a:p>
            <a:pPr marL="457200" lvl="0" indent="-350520" algn="l" rtl="0">
              <a:spcBef>
                <a:spcPts val="600"/>
              </a:spcBef>
              <a:spcAft>
                <a:spcPts val="0"/>
              </a:spcAft>
              <a:buSzPts val="1680"/>
              <a:buFont typeface="Century Schoolbook"/>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922"/>
        <p:cNvGrpSpPr/>
        <p:nvPr/>
      </p:nvGrpSpPr>
      <p:grpSpPr>
        <a:xfrm>
          <a:off x="0" y="0"/>
          <a:ext cx="0" cy="0"/>
          <a:chOff x="0" y="0"/>
          <a:chExt cx="0" cy="0"/>
        </a:xfrm>
      </p:grpSpPr>
      <p:sp>
        <p:nvSpPr>
          <p:cNvPr id="923" name="Google Shape;923;p2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a:p>
        </p:txBody>
      </p:sp>
      <p:pic>
        <p:nvPicPr>
          <p:cNvPr id="924" name="Google Shape;924;p24" descr="Difference-Between-Shunt-and-Dead-Space-Comparison-Summary.jpg"/>
          <p:cNvPicPr preferRelativeResize="0">
            <a:picLocks noGrp="1"/>
          </p:cNvPicPr>
          <p:nvPr>
            <p:ph type="body" idx="1"/>
          </p:nvPr>
        </p:nvPicPr>
        <p:blipFill rotWithShape="1">
          <a:blip r:embed="rId3">
            <a:alphaModFix/>
          </a:blip>
          <a:stretch/>
        </p:blipFill>
        <p:spPr>
          <a:xfrm>
            <a:off x="2514910" y="1825625"/>
            <a:ext cx="4114179" cy="435133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DB02-4A6C-2DAF-8EA7-AC35D1BC94E0}"/>
              </a:ext>
            </a:extLst>
          </p:cNvPr>
          <p:cNvSpPr>
            <a:spLocks noGrp="1"/>
          </p:cNvSpPr>
          <p:nvPr>
            <p:ph type="title"/>
          </p:nvPr>
        </p:nvSpPr>
        <p:spPr>
          <a:xfrm>
            <a:off x="66102" y="1131094"/>
            <a:ext cx="8890612" cy="994172"/>
          </a:xfrm>
        </p:spPr>
        <p:txBody>
          <a:bodyPr>
            <a:normAutofit/>
          </a:bodyPr>
          <a:lstStyle/>
          <a:p>
            <a:pPr algn="ctr"/>
            <a:r>
              <a:rPr lang="en-US" sz="2400" b="1" dirty="0"/>
              <a:t> When does a patient develop Respiratory Failure?</a:t>
            </a:r>
          </a:p>
        </p:txBody>
      </p:sp>
      <p:sp>
        <p:nvSpPr>
          <p:cNvPr id="3" name="Content Placeholder 2">
            <a:extLst>
              <a:ext uri="{FF2B5EF4-FFF2-40B4-BE49-F238E27FC236}">
                <a16:creationId xmlns:a16="http://schemas.microsoft.com/office/drawing/2014/main" id="{FF54407C-1426-6463-A17A-6281A1D50710}"/>
              </a:ext>
            </a:extLst>
          </p:cNvPr>
          <p:cNvSpPr>
            <a:spLocks noGrp="1"/>
          </p:cNvSpPr>
          <p:nvPr>
            <p:ph type="body" idx="1"/>
          </p:nvPr>
        </p:nvSpPr>
        <p:spPr/>
        <p:txBody>
          <a:bodyPr>
            <a:normAutofit fontScale="77500" lnSpcReduction="20000"/>
          </a:bodyPr>
          <a:lstStyle/>
          <a:p>
            <a:pPr marL="0" indent="0">
              <a:buNone/>
            </a:pPr>
            <a:r>
              <a:rPr lang="en-US" dirty="0"/>
              <a:t>Respiratory failure occurs when </a:t>
            </a:r>
            <a:r>
              <a:rPr lang="en-US" b="1" dirty="0"/>
              <a:t>oxygenation</a:t>
            </a:r>
            <a:r>
              <a:rPr lang="en-US" dirty="0"/>
              <a:t> and </a:t>
            </a:r>
            <a:r>
              <a:rPr lang="en-US" b="1" dirty="0"/>
              <a:t>ventilation</a:t>
            </a:r>
            <a:r>
              <a:rPr lang="en-US" dirty="0"/>
              <a:t> are</a:t>
            </a:r>
          </a:p>
          <a:p>
            <a:pPr marL="0" indent="0">
              <a:buNone/>
            </a:pPr>
            <a:r>
              <a:rPr lang="en-US" u="sng" dirty="0">
                <a:solidFill>
                  <a:srgbClr val="FF0000"/>
                </a:solidFill>
              </a:rPr>
              <a:t>insufficient</a:t>
            </a:r>
            <a:r>
              <a:rPr lang="en-US" dirty="0"/>
              <a:t> to meet the </a:t>
            </a:r>
            <a:r>
              <a:rPr lang="en-US" b="1" dirty="0"/>
              <a:t>metabolic demands </a:t>
            </a:r>
            <a:r>
              <a:rPr lang="en-US" dirty="0"/>
              <a:t>of the body as the respiratory system fails in oxygenation or carbon dioxide elimination or both.</a:t>
            </a:r>
          </a:p>
          <a:p>
            <a:pPr marL="0" indent="0">
              <a:buNone/>
            </a:pPr>
            <a:endParaRPr lang="en-US" dirty="0"/>
          </a:p>
          <a:p>
            <a:pPr marL="0" indent="0">
              <a:buNone/>
            </a:pPr>
            <a:r>
              <a:rPr lang="en-US" dirty="0"/>
              <a:t>The patient's </a:t>
            </a:r>
            <a:r>
              <a:rPr lang="en-US" u="sng" dirty="0"/>
              <a:t>general state</a:t>
            </a:r>
            <a:r>
              <a:rPr lang="en-US" dirty="0"/>
              <a:t>, </a:t>
            </a:r>
            <a:r>
              <a:rPr lang="en-US" u="sng" dirty="0"/>
              <a:t>respiratory effort</a:t>
            </a:r>
            <a:r>
              <a:rPr lang="en-US" dirty="0"/>
              <a:t>, and the potential for impending </a:t>
            </a:r>
            <a:r>
              <a:rPr lang="en-US" u="sng" dirty="0"/>
              <a:t>exhaustion</a:t>
            </a:r>
            <a:r>
              <a:rPr lang="en-US" dirty="0"/>
              <a:t> are more </a:t>
            </a:r>
            <a:r>
              <a:rPr lang="en-US" b="1" dirty="0">
                <a:solidFill>
                  <a:srgbClr val="FF0000"/>
                </a:solidFill>
              </a:rPr>
              <a:t>important indicators </a:t>
            </a:r>
            <a:r>
              <a:rPr lang="en-US" dirty="0"/>
              <a:t>than ABG values.</a:t>
            </a:r>
          </a:p>
          <a:p>
            <a:pPr marL="0" indent="0">
              <a:buNone/>
            </a:pPr>
            <a:endParaRPr lang="en-US" dirty="0"/>
          </a:p>
          <a:p>
            <a:pPr marL="0" indent="0">
              <a:buNone/>
            </a:pPr>
            <a:r>
              <a:rPr lang="en-US" dirty="0"/>
              <a:t>RF is diagnosed when the patient’s respiratory system loses the ability to provide sufficient oxygen to the blood, and hypoxemia develops, or when the patient is unable to adequately ventilate, and hypercarbia and hypoxemia develop.</a:t>
            </a:r>
          </a:p>
        </p:txBody>
      </p:sp>
    </p:spTree>
    <p:extLst>
      <p:ext uri="{BB962C8B-B14F-4D97-AF65-F5344CB8AC3E}">
        <p14:creationId xmlns:p14="http://schemas.microsoft.com/office/powerpoint/2010/main" val="62023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928"/>
        <p:cNvGrpSpPr/>
        <p:nvPr/>
      </p:nvGrpSpPr>
      <p:grpSpPr>
        <a:xfrm>
          <a:off x="0" y="0"/>
          <a:ext cx="0" cy="0"/>
          <a:chOff x="0" y="0"/>
          <a:chExt cx="0" cy="0"/>
        </a:xfrm>
      </p:grpSpPr>
      <p:sp>
        <p:nvSpPr>
          <p:cNvPr id="929" name="Google Shape;929;p2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ct val="100000"/>
              <a:buFont typeface="Algerian"/>
              <a:buNone/>
            </a:pPr>
            <a:r>
              <a:rPr lang="en-US">
                <a:latin typeface="Algerian"/>
                <a:ea typeface="Algerian"/>
                <a:cs typeface="Algerian"/>
                <a:sym typeface="Algerian"/>
              </a:rPr>
              <a:t>2- Diffusion</a:t>
            </a:r>
            <a:br>
              <a:rPr lang="en-US"/>
            </a:br>
            <a:endParaRPr/>
          </a:p>
        </p:txBody>
      </p:sp>
      <p:sp>
        <p:nvSpPr>
          <p:cNvPr id="930" name="Google Shape;930;p25"/>
          <p:cNvSpPr txBox="1">
            <a:spLocks noGrp="1"/>
          </p:cNvSpPr>
          <p:nvPr>
            <p:ph type="body" idx="1"/>
          </p:nvPr>
        </p:nvSpPr>
        <p:spPr>
          <a:xfrm>
            <a:off x="467544" y="980728"/>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t>Diffusion limitation is the impairment of transfer of oxygen at the alveolar-capillary membrane.  This can result from alveolar or interstitial inflammation and fibrosis. Diffusion limitation usually coexists with V/Q mismatch.</a:t>
            </a:r>
            <a:endParaRPr/>
          </a:p>
        </p:txBody>
      </p:sp>
      <p:sp>
        <p:nvSpPr>
          <p:cNvPr id="931" name="Google Shape;931;p25"/>
          <p:cNvSpPr txBox="1"/>
          <p:nvPr/>
        </p:nvSpPr>
        <p:spPr>
          <a:xfrm>
            <a:off x="479848" y="3645024"/>
            <a:ext cx="8229600" cy="4525963"/>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rgbClr val="FF0000"/>
              </a:buClr>
              <a:buSzPts val="2800"/>
              <a:buFont typeface="Arial"/>
              <a:buChar char="•"/>
            </a:pPr>
            <a:r>
              <a:rPr lang="en-US" sz="2800" b="1">
                <a:solidFill>
                  <a:srgbClr val="FF0000"/>
                </a:solidFill>
                <a:latin typeface="Calibri"/>
                <a:ea typeface="Calibri"/>
                <a:cs typeface="Calibri"/>
                <a:sym typeface="Calibri"/>
              </a:rPr>
              <a:t>Causes of  V/Q mismatch and impaired gas exchange:</a:t>
            </a:r>
            <a:endParaRPr/>
          </a:p>
          <a:p>
            <a:pPr marL="342900" marR="0" lvl="0" indent="-342900" algn="l" rtl="0">
              <a:spcBef>
                <a:spcPts val="40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Pulmonary conditions that involve the bronchi </a:t>
            </a:r>
            <a:r>
              <a:rPr lang="en-US" sz="2000" b="1">
                <a:solidFill>
                  <a:schemeClr val="dk1"/>
                </a:solidFill>
                <a:latin typeface="Calibri"/>
                <a:ea typeface="Calibri"/>
                <a:cs typeface="Calibri"/>
                <a:sym typeface="Calibri"/>
              </a:rPr>
              <a:t>(eg, status asthmaticus and bronchiolitis)</a:t>
            </a:r>
            <a:endParaRPr/>
          </a:p>
          <a:p>
            <a:pPr marL="342900" marR="0" lvl="0" indent="-342900" algn="l" rtl="0">
              <a:spcBef>
                <a:spcPts val="40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342900" marR="0" lvl="0" indent="-342900" algn="l" rtl="0">
              <a:spcBef>
                <a:spcPts val="40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inflammation or infection of the parenchyma</a:t>
            </a:r>
            <a:endParaRPr/>
          </a:p>
          <a:p>
            <a:pPr marL="342900" marR="0" lvl="0" indent="-342900" algn="l" rtl="0">
              <a:spcBef>
                <a:spcPts val="400"/>
              </a:spcBef>
              <a:spcAft>
                <a:spcPts val="0"/>
              </a:spcAft>
              <a:buClr>
                <a:schemeClr val="dk1"/>
              </a:buClr>
              <a:buSzPts val="2000"/>
              <a:buFont typeface="Arial"/>
              <a:buNone/>
            </a:pPr>
            <a:r>
              <a:rPr lang="en-US" sz="2000" b="1">
                <a:solidFill>
                  <a:schemeClr val="dk1"/>
                </a:solidFill>
                <a:latin typeface="Calibri"/>
                <a:ea typeface="Calibri"/>
                <a:cs typeface="Calibri"/>
                <a:sym typeface="Calibri"/>
              </a:rPr>
              <a:t>(eg, pneumonia, aspiration, cystic fibrosis, and ciliary dysmotility)</a:t>
            </a:r>
            <a:endParaRPr/>
          </a:p>
          <a:p>
            <a:pPr marL="342900" marR="0" lvl="0" indent="-342900" algn="l" rtl="0">
              <a:spcBef>
                <a:spcPts val="64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26"/>
          <p:cNvSpPr txBox="1">
            <a:spLocks noGrp="1"/>
          </p:cNvSpPr>
          <p:nvPr>
            <p:ph type="title"/>
          </p:nvPr>
        </p:nvSpPr>
        <p:spPr>
          <a:xfrm>
            <a:off x="467544" y="-387424"/>
            <a:ext cx="7467600" cy="1143000"/>
          </a:xfrm>
          <a:prstGeom prst="rect">
            <a:avLst/>
          </a:prstGeom>
          <a:noFill/>
          <a:ln>
            <a:noFill/>
          </a:ln>
        </p:spPr>
        <p:txBody>
          <a:bodyPr spcFirstLastPara="1" wrap="square" lIns="91425" tIns="45700" rIns="91425" bIns="45700" anchor="b" anchorCtr="0">
            <a:normAutofit/>
          </a:bodyPr>
          <a:lstStyle/>
          <a:p>
            <a:pPr marL="0" lvl="0" indent="0" algn="l" rtl="1">
              <a:spcBef>
                <a:spcPts val="0"/>
              </a:spcBef>
              <a:spcAft>
                <a:spcPts val="0"/>
              </a:spcAft>
              <a:buClr>
                <a:schemeClr val="dk2"/>
              </a:buClr>
              <a:buSzPts val="3000"/>
              <a:buFont typeface="Century Schoolbook"/>
              <a:buNone/>
            </a:pPr>
            <a:r>
              <a:rPr lang="en-US" b="1"/>
              <a:t>Diffusion</a:t>
            </a:r>
            <a:endParaRPr/>
          </a:p>
        </p:txBody>
      </p:sp>
      <p:sp>
        <p:nvSpPr>
          <p:cNvPr id="937" name="Google Shape;937;p26"/>
          <p:cNvSpPr txBox="1">
            <a:spLocks noGrp="1"/>
          </p:cNvSpPr>
          <p:nvPr>
            <p:ph type="body" idx="1"/>
          </p:nvPr>
        </p:nvSpPr>
        <p:spPr>
          <a:xfrm>
            <a:off x="457200" y="836712"/>
            <a:ext cx="8291264" cy="5637240"/>
          </a:xfrm>
          <a:prstGeom prst="rect">
            <a:avLst/>
          </a:prstGeom>
          <a:noFill/>
          <a:ln>
            <a:noFill/>
          </a:ln>
        </p:spPr>
        <p:txBody>
          <a:bodyPr spcFirstLastPara="1" wrap="square" lIns="91425" tIns="45700" rIns="91425" bIns="45700" anchor="t" anchorCtr="0">
            <a:normAutofit lnSpcReduction="10000"/>
          </a:bodyPr>
          <a:lstStyle/>
          <a:p>
            <a:pPr marL="274320" lvl="0" indent="-274320" algn="l" rtl="0">
              <a:spcBef>
                <a:spcPts val="0"/>
              </a:spcBef>
              <a:spcAft>
                <a:spcPts val="0"/>
              </a:spcAft>
              <a:buSzPts val="1680"/>
              <a:buChar char="🞆"/>
            </a:pPr>
            <a:r>
              <a:rPr lang="en-US"/>
              <a:t>Even if ventilation and perfusion are matched, gas exchange requires diffusion across the interstitial space between alveoli and pulmonary capillaries. Under normal conditions, there is sufficient time for the pulmonary capillary blood to equilibrate with alveolar gas across the interstitial space. When the interstitial space is filled with inflammatory cells or fluid, diffusion is impaired. Because the diffusion capacity of CO2 is 20 times greater than that of O2 , diffusion defects manifest as hypoxemia rather than hypercarbia. Even with the administration of 100% oxygen, PAO 2 increases to approximately 660 mm Hg from 100 mm Hg at sea level, and the concentration gradient for diffusion of O2 is increased by only 6.6 times.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27"/>
          <p:cNvSpPr txBox="1">
            <a:spLocks noGrp="1"/>
          </p:cNvSpPr>
          <p:nvPr>
            <p:ph type="body" idx="1"/>
          </p:nvPr>
        </p:nvSpPr>
        <p:spPr>
          <a:xfrm>
            <a:off x="-635" y="916345"/>
            <a:ext cx="8291264" cy="6480720"/>
          </a:xfrm>
          <a:prstGeom prst="rect">
            <a:avLst/>
          </a:prstGeom>
          <a:noFill/>
          <a:ln>
            <a:noFill/>
          </a:ln>
        </p:spPr>
        <p:txBody>
          <a:bodyPr spcFirstLastPara="1" wrap="square" lIns="91425" tIns="45700" rIns="91425" bIns="45700" anchor="t" anchorCtr="0">
            <a:normAutofit/>
          </a:bodyPr>
          <a:lstStyle/>
          <a:p>
            <a:pPr marL="274320" lvl="0" indent="-274320" algn="l" rtl="0">
              <a:spcBef>
                <a:spcPts val="0"/>
              </a:spcBef>
              <a:spcAft>
                <a:spcPts val="0"/>
              </a:spcAft>
              <a:buSzPts val="1680"/>
              <a:buChar char="🞆"/>
            </a:pPr>
            <a:r>
              <a:rPr lang="en-US"/>
              <a:t>Therefore, with diffusion defects, lethal hypoxemia will set in before clinically significant CO2 retention results. In fact, in such situations, PaCO 2 is often decreased because of the hyperventilation that accompanies hypoxemia. Presence of hypercarbia in diseases that impair diffusion is indicative of alveolar hypoventilation from coexisting airway obstruction, exhaustion, or CNS depression. Examples of disease that impair diffusion are interstitial pneumonia, ARDS, scleroderma, and pulmonary lymphangiectasia.</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28"/>
          <p:cNvSpPr txBox="1">
            <a:spLocks noGrp="1"/>
          </p:cNvSpPr>
          <p:nvPr>
            <p:ph type="title"/>
          </p:nvPr>
        </p:nvSpPr>
        <p:spPr>
          <a:xfrm>
            <a:off x="467544" y="-315416"/>
            <a:ext cx="7467600" cy="1143000"/>
          </a:xfrm>
          <a:prstGeom prst="rect">
            <a:avLst/>
          </a:prstGeom>
          <a:noFill/>
          <a:ln>
            <a:noFill/>
          </a:ln>
        </p:spPr>
        <p:txBody>
          <a:bodyPr spcFirstLastPara="1" wrap="square" lIns="91425" tIns="45700" rIns="91425" bIns="45700" anchor="b" anchorCtr="0">
            <a:normAutofit/>
          </a:bodyPr>
          <a:lstStyle/>
          <a:p>
            <a:pPr marL="0" lvl="0" indent="0" algn="ctr" rtl="1">
              <a:spcBef>
                <a:spcPts val="0"/>
              </a:spcBef>
              <a:spcAft>
                <a:spcPts val="0"/>
              </a:spcAft>
              <a:buClr>
                <a:schemeClr val="dk2"/>
              </a:buClr>
              <a:buSzPts val="3000"/>
              <a:buFont typeface="Century Schoolbook"/>
              <a:buNone/>
            </a:pPr>
            <a:r>
              <a:rPr lang="en-US"/>
              <a:t>Summary </a:t>
            </a:r>
            <a:endParaRPr/>
          </a:p>
        </p:txBody>
      </p:sp>
      <p:sp>
        <p:nvSpPr>
          <p:cNvPr id="949" name="Google Shape;949;p28"/>
          <p:cNvSpPr txBox="1">
            <a:spLocks noGrp="1"/>
          </p:cNvSpPr>
          <p:nvPr>
            <p:ph type="body" idx="1"/>
          </p:nvPr>
        </p:nvSpPr>
        <p:spPr>
          <a:xfrm>
            <a:off x="179512" y="980728"/>
            <a:ext cx="8964488" cy="5877272"/>
          </a:xfrm>
          <a:prstGeom prst="rect">
            <a:avLst/>
          </a:prstGeom>
          <a:noFill/>
          <a:ln>
            <a:noFill/>
          </a:ln>
        </p:spPr>
        <p:txBody>
          <a:bodyPr spcFirstLastPara="1" wrap="square" lIns="91425" tIns="45700" rIns="91425" bIns="45700" anchor="t" anchorCtr="0">
            <a:normAutofit fontScale="92500" lnSpcReduction="20000"/>
          </a:bodyPr>
          <a:lstStyle/>
          <a:p>
            <a:pPr marL="274320" lvl="0" indent="-274320" algn="l" rtl="0">
              <a:spcBef>
                <a:spcPts val="0"/>
              </a:spcBef>
              <a:spcAft>
                <a:spcPts val="0"/>
              </a:spcAft>
              <a:buSzPct val="70000"/>
              <a:buChar char="🞆"/>
            </a:pPr>
            <a:r>
              <a:rPr lang="en-US"/>
              <a:t>Respiration involves the nervous, cardiovascular, musculoskeletal , and respiratory systems.</a:t>
            </a:r>
            <a:endParaRPr/>
          </a:p>
          <a:p>
            <a:pPr marL="274320" lvl="0" indent="-274320" algn="l" rtl="0">
              <a:spcBef>
                <a:spcPts val="600"/>
              </a:spcBef>
              <a:spcAft>
                <a:spcPts val="0"/>
              </a:spcAft>
              <a:buSzPct val="70000"/>
              <a:buChar char="🞆"/>
            </a:pPr>
            <a:r>
              <a:rPr lang="en-US"/>
              <a:t>The causes of respiratory failure can come from any of these systems and are expansive . </a:t>
            </a:r>
            <a:endParaRPr/>
          </a:p>
          <a:p>
            <a:pPr marL="274320" lvl="0" indent="-274320" algn="l" rtl="0">
              <a:spcBef>
                <a:spcPts val="600"/>
              </a:spcBef>
              <a:spcAft>
                <a:spcPts val="0"/>
              </a:spcAft>
              <a:buSzPct val="70000"/>
              <a:buChar char="🞆"/>
            </a:pPr>
            <a:r>
              <a:rPr lang="en-US"/>
              <a:t>The pathophysiologic mechanisms that lead to respiratory failure involve primarily either V/Q mismatch or impairment of oxygen transfer at the alveolar-capillary membrane.</a:t>
            </a:r>
            <a:endParaRPr/>
          </a:p>
          <a:p>
            <a:pPr marL="274320" lvl="0" indent="-274320" algn="l" rtl="0">
              <a:spcBef>
                <a:spcPts val="600"/>
              </a:spcBef>
              <a:spcAft>
                <a:spcPts val="0"/>
              </a:spcAft>
              <a:buSzPct val="70000"/>
              <a:buChar char="🞆"/>
            </a:pPr>
            <a:r>
              <a:rPr lang="en-US"/>
              <a:t>A high V/Q ratio is when the alveoli are well ventilated but are not well perfused. High V/Q ratios act like dead space . </a:t>
            </a:r>
            <a:endParaRPr/>
          </a:p>
          <a:p>
            <a:pPr marL="274320" lvl="0" indent="-274320" algn="l" rtl="0">
              <a:spcBef>
                <a:spcPts val="600"/>
              </a:spcBef>
              <a:spcAft>
                <a:spcPts val="0"/>
              </a:spcAft>
              <a:buSzPct val="70000"/>
              <a:buChar char="🞆"/>
            </a:pPr>
            <a:r>
              <a:rPr lang="en-US"/>
              <a:t>A low V/Q ratio is when the alveoli units are well perfused but are not well ventilated. Low V/Q ratios act like shunts.</a:t>
            </a:r>
            <a:endParaRPr/>
          </a:p>
          <a:p>
            <a:pPr marL="274320" lvl="0" indent="-274320" algn="l" rtl="0">
              <a:spcBef>
                <a:spcPts val="600"/>
              </a:spcBef>
              <a:spcAft>
                <a:spcPts val="0"/>
              </a:spcAft>
              <a:buSzPct val="70000"/>
              <a:buChar char="🞆"/>
            </a:pPr>
            <a:r>
              <a:rPr lang="en-US"/>
              <a:t>These 2 common pathophysiologic mechanisms of respiratory failure are observed in a variety of diseases. Pulmonary conditions that involve the bronchi (eg, status asthmaticus and bronchiolitis) or inflammation or infection of the parenchyma (eg, pneumonia, aspiration, cystic fibrosis, and ciliary dysmotility) result in airway obstruction and/or parenchymal loss, leading to V/Q mismatch and impaired gas exchange.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953"/>
        <p:cNvGrpSpPr/>
        <p:nvPr/>
      </p:nvGrpSpPr>
      <p:grpSpPr>
        <a:xfrm>
          <a:off x="0" y="0"/>
          <a:ext cx="0" cy="0"/>
          <a:chOff x="0" y="0"/>
          <a:chExt cx="0" cy="0"/>
        </a:xfrm>
      </p:grpSpPr>
      <p:sp>
        <p:nvSpPr>
          <p:cNvPr id="954" name="Google Shape;954;p2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***Asthma and respiratory failure </a:t>
            </a:r>
            <a:endParaRPr/>
          </a:p>
        </p:txBody>
      </p:sp>
      <p:sp>
        <p:nvSpPr>
          <p:cNvPr id="955" name="Google Shape;955;p29"/>
          <p:cNvSpPr txBox="1">
            <a:spLocks noGrp="1"/>
          </p:cNvSpPr>
          <p:nvPr>
            <p:ph type="body" idx="1"/>
          </p:nvPr>
        </p:nvSpPr>
        <p:spPr>
          <a:prstGeom prst="rect">
            <a:avLst/>
          </a:prstGeom>
          <a:noFill/>
          <a:ln>
            <a:noFill/>
          </a:ln>
        </p:spPr>
        <p:txBody>
          <a:bodyPr spcFirstLastPara="1" wrap="square" lIns="91425" tIns="45700" rIns="91425" bIns="45700" anchor="t" anchorCtr="0">
            <a:normAutofit fontScale="77500" lnSpcReduction="20000"/>
          </a:bodyPr>
          <a:lstStyle/>
          <a:p>
            <a:pPr marL="342900" lvl="0" indent="-342900" algn="l" rtl="0">
              <a:spcBef>
                <a:spcPts val="0"/>
              </a:spcBef>
              <a:spcAft>
                <a:spcPts val="0"/>
              </a:spcAft>
              <a:buClr>
                <a:schemeClr val="dk1"/>
              </a:buClr>
              <a:buSzPct val="100000"/>
              <a:buChar char="•"/>
            </a:pPr>
            <a:r>
              <a:rPr lang="en-US"/>
              <a:t>Specifically, status asthmaticus occurs because of progression of </a:t>
            </a:r>
            <a:r>
              <a:rPr lang="en-US" b="1"/>
              <a:t>airway inflammation, bronchospasm, and mucous plugging during days to weeks or sudden onset of asphyxia from  bronchospasm</a:t>
            </a:r>
            <a:endParaRPr b="1"/>
          </a:p>
          <a:p>
            <a:pPr marL="342900" lvl="0" indent="-200660" algn="l" rtl="0">
              <a:spcBef>
                <a:spcPts val="448"/>
              </a:spcBef>
              <a:spcAft>
                <a:spcPts val="0"/>
              </a:spcAft>
              <a:buClr>
                <a:schemeClr val="dk1"/>
              </a:buClr>
              <a:buSzPct val="100000"/>
              <a:buNone/>
            </a:pPr>
            <a:endParaRPr b="1"/>
          </a:p>
          <a:p>
            <a:pPr marL="342900" lvl="0" indent="-342900" algn="l" rtl="0">
              <a:spcBef>
                <a:spcPts val="448"/>
              </a:spcBef>
              <a:spcAft>
                <a:spcPts val="0"/>
              </a:spcAft>
              <a:buClr>
                <a:schemeClr val="dk1"/>
              </a:buClr>
              <a:buSzPct val="100000"/>
              <a:buChar char="•"/>
            </a:pPr>
            <a:r>
              <a:rPr lang="en-US"/>
              <a:t>In either case, airway obstruction </a:t>
            </a:r>
            <a:r>
              <a:rPr lang="en-US" b="1"/>
              <a:t>causes  V/Q mismatch, incomplete alveolar gas exchange, and lung hyperinflation</a:t>
            </a:r>
            <a:endParaRPr/>
          </a:p>
          <a:p>
            <a:pPr marL="342900" lvl="0" indent="-200660" algn="l" rtl="0">
              <a:spcBef>
                <a:spcPts val="448"/>
              </a:spcBef>
              <a:spcAft>
                <a:spcPts val="0"/>
              </a:spcAft>
              <a:buClr>
                <a:schemeClr val="dk1"/>
              </a:buClr>
              <a:buSzPct val="100000"/>
              <a:buNone/>
            </a:pPr>
            <a:endParaRPr b="1"/>
          </a:p>
          <a:p>
            <a:pPr marL="342900" lvl="0" indent="-342900" algn="l" rtl="0">
              <a:spcBef>
                <a:spcPts val="448"/>
              </a:spcBef>
              <a:spcAft>
                <a:spcPts val="0"/>
              </a:spcAft>
              <a:buClr>
                <a:schemeClr val="dk1"/>
              </a:buClr>
              <a:buSzPct val="100000"/>
              <a:buChar char="•"/>
            </a:pPr>
            <a:r>
              <a:rPr lang="en-US" b="1"/>
              <a:t>End-expiratory alveolar pressure increases </a:t>
            </a:r>
            <a:r>
              <a:rPr lang="en-US"/>
              <a:t>as a result, creating an </a:t>
            </a:r>
            <a:r>
              <a:rPr lang="en-US" b="1"/>
              <a:t>autopositive end-expiratory pressure state</a:t>
            </a:r>
            <a:r>
              <a:rPr lang="en-US"/>
              <a:t>.</a:t>
            </a:r>
            <a:endParaRPr/>
          </a:p>
          <a:p>
            <a:pPr marL="342900" lvl="0" indent="-200660" algn="l" rtl="0">
              <a:spcBef>
                <a:spcPts val="448"/>
              </a:spcBef>
              <a:spcAft>
                <a:spcPts val="0"/>
              </a:spcAft>
              <a:buClr>
                <a:schemeClr val="dk1"/>
              </a:buClr>
              <a:buSzPct val="100000"/>
              <a:buNone/>
            </a:pPr>
            <a:endParaRPr/>
          </a:p>
          <a:p>
            <a:pPr marL="342900" lvl="0" indent="-342900" algn="l" rtl="0">
              <a:spcBef>
                <a:spcPts val="448"/>
              </a:spcBef>
              <a:spcAft>
                <a:spcPts val="0"/>
              </a:spcAft>
              <a:buClr>
                <a:schemeClr val="dk1"/>
              </a:buClr>
              <a:buSzPct val="100000"/>
              <a:buChar char="•"/>
            </a:pPr>
            <a:r>
              <a:rPr lang="en-US"/>
              <a:t> </a:t>
            </a:r>
            <a:r>
              <a:rPr lang="en-US" b="1"/>
              <a:t>Work of breathing is increased </a:t>
            </a:r>
            <a:r>
              <a:rPr lang="en-US"/>
              <a:t>to overcome the autopositive end-expiratory pressure for inspiratory flow to occur,eventually leading </a:t>
            </a:r>
            <a:r>
              <a:rPr lang="en-US" b="1"/>
              <a:t>to inspiratory muscle fatigue and respiratory failure</a:t>
            </a:r>
            <a:r>
              <a:rPr lang="en-US"/>
              <a:t>. </a:t>
            </a:r>
            <a:endParaRPr/>
          </a:p>
          <a:p>
            <a:pPr marL="342900" lvl="0" indent="-200660" algn="l" rtl="0">
              <a:spcBef>
                <a:spcPts val="448"/>
              </a:spcBef>
              <a:spcAft>
                <a:spcPts val="0"/>
              </a:spcAft>
              <a:buClr>
                <a:schemeClr val="dk1"/>
              </a:buClr>
              <a:buSzPct val="100000"/>
              <a:buNone/>
            </a:pPr>
            <a:endParaRPr b="1"/>
          </a:p>
          <a:p>
            <a:pPr marL="342900" lvl="0" indent="-200660" algn="l" rtl="0">
              <a:spcBef>
                <a:spcPts val="448"/>
              </a:spcBef>
              <a:spcAft>
                <a:spcPts val="0"/>
              </a:spcAft>
              <a:buClr>
                <a:schemeClr val="dk1"/>
              </a:buClr>
              <a:buSzPct val="100000"/>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959"/>
        <p:cNvGrpSpPr/>
        <p:nvPr/>
      </p:nvGrpSpPr>
      <p:grpSpPr>
        <a:xfrm>
          <a:off x="0" y="0"/>
          <a:ext cx="0" cy="0"/>
          <a:chOff x="0" y="0"/>
          <a:chExt cx="0" cy="0"/>
        </a:xfrm>
      </p:grpSpPr>
      <p:sp>
        <p:nvSpPr>
          <p:cNvPr id="960" name="Google Shape;960;p30"/>
          <p:cNvSpPr txBox="1">
            <a:spLocks noGrp="1"/>
          </p:cNvSpPr>
          <p:nvPr>
            <p:ph type="title"/>
          </p:nvPr>
        </p:nvSpPr>
        <p:spPr>
          <a:xfrm>
            <a:off x="26495" y="188640"/>
            <a:ext cx="8793977"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***Cystic fibrosis and respiratory failure</a:t>
            </a:r>
            <a:endParaRPr/>
          </a:p>
        </p:txBody>
      </p:sp>
      <p:sp>
        <p:nvSpPr>
          <p:cNvPr id="961" name="Google Shape;961;p30"/>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Clr>
                <a:schemeClr val="dk1"/>
              </a:buClr>
              <a:buSzPct val="100000"/>
              <a:buChar char="•"/>
            </a:pPr>
            <a:r>
              <a:rPr lang="en-US"/>
              <a:t>In cystic fibrosis, similarly, an </a:t>
            </a:r>
            <a:r>
              <a:rPr lang="en-US" b="1"/>
              <a:t>acute pulmonary exacerbation can result in airway obstruction and mucous plugging,</a:t>
            </a:r>
            <a:r>
              <a:rPr lang="en-US"/>
              <a:t> leading </a:t>
            </a:r>
            <a:r>
              <a:rPr lang="en-US" b="1"/>
              <a:t>to V/Q mismatch and reduced functional residual capacity</a:t>
            </a:r>
            <a:endParaRPr/>
          </a:p>
          <a:p>
            <a:pPr marL="342900" lvl="0" indent="-342900" algn="l" rtl="0">
              <a:spcBef>
                <a:spcPts val="496"/>
              </a:spcBef>
              <a:spcAft>
                <a:spcPts val="0"/>
              </a:spcAft>
              <a:buClr>
                <a:schemeClr val="dk1"/>
              </a:buClr>
              <a:buSzPct val="100000"/>
              <a:buNone/>
            </a:pPr>
            <a:endParaRPr b="1"/>
          </a:p>
          <a:p>
            <a:pPr marL="342900" lvl="0" indent="-342900" algn="l" rtl="0">
              <a:spcBef>
                <a:spcPts val="496"/>
              </a:spcBef>
              <a:spcAft>
                <a:spcPts val="0"/>
              </a:spcAft>
              <a:buClr>
                <a:schemeClr val="dk1"/>
              </a:buClr>
              <a:buSzPct val="100000"/>
              <a:buChar char="•"/>
            </a:pPr>
            <a:r>
              <a:rPr lang="en-US" b="1"/>
              <a:t>Increased work of breathing </a:t>
            </a:r>
            <a:r>
              <a:rPr lang="en-US"/>
              <a:t>results in</a:t>
            </a:r>
            <a:r>
              <a:rPr lang="en-US" b="1"/>
              <a:t> respiratory muscle fatigue</a:t>
            </a:r>
            <a:r>
              <a:rPr lang="en-US"/>
              <a:t>, leading to </a:t>
            </a:r>
            <a:r>
              <a:rPr lang="en-US" b="1"/>
              <a:t>hypoventilation, hypercarbia, and respiratory failure</a:t>
            </a:r>
            <a:r>
              <a:rPr lang="en-US"/>
              <a:t>. </a:t>
            </a:r>
            <a:endParaRPr/>
          </a:p>
          <a:p>
            <a:pPr marL="342900" lvl="0" indent="-342900" algn="l" rtl="0">
              <a:spcBef>
                <a:spcPts val="496"/>
              </a:spcBef>
              <a:spcAft>
                <a:spcPts val="0"/>
              </a:spcAft>
              <a:buClr>
                <a:schemeClr val="dk1"/>
              </a:buClr>
              <a:buSzPct val="100000"/>
              <a:buNone/>
            </a:pPr>
            <a:endParaRPr/>
          </a:p>
          <a:p>
            <a:pPr marL="342900" lvl="0" indent="-342900" algn="l" rtl="0">
              <a:spcBef>
                <a:spcPts val="496"/>
              </a:spcBef>
              <a:spcAft>
                <a:spcPts val="0"/>
              </a:spcAft>
              <a:buClr>
                <a:schemeClr val="dk1"/>
              </a:buClr>
              <a:buSzPct val="100000"/>
              <a:buChar char="•"/>
            </a:pPr>
            <a:r>
              <a:rPr lang="en-US"/>
              <a:t>In addition to V/Q mismatch, </a:t>
            </a:r>
            <a:r>
              <a:rPr lang="en-US" b="1"/>
              <a:t>impairment of gas exchange at the alveolarcapillary membrane </a:t>
            </a:r>
            <a:r>
              <a:rPr lang="en-US"/>
              <a:t>is observed in progressive cystic fibrosis disease with pulmonary fibrosis and destruction</a:t>
            </a:r>
            <a:endParaRPr/>
          </a:p>
          <a:p>
            <a:pPr marL="342900" lvl="0" indent="-185420" algn="l" rtl="0">
              <a:spcBef>
                <a:spcPts val="496"/>
              </a:spcBef>
              <a:spcAft>
                <a:spcPts val="0"/>
              </a:spcAft>
              <a:buClr>
                <a:schemeClr val="dk1"/>
              </a:buClr>
              <a:buSzPct val="100000"/>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965"/>
        <p:cNvGrpSpPr/>
        <p:nvPr/>
      </p:nvGrpSpPr>
      <p:grpSpPr>
        <a:xfrm>
          <a:off x="0" y="0"/>
          <a:ext cx="0" cy="0"/>
          <a:chOff x="0" y="0"/>
          <a:chExt cx="0" cy="0"/>
        </a:xfrm>
      </p:grpSpPr>
      <p:sp>
        <p:nvSpPr>
          <p:cNvPr id="966" name="Google Shape;966;p31"/>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chemeClr val="dk1"/>
              </a:buClr>
              <a:buSzPct val="100000"/>
              <a:buChar char="•"/>
            </a:pPr>
            <a:r>
              <a:rPr lang="en-US" b="1"/>
              <a:t>Another causes</a:t>
            </a:r>
            <a:r>
              <a:rPr lang="en-US"/>
              <a:t>:</a:t>
            </a:r>
            <a:endParaRPr/>
          </a:p>
          <a:p>
            <a:pPr marL="342900" lvl="0" indent="-342900" algn="l" rtl="0">
              <a:spcBef>
                <a:spcPts val="544"/>
              </a:spcBef>
              <a:spcAft>
                <a:spcPts val="0"/>
              </a:spcAft>
              <a:buClr>
                <a:schemeClr val="dk1"/>
              </a:buClr>
              <a:buSzPct val="100000"/>
              <a:buChar char="•"/>
            </a:pPr>
            <a:r>
              <a:rPr lang="en-US"/>
              <a:t>Obstruction from infectious causes</a:t>
            </a:r>
            <a:endParaRPr/>
          </a:p>
          <a:p>
            <a:pPr marL="342900" lvl="0" indent="-342900" algn="l" rtl="0">
              <a:spcBef>
                <a:spcPts val="544"/>
              </a:spcBef>
              <a:spcAft>
                <a:spcPts val="0"/>
              </a:spcAft>
              <a:buClr>
                <a:schemeClr val="dk1"/>
              </a:buClr>
              <a:buSzPct val="100000"/>
              <a:buChar char="•"/>
            </a:pPr>
            <a:r>
              <a:rPr lang="en-US"/>
              <a:t>foreign-body aspiration</a:t>
            </a:r>
            <a:endParaRPr/>
          </a:p>
          <a:p>
            <a:pPr marL="342900" lvl="0" indent="-342900" algn="l" rtl="0">
              <a:spcBef>
                <a:spcPts val="544"/>
              </a:spcBef>
              <a:spcAft>
                <a:spcPts val="0"/>
              </a:spcAft>
              <a:buClr>
                <a:schemeClr val="dk1"/>
              </a:buClr>
              <a:buSzPct val="100000"/>
              <a:buChar char="•"/>
            </a:pPr>
            <a:r>
              <a:rPr lang="en-US"/>
              <a:t>Burn injuries</a:t>
            </a:r>
            <a:endParaRPr/>
          </a:p>
          <a:p>
            <a:pPr marL="342900" lvl="0" indent="-342900" algn="l" rtl="0">
              <a:spcBef>
                <a:spcPts val="544"/>
              </a:spcBef>
              <a:spcAft>
                <a:spcPts val="0"/>
              </a:spcAft>
              <a:buClr>
                <a:schemeClr val="dk1"/>
              </a:buClr>
              <a:buSzPct val="100000"/>
              <a:buChar char="•"/>
            </a:pPr>
            <a:r>
              <a:rPr lang="en-US"/>
              <a:t>Anaphylaxis</a:t>
            </a:r>
            <a:endParaRPr/>
          </a:p>
          <a:p>
            <a:pPr marL="342900" lvl="0" indent="-342900" algn="l" rtl="0">
              <a:spcBef>
                <a:spcPts val="544"/>
              </a:spcBef>
              <a:spcAft>
                <a:spcPts val="0"/>
              </a:spcAft>
              <a:buClr>
                <a:schemeClr val="dk1"/>
              </a:buClr>
              <a:buSzPct val="100000"/>
              <a:buChar char="•"/>
            </a:pPr>
            <a:r>
              <a:rPr lang="en-US"/>
              <a:t>decreased muscle tone from depressed consciousness</a:t>
            </a:r>
            <a:endParaRPr/>
          </a:p>
          <a:p>
            <a:pPr marL="342900" lvl="0" indent="-342900" algn="l" rtl="0">
              <a:spcBef>
                <a:spcPts val="544"/>
              </a:spcBef>
              <a:spcAft>
                <a:spcPts val="0"/>
              </a:spcAft>
              <a:buClr>
                <a:schemeClr val="dk1"/>
              </a:buClr>
              <a:buSzPct val="100000"/>
              <a:buChar char="•"/>
            </a:pPr>
            <a:r>
              <a:rPr lang="en-US"/>
              <a:t>neuromuscular disorders</a:t>
            </a:r>
            <a:endParaRPr/>
          </a:p>
          <a:p>
            <a:pPr marL="342900" lvl="0" indent="-342900" algn="l" rtl="0">
              <a:spcBef>
                <a:spcPts val="544"/>
              </a:spcBef>
              <a:spcAft>
                <a:spcPts val="0"/>
              </a:spcAft>
              <a:buClr>
                <a:schemeClr val="dk1"/>
              </a:buClr>
              <a:buSzPct val="100000"/>
              <a:buChar char="•"/>
            </a:pPr>
            <a:r>
              <a:rPr lang="en-US"/>
              <a:t>CNS disorders( apnea of prematurity head trauma; intracranial bleeding; hypoxic ischemic encephalopathy; and cerebral palsy).</a:t>
            </a:r>
            <a:endParaRPr/>
          </a:p>
          <a:p>
            <a:pPr marL="0" lvl="0" indent="0" algn="l" rtl="0">
              <a:spcBef>
                <a:spcPts val="544"/>
              </a:spcBef>
              <a:spcAft>
                <a:spcPts val="0"/>
              </a:spcAft>
              <a:buClr>
                <a:schemeClr val="dk1"/>
              </a:buClr>
              <a:buSzPct val="100000"/>
              <a:buNone/>
            </a:pPr>
            <a:r>
              <a:rPr lang="en-US"/>
              <a:t> </a:t>
            </a:r>
            <a:endParaRPr/>
          </a:p>
          <a:p>
            <a:pPr marL="342900" lvl="0" indent="-170180" algn="l" rtl="0">
              <a:spcBef>
                <a:spcPts val="544"/>
              </a:spcBef>
              <a:spcAft>
                <a:spcPts val="0"/>
              </a:spcAft>
              <a:buClr>
                <a:schemeClr val="dk1"/>
              </a:buClr>
              <a:buSzPct val="100000"/>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970"/>
        <p:cNvGrpSpPr/>
        <p:nvPr/>
      </p:nvGrpSpPr>
      <p:grpSpPr>
        <a:xfrm>
          <a:off x="0" y="0"/>
          <a:ext cx="0" cy="0"/>
          <a:chOff x="0" y="0"/>
          <a:chExt cx="0" cy="0"/>
        </a:xfrm>
      </p:grpSpPr>
      <p:sp>
        <p:nvSpPr>
          <p:cNvPr id="971" name="Google Shape;971;p3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a:p>
        </p:txBody>
      </p:sp>
      <p:pic>
        <p:nvPicPr>
          <p:cNvPr id="972" name="Google Shape;972;p32"/>
          <p:cNvPicPr preferRelativeResize="0">
            <a:picLocks noGrp="1"/>
          </p:cNvPicPr>
          <p:nvPr>
            <p:ph type="body" idx="1"/>
          </p:nvPr>
        </p:nvPicPr>
        <p:blipFill rotWithShape="1">
          <a:blip r:embed="rId3">
            <a:alphaModFix/>
          </a:blip>
          <a:srcRect l="6284" t="1932" r="4707" b="47121"/>
          <a:stretch/>
        </p:blipFill>
        <p:spPr>
          <a:xfrm>
            <a:off x="0" y="0"/>
            <a:ext cx="4838691" cy="6658053"/>
          </a:xfrm>
          <a:prstGeom prst="rect">
            <a:avLst/>
          </a:prstGeom>
          <a:noFill/>
          <a:ln>
            <a:noFill/>
          </a:ln>
        </p:spPr>
      </p:pic>
      <p:pic>
        <p:nvPicPr>
          <p:cNvPr id="973" name="Google Shape;973;p32"/>
          <p:cNvPicPr preferRelativeResize="0"/>
          <p:nvPr/>
        </p:nvPicPr>
        <p:blipFill rotWithShape="1">
          <a:blip r:embed="rId4">
            <a:alphaModFix/>
          </a:blip>
          <a:srcRect l="6326"/>
          <a:stretch/>
        </p:blipFill>
        <p:spPr>
          <a:xfrm>
            <a:off x="4860033" y="692696"/>
            <a:ext cx="4283968" cy="602024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33"/>
          <p:cNvSpPr txBox="1">
            <a:spLocks noGrp="1"/>
          </p:cNvSpPr>
          <p:nvPr>
            <p:ph type="body" idx="1"/>
          </p:nvPr>
        </p:nvSpPr>
        <p:spPr>
          <a:xfrm>
            <a:off x="539552" y="1916832"/>
            <a:ext cx="8229600" cy="45259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4400"/>
              <a:buNone/>
            </a:pPr>
            <a:r>
              <a:rPr lang="en-US" sz="4400"/>
              <a:t>Approach to patient with respiratory faliure</a:t>
            </a:r>
            <a:endParaRPr sz="4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34"/>
          <p:cNvSpPr txBox="1">
            <a:spLocks noGrp="1"/>
          </p:cNvSpPr>
          <p:nvPr>
            <p:ph type="title"/>
          </p:nvPr>
        </p:nvSpPr>
        <p:spPr>
          <a:xfrm>
            <a:off x="457200" y="274638"/>
            <a:ext cx="7467600" cy="778098"/>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2"/>
              </a:buClr>
              <a:buSzPts val="3000"/>
              <a:buFont typeface="Century Schoolbook"/>
              <a:buNone/>
            </a:pPr>
            <a:r>
              <a:rPr lang="en-US"/>
              <a:t>EMERGENCY</a:t>
            </a:r>
            <a:endParaRPr/>
          </a:p>
        </p:txBody>
      </p:sp>
      <p:sp>
        <p:nvSpPr>
          <p:cNvPr id="984" name="Google Shape;984;p34"/>
          <p:cNvSpPr txBox="1">
            <a:spLocks noGrp="1"/>
          </p:cNvSpPr>
          <p:nvPr>
            <p:ph type="body" idx="1"/>
          </p:nvPr>
        </p:nvSpPr>
        <p:spPr>
          <a:xfrm>
            <a:off x="457200" y="1600200"/>
            <a:ext cx="7571184" cy="4925144"/>
          </a:xfrm>
          <a:prstGeom prst="rect">
            <a:avLst/>
          </a:prstGeom>
          <a:noFill/>
          <a:ln>
            <a:noFill/>
          </a:ln>
        </p:spPr>
        <p:txBody>
          <a:bodyPr spcFirstLastPara="1" wrap="square" lIns="91425" tIns="45700" rIns="91425" bIns="45700" anchor="t" anchorCtr="0">
            <a:normAutofit/>
          </a:bodyPr>
          <a:lstStyle/>
          <a:p>
            <a:pPr marL="274320" lvl="0" indent="-274320" algn="l" rtl="0">
              <a:spcBef>
                <a:spcPts val="0"/>
              </a:spcBef>
              <a:spcAft>
                <a:spcPts val="0"/>
              </a:spcAft>
              <a:buSzPts val="1680"/>
              <a:buChar char="🞆"/>
            </a:pPr>
            <a:r>
              <a:rPr lang="en-US"/>
              <a:t>Respiratory support should be urgently provided for a patient with significant </a:t>
            </a:r>
            <a:r>
              <a:rPr lang="en-US" b="1"/>
              <a:t>tachypnea</a:t>
            </a:r>
            <a:r>
              <a:rPr lang="en-US"/>
              <a:t>, </a:t>
            </a:r>
            <a:r>
              <a:rPr lang="en-US" b="1"/>
              <a:t>retractions</a:t>
            </a:r>
            <a:r>
              <a:rPr lang="en-US"/>
              <a:t>, </a:t>
            </a:r>
            <a:r>
              <a:rPr lang="en-US" b="1"/>
              <a:t>grunting</a:t>
            </a:r>
            <a:r>
              <a:rPr lang="en-US"/>
              <a:t>, </a:t>
            </a:r>
            <a:r>
              <a:rPr lang="en-US" b="1"/>
              <a:t>nasal flaring</a:t>
            </a:r>
            <a:r>
              <a:rPr lang="en-US"/>
              <a:t>, and </a:t>
            </a:r>
            <a:r>
              <a:rPr lang="en-US" b="1"/>
              <a:t>head bobbing</a:t>
            </a:r>
            <a:r>
              <a:rPr lang="en-US"/>
              <a:t> ( De Musset’s sign) </a:t>
            </a:r>
            <a:endParaRPr/>
          </a:p>
          <a:p>
            <a:pPr marL="274320" lvl="0" indent="-274320" algn="l" rtl="0">
              <a:spcBef>
                <a:spcPts val="600"/>
              </a:spcBef>
              <a:spcAft>
                <a:spcPts val="0"/>
              </a:spcAft>
              <a:buSzPts val="1680"/>
              <a:buChar char="🞆"/>
            </a:pPr>
            <a:r>
              <a:rPr lang="en-US"/>
              <a:t>Delay in respiratory support may lead to increase in fatigue ,shallow breathing , reduced consciousness and cyanosis .</a:t>
            </a:r>
            <a:endParaRPr/>
          </a:p>
          <a:p>
            <a:pPr marL="274320" lvl="0" indent="-167640" algn="l" rtl="0">
              <a:spcBef>
                <a:spcPts val="600"/>
              </a:spcBef>
              <a:spcAft>
                <a:spcPts val="0"/>
              </a:spcAft>
              <a:buSzPts val="1680"/>
              <a:buNone/>
            </a:pPr>
            <a:endParaRPr/>
          </a:p>
          <a:p>
            <a:pPr marL="0" lvl="0" indent="0" algn="l" rtl="0">
              <a:spcBef>
                <a:spcPts val="600"/>
              </a:spcBef>
              <a:spcAft>
                <a:spcPts val="0"/>
              </a:spcAft>
              <a:buSzPts val="168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F9F66-FA26-706E-AF6B-09E1B5F0F12A}"/>
              </a:ext>
            </a:extLst>
          </p:cNvPr>
          <p:cNvSpPr>
            <a:spLocks noGrp="1"/>
          </p:cNvSpPr>
          <p:nvPr>
            <p:ph type="title"/>
          </p:nvPr>
        </p:nvSpPr>
        <p:spPr/>
        <p:txBody>
          <a:bodyPr/>
          <a:lstStyle/>
          <a:p>
            <a:pPr algn="ctr"/>
            <a:r>
              <a:rPr lang="en-US" b="1" dirty="0">
                <a:latin typeface="BIG CASLON MEDIUM" panose="02000603090000020003" pitchFamily="2" charset="-79"/>
                <a:cs typeface="BIG CASLON MEDIUM" panose="02000603090000020003" pitchFamily="2" charset="-79"/>
              </a:rPr>
              <a:t>Types of Respiratory Failure</a:t>
            </a:r>
          </a:p>
        </p:txBody>
      </p:sp>
      <p:graphicFrame>
        <p:nvGraphicFramePr>
          <p:cNvPr id="4" name="Content Placeholder 3">
            <a:extLst>
              <a:ext uri="{FF2B5EF4-FFF2-40B4-BE49-F238E27FC236}">
                <a16:creationId xmlns:a16="http://schemas.microsoft.com/office/drawing/2014/main" id="{C043A8C2-8888-7476-2860-5BAF8090FBB9}"/>
              </a:ext>
            </a:extLst>
          </p:cNvPr>
          <p:cNvGraphicFramePr>
            <a:graphicFrameLocks noGrp="1"/>
          </p:cNvGraphicFramePr>
          <p:nvPr>
            <p:ph idx="4294967295"/>
          </p:nvPr>
        </p:nvGraphicFramePr>
        <p:xfrm>
          <a:off x="0" y="2227263"/>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7102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988"/>
        <p:cNvGrpSpPr/>
        <p:nvPr/>
      </p:nvGrpSpPr>
      <p:grpSpPr>
        <a:xfrm>
          <a:off x="0" y="0"/>
          <a:ext cx="0" cy="0"/>
          <a:chOff x="0" y="0"/>
          <a:chExt cx="0" cy="0"/>
        </a:xfrm>
      </p:grpSpPr>
      <p:sp>
        <p:nvSpPr>
          <p:cNvPr id="989" name="Google Shape;989;p3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a:p>
        </p:txBody>
      </p:sp>
      <p:sp>
        <p:nvSpPr>
          <p:cNvPr id="990" name="Google Shape;990;p35"/>
          <p:cNvSpPr txBox="1">
            <a:spLocks noGrp="1"/>
          </p:cNvSpPr>
          <p:nvPr>
            <p:ph type="body" idx="1"/>
          </p:nvPr>
        </p:nvSpPr>
        <p:spPr>
          <a:xfrm>
            <a:off x="179512" y="404664"/>
            <a:ext cx="8964488" cy="626469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900"/>
              <a:buNone/>
            </a:pPr>
            <a:r>
              <a:rPr lang="en-US" sz="3900" b="1"/>
              <a:t>CLINICAL PRESENTATIONS</a:t>
            </a:r>
            <a:r>
              <a:rPr lang="en-US" sz="3900"/>
              <a:t>:</a:t>
            </a:r>
            <a:endParaRPr/>
          </a:p>
          <a:p>
            <a:pPr marL="0" lvl="0" indent="0" algn="l" rtl="0">
              <a:spcBef>
                <a:spcPts val="780"/>
              </a:spcBef>
              <a:spcAft>
                <a:spcPts val="0"/>
              </a:spcAft>
              <a:buClr>
                <a:schemeClr val="dk1"/>
              </a:buClr>
              <a:buSzPts val="3900"/>
              <a:buNone/>
            </a:pPr>
            <a:endParaRPr sz="3900"/>
          </a:p>
          <a:p>
            <a:pPr marL="342900" lvl="0" indent="-342900" algn="l" rtl="0">
              <a:spcBef>
                <a:spcPts val="640"/>
              </a:spcBef>
              <a:spcAft>
                <a:spcPts val="0"/>
              </a:spcAft>
              <a:buClr>
                <a:schemeClr val="dk1"/>
              </a:buClr>
              <a:buSzPts val="3200"/>
              <a:buChar char="•"/>
            </a:pPr>
            <a:r>
              <a:rPr lang="en-US"/>
              <a:t>The clinical presentations of respiratory failure </a:t>
            </a:r>
            <a:r>
              <a:rPr lang="en-US" b="1"/>
              <a:t>depend on the underlying cause and the level of hypoxemia and hypercapnia.</a:t>
            </a:r>
            <a:endParaRPr/>
          </a:p>
          <a:p>
            <a:pPr marL="342900" lvl="0" indent="-342900" algn="l" rtl="0">
              <a:spcBef>
                <a:spcPts val="640"/>
              </a:spcBef>
              <a:spcAft>
                <a:spcPts val="0"/>
              </a:spcAft>
              <a:buClr>
                <a:schemeClr val="dk1"/>
              </a:buClr>
              <a:buSzPts val="3200"/>
              <a:buChar char="•"/>
            </a:pPr>
            <a:r>
              <a:rPr lang="en-US"/>
              <a:t>Infants and children most commonly present with </a:t>
            </a:r>
            <a:r>
              <a:rPr lang="en-US" b="1"/>
              <a:t>increased work of breathing: tachypnea,grunting, nasal flaring, and retractions.</a:t>
            </a:r>
            <a:endParaRPr/>
          </a:p>
          <a:p>
            <a:pPr marL="342900" lvl="0" indent="-342900" algn="l" rtl="0">
              <a:spcBef>
                <a:spcPts val="640"/>
              </a:spcBef>
              <a:spcAft>
                <a:spcPts val="0"/>
              </a:spcAft>
              <a:buClr>
                <a:schemeClr val="dk1"/>
              </a:buClr>
              <a:buSzPts val="3200"/>
              <a:buChar char="•"/>
            </a:pPr>
            <a:r>
              <a:rPr lang="en-US"/>
              <a:t>These signs of increased work of breathing </a:t>
            </a:r>
            <a:r>
              <a:rPr lang="en-US" b="1"/>
              <a:t>are blunted in those with neuromuscular disorders</a:t>
            </a:r>
            <a:r>
              <a:rPr lang="en-US"/>
              <a:t>. These patients </a:t>
            </a:r>
            <a:r>
              <a:rPr lang="en-US" b="1"/>
              <a:t>instead present with tachypnea and shallow breathing without retractions</a:t>
            </a:r>
            <a:endParaRPr b="1"/>
          </a:p>
          <a:p>
            <a:pPr marL="342900" lvl="0" indent="-139700" algn="l" rtl="0">
              <a:spcBef>
                <a:spcPts val="640"/>
              </a:spcBef>
              <a:spcAft>
                <a:spcPts val="0"/>
              </a:spcAft>
              <a:buClr>
                <a:schemeClr val="dk1"/>
              </a:buClr>
              <a:buSzPts val="3200"/>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994"/>
        <p:cNvGrpSpPr/>
        <p:nvPr/>
      </p:nvGrpSpPr>
      <p:grpSpPr>
        <a:xfrm>
          <a:off x="0" y="0"/>
          <a:ext cx="0" cy="0"/>
          <a:chOff x="0" y="0"/>
          <a:chExt cx="0" cy="0"/>
        </a:xfrm>
      </p:grpSpPr>
      <p:sp>
        <p:nvSpPr>
          <p:cNvPr id="995" name="Google Shape;995;p3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a:p>
        </p:txBody>
      </p:sp>
      <p:sp>
        <p:nvSpPr>
          <p:cNvPr id="996" name="Google Shape;996;p36"/>
          <p:cNvSpPr txBox="1">
            <a:spLocks noGrp="1"/>
          </p:cNvSpPr>
          <p:nvPr>
            <p:ph type="body" idx="1"/>
          </p:nvPr>
        </p:nvSpPr>
        <p:spPr>
          <a:xfrm>
            <a:off x="467544" y="476672"/>
            <a:ext cx="8496944" cy="612068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ct val="100000"/>
              <a:buChar char="•"/>
            </a:pPr>
            <a:r>
              <a:rPr lang="en-US"/>
              <a:t>Impending respiratory failure can present as </a:t>
            </a:r>
            <a:r>
              <a:rPr lang="en-US" b="1"/>
              <a:t>dyspnea, mood changes, disorientation, pallor, or fatigue</a:t>
            </a:r>
            <a:endParaRPr/>
          </a:p>
          <a:p>
            <a:pPr marL="342900" lvl="0" indent="-342900" algn="l" rtl="0">
              <a:spcBef>
                <a:spcPts val="592"/>
              </a:spcBef>
              <a:spcAft>
                <a:spcPts val="0"/>
              </a:spcAft>
              <a:buClr>
                <a:schemeClr val="dk1"/>
              </a:buClr>
              <a:buSzPct val="100000"/>
              <a:buChar char="•"/>
            </a:pPr>
            <a:r>
              <a:rPr lang="en-US" b="1"/>
              <a:t>acute hypercapnia, flushing, agitation restlessness, headache, and tachycardia </a:t>
            </a:r>
            <a:r>
              <a:rPr lang="en-US"/>
              <a:t>can occur.</a:t>
            </a:r>
            <a:endParaRPr/>
          </a:p>
          <a:p>
            <a:pPr marL="342900" lvl="0" indent="-342900" algn="l" rtl="0">
              <a:spcBef>
                <a:spcPts val="592"/>
              </a:spcBef>
              <a:spcAft>
                <a:spcPts val="0"/>
              </a:spcAft>
              <a:buClr>
                <a:schemeClr val="dk1"/>
              </a:buClr>
              <a:buSzPct val="100000"/>
              <a:buChar char="•"/>
            </a:pPr>
            <a:r>
              <a:rPr lang="en-US"/>
              <a:t>chronic respiratory failure often present with worsening hypercapnia and hypoxemia. </a:t>
            </a:r>
            <a:r>
              <a:rPr lang="en-US" b="1"/>
              <a:t>Reduced consciousness or coma and depressed tendon reflexes occur </a:t>
            </a:r>
            <a:r>
              <a:rPr lang="en-US"/>
              <a:t>with severe chronic carbon dioxide retention</a:t>
            </a:r>
            <a:endParaRPr/>
          </a:p>
          <a:p>
            <a:pPr marL="342900" lvl="0" indent="-342900" algn="l" rtl="0">
              <a:spcBef>
                <a:spcPts val="592"/>
              </a:spcBef>
              <a:spcAft>
                <a:spcPts val="0"/>
              </a:spcAft>
              <a:buClr>
                <a:schemeClr val="dk1"/>
              </a:buClr>
              <a:buSzPct val="100000"/>
              <a:buChar char="•"/>
            </a:pPr>
            <a:r>
              <a:rPr lang="en-US" b="1"/>
              <a:t>Cyanosis,polycythemia, cor pulmonale, and pulmonary hypertensionare </a:t>
            </a:r>
            <a:r>
              <a:rPr lang="en-US"/>
              <a:t>complications of chronic hypoxemia.</a:t>
            </a:r>
            <a:endParaRPr/>
          </a:p>
          <a:p>
            <a:pPr marL="342900" lvl="0" indent="-154940" algn="l" rtl="0">
              <a:spcBef>
                <a:spcPts val="592"/>
              </a:spcBef>
              <a:spcAft>
                <a:spcPts val="0"/>
              </a:spcAft>
              <a:buClr>
                <a:schemeClr val="dk1"/>
              </a:buClr>
              <a:buSzPct val="100000"/>
              <a:buNone/>
            </a:pPr>
            <a:endParaRPr/>
          </a:p>
          <a:p>
            <a:pPr marL="342900" lvl="0" indent="-154940" algn="l" rtl="0">
              <a:spcBef>
                <a:spcPts val="592"/>
              </a:spcBef>
              <a:spcAft>
                <a:spcPts val="0"/>
              </a:spcAft>
              <a:buClr>
                <a:schemeClr val="dk1"/>
              </a:buClr>
              <a:buSzPct val="1000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1000"/>
        <p:cNvGrpSpPr/>
        <p:nvPr/>
      </p:nvGrpSpPr>
      <p:grpSpPr>
        <a:xfrm>
          <a:off x="0" y="0"/>
          <a:ext cx="0" cy="0"/>
          <a:chOff x="0" y="0"/>
          <a:chExt cx="0" cy="0"/>
        </a:xfrm>
      </p:grpSpPr>
      <p:sp>
        <p:nvSpPr>
          <p:cNvPr id="1001" name="Google Shape;1001;p3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a:p>
        </p:txBody>
      </p:sp>
      <p:sp>
        <p:nvSpPr>
          <p:cNvPr id="1002" name="Google Shape;1002;p37"/>
          <p:cNvSpPr txBox="1">
            <a:spLocks noGrp="1"/>
          </p:cNvSpPr>
          <p:nvPr>
            <p:ph type="body" idx="1"/>
          </p:nvPr>
        </p:nvSpPr>
        <p:spPr>
          <a:xfrm>
            <a:off x="457200" y="188640"/>
            <a:ext cx="8229600" cy="6408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600"/>
              <a:buNone/>
            </a:pPr>
            <a:r>
              <a:rPr lang="en-US" sz="1600" b="1"/>
              <a:t>HYPOXIA</a:t>
            </a:r>
            <a:r>
              <a:rPr lang="en-US" sz="1600"/>
              <a:t>                                                                                         </a:t>
            </a:r>
            <a:r>
              <a:rPr lang="en-US" sz="1800" b="1"/>
              <a:t>Hypercapnia</a:t>
            </a:r>
            <a:endParaRPr sz="1800" b="1"/>
          </a:p>
          <a:p>
            <a:pPr marL="342900" lvl="0" indent="-342900" algn="l" rtl="0">
              <a:spcBef>
                <a:spcPts val="360"/>
              </a:spcBef>
              <a:spcAft>
                <a:spcPts val="0"/>
              </a:spcAft>
              <a:buClr>
                <a:schemeClr val="dk1"/>
              </a:buClr>
              <a:buSzPts val="1800"/>
              <a:buChar char="•"/>
            </a:pPr>
            <a:r>
              <a:rPr lang="en-US" sz="1800" b="1"/>
              <a:t>Mild </a:t>
            </a:r>
            <a:r>
              <a:rPr lang="en-US" sz="1600"/>
              <a:t>                                                                                                   </a:t>
            </a:r>
            <a:r>
              <a:rPr lang="en-US" sz="1600" b="1"/>
              <a:t>Mild</a:t>
            </a:r>
            <a:endParaRPr sz="1600" b="1"/>
          </a:p>
          <a:p>
            <a:pPr marL="342900" lvl="0" indent="-342900" algn="l" rtl="0">
              <a:spcBef>
                <a:spcPts val="320"/>
              </a:spcBef>
              <a:spcAft>
                <a:spcPts val="0"/>
              </a:spcAft>
              <a:buClr>
                <a:schemeClr val="dk1"/>
              </a:buClr>
              <a:buSzPts val="1600"/>
              <a:buChar char="•"/>
            </a:pPr>
            <a:r>
              <a:rPr lang="en-US" sz="1600"/>
              <a:t>• None or depressed efficienc                                                 • Flushed skin</a:t>
            </a:r>
            <a:endParaRPr/>
          </a:p>
          <a:p>
            <a:pPr marL="342900" lvl="0" indent="-342900" algn="l" rtl="0">
              <a:spcBef>
                <a:spcPts val="320"/>
              </a:spcBef>
              <a:spcAft>
                <a:spcPts val="0"/>
              </a:spcAft>
              <a:buClr>
                <a:schemeClr val="dk1"/>
              </a:buClr>
              <a:buSzPts val="1600"/>
              <a:buChar char="•"/>
            </a:pPr>
            <a:r>
              <a:rPr lang="en-US" sz="1600"/>
              <a:t>                                                                                                        • Headaches</a:t>
            </a:r>
            <a:endParaRPr/>
          </a:p>
          <a:p>
            <a:pPr marL="342900" lvl="0" indent="-342900" algn="l" rtl="0">
              <a:spcBef>
                <a:spcPts val="360"/>
              </a:spcBef>
              <a:spcAft>
                <a:spcPts val="0"/>
              </a:spcAft>
              <a:buClr>
                <a:schemeClr val="dk1"/>
              </a:buClr>
              <a:buSzPts val="1800"/>
              <a:buChar char="•"/>
            </a:pPr>
            <a:r>
              <a:rPr lang="en-US" sz="1800" b="1"/>
              <a:t>Moderate  </a:t>
            </a:r>
            <a:r>
              <a:rPr lang="en-US" sz="1600" b="1"/>
              <a:t>                                                                                    </a:t>
            </a:r>
            <a:r>
              <a:rPr lang="en-US" sz="1800" b="1"/>
              <a:t>Moderate</a:t>
            </a:r>
            <a:endParaRPr sz="1800" b="1"/>
          </a:p>
          <a:p>
            <a:pPr marL="342900" lvl="0" indent="-342900" algn="l" rtl="0">
              <a:spcBef>
                <a:spcPts val="320"/>
              </a:spcBef>
              <a:spcAft>
                <a:spcPts val="0"/>
              </a:spcAft>
              <a:buClr>
                <a:schemeClr val="dk1"/>
              </a:buClr>
              <a:buSzPts val="1600"/>
              <a:buChar char="•"/>
            </a:pPr>
            <a:r>
              <a:rPr lang="en-US" sz="1600"/>
              <a:t>• Dyspnea                                                                                   • Tachypnea</a:t>
            </a:r>
            <a:endParaRPr sz="1600"/>
          </a:p>
          <a:p>
            <a:pPr marL="342900" lvl="0" indent="-342900" algn="l" rtl="0">
              <a:spcBef>
                <a:spcPts val="320"/>
              </a:spcBef>
              <a:spcAft>
                <a:spcPts val="0"/>
              </a:spcAft>
              <a:buClr>
                <a:schemeClr val="dk1"/>
              </a:buClr>
              <a:buSzPts val="1600"/>
              <a:buChar char="•"/>
            </a:pPr>
            <a:r>
              <a:rPr lang="en-US" sz="1600"/>
              <a:t>• Headaches, dizziness                                                              • Tachycardia</a:t>
            </a:r>
            <a:endParaRPr/>
          </a:p>
          <a:p>
            <a:pPr marL="342900" lvl="0" indent="-342900" algn="l" rtl="0">
              <a:spcBef>
                <a:spcPts val="320"/>
              </a:spcBef>
              <a:spcAft>
                <a:spcPts val="0"/>
              </a:spcAft>
              <a:buClr>
                <a:schemeClr val="dk1"/>
              </a:buClr>
              <a:buSzPts val="1600"/>
              <a:buChar char="•"/>
            </a:pPr>
            <a:r>
              <a:rPr lang="en-US" sz="1600"/>
              <a:t>• Fatigue                                                                                        • Dyspnea</a:t>
            </a:r>
            <a:endParaRPr sz="1600"/>
          </a:p>
          <a:p>
            <a:pPr marL="342900" lvl="0" indent="-342900" algn="l" rtl="0">
              <a:spcBef>
                <a:spcPts val="320"/>
              </a:spcBef>
              <a:spcAft>
                <a:spcPts val="0"/>
              </a:spcAft>
              <a:buClr>
                <a:schemeClr val="dk1"/>
              </a:buClr>
              <a:buSzPts val="1600"/>
              <a:buChar char="•"/>
            </a:pPr>
            <a:r>
              <a:rPr lang="en-US" sz="1600"/>
              <a:t>• Pallor                                                                                   • Muscle twitches,</a:t>
            </a:r>
            <a:endParaRPr/>
          </a:p>
          <a:p>
            <a:pPr marL="342900" lvl="0" indent="-342900" algn="l" rtl="0">
              <a:spcBef>
                <a:spcPts val="320"/>
              </a:spcBef>
              <a:spcAft>
                <a:spcPts val="0"/>
              </a:spcAft>
              <a:buClr>
                <a:schemeClr val="dk1"/>
              </a:buClr>
              <a:buSzPts val="1600"/>
              <a:buChar char="•"/>
            </a:pPr>
            <a:r>
              <a:rPr lang="en-US" sz="1600"/>
              <a:t>                                                                                                 depressed tendon reflexes</a:t>
            </a:r>
            <a:endParaRPr sz="1600"/>
          </a:p>
          <a:p>
            <a:pPr marL="342900" lvl="0" indent="-342900" algn="l" rtl="0">
              <a:spcBef>
                <a:spcPts val="320"/>
              </a:spcBef>
              <a:spcAft>
                <a:spcPts val="0"/>
              </a:spcAft>
              <a:buClr>
                <a:schemeClr val="dk1"/>
              </a:buClr>
              <a:buSzPts val="1600"/>
              <a:buChar char="•"/>
            </a:pPr>
            <a:r>
              <a:rPr lang="en-US" sz="1600"/>
              <a:t>• Tachycardia, cardiac arrhythmias                                  • Drowsiness, confusion</a:t>
            </a:r>
            <a:endParaRPr/>
          </a:p>
          <a:p>
            <a:pPr marL="342900" lvl="0" indent="-342900" algn="l" rtl="0">
              <a:spcBef>
                <a:spcPts val="320"/>
              </a:spcBef>
              <a:spcAft>
                <a:spcPts val="0"/>
              </a:spcAft>
              <a:buClr>
                <a:schemeClr val="dk1"/>
              </a:buClr>
              <a:buSzPts val="1600"/>
              <a:buChar char="•"/>
            </a:pPr>
            <a:r>
              <a:rPr lang="en-US" sz="1600"/>
              <a:t>• Hypertension</a:t>
            </a:r>
            <a:endParaRPr/>
          </a:p>
          <a:p>
            <a:pPr marL="342900" lvl="0" indent="-342900" algn="l" rtl="0">
              <a:spcBef>
                <a:spcPts val="320"/>
              </a:spcBef>
              <a:spcAft>
                <a:spcPts val="0"/>
              </a:spcAft>
              <a:buClr>
                <a:schemeClr val="dk1"/>
              </a:buClr>
              <a:buSzPts val="1600"/>
              <a:buChar char="•"/>
            </a:pPr>
            <a:r>
              <a:rPr lang="en-US" sz="1600"/>
              <a:t>• Mood changes: euphoria,</a:t>
            </a:r>
            <a:endParaRPr/>
          </a:p>
          <a:p>
            <a:pPr marL="342900" lvl="0" indent="-342900" algn="l" rtl="0">
              <a:spcBef>
                <a:spcPts val="320"/>
              </a:spcBef>
              <a:spcAft>
                <a:spcPts val="0"/>
              </a:spcAft>
              <a:buClr>
                <a:schemeClr val="dk1"/>
              </a:buClr>
              <a:buSzPts val="1600"/>
              <a:buNone/>
            </a:pPr>
            <a:r>
              <a:rPr lang="en-US" sz="1600"/>
              <a:t>disorientation, or depression</a:t>
            </a:r>
            <a:endParaRPr/>
          </a:p>
          <a:p>
            <a:pPr marL="342900" lvl="0" indent="-342900" algn="l" rtl="0">
              <a:spcBef>
                <a:spcPts val="320"/>
              </a:spcBef>
              <a:spcAft>
                <a:spcPts val="0"/>
              </a:spcAft>
              <a:buClr>
                <a:schemeClr val="dk1"/>
              </a:buClr>
              <a:buSzPts val="1600"/>
              <a:buChar char="•"/>
            </a:pPr>
            <a:r>
              <a:rPr lang="en-US" sz="1600"/>
              <a:t>• Ataxia, tingling                                                                        • Hypertension</a:t>
            </a:r>
            <a:endParaRPr/>
          </a:p>
          <a:p>
            <a:pPr marL="342900" lvl="0" indent="-342900" algn="l" rtl="0">
              <a:spcBef>
                <a:spcPts val="360"/>
              </a:spcBef>
              <a:spcAft>
                <a:spcPts val="0"/>
              </a:spcAft>
              <a:buClr>
                <a:schemeClr val="dk1"/>
              </a:buClr>
              <a:buSzPts val="1800"/>
              <a:buChar char="•"/>
            </a:pPr>
            <a:r>
              <a:rPr lang="en-US" sz="1800" b="1"/>
              <a:t>Severe     </a:t>
            </a:r>
            <a:r>
              <a:rPr lang="en-US" sz="1600" b="1"/>
              <a:t>                                                                                           </a:t>
            </a:r>
            <a:r>
              <a:rPr lang="en-US" sz="1800" b="1"/>
              <a:t>Severe</a:t>
            </a:r>
            <a:endParaRPr sz="1800" b="1"/>
          </a:p>
          <a:p>
            <a:pPr marL="342900" lvl="0" indent="-342900" algn="l" rtl="0">
              <a:spcBef>
                <a:spcPts val="320"/>
              </a:spcBef>
              <a:spcAft>
                <a:spcPts val="0"/>
              </a:spcAft>
              <a:buClr>
                <a:schemeClr val="dk1"/>
              </a:buClr>
              <a:buSzPts val="1600"/>
              <a:buChar char="•"/>
            </a:pPr>
            <a:r>
              <a:rPr lang="en-US" sz="1600"/>
              <a:t>• Cyanosis                                                                               • Papilledema</a:t>
            </a:r>
            <a:endParaRPr sz="1600"/>
          </a:p>
          <a:p>
            <a:pPr marL="342900" lvl="0" indent="-342900" algn="l" rtl="0">
              <a:spcBef>
                <a:spcPts val="320"/>
              </a:spcBef>
              <a:spcAft>
                <a:spcPts val="0"/>
              </a:spcAft>
              <a:buClr>
                <a:schemeClr val="dk1"/>
              </a:buClr>
              <a:buSzPts val="1600"/>
              <a:buChar char="•"/>
            </a:pPr>
            <a:r>
              <a:rPr lang="en-US" sz="1600"/>
              <a:t>• Hypotension</a:t>
            </a:r>
            <a:endParaRPr/>
          </a:p>
          <a:p>
            <a:pPr marL="342900" lvl="0" indent="-342900" algn="l" rtl="0">
              <a:spcBef>
                <a:spcPts val="320"/>
              </a:spcBef>
              <a:spcAft>
                <a:spcPts val="0"/>
              </a:spcAft>
              <a:buClr>
                <a:schemeClr val="dk1"/>
              </a:buClr>
              <a:buSzPts val="1600"/>
              <a:buChar char="•"/>
            </a:pPr>
            <a:r>
              <a:rPr lang="en-US" sz="1600"/>
              <a:t>• Bradycardia</a:t>
            </a:r>
            <a:endParaRPr sz="1600"/>
          </a:p>
          <a:p>
            <a:pPr marL="342900" lvl="0" indent="-342900" algn="l" rtl="0">
              <a:spcBef>
                <a:spcPts val="320"/>
              </a:spcBef>
              <a:spcAft>
                <a:spcPts val="0"/>
              </a:spcAft>
              <a:buClr>
                <a:schemeClr val="dk1"/>
              </a:buClr>
              <a:buSzPts val="1600"/>
              <a:buChar char="•"/>
            </a:pPr>
            <a:r>
              <a:rPr lang="en-US" sz="1600"/>
              <a:t>• Visual impairment</a:t>
            </a:r>
            <a:endParaRPr/>
          </a:p>
          <a:p>
            <a:pPr marL="342900" lvl="0" indent="-342900" algn="l" rtl="0">
              <a:spcBef>
                <a:spcPts val="320"/>
              </a:spcBef>
              <a:spcAft>
                <a:spcPts val="0"/>
              </a:spcAft>
              <a:buClr>
                <a:schemeClr val="dk1"/>
              </a:buClr>
              <a:buSzPts val="1600"/>
              <a:buChar char="•"/>
            </a:pPr>
            <a:r>
              <a:rPr lang="en-US" sz="1600"/>
              <a:t>• Loss of consciousness,seizures, coma                                       • Coma</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006"/>
        <p:cNvGrpSpPr/>
        <p:nvPr/>
      </p:nvGrpSpPr>
      <p:grpSpPr>
        <a:xfrm>
          <a:off x="0" y="0"/>
          <a:ext cx="0" cy="0"/>
          <a:chOff x="0" y="0"/>
          <a:chExt cx="0" cy="0"/>
        </a:xfrm>
      </p:grpSpPr>
      <p:sp>
        <p:nvSpPr>
          <p:cNvPr id="1007" name="Google Shape;1007;p38"/>
          <p:cNvSpPr/>
          <p:nvPr/>
        </p:nvSpPr>
        <p:spPr>
          <a:xfrm>
            <a:off x="2" y="1"/>
            <a:ext cx="914377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08" name="Google Shape;1008;p38"/>
          <p:cNvSpPr/>
          <p:nvPr/>
        </p:nvSpPr>
        <p:spPr>
          <a:xfrm>
            <a:off x="230" y="0"/>
            <a:ext cx="914377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1009" name="Google Shape;1009;p38"/>
          <p:cNvSpPr txBox="1">
            <a:spLocks noGrp="1"/>
          </p:cNvSpPr>
          <p:nvPr>
            <p:ph type="ctrTitle"/>
          </p:nvPr>
        </p:nvSpPr>
        <p:spPr>
          <a:xfrm>
            <a:off x="2284027" y="2043666"/>
            <a:ext cx="4578896" cy="203105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5200"/>
              <a:buFont typeface="Calibri"/>
              <a:buNone/>
            </a:pPr>
            <a:r>
              <a:rPr lang="en-US" sz="5200">
                <a:solidFill>
                  <a:schemeClr val="dk2"/>
                </a:solidFill>
              </a:rPr>
              <a:t>Clinical presentation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1013"/>
        <p:cNvGrpSpPr/>
        <p:nvPr/>
      </p:nvGrpSpPr>
      <p:grpSpPr>
        <a:xfrm>
          <a:off x="0" y="0"/>
          <a:ext cx="0" cy="0"/>
          <a:chOff x="0" y="0"/>
          <a:chExt cx="0" cy="0"/>
        </a:xfrm>
      </p:grpSpPr>
      <p:sp>
        <p:nvSpPr>
          <p:cNvPr id="1014" name="Google Shape;1014;p39"/>
          <p:cNvSpPr txBox="1">
            <a:spLocks noGrp="1"/>
          </p:cNvSpPr>
          <p:nvPr>
            <p:ph type="body" idx="1"/>
          </p:nvPr>
        </p:nvSpPr>
        <p:spPr>
          <a:xfrm>
            <a:off x="1" y="115410"/>
            <a:ext cx="9144000" cy="6604986"/>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a:t>Depends on the underlying cause and the level of hypercapnia and hypoxemia.</a:t>
            </a:r>
            <a:endParaRPr/>
          </a:p>
          <a:p>
            <a:pPr marL="228600" lvl="0" indent="-228600" algn="l" rtl="0">
              <a:lnSpc>
                <a:spcPct val="90000"/>
              </a:lnSpc>
              <a:spcBef>
                <a:spcPts val="1000"/>
              </a:spcBef>
              <a:spcAft>
                <a:spcPts val="0"/>
              </a:spcAft>
              <a:buClr>
                <a:schemeClr val="dk1"/>
              </a:buClr>
              <a:buSzPct val="100000"/>
              <a:buChar char="•"/>
            </a:pPr>
            <a:r>
              <a:rPr lang="en-US"/>
              <a:t>Infants and children most commonly present with increased work of breathing </a:t>
            </a:r>
            <a:endParaRPr/>
          </a:p>
          <a:p>
            <a:pPr marL="0" lvl="0" indent="0" algn="l" rtl="0">
              <a:lnSpc>
                <a:spcPct val="90000"/>
              </a:lnSpc>
              <a:spcBef>
                <a:spcPts val="1000"/>
              </a:spcBef>
              <a:spcAft>
                <a:spcPts val="0"/>
              </a:spcAft>
              <a:buClr>
                <a:schemeClr val="dk1"/>
              </a:buClr>
              <a:buSzPct val="100000"/>
              <a:buNone/>
            </a:pPr>
            <a:r>
              <a:rPr lang="en-US" sz="1900"/>
              <a:t>    -Tachypnea   -grunting   -nasal flaring   -retractions </a:t>
            </a:r>
            <a:endParaRPr/>
          </a:p>
          <a:p>
            <a:pPr marL="228600" lvl="0" indent="-228600" algn="l" rtl="0">
              <a:lnSpc>
                <a:spcPct val="90000"/>
              </a:lnSpc>
              <a:spcBef>
                <a:spcPts val="1000"/>
              </a:spcBef>
              <a:spcAft>
                <a:spcPts val="0"/>
              </a:spcAft>
              <a:buClr>
                <a:schemeClr val="dk1"/>
              </a:buClr>
              <a:buSzPct val="100000"/>
              <a:buChar char="•"/>
            </a:pPr>
            <a:r>
              <a:rPr lang="en-US"/>
              <a:t>Additional signs and symptoms due to hypercapnia and hypoxemia </a:t>
            </a:r>
            <a:endParaRPr/>
          </a:p>
          <a:p>
            <a:pPr marL="228600" lvl="0" indent="-228600" algn="l" rtl="0">
              <a:lnSpc>
                <a:spcPct val="90000"/>
              </a:lnSpc>
              <a:spcBef>
                <a:spcPts val="1000"/>
              </a:spcBef>
              <a:spcAft>
                <a:spcPts val="0"/>
              </a:spcAft>
              <a:buClr>
                <a:schemeClr val="dk1"/>
              </a:buClr>
              <a:buSzPct val="100000"/>
              <a:buChar char="•"/>
            </a:pPr>
            <a:r>
              <a:rPr lang="en-US"/>
              <a:t>Impending respiratory failure :</a:t>
            </a:r>
            <a:endParaRPr/>
          </a:p>
          <a:p>
            <a:pPr marL="0" lvl="0" indent="0" algn="l" rtl="0">
              <a:lnSpc>
                <a:spcPct val="90000"/>
              </a:lnSpc>
              <a:spcBef>
                <a:spcPts val="1000"/>
              </a:spcBef>
              <a:spcAft>
                <a:spcPts val="0"/>
              </a:spcAft>
              <a:buClr>
                <a:schemeClr val="dk1"/>
              </a:buClr>
              <a:buSzPct val="100000"/>
              <a:buNone/>
            </a:pPr>
            <a:r>
              <a:rPr lang="en-US"/>
              <a:t>  </a:t>
            </a:r>
            <a:r>
              <a:rPr lang="en-US" sz="1900"/>
              <a:t>-dyspnea   -Mood changes  -Disorientation  -pallor   -fatigue </a:t>
            </a:r>
            <a:endParaRPr/>
          </a:p>
          <a:p>
            <a:pPr marL="228600" lvl="0" indent="-228600" algn="l" rtl="0">
              <a:lnSpc>
                <a:spcPct val="90000"/>
              </a:lnSpc>
              <a:spcBef>
                <a:spcPts val="1000"/>
              </a:spcBef>
              <a:spcAft>
                <a:spcPts val="0"/>
              </a:spcAft>
              <a:buClr>
                <a:schemeClr val="dk1"/>
              </a:buClr>
              <a:buSzPct val="100000"/>
              <a:buChar char="•"/>
            </a:pPr>
            <a:r>
              <a:rPr lang="en-US"/>
              <a:t>Acute hypercapnia :</a:t>
            </a:r>
            <a:endParaRPr/>
          </a:p>
          <a:p>
            <a:pPr marL="0" lvl="0" indent="0" algn="l" rtl="0">
              <a:lnSpc>
                <a:spcPct val="90000"/>
              </a:lnSpc>
              <a:spcBef>
                <a:spcPts val="1000"/>
              </a:spcBef>
              <a:spcAft>
                <a:spcPts val="0"/>
              </a:spcAft>
              <a:buClr>
                <a:schemeClr val="dk1"/>
              </a:buClr>
              <a:buSzPct val="100000"/>
              <a:buNone/>
            </a:pPr>
            <a:r>
              <a:rPr lang="en-US" sz="1900"/>
              <a:t>  -Flushing   -agitation  -restlessness  - headache   - tachycardia</a:t>
            </a:r>
            <a:endParaRPr/>
          </a:p>
          <a:p>
            <a:pPr marL="228600" lvl="0" indent="-228600" algn="l" rtl="0">
              <a:lnSpc>
                <a:spcPct val="90000"/>
              </a:lnSpc>
              <a:spcBef>
                <a:spcPts val="1000"/>
              </a:spcBef>
              <a:spcAft>
                <a:spcPts val="0"/>
              </a:spcAft>
              <a:buClr>
                <a:schemeClr val="dk1"/>
              </a:buClr>
              <a:buSzPct val="100000"/>
              <a:buChar char="•"/>
            </a:pPr>
            <a:r>
              <a:rPr lang="en-US"/>
              <a:t>Chronic hypercapnia presenting with worsening of hypoxemia and hypercapnia</a:t>
            </a:r>
            <a:endParaRPr/>
          </a:p>
          <a:p>
            <a:pPr marL="228600" lvl="0" indent="-228600" algn="l" rtl="0">
              <a:lnSpc>
                <a:spcPct val="90000"/>
              </a:lnSpc>
              <a:spcBef>
                <a:spcPts val="1000"/>
              </a:spcBef>
              <a:spcAft>
                <a:spcPts val="0"/>
              </a:spcAft>
              <a:buClr>
                <a:schemeClr val="dk1"/>
              </a:buClr>
              <a:buSzPct val="100000"/>
              <a:buChar char="•"/>
            </a:pPr>
            <a:r>
              <a:rPr lang="en-US"/>
              <a:t>Sever CO2 retention :</a:t>
            </a:r>
            <a:endParaRPr/>
          </a:p>
          <a:p>
            <a:pPr marL="0" lvl="0" indent="0" algn="l" rtl="0">
              <a:lnSpc>
                <a:spcPct val="90000"/>
              </a:lnSpc>
              <a:spcBef>
                <a:spcPts val="1000"/>
              </a:spcBef>
              <a:spcAft>
                <a:spcPts val="0"/>
              </a:spcAft>
              <a:buClr>
                <a:schemeClr val="dk1"/>
              </a:buClr>
              <a:buSzPct val="100000"/>
              <a:buNone/>
            </a:pPr>
            <a:r>
              <a:rPr lang="en-US"/>
              <a:t>  </a:t>
            </a:r>
            <a:r>
              <a:rPr lang="en-US" sz="1800"/>
              <a:t>-decreased consciousness  -coma   -depressed deep tendon reflexes </a:t>
            </a:r>
            <a:endParaRPr/>
          </a:p>
          <a:p>
            <a:pPr marL="228600" lvl="0" indent="-228600" algn="l" rtl="0">
              <a:lnSpc>
                <a:spcPct val="90000"/>
              </a:lnSpc>
              <a:spcBef>
                <a:spcPts val="1000"/>
              </a:spcBef>
              <a:spcAft>
                <a:spcPts val="0"/>
              </a:spcAft>
              <a:buClr>
                <a:schemeClr val="dk1"/>
              </a:buClr>
              <a:buSzPct val="100000"/>
              <a:buChar char="•"/>
            </a:pPr>
            <a:r>
              <a:rPr lang="en-US"/>
              <a:t>Chronic hypoxemia complications:</a:t>
            </a:r>
            <a:endParaRPr/>
          </a:p>
          <a:p>
            <a:pPr marL="0" lvl="0" indent="0" algn="l" rtl="0">
              <a:lnSpc>
                <a:spcPct val="90000"/>
              </a:lnSpc>
              <a:spcBef>
                <a:spcPts val="1000"/>
              </a:spcBef>
              <a:spcAft>
                <a:spcPts val="0"/>
              </a:spcAft>
              <a:buClr>
                <a:schemeClr val="dk1"/>
              </a:buClr>
              <a:buSzPct val="100000"/>
              <a:buNone/>
            </a:pPr>
            <a:r>
              <a:rPr lang="en-US" sz="1800"/>
              <a:t> -cyanosis  -polycythemia  -core pulmonale  -pulmonary hypertension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1018"/>
        <p:cNvGrpSpPr/>
        <p:nvPr/>
      </p:nvGrpSpPr>
      <p:grpSpPr>
        <a:xfrm>
          <a:off x="0" y="0"/>
          <a:ext cx="0" cy="0"/>
          <a:chOff x="0" y="0"/>
          <a:chExt cx="0" cy="0"/>
        </a:xfrm>
      </p:grpSpPr>
      <p:sp>
        <p:nvSpPr>
          <p:cNvPr id="1019" name="Google Shape;1019;p40"/>
          <p:cNvSpPr/>
          <p:nvPr/>
        </p:nvSpPr>
        <p:spPr>
          <a:xfrm>
            <a:off x="2" y="3"/>
            <a:ext cx="9143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0" name="Google Shape;1020;p40"/>
          <p:cNvSpPr txBox="1">
            <a:spLocks noGrp="1"/>
          </p:cNvSpPr>
          <p:nvPr>
            <p:ph type="title"/>
          </p:nvPr>
        </p:nvSpPr>
        <p:spPr>
          <a:xfrm>
            <a:off x="6477207" y="1628800"/>
            <a:ext cx="2511193" cy="1035665"/>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sz="2400"/>
              <a:t>Hypoxia  </a:t>
            </a:r>
            <a:br>
              <a:rPr lang="en-US" sz="2400"/>
            </a:br>
            <a:r>
              <a:rPr lang="en-US" sz="2400"/>
              <a:t>and </a:t>
            </a:r>
            <a:br>
              <a:rPr lang="en-US" sz="2400"/>
            </a:br>
            <a:r>
              <a:rPr lang="en-US" sz="2400"/>
              <a:t>hypercapnia </a:t>
            </a:r>
            <a:endParaRPr sz="2400"/>
          </a:p>
        </p:txBody>
      </p:sp>
      <p:sp>
        <p:nvSpPr>
          <p:cNvPr id="1025" name="Google Shape;1025;p40"/>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grpSp>
        <p:nvGrpSpPr>
          <p:cNvPr id="1021" name="Google Shape;1021;p40"/>
          <p:cNvGrpSpPr/>
          <p:nvPr/>
        </p:nvGrpSpPr>
        <p:grpSpPr>
          <a:xfrm>
            <a:off x="8595361" y="3154317"/>
            <a:ext cx="548641" cy="673460"/>
            <a:chOff x="3940602" y="308034"/>
            <a:chExt cx="2116791" cy="3428999"/>
          </a:xfrm>
        </p:grpSpPr>
        <p:sp>
          <p:nvSpPr>
            <p:cNvPr id="1022" name="Google Shape;1022;p40"/>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3" name="Google Shape;1023;p40"/>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4" name="Google Shape;1024;p40"/>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026" name="Google Shape;1026;p40"/>
          <p:cNvPicPr preferRelativeResize="0"/>
          <p:nvPr/>
        </p:nvPicPr>
        <p:blipFill rotWithShape="1">
          <a:blip r:embed="rId3">
            <a:alphaModFix/>
          </a:blip>
          <a:srcRect/>
          <a:stretch/>
        </p:blipFill>
        <p:spPr>
          <a:xfrm>
            <a:off x="107140" y="2"/>
            <a:ext cx="6697107" cy="685736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1030"/>
        <p:cNvGrpSpPr/>
        <p:nvPr/>
      </p:nvGrpSpPr>
      <p:grpSpPr>
        <a:xfrm>
          <a:off x="0" y="0"/>
          <a:ext cx="0" cy="0"/>
          <a:chOff x="0" y="0"/>
          <a:chExt cx="0" cy="0"/>
        </a:xfrm>
      </p:grpSpPr>
      <p:sp>
        <p:nvSpPr>
          <p:cNvPr id="1031" name="Google Shape;1031;p41"/>
          <p:cNvSpPr txBox="1">
            <a:spLocks noGrp="1"/>
          </p:cNvSpPr>
          <p:nvPr>
            <p:ph type="subTitle" idx="1"/>
          </p:nvPr>
        </p:nvSpPr>
        <p:spPr>
          <a:xfrm>
            <a:off x="1403648" y="2492896"/>
            <a:ext cx="6855814" cy="83883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0000"/>
              </a:buClr>
              <a:buSzPts val="4000"/>
              <a:buNone/>
            </a:pPr>
            <a:r>
              <a:rPr lang="en-US" sz="4000">
                <a:solidFill>
                  <a:srgbClr val="000000"/>
                </a:solidFill>
              </a:rPr>
              <a:t>History and Physical Examination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1035"/>
        <p:cNvGrpSpPr/>
        <p:nvPr/>
      </p:nvGrpSpPr>
      <p:grpSpPr>
        <a:xfrm>
          <a:off x="0" y="0"/>
          <a:ext cx="0" cy="0"/>
          <a:chOff x="0" y="0"/>
          <a:chExt cx="0" cy="0"/>
        </a:xfrm>
      </p:grpSpPr>
      <p:sp>
        <p:nvSpPr>
          <p:cNvPr id="1036" name="Google Shape;1036;p4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History </a:t>
            </a:r>
            <a:endParaRPr/>
          </a:p>
        </p:txBody>
      </p:sp>
      <p:sp>
        <p:nvSpPr>
          <p:cNvPr id="1037" name="Google Shape;1037;p42"/>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800"/>
              <a:buFont typeface="Calibri"/>
              <a:buAutoNum type="arabicPeriod"/>
            </a:pPr>
            <a:r>
              <a:rPr lang="en-US"/>
              <a:t>Determine the need for emergency interventions </a:t>
            </a:r>
            <a:endParaRPr/>
          </a:p>
          <a:p>
            <a:pPr marL="0" lvl="0" indent="0" algn="l" rtl="0">
              <a:lnSpc>
                <a:spcPct val="90000"/>
              </a:lnSpc>
              <a:spcBef>
                <a:spcPts val="1000"/>
              </a:spcBef>
              <a:spcAft>
                <a:spcPts val="0"/>
              </a:spcAft>
              <a:buClr>
                <a:schemeClr val="dk1"/>
              </a:buClr>
              <a:buSzPts val="2800"/>
              <a:buNone/>
            </a:pPr>
            <a:r>
              <a:rPr lang="en-US"/>
              <a:t>   </a:t>
            </a:r>
            <a:r>
              <a:rPr lang="en-US" sz="2000"/>
              <a:t>-Vital signs    -level of consciousness  -work of breathing </a:t>
            </a:r>
            <a:endParaRPr/>
          </a:p>
          <a:p>
            <a:pPr marL="228600" lvl="0" indent="-228600" algn="l" rtl="0">
              <a:lnSpc>
                <a:spcPct val="90000"/>
              </a:lnSpc>
              <a:spcBef>
                <a:spcPts val="1000"/>
              </a:spcBef>
              <a:spcAft>
                <a:spcPts val="0"/>
              </a:spcAft>
              <a:buClr>
                <a:schemeClr val="dk1"/>
              </a:buClr>
              <a:buSzPts val="2800"/>
              <a:buChar char="•"/>
            </a:pPr>
            <a:r>
              <a:rPr lang="en-US"/>
              <a:t> respiratory support is needed when : </a:t>
            </a:r>
            <a:endParaRPr/>
          </a:p>
          <a:p>
            <a:pPr marL="228600" lvl="0" indent="-228600" algn="l" rtl="0">
              <a:lnSpc>
                <a:spcPct val="90000"/>
              </a:lnSpc>
              <a:spcBef>
                <a:spcPts val="1000"/>
              </a:spcBef>
              <a:spcAft>
                <a:spcPts val="0"/>
              </a:spcAft>
              <a:buClr>
                <a:schemeClr val="dk1"/>
              </a:buClr>
              <a:buSzPts val="2800"/>
              <a:buFont typeface="Noto Sans Symbols"/>
              <a:buChar char="✔"/>
            </a:pPr>
            <a:r>
              <a:rPr lang="en-US"/>
              <a:t>Tachycardia </a:t>
            </a:r>
            <a:endParaRPr/>
          </a:p>
          <a:p>
            <a:pPr marL="228600" lvl="0" indent="-228600" algn="l" rtl="0">
              <a:lnSpc>
                <a:spcPct val="90000"/>
              </a:lnSpc>
              <a:spcBef>
                <a:spcPts val="1000"/>
              </a:spcBef>
              <a:spcAft>
                <a:spcPts val="0"/>
              </a:spcAft>
              <a:buClr>
                <a:schemeClr val="dk1"/>
              </a:buClr>
              <a:buSzPts val="2800"/>
              <a:buFont typeface="Noto Sans Symbols"/>
              <a:buChar char="✔"/>
            </a:pPr>
            <a:r>
              <a:rPr lang="en-US"/>
              <a:t>Grunting </a:t>
            </a:r>
            <a:endParaRPr/>
          </a:p>
          <a:p>
            <a:pPr marL="228600" lvl="0" indent="-228600" algn="l" rtl="0">
              <a:lnSpc>
                <a:spcPct val="90000"/>
              </a:lnSpc>
              <a:spcBef>
                <a:spcPts val="1000"/>
              </a:spcBef>
              <a:spcAft>
                <a:spcPts val="0"/>
              </a:spcAft>
              <a:buClr>
                <a:schemeClr val="dk1"/>
              </a:buClr>
              <a:buSzPts val="2800"/>
              <a:buFont typeface="Noto Sans Symbols"/>
              <a:buChar char="✔"/>
            </a:pPr>
            <a:r>
              <a:rPr lang="en-US"/>
              <a:t>Retractions </a:t>
            </a:r>
            <a:endParaRPr/>
          </a:p>
          <a:p>
            <a:pPr marL="228600" lvl="0" indent="-228600" algn="l" rtl="0">
              <a:lnSpc>
                <a:spcPct val="90000"/>
              </a:lnSpc>
              <a:spcBef>
                <a:spcPts val="1000"/>
              </a:spcBef>
              <a:spcAft>
                <a:spcPts val="0"/>
              </a:spcAft>
              <a:buClr>
                <a:schemeClr val="dk1"/>
              </a:buClr>
              <a:buSzPts val="2800"/>
              <a:buFont typeface="Noto Sans Symbols"/>
              <a:buChar char="✔"/>
            </a:pPr>
            <a:r>
              <a:rPr lang="en-US"/>
              <a:t> Nasal flaring</a:t>
            </a: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Font typeface="Noto Sans Symbols"/>
              <a:buNone/>
            </a:pPr>
            <a:endParaRPr/>
          </a:p>
        </p:txBody>
      </p:sp>
      <p:sp>
        <p:nvSpPr>
          <p:cNvPr id="1038" name="Google Shape;1038;p42"/>
          <p:cNvSpPr/>
          <p:nvPr/>
        </p:nvSpPr>
        <p:spPr>
          <a:xfrm>
            <a:off x="5199402" y="3278600"/>
            <a:ext cx="807244" cy="2534760"/>
          </a:xfrm>
          <a:prstGeom prst="rightBrace">
            <a:avLst>
              <a:gd name="adj1" fmla="val 8333"/>
              <a:gd name="adj2" fmla="val 50000"/>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000000"/>
              </a:solidFill>
              <a:latin typeface="Calibri"/>
              <a:ea typeface="Calibri"/>
              <a:cs typeface="Calibri"/>
              <a:sym typeface="Calibri"/>
            </a:endParaRPr>
          </a:p>
        </p:txBody>
      </p:sp>
      <p:sp>
        <p:nvSpPr>
          <p:cNvPr id="1039" name="Google Shape;1039;p42"/>
          <p:cNvSpPr txBox="1"/>
          <p:nvPr/>
        </p:nvSpPr>
        <p:spPr>
          <a:xfrm>
            <a:off x="6100764" y="3278600"/>
            <a:ext cx="2431676" cy="34163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a:solidFill>
                  <a:srgbClr val="FF0000"/>
                </a:solidFill>
                <a:latin typeface="Calibri"/>
                <a:ea typeface="Calibri"/>
                <a:cs typeface="Calibri"/>
                <a:sym typeface="Calibri"/>
              </a:rPr>
              <a:t>Delay in support may lead to patient becoming increasingly fatigued : shallow, rabid breathing with decreased level of consciousness and cyanosis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1043"/>
        <p:cNvGrpSpPr/>
        <p:nvPr/>
      </p:nvGrpSpPr>
      <p:grpSpPr>
        <a:xfrm>
          <a:off x="0" y="0"/>
          <a:ext cx="0" cy="0"/>
          <a:chOff x="0" y="0"/>
          <a:chExt cx="0" cy="0"/>
        </a:xfrm>
      </p:grpSpPr>
      <p:sp>
        <p:nvSpPr>
          <p:cNvPr id="1044" name="Google Shape;1044;p43"/>
          <p:cNvSpPr txBox="1">
            <a:spLocks noGrp="1"/>
          </p:cNvSpPr>
          <p:nvPr>
            <p:ph type="body" idx="1"/>
          </p:nvPr>
        </p:nvSpPr>
        <p:spPr>
          <a:xfrm>
            <a:off x="0" y="0"/>
            <a:ext cx="8892480" cy="61769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2. The next step is comprehensive history to evaluate the likely causes of respiratory failure </a:t>
            </a:r>
            <a:endParaRPr/>
          </a:p>
          <a:p>
            <a:pPr marL="0" lvl="0" indent="0" algn="l" rtl="0">
              <a:lnSpc>
                <a:spcPct val="90000"/>
              </a:lnSpc>
              <a:spcBef>
                <a:spcPts val="1000"/>
              </a:spcBef>
              <a:spcAft>
                <a:spcPts val="0"/>
              </a:spcAft>
              <a:buClr>
                <a:schemeClr val="dk1"/>
              </a:buClr>
              <a:buSzPts val="2800"/>
              <a:buNone/>
            </a:pPr>
            <a:r>
              <a:rPr lang="en-US"/>
              <a:t> ask about:</a:t>
            </a:r>
            <a:endParaRPr/>
          </a:p>
          <a:p>
            <a:pPr marL="0" lvl="0" indent="0" algn="l" rtl="0">
              <a:lnSpc>
                <a:spcPct val="90000"/>
              </a:lnSpc>
              <a:spcBef>
                <a:spcPts val="1000"/>
              </a:spcBef>
              <a:spcAft>
                <a:spcPts val="0"/>
              </a:spcAft>
              <a:buClr>
                <a:schemeClr val="dk1"/>
              </a:buClr>
              <a:buSzPts val="2800"/>
              <a:buNone/>
            </a:pPr>
            <a:endParaRPr/>
          </a:p>
        </p:txBody>
      </p:sp>
      <p:grpSp>
        <p:nvGrpSpPr>
          <p:cNvPr id="1045" name="Google Shape;1045;p43"/>
          <p:cNvGrpSpPr/>
          <p:nvPr/>
        </p:nvGrpSpPr>
        <p:grpSpPr>
          <a:xfrm>
            <a:off x="539552" y="2348880"/>
            <a:ext cx="8022431" cy="2814107"/>
            <a:chOff x="0" y="0"/>
            <a:chExt cx="8022431" cy="2814107"/>
          </a:xfrm>
        </p:grpSpPr>
        <p:sp>
          <p:nvSpPr>
            <p:cNvPr id="1046" name="Google Shape;1046;p43"/>
            <p:cNvSpPr/>
            <p:nvPr/>
          </p:nvSpPr>
          <p:spPr>
            <a:xfrm>
              <a:off x="0" y="863289"/>
              <a:ext cx="8022431" cy="1125643"/>
            </a:xfrm>
            <a:prstGeom prst="notchedRightArrow">
              <a:avLst>
                <a:gd name="adj1" fmla="val 50000"/>
                <a:gd name="adj2" fmla="val 5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3"/>
            <p:cNvSpPr/>
            <p:nvPr/>
          </p:nvSpPr>
          <p:spPr>
            <a:xfrm>
              <a:off x="7887" y="691401"/>
              <a:ext cx="1507081" cy="79840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3"/>
            <p:cNvSpPr txBox="1"/>
            <p:nvPr/>
          </p:nvSpPr>
          <p:spPr>
            <a:xfrm>
              <a:off x="7887" y="691401"/>
              <a:ext cx="1507081" cy="798407"/>
            </a:xfrm>
            <a:prstGeom prst="rect">
              <a:avLst/>
            </a:prstGeom>
            <a:noFill/>
            <a:ln>
              <a:noFill/>
            </a:ln>
          </p:spPr>
          <p:txBody>
            <a:bodyPr spcFirstLastPara="1" wrap="square" lIns="163575" tIns="163575" rIns="163575" bIns="163575" anchor="b" anchorCtr="0">
              <a:noAutofit/>
            </a:bodyPr>
            <a:lstStyle/>
            <a:p>
              <a:pPr marL="0" marR="0" lvl="0" indent="0" algn="ctr" rtl="0">
                <a:lnSpc>
                  <a:spcPct val="90000"/>
                </a:lnSpc>
                <a:spcBef>
                  <a:spcPts val="0"/>
                </a:spcBef>
                <a:spcAft>
                  <a:spcPts val="0"/>
                </a:spcAft>
                <a:buNone/>
              </a:pPr>
              <a:r>
                <a:rPr lang="en-US" sz="2300">
                  <a:solidFill>
                    <a:schemeClr val="dk1"/>
                  </a:solidFill>
                  <a:latin typeface="Calibri"/>
                  <a:ea typeface="Calibri"/>
                  <a:cs typeface="Calibri"/>
                  <a:sym typeface="Calibri"/>
                </a:rPr>
                <a:t>Risk factors:</a:t>
              </a:r>
              <a:endParaRPr/>
            </a:p>
            <a:p>
              <a:pPr marL="0" marR="0" lvl="0" indent="0" algn="ctr" rtl="0">
                <a:lnSpc>
                  <a:spcPct val="90000"/>
                </a:lnSpc>
                <a:spcBef>
                  <a:spcPts val="805"/>
                </a:spcBef>
                <a:spcAft>
                  <a:spcPts val="0"/>
                </a:spcAft>
                <a:buNone/>
              </a:pPr>
              <a:r>
                <a:rPr lang="en-US" sz="1200">
                  <a:solidFill>
                    <a:schemeClr val="dk1"/>
                  </a:solidFill>
                  <a:latin typeface="Calibri"/>
                  <a:ea typeface="Calibri"/>
                  <a:cs typeface="Calibri"/>
                  <a:sym typeface="Calibri"/>
                </a:rPr>
                <a:t>-prematurity </a:t>
              </a:r>
              <a:endParaRPr/>
            </a:p>
            <a:p>
              <a:pPr marL="0" marR="0" lvl="0" indent="0" algn="ctr" rtl="0">
                <a:lnSpc>
                  <a:spcPct val="90000"/>
                </a:lnSpc>
                <a:spcBef>
                  <a:spcPts val="420"/>
                </a:spcBef>
                <a:spcAft>
                  <a:spcPts val="0"/>
                </a:spcAft>
                <a:buNone/>
              </a:pPr>
              <a:r>
                <a:rPr lang="en-US" sz="1200">
                  <a:solidFill>
                    <a:schemeClr val="dk1"/>
                  </a:solidFill>
                  <a:latin typeface="Calibri"/>
                  <a:ea typeface="Calibri"/>
                  <a:cs typeface="Calibri"/>
                  <a:sym typeface="Calibri"/>
                </a:rPr>
                <a:t>-immunodeficiency</a:t>
              </a:r>
              <a:endParaRPr/>
            </a:p>
            <a:p>
              <a:pPr marL="0" marR="0" lvl="0" indent="0" algn="ctr" rtl="0">
                <a:lnSpc>
                  <a:spcPct val="90000"/>
                </a:lnSpc>
                <a:spcBef>
                  <a:spcPts val="420"/>
                </a:spcBef>
                <a:spcAft>
                  <a:spcPts val="0"/>
                </a:spcAft>
                <a:buNone/>
              </a:pPr>
              <a:r>
                <a:rPr lang="en-US" sz="1200">
                  <a:solidFill>
                    <a:schemeClr val="dk1"/>
                  </a:solidFill>
                  <a:latin typeface="Calibri"/>
                  <a:ea typeface="Calibri"/>
                  <a:cs typeface="Calibri"/>
                  <a:sym typeface="Calibri"/>
                </a:rPr>
                <a:t>-anatomical abnormalities</a:t>
              </a:r>
              <a:endParaRPr/>
            </a:p>
            <a:p>
              <a:pPr marL="0" marR="0" lvl="0" indent="0" algn="l" rtl="0">
                <a:lnSpc>
                  <a:spcPct val="90000"/>
                </a:lnSpc>
                <a:spcBef>
                  <a:spcPts val="420"/>
                </a:spcBef>
                <a:spcAft>
                  <a:spcPts val="0"/>
                </a:spcAft>
                <a:buNone/>
              </a:pPr>
              <a:endParaRPr sz="1200">
                <a:solidFill>
                  <a:schemeClr val="dk1"/>
                </a:solidFill>
                <a:latin typeface="Calibri"/>
                <a:ea typeface="Calibri"/>
                <a:cs typeface="Calibri"/>
                <a:sym typeface="Calibri"/>
              </a:endParaRPr>
            </a:p>
          </p:txBody>
        </p:sp>
        <p:sp>
          <p:nvSpPr>
            <p:cNvPr id="1049" name="Google Shape;1049;p43"/>
            <p:cNvSpPr/>
            <p:nvPr/>
          </p:nvSpPr>
          <p:spPr>
            <a:xfrm>
              <a:off x="615018" y="1184539"/>
              <a:ext cx="281410" cy="28141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3"/>
            <p:cNvSpPr/>
            <p:nvPr/>
          </p:nvSpPr>
          <p:spPr>
            <a:xfrm>
              <a:off x="1539803" y="1688464"/>
              <a:ext cx="1688357" cy="11256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3"/>
            <p:cNvSpPr txBox="1"/>
            <p:nvPr/>
          </p:nvSpPr>
          <p:spPr>
            <a:xfrm>
              <a:off x="1539803" y="1688464"/>
              <a:ext cx="1688357" cy="1125643"/>
            </a:xfrm>
            <a:prstGeom prst="rect">
              <a:avLst/>
            </a:prstGeom>
            <a:noFill/>
            <a:ln>
              <a:noFill/>
            </a:ln>
          </p:spPr>
          <p:txBody>
            <a:bodyPr spcFirstLastPara="1" wrap="square" lIns="163575" tIns="163575" rIns="163575" bIns="163575" anchor="t" anchorCtr="0">
              <a:noAutofit/>
            </a:bodyPr>
            <a:lstStyle/>
            <a:p>
              <a:pPr marL="0" marR="0" lvl="0" indent="0" algn="ctr" rtl="0">
                <a:lnSpc>
                  <a:spcPct val="90000"/>
                </a:lnSpc>
                <a:spcBef>
                  <a:spcPts val="0"/>
                </a:spcBef>
                <a:spcAft>
                  <a:spcPts val="0"/>
                </a:spcAft>
                <a:buNone/>
              </a:pPr>
              <a:r>
                <a:rPr lang="en-US" sz="2300">
                  <a:solidFill>
                    <a:schemeClr val="dk1"/>
                  </a:solidFill>
                  <a:latin typeface="Calibri"/>
                  <a:ea typeface="Calibri"/>
                  <a:cs typeface="Calibri"/>
                  <a:sym typeface="Calibri"/>
                </a:rPr>
                <a:t>Chronic disease:</a:t>
              </a:r>
              <a:endParaRPr/>
            </a:p>
            <a:p>
              <a:pPr marL="0" marR="0" lvl="0" indent="0" algn="ctr" rtl="0">
                <a:lnSpc>
                  <a:spcPct val="90000"/>
                </a:lnSpc>
                <a:spcBef>
                  <a:spcPts val="805"/>
                </a:spcBef>
                <a:spcAft>
                  <a:spcPts val="0"/>
                </a:spcAft>
                <a:buNone/>
              </a:pPr>
              <a:r>
                <a:rPr lang="en-US" sz="1200">
                  <a:solidFill>
                    <a:schemeClr val="dk1"/>
                  </a:solidFill>
                  <a:latin typeface="Calibri"/>
                  <a:ea typeface="Calibri"/>
                  <a:cs typeface="Calibri"/>
                  <a:sym typeface="Calibri"/>
                </a:rPr>
                <a:t>-pulmonary(asthma, Cystic fibrosis)</a:t>
              </a:r>
              <a:endParaRPr/>
            </a:p>
            <a:p>
              <a:pPr marL="0" marR="0" lvl="0" indent="0" algn="ctr" rtl="0">
                <a:lnSpc>
                  <a:spcPct val="90000"/>
                </a:lnSpc>
                <a:spcBef>
                  <a:spcPts val="420"/>
                </a:spcBef>
                <a:spcAft>
                  <a:spcPts val="0"/>
                </a:spcAft>
                <a:buNone/>
              </a:pPr>
              <a:r>
                <a:rPr lang="en-US" sz="1200">
                  <a:solidFill>
                    <a:schemeClr val="dk1"/>
                  </a:solidFill>
                  <a:latin typeface="Calibri"/>
                  <a:ea typeface="Calibri"/>
                  <a:cs typeface="Calibri"/>
                  <a:sym typeface="Calibri"/>
                </a:rPr>
                <a:t>-Cardiac (congenital heart disease)</a:t>
              </a:r>
              <a:endParaRPr/>
            </a:p>
            <a:p>
              <a:pPr marL="0" marR="0" lvl="0" indent="0" algn="ctr" rtl="0">
                <a:lnSpc>
                  <a:spcPct val="90000"/>
                </a:lnSpc>
                <a:spcBef>
                  <a:spcPts val="420"/>
                </a:spcBef>
                <a:spcAft>
                  <a:spcPts val="0"/>
                </a:spcAft>
                <a:buNone/>
              </a:pPr>
              <a:r>
                <a:rPr lang="en-US" sz="1200">
                  <a:solidFill>
                    <a:schemeClr val="dk1"/>
                  </a:solidFill>
                  <a:latin typeface="Calibri"/>
                  <a:ea typeface="Calibri"/>
                  <a:cs typeface="Calibri"/>
                  <a:sym typeface="Calibri"/>
                </a:rPr>
                <a:t>-neuromuscular( spinal muscular atrophy, myasthenia gravis)</a:t>
              </a:r>
              <a:r>
                <a:rPr lang="en-US" sz="2300">
                  <a:solidFill>
                    <a:schemeClr val="dk1"/>
                  </a:solidFill>
                  <a:latin typeface="Calibri"/>
                  <a:ea typeface="Calibri"/>
                  <a:cs typeface="Calibri"/>
                  <a:sym typeface="Calibri"/>
                </a:rPr>
                <a:t> </a:t>
              </a:r>
              <a:endParaRPr/>
            </a:p>
          </p:txBody>
        </p:sp>
        <p:sp>
          <p:nvSpPr>
            <p:cNvPr id="1052" name="Google Shape;1052;p43"/>
            <p:cNvSpPr/>
            <p:nvPr/>
          </p:nvSpPr>
          <p:spPr>
            <a:xfrm>
              <a:off x="2243276" y="1266348"/>
              <a:ext cx="281410" cy="28141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3"/>
            <p:cNvSpPr/>
            <p:nvPr/>
          </p:nvSpPr>
          <p:spPr>
            <a:xfrm>
              <a:off x="3258700" y="0"/>
              <a:ext cx="1892892" cy="11256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3"/>
            <p:cNvSpPr txBox="1"/>
            <p:nvPr/>
          </p:nvSpPr>
          <p:spPr>
            <a:xfrm>
              <a:off x="3258700" y="0"/>
              <a:ext cx="1892892" cy="1125643"/>
            </a:xfrm>
            <a:prstGeom prst="rect">
              <a:avLst/>
            </a:prstGeom>
            <a:noFill/>
            <a:ln>
              <a:noFill/>
            </a:ln>
          </p:spPr>
          <p:txBody>
            <a:bodyPr spcFirstLastPara="1" wrap="square" lIns="163575" tIns="163575" rIns="163575" bIns="163575" anchor="b" anchorCtr="0">
              <a:noAutofit/>
            </a:bodyPr>
            <a:lstStyle/>
            <a:p>
              <a:pPr marL="0" marR="0" lvl="0" indent="0" algn="ctr" rtl="0">
                <a:lnSpc>
                  <a:spcPct val="90000"/>
                </a:lnSpc>
                <a:spcBef>
                  <a:spcPts val="0"/>
                </a:spcBef>
                <a:spcAft>
                  <a:spcPts val="0"/>
                </a:spcAft>
                <a:buNone/>
              </a:pPr>
              <a:r>
                <a:rPr lang="en-US" sz="2300">
                  <a:solidFill>
                    <a:schemeClr val="dk1"/>
                  </a:solidFill>
                  <a:latin typeface="Calibri"/>
                  <a:ea typeface="Calibri"/>
                  <a:cs typeface="Calibri"/>
                  <a:sym typeface="Calibri"/>
                </a:rPr>
                <a:t>History of infections</a:t>
              </a:r>
              <a:endParaRPr/>
            </a:p>
            <a:p>
              <a:pPr marL="0" marR="0" lvl="0" indent="0" algn="ctr" rtl="0">
                <a:lnSpc>
                  <a:spcPct val="90000"/>
                </a:lnSpc>
                <a:spcBef>
                  <a:spcPts val="805"/>
                </a:spcBef>
                <a:spcAft>
                  <a:spcPts val="0"/>
                </a:spcAft>
                <a:buNone/>
              </a:pPr>
              <a:r>
                <a:rPr lang="en-US" sz="1200">
                  <a:solidFill>
                    <a:schemeClr val="dk1"/>
                  </a:solidFill>
                  <a:latin typeface="Calibri"/>
                  <a:ea typeface="Calibri"/>
                  <a:cs typeface="Calibri"/>
                  <a:sym typeface="Calibri"/>
                </a:rPr>
                <a:t>-Fever</a:t>
              </a:r>
              <a:endParaRPr/>
            </a:p>
            <a:p>
              <a:pPr marL="0" marR="0" lvl="0" indent="0" algn="ctr" rtl="0">
                <a:lnSpc>
                  <a:spcPct val="90000"/>
                </a:lnSpc>
                <a:spcBef>
                  <a:spcPts val="420"/>
                </a:spcBef>
                <a:spcAft>
                  <a:spcPts val="0"/>
                </a:spcAft>
                <a:buNone/>
              </a:pPr>
              <a:r>
                <a:rPr lang="en-US" sz="1200">
                  <a:solidFill>
                    <a:schemeClr val="dk1"/>
                  </a:solidFill>
                  <a:latin typeface="Calibri"/>
                  <a:ea typeface="Calibri"/>
                  <a:cs typeface="Calibri"/>
                  <a:sym typeface="Calibri"/>
                </a:rPr>
                <a:t>-cough, rhinorrhea, nasal congestion</a:t>
              </a:r>
              <a:endParaRPr/>
            </a:p>
          </p:txBody>
        </p:sp>
        <p:sp>
          <p:nvSpPr>
            <p:cNvPr id="1055" name="Google Shape;1055;p43"/>
            <p:cNvSpPr/>
            <p:nvPr/>
          </p:nvSpPr>
          <p:spPr>
            <a:xfrm>
              <a:off x="4064441" y="1266348"/>
              <a:ext cx="281410" cy="28141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3"/>
            <p:cNvSpPr/>
            <p:nvPr/>
          </p:nvSpPr>
          <p:spPr>
            <a:xfrm>
              <a:off x="5182132" y="1688464"/>
              <a:ext cx="2035872" cy="11256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3"/>
            <p:cNvSpPr txBox="1"/>
            <p:nvPr/>
          </p:nvSpPr>
          <p:spPr>
            <a:xfrm>
              <a:off x="5182132" y="1688464"/>
              <a:ext cx="2035872" cy="1125643"/>
            </a:xfrm>
            <a:prstGeom prst="rect">
              <a:avLst/>
            </a:prstGeom>
            <a:noFill/>
            <a:ln>
              <a:noFill/>
            </a:ln>
          </p:spPr>
          <p:txBody>
            <a:bodyPr spcFirstLastPara="1" wrap="square" lIns="199125" tIns="199125" rIns="199125" bIns="199125" anchor="t" anchorCtr="0">
              <a:noAutofit/>
            </a:bodyPr>
            <a:lstStyle/>
            <a:p>
              <a:pPr marL="0" marR="0" lvl="0" indent="0" algn="ctr" rtl="0">
                <a:lnSpc>
                  <a:spcPct val="90000"/>
                </a:lnSpc>
                <a:spcBef>
                  <a:spcPts val="0"/>
                </a:spcBef>
                <a:spcAft>
                  <a:spcPts val="0"/>
                </a:spcAft>
                <a:buNone/>
              </a:pPr>
              <a:r>
                <a:rPr lang="en-US" sz="2800">
                  <a:solidFill>
                    <a:schemeClr val="dk1"/>
                  </a:solidFill>
                  <a:latin typeface="Calibri"/>
                  <a:ea typeface="Calibri"/>
                  <a:cs typeface="Calibri"/>
                  <a:sym typeface="Calibri"/>
                </a:rPr>
                <a:t>History of</a:t>
              </a:r>
              <a:endParaRPr sz="1200">
                <a:solidFill>
                  <a:schemeClr val="dk1"/>
                </a:solidFill>
                <a:latin typeface="Calibri"/>
                <a:ea typeface="Calibri"/>
                <a:cs typeface="Calibri"/>
                <a:sym typeface="Calibri"/>
              </a:endParaRPr>
            </a:p>
            <a:p>
              <a:pPr marL="0" marR="0" lvl="0" indent="0" algn="ctr" rtl="0">
                <a:lnSpc>
                  <a:spcPct val="90000"/>
                </a:lnSpc>
                <a:spcBef>
                  <a:spcPts val="980"/>
                </a:spcBef>
                <a:spcAft>
                  <a:spcPts val="0"/>
                </a:spcAft>
                <a:buNone/>
              </a:pPr>
              <a:r>
                <a:rPr lang="en-US" sz="1200">
                  <a:solidFill>
                    <a:schemeClr val="dk1"/>
                  </a:solidFill>
                  <a:latin typeface="Calibri"/>
                  <a:ea typeface="Calibri"/>
                  <a:cs typeface="Calibri"/>
                  <a:sym typeface="Calibri"/>
                </a:rPr>
                <a:t>-seizures </a:t>
              </a:r>
              <a:endParaRPr/>
            </a:p>
            <a:p>
              <a:pPr marL="0" marR="0" lvl="0" indent="0" algn="ctr" rtl="0">
                <a:lnSpc>
                  <a:spcPct val="90000"/>
                </a:lnSpc>
                <a:spcBef>
                  <a:spcPts val="420"/>
                </a:spcBef>
                <a:spcAft>
                  <a:spcPts val="0"/>
                </a:spcAft>
                <a:buNone/>
              </a:pPr>
              <a:r>
                <a:rPr lang="en-US" sz="1200">
                  <a:solidFill>
                    <a:schemeClr val="dk1"/>
                  </a:solidFill>
                  <a:latin typeface="Calibri"/>
                  <a:ea typeface="Calibri"/>
                  <a:cs typeface="Calibri"/>
                  <a:sym typeface="Calibri"/>
                </a:rPr>
                <a:t>-head trauma </a:t>
              </a:r>
              <a:endParaRPr/>
            </a:p>
            <a:p>
              <a:pPr marL="0" marR="0" lvl="0" indent="0" algn="ctr" rtl="0">
                <a:lnSpc>
                  <a:spcPct val="90000"/>
                </a:lnSpc>
                <a:spcBef>
                  <a:spcPts val="420"/>
                </a:spcBef>
                <a:spcAft>
                  <a:spcPts val="0"/>
                </a:spcAft>
                <a:buNone/>
              </a:pPr>
              <a:r>
                <a:rPr lang="en-US" sz="1200">
                  <a:solidFill>
                    <a:schemeClr val="dk1"/>
                  </a:solidFill>
                  <a:latin typeface="Calibri"/>
                  <a:ea typeface="Calibri"/>
                  <a:cs typeface="Calibri"/>
                  <a:sym typeface="Calibri"/>
                </a:rPr>
                <a:t>-exposure to sedative</a:t>
              </a:r>
              <a:r>
                <a:rPr lang="en-US" sz="2800">
                  <a:solidFill>
                    <a:schemeClr val="dk1"/>
                  </a:solidFill>
                  <a:latin typeface="Calibri"/>
                  <a:ea typeface="Calibri"/>
                  <a:cs typeface="Calibri"/>
                  <a:sym typeface="Calibri"/>
                </a:rPr>
                <a:t> </a:t>
              </a:r>
              <a:endParaRPr/>
            </a:p>
          </p:txBody>
        </p:sp>
        <p:sp>
          <p:nvSpPr>
            <p:cNvPr id="1058" name="Google Shape;1058;p43"/>
            <p:cNvSpPr/>
            <p:nvPr/>
          </p:nvSpPr>
          <p:spPr>
            <a:xfrm>
              <a:off x="6059363" y="1266348"/>
              <a:ext cx="281410" cy="28141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1062"/>
        <p:cNvGrpSpPr/>
        <p:nvPr/>
      </p:nvGrpSpPr>
      <p:grpSpPr>
        <a:xfrm>
          <a:off x="0" y="0"/>
          <a:ext cx="0" cy="0"/>
          <a:chOff x="0" y="0"/>
          <a:chExt cx="0" cy="0"/>
        </a:xfrm>
      </p:grpSpPr>
      <p:sp>
        <p:nvSpPr>
          <p:cNvPr id="1063" name="Google Shape;1063;p44"/>
          <p:cNvSpPr txBox="1">
            <a:spLocks noGrp="1"/>
          </p:cNvSpPr>
          <p:nvPr>
            <p:ph type="title"/>
          </p:nvPr>
        </p:nvSpPr>
        <p:spPr>
          <a:xfrm>
            <a:off x="628651" y="-387424"/>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Physical examination</a:t>
            </a:r>
            <a:endParaRPr/>
          </a:p>
        </p:txBody>
      </p:sp>
      <p:sp>
        <p:nvSpPr>
          <p:cNvPr id="1064" name="Google Shape;1064;p44"/>
          <p:cNvSpPr txBox="1">
            <a:spLocks noGrp="1"/>
          </p:cNvSpPr>
          <p:nvPr>
            <p:ph type="body" idx="1"/>
          </p:nvPr>
        </p:nvSpPr>
        <p:spPr>
          <a:xfrm>
            <a:off x="31721" y="620688"/>
            <a:ext cx="9112279" cy="5894356"/>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Font typeface="Noto Sans Symbols"/>
              <a:buChar char="❑"/>
            </a:pPr>
            <a:r>
              <a:rPr lang="en-US" i="1"/>
              <a:t>Vital signs </a:t>
            </a:r>
            <a:r>
              <a:rPr lang="en-US"/>
              <a:t>( severity of respiratory failure)</a:t>
            </a:r>
            <a:endParaRPr/>
          </a:p>
          <a:p>
            <a:pPr marL="0" lvl="0" indent="0" algn="l" rtl="0">
              <a:lnSpc>
                <a:spcPct val="90000"/>
              </a:lnSpc>
              <a:spcBef>
                <a:spcPts val="1000"/>
              </a:spcBef>
              <a:spcAft>
                <a:spcPts val="0"/>
              </a:spcAft>
              <a:buClr>
                <a:schemeClr val="dk1"/>
              </a:buClr>
              <a:buSzPts val="2800"/>
              <a:buNone/>
            </a:pPr>
            <a:r>
              <a:rPr lang="en-US"/>
              <a:t>1.Respiratory Rate:</a:t>
            </a:r>
            <a:endParaRPr/>
          </a:p>
          <a:p>
            <a:pPr marL="0" lvl="0" indent="0" algn="l" rtl="0">
              <a:lnSpc>
                <a:spcPct val="90000"/>
              </a:lnSpc>
              <a:spcBef>
                <a:spcPts val="1000"/>
              </a:spcBef>
              <a:spcAft>
                <a:spcPts val="0"/>
              </a:spcAft>
              <a:buClr>
                <a:schemeClr val="dk1"/>
              </a:buClr>
              <a:buSzPts val="2800"/>
              <a:buNone/>
            </a:pPr>
            <a:r>
              <a:rPr lang="en-US"/>
              <a:t> tachypnea:</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Bradypnea  :  </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2.Heart Rate :  increased to maintain adequate oxygen delivery</a:t>
            </a:r>
            <a:endParaRPr/>
          </a:p>
          <a:p>
            <a:pPr marL="0" lvl="0" indent="0" algn="l" rtl="0">
              <a:lnSpc>
                <a:spcPct val="90000"/>
              </a:lnSpc>
              <a:spcBef>
                <a:spcPts val="1000"/>
              </a:spcBef>
              <a:spcAft>
                <a:spcPts val="0"/>
              </a:spcAft>
              <a:buClr>
                <a:schemeClr val="dk1"/>
              </a:buClr>
              <a:buSzPts val="2800"/>
              <a:buNone/>
            </a:pPr>
            <a:r>
              <a:rPr lang="en-US"/>
              <a:t>3.Blood pressure : normal to high ( decreased if decompensated)</a:t>
            </a:r>
            <a:endParaRPr/>
          </a:p>
          <a:p>
            <a:pPr marL="0" lvl="0" indent="0" algn="l" rtl="0">
              <a:lnSpc>
                <a:spcPct val="90000"/>
              </a:lnSpc>
              <a:spcBef>
                <a:spcPts val="1000"/>
              </a:spcBef>
              <a:spcAft>
                <a:spcPts val="0"/>
              </a:spcAft>
              <a:buClr>
                <a:schemeClr val="dk1"/>
              </a:buClr>
              <a:buSzPts val="1800"/>
              <a:buNone/>
            </a:pPr>
            <a:endParaRPr sz="1800"/>
          </a:p>
        </p:txBody>
      </p:sp>
      <p:cxnSp>
        <p:nvCxnSpPr>
          <p:cNvPr id="1065" name="Google Shape;1065;p44"/>
          <p:cNvCxnSpPr/>
          <p:nvPr/>
        </p:nvCxnSpPr>
        <p:spPr>
          <a:xfrm>
            <a:off x="1957388" y="3095625"/>
            <a:ext cx="0" cy="0"/>
          </a:xfrm>
          <a:prstGeom prst="straightConnector1">
            <a:avLst/>
          </a:prstGeom>
          <a:noFill/>
          <a:ln w="9525" cap="flat" cmpd="sng">
            <a:solidFill>
              <a:schemeClr val="accent1"/>
            </a:solidFill>
            <a:prstDash val="solid"/>
            <a:miter lim="800000"/>
            <a:headEnd type="none" w="sm" len="sm"/>
            <a:tailEnd type="triangle" w="med" len="med"/>
          </a:ln>
        </p:spPr>
      </p:cxnSp>
      <p:sp>
        <p:nvSpPr>
          <p:cNvPr id="1066" name="Google Shape;1066;p44"/>
          <p:cNvSpPr txBox="1"/>
          <p:nvPr/>
        </p:nvSpPr>
        <p:spPr>
          <a:xfrm>
            <a:off x="71156" y="1916832"/>
            <a:ext cx="7156211" cy="92333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Early compensatory mechanism</a:t>
            </a:r>
            <a:endParaRPr/>
          </a:p>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Must know Normal range for age</a:t>
            </a:r>
            <a:endParaRPr/>
          </a:p>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Normally increased while eating, sleeping, increased activity </a:t>
            </a:r>
            <a:endParaRPr/>
          </a:p>
        </p:txBody>
      </p:sp>
      <p:sp>
        <p:nvSpPr>
          <p:cNvPr id="1067" name="Google Shape;1067;p44"/>
          <p:cNvSpPr txBox="1"/>
          <p:nvPr/>
        </p:nvSpPr>
        <p:spPr>
          <a:xfrm>
            <a:off x="71156" y="3564128"/>
            <a:ext cx="3518297" cy="92333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Respiratory center Failure</a:t>
            </a:r>
            <a:endParaRPr/>
          </a:p>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Neuromuscular Disorders (no retractions)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C433E-121C-0627-2877-384096814C61}"/>
              </a:ext>
            </a:extLst>
          </p:cNvPr>
          <p:cNvSpPr>
            <a:spLocks noGrp="1"/>
          </p:cNvSpPr>
          <p:nvPr>
            <p:ph type="title"/>
          </p:nvPr>
        </p:nvSpPr>
        <p:spPr>
          <a:xfrm>
            <a:off x="628650" y="932791"/>
            <a:ext cx="7886700" cy="994172"/>
          </a:xfrm>
        </p:spPr>
        <p:txBody>
          <a:bodyPr>
            <a:normAutofit fontScale="90000"/>
          </a:bodyPr>
          <a:lstStyle/>
          <a:p>
            <a:pPr algn="ctr"/>
            <a:r>
              <a:rPr lang="en-US" b="1" dirty="0"/>
              <a:t>Type I respiratory failure [Hypoxemic]</a:t>
            </a:r>
          </a:p>
        </p:txBody>
      </p:sp>
      <p:graphicFrame>
        <p:nvGraphicFramePr>
          <p:cNvPr id="4" name="Diagram 3">
            <a:extLst>
              <a:ext uri="{FF2B5EF4-FFF2-40B4-BE49-F238E27FC236}">
                <a16:creationId xmlns:a16="http://schemas.microsoft.com/office/drawing/2014/main" id="{0270763F-F85D-045D-8C95-0DDC224F4AFB}"/>
              </a:ext>
            </a:extLst>
          </p:cNvPr>
          <p:cNvGraphicFramePr/>
          <p:nvPr/>
        </p:nvGraphicFramePr>
        <p:xfrm>
          <a:off x="-636224" y="1774404"/>
          <a:ext cx="9780224" cy="4073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61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fill="hold" grpId="0" nodeType="clickEffect">
                                  <p:stCondLst>
                                    <p:cond delay="0"/>
                                  </p:stCondLst>
                                  <p:childTnLst>
                                    <p:animClr clrSpc="hsl" dir="cw">
                                      <p:cBhvr override="childStyle">
                                        <p:cTn id="6" dur="500" fill="hold"/>
                                        <p:tgtEl>
                                          <p:spTgt spid="4">
                                            <p:graphicEl>
                                              <a:dgm id="{15F921B8-CB61-3348-A993-A683B1347F99}"/>
                                            </p:graphicEl>
                                          </p:spTgt>
                                        </p:tgtEl>
                                        <p:attrNameLst>
                                          <p:attrName>style.color</p:attrName>
                                        </p:attrNameLst>
                                      </p:cBhvr>
                                      <p:by>
                                        <p:hsl h="10842353" s="0" l="0"/>
                                      </p:by>
                                    </p:animClr>
                                    <p:animClr clrSpc="hsl" dir="cw">
                                      <p:cBhvr>
                                        <p:cTn id="7" dur="500" fill="hold"/>
                                        <p:tgtEl>
                                          <p:spTgt spid="4">
                                            <p:graphicEl>
                                              <a:dgm id="{15F921B8-CB61-3348-A993-A683B1347F99}"/>
                                            </p:graphicEl>
                                          </p:spTgt>
                                        </p:tgtEl>
                                        <p:attrNameLst>
                                          <p:attrName>fillcolor</p:attrName>
                                        </p:attrNameLst>
                                      </p:cBhvr>
                                      <p:by>
                                        <p:hsl h="10842353" s="0" l="0"/>
                                      </p:by>
                                    </p:animClr>
                                    <p:animClr clrSpc="hsl" dir="cw">
                                      <p:cBhvr>
                                        <p:cTn id="8" dur="500" fill="hold"/>
                                        <p:tgtEl>
                                          <p:spTgt spid="4">
                                            <p:graphicEl>
                                              <a:dgm id="{15F921B8-CB61-3348-A993-A683B1347F99}"/>
                                            </p:graphicEl>
                                          </p:spTgt>
                                        </p:tgtEl>
                                        <p:attrNameLst>
                                          <p:attrName>stroke.color</p:attrName>
                                        </p:attrNameLst>
                                      </p:cBhvr>
                                      <p:by>
                                        <p:hsl h="10842353" s="0" l="0"/>
                                      </p:by>
                                    </p:animClr>
                                    <p:set>
                                      <p:cBhvr>
                                        <p:cTn id="9" dur="500" fill="hold"/>
                                        <p:tgtEl>
                                          <p:spTgt spid="4">
                                            <p:graphicEl>
                                              <a:dgm id="{15F921B8-CB61-3348-A993-A683B1347F99}"/>
                                            </p:graphicEl>
                                          </p:spTgt>
                                        </p:tgtEl>
                                        <p:attrNameLst>
                                          <p:attrName>fill.type</p:attrName>
                                        </p:attrNameLst>
                                      </p:cBhvr>
                                      <p:to>
                                        <p:strVal val="solid"/>
                                      </p:to>
                                    </p:set>
                                  </p:childTnLst>
                                </p:cTn>
                              </p:par>
                              <p:par>
                                <p:cTn id="10" presetID="23" presetClass="emph" presetSubtype="0" fill="hold" grpId="0" nodeType="withEffect">
                                  <p:stCondLst>
                                    <p:cond delay="0"/>
                                  </p:stCondLst>
                                  <p:childTnLst>
                                    <p:animClr clrSpc="hsl" dir="cw">
                                      <p:cBhvr override="childStyle">
                                        <p:cTn id="11" dur="500" fill="hold"/>
                                        <p:tgtEl>
                                          <p:spTgt spid="4">
                                            <p:graphicEl>
                                              <a:dgm id="{B6B3B7E2-FEDF-4A4D-861A-33655DB1FCA0}"/>
                                            </p:graphicEl>
                                          </p:spTgt>
                                        </p:tgtEl>
                                        <p:attrNameLst>
                                          <p:attrName>style.color</p:attrName>
                                        </p:attrNameLst>
                                      </p:cBhvr>
                                      <p:by>
                                        <p:hsl h="10842353" s="0" l="0"/>
                                      </p:by>
                                    </p:animClr>
                                    <p:animClr clrSpc="hsl" dir="cw">
                                      <p:cBhvr>
                                        <p:cTn id="12" dur="500" fill="hold"/>
                                        <p:tgtEl>
                                          <p:spTgt spid="4">
                                            <p:graphicEl>
                                              <a:dgm id="{B6B3B7E2-FEDF-4A4D-861A-33655DB1FCA0}"/>
                                            </p:graphicEl>
                                          </p:spTgt>
                                        </p:tgtEl>
                                        <p:attrNameLst>
                                          <p:attrName>fillcolor</p:attrName>
                                        </p:attrNameLst>
                                      </p:cBhvr>
                                      <p:by>
                                        <p:hsl h="10842353" s="0" l="0"/>
                                      </p:by>
                                    </p:animClr>
                                    <p:animClr clrSpc="hsl" dir="cw">
                                      <p:cBhvr>
                                        <p:cTn id="13" dur="500" fill="hold"/>
                                        <p:tgtEl>
                                          <p:spTgt spid="4">
                                            <p:graphicEl>
                                              <a:dgm id="{B6B3B7E2-FEDF-4A4D-861A-33655DB1FCA0}"/>
                                            </p:graphicEl>
                                          </p:spTgt>
                                        </p:tgtEl>
                                        <p:attrNameLst>
                                          <p:attrName>stroke.color</p:attrName>
                                        </p:attrNameLst>
                                      </p:cBhvr>
                                      <p:by>
                                        <p:hsl h="10842353" s="0" l="0"/>
                                      </p:by>
                                    </p:animClr>
                                    <p:set>
                                      <p:cBhvr>
                                        <p:cTn id="14" dur="500" fill="hold"/>
                                        <p:tgtEl>
                                          <p:spTgt spid="4">
                                            <p:graphicEl>
                                              <a:dgm id="{B6B3B7E2-FEDF-4A4D-861A-33655DB1FCA0}"/>
                                            </p:graphicEl>
                                          </p:spTgt>
                                        </p:tgtEl>
                                        <p:attrNameLst>
                                          <p:attrName>fill.type</p:attrName>
                                        </p:attrNameLst>
                                      </p:cBhvr>
                                      <p:to>
                                        <p:strVal val="solid"/>
                                      </p:to>
                                    </p:set>
                                  </p:childTnLst>
                                </p:cTn>
                              </p:par>
                              <p:par>
                                <p:cTn id="15" presetID="23" presetClass="emph" presetSubtype="0" fill="hold" grpId="0" nodeType="withEffect">
                                  <p:stCondLst>
                                    <p:cond delay="0"/>
                                  </p:stCondLst>
                                  <p:childTnLst>
                                    <p:animClr clrSpc="hsl" dir="cw">
                                      <p:cBhvr override="childStyle">
                                        <p:cTn id="16" dur="500" fill="hold"/>
                                        <p:tgtEl>
                                          <p:spTgt spid="4">
                                            <p:graphicEl>
                                              <a:dgm id="{FD5782E5-9414-5245-82DA-1D4600AE5AF8}"/>
                                            </p:graphicEl>
                                          </p:spTgt>
                                        </p:tgtEl>
                                        <p:attrNameLst>
                                          <p:attrName>style.color</p:attrName>
                                        </p:attrNameLst>
                                      </p:cBhvr>
                                      <p:by>
                                        <p:hsl h="10842353" s="0" l="0"/>
                                      </p:by>
                                    </p:animClr>
                                    <p:animClr clrSpc="hsl" dir="cw">
                                      <p:cBhvr>
                                        <p:cTn id="17" dur="500" fill="hold"/>
                                        <p:tgtEl>
                                          <p:spTgt spid="4">
                                            <p:graphicEl>
                                              <a:dgm id="{FD5782E5-9414-5245-82DA-1D4600AE5AF8}"/>
                                            </p:graphicEl>
                                          </p:spTgt>
                                        </p:tgtEl>
                                        <p:attrNameLst>
                                          <p:attrName>fillcolor</p:attrName>
                                        </p:attrNameLst>
                                      </p:cBhvr>
                                      <p:by>
                                        <p:hsl h="10842353" s="0" l="0"/>
                                      </p:by>
                                    </p:animClr>
                                    <p:animClr clrSpc="hsl" dir="cw">
                                      <p:cBhvr>
                                        <p:cTn id="18" dur="500" fill="hold"/>
                                        <p:tgtEl>
                                          <p:spTgt spid="4">
                                            <p:graphicEl>
                                              <a:dgm id="{FD5782E5-9414-5245-82DA-1D4600AE5AF8}"/>
                                            </p:graphicEl>
                                          </p:spTgt>
                                        </p:tgtEl>
                                        <p:attrNameLst>
                                          <p:attrName>stroke.color</p:attrName>
                                        </p:attrNameLst>
                                      </p:cBhvr>
                                      <p:by>
                                        <p:hsl h="10842353" s="0" l="0"/>
                                      </p:by>
                                    </p:animClr>
                                    <p:set>
                                      <p:cBhvr>
                                        <p:cTn id="19" dur="500" fill="hold"/>
                                        <p:tgtEl>
                                          <p:spTgt spid="4">
                                            <p:graphicEl>
                                              <a:dgm id="{FD5782E5-9414-5245-82DA-1D4600AE5AF8}"/>
                                            </p:graphicEl>
                                          </p:spTgt>
                                        </p:tgtEl>
                                        <p:attrNameLst>
                                          <p:attrName>fill.type</p:attrName>
                                        </p:attrNameLst>
                                      </p:cBhvr>
                                      <p:to>
                                        <p:strVal val="solid"/>
                                      </p:to>
                                    </p:set>
                                  </p:childTnLst>
                                </p:cTn>
                              </p:par>
                              <p:par>
                                <p:cTn id="20" presetID="23" presetClass="emph" presetSubtype="0" fill="hold" grpId="0" nodeType="withEffect">
                                  <p:stCondLst>
                                    <p:cond delay="0"/>
                                  </p:stCondLst>
                                  <p:childTnLst>
                                    <p:animClr clrSpc="hsl" dir="cw">
                                      <p:cBhvr override="childStyle">
                                        <p:cTn id="21" dur="500" fill="hold"/>
                                        <p:tgtEl>
                                          <p:spTgt spid="4">
                                            <p:graphicEl>
                                              <a:dgm id="{74FED857-34A9-F047-8680-429B0391C58E}"/>
                                            </p:graphicEl>
                                          </p:spTgt>
                                        </p:tgtEl>
                                        <p:attrNameLst>
                                          <p:attrName>style.color</p:attrName>
                                        </p:attrNameLst>
                                      </p:cBhvr>
                                      <p:by>
                                        <p:hsl h="10842353" s="0" l="0"/>
                                      </p:by>
                                    </p:animClr>
                                    <p:animClr clrSpc="hsl" dir="cw">
                                      <p:cBhvr>
                                        <p:cTn id="22" dur="500" fill="hold"/>
                                        <p:tgtEl>
                                          <p:spTgt spid="4">
                                            <p:graphicEl>
                                              <a:dgm id="{74FED857-34A9-F047-8680-429B0391C58E}"/>
                                            </p:graphicEl>
                                          </p:spTgt>
                                        </p:tgtEl>
                                        <p:attrNameLst>
                                          <p:attrName>fillcolor</p:attrName>
                                        </p:attrNameLst>
                                      </p:cBhvr>
                                      <p:by>
                                        <p:hsl h="10842353" s="0" l="0"/>
                                      </p:by>
                                    </p:animClr>
                                    <p:animClr clrSpc="hsl" dir="cw">
                                      <p:cBhvr>
                                        <p:cTn id="23" dur="500" fill="hold"/>
                                        <p:tgtEl>
                                          <p:spTgt spid="4">
                                            <p:graphicEl>
                                              <a:dgm id="{74FED857-34A9-F047-8680-429B0391C58E}"/>
                                            </p:graphicEl>
                                          </p:spTgt>
                                        </p:tgtEl>
                                        <p:attrNameLst>
                                          <p:attrName>stroke.color</p:attrName>
                                        </p:attrNameLst>
                                      </p:cBhvr>
                                      <p:by>
                                        <p:hsl h="10842353" s="0" l="0"/>
                                      </p:by>
                                    </p:animClr>
                                    <p:set>
                                      <p:cBhvr>
                                        <p:cTn id="24" dur="500" fill="hold"/>
                                        <p:tgtEl>
                                          <p:spTgt spid="4">
                                            <p:graphicEl>
                                              <a:dgm id="{74FED857-34A9-F047-8680-429B0391C58E}"/>
                                            </p:graphicEl>
                                          </p:spTgt>
                                        </p:tgtEl>
                                        <p:attrNameLst>
                                          <p:attrName>fill.type</p:attrName>
                                        </p:attrNameLst>
                                      </p:cBhvr>
                                      <p:to>
                                        <p:strVal val="solid"/>
                                      </p:to>
                                    </p:set>
                                  </p:childTnLst>
                                </p:cTn>
                              </p:par>
                              <p:par>
                                <p:cTn id="25" presetID="23" presetClass="emph" presetSubtype="0" fill="hold" grpId="0" nodeType="withEffect">
                                  <p:stCondLst>
                                    <p:cond delay="0"/>
                                  </p:stCondLst>
                                  <p:childTnLst>
                                    <p:animClr clrSpc="hsl" dir="cw">
                                      <p:cBhvr override="childStyle">
                                        <p:cTn id="26" dur="500" fill="hold"/>
                                        <p:tgtEl>
                                          <p:spTgt spid="4">
                                            <p:graphicEl>
                                              <a:dgm id="{84A12356-833F-BD4B-AEA4-E8291FCD0615}"/>
                                            </p:graphicEl>
                                          </p:spTgt>
                                        </p:tgtEl>
                                        <p:attrNameLst>
                                          <p:attrName>style.color</p:attrName>
                                        </p:attrNameLst>
                                      </p:cBhvr>
                                      <p:by>
                                        <p:hsl h="10842353" s="0" l="0"/>
                                      </p:by>
                                    </p:animClr>
                                    <p:animClr clrSpc="hsl" dir="cw">
                                      <p:cBhvr>
                                        <p:cTn id="27" dur="500" fill="hold"/>
                                        <p:tgtEl>
                                          <p:spTgt spid="4">
                                            <p:graphicEl>
                                              <a:dgm id="{84A12356-833F-BD4B-AEA4-E8291FCD0615}"/>
                                            </p:graphicEl>
                                          </p:spTgt>
                                        </p:tgtEl>
                                        <p:attrNameLst>
                                          <p:attrName>fillcolor</p:attrName>
                                        </p:attrNameLst>
                                      </p:cBhvr>
                                      <p:by>
                                        <p:hsl h="10842353" s="0" l="0"/>
                                      </p:by>
                                    </p:animClr>
                                    <p:animClr clrSpc="hsl" dir="cw">
                                      <p:cBhvr>
                                        <p:cTn id="28" dur="500" fill="hold"/>
                                        <p:tgtEl>
                                          <p:spTgt spid="4">
                                            <p:graphicEl>
                                              <a:dgm id="{84A12356-833F-BD4B-AEA4-E8291FCD0615}"/>
                                            </p:graphicEl>
                                          </p:spTgt>
                                        </p:tgtEl>
                                        <p:attrNameLst>
                                          <p:attrName>stroke.color</p:attrName>
                                        </p:attrNameLst>
                                      </p:cBhvr>
                                      <p:by>
                                        <p:hsl h="10842353" s="0" l="0"/>
                                      </p:by>
                                    </p:animClr>
                                    <p:set>
                                      <p:cBhvr>
                                        <p:cTn id="29" dur="500" fill="hold"/>
                                        <p:tgtEl>
                                          <p:spTgt spid="4">
                                            <p:graphicEl>
                                              <a:dgm id="{84A12356-833F-BD4B-AEA4-E8291FCD0615}"/>
                                            </p:graphicEl>
                                          </p:spTgt>
                                        </p:tgtEl>
                                        <p:attrNameLst>
                                          <p:attrName>fill.type</p:attrName>
                                        </p:attrNameLst>
                                      </p:cBhvr>
                                      <p:to>
                                        <p:strVal val="solid"/>
                                      </p:to>
                                    </p:set>
                                  </p:childTnLst>
                                </p:cTn>
                              </p:par>
                              <p:par>
                                <p:cTn id="30" presetID="23" presetClass="emph" presetSubtype="0" fill="hold" grpId="0" nodeType="withEffect">
                                  <p:stCondLst>
                                    <p:cond delay="0"/>
                                  </p:stCondLst>
                                  <p:childTnLst>
                                    <p:animClr clrSpc="hsl" dir="cw">
                                      <p:cBhvr override="childStyle">
                                        <p:cTn id="31" dur="500" fill="hold"/>
                                        <p:tgtEl>
                                          <p:spTgt spid="4">
                                            <p:graphicEl>
                                              <a:dgm id="{CD6D85F5-712A-2045-AA74-C51FFA5FC22E}"/>
                                            </p:graphicEl>
                                          </p:spTgt>
                                        </p:tgtEl>
                                        <p:attrNameLst>
                                          <p:attrName>style.color</p:attrName>
                                        </p:attrNameLst>
                                      </p:cBhvr>
                                      <p:by>
                                        <p:hsl h="10842353" s="0" l="0"/>
                                      </p:by>
                                    </p:animClr>
                                    <p:animClr clrSpc="hsl" dir="cw">
                                      <p:cBhvr>
                                        <p:cTn id="32" dur="500" fill="hold"/>
                                        <p:tgtEl>
                                          <p:spTgt spid="4">
                                            <p:graphicEl>
                                              <a:dgm id="{CD6D85F5-712A-2045-AA74-C51FFA5FC22E}"/>
                                            </p:graphicEl>
                                          </p:spTgt>
                                        </p:tgtEl>
                                        <p:attrNameLst>
                                          <p:attrName>fillcolor</p:attrName>
                                        </p:attrNameLst>
                                      </p:cBhvr>
                                      <p:by>
                                        <p:hsl h="10842353" s="0" l="0"/>
                                      </p:by>
                                    </p:animClr>
                                    <p:animClr clrSpc="hsl" dir="cw">
                                      <p:cBhvr>
                                        <p:cTn id="33" dur="500" fill="hold"/>
                                        <p:tgtEl>
                                          <p:spTgt spid="4">
                                            <p:graphicEl>
                                              <a:dgm id="{CD6D85F5-712A-2045-AA74-C51FFA5FC22E}"/>
                                            </p:graphicEl>
                                          </p:spTgt>
                                        </p:tgtEl>
                                        <p:attrNameLst>
                                          <p:attrName>stroke.color</p:attrName>
                                        </p:attrNameLst>
                                      </p:cBhvr>
                                      <p:by>
                                        <p:hsl h="10842353" s="0" l="0"/>
                                      </p:by>
                                    </p:animClr>
                                    <p:set>
                                      <p:cBhvr>
                                        <p:cTn id="34" dur="500" fill="hold"/>
                                        <p:tgtEl>
                                          <p:spTgt spid="4">
                                            <p:graphicEl>
                                              <a:dgm id="{CD6D85F5-712A-2045-AA74-C51FFA5FC22E}"/>
                                            </p:graphicEl>
                                          </p:spTgt>
                                        </p:tgtEl>
                                        <p:attrNameLst>
                                          <p:attrName>fill.type</p:attrName>
                                        </p:attrNameLst>
                                      </p:cBhvr>
                                      <p:to>
                                        <p:strVal val="solid"/>
                                      </p:to>
                                    </p:set>
                                  </p:childTnLst>
                                </p:cTn>
                              </p:par>
                              <p:par>
                                <p:cTn id="35" presetID="23" presetClass="emph" presetSubtype="0" fill="hold" grpId="0" nodeType="withEffect">
                                  <p:stCondLst>
                                    <p:cond delay="0"/>
                                  </p:stCondLst>
                                  <p:childTnLst>
                                    <p:animClr clrSpc="hsl" dir="cw">
                                      <p:cBhvr override="childStyle">
                                        <p:cTn id="36" dur="500" fill="hold"/>
                                        <p:tgtEl>
                                          <p:spTgt spid="4">
                                            <p:graphicEl>
                                              <a:dgm id="{FE1EEB70-8776-1A4F-9D06-5FB60142B340}"/>
                                            </p:graphicEl>
                                          </p:spTgt>
                                        </p:tgtEl>
                                        <p:attrNameLst>
                                          <p:attrName>style.color</p:attrName>
                                        </p:attrNameLst>
                                      </p:cBhvr>
                                      <p:by>
                                        <p:hsl h="10842353" s="0" l="0"/>
                                      </p:by>
                                    </p:animClr>
                                    <p:animClr clrSpc="hsl" dir="cw">
                                      <p:cBhvr>
                                        <p:cTn id="37" dur="500" fill="hold"/>
                                        <p:tgtEl>
                                          <p:spTgt spid="4">
                                            <p:graphicEl>
                                              <a:dgm id="{FE1EEB70-8776-1A4F-9D06-5FB60142B340}"/>
                                            </p:graphicEl>
                                          </p:spTgt>
                                        </p:tgtEl>
                                        <p:attrNameLst>
                                          <p:attrName>fillcolor</p:attrName>
                                        </p:attrNameLst>
                                      </p:cBhvr>
                                      <p:by>
                                        <p:hsl h="10842353" s="0" l="0"/>
                                      </p:by>
                                    </p:animClr>
                                    <p:animClr clrSpc="hsl" dir="cw">
                                      <p:cBhvr>
                                        <p:cTn id="38" dur="500" fill="hold"/>
                                        <p:tgtEl>
                                          <p:spTgt spid="4">
                                            <p:graphicEl>
                                              <a:dgm id="{FE1EEB70-8776-1A4F-9D06-5FB60142B340}"/>
                                            </p:graphicEl>
                                          </p:spTgt>
                                        </p:tgtEl>
                                        <p:attrNameLst>
                                          <p:attrName>stroke.color</p:attrName>
                                        </p:attrNameLst>
                                      </p:cBhvr>
                                      <p:by>
                                        <p:hsl h="10842353" s="0" l="0"/>
                                      </p:by>
                                    </p:animClr>
                                    <p:set>
                                      <p:cBhvr>
                                        <p:cTn id="39" dur="500" fill="hold"/>
                                        <p:tgtEl>
                                          <p:spTgt spid="4">
                                            <p:graphicEl>
                                              <a:dgm id="{FE1EEB70-8776-1A4F-9D06-5FB60142B340}"/>
                                            </p:graphicEl>
                                          </p:spTgt>
                                        </p:tgtEl>
                                        <p:attrNameLst>
                                          <p:attrName>fill.type</p:attrName>
                                        </p:attrNameLst>
                                      </p:cBhvr>
                                      <p:to>
                                        <p:strVal val="solid"/>
                                      </p:to>
                                    </p:set>
                                  </p:childTnLst>
                                </p:cTn>
                              </p:par>
                              <p:par>
                                <p:cTn id="40" presetID="23" presetClass="emph" presetSubtype="0" fill="hold" grpId="0" nodeType="withEffect">
                                  <p:stCondLst>
                                    <p:cond delay="0"/>
                                  </p:stCondLst>
                                  <p:childTnLst>
                                    <p:animClr clrSpc="hsl" dir="cw">
                                      <p:cBhvr override="childStyle">
                                        <p:cTn id="41" dur="500" fill="hold"/>
                                        <p:tgtEl>
                                          <p:spTgt spid="4">
                                            <p:graphicEl>
                                              <a:dgm id="{47D53DA6-E4A8-904D-A438-421588A3B2D8}"/>
                                            </p:graphicEl>
                                          </p:spTgt>
                                        </p:tgtEl>
                                        <p:attrNameLst>
                                          <p:attrName>style.color</p:attrName>
                                        </p:attrNameLst>
                                      </p:cBhvr>
                                      <p:by>
                                        <p:hsl h="10842353" s="0" l="0"/>
                                      </p:by>
                                    </p:animClr>
                                    <p:animClr clrSpc="hsl" dir="cw">
                                      <p:cBhvr>
                                        <p:cTn id="42" dur="500" fill="hold"/>
                                        <p:tgtEl>
                                          <p:spTgt spid="4">
                                            <p:graphicEl>
                                              <a:dgm id="{47D53DA6-E4A8-904D-A438-421588A3B2D8}"/>
                                            </p:graphicEl>
                                          </p:spTgt>
                                        </p:tgtEl>
                                        <p:attrNameLst>
                                          <p:attrName>fillcolor</p:attrName>
                                        </p:attrNameLst>
                                      </p:cBhvr>
                                      <p:by>
                                        <p:hsl h="10842353" s="0" l="0"/>
                                      </p:by>
                                    </p:animClr>
                                    <p:animClr clrSpc="hsl" dir="cw">
                                      <p:cBhvr>
                                        <p:cTn id="43" dur="500" fill="hold"/>
                                        <p:tgtEl>
                                          <p:spTgt spid="4">
                                            <p:graphicEl>
                                              <a:dgm id="{47D53DA6-E4A8-904D-A438-421588A3B2D8}"/>
                                            </p:graphicEl>
                                          </p:spTgt>
                                        </p:tgtEl>
                                        <p:attrNameLst>
                                          <p:attrName>stroke.color</p:attrName>
                                        </p:attrNameLst>
                                      </p:cBhvr>
                                      <p:by>
                                        <p:hsl h="10842353" s="0" l="0"/>
                                      </p:by>
                                    </p:animClr>
                                    <p:set>
                                      <p:cBhvr>
                                        <p:cTn id="44" dur="500" fill="hold"/>
                                        <p:tgtEl>
                                          <p:spTgt spid="4">
                                            <p:graphicEl>
                                              <a:dgm id="{47D53DA6-E4A8-904D-A438-421588A3B2D8}"/>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1071"/>
        <p:cNvGrpSpPr/>
        <p:nvPr/>
      </p:nvGrpSpPr>
      <p:grpSpPr>
        <a:xfrm>
          <a:off x="0" y="0"/>
          <a:ext cx="0" cy="0"/>
          <a:chOff x="0" y="0"/>
          <a:chExt cx="0" cy="0"/>
        </a:xfrm>
      </p:grpSpPr>
      <p:sp>
        <p:nvSpPr>
          <p:cNvPr id="1072" name="Google Shape;1072;p45"/>
          <p:cNvSpPr/>
          <p:nvPr/>
        </p:nvSpPr>
        <p:spPr>
          <a:xfrm>
            <a:off x="0"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3" name="Google Shape;1073;p45"/>
          <p:cNvSpPr txBox="1">
            <a:spLocks noGrp="1"/>
          </p:cNvSpPr>
          <p:nvPr>
            <p:ph type="title"/>
          </p:nvPr>
        </p:nvSpPr>
        <p:spPr>
          <a:xfrm>
            <a:off x="6236125" y="-1539552"/>
            <a:ext cx="2875788" cy="290288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t>Normal Vital sign Ranges according to age</a:t>
            </a:r>
            <a:endParaRPr/>
          </a:p>
        </p:txBody>
      </p:sp>
      <p:pic>
        <p:nvPicPr>
          <p:cNvPr id="1074" name="Google Shape;1074;p45" descr="Table&#10;&#10;Description automatically generated"/>
          <p:cNvPicPr preferRelativeResize="0">
            <a:picLocks noGrp="1"/>
          </p:cNvPicPr>
          <p:nvPr>
            <p:ph type="body" idx="1"/>
          </p:nvPr>
        </p:nvPicPr>
        <p:blipFill rotWithShape="1">
          <a:blip r:embed="rId3">
            <a:alphaModFix/>
          </a:blip>
          <a:srcRect l="995" r="1762" b="3"/>
          <a:stretch/>
        </p:blipFill>
        <p:spPr>
          <a:xfrm>
            <a:off x="0" y="19019"/>
            <a:ext cx="6198154" cy="681996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1078"/>
        <p:cNvGrpSpPr/>
        <p:nvPr/>
      </p:nvGrpSpPr>
      <p:grpSpPr>
        <a:xfrm>
          <a:off x="0" y="0"/>
          <a:ext cx="0" cy="0"/>
          <a:chOff x="0" y="0"/>
          <a:chExt cx="0" cy="0"/>
        </a:xfrm>
      </p:grpSpPr>
      <p:sp>
        <p:nvSpPr>
          <p:cNvPr id="1079" name="Google Shape;1079;p46"/>
          <p:cNvSpPr txBox="1">
            <a:spLocks noGrp="1"/>
          </p:cNvSpPr>
          <p:nvPr>
            <p:ph type="body" idx="1"/>
          </p:nvPr>
        </p:nvSpPr>
        <p:spPr>
          <a:xfrm>
            <a:off x="628650" y="476253"/>
            <a:ext cx="7886700" cy="570071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3200"/>
              <a:buNone/>
            </a:pPr>
            <a:r>
              <a:rPr lang="en-US" sz="3200"/>
              <a:t>4.Pulse Oximetry : </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-estimates oxygen saturation of hemoglobin </a:t>
            </a:r>
            <a:endParaRPr/>
          </a:p>
          <a:p>
            <a:pPr marL="228600" lvl="0" indent="-228600" algn="l" rtl="0">
              <a:lnSpc>
                <a:spcPct val="90000"/>
              </a:lnSpc>
              <a:spcBef>
                <a:spcPts val="1000"/>
              </a:spcBef>
              <a:spcAft>
                <a:spcPts val="0"/>
              </a:spcAft>
              <a:buClr>
                <a:schemeClr val="dk1"/>
              </a:buClr>
              <a:buSzPts val="2800"/>
              <a:buFont typeface="Calibri"/>
              <a:buChar char="-"/>
            </a:pPr>
            <a:r>
              <a:rPr lang="en-US"/>
              <a:t>Oxygen saturation of 90% reflects PaO2 of 60%</a:t>
            </a:r>
            <a:endParaRPr/>
          </a:p>
          <a:p>
            <a:pPr marL="228600" lvl="0" indent="-228600" algn="l" rtl="0">
              <a:lnSpc>
                <a:spcPct val="90000"/>
              </a:lnSpc>
              <a:spcBef>
                <a:spcPts val="1000"/>
              </a:spcBef>
              <a:spcAft>
                <a:spcPts val="0"/>
              </a:spcAft>
              <a:buClr>
                <a:schemeClr val="dk1"/>
              </a:buClr>
              <a:buSzPts val="2800"/>
              <a:buFont typeface="Calibri"/>
              <a:buChar char="-"/>
            </a:pPr>
            <a:r>
              <a:rPr lang="en-US"/>
              <a:t>Only measures Saturation (not content nor delivery) </a:t>
            </a:r>
            <a:endParaRPr/>
          </a:p>
          <a:p>
            <a:pPr marL="228600" lvl="0" indent="-228600" algn="l" rtl="0">
              <a:lnSpc>
                <a:spcPct val="90000"/>
              </a:lnSpc>
              <a:spcBef>
                <a:spcPts val="1000"/>
              </a:spcBef>
              <a:spcAft>
                <a:spcPts val="0"/>
              </a:spcAft>
              <a:buClr>
                <a:schemeClr val="dk1"/>
              </a:buClr>
              <a:buSzPts val="2800"/>
              <a:buFont typeface="Calibri"/>
              <a:buChar char="-"/>
            </a:pPr>
            <a:r>
              <a:rPr lang="en-US"/>
              <a:t>In patients with </a:t>
            </a:r>
            <a:r>
              <a:rPr lang="en-US">
                <a:solidFill>
                  <a:srgbClr val="BF9000"/>
                </a:solidFill>
              </a:rPr>
              <a:t>CO</a:t>
            </a:r>
            <a:r>
              <a:rPr lang="en-US"/>
              <a:t> poisoning saturation will be </a:t>
            </a:r>
            <a:r>
              <a:rPr lang="en-US">
                <a:solidFill>
                  <a:srgbClr val="BF9000"/>
                </a:solidFill>
              </a:rPr>
              <a:t>overestimated</a:t>
            </a:r>
            <a:r>
              <a:rPr lang="en-US"/>
              <a:t> due carboxyhemoglobulinemia</a:t>
            </a:r>
            <a:endParaRPr/>
          </a:p>
          <a:p>
            <a:pPr marL="228600" lvl="0" indent="-228600" algn="l" rtl="0">
              <a:lnSpc>
                <a:spcPct val="90000"/>
              </a:lnSpc>
              <a:spcBef>
                <a:spcPts val="1000"/>
              </a:spcBef>
              <a:spcAft>
                <a:spcPts val="0"/>
              </a:spcAft>
              <a:buClr>
                <a:schemeClr val="dk1"/>
              </a:buClr>
              <a:buSzPts val="2800"/>
              <a:buFont typeface="Calibri"/>
              <a:buChar char="-"/>
            </a:pPr>
            <a:r>
              <a:rPr lang="en-US"/>
              <a:t>When increased </a:t>
            </a:r>
            <a:r>
              <a:rPr lang="en-US">
                <a:solidFill>
                  <a:srgbClr val="BF9000"/>
                </a:solidFill>
              </a:rPr>
              <a:t>methemoglobin </a:t>
            </a:r>
            <a:r>
              <a:rPr lang="en-US"/>
              <a:t>saturation will be </a:t>
            </a:r>
            <a:r>
              <a:rPr lang="en-US">
                <a:solidFill>
                  <a:srgbClr val="BF9000"/>
                </a:solidFill>
              </a:rPr>
              <a:t>overestimated</a:t>
            </a:r>
            <a:r>
              <a:rPr lang="en-US"/>
              <a:t> </a:t>
            </a:r>
            <a:endParaRPr/>
          </a:p>
          <a:p>
            <a:pPr marL="228600" lvl="0" indent="-228600" algn="l" rtl="0">
              <a:lnSpc>
                <a:spcPct val="90000"/>
              </a:lnSpc>
              <a:spcBef>
                <a:spcPts val="1000"/>
              </a:spcBef>
              <a:spcAft>
                <a:spcPts val="0"/>
              </a:spcAft>
              <a:buClr>
                <a:schemeClr val="dk1"/>
              </a:buClr>
              <a:buSzPts val="2800"/>
              <a:buFont typeface="Calibri"/>
              <a:buChar char="-"/>
            </a:pPr>
            <a:r>
              <a:rPr lang="en-US"/>
              <a:t>Patients with </a:t>
            </a:r>
            <a:r>
              <a:rPr lang="en-US">
                <a:solidFill>
                  <a:srgbClr val="FF0000"/>
                </a:solidFill>
              </a:rPr>
              <a:t>poor tissue perfusion </a:t>
            </a:r>
            <a:r>
              <a:rPr lang="en-US"/>
              <a:t>(shock, hypovolemia, hypothermia) saturation will be </a:t>
            </a:r>
            <a:r>
              <a:rPr lang="en-US">
                <a:solidFill>
                  <a:srgbClr val="FF0000"/>
                </a:solidFill>
              </a:rPr>
              <a:t>underestimated</a:t>
            </a:r>
            <a:r>
              <a:rPr lang="en-US"/>
              <a:t>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1083"/>
        <p:cNvGrpSpPr/>
        <p:nvPr/>
      </p:nvGrpSpPr>
      <p:grpSpPr>
        <a:xfrm>
          <a:off x="0" y="0"/>
          <a:ext cx="0" cy="0"/>
          <a:chOff x="0" y="0"/>
          <a:chExt cx="0" cy="0"/>
        </a:xfrm>
      </p:grpSpPr>
      <p:sp>
        <p:nvSpPr>
          <p:cNvPr id="1084" name="Google Shape;1084;p47"/>
          <p:cNvSpPr txBox="1">
            <a:spLocks noGrp="1"/>
          </p:cNvSpPr>
          <p:nvPr>
            <p:ph type="body" idx="1"/>
          </p:nvPr>
        </p:nvSpPr>
        <p:spPr>
          <a:xfrm>
            <a:off x="0" y="1"/>
            <a:ext cx="9144000" cy="685799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Font typeface="Noto Sans Symbols"/>
              <a:buChar char="❑"/>
            </a:pPr>
            <a:r>
              <a:rPr lang="en-US"/>
              <a:t> </a:t>
            </a:r>
            <a:r>
              <a:rPr lang="en-US" i="1"/>
              <a:t>chest wall examination</a:t>
            </a:r>
            <a:r>
              <a:rPr lang="en-US"/>
              <a:t>:</a:t>
            </a:r>
            <a:endParaRPr/>
          </a:p>
          <a:p>
            <a:pPr marL="0" lvl="0" indent="0" algn="l" rtl="0">
              <a:lnSpc>
                <a:spcPct val="90000"/>
              </a:lnSpc>
              <a:spcBef>
                <a:spcPts val="1000"/>
              </a:spcBef>
              <a:spcAft>
                <a:spcPts val="0"/>
              </a:spcAft>
              <a:buClr>
                <a:schemeClr val="dk1"/>
              </a:buClr>
              <a:buSzPts val="2800"/>
              <a:buNone/>
            </a:pPr>
            <a:r>
              <a:rPr lang="en-US"/>
              <a:t> asymmetric expansion:</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Paradoxical Movement :  Respiratory distress</a:t>
            </a:r>
            <a:endParaRPr/>
          </a:p>
          <a:p>
            <a:pPr marL="228600" lvl="0" indent="-228600" algn="l" rtl="0">
              <a:lnSpc>
                <a:spcPct val="90000"/>
              </a:lnSpc>
              <a:spcBef>
                <a:spcPts val="1000"/>
              </a:spcBef>
              <a:spcAft>
                <a:spcPts val="0"/>
              </a:spcAft>
              <a:buClr>
                <a:schemeClr val="dk1"/>
              </a:buClr>
              <a:buSzPts val="2800"/>
              <a:buFont typeface="Noto Sans Symbols"/>
              <a:buChar char="❑"/>
            </a:pPr>
            <a:r>
              <a:rPr lang="en-US"/>
              <a:t> </a:t>
            </a:r>
            <a:r>
              <a:rPr lang="en-US" i="1"/>
              <a:t>Auscultation </a:t>
            </a:r>
            <a:r>
              <a:rPr lang="en-US"/>
              <a:t>: to assess the symmetry and quality of air movement and presence of any added sounds</a:t>
            </a:r>
            <a:endParaRPr/>
          </a:p>
          <a:p>
            <a:pPr marL="285750" lvl="0" indent="-285750" algn="l" rtl="0">
              <a:lnSpc>
                <a:spcPct val="150000"/>
              </a:lnSpc>
              <a:spcBef>
                <a:spcPts val="1000"/>
              </a:spcBef>
              <a:spcAft>
                <a:spcPts val="0"/>
              </a:spcAft>
              <a:buClr>
                <a:schemeClr val="dk1"/>
              </a:buClr>
              <a:buSzPts val="2800"/>
              <a:buChar char="•"/>
            </a:pPr>
            <a:r>
              <a:rPr lang="en-US"/>
              <a:t> </a:t>
            </a:r>
            <a:r>
              <a:rPr lang="en-US" sz="2400"/>
              <a:t>expiratory wheezing: </a:t>
            </a:r>
            <a:r>
              <a:rPr lang="en-US" sz="1800"/>
              <a:t>disease of lower airway (Asthma)</a:t>
            </a:r>
            <a:endParaRPr/>
          </a:p>
          <a:p>
            <a:pPr marL="228600" lvl="0" indent="-228600" algn="l" rtl="0">
              <a:lnSpc>
                <a:spcPct val="150000"/>
              </a:lnSpc>
              <a:spcBef>
                <a:spcPts val="1000"/>
              </a:spcBef>
              <a:spcAft>
                <a:spcPts val="0"/>
              </a:spcAft>
              <a:buClr>
                <a:schemeClr val="dk1"/>
              </a:buClr>
              <a:buSzPts val="2400"/>
              <a:buChar char="•"/>
            </a:pPr>
            <a:r>
              <a:rPr lang="en-US" sz="2400"/>
              <a:t>Local or asymmetric wheezing: </a:t>
            </a:r>
            <a:r>
              <a:rPr lang="en-US" sz="1800"/>
              <a:t>airway obstruction (mass or foreign body)</a:t>
            </a:r>
            <a:endParaRPr/>
          </a:p>
          <a:p>
            <a:pPr marL="228600" lvl="0" indent="-228600" algn="l" rtl="0">
              <a:lnSpc>
                <a:spcPct val="160000"/>
              </a:lnSpc>
              <a:spcBef>
                <a:spcPts val="1000"/>
              </a:spcBef>
              <a:spcAft>
                <a:spcPts val="0"/>
              </a:spcAft>
              <a:buClr>
                <a:schemeClr val="dk1"/>
              </a:buClr>
              <a:buSzPts val="2400"/>
              <a:buChar char="•"/>
            </a:pPr>
            <a:r>
              <a:rPr lang="en-US" sz="2400"/>
              <a:t>Inspiratory stridor: </a:t>
            </a:r>
            <a:r>
              <a:rPr lang="en-US" sz="1800"/>
              <a:t>upper airway narrowing or obstruction(laryngomalacia, croup, tracheitis, subglottic stenosis, vascular rings)</a:t>
            </a:r>
            <a:endParaRPr/>
          </a:p>
          <a:p>
            <a:pPr marL="228600" lvl="0" indent="-228600" algn="l" rtl="0">
              <a:lnSpc>
                <a:spcPct val="150000"/>
              </a:lnSpc>
              <a:spcBef>
                <a:spcPts val="1000"/>
              </a:spcBef>
              <a:spcAft>
                <a:spcPts val="0"/>
              </a:spcAft>
              <a:buClr>
                <a:schemeClr val="dk1"/>
              </a:buClr>
              <a:buSzPts val="2400"/>
              <a:buChar char="•"/>
            </a:pPr>
            <a:r>
              <a:rPr lang="en-US" sz="2400"/>
              <a:t>Crackles or rales: </a:t>
            </a:r>
            <a:r>
              <a:rPr lang="en-US" sz="1800"/>
              <a:t>small airway disease (pneumonia, pulmonary fibrosis, Interstitial pulmonary process)</a:t>
            </a:r>
            <a:endParaRPr/>
          </a:p>
        </p:txBody>
      </p:sp>
      <p:sp>
        <p:nvSpPr>
          <p:cNvPr id="1085" name="Google Shape;1085;p47"/>
          <p:cNvSpPr txBox="1"/>
          <p:nvPr/>
        </p:nvSpPr>
        <p:spPr>
          <a:xfrm>
            <a:off x="3895372" y="519844"/>
            <a:ext cx="7669925"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Pneumothorax</a:t>
            </a:r>
            <a:endParaRPr/>
          </a:p>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Moderate to sever empyema</a:t>
            </a:r>
            <a:endParaRPr/>
          </a:p>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Pleural effusion</a:t>
            </a:r>
            <a:endParaRPr/>
          </a:p>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Chest trauma</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1089"/>
        <p:cNvGrpSpPr/>
        <p:nvPr/>
      </p:nvGrpSpPr>
      <p:grpSpPr>
        <a:xfrm>
          <a:off x="0" y="0"/>
          <a:ext cx="0" cy="0"/>
          <a:chOff x="0" y="0"/>
          <a:chExt cx="0" cy="0"/>
        </a:xfrm>
      </p:grpSpPr>
      <p:sp>
        <p:nvSpPr>
          <p:cNvPr id="1090" name="Google Shape;1090;p48"/>
          <p:cNvSpPr txBox="1">
            <a:spLocks noGrp="1"/>
          </p:cNvSpPr>
          <p:nvPr>
            <p:ph type="body" idx="1"/>
          </p:nvPr>
        </p:nvSpPr>
        <p:spPr>
          <a:xfrm>
            <a:off x="628650" y="674917"/>
            <a:ext cx="7886700" cy="550204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Noto Sans Symbols"/>
              <a:buChar char="❑"/>
            </a:pPr>
            <a:r>
              <a:rPr lang="en-US" i="1"/>
              <a:t>Cardiac Examination</a:t>
            </a:r>
            <a:endParaRPr/>
          </a:p>
          <a:p>
            <a:pPr marL="228600" lvl="0" indent="-50800" algn="l" rtl="0">
              <a:lnSpc>
                <a:spcPct val="90000"/>
              </a:lnSpc>
              <a:spcBef>
                <a:spcPts val="1000"/>
              </a:spcBef>
              <a:spcAft>
                <a:spcPts val="0"/>
              </a:spcAft>
              <a:buClr>
                <a:schemeClr val="dk1"/>
              </a:buClr>
              <a:buSzPts val="2800"/>
              <a:buFont typeface="Noto Sans Symbols"/>
              <a:buNone/>
            </a:pPr>
            <a:endParaRPr/>
          </a:p>
          <a:p>
            <a:pPr marL="228600" lvl="0" indent="-228600" algn="l" rtl="0">
              <a:lnSpc>
                <a:spcPct val="90000"/>
              </a:lnSpc>
              <a:spcBef>
                <a:spcPts val="1000"/>
              </a:spcBef>
              <a:spcAft>
                <a:spcPts val="0"/>
              </a:spcAft>
              <a:buClr>
                <a:schemeClr val="dk1"/>
              </a:buClr>
              <a:buSzPts val="2800"/>
              <a:buFont typeface="Noto Sans Symbols"/>
              <a:buChar char="❑"/>
            </a:pPr>
            <a:r>
              <a:rPr lang="en-US" i="1"/>
              <a:t>Neurological Examination</a:t>
            </a:r>
            <a:r>
              <a:rPr lang="en-US"/>
              <a:t>:</a:t>
            </a:r>
            <a:endParaRPr/>
          </a:p>
          <a:p>
            <a:pPr marL="0" lvl="0" indent="0" algn="l" rtl="0">
              <a:lnSpc>
                <a:spcPct val="90000"/>
              </a:lnSpc>
              <a:spcBef>
                <a:spcPts val="1000"/>
              </a:spcBef>
              <a:spcAft>
                <a:spcPts val="0"/>
              </a:spcAft>
              <a:buClr>
                <a:schemeClr val="dk1"/>
              </a:buClr>
              <a:buSzPts val="2800"/>
              <a:buNone/>
            </a:pPr>
            <a:r>
              <a:rPr lang="en-US"/>
              <a:t>GCS :8 or below needs intubation and mechanical ventilation</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Muscle strength decreased in:</a:t>
            </a:r>
            <a:endParaRPr/>
          </a:p>
          <a:p>
            <a:pPr marL="228600" lvl="0" indent="-50800" algn="l" rtl="0">
              <a:lnSpc>
                <a:spcPct val="90000"/>
              </a:lnSpc>
              <a:spcBef>
                <a:spcPts val="1000"/>
              </a:spcBef>
              <a:spcAft>
                <a:spcPts val="0"/>
              </a:spcAft>
              <a:buClr>
                <a:schemeClr val="dk1"/>
              </a:buClr>
              <a:buSzPts val="2800"/>
              <a:buFont typeface="Noto Sans Symbols"/>
              <a:buNone/>
            </a:pPr>
            <a:endParaRPr/>
          </a:p>
        </p:txBody>
      </p:sp>
      <p:sp>
        <p:nvSpPr>
          <p:cNvPr id="1091" name="Google Shape;1091;p48"/>
          <p:cNvSpPr txBox="1"/>
          <p:nvPr/>
        </p:nvSpPr>
        <p:spPr>
          <a:xfrm>
            <a:off x="1547664" y="4149080"/>
            <a:ext cx="2227217" cy="203132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Mitochondrial disease </a:t>
            </a:r>
            <a:endParaRPr/>
          </a:p>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GBS</a:t>
            </a:r>
            <a:endParaRPr/>
          </a:p>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Spinal muscular atrophy</a:t>
            </a:r>
            <a:endParaRPr/>
          </a:p>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Duchene muscular dystrophy</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1095"/>
        <p:cNvGrpSpPr/>
        <p:nvPr/>
      </p:nvGrpSpPr>
      <p:grpSpPr>
        <a:xfrm>
          <a:off x="0" y="0"/>
          <a:ext cx="0" cy="0"/>
          <a:chOff x="0" y="0"/>
          <a:chExt cx="0" cy="0"/>
        </a:xfrm>
      </p:grpSpPr>
      <p:sp>
        <p:nvSpPr>
          <p:cNvPr id="1096" name="Google Shape;1096;p49"/>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97" name="Google Shape;1097;p49"/>
          <p:cNvSpPr txBox="1">
            <a:spLocks noGrp="1"/>
          </p:cNvSpPr>
          <p:nvPr>
            <p:ph type="body" idx="1"/>
          </p:nvPr>
        </p:nvSpPr>
        <p:spPr>
          <a:xfrm>
            <a:off x="408936" y="221742"/>
            <a:ext cx="8326128" cy="320725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Noto Sans Symbols"/>
              <a:buChar char="❖"/>
            </a:pPr>
            <a:r>
              <a:rPr lang="en-US" b="0" i="0" u="none" strike="noStrike">
                <a:latin typeface="Arial"/>
                <a:ea typeface="Arial"/>
                <a:cs typeface="Arial"/>
                <a:sym typeface="Arial"/>
              </a:rPr>
              <a:t>Laboratory and radiographic studies are helpful in the </a:t>
            </a:r>
            <a:r>
              <a:rPr lang="en-US" b="0" i="0" u="none" strike="noStrike">
                <a:solidFill>
                  <a:srgbClr val="0070C0"/>
                </a:solidFill>
                <a:latin typeface="Arial"/>
                <a:ea typeface="Arial"/>
                <a:cs typeface="Arial"/>
                <a:sym typeface="Arial"/>
              </a:rPr>
              <a:t>assessment </a:t>
            </a:r>
            <a:r>
              <a:rPr lang="en-US" b="0" i="0" u="none" strike="noStrike">
                <a:latin typeface="Arial"/>
                <a:ea typeface="Arial"/>
                <a:cs typeface="Arial"/>
                <a:sym typeface="Arial"/>
              </a:rPr>
              <a:t>of respiratory failure and the </a:t>
            </a:r>
            <a:r>
              <a:rPr lang="en-US">
                <a:solidFill>
                  <a:srgbClr val="0070C0"/>
                </a:solidFill>
                <a:latin typeface="Arial"/>
                <a:ea typeface="Arial"/>
                <a:cs typeface="Arial"/>
                <a:sym typeface="Arial"/>
              </a:rPr>
              <a:t>monitoring</a:t>
            </a:r>
            <a:r>
              <a:rPr lang="en-US" b="0" i="0" u="none" strike="noStrike">
                <a:latin typeface="Arial"/>
                <a:ea typeface="Arial"/>
                <a:cs typeface="Arial"/>
                <a:sym typeface="Arial"/>
              </a:rPr>
              <a:t> of the response to therapeutic management.</a:t>
            </a:r>
            <a:endParaRPr/>
          </a:p>
          <a:p>
            <a:pPr marL="228600" lvl="0" indent="-228600" algn="l" rtl="0">
              <a:lnSpc>
                <a:spcPct val="90000"/>
              </a:lnSpc>
              <a:spcBef>
                <a:spcPts val="1000"/>
              </a:spcBef>
              <a:spcAft>
                <a:spcPts val="0"/>
              </a:spcAft>
              <a:buClr>
                <a:schemeClr val="dk1"/>
              </a:buClr>
              <a:buSzPts val="2800"/>
              <a:buFont typeface="Noto Sans Symbols"/>
              <a:buChar char="❖"/>
            </a:pPr>
            <a:r>
              <a:rPr lang="en-US" b="0" i="0" u="none" strike="noStrike">
                <a:latin typeface="Arial"/>
                <a:ea typeface="Arial"/>
                <a:cs typeface="Arial"/>
                <a:sym typeface="Arial"/>
              </a:rPr>
              <a:t> However, emergency respiratory support should be initiated when indicated and </a:t>
            </a:r>
            <a:r>
              <a:rPr lang="en-US" b="0" i="0" u="none" strike="noStrike">
                <a:solidFill>
                  <a:srgbClr val="FF0000"/>
                </a:solidFill>
                <a:latin typeface="Arial"/>
                <a:ea typeface="Arial"/>
                <a:cs typeface="Arial"/>
                <a:sym typeface="Arial"/>
              </a:rPr>
              <a:t>not be delayed </a:t>
            </a:r>
            <a:r>
              <a:rPr lang="en-US" b="0" i="0" u="none" strike="noStrike">
                <a:latin typeface="Arial"/>
                <a:ea typeface="Arial"/>
                <a:cs typeface="Arial"/>
                <a:sym typeface="Arial"/>
              </a:rPr>
              <a:t>while awaiting results of diagnostic studies.</a:t>
            </a:r>
            <a:endParaRPr/>
          </a:p>
        </p:txBody>
      </p:sp>
      <p:sp>
        <p:nvSpPr>
          <p:cNvPr id="1098" name="Google Shape;1098;p49"/>
          <p:cNvSpPr txBox="1"/>
          <p:nvPr/>
        </p:nvSpPr>
        <p:spPr>
          <a:xfrm>
            <a:off x="2843808" y="-1602067"/>
            <a:ext cx="3017520"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FFFF"/>
              </a:buClr>
              <a:buSzPts val="4800"/>
              <a:buFont typeface="Calibri"/>
              <a:buNone/>
            </a:pPr>
            <a:r>
              <a:rPr lang="en-US" sz="4800" b="0" i="0" u="none" strike="noStrike" cap="none">
                <a:solidFill>
                  <a:srgbClr val="FFFFFF"/>
                </a:solidFill>
                <a:latin typeface="Calibri"/>
                <a:ea typeface="Calibri"/>
                <a:cs typeface="Calibri"/>
                <a:sym typeface="Calibri"/>
              </a:rPr>
              <a:t>Diagnosis </a:t>
            </a:r>
            <a:endParaRPr sz="4800" b="0" i="0" u="none" strike="noStrike" cap="none">
              <a:solidFill>
                <a:srgbClr val="FFFFFF"/>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1102"/>
        <p:cNvGrpSpPr/>
        <p:nvPr/>
      </p:nvGrpSpPr>
      <p:grpSpPr>
        <a:xfrm>
          <a:off x="0" y="0"/>
          <a:ext cx="0" cy="0"/>
          <a:chOff x="0" y="0"/>
          <a:chExt cx="0" cy="0"/>
        </a:xfrm>
      </p:grpSpPr>
      <p:sp>
        <p:nvSpPr>
          <p:cNvPr id="1103" name="Google Shape;1103;p5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Laboratory studies</a:t>
            </a:r>
            <a:endParaRPr/>
          </a:p>
        </p:txBody>
      </p:sp>
      <p:sp>
        <p:nvSpPr>
          <p:cNvPr id="1104" name="Google Shape;1104;p50"/>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b="0" i="0" u="none" strike="noStrike">
                <a:latin typeface="Arial"/>
                <a:ea typeface="Arial"/>
                <a:cs typeface="Arial"/>
                <a:sym typeface="Arial"/>
              </a:rPr>
              <a:t>  </a:t>
            </a:r>
            <a:r>
              <a:rPr lang="en-US" sz="1800">
                <a:latin typeface="Arial"/>
                <a:ea typeface="Arial"/>
                <a:cs typeface="Arial"/>
                <a:sym typeface="Arial"/>
              </a:rPr>
              <a:t>A</a:t>
            </a:r>
            <a:r>
              <a:rPr lang="en-US" sz="1800" b="0" i="0" u="none" strike="noStrike">
                <a:latin typeface="Arial"/>
                <a:ea typeface="Arial"/>
                <a:cs typeface="Arial"/>
                <a:sym typeface="Arial"/>
              </a:rPr>
              <a:t>rterial blood gas</a:t>
            </a:r>
            <a:endParaRPr/>
          </a:p>
          <a:p>
            <a:pPr marL="228600" lvl="0" indent="-228600" algn="l" rtl="0">
              <a:lnSpc>
                <a:spcPct val="90000"/>
              </a:lnSpc>
              <a:spcBef>
                <a:spcPts val="1000"/>
              </a:spcBef>
              <a:spcAft>
                <a:spcPts val="0"/>
              </a:spcAft>
              <a:buClr>
                <a:schemeClr val="dk1"/>
              </a:buClr>
              <a:buSzPts val="1800"/>
              <a:buChar char="•"/>
            </a:pPr>
            <a:r>
              <a:rPr lang="en-US" sz="1800" b="0" i="0" u="none" strike="noStrike">
                <a:latin typeface="Arial"/>
                <a:ea typeface="Arial"/>
                <a:cs typeface="Arial"/>
                <a:sym typeface="Arial"/>
              </a:rPr>
              <a:t> End tidal</a:t>
            </a:r>
            <a:r>
              <a:rPr lang="en-US" sz="1800">
                <a:latin typeface="Arial"/>
                <a:ea typeface="Arial"/>
                <a:cs typeface="Arial"/>
                <a:sym typeface="Arial"/>
              </a:rPr>
              <a:t> </a:t>
            </a:r>
            <a:r>
              <a:rPr lang="en-US" sz="1800" b="0" i="0" u="none" strike="noStrike">
                <a:latin typeface="Arial"/>
                <a:ea typeface="Arial"/>
                <a:cs typeface="Arial"/>
                <a:sym typeface="Arial"/>
              </a:rPr>
              <a:t>carbon dioxide</a:t>
            </a:r>
            <a:endParaRPr/>
          </a:p>
          <a:p>
            <a:pPr marL="228600" lvl="0" indent="-228600" algn="l" rtl="0">
              <a:lnSpc>
                <a:spcPct val="90000"/>
              </a:lnSpc>
              <a:spcBef>
                <a:spcPts val="1000"/>
              </a:spcBef>
              <a:spcAft>
                <a:spcPts val="0"/>
              </a:spcAft>
              <a:buClr>
                <a:schemeClr val="dk1"/>
              </a:buClr>
              <a:buSzPts val="1800"/>
              <a:buChar char="•"/>
            </a:pPr>
            <a:r>
              <a:rPr lang="en-US" sz="1800" b="0" i="0" u="none" strike="noStrike">
                <a:latin typeface="Arial"/>
                <a:ea typeface="Arial"/>
                <a:cs typeface="Arial"/>
                <a:sym typeface="Arial"/>
              </a:rPr>
              <a:t> Oxygen saturation</a:t>
            </a:r>
            <a:endParaRPr/>
          </a:p>
          <a:p>
            <a:pPr marL="228600" lvl="0" indent="-228600" algn="l" rtl="0">
              <a:lnSpc>
                <a:spcPct val="90000"/>
              </a:lnSpc>
              <a:spcBef>
                <a:spcPts val="1000"/>
              </a:spcBef>
              <a:spcAft>
                <a:spcPts val="0"/>
              </a:spcAft>
              <a:buClr>
                <a:schemeClr val="dk1"/>
              </a:buClr>
              <a:buSzPts val="1800"/>
              <a:buChar char="•"/>
            </a:pPr>
            <a:r>
              <a:rPr lang="en-US" sz="1800" b="0" i="0" u="none" strike="noStrike">
                <a:latin typeface="Arial"/>
                <a:ea typeface="Arial"/>
                <a:cs typeface="Arial"/>
                <a:sym typeface="Arial"/>
              </a:rPr>
              <a:t> </a:t>
            </a:r>
            <a:r>
              <a:rPr lang="en-US" sz="1800">
                <a:latin typeface="Arial"/>
                <a:ea typeface="Arial"/>
                <a:cs typeface="Arial"/>
                <a:sym typeface="Arial"/>
              </a:rPr>
              <a:t>C</a:t>
            </a:r>
            <a:r>
              <a:rPr lang="en-US" sz="1800" b="0" i="0" u="none" strike="noStrike">
                <a:latin typeface="Arial"/>
                <a:ea typeface="Arial"/>
                <a:cs typeface="Arial"/>
                <a:sym typeface="Arial"/>
              </a:rPr>
              <a:t>omplete blood cell count with differential</a:t>
            </a:r>
            <a:endParaRPr/>
          </a:p>
          <a:p>
            <a:pPr marL="228600" lvl="0" indent="-228600" algn="l" rtl="0">
              <a:lnSpc>
                <a:spcPct val="90000"/>
              </a:lnSpc>
              <a:spcBef>
                <a:spcPts val="1000"/>
              </a:spcBef>
              <a:spcAft>
                <a:spcPts val="0"/>
              </a:spcAft>
              <a:buClr>
                <a:schemeClr val="dk1"/>
              </a:buClr>
              <a:buSzPts val="1800"/>
              <a:buChar char="•"/>
            </a:pPr>
            <a:r>
              <a:rPr lang="en-US" sz="1800" b="0" i="0" u="none" strike="noStrike">
                <a:latin typeface="Arial"/>
                <a:ea typeface="Arial"/>
                <a:cs typeface="Arial"/>
                <a:sym typeface="Arial"/>
              </a:rPr>
              <a:t> </a:t>
            </a:r>
            <a:r>
              <a:rPr lang="en-US" sz="1800">
                <a:latin typeface="Arial"/>
                <a:ea typeface="Arial"/>
                <a:cs typeface="Arial"/>
                <a:sym typeface="Arial"/>
              </a:rPr>
              <a:t>R</a:t>
            </a:r>
            <a:r>
              <a:rPr lang="en-US" sz="1800" b="0" i="0" u="none" strike="noStrike">
                <a:latin typeface="Arial"/>
                <a:ea typeface="Arial"/>
                <a:cs typeface="Arial"/>
                <a:sym typeface="Arial"/>
              </a:rPr>
              <a:t>enal and liver function Tests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1108"/>
        <p:cNvGrpSpPr/>
        <p:nvPr/>
      </p:nvGrpSpPr>
      <p:grpSpPr>
        <a:xfrm>
          <a:off x="0" y="0"/>
          <a:ext cx="0" cy="0"/>
          <a:chOff x="0" y="0"/>
          <a:chExt cx="0" cy="0"/>
        </a:xfrm>
      </p:grpSpPr>
      <p:sp>
        <p:nvSpPr>
          <p:cNvPr id="1109" name="Google Shape;1109;p5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571500" lvl="0" indent="-571500" algn="l" rtl="0">
              <a:lnSpc>
                <a:spcPct val="90000"/>
              </a:lnSpc>
              <a:spcBef>
                <a:spcPts val="0"/>
              </a:spcBef>
              <a:spcAft>
                <a:spcPts val="0"/>
              </a:spcAft>
              <a:buClr>
                <a:schemeClr val="dk1"/>
              </a:buClr>
              <a:buSzPts val="4400"/>
              <a:buFont typeface="Noto Sans Symbols"/>
              <a:buChar char="❑"/>
            </a:pPr>
            <a:r>
              <a:rPr lang="en-US"/>
              <a:t>ABG</a:t>
            </a:r>
            <a:endParaRPr/>
          </a:p>
        </p:txBody>
      </p:sp>
      <p:sp>
        <p:nvSpPr>
          <p:cNvPr id="1110" name="Google Shape;1110;p51"/>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50000"/>
              </a:lnSpc>
              <a:spcBef>
                <a:spcPts val="0"/>
              </a:spcBef>
              <a:spcAft>
                <a:spcPts val="0"/>
              </a:spcAft>
              <a:buClr>
                <a:schemeClr val="dk1"/>
              </a:buClr>
              <a:buSzPct val="100000"/>
              <a:buChar char="•"/>
            </a:pPr>
            <a:r>
              <a:rPr lang="en-US" sz="2000" b="0" i="0" u="none" strike="noStrike">
                <a:latin typeface="Arial"/>
                <a:ea typeface="Arial"/>
                <a:cs typeface="Arial"/>
                <a:sym typeface="Arial"/>
              </a:rPr>
              <a:t>The arterial blood gas accurately measures the </a:t>
            </a:r>
            <a:r>
              <a:rPr lang="en-US" sz="2000" b="0" i="0" u="none" strike="noStrike">
                <a:solidFill>
                  <a:srgbClr val="F4B081"/>
                </a:solidFill>
                <a:latin typeface="Arial"/>
                <a:ea typeface="Arial"/>
                <a:cs typeface="Arial"/>
                <a:sym typeface="Arial"/>
              </a:rPr>
              <a:t>extent</a:t>
            </a:r>
            <a:r>
              <a:rPr lang="en-US" sz="2000" b="0" i="0" u="none" strike="noStrike">
                <a:latin typeface="Arial"/>
                <a:ea typeface="Arial"/>
                <a:cs typeface="Arial"/>
                <a:sym typeface="Arial"/>
              </a:rPr>
              <a:t> of the gas exchange abnormality and confirms the </a:t>
            </a:r>
            <a:r>
              <a:rPr lang="en-US" sz="2000" b="0" i="0" u="none" strike="noStrike">
                <a:solidFill>
                  <a:srgbClr val="F4B081"/>
                </a:solidFill>
                <a:latin typeface="Arial"/>
                <a:ea typeface="Arial"/>
                <a:cs typeface="Arial"/>
                <a:sym typeface="Arial"/>
              </a:rPr>
              <a:t>type</a:t>
            </a:r>
            <a:r>
              <a:rPr lang="en-US" sz="2000" b="0" i="0" u="none" strike="noStrike">
                <a:latin typeface="Arial"/>
                <a:ea typeface="Arial"/>
                <a:cs typeface="Arial"/>
                <a:sym typeface="Arial"/>
              </a:rPr>
              <a:t> and </a:t>
            </a:r>
            <a:r>
              <a:rPr lang="en-US" sz="2000" b="0" i="0" u="none" strike="noStrike">
                <a:solidFill>
                  <a:srgbClr val="F4B081"/>
                </a:solidFill>
                <a:latin typeface="Arial"/>
                <a:ea typeface="Arial"/>
                <a:cs typeface="Arial"/>
                <a:sym typeface="Arial"/>
              </a:rPr>
              <a:t>chronicity</a:t>
            </a:r>
            <a:r>
              <a:rPr lang="en-US" sz="2000" b="0" i="0" u="none" strike="noStrike">
                <a:latin typeface="Arial"/>
                <a:ea typeface="Arial"/>
                <a:cs typeface="Arial"/>
                <a:sym typeface="Arial"/>
              </a:rPr>
              <a:t> of respiratory failure.</a:t>
            </a:r>
            <a:endParaRPr/>
          </a:p>
          <a:p>
            <a:pPr marL="228600" lvl="0" indent="-228600" algn="l" rtl="0">
              <a:lnSpc>
                <a:spcPct val="150000"/>
              </a:lnSpc>
              <a:spcBef>
                <a:spcPts val="1000"/>
              </a:spcBef>
              <a:spcAft>
                <a:spcPts val="0"/>
              </a:spcAft>
              <a:buClr>
                <a:schemeClr val="dk1"/>
              </a:buClr>
              <a:buSzPct val="100000"/>
              <a:buChar char="•"/>
            </a:pPr>
            <a:r>
              <a:rPr lang="en-US" sz="2000" b="0" i="0" u="none" strike="noStrike">
                <a:latin typeface="Arial"/>
                <a:ea typeface="Arial"/>
                <a:cs typeface="Arial"/>
                <a:sym typeface="Arial"/>
              </a:rPr>
              <a:t> </a:t>
            </a:r>
            <a:r>
              <a:rPr lang="en-US" sz="2000" b="0" i="0" u="none" strike="noStrike">
                <a:solidFill>
                  <a:srgbClr val="00B050"/>
                </a:solidFill>
                <a:latin typeface="Arial"/>
                <a:ea typeface="Arial"/>
                <a:cs typeface="Arial"/>
                <a:sym typeface="Arial"/>
              </a:rPr>
              <a:t>Normal</a:t>
            </a:r>
            <a:r>
              <a:rPr lang="en-US" sz="2000" b="0" i="0" u="none" strike="noStrike">
                <a:latin typeface="Arial"/>
                <a:ea typeface="Arial"/>
                <a:cs typeface="Arial"/>
                <a:sym typeface="Arial"/>
              </a:rPr>
              <a:t> arterial blood gas values are as follows:</a:t>
            </a:r>
            <a:endParaRPr/>
          </a:p>
          <a:p>
            <a:pPr marL="228600" lvl="0" indent="-228600" algn="l" rtl="0">
              <a:lnSpc>
                <a:spcPct val="150000"/>
              </a:lnSpc>
              <a:spcBef>
                <a:spcPts val="1000"/>
              </a:spcBef>
              <a:spcAft>
                <a:spcPts val="0"/>
              </a:spcAft>
              <a:buClr>
                <a:schemeClr val="dk1"/>
              </a:buClr>
              <a:buSzPct val="100000"/>
              <a:buFont typeface="Noto Sans Symbols"/>
              <a:buChar char="✔"/>
            </a:pPr>
            <a:r>
              <a:rPr lang="en-US" sz="2000" b="0" i="0" u="none" strike="noStrike">
                <a:latin typeface="Arial"/>
                <a:ea typeface="Arial"/>
                <a:cs typeface="Arial"/>
                <a:sym typeface="Arial"/>
              </a:rPr>
              <a:t> pH 7.4 (reference range, 7.38–7.42)</a:t>
            </a:r>
            <a:endParaRPr/>
          </a:p>
          <a:p>
            <a:pPr marL="228600" lvl="0" indent="-228600" algn="l" rtl="0">
              <a:lnSpc>
                <a:spcPct val="150000"/>
              </a:lnSpc>
              <a:spcBef>
                <a:spcPts val="1000"/>
              </a:spcBef>
              <a:spcAft>
                <a:spcPts val="0"/>
              </a:spcAft>
              <a:buClr>
                <a:schemeClr val="dk1"/>
              </a:buClr>
              <a:buSzPct val="100000"/>
              <a:buFont typeface="Noto Sans Symbols"/>
              <a:buChar char="✔"/>
            </a:pPr>
            <a:r>
              <a:rPr lang="en-US" sz="2000" b="0" i="0" u="none" strike="noStrike">
                <a:latin typeface="Arial"/>
                <a:ea typeface="Arial"/>
                <a:cs typeface="Arial"/>
                <a:sym typeface="Arial"/>
              </a:rPr>
              <a:t> PO2, 80to 100mmHg</a:t>
            </a:r>
            <a:endParaRPr/>
          </a:p>
          <a:p>
            <a:pPr marL="228600" lvl="0" indent="-228600" algn="l" rtl="0">
              <a:lnSpc>
                <a:spcPct val="150000"/>
              </a:lnSpc>
              <a:spcBef>
                <a:spcPts val="1000"/>
              </a:spcBef>
              <a:spcAft>
                <a:spcPts val="0"/>
              </a:spcAft>
              <a:buClr>
                <a:schemeClr val="dk1"/>
              </a:buClr>
              <a:buSzPct val="100000"/>
              <a:buFont typeface="Noto Sans Symbols"/>
              <a:buChar char="✔"/>
            </a:pPr>
            <a:r>
              <a:rPr lang="en-US" sz="2000" b="0" i="0" u="none" strike="noStrike">
                <a:latin typeface="Arial"/>
                <a:ea typeface="Arial"/>
                <a:cs typeface="Arial"/>
                <a:sym typeface="Arial"/>
              </a:rPr>
              <a:t> PCO2, 35 to 45 mm Hg</a:t>
            </a:r>
            <a:endParaRPr/>
          </a:p>
          <a:p>
            <a:pPr marL="228600" lvl="0" indent="-228600" algn="l" rtl="0">
              <a:lnSpc>
                <a:spcPct val="150000"/>
              </a:lnSpc>
              <a:spcBef>
                <a:spcPts val="1000"/>
              </a:spcBef>
              <a:spcAft>
                <a:spcPts val="0"/>
              </a:spcAft>
              <a:buClr>
                <a:schemeClr val="dk1"/>
              </a:buClr>
              <a:buSzPct val="100000"/>
              <a:buFont typeface="Noto Sans Symbols"/>
              <a:buChar char="✔"/>
            </a:pPr>
            <a:r>
              <a:rPr lang="en-US" sz="2000" b="0" i="0" u="none" strike="noStrike">
                <a:latin typeface="Arial"/>
                <a:ea typeface="Arial"/>
                <a:cs typeface="Arial"/>
                <a:sym typeface="Arial"/>
              </a:rPr>
              <a:t> oxygen saturation, 95% on room air</a:t>
            </a:r>
            <a:endParaRPr/>
          </a:p>
          <a:p>
            <a:pPr marL="228600" lvl="0" indent="-228600" algn="l" rtl="0">
              <a:lnSpc>
                <a:spcPct val="150000"/>
              </a:lnSpc>
              <a:spcBef>
                <a:spcPts val="1000"/>
              </a:spcBef>
              <a:spcAft>
                <a:spcPts val="0"/>
              </a:spcAft>
              <a:buClr>
                <a:schemeClr val="dk1"/>
              </a:buClr>
              <a:buSzPct val="100000"/>
              <a:buFont typeface="Noto Sans Symbols"/>
              <a:buChar char="✔"/>
            </a:pPr>
            <a:r>
              <a:rPr lang="en-US" sz="2000" b="0" i="0" u="none" strike="noStrike">
                <a:latin typeface="Arial"/>
                <a:ea typeface="Arial"/>
                <a:cs typeface="Arial"/>
                <a:sym typeface="Arial"/>
              </a:rPr>
              <a:t> bicarbonate, 22 to 26mEq/L; and base excess,2 toþ2mEq/L.</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1114"/>
        <p:cNvGrpSpPr/>
        <p:nvPr/>
      </p:nvGrpSpPr>
      <p:grpSpPr>
        <a:xfrm>
          <a:off x="0" y="0"/>
          <a:ext cx="0" cy="0"/>
          <a:chOff x="0" y="0"/>
          <a:chExt cx="0" cy="0"/>
        </a:xfrm>
      </p:grpSpPr>
      <p:sp>
        <p:nvSpPr>
          <p:cNvPr id="1115" name="Google Shape;1115;p52"/>
          <p:cNvSpPr txBox="1">
            <a:spLocks noGrp="1"/>
          </p:cNvSpPr>
          <p:nvPr>
            <p:ph type="body" idx="1"/>
          </p:nvPr>
        </p:nvSpPr>
        <p:spPr>
          <a:xfrm>
            <a:off x="368978" y="284086"/>
            <a:ext cx="7886700" cy="6733712"/>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sz="2800" b="0" i="0" u="none" strike="noStrike">
                <a:latin typeface="Arial"/>
                <a:ea typeface="Arial"/>
                <a:cs typeface="Arial"/>
                <a:sym typeface="Arial"/>
              </a:rPr>
              <a:t>In </a:t>
            </a:r>
            <a:r>
              <a:rPr lang="en-US" sz="2800" b="0" i="0" u="none" strike="noStrike">
                <a:solidFill>
                  <a:srgbClr val="C00000"/>
                </a:solidFill>
                <a:latin typeface="Arial"/>
                <a:ea typeface="Arial"/>
                <a:cs typeface="Arial"/>
                <a:sym typeface="Arial"/>
              </a:rPr>
              <a:t>acute respiratory failure</a:t>
            </a:r>
            <a:r>
              <a:rPr lang="en-US" sz="2800" b="0" i="0" u="none" strike="noStrike">
                <a:latin typeface="Arial"/>
                <a:ea typeface="Arial"/>
                <a:cs typeface="Arial"/>
                <a:sym typeface="Arial"/>
              </a:rPr>
              <a:t>, PaO2 is less than 60 mm Hg, pH is below 7.35, PaCO2 is greater than 50 mm Hg, and serum bicarbonate concentration is low or normal.</a:t>
            </a:r>
            <a:endParaRPr/>
          </a:p>
          <a:p>
            <a:pPr marL="228600" lvl="0" indent="-228600" algn="l" rtl="0">
              <a:lnSpc>
                <a:spcPct val="90000"/>
              </a:lnSpc>
              <a:spcBef>
                <a:spcPts val="1000"/>
              </a:spcBef>
              <a:spcAft>
                <a:spcPts val="0"/>
              </a:spcAft>
              <a:buClr>
                <a:schemeClr val="dk1"/>
              </a:buClr>
              <a:buSzPct val="100000"/>
              <a:buChar char="•"/>
            </a:pPr>
            <a:r>
              <a:rPr lang="en-US" sz="2800" b="0" i="0" u="none" strike="noStrike">
                <a:latin typeface="Arial"/>
                <a:ea typeface="Arial"/>
                <a:cs typeface="Arial"/>
                <a:sym typeface="Arial"/>
              </a:rPr>
              <a:t> In </a:t>
            </a:r>
            <a:r>
              <a:rPr lang="en-US" sz="2800" b="0" i="0" u="none" strike="noStrike">
                <a:solidFill>
                  <a:srgbClr val="C00000"/>
                </a:solidFill>
                <a:latin typeface="Arial"/>
                <a:ea typeface="Arial"/>
                <a:cs typeface="Arial"/>
                <a:sym typeface="Arial"/>
              </a:rPr>
              <a:t>chronic carbon dioxide retention</a:t>
            </a:r>
            <a:r>
              <a:rPr lang="en-US" sz="2800" b="0" i="0" u="none" strike="noStrike">
                <a:latin typeface="Arial"/>
                <a:ea typeface="Arial"/>
                <a:cs typeface="Arial"/>
                <a:sym typeface="Arial"/>
              </a:rPr>
              <a:t>, carbon dioxide is increased, pH is normal, and serum bicarbonate concentration and base excess are increased.</a:t>
            </a:r>
            <a:endParaRPr/>
          </a:p>
          <a:p>
            <a:pPr marL="228600" lvl="0" indent="-64135" algn="l" rtl="0">
              <a:lnSpc>
                <a:spcPct val="90000"/>
              </a:lnSpc>
              <a:spcBef>
                <a:spcPts val="1000"/>
              </a:spcBef>
              <a:spcAft>
                <a:spcPts val="0"/>
              </a:spcAft>
              <a:buClr>
                <a:schemeClr val="dk1"/>
              </a:buClr>
              <a:buSzPct val="100000"/>
              <a:buNone/>
            </a:pPr>
            <a:endParaRPr sz="2800" b="0" i="0" u="none" strike="noStrike">
              <a:latin typeface="Arial"/>
              <a:ea typeface="Arial"/>
              <a:cs typeface="Arial"/>
              <a:sym typeface="Arial"/>
            </a:endParaRPr>
          </a:p>
          <a:p>
            <a:pPr marL="228600" lvl="0" indent="-228600" algn="l" rtl="0">
              <a:lnSpc>
                <a:spcPct val="90000"/>
              </a:lnSpc>
              <a:spcBef>
                <a:spcPts val="1000"/>
              </a:spcBef>
              <a:spcAft>
                <a:spcPts val="0"/>
              </a:spcAft>
              <a:buClr>
                <a:schemeClr val="dk1"/>
              </a:buClr>
              <a:buSzPct val="100000"/>
              <a:buChar char="•"/>
            </a:pPr>
            <a:r>
              <a:rPr lang="en-US" sz="2800" b="0" i="0" u="none" strike="noStrike">
                <a:latin typeface="Arial"/>
                <a:ea typeface="Arial"/>
                <a:cs typeface="Arial"/>
                <a:sym typeface="Arial"/>
              </a:rPr>
              <a:t> The arterial blood gas of the patient with an </a:t>
            </a:r>
            <a:r>
              <a:rPr lang="en-US" sz="2800" b="0" i="0" u="none" strike="noStrike">
                <a:solidFill>
                  <a:srgbClr val="C00000"/>
                </a:solidFill>
                <a:latin typeface="Arial"/>
                <a:ea typeface="Arial"/>
                <a:cs typeface="Arial"/>
                <a:sym typeface="Arial"/>
              </a:rPr>
              <a:t>opiate overdose </a:t>
            </a:r>
            <a:r>
              <a:rPr lang="en-US" sz="2800" b="0" i="0" u="none" strike="noStrike">
                <a:latin typeface="Arial"/>
                <a:ea typeface="Arial"/>
                <a:cs typeface="Arial"/>
                <a:sym typeface="Arial"/>
              </a:rPr>
              <a:t>differs based on the severity of the overdose:</a:t>
            </a:r>
            <a:endParaRPr/>
          </a:p>
          <a:p>
            <a:pPr marL="228600" lvl="0" indent="-228600" algn="l" rtl="0">
              <a:lnSpc>
                <a:spcPct val="90000"/>
              </a:lnSpc>
              <a:spcBef>
                <a:spcPts val="1000"/>
              </a:spcBef>
              <a:spcAft>
                <a:spcPts val="0"/>
              </a:spcAft>
              <a:buClr>
                <a:schemeClr val="dk1"/>
              </a:buClr>
              <a:buSzPct val="100000"/>
              <a:buFont typeface="Noto Sans Symbols"/>
              <a:buChar char="⮚"/>
            </a:pPr>
            <a:r>
              <a:rPr lang="en-US" sz="2800" b="0" i="0" u="none" strike="noStrike">
                <a:latin typeface="Arial"/>
                <a:ea typeface="Arial"/>
                <a:cs typeface="Arial"/>
                <a:sym typeface="Arial"/>
              </a:rPr>
              <a:t> In </a:t>
            </a:r>
            <a:r>
              <a:rPr lang="en-US" sz="2800" b="0" i="1" u="none" strike="noStrike">
                <a:latin typeface="Arial"/>
                <a:ea typeface="Arial"/>
                <a:cs typeface="Arial"/>
                <a:sym typeface="Arial"/>
              </a:rPr>
              <a:t>mild to moderate </a:t>
            </a:r>
            <a:r>
              <a:rPr lang="en-US" sz="2800" b="0" i="0" u="none" strike="noStrike">
                <a:latin typeface="Arial"/>
                <a:ea typeface="Arial"/>
                <a:cs typeface="Arial"/>
                <a:sym typeface="Arial"/>
              </a:rPr>
              <a:t>opiate overdose, respiratory acidosis is observed with a pH below 7.35, PaCO2 greater than 50 mm Hg, and a low or normal serum bicarbonate concentration.</a:t>
            </a:r>
            <a:endParaRPr/>
          </a:p>
          <a:p>
            <a:pPr marL="228600" lvl="0" indent="-228600" algn="l" rtl="0">
              <a:lnSpc>
                <a:spcPct val="90000"/>
              </a:lnSpc>
              <a:spcBef>
                <a:spcPts val="1000"/>
              </a:spcBef>
              <a:spcAft>
                <a:spcPts val="0"/>
              </a:spcAft>
              <a:buClr>
                <a:schemeClr val="dk1"/>
              </a:buClr>
              <a:buSzPct val="100000"/>
              <a:buFont typeface="Noto Sans Symbols"/>
              <a:buChar char="⮚"/>
            </a:pPr>
            <a:r>
              <a:rPr lang="en-US" sz="2800" b="0" i="0" u="none" strike="noStrike">
                <a:latin typeface="Arial"/>
                <a:ea typeface="Arial"/>
                <a:cs typeface="Arial"/>
                <a:sym typeface="Arial"/>
              </a:rPr>
              <a:t> In </a:t>
            </a:r>
            <a:r>
              <a:rPr lang="en-US" i="1">
                <a:latin typeface="Arial"/>
                <a:ea typeface="Arial"/>
                <a:cs typeface="Arial"/>
                <a:sym typeface="Arial"/>
              </a:rPr>
              <a:t>severe</a:t>
            </a:r>
            <a:r>
              <a:rPr lang="en-US" sz="2800" b="0" i="0" u="none" strike="noStrike">
                <a:latin typeface="Arial"/>
                <a:ea typeface="Arial"/>
                <a:cs typeface="Arial"/>
                <a:sym typeface="Arial"/>
              </a:rPr>
              <a:t> opiate overdose, a mixed respiratory and metabolic acidosis is observed.</a:t>
            </a:r>
            <a:endParaRPr sz="2800"/>
          </a:p>
          <a:p>
            <a:pPr marL="228600" lvl="0" indent="-64135"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1119"/>
        <p:cNvGrpSpPr/>
        <p:nvPr/>
      </p:nvGrpSpPr>
      <p:grpSpPr>
        <a:xfrm>
          <a:off x="0" y="0"/>
          <a:ext cx="0" cy="0"/>
          <a:chOff x="0" y="0"/>
          <a:chExt cx="0" cy="0"/>
        </a:xfrm>
      </p:grpSpPr>
      <p:pic>
        <p:nvPicPr>
          <p:cNvPr id="1120" name="Google Shape;1120;p53" descr="Table&#10;&#10;Description automatically generated"/>
          <p:cNvPicPr preferRelativeResize="0">
            <a:picLocks noGrp="1"/>
          </p:cNvPicPr>
          <p:nvPr>
            <p:ph type="body" idx="1"/>
          </p:nvPr>
        </p:nvPicPr>
        <p:blipFill rotWithShape="1">
          <a:blip r:embed="rId3">
            <a:alphaModFix/>
          </a:blip>
          <a:srcRect/>
          <a:stretch/>
        </p:blipFill>
        <p:spPr>
          <a:xfrm>
            <a:off x="107505" y="259873"/>
            <a:ext cx="8773090" cy="626547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1124"/>
        <p:cNvGrpSpPr/>
        <p:nvPr/>
      </p:nvGrpSpPr>
      <p:grpSpPr>
        <a:xfrm>
          <a:off x="0" y="0"/>
          <a:ext cx="0" cy="0"/>
          <a:chOff x="0" y="0"/>
          <a:chExt cx="0" cy="0"/>
        </a:xfrm>
      </p:grpSpPr>
      <p:sp>
        <p:nvSpPr>
          <p:cNvPr id="1125" name="Google Shape;1125;p5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571500" lvl="0" indent="-571500" algn="l" rtl="0">
              <a:lnSpc>
                <a:spcPct val="90000"/>
              </a:lnSpc>
              <a:spcBef>
                <a:spcPts val="0"/>
              </a:spcBef>
              <a:spcAft>
                <a:spcPts val="0"/>
              </a:spcAft>
              <a:buClr>
                <a:schemeClr val="dk1"/>
              </a:buClr>
              <a:buSzPts val="4400"/>
              <a:buFont typeface="Noto Sans Symbols"/>
              <a:buChar char="❑"/>
            </a:pPr>
            <a:r>
              <a:rPr lang="en-US" sz="4400" b="0" i="0" u="none" strike="noStrike">
                <a:latin typeface="Arial"/>
                <a:ea typeface="Arial"/>
                <a:cs typeface="Arial"/>
                <a:sym typeface="Arial"/>
              </a:rPr>
              <a:t>End-tidal carbon dioxide</a:t>
            </a:r>
            <a:br>
              <a:rPr lang="en-US" sz="4400" b="0" i="0" u="none" strike="noStrike">
                <a:latin typeface="Arial"/>
                <a:ea typeface="Arial"/>
                <a:cs typeface="Arial"/>
                <a:sym typeface="Arial"/>
              </a:rPr>
            </a:br>
            <a:endParaRPr/>
          </a:p>
        </p:txBody>
      </p:sp>
      <p:sp>
        <p:nvSpPr>
          <p:cNvPr id="1126" name="Google Shape;1126;p54"/>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b="0" i="0" u="none" strike="noStrike">
                <a:latin typeface="Arial"/>
                <a:ea typeface="Arial"/>
                <a:cs typeface="Arial"/>
                <a:sym typeface="Arial"/>
              </a:rPr>
              <a:t>is measured from expired air from the nose by a capnometer</a:t>
            </a:r>
            <a:endParaRPr/>
          </a:p>
          <a:p>
            <a:pPr marL="0" lvl="0" indent="0" algn="l" rtl="0">
              <a:lnSpc>
                <a:spcPct val="90000"/>
              </a:lnSpc>
              <a:spcBef>
                <a:spcPts val="1000"/>
              </a:spcBef>
              <a:spcAft>
                <a:spcPts val="0"/>
              </a:spcAft>
              <a:buClr>
                <a:schemeClr val="dk1"/>
              </a:buClr>
              <a:buSzPts val="2000"/>
              <a:buNone/>
            </a:pPr>
            <a:r>
              <a:rPr lang="en-US" sz="2000" b="0" i="0" u="none" strike="noStrike">
                <a:latin typeface="Arial"/>
                <a:ea typeface="Arial"/>
                <a:cs typeface="Arial"/>
                <a:sym typeface="Arial"/>
              </a:rPr>
              <a:t>and is a common and reliable tool used in the emergency</a:t>
            </a:r>
            <a:endParaRPr/>
          </a:p>
          <a:p>
            <a:pPr marL="0" lvl="0" indent="0" algn="l" rtl="0">
              <a:lnSpc>
                <a:spcPct val="90000"/>
              </a:lnSpc>
              <a:spcBef>
                <a:spcPts val="1000"/>
              </a:spcBef>
              <a:spcAft>
                <a:spcPts val="0"/>
              </a:spcAft>
              <a:buClr>
                <a:schemeClr val="dk1"/>
              </a:buClr>
              <a:buSzPts val="2000"/>
              <a:buNone/>
            </a:pPr>
            <a:r>
              <a:rPr lang="en-US" sz="2000" b="0" i="0" u="none" strike="noStrike">
                <a:latin typeface="Arial"/>
                <a:ea typeface="Arial"/>
                <a:cs typeface="Arial"/>
                <a:sym typeface="Arial"/>
              </a:rPr>
              <a:t>department and critical care setting.</a:t>
            </a: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17437-C1D3-709C-D73B-2A8BE96D735D}"/>
              </a:ext>
            </a:extLst>
          </p:cNvPr>
          <p:cNvSpPr>
            <a:spLocks noGrp="1"/>
          </p:cNvSpPr>
          <p:nvPr>
            <p:ph type="title"/>
          </p:nvPr>
        </p:nvSpPr>
        <p:spPr>
          <a:xfrm>
            <a:off x="628650" y="370362"/>
            <a:ext cx="7886700" cy="994172"/>
          </a:xfrm>
        </p:spPr>
        <p:txBody>
          <a:bodyPr>
            <a:normAutofit fontScale="90000"/>
          </a:bodyPr>
          <a:lstStyle/>
          <a:p>
            <a:pPr algn="ctr"/>
            <a:r>
              <a:rPr lang="en-US" b="1" dirty="0"/>
              <a:t>Type II Respiratory Failure [Hypercapnic] </a:t>
            </a:r>
          </a:p>
        </p:txBody>
      </p:sp>
      <p:graphicFrame>
        <p:nvGraphicFramePr>
          <p:cNvPr id="4" name="Diagram 3">
            <a:extLst>
              <a:ext uri="{FF2B5EF4-FFF2-40B4-BE49-F238E27FC236}">
                <a16:creationId xmlns:a16="http://schemas.microsoft.com/office/drawing/2014/main" id="{EC0724F5-37BA-EFA9-F1C2-39C7FC2BBA7F}"/>
              </a:ext>
            </a:extLst>
          </p:cNvPr>
          <p:cNvGraphicFramePr/>
          <p:nvPr>
            <p:extLst>
              <p:ext uri="{D42A27DB-BD31-4B8C-83A1-F6EECF244321}">
                <p14:modId xmlns:p14="http://schemas.microsoft.com/office/powerpoint/2010/main" val="1276867058"/>
              </p:ext>
            </p:extLst>
          </p:nvPr>
        </p:nvGraphicFramePr>
        <p:xfrm>
          <a:off x="-252413" y="1520042"/>
          <a:ext cx="9396413" cy="5337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1217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1130"/>
        <p:cNvGrpSpPr/>
        <p:nvPr/>
      </p:nvGrpSpPr>
      <p:grpSpPr>
        <a:xfrm>
          <a:off x="0" y="0"/>
          <a:ext cx="0" cy="0"/>
          <a:chOff x="0" y="0"/>
          <a:chExt cx="0" cy="0"/>
        </a:xfrm>
      </p:grpSpPr>
      <p:sp>
        <p:nvSpPr>
          <p:cNvPr id="1131" name="Google Shape;1131;p55"/>
          <p:cNvSpPr txBox="1">
            <a:spLocks noGrp="1"/>
          </p:cNvSpPr>
          <p:nvPr>
            <p:ph type="body" idx="1"/>
          </p:nvPr>
        </p:nvSpPr>
        <p:spPr>
          <a:xfrm>
            <a:off x="628650" y="484745"/>
            <a:ext cx="7886700" cy="5692221"/>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Font typeface="Noto Sans Symbols"/>
              <a:buChar char="❑"/>
            </a:pPr>
            <a:r>
              <a:rPr lang="en-US">
                <a:latin typeface="Arial"/>
                <a:ea typeface="Arial"/>
                <a:cs typeface="Arial"/>
                <a:sym typeface="Arial"/>
              </a:rPr>
              <a:t>The complete blood cell count helps to assess such causes as infection, anemia, or polycythemia. </a:t>
            </a:r>
            <a:endParaRPr/>
          </a:p>
          <a:p>
            <a:pPr marL="228600" lvl="0" indent="-64135" algn="l" rtl="0">
              <a:lnSpc>
                <a:spcPct val="90000"/>
              </a:lnSpc>
              <a:spcBef>
                <a:spcPts val="1000"/>
              </a:spcBef>
              <a:spcAft>
                <a:spcPts val="0"/>
              </a:spcAft>
              <a:buClr>
                <a:schemeClr val="dk1"/>
              </a:buClr>
              <a:buSzPct val="100000"/>
              <a:buFont typeface="Noto Sans Symbols"/>
              <a:buNone/>
            </a:pPr>
            <a:endParaRPr>
              <a:latin typeface="Arial"/>
              <a:ea typeface="Arial"/>
              <a:cs typeface="Arial"/>
              <a:sym typeface="Arial"/>
            </a:endParaRPr>
          </a:p>
          <a:p>
            <a:pPr marL="228600" lvl="0" indent="-228600" algn="l" rtl="0">
              <a:lnSpc>
                <a:spcPct val="90000"/>
              </a:lnSpc>
              <a:spcBef>
                <a:spcPts val="1000"/>
              </a:spcBef>
              <a:spcAft>
                <a:spcPts val="0"/>
              </a:spcAft>
              <a:buClr>
                <a:schemeClr val="dk1"/>
              </a:buClr>
              <a:buSzPct val="100000"/>
              <a:buFont typeface="Noto Sans Symbols"/>
              <a:buChar char="❑"/>
            </a:pPr>
            <a:r>
              <a:rPr lang="en-US">
                <a:latin typeface="Arial"/>
                <a:ea typeface="Arial"/>
                <a:cs typeface="Arial"/>
                <a:sym typeface="Arial"/>
              </a:rPr>
              <a:t>In addition, respiratory, blood, urine, and pleural cultures and polymerase chain reaction can be performed when indicated to identify the specific bacterial cause.</a:t>
            </a:r>
            <a:endParaRPr/>
          </a:p>
          <a:p>
            <a:pPr marL="0" lvl="0" indent="0" algn="l" rtl="0">
              <a:lnSpc>
                <a:spcPct val="90000"/>
              </a:lnSpc>
              <a:spcBef>
                <a:spcPts val="1000"/>
              </a:spcBef>
              <a:spcAft>
                <a:spcPts val="0"/>
              </a:spcAft>
              <a:buClr>
                <a:schemeClr val="dk1"/>
              </a:buClr>
              <a:buSzPct val="100000"/>
              <a:buNone/>
            </a:pPr>
            <a:endParaRPr>
              <a:latin typeface="Arial"/>
              <a:ea typeface="Arial"/>
              <a:cs typeface="Arial"/>
              <a:sym typeface="Arial"/>
            </a:endParaRPr>
          </a:p>
          <a:p>
            <a:pPr marL="228600" lvl="0" indent="-228600" algn="l" rtl="0">
              <a:lnSpc>
                <a:spcPct val="90000"/>
              </a:lnSpc>
              <a:spcBef>
                <a:spcPts val="1000"/>
              </a:spcBef>
              <a:spcAft>
                <a:spcPts val="0"/>
              </a:spcAft>
              <a:buClr>
                <a:schemeClr val="dk1"/>
              </a:buClr>
              <a:buSzPct val="100000"/>
              <a:buFont typeface="Noto Sans Symbols"/>
              <a:buChar char="❑"/>
            </a:pPr>
            <a:r>
              <a:rPr lang="en-US" sz="2800" b="0" i="0" u="none" strike="noStrike">
                <a:latin typeface="Arial"/>
                <a:ea typeface="Arial"/>
                <a:cs typeface="Arial"/>
                <a:sym typeface="Arial"/>
              </a:rPr>
              <a:t>Renal and liver function tests provide clues to the cause of or identify complications associated with respiratory failure</a:t>
            </a:r>
            <a:endParaRPr/>
          </a:p>
          <a:p>
            <a:pPr marL="228600" lvl="0" indent="-64135" algn="l" rtl="0">
              <a:lnSpc>
                <a:spcPct val="90000"/>
              </a:lnSpc>
              <a:spcBef>
                <a:spcPts val="1000"/>
              </a:spcBef>
              <a:spcAft>
                <a:spcPts val="0"/>
              </a:spcAft>
              <a:buClr>
                <a:schemeClr val="dk1"/>
              </a:buClr>
              <a:buSzPct val="100000"/>
              <a:buNone/>
            </a:pPr>
            <a:endParaRPr sz="2800">
              <a:latin typeface="Arial"/>
              <a:ea typeface="Arial"/>
              <a:cs typeface="Arial"/>
              <a:sym typeface="Arial"/>
            </a:endParaRPr>
          </a:p>
          <a:p>
            <a:pPr marL="228600" lvl="0" indent="-228600" algn="l" rtl="0">
              <a:lnSpc>
                <a:spcPct val="90000"/>
              </a:lnSpc>
              <a:spcBef>
                <a:spcPts val="1000"/>
              </a:spcBef>
              <a:spcAft>
                <a:spcPts val="0"/>
              </a:spcAft>
              <a:buClr>
                <a:schemeClr val="dk1"/>
              </a:buClr>
              <a:buSzPct val="100000"/>
              <a:buFont typeface="Noto Sans Symbols"/>
              <a:buChar char="❑"/>
            </a:pPr>
            <a:r>
              <a:rPr lang="en-US" sz="2800" b="0" i="0" u="none" strike="noStrike">
                <a:latin typeface="Arial"/>
                <a:ea typeface="Arial"/>
                <a:cs typeface="Arial"/>
                <a:sym typeface="Arial"/>
              </a:rPr>
              <a:t>Electrolyte abnormalities, such as hypernatremia or hyponatremia, cause seizures, and hyperkalemia causes cardiac arrhythmia</a:t>
            </a:r>
            <a:endParaRPr/>
          </a:p>
          <a:p>
            <a:pPr marL="228600" lvl="0" indent="-64135"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1135"/>
        <p:cNvGrpSpPr/>
        <p:nvPr/>
      </p:nvGrpSpPr>
      <p:grpSpPr>
        <a:xfrm>
          <a:off x="0" y="0"/>
          <a:ext cx="0" cy="0"/>
          <a:chOff x="0" y="0"/>
          <a:chExt cx="0" cy="0"/>
        </a:xfrm>
      </p:grpSpPr>
      <p:sp>
        <p:nvSpPr>
          <p:cNvPr id="1136" name="Google Shape;1136;p56"/>
          <p:cNvSpPr txBox="1">
            <a:spLocks noGrp="1"/>
          </p:cNvSpPr>
          <p:nvPr>
            <p:ph type="title"/>
          </p:nvPr>
        </p:nvSpPr>
        <p:spPr>
          <a:xfrm>
            <a:off x="0" y="-31541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Radiography</a:t>
            </a:r>
            <a:endParaRPr/>
          </a:p>
        </p:txBody>
      </p:sp>
      <p:sp>
        <p:nvSpPr>
          <p:cNvPr id="1137" name="Google Shape;1137;p56"/>
          <p:cNvSpPr txBox="1">
            <a:spLocks noGrp="1"/>
          </p:cNvSpPr>
          <p:nvPr>
            <p:ph type="body" idx="1"/>
          </p:nvPr>
        </p:nvSpPr>
        <p:spPr>
          <a:xfrm>
            <a:off x="507" y="764704"/>
            <a:ext cx="6814365" cy="619268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E8637"/>
              </a:buClr>
              <a:buSzPts val="1260"/>
              <a:buNone/>
            </a:pPr>
            <a:r>
              <a:rPr lang="en-US" sz="1800" b="1" i="0" u="none" strike="noStrike">
                <a:latin typeface="Arial"/>
                <a:ea typeface="Arial"/>
                <a:cs typeface="Arial"/>
                <a:sym typeface="Arial"/>
              </a:rPr>
              <a:t>- Chest radiography </a:t>
            </a:r>
            <a:r>
              <a:rPr lang="en-US" sz="1800" b="0" i="0" u="none" strike="noStrike">
                <a:latin typeface="Arial"/>
                <a:ea typeface="Arial"/>
                <a:cs typeface="Arial"/>
                <a:sym typeface="Arial"/>
              </a:rPr>
              <a:t>should be performed in patients who present with respiratory failure to help identify or confirm the </a:t>
            </a:r>
            <a:r>
              <a:rPr lang="en-US" sz="1800" b="1" i="0" u="none" strike="noStrike">
                <a:latin typeface="Arial"/>
                <a:ea typeface="Arial"/>
                <a:cs typeface="Arial"/>
                <a:sym typeface="Arial"/>
              </a:rPr>
              <a:t>cause</a:t>
            </a:r>
            <a:r>
              <a:rPr lang="en-US" sz="1800" b="0" i="0" u="none" strike="noStrike">
                <a:latin typeface="Arial"/>
                <a:ea typeface="Arial"/>
                <a:cs typeface="Arial"/>
                <a:sym typeface="Arial"/>
              </a:rPr>
              <a:t> of the respiratory failure</a:t>
            </a:r>
            <a:r>
              <a:rPr lang="en-US" sz="1800">
                <a:latin typeface="Arial"/>
                <a:ea typeface="Arial"/>
                <a:cs typeface="Arial"/>
                <a:sym typeface="Arial"/>
              </a:rPr>
              <a:t>.</a:t>
            </a:r>
            <a:endParaRPr/>
          </a:p>
          <a:p>
            <a:pPr marL="0" lvl="0" indent="0" algn="l" rtl="0">
              <a:lnSpc>
                <a:spcPct val="100000"/>
              </a:lnSpc>
              <a:spcBef>
                <a:spcPts val="600"/>
              </a:spcBef>
              <a:spcAft>
                <a:spcPts val="0"/>
              </a:spcAft>
              <a:buClr>
                <a:srgbClr val="FE8637"/>
              </a:buClr>
              <a:buSzPts val="1470"/>
              <a:buNone/>
            </a:pPr>
            <a:endParaRPr sz="2100">
              <a:solidFill>
                <a:srgbClr val="000000"/>
              </a:solidFill>
              <a:latin typeface="Century Schoolbook"/>
              <a:ea typeface="Century Schoolbook"/>
              <a:cs typeface="Century Schoolbook"/>
              <a:sym typeface="Century Schoolbook"/>
            </a:endParaRPr>
          </a:p>
          <a:p>
            <a:pPr marL="274320" lvl="0" indent="-274320" algn="l" rtl="0">
              <a:lnSpc>
                <a:spcPct val="100000"/>
              </a:lnSpc>
              <a:spcBef>
                <a:spcPts val="600"/>
              </a:spcBef>
              <a:spcAft>
                <a:spcPts val="0"/>
              </a:spcAft>
              <a:buClr>
                <a:srgbClr val="FE8637"/>
              </a:buClr>
              <a:buSzPts val="1470"/>
              <a:buFont typeface="Noto Sans Symbols"/>
              <a:buChar char="🞆"/>
            </a:pPr>
            <a:r>
              <a:rPr lang="en-US" sz="2100" b="1">
                <a:solidFill>
                  <a:srgbClr val="000000"/>
                </a:solidFill>
                <a:latin typeface="Century Schoolbook"/>
                <a:ea typeface="Century Schoolbook"/>
                <a:cs typeface="Century Schoolbook"/>
                <a:sym typeface="Century Schoolbook"/>
              </a:rPr>
              <a:t>ARDS:</a:t>
            </a:r>
            <a:endParaRPr/>
          </a:p>
          <a:p>
            <a:pPr marL="0" lvl="0" indent="0" algn="l" rtl="0">
              <a:lnSpc>
                <a:spcPct val="100000"/>
              </a:lnSpc>
              <a:spcBef>
                <a:spcPts val="600"/>
              </a:spcBef>
              <a:spcAft>
                <a:spcPts val="0"/>
              </a:spcAft>
              <a:buClr>
                <a:srgbClr val="FE8637"/>
              </a:buClr>
              <a:buSzPts val="1470"/>
              <a:buNone/>
            </a:pPr>
            <a:r>
              <a:rPr lang="en-US" sz="2100">
                <a:solidFill>
                  <a:srgbClr val="000000"/>
                </a:solidFill>
                <a:latin typeface="Century Schoolbook"/>
                <a:ea typeface="Century Schoolbook"/>
                <a:cs typeface="Century Schoolbook"/>
                <a:sym typeface="Century Schoolbook"/>
              </a:rPr>
              <a:t>Bilateral airspace infiltrate</a:t>
            </a:r>
            <a:endParaRPr sz="2100">
              <a:solidFill>
                <a:srgbClr val="000000"/>
              </a:solidFill>
              <a:latin typeface="Century Schoolbook"/>
              <a:ea typeface="Century Schoolbook"/>
              <a:cs typeface="Century Schoolbook"/>
              <a:sym typeface="Century Schoolbook"/>
            </a:endParaRPr>
          </a:p>
          <a:p>
            <a:pPr marL="274320" lvl="0" indent="-274320" algn="l" rtl="0">
              <a:lnSpc>
                <a:spcPct val="100000"/>
              </a:lnSpc>
              <a:spcBef>
                <a:spcPts val="600"/>
              </a:spcBef>
              <a:spcAft>
                <a:spcPts val="0"/>
              </a:spcAft>
              <a:buClr>
                <a:srgbClr val="FE8637"/>
              </a:buClr>
              <a:buSzPts val="1470"/>
              <a:buFont typeface="Noto Sans Symbols"/>
              <a:buChar char="🞆"/>
            </a:pPr>
            <a:r>
              <a:rPr lang="en-US" sz="2100" b="1">
                <a:solidFill>
                  <a:srgbClr val="000000"/>
                </a:solidFill>
                <a:latin typeface="Century Schoolbook"/>
                <a:ea typeface="Century Schoolbook"/>
                <a:cs typeface="Century Schoolbook"/>
                <a:sym typeface="Century Schoolbook"/>
              </a:rPr>
              <a:t>Pneumonia:</a:t>
            </a:r>
            <a:endParaRPr/>
          </a:p>
          <a:p>
            <a:pPr marL="0" lvl="0" indent="0" algn="l" rtl="0">
              <a:lnSpc>
                <a:spcPct val="100000"/>
              </a:lnSpc>
              <a:spcBef>
                <a:spcPts val="600"/>
              </a:spcBef>
              <a:spcAft>
                <a:spcPts val="0"/>
              </a:spcAft>
              <a:buClr>
                <a:srgbClr val="FE8637"/>
              </a:buClr>
              <a:buSzPts val="1470"/>
              <a:buNone/>
            </a:pPr>
            <a:r>
              <a:rPr lang="en-US" sz="2100">
                <a:solidFill>
                  <a:srgbClr val="000000"/>
                </a:solidFill>
                <a:latin typeface="Century Schoolbook"/>
                <a:ea typeface="Century Schoolbook"/>
                <a:cs typeface="Century Schoolbook"/>
                <a:sym typeface="Century Schoolbook"/>
              </a:rPr>
              <a:t>Extensive left lung pneumonia caused respiratory failure (Hypoxia is due to intrapulmonary shunting)</a:t>
            </a:r>
            <a:endParaRPr/>
          </a:p>
          <a:p>
            <a:pPr marL="274320" lvl="0" indent="-274320" algn="l" rtl="0">
              <a:lnSpc>
                <a:spcPct val="100000"/>
              </a:lnSpc>
              <a:spcBef>
                <a:spcPts val="600"/>
              </a:spcBef>
              <a:spcAft>
                <a:spcPts val="0"/>
              </a:spcAft>
              <a:buClr>
                <a:srgbClr val="FE8637"/>
              </a:buClr>
              <a:buSzPts val="1470"/>
              <a:buFont typeface="Noto Sans Symbols"/>
              <a:buChar char="🞆"/>
            </a:pPr>
            <a:r>
              <a:rPr lang="en-US" sz="2100" b="1">
                <a:solidFill>
                  <a:srgbClr val="000000"/>
                </a:solidFill>
                <a:latin typeface="Century Schoolbook"/>
                <a:ea typeface="Century Schoolbook"/>
                <a:cs typeface="Century Schoolbook"/>
                <a:sym typeface="Century Schoolbook"/>
              </a:rPr>
              <a:t>SLE:</a:t>
            </a:r>
            <a:endParaRPr/>
          </a:p>
          <a:p>
            <a:pPr marL="0" lvl="0" indent="0" algn="l" rtl="0">
              <a:lnSpc>
                <a:spcPct val="100000"/>
              </a:lnSpc>
              <a:spcBef>
                <a:spcPts val="600"/>
              </a:spcBef>
              <a:spcAft>
                <a:spcPts val="0"/>
              </a:spcAft>
              <a:buClr>
                <a:srgbClr val="FE8637"/>
              </a:buClr>
              <a:buSzPts val="1470"/>
              <a:buNone/>
            </a:pPr>
            <a:r>
              <a:rPr lang="en-US" sz="2100">
                <a:solidFill>
                  <a:srgbClr val="000000"/>
                </a:solidFill>
                <a:latin typeface="Century Schoolbook"/>
                <a:ea typeface="Century Schoolbook"/>
                <a:cs typeface="Century Schoolbook"/>
                <a:sym typeface="Century Schoolbook"/>
              </a:rPr>
              <a:t>Diffuse alveolar damage </a:t>
            </a:r>
            <a:r>
              <a:rPr lang="en-US" sz="2100">
                <a:solidFill>
                  <a:srgbClr val="2A2A2A"/>
                </a:solidFill>
                <a:latin typeface="Proxima Nova"/>
                <a:ea typeface="Proxima Nova"/>
                <a:cs typeface="Proxima Nova"/>
                <a:sym typeface="Proxima Nova"/>
              </a:rPr>
              <a:t>characteristic lesion of acute lupus pneumonitis.</a:t>
            </a:r>
            <a:endParaRPr sz="2100">
              <a:solidFill>
                <a:srgbClr val="000000"/>
              </a:solidFill>
              <a:latin typeface="Century Schoolbook"/>
              <a:ea typeface="Century Schoolbook"/>
              <a:cs typeface="Century Schoolbook"/>
              <a:sym typeface="Century Schoolbook"/>
            </a:endParaRPr>
          </a:p>
          <a:p>
            <a:pPr marL="0" lvl="0" indent="0" algn="l" rtl="0">
              <a:lnSpc>
                <a:spcPct val="100000"/>
              </a:lnSpc>
              <a:spcBef>
                <a:spcPts val="600"/>
              </a:spcBef>
              <a:spcAft>
                <a:spcPts val="0"/>
              </a:spcAft>
              <a:buClr>
                <a:srgbClr val="FE8637"/>
              </a:buClr>
              <a:buSzPts val="1470"/>
              <a:buNone/>
            </a:pPr>
            <a:r>
              <a:rPr lang="en-US" sz="2100">
                <a:solidFill>
                  <a:srgbClr val="000000"/>
                </a:solidFill>
                <a:latin typeface="Century Schoolbook"/>
                <a:ea typeface="Century Schoolbook"/>
                <a:cs typeface="Century Schoolbook"/>
                <a:sym typeface="Century Schoolbook"/>
              </a:rPr>
              <a:t> </a:t>
            </a:r>
            <a:endParaRPr sz="2100">
              <a:solidFill>
                <a:srgbClr val="000000"/>
              </a:solidFill>
              <a:latin typeface="Century Schoolbook"/>
              <a:ea typeface="Century Schoolbook"/>
              <a:cs typeface="Century Schoolbook"/>
              <a:sym typeface="Century Schoolbook"/>
            </a:endParaRPr>
          </a:p>
          <a:p>
            <a:pPr marL="0" lvl="0" indent="0" algn="l" rtl="0">
              <a:lnSpc>
                <a:spcPct val="100000"/>
              </a:lnSpc>
              <a:spcBef>
                <a:spcPts val="600"/>
              </a:spcBef>
              <a:spcAft>
                <a:spcPts val="0"/>
              </a:spcAft>
              <a:buClr>
                <a:srgbClr val="FE8637"/>
              </a:buClr>
              <a:buSzPts val="1470"/>
              <a:buNone/>
            </a:pPr>
            <a:r>
              <a:rPr lang="en-US" sz="2100" b="0" i="0" u="none" strike="noStrike">
                <a:solidFill>
                  <a:srgbClr val="000000"/>
                </a:solidFill>
                <a:latin typeface="Century Schoolbook"/>
                <a:ea typeface="Century Schoolbook"/>
                <a:cs typeface="Century Schoolbook"/>
                <a:sym typeface="Century Schoolbook"/>
              </a:rPr>
              <a:t>- </a:t>
            </a:r>
            <a:r>
              <a:rPr lang="en-US" sz="1800" b="0" i="0" u="none" strike="noStrike">
                <a:latin typeface="Arial"/>
                <a:ea typeface="Arial"/>
                <a:cs typeface="Arial"/>
                <a:sym typeface="Arial"/>
              </a:rPr>
              <a:t>If a </a:t>
            </a:r>
            <a:r>
              <a:rPr lang="en-US" sz="1800" b="1" i="0" u="none" strike="noStrike">
                <a:latin typeface="Arial"/>
                <a:ea typeface="Arial"/>
                <a:cs typeface="Arial"/>
                <a:sym typeface="Arial"/>
              </a:rPr>
              <a:t>cardiac cause </a:t>
            </a:r>
            <a:r>
              <a:rPr lang="en-US" sz="1800" b="0" i="0" u="none" strike="noStrike">
                <a:latin typeface="Arial"/>
                <a:ea typeface="Arial"/>
                <a:cs typeface="Arial"/>
                <a:sym typeface="Arial"/>
              </a:rPr>
              <a:t>of acute respiratory failure is suspected, electrocardiography and echocardiography should be performed</a:t>
            </a:r>
            <a:endParaRPr/>
          </a:p>
        </p:txBody>
      </p:sp>
      <p:pic>
        <p:nvPicPr>
          <p:cNvPr id="1138" name="Google Shape;1138;p56"/>
          <p:cNvPicPr preferRelativeResize="0"/>
          <p:nvPr/>
        </p:nvPicPr>
        <p:blipFill rotWithShape="1">
          <a:blip r:embed="rId3">
            <a:alphaModFix/>
          </a:blip>
          <a:srcRect/>
          <a:stretch/>
        </p:blipFill>
        <p:spPr>
          <a:xfrm>
            <a:off x="6814872" y="344"/>
            <a:ext cx="2329128" cy="2127049"/>
          </a:xfrm>
          <a:prstGeom prst="rect">
            <a:avLst/>
          </a:prstGeom>
          <a:noFill/>
          <a:ln>
            <a:noFill/>
          </a:ln>
        </p:spPr>
      </p:pic>
      <p:pic>
        <p:nvPicPr>
          <p:cNvPr id="1139" name="Google Shape;1139;p56"/>
          <p:cNvPicPr preferRelativeResize="0"/>
          <p:nvPr/>
        </p:nvPicPr>
        <p:blipFill rotWithShape="1">
          <a:blip r:embed="rId4">
            <a:alphaModFix/>
          </a:blip>
          <a:srcRect/>
          <a:stretch/>
        </p:blipFill>
        <p:spPr>
          <a:xfrm>
            <a:off x="6814873" y="2127394"/>
            <a:ext cx="2329128" cy="1949678"/>
          </a:xfrm>
          <a:prstGeom prst="rect">
            <a:avLst/>
          </a:prstGeom>
          <a:noFill/>
          <a:ln>
            <a:noFill/>
          </a:ln>
        </p:spPr>
      </p:pic>
      <p:pic>
        <p:nvPicPr>
          <p:cNvPr id="1140" name="Google Shape;1140;p56"/>
          <p:cNvPicPr preferRelativeResize="0"/>
          <p:nvPr/>
        </p:nvPicPr>
        <p:blipFill rotWithShape="1">
          <a:blip r:embed="rId5">
            <a:alphaModFix/>
          </a:blip>
          <a:srcRect/>
          <a:stretch/>
        </p:blipFill>
        <p:spPr>
          <a:xfrm>
            <a:off x="6814873" y="4077072"/>
            <a:ext cx="2329127" cy="278092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1144"/>
        <p:cNvGrpSpPr/>
        <p:nvPr/>
      </p:nvGrpSpPr>
      <p:grpSpPr>
        <a:xfrm>
          <a:off x="0" y="0"/>
          <a:ext cx="0" cy="0"/>
          <a:chOff x="0" y="0"/>
          <a:chExt cx="0" cy="0"/>
        </a:xfrm>
      </p:grpSpPr>
      <p:sp>
        <p:nvSpPr>
          <p:cNvPr id="1145" name="Google Shape;1145;p5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4400" b="0" i="0" u="none" strike="noStrike">
                <a:latin typeface="Arial"/>
                <a:ea typeface="Arial"/>
                <a:cs typeface="Arial"/>
                <a:sym typeface="Arial"/>
              </a:rPr>
              <a:t>Pulmonary function testing</a:t>
            </a:r>
            <a:endParaRPr/>
          </a:p>
        </p:txBody>
      </p:sp>
      <p:sp>
        <p:nvSpPr>
          <p:cNvPr id="1146" name="Google Shape;1146;p57"/>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b="0" i="0" u="none" strike="noStrike">
                <a:latin typeface="Arial"/>
                <a:ea typeface="Arial"/>
                <a:cs typeface="Arial"/>
                <a:sym typeface="Arial"/>
              </a:rPr>
              <a:t>Pulmonary function testing evaluates the functional status of the respiratory system by measuring the volume and flow of air movement, gas exchange, and strength of the respiratory muscles. Pulmonary function testing includes a group of tests, such as spirometry, lung volumes, diffusion capacity, and maximal respiratory pressures, among others. It helps to determine the characteristics of the respiratory disease and to guide management</a:t>
            </a:r>
            <a:endParaRPr/>
          </a:p>
          <a:p>
            <a:pPr marL="228600" lvl="0" indent="-76200" algn="l" rtl="0">
              <a:lnSpc>
                <a:spcPct val="90000"/>
              </a:lnSpc>
              <a:spcBef>
                <a:spcPts val="1000"/>
              </a:spcBef>
              <a:spcAft>
                <a:spcPts val="0"/>
              </a:spcAft>
              <a:buClr>
                <a:schemeClr val="dk1"/>
              </a:buClr>
              <a:buSzPts val="2400"/>
              <a:buNone/>
            </a:pPr>
            <a:endParaRPr sz="2400">
              <a:latin typeface="Arial"/>
              <a:ea typeface="Arial"/>
              <a:cs typeface="Arial"/>
              <a:sym typeface="Arial"/>
            </a:endParaRPr>
          </a:p>
          <a:p>
            <a:pPr marL="228600" lvl="0" indent="-228600" algn="l" rtl="0">
              <a:lnSpc>
                <a:spcPct val="90000"/>
              </a:lnSpc>
              <a:spcBef>
                <a:spcPts val="1000"/>
              </a:spcBef>
              <a:spcAft>
                <a:spcPts val="0"/>
              </a:spcAft>
              <a:buClr>
                <a:schemeClr val="dk1"/>
              </a:buClr>
              <a:buSzPts val="2400"/>
              <a:buChar char="•"/>
            </a:pPr>
            <a:r>
              <a:rPr lang="en-US" sz="2400" b="0" i="0" u="none" strike="noStrike">
                <a:latin typeface="Arial"/>
                <a:ea typeface="Arial"/>
                <a:cs typeface="Arial"/>
                <a:sym typeface="Arial"/>
              </a:rPr>
              <a:t>Pulmonary function testing is not typically performed when the patient is critically ill. </a:t>
            </a:r>
            <a:endParaRPr/>
          </a:p>
          <a:p>
            <a:pPr marL="228600" lvl="0" indent="-76200" algn="l" rtl="0">
              <a:lnSpc>
                <a:spcPct val="90000"/>
              </a:lnSpc>
              <a:spcBef>
                <a:spcPts val="1000"/>
              </a:spcBef>
              <a:spcAft>
                <a:spcPts val="0"/>
              </a:spcAft>
              <a:buClr>
                <a:schemeClr val="dk1"/>
              </a:buClr>
              <a:buSzPts val="2400"/>
              <a:buNone/>
            </a:pPr>
            <a:endParaRPr sz="2400">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1150"/>
        <p:cNvGrpSpPr/>
        <p:nvPr/>
      </p:nvGrpSpPr>
      <p:grpSpPr>
        <a:xfrm>
          <a:off x="0" y="0"/>
          <a:ext cx="0" cy="0"/>
          <a:chOff x="0" y="0"/>
          <a:chExt cx="0" cy="0"/>
        </a:xfrm>
      </p:grpSpPr>
      <p:sp>
        <p:nvSpPr>
          <p:cNvPr id="1152" name="Google Shape;1152;p5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4400" b="0" i="0" u="none" strike="noStrike">
                <a:latin typeface="Arial"/>
                <a:ea typeface="Arial"/>
                <a:cs typeface="Arial"/>
                <a:sym typeface="Arial"/>
              </a:rPr>
              <a:t>Bronchoscopy</a:t>
            </a:r>
            <a:endParaRPr/>
          </a:p>
        </p:txBody>
      </p:sp>
      <p:sp>
        <p:nvSpPr>
          <p:cNvPr id="1151" name="Google Shape;1151;p58"/>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b="0" i="0" u="none" strike="noStrike">
                <a:latin typeface="Arial"/>
                <a:ea typeface="Arial"/>
                <a:cs typeface="Arial"/>
                <a:sym typeface="Arial"/>
              </a:rPr>
              <a:t>Flexible bronchoscopy can also be performed to aid in diagnosis and therapeutic management</a:t>
            </a:r>
            <a:endParaRPr sz="2400"/>
          </a:p>
          <a:p>
            <a:pPr marL="228600" lvl="0" indent="-76200" algn="l" rtl="0">
              <a:lnSpc>
                <a:spcPct val="90000"/>
              </a:lnSpc>
              <a:spcBef>
                <a:spcPts val="1000"/>
              </a:spcBef>
              <a:spcAft>
                <a:spcPts val="0"/>
              </a:spcAft>
              <a:buClr>
                <a:schemeClr val="dk1"/>
              </a:buClr>
              <a:buSzPts val="2400"/>
              <a:buNone/>
            </a:pPr>
            <a:endParaRPr sz="2400" b="0" i="0" u="none" strike="noStrike">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sz="2400" b="0" i="0" u="none" strike="noStrike">
              <a:latin typeface="Arial"/>
              <a:ea typeface="Arial"/>
              <a:cs typeface="Arial"/>
              <a:sym typeface="Arial"/>
            </a:endParaRPr>
          </a:p>
          <a:p>
            <a:pPr marL="228600" lvl="0" indent="-228600" algn="l" rtl="0">
              <a:lnSpc>
                <a:spcPct val="90000"/>
              </a:lnSpc>
              <a:spcBef>
                <a:spcPts val="1000"/>
              </a:spcBef>
              <a:spcAft>
                <a:spcPts val="0"/>
              </a:spcAft>
              <a:buClr>
                <a:schemeClr val="dk1"/>
              </a:buClr>
              <a:buSzPts val="2400"/>
              <a:buChar char="•"/>
            </a:pPr>
            <a:r>
              <a:rPr lang="en-US" sz="2400" b="0" i="0" u="none" strike="noStrike">
                <a:latin typeface="Arial"/>
                <a:ea typeface="Arial"/>
                <a:cs typeface="Arial"/>
                <a:sym typeface="Arial"/>
              </a:rPr>
              <a:t>Biopsies and bronchoalveolar lavage for microbiologic, cytologic, and histologic testing can be obtained with bronchoscopy. </a:t>
            </a:r>
            <a:endParaRPr/>
          </a:p>
          <a:p>
            <a:pPr marL="228600" lvl="0" indent="-76200" algn="l" rtl="0">
              <a:lnSpc>
                <a:spcPct val="90000"/>
              </a:lnSpc>
              <a:spcBef>
                <a:spcPts val="1000"/>
              </a:spcBef>
              <a:spcAft>
                <a:spcPts val="0"/>
              </a:spcAft>
              <a:buClr>
                <a:schemeClr val="dk1"/>
              </a:buClr>
              <a:buSzPts val="2400"/>
              <a:buNone/>
            </a:pPr>
            <a:endParaRPr sz="2400">
              <a:latin typeface="Arial"/>
              <a:ea typeface="Arial"/>
              <a:cs typeface="Arial"/>
              <a:sym typeface="Arial"/>
            </a:endParaRPr>
          </a:p>
          <a:p>
            <a:pPr marL="228600" lvl="0" indent="-228600" algn="l" rtl="0">
              <a:lnSpc>
                <a:spcPct val="90000"/>
              </a:lnSpc>
              <a:spcBef>
                <a:spcPts val="1000"/>
              </a:spcBef>
              <a:spcAft>
                <a:spcPts val="0"/>
              </a:spcAft>
              <a:buClr>
                <a:schemeClr val="dk1"/>
              </a:buClr>
              <a:buSzPts val="2400"/>
              <a:buChar char="•"/>
            </a:pPr>
            <a:r>
              <a:rPr lang="en-US" sz="2400" b="0" i="0" u="none" strike="noStrike">
                <a:latin typeface="Arial"/>
                <a:ea typeface="Arial"/>
                <a:cs typeface="Arial"/>
                <a:sym typeface="Arial"/>
              </a:rPr>
              <a:t>When a patient is critically ill, it may not be safe to perform the bronchoscopy because manipulation of the airway may induce bronchospasm or atelectasis</a:t>
            </a:r>
            <a:endParaRPr sz="24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1156"/>
        <p:cNvGrpSpPr/>
        <p:nvPr/>
      </p:nvGrpSpPr>
      <p:grpSpPr>
        <a:xfrm>
          <a:off x="0" y="0"/>
          <a:ext cx="0" cy="0"/>
          <a:chOff x="0" y="0"/>
          <a:chExt cx="0" cy="0"/>
        </a:xfrm>
      </p:grpSpPr>
      <p:sp>
        <p:nvSpPr>
          <p:cNvPr id="1157" name="Google Shape;1157;p59"/>
          <p:cNvSpPr txBox="1">
            <a:spLocks noGrp="1"/>
          </p:cNvSpPr>
          <p:nvPr>
            <p:ph type="ctrTitle"/>
          </p:nvPr>
        </p:nvSpPr>
        <p:spPr>
          <a:xfrm>
            <a:off x="-43910" y="825450"/>
            <a:ext cx="6560128" cy="147002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Arial Black"/>
              <a:buNone/>
            </a:pPr>
            <a:r>
              <a:rPr lang="en-US">
                <a:latin typeface="Arial Black"/>
                <a:ea typeface="Arial Black"/>
                <a:cs typeface="Arial Black"/>
                <a:sym typeface="Arial Black"/>
              </a:rPr>
              <a:t>Management of respiratory failure</a:t>
            </a:r>
            <a:br>
              <a:rPr lang="en-US">
                <a:latin typeface="Arial Black"/>
                <a:ea typeface="Arial Black"/>
                <a:cs typeface="Arial Black"/>
                <a:sym typeface="Arial Black"/>
              </a:rPr>
            </a:br>
            <a:br>
              <a:rPr lang="en-US">
                <a:latin typeface="Arial Black"/>
                <a:ea typeface="Arial Black"/>
                <a:cs typeface="Arial Black"/>
                <a:sym typeface="Arial Black"/>
              </a:rPr>
            </a:br>
            <a:r>
              <a:rPr lang="en-US">
                <a:latin typeface="Arial Black"/>
                <a:ea typeface="Arial Black"/>
                <a:cs typeface="Arial Black"/>
                <a:sym typeface="Arial Black"/>
              </a:rPr>
              <a:t> </a:t>
            </a:r>
            <a:endParaRPr>
              <a:latin typeface="Arial Black"/>
              <a:ea typeface="Arial Black"/>
              <a:cs typeface="Arial Black"/>
              <a:sym typeface="Arial Black"/>
            </a:endParaRPr>
          </a:p>
        </p:txBody>
      </p:sp>
      <p:pic>
        <p:nvPicPr>
          <p:cNvPr id="1158" name="Google Shape;1158;p59"/>
          <p:cNvPicPr preferRelativeResize="0"/>
          <p:nvPr/>
        </p:nvPicPr>
        <p:blipFill rotWithShape="1">
          <a:blip r:embed="rId3">
            <a:alphaModFix/>
          </a:blip>
          <a:srcRect l="52346" t="2954" r="2312" b="53441"/>
          <a:stretch/>
        </p:blipFill>
        <p:spPr>
          <a:xfrm>
            <a:off x="6488858" y="620688"/>
            <a:ext cx="2424545" cy="3600400"/>
          </a:xfrm>
          <a:prstGeom prst="rect">
            <a:avLst/>
          </a:prstGeom>
          <a:noFill/>
          <a:ln>
            <a:noFill/>
          </a:ln>
        </p:spPr>
      </p:pic>
      <p:pic>
        <p:nvPicPr>
          <p:cNvPr id="1159" name="Google Shape;1159;p59"/>
          <p:cNvPicPr preferRelativeResize="0"/>
          <p:nvPr/>
        </p:nvPicPr>
        <p:blipFill rotWithShape="1">
          <a:blip r:embed="rId4">
            <a:alphaModFix/>
          </a:blip>
          <a:srcRect l="50000" t="50000"/>
          <a:stretch/>
        </p:blipFill>
        <p:spPr>
          <a:xfrm>
            <a:off x="683568" y="2492896"/>
            <a:ext cx="3744416" cy="372146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1163"/>
        <p:cNvGrpSpPr/>
        <p:nvPr/>
      </p:nvGrpSpPr>
      <p:grpSpPr>
        <a:xfrm>
          <a:off x="0" y="0"/>
          <a:ext cx="0" cy="0"/>
          <a:chOff x="0" y="0"/>
          <a:chExt cx="0" cy="0"/>
        </a:xfrm>
      </p:grpSpPr>
      <p:sp>
        <p:nvSpPr>
          <p:cNvPr id="1164" name="Google Shape;1164;p60"/>
          <p:cNvSpPr/>
          <p:nvPr/>
        </p:nvSpPr>
        <p:spPr>
          <a:xfrm>
            <a:off x="220300" y="764708"/>
            <a:ext cx="8892480" cy="44319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a:p>
            <a:pPr marL="0" marR="0" lvl="0" indent="0" algn="l" rtl="0">
              <a:spcBef>
                <a:spcPts val="0"/>
              </a:spcBef>
              <a:spcAft>
                <a:spcPts val="0"/>
              </a:spcAft>
              <a:buNone/>
            </a:pPr>
            <a:r>
              <a:rPr lang="en-US" sz="2000">
                <a:solidFill>
                  <a:srgbClr val="000000"/>
                </a:solidFill>
                <a:latin typeface="Calibri"/>
                <a:ea typeface="Calibri"/>
                <a:cs typeface="Calibri"/>
                <a:sym typeface="Calibri"/>
              </a:rPr>
              <a:t>- </a:t>
            </a:r>
            <a:r>
              <a:rPr lang="en-US" sz="2400">
                <a:solidFill>
                  <a:srgbClr val="000000"/>
                </a:solidFill>
                <a:latin typeface="Calibri"/>
                <a:ea typeface="Calibri"/>
                <a:cs typeface="Calibri"/>
                <a:sym typeface="Calibri"/>
              </a:rPr>
              <a:t>Early diagnosis, close monitoring , and timely intervention are of utmost importance in a patient presenting with respiratory distress. </a:t>
            </a:r>
            <a:endParaRPr/>
          </a:p>
          <a:p>
            <a:pPr marL="0" marR="0" lvl="0" indent="0" algn="l" rtl="0">
              <a:spcBef>
                <a:spcPts val="0"/>
              </a:spcBef>
              <a:spcAft>
                <a:spcPts val="0"/>
              </a:spcAft>
              <a:buNone/>
            </a:pPr>
            <a:r>
              <a:rPr lang="en-US" sz="2400">
                <a:solidFill>
                  <a:srgbClr val="000000"/>
                </a:solidFill>
                <a:latin typeface="Calibri"/>
                <a:ea typeface="Calibri"/>
                <a:cs typeface="Calibri"/>
                <a:sym typeface="Calibri"/>
              </a:rPr>
              <a:t>- The primary cause of cardiopulmonary arrest in children is </a:t>
            </a:r>
            <a:r>
              <a:rPr lang="en-US" sz="2400">
                <a:solidFill>
                  <a:srgbClr val="FF0000"/>
                </a:solidFill>
                <a:latin typeface="Calibri"/>
                <a:ea typeface="Calibri"/>
                <a:cs typeface="Calibri"/>
                <a:sym typeface="Calibri"/>
              </a:rPr>
              <a:t>unrecognized respiratory failure.</a:t>
            </a:r>
            <a:endParaRPr/>
          </a:p>
          <a:p>
            <a:pPr marL="0" marR="0" lvl="0" indent="0" algn="l" rtl="0">
              <a:spcBef>
                <a:spcPts val="0"/>
              </a:spcBef>
              <a:spcAft>
                <a:spcPts val="0"/>
              </a:spcAft>
              <a:buNone/>
            </a:pPr>
            <a:r>
              <a:rPr lang="en-US" sz="2400">
                <a:solidFill>
                  <a:srgbClr val="000000"/>
                </a:solidFill>
                <a:latin typeface="Calibri"/>
                <a:ea typeface="Calibri"/>
                <a:cs typeface="Calibri"/>
                <a:sym typeface="Calibri"/>
              </a:rPr>
              <a:t>- Interventions in a patient with respiratory failure range from </a:t>
            </a:r>
            <a:r>
              <a:rPr lang="en-US" sz="2400">
                <a:solidFill>
                  <a:srgbClr val="FF0000"/>
                </a:solidFill>
                <a:latin typeface="Calibri"/>
                <a:ea typeface="Calibri"/>
                <a:cs typeface="Calibri"/>
                <a:sym typeface="Calibri"/>
              </a:rPr>
              <a:t>close monitoring and supplemental oxygen</a:t>
            </a:r>
            <a:r>
              <a:rPr lang="en-US" sz="2400">
                <a:solidFill>
                  <a:srgbClr val="000000"/>
                </a:solidFill>
                <a:latin typeface="Calibri"/>
                <a:ea typeface="Calibri"/>
                <a:cs typeface="Calibri"/>
                <a:sym typeface="Calibri"/>
              </a:rPr>
              <a:t> to </a:t>
            </a:r>
            <a:r>
              <a:rPr lang="en-US" sz="2400">
                <a:solidFill>
                  <a:srgbClr val="FF0000"/>
                </a:solidFill>
                <a:latin typeface="Calibri"/>
                <a:ea typeface="Calibri"/>
                <a:cs typeface="Calibri"/>
                <a:sym typeface="Calibri"/>
              </a:rPr>
              <a:t>full respiratory support with mechanical ventilation</a:t>
            </a:r>
            <a:r>
              <a:rPr lang="en-US" sz="2400">
                <a:solidFill>
                  <a:srgbClr val="000000"/>
                </a:solidFill>
                <a:latin typeface="Calibri"/>
                <a:ea typeface="Calibri"/>
                <a:cs typeface="Calibri"/>
                <a:sym typeface="Calibri"/>
              </a:rPr>
              <a:t>. </a:t>
            </a:r>
            <a:endParaRPr/>
          </a:p>
          <a:p>
            <a:pPr marL="0" marR="0" lvl="0" indent="0" algn="l" rtl="0">
              <a:spcBef>
                <a:spcPts val="0"/>
              </a:spcBef>
              <a:spcAft>
                <a:spcPts val="0"/>
              </a:spcAft>
              <a:buNone/>
            </a:pPr>
            <a:r>
              <a:rPr lang="en-US" sz="2400">
                <a:solidFill>
                  <a:srgbClr val="000000"/>
                </a:solidFill>
                <a:latin typeface="Calibri"/>
                <a:ea typeface="Calibri"/>
                <a:cs typeface="Calibri"/>
                <a:sym typeface="Calibri"/>
              </a:rPr>
              <a:t>- The </a:t>
            </a:r>
            <a:r>
              <a:rPr lang="en-US" sz="2400">
                <a:solidFill>
                  <a:srgbClr val="FF0000"/>
                </a:solidFill>
                <a:latin typeface="Calibri"/>
                <a:ea typeface="Calibri"/>
                <a:cs typeface="Calibri"/>
                <a:sym typeface="Calibri"/>
              </a:rPr>
              <a:t>initial step </a:t>
            </a:r>
            <a:r>
              <a:rPr lang="en-US" sz="2400">
                <a:solidFill>
                  <a:srgbClr val="000000"/>
                </a:solidFill>
                <a:latin typeface="Calibri"/>
                <a:ea typeface="Calibri"/>
                <a:cs typeface="Calibri"/>
                <a:sym typeface="Calibri"/>
              </a:rPr>
              <a:t>in the treatment of a patient with respiratory failure is rapid assessment of </a:t>
            </a:r>
            <a:r>
              <a:rPr lang="en-US" sz="2400">
                <a:solidFill>
                  <a:srgbClr val="FF0000"/>
                </a:solidFill>
                <a:latin typeface="Calibri"/>
                <a:ea typeface="Calibri"/>
                <a:cs typeface="Calibri"/>
                <a:sym typeface="Calibri"/>
              </a:rPr>
              <a:t>airway, breathing, and circulation</a:t>
            </a:r>
            <a:r>
              <a:rPr lang="en-US" sz="2400">
                <a:solidFill>
                  <a:srgbClr val="000000"/>
                </a:solidFill>
                <a:latin typeface="Calibri"/>
                <a:ea typeface="Calibri"/>
                <a:cs typeface="Calibri"/>
                <a:sym typeface="Calibri"/>
              </a:rPr>
              <a:t> to determine whether the patient needs urgent intervention.</a:t>
            </a:r>
            <a:endParaRPr/>
          </a:p>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5" name="Google Shape;1165;p60"/>
          <p:cNvSpPr/>
          <p:nvPr/>
        </p:nvSpPr>
        <p:spPr>
          <a:xfrm>
            <a:off x="251522" y="188640"/>
            <a:ext cx="339009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000000"/>
                </a:solidFill>
                <a:latin typeface="Calibri"/>
                <a:ea typeface="Calibri"/>
                <a:cs typeface="Calibri"/>
                <a:sym typeface="Calibri"/>
              </a:rPr>
              <a:t>MANAGEMENT</a:t>
            </a:r>
            <a:endParaRPr/>
          </a:p>
        </p:txBody>
      </p:sp>
      <p:pic>
        <p:nvPicPr>
          <p:cNvPr id="1166" name="Google Shape;1166;p60"/>
          <p:cNvPicPr preferRelativeResize="0"/>
          <p:nvPr/>
        </p:nvPicPr>
        <p:blipFill rotWithShape="1">
          <a:blip r:embed="rId3">
            <a:alphaModFix/>
          </a:blip>
          <a:srcRect/>
          <a:stretch/>
        </p:blipFill>
        <p:spPr>
          <a:xfrm>
            <a:off x="2944715" y="5613293"/>
            <a:ext cx="6164263" cy="12319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1170"/>
        <p:cNvGrpSpPr/>
        <p:nvPr/>
      </p:nvGrpSpPr>
      <p:grpSpPr>
        <a:xfrm>
          <a:off x="0" y="0"/>
          <a:ext cx="0" cy="0"/>
          <a:chOff x="0" y="0"/>
          <a:chExt cx="0" cy="0"/>
        </a:xfrm>
      </p:grpSpPr>
      <p:sp>
        <p:nvSpPr>
          <p:cNvPr id="1171" name="Google Shape;1171;p61"/>
          <p:cNvSpPr/>
          <p:nvPr/>
        </p:nvSpPr>
        <p:spPr>
          <a:xfrm>
            <a:off x="25509" y="471223"/>
            <a:ext cx="9036496" cy="62170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b="0" i="0" u="none" strike="noStrike">
              <a:solidFill>
                <a:srgbClr val="0000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The administration of oxygen to children requires the selection of an oxygen delivery system that suits the child’s </a:t>
            </a:r>
            <a:r>
              <a:rPr lang="en-US" sz="1800" b="0" i="0" u="none" strike="noStrike">
                <a:solidFill>
                  <a:srgbClr val="FF0000"/>
                </a:solidFill>
                <a:latin typeface="Times New Roman"/>
                <a:ea typeface="Times New Roman"/>
                <a:cs typeface="Times New Roman"/>
                <a:sym typeface="Times New Roman"/>
              </a:rPr>
              <a:t>age, size, needs, clinical condition, and therapeutic goals. </a:t>
            </a:r>
            <a:endParaRPr/>
          </a:p>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Oxygen delivery systems are categorized as low-flow (variable performance) systems or high-flow (fixed performance) systems. </a:t>
            </a:r>
            <a:endParaRPr/>
          </a:p>
          <a:p>
            <a:pPr marL="285750" marR="0" lvl="0" indent="-171450" algn="l" rtl="0">
              <a:spcBef>
                <a:spcPts val="0"/>
              </a:spcBef>
              <a:spcAft>
                <a:spcPts val="0"/>
              </a:spcAft>
              <a:buClr>
                <a:schemeClr val="dk1"/>
              </a:buClr>
              <a:buSzPts val="1800"/>
              <a:buFont typeface="Calibri"/>
              <a:buNone/>
            </a:pPr>
            <a:endParaRPr sz="1800">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366092"/>
              </a:buClr>
              <a:buSzPts val="1800"/>
              <a:buFont typeface="Times New Roman"/>
              <a:buChar char="-"/>
            </a:pPr>
            <a:r>
              <a:rPr lang="en-US" sz="1800" b="1" i="0" u="none" strike="noStrike">
                <a:solidFill>
                  <a:srgbClr val="366092"/>
                </a:solidFill>
                <a:latin typeface="Times New Roman"/>
                <a:ea typeface="Times New Roman"/>
                <a:cs typeface="Times New Roman"/>
                <a:sym typeface="Times New Roman"/>
              </a:rPr>
              <a:t>low-flow systems</a:t>
            </a:r>
            <a:r>
              <a:rPr lang="en-US" sz="1800">
                <a:solidFill>
                  <a:srgbClr val="000000"/>
                </a:solidFill>
                <a:latin typeface="Times New Roman"/>
                <a:ea typeface="Times New Roman"/>
                <a:cs typeface="Times New Roman"/>
                <a:sym typeface="Times New Roman"/>
              </a:rPr>
              <a:t> : </a:t>
            </a:r>
            <a:r>
              <a:rPr lang="en-US" sz="1800" b="0" i="0" u="none" strike="noStrike">
                <a:solidFill>
                  <a:srgbClr val="FF0000"/>
                </a:solidFill>
                <a:latin typeface="Times New Roman"/>
                <a:ea typeface="Times New Roman"/>
                <a:cs typeface="Times New Roman"/>
                <a:sym typeface="Times New Roman"/>
              </a:rPr>
              <a:t>100% oxygen mixes with room air during inspiration</a:t>
            </a:r>
            <a:r>
              <a:rPr lang="en-US" sz="1800" b="0" i="0" u="none" strike="noStrike">
                <a:solidFill>
                  <a:srgbClr val="000000"/>
                </a:solidFill>
                <a:latin typeface="Times New Roman"/>
                <a:ea typeface="Times New Roman"/>
                <a:cs typeface="Times New Roman"/>
                <a:sym typeface="Times New Roman"/>
              </a:rPr>
              <a:t>, and room air is entrained, making the percentage of delivered oxygen variable.</a:t>
            </a:r>
            <a:endParaRPr/>
          </a:p>
          <a:p>
            <a:pPr marL="285750" marR="0" lvl="0" indent="-171450" algn="l" rtl="0">
              <a:spcBef>
                <a:spcPts val="0"/>
              </a:spcBef>
              <a:spcAft>
                <a:spcPts val="0"/>
              </a:spcAft>
              <a:buClr>
                <a:schemeClr val="dk1"/>
              </a:buClr>
              <a:buSzPts val="1800"/>
              <a:buFont typeface="Calibri"/>
              <a:buNone/>
            </a:pPr>
            <a:endParaRPr sz="1800">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366092"/>
              </a:buClr>
              <a:buSzPts val="1800"/>
              <a:buFont typeface="Times New Roman"/>
              <a:buChar char="-"/>
            </a:pPr>
            <a:r>
              <a:rPr lang="en-US" sz="1800" b="1" i="0" u="none" strike="noStrike">
                <a:solidFill>
                  <a:srgbClr val="366092"/>
                </a:solidFill>
                <a:latin typeface="Times New Roman"/>
                <a:ea typeface="Times New Roman"/>
                <a:cs typeface="Times New Roman"/>
                <a:sym typeface="Times New Roman"/>
              </a:rPr>
              <a:t> High-flow devices :</a:t>
            </a:r>
            <a:r>
              <a:rPr lang="en-US" sz="1800" b="0" i="0" u="none" strike="noStrike">
                <a:solidFill>
                  <a:srgbClr val="000000"/>
                </a:solidFill>
                <a:latin typeface="Times New Roman"/>
                <a:ea typeface="Times New Roman"/>
                <a:cs typeface="Times New Roman"/>
                <a:sym typeface="Times New Roman"/>
              </a:rPr>
              <a:t> provide such a high flow of premixed gas that the </a:t>
            </a:r>
            <a:r>
              <a:rPr lang="en-US" sz="1800" b="0" i="0" u="none" strike="noStrike">
                <a:solidFill>
                  <a:srgbClr val="FF0000"/>
                </a:solidFill>
                <a:latin typeface="Times New Roman"/>
                <a:ea typeface="Times New Roman"/>
                <a:cs typeface="Times New Roman"/>
                <a:sym typeface="Times New Roman"/>
              </a:rPr>
              <a:t>child is not required to inhale room air. </a:t>
            </a:r>
            <a:endParaRPr/>
          </a:p>
          <a:p>
            <a:pPr marL="285750" marR="0" lvl="0" indent="-171450" algn="l" rtl="0">
              <a:spcBef>
                <a:spcPts val="0"/>
              </a:spcBef>
              <a:spcAft>
                <a:spcPts val="0"/>
              </a:spcAft>
              <a:buClr>
                <a:schemeClr val="dk1"/>
              </a:buClr>
              <a:buSzPts val="1800"/>
              <a:buFont typeface="Calibri"/>
              <a:buNone/>
            </a:pPr>
            <a:endParaRPr sz="1800">
              <a:solidFill>
                <a:srgbClr val="0000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r>
              <a:rPr lang="en-US" sz="1800" b="0" i="0" u="none" strike="noStrike">
                <a:solidFill>
                  <a:srgbClr val="FF0000"/>
                </a:solidFill>
                <a:latin typeface="Times New Roman"/>
                <a:ea typeface="Times New Roman"/>
                <a:cs typeface="Times New Roman"/>
                <a:sym typeface="Times New Roman"/>
              </a:rPr>
              <a:t>Supplemental oxygen therapy </a:t>
            </a:r>
            <a:r>
              <a:rPr lang="en-US" sz="1800" b="0" i="0" u="none" strike="noStrike">
                <a:solidFill>
                  <a:srgbClr val="000000"/>
                </a:solidFill>
                <a:latin typeface="Times New Roman"/>
                <a:ea typeface="Times New Roman"/>
                <a:cs typeface="Times New Roman"/>
                <a:sym typeface="Times New Roman"/>
              </a:rPr>
              <a:t>is often recommended for children when peripheral oxygen </a:t>
            </a:r>
            <a:r>
              <a:rPr lang="en-US" sz="1800" b="0" i="0" u="none" strike="noStrike">
                <a:solidFill>
                  <a:srgbClr val="FF0000"/>
                </a:solidFill>
                <a:latin typeface="Times New Roman"/>
                <a:ea typeface="Times New Roman"/>
                <a:cs typeface="Times New Roman"/>
                <a:sym typeface="Times New Roman"/>
              </a:rPr>
              <a:t>saturation is consistently below 94%.</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r>
              <a:rPr lang="en-US" sz="1800" b="0" i="0" u="none" strike="noStrike">
                <a:solidFill>
                  <a:srgbClr val="000000"/>
                </a:solidFill>
                <a:latin typeface="Times New Roman"/>
                <a:ea typeface="Times New Roman"/>
                <a:cs typeface="Times New Roman"/>
                <a:sym typeface="Times New Roman"/>
              </a:rPr>
              <a:t>A nasal cannula, oxygen mask (e.g., simple face mask, partial rebreathing mask with reservoir, a nonrebreathing mask with reservoir, Venturi mask), face tent, and oxygen hood deliver supplemental oxygen to children to treat hypoxia, respiratory distress, and respiratory failure. </a:t>
            </a:r>
            <a:endParaRPr/>
          </a:p>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Because oxygen can dry the respiratory system, many oxygen delivery systems allow for </a:t>
            </a:r>
            <a:r>
              <a:rPr lang="en-US" sz="1800" b="0" i="0" u="none" strike="noStrike">
                <a:solidFill>
                  <a:srgbClr val="FF0000"/>
                </a:solidFill>
                <a:latin typeface="Times New Roman"/>
                <a:ea typeface="Times New Roman"/>
                <a:cs typeface="Times New Roman"/>
                <a:sym typeface="Times New Roman"/>
              </a:rPr>
              <a:t>humidification</a:t>
            </a:r>
            <a:r>
              <a:rPr lang="en-US" sz="1800" b="0" i="0" u="none" strike="noStrike">
                <a:solidFill>
                  <a:srgbClr val="000000"/>
                </a:solidFill>
                <a:latin typeface="Times New Roman"/>
                <a:ea typeface="Times New Roman"/>
                <a:cs typeface="Times New Roman"/>
                <a:sym typeface="Times New Roman"/>
              </a:rPr>
              <a:t>. </a:t>
            </a:r>
            <a:endParaRPr sz="1800">
              <a:solidFill>
                <a:schemeClr val="dk1"/>
              </a:solidFill>
              <a:latin typeface="Calibri"/>
              <a:ea typeface="Calibri"/>
              <a:cs typeface="Calibri"/>
              <a:sym typeface="Calibri"/>
            </a:endParaRPr>
          </a:p>
        </p:txBody>
      </p:sp>
      <p:sp>
        <p:nvSpPr>
          <p:cNvPr id="1172" name="Google Shape;1172;p61"/>
          <p:cNvSpPr txBox="1"/>
          <p:nvPr/>
        </p:nvSpPr>
        <p:spPr>
          <a:xfrm>
            <a:off x="79020" y="4"/>
            <a:ext cx="273630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Introduction :</a:t>
            </a:r>
            <a:endParaRPr sz="3200" b="1">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1176"/>
        <p:cNvGrpSpPr/>
        <p:nvPr/>
      </p:nvGrpSpPr>
      <p:grpSpPr>
        <a:xfrm>
          <a:off x="0" y="0"/>
          <a:ext cx="0" cy="0"/>
          <a:chOff x="0" y="0"/>
          <a:chExt cx="0" cy="0"/>
        </a:xfrm>
      </p:grpSpPr>
      <p:sp>
        <p:nvSpPr>
          <p:cNvPr id="1177" name="Google Shape;1177;p62"/>
          <p:cNvSpPr/>
          <p:nvPr/>
        </p:nvSpPr>
        <p:spPr>
          <a:xfrm>
            <a:off x="251521" y="1124744"/>
            <a:ext cx="8712968"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Once patients are evaluated and emergency intervention with intubation and mechanical ventilation is not indicated, </a:t>
            </a:r>
            <a:r>
              <a:rPr lang="en-US" sz="2400" b="1">
                <a:solidFill>
                  <a:srgbClr val="FF0000"/>
                </a:solidFill>
                <a:latin typeface="Calibri"/>
                <a:ea typeface="Calibri"/>
                <a:cs typeface="Calibri"/>
                <a:sym typeface="Calibri"/>
              </a:rPr>
              <a:t>mild</a:t>
            </a:r>
            <a:r>
              <a:rPr lang="en-US" sz="2400">
                <a:solidFill>
                  <a:srgbClr val="FF0000"/>
                </a:solidFill>
                <a:latin typeface="Calibri"/>
                <a:ea typeface="Calibri"/>
                <a:cs typeface="Calibri"/>
                <a:sym typeface="Calibri"/>
              </a:rPr>
              <a:t> cases of respiratory failure may require only close monitoring and supplemental oxygen </a:t>
            </a:r>
            <a:r>
              <a:rPr lang="en-US" sz="2400">
                <a:solidFill>
                  <a:schemeClr val="dk1"/>
                </a:solidFill>
                <a:latin typeface="Calibri"/>
                <a:ea typeface="Calibri"/>
                <a:cs typeface="Calibri"/>
                <a:sym typeface="Calibri"/>
              </a:rPr>
              <a:t>as needed by lowor high-flow nasal canula or a nonrebreather mask</a:t>
            </a:r>
            <a:r>
              <a:rPr lang="en-US" sz="1800">
                <a:solidFill>
                  <a:schemeClr val="dk1"/>
                </a:solidFill>
                <a:latin typeface="Calibri"/>
                <a:ea typeface="Calibri"/>
                <a:cs typeface="Calibri"/>
                <a:sym typeface="Calibri"/>
              </a:rPr>
              <a:t>. </a:t>
            </a:r>
            <a:endParaRPr/>
          </a:p>
        </p:txBody>
      </p:sp>
      <p:sp>
        <p:nvSpPr>
          <p:cNvPr id="1178" name="Google Shape;1178;p62"/>
          <p:cNvSpPr/>
          <p:nvPr/>
        </p:nvSpPr>
        <p:spPr>
          <a:xfrm>
            <a:off x="251521" y="3789040"/>
            <a:ext cx="8712968" cy="2677656"/>
          </a:xfrm>
          <a:prstGeom prst="rect">
            <a:avLst/>
          </a:prstGeom>
          <a:solidFill>
            <a:srgbClr val="DDD9C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NOTE :</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Respiratory drive in patients with chronic respiratory failure is stimulated primarily by hypoxia. Improving oxygenation in these patients can lead to blunting of the hypoxic drive of the respiratory center, resulting in decreased alveolar ventilation and increased carbon dioxide retention and leading to acute respiratory failure on top of chronic respiratory failure.</a:t>
            </a:r>
            <a:endParaRPr/>
          </a:p>
        </p:txBody>
      </p:sp>
      <p:sp>
        <p:nvSpPr>
          <p:cNvPr id="1179" name="Google Shape;1179;p62"/>
          <p:cNvSpPr txBox="1"/>
          <p:nvPr/>
        </p:nvSpPr>
        <p:spPr>
          <a:xfrm>
            <a:off x="251520" y="188641"/>
            <a:ext cx="62646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cont. introduction </a:t>
            </a:r>
            <a:endParaRPr sz="3200" b="1">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1183"/>
        <p:cNvGrpSpPr/>
        <p:nvPr/>
      </p:nvGrpSpPr>
      <p:grpSpPr>
        <a:xfrm>
          <a:off x="0" y="0"/>
          <a:ext cx="0" cy="0"/>
          <a:chOff x="0" y="0"/>
          <a:chExt cx="0" cy="0"/>
        </a:xfrm>
      </p:grpSpPr>
      <p:sp>
        <p:nvSpPr>
          <p:cNvPr id="1184" name="Google Shape;1184;p63"/>
          <p:cNvSpPr/>
          <p:nvPr/>
        </p:nvSpPr>
        <p:spPr>
          <a:xfrm>
            <a:off x="-9631" y="1052739"/>
            <a:ext cx="9143583" cy="56323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Calibri"/>
                <a:ea typeface="Calibri"/>
                <a:cs typeface="Calibri"/>
                <a:sym typeface="Calibri"/>
              </a:rPr>
              <a:t>Low-flow</a:t>
            </a:r>
            <a:r>
              <a:rPr lang="en-US" sz="2400">
                <a:solidFill>
                  <a:srgbClr val="000000"/>
                </a:solidFill>
                <a:latin typeface="Calibri"/>
                <a:ea typeface="Calibri"/>
                <a:cs typeface="Calibri"/>
                <a:sym typeface="Calibri"/>
              </a:rPr>
              <a:t> nasal cannula remains one of the most common and widely used oxygen delivery devices </a:t>
            </a:r>
            <a:endParaRPr sz="2400">
              <a:solidFill>
                <a:srgbClr val="000000"/>
              </a:solidFill>
              <a:latin typeface="Calibri"/>
              <a:ea typeface="Calibri"/>
              <a:cs typeface="Calibri"/>
              <a:sym typeface="Calibri"/>
            </a:endParaRPr>
          </a:p>
          <a:p>
            <a:pPr marL="0" marR="0" lvl="0" indent="0" algn="l" rtl="0">
              <a:spcBef>
                <a:spcPts val="0"/>
              </a:spcBef>
              <a:spcAft>
                <a:spcPts val="0"/>
              </a:spcAft>
              <a:buNone/>
            </a:pPr>
            <a:r>
              <a:rPr lang="en-US" sz="2400" b="1">
                <a:solidFill>
                  <a:srgbClr val="FF0000"/>
                </a:solidFill>
                <a:latin typeface="Calibri"/>
                <a:ea typeface="Calibri"/>
                <a:cs typeface="Calibri"/>
                <a:sym typeface="Calibri"/>
              </a:rPr>
              <a:t>Definition</a:t>
            </a:r>
            <a:r>
              <a:rPr lang="en-US" sz="2400">
                <a:solidFill>
                  <a:srgbClr val="FF0000"/>
                </a:solidFill>
                <a:latin typeface="Calibri"/>
                <a:ea typeface="Calibri"/>
                <a:cs typeface="Calibri"/>
                <a:sym typeface="Calibri"/>
              </a:rPr>
              <a:t> </a:t>
            </a:r>
            <a:r>
              <a:rPr lang="en-US" sz="2400">
                <a:solidFill>
                  <a:srgbClr val="000000"/>
                </a:solidFill>
                <a:latin typeface="Calibri"/>
                <a:ea typeface="Calibri"/>
                <a:cs typeface="Calibri"/>
                <a:sym typeface="Calibri"/>
              </a:rPr>
              <a:t>: </a:t>
            </a:r>
            <a:r>
              <a:rPr lang="en-US" sz="2400" b="0" i="0" u="none" strike="noStrike">
                <a:solidFill>
                  <a:srgbClr val="000000"/>
                </a:solidFill>
                <a:latin typeface="Times New Roman"/>
                <a:ea typeface="Times New Roman"/>
                <a:cs typeface="Times New Roman"/>
                <a:sym typeface="Times New Roman"/>
              </a:rPr>
              <a:t>low-flow oxygen </a:t>
            </a:r>
            <a:r>
              <a:rPr lang="en-US" sz="2400">
                <a:solidFill>
                  <a:srgbClr val="000000"/>
                </a:solidFill>
                <a:latin typeface="Calibri"/>
                <a:ea typeface="Calibri"/>
                <a:cs typeface="Calibri"/>
                <a:sym typeface="Calibri"/>
              </a:rPr>
              <a:t>device that ends in two short tapered tubes (about 1 cm in length) that distributes oxygen </a:t>
            </a:r>
            <a:r>
              <a:rPr lang="en-US" sz="2400">
                <a:solidFill>
                  <a:srgbClr val="FF0000"/>
                </a:solidFill>
                <a:latin typeface="Calibri"/>
                <a:ea typeface="Calibri"/>
                <a:cs typeface="Calibri"/>
                <a:sym typeface="Calibri"/>
              </a:rPr>
              <a:t>concentrations of 24% to 44% </a:t>
            </a:r>
            <a:r>
              <a:rPr lang="en-US" sz="2000">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designed to lie just within the nostrils . They are also called nasal prongs.</a:t>
            </a:r>
            <a:endParaRPr sz="2400">
              <a:solidFill>
                <a:srgbClr val="000000"/>
              </a:solidFill>
              <a:latin typeface="Calibri"/>
              <a:ea typeface="Calibri"/>
              <a:cs typeface="Calibri"/>
              <a:sym typeface="Calibri"/>
            </a:endParaRPr>
          </a:p>
          <a:p>
            <a:pPr marL="0" marR="0" lvl="0" indent="0" algn="l" rtl="0">
              <a:spcBef>
                <a:spcPts val="0"/>
              </a:spcBef>
              <a:spcAft>
                <a:spcPts val="0"/>
              </a:spcAft>
              <a:buNone/>
            </a:pPr>
            <a:r>
              <a:rPr lang="en-US" sz="2400" b="1">
                <a:solidFill>
                  <a:srgbClr val="FF0000"/>
                </a:solidFill>
                <a:latin typeface="Calibri"/>
                <a:ea typeface="Calibri"/>
                <a:cs typeface="Calibri"/>
                <a:sym typeface="Calibri"/>
              </a:rPr>
              <a:t>Standard flow rates through nasal prongs  are </a:t>
            </a:r>
            <a:r>
              <a:rPr lang="en-US" sz="2400">
                <a:solidFill>
                  <a:srgbClr val="000000"/>
                </a:solidFill>
                <a:latin typeface="Calibri"/>
                <a:ea typeface="Calibri"/>
                <a:cs typeface="Calibri"/>
                <a:sym typeface="Calibri"/>
              </a:rPr>
              <a:t>: </a:t>
            </a:r>
            <a:endParaRPr/>
          </a:p>
          <a:p>
            <a:pPr marL="0" marR="0" lvl="0" indent="0" algn="l" rtl="0">
              <a:spcBef>
                <a:spcPts val="0"/>
              </a:spcBef>
              <a:spcAft>
                <a:spcPts val="0"/>
              </a:spcAft>
              <a:buNone/>
            </a:pPr>
            <a:r>
              <a:rPr lang="en-US" sz="2400">
                <a:solidFill>
                  <a:srgbClr val="000000"/>
                </a:solidFill>
                <a:latin typeface="Calibri"/>
                <a:ea typeface="Calibri"/>
                <a:cs typeface="Calibri"/>
                <a:sym typeface="Calibri"/>
              </a:rPr>
              <a:t> </a:t>
            </a:r>
            <a:r>
              <a:rPr lang="en-US" sz="2400">
                <a:solidFill>
                  <a:srgbClr val="B2A0C7"/>
                </a:solidFill>
                <a:latin typeface="Calibri"/>
                <a:ea typeface="Calibri"/>
                <a:cs typeface="Calibri"/>
                <a:sym typeface="Calibri"/>
              </a:rPr>
              <a:t>0.5–1 L/min for neonates</a:t>
            </a:r>
            <a:endParaRPr/>
          </a:p>
          <a:p>
            <a:pPr marL="0" marR="0" lvl="0" indent="0" algn="l" rtl="0">
              <a:spcBef>
                <a:spcPts val="0"/>
              </a:spcBef>
              <a:spcAft>
                <a:spcPts val="0"/>
              </a:spcAft>
              <a:buNone/>
            </a:pPr>
            <a:r>
              <a:rPr lang="en-US" sz="2400">
                <a:solidFill>
                  <a:srgbClr val="000000"/>
                </a:solidFill>
                <a:latin typeface="Calibri"/>
                <a:ea typeface="Calibri"/>
                <a:cs typeface="Calibri"/>
                <a:sym typeface="Calibri"/>
              </a:rPr>
              <a:t> </a:t>
            </a:r>
            <a:r>
              <a:rPr lang="en-US" sz="2400">
                <a:solidFill>
                  <a:srgbClr val="76923C"/>
                </a:solidFill>
                <a:latin typeface="Calibri"/>
                <a:ea typeface="Calibri"/>
                <a:cs typeface="Calibri"/>
                <a:sym typeface="Calibri"/>
              </a:rPr>
              <a:t>1–2 L/min for infants</a:t>
            </a:r>
            <a:endParaRPr/>
          </a:p>
          <a:p>
            <a:pPr marL="0" marR="0" lvl="0" indent="0" algn="l" rtl="0">
              <a:spcBef>
                <a:spcPts val="0"/>
              </a:spcBef>
              <a:spcAft>
                <a:spcPts val="0"/>
              </a:spcAft>
              <a:buNone/>
            </a:pPr>
            <a:r>
              <a:rPr lang="en-US" sz="2400">
                <a:solidFill>
                  <a:srgbClr val="000000"/>
                </a:solidFill>
                <a:latin typeface="Calibri"/>
                <a:ea typeface="Calibri"/>
                <a:cs typeface="Calibri"/>
                <a:sym typeface="Calibri"/>
              </a:rPr>
              <a:t> </a:t>
            </a:r>
            <a:r>
              <a:rPr lang="en-US" sz="2400">
                <a:solidFill>
                  <a:srgbClr val="D99593"/>
                </a:solidFill>
                <a:latin typeface="Calibri"/>
                <a:ea typeface="Calibri"/>
                <a:cs typeface="Calibri"/>
                <a:sym typeface="Calibri"/>
              </a:rPr>
              <a:t>1–4 L/min for older children</a:t>
            </a:r>
            <a:r>
              <a:rPr lang="en-US" sz="2400">
                <a:solidFill>
                  <a:srgbClr val="000000"/>
                </a:solidFill>
                <a:latin typeface="Calibri"/>
                <a:ea typeface="Calibri"/>
                <a:cs typeface="Calibri"/>
                <a:sym typeface="Calibri"/>
              </a:rPr>
              <a:t>.</a:t>
            </a:r>
            <a:endParaRPr/>
          </a:p>
          <a:p>
            <a:pPr marL="0" marR="0" lvl="0" indent="0" algn="l" rtl="0">
              <a:spcBef>
                <a:spcPts val="0"/>
              </a:spcBef>
              <a:spcAft>
                <a:spcPts val="0"/>
              </a:spcAft>
              <a:buNone/>
            </a:pPr>
            <a:r>
              <a:rPr lang="en-US" sz="2400">
                <a:solidFill>
                  <a:srgbClr val="000000"/>
                </a:solidFill>
                <a:latin typeface="Calibri"/>
                <a:ea typeface="Calibri"/>
                <a:cs typeface="Calibri"/>
                <a:sym typeface="Calibri"/>
              </a:rPr>
              <a:t>There is </a:t>
            </a:r>
            <a:r>
              <a:rPr lang="en-US" sz="2400">
                <a:solidFill>
                  <a:srgbClr val="FF0000"/>
                </a:solidFill>
                <a:latin typeface="Calibri"/>
                <a:ea typeface="Calibri"/>
                <a:cs typeface="Calibri"/>
                <a:sym typeface="Calibri"/>
              </a:rPr>
              <a:t>no risk of gastric distension </a:t>
            </a:r>
            <a:r>
              <a:rPr lang="en-US" sz="2400">
                <a:solidFill>
                  <a:srgbClr val="000000"/>
                </a:solidFill>
                <a:latin typeface="Calibri"/>
                <a:ea typeface="Calibri"/>
                <a:cs typeface="Calibri"/>
                <a:sym typeface="Calibri"/>
              </a:rPr>
              <a:t>at standard flow rates, as they cannot be inserted too far into the nasal passage.</a:t>
            </a:r>
            <a:endParaRPr/>
          </a:p>
          <a:p>
            <a:pPr marL="0" marR="0" lvl="0" indent="0" algn="l" rtl="0">
              <a:spcBef>
                <a:spcPts val="0"/>
              </a:spcBef>
              <a:spcAft>
                <a:spcPts val="0"/>
              </a:spcAft>
              <a:buNone/>
            </a:pPr>
            <a:r>
              <a:rPr lang="en-US" sz="2400">
                <a:solidFill>
                  <a:srgbClr val="000000"/>
                </a:solidFill>
                <a:latin typeface="Calibri"/>
                <a:ea typeface="Calibri"/>
                <a:cs typeface="Calibri"/>
                <a:sym typeface="Calibri"/>
              </a:rPr>
              <a:t> </a:t>
            </a:r>
            <a:r>
              <a:rPr lang="en-US" sz="2400">
                <a:solidFill>
                  <a:srgbClr val="FF0000"/>
                </a:solidFill>
                <a:latin typeface="Calibri"/>
                <a:ea typeface="Calibri"/>
                <a:cs typeface="Calibri"/>
                <a:sym typeface="Calibri"/>
              </a:rPr>
              <a:t>Humidification is not required</a:t>
            </a:r>
            <a:r>
              <a:rPr lang="en-US" sz="2400">
                <a:solidFill>
                  <a:srgbClr val="000000"/>
                </a:solidFill>
                <a:latin typeface="Calibri"/>
                <a:ea typeface="Calibri"/>
                <a:cs typeface="Calibri"/>
                <a:sym typeface="Calibri"/>
              </a:rPr>
              <a:t> with standard oxygen flow rates, as the natural nasal mechanisms heat and humidify the inspired</a:t>
            </a:r>
            <a:endParaRPr/>
          </a:p>
          <a:p>
            <a:pPr marL="0" marR="0" lvl="0" indent="0" algn="l" rtl="0">
              <a:spcBef>
                <a:spcPts val="0"/>
              </a:spcBef>
              <a:spcAft>
                <a:spcPts val="0"/>
              </a:spcAft>
              <a:buNone/>
            </a:pPr>
            <a:r>
              <a:rPr lang="en-US" sz="2400">
                <a:solidFill>
                  <a:srgbClr val="000000"/>
                </a:solidFill>
                <a:latin typeface="Calibri"/>
                <a:ea typeface="Calibri"/>
                <a:cs typeface="Calibri"/>
                <a:sym typeface="Calibri"/>
              </a:rPr>
              <a:t>oxygen</a:t>
            </a:r>
            <a:endParaRPr sz="2400">
              <a:solidFill>
                <a:srgbClr val="000000"/>
              </a:solidFill>
              <a:latin typeface="Calibri"/>
              <a:ea typeface="Calibri"/>
              <a:cs typeface="Calibri"/>
              <a:sym typeface="Calibri"/>
            </a:endParaRPr>
          </a:p>
        </p:txBody>
      </p:sp>
      <p:sp>
        <p:nvSpPr>
          <p:cNvPr id="1185" name="Google Shape;1185;p63"/>
          <p:cNvSpPr/>
          <p:nvPr/>
        </p:nvSpPr>
        <p:spPr>
          <a:xfrm>
            <a:off x="13916" y="30222"/>
            <a:ext cx="815848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0000"/>
                </a:solidFill>
                <a:latin typeface="Calibri"/>
                <a:ea typeface="Calibri"/>
                <a:cs typeface="Calibri"/>
                <a:sym typeface="Calibri"/>
              </a:rPr>
              <a:t>1- Low-Flow Nasal Cannula</a:t>
            </a:r>
            <a:endParaRPr/>
          </a:p>
        </p:txBody>
      </p:sp>
      <p:pic>
        <p:nvPicPr>
          <p:cNvPr id="1186" name="Google Shape;1186;p63"/>
          <p:cNvPicPr preferRelativeResize="0"/>
          <p:nvPr/>
        </p:nvPicPr>
        <p:blipFill rotWithShape="1">
          <a:blip r:embed="rId3">
            <a:alphaModFix/>
          </a:blip>
          <a:srcRect/>
          <a:stretch/>
        </p:blipFill>
        <p:spPr>
          <a:xfrm>
            <a:off x="7695677" y="2944966"/>
            <a:ext cx="1438275" cy="18478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1190"/>
        <p:cNvGrpSpPr/>
        <p:nvPr/>
      </p:nvGrpSpPr>
      <p:grpSpPr>
        <a:xfrm>
          <a:off x="0" y="0"/>
          <a:ext cx="0" cy="0"/>
          <a:chOff x="0" y="0"/>
          <a:chExt cx="0" cy="0"/>
        </a:xfrm>
      </p:grpSpPr>
      <p:sp>
        <p:nvSpPr>
          <p:cNvPr id="1191" name="Google Shape;1191;p64"/>
          <p:cNvSpPr/>
          <p:nvPr/>
        </p:nvSpPr>
        <p:spPr>
          <a:xfrm>
            <a:off x="1782" y="0"/>
            <a:ext cx="4572000" cy="1631216"/>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Indications</a:t>
            </a:r>
            <a:endParaRPr sz="28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-Low to moderate oxygen requirement</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-No or mild respiratory distress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-Long term oxygen therapy</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2" name="Google Shape;1192;p64"/>
          <p:cNvSpPr/>
          <p:nvPr/>
        </p:nvSpPr>
        <p:spPr>
          <a:xfrm>
            <a:off x="5940153" y="138503"/>
            <a:ext cx="3114862" cy="1908215"/>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00"/>
                </a:solidFill>
                <a:latin typeface="Calibri"/>
                <a:ea typeface="Calibri"/>
                <a:cs typeface="Calibri"/>
                <a:sym typeface="Calibri"/>
              </a:rPr>
              <a:t>Advantages</a:t>
            </a:r>
            <a:endParaRPr sz="2800" b="1">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-Less expensive </a:t>
            </a:r>
            <a:endParaRPr sz="1800">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-Comfortable, well tolerated (</a:t>
            </a:r>
            <a:r>
              <a:rPr lang="en-US" sz="1800">
                <a:solidFill>
                  <a:srgbClr val="000000"/>
                </a:solidFill>
                <a:latin typeface="Times New Roman"/>
                <a:ea typeface="Times New Roman"/>
                <a:cs typeface="Times New Roman"/>
                <a:sym typeface="Times New Roman"/>
              </a:rPr>
              <a:t>For infants and toddlers who may poorly tolerate a mask )</a:t>
            </a:r>
            <a:endParaRPr sz="1800">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-Able to talk and eat</a:t>
            </a:r>
            <a:endParaRPr sz="1800">
              <a:solidFill>
                <a:schemeClr val="dk1"/>
              </a:solidFill>
              <a:latin typeface="Calibri"/>
              <a:ea typeface="Calibri"/>
              <a:cs typeface="Calibri"/>
              <a:sym typeface="Calibri"/>
            </a:endParaRPr>
          </a:p>
        </p:txBody>
      </p:sp>
      <p:sp>
        <p:nvSpPr>
          <p:cNvPr id="1193" name="Google Shape;1193;p64"/>
          <p:cNvSpPr/>
          <p:nvPr/>
        </p:nvSpPr>
        <p:spPr>
          <a:xfrm>
            <a:off x="5053" y="5151737"/>
            <a:ext cx="3506269" cy="1354217"/>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Contraindications</a:t>
            </a:r>
            <a:endParaRPr sz="28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Poor efforts, apnea</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severe hypoxia</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Mouth breathing</a:t>
            </a:r>
            <a:endParaRPr/>
          </a:p>
        </p:txBody>
      </p:sp>
      <p:sp>
        <p:nvSpPr>
          <p:cNvPr id="1194" name="Google Shape;1194;p64"/>
          <p:cNvSpPr/>
          <p:nvPr/>
        </p:nvSpPr>
        <p:spPr>
          <a:xfrm>
            <a:off x="4518216" y="5145908"/>
            <a:ext cx="4572000" cy="1631216"/>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Disadvantages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-Doesn't deliver high FiO2</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-Irritation and nasal obstruction</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-Less FiO2 in nasal obstruction</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-FiO2 varies with breathing efforts</a:t>
            </a:r>
            <a:endParaRPr sz="1800">
              <a:solidFill>
                <a:schemeClr val="dk1"/>
              </a:solidFill>
              <a:latin typeface="Calibri"/>
              <a:ea typeface="Calibri"/>
              <a:cs typeface="Calibri"/>
              <a:sym typeface="Calibri"/>
            </a:endParaRPr>
          </a:p>
        </p:txBody>
      </p:sp>
      <p:pic>
        <p:nvPicPr>
          <p:cNvPr id="1195" name="Google Shape;1195;p64"/>
          <p:cNvPicPr preferRelativeResize="0"/>
          <p:nvPr/>
        </p:nvPicPr>
        <p:blipFill rotWithShape="1">
          <a:blip r:embed="rId3">
            <a:alphaModFix/>
          </a:blip>
          <a:srcRect/>
          <a:stretch/>
        </p:blipFill>
        <p:spPr>
          <a:xfrm>
            <a:off x="3357563" y="1604966"/>
            <a:ext cx="2428875" cy="3648075"/>
          </a:xfrm>
          <a:prstGeom prst="rect">
            <a:avLst/>
          </a:prstGeom>
          <a:noFill/>
          <a:ln>
            <a:noFill/>
          </a:ln>
        </p:spPr>
      </p:pic>
      <p:sp>
        <p:nvSpPr>
          <p:cNvPr id="1196" name="Google Shape;1196;p64"/>
          <p:cNvSpPr/>
          <p:nvPr/>
        </p:nvSpPr>
        <p:spPr>
          <a:xfrm>
            <a:off x="827584" y="3167390"/>
            <a:ext cx="2215158" cy="523220"/>
          </a:xfrm>
          <a:prstGeom prst="rect">
            <a:avLst/>
          </a:prstGeom>
          <a:solidFill>
            <a:srgbClr val="DDD9C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Calibri"/>
                <a:ea typeface="Calibri"/>
                <a:cs typeface="Calibri"/>
                <a:sym typeface="Calibri"/>
              </a:rPr>
              <a:t>nasal cannula</a:t>
            </a:r>
            <a:endParaRPr sz="1800" b="1">
              <a:solidFill>
                <a:srgbClr val="FF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D60F0-62C8-C926-C05B-B016711F45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ED2F02-3BED-0D62-8A3C-3B27BF6C0A1D}"/>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12C5BFA3-77F4-15FB-0AEE-1405E1767264}"/>
              </a:ext>
            </a:extLst>
          </p:cNvPr>
          <p:cNvPicPr>
            <a:picLocks noChangeAspect="1"/>
          </p:cNvPicPr>
          <p:nvPr/>
        </p:nvPicPr>
        <p:blipFill>
          <a:blip r:embed="rId2"/>
          <a:stretch>
            <a:fillRect/>
          </a:stretch>
        </p:blipFill>
        <p:spPr>
          <a:xfrm>
            <a:off x="233363" y="1024486"/>
            <a:ext cx="8677275" cy="4809029"/>
          </a:xfrm>
          <a:prstGeom prst="rect">
            <a:avLst/>
          </a:prstGeom>
        </p:spPr>
      </p:pic>
    </p:spTree>
    <p:extLst>
      <p:ext uri="{BB962C8B-B14F-4D97-AF65-F5344CB8AC3E}">
        <p14:creationId xmlns:p14="http://schemas.microsoft.com/office/powerpoint/2010/main" val="20682726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Shape 1200"/>
        <p:cNvGrpSpPr/>
        <p:nvPr/>
      </p:nvGrpSpPr>
      <p:grpSpPr>
        <a:xfrm>
          <a:off x="0" y="0"/>
          <a:ext cx="0" cy="0"/>
          <a:chOff x="0" y="0"/>
          <a:chExt cx="0" cy="0"/>
        </a:xfrm>
      </p:grpSpPr>
      <p:pic>
        <p:nvPicPr>
          <p:cNvPr id="1201" name="Google Shape;1201;p65"/>
          <p:cNvPicPr preferRelativeResize="0"/>
          <p:nvPr/>
        </p:nvPicPr>
        <p:blipFill rotWithShape="1">
          <a:blip r:embed="rId3">
            <a:alphaModFix/>
          </a:blip>
          <a:srcRect l="1171"/>
          <a:stretch/>
        </p:blipFill>
        <p:spPr>
          <a:xfrm>
            <a:off x="96982" y="4149080"/>
            <a:ext cx="9047018" cy="2581390"/>
          </a:xfrm>
          <a:prstGeom prst="rect">
            <a:avLst/>
          </a:prstGeom>
          <a:noFill/>
          <a:ln>
            <a:noFill/>
          </a:ln>
        </p:spPr>
      </p:pic>
      <p:cxnSp>
        <p:nvCxnSpPr>
          <p:cNvPr id="1202" name="Google Shape;1202;p65"/>
          <p:cNvCxnSpPr/>
          <p:nvPr/>
        </p:nvCxnSpPr>
        <p:spPr>
          <a:xfrm>
            <a:off x="1763689" y="5733256"/>
            <a:ext cx="2856803" cy="0"/>
          </a:xfrm>
          <a:prstGeom prst="straightConnector1">
            <a:avLst/>
          </a:prstGeom>
          <a:noFill/>
          <a:ln w="9525" cap="flat" cmpd="sng">
            <a:solidFill>
              <a:srgbClr val="4A7DBA"/>
            </a:solidFill>
            <a:prstDash val="solid"/>
            <a:round/>
            <a:headEnd type="none" w="sm" len="sm"/>
            <a:tailEnd type="none" w="sm" len="sm"/>
          </a:ln>
        </p:spPr>
      </p:cxnSp>
      <p:cxnSp>
        <p:nvCxnSpPr>
          <p:cNvPr id="1203" name="Google Shape;1203;p65"/>
          <p:cNvCxnSpPr/>
          <p:nvPr/>
        </p:nvCxnSpPr>
        <p:spPr>
          <a:xfrm>
            <a:off x="1763689" y="6057292"/>
            <a:ext cx="3096344" cy="0"/>
          </a:xfrm>
          <a:prstGeom prst="straightConnector1">
            <a:avLst/>
          </a:prstGeom>
          <a:noFill/>
          <a:ln w="9525" cap="flat" cmpd="sng">
            <a:solidFill>
              <a:srgbClr val="4A7DBA"/>
            </a:solidFill>
            <a:prstDash val="solid"/>
            <a:round/>
            <a:headEnd type="none" w="sm" len="sm"/>
            <a:tailEnd type="none" w="sm" len="sm"/>
          </a:ln>
        </p:spPr>
      </p:cxnSp>
      <p:cxnSp>
        <p:nvCxnSpPr>
          <p:cNvPr id="1204" name="Google Shape;1204;p65"/>
          <p:cNvCxnSpPr/>
          <p:nvPr/>
        </p:nvCxnSpPr>
        <p:spPr>
          <a:xfrm>
            <a:off x="2627784" y="6314093"/>
            <a:ext cx="1728192" cy="0"/>
          </a:xfrm>
          <a:prstGeom prst="straightConnector1">
            <a:avLst/>
          </a:prstGeom>
          <a:noFill/>
          <a:ln w="9525" cap="flat" cmpd="sng">
            <a:solidFill>
              <a:srgbClr val="4A7DBA"/>
            </a:solidFill>
            <a:prstDash val="solid"/>
            <a:round/>
            <a:headEnd type="none" w="sm" len="sm"/>
            <a:tailEnd type="none" w="sm" len="sm"/>
          </a:ln>
        </p:spPr>
      </p:cxnSp>
      <p:pic>
        <p:nvPicPr>
          <p:cNvPr id="1205" name="Google Shape;1205;p65"/>
          <p:cNvPicPr preferRelativeResize="0"/>
          <p:nvPr/>
        </p:nvPicPr>
        <p:blipFill rotWithShape="1">
          <a:blip r:embed="rId4">
            <a:alphaModFix/>
          </a:blip>
          <a:srcRect/>
          <a:stretch/>
        </p:blipFill>
        <p:spPr>
          <a:xfrm>
            <a:off x="4355977" y="571669"/>
            <a:ext cx="4603406" cy="323427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210" name="Google Shape;1210;p66"/>
          <p:cNvPicPr preferRelativeResize="0"/>
          <p:nvPr/>
        </p:nvPicPr>
        <p:blipFill rotWithShape="1">
          <a:blip r:embed="rId3">
            <a:alphaModFix/>
          </a:blip>
          <a:srcRect/>
          <a:stretch/>
        </p:blipFill>
        <p:spPr>
          <a:xfrm>
            <a:off x="170657" y="3429000"/>
            <a:ext cx="8802687" cy="3151188"/>
          </a:xfrm>
          <a:prstGeom prst="rect">
            <a:avLst/>
          </a:prstGeom>
          <a:noFill/>
          <a:ln>
            <a:noFill/>
          </a:ln>
        </p:spPr>
      </p:pic>
      <p:sp>
        <p:nvSpPr>
          <p:cNvPr id="1211" name="Google Shape;1211;p66"/>
          <p:cNvSpPr/>
          <p:nvPr/>
        </p:nvSpPr>
        <p:spPr>
          <a:xfrm>
            <a:off x="0" y="719976"/>
            <a:ext cx="9144000" cy="29854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a:t>
            </a:r>
            <a:r>
              <a:rPr lang="en-US" sz="2800" b="1">
                <a:solidFill>
                  <a:srgbClr val="FF0000"/>
                </a:solidFill>
                <a:latin typeface="Times New Roman"/>
                <a:ea typeface="Times New Roman"/>
                <a:cs typeface="Times New Roman"/>
                <a:sym typeface="Times New Roman"/>
              </a:rPr>
              <a:t> </a:t>
            </a:r>
            <a:r>
              <a:rPr lang="en-US" sz="2000" b="1">
                <a:solidFill>
                  <a:srgbClr val="FF0000"/>
                </a:solidFill>
                <a:latin typeface="Times New Roman"/>
                <a:ea typeface="Times New Roman"/>
                <a:cs typeface="Times New Roman"/>
                <a:sym typeface="Times New Roman"/>
              </a:rPr>
              <a:t>Definition</a:t>
            </a:r>
            <a:r>
              <a:rPr lang="en-US" sz="2000">
                <a:solidFill>
                  <a:srgbClr val="000000"/>
                </a:solidFill>
                <a:latin typeface="Times New Roman"/>
                <a:ea typeface="Times New Roman"/>
                <a:cs typeface="Times New Roman"/>
                <a:sym typeface="Times New Roman"/>
              </a:rPr>
              <a:t> : is a </a:t>
            </a:r>
            <a:r>
              <a:rPr lang="en-US" sz="2000">
                <a:solidFill>
                  <a:srgbClr val="FF0000"/>
                </a:solidFill>
                <a:latin typeface="Times New Roman"/>
                <a:ea typeface="Times New Roman"/>
                <a:cs typeface="Times New Roman"/>
                <a:sym typeface="Times New Roman"/>
              </a:rPr>
              <a:t>low-flow</a:t>
            </a:r>
            <a:r>
              <a:rPr lang="en-US" sz="2000">
                <a:solidFill>
                  <a:srgbClr val="000000"/>
                </a:solidFill>
                <a:latin typeface="Times New Roman"/>
                <a:ea typeface="Times New Roman"/>
                <a:cs typeface="Times New Roman"/>
                <a:sym typeface="Times New Roman"/>
              </a:rPr>
              <a:t> oxygen device . </a:t>
            </a:r>
            <a:r>
              <a:rPr lang="en-US" sz="2000">
                <a:solidFill>
                  <a:srgbClr val="000000"/>
                </a:solidFill>
                <a:latin typeface="Calibri"/>
                <a:ea typeface="Calibri"/>
                <a:cs typeface="Calibri"/>
                <a:sym typeface="Calibri"/>
              </a:rPr>
              <a:t>plastic oxygen mask that covers the nose and mouth .</a:t>
            </a:r>
            <a:endParaRPr/>
          </a:p>
          <a:p>
            <a:pPr marL="0" marR="0" lvl="0" indent="0" algn="l" rtl="0">
              <a:spcBef>
                <a:spcPts val="0"/>
              </a:spcBef>
              <a:spcAft>
                <a:spcPts val="0"/>
              </a:spcAft>
              <a:buNone/>
            </a:pPr>
            <a:r>
              <a:rPr lang="en-US" sz="2000">
                <a:solidFill>
                  <a:srgbClr val="000000"/>
                </a:solidFill>
                <a:latin typeface="Times New Roman"/>
                <a:ea typeface="Times New Roman"/>
                <a:cs typeface="Times New Roman"/>
                <a:sym typeface="Times New Roman"/>
              </a:rPr>
              <a:t>- A simple face mask can deliver </a:t>
            </a:r>
            <a:r>
              <a:rPr lang="en-US" sz="2000">
                <a:solidFill>
                  <a:srgbClr val="FF0000"/>
                </a:solidFill>
                <a:latin typeface="Times New Roman"/>
                <a:ea typeface="Times New Roman"/>
                <a:cs typeface="Times New Roman"/>
                <a:sym typeface="Times New Roman"/>
              </a:rPr>
              <a:t>35% to 60% </a:t>
            </a:r>
            <a:r>
              <a:rPr lang="en-US" sz="2000">
                <a:solidFill>
                  <a:srgbClr val="000000"/>
                </a:solidFill>
                <a:latin typeface="Times New Roman"/>
                <a:ea typeface="Times New Roman"/>
                <a:cs typeface="Times New Roman"/>
                <a:sym typeface="Times New Roman"/>
              </a:rPr>
              <a:t>oxygen with an appropriate </a:t>
            </a:r>
            <a:r>
              <a:rPr lang="en-US" sz="2000">
                <a:solidFill>
                  <a:srgbClr val="FF0000"/>
                </a:solidFill>
                <a:latin typeface="Times New Roman"/>
                <a:ea typeface="Times New Roman"/>
                <a:cs typeface="Times New Roman"/>
                <a:sym typeface="Times New Roman"/>
              </a:rPr>
              <a:t>flow rate of 6 to 10 L/minute.</a:t>
            </a:r>
            <a:endParaRPr/>
          </a:p>
          <a:p>
            <a:pPr marL="0" marR="0" lvl="0" indent="0" algn="l" rtl="0">
              <a:spcBef>
                <a:spcPts val="0"/>
              </a:spcBef>
              <a:spcAft>
                <a:spcPts val="0"/>
              </a:spcAft>
              <a:buNone/>
            </a:pPr>
            <a:r>
              <a:rPr lang="en-US" sz="2000">
                <a:solidFill>
                  <a:srgbClr val="000000"/>
                </a:solidFill>
                <a:latin typeface="Times New Roman"/>
                <a:ea typeface="Times New Roman"/>
                <a:cs typeface="Times New Roman"/>
                <a:sym typeface="Times New Roman"/>
              </a:rPr>
              <a:t> - A minimum of  6 L/minute of oxygen flow is needed to prevent rebreathing of exhaled carbon dioxide .</a:t>
            </a:r>
            <a:endParaRPr sz="2000">
              <a:solidFill>
                <a:srgbClr val="000000"/>
              </a:solidFill>
              <a:latin typeface="Times New Roman"/>
              <a:ea typeface="Times New Roman"/>
              <a:cs typeface="Times New Roman"/>
              <a:sym typeface="Times New Roman"/>
            </a:endParaRPr>
          </a:p>
          <a:p>
            <a:pPr marL="0" marR="0" lvl="0" indent="0" algn="l" rtl="0">
              <a:spcBef>
                <a:spcPts val="0"/>
              </a:spcBef>
              <a:spcAft>
                <a:spcPts val="0"/>
              </a:spcAft>
              <a:buNone/>
            </a:pPr>
            <a:r>
              <a:rPr lang="en-US" sz="2000">
                <a:solidFill>
                  <a:srgbClr val="000000"/>
                </a:solidFill>
                <a:latin typeface="Times New Roman"/>
                <a:ea typeface="Times New Roman"/>
                <a:cs typeface="Times New Roman"/>
                <a:sym typeface="Times New Roman"/>
              </a:rPr>
              <a:t>- </a:t>
            </a:r>
            <a:r>
              <a:rPr lang="en-US" sz="2000">
                <a:solidFill>
                  <a:srgbClr val="000000"/>
                </a:solidFill>
                <a:latin typeface="Calibri"/>
                <a:ea typeface="Calibri"/>
                <a:cs typeface="Calibri"/>
                <a:sym typeface="Calibri"/>
              </a:rPr>
              <a:t>The mask has </a:t>
            </a:r>
            <a:r>
              <a:rPr lang="en-US" sz="2000">
                <a:solidFill>
                  <a:srgbClr val="FF0000"/>
                </a:solidFill>
                <a:latin typeface="Calibri"/>
                <a:ea typeface="Calibri"/>
                <a:cs typeface="Calibri"/>
                <a:sym typeface="Calibri"/>
              </a:rPr>
              <a:t>exhalation ports </a:t>
            </a:r>
            <a:r>
              <a:rPr lang="en-US" sz="2000">
                <a:solidFill>
                  <a:srgbClr val="000000"/>
                </a:solidFill>
                <a:latin typeface="Calibri"/>
                <a:ea typeface="Calibri"/>
                <a:cs typeface="Calibri"/>
                <a:sym typeface="Calibri"/>
              </a:rPr>
              <a:t>to allow carbon dioxide to escape as well as mixing delivered oxygen with room air.</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212" name="Google Shape;1212;p66"/>
          <p:cNvSpPr/>
          <p:nvPr/>
        </p:nvSpPr>
        <p:spPr>
          <a:xfrm>
            <a:off x="41565" y="116636"/>
            <a:ext cx="7770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Calibri"/>
                <a:ea typeface="Calibri"/>
                <a:cs typeface="Calibri"/>
                <a:sym typeface="Calibri"/>
              </a:rPr>
              <a:t>2- Simple Oxygen Face Mask</a:t>
            </a:r>
            <a:endParaRPr/>
          </a:p>
        </p:txBody>
      </p:sp>
      <p:pic>
        <p:nvPicPr>
          <p:cNvPr id="1213" name="Google Shape;1213;p66"/>
          <p:cNvPicPr preferRelativeResize="0"/>
          <p:nvPr/>
        </p:nvPicPr>
        <p:blipFill rotWithShape="1">
          <a:blip r:embed="rId4">
            <a:alphaModFix/>
          </a:blip>
          <a:srcRect/>
          <a:stretch/>
        </p:blipFill>
        <p:spPr>
          <a:xfrm>
            <a:off x="5868145" y="4437114"/>
            <a:ext cx="2200275" cy="157321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1217"/>
        <p:cNvGrpSpPr/>
        <p:nvPr/>
      </p:nvGrpSpPr>
      <p:grpSpPr>
        <a:xfrm>
          <a:off x="0" y="0"/>
          <a:ext cx="0" cy="0"/>
          <a:chOff x="0" y="0"/>
          <a:chExt cx="0" cy="0"/>
        </a:xfrm>
      </p:grpSpPr>
      <p:sp>
        <p:nvSpPr>
          <p:cNvPr id="1218" name="Google Shape;1218;p67"/>
          <p:cNvSpPr/>
          <p:nvPr/>
        </p:nvSpPr>
        <p:spPr>
          <a:xfrm>
            <a:off x="107504" y="44028"/>
            <a:ext cx="4572000" cy="1692771"/>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Indications</a:t>
            </a:r>
            <a:r>
              <a:rPr lang="en-US" sz="18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Medium flow oxygen desired, mild to moderate respiratory distress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When increased oxygen delivery for short period </a:t>
            </a:r>
            <a:endParaRPr sz="1800">
              <a:solidFill>
                <a:schemeClr val="dk1"/>
              </a:solidFill>
              <a:latin typeface="Calibri"/>
              <a:ea typeface="Calibri"/>
              <a:cs typeface="Calibri"/>
              <a:sym typeface="Calibri"/>
            </a:endParaRPr>
          </a:p>
        </p:txBody>
      </p:sp>
      <p:sp>
        <p:nvSpPr>
          <p:cNvPr id="1219" name="Google Shape;1219;p67"/>
          <p:cNvSpPr/>
          <p:nvPr/>
        </p:nvSpPr>
        <p:spPr>
          <a:xfrm>
            <a:off x="5580112" y="44026"/>
            <a:ext cx="3270332" cy="1107996"/>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Calibri"/>
                <a:ea typeface="Calibri"/>
                <a:cs typeface="Calibri"/>
                <a:sym typeface="Calibri"/>
              </a:rPr>
              <a:t>Advantage:</a:t>
            </a:r>
            <a:endParaRPr/>
          </a:p>
          <a:p>
            <a:pPr marL="0" marR="0" lvl="0" indent="0" algn="l" rtl="0">
              <a:spcBef>
                <a:spcPts val="0"/>
              </a:spcBef>
              <a:spcAft>
                <a:spcPts val="0"/>
              </a:spcAft>
              <a:buNone/>
            </a:pPr>
            <a:r>
              <a:rPr lang="en-US" sz="1600">
                <a:solidFill>
                  <a:srgbClr val="000000"/>
                </a:solidFill>
                <a:latin typeface="Calibri"/>
                <a:ea typeface="Calibri"/>
                <a:cs typeface="Calibri"/>
                <a:sym typeface="Calibri"/>
              </a:rPr>
              <a:t>-Less expensive </a:t>
            </a:r>
            <a:endParaRPr sz="1600">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-Can be used in mouth breathers</a:t>
            </a:r>
            <a:endParaRPr sz="1800">
              <a:solidFill>
                <a:schemeClr val="dk1"/>
              </a:solidFill>
              <a:latin typeface="Calibri"/>
              <a:ea typeface="Calibri"/>
              <a:cs typeface="Calibri"/>
              <a:sym typeface="Calibri"/>
            </a:endParaRPr>
          </a:p>
        </p:txBody>
      </p:sp>
      <p:sp>
        <p:nvSpPr>
          <p:cNvPr id="1220" name="Google Shape;1220;p67"/>
          <p:cNvSpPr/>
          <p:nvPr/>
        </p:nvSpPr>
        <p:spPr>
          <a:xfrm>
            <a:off x="5469338" y="5579460"/>
            <a:ext cx="3491880" cy="1138773"/>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Contraindications: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Poor respiratory efforts, apnea</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severe hypoxia</a:t>
            </a:r>
            <a:endParaRPr sz="1800">
              <a:solidFill>
                <a:schemeClr val="dk1"/>
              </a:solidFill>
              <a:latin typeface="Calibri"/>
              <a:ea typeface="Calibri"/>
              <a:cs typeface="Calibri"/>
              <a:sym typeface="Calibri"/>
            </a:endParaRPr>
          </a:p>
        </p:txBody>
      </p:sp>
      <p:sp>
        <p:nvSpPr>
          <p:cNvPr id="1221" name="Google Shape;1221;p67"/>
          <p:cNvSpPr/>
          <p:nvPr/>
        </p:nvSpPr>
        <p:spPr>
          <a:xfrm>
            <a:off x="8563" y="4194461"/>
            <a:ext cx="4824536" cy="2523768"/>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Disadvantage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Uncomfortable</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Require tight seal</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Do not deliver high FiO2</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FiO2 varies with breathing efforts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Interfere with eating, drinking, communication</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Difficult to keep in position for long time</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Skin breakdown</a:t>
            </a:r>
            <a:endParaRPr/>
          </a:p>
        </p:txBody>
      </p:sp>
      <p:pic>
        <p:nvPicPr>
          <p:cNvPr id="1222" name="Google Shape;1222;p67"/>
          <p:cNvPicPr preferRelativeResize="0"/>
          <p:nvPr/>
        </p:nvPicPr>
        <p:blipFill rotWithShape="1">
          <a:blip r:embed="rId3">
            <a:alphaModFix/>
          </a:blip>
          <a:srcRect l="1242" t="1663" r="2271" b="-1662"/>
          <a:stretch/>
        </p:blipFill>
        <p:spPr>
          <a:xfrm>
            <a:off x="3342324" y="1628804"/>
            <a:ext cx="2669836" cy="3724275"/>
          </a:xfrm>
          <a:prstGeom prst="rect">
            <a:avLst/>
          </a:prstGeom>
          <a:noFill/>
          <a:ln>
            <a:noFill/>
          </a:ln>
        </p:spPr>
      </p:pic>
      <p:sp>
        <p:nvSpPr>
          <p:cNvPr id="1223" name="Google Shape;1223;p67"/>
          <p:cNvSpPr/>
          <p:nvPr/>
        </p:nvSpPr>
        <p:spPr>
          <a:xfrm>
            <a:off x="1043610" y="2551842"/>
            <a:ext cx="1957587" cy="584775"/>
          </a:xfrm>
          <a:prstGeom prst="rect">
            <a:avLst/>
          </a:prstGeom>
          <a:solidFill>
            <a:srgbClr val="DDD9C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Calibri"/>
                <a:ea typeface="Calibri"/>
                <a:cs typeface="Calibri"/>
                <a:sym typeface="Calibri"/>
              </a:rPr>
              <a:t>Face Mask</a:t>
            </a:r>
            <a:endParaRPr sz="1800">
              <a:solidFill>
                <a:srgbClr val="FF0000"/>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Shape 1227"/>
        <p:cNvGrpSpPr/>
        <p:nvPr/>
      </p:nvGrpSpPr>
      <p:grpSpPr>
        <a:xfrm>
          <a:off x="0" y="0"/>
          <a:ext cx="0" cy="0"/>
          <a:chOff x="0" y="0"/>
          <a:chExt cx="0" cy="0"/>
        </a:xfrm>
      </p:grpSpPr>
      <p:pic>
        <p:nvPicPr>
          <p:cNvPr id="1228" name="Google Shape;1228;p68"/>
          <p:cNvPicPr preferRelativeResize="0"/>
          <p:nvPr/>
        </p:nvPicPr>
        <p:blipFill rotWithShape="1">
          <a:blip r:embed="rId3">
            <a:alphaModFix/>
          </a:blip>
          <a:srcRect/>
          <a:stretch/>
        </p:blipFill>
        <p:spPr>
          <a:xfrm>
            <a:off x="113047" y="2852936"/>
            <a:ext cx="8895669" cy="3878648"/>
          </a:xfrm>
          <a:prstGeom prst="rect">
            <a:avLst/>
          </a:prstGeom>
          <a:noFill/>
          <a:ln>
            <a:noFill/>
          </a:ln>
        </p:spPr>
      </p:pic>
      <p:sp>
        <p:nvSpPr>
          <p:cNvPr id="1229" name="Google Shape;1229;p68"/>
          <p:cNvSpPr/>
          <p:nvPr/>
        </p:nvSpPr>
        <p:spPr>
          <a:xfrm>
            <a:off x="96787" y="1047564"/>
            <a:ext cx="9030953"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Calibri"/>
                <a:ea typeface="Calibri"/>
                <a:cs typeface="Calibri"/>
                <a:sym typeface="Calibri"/>
              </a:rPr>
              <a:t>- A </a:t>
            </a:r>
            <a:r>
              <a:rPr lang="en-US" sz="2400" i="1">
                <a:solidFill>
                  <a:srgbClr val="000000"/>
                </a:solidFill>
                <a:latin typeface="Calibri"/>
                <a:ea typeface="Calibri"/>
                <a:cs typeface="Calibri"/>
                <a:sym typeface="Calibri"/>
              </a:rPr>
              <a:t>nonrebreathing mask with reservoir </a:t>
            </a:r>
            <a:r>
              <a:rPr lang="en-US" sz="2400">
                <a:solidFill>
                  <a:srgbClr val="000000"/>
                </a:solidFill>
                <a:latin typeface="Calibri"/>
                <a:ea typeface="Calibri"/>
                <a:cs typeface="Calibri"/>
                <a:sym typeface="Calibri"/>
              </a:rPr>
              <a:t>is a </a:t>
            </a:r>
            <a:r>
              <a:rPr lang="en-US" sz="2400">
                <a:solidFill>
                  <a:srgbClr val="FF0000"/>
                </a:solidFill>
                <a:latin typeface="Calibri"/>
                <a:ea typeface="Calibri"/>
                <a:cs typeface="Calibri"/>
                <a:sym typeface="Calibri"/>
              </a:rPr>
              <a:t>high-flow</a:t>
            </a:r>
            <a:r>
              <a:rPr lang="en-US" sz="2400">
                <a:solidFill>
                  <a:srgbClr val="000000"/>
                </a:solidFill>
                <a:latin typeface="Calibri"/>
                <a:ea typeface="Calibri"/>
                <a:cs typeface="Calibri"/>
                <a:sym typeface="Calibri"/>
              </a:rPr>
              <a:t> oxygen delivery device used for children requiring a </a:t>
            </a:r>
            <a:r>
              <a:rPr lang="en-US" sz="2400">
                <a:solidFill>
                  <a:srgbClr val="FF0000"/>
                </a:solidFill>
                <a:latin typeface="Calibri"/>
                <a:ea typeface="Calibri"/>
                <a:cs typeface="Calibri"/>
                <a:sym typeface="Calibri"/>
              </a:rPr>
              <a:t>higher concentration </a:t>
            </a:r>
            <a:r>
              <a:rPr lang="en-US" sz="2400">
                <a:solidFill>
                  <a:srgbClr val="000000"/>
                </a:solidFill>
                <a:latin typeface="Calibri"/>
                <a:ea typeface="Calibri"/>
                <a:cs typeface="Calibri"/>
                <a:sym typeface="Calibri"/>
              </a:rPr>
              <a:t>of oxygen. </a:t>
            </a:r>
            <a:endParaRPr sz="2400">
              <a:solidFill>
                <a:srgbClr val="000000"/>
              </a:solidFill>
              <a:latin typeface="Calibri"/>
              <a:ea typeface="Calibri"/>
              <a:cs typeface="Calibri"/>
              <a:sym typeface="Calibri"/>
            </a:endParaRPr>
          </a:p>
          <a:p>
            <a:pPr marL="0" marR="0" lvl="0" indent="0" algn="l" rtl="0">
              <a:spcBef>
                <a:spcPts val="0"/>
              </a:spcBef>
              <a:spcAft>
                <a:spcPts val="0"/>
              </a:spcAft>
              <a:buNone/>
            </a:pPr>
            <a:r>
              <a:rPr lang="en-US" sz="2400">
                <a:solidFill>
                  <a:srgbClr val="000000"/>
                </a:solidFill>
                <a:latin typeface="Calibri"/>
                <a:ea typeface="Calibri"/>
                <a:cs typeface="Calibri"/>
                <a:sym typeface="Calibri"/>
              </a:rPr>
              <a:t>- A nonrebreathing mask can deliver a </a:t>
            </a:r>
            <a:r>
              <a:rPr lang="en-US" sz="2400">
                <a:solidFill>
                  <a:srgbClr val="FF0000"/>
                </a:solidFill>
                <a:latin typeface="Calibri"/>
                <a:ea typeface="Calibri"/>
                <a:cs typeface="Calibri"/>
                <a:sym typeface="Calibri"/>
              </a:rPr>
              <a:t>concentration of up to 95%-100%  </a:t>
            </a:r>
            <a:r>
              <a:rPr lang="en-US" sz="2400">
                <a:solidFill>
                  <a:srgbClr val="000000"/>
                </a:solidFill>
                <a:latin typeface="Calibri"/>
                <a:ea typeface="Calibri"/>
                <a:cs typeface="Calibri"/>
                <a:sym typeface="Calibri"/>
              </a:rPr>
              <a:t>oxygen with an oxygen </a:t>
            </a:r>
            <a:r>
              <a:rPr lang="en-US" sz="2400">
                <a:solidFill>
                  <a:srgbClr val="FF0000"/>
                </a:solidFill>
                <a:latin typeface="Calibri"/>
                <a:ea typeface="Calibri"/>
                <a:cs typeface="Calibri"/>
                <a:sym typeface="Calibri"/>
              </a:rPr>
              <a:t>flow rate of 10 to 15 L/minute. </a:t>
            </a:r>
            <a:endParaRPr/>
          </a:p>
        </p:txBody>
      </p:sp>
      <p:pic>
        <p:nvPicPr>
          <p:cNvPr id="1230" name="Google Shape;1230;p68"/>
          <p:cNvPicPr preferRelativeResize="0"/>
          <p:nvPr/>
        </p:nvPicPr>
        <p:blipFill rotWithShape="1">
          <a:blip r:embed="rId4">
            <a:alphaModFix/>
          </a:blip>
          <a:srcRect/>
          <a:stretch/>
        </p:blipFill>
        <p:spPr>
          <a:xfrm>
            <a:off x="270399" y="4077072"/>
            <a:ext cx="1556024" cy="2419350"/>
          </a:xfrm>
          <a:prstGeom prst="rect">
            <a:avLst/>
          </a:prstGeom>
          <a:noFill/>
          <a:ln>
            <a:noFill/>
          </a:ln>
        </p:spPr>
      </p:pic>
      <p:sp>
        <p:nvSpPr>
          <p:cNvPr id="1231" name="Google Shape;1231;p68"/>
          <p:cNvSpPr/>
          <p:nvPr/>
        </p:nvSpPr>
        <p:spPr>
          <a:xfrm>
            <a:off x="113047" y="216569"/>
            <a:ext cx="676320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000000"/>
                </a:solidFill>
                <a:latin typeface="Calibri"/>
                <a:ea typeface="Calibri"/>
                <a:cs typeface="Calibri"/>
                <a:sym typeface="Calibri"/>
              </a:rPr>
              <a:t>3- Non re-breather mask</a:t>
            </a:r>
            <a:endParaRPr/>
          </a:p>
        </p:txBody>
      </p:sp>
      <p:pic>
        <p:nvPicPr>
          <p:cNvPr id="1232" name="Google Shape;1232;p68"/>
          <p:cNvPicPr preferRelativeResize="0"/>
          <p:nvPr/>
        </p:nvPicPr>
        <p:blipFill rotWithShape="1">
          <a:blip r:embed="rId5">
            <a:alphaModFix/>
          </a:blip>
          <a:srcRect/>
          <a:stretch/>
        </p:blipFill>
        <p:spPr>
          <a:xfrm>
            <a:off x="5364089" y="3371747"/>
            <a:ext cx="3389362" cy="338936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pic>
        <p:nvPicPr>
          <p:cNvPr id="1237" name="Google Shape;1237;p69"/>
          <p:cNvPicPr preferRelativeResize="0"/>
          <p:nvPr/>
        </p:nvPicPr>
        <p:blipFill rotWithShape="1">
          <a:blip r:embed="rId3">
            <a:alphaModFix/>
          </a:blip>
          <a:srcRect/>
          <a:stretch/>
        </p:blipFill>
        <p:spPr>
          <a:xfrm>
            <a:off x="1612156" y="1203052"/>
            <a:ext cx="4762500" cy="4762500"/>
          </a:xfrm>
          <a:prstGeom prst="rect">
            <a:avLst/>
          </a:prstGeom>
          <a:noFill/>
          <a:ln>
            <a:noFill/>
          </a:ln>
        </p:spPr>
      </p:pic>
      <p:sp>
        <p:nvSpPr>
          <p:cNvPr id="1238" name="Google Shape;1238;p69"/>
          <p:cNvSpPr txBox="1"/>
          <p:nvPr/>
        </p:nvSpPr>
        <p:spPr>
          <a:xfrm>
            <a:off x="2771800" y="2463592"/>
            <a:ext cx="2160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Calibri"/>
                <a:ea typeface="Calibri"/>
                <a:cs typeface="Calibri"/>
                <a:sym typeface="Calibri"/>
              </a:rPr>
              <a:t>1</a:t>
            </a:r>
            <a:endParaRPr sz="1800">
              <a:solidFill>
                <a:srgbClr val="FF0000"/>
              </a:solidFill>
              <a:latin typeface="Calibri"/>
              <a:ea typeface="Calibri"/>
              <a:cs typeface="Calibri"/>
              <a:sym typeface="Calibri"/>
            </a:endParaRPr>
          </a:p>
        </p:txBody>
      </p:sp>
      <p:sp>
        <p:nvSpPr>
          <p:cNvPr id="1239" name="Google Shape;1239;p69"/>
          <p:cNvSpPr txBox="1"/>
          <p:nvPr/>
        </p:nvSpPr>
        <p:spPr>
          <a:xfrm>
            <a:off x="4644008" y="2533546"/>
            <a:ext cx="2880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Calibri"/>
                <a:ea typeface="Calibri"/>
                <a:cs typeface="Calibri"/>
                <a:sym typeface="Calibri"/>
              </a:rPr>
              <a:t>2</a:t>
            </a:r>
            <a:endParaRPr sz="1800">
              <a:solidFill>
                <a:srgbClr val="FF0000"/>
              </a:solidFill>
              <a:latin typeface="Calibri"/>
              <a:ea typeface="Calibri"/>
              <a:cs typeface="Calibri"/>
              <a:sym typeface="Calibri"/>
            </a:endParaRPr>
          </a:p>
        </p:txBody>
      </p:sp>
      <p:sp>
        <p:nvSpPr>
          <p:cNvPr id="1240" name="Google Shape;1240;p69"/>
          <p:cNvSpPr txBox="1"/>
          <p:nvPr/>
        </p:nvSpPr>
        <p:spPr>
          <a:xfrm>
            <a:off x="971600" y="1186780"/>
            <a:ext cx="1908212"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Exhalation port</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No valve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Allows room air entry if the O2 inflow is accidentally interrupted  </a:t>
            </a:r>
            <a:endParaRPr sz="1800">
              <a:solidFill>
                <a:schemeClr val="dk1"/>
              </a:solidFill>
              <a:latin typeface="Calibri"/>
              <a:ea typeface="Calibri"/>
              <a:cs typeface="Calibri"/>
              <a:sym typeface="Calibri"/>
            </a:endParaRPr>
          </a:p>
        </p:txBody>
      </p:sp>
      <p:sp>
        <p:nvSpPr>
          <p:cNvPr id="1241" name="Google Shape;1241;p69"/>
          <p:cNvSpPr txBox="1"/>
          <p:nvPr/>
        </p:nvSpPr>
        <p:spPr>
          <a:xfrm>
            <a:off x="6374656" y="1340768"/>
            <a:ext cx="23018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Exhalation port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One-way valve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Prevents room air entry  </a:t>
            </a:r>
            <a:endParaRPr sz="1800">
              <a:solidFill>
                <a:schemeClr val="dk1"/>
              </a:solidFill>
              <a:latin typeface="Calibri"/>
              <a:ea typeface="Calibri"/>
              <a:cs typeface="Calibri"/>
              <a:sym typeface="Calibri"/>
            </a:endParaRPr>
          </a:p>
        </p:txBody>
      </p:sp>
      <p:sp>
        <p:nvSpPr>
          <p:cNvPr id="1242" name="Google Shape;1242;p69"/>
          <p:cNvSpPr txBox="1"/>
          <p:nvPr/>
        </p:nvSpPr>
        <p:spPr>
          <a:xfrm>
            <a:off x="6156176" y="3501008"/>
            <a:ext cx="259228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One –way valve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Prevents flow of exhaled gas into the reservoir  </a:t>
            </a:r>
            <a:endParaRPr sz="1800">
              <a:solidFill>
                <a:schemeClr val="dk1"/>
              </a:solidFill>
              <a:latin typeface="Calibri"/>
              <a:ea typeface="Calibri"/>
              <a:cs typeface="Calibri"/>
              <a:sym typeface="Calibri"/>
            </a:endParaRPr>
          </a:p>
        </p:txBody>
      </p:sp>
      <p:sp>
        <p:nvSpPr>
          <p:cNvPr id="1243" name="Google Shape;1243;p69"/>
          <p:cNvSpPr/>
          <p:nvPr/>
        </p:nvSpPr>
        <p:spPr>
          <a:xfrm>
            <a:off x="1751162" y="3554735"/>
            <a:ext cx="352524" cy="360040"/>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4" name="Google Shape;1244;p69"/>
          <p:cNvSpPr/>
          <p:nvPr/>
        </p:nvSpPr>
        <p:spPr>
          <a:xfrm>
            <a:off x="539552" y="3501008"/>
            <a:ext cx="1211610" cy="92333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Oxygen feeding line </a:t>
            </a:r>
            <a:endParaRPr sz="1800">
              <a:solidFill>
                <a:schemeClr val="lt1"/>
              </a:solidFill>
              <a:latin typeface="Calibri"/>
              <a:ea typeface="Calibri"/>
              <a:cs typeface="Calibri"/>
              <a:sym typeface="Calibri"/>
            </a:endParaRPr>
          </a:p>
        </p:txBody>
      </p:sp>
      <p:sp>
        <p:nvSpPr>
          <p:cNvPr id="1245" name="Google Shape;1245;p69"/>
          <p:cNvSpPr/>
          <p:nvPr/>
        </p:nvSpPr>
        <p:spPr>
          <a:xfrm>
            <a:off x="6228184" y="5373216"/>
            <a:ext cx="2520280" cy="72008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Oxygen reservoir bag </a:t>
            </a:r>
            <a:endParaRPr sz="1800">
              <a:solidFill>
                <a:schemeClr val="lt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Shape 1249"/>
        <p:cNvGrpSpPr/>
        <p:nvPr/>
      </p:nvGrpSpPr>
      <p:grpSpPr>
        <a:xfrm>
          <a:off x="0" y="0"/>
          <a:ext cx="0" cy="0"/>
          <a:chOff x="0" y="0"/>
          <a:chExt cx="0" cy="0"/>
        </a:xfrm>
      </p:grpSpPr>
      <p:pic>
        <p:nvPicPr>
          <p:cNvPr id="1250" name="Google Shape;1250;p70"/>
          <p:cNvPicPr preferRelativeResize="0"/>
          <p:nvPr/>
        </p:nvPicPr>
        <p:blipFill rotWithShape="1">
          <a:blip r:embed="rId3">
            <a:alphaModFix/>
          </a:blip>
          <a:srcRect/>
          <a:stretch/>
        </p:blipFill>
        <p:spPr>
          <a:xfrm>
            <a:off x="5806504" y="2348880"/>
            <a:ext cx="3337496" cy="4509120"/>
          </a:xfrm>
          <a:prstGeom prst="rect">
            <a:avLst/>
          </a:prstGeom>
          <a:noFill/>
          <a:ln>
            <a:noFill/>
          </a:ln>
        </p:spPr>
      </p:pic>
      <p:sp>
        <p:nvSpPr>
          <p:cNvPr id="1251" name="Google Shape;1251;p70"/>
          <p:cNvSpPr/>
          <p:nvPr/>
        </p:nvSpPr>
        <p:spPr>
          <a:xfrm>
            <a:off x="148734" y="458957"/>
            <a:ext cx="5935433" cy="5709255"/>
          </a:xfrm>
          <a:prstGeom prst="rect">
            <a:avLst/>
          </a:prstGeom>
          <a:noFill/>
          <a:ln>
            <a:noFill/>
          </a:ln>
        </p:spPr>
        <p:txBody>
          <a:bodyPr spcFirstLastPara="1" wrap="square" lIns="91425" tIns="45700" rIns="91425" bIns="45700" anchor="t" anchorCtr="0">
            <a:spAutoFit/>
          </a:bodyPr>
          <a:lstStyle/>
          <a:p>
            <a:pPr marL="274320" marR="0" lvl="0" indent="-274320" algn="l" rtl="0">
              <a:spcBef>
                <a:spcPts val="0"/>
              </a:spcBef>
              <a:spcAft>
                <a:spcPts val="0"/>
              </a:spcAft>
              <a:buClr>
                <a:srgbClr val="FE8637"/>
              </a:buClr>
              <a:buSzPts val="1400"/>
              <a:buFont typeface="Noto Sans Symbols"/>
              <a:buChar char="🞆"/>
            </a:pPr>
            <a:r>
              <a:rPr lang="en-US" sz="2000" b="1">
                <a:solidFill>
                  <a:srgbClr val="000000"/>
                </a:solidFill>
                <a:latin typeface="Century Schoolbook"/>
                <a:ea typeface="Century Schoolbook"/>
                <a:cs typeface="Century Schoolbook"/>
                <a:sym typeface="Century Schoolbook"/>
              </a:rPr>
              <a:t>Non-rebreather masks</a:t>
            </a:r>
            <a:r>
              <a:rPr lang="en-US" sz="2000">
                <a:solidFill>
                  <a:srgbClr val="000000"/>
                </a:solidFill>
                <a:latin typeface="Century Schoolbook"/>
                <a:ea typeface="Century Schoolbook"/>
                <a:cs typeface="Century Schoolbook"/>
                <a:sym typeface="Century Schoolbook"/>
              </a:rPr>
              <a:t>.. include </a:t>
            </a:r>
            <a:r>
              <a:rPr lang="en-US" sz="2000">
                <a:solidFill>
                  <a:srgbClr val="FF0000"/>
                </a:solidFill>
                <a:latin typeface="Century Schoolbook"/>
                <a:ea typeface="Century Schoolbook"/>
                <a:cs typeface="Century Schoolbook"/>
                <a:sym typeface="Century Schoolbook"/>
              </a:rPr>
              <a:t>2 one-way valves</a:t>
            </a:r>
            <a:r>
              <a:rPr lang="en-US" sz="2000">
                <a:solidFill>
                  <a:srgbClr val="000000"/>
                </a:solidFill>
                <a:latin typeface="Century Schoolbook"/>
                <a:ea typeface="Century Schoolbook"/>
                <a:cs typeface="Century Schoolbook"/>
                <a:sym typeface="Century Schoolbook"/>
              </a:rPr>
              <a:t>, 1 between the oxygen reservoir bag and the mask and the other on 1 of the 2 exhalation ports This arrangement minimizes mixing of exhaled and fresh gas and entrainment of room air during inspiration</a:t>
            </a:r>
            <a:endParaRPr sz="2000">
              <a:solidFill>
                <a:schemeClr val="dk1"/>
              </a:solidFill>
              <a:latin typeface="Calibri"/>
              <a:ea typeface="Calibri"/>
              <a:cs typeface="Calibri"/>
              <a:sym typeface="Calibri"/>
            </a:endParaRPr>
          </a:p>
          <a:p>
            <a:pPr marL="274320" marR="0" lvl="0" indent="-274320" algn="l" rtl="0">
              <a:spcBef>
                <a:spcPts val="600"/>
              </a:spcBef>
              <a:spcAft>
                <a:spcPts val="0"/>
              </a:spcAft>
              <a:buClr>
                <a:srgbClr val="FE8637"/>
              </a:buClr>
              <a:buSzPts val="1400"/>
              <a:buFont typeface="Noto Sans Symbols"/>
              <a:buChar char="🞆"/>
            </a:pPr>
            <a:r>
              <a:rPr lang="en-US" sz="2000">
                <a:solidFill>
                  <a:srgbClr val="000000"/>
                </a:solidFill>
                <a:latin typeface="Century Schoolbook"/>
                <a:ea typeface="Century Schoolbook"/>
                <a:cs typeface="Century Schoolbook"/>
                <a:sym typeface="Century Schoolbook"/>
              </a:rPr>
              <a:t>The </a:t>
            </a:r>
            <a:r>
              <a:rPr lang="en-US" sz="2000">
                <a:solidFill>
                  <a:srgbClr val="FF0000"/>
                </a:solidFill>
                <a:latin typeface="Century Schoolbook"/>
                <a:ea typeface="Century Schoolbook"/>
                <a:cs typeface="Century Schoolbook"/>
                <a:sym typeface="Century Schoolbook"/>
              </a:rPr>
              <a:t>2nd exhalation port has no valve</a:t>
            </a:r>
            <a:r>
              <a:rPr lang="en-US" sz="2000">
                <a:solidFill>
                  <a:srgbClr val="000000"/>
                </a:solidFill>
                <a:latin typeface="Century Schoolbook"/>
                <a:ea typeface="Century Schoolbook"/>
                <a:cs typeface="Century Schoolbook"/>
                <a:sym typeface="Century Schoolbook"/>
              </a:rPr>
              <a:t>, a safeguard to allow some </a:t>
            </a:r>
            <a:r>
              <a:rPr lang="en-US" sz="2000">
                <a:solidFill>
                  <a:srgbClr val="FF0000"/>
                </a:solidFill>
                <a:latin typeface="Century Schoolbook"/>
                <a:ea typeface="Century Schoolbook"/>
                <a:cs typeface="Century Schoolbook"/>
                <a:sym typeface="Century Schoolbook"/>
              </a:rPr>
              <a:t>room air to enter the mask in the event of disconnection from the oxygen source</a:t>
            </a:r>
            <a:r>
              <a:rPr lang="en-US" sz="2000">
                <a:solidFill>
                  <a:srgbClr val="000000"/>
                </a:solidFill>
                <a:latin typeface="Century Schoolbook"/>
                <a:ea typeface="Century Schoolbook"/>
                <a:cs typeface="Century Schoolbook"/>
                <a:sym typeface="Century Schoolbook"/>
              </a:rPr>
              <a:t>. A non- rebreather mask can provide FIO 2 up to 0.95. The use of a non-rebreather mask in conjunction with an oxygen blender allows delivery of FIO 2 between 0.50 and 0.95 (Table 89.8 ). When supplemental oxygen alone is inadequate to improve oxygenation, or when ventilation problems coexist, additional therapies may be necessary.</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Shape 1255"/>
        <p:cNvGrpSpPr/>
        <p:nvPr/>
      </p:nvGrpSpPr>
      <p:grpSpPr>
        <a:xfrm>
          <a:off x="0" y="0"/>
          <a:ext cx="0" cy="0"/>
          <a:chOff x="0" y="0"/>
          <a:chExt cx="0" cy="0"/>
        </a:xfrm>
      </p:grpSpPr>
      <p:sp>
        <p:nvSpPr>
          <p:cNvPr id="1256" name="Google Shape;1256;p71"/>
          <p:cNvSpPr/>
          <p:nvPr/>
        </p:nvSpPr>
        <p:spPr>
          <a:xfrm>
            <a:off x="10166" y="0"/>
            <a:ext cx="4572000" cy="861774"/>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Calibri"/>
                <a:ea typeface="Calibri"/>
                <a:cs typeface="Calibri"/>
                <a:sym typeface="Calibri"/>
              </a:rPr>
              <a:t>Indications</a:t>
            </a:r>
            <a:r>
              <a:rPr lang="en-US" sz="1800">
                <a:solidFill>
                  <a:srgbClr val="000000"/>
                </a:solidFill>
                <a:latin typeface="Calibri"/>
                <a:ea typeface="Calibri"/>
                <a:cs typeface="Calibri"/>
                <a:sym typeface="Calibri"/>
              </a:rPr>
              <a:t>:</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-High FiO2 requirement &gt;40%</a:t>
            </a:r>
            <a:endParaRPr/>
          </a:p>
        </p:txBody>
      </p:sp>
      <p:sp>
        <p:nvSpPr>
          <p:cNvPr id="1257" name="Google Shape;1257;p71"/>
          <p:cNvSpPr/>
          <p:nvPr/>
        </p:nvSpPr>
        <p:spPr>
          <a:xfrm>
            <a:off x="6588225" y="2"/>
            <a:ext cx="2555776" cy="2246769"/>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Calibri"/>
                <a:ea typeface="Calibri"/>
                <a:cs typeface="Calibri"/>
                <a:sym typeface="Calibri"/>
              </a:rPr>
              <a:t>Advantage:</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-Highest possible FiO2 without intubation</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-Suitable for spontaneously breathing patients with</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severe hypoxia</a:t>
            </a:r>
            <a:endParaRPr/>
          </a:p>
        </p:txBody>
      </p:sp>
      <p:sp>
        <p:nvSpPr>
          <p:cNvPr id="1258" name="Google Shape;1258;p71"/>
          <p:cNvSpPr/>
          <p:nvPr/>
        </p:nvSpPr>
        <p:spPr>
          <a:xfrm>
            <a:off x="5872662" y="5713645"/>
            <a:ext cx="3240360" cy="1138773"/>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Calibri"/>
                <a:ea typeface="Calibri"/>
                <a:cs typeface="Calibri"/>
                <a:sym typeface="Calibri"/>
              </a:rPr>
              <a:t>Contraindications</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Poor respiratory efforts, apnea, severe hypoxia</a:t>
            </a:r>
            <a:endParaRPr sz="1800">
              <a:solidFill>
                <a:srgbClr val="000000"/>
              </a:solidFill>
              <a:latin typeface="Calibri"/>
              <a:ea typeface="Calibri"/>
              <a:cs typeface="Calibri"/>
              <a:sym typeface="Calibri"/>
            </a:endParaRPr>
          </a:p>
        </p:txBody>
      </p:sp>
      <p:sp>
        <p:nvSpPr>
          <p:cNvPr id="1259" name="Google Shape;1259;p71"/>
          <p:cNvSpPr/>
          <p:nvPr/>
        </p:nvSpPr>
        <p:spPr>
          <a:xfrm>
            <a:off x="10168" y="3429002"/>
            <a:ext cx="2761634" cy="3077766"/>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Calibri"/>
                <a:ea typeface="Calibri"/>
                <a:cs typeface="Calibri"/>
                <a:sym typeface="Calibri"/>
              </a:rPr>
              <a:t>Disadvantage</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-Expensive </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-Require tight seal, Uncomfortable</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-Interfere with eating and drinking</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-Not suitable for long term use</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-Malfunction can cause CO2 buildup, suffocation</a:t>
            </a:r>
            <a:endParaRPr sz="1800">
              <a:solidFill>
                <a:srgbClr val="000000"/>
              </a:solidFill>
              <a:latin typeface="Calibri"/>
              <a:ea typeface="Calibri"/>
              <a:cs typeface="Calibri"/>
              <a:sym typeface="Calibri"/>
            </a:endParaRPr>
          </a:p>
        </p:txBody>
      </p:sp>
      <p:pic>
        <p:nvPicPr>
          <p:cNvPr id="1260" name="Google Shape;1260;p71"/>
          <p:cNvPicPr preferRelativeResize="0"/>
          <p:nvPr/>
        </p:nvPicPr>
        <p:blipFill rotWithShape="1">
          <a:blip r:embed="rId3">
            <a:alphaModFix/>
          </a:blip>
          <a:srcRect r="3581"/>
          <a:stretch/>
        </p:blipFill>
        <p:spPr>
          <a:xfrm>
            <a:off x="2890246" y="1016464"/>
            <a:ext cx="2982416" cy="4825072"/>
          </a:xfrm>
          <a:prstGeom prst="rect">
            <a:avLst/>
          </a:prstGeom>
          <a:noFill/>
          <a:ln>
            <a:noFill/>
          </a:ln>
        </p:spPr>
      </p:pic>
      <p:sp>
        <p:nvSpPr>
          <p:cNvPr id="1261" name="Google Shape;1261;p71"/>
          <p:cNvSpPr/>
          <p:nvPr/>
        </p:nvSpPr>
        <p:spPr>
          <a:xfrm>
            <a:off x="166848" y="1988841"/>
            <a:ext cx="2604953" cy="954107"/>
          </a:xfrm>
          <a:prstGeom prst="rect">
            <a:avLst/>
          </a:prstGeom>
          <a:solidFill>
            <a:srgbClr val="DDD9C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Calibri"/>
                <a:ea typeface="Calibri"/>
                <a:cs typeface="Calibri"/>
                <a:sym typeface="Calibri"/>
              </a:rPr>
              <a:t>Non re-breather mask</a:t>
            </a:r>
            <a:endParaRPr sz="2800">
              <a:solidFill>
                <a:srgbClr val="FF0000"/>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Shape 1265"/>
        <p:cNvGrpSpPr/>
        <p:nvPr/>
      </p:nvGrpSpPr>
      <p:grpSpPr>
        <a:xfrm>
          <a:off x="0" y="0"/>
          <a:ext cx="0" cy="0"/>
          <a:chOff x="0" y="0"/>
          <a:chExt cx="0" cy="0"/>
        </a:xfrm>
      </p:grpSpPr>
      <p:sp>
        <p:nvSpPr>
          <p:cNvPr id="1266" name="Google Shape;1266;p72"/>
          <p:cNvSpPr/>
          <p:nvPr/>
        </p:nvSpPr>
        <p:spPr>
          <a:xfrm>
            <a:off x="179512" y="115673"/>
            <a:ext cx="8208912"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4- Partial rebreathing mask with a reservoir bag 	</a:t>
            </a:r>
            <a:endParaRPr/>
          </a:p>
        </p:txBody>
      </p:sp>
      <p:sp>
        <p:nvSpPr>
          <p:cNvPr id="1267" name="Google Shape;1267;p72"/>
          <p:cNvSpPr/>
          <p:nvPr/>
        </p:nvSpPr>
        <p:spPr>
          <a:xfrm>
            <a:off x="51175" y="763155"/>
            <a:ext cx="8935525" cy="60016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 A </a:t>
            </a:r>
            <a:r>
              <a:rPr lang="en-US" sz="2400" i="1">
                <a:solidFill>
                  <a:schemeClr val="dk1"/>
                </a:solidFill>
                <a:latin typeface="Calibri"/>
                <a:ea typeface="Calibri"/>
                <a:cs typeface="Calibri"/>
                <a:sym typeface="Calibri"/>
              </a:rPr>
              <a:t>partial rebreathing mask with a reservoir bag </a:t>
            </a:r>
            <a:r>
              <a:rPr lang="en-US" sz="2400">
                <a:solidFill>
                  <a:schemeClr val="dk1"/>
                </a:solidFill>
                <a:latin typeface="Calibri"/>
                <a:ea typeface="Calibri"/>
                <a:cs typeface="Calibri"/>
                <a:sym typeface="Calibri"/>
              </a:rPr>
              <a:t>is a face mask that delivers moderate to high concentrations of oxygen.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-the mask have </a:t>
            </a:r>
            <a:r>
              <a:rPr lang="en-US" sz="2400">
                <a:solidFill>
                  <a:srgbClr val="FF0000"/>
                </a:solidFill>
                <a:latin typeface="Calibri"/>
                <a:ea typeface="Calibri"/>
                <a:cs typeface="Calibri"/>
                <a:sym typeface="Calibri"/>
              </a:rPr>
              <a:t>2 open exhalation ports </a:t>
            </a:r>
            <a:r>
              <a:rPr lang="en-US" sz="2400">
                <a:solidFill>
                  <a:schemeClr val="dk1"/>
                </a:solidFill>
                <a:latin typeface="Calibri"/>
                <a:ea typeface="Calibri"/>
                <a:cs typeface="Calibri"/>
                <a:sym typeface="Calibri"/>
              </a:rPr>
              <a:t>and contain a </a:t>
            </a:r>
            <a:r>
              <a:rPr lang="en-US" sz="2400">
                <a:solidFill>
                  <a:srgbClr val="FF0000"/>
                </a:solidFill>
                <a:latin typeface="Calibri"/>
                <a:ea typeface="Calibri"/>
                <a:cs typeface="Calibri"/>
                <a:sym typeface="Calibri"/>
              </a:rPr>
              <a:t>valveless oxygen reservoir bag</a:t>
            </a:r>
            <a:r>
              <a:rPr lang="en-US" sz="24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 Some exhaled gas can mix with reservoir gas, although most exhaled gas exits the mask via the exhalation ports .  </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-Through these same ports, room air is entrained, and the partial rebreather mask can provide </a:t>
            </a:r>
            <a:r>
              <a:rPr lang="en-US" sz="2400">
                <a:solidFill>
                  <a:srgbClr val="FF0000"/>
                </a:solidFill>
                <a:latin typeface="Calibri"/>
                <a:ea typeface="Calibri"/>
                <a:cs typeface="Calibri"/>
                <a:sym typeface="Calibri"/>
              </a:rPr>
              <a:t>FIO 2 up to 0.60</a:t>
            </a:r>
            <a:r>
              <a:rPr lang="en-US" sz="2400">
                <a:solidFill>
                  <a:schemeClr val="dk1"/>
                </a:solidFill>
                <a:latin typeface="Calibri"/>
                <a:ea typeface="Calibri"/>
                <a:cs typeface="Calibri"/>
                <a:sym typeface="Calibri"/>
              </a:rPr>
              <a:t>, for as long as oxygen flow is adequate to keep the bag from collapsing (</a:t>
            </a:r>
            <a:r>
              <a:rPr lang="en-US" sz="2400">
                <a:solidFill>
                  <a:srgbClr val="FF0000"/>
                </a:solidFill>
                <a:latin typeface="Calibri"/>
                <a:ea typeface="Calibri"/>
                <a:cs typeface="Calibri"/>
                <a:sym typeface="Calibri"/>
              </a:rPr>
              <a:t>typically 10-15 L/ min</a:t>
            </a:r>
            <a:r>
              <a:rPr lang="en-US" sz="2400">
                <a:solidFill>
                  <a:schemeClr val="dk1"/>
                </a:solidFill>
                <a:latin typeface="Calibri"/>
                <a:ea typeface="Calibri"/>
                <a:cs typeface="Calibri"/>
                <a:sym typeface="Calibri"/>
              </a:rPr>
              <a:t>). As with nasal cannulas, smaller children with smaller tidal volumes entrain less room air, and their Fio2 values will be higher.</a:t>
            </a:r>
            <a:endParaRPr/>
          </a:p>
          <a:p>
            <a:pPr marL="0" marR="0" lvl="0" indent="0" algn="l" rtl="0">
              <a:spcBef>
                <a:spcPts val="0"/>
              </a:spcBef>
              <a:spcAft>
                <a:spcPts val="0"/>
              </a:spcAft>
              <a:buNone/>
            </a:pPr>
            <a:r>
              <a:rPr lang="en-US" sz="2400">
                <a:solidFill>
                  <a:srgbClr val="FF0000"/>
                </a:solidFill>
                <a:latin typeface="Calibri"/>
                <a:ea typeface="Calibri"/>
                <a:cs typeface="Calibri"/>
                <a:sym typeface="Calibri"/>
              </a:rPr>
              <a:t>- Frequent inspection </a:t>
            </a:r>
            <a:r>
              <a:rPr lang="en-US" sz="2400">
                <a:solidFill>
                  <a:schemeClr val="dk1"/>
                </a:solidFill>
                <a:latin typeface="Calibri"/>
                <a:ea typeface="Calibri"/>
                <a:cs typeface="Calibri"/>
                <a:sym typeface="Calibri"/>
              </a:rPr>
              <a:t>of the reservoir bag is required to ensure that it remains inflated; if it is </a:t>
            </a:r>
            <a:r>
              <a:rPr lang="en-US" sz="2400">
                <a:solidFill>
                  <a:srgbClr val="FF0000"/>
                </a:solidFill>
                <a:latin typeface="Calibri"/>
                <a:ea typeface="Calibri"/>
                <a:cs typeface="Calibri"/>
                <a:sym typeface="Calibri"/>
              </a:rPr>
              <a:t>deflated, exhaled air collects in it</a:t>
            </a:r>
            <a:r>
              <a:rPr lang="en-US" sz="2400">
                <a:solidFill>
                  <a:schemeClr val="dk1"/>
                </a:solidFill>
                <a:latin typeface="Calibri"/>
                <a:ea typeface="Calibri"/>
                <a:cs typeface="Calibri"/>
                <a:sym typeface="Calibri"/>
              </a:rPr>
              <a:t>, which results in the child rebreathing large amounts of exhaled carbon dioxide.</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 The delivered oxygen percentage varies, depending on the rate and depth of the child's breathing.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Shape 1271"/>
        <p:cNvGrpSpPr/>
        <p:nvPr/>
      </p:nvGrpSpPr>
      <p:grpSpPr>
        <a:xfrm>
          <a:off x="0" y="0"/>
          <a:ext cx="0" cy="0"/>
          <a:chOff x="0" y="0"/>
          <a:chExt cx="0" cy="0"/>
        </a:xfrm>
      </p:grpSpPr>
      <p:pic>
        <p:nvPicPr>
          <p:cNvPr id="1272" name="Google Shape;1272;p73"/>
          <p:cNvPicPr preferRelativeResize="0"/>
          <p:nvPr/>
        </p:nvPicPr>
        <p:blipFill rotWithShape="1">
          <a:blip r:embed="rId3">
            <a:alphaModFix/>
          </a:blip>
          <a:srcRect/>
          <a:stretch/>
        </p:blipFill>
        <p:spPr>
          <a:xfrm>
            <a:off x="4237038" y="11214"/>
            <a:ext cx="4906963" cy="6858000"/>
          </a:xfrm>
          <a:prstGeom prst="rect">
            <a:avLst/>
          </a:prstGeom>
          <a:noFill/>
          <a:ln>
            <a:noFill/>
          </a:ln>
        </p:spPr>
      </p:pic>
      <p:pic>
        <p:nvPicPr>
          <p:cNvPr id="1273" name="Google Shape;1273;p73"/>
          <p:cNvPicPr preferRelativeResize="0"/>
          <p:nvPr/>
        </p:nvPicPr>
        <p:blipFill rotWithShape="1">
          <a:blip r:embed="rId4">
            <a:alphaModFix/>
          </a:blip>
          <a:srcRect l="8231" r="11629"/>
          <a:stretch/>
        </p:blipFill>
        <p:spPr>
          <a:xfrm>
            <a:off x="82133" y="2095500"/>
            <a:ext cx="4154905" cy="47625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Shape 1277"/>
        <p:cNvGrpSpPr/>
        <p:nvPr/>
      </p:nvGrpSpPr>
      <p:grpSpPr>
        <a:xfrm>
          <a:off x="0" y="0"/>
          <a:ext cx="0" cy="0"/>
          <a:chOff x="0" y="0"/>
          <a:chExt cx="0" cy="0"/>
        </a:xfrm>
      </p:grpSpPr>
      <p:sp>
        <p:nvSpPr>
          <p:cNvPr id="1278" name="Google Shape;1278;p74"/>
          <p:cNvSpPr/>
          <p:nvPr/>
        </p:nvSpPr>
        <p:spPr>
          <a:xfrm>
            <a:off x="179512" y="260651"/>
            <a:ext cx="4608512" cy="67403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5- Oxygen tent</a:t>
            </a:r>
            <a:endParaRPr/>
          </a:p>
          <a:p>
            <a:pPr marL="0" marR="0" lvl="0" indent="0" algn="l" rtl="0">
              <a:spcBef>
                <a:spcPts val="0"/>
              </a:spcBef>
              <a:spcAft>
                <a:spcPts val="0"/>
              </a:spcAft>
              <a:buNone/>
            </a:pPr>
            <a:endParaRPr sz="4000" b="1">
              <a:solidFill>
                <a:srgbClr val="000000"/>
              </a:solidFill>
              <a:latin typeface="Calibri"/>
              <a:ea typeface="Calibri"/>
              <a:cs typeface="Calibri"/>
              <a:sym typeface="Calibri"/>
            </a:endParaRPr>
          </a:p>
          <a:p>
            <a:pPr marL="0" marR="0" lvl="0" indent="0" algn="l" rtl="0">
              <a:spcBef>
                <a:spcPts val="0"/>
              </a:spcBef>
              <a:spcAft>
                <a:spcPts val="0"/>
              </a:spcAft>
              <a:buNone/>
            </a:pPr>
            <a:r>
              <a:rPr lang="en-US" sz="2400">
                <a:solidFill>
                  <a:srgbClr val="000000"/>
                </a:solidFill>
                <a:latin typeface="Calibri"/>
                <a:ea typeface="Calibri"/>
                <a:cs typeface="Calibri"/>
                <a:sym typeface="Calibri"/>
              </a:rPr>
              <a:t>-Oxygen tents and hoods can provide </a:t>
            </a:r>
            <a:r>
              <a:rPr lang="en-US" sz="2400" b="1">
                <a:solidFill>
                  <a:srgbClr val="000000"/>
                </a:solidFill>
                <a:latin typeface="Calibri"/>
                <a:ea typeface="Calibri"/>
                <a:cs typeface="Calibri"/>
                <a:sym typeface="Calibri"/>
              </a:rPr>
              <a:t>high concentrations of humidified oxygen</a:t>
            </a:r>
            <a:r>
              <a:rPr lang="en-US" sz="2400">
                <a:solidFill>
                  <a:srgbClr val="000000"/>
                </a:solidFill>
                <a:latin typeface="Calibri"/>
                <a:ea typeface="Calibri"/>
                <a:cs typeface="Calibri"/>
                <a:sym typeface="Calibri"/>
              </a:rPr>
              <a:t>, which is </a:t>
            </a:r>
            <a:r>
              <a:rPr lang="en-US" sz="2400">
                <a:solidFill>
                  <a:srgbClr val="FF0000"/>
                </a:solidFill>
                <a:latin typeface="Calibri"/>
                <a:ea typeface="Calibri"/>
                <a:cs typeface="Calibri"/>
                <a:sym typeface="Calibri"/>
              </a:rPr>
              <a:t>useful in a child with airway inflammation, epiglottitis (croup), or other respiratory tract infections.</a:t>
            </a:r>
            <a:endParaRPr/>
          </a:p>
          <a:p>
            <a:pPr marL="0" marR="0" lvl="0" indent="0" algn="l" rtl="0">
              <a:spcBef>
                <a:spcPts val="0"/>
              </a:spcBef>
              <a:spcAft>
                <a:spcPts val="0"/>
              </a:spcAft>
              <a:buNone/>
            </a:pPr>
            <a:endParaRPr sz="2400" b="1">
              <a:solidFill>
                <a:srgbClr val="000000"/>
              </a:solidFill>
              <a:latin typeface="Calibri"/>
              <a:ea typeface="Calibri"/>
              <a:cs typeface="Calibri"/>
              <a:sym typeface="Calibri"/>
            </a:endParaRPr>
          </a:p>
          <a:p>
            <a:pPr marL="0" marR="0" lvl="0" indent="0" algn="l" rtl="0">
              <a:spcBef>
                <a:spcPts val="0"/>
              </a:spcBef>
              <a:spcAft>
                <a:spcPts val="0"/>
              </a:spcAft>
              <a:buNone/>
            </a:pPr>
            <a:r>
              <a:rPr lang="en-US" sz="2400">
                <a:solidFill>
                  <a:srgbClr val="000000"/>
                </a:solidFill>
                <a:latin typeface="Calibri"/>
                <a:ea typeface="Calibri"/>
                <a:cs typeface="Calibri"/>
                <a:sym typeface="Calibri"/>
              </a:rPr>
              <a:t>-Clear plastic sheet that cover child’s upper body</a:t>
            </a:r>
            <a:endParaRPr/>
          </a:p>
          <a:p>
            <a:pPr marL="0" marR="0" lvl="0" indent="0" algn="l" rtl="0">
              <a:spcBef>
                <a:spcPts val="0"/>
              </a:spcBef>
              <a:spcAft>
                <a:spcPts val="0"/>
              </a:spcAft>
              <a:buNone/>
            </a:pPr>
            <a:r>
              <a:rPr lang="en-US" sz="2400">
                <a:solidFill>
                  <a:srgbClr val="000000"/>
                </a:solidFill>
                <a:latin typeface="Calibri"/>
                <a:ea typeface="Calibri"/>
                <a:cs typeface="Calibri"/>
                <a:sym typeface="Calibri"/>
              </a:rPr>
              <a:t>-FiO2 50%</a:t>
            </a:r>
            <a:endParaRPr/>
          </a:p>
          <a:p>
            <a:pPr marL="0" marR="0" lvl="0" indent="0" algn="l" rtl="0">
              <a:spcBef>
                <a:spcPts val="0"/>
              </a:spcBef>
              <a:spcAft>
                <a:spcPts val="0"/>
              </a:spcAft>
              <a:buNone/>
            </a:pPr>
            <a:r>
              <a:rPr lang="en-US" sz="2400">
                <a:solidFill>
                  <a:srgbClr val="000000"/>
                </a:solidFill>
                <a:latin typeface="Calibri"/>
                <a:ea typeface="Calibri"/>
                <a:cs typeface="Calibri"/>
                <a:sym typeface="Calibri"/>
              </a:rPr>
              <a:t>-Not reliable</a:t>
            </a:r>
            <a:endParaRPr/>
          </a:p>
          <a:p>
            <a:pPr marL="0" marR="0" lvl="0" indent="0" algn="l" rtl="0">
              <a:spcBef>
                <a:spcPts val="0"/>
              </a:spcBef>
              <a:spcAft>
                <a:spcPts val="0"/>
              </a:spcAft>
              <a:buNone/>
            </a:pPr>
            <a:r>
              <a:rPr lang="en-US" sz="2400">
                <a:solidFill>
                  <a:srgbClr val="000000"/>
                </a:solidFill>
                <a:latin typeface="Calibri"/>
                <a:ea typeface="Calibri"/>
                <a:cs typeface="Calibri"/>
                <a:sym typeface="Calibri"/>
              </a:rPr>
              <a:t>-Limit access to patient</a:t>
            </a:r>
            <a:endParaRPr/>
          </a:p>
          <a:p>
            <a:pPr marL="0" marR="0" lvl="0" indent="0" algn="l" rtl="0">
              <a:spcBef>
                <a:spcPts val="0"/>
              </a:spcBef>
              <a:spcAft>
                <a:spcPts val="0"/>
              </a:spcAft>
              <a:buNone/>
            </a:pPr>
            <a:r>
              <a:rPr lang="en-US" sz="2400">
                <a:solidFill>
                  <a:srgbClr val="000000"/>
                </a:solidFill>
                <a:latin typeface="Calibri"/>
                <a:ea typeface="Calibri"/>
                <a:cs typeface="Calibri"/>
                <a:sym typeface="Calibri"/>
              </a:rPr>
              <a:t>-Not useful in emergency situations</a:t>
            </a:r>
            <a:endParaRPr/>
          </a:p>
          <a:p>
            <a:pPr marL="0" marR="0" lvl="0" indent="0" algn="l" rtl="0">
              <a:spcBef>
                <a:spcPts val="0"/>
              </a:spcBef>
              <a:spcAft>
                <a:spcPts val="0"/>
              </a:spcAft>
              <a:buNone/>
            </a:pPr>
            <a:endParaRPr sz="4000" b="1">
              <a:solidFill>
                <a:schemeClr val="dk1"/>
              </a:solidFill>
              <a:latin typeface="Calibri"/>
              <a:ea typeface="Calibri"/>
              <a:cs typeface="Calibri"/>
              <a:sym typeface="Calibri"/>
            </a:endParaRPr>
          </a:p>
        </p:txBody>
      </p:sp>
      <p:pic>
        <p:nvPicPr>
          <p:cNvPr id="1279" name="Google Shape;1279;p74"/>
          <p:cNvPicPr preferRelativeResize="0"/>
          <p:nvPr/>
        </p:nvPicPr>
        <p:blipFill rotWithShape="1">
          <a:blip r:embed="rId3">
            <a:alphaModFix/>
          </a:blip>
          <a:srcRect/>
          <a:stretch/>
        </p:blipFill>
        <p:spPr>
          <a:xfrm>
            <a:off x="4932040" y="476672"/>
            <a:ext cx="3828330" cy="3058666"/>
          </a:xfrm>
          <a:prstGeom prst="rect">
            <a:avLst/>
          </a:prstGeom>
          <a:noFill/>
          <a:ln>
            <a:noFill/>
          </a:ln>
        </p:spPr>
      </p:pic>
      <p:pic>
        <p:nvPicPr>
          <p:cNvPr id="1280" name="Google Shape;1280;p74"/>
          <p:cNvPicPr preferRelativeResize="0"/>
          <p:nvPr/>
        </p:nvPicPr>
        <p:blipFill rotWithShape="1">
          <a:blip r:embed="rId4">
            <a:alphaModFix/>
          </a:blip>
          <a:srcRect/>
          <a:stretch/>
        </p:blipFill>
        <p:spPr>
          <a:xfrm>
            <a:off x="4932040" y="3651771"/>
            <a:ext cx="3579763" cy="267553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A50BC-A752-FC12-4573-8C7BD3948DD0}"/>
              </a:ext>
            </a:extLst>
          </p:cNvPr>
          <p:cNvSpPr>
            <a:spLocks noGrp="1"/>
          </p:cNvSpPr>
          <p:nvPr>
            <p:ph type="title"/>
          </p:nvPr>
        </p:nvSpPr>
        <p:spPr/>
        <p:txBody>
          <a:bodyPr/>
          <a:lstStyle/>
          <a:p>
            <a:pPr algn="ctr"/>
            <a:r>
              <a:rPr lang="en-US" b="1" dirty="0">
                <a:latin typeface="BIG CASLON MEDIUM" panose="02000603090000020003" pitchFamily="2" charset="-79"/>
                <a:cs typeface="BIG CASLON MEDIUM" panose="02000603090000020003" pitchFamily="2" charset="-79"/>
              </a:rPr>
              <a:t>Type 1 vs Type 2</a:t>
            </a:r>
          </a:p>
        </p:txBody>
      </p:sp>
      <p:graphicFrame>
        <p:nvGraphicFramePr>
          <p:cNvPr id="4" name="Content Placeholder 3">
            <a:extLst>
              <a:ext uri="{FF2B5EF4-FFF2-40B4-BE49-F238E27FC236}">
                <a16:creationId xmlns:a16="http://schemas.microsoft.com/office/drawing/2014/main" id="{8A30789B-4BC5-2A9B-3F17-6D2450287FE9}"/>
              </a:ext>
            </a:extLst>
          </p:cNvPr>
          <p:cNvGraphicFramePr>
            <a:graphicFrameLocks noGrp="1"/>
          </p:cNvGraphicFramePr>
          <p:nvPr>
            <p:ph idx="4294967295"/>
          </p:nvPr>
        </p:nvGraphicFramePr>
        <p:xfrm>
          <a:off x="0" y="2019300"/>
          <a:ext cx="8467725" cy="3514724"/>
        </p:xfrm>
        <a:graphic>
          <a:graphicData uri="http://schemas.openxmlformats.org/drawingml/2006/table">
            <a:tbl>
              <a:tblPr firstRow="1" bandRow="1">
                <a:tableStyleId>{69CF1AB2-1976-4502-BF36-3FF5EA218861}</a:tableStyleId>
              </a:tblPr>
              <a:tblGrid>
                <a:gridCol w="2822575">
                  <a:extLst>
                    <a:ext uri="{9D8B030D-6E8A-4147-A177-3AD203B41FA5}">
                      <a16:colId xmlns:a16="http://schemas.microsoft.com/office/drawing/2014/main" val="3409788620"/>
                    </a:ext>
                  </a:extLst>
                </a:gridCol>
                <a:gridCol w="2822575">
                  <a:extLst>
                    <a:ext uri="{9D8B030D-6E8A-4147-A177-3AD203B41FA5}">
                      <a16:colId xmlns:a16="http://schemas.microsoft.com/office/drawing/2014/main" val="130306745"/>
                    </a:ext>
                  </a:extLst>
                </a:gridCol>
                <a:gridCol w="2822575">
                  <a:extLst>
                    <a:ext uri="{9D8B030D-6E8A-4147-A177-3AD203B41FA5}">
                      <a16:colId xmlns:a16="http://schemas.microsoft.com/office/drawing/2014/main" val="105611847"/>
                    </a:ext>
                  </a:extLst>
                </a:gridCol>
              </a:tblGrid>
              <a:tr h="746943">
                <a:tc>
                  <a:txBody>
                    <a:bodyPr/>
                    <a:lstStyle/>
                    <a:p>
                      <a:pPr algn="ctr"/>
                      <a:r>
                        <a:rPr lang="en-US" sz="1400" dirty="0">
                          <a:solidFill>
                            <a:schemeClr val="tx1"/>
                          </a:solidFill>
                          <a:latin typeface="Big Caslon Medium" panose="02000603090000020003" pitchFamily="2" charset="-79"/>
                          <a:cs typeface="Big Caslon Medium" panose="02000603090000020003" pitchFamily="2" charset="-79"/>
                        </a:rPr>
                        <a:t>Type</a:t>
                      </a:r>
                    </a:p>
                  </a:txBody>
                  <a:tcPr marL="68580" marR="68580" marT="34290" marB="34290"/>
                </a:tc>
                <a:tc>
                  <a:txBody>
                    <a:bodyPr/>
                    <a:lstStyle/>
                    <a:p>
                      <a:pPr algn="ctr" rtl="0" fontAlgn="t">
                        <a:spcBef>
                          <a:spcPts val="0"/>
                        </a:spcBef>
                        <a:spcAft>
                          <a:spcPts val="0"/>
                        </a:spcAft>
                      </a:pPr>
                      <a:r>
                        <a:rPr lang="en-US" sz="1400" b="1" u="none" strike="noStrike" dirty="0">
                          <a:solidFill>
                            <a:schemeClr val="tx1"/>
                          </a:solidFill>
                          <a:effectLst/>
                          <a:latin typeface="BIG CASLON MEDIUM" panose="02000603090000020003" pitchFamily="2" charset="-79"/>
                          <a:cs typeface="BIG CASLON MEDIUM" panose="02000603090000020003" pitchFamily="2" charset="-79"/>
                        </a:rPr>
                        <a:t>Type 1 (hypoxemic respiratory failure)</a:t>
                      </a:r>
                      <a:endParaRPr lang="en-US" sz="1400" dirty="0">
                        <a:solidFill>
                          <a:schemeClr val="tx1"/>
                        </a:solidFill>
                        <a:effectLst/>
                        <a:latin typeface="Big Caslon Medium" panose="02000603090000020003" pitchFamily="2" charset="-79"/>
                        <a:cs typeface="Big Caslon Medium" panose="02000603090000020003" pitchFamily="2" charset="-79"/>
                      </a:endParaRPr>
                    </a:p>
                  </a:txBody>
                  <a:tcPr marL="85725" marR="85725" marT="57150" marB="57150"/>
                </a:tc>
                <a:tc>
                  <a:txBody>
                    <a:bodyPr/>
                    <a:lstStyle/>
                    <a:p>
                      <a:pPr algn="ctr" rtl="0" fontAlgn="t">
                        <a:spcBef>
                          <a:spcPts val="0"/>
                        </a:spcBef>
                        <a:spcAft>
                          <a:spcPts val="0"/>
                        </a:spcAft>
                      </a:pPr>
                      <a:r>
                        <a:rPr lang="en-US" sz="1400" b="1" u="none" strike="noStrike">
                          <a:solidFill>
                            <a:schemeClr val="tx1"/>
                          </a:solidFill>
                          <a:effectLst/>
                          <a:latin typeface="BIG CASLON MEDIUM" panose="02000603090000020003" pitchFamily="2" charset="-79"/>
                          <a:cs typeface="BIG CASLON MEDIUM" panose="02000603090000020003" pitchFamily="2" charset="-79"/>
                        </a:rPr>
                        <a:t>Type 2 (hypercapnic respiratory failure)</a:t>
                      </a:r>
                      <a:endParaRPr lang="en-US" sz="1400">
                        <a:solidFill>
                          <a:schemeClr val="tx1"/>
                        </a:solidFill>
                        <a:effectLst/>
                        <a:latin typeface="Big Caslon Medium" panose="02000603090000020003" pitchFamily="2" charset="-79"/>
                        <a:cs typeface="Big Caslon Medium" panose="02000603090000020003" pitchFamily="2" charset="-79"/>
                      </a:endParaRPr>
                    </a:p>
                  </a:txBody>
                  <a:tcPr marL="85725" marR="85725" marT="57150" marB="57150"/>
                </a:tc>
                <a:extLst>
                  <a:ext uri="{0D108BD9-81ED-4DB2-BD59-A6C34878D82A}">
                    <a16:rowId xmlns:a16="http://schemas.microsoft.com/office/drawing/2014/main" val="1939348873"/>
                  </a:ext>
                </a:extLst>
              </a:tr>
              <a:tr h="1273895">
                <a:tc>
                  <a:txBody>
                    <a:bodyPr/>
                    <a:lstStyle/>
                    <a:p>
                      <a:pPr algn="ctr" rtl="0" fontAlgn="t">
                        <a:spcBef>
                          <a:spcPts val="0"/>
                        </a:spcBef>
                        <a:spcAft>
                          <a:spcPts val="0"/>
                        </a:spcAft>
                      </a:pPr>
                      <a:r>
                        <a:rPr lang="en-US" sz="1400" b="1" u="none" strike="noStrike" dirty="0">
                          <a:solidFill>
                            <a:schemeClr val="tx1"/>
                          </a:solidFill>
                          <a:effectLst/>
                          <a:latin typeface="BIG CASLON MEDIUM" panose="02000603090000020003" pitchFamily="2" charset="-79"/>
                          <a:cs typeface="BIG CASLON MEDIUM" panose="02000603090000020003" pitchFamily="2" charset="-79"/>
                        </a:rPr>
                        <a:t>Definition</a:t>
                      </a:r>
                      <a:endParaRPr lang="en-US" sz="1400" dirty="0">
                        <a:solidFill>
                          <a:schemeClr val="tx1"/>
                        </a:solidFill>
                        <a:effectLst/>
                        <a:latin typeface="Big Caslon Medium" panose="02000603090000020003" pitchFamily="2" charset="-79"/>
                        <a:cs typeface="Big Caslon Medium" panose="02000603090000020003" pitchFamily="2" charset="-79"/>
                      </a:endParaRPr>
                    </a:p>
                  </a:txBody>
                  <a:tcPr marL="85725" marR="85725" marT="57150" marB="57150"/>
                </a:tc>
                <a:tc>
                  <a:txBody>
                    <a:bodyPr/>
                    <a:lstStyle/>
                    <a:p>
                      <a:pPr marL="152400" rtl="0" fontAlgn="base">
                        <a:spcBef>
                          <a:spcPts val="0"/>
                        </a:spcBef>
                        <a:spcAft>
                          <a:spcPts val="0"/>
                        </a:spcAft>
                        <a:buFont typeface="Arial" panose="020B0604020202020204" pitchFamily="34" charset="0"/>
                        <a:buChar char="•"/>
                      </a:pPr>
                      <a:r>
                        <a:rPr lang="en-US" sz="1400" b="0" u="sng" strike="noStrike" dirty="0">
                          <a:solidFill>
                            <a:schemeClr val="tx1"/>
                          </a:solidFill>
                          <a:effectLst/>
                          <a:latin typeface="Big Caslon Medium" panose="02000603090000020003" pitchFamily="2" charset="-79"/>
                          <a:cs typeface="Big Caslon Medium" panose="02000603090000020003" pitchFamily="2" charset="-79"/>
                          <a:hlinkClick r:id="rId2">
                            <a:extLst>
                              <a:ext uri="{A12FA001-AC4F-418D-AE19-62706E023703}">
                                <ahyp:hlinkClr xmlns:ahyp="http://schemas.microsoft.com/office/drawing/2018/hyperlinkcolor" val="tx"/>
                              </a:ext>
                            </a:extLst>
                          </a:hlinkClick>
                        </a:rPr>
                        <a:t>Respiratory failure</a:t>
                      </a:r>
                      <a:r>
                        <a:rPr lang="en-US" sz="1400" b="0" u="none" strike="noStrike" dirty="0">
                          <a:solidFill>
                            <a:schemeClr val="tx1"/>
                          </a:solidFill>
                          <a:effectLst/>
                          <a:latin typeface="Big Caslon Medium" panose="02000603090000020003" pitchFamily="2" charset="-79"/>
                          <a:cs typeface="Big Caslon Medium" panose="02000603090000020003" pitchFamily="2" charset="-79"/>
                        </a:rPr>
                        <a:t> characterized by </a:t>
                      </a:r>
                      <a:r>
                        <a:rPr lang="en-US" sz="1400" b="0" u="sng" strike="noStrike" dirty="0">
                          <a:solidFill>
                            <a:schemeClr val="tx1"/>
                          </a:solidFill>
                          <a:effectLst/>
                          <a:latin typeface="Big Caslon Medium" panose="02000603090000020003" pitchFamily="2" charset="-79"/>
                          <a:cs typeface="Big Caslon Medium" panose="02000603090000020003" pitchFamily="2" charset="-79"/>
                          <a:hlinkClick r:id="rId3">
                            <a:extLst>
                              <a:ext uri="{A12FA001-AC4F-418D-AE19-62706E023703}">
                                <ahyp:hlinkClr xmlns:ahyp="http://schemas.microsoft.com/office/drawing/2018/hyperlinkcolor" val="tx"/>
                              </a:ext>
                            </a:extLst>
                          </a:hlinkClick>
                        </a:rPr>
                        <a:t>hypoxemia</a:t>
                      </a:r>
                      <a:r>
                        <a:rPr lang="en-US" sz="1400" b="0" u="none" strike="noStrike" dirty="0">
                          <a:solidFill>
                            <a:schemeClr val="tx1"/>
                          </a:solidFill>
                          <a:effectLst/>
                          <a:latin typeface="Big Caslon Medium" panose="02000603090000020003" pitchFamily="2" charset="-79"/>
                          <a:cs typeface="Big Caslon Medium" panose="02000603090000020003" pitchFamily="2" charset="-79"/>
                        </a:rPr>
                        <a:t> and </a:t>
                      </a:r>
                      <a:r>
                        <a:rPr lang="en-US" sz="1400" b="0" u="sng" strike="noStrike" dirty="0">
                          <a:solidFill>
                            <a:schemeClr val="tx1"/>
                          </a:solidFill>
                          <a:effectLst/>
                          <a:latin typeface="Big Caslon Medium" panose="02000603090000020003" pitchFamily="2" charset="-79"/>
                          <a:cs typeface="Big Caslon Medium" panose="02000603090000020003" pitchFamily="2" charset="-79"/>
                        </a:rPr>
                        <a:t>normocapnia</a:t>
                      </a:r>
                      <a:r>
                        <a:rPr lang="en-US" sz="1400" b="0" u="none" strike="noStrike" dirty="0">
                          <a:solidFill>
                            <a:schemeClr val="tx1"/>
                          </a:solidFill>
                          <a:effectLst/>
                          <a:latin typeface="Big Caslon Medium" panose="02000603090000020003" pitchFamily="2" charset="-79"/>
                          <a:cs typeface="Big Caslon Medium" panose="02000603090000020003" pitchFamily="2" charset="-79"/>
                        </a:rPr>
                        <a:t> or </a:t>
                      </a:r>
                      <a:r>
                        <a:rPr lang="en-US" sz="1400" b="0" u="sng" strike="noStrike" dirty="0">
                          <a:solidFill>
                            <a:schemeClr val="tx1"/>
                          </a:solidFill>
                          <a:effectLst/>
                          <a:latin typeface="Big Caslon Medium" panose="02000603090000020003" pitchFamily="2" charset="-79"/>
                          <a:cs typeface="Big Caslon Medium" panose="02000603090000020003" pitchFamily="2" charset="-79"/>
                        </a:rPr>
                        <a:t>hypocapnia</a:t>
                      </a:r>
                      <a:r>
                        <a:rPr lang="en-US" sz="1400" b="0" u="none" strike="noStrike" dirty="0">
                          <a:solidFill>
                            <a:schemeClr val="tx1"/>
                          </a:solidFill>
                          <a:effectLst/>
                          <a:latin typeface="Big Caslon Medium" panose="02000603090000020003" pitchFamily="2" charset="-79"/>
                          <a:cs typeface="Big Caslon Medium" panose="02000603090000020003" pitchFamily="2" charset="-79"/>
                        </a:rPr>
                        <a:t> on </a:t>
                      </a:r>
                      <a:r>
                        <a:rPr lang="en-US" sz="1400" b="0" u="sng" strike="noStrike" dirty="0">
                          <a:solidFill>
                            <a:schemeClr val="tx1"/>
                          </a:solidFill>
                          <a:effectLst/>
                          <a:latin typeface="Big Caslon Medium" panose="02000603090000020003" pitchFamily="2" charset="-79"/>
                          <a:cs typeface="Big Caslon Medium" panose="02000603090000020003" pitchFamily="2" charset="-79"/>
                          <a:hlinkClick r:id="rId4">
                            <a:extLst>
                              <a:ext uri="{A12FA001-AC4F-418D-AE19-62706E023703}">
                                <ahyp:hlinkClr xmlns:ahyp="http://schemas.microsoft.com/office/drawing/2018/hyperlinkcolor" val="tx"/>
                              </a:ext>
                            </a:extLst>
                          </a:hlinkClick>
                        </a:rPr>
                        <a:t>arterial blood gas analysis</a:t>
                      </a:r>
                      <a:endParaRPr lang="en-US" sz="1400" b="0" i="0" u="none" strike="noStrike" dirty="0">
                        <a:solidFill>
                          <a:schemeClr val="tx1"/>
                        </a:solidFill>
                        <a:effectLst/>
                        <a:latin typeface="Big Caslon Medium" panose="02000603090000020003" pitchFamily="2" charset="-79"/>
                        <a:cs typeface="Big Caslon Medium" panose="02000603090000020003" pitchFamily="2" charset="-79"/>
                      </a:endParaRPr>
                    </a:p>
                  </a:txBody>
                  <a:tcPr marL="85725" marR="85725" marT="57150" marB="57150"/>
                </a:tc>
                <a:tc>
                  <a:txBody>
                    <a:bodyPr/>
                    <a:lstStyle/>
                    <a:p>
                      <a:pPr marL="152400" rtl="0" fontAlgn="base">
                        <a:spcBef>
                          <a:spcPts val="0"/>
                        </a:spcBef>
                        <a:spcAft>
                          <a:spcPts val="0"/>
                        </a:spcAft>
                        <a:buFont typeface="Arial" panose="020B0604020202020204" pitchFamily="34" charset="0"/>
                        <a:buChar char="•"/>
                      </a:pPr>
                      <a:r>
                        <a:rPr lang="en-US" sz="1400" b="0" u="sng" strike="noStrike">
                          <a:solidFill>
                            <a:schemeClr val="tx1"/>
                          </a:solidFill>
                          <a:effectLst/>
                          <a:latin typeface="Big Caslon Medium" panose="02000603090000020003" pitchFamily="2" charset="-79"/>
                          <a:cs typeface="Big Caslon Medium" panose="02000603090000020003" pitchFamily="2" charset="-79"/>
                          <a:hlinkClick r:id="rId2">
                            <a:extLst>
                              <a:ext uri="{A12FA001-AC4F-418D-AE19-62706E023703}">
                                <ahyp:hlinkClr xmlns:ahyp="http://schemas.microsoft.com/office/drawing/2018/hyperlinkcolor" val="tx"/>
                              </a:ext>
                            </a:extLst>
                          </a:hlinkClick>
                        </a:rPr>
                        <a:t>Respiratory failure</a:t>
                      </a:r>
                      <a:r>
                        <a:rPr lang="en-US" sz="1400" b="0" u="none" strike="noStrike">
                          <a:solidFill>
                            <a:schemeClr val="tx1"/>
                          </a:solidFill>
                          <a:effectLst/>
                          <a:latin typeface="Big Caslon Medium" panose="02000603090000020003" pitchFamily="2" charset="-79"/>
                          <a:cs typeface="Big Caslon Medium" panose="02000603090000020003" pitchFamily="2" charset="-79"/>
                        </a:rPr>
                        <a:t> characterized by </a:t>
                      </a:r>
                      <a:r>
                        <a:rPr lang="en-US" sz="1400" b="0" u="sng" strike="noStrike">
                          <a:solidFill>
                            <a:schemeClr val="tx1"/>
                          </a:solidFill>
                          <a:effectLst/>
                          <a:latin typeface="Big Caslon Medium" panose="02000603090000020003" pitchFamily="2" charset="-79"/>
                          <a:cs typeface="Big Caslon Medium" panose="02000603090000020003" pitchFamily="2" charset="-79"/>
                        </a:rPr>
                        <a:t>hypercapnia</a:t>
                      </a:r>
                      <a:r>
                        <a:rPr lang="en-US" sz="1400" b="0" u="none" strike="noStrike">
                          <a:solidFill>
                            <a:schemeClr val="tx1"/>
                          </a:solidFill>
                          <a:effectLst/>
                          <a:latin typeface="Big Caslon Medium" panose="02000603090000020003" pitchFamily="2" charset="-79"/>
                          <a:cs typeface="Big Caslon Medium" panose="02000603090000020003" pitchFamily="2" charset="-79"/>
                        </a:rPr>
                        <a:t> and </a:t>
                      </a:r>
                      <a:r>
                        <a:rPr lang="en-US" sz="1400" b="0" u="sng" strike="noStrike">
                          <a:solidFill>
                            <a:schemeClr val="tx1"/>
                          </a:solidFill>
                          <a:effectLst/>
                          <a:latin typeface="Big Caslon Medium" panose="02000603090000020003" pitchFamily="2" charset="-79"/>
                          <a:cs typeface="Big Caslon Medium" panose="02000603090000020003" pitchFamily="2" charset="-79"/>
                        </a:rPr>
                        <a:t>normoxemia</a:t>
                      </a:r>
                      <a:r>
                        <a:rPr lang="en-US" sz="1400" b="0" u="none" strike="noStrike">
                          <a:solidFill>
                            <a:schemeClr val="tx1"/>
                          </a:solidFill>
                          <a:effectLst/>
                          <a:latin typeface="Big Caslon Medium" panose="02000603090000020003" pitchFamily="2" charset="-79"/>
                          <a:cs typeface="Big Caslon Medium" panose="02000603090000020003" pitchFamily="2" charset="-79"/>
                        </a:rPr>
                        <a:t> or </a:t>
                      </a:r>
                      <a:r>
                        <a:rPr lang="en-US" sz="1400" b="0" u="sng" strike="noStrike">
                          <a:solidFill>
                            <a:schemeClr val="tx1"/>
                          </a:solidFill>
                          <a:effectLst/>
                          <a:latin typeface="Big Caslon Medium" panose="02000603090000020003" pitchFamily="2" charset="-79"/>
                          <a:cs typeface="Big Caslon Medium" panose="02000603090000020003" pitchFamily="2" charset="-79"/>
                          <a:hlinkClick r:id="rId3">
                            <a:extLst>
                              <a:ext uri="{A12FA001-AC4F-418D-AE19-62706E023703}">
                                <ahyp:hlinkClr xmlns:ahyp="http://schemas.microsoft.com/office/drawing/2018/hyperlinkcolor" val="tx"/>
                              </a:ext>
                            </a:extLst>
                          </a:hlinkClick>
                        </a:rPr>
                        <a:t>hypoxemia</a:t>
                      </a:r>
                      <a:r>
                        <a:rPr lang="en-US" sz="1400" b="0" u="none" strike="noStrike">
                          <a:solidFill>
                            <a:schemeClr val="tx1"/>
                          </a:solidFill>
                          <a:effectLst/>
                          <a:latin typeface="Big Caslon Medium" panose="02000603090000020003" pitchFamily="2" charset="-79"/>
                          <a:cs typeface="Big Caslon Medium" panose="02000603090000020003" pitchFamily="2" charset="-79"/>
                        </a:rPr>
                        <a:t> on </a:t>
                      </a:r>
                      <a:r>
                        <a:rPr lang="en-US" sz="1400" b="0" u="sng" strike="noStrike">
                          <a:solidFill>
                            <a:schemeClr val="tx1"/>
                          </a:solidFill>
                          <a:effectLst/>
                          <a:latin typeface="Big Caslon Medium" panose="02000603090000020003" pitchFamily="2" charset="-79"/>
                          <a:cs typeface="Big Caslon Medium" panose="02000603090000020003" pitchFamily="2" charset="-79"/>
                          <a:hlinkClick r:id="rId4">
                            <a:extLst>
                              <a:ext uri="{A12FA001-AC4F-418D-AE19-62706E023703}">
                                <ahyp:hlinkClr xmlns:ahyp="http://schemas.microsoft.com/office/drawing/2018/hyperlinkcolor" val="tx"/>
                              </a:ext>
                            </a:extLst>
                          </a:hlinkClick>
                        </a:rPr>
                        <a:t>arterial blood gas analysis</a:t>
                      </a:r>
                      <a:endParaRPr lang="en-US" sz="1400" b="0" i="0" u="none" strike="noStrike">
                        <a:solidFill>
                          <a:schemeClr val="tx1"/>
                        </a:solidFill>
                        <a:effectLst/>
                        <a:latin typeface="Big Caslon Medium" panose="02000603090000020003" pitchFamily="2" charset="-79"/>
                        <a:cs typeface="Big Caslon Medium" panose="02000603090000020003" pitchFamily="2" charset="-79"/>
                      </a:endParaRPr>
                    </a:p>
                  </a:txBody>
                  <a:tcPr marL="85725" marR="85725" marT="57150" marB="57150"/>
                </a:tc>
                <a:extLst>
                  <a:ext uri="{0D108BD9-81ED-4DB2-BD59-A6C34878D82A}">
                    <a16:rowId xmlns:a16="http://schemas.microsoft.com/office/drawing/2014/main" val="2167507684"/>
                  </a:ext>
                </a:extLst>
              </a:tr>
              <a:tr h="746943">
                <a:tc>
                  <a:txBody>
                    <a:bodyPr/>
                    <a:lstStyle/>
                    <a:p>
                      <a:pPr algn="ctr" rtl="0" fontAlgn="t">
                        <a:spcBef>
                          <a:spcPts val="0"/>
                        </a:spcBef>
                        <a:spcAft>
                          <a:spcPts val="0"/>
                        </a:spcAft>
                      </a:pPr>
                      <a:r>
                        <a:rPr lang="en-US" sz="1400" b="1" u="sng" strike="noStrike">
                          <a:solidFill>
                            <a:schemeClr val="tx1"/>
                          </a:solidFill>
                          <a:effectLst/>
                          <a:latin typeface="BIG CASLON MEDIUM" panose="02000603090000020003" pitchFamily="2" charset="-79"/>
                          <a:cs typeface="BIG CASLON MEDIUM" panose="02000603090000020003" pitchFamily="2" charset="-79"/>
                          <a:hlinkClick r:id="rId5">
                            <a:extLst>
                              <a:ext uri="{A12FA001-AC4F-418D-AE19-62706E023703}">
                                <ahyp:hlinkClr xmlns:ahyp="http://schemas.microsoft.com/office/drawing/2018/hyperlinkcolor" val="tx"/>
                              </a:ext>
                            </a:extLst>
                          </a:hlinkClick>
                        </a:rPr>
                        <a:t>PaO2</a:t>
                      </a:r>
                      <a:endParaRPr lang="en-US" sz="1400">
                        <a:solidFill>
                          <a:schemeClr val="tx1"/>
                        </a:solidFill>
                        <a:effectLst/>
                        <a:latin typeface="Big Caslon Medium" panose="02000603090000020003" pitchFamily="2" charset="-79"/>
                        <a:cs typeface="Big Caslon Medium" panose="02000603090000020003" pitchFamily="2" charset="-79"/>
                      </a:endParaRPr>
                    </a:p>
                  </a:txBody>
                  <a:tcPr marL="85725" marR="85725" marT="57150" marB="57150"/>
                </a:tc>
                <a:tc>
                  <a:txBody>
                    <a:bodyPr/>
                    <a:lstStyle/>
                    <a:p>
                      <a:pPr marL="152400" rtl="0" fontAlgn="base">
                        <a:spcBef>
                          <a:spcPts val="0"/>
                        </a:spcBef>
                        <a:spcAft>
                          <a:spcPts val="0"/>
                        </a:spcAft>
                        <a:buFont typeface="Arial" panose="020B0604020202020204" pitchFamily="34" charset="0"/>
                        <a:buChar char="•"/>
                      </a:pPr>
                      <a:r>
                        <a:rPr lang="en-US" sz="1400" b="0" u="none" strike="noStrike" dirty="0">
                          <a:solidFill>
                            <a:schemeClr val="tx1"/>
                          </a:solidFill>
                          <a:effectLst/>
                          <a:latin typeface="Big Caslon Medium" panose="02000603090000020003" pitchFamily="2" charset="-79"/>
                          <a:cs typeface="Big Caslon Medium" panose="02000603090000020003" pitchFamily="2" charset="-79"/>
                        </a:rPr>
                        <a:t>↓ (&lt; 60 mm Hg)</a:t>
                      </a:r>
                      <a:endParaRPr lang="en-US" sz="1400" b="0" i="0" u="none" strike="noStrike" dirty="0">
                        <a:solidFill>
                          <a:schemeClr val="tx1"/>
                        </a:solidFill>
                        <a:effectLst/>
                        <a:latin typeface="Big Caslon Medium" panose="02000603090000020003" pitchFamily="2" charset="-79"/>
                        <a:cs typeface="Big Caslon Medium" panose="02000603090000020003" pitchFamily="2" charset="-79"/>
                      </a:endParaRPr>
                    </a:p>
                  </a:txBody>
                  <a:tcPr marL="85725" marR="85725" marT="57150" marB="57150"/>
                </a:tc>
                <a:tc>
                  <a:txBody>
                    <a:bodyPr/>
                    <a:lstStyle/>
                    <a:p>
                      <a:pPr marL="152400" rtl="0" fontAlgn="base">
                        <a:spcBef>
                          <a:spcPts val="0"/>
                        </a:spcBef>
                        <a:spcAft>
                          <a:spcPts val="0"/>
                        </a:spcAft>
                        <a:buFont typeface="Arial" panose="020B0604020202020204" pitchFamily="34" charset="0"/>
                        <a:buChar char="•"/>
                      </a:pPr>
                      <a:r>
                        <a:rPr lang="en-US" sz="1400" b="0" u="none" strike="noStrike">
                          <a:solidFill>
                            <a:schemeClr val="tx1"/>
                          </a:solidFill>
                          <a:effectLst/>
                          <a:latin typeface="Big Caslon Medium" panose="02000603090000020003" pitchFamily="2" charset="-79"/>
                          <a:cs typeface="Big Caslon Medium" panose="02000603090000020003" pitchFamily="2" charset="-79"/>
                        </a:rPr>
                        <a:t>Normal or ↓ (&lt; 80 mm Hg)</a:t>
                      </a:r>
                      <a:endParaRPr lang="en-US" sz="1400" b="0" i="0" u="none" strike="noStrike">
                        <a:solidFill>
                          <a:schemeClr val="tx1"/>
                        </a:solidFill>
                        <a:effectLst/>
                        <a:latin typeface="Big Caslon Medium" panose="02000603090000020003" pitchFamily="2" charset="-79"/>
                        <a:cs typeface="Big Caslon Medium" panose="02000603090000020003" pitchFamily="2" charset="-79"/>
                      </a:endParaRPr>
                    </a:p>
                  </a:txBody>
                  <a:tcPr marL="85725" marR="85725" marT="57150" marB="57150"/>
                </a:tc>
                <a:extLst>
                  <a:ext uri="{0D108BD9-81ED-4DB2-BD59-A6C34878D82A}">
                    <a16:rowId xmlns:a16="http://schemas.microsoft.com/office/drawing/2014/main" val="766480805"/>
                  </a:ext>
                </a:extLst>
              </a:tr>
              <a:tr h="746943">
                <a:tc>
                  <a:txBody>
                    <a:bodyPr/>
                    <a:lstStyle/>
                    <a:p>
                      <a:pPr algn="ctr" rtl="0" fontAlgn="t">
                        <a:spcBef>
                          <a:spcPts val="0"/>
                        </a:spcBef>
                        <a:spcAft>
                          <a:spcPts val="0"/>
                        </a:spcAft>
                      </a:pPr>
                      <a:r>
                        <a:rPr lang="en-US" sz="1400" b="1" u="sng" strike="noStrike" dirty="0">
                          <a:solidFill>
                            <a:schemeClr val="tx1"/>
                          </a:solidFill>
                          <a:effectLst/>
                          <a:latin typeface="BIG CASLON MEDIUM" panose="02000603090000020003" pitchFamily="2" charset="-79"/>
                          <a:cs typeface="BIG CASLON MEDIUM" panose="02000603090000020003" pitchFamily="2" charset="-79"/>
                          <a:hlinkClick r:id="rId6">
                            <a:extLst>
                              <a:ext uri="{A12FA001-AC4F-418D-AE19-62706E023703}">
                                <ahyp:hlinkClr xmlns:ahyp="http://schemas.microsoft.com/office/drawing/2018/hyperlinkcolor" val="tx"/>
                              </a:ext>
                            </a:extLst>
                          </a:hlinkClick>
                        </a:rPr>
                        <a:t>PaCO2</a:t>
                      </a:r>
                      <a:endParaRPr lang="en-US" sz="1400" dirty="0">
                        <a:solidFill>
                          <a:schemeClr val="tx1"/>
                        </a:solidFill>
                        <a:effectLst/>
                        <a:latin typeface="Big Caslon Medium" panose="02000603090000020003" pitchFamily="2" charset="-79"/>
                        <a:cs typeface="Big Caslon Medium" panose="02000603090000020003" pitchFamily="2" charset="-79"/>
                      </a:endParaRPr>
                    </a:p>
                  </a:txBody>
                  <a:tcPr marL="85725" marR="85725" marT="57150" marB="57150"/>
                </a:tc>
                <a:tc>
                  <a:txBody>
                    <a:bodyPr/>
                    <a:lstStyle/>
                    <a:p>
                      <a:pPr marL="152400" rtl="0" fontAlgn="base">
                        <a:spcBef>
                          <a:spcPts val="0"/>
                        </a:spcBef>
                        <a:spcAft>
                          <a:spcPts val="0"/>
                        </a:spcAft>
                        <a:buFont typeface="Arial" panose="020B0604020202020204" pitchFamily="34" charset="0"/>
                        <a:buChar char="•"/>
                      </a:pPr>
                      <a:r>
                        <a:rPr lang="en-US" sz="1400" b="0" u="none" strike="noStrike" dirty="0">
                          <a:solidFill>
                            <a:schemeClr val="tx1"/>
                          </a:solidFill>
                          <a:effectLst/>
                          <a:latin typeface="Big Caslon Medium" panose="02000603090000020003" pitchFamily="2" charset="-79"/>
                          <a:cs typeface="Big Caslon Medium" panose="02000603090000020003" pitchFamily="2" charset="-79"/>
                        </a:rPr>
                        <a:t>Normal or ↓ (&lt; 33 mm Hg)</a:t>
                      </a:r>
                      <a:endParaRPr lang="en-US" sz="1400" b="0" i="0" u="none" strike="noStrike" dirty="0">
                        <a:solidFill>
                          <a:schemeClr val="tx1"/>
                        </a:solidFill>
                        <a:effectLst/>
                        <a:latin typeface="Big Caslon Medium" panose="02000603090000020003" pitchFamily="2" charset="-79"/>
                        <a:cs typeface="Big Caslon Medium" panose="02000603090000020003" pitchFamily="2" charset="-79"/>
                      </a:endParaRPr>
                    </a:p>
                  </a:txBody>
                  <a:tcPr marL="85725" marR="85725" marT="57150" marB="57150"/>
                </a:tc>
                <a:tc>
                  <a:txBody>
                    <a:bodyPr/>
                    <a:lstStyle/>
                    <a:p>
                      <a:pPr marL="152400" rtl="0" fontAlgn="base">
                        <a:spcBef>
                          <a:spcPts val="0"/>
                        </a:spcBef>
                        <a:spcAft>
                          <a:spcPts val="1500"/>
                        </a:spcAft>
                        <a:buFont typeface="Arial" panose="020B0604020202020204" pitchFamily="34" charset="0"/>
                        <a:buChar char="•"/>
                      </a:pPr>
                      <a:r>
                        <a:rPr lang="en-US" sz="1400" b="0" u="none" strike="noStrike" dirty="0">
                          <a:solidFill>
                            <a:schemeClr val="tx1"/>
                          </a:solidFill>
                          <a:effectLst/>
                          <a:latin typeface="Big Caslon Medium" panose="02000603090000020003" pitchFamily="2" charset="-79"/>
                          <a:cs typeface="Big Caslon Medium" panose="02000603090000020003" pitchFamily="2" charset="-79"/>
                        </a:rPr>
                        <a:t>↑ (&gt; 50 mm Hg)</a:t>
                      </a:r>
                      <a:endParaRPr lang="en-US" sz="1400" b="0" i="0" u="none" strike="noStrike" dirty="0">
                        <a:solidFill>
                          <a:schemeClr val="tx1"/>
                        </a:solidFill>
                        <a:effectLst/>
                        <a:latin typeface="Big Caslon Medium" panose="02000603090000020003" pitchFamily="2" charset="-79"/>
                        <a:cs typeface="Big Caslon Medium" panose="02000603090000020003" pitchFamily="2" charset="-79"/>
                      </a:endParaRPr>
                    </a:p>
                  </a:txBody>
                  <a:tcPr marL="85725" marR="85725" marT="57150" marB="57150"/>
                </a:tc>
                <a:extLst>
                  <a:ext uri="{0D108BD9-81ED-4DB2-BD59-A6C34878D82A}">
                    <a16:rowId xmlns:a16="http://schemas.microsoft.com/office/drawing/2014/main" val="2530999895"/>
                  </a:ext>
                </a:extLst>
              </a:tr>
            </a:tbl>
          </a:graphicData>
        </a:graphic>
      </p:graphicFrame>
    </p:spTree>
    <p:extLst>
      <p:ext uri="{BB962C8B-B14F-4D97-AF65-F5344CB8AC3E}">
        <p14:creationId xmlns:p14="http://schemas.microsoft.com/office/powerpoint/2010/main" val="34800761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Shape 1284"/>
        <p:cNvGrpSpPr/>
        <p:nvPr/>
      </p:nvGrpSpPr>
      <p:grpSpPr>
        <a:xfrm>
          <a:off x="0" y="0"/>
          <a:ext cx="0" cy="0"/>
          <a:chOff x="0" y="0"/>
          <a:chExt cx="0" cy="0"/>
        </a:xfrm>
      </p:grpSpPr>
      <p:sp>
        <p:nvSpPr>
          <p:cNvPr id="1285" name="Google Shape;1285;p75"/>
          <p:cNvSpPr/>
          <p:nvPr/>
        </p:nvSpPr>
        <p:spPr>
          <a:xfrm>
            <a:off x="2" y="23377"/>
            <a:ext cx="6084167" cy="26161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alibri"/>
                <a:ea typeface="Calibri"/>
                <a:cs typeface="Calibri"/>
                <a:sym typeface="Calibri"/>
              </a:rPr>
              <a:t>6- Face tent/face shield</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High flow soft plastic bucket</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Well tolerated by children than face mask</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Flow: </a:t>
            </a:r>
            <a:r>
              <a:rPr lang="en-US" sz="2400">
                <a:solidFill>
                  <a:srgbClr val="FF0000"/>
                </a:solidFill>
                <a:latin typeface="Calibri"/>
                <a:ea typeface="Calibri"/>
                <a:cs typeface="Calibri"/>
                <a:sym typeface="Calibri"/>
              </a:rPr>
              <a:t>10-15 L/min, 40% FiO2</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Access for suctioning without need for interrupting oxygen</a:t>
            </a:r>
            <a:endParaRPr sz="2400">
              <a:solidFill>
                <a:schemeClr val="dk1"/>
              </a:solidFill>
              <a:latin typeface="Calibri"/>
              <a:ea typeface="Calibri"/>
              <a:cs typeface="Calibri"/>
              <a:sym typeface="Calibri"/>
            </a:endParaRPr>
          </a:p>
        </p:txBody>
      </p:sp>
      <p:pic>
        <p:nvPicPr>
          <p:cNvPr id="1286" name="Google Shape;1286;p75"/>
          <p:cNvPicPr preferRelativeResize="0"/>
          <p:nvPr/>
        </p:nvPicPr>
        <p:blipFill rotWithShape="1">
          <a:blip r:embed="rId3">
            <a:alphaModFix/>
          </a:blip>
          <a:srcRect/>
          <a:stretch/>
        </p:blipFill>
        <p:spPr>
          <a:xfrm>
            <a:off x="-1" y="2854919"/>
            <a:ext cx="9124497" cy="4316114"/>
          </a:xfrm>
          <a:prstGeom prst="rect">
            <a:avLst/>
          </a:prstGeom>
          <a:noFill/>
          <a:ln>
            <a:noFill/>
          </a:ln>
        </p:spPr>
      </p:pic>
      <p:pic>
        <p:nvPicPr>
          <p:cNvPr id="1287" name="Google Shape;1287;p75"/>
          <p:cNvPicPr preferRelativeResize="0"/>
          <p:nvPr/>
        </p:nvPicPr>
        <p:blipFill rotWithShape="1">
          <a:blip r:embed="rId4">
            <a:alphaModFix/>
          </a:blip>
          <a:srcRect/>
          <a:stretch/>
        </p:blipFill>
        <p:spPr>
          <a:xfrm>
            <a:off x="6084168" y="577932"/>
            <a:ext cx="2857500" cy="18954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Shape 1291"/>
        <p:cNvGrpSpPr/>
        <p:nvPr/>
      </p:nvGrpSpPr>
      <p:grpSpPr>
        <a:xfrm>
          <a:off x="0" y="0"/>
          <a:ext cx="0" cy="0"/>
          <a:chOff x="0" y="0"/>
          <a:chExt cx="0" cy="0"/>
        </a:xfrm>
      </p:grpSpPr>
      <p:pic>
        <p:nvPicPr>
          <p:cNvPr id="1292" name="Google Shape;1292;p76"/>
          <p:cNvPicPr preferRelativeResize="0"/>
          <p:nvPr/>
        </p:nvPicPr>
        <p:blipFill rotWithShape="1">
          <a:blip r:embed="rId3">
            <a:alphaModFix/>
          </a:blip>
          <a:srcRect/>
          <a:stretch/>
        </p:blipFill>
        <p:spPr>
          <a:xfrm>
            <a:off x="6120680" y="63938"/>
            <a:ext cx="2962275" cy="2724150"/>
          </a:xfrm>
          <a:prstGeom prst="rect">
            <a:avLst/>
          </a:prstGeom>
          <a:noFill/>
          <a:ln>
            <a:noFill/>
          </a:ln>
        </p:spPr>
      </p:pic>
      <p:sp>
        <p:nvSpPr>
          <p:cNvPr id="1293" name="Google Shape;1293;p76"/>
          <p:cNvSpPr/>
          <p:nvPr/>
        </p:nvSpPr>
        <p:spPr>
          <a:xfrm>
            <a:off x="16224" y="30059"/>
            <a:ext cx="6769769" cy="32932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ulim"/>
                <a:ea typeface="Gulim"/>
                <a:cs typeface="Gulim"/>
                <a:sym typeface="Gulim"/>
              </a:rPr>
              <a:t>7- Venturi Mask:</a:t>
            </a:r>
            <a:endParaRPr/>
          </a:p>
          <a:p>
            <a:pPr marL="0" marR="0" lvl="0" indent="0" algn="l" rtl="0">
              <a:spcBef>
                <a:spcPts val="0"/>
              </a:spcBef>
              <a:spcAft>
                <a:spcPts val="0"/>
              </a:spcAft>
              <a:buNone/>
            </a:pPr>
            <a:r>
              <a:rPr lang="en-US" sz="3200" b="1">
                <a:solidFill>
                  <a:srgbClr val="000000"/>
                </a:solidFill>
                <a:latin typeface="Gulim"/>
                <a:ea typeface="Gulim"/>
                <a:cs typeface="Gulim"/>
                <a:sym typeface="Gulim"/>
              </a:rPr>
              <a:t> </a:t>
            </a:r>
            <a:r>
              <a:rPr lang="en-US" sz="2400">
                <a:solidFill>
                  <a:srgbClr val="000000"/>
                </a:solidFill>
                <a:latin typeface="Times New Roman"/>
                <a:ea typeface="Times New Roman"/>
                <a:cs typeface="Times New Roman"/>
                <a:sym typeface="Times New Roman"/>
              </a:rPr>
              <a:t>A </a:t>
            </a:r>
            <a:r>
              <a:rPr lang="en-US" sz="2400" i="1">
                <a:solidFill>
                  <a:srgbClr val="000000"/>
                </a:solidFill>
                <a:latin typeface="Times New Roman"/>
                <a:ea typeface="Times New Roman"/>
                <a:cs typeface="Times New Roman"/>
                <a:sym typeface="Times New Roman"/>
              </a:rPr>
              <a:t>Venturi mask </a:t>
            </a:r>
            <a:r>
              <a:rPr lang="en-US" sz="2400">
                <a:solidFill>
                  <a:srgbClr val="000000"/>
                </a:solidFill>
                <a:latin typeface="Times New Roman"/>
                <a:ea typeface="Times New Roman"/>
                <a:cs typeface="Times New Roman"/>
                <a:sym typeface="Times New Roman"/>
              </a:rPr>
              <a:t>is a cone-shaped device with entrainment ports of various sizes at its base. The entrainment ports adjust to deliver </a:t>
            </a:r>
            <a:r>
              <a:rPr lang="en-US" sz="2400">
                <a:solidFill>
                  <a:srgbClr val="FF0000"/>
                </a:solidFill>
                <a:latin typeface="Times New Roman"/>
                <a:ea typeface="Times New Roman"/>
                <a:cs typeface="Times New Roman"/>
                <a:sym typeface="Times New Roman"/>
              </a:rPr>
              <a:t>various oxygen concentrations</a:t>
            </a:r>
            <a:r>
              <a:rPr lang="en-US" sz="2400">
                <a:solidFill>
                  <a:srgbClr val="000000"/>
                </a:solidFill>
                <a:latin typeface="Times New Roman"/>
                <a:ea typeface="Times New Roman"/>
                <a:cs typeface="Times New Roman"/>
                <a:sym typeface="Times New Roman"/>
              </a:rPr>
              <a:t>. The mask is useful because it delivers a more </a:t>
            </a:r>
            <a:r>
              <a:rPr lang="en-US" sz="2400">
                <a:solidFill>
                  <a:srgbClr val="FF0000"/>
                </a:solidFill>
                <a:latin typeface="Times New Roman"/>
                <a:ea typeface="Times New Roman"/>
                <a:cs typeface="Times New Roman"/>
                <a:sym typeface="Times New Roman"/>
              </a:rPr>
              <a:t>precise concentration of oxygen </a:t>
            </a:r>
            <a:r>
              <a:rPr lang="en-US" sz="2400">
                <a:solidFill>
                  <a:srgbClr val="000000"/>
                </a:solidFill>
                <a:latin typeface="Times New Roman"/>
                <a:ea typeface="Times New Roman"/>
                <a:cs typeface="Times New Roman"/>
                <a:sym typeface="Times New Roman"/>
              </a:rPr>
              <a:t>to the child. </a:t>
            </a:r>
            <a:endParaRPr/>
          </a:p>
          <a:p>
            <a:pPr marL="0" marR="0" lvl="0" indent="0" algn="l" rtl="0">
              <a:spcBef>
                <a:spcPts val="0"/>
              </a:spcBef>
              <a:spcAft>
                <a:spcPts val="0"/>
              </a:spcAft>
              <a:buNone/>
            </a:pPr>
            <a:r>
              <a:rPr lang="en-US" sz="2400">
                <a:solidFill>
                  <a:srgbClr val="000000"/>
                </a:solidFill>
                <a:latin typeface="Arial"/>
                <a:ea typeface="Arial"/>
                <a:cs typeface="Arial"/>
                <a:sym typeface="Arial"/>
              </a:rPr>
              <a:t>•</a:t>
            </a:r>
            <a:r>
              <a:rPr lang="en-US" sz="2400">
                <a:solidFill>
                  <a:srgbClr val="000000"/>
                </a:solidFill>
                <a:latin typeface="Gulim"/>
                <a:ea typeface="Gulim"/>
                <a:cs typeface="Gulim"/>
                <a:sym typeface="Gulim"/>
              </a:rPr>
              <a:t>Often used when a clinician has a concern about </a:t>
            </a:r>
            <a:r>
              <a:rPr lang="en-US" sz="2400">
                <a:solidFill>
                  <a:srgbClr val="FF0000"/>
                </a:solidFill>
                <a:latin typeface="Gulim"/>
                <a:ea typeface="Gulim"/>
                <a:cs typeface="Gulim"/>
                <a:sym typeface="Gulim"/>
              </a:rPr>
              <a:t>CO2 retention</a:t>
            </a:r>
            <a:endParaRPr sz="2400">
              <a:solidFill>
                <a:srgbClr val="FF0000"/>
              </a:solidFill>
              <a:latin typeface="Calibri"/>
              <a:ea typeface="Calibri"/>
              <a:cs typeface="Calibri"/>
              <a:sym typeface="Calibri"/>
            </a:endParaRPr>
          </a:p>
        </p:txBody>
      </p:sp>
      <p:pic>
        <p:nvPicPr>
          <p:cNvPr id="1294" name="Google Shape;1294;p76"/>
          <p:cNvPicPr preferRelativeResize="0"/>
          <p:nvPr/>
        </p:nvPicPr>
        <p:blipFill rotWithShape="1">
          <a:blip r:embed="rId4">
            <a:alphaModFix/>
          </a:blip>
          <a:srcRect/>
          <a:stretch/>
        </p:blipFill>
        <p:spPr>
          <a:xfrm>
            <a:off x="16224" y="3717032"/>
            <a:ext cx="9036496" cy="3108548"/>
          </a:xfrm>
          <a:prstGeom prst="rect">
            <a:avLst/>
          </a:prstGeom>
          <a:noFill/>
          <a:ln>
            <a:noFill/>
          </a:ln>
        </p:spPr>
      </p:pic>
      <p:pic>
        <p:nvPicPr>
          <p:cNvPr id="1295" name="Google Shape;1295;p76"/>
          <p:cNvPicPr preferRelativeResize="0"/>
          <p:nvPr/>
        </p:nvPicPr>
        <p:blipFill rotWithShape="1">
          <a:blip r:embed="rId5">
            <a:alphaModFix/>
          </a:blip>
          <a:srcRect/>
          <a:stretch/>
        </p:blipFill>
        <p:spPr>
          <a:xfrm>
            <a:off x="6516218" y="4268316"/>
            <a:ext cx="1590675" cy="23622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Shape 1299"/>
        <p:cNvGrpSpPr/>
        <p:nvPr/>
      </p:nvGrpSpPr>
      <p:grpSpPr>
        <a:xfrm>
          <a:off x="0" y="0"/>
          <a:ext cx="0" cy="0"/>
          <a:chOff x="0" y="0"/>
          <a:chExt cx="0" cy="0"/>
        </a:xfrm>
      </p:grpSpPr>
      <p:sp>
        <p:nvSpPr>
          <p:cNvPr id="1300" name="Google Shape;1300;p77"/>
          <p:cNvSpPr/>
          <p:nvPr/>
        </p:nvSpPr>
        <p:spPr>
          <a:xfrm>
            <a:off x="5364090" y="116632"/>
            <a:ext cx="3627676" cy="3077766"/>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Calibri"/>
                <a:ea typeface="Calibri"/>
                <a:cs typeface="Calibri"/>
                <a:sym typeface="Calibri"/>
              </a:rPr>
              <a:t>Advantage:</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-Fine control of FiO2 at fixed flow</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-Fixed, reliable, and precise FiO2</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-Doesn't dry mucus membranes</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-High flow comes from the air, saving the oxygen cost</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-Can be used for low FiO2 </a:t>
            </a:r>
            <a:endParaRPr sz="1800">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-Helps in deciding whether the oxygen requirement is increasing or</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decreasing</a:t>
            </a:r>
            <a:endParaRPr/>
          </a:p>
        </p:txBody>
      </p:sp>
      <p:sp>
        <p:nvSpPr>
          <p:cNvPr id="1301" name="Google Shape;1301;p77"/>
          <p:cNvSpPr/>
          <p:nvPr/>
        </p:nvSpPr>
        <p:spPr>
          <a:xfrm>
            <a:off x="5724128" y="4869162"/>
            <a:ext cx="3267636" cy="1415772"/>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Calibri"/>
                <a:ea typeface="Calibri"/>
                <a:cs typeface="Calibri"/>
                <a:sym typeface="Calibri"/>
              </a:rPr>
              <a:t>Contraindications</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Poor respiratory efforts, apnea, severe</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hypoxia</a:t>
            </a:r>
            <a:endParaRPr sz="1800">
              <a:solidFill>
                <a:srgbClr val="000000"/>
              </a:solidFill>
              <a:latin typeface="Calibri"/>
              <a:ea typeface="Calibri"/>
              <a:cs typeface="Calibri"/>
              <a:sym typeface="Calibri"/>
            </a:endParaRPr>
          </a:p>
        </p:txBody>
      </p:sp>
      <p:pic>
        <p:nvPicPr>
          <p:cNvPr id="1302" name="Google Shape;1302;p77"/>
          <p:cNvPicPr preferRelativeResize="0"/>
          <p:nvPr/>
        </p:nvPicPr>
        <p:blipFill rotWithShape="1">
          <a:blip r:embed="rId3">
            <a:alphaModFix/>
          </a:blip>
          <a:srcRect l="29635" t="7236" r="30000" b="5601"/>
          <a:stretch/>
        </p:blipFill>
        <p:spPr>
          <a:xfrm>
            <a:off x="3016710" y="1498329"/>
            <a:ext cx="2299368" cy="3314402"/>
          </a:xfrm>
          <a:prstGeom prst="rect">
            <a:avLst/>
          </a:prstGeom>
          <a:noFill/>
          <a:ln>
            <a:noFill/>
          </a:ln>
        </p:spPr>
      </p:pic>
      <p:sp>
        <p:nvSpPr>
          <p:cNvPr id="1303" name="Google Shape;1303;p77"/>
          <p:cNvSpPr/>
          <p:nvPr/>
        </p:nvSpPr>
        <p:spPr>
          <a:xfrm>
            <a:off x="29847" y="116634"/>
            <a:ext cx="3599076" cy="1138773"/>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Calibri"/>
                <a:ea typeface="Calibri"/>
                <a:cs typeface="Calibri"/>
                <a:sym typeface="Calibri"/>
              </a:rPr>
              <a:t>indications</a:t>
            </a:r>
            <a:r>
              <a:rPr lang="en-US" sz="1800">
                <a:solidFill>
                  <a:srgbClr val="000000"/>
                </a:solidFill>
                <a:latin typeface="Calibri"/>
                <a:ea typeface="Calibri"/>
                <a:cs typeface="Calibri"/>
                <a:sym typeface="Calibri"/>
              </a:rPr>
              <a:t>:</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Desire to deliver </a:t>
            </a:r>
            <a:r>
              <a:rPr lang="en-US" sz="1800">
                <a:solidFill>
                  <a:srgbClr val="FF0000"/>
                </a:solidFill>
                <a:latin typeface="Calibri"/>
                <a:ea typeface="Calibri"/>
                <a:cs typeface="Calibri"/>
                <a:sym typeface="Calibri"/>
              </a:rPr>
              <a:t>exact</a:t>
            </a:r>
            <a:r>
              <a:rPr lang="en-US" sz="1800">
                <a:solidFill>
                  <a:srgbClr val="000000"/>
                </a:solidFill>
                <a:latin typeface="Calibri"/>
                <a:ea typeface="Calibri"/>
                <a:cs typeface="Calibri"/>
                <a:sym typeface="Calibri"/>
              </a:rPr>
              <a:t> amount of FiO2</a:t>
            </a:r>
            <a:endParaRPr/>
          </a:p>
        </p:txBody>
      </p:sp>
      <p:sp>
        <p:nvSpPr>
          <p:cNvPr id="1304" name="Google Shape;1304;p77"/>
          <p:cNvSpPr/>
          <p:nvPr/>
        </p:nvSpPr>
        <p:spPr>
          <a:xfrm>
            <a:off x="179512" y="4990830"/>
            <a:ext cx="4572000" cy="1692771"/>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Calibri"/>
                <a:ea typeface="Calibri"/>
                <a:cs typeface="Calibri"/>
                <a:sym typeface="Calibri"/>
              </a:rPr>
              <a:t>Disadvantage</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-Uncomfortable</a:t>
            </a:r>
            <a:endParaRPr sz="1800">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-Expensive</a:t>
            </a:r>
            <a:endParaRPr sz="1800">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 Cannot deliver high FiO2</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-Interfere with eating and drinking</a:t>
            </a:r>
            <a:endParaRPr/>
          </a:p>
        </p:txBody>
      </p:sp>
      <p:sp>
        <p:nvSpPr>
          <p:cNvPr id="1305" name="Google Shape;1305;p77"/>
          <p:cNvSpPr/>
          <p:nvPr/>
        </p:nvSpPr>
        <p:spPr>
          <a:xfrm>
            <a:off x="29847" y="3158380"/>
            <a:ext cx="2985048" cy="584775"/>
          </a:xfrm>
          <a:prstGeom prst="rect">
            <a:avLst/>
          </a:prstGeom>
          <a:solidFill>
            <a:srgbClr val="DDD9C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Gulim"/>
                <a:ea typeface="Gulim"/>
                <a:cs typeface="Gulim"/>
                <a:sym typeface="Gulim"/>
              </a:rPr>
              <a:t>Venturi Mask:</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Shape 1309"/>
        <p:cNvGrpSpPr/>
        <p:nvPr/>
      </p:nvGrpSpPr>
      <p:grpSpPr>
        <a:xfrm>
          <a:off x="0" y="0"/>
          <a:ext cx="0" cy="0"/>
          <a:chOff x="0" y="0"/>
          <a:chExt cx="0" cy="0"/>
        </a:xfrm>
      </p:grpSpPr>
      <p:pic>
        <p:nvPicPr>
          <p:cNvPr id="1310" name="Google Shape;1310;p78" descr="Pin on Medicine"/>
          <p:cNvPicPr preferRelativeResize="0"/>
          <p:nvPr/>
        </p:nvPicPr>
        <p:blipFill rotWithShape="1">
          <a:blip r:embed="rId3">
            <a:alphaModFix/>
          </a:blip>
          <a:srcRect/>
          <a:stretch/>
        </p:blipFill>
        <p:spPr>
          <a:xfrm>
            <a:off x="201270" y="548680"/>
            <a:ext cx="8620239" cy="590465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Shape 1315"/>
        <p:cNvGrpSpPr/>
        <p:nvPr/>
      </p:nvGrpSpPr>
      <p:grpSpPr>
        <a:xfrm>
          <a:off x="0" y="0"/>
          <a:ext cx="0" cy="0"/>
          <a:chOff x="0" y="0"/>
          <a:chExt cx="0" cy="0"/>
        </a:xfrm>
      </p:grpSpPr>
      <p:sp>
        <p:nvSpPr>
          <p:cNvPr id="1316" name="Google Shape;1316;p79"/>
          <p:cNvSpPr/>
          <p:nvPr/>
        </p:nvSpPr>
        <p:spPr>
          <a:xfrm>
            <a:off x="0" y="1"/>
            <a:ext cx="9144000" cy="66787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alibri"/>
                <a:ea typeface="Calibri"/>
                <a:cs typeface="Calibri"/>
                <a:sym typeface="Calibri"/>
              </a:rPr>
              <a:t>Non-Invasive Ventilation in (NIV) </a:t>
            </a:r>
            <a:endParaRPr/>
          </a:p>
          <a:p>
            <a:pPr marL="0" marR="0" lvl="0" indent="0" algn="l" rtl="0">
              <a:spcBef>
                <a:spcPts val="0"/>
              </a:spcBef>
              <a:spcAft>
                <a:spcPts val="0"/>
              </a:spcAft>
              <a:buNone/>
            </a:pPr>
            <a:r>
              <a:rPr lang="en-US" sz="4000">
                <a:solidFill>
                  <a:srgbClr val="FF0000"/>
                </a:solidFill>
                <a:latin typeface="Calibri"/>
                <a:ea typeface="Calibri"/>
                <a:cs typeface="Calibri"/>
                <a:sym typeface="Calibri"/>
              </a:rPr>
              <a:t>Definition:</a:t>
            </a:r>
            <a:endParaRPr sz="4000">
              <a:solidFill>
                <a:srgbClr val="FF0000"/>
              </a:solidFill>
              <a:latin typeface="Calibri"/>
              <a:ea typeface="Calibri"/>
              <a:cs typeface="Calibri"/>
              <a:sym typeface="Calibri"/>
            </a:endParaRPr>
          </a:p>
          <a:p>
            <a:pPr marL="0" marR="0" lvl="0" indent="0" algn="l" rtl="0">
              <a:spcBef>
                <a:spcPts val="0"/>
              </a:spcBef>
              <a:spcAft>
                <a:spcPts val="0"/>
              </a:spcAft>
              <a:buNone/>
            </a:pPr>
            <a:r>
              <a:rPr lang="en-US" sz="4000">
                <a:solidFill>
                  <a:schemeClr val="dk1"/>
                </a:solidFill>
                <a:latin typeface="Calibri"/>
                <a:ea typeface="Calibri"/>
                <a:cs typeface="Calibri"/>
                <a:sym typeface="Calibri"/>
              </a:rPr>
              <a:t>•</a:t>
            </a:r>
            <a:r>
              <a:rPr lang="en-US" sz="3200">
                <a:solidFill>
                  <a:schemeClr val="dk1"/>
                </a:solidFill>
                <a:latin typeface="Calibri"/>
                <a:ea typeface="Calibri"/>
                <a:cs typeface="Calibri"/>
                <a:sym typeface="Calibri"/>
              </a:rPr>
              <a:t>Mechanical respiratory support without endotracheal intubation</a:t>
            </a:r>
            <a:endParaRPr/>
          </a:p>
          <a:p>
            <a:pPr marL="0" marR="0" lvl="0" indent="0" algn="l" rtl="0">
              <a:spcBef>
                <a:spcPts val="0"/>
              </a:spcBef>
              <a:spcAft>
                <a:spcPts val="0"/>
              </a:spcAft>
              <a:buNone/>
            </a:pPr>
            <a:r>
              <a:rPr lang="en-US" sz="4000">
                <a:solidFill>
                  <a:schemeClr val="dk1"/>
                </a:solidFill>
                <a:latin typeface="Calibri"/>
                <a:ea typeface="Calibri"/>
                <a:cs typeface="Calibri"/>
                <a:sym typeface="Calibri"/>
              </a:rPr>
              <a:t>•</a:t>
            </a:r>
            <a:r>
              <a:rPr lang="en-US" sz="3200">
                <a:solidFill>
                  <a:schemeClr val="dk1"/>
                </a:solidFill>
                <a:latin typeface="Calibri"/>
                <a:ea typeface="Calibri"/>
                <a:cs typeface="Calibri"/>
                <a:sym typeface="Calibri"/>
              </a:rPr>
              <a:t>Positive airway pressure (PAP) delivered through an interface.</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Interfaces: </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Nasal pillows </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Nasal mask </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Full face mask </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HFNC </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Mouth piece (daytime)</a:t>
            </a:r>
            <a:endParaRPr/>
          </a:p>
          <a:p>
            <a:pPr marL="0" marR="0" lvl="0" indent="0" algn="l" rtl="0">
              <a:spcBef>
                <a:spcPts val="0"/>
              </a:spcBef>
              <a:spcAft>
                <a:spcPts val="0"/>
              </a:spcAft>
              <a:buNone/>
            </a:pPr>
            <a:r>
              <a:rPr lang="en-US" sz="3200">
                <a:solidFill>
                  <a:schemeClr val="dk1"/>
                </a:solidFill>
                <a:latin typeface="Calibri"/>
                <a:ea typeface="Calibri"/>
                <a:cs typeface="Calibri"/>
                <a:sym typeface="Calibri"/>
              </a:rPr>
              <a:t>•</a:t>
            </a:r>
            <a:r>
              <a:rPr lang="en-US" sz="3200">
                <a:solidFill>
                  <a:srgbClr val="FF0000"/>
                </a:solidFill>
                <a:latin typeface="Calibri"/>
                <a:ea typeface="Calibri"/>
                <a:cs typeface="Calibri"/>
                <a:sym typeface="Calibri"/>
              </a:rPr>
              <a:t>Usually refers to Continuous (CPAP) or BiLevel (BPAP)</a:t>
            </a:r>
            <a:endParaRPr/>
          </a:p>
        </p:txBody>
      </p:sp>
      <p:pic>
        <p:nvPicPr>
          <p:cNvPr id="1317" name="Google Shape;1317;p79"/>
          <p:cNvPicPr preferRelativeResize="0"/>
          <p:nvPr/>
        </p:nvPicPr>
        <p:blipFill rotWithShape="1">
          <a:blip r:embed="rId3">
            <a:alphaModFix/>
          </a:blip>
          <a:srcRect/>
          <a:stretch/>
        </p:blipFill>
        <p:spPr>
          <a:xfrm>
            <a:off x="3851920" y="3140968"/>
            <a:ext cx="5143500" cy="2924944"/>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Shape 1321"/>
        <p:cNvGrpSpPr/>
        <p:nvPr/>
      </p:nvGrpSpPr>
      <p:grpSpPr>
        <a:xfrm>
          <a:off x="0" y="0"/>
          <a:ext cx="0" cy="0"/>
          <a:chOff x="0" y="0"/>
          <a:chExt cx="0" cy="0"/>
        </a:xfrm>
      </p:grpSpPr>
      <p:sp>
        <p:nvSpPr>
          <p:cNvPr id="1322" name="Google Shape;1322;p80"/>
          <p:cNvSpPr/>
          <p:nvPr/>
        </p:nvSpPr>
        <p:spPr>
          <a:xfrm>
            <a:off x="175382" y="1828399"/>
            <a:ext cx="8727988" cy="1723549"/>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rgbClr val="FF0000"/>
              </a:solidFill>
              <a:latin typeface="Arial"/>
              <a:ea typeface="Arial"/>
              <a:cs typeface="Arial"/>
              <a:sym typeface="Arial"/>
            </a:endParaRPr>
          </a:p>
          <a:p>
            <a:pPr marL="0" marR="0" lvl="0" indent="0" algn="l" rtl="0">
              <a:spcBef>
                <a:spcPts val="0"/>
              </a:spcBef>
              <a:spcAft>
                <a:spcPts val="0"/>
              </a:spcAft>
              <a:buNone/>
            </a:pPr>
            <a:r>
              <a:rPr lang="en-US" sz="2400">
                <a:solidFill>
                  <a:schemeClr val="dk1"/>
                </a:solidFill>
                <a:latin typeface="Arial"/>
                <a:ea typeface="Arial"/>
                <a:cs typeface="Arial"/>
                <a:sym typeface="Arial"/>
              </a:rPr>
              <a:t>•</a:t>
            </a:r>
            <a:r>
              <a:rPr lang="en-US" sz="2400">
                <a:solidFill>
                  <a:schemeClr val="dk1"/>
                </a:solidFill>
                <a:latin typeface="Calibri"/>
                <a:ea typeface="Calibri"/>
                <a:cs typeface="Calibri"/>
                <a:sym typeface="Calibri"/>
              </a:rPr>
              <a:t>Relieves some work of breathing by providing some pressure support</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a:t>
            </a:r>
            <a:r>
              <a:rPr lang="en-US" sz="2400">
                <a:solidFill>
                  <a:schemeClr val="dk1"/>
                </a:solidFill>
                <a:latin typeface="Calibri"/>
                <a:ea typeface="Calibri"/>
                <a:cs typeface="Calibri"/>
                <a:sym typeface="Calibri"/>
              </a:rPr>
              <a:t>Stent airway open throughout the respiratory system</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a:t>
            </a:r>
            <a:r>
              <a:rPr lang="en-US" sz="2400">
                <a:solidFill>
                  <a:schemeClr val="dk1"/>
                </a:solidFill>
                <a:latin typeface="Calibri"/>
                <a:ea typeface="Calibri"/>
                <a:cs typeface="Calibri"/>
                <a:sym typeface="Calibri"/>
              </a:rPr>
              <a:t>Recruitment and improved oxygenation</a:t>
            </a:r>
            <a:endParaRPr/>
          </a:p>
        </p:txBody>
      </p:sp>
      <p:sp>
        <p:nvSpPr>
          <p:cNvPr id="1323" name="Google Shape;1323;p80"/>
          <p:cNvSpPr/>
          <p:nvPr/>
        </p:nvSpPr>
        <p:spPr>
          <a:xfrm>
            <a:off x="416012" y="1196754"/>
            <a:ext cx="54670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Calibri"/>
                <a:ea typeface="Calibri"/>
                <a:cs typeface="Calibri"/>
                <a:sym typeface="Calibri"/>
              </a:rPr>
              <a:t>General benefits of mechanical ventilation</a:t>
            </a:r>
            <a:endParaRPr/>
          </a:p>
        </p:txBody>
      </p:sp>
      <p:sp>
        <p:nvSpPr>
          <p:cNvPr id="1324" name="Google Shape;1324;p80"/>
          <p:cNvSpPr/>
          <p:nvPr/>
        </p:nvSpPr>
        <p:spPr>
          <a:xfrm>
            <a:off x="891014" y="332658"/>
            <a:ext cx="236436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NIV -Benefits</a:t>
            </a:r>
            <a:endParaRPr/>
          </a:p>
        </p:txBody>
      </p:sp>
      <p:sp>
        <p:nvSpPr>
          <p:cNvPr id="1325" name="Google Shape;1325;p80"/>
          <p:cNvSpPr/>
          <p:nvPr/>
        </p:nvSpPr>
        <p:spPr>
          <a:xfrm>
            <a:off x="191424" y="4581128"/>
            <a:ext cx="8727988" cy="1477328"/>
          </a:xfrm>
          <a:prstGeom prst="rect">
            <a:avLst/>
          </a:prstGeom>
          <a:no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•No sedation or paralysis needed</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•Intact natural airway clearance mechanisms (no plugging of ETT, …)</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•No mechanical trauma related to ETT placement</a:t>
            </a:r>
            <a:endParaRPr/>
          </a:p>
        </p:txBody>
      </p:sp>
      <p:sp>
        <p:nvSpPr>
          <p:cNvPr id="1326" name="Google Shape;1326;p80"/>
          <p:cNvSpPr/>
          <p:nvPr/>
        </p:nvSpPr>
        <p:spPr>
          <a:xfrm>
            <a:off x="416012" y="3936833"/>
            <a:ext cx="4579972" cy="461665"/>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B050"/>
                </a:solidFill>
                <a:latin typeface="Calibri"/>
                <a:ea typeface="Calibri"/>
                <a:cs typeface="Calibri"/>
                <a:sym typeface="Calibri"/>
              </a:rPr>
              <a:t>General risks of invasive ventilation</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Shape 1330"/>
        <p:cNvGrpSpPr/>
        <p:nvPr/>
      </p:nvGrpSpPr>
      <p:grpSpPr>
        <a:xfrm>
          <a:off x="0" y="0"/>
          <a:ext cx="0" cy="0"/>
          <a:chOff x="0" y="0"/>
          <a:chExt cx="0" cy="0"/>
        </a:xfrm>
      </p:grpSpPr>
      <p:sp>
        <p:nvSpPr>
          <p:cNvPr id="1331" name="Google Shape;1331;p81"/>
          <p:cNvSpPr/>
          <p:nvPr/>
        </p:nvSpPr>
        <p:spPr>
          <a:xfrm>
            <a:off x="0" y="2"/>
            <a:ext cx="9144000" cy="63709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Calibri"/>
                <a:ea typeface="Calibri"/>
                <a:cs typeface="Calibri"/>
                <a:sym typeface="Calibri"/>
              </a:rPr>
              <a:t>Continuous Positive Airway Pressure (CPAP)</a:t>
            </a:r>
            <a:endParaRPr/>
          </a:p>
          <a:p>
            <a:pPr marL="0" marR="0" lvl="0" indent="0" algn="l" rtl="0">
              <a:spcBef>
                <a:spcPts val="0"/>
              </a:spcBef>
              <a:spcAft>
                <a:spcPts val="0"/>
              </a:spcAft>
              <a:buNone/>
            </a:pPr>
            <a:endParaRPr sz="36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 - </a:t>
            </a:r>
            <a:r>
              <a:rPr lang="en-US" sz="2800">
                <a:solidFill>
                  <a:schemeClr val="dk1"/>
                </a:solidFill>
                <a:latin typeface="Calibri"/>
                <a:ea typeface="Calibri"/>
                <a:cs typeface="Calibri"/>
                <a:sym typeface="Calibri"/>
              </a:rPr>
              <a:t>primarily indicated for use in treating respiratory distress.</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 CPAP was adapted for infants in the 1970’s as an alternative to the more invasive mechanical ventilation.</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 Its primary function is to </a:t>
            </a:r>
            <a:r>
              <a:rPr lang="en-US" sz="2800">
                <a:solidFill>
                  <a:srgbClr val="FF0000"/>
                </a:solidFill>
                <a:latin typeface="Calibri"/>
                <a:ea typeface="Calibri"/>
                <a:cs typeface="Calibri"/>
                <a:sym typeface="Calibri"/>
              </a:rPr>
              <a:t>establish an open airway.</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 The circuit is structured such that a </a:t>
            </a:r>
            <a:r>
              <a:rPr lang="en-US" sz="2800">
                <a:solidFill>
                  <a:srgbClr val="FF0000"/>
                </a:solidFill>
                <a:latin typeface="Calibri"/>
                <a:ea typeface="Calibri"/>
                <a:cs typeface="Calibri"/>
                <a:sym typeface="Calibri"/>
              </a:rPr>
              <a:t>continuous flow </a:t>
            </a:r>
            <a:r>
              <a:rPr lang="en-US" sz="2800">
                <a:solidFill>
                  <a:schemeClr val="dk1"/>
                </a:solidFill>
                <a:latin typeface="Calibri"/>
                <a:ea typeface="Calibri"/>
                <a:cs typeface="Calibri"/>
                <a:sym typeface="Calibri"/>
              </a:rPr>
              <a:t>of </a:t>
            </a:r>
            <a:r>
              <a:rPr lang="en-US" sz="2800">
                <a:solidFill>
                  <a:srgbClr val="FF0000"/>
                </a:solidFill>
                <a:latin typeface="Calibri"/>
                <a:ea typeface="Calibri"/>
                <a:cs typeface="Calibri"/>
                <a:sym typeface="Calibri"/>
              </a:rPr>
              <a:t>humidified oxygen</a:t>
            </a:r>
            <a:r>
              <a:rPr lang="en-US" sz="2800">
                <a:solidFill>
                  <a:schemeClr val="dk1"/>
                </a:solidFill>
                <a:latin typeface="Calibri"/>
                <a:ea typeface="Calibri"/>
                <a:cs typeface="Calibri"/>
                <a:sym typeface="Calibri"/>
              </a:rPr>
              <a:t> in combination with other </a:t>
            </a:r>
            <a:r>
              <a:rPr lang="en-US" sz="2800">
                <a:solidFill>
                  <a:srgbClr val="FF0000"/>
                </a:solidFill>
                <a:latin typeface="Calibri"/>
                <a:ea typeface="Calibri"/>
                <a:cs typeface="Calibri"/>
                <a:sym typeface="Calibri"/>
              </a:rPr>
              <a:t>compressed gases </a:t>
            </a:r>
            <a:r>
              <a:rPr lang="en-US" sz="2800">
                <a:solidFill>
                  <a:schemeClr val="dk1"/>
                </a:solidFill>
                <a:latin typeface="Calibri"/>
                <a:ea typeface="Calibri"/>
                <a:cs typeface="Calibri"/>
                <a:sym typeface="Calibri"/>
              </a:rPr>
              <a:t>is delivered.</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 CPAP applies </a:t>
            </a:r>
            <a:r>
              <a:rPr lang="en-US" sz="2800">
                <a:solidFill>
                  <a:srgbClr val="FF0000"/>
                </a:solidFill>
                <a:latin typeface="Calibri"/>
                <a:ea typeface="Calibri"/>
                <a:cs typeface="Calibri"/>
                <a:sym typeface="Calibri"/>
              </a:rPr>
              <a:t>continuous positive distending pressure to the airways</a:t>
            </a:r>
            <a:r>
              <a:rPr lang="en-US"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 CPAP is </a:t>
            </a:r>
            <a:r>
              <a:rPr lang="en-US" sz="2800">
                <a:solidFill>
                  <a:srgbClr val="FF0000"/>
                </a:solidFill>
                <a:latin typeface="Calibri"/>
                <a:ea typeface="Calibri"/>
                <a:cs typeface="Calibri"/>
                <a:sym typeface="Calibri"/>
              </a:rPr>
              <a:t>used during spontaneous breathing to prevent the need for mechanical ventilation.</a:t>
            </a:r>
            <a:endParaRPr/>
          </a:p>
          <a:p>
            <a:pPr marL="0" marR="0" lvl="0" indent="0" algn="l" rtl="0">
              <a:spcBef>
                <a:spcPts val="0"/>
              </a:spcBef>
              <a:spcAft>
                <a:spcPts val="0"/>
              </a:spcAft>
              <a:buNone/>
            </a:pPr>
            <a:r>
              <a:rPr lang="en-US" sz="2800">
                <a:solidFill>
                  <a:srgbClr val="000000"/>
                </a:solidFill>
                <a:latin typeface="Times New Roman"/>
                <a:ea typeface="Times New Roman"/>
                <a:cs typeface="Times New Roman"/>
                <a:sym typeface="Times New Roman"/>
              </a:rPr>
              <a:t>. </a:t>
            </a:r>
            <a:endParaRPr sz="2800">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Shape 1335"/>
        <p:cNvGrpSpPr/>
        <p:nvPr/>
      </p:nvGrpSpPr>
      <p:grpSpPr>
        <a:xfrm>
          <a:off x="0" y="0"/>
          <a:ext cx="0" cy="0"/>
          <a:chOff x="0" y="0"/>
          <a:chExt cx="0" cy="0"/>
        </a:xfrm>
      </p:grpSpPr>
      <p:sp>
        <p:nvSpPr>
          <p:cNvPr id="1336" name="Google Shape;1336;p82"/>
          <p:cNvSpPr/>
          <p:nvPr/>
        </p:nvSpPr>
        <p:spPr>
          <a:xfrm>
            <a:off x="16913" y="188640"/>
            <a:ext cx="9036496" cy="48320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Calibri"/>
                <a:ea typeface="Calibri"/>
                <a:cs typeface="Calibri"/>
                <a:sym typeface="Calibri"/>
              </a:rPr>
              <a:t>- </a:t>
            </a:r>
            <a:r>
              <a:rPr lang="en-US" sz="2800">
                <a:solidFill>
                  <a:srgbClr val="000000"/>
                </a:solidFill>
                <a:latin typeface="Calibri"/>
                <a:ea typeface="Calibri"/>
                <a:cs typeface="Calibri"/>
                <a:sym typeface="Calibri"/>
              </a:rPr>
              <a:t>CPAP does </a:t>
            </a:r>
            <a:r>
              <a:rPr lang="en-US" sz="2800">
                <a:solidFill>
                  <a:srgbClr val="FF0000"/>
                </a:solidFill>
                <a:latin typeface="Calibri"/>
                <a:ea typeface="Calibri"/>
                <a:cs typeface="Calibri"/>
                <a:sym typeface="Calibri"/>
              </a:rPr>
              <a:t>not have the same risk of barotrauma </a:t>
            </a:r>
            <a:r>
              <a:rPr lang="en-US" sz="2800">
                <a:solidFill>
                  <a:srgbClr val="000000"/>
                </a:solidFill>
                <a:latin typeface="Calibri"/>
                <a:ea typeface="Calibri"/>
                <a:cs typeface="Calibri"/>
                <a:sym typeface="Calibri"/>
              </a:rPr>
              <a:t>as does mechanical ventilation.</a:t>
            </a:r>
            <a:endParaRPr/>
          </a:p>
          <a:p>
            <a:pPr marL="0" marR="0" lvl="0" indent="0" algn="l" rtl="0">
              <a:spcBef>
                <a:spcPts val="0"/>
              </a:spcBef>
              <a:spcAft>
                <a:spcPts val="0"/>
              </a:spcAft>
              <a:buNone/>
            </a:pPr>
            <a:r>
              <a:rPr lang="en-US" sz="2800">
                <a:solidFill>
                  <a:srgbClr val="000000"/>
                </a:solidFill>
                <a:latin typeface="Calibri"/>
                <a:ea typeface="Calibri"/>
                <a:cs typeface="Calibri"/>
                <a:sym typeface="Calibri"/>
              </a:rPr>
              <a:t> - Also, if </a:t>
            </a:r>
            <a:r>
              <a:rPr lang="en-US" sz="2800">
                <a:solidFill>
                  <a:srgbClr val="FF0000"/>
                </a:solidFill>
                <a:latin typeface="Calibri"/>
                <a:ea typeface="Calibri"/>
                <a:cs typeface="Calibri"/>
                <a:sym typeface="Calibri"/>
              </a:rPr>
              <a:t>nasal prongs </a:t>
            </a:r>
            <a:r>
              <a:rPr lang="en-US" sz="2800">
                <a:solidFill>
                  <a:srgbClr val="000000"/>
                </a:solidFill>
                <a:latin typeface="Calibri"/>
                <a:ea typeface="Calibri"/>
                <a:cs typeface="Calibri"/>
                <a:sym typeface="Calibri"/>
              </a:rPr>
              <a:t>are used instead of an endotracheal tube, the chance of </a:t>
            </a:r>
            <a:r>
              <a:rPr lang="en-US" sz="2800">
                <a:solidFill>
                  <a:srgbClr val="FF0000"/>
                </a:solidFill>
                <a:latin typeface="Calibri"/>
                <a:ea typeface="Calibri"/>
                <a:cs typeface="Calibri"/>
                <a:sym typeface="Calibri"/>
              </a:rPr>
              <a:t>infection decreases</a:t>
            </a:r>
            <a:r>
              <a:rPr lang="en-US" sz="2800">
                <a:solidFill>
                  <a:srgbClr val="000000"/>
                </a:solidFill>
                <a:latin typeface="Calibri"/>
                <a:ea typeface="Calibri"/>
                <a:cs typeface="Calibri"/>
                <a:sym typeface="Calibri"/>
              </a:rPr>
              <a:t>. Less invasive equals less danger to the patient. Endotracheal tubes often create a ridge in the soft palate of the neonate when the need for mechanical ventilation is lengthy. </a:t>
            </a:r>
            <a:endParaRPr/>
          </a:p>
          <a:p>
            <a:pPr marL="0" marR="0" lvl="0" indent="0" algn="l" rtl="0">
              <a:spcBef>
                <a:spcPts val="0"/>
              </a:spcBef>
              <a:spcAft>
                <a:spcPts val="0"/>
              </a:spcAft>
              <a:buNone/>
            </a:pPr>
            <a:r>
              <a:rPr lang="en-US" sz="2800">
                <a:solidFill>
                  <a:srgbClr val="000000"/>
                </a:solidFill>
                <a:latin typeface="Times New Roman"/>
                <a:ea typeface="Times New Roman"/>
                <a:cs typeface="Times New Roman"/>
                <a:sym typeface="Times New Roman"/>
              </a:rPr>
              <a:t>Typically, CPAP settings would begin with </a:t>
            </a:r>
            <a:r>
              <a:rPr lang="en-US" sz="2800">
                <a:solidFill>
                  <a:srgbClr val="FF0000"/>
                </a:solidFill>
                <a:latin typeface="Times New Roman"/>
                <a:ea typeface="Times New Roman"/>
                <a:cs typeface="Times New Roman"/>
                <a:sym typeface="Times New Roman"/>
              </a:rPr>
              <a:t>expiratory positive airway pressure of 4 to 6 cm H</a:t>
            </a:r>
            <a:r>
              <a:rPr lang="en-US" sz="2800" baseline="-25000">
                <a:solidFill>
                  <a:srgbClr val="FF0000"/>
                </a:solidFill>
                <a:latin typeface="Times New Roman"/>
                <a:ea typeface="Times New Roman"/>
                <a:cs typeface="Times New Roman"/>
                <a:sym typeface="Times New Roman"/>
              </a:rPr>
              <a:t>2</a:t>
            </a:r>
            <a:r>
              <a:rPr lang="en-US" sz="2800">
                <a:solidFill>
                  <a:srgbClr val="FF0000"/>
                </a:solidFill>
                <a:latin typeface="Times New Roman"/>
                <a:ea typeface="Times New Roman"/>
                <a:cs typeface="Times New Roman"/>
                <a:sym typeface="Times New Roman"/>
              </a:rPr>
              <a:t>O</a:t>
            </a:r>
            <a:r>
              <a:rPr lang="en-US" sz="2800">
                <a:solidFill>
                  <a:srgbClr val="000000"/>
                </a:solidFill>
                <a:latin typeface="Times New Roman"/>
                <a:ea typeface="Times New Roman"/>
                <a:cs typeface="Times New Roman"/>
                <a:sym typeface="Times New Roman"/>
              </a:rPr>
              <a:t>. This pressure is delivered to the patient continuously through the respiratory cycle on inspiration and expiration</a:t>
            </a:r>
            <a:endParaRPr sz="2800">
              <a:solidFill>
                <a:schemeClr val="dk1"/>
              </a:solidFill>
              <a:latin typeface="Calibri"/>
              <a:ea typeface="Calibri"/>
              <a:cs typeface="Calibri"/>
              <a:sym typeface="Calibri"/>
            </a:endParaRPr>
          </a:p>
        </p:txBody>
      </p:sp>
      <p:sp>
        <p:nvSpPr>
          <p:cNvPr id="1337" name="Google Shape;1337;p82"/>
          <p:cNvSpPr/>
          <p:nvPr/>
        </p:nvSpPr>
        <p:spPr>
          <a:xfrm>
            <a:off x="251520" y="5157192"/>
            <a:ext cx="8568952" cy="1631216"/>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Continuous positive pressure ventilation (CPAP) provides a set positive airway pressure throughout the patient’s breathing cycle. It is commonly used for patients who </a:t>
            </a:r>
            <a:r>
              <a:rPr lang="en-US" sz="2000">
                <a:solidFill>
                  <a:srgbClr val="FF0000"/>
                </a:solidFill>
                <a:latin typeface="Calibri"/>
                <a:ea typeface="Calibri"/>
                <a:cs typeface="Calibri"/>
                <a:sym typeface="Calibri"/>
              </a:rPr>
              <a:t>experience sleep apnea</a:t>
            </a:r>
            <a:r>
              <a:rPr lang="en-US" sz="2000">
                <a:solidFill>
                  <a:schemeClr val="dk1"/>
                </a:solidFill>
                <a:latin typeface="Calibri"/>
                <a:ea typeface="Calibri"/>
                <a:cs typeface="Calibri"/>
                <a:sym typeface="Calibri"/>
              </a:rPr>
              <a:t> </a:t>
            </a:r>
            <a:r>
              <a:rPr lang="en-US" sz="2000" b="1">
                <a:solidFill>
                  <a:schemeClr val="dk1"/>
                </a:solidFill>
                <a:latin typeface="Calibri"/>
                <a:ea typeface="Calibri"/>
                <a:cs typeface="Calibri"/>
                <a:sym typeface="Calibri"/>
              </a:rPr>
              <a:t>because the continuous positive pressure keeps the airway open and prevents the upper airway from collapsing</a:t>
            </a:r>
            <a:r>
              <a:rPr lang="en-US" sz="2000">
                <a:solidFill>
                  <a:schemeClr val="dk1"/>
                </a:solidFill>
                <a:latin typeface="Calibri"/>
                <a:ea typeface="Calibri"/>
                <a:cs typeface="Calibri"/>
                <a:sym typeface="Calibri"/>
              </a:rPr>
              <a:t>.  The usual CPAP pressure is between 5 and 20 cm of water.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Shape 1341"/>
        <p:cNvGrpSpPr/>
        <p:nvPr/>
      </p:nvGrpSpPr>
      <p:grpSpPr>
        <a:xfrm>
          <a:off x="0" y="0"/>
          <a:ext cx="0" cy="0"/>
          <a:chOff x="0" y="0"/>
          <a:chExt cx="0" cy="0"/>
        </a:xfrm>
      </p:grpSpPr>
      <p:sp>
        <p:nvSpPr>
          <p:cNvPr id="1342" name="Google Shape;1342;p83"/>
          <p:cNvSpPr/>
          <p:nvPr/>
        </p:nvSpPr>
        <p:spPr>
          <a:xfrm>
            <a:off x="1763688" y="93426"/>
            <a:ext cx="569809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Calibri"/>
                <a:ea typeface="Calibri"/>
                <a:cs typeface="Calibri"/>
                <a:sym typeface="Calibri"/>
              </a:rPr>
              <a:t>Methods for Delivering CPAP</a:t>
            </a:r>
            <a:endParaRPr/>
          </a:p>
        </p:txBody>
      </p:sp>
      <p:sp>
        <p:nvSpPr>
          <p:cNvPr id="1343" name="Google Shape;1343;p83"/>
          <p:cNvSpPr/>
          <p:nvPr/>
        </p:nvSpPr>
        <p:spPr>
          <a:xfrm>
            <a:off x="0" y="905233"/>
            <a:ext cx="8784976" cy="2831544"/>
          </a:xfrm>
          <a:prstGeom prst="rect">
            <a:avLst/>
          </a:prstGeom>
          <a:noFill/>
          <a:ln>
            <a:noFill/>
          </a:ln>
        </p:spPr>
        <p:txBody>
          <a:bodyPr spcFirstLastPara="1" wrap="square" lIns="91425" tIns="45700" rIns="91425" bIns="45700" anchor="t" anchorCtr="0">
            <a:spAutoFit/>
          </a:bodyPr>
          <a:lstStyle/>
          <a:p>
            <a:pPr marL="274320" marR="0" lvl="0" indent="-274320" algn="l" rtl="0">
              <a:spcBef>
                <a:spcPts val="0"/>
              </a:spcBef>
              <a:spcAft>
                <a:spcPts val="0"/>
              </a:spcAft>
              <a:buClr>
                <a:srgbClr val="FE8637"/>
              </a:buClr>
              <a:buSzPts val="1680"/>
              <a:buFont typeface="Noto Sans Symbols"/>
              <a:buChar char="🞆"/>
            </a:pPr>
            <a:r>
              <a:rPr lang="en-US" sz="2400">
                <a:solidFill>
                  <a:srgbClr val="000000"/>
                </a:solidFill>
                <a:latin typeface="Times New Roman"/>
                <a:ea typeface="Times New Roman"/>
                <a:cs typeface="Times New Roman"/>
                <a:sym typeface="Times New Roman"/>
              </a:rPr>
              <a:t>CPAP is accomplished by a variety of methods. In one of these, </a:t>
            </a:r>
            <a:r>
              <a:rPr lang="en-US" sz="2400">
                <a:solidFill>
                  <a:srgbClr val="FF0000"/>
                </a:solidFill>
                <a:latin typeface="Times New Roman"/>
                <a:ea typeface="Times New Roman"/>
                <a:cs typeface="Times New Roman"/>
                <a:sym typeface="Times New Roman"/>
              </a:rPr>
              <a:t>nasopharyngeal prongs </a:t>
            </a:r>
            <a:r>
              <a:rPr lang="en-US" sz="2400">
                <a:solidFill>
                  <a:srgbClr val="000000"/>
                </a:solidFill>
                <a:latin typeface="Times New Roman"/>
                <a:ea typeface="Times New Roman"/>
                <a:cs typeface="Times New Roman"/>
                <a:sym typeface="Times New Roman"/>
              </a:rPr>
              <a:t>that span from the nares to the nasopharynx are used.  </a:t>
            </a:r>
            <a:endParaRPr/>
          </a:p>
          <a:p>
            <a:pPr marL="274320" marR="0" lvl="0" indent="-274320" algn="l" rtl="0">
              <a:spcBef>
                <a:spcPts val="600"/>
              </a:spcBef>
              <a:spcAft>
                <a:spcPts val="0"/>
              </a:spcAft>
              <a:buClr>
                <a:srgbClr val="FE8637"/>
              </a:buClr>
              <a:buSzPts val="1680"/>
              <a:buFont typeface="Noto Sans Symbols"/>
              <a:buChar char="🞆"/>
            </a:pPr>
            <a:r>
              <a:rPr lang="en-US" sz="2400">
                <a:solidFill>
                  <a:srgbClr val="000000"/>
                </a:solidFill>
                <a:latin typeface="Times New Roman"/>
                <a:ea typeface="Times New Roman"/>
                <a:cs typeface="Times New Roman"/>
                <a:sym typeface="Times New Roman"/>
              </a:rPr>
              <a:t>Due to their long length, the airway resistance is higher when compared to other methods.  Additionally, they are </a:t>
            </a:r>
            <a:r>
              <a:rPr lang="en-US" sz="2400">
                <a:solidFill>
                  <a:srgbClr val="FF0000"/>
                </a:solidFill>
                <a:latin typeface="Times New Roman"/>
                <a:ea typeface="Times New Roman"/>
                <a:cs typeface="Times New Roman"/>
                <a:sym typeface="Times New Roman"/>
              </a:rPr>
              <a:t>difficult to insert. </a:t>
            </a:r>
            <a:endParaRPr/>
          </a:p>
          <a:p>
            <a:pPr marL="274320" marR="0" lvl="0" indent="-274320" algn="l" rtl="0">
              <a:spcBef>
                <a:spcPts val="600"/>
              </a:spcBef>
              <a:spcAft>
                <a:spcPts val="0"/>
              </a:spcAft>
              <a:buClr>
                <a:srgbClr val="FE8637"/>
              </a:buClr>
              <a:buSzPts val="1680"/>
              <a:buFont typeface="Noto Sans Symbols"/>
              <a:buChar char="🞆"/>
            </a:pPr>
            <a:r>
              <a:rPr lang="en-US" sz="2400">
                <a:solidFill>
                  <a:srgbClr val="000000"/>
                </a:solidFill>
                <a:latin typeface="Times New Roman"/>
                <a:ea typeface="Times New Roman"/>
                <a:cs typeface="Times New Roman"/>
                <a:sym typeface="Times New Roman"/>
              </a:rPr>
              <a:t>The most popular methods utilizes either </a:t>
            </a:r>
            <a:r>
              <a:rPr lang="en-US" sz="2400">
                <a:solidFill>
                  <a:srgbClr val="FF0000"/>
                </a:solidFill>
                <a:latin typeface="Times New Roman"/>
                <a:ea typeface="Times New Roman"/>
                <a:cs typeface="Times New Roman"/>
                <a:sym typeface="Times New Roman"/>
              </a:rPr>
              <a:t>nasal prongs </a:t>
            </a:r>
            <a:r>
              <a:rPr lang="en-US" sz="2400">
                <a:solidFill>
                  <a:srgbClr val="000000"/>
                </a:solidFill>
                <a:latin typeface="Times New Roman"/>
                <a:ea typeface="Times New Roman"/>
                <a:cs typeface="Times New Roman"/>
                <a:sym typeface="Times New Roman"/>
              </a:rPr>
              <a:t>or a </a:t>
            </a:r>
            <a:r>
              <a:rPr lang="en-US" sz="2400">
                <a:solidFill>
                  <a:srgbClr val="FF0000"/>
                </a:solidFill>
                <a:latin typeface="Times New Roman"/>
                <a:ea typeface="Times New Roman"/>
                <a:cs typeface="Times New Roman"/>
                <a:sym typeface="Times New Roman"/>
              </a:rPr>
              <a:t>mask.</a:t>
            </a:r>
            <a:endParaRPr/>
          </a:p>
        </p:txBody>
      </p:sp>
      <p:pic>
        <p:nvPicPr>
          <p:cNvPr id="1344" name="Google Shape;1344;p83"/>
          <p:cNvPicPr preferRelativeResize="0"/>
          <p:nvPr/>
        </p:nvPicPr>
        <p:blipFill rotWithShape="1">
          <a:blip r:embed="rId3">
            <a:alphaModFix/>
          </a:blip>
          <a:srcRect l="20702" t="28071" r="21228" b="12045"/>
          <a:stretch/>
        </p:blipFill>
        <p:spPr>
          <a:xfrm>
            <a:off x="5974560" y="4293096"/>
            <a:ext cx="2810417" cy="2173616"/>
          </a:xfrm>
          <a:prstGeom prst="rect">
            <a:avLst/>
          </a:prstGeom>
          <a:noFill/>
          <a:ln>
            <a:noFill/>
          </a:ln>
        </p:spPr>
      </p:pic>
      <p:pic>
        <p:nvPicPr>
          <p:cNvPr id="1345" name="Google Shape;1345;p83"/>
          <p:cNvPicPr preferRelativeResize="0"/>
          <p:nvPr/>
        </p:nvPicPr>
        <p:blipFill rotWithShape="1">
          <a:blip r:embed="rId4">
            <a:alphaModFix/>
          </a:blip>
          <a:srcRect/>
          <a:stretch/>
        </p:blipFill>
        <p:spPr>
          <a:xfrm>
            <a:off x="1781908" y="3975114"/>
            <a:ext cx="3744416" cy="280958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Shape 1349"/>
        <p:cNvGrpSpPr/>
        <p:nvPr/>
      </p:nvGrpSpPr>
      <p:grpSpPr>
        <a:xfrm>
          <a:off x="0" y="0"/>
          <a:ext cx="0" cy="0"/>
          <a:chOff x="0" y="0"/>
          <a:chExt cx="0" cy="0"/>
        </a:xfrm>
      </p:grpSpPr>
      <p:sp>
        <p:nvSpPr>
          <p:cNvPr id="1350" name="Google Shape;1350;p84"/>
          <p:cNvSpPr/>
          <p:nvPr/>
        </p:nvSpPr>
        <p:spPr>
          <a:xfrm>
            <a:off x="251520" y="212735"/>
            <a:ext cx="8892480" cy="4364272"/>
          </a:xfrm>
          <a:prstGeom prst="rect">
            <a:avLst/>
          </a:prstGeom>
          <a:noFill/>
          <a:ln>
            <a:noFill/>
          </a:ln>
        </p:spPr>
        <p:txBody>
          <a:bodyPr spcFirstLastPara="1" wrap="square" lIns="91425" tIns="45700" rIns="91425" bIns="45700" anchor="t" anchorCtr="0">
            <a:spAutoFit/>
          </a:bodyPr>
          <a:lstStyle/>
          <a:p>
            <a:pPr marL="274320" marR="0" lvl="0" indent="-274320" algn="l" rtl="0">
              <a:lnSpc>
                <a:spcPct val="80000"/>
              </a:lnSpc>
              <a:spcBef>
                <a:spcPts val="0"/>
              </a:spcBef>
              <a:spcAft>
                <a:spcPts val="0"/>
              </a:spcAft>
              <a:buClr>
                <a:srgbClr val="FE8637"/>
              </a:buClr>
              <a:buSzPts val="1960"/>
              <a:buFont typeface="Noto Sans Symbols"/>
              <a:buChar char="🞆"/>
            </a:pPr>
            <a:r>
              <a:rPr lang="en-US" sz="2800">
                <a:solidFill>
                  <a:srgbClr val="000000"/>
                </a:solidFill>
                <a:latin typeface="Times New Roman"/>
                <a:ea typeface="Times New Roman"/>
                <a:cs typeface="Times New Roman"/>
                <a:sym typeface="Times New Roman"/>
              </a:rPr>
              <a:t>Endotracheal Tube</a:t>
            </a:r>
            <a:endParaRPr/>
          </a:p>
          <a:p>
            <a:pPr marL="640080" marR="0" lvl="1" indent="-274320" algn="l" rtl="0">
              <a:lnSpc>
                <a:spcPct val="80000"/>
              </a:lnSpc>
              <a:spcBef>
                <a:spcPts val="480"/>
              </a:spcBef>
              <a:spcAft>
                <a:spcPts val="0"/>
              </a:spcAft>
              <a:buClr>
                <a:srgbClr val="FE8637"/>
              </a:buClr>
              <a:buSzPts val="1920"/>
              <a:buFont typeface="Noto Sans Symbols"/>
              <a:buChar char="⚫"/>
            </a:pPr>
            <a:r>
              <a:rPr lang="en-US" sz="2400" b="0" i="0" u="none" strike="noStrike" cap="none">
                <a:solidFill>
                  <a:srgbClr val="000000"/>
                </a:solidFill>
                <a:latin typeface="Times New Roman"/>
                <a:ea typeface="Times New Roman"/>
                <a:cs typeface="Times New Roman"/>
                <a:sym typeface="Times New Roman"/>
              </a:rPr>
              <a:t>Patent airway, airway clearance</a:t>
            </a:r>
            <a:endParaRPr/>
          </a:p>
          <a:p>
            <a:pPr marL="640080" marR="0" lvl="1" indent="-274320" algn="l" rtl="0">
              <a:lnSpc>
                <a:spcPct val="80000"/>
              </a:lnSpc>
              <a:spcBef>
                <a:spcPts val="480"/>
              </a:spcBef>
              <a:spcAft>
                <a:spcPts val="0"/>
              </a:spcAft>
              <a:buClr>
                <a:srgbClr val="FE8637"/>
              </a:buClr>
              <a:buSzPts val="1920"/>
              <a:buFont typeface="Noto Sans Symbols"/>
              <a:buChar char="⚫"/>
            </a:pPr>
            <a:r>
              <a:rPr lang="en-US" sz="2400" b="0" i="0" u="none" strike="noStrike" cap="none">
                <a:solidFill>
                  <a:srgbClr val="000000"/>
                </a:solidFill>
                <a:latin typeface="Times New Roman"/>
                <a:ea typeface="Times New Roman"/>
                <a:cs typeface="Times New Roman"/>
                <a:sym typeface="Times New Roman"/>
              </a:rPr>
              <a:t>Disadvantage: plugging, malacia, infection</a:t>
            </a:r>
            <a:endParaRPr/>
          </a:p>
          <a:p>
            <a:pPr marL="274320" marR="0" lvl="0" indent="-274320" algn="l" rtl="0">
              <a:lnSpc>
                <a:spcPct val="80000"/>
              </a:lnSpc>
              <a:spcBef>
                <a:spcPts val="600"/>
              </a:spcBef>
              <a:spcAft>
                <a:spcPts val="0"/>
              </a:spcAft>
              <a:buClr>
                <a:srgbClr val="FE8637"/>
              </a:buClr>
              <a:buSzPts val="1960"/>
              <a:buFont typeface="Noto Sans Symbols"/>
              <a:buChar char="🞆"/>
            </a:pPr>
            <a:r>
              <a:rPr lang="en-US" sz="2800">
                <a:solidFill>
                  <a:srgbClr val="000000"/>
                </a:solidFill>
                <a:latin typeface="Times New Roman"/>
                <a:ea typeface="Times New Roman"/>
                <a:cs typeface="Times New Roman"/>
                <a:sym typeface="Times New Roman"/>
              </a:rPr>
              <a:t>Nasal Prongs</a:t>
            </a:r>
            <a:endParaRPr/>
          </a:p>
          <a:p>
            <a:pPr marL="640080" marR="0" lvl="1" indent="-274320" algn="l" rtl="0">
              <a:lnSpc>
                <a:spcPct val="80000"/>
              </a:lnSpc>
              <a:spcBef>
                <a:spcPts val="480"/>
              </a:spcBef>
              <a:spcAft>
                <a:spcPts val="0"/>
              </a:spcAft>
              <a:buClr>
                <a:srgbClr val="FE8637"/>
              </a:buClr>
              <a:buSzPts val="1920"/>
              <a:buFont typeface="Noto Sans Symbols"/>
              <a:buChar char="⚫"/>
            </a:pPr>
            <a:r>
              <a:rPr lang="en-US" sz="2400" b="0" i="0" u="none" strike="noStrike" cap="none">
                <a:solidFill>
                  <a:srgbClr val="000000"/>
                </a:solidFill>
                <a:latin typeface="Times New Roman"/>
                <a:ea typeface="Times New Roman"/>
                <a:cs typeface="Times New Roman"/>
                <a:sym typeface="Times New Roman"/>
              </a:rPr>
              <a:t>Decrease infection, no malacia</a:t>
            </a:r>
            <a:endParaRPr sz="2400" b="0" i="0" u="none" strike="noStrike" cap="none">
              <a:solidFill>
                <a:srgbClr val="000000"/>
              </a:solidFill>
              <a:latin typeface="Times New Roman"/>
              <a:ea typeface="Times New Roman"/>
              <a:cs typeface="Times New Roman"/>
              <a:sym typeface="Times New Roman"/>
            </a:endParaRPr>
          </a:p>
          <a:p>
            <a:pPr marL="640080" marR="0" lvl="1" indent="-274320" algn="l" rtl="0">
              <a:lnSpc>
                <a:spcPct val="80000"/>
              </a:lnSpc>
              <a:spcBef>
                <a:spcPts val="480"/>
              </a:spcBef>
              <a:spcAft>
                <a:spcPts val="0"/>
              </a:spcAft>
              <a:buClr>
                <a:srgbClr val="FE8637"/>
              </a:buClr>
              <a:buSzPts val="1920"/>
              <a:buFont typeface="Noto Sans Symbols"/>
              <a:buChar char="⚫"/>
            </a:pPr>
            <a:r>
              <a:rPr lang="en-US" sz="2400" b="0" i="0" u="none" strike="noStrike" cap="none">
                <a:solidFill>
                  <a:srgbClr val="000000"/>
                </a:solidFill>
                <a:latin typeface="Times New Roman"/>
                <a:ea typeface="Times New Roman"/>
                <a:cs typeface="Times New Roman"/>
                <a:sym typeface="Times New Roman"/>
              </a:rPr>
              <a:t>Disadvantage = plugging, pressure necrosis, gastric distention</a:t>
            </a:r>
            <a:endParaRPr/>
          </a:p>
          <a:p>
            <a:pPr marL="274320" marR="0" lvl="0" indent="-274320" algn="l" rtl="0">
              <a:lnSpc>
                <a:spcPct val="80000"/>
              </a:lnSpc>
              <a:spcBef>
                <a:spcPts val="600"/>
              </a:spcBef>
              <a:spcAft>
                <a:spcPts val="0"/>
              </a:spcAft>
              <a:buClr>
                <a:srgbClr val="FE8637"/>
              </a:buClr>
              <a:buSzPts val="1960"/>
              <a:buFont typeface="Noto Sans Symbols"/>
              <a:buChar char="🞆"/>
            </a:pPr>
            <a:r>
              <a:rPr lang="en-US" sz="2800">
                <a:solidFill>
                  <a:srgbClr val="000000"/>
                </a:solidFill>
                <a:latin typeface="Times New Roman"/>
                <a:ea typeface="Times New Roman"/>
                <a:cs typeface="Times New Roman"/>
                <a:sym typeface="Times New Roman"/>
              </a:rPr>
              <a:t>Nasopharyngeal prongs</a:t>
            </a:r>
            <a:endParaRPr sz="2800">
              <a:solidFill>
                <a:srgbClr val="000000"/>
              </a:solidFill>
              <a:latin typeface="Times New Roman"/>
              <a:ea typeface="Times New Roman"/>
              <a:cs typeface="Times New Roman"/>
              <a:sym typeface="Times New Roman"/>
            </a:endParaRPr>
          </a:p>
          <a:p>
            <a:pPr marL="640080" marR="0" lvl="1" indent="-274320" algn="l" rtl="0">
              <a:lnSpc>
                <a:spcPct val="80000"/>
              </a:lnSpc>
              <a:spcBef>
                <a:spcPts val="480"/>
              </a:spcBef>
              <a:spcAft>
                <a:spcPts val="0"/>
              </a:spcAft>
              <a:buClr>
                <a:srgbClr val="FE8637"/>
              </a:buClr>
              <a:buSzPts val="1920"/>
              <a:buFont typeface="Noto Sans Symbols"/>
              <a:buChar char="⚫"/>
            </a:pPr>
            <a:r>
              <a:rPr lang="en-US" sz="2400" b="0" i="0" u="none" strike="noStrike" cap="none">
                <a:solidFill>
                  <a:srgbClr val="000000"/>
                </a:solidFill>
                <a:latin typeface="Times New Roman"/>
                <a:ea typeface="Times New Roman"/>
                <a:cs typeface="Times New Roman"/>
                <a:sym typeface="Times New Roman"/>
              </a:rPr>
              <a:t>Pressure necrosis, infection</a:t>
            </a:r>
            <a:endParaRPr/>
          </a:p>
          <a:p>
            <a:pPr marL="274320" marR="0" lvl="0" indent="-274320" algn="l" rtl="0">
              <a:lnSpc>
                <a:spcPct val="80000"/>
              </a:lnSpc>
              <a:spcBef>
                <a:spcPts val="600"/>
              </a:spcBef>
              <a:spcAft>
                <a:spcPts val="0"/>
              </a:spcAft>
              <a:buClr>
                <a:srgbClr val="FE8637"/>
              </a:buClr>
              <a:buSzPts val="1960"/>
              <a:buFont typeface="Noto Sans Symbols"/>
              <a:buChar char="🞆"/>
            </a:pPr>
            <a:r>
              <a:rPr lang="en-US" sz="2800">
                <a:solidFill>
                  <a:srgbClr val="000000"/>
                </a:solidFill>
                <a:latin typeface="Times New Roman"/>
                <a:ea typeface="Times New Roman"/>
                <a:cs typeface="Times New Roman"/>
                <a:sym typeface="Times New Roman"/>
              </a:rPr>
              <a:t>Face Mask</a:t>
            </a:r>
            <a:endParaRPr/>
          </a:p>
          <a:p>
            <a:pPr marL="640080" marR="0" lvl="1" indent="-274320" algn="l" rtl="0">
              <a:lnSpc>
                <a:spcPct val="80000"/>
              </a:lnSpc>
              <a:spcBef>
                <a:spcPts val="480"/>
              </a:spcBef>
              <a:spcAft>
                <a:spcPts val="0"/>
              </a:spcAft>
              <a:buClr>
                <a:srgbClr val="FE8637"/>
              </a:buClr>
              <a:buSzPts val="1920"/>
              <a:buFont typeface="Noto Sans Symbols"/>
              <a:buChar char="⚫"/>
            </a:pPr>
            <a:r>
              <a:rPr lang="en-US" sz="2400" b="1" i="0" u="none" strike="noStrike" cap="none">
                <a:solidFill>
                  <a:srgbClr val="000000"/>
                </a:solidFill>
                <a:latin typeface="Times New Roman"/>
                <a:ea typeface="Times New Roman"/>
                <a:cs typeface="Times New Roman"/>
                <a:sym typeface="Times New Roman"/>
              </a:rPr>
              <a:t>Temporary measure prior to intubation or for apnea episode</a:t>
            </a:r>
            <a:endParaRPr/>
          </a:p>
          <a:p>
            <a:pPr marL="274320" marR="0" lvl="0" indent="-167640" algn="l" rtl="0">
              <a:spcBef>
                <a:spcPts val="600"/>
              </a:spcBef>
              <a:spcAft>
                <a:spcPts val="0"/>
              </a:spcAft>
              <a:buClr>
                <a:srgbClr val="FE8637"/>
              </a:buClr>
              <a:buSzPts val="1680"/>
              <a:buFont typeface="Noto Sans Symbols"/>
              <a:buNone/>
            </a:pPr>
            <a:endParaRPr sz="2400">
              <a:solidFill>
                <a:srgbClr val="000000"/>
              </a:solidFill>
              <a:latin typeface="Times New Roman"/>
              <a:ea typeface="Times New Roman"/>
              <a:cs typeface="Times New Roman"/>
              <a:sym typeface="Times New Roman"/>
            </a:endParaRPr>
          </a:p>
        </p:txBody>
      </p:sp>
      <p:pic>
        <p:nvPicPr>
          <p:cNvPr id="1351" name="Google Shape;1351;p84"/>
          <p:cNvPicPr preferRelativeResize="0"/>
          <p:nvPr/>
        </p:nvPicPr>
        <p:blipFill rotWithShape="1">
          <a:blip r:embed="rId3">
            <a:alphaModFix/>
          </a:blip>
          <a:srcRect/>
          <a:stretch/>
        </p:blipFill>
        <p:spPr>
          <a:xfrm>
            <a:off x="5724128" y="4509122"/>
            <a:ext cx="3098340" cy="2129571"/>
          </a:xfrm>
          <a:prstGeom prst="rect">
            <a:avLst/>
          </a:prstGeom>
          <a:noFill/>
          <a:ln>
            <a:noFill/>
          </a:ln>
        </p:spPr>
      </p:pic>
      <p:pic>
        <p:nvPicPr>
          <p:cNvPr id="1352" name="Google Shape;1352;p84"/>
          <p:cNvPicPr preferRelativeResize="0"/>
          <p:nvPr/>
        </p:nvPicPr>
        <p:blipFill rotWithShape="1">
          <a:blip r:embed="rId4">
            <a:alphaModFix/>
          </a:blip>
          <a:srcRect/>
          <a:stretch/>
        </p:blipFill>
        <p:spPr>
          <a:xfrm>
            <a:off x="683569" y="4391219"/>
            <a:ext cx="3425825" cy="2365375"/>
          </a:xfrm>
          <a:prstGeom prst="rect">
            <a:avLst/>
          </a:prstGeom>
          <a:noFill/>
          <a:ln>
            <a:noFill/>
          </a:ln>
        </p:spPr>
      </p:pic>
      <p:pic>
        <p:nvPicPr>
          <p:cNvPr id="1353" name="Google Shape;1353;p84"/>
          <p:cNvPicPr preferRelativeResize="0"/>
          <p:nvPr/>
        </p:nvPicPr>
        <p:blipFill rotWithShape="1">
          <a:blip r:embed="rId5">
            <a:alphaModFix/>
          </a:blip>
          <a:srcRect/>
          <a:stretch/>
        </p:blipFill>
        <p:spPr>
          <a:xfrm>
            <a:off x="6243860" y="198795"/>
            <a:ext cx="2909888" cy="1924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76C360-FDBC-C0EA-0C61-8251636410FC}"/>
              </a:ext>
            </a:extLst>
          </p:cNvPr>
          <p:cNvSpPr txBox="1"/>
          <p:nvPr/>
        </p:nvSpPr>
        <p:spPr>
          <a:xfrm>
            <a:off x="2286000" y="3290501"/>
            <a:ext cx="4572000" cy="253916"/>
          </a:xfrm>
          <a:prstGeom prst="rect">
            <a:avLst/>
          </a:prstGeom>
          <a:noFill/>
        </p:spPr>
        <p:txBody>
          <a:bodyPr wrap="square">
            <a:spAutoFit/>
          </a:bodyPr>
          <a:lstStyle/>
          <a:p>
            <a:r>
              <a:rPr lang="en-US" sz="1050" dirty="0"/>
              <a:t> </a:t>
            </a:r>
          </a:p>
        </p:txBody>
      </p:sp>
      <p:sp>
        <p:nvSpPr>
          <p:cNvPr id="9" name="TextBox 8">
            <a:extLst>
              <a:ext uri="{FF2B5EF4-FFF2-40B4-BE49-F238E27FC236}">
                <a16:creationId xmlns:a16="http://schemas.microsoft.com/office/drawing/2014/main" id="{656A4FA4-4055-213B-B573-4168584457CC}"/>
              </a:ext>
            </a:extLst>
          </p:cNvPr>
          <p:cNvSpPr txBox="1"/>
          <p:nvPr/>
        </p:nvSpPr>
        <p:spPr>
          <a:xfrm>
            <a:off x="2286000" y="3290501"/>
            <a:ext cx="4572000" cy="253916"/>
          </a:xfrm>
          <a:prstGeom prst="rect">
            <a:avLst/>
          </a:prstGeom>
          <a:noFill/>
        </p:spPr>
        <p:txBody>
          <a:bodyPr wrap="square">
            <a:spAutoFit/>
          </a:bodyPr>
          <a:lstStyle/>
          <a:p>
            <a:r>
              <a:rPr lang="en-US" sz="1050" dirty="0"/>
              <a:t> </a:t>
            </a:r>
          </a:p>
        </p:txBody>
      </p:sp>
      <p:sp>
        <p:nvSpPr>
          <p:cNvPr id="11" name="TextBox 10">
            <a:extLst>
              <a:ext uri="{FF2B5EF4-FFF2-40B4-BE49-F238E27FC236}">
                <a16:creationId xmlns:a16="http://schemas.microsoft.com/office/drawing/2014/main" id="{D4FEE726-6D8A-5CFB-B225-618618B7A190}"/>
              </a:ext>
            </a:extLst>
          </p:cNvPr>
          <p:cNvSpPr txBox="1"/>
          <p:nvPr/>
        </p:nvSpPr>
        <p:spPr>
          <a:xfrm>
            <a:off x="823913" y="1973513"/>
            <a:ext cx="7496175" cy="2739211"/>
          </a:xfrm>
          <a:prstGeom prst="rect">
            <a:avLst/>
          </a:prstGeom>
          <a:noFill/>
        </p:spPr>
        <p:txBody>
          <a:bodyPr wrap="square">
            <a:spAutoFit/>
          </a:bodyPr>
          <a:lstStyle/>
          <a:p>
            <a:pPr fontAlgn="base">
              <a:buFont typeface="Arial" panose="020B0604020202020204" pitchFamily="34" charset="0"/>
              <a:buChar char="•"/>
            </a:pPr>
            <a:r>
              <a:rPr lang="en-US" sz="1800" dirty="0">
                <a:solidFill>
                  <a:srgbClr val="073E87"/>
                </a:solidFill>
                <a:latin typeface="Big Caslon Medium" panose="02000603090000020003" pitchFamily="2" charset="-79"/>
                <a:cs typeface="Big Caslon Medium" panose="02000603090000020003" pitchFamily="2" charset="-79"/>
              </a:rPr>
              <a:t>In </a:t>
            </a:r>
            <a:r>
              <a:rPr lang="en-US" sz="1800" b="1" dirty="0">
                <a:solidFill>
                  <a:srgbClr val="FF0000"/>
                </a:solidFill>
                <a:latin typeface="BIG CASLON MEDIUM" panose="02000603090000020003" pitchFamily="2" charset="-79"/>
                <a:cs typeface="BIG CASLON MEDIUM" panose="02000603090000020003" pitchFamily="2" charset="-79"/>
              </a:rPr>
              <a:t>hypoxemic</a:t>
            </a:r>
            <a:r>
              <a:rPr lang="en-US" sz="1800" dirty="0">
                <a:solidFill>
                  <a:srgbClr val="073E87"/>
                </a:solidFill>
                <a:latin typeface="Big Caslon Medium" panose="02000603090000020003" pitchFamily="2" charset="-79"/>
                <a:cs typeface="Big Caslon Medium" panose="02000603090000020003" pitchFamily="2" charset="-79"/>
              </a:rPr>
              <a:t> respiratory failure, ventilation-perfusion (V /Q ) mismatch results in the decrease of PaO2 to below 60 mm Hg with normal or low PaCO2.</a:t>
            </a:r>
            <a:endParaRPr lang="en-US" sz="1800" dirty="0">
              <a:solidFill>
                <a:srgbClr val="31B6FD"/>
              </a:solidFill>
              <a:latin typeface="Big Caslon Medium" panose="02000603090000020003" pitchFamily="2" charset="-79"/>
              <a:cs typeface="Big Caslon Medium" panose="02000603090000020003" pitchFamily="2" charset="-79"/>
            </a:endParaRPr>
          </a:p>
          <a:p>
            <a:pPr fontAlgn="base">
              <a:spcBef>
                <a:spcPts val="420"/>
              </a:spcBef>
              <a:buFont typeface="Arial" panose="020B0604020202020204" pitchFamily="34" charset="0"/>
              <a:buChar char="•"/>
            </a:pPr>
            <a:r>
              <a:rPr lang="en-US" sz="1800" dirty="0">
                <a:solidFill>
                  <a:srgbClr val="073E87"/>
                </a:solidFill>
                <a:latin typeface="Big Caslon Medium" panose="02000603090000020003" pitchFamily="2" charset="-79"/>
                <a:cs typeface="Big Caslon Medium" panose="02000603090000020003" pitchFamily="2" charset="-79"/>
              </a:rPr>
              <a:t>In </a:t>
            </a:r>
            <a:r>
              <a:rPr lang="en-US" sz="1800" b="1" dirty="0">
                <a:solidFill>
                  <a:srgbClr val="FF0000"/>
                </a:solidFill>
                <a:latin typeface="BIG CASLON MEDIUM" panose="02000603090000020003" pitchFamily="2" charset="-79"/>
                <a:cs typeface="BIG CASLON MEDIUM" panose="02000603090000020003" pitchFamily="2" charset="-79"/>
              </a:rPr>
              <a:t>hypercapnic</a:t>
            </a:r>
            <a:r>
              <a:rPr lang="en-US" sz="1800" dirty="0">
                <a:solidFill>
                  <a:srgbClr val="FF0000"/>
                </a:solidFill>
                <a:latin typeface="Big Caslon Medium" panose="02000603090000020003" pitchFamily="2" charset="-79"/>
                <a:cs typeface="Big Caslon Medium" panose="02000603090000020003" pitchFamily="2" charset="-79"/>
              </a:rPr>
              <a:t> </a:t>
            </a:r>
            <a:r>
              <a:rPr lang="en-US" sz="1800" dirty="0">
                <a:solidFill>
                  <a:srgbClr val="073E87"/>
                </a:solidFill>
                <a:latin typeface="Big Caslon Medium" panose="02000603090000020003" pitchFamily="2" charset="-79"/>
                <a:cs typeface="Big Caslon Medium" panose="02000603090000020003" pitchFamily="2" charset="-79"/>
              </a:rPr>
              <a:t>respiratory failure, V / Q mismatch results in the increase of PaCO2 to above 50 mm Hg.</a:t>
            </a:r>
            <a:endParaRPr lang="en-US" sz="1800" dirty="0">
              <a:solidFill>
                <a:srgbClr val="31B6FD"/>
              </a:solidFill>
              <a:latin typeface="Big Caslon Medium" panose="02000603090000020003" pitchFamily="2" charset="-79"/>
              <a:cs typeface="Big Caslon Medium" panose="02000603090000020003" pitchFamily="2" charset="-79"/>
            </a:endParaRPr>
          </a:p>
          <a:p>
            <a:pPr>
              <a:spcBef>
                <a:spcPts val="420"/>
              </a:spcBef>
            </a:pPr>
            <a:r>
              <a:rPr lang="en-US" sz="1800" dirty="0">
                <a:solidFill>
                  <a:srgbClr val="073E87"/>
                </a:solidFill>
                <a:latin typeface="Big Caslon Medium" panose="02000603090000020003" pitchFamily="2" charset="-79"/>
                <a:cs typeface="Big Caslon Medium" panose="02000603090000020003" pitchFamily="2" charset="-79"/>
              </a:rPr>
              <a:t> </a:t>
            </a:r>
            <a:endParaRPr lang="en-US" sz="1800" dirty="0">
              <a:latin typeface="Big Caslon Medium" panose="02000603090000020003" pitchFamily="2" charset="-79"/>
              <a:cs typeface="Big Caslon Medium" panose="02000603090000020003" pitchFamily="2" charset="-79"/>
            </a:endParaRPr>
          </a:p>
          <a:p>
            <a:pPr>
              <a:spcBef>
                <a:spcPts val="420"/>
              </a:spcBef>
            </a:pPr>
            <a:r>
              <a:rPr lang="en-US" sz="1800" dirty="0">
                <a:solidFill>
                  <a:srgbClr val="926A07"/>
                </a:solidFill>
                <a:latin typeface="Big Caslon Medium" panose="02000603090000020003" pitchFamily="2" charset="-79"/>
                <a:cs typeface="Big Caslon Medium" panose="02000603090000020003" pitchFamily="2" charset="-79"/>
              </a:rPr>
              <a:t>Either hypoxemic or hypercapnic respiratory failure</a:t>
            </a:r>
            <a:r>
              <a:rPr lang="en-US" sz="1800" dirty="0">
                <a:latin typeface="Big Caslon Medium" panose="02000603090000020003" pitchFamily="2" charset="-79"/>
                <a:cs typeface="Big Caslon Medium" panose="02000603090000020003" pitchFamily="2" charset="-79"/>
              </a:rPr>
              <a:t> </a:t>
            </a:r>
            <a:r>
              <a:rPr lang="en-US" sz="1800" dirty="0">
                <a:solidFill>
                  <a:srgbClr val="926A07"/>
                </a:solidFill>
                <a:latin typeface="Big Caslon Medium" panose="02000603090000020003" pitchFamily="2" charset="-79"/>
                <a:cs typeface="Big Caslon Medium" panose="02000603090000020003" pitchFamily="2" charset="-79"/>
              </a:rPr>
              <a:t>can be acute or chronic.</a:t>
            </a:r>
            <a:endParaRPr lang="en-US" sz="1800" dirty="0">
              <a:latin typeface="Big Caslon Medium" panose="02000603090000020003" pitchFamily="2" charset="-79"/>
              <a:cs typeface="Big Caslon Medium" panose="02000603090000020003" pitchFamily="2" charset="-79"/>
            </a:endParaRPr>
          </a:p>
          <a:p>
            <a:br>
              <a:rPr lang="en-US" sz="1800" dirty="0">
                <a:latin typeface="Big Caslon Medium" panose="02000603090000020003" pitchFamily="2" charset="-79"/>
                <a:cs typeface="Big Caslon Medium" panose="02000603090000020003" pitchFamily="2" charset="-79"/>
              </a:rPr>
            </a:br>
            <a:endParaRPr lang="en-US" sz="1800" dirty="0">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30563524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Shape 1357"/>
        <p:cNvGrpSpPr/>
        <p:nvPr/>
      </p:nvGrpSpPr>
      <p:grpSpPr>
        <a:xfrm>
          <a:off x="0" y="0"/>
          <a:ext cx="0" cy="0"/>
          <a:chOff x="0" y="0"/>
          <a:chExt cx="0" cy="0"/>
        </a:xfrm>
      </p:grpSpPr>
      <p:sp>
        <p:nvSpPr>
          <p:cNvPr id="1358" name="Google Shape;1358;p85"/>
          <p:cNvSpPr/>
          <p:nvPr/>
        </p:nvSpPr>
        <p:spPr>
          <a:xfrm>
            <a:off x="0" y="1"/>
            <a:ext cx="9144000" cy="65556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Calibri"/>
                <a:ea typeface="Calibri"/>
                <a:cs typeface="Calibri"/>
                <a:sym typeface="Calibri"/>
              </a:rPr>
              <a:t>Bilevel positive airway pressure (</a:t>
            </a:r>
            <a:r>
              <a:rPr lang="en-US" sz="3600" b="1">
                <a:solidFill>
                  <a:srgbClr val="000000"/>
                </a:solidFill>
                <a:latin typeface="Calibri"/>
                <a:ea typeface="Calibri"/>
                <a:cs typeface="Calibri"/>
                <a:sym typeface="Calibri"/>
              </a:rPr>
              <a:t>BPAP</a:t>
            </a:r>
            <a:r>
              <a:rPr lang="en-US" sz="3600" b="1">
                <a:solidFill>
                  <a:schemeClr val="dk1"/>
                </a:solidFill>
                <a:latin typeface="Calibri"/>
                <a:ea typeface="Calibri"/>
                <a:cs typeface="Calibri"/>
                <a:sym typeface="Calibri"/>
              </a:rPr>
              <a:t>)</a:t>
            </a:r>
            <a:endParaRPr/>
          </a:p>
          <a:p>
            <a:pPr marL="0" marR="0" lvl="0" indent="0" algn="l" rtl="0">
              <a:spcBef>
                <a:spcPts val="0"/>
              </a:spcBef>
              <a:spcAft>
                <a:spcPts val="0"/>
              </a:spcAft>
              <a:buNone/>
            </a:pPr>
            <a:endParaRPr sz="3600" b="1">
              <a:solidFill>
                <a:schemeClr val="dk1"/>
              </a:solidFill>
              <a:latin typeface="Calibri"/>
              <a:ea typeface="Calibri"/>
              <a:cs typeface="Calibri"/>
              <a:sym typeface="Calibri"/>
            </a:endParaRPr>
          </a:p>
          <a:p>
            <a:pPr marL="0" marR="0" lvl="0" indent="0" algn="l" rtl="0">
              <a:spcBef>
                <a:spcPts val="0"/>
              </a:spcBef>
              <a:spcAft>
                <a:spcPts val="0"/>
              </a:spcAft>
              <a:buNone/>
            </a:pPr>
            <a:r>
              <a:rPr lang="en-US" sz="3600" b="1">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provides </a:t>
            </a:r>
            <a:r>
              <a:rPr lang="en-US" sz="3600">
                <a:solidFill>
                  <a:srgbClr val="FF0000"/>
                </a:solidFill>
                <a:latin typeface="Calibri"/>
                <a:ea typeface="Calibri"/>
                <a:cs typeface="Calibri"/>
                <a:sym typeface="Calibri"/>
              </a:rPr>
              <a:t>inspiratory pressure (IPAP) </a:t>
            </a:r>
            <a:r>
              <a:rPr lang="en-US" sz="3600">
                <a:solidFill>
                  <a:schemeClr val="dk1"/>
                </a:solidFill>
                <a:latin typeface="Calibri"/>
                <a:ea typeface="Calibri"/>
                <a:cs typeface="Calibri"/>
                <a:sym typeface="Calibri"/>
              </a:rPr>
              <a:t>and </a:t>
            </a:r>
            <a:r>
              <a:rPr lang="en-US" sz="3600">
                <a:solidFill>
                  <a:srgbClr val="FF0000"/>
                </a:solidFill>
                <a:latin typeface="Calibri"/>
                <a:ea typeface="Calibri"/>
                <a:cs typeface="Calibri"/>
                <a:sym typeface="Calibri"/>
              </a:rPr>
              <a:t>expiratory pressure (EPAP).</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a:t>
            </a:r>
            <a:r>
              <a:rPr lang="en-US" sz="3600">
                <a:solidFill>
                  <a:srgbClr val="FF0000"/>
                </a:solidFill>
                <a:latin typeface="Calibri"/>
                <a:ea typeface="Calibri"/>
                <a:cs typeface="Calibri"/>
                <a:sym typeface="Calibri"/>
              </a:rPr>
              <a:t>IPAP</a:t>
            </a:r>
            <a:r>
              <a:rPr lang="en-US" sz="3600">
                <a:solidFill>
                  <a:schemeClr val="dk1"/>
                </a:solidFill>
                <a:latin typeface="Calibri"/>
                <a:ea typeface="Calibri"/>
                <a:cs typeface="Calibri"/>
                <a:sym typeface="Calibri"/>
              </a:rPr>
              <a:t> is triggered when the patient “pulls negative pressure” (begins inspiration) and provides a set amount of pressure. A standard setting in pediatrics is </a:t>
            </a:r>
            <a:r>
              <a:rPr lang="en-US" sz="3600">
                <a:solidFill>
                  <a:srgbClr val="FF0000"/>
                </a:solidFill>
                <a:latin typeface="Calibri"/>
                <a:ea typeface="Calibri"/>
                <a:cs typeface="Calibri"/>
                <a:sym typeface="Calibri"/>
              </a:rPr>
              <a:t>10 to 20cmH20</a:t>
            </a:r>
            <a:r>
              <a:rPr lang="en-US" sz="3600">
                <a:solidFill>
                  <a:schemeClr val="dk1"/>
                </a:solidFill>
                <a:latin typeface="Calibri"/>
                <a:ea typeface="Calibri"/>
                <a:cs typeface="Calibri"/>
                <a:sym typeface="Calibri"/>
              </a:rPr>
              <a:t>.</a:t>
            </a:r>
            <a:r>
              <a:rPr lang="en-US" sz="2000">
                <a:solidFill>
                  <a:srgbClr val="000000"/>
                </a:solidFill>
                <a:latin typeface="Calibri"/>
                <a:ea typeface="Calibri"/>
                <a:cs typeface="Calibri"/>
                <a:sym typeface="Calibri"/>
              </a:rPr>
              <a:t> (higher  pressure for inhalation (IPAP))</a:t>
            </a:r>
            <a:endParaRPr sz="3600">
              <a:solidFill>
                <a:schemeClr val="dk1"/>
              </a:solidFill>
              <a:latin typeface="Calibri"/>
              <a:ea typeface="Calibri"/>
              <a:cs typeface="Calibri"/>
              <a:sym typeface="Calibri"/>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a:t>
            </a:r>
            <a:r>
              <a:rPr lang="en-US" sz="3600">
                <a:solidFill>
                  <a:srgbClr val="FF0000"/>
                </a:solidFill>
                <a:latin typeface="Calibri"/>
                <a:ea typeface="Calibri"/>
                <a:cs typeface="Calibri"/>
                <a:sym typeface="Calibri"/>
              </a:rPr>
              <a:t>EPAP</a:t>
            </a:r>
            <a:r>
              <a:rPr lang="en-US" sz="3600">
                <a:solidFill>
                  <a:schemeClr val="dk1"/>
                </a:solidFill>
                <a:latin typeface="Calibri"/>
                <a:ea typeface="Calibri"/>
                <a:cs typeface="Calibri"/>
                <a:sym typeface="Calibri"/>
              </a:rPr>
              <a:t> is equivalent to CPAP in providing a constant set pressure stenting the airway open. </a:t>
            </a:r>
            <a:r>
              <a:rPr lang="en-US" sz="2000">
                <a:solidFill>
                  <a:schemeClr val="dk1"/>
                </a:solidFill>
                <a:latin typeface="Calibri"/>
                <a:ea typeface="Calibri"/>
                <a:cs typeface="Calibri"/>
                <a:sym typeface="Calibri"/>
              </a:rPr>
              <a:t>(lower pressure for exhalation (EPAP)).</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Shape 1362"/>
        <p:cNvGrpSpPr/>
        <p:nvPr/>
      </p:nvGrpSpPr>
      <p:grpSpPr>
        <a:xfrm>
          <a:off x="0" y="0"/>
          <a:ext cx="0" cy="0"/>
          <a:chOff x="0" y="0"/>
          <a:chExt cx="0" cy="0"/>
        </a:xfrm>
      </p:grpSpPr>
      <p:sp>
        <p:nvSpPr>
          <p:cNvPr id="1363" name="Google Shape;1363;p86"/>
          <p:cNvSpPr txBox="1">
            <a:spLocks noGrp="1"/>
          </p:cNvSpPr>
          <p:nvPr>
            <p:ph type="title"/>
          </p:nvPr>
        </p:nvSpPr>
        <p:spPr>
          <a:xfrm>
            <a:off x="539552" y="-17140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Lustria"/>
              <a:buNone/>
            </a:pPr>
            <a:r>
              <a:rPr lang="en-US">
                <a:latin typeface="Lustria"/>
                <a:ea typeface="Lustria"/>
                <a:cs typeface="Lustria"/>
                <a:sym typeface="Lustria"/>
              </a:rPr>
              <a:t>Bilevel PAP adjust setting</a:t>
            </a:r>
            <a:endParaRPr/>
          </a:p>
        </p:txBody>
      </p:sp>
      <p:sp>
        <p:nvSpPr>
          <p:cNvPr id="1364" name="Google Shape;1364;p86"/>
          <p:cNvSpPr txBox="1">
            <a:spLocks noGrp="1"/>
          </p:cNvSpPr>
          <p:nvPr>
            <p:ph type="body" idx="1"/>
          </p:nvPr>
        </p:nvSpPr>
        <p:spPr>
          <a:xfrm>
            <a:off x="235986" y="725549"/>
            <a:ext cx="4952143"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Font typeface="Arial"/>
              <a:buChar char="•"/>
            </a:pPr>
            <a:r>
              <a:rPr lang="en-US">
                <a:latin typeface="Cambria Math"/>
                <a:ea typeface="Cambria Math"/>
                <a:cs typeface="Cambria Math"/>
                <a:sym typeface="Cambria Math"/>
              </a:rPr>
              <a:t>it is best to </a:t>
            </a:r>
            <a:r>
              <a:rPr lang="en-US">
                <a:solidFill>
                  <a:srgbClr val="FF0000"/>
                </a:solidFill>
                <a:latin typeface="Cambria Math"/>
                <a:ea typeface="Cambria Math"/>
                <a:cs typeface="Cambria Math"/>
                <a:sym typeface="Cambria Math"/>
              </a:rPr>
              <a:t>start at low pressures </a:t>
            </a:r>
            <a:r>
              <a:rPr lang="en-US">
                <a:latin typeface="Cambria Math"/>
                <a:ea typeface="Cambria Math"/>
                <a:cs typeface="Cambria Math"/>
                <a:sym typeface="Cambria Math"/>
              </a:rPr>
              <a:t>and gradually </a:t>
            </a:r>
            <a:r>
              <a:rPr lang="en-US">
                <a:solidFill>
                  <a:srgbClr val="FF0000"/>
                </a:solidFill>
                <a:latin typeface="Cambria Math"/>
                <a:ea typeface="Cambria Math"/>
                <a:cs typeface="Cambria Math"/>
                <a:sym typeface="Cambria Math"/>
              </a:rPr>
              <a:t>increase the inspiratory pressure </a:t>
            </a:r>
            <a:r>
              <a:rPr lang="en-US">
                <a:latin typeface="Cambria Math"/>
                <a:ea typeface="Cambria Math"/>
                <a:cs typeface="Cambria Math"/>
                <a:sym typeface="Cambria Math"/>
              </a:rPr>
              <a:t>(usually to </a:t>
            </a:r>
            <a:r>
              <a:rPr lang="en-US">
                <a:solidFill>
                  <a:srgbClr val="FF0000"/>
                </a:solidFill>
                <a:latin typeface="Cambria Math"/>
                <a:ea typeface="Cambria Math"/>
                <a:cs typeface="Cambria Math"/>
                <a:sym typeface="Cambria Math"/>
              </a:rPr>
              <a:t>8 to 14 cm </a:t>
            </a:r>
            <a:r>
              <a:rPr lang="en-US">
                <a:latin typeface="Cambria Math"/>
                <a:ea typeface="Cambria Math"/>
                <a:cs typeface="Cambria Math"/>
                <a:sym typeface="Cambria Math"/>
              </a:rPr>
              <a:t>of water) and the </a:t>
            </a:r>
            <a:r>
              <a:rPr lang="en-US">
                <a:solidFill>
                  <a:srgbClr val="FF0000"/>
                </a:solidFill>
                <a:latin typeface="Cambria Math"/>
                <a:ea typeface="Cambria Math"/>
                <a:cs typeface="Cambria Math"/>
                <a:sym typeface="Cambria Math"/>
              </a:rPr>
              <a:t>end-expiratory pressure </a:t>
            </a:r>
            <a:r>
              <a:rPr lang="en-US">
                <a:latin typeface="Cambria Math"/>
                <a:ea typeface="Cambria Math"/>
                <a:cs typeface="Cambria Math"/>
                <a:sym typeface="Cambria Math"/>
              </a:rPr>
              <a:t>(usually to </a:t>
            </a:r>
            <a:r>
              <a:rPr lang="en-US">
                <a:solidFill>
                  <a:srgbClr val="FF0000"/>
                </a:solidFill>
                <a:latin typeface="Cambria Math"/>
                <a:ea typeface="Cambria Math"/>
                <a:cs typeface="Cambria Math"/>
                <a:sym typeface="Cambria Math"/>
              </a:rPr>
              <a:t>4 to 6</a:t>
            </a:r>
            <a:r>
              <a:rPr lang="en-US">
                <a:latin typeface="Cambria Math"/>
                <a:ea typeface="Cambria Math"/>
                <a:cs typeface="Cambria Math"/>
                <a:sym typeface="Cambria Math"/>
              </a:rPr>
              <a:t> cm of water).</a:t>
            </a:r>
            <a:endParaRPr/>
          </a:p>
          <a:p>
            <a:pPr marL="0" lvl="0" indent="0" algn="l" rtl="0">
              <a:spcBef>
                <a:spcPts val="640"/>
              </a:spcBef>
              <a:spcAft>
                <a:spcPts val="0"/>
              </a:spcAft>
              <a:buClr>
                <a:schemeClr val="dk1"/>
              </a:buClr>
              <a:buSzPts val="3200"/>
              <a:buNone/>
            </a:pPr>
            <a:r>
              <a:rPr lang="en-US">
                <a:latin typeface="Comic Sans MS"/>
                <a:ea typeface="Comic Sans MS"/>
                <a:cs typeface="Comic Sans MS"/>
                <a:sym typeface="Comic Sans MS"/>
              </a:rPr>
              <a:t> </a:t>
            </a:r>
            <a:endParaRPr>
              <a:latin typeface="Comic Sans MS"/>
              <a:ea typeface="Comic Sans MS"/>
              <a:cs typeface="Comic Sans MS"/>
              <a:sym typeface="Comic Sans MS"/>
            </a:endParaRPr>
          </a:p>
        </p:txBody>
      </p:sp>
      <p:pic>
        <p:nvPicPr>
          <p:cNvPr id="1365" name="Google Shape;1365;p86"/>
          <p:cNvPicPr preferRelativeResize="0"/>
          <p:nvPr/>
        </p:nvPicPr>
        <p:blipFill rotWithShape="1">
          <a:blip r:embed="rId3">
            <a:alphaModFix/>
          </a:blip>
          <a:srcRect/>
          <a:stretch/>
        </p:blipFill>
        <p:spPr>
          <a:xfrm>
            <a:off x="5296653" y="1124744"/>
            <a:ext cx="3620610" cy="2412912"/>
          </a:xfrm>
          <a:prstGeom prst="rect">
            <a:avLst/>
          </a:prstGeom>
          <a:noFill/>
          <a:ln>
            <a:noFill/>
          </a:ln>
        </p:spPr>
      </p:pic>
      <p:pic>
        <p:nvPicPr>
          <p:cNvPr id="1366" name="Google Shape;1366;p86"/>
          <p:cNvPicPr preferRelativeResize="0"/>
          <p:nvPr/>
        </p:nvPicPr>
        <p:blipFill rotWithShape="1">
          <a:blip r:embed="rId4">
            <a:alphaModFix/>
          </a:blip>
          <a:srcRect/>
          <a:stretch/>
        </p:blipFill>
        <p:spPr>
          <a:xfrm>
            <a:off x="5025379" y="4149080"/>
            <a:ext cx="3919758" cy="2204864"/>
          </a:xfrm>
          <a:prstGeom prst="rect">
            <a:avLst/>
          </a:prstGeom>
          <a:noFill/>
          <a:ln>
            <a:noFill/>
          </a:ln>
        </p:spPr>
      </p:pic>
      <p:sp>
        <p:nvSpPr>
          <p:cNvPr id="1367" name="Google Shape;1367;p86"/>
          <p:cNvSpPr/>
          <p:nvPr/>
        </p:nvSpPr>
        <p:spPr>
          <a:xfrm>
            <a:off x="221033" y="4725144"/>
            <a:ext cx="4572000" cy="2031325"/>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Bilevel positive airway pressure (BiPAP) provides assistance during inspiration and keeps the airway from closing during expiration. </a:t>
            </a:r>
            <a:r>
              <a:rPr lang="en-US" sz="1800" b="1">
                <a:solidFill>
                  <a:schemeClr val="dk1"/>
                </a:solidFill>
                <a:latin typeface="Calibri"/>
                <a:ea typeface="Calibri"/>
                <a:cs typeface="Calibri"/>
                <a:sym typeface="Calibri"/>
              </a:rPr>
              <a:t>The benefits of BiPAP include an increase in the amount of air in the lungs at the end of expiration, reduced airway closure, and improved oxygenation</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Shape 1371"/>
        <p:cNvGrpSpPr/>
        <p:nvPr/>
      </p:nvGrpSpPr>
      <p:grpSpPr>
        <a:xfrm>
          <a:off x="0" y="0"/>
          <a:ext cx="0" cy="0"/>
          <a:chOff x="0" y="0"/>
          <a:chExt cx="0" cy="0"/>
        </a:xfrm>
      </p:grpSpPr>
      <p:sp>
        <p:nvSpPr>
          <p:cNvPr id="1372" name="Google Shape;1372;p87"/>
          <p:cNvSpPr/>
          <p:nvPr/>
        </p:nvSpPr>
        <p:spPr>
          <a:xfrm>
            <a:off x="41566" y="116636"/>
            <a:ext cx="705071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Calibri"/>
                <a:ea typeface="Calibri"/>
                <a:cs typeface="Calibri"/>
                <a:sym typeface="Calibri"/>
              </a:rPr>
              <a:t> high-flow nasal cannula (HFNC)</a:t>
            </a:r>
            <a:endParaRPr/>
          </a:p>
        </p:txBody>
      </p:sp>
      <p:sp>
        <p:nvSpPr>
          <p:cNvPr id="1373" name="Google Shape;1373;p87"/>
          <p:cNvSpPr/>
          <p:nvPr/>
        </p:nvSpPr>
        <p:spPr>
          <a:xfrm>
            <a:off x="48640" y="759246"/>
            <a:ext cx="8994932" cy="63709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 Noninvasive positive pressure respiratory support is useful in treating both </a:t>
            </a:r>
            <a:r>
              <a:rPr lang="en-US" sz="2400">
                <a:solidFill>
                  <a:srgbClr val="FF0000"/>
                </a:solidFill>
                <a:latin typeface="Calibri"/>
                <a:ea typeface="Calibri"/>
                <a:cs typeface="Calibri"/>
                <a:sym typeface="Calibri"/>
              </a:rPr>
              <a:t>hypoxemic</a:t>
            </a:r>
            <a:r>
              <a:rPr lang="en-US" sz="2400">
                <a:solidFill>
                  <a:schemeClr val="dk1"/>
                </a:solidFill>
                <a:latin typeface="Calibri"/>
                <a:ea typeface="Calibri"/>
                <a:cs typeface="Calibri"/>
                <a:sym typeface="Calibri"/>
              </a:rPr>
              <a:t> and </a:t>
            </a:r>
            <a:r>
              <a:rPr lang="en-US" sz="2400">
                <a:solidFill>
                  <a:srgbClr val="FF0000"/>
                </a:solidFill>
                <a:latin typeface="Calibri"/>
                <a:ea typeface="Calibri"/>
                <a:cs typeface="Calibri"/>
                <a:sym typeface="Calibri"/>
              </a:rPr>
              <a:t>hypoventilatory </a:t>
            </a:r>
            <a:r>
              <a:rPr lang="en-US" sz="2400">
                <a:solidFill>
                  <a:schemeClr val="dk1"/>
                </a:solidFill>
                <a:latin typeface="Calibri"/>
                <a:ea typeface="Calibri"/>
                <a:cs typeface="Calibri"/>
                <a:sym typeface="Calibri"/>
              </a:rPr>
              <a:t>respiratory failure</a:t>
            </a:r>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Positive airway pressure helps with aeration of partially atelectatic or filled alveoli, prevention of alveolar collapse at end-exhalation, and increase in functional residual capacity (FRC).</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a:t>
            </a:r>
            <a:r>
              <a:rPr lang="en-US" sz="2400">
                <a:solidFill>
                  <a:srgbClr val="FF0000"/>
                </a:solidFill>
                <a:latin typeface="Calibri"/>
                <a:ea typeface="Calibri"/>
                <a:cs typeface="Calibri"/>
                <a:sym typeface="Calibri"/>
              </a:rPr>
              <a:t>These actions improve pulmonary compliance and hypoxemia, as well as decrease intrapulmonary shunt</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-In addition, positive pressure ventilation is useful in preventing collapse of extrathoracic airways by maintaining positive airway pressure during inspiration. Improving compliance and overcoming airway resistance also improves tidal volume and therefore ventilation</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-A highflow nasal cannula delivers </a:t>
            </a:r>
            <a:r>
              <a:rPr lang="en-US" sz="2400">
                <a:solidFill>
                  <a:srgbClr val="FF0000"/>
                </a:solidFill>
                <a:latin typeface="Calibri"/>
                <a:ea typeface="Calibri"/>
                <a:cs typeface="Calibri"/>
                <a:sym typeface="Calibri"/>
              </a:rPr>
              <a:t>gas flow at 4-16 L/min and up to 60 L/min </a:t>
            </a:r>
            <a:r>
              <a:rPr lang="en-US" sz="2400" b="1">
                <a:solidFill>
                  <a:srgbClr val="FF0000"/>
                </a:solidFill>
                <a:latin typeface="Calibri"/>
                <a:ea typeface="Calibri"/>
                <a:cs typeface="Calibri"/>
                <a:sym typeface="Calibri"/>
              </a:rPr>
              <a:t>(1-2 Liter/kg/min.) </a:t>
            </a:r>
            <a:r>
              <a:rPr lang="en-US" sz="2400">
                <a:solidFill>
                  <a:srgbClr val="FF0000"/>
                </a:solidFill>
                <a:latin typeface="Calibri"/>
                <a:ea typeface="Calibri"/>
                <a:cs typeface="Calibri"/>
                <a:sym typeface="Calibri"/>
              </a:rPr>
              <a:t>and it gives  100% oxygen concentration </a:t>
            </a:r>
            <a:r>
              <a:rPr lang="en-US" sz="2400">
                <a:solidFill>
                  <a:schemeClr val="dk1"/>
                </a:solidFill>
                <a:latin typeface="Calibri"/>
                <a:ea typeface="Calibri"/>
                <a:cs typeface="Calibri"/>
                <a:sym typeface="Calibri"/>
              </a:rPr>
              <a:t>, with newer systems for older children and adolescents, capable of providing significant continuous positive airway pressure (CPAP)</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Shape 1377"/>
        <p:cNvGrpSpPr/>
        <p:nvPr/>
      </p:nvGrpSpPr>
      <p:grpSpPr>
        <a:xfrm>
          <a:off x="0" y="0"/>
          <a:ext cx="0" cy="0"/>
          <a:chOff x="0" y="0"/>
          <a:chExt cx="0" cy="0"/>
        </a:xfrm>
      </p:grpSpPr>
      <p:sp>
        <p:nvSpPr>
          <p:cNvPr id="1378" name="Google Shape;1378;p88"/>
          <p:cNvSpPr/>
          <p:nvPr/>
        </p:nvSpPr>
        <p:spPr>
          <a:xfrm>
            <a:off x="0" y="2"/>
            <a:ext cx="9252520" cy="33239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3200">
                <a:solidFill>
                  <a:schemeClr val="dk1"/>
                </a:solidFill>
                <a:latin typeface="Calibri"/>
                <a:ea typeface="Calibri"/>
                <a:cs typeface="Calibri"/>
                <a:sym typeface="Calibri"/>
              </a:rPr>
              <a:t>HFNC</a:t>
            </a: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•Often used to avoid intubation</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•Air is heated &amp; humidified</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•High flows are tolerated</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•Maximum flow is determined by size of cannula</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•Size of cannula is determined by patient size</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a:t>
            </a:r>
            <a:r>
              <a:rPr lang="en-US" sz="2000">
                <a:solidFill>
                  <a:srgbClr val="FF0000"/>
                </a:solidFill>
                <a:latin typeface="Calibri"/>
                <a:ea typeface="Calibri"/>
                <a:cs typeface="Calibri"/>
                <a:sym typeface="Calibri"/>
              </a:rPr>
              <a:t>Flow &gt; 6 L/min may generate PEEP (positive end expiratory pressure ) = 2-5 cm H2O</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•For children &lt; 2 yrs, Flow is usually &lt; 8 L</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•For older children and adults –flow can go up to 60 L</a:t>
            </a:r>
            <a:endParaRPr/>
          </a:p>
        </p:txBody>
      </p:sp>
      <p:sp>
        <p:nvSpPr>
          <p:cNvPr id="1379" name="Google Shape;1379;p88"/>
          <p:cNvSpPr/>
          <p:nvPr/>
        </p:nvSpPr>
        <p:spPr>
          <a:xfrm>
            <a:off x="0" y="3165826"/>
            <a:ext cx="9036496"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However HFNC cannot be escaped in any peds environment …why ??</a:t>
            </a: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•Ease of availability</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•Non invasive nature</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•Possibility of use in various settings (ER, step down, PICU, transport,…)</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•Ease of titration (or perceived ease at least)</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•Titrated clinically (often synonymous with subjectively)</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•Respiratory rate</a:t>
            </a:r>
            <a:endParaRPr/>
          </a:p>
        </p:txBody>
      </p:sp>
      <p:sp>
        <p:nvSpPr>
          <p:cNvPr id="1380" name="Google Shape;1380;p88"/>
          <p:cNvSpPr/>
          <p:nvPr/>
        </p:nvSpPr>
        <p:spPr>
          <a:xfrm>
            <a:off x="134653" y="5580439"/>
            <a:ext cx="891062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rgbClr val="000000"/>
              </a:solidFill>
              <a:latin typeface="Calibri"/>
              <a:ea typeface="Calibri"/>
              <a:cs typeface="Calibri"/>
              <a:sym typeface="Calibri"/>
            </a:endParaRPr>
          </a:p>
          <a:p>
            <a:pPr marL="0" marR="0" lvl="0" indent="0" algn="l" rtl="0">
              <a:spcBef>
                <a:spcPts val="0"/>
              </a:spcBef>
              <a:spcAft>
                <a:spcPts val="0"/>
              </a:spcAft>
              <a:buNone/>
            </a:pPr>
            <a:r>
              <a:rPr lang="en-US" sz="2800">
                <a:solidFill>
                  <a:srgbClr val="FF0000"/>
                </a:solidFill>
                <a:latin typeface="Calibri"/>
                <a:ea typeface="Calibri"/>
                <a:cs typeface="Calibri"/>
                <a:sym typeface="Calibri"/>
              </a:rPr>
              <a:t>Note: HFNC Often used in an attempt to prevent invasive ventilation</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Shape 1384"/>
        <p:cNvGrpSpPr/>
        <p:nvPr/>
      </p:nvGrpSpPr>
      <p:grpSpPr>
        <a:xfrm>
          <a:off x="0" y="0"/>
          <a:ext cx="0" cy="0"/>
          <a:chOff x="0" y="0"/>
          <a:chExt cx="0" cy="0"/>
        </a:xfrm>
      </p:grpSpPr>
      <p:pic>
        <p:nvPicPr>
          <p:cNvPr id="1385" name="Google Shape;1385;p89"/>
          <p:cNvPicPr preferRelativeResize="0"/>
          <p:nvPr/>
        </p:nvPicPr>
        <p:blipFill rotWithShape="1">
          <a:blip r:embed="rId3">
            <a:alphaModFix/>
          </a:blip>
          <a:srcRect/>
          <a:stretch/>
        </p:blipFill>
        <p:spPr>
          <a:xfrm>
            <a:off x="1515942" y="0"/>
            <a:ext cx="6132413" cy="6849416"/>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Shape 1389"/>
        <p:cNvGrpSpPr/>
        <p:nvPr/>
      </p:nvGrpSpPr>
      <p:grpSpPr>
        <a:xfrm>
          <a:off x="0" y="0"/>
          <a:ext cx="0" cy="0"/>
          <a:chOff x="0" y="0"/>
          <a:chExt cx="0" cy="0"/>
        </a:xfrm>
      </p:grpSpPr>
      <p:pic>
        <p:nvPicPr>
          <p:cNvPr id="1390" name="Google Shape;1390;p90"/>
          <p:cNvPicPr preferRelativeResize="0"/>
          <p:nvPr/>
        </p:nvPicPr>
        <p:blipFill rotWithShape="1">
          <a:blip r:embed="rId3">
            <a:alphaModFix/>
          </a:blip>
          <a:srcRect/>
          <a:stretch/>
        </p:blipFill>
        <p:spPr>
          <a:xfrm>
            <a:off x="4639855" y="476672"/>
            <a:ext cx="4201493" cy="5760640"/>
          </a:xfrm>
          <a:prstGeom prst="rect">
            <a:avLst/>
          </a:prstGeom>
          <a:noFill/>
          <a:ln>
            <a:noFill/>
          </a:ln>
        </p:spPr>
      </p:pic>
      <p:pic>
        <p:nvPicPr>
          <p:cNvPr id="1391" name="Google Shape;1391;p90"/>
          <p:cNvPicPr preferRelativeResize="0"/>
          <p:nvPr/>
        </p:nvPicPr>
        <p:blipFill rotWithShape="1">
          <a:blip r:embed="rId4">
            <a:alphaModFix/>
          </a:blip>
          <a:srcRect/>
          <a:stretch/>
        </p:blipFill>
        <p:spPr>
          <a:xfrm>
            <a:off x="323528" y="668338"/>
            <a:ext cx="4316327" cy="5529262"/>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Shape 1395"/>
        <p:cNvGrpSpPr/>
        <p:nvPr/>
      </p:nvGrpSpPr>
      <p:grpSpPr>
        <a:xfrm>
          <a:off x="0" y="0"/>
          <a:ext cx="0" cy="0"/>
          <a:chOff x="0" y="0"/>
          <a:chExt cx="0" cy="0"/>
        </a:xfrm>
      </p:grpSpPr>
      <p:pic>
        <p:nvPicPr>
          <p:cNvPr id="1396" name="Google Shape;1396;p91"/>
          <p:cNvPicPr preferRelativeResize="0"/>
          <p:nvPr/>
        </p:nvPicPr>
        <p:blipFill rotWithShape="1">
          <a:blip r:embed="rId3">
            <a:alphaModFix/>
          </a:blip>
          <a:srcRect/>
          <a:stretch/>
        </p:blipFill>
        <p:spPr>
          <a:xfrm>
            <a:off x="2187994" y="1"/>
            <a:ext cx="6956007" cy="6858000"/>
          </a:xfrm>
          <a:prstGeom prst="rect">
            <a:avLst/>
          </a:prstGeom>
          <a:noFill/>
          <a:ln>
            <a:noFill/>
          </a:ln>
        </p:spPr>
      </p:pic>
      <p:pic>
        <p:nvPicPr>
          <p:cNvPr id="1397" name="Google Shape;1397;p91"/>
          <p:cNvPicPr preferRelativeResize="0"/>
          <p:nvPr/>
        </p:nvPicPr>
        <p:blipFill rotWithShape="1">
          <a:blip r:embed="rId4">
            <a:alphaModFix/>
          </a:blip>
          <a:srcRect/>
          <a:stretch/>
        </p:blipFill>
        <p:spPr>
          <a:xfrm>
            <a:off x="-180526" y="188640"/>
            <a:ext cx="5827315" cy="1368152"/>
          </a:xfrm>
          <a:prstGeom prst="rect">
            <a:avLst/>
          </a:prstGeom>
          <a:noFill/>
          <a:ln>
            <a:noFill/>
          </a:ln>
        </p:spPr>
      </p:pic>
      <p:sp>
        <p:nvSpPr>
          <p:cNvPr id="1398" name="Google Shape;1398;p91"/>
          <p:cNvSpPr/>
          <p:nvPr/>
        </p:nvSpPr>
        <p:spPr>
          <a:xfrm>
            <a:off x="54098" y="1556339"/>
            <a:ext cx="2133895"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Positive pressure ventilation or mechanical ventilation is most commonly used to manage acute respiratory failure.</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Shape 1402"/>
        <p:cNvGrpSpPr/>
        <p:nvPr/>
      </p:nvGrpSpPr>
      <p:grpSpPr>
        <a:xfrm>
          <a:off x="0" y="0"/>
          <a:ext cx="0" cy="0"/>
          <a:chOff x="0" y="0"/>
          <a:chExt cx="0" cy="0"/>
        </a:xfrm>
      </p:grpSpPr>
      <p:sp>
        <p:nvSpPr>
          <p:cNvPr id="1403" name="Google Shape;1403;p92"/>
          <p:cNvSpPr/>
          <p:nvPr/>
        </p:nvSpPr>
        <p:spPr>
          <a:xfrm>
            <a:off x="0" y="1"/>
            <a:ext cx="9144000" cy="36625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31859B"/>
                </a:solidFill>
                <a:latin typeface="Calibri"/>
                <a:ea typeface="Calibri"/>
                <a:cs typeface="Calibri"/>
                <a:sym typeface="Calibri"/>
              </a:rPr>
              <a:t>1. Introduction:</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Mechanical ventilation  :  refers to the use of life-support technology to perform the work of breathing for patients who are unable to do this on their own.</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3200" b="1">
                <a:solidFill>
                  <a:srgbClr val="31859B"/>
                </a:solidFill>
                <a:latin typeface="Calibri"/>
                <a:ea typeface="Calibri"/>
                <a:cs typeface="Calibri"/>
                <a:sym typeface="Calibri"/>
              </a:rPr>
              <a:t>2. Aim:</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The overall goals of mechanical ventilation are to optimize gas exchange, patient work of breathing, and patient comfort while </a:t>
            </a:r>
            <a:r>
              <a:rPr lang="en-US" sz="2400">
                <a:solidFill>
                  <a:srgbClr val="FF0000"/>
                </a:solidFill>
                <a:latin typeface="Calibri"/>
                <a:ea typeface="Calibri"/>
                <a:cs typeface="Calibri"/>
                <a:sym typeface="Calibri"/>
              </a:rPr>
              <a:t>minimizing ventilator-induced lung injury.</a:t>
            </a:r>
            <a:endParaRPr sz="2400">
              <a:solidFill>
                <a:srgbClr val="FF0000"/>
              </a:solidFill>
              <a:latin typeface="Calibri"/>
              <a:ea typeface="Calibri"/>
              <a:cs typeface="Calibri"/>
              <a:sym typeface="Calibri"/>
            </a:endParaRPr>
          </a:p>
        </p:txBody>
      </p:sp>
      <p:sp>
        <p:nvSpPr>
          <p:cNvPr id="1404" name="Google Shape;1404;p92"/>
          <p:cNvSpPr/>
          <p:nvPr/>
        </p:nvSpPr>
        <p:spPr>
          <a:xfrm>
            <a:off x="1" y="3933058"/>
            <a:ext cx="9396536" cy="28007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31859B"/>
                </a:solidFill>
                <a:latin typeface="Calibri"/>
                <a:ea typeface="Calibri"/>
                <a:cs typeface="Calibri"/>
                <a:sym typeface="Calibri"/>
              </a:rPr>
              <a:t>3. The goal of mechanical ventilation</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-relieve respiratory distress by decreasing the inspiratory work of breathing</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-improving pulmonary gas exchange</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-allowing the lungs to heal</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-reversing respiratory muscle fatigue</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-preventing further complications due to abnormal gas exchange</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Shape 1408"/>
        <p:cNvGrpSpPr/>
        <p:nvPr/>
      </p:nvGrpSpPr>
      <p:grpSpPr>
        <a:xfrm>
          <a:off x="0" y="0"/>
          <a:ext cx="0" cy="0"/>
          <a:chOff x="0" y="0"/>
          <a:chExt cx="0" cy="0"/>
        </a:xfrm>
      </p:grpSpPr>
      <p:sp>
        <p:nvSpPr>
          <p:cNvPr id="1409" name="Google Shape;1409;p93"/>
          <p:cNvSpPr/>
          <p:nvPr/>
        </p:nvSpPr>
        <p:spPr>
          <a:xfrm>
            <a:off x="890606" y="239264"/>
            <a:ext cx="734553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Mechanical Ventilation    VS     Normal ventilation</a:t>
            </a:r>
            <a:endParaRPr/>
          </a:p>
        </p:txBody>
      </p:sp>
      <p:pic>
        <p:nvPicPr>
          <p:cNvPr id="1410" name="Google Shape;1410;p93"/>
          <p:cNvPicPr preferRelativeResize="0"/>
          <p:nvPr/>
        </p:nvPicPr>
        <p:blipFill rotWithShape="1">
          <a:blip r:embed="rId3">
            <a:alphaModFix/>
          </a:blip>
          <a:srcRect/>
          <a:stretch/>
        </p:blipFill>
        <p:spPr>
          <a:xfrm>
            <a:off x="323530" y="1772820"/>
            <a:ext cx="3960440" cy="3535673"/>
          </a:xfrm>
          <a:prstGeom prst="rect">
            <a:avLst/>
          </a:prstGeom>
          <a:noFill/>
          <a:ln>
            <a:noFill/>
          </a:ln>
        </p:spPr>
      </p:pic>
      <p:sp>
        <p:nvSpPr>
          <p:cNvPr id="1411" name="Google Shape;1411;p93"/>
          <p:cNvSpPr/>
          <p:nvPr/>
        </p:nvSpPr>
        <p:spPr>
          <a:xfrm>
            <a:off x="354154" y="5499897"/>
            <a:ext cx="356977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Mechanical ventilation </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Breath is initiated by some form of positive pressure support</a:t>
            </a:r>
            <a:endParaRPr sz="1800">
              <a:solidFill>
                <a:schemeClr val="dk1"/>
              </a:solidFill>
              <a:latin typeface="Calibri"/>
              <a:ea typeface="Calibri"/>
              <a:cs typeface="Calibri"/>
              <a:sym typeface="Calibri"/>
            </a:endParaRPr>
          </a:p>
        </p:txBody>
      </p:sp>
      <p:pic>
        <p:nvPicPr>
          <p:cNvPr id="1412" name="Google Shape;1412;p93"/>
          <p:cNvPicPr preferRelativeResize="0"/>
          <p:nvPr/>
        </p:nvPicPr>
        <p:blipFill rotWithShape="1">
          <a:blip r:embed="rId4">
            <a:alphaModFix/>
          </a:blip>
          <a:srcRect/>
          <a:stretch/>
        </p:blipFill>
        <p:spPr>
          <a:xfrm>
            <a:off x="4932040" y="1772820"/>
            <a:ext cx="3744416" cy="3535673"/>
          </a:xfrm>
          <a:prstGeom prst="rect">
            <a:avLst/>
          </a:prstGeom>
          <a:noFill/>
          <a:ln>
            <a:noFill/>
          </a:ln>
        </p:spPr>
      </p:pic>
      <p:sp>
        <p:nvSpPr>
          <p:cNvPr id="1413" name="Google Shape;1413;p93"/>
          <p:cNvSpPr/>
          <p:nvPr/>
        </p:nvSpPr>
        <p:spPr>
          <a:xfrm>
            <a:off x="5436096" y="5502424"/>
            <a:ext cx="302433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Normal ventilation</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Breath is initiated by spontaneous negative pressure </a:t>
            </a:r>
            <a:endParaRPr sz="1800">
              <a:solidFill>
                <a:schemeClr val="dk1"/>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Shape 1417"/>
        <p:cNvGrpSpPr/>
        <p:nvPr/>
      </p:nvGrpSpPr>
      <p:grpSpPr>
        <a:xfrm>
          <a:off x="0" y="0"/>
          <a:ext cx="0" cy="0"/>
          <a:chOff x="0" y="0"/>
          <a:chExt cx="0" cy="0"/>
        </a:xfrm>
      </p:grpSpPr>
      <p:sp>
        <p:nvSpPr>
          <p:cNvPr id="1418" name="Google Shape;1418;p94"/>
          <p:cNvSpPr txBox="1"/>
          <p:nvPr/>
        </p:nvSpPr>
        <p:spPr>
          <a:xfrm>
            <a:off x="899592" y="332658"/>
            <a:ext cx="748883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Basic parameters in breathing </a:t>
            </a:r>
            <a:endParaRPr sz="3600" b="1">
              <a:solidFill>
                <a:schemeClr val="dk1"/>
              </a:solidFill>
              <a:latin typeface="Calibri"/>
              <a:ea typeface="Calibri"/>
              <a:cs typeface="Calibri"/>
              <a:sym typeface="Calibri"/>
            </a:endParaRPr>
          </a:p>
        </p:txBody>
      </p:sp>
      <p:sp>
        <p:nvSpPr>
          <p:cNvPr id="1419" name="Google Shape;1419;p94"/>
          <p:cNvSpPr txBox="1"/>
          <p:nvPr/>
        </p:nvSpPr>
        <p:spPr>
          <a:xfrm>
            <a:off x="683568" y="1556794"/>
            <a:ext cx="7488832" cy="16927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31859B"/>
                </a:solidFill>
                <a:latin typeface="Calibri"/>
                <a:ea typeface="Calibri"/>
                <a:cs typeface="Calibri"/>
                <a:sym typeface="Calibri"/>
              </a:rPr>
              <a:t>1- oxygenation </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-deals with maintaining of normal blood </a:t>
            </a:r>
            <a:r>
              <a:rPr lang="en-US" sz="2400">
                <a:solidFill>
                  <a:srgbClr val="FF0000"/>
                </a:solidFill>
                <a:latin typeface="Calibri"/>
                <a:ea typeface="Calibri"/>
                <a:cs typeface="Calibri"/>
                <a:sym typeface="Calibri"/>
              </a:rPr>
              <a:t>oxygen</a:t>
            </a:r>
            <a:r>
              <a:rPr lang="en-US" sz="2400">
                <a:solidFill>
                  <a:schemeClr val="dk1"/>
                </a:solidFill>
                <a:latin typeface="Calibri"/>
                <a:ea typeface="Calibri"/>
                <a:cs typeface="Calibri"/>
                <a:sym typeface="Calibri"/>
              </a:rPr>
              <a:t> levels</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-problems with low oxygen levels in presence of normal CO2 levels is </a:t>
            </a:r>
            <a:r>
              <a:rPr lang="en-US" sz="2400">
                <a:solidFill>
                  <a:srgbClr val="FF0000"/>
                </a:solidFill>
                <a:latin typeface="Calibri"/>
                <a:ea typeface="Calibri"/>
                <a:cs typeface="Calibri"/>
                <a:sym typeface="Calibri"/>
              </a:rPr>
              <a:t>type 1 RF</a:t>
            </a:r>
            <a:endParaRPr sz="2400">
              <a:solidFill>
                <a:srgbClr val="FF0000"/>
              </a:solidFill>
              <a:latin typeface="Calibri"/>
              <a:ea typeface="Calibri"/>
              <a:cs typeface="Calibri"/>
              <a:sym typeface="Calibri"/>
            </a:endParaRPr>
          </a:p>
        </p:txBody>
      </p:sp>
      <p:sp>
        <p:nvSpPr>
          <p:cNvPr id="1420" name="Google Shape;1420;p94"/>
          <p:cNvSpPr txBox="1"/>
          <p:nvPr/>
        </p:nvSpPr>
        <p:spPr>
          <a:xfrm>
            <a:off x="683569" y="3645026"/>
            <a:ext cx="8136903"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31859B"/>
                </a:solidFill>
                <a:latin typeface="Calibri"/>
                <a:ea typeface="Calibri"/>
                <a:cs typeface="Calibri"/>
                <a:sym typeface="Calibri"/>
              </a:rPr>
              <a:t>2- Ventilation</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-ventilation deals with maintaining of normal blood </a:t>
            </a:r>
            <a:r>
              <a:rPr lang="en-US" sz="2400">
                <a:solidFill>
                  <a:srgbClr val="FF0000"/>
                </a:solidFill>
                <a:latin typeface="Calibri"/>
                <a:ea typeface="Calibri"/>
                <a:cs typeface="Calibri"/>
                <a:sym typeface="Calibri"/>
              </a:rPr>
              <a:t>co2</a:t>
            </a:r>
            <a:r>
              <a:rPr lang="en-US" sz="2400">
                <a:solidFill>
                  <a:schemeClr val="dk1"/>
                </a:solidFill>
                <a:latin typeface="Calibri"/>
                <a:ea typeface="Calibri"/>
                <a:cs typeface="Calibri"/>
                <a:sym typeface="Calibri"/>
              </a:rPr>
              <a:t> levels </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-problems with high CO2 levels is called </a:t>
            </a:r>
            <a:r>
              <a:rPr lang="en-US" sz="2400">
                <a:solidFill>
                  <a:srgbClr val="FF0000"/>
                </a:solidFill>
                <a:latin typeface="Calibri"/>
                <a:ea typeface="Calibri"/>
                <a:cs typeface="Calibri"/>
                <a:sym typeface="Calibri"/>
              </a:rPr>
              <a:t>type 2 RF </a:t>
            </a:r>
            <a:endParaRPr sz="2400">
              <a:solidFill>
                <a:srgbClr val="FF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8170</Words>
  <Application>Microsoft Office PowerPoint</Application>
  <PresentationFormat>On-screen Show (4:3)</PresentationFormat>
  <Paragraphs>769</Paragraphs>
  <Slides>116</Slides>
  <Notes>98</Notes>
  <HiddenSlides>0</HiddenSlides>
  <MMClips>0</MMClips>
  <ScaleCrop>false</ScaleCrop>
  <HeadingPairs>
    <vt:vector size="4" baseType="variant">
      <vt:variant>
        <vt:lpstr>Theme</vt:lpstr>
      </vt:variant>
      <vt:variant>
        <vt:i4>1</vt:i4>
      </vt:variant>
      <vt:variant>
        <vt:lpstr>Slide Titles</vt:lpstr>
      </vt:variant>
      <vt:variant>
        <vt:i4>116</vt:i4>
      </vt:variant>
    </vt:vector>
  </HeadingPairs>
  <TitlesOfParts>
    <vt:vector size="117" baseType="lpstr">
      <vt:lpstr>2_Office Theme</vt:lpstr>
      <vt:lpstr>Respiratory Failure </vt:lpstr>
      <vt:lpstr>Terminology</vt:lpstr>
      <vt:lpstr> When does a patient develop Respiratory Failure?</vt:lpstr>
      <vt:lpstr>Types of Respiratory Failure</vt:lpstr>
      <vt:lpstr>Type I respiratory failure [Hypoxemic]</vt:lpstr>
      <vt:lpstr>Type II Respiratory Failure [Hypercapnic] </vt:lpstr>
      <vt:lpstr>PowerPoint Presentation</vt:lpstr>
      <vt:lpstr>Type 1 vs Type 2</vt:lpstr>
      <vt:lpstr>PowerPoint Presentation</vt:lpstr>
      <vt:lpstr>Duration</vt:lpstr>
      <vt:lpstr>Epidemiology </vt:lpstr>
      <vt:lpstr>PowerPoint Presentation</vt:lpstr>
      <vt:lpstr>Approximately half of respiratory failure cases seen in the neonatal period, WHY?</vt:lpstr>
      <vt:lpstr>PowerPoint Presentation</vt:lpstr>
      <vt:lpstr>In Summary: </vt:lpstr>
      <vt:lpstr>Pathophysiology </vt:lpstr>
      <vt:lpstr> 1- Ventilation-perfusion mismatch (v/q)</vt:lpstr>
      <vt:lpstr>PowerPoint Presentation</vt:lpstr>
      <vt:lpstr>Anatomic Dead Space</vt:lpstr>
      <vt:lpstr>PowerPoint Presentation</vt:lpstr>
      <vt:lpstr>PowerPoint Presentation</vt:lpstr>
      <vt:lpstr>***Anatomic Dead Space</vt:lpstr>
      <vt:lpstr>PowerPoint Presentation</vt:lpstr>
      <vt:lpstr>***Physiologic Dead Space</vt:lpstr>
      <vt:lpstr>PowerPoint Presentation</vt:lpstr>
      <vt:lpstr>2- Pulmonary Shunt</vt:lpstr>
      <vt:lpstr>PowerPoint Presentation</vt:lpstr>
      <vt:lpstr>PowerPoint Presentation</vt:lpstr>
      <vt:lpstr>PowerPoint Presentation</vt:lpstr>
      <vt:lpstr>2- Diffusion </vt:lpstr>
      <vt:lpstr>Diffusion</vt:lpstr>
      <vt:lpstr>PowerPoint Presentation</vt:lpstr>
      <vt:lpstr>Summary </vt:lpstr>
      <vt:lpstr>***Asthma and respiratory failure </vt:lpstr>
      <vt:lpstr>***Cystic fibrosis and respiratory failure</vt:lpstr>
      <vt:lpstr>PowerPoint Presentation</vt:lpstr>
      <vt:lpstr>PowerPoint Presentation</vt:lpstr>
      <vt:lpstr>PowerPoint Presentation</vt:lpstr>
      <vt:lpstr>EMERGENCY</vt:lpstr>
      <vt:lpstr>PowerPoint Presentation</vt:lpstr>
      <vt:lpstr>PowerPoint Presentation</vt:lpstr>
      <vt:lpstr>PowerPoint Presentation</vt:lpstr>
      <vt:lpstr>Clinical presentation </vt:lpstr>
      <vt:lpstr>PowerPoint Presentation</vt:lpstr>
      <vt:lpstr>Hypoxia   and  hypercapnia </vt:lpstr>
      <vt:lpstr>PowerPoint Presentation</vt:lpstr>
      <vt:lpstr>History </vt:lpstr>
      <vt:lpstr>PowerPoint Presentation</vt:lpstr>
      <vt:lpstr>Physical examination</vt:lpstr>
      <vt:lpstr>Normal Vital sign Ranges according to age</vt:lpstr>
      <vt:lpstr>PowerPoint Presentation</vt:lpstr>
      <vt:lpstr>PowerPoint Presentation</vt:lpstr>
      <vt:lpstr>PowerPoint Presentation</vt:lpstr>
      <vt:lpstr>PowerPoint Presentation</vt:lpstr>
      <vt:lpstr>Laboratory studies</vt:lpstr>
      <vt:lpstr>ABG</vt:lpstr>
      <vt:lpstr>PowerPoint Presentation</vt:lpstr>
      <vt:lpstr>PowerPoint Presentation</vt:lpstr>
      <vt:lpstr>End-tidal carbon dioxide </vt:lpstr>
      <vt:lpstr>PowerPoint Presentation</vt:lpstr>
      <vt:lpstr>Radiography</vt:lpstr>
      <vt:lpstr>Pulmonary function testing</vt:lpstr>
      <vt:lpstr>Bronchoscopy</vt:lpstr>
      <vt:lpstr>Management of respiratory failure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Bilevel PAP adjust setting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Respiratory Failure </dc:title>
  <dc:creator>DELL</dc:creator>
  <cp:lastModifiedBy>Sanabil Hassanat</cp:lastModifiedBy>
  <cp:revision>2</cp:revision>
  <dcterms:created xsi:type="dcterms:W3CDTF">1900-01-01T00:00:00Z</dcterms:created>
  <dcterms:modified xsi:type="dcterms:W3CDTF">2024-11-30T15:14:39Z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4132A3476DE4AEA05A84DF65FAAE4A6E_32</vt:lpwstr>
  </property>
  <property fmtid="{D5CDD505-2E9C-101B-9397-08002B2CF9AE}" pid="3" name="KSOProductBuildVer">
    <vt:lpwstr>3081-11.33.81</vt:lpwstr>
  </property>
</Properties>
</file>