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0.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19.xml" ContentType="application/vnd.openxmlformats-officedocument.presentationml.slide+xml"/>
  <Override PartName="/ppt/slides/slide16.xml" ContentType="application/vnd.openxmlformats-officedocument.presentationml.slide+xml"/>
  <Override PartName="/ppt/slides/slide26.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notesSlides/notesSlide10.xml" ContentType="application/vnd.openxmlformats-officedocument.presentationml.notesSlide+xml"/>
  <Override PartName="/ppt/notesSlides/notesSlide9.xml" ContentType="application/vnd.openxmlformats-officedocument.presentationml.notesSlide+xml"/>
  <Override PartName="/ppt/notesSlides/notesSlide20.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23.xml" ContentType="application/vnd.openxmlformats-officedocument.presentationml.notesSlide+xml"/>
  <Override PartName="/ppt/notesSlides/notesSlide19.xml" ContentType="application/vnd.openxmlformats-officedocument.presentationml.notesSlide+xml"/>
  <Override PartName="/ppt/notesSlides/notesSlide22.xml" ContentType="application/vnd.openxmlformats-officedocument.presentationml.notesSlide+xml"/>
  <Override PartName="/ppt/notesSlides/notesSlide21.xml" ContentType="application/vnd.openxmlformats-officedocument.presentationml.notesSlide+xml"/>
  <Override PartName="/ppt/notesSlides/notesSlide15.xml" ContentType="application/vnd.openxmlformats-officedocument.presentationml.notesSlide+xml"/>
  <Override PartName="/ppt/notesSlides/notesSlide13.xml" ContentType="application/vnd.openxmlformats-officedocument.presentationml.notesSlide+xml"/>
  <Override PartName="/ppt/notesSlides/notesSlide11.xml" ContentType="application/vnd.openxmlformats-officedocument.presentationml.notesSlide+xml"/>
  <Override PartName="/ppt/notesSlides/notesSlide14.xml" ContentType="application/vnd.openxmlformats-officedocument.presentationml.notesSlide+xml"/>
  <Override PartName="/ppt/notesSlides/notesSlide12.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61" r:id="rId2"/>
    <p:sldId id="287" r:id="rId3"/>
    <p:sldId id="354" r:id="rId4"/>
    <p:sldId id="288" r:id="rId5"/>
    <p:sldId id="289" r:id="rId6"/>
    <p:sldId id="291" r:id="rId7"/>
    <p:sldId id="292" r:id="rId8"/>
    <p:sldId id="345" r:id="rId9"/>
    <p:sldId id="351" r:id="rId10"/>
    <p:sldId id="293" r:id="rId11"/>
    <p:sldId id="294" r:id="rId12"/>
    <p:sldId id="296" r:id="rId13"/>
    <p:sldId id="297" r:id="rId14"/>
    <p:sldId id="299" r:id="rId15"/>
    <p:sldId id="300" r:id="rId16"/>
    <p:sldId id="301" r:id="rId17"/>
    <p:sldId id="302" r:id="rId18"/>
    <p:sldId id="303" r:id="rId19"/>
    <p:sldId id="305" r:id="rId20"/>
    <p:sldId id="306" r:id="rId21"/>
    <p:sldId id="307" r:id="rId22"/>
    <p:sldId id="308" r:id="rId23"/>
    <p:sldId id="309" r:id="rId24"/>
    <p:sldId id="311" r:id="rId25"/>
    <p:sldId id="312" r:id="rId26"/>
    <p:sldId id="353"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294" autoAdjust="0"/>
    <p:restoredTop sz="94364" autoAdjust="0"/>
  </p:normalViewPr>
  <p:slideViewPr>
    <p:cSldViewPr snapToGrid="0">
      <p:cViewPr varScale="1">
        <p:scale>
          <a:sx n="86" d="100"/>
          <a:sy n="86" d="100"/>
        </p:scale>
        <p:origin x="86" y="35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35" Type="http://schemas.openxmlformats.org/officeDocument/2006/relationships/customXml" Target="../customXml/item3.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94BEE02E-4615-48CB-B483-E037DB053347}" type="datetimeFigureOut">
              <a:rPr lang="ar-SA" smtClean="0"/>
              <a:pPr/>
              <a:t>04/04/1445</a:t>
            </a:fld>
            <a:endParaRPr lang="ar-SA"/>
          </a:p>
        </p:txBody>
      </p:sp>
      <p:sp>
        <p:nvSpPr>
          <p:cNvPr id="4" name="عنصر نائب لصورة الشريحة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423CC28E-56A7-4FEC-B206-169E5F722153}" type="slidenum">
              <a:rPr lang="ar-SA" smtClean="0"/>
              <a:pPr/>
              <a:t>‹#›</a:t>
            </a:fld>
            <a:endParaRPr lang="ar-SA"/>
          </a:p>
        </p:txBody>
      </p:sp>
    </p:spTree>
    <p:extLst>
      <p:ext uri="{BB962C8B-B14F-4D97-AF65-F5344CB8AC3E}">
        <p14:creationId xmlns:p14="http://schemas.microsoft.com/office/powerpoint/2010/main" val="2059576136"/>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93" name="Google Shape;93;p1: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94" name="Google Shape;94;p1:notes"/>
          <p:cNvSpPr txBox="1">
            <a:spLocks noGrp="1"/>
          </p:cNvSpPr>
          <p:nvPr>
            <p:ph type="sldNum" idx="12"/>
          </p:nvPr>
        </p:nvSpPr>
        <p:spPr>
          <a:xfrm>
            <a:off x="3886200" y="8686800"/>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latin typeface="Arial"/>
                <a:ea typeface="Arial"/>
                <a:cs typeface="Arial"/>
                <a:sym typeface="Arial"/>
              </a:rPr>
              <a:pPr marL="0" lvl="0" indent="0" algn="r" rtl="0">
                <a:spcBef>
                  <a:spcPts val="0"/>
                </a:spcBef>
                <a:spcAft>
                  <a:spcPts val="0"/>
                </a:spcAft>
                <a:buNone/>
              </a:pPr>
              <a:t>1</a:t>
            </a:fld>
            <a:endParaRPr dirty="0">
              <a:latin typeface="Arial"/>
              <a:ea typeface="Arial"/>
              <a:cs typeface="Arial"/>
              <a:sym typeface="Arial"/>
            </a:endParaRPr>
          </a:p>
        </p:txBody>
      </p:sp>
    </p:spTree>
    <p:extLst>
      <p:ext uri="{BB962C8B-B14F-4D97-AF65-F5344CB8AC3E}">
        <p14:creationId xmlns:p14="http://schemas.microsoft.com/office/powerpoint/2010/main" val="19234302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ChangeArrowheads="1" noTextEdit="1"/>
          </p:cNvSpPr>
          <p:nvPr>
            <p:ph type="sldImg"/>
          </p:nvPr>
        </p:nvSpPr>
        <p:spPr>
          <a:ln/>
        </p:spPr>
      </p:sp>
      <p:sp>
        <p:nvSpPr>
          <p:cNvPr id="24579" name="Notes Placeholder 2"/>
          <p:cNvSpPr>
            <a:spLocks noGrp="1"/>
          </p:cNvSpPr>
          <p:nvPr>
            <p:ph type="body" idx="1"/>
          </p:nvPr>
        </p:nvSpPr>
        <p:spPr>
          <a:noFill/>
          <a:ln/>
        </p:spPr>
        <p:txBody>
          <a:bodyPr/>
          <a:lstStyle/>
          <a:p>
            <a:endParaRPr lang="en-GB" altLang="en-US"/>
          </a:p>
        </p:txBody>
      </p:sp>
      <p:sp>
        <p:nvSpPr>
          <p:cNvPr id="24580" name="Slide Number Placeholder 3"/>
          <p:cNvSpPr>
            <a:spLocks noGrp="1"/>
          </p:cNvSpPr>
          <p:nvPr>
            <p:ph type="sldNum" sz="quarter" idx="5"/>
          </p:nvPr>
        </p:nvSpPr>
        <p:spPr>
          <a:noFill/>
        </p:spPr>
        <p:txBody>
          <a:bodyPr/>
          <a:lstStyle/>
          <a:p>
            <a:fld id="{B1CE7835-382A-4743-B38D-504C19755944}" type="slidenum">
              <a:rPr lang="en-US" altLang="en-US"/>
              <a:pPr/>
              <a:t>12</a:t>
            </a:fld>
            <a:endParaRPr lang="en-US" altLang="en-US"/>
          </a:p>
        </p:txBody>
      </p:sp>
    </p:spTree>
    <p:extLst>
      <p:ext uri="{BB962C8B-B14F-4D97-AF65-F5344CB8AC3E}">
        <p14:creationId xmlns:p14="http://schemas.microsoft.com/office/powerpoint/2010/main" val="24845175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ChangeArrowheads="1" noTextEdit="1"/>
          </p:cNvSpPr>
          <p:nvPr>
            <p:ph type="sldImg"/>
          </p:nvPr>
        </p:nvSpPr>
        <p:spPr>
          <a:ln/>
        </p:spPr>
      </p:sp>
      <p:sp>
        <p:nvSpPr>
          <p:cNvPr id="26627" name="Notes Placeholder 2"/>
          <p:cNvSpPr>
            <a:spLocks noGrp="1"/>
          </p:cNvSpPr>
          <p:nvPr>
            <p:ph type="body" idx="1"/>
          </p:nvPr>
        </p:nvSpPr>
        <p:spPr>
          <a:noFill/>
          <a:ln/>
        </p:spPr>
        <p:txBody>
          <a:bodyPr/>
          <a:lstStyle/>
          <a:p>
            <a:endParaRPr lang="en-GB" altLang="en-US"/>
          </a:p>
        </p:txBody>
      </p:sp>
      <p:sp>
        <p:nvSpPr>
          <p:cNvPr id="26628" name="Slide Number Placeholder 3"/>
          <p:cNvSpPr>
            <a:spLocks noGrp="1"/>
          </p:cNvSpPr>
          <p:nvPr>
            <p:ph type="sldNum" sz="quarter" idx="5"/>
          </p:nvPr>
        </p:nvSpPr>
        <p:spPr>
          <a:noFill/>
        </p:spPr>
        <p:txBody>
          <a:bodyPr/>
          <a:lstStyle/>
          <a:p>
            <a:fld id="{E1822018-19BD-489C-A384-A5202D139B2D}" type="slidenum">
              <a:rPr lang="en-US" altLang="en-US"/>
              <a:pPr/>
              <a:t>13</a:t>
            </a:fld>
            <a:endParaRPr lang="en-US" altLang="en-US"/>
          </a:p>
        </p:txBody>
      </p:sp>
    </p:spTree>
    <p:extLst>
      <p:ext uri="{BB962C8B-B14F-4D97-AF65-F5344CB8AC3E}">
        <p14:creationId xmlns:p14="http://schemas.microsoft.com/office/powerpoint/2010/main" val="39727648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ChangeArrowheads="1" noTextEdit="1"/>
          </p:cNvSpPr>
          <p:nvPr>
            <p:ph type="sldImg"/>
          </p:nvPr>
        </p:nvSpPr>
        <p:spPr>
          <a:ln/>
        </p:spPr>
      </p:sp>
      <p:sp>
        <p:nvSpPr>
          <p:cNvPr id="30723" name="Notes Placeholder 2"/>
          <p:cNvSpPr>
            <a:spLocks noGrp="1"/>
          </p:cNvSpPr>
          <p:nvPr>
            <p:ph type="body" idx="1"/>
          </p:nvPr>
        </p:nvSpPr>
        <p:spPr>
          <a:noFill/>
          <a:ln/>
        </p:spPr>
        <p:txBody>
          <a:bodyPr/>
          <a:lstStyle/>
          <a:p>
            <a:endParaRPr lang="en-GB" altLang="en-US" dirty="0"/>
          </a:p>
        </p:txBody>
      </p:sp>
      <p:sp>
        <p:nvSpPr>
          <p:cNvPr id="30724" name="Slide Number Placeholder 3"/>
          <p:cNvSpPr>
            <a:spLocks noGrp="1"/>
          </p:cNvSpPr>
          <p:nvPr>
            <p:ph type="sldNum" sz="quarter" idx="5"/>
          </p:nvPr>
        </p:nvSpPr>
        <p:spPr>
          <a:noFill/>
        </p:spPr>
        <p:txBody>
          <a:bodyPr/>
          <a:lstStyle/>
          <a:p>
            <a:fld id="{FDA07891-EE10-446C-9FF1-2BF7EE062BBB}" type="slidenum">
              <a:rPr lang="en-US" altLang="en-US"/>
              <a:pPr/>
              <a:t>14</a:t>
            </a:fld>
            <a:endParaRPr lang="en-US" altLang="en-US"/>
          </a:p>
        </p:txBody>
      </p:sp>
    </p:spTree>
    <p:extLst>
      <p:ext uri="{BB962C8B-B14F-4D97-AF65-F5344CB8AC3E}">
        <p14:creationId xmlns:p14="http://schemas.microsoft.com/office/powerpoint/2010/main" val="38954980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ChangeArrowheads="1" noTextEdit="1"/>
          </p:cNvSpPr>
          <p:nvPr>
            <p:ph type="sldImg"/>
          </p:nvPr>
        </p:nvSpPr>
        <p:spPr>
          <a:ln/>
        </p:spPr>
      </p:sp>
      <p:sp>
        <p:nvSpPr>
          <p:cNvPr id="32771" name="Notes Placeholder 2"/>
          <p:cNvSpPr>
            <a:spLocks noGrp="1"/>
          </p:cNvSpPr>
          <p:nvPr>
            <p:ph type="body" idx="1"/>
          </p:nvPr>
        </p:nvSpPr>
        <p:spPr>
          <a:noFill/>
          <a:ln/>
        </p:spPr>
        <p:txBody>
          <a:bodyPr/>
          <a:lstStyle/>
          <a:p>
            <a:endParaRPr lang="en-GB" altLang="en-US"/>
          </a:p>
        </p:txBody>
      </p:sp>
      <p:sp>
        <p:nvSpPr>
          <p:cNvPr id="32772" name="Slide Number Placeholder 3"/>
          <p:cNvSpPr>
            <a:spLocks noGrp="1"/>
          </p:cNvSpPr>
          <p:nvPr>
            <p:ph type="sldNum" sz="quarter" idx="5"/>
          </p:nvPr>
        </p:nvSpPr>
        <p:spPr>
          <a:noFill/>
        </p:spPr>
        <p:txBody>
          <a:bodyPr/>
          <a:lstStyle/>
          <a:p>
            <a:fld id="{00D5F6A6-1B82-4EB9-BEBF-01CBA3ACC1EA}" type="slidenum">
              <a:rPr lang="en-US" altLang="en-US"/>
              <a:pPr/>
              <a:t>15</a:t>
            </a:fld>
            <a:endParaRPr lang="en-US" altLang="en-US"/>
          </a:p>
        </p:txBody>
      </p:sp>
    </p:spTree>
    <p:extLst>
      <p:ext uri="{BB962C8B-B14F-4D97-AF65-F5344CB8AC3E}">
        <p14:creationId xmlns:p14="http://schemas.microsoft.com/office/powerpoint/2010/main" val="11029442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ChangeArrowheads="1" noTextEdit="1"/>
          </p:cNvSpPr>
          <p:nvPr>
            <p:ph type="sldImg"/>
          </p:nvPr>
        </p:nvSpPr>
        <p:spPr>
          <a:ln/>
        </p:spPr>
      </p:sp>
      <p:sp>
        <p:nvSpPr>
          <p:cNvPr id="34819" name="Notes Placeholder 2"/>
          <p:cNvSpPr>
            <a:spLocks noGrp="1"/>
          </p:cNvSpPr>
          <p:nvPr>
            <p:ph type="body" idx="1"/>
          </p:nvPr>
        </p:nvSpPr>
        <p:spPr>
          <a:noFill/>
          <a:ln/>
        </p:spPr>
        <p:txBody>
          <a:bodyPr/>
          <a:lstStyle/>
          <a:p>
            <a:endParaRPr lang="en-GB" altLang="en-US"/>
          </a:p>
        </p:txBody>
      </p:sp>
      <p:sp>
        <p:nvSpPr>
          <p:cNvPr id="34820" name="Slide Number Placeholder 3"/>
          <p:cNvSpPr>
            <a:spLocks noGrp="1"/>
          </p:cNvSpPr>
          <p:nvPr>
            <p:ph type="sldNum" sz="quarter" idx="5"/>
          </p:nvPr>
        </p:nvSpPr>
        <p:spPr>
          <a:noFill/>
        </p:spPr>
        <p:txBody>
          <a:bodyPr/>
          <a:lstStyle/>
          <a:p>
            <a:fld id="{64DF12E2-542A-457D-840F-DAFF08BE9FC9}" type="slidenum">
              <a:rPr lang="en-US" altLang="en-US"/>
              <a:pPr/>
              <a:t>16</a:t>
            </a:fld>
            <a:endParaRPr lang="en-US" altLang="en-US"/>
          </a:p>
        </p:txBody>
      </p:sp>
    </p:spTree>
    <p:extLst>
      <p:ext uri="{BB962C8B-B14F-4D97-AF65-F5344CB8AC3E}">
        <p14:creationId xmlns:p14="http://schemas.microsoft.com/office/powerpoint/2010/main" val="13381483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ChangeArrowheads="1" noTextEdit="1"/>
          </p:cNvSpPr>
          <p:nvPr>
            <p:ph type="sldImg"/>
          </p:nvPr>
        </p:nvSpPr>
        <p:spPr>
          <a:ln/>
        </p:spPr>
      </p:sp>
      <p:sp>
        <p:nvSpPr>
          <p:cNvPr id="36867" name="Notes Placeholder 2"/>
          <p:cNvSpPr>
            <a:spLocks noGrp="1"/>
          </p:cNvSpPr>
          <p:nvPr>
            <p:ph type="body" idx="1"/>
          </p:nvPr>
        </p:nvSpPr>
        <p:spPr>
          <a:noFill/>
          <a:ln/>
        </p:spPr>
        <p:txBody>
          <a:bodyPr/>
          <a:lstStyle/>
          <a:p>
            <a:endParaRPr lang="en-GB" altLang="en-US"/>
          </a:p>
        </p:txBody>
      </p:sp>
      <p:sp>
        <p:nvSpPr>
          <p:cNvPr id="36868" name="Slide Number Placeholder 3"/>
          <p:cNvSpPr>
            <a:spLocks noGrp="1"/>
          </p:cNvSpPr>
          <p:nvPr>
            <p:ph type="sldNum" sz="quarter" idx="5"/>
          </p:nvPr>
        </p:nvSpPr>
        <p:spPr>
          <a:noFill/>
        </p:spPr>
        <p:txBody>
          <a:bodyPr/>
          <a:lstStyle/>
          <a:p>
            <a:fld id="{9F5FA73D-D9EF-422D-9295-F733A963E678}" type="slidenum">
              <a:rPr lang="en-US" altLang="en-US"/>
              <a:pPr/>
              <a:t>17</a:t>
            </a:fld>
            <a:endParaRPr lang="en-US" altLang="en-US"/>
          </a:p>
        </p:txBody>
      </p:sp>
    </p:spTree>
    <p:extLst>
      <p:ext uri="{BB962C8B-B14F-4D97-AF65-F5344CB8AC3E}">
        <p14:creationId xmlns:p14="http://schemas.microsoft.com/office/powerpoint/2010/main" val="12186363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ChangeArrowheads="1" noTextEdit="1"/>
          </p:cNvSpPr>
          <p:nvPr>
            <p:ph type="sldImg"/>
          </p:nvPr>
        </p:nvSpPr>
        <p:spPr>
          <a:ln/>
        </p:spPr>
      </p:sp>
      <p:sp>
        <p:nvSpPr>
          <p:cNvPr id="38915" name="Notes Placeholder 2"/>
          <p:cNvSpPr>
            <a:spLocks noGrp="1"/>
          </p:cNvSpPr>
          <p:nvPr>
            <p:ph type="body" idx="1"/>
          </p:nvPr>
        </p:nvSpPr>
        <p:spPr>
          <a:noFill/>
          <a:ln/>
        </p:spPr>
        <p:txBody>
          <a:bodyPr/>
          <a:lstStyle/>
          <a:p>
            <a:endParaRPr lang="en-GB" altLang="en-US"/>
          </a:p>
        </p:txBody>
      </p:sp>
      <p:sp>
        <p:nvSpPr>
          <p:cNvPr id="38916" name="Slide Number Placeholder 3"/>
          <p:cNvSpPr>
            <a:spLocks noGrp="1"/>
          </p:cNvSpPr>
          <p:nvPr>
            <p:ph type="sldNum" sz="quarter" idx="5"/>
          </p:nvPr>
        </p:nvSpPr>
        <p:spPr>
          <a:noFill/>
        </p:spPr>
        <p:txBody>
          <a:bodyPr/>
          <a:lstStyle/>
          <a:p>
            <a:fld id="{1C724F04-3722-4D25-B479-1B9FD2A023FD}" type="slidenum">
              <a:rPr lang="en-US" altLang="en-US"/>
              <a:pPr/>
              <a:t>18</a:t>
            </a:fld>
            <a:endParaRPr lang="en-US" altLang="en-US"/>
          </a:p>
        </p:txBody>
      </p:sp>
    </p:spTree>
    <p:extLst>
      <p:ext uri="{BB962C8B-B14F-4D97-AF65-F5344CB8AC3E}">
        <p14:creationId xmlns:p14="http://schemas.microsoft.com/office/powerpoint/2010/main" val="16570694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ChangeArrowheads="1" noTextEdit="1"/>
          </p:cNvSpPr>
          <p:nvPr>
            <p:ph type="sldImg"/>
          </p:nvPr>
        </p:nvSpPr>
        <p:spPr>
          <a:ln/>
        </p:spPr>
      </p:sp>
      <p:sp>
        <p:nvSpPr>
          <p:cNvPr id="43011" name="Notes Placeholder 2"/>
          <p:cNvSpPr>
            <a:spLocks noGrp="1"/>
          </p:cNvSpPr>
          <p:nvPr>
            <p:ph type="body" idx="1"/>
          </p:nvPr>
        </p:nvSpPr>
        <p:spPr>
          <a:noFill/>
          <a:ln/>
        </p:spPr>
        <p:txBody>
          <a:bodyPr/>
          <a:lstStyle/>
          <a:p>
            <a:endParaRPr lang="en-GB" altLang="en-US" dirty="0"/>
          </a:p>
        </p:txBody>
      </p:sp>
      <p:sp>
        <p:nvSpPr>
          <p:cNvPr id="43012" name="Slide Number Placeholder 3"/>
          <p:cNvSpPr>
            <a:spLocks noGrp="1"/>
          </p:cNvSpPr>
          <p:nvPr>
            <p:ph type="sldNum" sz="quarter" idx="5"/>
          </p:nvPr>
        </p:nvSpPr>
        <p:spPr>
          <a:noFill/>
        </p:spPr>
        <p:txBody>
          <a:bodyPr/>
          <a:lstStyle/>
          <a:p>
            <a:fld id="{2E843E6D-D6F3-4E93-A8A3-0F8381BBFD38}" type="slidenum">
              <a:rPr lang="en-US" altLang="en-US"/>
              <a:pPr/>
              <a:t>19</a:t>
            </a:fld>
            <a:endParaRPr lang="en-US" altLang="en-US"/>
          </a:p>
        </p:txBody>
      </p:sp>
    </p:spTree>
    <p:extLst>
      <p:ext uri="{BB962C8B-B14F-4D97-AF65-F5344CB8AC3E}">
        <p14:creationId xmlns:p14="http://schemas.microsoft.com/office/powerpoint/2010/main" val="60110186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ChangeArrowheads="1" noTextEdit="1"/>
          </p:cNvSpPr>
          <p:nvPr>
            <p:ph type="sldImg"/>
          </p:nvPr>
        </p:nvSpPr>
        <p:spPr>
          <a:ln/>
        </p:spPr>
      </p:sp>
      <p:sp>
        <p:nvSpPr>
          <p:cNvPr id="45059" name="Notes Placeholder 2"/>
          <p:cNvSpPr>
            <a:spLocks noGrp="1"/>
          </p:cNvSpPr>
          <p:nvPr>
            <p:ph type="body" idx="1"/>
          </p:nvPr>
        </p:nvSpPr>
        <p:spPr>
          <a:noFill/>
          <a:ln/>
        </p:spPr>
        <p:txBody>
          <a:bodyPr/>
          <a:lstStyle/>
          <a:p>
            <a:endParaRPr lang="en-GB" altLang="en-US"/>
          </a:p>
        </p:txBody>
      </p:sp>
      <p:sp>
        <p:nvSpPr>
          <p:cNvPr id="45060" name="Slide Number Placeholder 3"/>
          <p:cNvSpPr>
            <a:spLocks noGrp="1"/>
          </p:cNvSpPr>
          <p:nvPr>
            <p:ph type="sldNum" sz="quarter" idx="5"/>
          </p:nvPr>
        </p:nvSpPr>
        <p:spPr>
          <a:noFill/>
        </p:spPr>
        <p:txBody>
          <a:bodyPr/>
          <a:lstStyle/>
          <a:p>
            <a:fld id="{60D1E075-EBA4-419E-86D4-B5F841FC4E20}" type="slidenum">
              <a:rPr lang="en-US" altLang="en-US"/>
              <a:pPr/>
              <a:t>20</a:t>
            </a:fld>
            <a:endParaRPr lang="en-US" altLang="en-US"/>
          </a:p>
        </p:txBody>
      </p:sp>
    </p:spTree>
    <p:extLst>
      <p:ext uri="{BB962C8B-B14F-4D97-AF65-F5344CB8AC3E}">
        <p14:creationId xmlns:p14="http://schemas.microsoft.com/office/powerpoint/2010/main" val="13155162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ChangeArrowheads="1" noTextEdit="1"/>
          </p:cNvSpPr>
          <p:nvPr>
            <p:ph type="sldImg"/>
          </p:nvPr>
        </p:nvSpPr>
        <p:spPr>
          <a:ln/>
        </p:spPr>
      </p:sp>
      <p:sp>
        <p:nvSpPr>
          <p:cNvPr id="47107" name="Notes Placeholder 2"/>
          <p:cNvSpPr>
            <a:spLocks noGrp="1"/>
          </p:cNvSpPr>
          <p:nvPr>
            <p:ph type="body" idx="1"/>
          </p:nvPr>
        </p:nvSpPr>
        <p:spPr>
          <a:noFill/>
          <a:ln/>
        </p:spPr>
        <p:txBody>
          <a:bodyPr/>
          <a:lstStyle/>
          <a:p>
            <a:endParaRPr lang="en-GB" altLang="en-US"/>
          </a:p>
        </p:txBody>
      </p:sp>
      <p:sp>
        <p:nvSpPr>
          <p:cNvPr id="47108" name="Slide Number Placeholder 3"/>
          <p:cNvSpPr>
            <a:spLocks noGrp="1"/>
          </p:cNvSpPr>
          <p:nvPr>
            <p:ph type="sldNum" sz="quarter" idx="5"/>
          </p:nvPr>
        </p:nvSpPr>
        <p:spPr>
          <a:noFill/>
        </p:spPr>
        <p:txBody>
          <a:bodyPr/>
          <a:lstStyle/>
          <a:p>
            <a:fld id="{3C53391A-D175-40EA-8BC4-42339D1CF73A}" type="slidenum">
              <a:rPr lang="en-US" altLang="en-US"/>
              <a:pPr/>
              <a:t>21</a:t>
            </a:fld>
            <a:endParaRPr lang="en-US" altLang="en-US"/>
          </a:p>
        </p:txBody>
      </p:sp>
    </p:spTree>
    <p:extLst>
      <p:ext uri="{BB962C8B-B14F-4D97-AF65-F5344CB8AC3E}">
        <p14:creationId xmlns:p14="http://schemas.microsoft.com/office/powerpoint/2010/main" val="40446431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ChangeArrowheads="1" noTextEdit="1"/>
          </p:cNvSpPr>
          <p:nvPr>
            <p:ph type="sldImg"/>
          </p:nvPr>
        </p:nvSpPr>
        <p:spPr>
          <a:ln/>
        </p:spPr>
      </p:sp>
      <p:sp>
        <p:nvSpPr>
          <p:cNvPr id="6147" name="Notes Placeholder 2"/>
          <p:cNvSpPr>
            <a:spLocks noGrp="1"/>
          </p:cNvSpPr>
          <p:nvPr>
            <p:ph type="body" idx="1"/>
          </p:nvPr>
        </p:nvSpPr>
        <p:spPr>
          <a:noFill/>
          <a:ln/>
        </p:spPr>
        <p:txBody>
          <a:bodyPr/>
          <a:lstStyle/>
          <a:p>
            <a:endParaRPr lang="en-GB" altLang="en-US"/>
          </a:p>
        </p:txBody>
      </p:sp>
      <p:sp>
        <p:nvSpPr>
          <p:cNvPr id="6148" name="Slide Number Placeholder 3"/>
          <p:cNvSpPr>
            <a:spLocks noGrp="1"/>
          </p:cNvSpPr>
          <p:nvPr>
            <p:ph type="sldNum" sz="quarter" idx="5"/>
          </p:nvPr>
        </p:nvSpPr>
        <p:spPr>
          <a:noFill/>
        </p:spPr>
        <p:txBody>
          <a:bodyPr/>
          <a:lstStyle/>
          <a:p>
            <a:fld id="{CF8E690A-03EC-4E9C-999C-CA5550BD065C}" type="slidenum">
              <a:rPr lang="en-US" altLang="en-US"/>
              <a:pPr/>
              <a:t>2</a:t>
            </a:fld>
            <a:endParaRPr lang="en-US" altLang="en-US"/>
          </a:p>
        </p:txBody>
      </p:sp>
    </p:spTree>
    <p:extLst>
      <p:ext uri="{BB962C8B-B14F-4D97-AF65-F5344CB8AC3E}">
        <p14:creationId xmlns:p14="http://schemas.microsoft.com/office/powerpoint/2010/main" val="269112438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ChangeArrowheads="1" noTextEdit="1"/>
          </p:cNvSpPr>
          <p:nvPr>
            <p:ph type="sldImg"/>
          </p:nvPr>
        </p:nvSpPr>
        <p:spPr>
          <a:ln/>
        </p:spPr>
      </p:sp>
      <p:sp>
        <p:nvSpPr>
          <p:cNvPr id="49155" name="Notes Placeholder 2"/>
          <p:cNvSpPr>
            <a:spLocks noGrp="1"/>
          </p:cNvSpPr>
          <p:nvPr>
            <p:ph type="body" idx="1"/>
          </p:nvPr>
        </p:nvSpPr>
        <p:spPr>
          <a:noFill/>
          <a:ln/>
        </p:spPr>
        <p:txBody>
          <a:bodyPr/>
          <a:lstStyle/>
          <a:p>
            <a:endParaRPr lang="en-GB" altLang="en-US"/>
          </a:p>
        </p:txBody>
      </p:sp>
      <p:sp>
        <p:nvSpPr>
          <p:cNvPr id="49156" name="Slide Number Placeholder 3"/>
          <p:cNvSpPr>
            <a:spLocks noGrp="1"/>
          </p:cNvSpPr>
          <p:nvPr>
            <p:ph type="sldNum" sz="quarter" idx="5"/>
          </p:nvPr>
        </p:nvSpPr>
        <p:spPr>
          <a:noFill/>
        </p:spPr>
        <p:txBody>
          <a:bodyPr/>
          <a:lstStyle/>
          <a:p>
            <a:fld id="{2BB3D03C-FBFC-4BE0-9440-A75E86271748}" type="slidenum">
              <a:rPr lang="en-US" altLang="en-US"/>
              <a:pPr/>
              <a:t>22</a:t>
            </a:fld>
            <a:endParaRPr lang="en-US" altLang="en-US"/>
          </a:p>
        </p:txBody>
      </p:sp>
    </p:spTree>
    <p:extLst>
      <p:ext uri="{BB962C8B-B14F-4D97-AF65-F5344CB8AC3E}">
        <p14:creationId xmlns:p14="http://schemas.microsoft.com/office/powerpoint/2010/main" val="316385822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ChangeArrowheads="1" noTextEdit="1"/>
          </p:cNvSpPr>
          <p:nvPr>
            <p:ph type="sldImg"/>
          </p:nvPr>
        </p:nvSpPr>
        <p:spPr>
          <a:ln/>
        </p:spPr>
      </p:sp>
      <p:sp>
        <p:nvSpPr>
          <p:cNvPr id="51203" name="Notes Placeholder 2"/>
          <p:cNvSpPr>
            <a:spLocks noGrp="1"/>
          </p:cNvSpPr>
          <p:nvPr>
            <p:ph type="body" idx="1"/>
          </p:nvPr>
        </p:nvSpPr>
        <p:spPr>
          <a:noFill/>
          <a:ln/>
        </p:spPr>
        <p:txBody>
          <a:bodyPr/>
          <a:lstStyle/>
          <a:p>
            <a:endParaRPr lang="en-GB" altLang="en-US"/>
          </a:p>
        </p:txBody>
      </p:sp>
      <p:sp>
        <p:nvSpPr>
          <p:cNvPr id="51204" name="Slide Number Placeholder 3"/>
          <p:cNvSpPr>
            <a:spLocks noGrp="1"/>
          </p:cNvSpPr>
          <p:nvPr>
            <p:ph type="sldNum" sz="quarter" idx="5"/>
          </p:nvPr>
        </p:nvSpPr>
        <p:spPr>
          <a:noFill/>
        </p:spPr>
        <p:txBody>
          <a:bodyPr/>
          <a:lstStyle/>
          <a:p>
            <a:fld id="{467F47A0-2BAC-441C-8584-62C54AA0E4F8}" type="slidenum">
              <a:rPr lang="en-US" altLang="en-US"/>
              <a:pPr/>
              <a:t>23</a:t>
            </a:fld>
            <a:endParaRPr lang="en-US" altLang="en-US"/>
          </a:p>
        </p:txBody>
      </p:sp>
    </p:spTree>
    <p:extLst>
      <p:ext uri="{BB962C8B-B14F-4D97-AF65-F5344CB8AC3E}">
        <p14:creationId xmlns:p14="http://schemas.microsoft.com/office/powerpoint/2010/main" val="270382807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ChangeArrowheads="1" noTextEdit="1"/>
          </p:cNvSpPr>
          <p:nvPr>
            <p:ph type="sldImg"/>
          </p:nvPr>
        </p:nvSpPr>
        <p:spPr>
          <a:ln/>
        </p:spPr>
      </p:sp>
      <p:sp>
        <p:nvSpPr>
          <p:cNvPr id="55299" name="Notes Placeholder 2"/>
          <p:cNvSpPr>
            <a:spLocks noGrp="1"/>
          </p:cNvSpPr>
          <p:nvPr>
            <p:ph type="body" idx="1"/>
          </p:nvPr>
        </p:nvSpPr>
        <p:spPr>
          <a:noFill/>
          <a:ln/>
        </p:spPr>
        <p:txBody>
          <a:bodyPr/>
          <a:lstStyle/>
          <a:p>
            <a:endParaRPr lang="en-GB" altLang="en-US"/>
          </a:p>
        </p:txBody>
      </p:sp>
      <p:sp>
        <p:nvSpPr>
          <p:cNvPr id="55300" name="Slide Number Placeholder 3"/>
          <p:cNvSpPr>
            <a:spLocks noGrp="1"/>
          </p:cNvSpPr>
          <p:nvPr>
            <p:ph type="sldNum" sz="quarter" idx="5"/>
          </p:nvPr>
        </p:nvSpPr>
        <p:spPr>
          <a:noFill/>
        </p:spPr>
        <p:txBody>
          <a:bodyPr/>
          <a:lstStyle/>
          <a:p>
            <a:fld id="{D869BCE3-5710-4196-A372-B8418EC04082}" type="slidenum">
              <a:rPr lang="en-US" altLang="en-US"/>
              <a:pPr/>
              <a:t>24</a:t>
            </a:fld>
            <a:endParaRPr lang="en-US" altLang="en-US"/>
          </a:p>
        </p:txBody>
      </p:sp>
    </p:spTree>
    <p:extLst>
      <p:ext uri="{BB962C8B-B14F-4D97-AF65-F5344CB8AC3E}">
        <p14:creationId xmlns:p14="http://schemas.microsoft.com/office/powerpoint/2010/main" val="40952065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ChangeArrowheads="1" noTextEdit="1"/>
          </p:cNvSpPr>
          <p:nvPr>
            <p:ph type="sldImg"/>
          </p:nvPr>
        </p:nvSpPr>
        <p:spPr>
          <a:ln/>
        </p:spPr>
      </p:sp>
      <p:sp>
        <p:nvSpPr>
          <p:cNvPr id="57347" name="Notes Placeholder 2"/>
          <p:cNvSpPr>
            <a:spLocks noGrp="1"/>
          </p:cNvSpPr>
          <p:nvPr>
            <p:ph type="body" idx="1"/>
          </p:nvPr>
        </p:nvSpPr>
        <p:spPr>
          <a:noFill/>
          <a:ln/>
        </p:spPr>
        <p:txBody>
          <a:bodyPr/>
          <a:lstStyle/>
          <a:p>
            <a:endParaRPr lang="en-GB" altLang="en-US"/>
          </a:p>
        </p:txBody>
      </p:sp>
      <p:sp>
        <p:nvSpPr>
          <p:cNvPr id="57348" name="Slide Number Placeholder 3"/>
          <p:cNvSpPr>
            <a:spLocks noGrp="1"/>
          </p:cNvSpPr>
          <p:nvPr>
            <p:ph type="sldNum" sz="quarter" idx="5"/>
          </p:nvPr>
        </p:nvSpPr>
        <p:spPr>
          <a:noFill/>
        </p:spPr>
        <p:txBody>
          <a:bodyPr/>
          <a:lstStyle/>
          <a:p>
            <a:fld id="{B6877578-02F3-4B56-8A74-DD056EA3D4BF}" type="slidenum">
              <a:rPr lang="en-US" altLang="en-US"/>
              <a:pPr/>
              <a:t>25</a:t>
            </a:fld>
            <a:endParaRPr lang="en-US" altLang="en-US"/>
          </a:p>
        </p:txBody>
      </p:sp>
    </p:spTree>
    <p:extLst>
      <p:ext uri="{BB962C8B-B14F-4D97-AF65-F5344CB8AC3E}">
        <p14:creationId xmlns:p14="http://schemas.microsoft.com/office/powerpoint/2010/main" val="31085991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ChangeArrowheads="1" noTextEdit="1"/>
          </p:cNvSpPr>
          <p:nvPr>
            <p:ph type="sldImg"/>
          </p:nvPr>
        </p:nvSpPr>
        <p:spPr>
          <a:ln/>
        </p:spPr>
      </p:sp>
      <p:sp>
        <p:nvSpPr>
          <p:cNvPr id="8195" name="Notes Placeholder 2"/>
          <p:cNvSpPr>
            <a:spLocks noGrp="1"/>
          </p:cNvSpPr>
          <p:nvPr>
            <p:ph type="body" idx="1"/>
          </p:nvPr>
        </p:nvSpPr>
        <p:spPr>
          <a:noFill/>
          <a:ln/>
        </p:spPr>
        <p:txBody>
          <a:bodyPr/>
          <a:lstStyle/>
          <a:p>
            <a:endParaRPr lang="en-GB" altLang="en-US"/>
          </a:p>
        </p:txBody>
      </p:sp>
      <p:sp>
        <p:nvSpPr>
          <p:cNvPr id="8196" name="Slide Number Placeholder 3"/>
          <p:cNvSpPr>
            <a:spLocks noGrp="1"/>
          </p:cNvSpPr>
          <p:nvPr>
            <p:ph type="sldNum" sz="quarter" idx="5"/>
          </p:nvPr>
        </p:nvSpPr>
        <p:spPr>
          <a:noFill/>
        </p:spPr>
        <p:txBody>
          <a:bodyPr/>
          <a:lstStyle/>
          <a:p>
            <a:fld id="{3739AAA0-879F-44A6-B052-D07D9FDE7CA0}" type="slidenum">
              <a:rPr lang="en-US" altLang="en-US"/>
              <a:pPr/>
              <a:t>4</a:t>
            </a:fld>
            <a:endParaRPr lang="en-US" altLang="en-US"/>
          </a:p>
        </p:txBody>
      </p:sp>
    </p:spTree>
    <p:extLst>
      <p:ext uri="{BB962C8B-B14F-4D97-AF65-F5344CB8AC3E}">
        <p14:creationId xmlns:p14="http://schemas.microsoft.com/office/powerpoint/2010/main" val="14080336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ChangeArrowheads="1" noTextEdit="1"/>
          </p:cNvSpPr>
          <p:nvPr>
            <p:ph type="sldImg"/>
          </p:nvPr>
        </p:nvSpPr>
        <p:spPr>
          <a:ln/>
        </p:spPr>
      </p:sp>
      <p:sp>
        <p:nvSpPr>
          <p:cNvPr id="10243" name="Notes Placeholder 2"/>
          <p:cNvSpPr>
            <a:spLocks noGrp="1"/>
          </p:cNvSpPr>
          <p:nvPr>
            <p:ph type="body" idx="1"/>
          </p:nvPr>
        </p:nvSpPr>
        <p:spPr>
          <a:noFill/>
          <a:ln/>
        </p:spPr>
        <p:txBody>
          <a:bodyPr/>
          <a:lstStyle/>
          <a:p>
            <a:endParaRPr lang="en-GB" altLang="en-US"/>
          </a:p>
        </p:txBody>
      </p:sp>
      <p:sp>
        <p:nvSpPr>
          <p:cNvPr id="10244" name="Slide Number Placeholder 3"/>
          <p:cNvSpPr>
            <a:spLocks noGrp="1"/>
          </p:cNvSpPr>
          <p:nvPr>
            <p:ph type="sldNum" sz="quarter" idx="5"/>
          </p:nvPr>
        </p:nvSpPr>
        <p:spPr>
          <a:noFill/>
        </p:spPr>
        <p:txBody>
          <a:bodyPr/>
          <a:lstStyle/>
          <a:p>
            <a:fld id="{732ED39A-BDAF-465D-A451-B877873BDBA6}" type="slidenum">
              <a:rPr lang="en-US" altLang="en-US"/>
              <a:pPr/>
              <a:t>5</a:t>
            </a:fld>
            <a:endParaRPr lang="en-US" altLang="en-US"/>
          </a:p>
        </p:txBody>
      </p:sp>
    </p:spTree>
    <p:extLst>
      <p:ext uri="{BB962C8B-B14F-4D97-AF65-F5344CB8AC3E}">
        <p14:creationId xmlns:p14="http://schemas.microsoft.com/office/powerpoint/2010/main" val="29037657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ChangeArrowheads="1" noTextEdit="1"/>
          </p:cNvSpPr>
          <p:nvPr>
            <p:ph type="sldImg"/>
          </p:nvPr>
        </p:nvSpPr>
        <p:spPr>
          <a:ln/>
        </p:spPr>
      </p:sp>
      <p:sp>
        <p:nvSpPr>
          <p:cNvPr id="14339" name="Notes Placeholder 2"/>
          <p:cNvSpPr>
            <a:spLocks noGrp="1"/>
          </p:cNvSpPr>
          <p:nvPr>
            <p:ph type="body" idx="1"/>
          </p:nvPr>
        </p:nvSpPr>
        <p:spPr>
          <a:noFill/>
          <a:ln/>
        </p:spPr>
        <p:txBody>
          <a:bodyPr/>
          <a:lstStyle/>
          <a:p>
            <a:endParaRPr lang="en-GB" altLang="en-US"/>
          </a:p>
        </p:txBody>
      </p:sp>
      <p:sp>
        <p:nvSpPr>
          <p:cNvPr id="14340" name="Slide Number Placeholder 3"/>
          <p:cNvSpPr>
            <a:spLocks noGrp="1"/>
          </p:cNvSpPr>
          <p:nvPr>
            <p:ph type="sldNum" sz="quarter" idx="5"/>
          </p:nvPr>
        </p:nvSpPr>
        <p:spPr>
          <a:noFill/>
        </p:spPr>
        <p:txBody>
          <a:bodyPr/>
          <a:lstStyle/>
          <a:p>
            <a:fld id="{C5ECDE69-0136-465E-A10E-350F6BE7A26F}" type="slidenum">
              <a:rPr lang="en-US" altLang="en-US"/>
              <a:pPr/>
              <a:t>6</a:t>
            </a:fld>
            <a:endParaRPr lang="en-US" altLang="en-US"/>
          </a:p>
        </p:txBody>
      </p:sp>
    </p:spTree>
    <p:extLst>
      <p:ext uri="{BB962C8B-B14F-4D97-AF65-F5344CB8AC3E}">
        <p14:creationId xmlns:p14="http://schemas.microsoft.com/office/powerpoint/2010/main" val="11705388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ChangeArrowheads="1" noTextEdit="1"/>
          </p:cNvSpPr>
          <p:nvPr>
            <p:ph type="sldImg"/>
          </p:nvPr>
        </p:nvSpPr>
        <p:spPr>
          <a:ln/>
        </p:spPr>
      </p:sp>
      <p:sp>
        <p:nvSpPr>
          <p:cNvPr id="16387" name="Notes Placeholder 2"/>
          <p:cNvSpPr>
            <a:spLocks noGrp="1"/>
          </p:cNvSpPr>
          <p:nvPr>
            <p:ph type="body" idx="1"/>
          </p:nvPr>
        </p:nvSpPr>
        <p:spPr>
          <a:noFill/>
          <a:ln/>
        </p:spPr>
        <p:txBody>
          <a:bodyPr/>
          <a:lstStyle/>
          <a:p>
            <a:endParaRPr lang="en-GB" altLang="en-US"/>
          </a:p>
        </p:txBody>
      </p:sp>
      <p:sp>
        <p:nvSpPr>
          <p:cNvPr id="16388" name="Slide Number Placeholder 3"/>
          <p:cNvSpPr>
            <a:spLocks noGrp="1"/>
          </p:cNvSpPr>
          <p:nvPr>
            <p:ph type="sldNum" sz="quarter" idx="5"/>
          </p:nvPr>
        </p:nvSpPr>
        <p:spPr>
          <a:noFill/>
        </p:spPr>
        <p:txBody>
          <a:bodyPr/>
          <a:lstStyle/>
          <a:p>
            <a:fld id="{E67E2A93-E09A-4AE4-A343-722600AC2262}" type="slidenum">
              <a:rPr lang="en-US" altLang="en-US"/>
              <a:pPr/>
              <a:t>7</a:t>
            </a:fld>
            <a:endParaRPr lang="en-US" altLang="en-US"/>
          </a:p>
        </p:txBody>
      </p:sp>
    </p:spTree>
    <p:extLst>
      <p:ext uri="{BB962C8B-B14F-4D97-AF65-F5344CB8AC3E}">
        <p14:creationId xmlns:p14="http://schemas.microsoft.com/office/powerpoint/2010/main" val="36551562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r>
              <a:rPr lang="en-US" sz="1200" b="0" i="0" kern="1200" dirty="0">
                <a:solidFill>
                  <a:schemeClr val="tx1"/>
                </a:solidFill>
                <a:effectLst/>
                <a:latin typeface="+mn-lt"/>
                <a:ea typeface="+mn-ea"/>
                <a:cs typeface="+mn-cs"/>
              </a:rPr>
              <a:t>When the upper airway is infected with the virus that causes croup, tissues around the voice box (larynx) and the windpipe (trachea) will swell. When a cough forces air through this narrowed passageway, it may sound like a seal barking</a:t>
            </a:r>
            <a:endParaRPr lang="en-US" dirty="0"/>
          </a:p>
        </p:txBody>
      </p:sp>
      <p:sp>
        <p:nvSpPr>
          <p:cNvPr id="4" name="Slide Number Placeholder 3"/>
          <p:cNvSpPr>
            <a:spLocks noGrp="1"/>
          </p:cNvSpPr>
          <p:nvPr>
            <p:ph type="sldNum" sz="quarter" idx="5"/>
          </p:nvPr>
        </p:nvSpPr>
        <p:spPr/>
        <p:txBody>
          <a:bodyPr/>
          <a:lstStyle/>
          <a:p>
            <a:fld id="{423CC28E-56A7-4FEC-B206-169E5F722153}" type="slidenum">
              <a:rPr lang="ar-SA" smtClean="0"/>
              <a:pPr/>
              <a:t>9</a:t>
            </a:fld>
            <a:endParaRPr lang="ar-SA"/>
          </a:p>
        </p:txBody>
      </p:sp>
    </p:spTree>
    <p:extLst>
      <p:ext uri="{BB962C8B-B14F-4D97-AF65-F5344CB8AC3E}">
        <p14:creationId xmlns:p14="http://schemas.microsoft.com/office/powerpoint/2010/main" val="31276988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ChangeArrowheads="1" noTextEdit="1"/>
          </p:cNvSpPr>
          <p:nvPr>
            <p:ph type="sldImg"/>
          </p:nvPr>
        </p:nvSpPr>
        <p:spPr>
          <a:ln/>
        </p:spPr>
      </p:sp>
      <p:sp>
        <p:nvSpPr>
          <p:cNvPr id="18435" name="Notes Placeholder 2"/>
          <p:cNvSpPr>
            <a:spLocks noGrp="1"/>
          </p:cNvSpPr>
          <p:nvPr>
            <p:ph type="body" idx="1"/>
          </p:nvPr>
        </p:nvSpPr>
        <p:spPr>
          <a:noFill/>
          <a:ln/>
        </p:spPr>
        <p:txBody>
          <a:bodyPr/>
          <a:lstStyle/>
          <a:p>
            <a:endParaRPr lang="en-GB" altLang="en-US"/>
          </a:p>
        </p:txBody>
      </p:sp>
      <p:sp>
        <p:nvSpPr>
          <p:cNvPr id="18436" name="Slide Number Placeholder 3"/>
          <p:cNvSpPr>
            <a:spLocks noGrp="1"/>
          </p:cNvSpPr>
          <p:nvPr>
            <p:ph type="sldNum" sz="quarter" idx="5"/>
          </p:nvPr>
        </p:nvSpPr>
        <p:spPr>
          <a:noFill/>
        </p:spPr>
        <p:txBody>
          <a:bodyPr/>
          <a:lstStyle/>
          <a:p>
            <a:fld id="{29603BBD-FA8E-4081-9CFC-A81B81CE6736}" type="slidenum">
              <a:rPr lang="en-US" altLang="en-US"/>
              <a:pPr/>
              <a:t>10</a:t>
            </a:fld>
            <a:endParaRPr lang="en-US" altLang="en-US"/>
          </a:p>
        </p:txBody>
      </p:sp>
    </p:spTree>
    <p:extLst>
      <p:ext uri="{BB962C8B-B14F-4D97-AF65-F5344CB8AC3E}">
        <p14:creationId xmlns:p14="http://schemas.microsoft.com/office/powerpoint/2010/main" val="11281786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ChangeArrowheads="1" noTextEdit="1"/>
          </p:cNvSpPr>
          <p:nvPr>
            <p:ph type="sldImg"/>
          </p:nvPr>
        </p:nvSpPr>
        <p:spPr>
          <a:ln/>
        </p:spPr>
      </p:sp>
      <p:sp>
        <p:nvSpPr>
          <p:cNvPr id="20483" name="Notes Placeholder 2"/>
          <p:cNvSpPr>
            <a:spLocks noGrp="1"/>
          </p:cNvSpPr>
          <p:nvPr>
            <p:ph type="body" idx="1"/>
          </p:nvPr>
        </p:nvSpPr>
        <p:spPr>
          <a:noFill/>
          <a:ln/>
        </p:spPr>
        <p:txBody>
          <a:bodyPr/>
          <a:lstStyle/>
          <a:p>
            <a:endParaRPr lang="en-GB" altLang="en-US"/>
          </a:p>
        </p:txBody>
      </p:sp>
      <p:sp>
        <p:nvSpPr>
          <p:cNvPr id="20484" name="Slide Number Placeholder 3"/>
          <p:cNvSpPr>
            <a:spLocks noGrp="1"/>
          </p:cNvSpPr>
          <p:nvPr>
            <p:ph type="sldNum" sz="quarter" idx="5"/>
          </p:nvPr>
        </p:nvSpPr>
        <p:spPr>
          <a:noFill/>
        </p:spPr>
        <p:txBody>
          <a:bodyPr/>
          <a:lstStyle/>
          <a:p>
            <a:fld id="{6E42D819-05C6-498D-9622-84E1EF9D6E83}" type="slidenum">
              <a:rPr lang="en-US" altLang="en-US"/>
              <a:pPr/>
              <a:t>11</a:t>
            </a:fld>
            <a:endParaRPr lang="en-US" altLang="en-US"/>
          </a:p>
        </p:txBody>
      </p:sp>
    </p:spTree>
    <p:extLst>
      <p:ext uri="{BB962C8B-B14F-4D97-AF65-F5344CB8AC3E}">
        <p14:creationId xmlns:p14="http://schemas.microsoft.com/office/powerpoint/2010/main" val="23365098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29F8D8-23B6-4AD8-B3B4-B34AB22CDA0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72BC68C-C656-4C88-97F3-F3740BBED43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0DD1362-60AB-484F-986C-B0278AFE3161}"/>
              </a:ext>
            </a:extLst>
          </p:cNvPr>
          <p:cNvSpPr>
            <a:spLocks noGrp="1"/>
          </p:cNvSpPr>
          <p:nvPr>
            <p:ph type="dt" sz="half" idx="10"/>
          </p:nvPr>
        </p:nvSpPr>
        <p:spPr/>
        <p:txBody>
          <a:bodyPr/>
          <a:lstStyle/>
          <a:p>
            <a:fld id="{98531F22-668D-4849-9A00-7AE9F8A77C64}" type="datetimeFigureOut">
              <a:rPr lang="en-US" smtClean="0"/>
              <a:pPr/>
              <a:t>18/10/2023</a:t>
            </a:fld>
            <a:endParaRPr lang="en-US"/>
          </a:p>
        </p:txBody>
      </p:sp>
      <p:sp>
        <p:nvSpPr>
          <p:cNvPr id="5" name="Footer Placeholder 4">
            <a:extLst>
              <a:ext uri="{FF2B5EF4-FFF2-40B4-BE49-F238E27FC236}">
                <a16:creationId xmlns:a16="http://schemas.microsoft.com/office/drawing/2014/main" id="{EFB57A7D-CD97-4FBD-91AE-4C3C4E35E7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0036391-62CD-4566-9DE2-523B2A781E8F}"/>
              </a:ext>
            </a:extLst>
          </p:cNvPr>
          <p:cNvSpPr>
            <a:spLocks noGrp="1"/>
          </p:cNvSpPr>
          <p:nvPr>
            <p:ph type="sldNum" sz="quarter" idx="12"/>
          </p:nvPr>
        </p:nvSpPr>
        <p:spPr/>
        <p:txBody>
          <a:bodyPr/>
          <a:lstStyle/>
          <a:p>
            <a:fld id="{D149CA45-32D1-4458-A20C-8EF82E3CE793}" type="slidenum">
              <a:rPr lang="en-US" smtClean="0"/>
              <a:pPr/>
              <a:t>‹#›</a:t>
            </a:fld>
            <a:endParaRPr lang="en-US"/>
          </a:p>
        </p:txBody>
      </p:sp>
    </p:spTree>
    <p:extLst>
      <p:ext uri="{BB962C8B-B14F-4D97-AF65-F5344CB8AC3E}">
        <p14:creationId xmlns:p14="http://schemas.microsoft.com/office/powerpoint/2010/main" val="2637001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8E8B86-ECBC-4127-9DD8-74CC4AB79E5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B52CA54-6B22-46C4-886B-9292D03DB1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4D97D02-1207-4F24-95CC-2B86CD547710}"/>
              </a:ext>
            </a:extLst>
          </p:cNvPr>
          <p:cNvSpPr>
            <a:spLocks noGrp="1"/>
          </p:cNvSpPr>
          <p:nvPr>
            <p:ph type="dt" sz="half" idx="10"/>
          </p:nvPr>
        </p:nvSpPr>
        <p:spPr/>
        <p:txBody>
          <a:bodyPr/>
          <a:lstStyle/>
          <a:p>
            <a:fld id="{98531F22-668D-4849-9A00-7AE9F8A77C64}" type="datetimeFigureOut">
              <a:rPr lang="en-US" smtClean="0"/>
              <a:pPr/>
              <a:t>18/10/2023</a:t>
            </a:fld>
            <a:endParaRPr lang="en-US"/>
          </a:p>
        </p:txBody>
      </p:sp>
      <p:sp>
        <p:nvSpPr>
          <p:cNvPr id="5" name="Footer Placeholder 4">
            <a:extLst>
              <a:ext uri="{FF2B5EF4-FFF2-40B4-BE49-F238E27FC236}">
                <a16:creationId xmlns:a16="http://schemas.microsoft.com/office/drawing/2014/main" id="{5E3A6777-7AA4-448B-A305-9969B118C8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55AF63-C850-4E4E-AB4A-0F8C68C11091}"/>
              </a:ext>
            </a:extLst>
          </p:cNvPr>
          <p:cNvSpPr>
            <a:spLocks noGrp="1"/>
          </p:cNvSpPr>
          <p:nvPr>
            <p:ph type="sldNum" sz="quarter" idx="12"/>
          </p:nvPr>
        </p:nvSpPr>
        <p:spPr/>
        <p:txBody>
          <a:bodyPr/>
          <a:lstStyle/>
          <a:p>
            <a:fld id="{D149CA45-32D1-4458-A20C-8EF82E3CE793}" type="slidenum">
              <a:rPr lang="en-US" smtClean="0"/>
              <a:pPr/>
              <a:t>‹#›</a:t>
            </a:fld>
            <a:endParaRPr lang="en-US"/>
          </a:p>
        </p:txBody>
      </p:sp>
    </p:spTree>
    <p:extLst>
      <p:ext uri="{BB962C8B-B14F-4D97-AF65-F5344CB8AC3E}">
        <p14:creationId xmlns:p14="http://schemas.microsoft.com/office/powerpoint/2010/main" val="902862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EBF8E51-32D4-4815-9428-AF3504C226B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2D737BE-5826-44FE-99C5-86C40B4BBC8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BFD7A78-AECB-4A01-A64F-D450AD1C9EAC}"/>
              </a:ext>
            </a:extLst>
          </p:cNvPr>
          <p:cNvSpPr>
            <a:spLocks noGrp="1"/>
          </p:cNvSpPr>
          <p:nvPr>
            <p:ph type="dt" sz="half" idx="10"/>
          </p:nvPr>
        </p:nvSpPr>
        <p:spPr/>
        <p:txBody>
          <a:bodyPr/>
          <a:lstStyle/>
          <a:p>
            <a:fld id="{98531F22-668D-4849-9A00-7AE9F8A77C64}" type="datetimeFigureOut">
              <a:rPr lang="en-US" smtClean="0"/>
              <a:pPr/>
              <a:t>18/10/2023</a:t>
            </a:fld>
            <a:endParaRPr lang="en-US"/>
          </a:p>
        </p:txBody>
      </p:sp>
      <p:sp>
        <p:nvSpPr>
          <p:cNvPr id="5" name="Footer Placeholder 4">
            <a:extLst>
              <a:ext uri="{FF2B5EF4-FFF2-40B4-BE49-F238E27FC236}">
                <a16:creationId xmlns:a16="http://schemas.microsoft.com/office/drawing/2014/main" id="{15706559-CCC9-4360-A166-1B7A744D9D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A0199A4-39F0-4208-B922-F0C7D87E4819}"/>
              </a:ext>
            </a:extLst>
          </p:cNvPr>
          <p:cNvSpPr>
            <a:spLocks noGrp="1"/>
          </p:cNvSpPr>
          <p:nvPr>
            <p:ph type="sldNum" sz="quarter" idx="12"/>
          </p:nvPr>
        </p:nvSpPr>
        <p:spPr/>
        <p:txBody>
          <a:bodyPr/>
          <a:lstStyle/>
          <a:p>
            <a:fld id="{D149CA45-32D1-4458-A20C-8EF82E3CE793}" type="slidenum">
              <a:rPr lang="en-US" smtClean="0"/>
              <a:pPr/>
              <a:t>‹#›</a:t>
            </a:fld>
            <a:endParaRPr lang="en-US"/>
          </a:p>
        </p:txBody>
      </p:sp>
    </p:spTree>
    <p:extLst>
      <p:ext uri="{BB962C8B-B14F-4D97-AF65-F5344CB8AC3E}">
        <p14:creationId xmlns:p14="http://schemas.microsoft.com/office/powerpoint/2010/main" val="7784601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C8BB2-616F-4BCF-8659-3F05836F4F7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674FDB4-308C-4B01-8851-C09CDD1C1D2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2E159D-D87E-414A-A01F-49F6CC68FD61}"/>
              </a:ext>
            </a:extLst>
          </p:cNvPr>
          <p:cNvSpPr>
            <a:spLocks noGrp="1"/>
          </p:cNvSpPr>
          <p:nvPr>
            <p:ph type="dt" sz="half" idx="10"/>
          </p:nvPr>
        </p:nvSpPr>
        <p:spPr/>
        <p:txBody>
          <a:bodyPr/>
          <a:lstStyle/>
          <a:p>
            <a:fld id="{98531F22-668D-4849-9A00-7AE9F8A77C64}" type="datetimeFigureOut">
              <a:rPr lang="en-US" smtClean="0"/>
              <a:pPr/>
              <a:t>18/10/2023</a:t>
            </a:fld>
            <a:endParaRPr lang="en-US"/>
          </a:p>
        </p:txBody>
      </p:sp>
      <p:sp>
        <p:nvSpPr>
          <p:cNvPr id="5" name="Footer Placeholder 4">
            <a:extLst>
              <a:ext uri="{FF2B5EF4-FFF2-40B4-BE49-F238E27FC236}">
                <a16:creationId xmlns:a16="http://schemas.microsoft.com/office/drawing/2014/main" id="{437E3CE6-9D30-4BA8-9196-26EE927EE1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B98E24-B703-495A-9B6F-604F02040D29}"/>
              </a:ext>
            </a:extLst>
          </p:cNvPr>
          <p:cNvSpPr>
            <a:spLocks noGrp="1"/>
          </p:cNvSpPr>
          <p:nvPr>
            <p:ph type="sldNum" sz="quarter" idx="12"/>
          </p:nvPr>
        </p:nvSpPr>
        <p:spPr/>
        <p:txBody>
          <a:bodyPr/>
          <a:lstStyle/>
          <a:p>
            <a:fld id="{D149CA45-32D1-4458-A20C-8EF82E3CE793}" type="slidenum">
              <a:rPr lang="en-US" smtClean="0"/>
              <a:pPr/>
              <a:t>‹#›</a:t>
            </a:fld>
            <a:endParaRPr lang="en-US"/>
          </a:p>
        </p:txBody>
      </p:sp>
    </p:spTree>
    <p:extLst>
      <p:ext uri="{BB962C8B-B14F-4D97-AF65-F5344CB8AC3E}">
        <p14:creationId xmlns:p14="http://schemas.microsoft.com/office/powerpoint/2010/main" val="2668006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02A4B1-5EBC-4CB0-A08C-D5CE9EAF3BF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FD69B88-7300-4581-938C-21DA8C609D7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8DCFF50-8418-4DF7-B191-D5AAC738D3D2}"/>
              </a:ext>
            </a:extLst>
          </p:cNvPr>
          <p:cNvSpPr>
            <a:spLocks noGrp="1"/>
          </p:cNvSpPr>
          <p:nvPr>
            <p:ph type="dt" sz="half" idx="10"/>
          </p:nvPr>
        </p:nvSpPr>
        <p:spPr/>
        <p:txBody>
          <a:bodyPr/>
          <a:lstStyle/>
          <a:p>
            <a:fld id="{98531F22-668D-4849-9A00-7AE9F8A77C64}" type="datetimeFigureOut">
              <a:rPr lang="en-US" smtClean="0"/>
              <a:pPr/>
              <a:t>18/10/2023</a:t>
            </a:fld>
            <a:endParaRPr lang="en-US"/>
          </a:p>
        </p:txBody>
      </p:sp>
      <p:sp>
        <p:nvSpPr>
          <p:cNvPr id="5" name="Footer Placeholder 4">
            <a:extLst>
              <a:ext uri="{FF2B5EF4-FFF2-40B4-BE49-F238E27FC236}">
                <a16:creationId xmlns:a16="http://schemas.microsoft.com/office/drawing/2014/main" id="{E822C313-41C5-4EFA-9F53-0B78AA434A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4EE9E2-F85A-4B16-B143-F316BE0DB078}"/>
              </a:ext>
            </a:extLst>
          </p:cNvPr>
          <p:cNvSpPr>
            <a:spLocks noGrp="1"/>
          </p:cNvSpPr>
          <p:nvPr>
            <p:ph type="sldNum" sz="quarter" idx="12"/>
          </p:nvPr>
        </p:nvSpPr>
        <p:spPr/>
        <p:txBody>
          <a:bodyPr/>
          <a:lstStyle/>
          <a:p>
            <a:fld id="{D149CA45-32D1-4458-A20C-8EF82E3CE793}" type="slidenum">
              <a:rPr lang="en-US" smtClean="0"/>
              <a:pPr/>
              <a:t>‹#›</a:t>
            </a:fld>
            <a:endParaRPr lang="en-US"/>
          </a:p>
        </p:txBody>
      </p:sp>
    </p:spTree>
    <p:extLst>
      <p:ext uri="{BB962C8B-B14F-4D97-AF65-F5344CB8AC3E}">
        <p14:creationId xmlns:p14="http://schemas.microsoft.com/office/powerpoint/2010/main" val="29624600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4FCFD6-F79D-4D56-99AE-0788DCB291F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7F9290-9488-439B-86E4-1B8CF159231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5951E20-BF87-469F-9B06-8B67AF0D574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991ABA1-ABF2-4627-8B21-C401BB578D14}"/>
              </a:ext>
            </a:extLst>
          </p:cNvPr>
          <p:cNvSpPr>
            <a:spLocks noGrp="1"/>
          </p:cNvSpPr>
          <p:nvPr>
            <p:ph type="dt" sz="half" idx="10"/>
          </p:nvPr>
        </p:nvSpPr>
        <p:spPr/>
        <p:txBody>
          <a:bodyPr/>
          <a:lstStyle/>
          <a:p>
            <a:fld id="{98531F22-668D-4849-9A00-7AE9F8A77C64}" type="datetimeFigureOut">
              <a:rPr lang="en-US" smtClean="0"/>
              <a:pPr/>
              <a:t>18/10/2023</a:t>
            </a:fld>
            <a:endParaRPr lang="en-US"/>
          </a:p>
        </p:txBody>
      </p:sp>
      <p:sp>
        <p:nvSpPr>
          <p:cNvPr id="6" name="Footer Placeholder 5">
            <a:extLst>
              <a:ext uri="{FF2B5EF4-FFF2-40B4-BE49-F238E27FC236}">
                <a16:creationId xmlns:a16="http://schemas.microsoft.com/office/drawing/2014/main" id="{FC183D69-E3E5-4B9A-AAB9-CBB7C02B9E8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CC0AB27-38C3-4B6A-9746-64C21BDA7E5F}"/>
              </a:ext>
            </a:extLst>
          </p:cNvPr>
          <p:cNvSpPr>
            <a:spLocks noGrp="1"/>
          </p:cNvSpPr>
          <p:nvPr>
            <p:ph type="sldNum" sz="quarter" idx="12"/>
          </p:nvPr>
        </p:nvSpPr>
        <p:spPr/>
        <p:txBody>
          <a:bodyPr/>
          <a:lstStyle/>
          <a:p>
            <a:fld id="{D149CA45-32D1-4458-A20C-8EF82E3CE793}" type="slidenum">
              <a:rPr lang="en-US" smtClean="0"/>
              <a:pPr/>
              <a:t>‹#›</a:t>
            </a:fld>
            <a:endParaRPr lang="en-US"/>
          </a:p>
        </p:txBody>
      </p:sp>
    </p:spTree>
    <p:extLst>
      <p:ext uri="{BB962C8B-B14F-4D97-AF65-F5344CB8AC3E}">
        <p14:creationId xmlns:p14="http://schemas.microsoft.com/office/powerpoint/2010/main" val="42553000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9A420-0E6F-4AE0-A4E0-A92CD501A3F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99190F4-08A6-4A34-9B95-08B2922773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D0AD7CD-2523-42B7-8625-1BB65ACBE16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CB2D748-2F3A-4AB3-9396-BEFE181C782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419BB1B-503E-430A-A6E4-70354147432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3602C50-B1C4-4841-A351-8543C8D7D3F0}"/>
              </a:ext>
            </a:extLst>
          </p:cNvPr>
          <p:cNvSpPr>
            <a:spLocks noGrp="1"/>
          </p:cNvSpPr>
          <p:nvPr>
            <p:ph type="dt" sz="half" idx="10"/>
          </p:nvPr>
        </p:nvSpPr>
        <p:spPr/>
        <p:txBody>
          <a:bodyPr/>
          <a:lstStyle/>
          <a:p>
            <a:fld id="{98531F22-668D-4849-9A00-7AE9F8A77C64}" type="datetimeFigureOut">
              <a:rPr lang="en-US" smtClean="0"/>
              <a:pPr/>
              <a:t>18/10/2023</a:t>
            </a:fld>
            <a:endParaRPr lang="en-US"/>
          </a:p>
        </p:txBody>
      </p:sp>
      <p:sp>
        <p:nvSpPr>
          <p:cNvPr id="8" name="Footer Placeholder 7">
            <a:extLst>
              <a:ext uri="{FF2B5EF4-FFF2-40B4-BE49-F238E27FC236}">
                <a16:creationId xmlns:a16="http://schemas.microsoft.com/office/drawing/2014/main" id="{F2F169BB-5092-4573-9E1E-2BD368F8D8A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04CB1D8-D78B-4584-A626-6FB9E0B9B670}"/>
              </a:ext>
            </a:extLst>
          </p:cNvPr>
          <p:cNvSpPr>
            <a:spLocks noGrp="1"/>
          </p:cNvSpPr>
          <p:nvPr>
            <p:ph type="sldNum" sz="quarter" idx="12"/>
          </p:nvPr>
        </p:nvSpPr>
        <p:spPr/>
        <p:txBody>
          <a:bodyPr/>
          <a:lstStyle/>
          <a:p>
            <a:fld id="{D149CA45-32D1-4458-A20C-8EF82E3CE793}" type="slidenum">
              <a:rPr lang="en-US" smtClean="0"/>
              <a:pPr/>
              <a:t>‹#›</a:t>
            </a:fld>
            <a:endParaRPr lang="en-US"/>
          </a:p>
        </p:txBody>
      </p:sp>
    </p:spTree>
    <p:extLst>
      <p:ext uri="{BB962C8B-B14F-4D97-AF65-F5344CB8AC3E}">
        <p14:creationId xmlns:p14="http://schemas.microsoft.com/office/powerpoint/2010/main" val="11630300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D800CF-D443-499C-AEA3-87808E6A9CF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2F58890-9806-4D80-B091-8C1722689DE1}"/>
              </a:ext>
            </a:extLst>
          </p:cNvPr>
          <p:cNvSpPr>
            <a:spLocks noGrp="1"/>
          </p:cNvSpPr>
          <p:nvPr>
            <p:ph type="dt" sz="half" idx="10"/>
          </p:nvPr>
        </p:nvSpPr>
        <p:spPr/>
        <p:txBody>
          <a:bodyPr/>
          <a:lstStyle/>
          <a:p>
            <a:fld id="{98531F22-668D-4849-9A00-7AE9F8A77C64}" type="datetimeFigureOut">
              <a:rPr lang="en-US" smtClean="0"/>
              <a:pPr/>
              <a:t>18/10/2023</a:t>
            </a:fld>
            <a:endParaRPr lang="en-US"/>
          </a:p>
        </p:txBody>
      </p:sp>
      <p:sp>
        <p:nvSpPr>
          <p:cNvPr id="4" name="Footer Placeholder 3">
            <a:extLst>
              <a:ext uri="{FF2B5EF4-FFF2-40B4-BE49-F238E27FC236}">
                <a16:creationId xmlns:a16="http://schemas.microsoft.com/office/drawing/2014/main" id="{10DF0904-034E-4820-AB4D-9DC18E9612B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38BCA16-3D5F-45D7-B5BE-6DEBBF99C252}"/>
              </a:ext>
            </a:extLst>
          </p:cNvPr>
          <p:cNvSpPr>
            <a:spLocks noGrp="1"/>
          </p:cNvSpPr>
          <p:nvPr>
            <p:ph type="sldNum" sz="quarter" idx="12"/>
          </p:nvPr>
        </p:nvSpPr>
        <p:spPr/>
        <p:txBody>
          <a:bodyPr/>
          <a:lstStyle/>
          <a:p>
            <a:fld id="{D149CA45-32D1-4458-A20C-8EF82E3CE793}" type="slidenum">
              <a:rPr lang="en-US" smtClean="0"/>
              <a:pPr/>
              <a:t>‹#›</a:t>
            </a:fld>
            <a:endParaRPr lang="en-US"/>
          </a:p>
        </p:txBody>
      </p:sp>
    </p:spTree>
    <p:extLst>
      <p:ext uri="{BB962C8B-B14F-4D97-AF65-F5344CB8AC3E}">
        <p14:creationId xmlns:p14="http://schemas.microsoft.com/office/powerpoint/2010/main" val="38743060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660CDC9-C654-4614-963D-C775DA3F13A5}"/>
              </a:ext>
            </a:extLst>
          </p:cNvPr>
          <p:cNvSpPr>
            <a:spLocks noGrp="1"/>
          </p:cNvSpPr>
          <p:nvPr>
            <p:ph type="dt" sz="half" idx="10"/>
          </p:nvPr>
        </p:nvSpPr>
        <p:spPr/>
        <p:txBody>
          <a:bodyPr/>
          <a:lstStyle/>
          <a:p>
            <a:fld id="{98531F22-668D-4849-9A00-7AE9F8A77C64}" type="datetimeFigureOut">
              <a:rPr lang="en-US" smtClean="0"/>
              <a:pPr/>
              <a:t>18/10/2023</a:t>
            </a:fld>
            <a:endParaRPr lang="en-US"/>
          </a:p>
        </p:txBody>
      </p:sp>
      <p:sp>
        <p:nvSpPr>
          <p:cNvPr id="3" name="Footer Placeholder 2">
            <a:extLst>
              <a:ext uri="{FF2B5EF4-FFF2-40B4-BE49-F238E27FC236}">
                <a16:creationId xmlns:a16="http://schemas.microsoft.com/office/drawing/2014/main" id="{92C8661E-F8FF-4878-9D7A-124C3F727D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FCDD93A-A4CB-4EB7-98B3-8C79C127260C}"/>
              </a:ext>
            </a:extLst>
          </p:cNvPr>
          <p:cNvSpPr>
            <a:spLocks noGrp="1"/>
          </p:cNvSpPr>
          <p:nvPr>
            <p:ph type="sldNum" sz="quarter" idx="12"/>
          </p:nvPr>
        </p:nvSpPr>
        <p:spPr/>
        <p:txBody>
          <a:bodyPr/>
          <a:lstStyle/>
          <a:p>
            <a:fld id="{D149CA45-32D1-4458-A20C-8EF82E3CE793}" type="slidenum">
              <a:rPr lang="en-US" smtClean="0"/>
              <a:pPr/>
              <a:t>‹#›</a:t>
            </a:fld>
            <a:endParaRPr lang="en-US"/>
          </a:p>
        </p:txBody>
      </p:sp>
    </p:spTree>
    <p:extLst>
      <p:ext uri="{BB962C8B-B14F-4D97-AF65-F5344CB8AC3E}">
        <p14:creationId xmlns:p14="http://schemas.microsoft.com/office/powerpoint/2010/main" val="19900167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761D50-2207-4A2A-ADD0-2B4EAD4264F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9800428-BB0D-4A87-9DC1-E383AF348C2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0DAD75A-726C-44C1-AF43-73CCCDA3A1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7885EBB-8891-42C4-9350-30C3F70E2E15}"/>
              </a:ext>
            </a:extLst>
          </p:cNvPr>
          <p:cNvSpPr>
            <a:spLocks noGrp="1"/>
          </p:cNvSpPr>
          <p:nvPr>
            <p:ph type="dt" sz="half" idx="10"/>
          </p:nvPr>
        </p:nvSpPr>
        <p:spPr/>
        <p:txBody>
          <a:bodyPr/>
          <a:lstStyle/>
          <a:p>
            <a:fld id="{98531F22-668D-4849-9A00-7AE9F8A77C64}" type="datetimeFigureOut">
              <a:rPr lang="en-US" smtClean="0"/>
              <a:pPr/>
              <a:t>18/10/2023</a:t>
            </a:fld>
            <a:endParaRPr lang="en-US"/>
          </a:p>
        </p:txBody>
      </p:sp>
      <p:sp>
        <p:nvSpPr>
          <p:cNvPr id="6" name="Footer Placeholder 5">
            <a:extLst>
              <a:ext uri="{FF2B5EF4-FFF2-40B4-BE49-F238E27FC236}">
                <a16:creationId xmlns:a16="http://schemas.microsoft.com/office/drawing/2014/main" id="{0A1DD599-C707-4D6B-91A0-77824EF2F81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84E2D9A-014F-4306-A152-F9E5693CEB2F}"/>
              </a:ext>
            </a:extLst>
          </p:cNvPr>
          <p:cNvSpPr>
            <a:spLocks noGrp="1"/>
          </p:cNvSpPr>
          <p:nvPr>
            <p:ph type="sldNum" sz="quarter" idx="12"/>
          </p:nvPr>
        </p:nvSpPr>
        <p:spPr/>
        <p:txBody>
          <a:bodyPr/>
          <a:lstStyle/>
          <a:p>
            <a:fld id="{D149CA45-32D1-4458-A20C-8EF82E3CE793}" type="slidenum">
              <a:rPr lang="en-US" smtClean="0"/>
              <a:pPr/>
              <a:t>‹#›</a:t>
            </a:fld>
            <a:endParaRPr lang="en-US"/>
          </a:p>
        </p:txBody>
      </p:sp>
    </p:spTree>
    <p:extLst>
      <p:ext uri="{BB962C8B-B14F-4D97-AF65-F5344CB8AC3E}">
        <p14:creationId xmlns:p14="http://schemas.microsoft.com/office/powerpoint/2010/main" val="22546742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4F9BE0-2329-467E-B5C6-AC7F062242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315F9C7-9931-4FB1-8F1B-6AFCB52E862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12338B1-EB58-4963-A783-843974AEB1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B0C3089-85AB-4B84-B5F5-302D4546828C}"/>
              </a:ext>
            </a:extLst>
          </p:cNvPr>
          <p:cNvSpPr>
            <a:spLocks noGrp="1"/>
          </p:cNvSpPr>
          <p:nvPr>
            <p:ph type="dt" sz="half" idx="10"/>
          </p:nvPr>
        </p:nvSpPr>
        <p:spPr/>
        <p:txBody>
          <a:bodyPr/>
          <a:lstStyle/>
          <a:p>
            <a:fld id="{98531F22-668D-4849-9A00-7AE9F8A77C64}" type="datetimeFigureOut">
              <a:rPr lang="en-US" smtClean="0"/>
              <a:pPr/>
              <a:t>18/10/2023</a:t>
            </a:fld>
            <a:endParaRPr lang="en-US"/>
          </a:p>
        </p:txBody>
      </p:sp>
      <p:sp>
        <p:nvSpPr>
          <p:cNvPr id="6" name="Footer Placeholder 5">
            <a:extLst>
              <a:ext uri="{FF2B5EF4-FFF2-40B4-BE49-F238E27FC236}">
                <a16:creationId xmlns:a16="http://schemas.microsoft.com/office/drawing/2014/main" id="{065C7FE9-9098-49F4-9373-97EB4ECB09D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D660BC1-124D-4989-9597-28512E3683A9}"/>
              </a:ext>
            </a:extLst>
          </p:cNvPr>
          <p:cNvSpPr>
            <a:spLocks noGrp="1"/>
          </p:cNvSpPr>
          <p:nvPr>
            <p:ph type="sldNum" sz="quarter" idx="12"/>
          </p:nvPr>
        </p:nvSpPr>
        <p:spPr/>
        <p:txBody>
          <a:bodyPr/>
          <a:lstStyle/>
          <a:p>
            <a:fld id="{D149CA45-32D1-4458-A20C-8EF82E3CE793}" type="slidenum">
              <a:rPr lang="en-US" smtClean="0"/>
              <a:pPr/>
              <a:t>‹#›</a:t>
            </a:fld>
            <a:endParaRPr lang="en-US"/>
          </a:p>
        </p:txBody>
      </p:sp>
    </p:spTree>
    <p:extLst>
      <p:ext uri="{BB962C8B-B14F-4D97-AF65-F5344CB8AC3E}">
        <p14:creationId xmlns:p14="http://schemas.microsoft.com/office/powerpoint/2010/main" val="175643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D301235-96A7-4536-9EA2-561DF27CFA1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97D7D1B-5FF6-410E-8279-FB8124FCB56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1765D7-F4DB-4B66-81F0-409C762318A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531F22-668D-4849-9A00-7AE9F8A77C64}" type="datetimeFigureOut">
              <a:rPr lang="en-US" smtClean="0"/>
              <a:pPr/>
              <a:t>18/10/2023</a:t>
            </a:fld>
            <a:endParaRPr lang="en-US"/>
          </a:p>
        </p:txBody>
      </p:sp>
      <p:sp>
        <p:nvSpPr>
          <p:cNvPr id="5" name="Footer Placeholder 4">
            <a:extLst>
              <a:ext uri="{FF2B5EF4-FFF2-40B4-BE49-F238E27FC236}">
                <a16:creationId xmlns:a16="http://schemas.microsoft.com/office/drawing/2014/main" id="{DA1D7C1E-B172-4BDD-B254-D81EC3E409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F7B1544-EA20-430F-8799-B3CB8534383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49CA45-32D1-4458-A20C-8EF82E3CE793}" type="slidenum">
              <a:rPr lang="en-US" smtClean="0"/>
              <a:pPr/>
              <a:t>‹#›</a:t>
            </a:fld>
            <a:endParaRPr lang="en-US"/>
          </a:p>
        </p:txBody>
      </p:sp>
    </p:spTree>
    <p:extLst>
      <p:ext uri="{BB962C8B-B14F-4D97-AF65-F5344CB8AC3E}">
        <p14:creationId xmlns:p14="http://schemas.microsoft.com/office/powerpoint/2010/main" val="17455699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 name="Rectangle 8">
            <a:extLst>
              <a:ext uri="{FF2B5EF4-FFF2-40B4-BE49-F238E27FC236}">
                <a16:creationId xmlns:a16="http://schemas.microsoft.com/office/drawing/2014/main" id="{1AD9D8A7-71BB-40A4-AEA6-CFA3A9F9A02E}"/>
              </a:ext>
            </a:extLst>
          </p:cNvPr>
          <p:cNvSpPr/>
          <p:nvPr/>
        </p:nvSpPr>
        <p:spPr>
          <a:xfrm>
            <a:off x="2517912" y="416342"/>
            <a:ext cx="6957391" cy="2631490"/>
          </a:xfrm>
          <a:prstGeom prst="rect">
            <a:avLst/>
          </a:prstGeom>
          <a:noFill/>
        </p:spPr>
        <p:txBody>
          <a:bodyPr wrap="square">
            <a:spAutoFit/>
          </a:bodyPr>
          <a:lstStyle/>
          <a:p>
            <a:pPr algn="ctr" eaLnBrk="1" hangingPunct="1">
              <a:defRPr/>
            </a:pPr>
            <a:r>
              <a:rPr lang="en-US" sz="3300" b="1" dirty="0">
                <a:effectLst>
                  <a:outerShdw blurRad="38100" dist="38100" dir="2700000" algn="tl">
                    <a:srgbClr val="000000">
                      <a:alpha val="43137"/>
                    </a:srgbClr>
                  </a:outerShdw>
                </a:effectLst>
              </a:rPr>
              <a:t>Respiratory System Module</a:t>
            </a:r>
          </a:p>
          <a:p>
            <a:pPr algn="ctr" eaLnBrk="1" hangingPunct="1">
              <a:defRPr/>
            </a:pPr>
            <a:r>
              <a:rPr lang="en-US" sz="3300" b="1" dirty="0" smtClean="0">
                <a:effectLst>
                  <a:outerShdw blurRad="38100" dist="38100" dir="2700000" algn="tl">
                    <a:srgbClr val="000000">
                      <a:alpha val="43137"/>
                    </a:srgbClr>
                  </a:outerShdw>
                </a:effectLst>
              </a:rPr>
              <a:t>2023-2024</a:t>
            </a:r>
            <a:endParaRPr lang="en-US" sz="3300" b="1" dirty="0">
              <a:effectLst>
                <a:outerShdw blurRad="38100" dist="38100" dir="2700000" algn="tl">
                  <a:srgbClr val="000000">
                    <a:alpha val="43137"/>
                  </a:srgbClr>
                </a:outerShdw>
              </a:effectLst>
            </a:endParaRPr>
          </a:p>
          <a:p>
            <a:pPr algn="ctr" eaLnBrk="1" hangingPunct="1">
              <a:defRPr/>
            </a:pPr>
            <a:endParaRPr lang="en-US" sz="3300" b="1" dirty="0">
              <a:effectLst>
                <a:outerShdw blurRad="38100" dist="38100" dir="2700000" algn="tl">
                  <a:srgbClr val="000000">
                    <a:alpha val="43137"/>
                  </a:srgbClr>
                </a:outerShdw>
              </a:effectLst>
            </a:endParaRPr>
          </a:p>
          <a:p>
            <a:pPr algn="ctr">
              <a:defRPr/>
            </a:pPr>
            <a:r>
              <a:rPr lang="en-US" sz="3300" dirty="0"/>
              <a:t>Viral Respiratory Tract Infections</a:t>
            </a:r>
            <a:endParaRPr lang="en-US" sz="3300" b="1" dirty="0">
              <a:effectLst>
                <a:outerShdw blurRad="38100" dist="38100" dir="2700000" algn="tl">
                  <a:srgbClr val="000000">
                    <a:alpha val="43137"/>
                  </a:srgbClr>
                </a:outerShdw>
              </a:effectLst>
            </a:endParaRPr>
          </a:p>
          <a:p>
            <a:pPr algn="ctr">
              <a:defRPr/>
            </a:pPr>
            <a:r>
              <a:rPr lang="en-US" sz="3300" b="1" dirty="0">
                <a:effectLst>
                  <a:outerShdw blurRad="38100" dist="38100" dir="2700000" algn="tl">
                    <a:srgbClr val="000000">
                      <a:alpha val="43137"/>
                    </a:srgbClr>
                  </a:outerShdw>
                </a:effectLst>
                <a:cs typeface="Arial" charset="0"/>
              </a:rPr>
              <a:t>(B)</a:t>
            </a:r>
            <a:r>
              <a:rPr lang="en-US" sz="3300" b="1" dirty="0">
                <a:cs typeface="Arial" charset="0"/>
              </a:rPr>
              <a:t> </a:t>
            </a:r>
          </a:p>
        </p:txBody>
      </p:sp>
      <p:sp>
        <p:nvSpPr>
          <p:cNvPr id="10" name="Rectangle 9">
            <a:extLst>
              <a:ext uri="{FF2B5EF4-FFF2-40B4-BE49-F238E27FC236}">
                <a16:creationId xmlns:a16="http://schemas.microsoft.com/office/drawing/2014/main" id="{C0C1CE87-17F5-4D9B-AB7F-4CB89592F588}"/>
              </a:ext>
            </a:extLst>
          </p:cNvPr>
          <p:cNvSpPr/>
          <p:nvPr/>
        </p:nvSpPr>
        <p:spPr>
          <a:xfrm>
            <a:off x="2968485" y="3339547"/>
            <a:ext cx="6096000" cy="1016000"/>
          </a:xfrm>
          <a:prstGeom prst="rect">
            <a:avLst/>
          </a:prstGeom>
          <a:noFill/>
        </p:spPr>
        <p:txBody>
          <a:bodyPr>
            <a:spAutoFit/>
          </a:bodyPr>
          <a:lstStyle/>
          <a:p>
            <a:pPr algn="ctr" rtl="1" eaLnBrk="1" hangingPunct="1">
              <a:defRPr/>
            </a:pPr>
            <a:r>
              <a:rPr lang="en-US" sz="2000" dirty="0">
                <a:effectLst>
                  <a:outerShdw blurRad="38100" dist="38100" dir="2700000" algn="tl">
                    <a:srgbClr val="000000">
                      <a:alpha val="43137"/>
                    </a:srgbClr>
                  </a:outerShdw>
                </a:effectLst>
                <a:latin typeface="+mn-lt"/>
              </a:rPr>
              <a:t>Dr. Mohammad </a:t>
            </a:r>
            <a:r>
              <a:rPr lang="en-US" sz="2000" dirty="0" err="1">
                <a:effectLst>
                  <a:outerShdw blurRad="38100" dist="38100" dir="2700000" algn="tl">
                    <a:srgbClr val="000000">
                      <a:alpha val="43137"/>
                    </a:srgbClr>
                  </a:outerShdw>
                </a:effectLst>
                <a:latin typeface="+mn-lt"/>
              </a:rPr>
              <a:t>Odaibat</a:t>
            </a:r>
            <a:endParaRPr lang="en-US" sz="2000" dirty="0">
              <a:effectLst>
                <a:outerShdw blurRad="38100" dist="38100" dir="2700000" algn="tl">
                  <a:srgbClr val="000000">
                    <a:alpha val="43137"/>
                  </a:srgbClr>
                </a:outerShdw>
              </a:effectLst>
              <a:latin typeface="+mn-lt"/>
            </a:endParaRPr>
          </a:p>
          <a:p>
            <a:pPr algn="ctr" rtl="1" eaLnBrk="1" hangingPunct="1">
              <a:defRPr/>
            </a:pPr>
            <a:r>
              <a:rPr lang="en-US" sz="2000" dirty="0">
                <a:effectLst>
                  <a:outerShdw blurRad="38100" dist="38100" dir="2700000" algn="tl">
                    <a:srgbClr val="000000">
                      <a:alpha val="43137"/>
                    </a:srgbClr>
                  </a:outerShdw>
                </a:effectLst>
                <a:latin typeface="+mn-lt"/>
              </a:rPr>
              <a:t>Department of Microbiology and Pathology</a:t>
            </a:r>
          </a:p>
          <a:p>
            <a:pPr algn="ctr" rtl="1" eaLnBrk="1" hangingPunct="1">
              <a:defRPr/>
            </a:pPr>
            <a:r>
              <a:rPr lang="en-US" sz="2000" dirty="0">
                <a:effectLst>
                  <a:outerShdw blurRad="38100" dist="38100" dir="2700000" algn="tl">
                    <a:srgbClr val="000000">
                      <a:alpha val="43137"/>
                    </a:srgbClr>
                  </a:outerShdw>
                </a:effectLst>
                <a:latin typeface="+mn-lt"/>
              </a:rPr>
              <a:t>Faculty of Medicine, Mutah University</a:t>
            </a:r>
            <a:endParaRPr lang="ar-JO" sz="2000" dirty="0">
              <a:effectLst>
                <a:outerShdw blurRad="38100" dist="38100" dir="2700000" algn="tl">
                  <a:srgbClr val="000000">
                    <a:alpha val="43137"/>
                  </a:srgbClr>
                </a:outerShdw>
              </a:effectLst>
              <a:latin typeface="+mn-lt"/>
            </a:endParaRPr>
          </a:p>
        </p:txBody>
      </p:sp>
      <p:pic>
        <p:nvPicPr>
          <p:cNvPr id="11" name="Picture 6">
            <a:extLst>
              <a:ext uri="{FF2B5EF4-FFF2-40B4-BE49-F238E27FC236}">
                <a16:creationId xmlns:a16="http://schemas.microsoft.com/office/drawing/2014/main" id="{74C2781D-4930-4E1E-AEDF-83996B48DBA2}"/>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87008" y="4505736"/>
            <a:ext cx="1974037" cy="2231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noChangeArrowheads="1"/>
          </p:cNvSpPr>
          <p:nvPr>
            <p:ph type="title"/>
          </p:nvPr>
        </p:nvSpPr>
        <p:spPr>
          <a:xfrm>
            <a:off x="914400" y="152400"/>
            <a:ext cx="10363200" cy="762000"/>
          </a:xfrm>
        </p:spPr>
        <p:txBody>
          <a:bodyPr>
            <a:normAutofit/>
          </a:bodyPr>
          <a:lstStyle/>
          <a:p>
            <a:r>
              <a:rPr lang="en-GB" altLang="en-US" sz="3600" b="1" dirty="0">
                <a:solidFill>
                  <a:schemeClr val="accent2"/>
                </a:solidFill>
              </a:rPr>
              <a:t>PIV / Clinically</a:t>
            </a:r>
          </a:p>
        </p:txBody>
      </p:sp>
      <p:sp>
        <p:nvSpPr>
          <p:cNvPr id="17411" name="Content Placeholder 2"/>
          <p:cNvSpPr>
            <a:spLocks noGrp="1" noChangeArrowheads="1"/>
          </p:cNvSpPr>
          <p:nvPr>
            <p:ph idx="1"/>
          </p:nvPr>
        </p:nvSpPr>
        <p:spPr>
          <a:xfrm>
            <a:off x="304800" y="1066800"/>
            <a:ext cx="11480800" cy="5791200"/>
          </a:xfrm>
        </p:spPr>
        <p:txBody>
          <a:bodyPr/>
          <a:lstStyle/>
          <a:p>
            <a:pPr marL="457200" indent="-457200">
              <a:buFontTx/>
              <a:buNone/>
            </a:pPr>
            <a:r>
              <a:rPr lang="en-GB" altLang="en-US" sz="2400" dirty="0"/>
              <a:t>3. </a:t>
            </a:r>
            <a:r>
              <a:rPr lang="en-GB" altLang="en-US" sz="2400" dirty="0">
                <a:solidFill>
                  <a:schemeClr val="accent2"/>
                </a:solidFill>
              </a:rPr>
              <a:t>Bronchiolitis</a:t>
            </a:r>
            <a:r>
              <a:rPr lang="en-GB" altLang="en-US" sz="2400" dirty="0"/>
              <a:t>: Common in young children.</a:t>
            </a:r>
          </a:p>
          <a:p>
            <a:pPr marL="457200" indent="-457200">
              <a:buFontTx/>
              <a:buNone/>
            </a:pPr>
            <a:r>
              <a:rPr lang="en-GB" altLang="en-US" sz="2400" dirty="0"/>
              <a:t>4. Pneumonia: Common in young children and immunocompromised.</a:t>
            </a:r>
          </a:p>
          <a:p>
            <a:pPr marL="457200" indent="-457200">
              <a:buFontTx/>
              <a:buNone/>
            </a:pPr>
            <a:endParaRPr lang="en-GB" altLang="en-US" sz="2400" dirty="0"/>
          </a:p>
          <a:p>
            <a:pPr marL="457200" indent="-457200">
              <a:buFontTx/>
              <a:buNone/>
            </a:pPr>
            <a:r>
              <a:rPr lang="en-GB" altLang="en-US" sz="2400" dirty="0"/>
              <a:t>Diagnosis:</a:t>
            </a:r>
          </a:p>
          <a:p>
            <a:pPr marL="457200" indent="-457200">
              <a:buFontTx/>
              <a:buAutoNum type="arabicPeriod"/>
            </a:pPr>
            <a:r>
              <a:rPr lang="en-GB" altLang="en-US" sz="2400" dirty="0"/>
              <a:t>Direct detection of the virus antigen (Serology) or RNA by PCR.</a:t>
            </a:r>
          </a:p>
          <a:p>
            <a:pPr marL="457200" indent="-457200">
              <a:buFontTx/>
              <a:buAutoNum type="arabicPeriod"/>
            </a:pPr>
            <a:r>
              <a:rPr lang="en-GB" altLang="en-US" sz="2400" dirty="0"/>
              <a:t>Culture: less used.</a:t>
            </a:r>
          </a:p>
          <a:p>
            <a:pPr marL="457200" indent="-457200">
              <a:buFontTx/>
              <a:buNone/>
            </a:pPr>
            <a:endParaRPr lang="en-GB" altLang="en-US" sz="2400" dirty="0"/>
          </a:p>
          <a:p>
            <a:pPr marL="457200" indent="-457200">
              <a:buFontTx/>
              <a:buNone/>
            </a:pPr>
            <a:r>
              <a:rPr lang="en-GB" altLang="en-US" sz="2400" dirty="0"/>
              <a:t>Treatment: supportive.</a:t>
            </a:r>
          </a:p>
          <a:p>
            <a:pPr marL="457200" indent="-457200">
              <a:buFontTx/>
              <a:buNone/>
            </a:pPr>
            <a:endParaRPr lang="en-GB" alt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410"/>
                                        </p:tgtEl>
                                        <p:attrNameLst>
                                          <p:attrName>style.visibility</p:attrName>
                                        </p:attrNameLst>
                                      </p:cBhvr>
                                      <p:to>
                                        <p:strVal val="visible"/>
                                      </p:to>
                                    </p:set>
                                    <p:animEffect transition="in" filter="fade">
                                      <p:cBhvr>
                                        <p:cTn id="7" dur="500"/>
                                        <p:tgtEl>
                                          <p:spTgt spid="174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7411">
                                            <p:txEl>
                                              <p:pRg st="0" end="0"/>
                                            </p:txEl>
                                          </p:spTgt>
                                        </p:tgtEl>
                                        <p:attrNameLst>
                                          <p:attrName>style.visibility</p:attrName>
                                        </p:attrNameLst>
                                      </p:cBhvr>
                                      <p:to>
                                        <p:strVal val="visible"/>
                                      </p:to>
                                    </p:set>
                                    <p:animEffect transition="in" filter="fade">
                                      <p:cBhvr>
                                        <p:cTn id="12" dur="500"/>
                                        <p:tgtEl>
                                          <p:spTgt spid="1741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7411">
                                            <p:txEl>
                                              <p:pRg st="1" end="1"/>
                                            </p:txEl>
                                          </p:spTgt>
                                        </p:tgtEl>
                                        <p:attrNameLst>
                                          <p:attrName>style.visibility</p:attrName>
                                        </p:attrNameLst>
                                      </p:cBhvr>
                                      <p:to>
                                        <p:strVal val="visible"/>
                                      </p:to>
                                    </p:set>
                                    <p:animEffect transition="in" filter="fade">
                                      <p:cBhvr>
                                        <p:cTn id="17" dur="500"/>
                                        <p:tgtEl>
                                          <p:spTgt spid="17411">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7411">
                                            <p:txEl>
                                              <p:pRg st="3" end="3"/>
                                            </p:txEl>
                                          </p:spTgt>
                                        </p:tgtEl>
                                        <p:attrNameLst>
                                          <p:attrName>style.visibility</p:attrName>
                                        </p:attrNameLst>
                                      </p:cBhvr>
                                      <p:to>
                                        <p:strVal val="visible"/>
                                      </p:to>
                                    </p:set>
                                    <p:animEffect transition="in" filter="fade">
                                      <p:cBhvr>
                                        <p:cTn id="22" dur="500"/>
                                        <p:tgtEl>
                                          <p:spTgt spid="1741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7411">
                                            <p:txEl>
                                              <p:pRg st="4" end="4"/>
                                            </p:txEl>
                                          </p:spTgt>
                                        </p:tgtEl>
                                        <p:attrNameLst>
                                          <p:attrName>style.visibility</p:attrName>
                                        </p:attrNameLst>
                                      </p:cBhvr>
                                      <p:to>
                                        <p:strVal val="visible"/>
                                      </p:to>
                                    </p:set>
                                    <p:animEffect transition="in" filter="fade">
                                      <p:cBhvr>
                                        <p:cTn id="27" dur="500"/>
                                        <p:tgtEl>
                                          <p:spTgt spid="1741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7411">
                                            <p:txEl>
                                              <p:pRg st="5" end="5"/>
                                            </p:txEl>
                                          </p:spTgt>
                                        </p:tgtEl>
                                        <p:attrNameLst>
                                          <p:attrName>style.visibility</p:attrName>
                                        </p:attrNameLst>
                                      </p:cBhvr>
                                      <p:to>
                                        <p:strVal val="visible"/>
                                      </p:to>
                                    </p:set>
                                    <p:animEffect transition="in" filter="fade">
                                      <p:cBhvr>
                                        <p:cTn id="32" dur="500"/>
                                        <p:tgtEl>
                                          <p:spTgt spid="17411">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7411">
                                            <p:txEl>
                                              <p:pRg st="7" end="7"/>
                                            </p:txEl>
                                          </p:spTgt>
                                        </p:tgtEl>
                                        <p:attrNameLst>
                                          <p:attrName>style.visibility</p:attrName>
                                        </p:attrNameLst>
                                      </p:cBhvr>
                                      <p:to>
                                        <p:strVal val="visible"/>
                                      </p:to>
                                    </p:set>
                                    <p:animEffect transition="in" filter="fade">
                                      <p:cBhvr>
                                        <p:cTn id="37" dur="500"/>
                                        <p:tgtEl>
                                          <p:spTgt spid="1741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p:bldP spid="17411"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noChangeArrowheads="1"/>
          </p:cNvSpPr>
          <p:nvPr>
            <p:ph type="title"/>
          </p:nvPr>
        </p:nvSpPr>
        <p:spPr>
          <a:xfrm>
            <a:off x="914400" y="152400"/>
            <a:ext cx="10363200" cy="762000"/>
          </a:xfrm>
        </p:spPr>
        <p:txBody>
          <a:bodyPr/>
          <a:lstStyle/>
          <a:p>
            <a:r>
              <a:rPr lang="en-US" altLang="en-US" sz="3200" b="1" dirty="0">
                <a:solidFill>
                  <a:srgbClr val="FF0000"/>
                </a:solidFill>
              </a:rPr>
              <a:t>Respiratory</a:t>
            </a:r>
            <a:r>
              <a:rPr lang="en-US" altLang="en-US" sz="3200" b="1" dirty="0">
                <a:solidFill>
                  <a:srgbClr val="0070C0"/>
                </a:solidFill>
              </a:rPr>
              <a:t> syncytial </a:t>
            </a:r>
            <a:r>
              <a:rPr lang="en-US" altLang="en-US" sz="3200" b="1" dirty="0">
                <a:solidFill>
                  <a:schemeClr val="accent2"/>
                </a:solidFill>
              </a:rPr>
              <a:t>virus</a:t>
            </a:r>
            <a:r>
              <a:rPr lang="en-US" altLang="en-US" sz="3200" b="1" dirty="0">
                <a:solidFill>
                  <a:srgbClr val="0070C0"/>
                </a:solidFill>
              </a:rPr>
              <a:t> (RSV)</a:t>
            </a:r>
            <a:endParaRPr lang="en-GB" altLang="en-US" sz="3000" b="1" dirty="0">
              <a:solidFill>
                <a:srgbClr val="0070C0"/>
              </a:solidFill>
            </a:endParaRPr>
          </a:p>
        </p:txBody>
      </p:sp>
      <p:sp>
        <p:nvSpPr>
          <p:cNvPr id="11267" name="Content Placeholder 2"/>
          <p:cNvSpPr>
            <a:spLocks noGrp="1"/>
          </p:cNvSpPr>
          <p:nvPr>
            <p:ph idx="1"/>
          </p:nvPr>
        </p:nvSpPr>
        <p:spPr>
          <a:xfrm>
            <a:off x="812800" y="1066800"/>
            <a:ext cx="6025322" cy="5791200"/>
          </a:xfrm>
        </p:spPr>
        <p:txBody>
          <a:bodyPr/>
          <a:lstStyle/>
          <a:p>
            <a:pPr>
              <a:lnSpc>
                <a:spcPct val="150000"/>
              </a:lnSpc>
              <a:defRPr/>
            </a:pPr>
            <a:r>
              <a:rPr lang="en-US" sz="2400" dirty="0"/>
              <a:t>Enveloped virus.</a:t>
            </a:r>
          </a:p>
          <a:p>
            <a:pPr>
              <a:lnSpc>
                <a:spcPct val="150000"/>
              </a:lnSpc>
              <a:defRPr/>
            </a:pPr>
            <a:r>
              <a:rPr lang="en-US" sz="2400" dirty="0"/>
              <a:t>Envelope </a:t>
            </a:r>
            <a:r>
              <a:rPr lang="en-US" sz="2400" dirty="0" err="1"/>
              <a:t>Glycoproteins</a:t>
            </a:r>
            <a:r>
              <a:rPr lang="en-US" sz="2400" dirty="0"/>
              <a:t>: F and G proteins. </a:t>
            </a:r>
          </a:p>
          <a:p>
            <a:pPr>
              <a:lnSpc>
                <a:spcPct val="150000"/>
              </a:lnSpc>
              <a:defRPr/>
            </a:pPr>
            <a:r>
              <a:rPr lang="en-US" sz="2400" dirty="0"/>
              <a:t>Subgroups ‘A’ and ‘B’ based on variations in G protein (2 subtypes).</a:t>
            </a:r>
          </a:p>
          <a:p>
            <a:pPr>
              <a:lnSpc>
                <a:spcPct val="150000"/>
              </a:lnSpc>
              <a:defRPr/>
            </a:pPr>
            <a:r>
              <a:rPr lang="en-US" sz="2400" dirty="0"/>
              <a:t>Entry through mucosa of nose and eyes.</a:t>
            </a:r>
          </a:p>
          <a:p>
            <a:pPr>
              <a:lnSpc>
                <a:spcPct val="120000"/>
              </a:lnSpc>
              <a:defRPr/>
            </a:pPr>
            <a:r>
              <a:rPr lang="en-US" sz="2400" dirty="0"/>
              <a:t>Cell to cell spread within respiratory tract, Syncytium formation with multinucleated giant cells.</a:t>
            </a:r>
            <a:endParaRPr lang="en-US" sz="2400" b="1" dirty="0"/>
          </a:p>
          <a:p>
            <a:pPr>
              <a:lnSpc>
                <a:spcPct val="150000"/>
              </a:lnSpc>
              <a:defRPr/>
            </a:pPr>
            <a:endParaRPr lang="en-US" sz="2400" b="1" dirty="0"/>
          </a:p>
          <a:p>
            <a:pPr marL="457200" indent="-457200">
              <a:lnSpc>
                <a:spcPct val="150000"/>
              </a:lnSpc>
              <a:buFontTx/>
              <a:buNone/>
              <a:defRPr/>
            </a:pPr>
            <a:endParaRPr lang="en-GB" sz="2400" dirty="0"/>
          </a:p>
        </p:txBody>
      </p:sp>
      <p:pic>
        <p:nvPicPr>
          <p:cNvPr id="2" name="Picture 1">
            <a:extLst>
              <a:ext uri="{FF2B5EF4-FFF2-40B4-BE49-F238E27FC236}">
                <a16:creationId xmlns:a16="http://schemas.microsoft.com/office/drawing/2014/main" id="{5758950D-4064-4058-BC87-8535B0C37EE8}"/>
              </a:ext>
            </a:extLst>
          </p:cNvPr>
          <p:cNvPicPr>
            <a:picLocks noChangeAspect="1"/>
          </p:cNvPicPr>
          <p:nvPr/>
        </p:nvPicPr>
        <p:blipFill>
          <a:blip r:embed="rId3" cstate="print"/>
          <a:stretch>
            <a:fillRect/>
          </a:stretch>
        </p:blipFill>
        <p:spPr>
          <a:xfrm>
            <a:off x="6838122" y="152400"/>
            <a:ext cx="5069571" cy="3896760"/>
          </a:xfrm>
          <a:prstGeom prst="rect">
            <a:avLst/>
          </a:prstGeom>
        </p:spPr>
      </p:pic>
      <p:sp>
        <p:nvSpPr>
          <p:cNvPr id="3" name="Rectangle 2">
            <a:extLst>
              <a:ext uri="{FF2B5EF4-FFF2-40B4-BE49-F238E27FC236}">
                <a16:creationId xmlns:a16="http://schemas.microsoft.com/office/drawing/2014/main" id="{CEC3A156-DF3B-42CE-8B8F-E55E116D8695}"/>
              </a:ext>
            </a:extLst>
          </p:cNvPr>
          <p:cNvSpPr/>
          <p:nvPr/>
        </p:nvSpPr>
        <p:spPr>
          <a:xfrm>
            <a:off x="6838122" y="351804"/>
            <a:ext cx="914400" cy="715617"/>
          </a:xfrm>
          <a:prstGeom prst="rect">
            <a:avLst/>
          </a:prstGeom>
          <a:noFill/>
          <a:ln w="41275">
            <a:solidFill>
              <a:srgbClr val="C00000">
                <a:alpha val="91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8" name="Picture 4" descr="Syncytium formation induced by viral infection ~ ViralZone">
            <a:extLst>
              <a:ext uri="{FF2B5EF4-FFF2-40B4-BE49-F238E27FC236}">
                <a16:creationId xmlns:a16="http://schemas.microsoft.com/office/drawing/2014/main" id="{FEA8858F-4604-4A5A-AFF6-3750FE78D6D5}"/>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838122" y="4460693"/>
            <a:ext cx="5087780" cy="215867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458"/>
                                        </p:tgtEl>
                                        <p:attrNameLst>
                                          <p:attrName>style.visibility</p:attrName>
                                        </p:attrNameLst>
                                      </p:cBhvr>
                                      <p:to>
                                        <p:strVal val="visible"/>
                                      </p:to>
                                    </p:set>
                                    <p:animEffect transition="in" filter="fade">
                                      <p:cBhvr>
                                        <p:cTn id="7" dur="500"/>
                                        <p:tgtEl>
                                          <p:spTgt spid="19458"/>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11267">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11267">
                                            <p:txEl>
                                              <p:pRg st="1" end="1"/>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2"/>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3"/>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11267">
                                            <p:txEl>
                                              <p:pRg st="2" end="2"/>
                                            </p:txEl>
                                          </p:spTgt>
                                        </p:tgtEl>
                                        <p:attrNameLst>
                                          <p:attrName>style.visibility</p:attrName>
                                        </p:attrNameLst>
                                      </p:cBhvr>
                                      <p:to>
                                        <p:strVal val="visible"/>
                                      </p:to>
                                    </p:set>
                                    <p:animEffect transition="in" filter="fade">
                                      <p:cBhvr>
                                        <p:cTn id="28" dur="500"/>
                                        <p:tgtEl>
                                          <p:spTgt spid="11267">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1267">
                                            <p:txEl>
                                              <p:pRg st="3" end="3"/>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1267">
                                            <p:txEl>
                                              <p:pRg st="4" end="4"/>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0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p:bldP spid="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Content Placeholder 3"/>
          <p:cNvSpPr>
            <a:spLocks noGrp="1" noChangeArrowheads="1"/>
          </p:cNvSpPr>
          <p:nvPr>
            <p:ph idx="1"/>
          </p:nvPr>
        </p:nvSpPr>
        <p:spPr>
          <a:xfrm>
            <a:off x="406400" y="922772"/>
            <a:ext cx="6553958" cy="5105400"/>
          </a:xfrm>
        </p:spPr>
        <p:txBody>
          <a:bodyPr>
            <a:noAutofit/>
          </a:bodyPr>
          <a:lstStyle/>
          <a:p>
            <a:pPr algn="just"/>
            <a:r>
              <a:rPr lang="en-GB" altLang="en-US" sz="2400" dirty="0">
                <a:solidFill>
                  <a:schemeClr val="accent2"/>
                </a:solidFill>
              </a:rPr>
              <a:t>I.P ~</a:t>
            </a:r>
            <a:r>
              <a:rPr lang="en-GB" altLang="en-US" sz="2400" dirty="0"/>
              <a:t> 2-8 days.</a:t>
            </a:r>
          </a:p>
          <a:p>
            <a:pPr algn="just"/>
            <a:r>
              <a:rPr lang="en-GB" altLang="en-US" sz="2400" dirty="0">
                <a:solidFill>
                  <a:srgbClr val="C00000"/>
                </a:solidFill>
              </a:rPr>
              <a:t>Mode of transmission</a:t>
            </a:r>
            <a:r>
              <a:rPr lang="en-GB" altLang="en-US" sz="2400" dirty="0"/>
              <a:t>: either directly via droplets, or indirectly via objects and fingers.</a:t>
            </a:r>
          </a:p>
          <a:p>
            <a:pPr algn="just">
              <a:buFontTx/>
              <a:buNone/>
            </a:pPr>
            <a:r>
              <a:rPr lang="en-GB" altLang="en-US" dirty="0"/>
              <a:t>1. URTI:</a:t>
            </a:r>
          </a:p>
          <a:p>
            <a:pPr algn="just"/>
            <a:r>
              <a:rPr lang="en-GB" altLang="en-US" sz="2400" dirty="0"/>
              <a:t>Fever, Rhinitis, Pharyngitis, Otitis media, Croup.</a:t>
            </a:r>
          </a:p>
          <a:p>
            <a:pPr algn="just">
              <a:buFontTx/>
              <a:buNone/>
            </a:pPr>
            <a:r>
              <a:rPr lang="en-GB" altLang="en-US" sz="2400" dirty="0"/>
              <a:t>2</a:t>
            </a:r>
            <a:r>
              <a:rPr lang="en-GB" altLang="en-US" dirty="0"/>
              <a:t>. LRTI: </a:t>
            </a:r>
            <a:r>
              <a:rPr lang="en-GB" altLang="en-US" sz="2400" dirty="0"/>
              <a:t>Bronchiolitis, Pneumonia.</a:t>
            </a:r>
          </a:p>
          <a:p>
            <a:pPr algn="just"/>
            <a:r>
              <a:rPr lang="en-GB" altLang="en-US" sz="2400" dirty="0"/>
              <a:t>Common in infants and in those with lung or heart diseases.</a:t>
            </a:r>
          </a:p>
          <a:p>
            <a:pPr algn="just">
              <a:lnSpc>
                <a:spcPct val="110000"/>
              </a:lnSpc>
            </a:pPr>
            <a:r>
              <a:rPr lang="en-US" altLang="en-US" sz="2400" dirty="0"/>
              <a:t>Cough, Poor feeding, lethargy, Hypoxemia</a:t>
            </a:r>
          </a:p>
          <a:p>
            <a:pPr algn="just">
              <a:lnSpc>
                <a:spcPct val="110000"/>
              </a:lnSpc>
            </a:pPr>
            <a:r>
              <a:rPr lang="en-US" altLang="en-US" sz="2400" dirty="0"/>
              <a:t>Respiratory Distress </a:t>
            </a:r>
            <a:r>
              <a:rPr lang="en-US" altLang="en-US" sz="1800" dirty="0"/>
              <a:t>(</a:t>
            </a:r>
            <a:r>
              <a:rPr lang="en-US" altLang="en-US" sz="2000" dirty="0"/>
              <a:t>tachypnea, retractions:</a:t>
            </a:r>
            <a:r>
              <a:rPr lang="en-US" sz="2000" dirty="0"/>
              <a:t> short, </a:t>
            </a:r>
            <a:r>
              <a:rPr lang="en-US" sz="2000" dirty="0" smtClean="0"/>
              <a:t>shallow, </a:t>
            </a:r>
            <a:r>
              <a:rPr lang="en-US" sz="2000" dirty="0"/>
              <a:t>and rapid breathing. </a:t>
            </a:r>
            <a:r>
              <a:rPr lang="en-US" altLang="en-US" sz="2000" dirty="0"/>
              <a:t>)</a:t>
            </a:r>
          </a:p>
          <a:p>
            <a:pPr algn="just">
              <a:lnSpc>
                <a:spcPct val="110000"/>
              </a:lnSpc>
            </a:pPr>
            <a:r>
              <a:rPr lang="en-US" altLang="en-US" sz="2400" dirty="0"/>
              <a:t>Apnea, wheezes.</a:t>
            </a:r>
          </a:p>
          <a:p>
            <a:pPr algn="just">
              <a:buFontTx/>
              <a:buNone/>
            </a:pPr>
            <a:endParaRPr lang="en-GB" altLang="en-US" sz="2400" dirty="0"/>
          </a:p>
        </p:txBody>
      </p:sp>
      <p:sp>
        <p:nvSpPr>
          <p:cNvPr id="6" name="Title 1">
            <a:extLst>
              <a:ext uri="{FF2B5EF4-FFF2-40B4-BE49-F238E27FC236}">
                <a16:creationId xmlns:a16="http://schemas.microsoft.com/office/drawing/2014/main" id="{7EC93E33-291C-4B83-935A-854DB339761C}"/>
              </a:ext>
            </a:extLst>
          </p:cNvPr>
          <p:cNvSpPr>
            <a:spLocks noGrp="1" noChangeArrowheads="1"/>
          </p:cNvSpPr>
          <p:nvPr>
            <p:ph type="title"/>
          </p:nvPr>
        </p:nvSpPr>
        <p:spPr>
          <a:xfrm>
            <a:off x="914400" y="152400"/>
            <a:ext cx="10363200" cy="762000"/>
          </a:xfrm>
        </p:spPr>
        <p:txBody>
          <a:bodyPr/>
          <a:lstStyle/>
          <a:p>
            <a:r>
              <a:rPr lang="en-US" altLang="en-US" sz="3200" b="1" dirty="0">
                <a:solidFill>
                  <a:srgbClr val="FF0000"/>
                </a:solidFill>
              </a:rPr>
              <a:t>Respiratory</a:t>
            </a:r>
            <a:r>
              <a:rPr lang="en-US" altLang="en-US" sz="3200" b="1" dirty="0">
                <a:solidFill>
                  <a:srgbClr val="0070C0"/>
                </a:solidFill>
              </a:rPr>
              <a:t> syncytial </a:t>
            </a:r>
            <a:r>
              <a:rPr lang="en-US" altLang="en-US" sz="3200" b="1" dirty="0">
                <a:solidFill>
                  <a:schemeClr val="accent2"/>
                </a:solidFill>
              </a:rPr>
              <a:t>virus</a:t>
            </a:r>
            <a:r>
              <a:rPr lang="en-US" altLang="en-US" sz="3200" b="1" dirty="0">
                <a:solidFill>
                  <a:srgbClr val="0070C0"/>
                </a:solidFill>
              </a:rPr>
              <a:t> (RSV)</a:t>
            </a:r>
            <a:endParaRPr lang="en-GB" altLang="en-US" sz="3000" b="1" dirty="0">
              <a:solidFill>
                <a:srgbClr val="0070C0"/>
              </a:solidFill>
            </a:endParaRPr>
          </a:p>
        </p:txBody>
      </p:sp>
      <p:pic>
        <p:nvPicPr>
          <p:cNvPr id="1026" name="Picture 2" descr="Pediatric Retractions - JETem">
            <a:extLst>
              <a:ext uri="{FF2B5EF4-FFF2-40B4-BE49-F238E27FC236}">
                <a16:creationId xmlns:a16="http://schemas.microsoft.com/office/drawing/2014/main" id="{93ED64F6-8046-4F54-A660-D6EE17E5702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20995" y="-21254"/>
            <a:ext cx="2583544" cy="3188226"/>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2" descr="Signs and Symptoms of RSV and Bronchiolitis">
            <a:extLst>
              <a:ext uri="{FF2B5EF4-FFF2-40B4-BE49-F238E27FC236}">
                <a16:creationId xmlns:a16="http://schemas.microsoft.com/office/drawing/2014/main" id="{53B3E6CE-5412-43BE-A5E0-AA2B3BBADCF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63420" y="3238851"/>
            <a:ext cx="3609379" cy="360937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3555">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23555">
                                            <p:txEl>
                                              <p:pRg st="1" end="1"/>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23555">
                                            <p:txEl>
                                              <p:pRg st="2" end="2"/>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23555">
                                            <p:txEl>
                                              <p:pRg st="3" end="3"/>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23555">
                                            <p:txEl>
                                              <p:pRg st="4" end="4"/>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3555">
                                            <p:txEl>
                                              <p:pRg st="5" end="5"/>
                                            </p:txEl>
                                          </p:spTgt>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23555">
                                            <p:txEl>
                                              <p:pRg st="6" end="6"/>
                                            </p:txEl>
                                          </p:spTgt>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23555">
                                            <p:txEl>
                                              <p:pRg st="7" end="7"/>
                                            </p:txEl>
                                          </p:spTgt>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23555">
                                            <p:txEl>
                                              <p:pRg st="8" end="8"/>
                                            </p:txEl>
                                          </p:spTgt>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nodeType="clickEffect">
                                  <p:stCondLst>
                                    <p:cond delay="0"/>
                                  </p:stCondLst>
                                  <p:childTnLst>
                                    <p:set>
                                      <p:cBhvr>
                                        <p:cTn id="47" dur="1" fill="hold">
                                          <p:stCondLst>
                                            <p:cond delay="0"/>
                                          </p:stCondLst>
                                        </p:cTn>
                                        <p:tgtEl>
                                          <p:spTgt spid="1026"/>
                                        </p:tgtEl>
                                        <p:attrNameLst>
                                          <p:attrName>style.visibility</p:attrName>
                                        </p:attrNameLst>
                                      </p:cBhvr>
                                      <p:to>
                                        <p:strVal val="visible"/>
                                      </p:to>
                                    </p:set>
                                    <p:animEffect transition="in" filter="fade">
                                      <p:cBhvr>
                                        <p:cTn id="48" dur="500"/>
                                        <p:tgtEl>
                                          <p:spTgt spid="1026"/>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nodeType="clickEffect">
                                  <p:stCondLst>
                                    <p:cond delay="0"/>
                                  </p:stCondLst>
                                  <p:childTnLst>
                                    <p:set>
                                      <p:cBhvr>
                                        <p:cTn id="52" dur="1" fill="hold">
                                          <p:stCondLst>
                                            <p:cond delay="0"/>
                                          </p:stCondLst>
                                        </p:cTn>
                                        <p:tgtEl>
                                          <p:spTgt spid="2"/>
                                        </p:tgtEl>
                                        <p:attrNameLst>
                                          <p:attrName>style.visibility</p:attrName>
                                        </p:attrNameLst>
                                      </p:cBhvr>
                                      <p:to>
                                        <p:strVal val="visible"/>
                                      </p:to>
                                    </p:set>
                                    <p:animEffect transition="in" filter="fade">
                                      <p:cBhvr>
                                        <p:cTn id="5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Content Placeholder 2"/>
          <p:cNvSpPr>
            <a:spLocks noGrp="1" noChangeArrowheads="1"/>
          </p:cNvSpPr>
          <p:nvPr>
            <p:ph idx="1"/>
          </p:nvPr>
        </p:nvSpPr>
        <p:spPr>
          <a:xfrm>
            <a:off x="304799" y="775252"/>
            <a:ext cx="11317357" cy="6082748"/>
          </a:xfrm>
        </p:spPr>
        <p:txBody>
          <a:bodyPr>
            <a:normAutofit fontScale="92500" lnSpcReduction="20000"/>
          </a:bodyPr>
          <a:lstStyle/>
          <a:p>
            <a:pPr marL="0" indent="0" algn="just">
              <a:lnSpc>
                <a:spcPct val="140000"/>
              </a:lnSpc>
              <a:spcBef>
                <a:spcPts val="0"/>
              </a:spcBef>
              <a:buNone/>
            </a:pPr>
            <a:r>
              <a:rPr lang="en-GB" altLang="en-US" sz="3300" b="1" u="sng" dirty="0">
                <a:solidFill>
                  <a:schemeClr val="accent1">
                    <a:lumMod val="75000"/>
                  </a:schemeClr>
                </a:solidFill>
              </a:rPr>
              <a:t>Diagnosis</a:t>
            </a:r>
            <a:endParaRPr lang="en-US" altLang="en-US" sz="3300" b="1" u="sng" dirty="0"/>
          </a:p>
          <a:p>
            <a:pPr marL="0" indent="0" algn="just">
              <a:lnSpc>
                <a:spcPct val="140000"/>
              </a:lnSpc>
              <a:spcBef>
                <a:spcPts val="0"/>
              </a:spcBef>
            </a:pPr>
            <a:r>
              <a:rPr lang="en-US" altLang="en-US" sz="2800" dirty="0"/>
              <a:t>Viral isolation/Culture</a:t>
            </a:r>
          </a:p>
          <a:p>
            <a:pPr marL="0" indent="0" algn="just">
              <a:lnSpc>
                <a:spcPct val="140000"/>
              </a:lnSpc>
              <a:spcBef>
                <a:spcPts val="0"/>
              </a:spcBef>
            </a:pPr>
            <a:r>
              <a:rPr lang="en-US" altLang="en-US" sz="2800" dirty="0"/>
              <a:t>Antigen detection - &gt;90 % sensitivity and specificity</a:t>
            </a:r>
          </a:p>
          <a:p>
            <a:pPr marL="0" indent="0" algn="just">
              <a:lnSpc>
                <a:spcPct val="120000"/>
              </a:lnSpc>
              <a:spcBef>
                <a:spcPts val="0"/>
              </a:spcBef>
              <a:buFontTx/>
              <a:buNone/>
            </a:pPr>
            <a:r>
              <a:rPr lang="en-US" altLang="en-US" sz="1800" dirty="0"/>
              <a:t>	</a:t>
            </a:r>
            <a:r>
              <a:rPr lang="en-US" altLang="en-US" sz="2000" dirty="0"/>
              <a:t>ELISA</a:t>
            </a:r>
          </a:p>
          <a:p>
            <a:pPr marL="0" indent="0" algn="just">
              <a:lnSpc>
                <a:spcPct val="120000"/>
              </a:lnSpc>
              <a:spcBef>
                <a:spcPts val="0"/>
              </a:spcBef>
              <a:buFontTx/>
              <a:buNone/>
            </a:pPr>
            <a:r>
              <a:rPr lang="en-US" altLang="en-US" sz="2000" dirty="0"/>
              <a:t>	RIA, IF</a:t>
            </a:r>
          </a:p>
          <a:p>
            <a:pPr marL="0" indent="0" algn="just">
              <a:lnSpc>
                <a:spcPct val="120000"/>
              </a:lnSpc>
              <a:spcBef>
                <a:spcPts val="0"/>
              </a:spcBef>
            </a:pPr>
            <a:r>
              <a:rPr lang="en-US" altLang="en-US" sz="2800" dirty="0"/>
              <a:t>PCR.</a:t>
            </a:r>
          </a:p>
          <a:p>
            <a:pPr marL="0" indent="0" algn="just">
              <a:lnSpc>
                <a:spcPct val="120000"/>
              </a:lnSpc>
              <a:spcBef>
                <a:spcPts val="0"/>
              </a:spcBef>
            </a:pPr>
            <a:r>
              <a:rPr lang="en-US" altLang="en-US" dirty="0"/>
              <a:t>CXR: </a:t>
            </a:r>
            <a:r>
              <a:rPr lang="en-US" altLang="en-US" sz="2800" dirty="0"/>
              <a:t>Lung hyperinflation.</a:t>
            </a:r>
          </a:p>
          <a:p>
            <a:pPr marL="0" indent="0" algn="just">
              <a:lnSpc>
                <a:spcPct val="120000"/>
              </a:lnSpc>
              <a:spcBef>
                <a:spcPts val="0"/>
              </a:spcBef>
            </a:pPr>
            <a:endParaRPr lang="en-US" altLang="en-US" sz="2800" dirty="0"/>
          </a:p>
          <a:p>
            <a:pPr marL="0" indent="0" algn="just">
              <a:lnSpc>
                <a:spcPct val="120000"/>
              </a:lnSpc>
              <a:spcBef>
                <a:spcPts val="0"/>
              </a:spcBef>
              <a:buNone/>
            </a:pPr>
            <a:r>
              <a:rPr lang="en-US" altLang="en-US" sz="3300" b="1" u="sng" dirty="0">
                <a:solidFill>
                  <a:schemeClr val="accent1">
                    <a:lumMod val="75000"/>
                  </a:schemeClr>
                </a:solidFill>
              </a:rPr>
              <a:t>Treatment</a:t>
            </a:r>
          </a:p>
          <a:p>
            <a:pPr algn="just">
              <a:buFontTx/>
              <a:buNone/>
            </a:pPr>
            <a:r>
              <a:rPr lang="en-US" altLang="en-US" b="1" dirty="0"/>
              <a:t>Supportive</a:t>
            </a:r>
          </a:p>
          <a:p>
            <a:pPr algn="just">
              <a:buFontTx/>
              <a:buNone/>
            </a:pPr>
            <a:r>
              <a:rPr lang="en-US" altLang="en-US" b="1" dirty="0"/>
              <a:t>2. Antiviral Agents</a:t>
            </a:r>
          </a:p>
          <a:p>
            <a:pPr algn="just"/>
            <a:r>
              <a:rPr lang="en-US" altLang="en-US" sz="2600" dirty="0"/>
              <a:t>Ribavirin (</a:t>
            </a:r>
            <a:r>
              <a:rPr lang="en-US" altLang="en-US" sz="2600" i="1" dirty="0" err="1"/>
              <a:t>Virazole</a:t>
            </a:r>
            <a:r>
              <a:rPr lang="en-US" altLang="en-US" sz="2600" dirty="0"/>
              <a:t>), a synthetic guanosine analogue, given as an aerosol, approved for premature and immunocompromised infants.</a:t>
            </a:r>
          </a:p>
          <a:p>
            <a:pPr algn="just"/>
            <a:r>
              <a:rPr lang="en-US" altLang="en-US" sz="2600" dirty="0"/>
              <a:t>Vulnerable children can be given immunoglobulins (passive immunization) for prevention and treatment</a:t>
            </a:r>
            <a:r>
              <a:rPr lang="en-US" altLang="en-US" sz="2600" dirty="0" smtClean="0"/>
              <a:t>.</a:t>
            </a:r>
            <a:endParaRPr lang="en-GB" altLang="en-US" sz="3000" b="1" dirty="0">
              <a:solidFill>
                <a:srgbClr val="FF0000"/>
              </a:solidFill>
              <a:latin typeface="+mj-lt"/>
              <a:ea typeface="+mj-ea"/>
              <a:cs typeface="+mj-cs"/>
            </a:endParaRPr>
          </a:p>
        </p:txBody>
      </p:sp>
      <p:sp>
        <p:nvSpPr>
          <p:cNvPr id="7" name="Title 1">
            <a:extLst>
              <a:ext uri="{FF2B5EF4-FFF2-40B4-BE49-F238E27FC236}">
                <a16:creationId xmlns:a16="http://schemas.microsoft.com/office/drawing/2014/main" id="{B92CD5B6-FFC7-406D-9923-1FA715FEEDC4}"/>
              </a:ext>
            </a:extLst>
          </p:cNvPr>
          <p:cNvSpPr txBox="1">
            <a:spLocks noChangeArrowheads="1"/>
          </p:cNvSpPr>
          <p:nvPr/>
        </p:nvSpPr>
        <p:spPr>
          <a:xfrm>
            <a:off x="463826" y="0"/>
            <a:ext cx="10363200" cy="762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en-US" sz="3200" b="1" dirty="0">
                <a:solidFill>
                  <a:srgbClr val="FF0000"/>
                </a:solidFill>
              </a:rPr>
              <a:t>Respiratory</a:t>
            </a:r>
            <a:r>
              <a:rPr lang="en-US" altLang="en-US" sz="3200" b="1" dirty="0">
                <a:solidFill>
                  <a:srgbClr val="0070C0"/>
                </a:solidFill>
              </a:rPr>
              <a:t> syncytial </a:t>
            </a:r>
            <a:r>
              <a:rPr lang="en-US" altLang="en-US" sz="3200" b="1" dirty="0">
                <a:solidFill>
                  <a:schemeClr val="accent2"/>
                </a:solidFill>
              </a:rPr>
              <a:t>virus</a:t>
            </a:r>
            <a:r>
              <a:rPr lang="en-US" altLang="en-US" sz="3200" b="1" dirty="0">
                <a:solidFill>
                  <a:srgbClr val="0070C0"/>
                </a:solidFill>
              </a:rPr>
              <a:t> (RSV)</a:t>
            </a:r>
            <a:endParaRPr lang="en-GB" altLang="en-US" sz="3000" b="1" dirty="0">
              <a:solidFill>
                <a:srgbClr val="0070C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animEffect transition="in" filter="fade">
                                      <p:cBhvr>
                                        <p:cTn id="7" dur="500"/>
                                        <p:tgtEl>
                                          <p:spTgt spid="2560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3">
                                            <p:txEl>
                                              <p:pRg st="1" end="1"/>
                                            </p:txEl>
                                          </p:spTgt>
                                        </p:tgtEl>
                                        <p:attrNameLst>
                                          <p:attrName>style.visibility</p:attrName>
                                        </p:attrNameLst>
                                      </p:cBhvr>
                                      <p:to>
                                        <p:strVal val="visible"/>
                                      </p:to>
                                    </p:set>
                                    <p:animEffect transition="in" filter="fade">
                                      <p:cBhvr>
                                        <p:cTn id="12" dur="500"/>
                                        <p:tgtEl>
                                          <p:spTgt spid="2560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603">
                                            <p:txEl>
                                              <p:pRg st="2" end="2"/>
                                            </p:txEl>
                                          </p:spTgt>
                                        </p:tgtEl>
                                        <p:attrNameLst>
                                          <p:attrName>style.visibility</p:attrName>
                                        </p:attrNameLst>
                                      </p:cBhvr>
                                      <p:to>
                                        <p:strVal val="visible"/>
                                      </p:to>
                                    </p:set>
                                    <p:animEffect transition="in" filter="fade">
                                      <p:cBhvr>
                                        <p:cTn id="17" dur="500"/>
                                        <p:tgtEl>
                                          <p:spTgt spid="2560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5603">
                                            <p:txEl>
                                              <p:pRg st="3" end="3"/>
                                            </p:txEl>
                                          </p:spTgt>
                                        </p:tgtEl>
                                        <p:attrNameLst>
                                          <p:attrName>style.visibility</p:attrName>
                                        </p:attrNameLst>
                                      </p:cBhvr>
                                      <p:to>
                                        <p:strVal val="visible"/>
                                      </p:to>
                                    </p:set>
                                    <p:animEffect transition="in" filter="fade">
                                      <p:cBhvr>
                                        <p:cTn id="22" dur="500"/>
                                        <p:tgtEl>
                                          <p:spTgt spid="2560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5603">
                                            <p:txEl>
                                              <p:pRg st="4" end="4"/>
                                            </p:txEl>
                                          </p:spTgt>
                                        </p:tgtEl>
                                        <p:attrNameLst>
                                          <p:attrName>style.visibility</p:attrName>
                                        </p:attrNameLst>
                                      </p:cBhvr>
                                      <p:to>
                                        <p:strVal val="visible"/>
                                      </p:to>
                                    </p:set>
                                    <p:animEffect transition="in" filter="fade">
                                      <p:cBhvr>
                                        <p:cTn id="27" dur="500"/>
                                        <p:tgtEl>
                                          <p:spTgt spid="2560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5603">
                                            <p:txEl>
                                              <p:pRg st="5" end="5"/>
                                            </p:txEl>
                                          </p:spTgt>
                                        </p:tgtEl>
                                        <p:attrNameLst>
                                          <p:attrName>style.visibility</p:attrName>
                                        </p:attrNameLst>
                                      </p:cBhvr>
                                      <p:to>
                                        <p:strVal val="visible"/>
                                      </p:to>
                                    </p:set>
                                    <p:animEffect transition="in" filter="fade">
                                      <p:cBhvr>
                                        <p:cTn id="32" dur="500"/>
                                        <p:tgtEl>
                                          <p:spTgt spid="2560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5603">
                                            <p:txEl>
                                              <p:pRg st="6" end="6"/>
                                            </p:txEl>
                                          </p:spTgt>
                                        </p:tgtEl>
                                        <p:attrNameLst>
                                          <p:attrName>style.visibility</p:attrName>
                                        </p:attrNameLst>
                                      </p:cBhvr>
                                      <p:to>
                                        <p:strVal val="visible"/>
                                      </p:to>
                                    </p:set>
                                    <p:animEffect transition="in" filter="fade">
                                      <p:cBhvr>
                                        <p:cTn id="37" dur="500"/>
                                        <p:tgtEl>
                                          <p:spTgt spid="2560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5603">
                                            <p:txEl>
                                              <p:pRg st="8" end="8"/>
                                            </p:txEl>
                                          </p:spTgt>
                                        </p:tgtEl>
                                        <p:attrNameLst>
                                          <p:attrName>style.visibility</p:attrName>
                                        </p:attrNameLst>
                                      </p:cBhvr>
                                      <p:to>
                                        <p:strVal val="visible"/>
                                      </p:to>
                                    </p:set>
                                    <p:animEffect transition="in" filter="fade">
                                      <p:cBhvr>
                                        <p:cTn id="42" dur="500"/>
                                        <p:tgtEl>
                                          <p:spTgt spid="2560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5603">
                                            <p:txEl>
                                              <p:pRg st="9" end="9"/>
                                            </p:txEl>
                                          </p:spTgt>
                                        </p:tgtEl>
                                        <p:attrNameLst>
                                          <p:attrName>style.visibility</p:attrName>
                                        </p:attrNameLst>
                                      </p:cBhvr>
                                      <p:to>
                                        <p:strVal val="visible"/>
                                      </p:to>
                                    </p:set>
                                    <p:animEffect transition="in" filter="fade">
                                      <p:cBhvr>
                                        <p:cTn id="47" dur="500"/>
                                        <p:tgtEl>
                                          <p:spTgt spid="25603">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5603">
                                            <p:txEl>
                                              <p:pRg st="10" end="10"/>
                                            </p:txEl>
                                          </p:spTgt>
                                        </p:tgtEl>
                                        <p:attrNameLst>
                                          <p:attrName>style.visibility</p:attrName>
                                        </p:attrNameLst>
                                      </p:cBhvr>
                                      <p:to>
                                        <p:strVal val="visible"/>
                                      </p:to>
                                    </p:set>
                                    <p:animEffect transition="in" filter="fade">
                                      <p:cBhvr>
                                        <p:cTn id="52" dur="500"/>
                                        <p:tgtEl>
                                          <p:spTgt spid="25603">
                                            <p:txEl>
                                              <p:pRg st="10" end="1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25603">
                                            <p:txEl>
                                              <p:pRg st="11" end="11"/>
                                            </p:txEl>
                                          </p:spTgt>
                                        </p:tgtEl>
                                        <p:attrNameLst>
                                          <p:attrName>style.visibility</p:attrName>
                                        </p:attrNameLst>
                                      </p:cBhvr>
                                      <p:to>
                                        <p:strVal val="visible"/>
                                      </p:to>
                                    </p:set>
                                    <p:animEffect transition="in" filter="fade">
                                      <p:cBhvr>
                                        <p:cTn id="57" dur="500"/>
                                        <p:tgtEl>
                                          <p:spTgt spid="25603">
                                            <p:txEl>
                                              <p:pRg st="11" end="11"/>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25603">
                                            <p:txEl>
                                              <p:pRg st="12" end="12"/>
                                            </p:txEl>
                                          </p:spTgt>
                                        </p:tgtEl>
                                        <p:attrNameLst>
                                          <p:attrName>style.visibility</p:attrName>
                                        </p:attrNameLst>
                                      </p:cBhvr>
                                      <p:to>
                                        <p:strVal val="visible"/>
                                      </p:to>
                                    </p:set>
                                    <p:animEffect transition="in" filter="fade">
                                      <p:cBhvr>
                                        <p:cTn id="62" dur="500"/>
                                        <p:tgtEl>
                                          <p:spTgt spid="25603">
                                            <p:txEl>
                                              <p:pRg st="12" end="12"/>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7"/>
                                        </p:tgtEl>
                                        <p:attrNameLst>
                                          <p:attrName>style.visibility</p:attrName>
                                        </p:attrNameLst>
                                      </p:cBhvr>
                                      <p:to>
                                        <p:strVal val="visible"/>
                                      </p:to>
                                    </p:set>
                                    <p:animEffect transition="in" filter="fade">
                                      <p:cBhvr>
                                        <p:cTn id="6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build="p"/>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noChangeArrowheads="1"/>
          </p:cNvSpPr>
          <p:nvPr>
            <p:ph type="title"/>
          </p:nvPr>
        </p:nvSpPr>
        <p:spPr>
          <a:xfrm>
            <a:off x="530087" y="265044"/>
            <a:ext cx="10363200" cy="609600"/>
          </a:xfrm>
        </p:spPr>
        <p:txBody>
          <a:bodyPr>
            <a:normAutofit fontScale="90000"/>
          </a:bodyPr>
          <a:lstStyle/>
          <a:p>
            <a:r>
              <a:rPr lang="en-GB" altLang="en-US" sz="4000" b="1" dirty="0">
                <a:solidFill>
                  <a:srgbClr val="FF0000"/>
                </a:solidFill>
              </a:rPr>
              <a:t>Coronaviruses</a:t>
            </a:r>
          </a:p>
        </p:txBody>
      </p:sp>
      <p:sp>
        <p:nvSpPr>
          <p:cNvPr id="3" name="Content Placeholder 2"/>
          <p:cNvSpPr>
            <a:spLocks noGrp="1"/>
          </p:cNvSpPr>
          <p:nvPr>
            <p:ph idx="1"/>
          </p:nvPr>
        </p:nvSpPr>
        <p:spPr>
          <a:xfrm>
            <a:off x="406400" y="1219200"/>
            <a:ext cx="11379200" cy="5181600"/>
          </a:xfrm>
        </p:spPr>
        <p:txBody>
          <a:bodyPr/>
          <a:lstStyle/>
          <a:p>
            <a:pPr>
              <a:defRPr/>
            </a:pPr>
            <a:r>
              <a:rPr lang="en-GB" sz="2800" dirty="0"/>
              <a:t>Human </a:t>
            </a:r>
            <a:r>
              <a:rPr lang="en-GB" sz="2800" dirty="0" err="1"/>
              <a:t>Coronaviruse</a:t>
            </a:r>
            <a:r>
              <a:rPr lang="en-GB" sz="2800" dirty="0"/>
              <a:t> and Severe Acute Respiratory Syndrome Coronavirus (SARS </a:t>
            </a:r>
            <a:r>
              <a:rPr lang="en-GB" sz="2800" dirty="0" err="1"/>
              <a:t>CoV</a:t>
            </a:r>
            <a:r>
              <a:rPr lang="en-GB" sz="2800" dirty="0"/>
              <a:t>).</a:t>
            </a:r>
          </a:p>
          <a:p>
            <a:pPr>
              <a:defRPr/>
            </a:pPr>
            <a:r>
              <a:rPr lang="en-GB" sz="2800" dirty="0"/>
              <a:t>Clinical picture:</a:t>
            </a:r>
          </a:p>
          <a:p>
            <a:pPr marL="457200" indent="-457200">
              <a:buFontTx/>
              <a:buAutoNum type="alphaUcPeriod"/>
              <a:defRPr/>
            </a:pPr>
            <a:r>
              <a:rPr lang="en-GB" sz="2800" dirty="0"/>
              <a:t>Human Coronavirus:</a:t>
            </a:r>
          </a:p>
          <a:p>
            <a:pPr marL="457200" indent="-457200">
              <a:buFontTx/>
              <a:buNone/>
              <a:defRPr/>
            </a:pPr>
            <a:r>
              <a:rPr lang="en-GB" sz="2800" dirty="0"/>
              <a:t>I.P 2-4 days, symptoms persist for 1-4 days, virus shedding for a week.</a:t>
            </a:r>
          </a:p>
          <a:p>
            <a:pPr>
              <a:buFontTx/>
              <a:buNone/>
              <a:defRPr/>
            </a:pPr>
            <a:r>
              <a:rPr lang="en-GB" sz="2800" dirty="0"/>
              <a:t>1. Common cold (~30% of all common cold cases).</a:t>
            </a:r>
          </a:p>
          <a:p>
            <a:pPr>
              <a:buFontTx/>
              <a:buNone/>
              <a:defRPr/>
            </a:pPr>
            <a:r>
              <a:rPr lang="en-GB" sz="2800" dirty="0"/>
              <a:t>2. CNS involvement?: Multiple sclerosis but not yet fully proved.</a:t>
            </a:r>
          </a:p>
          <a:p>
            <a:pPr>
              <a:buFontTx/>
              <a:buNone/>
              <a:defRPr/>
            </a:pPr>
            <a:endParaRPr lang="en-GB"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9698"/>
                                        </p:tgtEl>
                                        <p:attrNameLst>
                                          <p:attrName>style.visibility</p:attrName>
                                        </p:attrNameLst>
                                      </p:cBhvr>
                                      <p:to>
                                        <p:strVal val="visible"/>
                                      </p:to>
                                    </p:set>
                                    <p:animEffect transition="in" filter="fade">
                                      <p:cBhvr>
                                        <p:cTn id="7" dur="500"/>
                                        <p:tgtEl>
                                          <p:spTgt spid="296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Content Placeholder 2"/>
          <p:cNvSpPr>
            <a:spLocks noGrp="1" noChangeArrowheads="1"/>
          </p:cNvSpPr>
          <p:nvPr>
            <p:ph idx="1"/>
          </p:nvPr>
        </p:nvSpPr>
        <p:spPr>
          <a:xfrm>
            <a:off x="702365" y="1010478"/>
            <a:ext cx="10363200" cy="4648200"/>
          </a:xfrm>
        </p:spPr>
        <p:txBody>
          <a:bodyPr/>
          <a:lstStyle/>
          <a:p>
            <a:pPr marL="0" indent="0">
              <a:buNone/>
            </a:pPr>
            <a:r>
              <a:rPr lang="en-GB" altLang="en-US" sz="2600" dirty="0"/>
              <a:t>B. SARS Coronavirus:</a:t>
            </a:r>
          </a:p>
          <a:p>
            <a:r>
              <a:rPr lang="en-GB" altLang="en-US" sz="2600" dirty="0"/>
              <a:t>I.P of nearly a week.</a:t>
            </a:r>
          </a:p>
          <a:p>
            <a:r>
              <a:rPr lang="en-GB" altLang="en-US" sz="2600" dirty="0"/>
              <a:t>Respiratory and faecal routes of transmission.</a:t>
            </a:r>
          </a:p>
          <a:p>
            <a:r>
              <a:rPr lang="en-GB" altLang="en-US" sz="2600" dirty="0"/>
              <a:t>Starts as fever, myalgia and malaise then progresses to pneumonia and in 20% &gt; ARDS and </a:t>
            </a:r>
            <a:r>
              <a:rPr lang="en-GB" altLang="en-US" sz="2600" dirty="0" err="1"/>
              <a:t>multiorgans</a:t>
            </a:r>
            <a:r>
              <a:rPr lang="en-GB" altLang="en-US" sz="2600" dirty="0"/>
              <a:t> failure.</a:t>
            </a:r>
          </a:p>
          <a:p>
            <a:pPr marL="0" indent="0">
              <a:buNone/>
            </a:pPr>
            <a:endParaRPr lang="en-GB" altLang="en-US" sz="2600" dirty="0"/>
          </a:p>
          <a:p>
            <a:pPr marL="0" indent="0">
              <a:buNone/>
            </a:pPr>
            <a:r>
              <a:rPr lang="en-GB" altLang="en-US" sz="2800" b="1" dirty="0"/>
              <a:t>Treatment</a:t>
            </a:r>
            <a:r>
              <a:rPr lang="en-GB" altLang="en-US" sz="2800" dirty="0"/>
              <a:t>:</a:t>
            </a:r>
          </a:p>
          <a:p>
            <a:r>
              <a:rPr lang="en-GB" altLang="en-US" sz="2600" dirty="0"/>
              <a:t>Supportive including Artificial ventilation if ARDS.</a:t>
            </a:r>
          </a:p>
          <a:p>
            <a:r>
              <a:rPr lang="en-GB" altLang="en-US" sz="2600" dirty="0"/>
              <a:t>Ribavirin is debatable.</a:t>
            </a:r>
          </a:p>
          <a:p>
            <a:endParaRPr lang="en-GB" altLang="en-US" sz="2600" dirty="0"/>
          </a:p>
        </p:txBody>
      </p:sp>
      <p:sp>
        <p:nvSpPr>
          <p:cNvPr id="6" name="Title 1">
            <a:extLst>
              <a:ext uri="{FF2B5EF4-FFF2-40B4-BE49-F238E27FC236}">
                <a16:creationId xmlns:a16="http://schemas.microsoft.com/office/drawing/2014/main" id="{8745217B-56F2-4ADF-8C94-F74B906D8E49}"/>
              </a:ext>
            </a:extLst>
          </p:cNvPr>
          <p:cNvSpPr>
            <a:spLocks noGrp="1" noChangeArrowheads="1"/>
          </p:cNvSpPr>
          <p:nvPr>
            <p:ph type="title"/>
          </p:nvPr>
        </p:nvSpPr>
        <p:spPr>
          <a:xfrm>
            <a:off x="530087" y="265044"/>
            <a:ext cx="10363200" cy="609600"/>
          </a:xfrm>
        </p:spPr>
        <p:txBody>
          <a:bodyPr>
            <a:normAutofit fontScale="90000"/>
          </a:bodyPr>
          <a:lstStyle/>
          <a:p>
            <a:r>
              <a:rPr lang="en-GB" altLang="en-US" sz="4000" b="1" dirty="0">
                <a:solidFill>
                  <a:srgbClr val="FF0000"/>
                </a:solidFill>
              </a:rPr>
              <a:t>Coronaviruses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1747">
                                            <p:txEl>
                                              <p:pRg st="0" end="0"/>
                                            </p:txEl>
                                          </p:spTgt>
                                        </p:tgtEl>
                                        <p:attrNameLst>
                                          <p:attrName>style.visibility</p:attrName>
                                        </p:attrNameLst>
                                      </p:cBhvr>
                                      <p:to>
                                        <p:strVal val="visible"/>
                                      </p:to>
                                    </p:set>
                                  </p:childTnLst>
                                </p:cTn>
                              </p:par>
                              <p:par>
                                <p:cTn id="12" presetID="1" presetClass="entr" presetSubtype="0" fill="hold" nodeType="withEffect">
                                  <p:stCondLst>
                                    <p:cond delay="0"/>
                                  </p:stCondLst>
                                  <p:childTnLst>
                                    <p:set>
                                      <p:cBhvr>
                                        <p:cTn id="13" dur="1" fill="hold">
                                          <p:stCondLst>
                                            <p:cond delay="0"/>
                                          </p:stCondLst>
                                        </p:cTn>
                                        <p:tgtEl>
                                          <p:spTgt spid="31747">
                                            <p:txEl>
                                              <p:pRg st="1" end="1"/>
                                            </p:txEl>
                                          </p:spTgt>
                                        </p:tgtEl>
                                        <p:attrNameLst>
                                          <p:attrName>style.visibility</p:attrName>
                                        </p:attrNameLst>
                                      </p:cBhvr>
                                      <p:to>
                                        <p:strVal val="visible"/>
                                      </p:to>
                                    </p:set>
                                  </p:childTnLst>
                                </p:cTn>
                              </p:par>
                              <p:par>
                                <p:cTn id="14" presetID="1" presetClass="entr" presetSubtype="0" fill="hold" nodeType="withEffect">
                                  <p:stCondLst>
                                    <p:cond delay="0"/>
                                  </p:stCondLst>
                                  <p:childTnLst>
                                    <p:set>
                                      <p:cBhvr>
                                        <p:cTn id="15" dur="1" fill="hold">
                                          <p:stCondLst>
                                            <p:cond delay="0"/>
                                          </p:stCondLst>
                                        </p:cTn>
                                        <p:tgtEl>
                                          <p:spTgt spid="31747">
                                            <p:txEl>
                                              <p:pRg st="2" end="2"/>
                                            </p:txEl>
                                          </p:spTgt>
                                        </p:tgtEl>
                                        <p:attrNameLst>
                                          <p:attrName>style.visibility</p:attrName>
                                        </p:attrNameLst>
                                      </p:cBhvr>
                                      <p:to>
                                        <p:strVal val="visible"/>
                                      </p:to>
                                    </p:set>
                                  </p:childTnLst>
                                </p:cTn>
                              </p:par>
                              <p:par>
                                <p:cTn id="16" presetID="1" presetClass="entr" presetSubtype="0" fill="hold" nodeType="withEffect">
                                  <p:stCondLst>
                                    <p:cond delay="0"/>
                                  </p:stCondLst>
                                  <p:childTnLst>
                                    <p:set>
                                      <p:cBhvr>
                                        <p:cTn id="17" dur="1" fill="hold">
                                          <p:stCondLst>
                                            <p:cond delay="0"/>
                                          </p:stCondLst>
                                        </p:cTn>
                                        <p:tgtEl>
                                          <p:spTgt spid="31747">
                                            <p:txEl>
                                              <p:pRg st="3" end="3"/>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31747">
                                            <p:txEl>
                                              <p:pRg st="5" end="5"/>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31747">
                                            <p:txEl>
                                              <p:pRg st="6" end="6"/>
                                            </p:txEl>
                                          </p:spTgt>
                                        </p:tgtEl>
                                        <p:attrNameLst>
                                          <p:attrName>style.visibility</p:attrName>
                                        </p:attrNameLst>
                                      </p:cBhvr>
                                      <p:to>
                                        <p:strVal val="visible"/>
                                      </p:to>
                                    </p:set>
                                  </p:childTnLst>
                                </p:cTn>
                              </p:par>
                              <p:par>
                                <p:cTn id="26" presetID="1" presetClass="entr" presetSubtype="0" fill="hold" nodeType="withEffect">
                                  <p:stCondLst>
                                    <p:cond delay="0"/>
                                  </p:stCondLst>
                                  <p:childTnLst>
                                    <p:set>
                                      <p:cBhvr>
                                        <p:cTn id="27" dur="1" fill="hold">
                                          <p:stCondLst>
                                            <p:cond delay="0"/>
                                          </p:stCondLst>
                                        </p:cTn>
                                        <p:tgtEl>
                                          <p:spTgt spid="3174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noChangeArrowheads="1"/>
          </p:cNvSpPr>
          <p:nvPr>
            <p:ph type="title"/>
          </p:nvPr>
        </p:nvSpPr>
        <p:spPr>
          <a:xfrm>
            <a:off x="304800" y="228600"/>
            <a:ext cx="10363200" cy="457200"/>
          </a:xfrm>
        </p:spPr>
        <p:txBody>
          <a:bodyPr>
            <a:noAutofit/>
          </a:bodyPr>
          <a:lstStyle/>
          <a:p>
            <a:r>
              <a:rPr lang="en-GB" altLang="en-US" sz="3200" b="1" dirty="0">
                <a:solidFill>
                  <a:srgbClr val="FF0000"/>
                </a:solidFill>
              </a:rPr>
              <a:t>Human Metapneumovirus hMPV</a:t>
            </a:r>
          </a:p>
        </p:txBody>
      </p:sp>
      <p:sp>
        <p:nvSpPr>
          <p:cNvPr id="33795" name="Content Placeholder 2"/>
          <p:cNvSpPr>
            <a:spLocks noGrp="1" noChangeArrowheads="1"/>
          </p:cNvSpPr>
          <p:nvPr>
            <p:ph idx="1"/>
          </p:nvPr>
        </p:nvSpPr>
        <p:spPr>
          <a:xfrm>
            <a:off x="304800" y="1066800"/>
            <a:ext cx="11684000" cy="5562600"/>
          </a:xfrm>
        </p:spPr>
        <p:txBody>
          <a:bodyPr/>
          <a:lstStyle/>
          <a:p>
            <a:r>
              <a:rPr lang="en-GB" altLang="en-US" dirty="0"/>
              <a:t>Discovered in Netherland in 2001.</a:t>
            </a:r>
          </a:p>
          <a:p>
            <a:pPr>
              <a:buFontTx/>
              <a:buNone/>
            </a:pPr>
            <a:endParaRPr lang="en-GB" altLang="en-US" dirty="0"/>
          </a:p>
          <a:p>
            <a:r>
              <a:rPr lang="en-GB" altLang="en-US" dirty="0"/>
              <a:t>Similar to RSV at genomic level and clinically.</a:t>
            </a:r>
          </a:p>
          <a:p>
            <a:endParaRPr lang="en-GB" altLang="en-US" dirty="0"/>
          </a:p>
          <a:p>
            <a:r>
              <a:rPr lang="en-GB" altLang="en-US" dirty="0"/>
              <a:t>Responsible for 10-12% of URTI and LRTI (bronchiolitis, Pneumonia).</a:t>
            </a:r>
          </a:p>
          <a:p>
            <a:pPr>
              <a:buFontTx/>
              <a:buNone/>
            </a:pPr>
            <a:endParaRPr lang="en-GB" altLang="en-US" dirty="0"/>
          </a:p>
          <a:p>
            <a:r>
              <a:rPr lang="en-GB" altLang="en-US" dirty="0"/>
              <a:t>Diagnosis: RT-PCR.</a:t>
            </a:r>
          </a:p>
          <a:p>
            <a:endParaRPr lang="en-GB" altLang="en-US" dirty="0"/>
          </a:p>
          <a:p>
            <a:r>
              <a:rPr lang="en-GB" altLang="en-US" dirty="0"/>
              <a:t>Treatment: No specific antiviral yet.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79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33795">
                                            <p:txEl>
                                              <p:pRg st="0" end="0"/>
                                            </p:txEl>
                                          </p:spTgt>
                                        </p:tgtEl>
                                        <p:attrNameLst>
                                          <p:attrName>style.visibility</p:attrName>
                                        </p:attrNameLst>
                                      </p:cBhvr>
                                      <p:to>
                                        <p:strVal val="visible"/>
                                      </p:to>
                                    </p:set>
                                    <p:animEffect transition="in" filter="fade">
                                      <p:cBhvr>
                                        <p:cTn id="11" dur="500"/>
                                        <p:tgtEl>
                                          <p:spTgt spid="33795">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33795">
                                            <p:txEl>
                                              <p:pRg st="2" end="2"/>
                                            </p:txEl>
                                          </p:spTgt>
                                        </p:tgtEl>
                                        <p:attrNameLst>
                                          <p:attrName>style.visibility</p:attrName>
                                        </p:attrNameLst>
                                      </p:cBhvr>
                                      <p:to>
                                        <p:strVal val="visible"/>
                                      </p:to>
                                    </p:set>
                                    <p:animEffect transition="in" filter="fade">
                                      <p:cBhvr>
                                        <p:cTn id="16" dur="500"/>
                                        <p:tgtEl>
                                          <p:spTgt spid="3379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33795">
                                            <p:txEl>
                                              <p:pRg st="4" end="4"/>
                                            </p:txEl>
                                          </p:spTgt>
                                        </p:tgtEl>
                                        <p:attrNameLst>
                                          <p:attrName>style.visibility</p:attrName>
                                        </p:attrNameLst>
                                      </p:cBhvr>
                                      <p:to>
                                        <p:strVal val="visible"/>
                                      </p:to>
                                    </p:set>
                                    <p:animEffect transition="in" filter="fade">
                                      <p:cBhvr>
                                        <p:cTn id="21" dur="500"/>
                                        <p:tgtEl>
                                          <p:spTgt spid="33795">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33795">
                                            <p:txEl>
                                              <p:pRg st="6" end="6"/>
                                            </p:txEl>
                                          </p:spTgt>
                                        </p:tgtEl>
                                        <p:attrNameLst>
                                          <p:attrName>style.visibility</p:attrName>
                                        </p:attrNameLst>
                                      </p:cBhvr>
                                      <p:to>
                                        <p:strVal val="visible"/>
                                      </p:to>
                                    </p:set>
                                    <p:animEffect transition="in" filter="fade">
                                      <p:cBhvr>
                                        <p:cTn id="26" dur="500"/>
                                        <p:tgtEl>
                                          <p:spTgt spid="33795">
                                            <p:txEl>
                                              <p:pRg st="6" end="6"/>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33795">
                                            <p:txEl>
                                              <p:pRg st="8" end="8"/>
                                            </p:txEl>
                                          </p:spTgt>
                                        </p:tgtEl>
                                        <p:attrNameLst>
                                          <p:attrName>style.visibility</p:attrName>
                                        </p:attrNameLst>
                                      </p:cBhvr>
                                      <p:to>
                                        <p:strVal val="visible"/>
                                      </p:to>
                                    </p:set>
                                    <p:animEffect transition="in" filter="fade">
                                      <p:cBhvr>
                                        <p:cTn id="31" dur="500"/>
                                        <p:tgtEl>
                                          <p:spTgt spid="3379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4" grpId="0"/>
      <p:bldP spid="33795"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noChangeArrowheads="1"/>
          </p:cNvSpPr>
          <p:nvPr>
            <p:ph type="title"/>
          </p:nvPr>
        </p:nvSpPr>
        <p:spPr>
          <a:xfrm>
            <a:off x="424070" y="228600"/>
            <a:ext cx="10363200" cy="533400"/>
          </a:xfrm>
        </p:spPr>
        <p:txBody>
          <a:bodyPr/>
          <a:lstStyle/>
          <a:p>
            <a:r>
              <a:rPr lang="en-GB" altLang="en-US" sz="3200" b="1" dirty="0">
                <a:solidFill>
                  <a:srgbClr val="7030A0"/>
                </a:solidFill>
              </a:rPr>
              <a:t>Adenovirus/structure &amp; characteristics</a:t>
            </a:r>
          </a:p>
        </p:txBody>
      </p:sp>
      <p:sp>
        <p:nvSpPr>
          <p:cNvPr id="27651" name="Content Placeholder 2"/>
          <p:cNvSpPr>
            <a:spLocks noGrp="1"/>
          </p:cNvSpPr>
          <p:nvPr>
            <p:ph idx="1"/>
          </p:nvPr>
        </p:nvSpPr>
        <p:spPr>
          <a:xfrm>
            <a:off x="914400" y="1219200"/>
            <a:ext cx="10363200" cy="4876800"/>
          </a:xfrm>
        </p:spPr>
        <p:txBody>
          <a:bodyPr/>
          <a:lstStyle/>
          <a:p>
            <a:pPr>
              <a:buClr>
                <a:srgbClr val="FF0066"/>
              </a:buClr>
              <a:buFont typeface="Arial" pitchFamily="34" charset="0"/>
              <a:buChar char="•"/>
              <a:defRPr/>
            </a:pPr>
            <a:r>
              <a:rPr lang="en-US" sz="2800" dirty="0">
                <a:latin typeface="Albertus Extra Bold" pitchFamily="34" charset="0"/>
              </a:rPr>
              <a:t>Non-enveloped </a:t>
            </a:r>
            <a:r>
              <a:rPr lang="en-US" sz="2800" dirty="0" err="1">
                <a:latin typeface="Albertus Extra Bold" pitchFamily="34" charset="0"/>
              </a:rPr>
              <a:t>ds</a:t>
            </a:r>
            <a:r>
              <a:rPr lang="en-US" sz="2800" dirty="0">
                <a:latin typeface="Albertus Extra Bold" pitchFamily="34" charset="0"/>
              </a:rPr>
              <a:t> DNA virus.</a:t>
            </a:r>
          </a:p>
          <a:p>
            <a:pPr>
              <a:buClr>
                <a:srgbClr val="FF0066"/>
              </a:buClr>
              <a:buFont typeface="Arial" pitchFamily="34" charset="0"/>
              <a:buChar char="•"/>
              <a:defRPr/>
            </a:pPr>
            <a:endParaRPr lang="en-US" sz="2800" dirty="0">
              <a:latin typeface="Albertus Extra Bold" pitchFamily="34" charset="0"/>
            </a:endParaRPr>
          </a:p>
          <a:p>
            <a:pPr marL="228600" indent="-228600">
              <a:buClr>
                <a:srgbClr val="FF0066"/>
              </a:buClr>
              <a:buFont typeface="Arial" pitchFamily="34" charset="0"/>
              <a:buChar char="•"/>
              <a:defRPr/>
            </a:pPr>
            <a:r>
              <a:rPr lang="en-US" sz="2800" dirty="0"/>
              <a:t>Infects </a:t>
            </a:r>
            <a:r>
              <a:rPr lang="en-US" sz="2800" dirty="0" err="1"/>
              <a:t>mucoepithelial</a:t>
            </a:r>
            <a:r>
              <a:rPr lang="en-US" sz="2800" dirty="0"/>
              <a:t> cells of respiratory, GI and GU tracts </a:t>
            </a:r>
          </a:p>
          <a:p>
            <a:pPr marL="228600" indent="-228600">
              <a:buClr>
                <a:srgbClr val="FF0066"/>
              </a:buClr>
              <a:buFont typeface="Arial" pitchFamily="34" charset="0"/>
              <a:buChar char="•"/>
              <a:defRPr/>
            </a:pPr>
            <a:endParaRPr lang="en-US" sz="2800" dirty="0"/>
          </a:p>
          <a:p>
            <a:pPr marL="228600" indent="-228600">
              <a:buClr>
                <a:srgbClr val="FF0066"/>
              </a:buClr>
              <a:buFont typeface="Arial" pitchFamily="34" charset="0"/>
              <a:buChar char="•"/>
              <a:defRPr/>
            </a:pPr>
            <a:r>
              <a:rPr lang="en-US" sz="2800" dirty="0"/>
              <a:t>Enter via epithelium, replicate and spread to lymphoid tissue. </a:t>
            </a:r>
          </a:p>
          <a:p>
            <a:pPr marL="228600" indent="-228600">
              <a:buClr>
                <a:srgbClr val="FF0066"/>
              </a:buClr>
              <a:buFont typeface="Arial" pitchFamily="34" charset="0"/>
              <a:buChar char="•"/>
              <a:defRPr/>
            </a:pPr>
            <a:endParaRPr lang="en-US" sz="2800" dirty="0"/>
          </a:p>
          <a:p>
            <a:pPr marL="228600" indent="-228600">
              <a:buClr>
                <a:srgbClr val="FF0066"/>
              </a:buClr>
              <a:buFont typeface="Arial" pitchFamily="34" charset="0"/>
              <a:buChar char="•"/>
              <a:defRPr/>
            </a:pPr>
            <a:r>
              <a:rPr lang="en-US" sz="2800" dirty="0" err="1"/>
              <a:t>Viremia</a:t>
            </a:r>
            <a:r>
              <a:rPr lang="en-US" sz="2800" dirty="0"/>
              <a:t> occurs with secondary involvement of viscera</a:t>
            </a:r>
            <a:r>
              <a:rPr lang="en-US" sz="2200" dirty="0"/>
              <a:t>.</a:t>
            </a:r>
            <a:endParaRPr lang="en-US" sz="2200" b="1" dirty="0"/>
          </a:p>
          <a:p>
            <a:pPr>
              <a:buFont typeface="Arial" pitchFamily="34" charset="0"/>
              <a:buChar char="•"/>
              <a:defRPr/>
            </a:pPr>
            <a:endParaRPr lang="en-GB" sz="2200" dirty="0"/>
          </a:p>
          <a:p>
            <a:pPr>
              <a:buFont typeface="Arial" pitchFamily="34" charset="0"/>
              <a:buChar char="•"/>
              <a:defRPr/>
            </a:pPr>
            <a:endParaRPr lang="en-GB" sz="2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5842"/>
                                        </p:tgtEl>
                                        <p:attrNameLst>
                                          <p:attrName>style.visibility</p:attrName>
                                        </p:attrNameLst>
                                      </p:cBhvr>
                                      <p:to>
                                        <p:strVal val="visible"/>
                                      </p:to>
                                    </p:set>
                                    <p:animEffect transition="in" filter="fade">
                                      <p:cBhvr>
                                        <p:cTn id="7" dur="500"/>
                                        <p:tgtEl>
                                          <p:spTgt spid="358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Content Placeholder 2"/>
          <p:cNvSpPr>
            <a:spLocks noGrp="1" noChangeArrowheads="1"/>
          </p:cNvSpPr>
          <p:nvPr>
            <p:ph idx="1"/>
          </p:nvPr>
        </p:nvSpPr>
        <p:spPr>
          <a:xfrm>
            <a:off x="600075" y="876300"/>
            <a:ext cx="10363200" cy="5753100"/>
          </a:xfrm>
        </p:spPr>
        <p:txBody>
          <a:bodyPr>
            <a:normAutofit/>
          </a:bodyPr>
          <a:lstStyle/>
          <a:p>
            <a:pPr algn="just">
              <a:buClr>
                <a:srgbClr val="FF0066"/>
              </a:buClr>
            </a:pPr>
            <a:r>
              <a:rPr lang="en-US" altLang="en-US" sz="2800" dirty="0"/>
              <a:t>Stable in the environment and </a:t>
            </a:r>
            <a:r>
              <a:rPr lang="en-US" altLang="en-US" dirty="0"/>
              <a:t>in GI tract.</a:t>
            </a:r>
            <a:endParaRPr lang="en-US" altLang="en-US" sz="2800" dirty="0"/>
          </a:p>
          <a:p>
            <a:pPr algn="just">
              <a:buClr>
                <a:srgbClr val="FF0066"/>
              </a:buClr>
            </a:pPr>
            <a:r>
              <a:rPr lang="en-US" altLang="en-US" sz="2800" dirty="0"/>
              <a:t>Relatively resistant to disinfection (nonenveloped)</a:t>
            </a:r>
          </a:p>
          <a:p>
            <a:pPr algn="just"/>
            <a:r>
              <a:rPr lang="en-GB" altLang="en-US" dirty="0"/>
              <a:t>Persists for long time in adenoids , </a:t>
            </a:r>
            <a:r>
              <a:rPr lang="en-GB" altLang="en-US" dirty="0" err="1"/>
              <a:t>tonsills</a:t>
            </a:r>
            <a:r>
              <a:rPr lang="en-GB" altLang="en-US" dirty="0"/>
              <a:t> &amp; kidneys (latent?). Also, viral shedding in faeces may persist for years.</a:t>
            </a:r>
          </a:p>
          <a:p>
            <a:pPr algn="just"/>
            <a:r>
              <a:rPr lang="en-GB" altLang="en-US" dirty="0"/>
              <a:t>Sub-grouped into 6 groups A-F (according to DNA sequence), with 51 serotypes in all the groups.</a:t>
            </a:r>
          </a:p>
          <a:p>
            <a:pPr algn="just"/>
            <a:r>
              <a:rPr lang="en-GB" altLang="en-US" dirty="0"/>
              <a:t>certain serotypes are associated with certain infections </a:t>
            </a:r>
            <a:r>
              <a:rPr lang="en-GB" altLang="en-US" dirty="0" err="1"/>
              <a:t>e.g</a:t>
            </a:r>
            <a:r>
              <a:rPr lang="en-GB" altLang="en-US" dirty="0"/>
              <a:t>  types 1-4, 7, 14 and 21 are associated with respiratory infections, types 40 &amp; 41 associated with Gut infection, types 8, 19 and 37 associated with epidemic keratoconjunctivitis</a:t>
            </a:r>
            <a:endParaRPr lang="en-US" altLang="en-US" sz="2800" dirty="0"/>
          </a:p>
          <a:p>
            <a:pPr algn="just">
              <a:buClr>
                <a:srgbClr val="FF0066"/>
              </a:buClr>
              <a:buFontTx/>
              <a:buNone/>
            </a:pPr>
            <a:endParaRPr lang="en-US" altLang="en-US" sz="2200" dirty="0">
              <a:solidFill>
                <a:schemeClr val="tx2"/>
              </a:solidFill>
            </a:endParaRPr>
          </a:p>
        </p:txBody>
      </p:sp>
      <p:sp>
        <p:nvSpPr>
          <p:cNvPr id="5" name="Title 1"/>
          <p:cNvSpPr>
            <a:spLocks noGrp="1" noChangeArrowheads="1"/>
          </p:cNvSpPr>
          <p:nvPr>
            <p:ph type="title"/>
          </p:nvPr>
        </p:nvSpPr>
        <p:spPr>
          <a:xfrm>
            <a:off x="424070" y="228600"/>
            <a:ext cx="10363200" cy="533400"/>
          </a:xfrm>
        </p:spPr>
        <p:txBody>
          <a:bodyPr/>
          <a:lstStyle/>
          <a:p>
            <a:r>
              <a:rPr lang="en-GB" altLang="en-US" sz="3200" b="1" dirty="0">
                <a:solidFill>
                  <a:srgbClr val="7030A0"/>
                </a:solidFill>
              </a:rPr>
              <a:t>Adenovirus/structure &amp; characteristics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37891">
                                            <p:txEl>
                                              <p:pRg st="0" end="0"/>
                                            </p:txEl>
                                          </p:spTgt>
                                        </p:tgtEl>
                                        <p:attrNameLst>
                                          <p:attrName>style.visibility</p:attrName>
                                        </p:attrNameLst>
                                      </p:cBhvr>
                                      <p:to>
                                        <p:strVal val="visible"/>
                                      </p:to>
                                    </p:set>
                                    <p:animEffect transition="in" filter="strips(downLeft)">
                                      <p:cBhvr>
                                        <p:cTn id="7" dur="500"/>
                                        <p:tgtEl>
                                          <p:spTgt spid="3789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37891">
                                            <p:txEl>
                                              <p:pRg st="1" end="1"/>
                                            </p:txEl>
                                          </p:spTgt>
                                        </p:tgtEl>
                                        <p:attrNameLst>
                                          <p:attrName>style.visibility</p:attrName>
                                        </p:attrNameLst>
                                      </p:cBhvr>
                                      <p:to>
                                        <p:strVal val="visible"/>
                                      </p:to>
                                    </p:set>
                                    <p:animEffect transition="in" filter="strips(downLeft)">
                                      <p:cBhvr>
                                        <p:cTn id="12" dur="500"/>
                                        <p:tgtEl>
                                          <p:spTgt spid="3789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37891">
                                            <p:txEl>
                                              <p:pRg st="2" end="2"/>
                                            </p:txEl>
                                          </p:spTgt>
                                        </p:tgtEl>
                                        <p:attrNameLst>
                                          <p:attrName>style.visibility</p:attrName>
                                        </p:attrNameLst>
                                      </p:cBhvr>
                                      <p:to>
                                        <p:strVal val="visible"/>
                                      </p:to>
                                    </p:set>
                                    <p:animEffect transition="in" filter="strips(downLeft)">
                                      <p:cBhvr>
                                        <p:cTn id="17" dur="500"/>
                                        <p:tgtEl>
                                          <p:spTgt spid="3789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12" fill="hold" grpId="0" nodeType="clickEffect">
                                  <p:stCondLst>
                                    <p:cond delay="0"/>
                                  </p:stCondLst>
                                  <p:childTnLst>
                                    <p:set>
                                      <p:cBhvr>
                                        <p:cTn id="21" dur="1" fill="hold">
                                          <p:stCondLst>
                                            <p:cond delay="0"/>
                                          </p:stCondLst>
                                        </p:cTn>
                                        <p:tgtEl>
                                          <p:spTgt spid="37891">
                                            <p:txEl>
                                              <p:pRg st="3" end="3"/>
                                            </p:txEl>
                                          </p:spTgt>
                                        </p:tgtEl>
                                        <p:attrNameLst>
                                          <p:attrName>style.visibility</p:attrName>
                                        </p:attrNameLst>
                                      </p:cBhvr>
                                      <p:to>
                                        <p:strVal val="visible"/>
                                      </p:to>
                                    </p:set>
                                    <p:animEffect transition="in" filter="strips(downLeft)">
                                      <p:cBhvr>
                                        <p:cTn id="22" dur="500"/>
                                        <p:tgtEl>
                                          <p:spTgt spid="3789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12" fill="hold" grpId="0" nodeType="clickEffect">
                                  <p:stCondLst>
                                    <p:cond delay="0"/>
                                  </p:stCondLst>
                                  <p:childTnLst>
                                    <p:set>
                                      <p:cBhvr>
                                        <p:cTn id="26" dur="1" fill="hold">
                                          <p:stCondLst>
                                            <p:cond delay="0"/>
                                          </p:stCondLst>
                                        </p:cTn>
                                        <p:tgtEl>
                                          <p:spTgt spid="37891">
                                            <p:txEl>
                                              <p:pRg st="4" end="4"/>
                                            </p:txEl>
                                          </p:spTgt>
                                        </p:tgtEl>
                                        <p:attrNameLst>
                                          <p:attrName>style.visibility</p:attrName>
                                        </p:attrNameLst>
                                      </p:cBhvr>
                                      <p:to>
                                        <p:strVal val="visible"/>
                                      </p:to>
                                    </p:set>
                                    <p:animEffect transition="in" filter="strips(downLeft)">
                                      <p:cBhvr>
                                        <p:cTn id="27" dur="500"/>
                                        <p:tgtEl>
                                          <p:spTgt spid="3789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1"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Content Placeholder 3"/>
          <p:cNvSpPr>
            <a:spLocks noGrp="1" noChangeArrowheads="1"/>
          </p:cNvSpPr>
          <p:nvPr>
            <p:ph idx="1"/>
          </p:nvPr>
        </p:nvSpPr>
        <p:spPr>
          <a:xfrm>
            <a:off x="857250" y="838200"/>
            <a:ext cx="10363200" cy="6019800"/>
          </a:xfrm>
        </p:spPr>
        <p:txBody>
          <a:bodyPr>
            <a:normAutofit/>
          </a:bodyPr>
          <a:lstStyle/>
          <a:p>
            <a:pPr marL="228600" lvl="2" indent="228600" algn="just">
              <a:buClr>
                <a:srgbClr val="FF0066"/>
              </a:buClr>
            </a:pPr>
            <a:r>
              <a:rPr lang="en-US" altLang="en-US" sz="2800" dirty="0"/>
              <a:t>Many infections are sub-clinical. </a:t>
            </a:r>
          </a:p>
          <a:p>
            <a:pPr marL="228600" lvl="2" indent="228600" algn="just">
              <a:buClr>
                <a:srgbClr val="FF0066"/>
              </a:buClr>
            </a:pPr>
            <a:r>
              <a:rPr lang="en-US" altLang="en-US" sz="2800" dirty="0"/>
              <a:t>Adenovirus infections </a:t>
            </a:r>
            <a:r>
              <a:rPr lang="en-US" altLang="en-US" sz="2800" dirty="0" err="1"/>
              <a:t>reendemic</a:t>
            </a:r>
            <a:r>
              <a:rPr lang="en-US" altLang="en-US" sz="2800" dirty="0"/>
              <a:t> in many parts of the world however, Outbreaks are also common in Military recruits, swimming pool users, hospitals, residential institutions and nursing homes </a:t>
            </a:r>
            <a:r>
              <a:rPr lang="en-US" altLang="en-US" sz="2800" dirty="0" err="1"/>
              <a:t>i.e</a:t>
            </a:r>
            <a:r>
              <a:rPr lang="en-US" altLang="en-US" sz="2800" dirty="0"/>
              <a:t> crowded areas.</a:t>
            </a:r>
          </a:p>
          <a:p>
            <a:pPr marL="228600" lvl="2" indent="228600" algn="just">
              <a:buClr>
                <a:srgbClr val="FF0066"/>
              </a:buClr>
              <a:buFontTx/>
              <a:buNone/>
            </a:pPr>
            <a:endParaRPr lang="en-US" altLang="en-US" sz="2800" dirty="0"/>
          </a:p>
          <a:p>
            <a:pPr marL="228600" lvl="2" indent="228600" algn="just">
              <a:buClr>
                <a:srgbClr val="FF0066"/>
              </a:buClr>
            </a:pPr>
            <a:r>
              <a:rPr lang="en-US" altLang="en-US" sz="2800" dirty="0"/>
              <a:t>IP: ~ 2-14 Days.</a:t>
            </a:r>
          </a:p>
          <a:p>
            <a:pPr marL="228600" lvl="2" indent="228600" algn="just">
              <a:buClr>
                <a:srgbClr val="FF0066"/>
              </a:buClr>
            </a:pPr>
            <a:r>
              <a:rPr lang="en-US" altLang="en-US" sz="2800" dirty="0"/>
              <a:t>M.O.T: </a:t>
            </a:r>
          </a:p>
          <a:p>
            <a:pPr marL="228600" lvl="2" indent="228600" algn="just">
              <a:buClr>
                <a:srgbClr val="FF0066"/>
              </a:buClr>
              <a:buFontTx/>
              <a:buAutoNum type="arabicPeriod"/>
            </a:pPr>
            <a:r>
              <a:rPr lang="en-US" altLang="en-US" sz="2800" dirty="0"/>
              <a:t>Aerosols droplets</a:t>
            </a:r>
          </a:p>
          <a:p>
            <a:pPr marL="228600" lvl="2" indent="228600" algn="just">
              <a:buClr>
                <a:srgbClr val="FF0066"/>
              </a:buClr>
              <a:buFontTx/>
              <a:buAutoNum type="arabicPeriod"/>
            </a:pPr>
            <a:r>
              <a:rPr lang="en-US" altLang="en-US" sz="2800" dirty="0"/>
              <a:t>Fecal-oral route</a:t>
            </a:r>
          </a:p>
          <a:p>
            <a:pPr marL="228600" lvl="2" indent="228600" algn="just">
              <a:buClr>
                <a:srgbClr val="FF0066"/>
              </a:buClr>
              <a:buFontTx/>
              <a:buAutoNum type="arabicPeriod"/>
            </a:pPr>
            <a:r>
              <a:rPr lang="en-US" altLang="en-US" sz="2800" dirty="0"/>
              <a:t>direct inoculation of the conjunctiva.</a:t>
            </a:r>
          </a:p>
          <a:p>
            <a:pPr algn="just"/>
            <a:endParaRPr lang="en-GB" altLang="en-US" dirty="0"/>
          </a:p>
        </p:txBody>
      </p:sp>
      <p:sp>
        <p:nvSpPr>
          <p:cNvPr id="4" name="Title 1"/>
          <p:cNvSpPr txBox="1">
            <a:spLocks noChangeArrowheads="1"/>
          </p:cNvSpPr>
          <p:nvPr/>
        </p:nvSpPr>
        <p:spPr>
          <a:xfrm>
            <a:off x="438357" y="42864"/>
            <a:ext cx="10363200" cy="533400"/>
          </a:xfrm>
          <a:prstGeom prst="rect">
            <a:avLst/>
          </a:prstGeom>
        </p:spPr>
        <p:txBody>
          <a:bodyPr vert="horz" lIns="91440" tIns="45720" rIns="91440" bIns="45720" rtlCol="0" anchor="ctr">
            <a:normAutofit/>
          </a:bodyPr>
          <a:lstStyle/>
          <a:p>
            <a:pPr lvl="0">
              <a:lnSpc>
                <a:spcPct val="90000"/>
              </a:lnSpc>
              <a:spcBef>
                <a:spcPct val="0"/>
              </a:spcBef>
            </a:pPr>
            <a:r>
              <a:rPr lang="en-GB" altLang="en-US" sz="3200" b="1" dirty="0">
                <a:solidFill>
                  <a:srgbClr val="7030A0"/>
                </a:solidFill>
                <a:latin typeface="+mj-lt"/>
                <a:ea typeface="+mj-ea"/>
                <a:cs typeface="+mj-cs"/>
              </a:rPr>
              <a:t>Adenovirus/Epidemiology &amp; clinically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noChangeArrowheads="1"/>
          </p:cNvSpPr>
          <p:nvPr>
            <p:ph type="title"/>
          </p:nvPr>
        </p:nvSpPr>
        <p:spPr/>
        <p:txBody>
          <a:bodyPr>
            <a:normAutofit/>
          </a:bodyPr>
          <a:lstStyle/>
          <a:p>
            <a:r>
              <a:rPr lang="en-GB" altLang="en-US" sz="4000" b="1" dirty="0">
                <a:solidFill>
                  <a:srgbClr val="0070C0"/>
                </a:solidFill>
              </a:rPr>
              <a:t>Paramyxoviruses and other respiratory viruses</a:t>
            </a:r>
          </a:p>
        </p:txBody>
      </p:sp>
      <p:sp>
        <p:nvSpPr>
          <p:cNvPr id="3075" name="Content Placeholder 2"/>
          <p:cNvSpPr>
            <a:spLocks noGrp="1"/>
          </p:cNvSpPr>
          <p:nvPr>
            <p:ph idx="1"/>
          </p:nvPr>
        </p:nvSpPr>
        <p:spPr>
          <a:xfrm>
            <a:off x="838200" y="1690688"/>
            <a:ext cx="10769600" cy="4114800"/>
          </a:xfrm>
        </p:spPr>
        <p:txBody>
          <a:bodyPr/>
          <a:lstStyle/>
          <a:p>
            <a:pPr marL="0" indent="0">
              <a:buNone/>
              <a:defRPr/>
            </a:pPr>
            <a:r>
              <a:rPr lang="en-GB" dirty="0"/>
              <a:t>Contents:</a:t>
            </a:r>
          </a:p>
          <a:p>
            <a:pPr marL="514350" indent="-514350">
              <a:buFontTx/>
              <a:buAutoNum type="arabicPeriod"/>
              <a:defRPr/>
            </a:pPr>
            <a:r>
              <a:rPr lang="en-GB" sz="3000" dirty="0"/>
              <a:t>Paramyxoviruses.</a:t>
            </a:r>
          </a:p>
          <a:p>
            <a:pPr marL="514350" indent="-514350">
              <a:buFontTx/>
              <a:buAutoNum type="arabicPeriod"/>
              <a:defRPr/>
            </a:pPr>
            <a:r>
              <a:rPr lang="en-GB" sz="3000" dirty="0"/>
              <a:t>Coronaviruses.</a:t>
            </a:r>
          </a:p>
          <a:p>
            <a:pPr marL="514350" indent="-514350">
              <a:buFontTx/>
              <a:buAutoNum type="arabicPeriod"/>
              <a:defRPr/>
            </a:pPr>
            <a:r>
              <a:rPr lang="en-GB" sz="3000" dirty="0"/>
              <a:t>Adenovirus.</a:t>
            </a:r>
          </a:p>
          <a:p>
            <a:pPr marL="514350" indent="-514350">
              <a:buFontTx/>
              <a:buAutoNum type="arabicPeriod"/>
              <a:defRPr/>
            </a:pPr>
            <a:r>
              <a:rPr lang="en-GB" sz="3000" dirty="0"/>
              <a:t>Rhinovirus.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07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07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07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07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Content Placeholder 2"/>
          <p:cNvSpPr>
            <a:spLocks noGrp="1"/>
          </p:cNvSpPr>
          <p:nvPr>
            <p:ph idx="1"/>
          </p:nvPr>
        </p:nvSpPr>
        <p:spPr>
          <a:xfrm>
            <a:off x="671512" y="762000"/>
            <a:ext cx="10363200" cy="5791200"/>
          </a:xfrm>
        </p:spPr>
        <p:txBody>
          <a:bodyPr/>
          <a:lstStyle/>
          <a:p>
            <a:pPr marL="458788" indent="-458788">
              <a:buClr>
                <a:srgbClr val="FF0066"/>
              </a:buClr>
              <a:defRPr/>
            </a:pPr>
            <a:r>
              <a:rPr lang="en-US" sz="2400" b="1" dirty="0">
                <a:solidFill>
                  <a:schemeClr val="tx2"/>
                </a:solidFill>
              </a:rPr>
              <a:t>Respiratory.</a:t>
            </a:r>
          </a:p>
          <a:p>
            <a:pPr marL="458788" indent="-458788">
              <a:buClr>
                <a:srgbClr val="FF0066"/>
              </a:buClr>
              <a:defRPr/>
            </a:pPr>
            <a:endParaRPr lang="en-US" sz="2400" b="1" dirty="0">
              <a:solidFill>
                <a:schemeClr val="tx2"/>
              </a:solidFill>
            </a:endParaRPr>
          </a:p>
          <a:p>
            <a:pPr marL="458788" indent="-458788">
              <a:buClr>
                <a:srgbClr val="FF0066"/>
              </a:buClr>
              <a:defRPr/>
            </a:pPr>
            <a:r>
              <a:rPr lang="en-US" sz="2400" b="1" dirty="0">
                <a:solidFill>
                  <a:schemeClr val="tx2"/>
                </a:solidFill>
              </a:rPr>
              <a:t>Eye (conjunctivitis, </a:t>
            </a:r>
            <a:r>
              <a:rPr lang="en-US" sz="2400" b="1" dirty="0" err="1">
                <a:solidFill>
                  <a:schemeClr val="tx2"/>
                </a:solidFill>
              </a:rPr>
              <a:t>keratoconjunctivitis</a:t>
            </a:r>
            <a:r>
              <a:rPr lang="en-US" sz="2400" b="1" dirty="0">
                <a:solidFill>
                  <a:schemeClr val="tx2"/>
                </a:solidFill>
              </a:rPr>
              <a:t>).</a:t>
            </a:r>
          </a:p>
          <a:p>
            <a:pPr marL="458788" indent="-458788">
              <a:buClr>
                <a:srgbClr val="FF0066"/>
              </a:buClr>
              <a:defRPr/>
            </a:pPr>
            <a:endParaRPr lang="en-US" sz="2400" b="1" dirty="0"/>
          </a:p>
          <a:p>
            <a:pPr marL="458788" indent="-458788">
              <a:buClr>
                <a:srgbClr val="FF0066"/>
              </a:buClr>
              <a:defRPr/>
            </a:pPr>
            <a:r>
              <a:rPr lang="en-US" sz="2400" b="1" dirty="0"/>
              <a:t>Genitourinary (hemorrhagic cystitis).</a:t>
            </a:r>
          </a:p>
          <a:p>
            <a:pPr marL="458788" indent="-458788">
              <a:buClr>
                <a:srgbClr val="FF0066"/>
              </a:buClr>
              <a:defRPr/>
            </a:pPr>
            <a:endParaRPr lang="en-US" sz="2400" b="1" dirty="0"/>
          </a:p>
          <a:p>
            <a:pPr marL="458788" indent="-458788">
              <a:buClr>
                <a:srgbClr val="FF0066"/>
              </a:buClr>
              <a:defRPr/>
            </a:pPr>
            <a:r>
              <a:rPr lang="en-US" sz="2400" b="1" dirty="0"/>
              <a:t>Gastrointestinal (gastroenteritis and non bloody diarrhea especially in young children, bowel </a:t>
            </a:r>
            <a:r>
              <a:rPr lang="en-US" sz="2400" b="1" dirty="0" err="1"/>
              <a:t>intussusceotion</a:t>
            </a:r>
            <a:r>
              <a:rPr lang="en-US" sz="2400" b="1" dirty="0"/>
              <a:t>).</a:t>
            </a:r>
          </a:p>
          <a:p>
            <a:pPr marL="458788" indent="-458788">
              <a:buClr>
                <a:srgbClr val="FF0066"/>
              </a:buClr>
              <a:buFontTx/>
              <a:buNone/>
              <a:defRPr/>
            </a:pPr>
            <a:endParaRPr lang="en-US" sz="2400" b="1" dirty="0"/>
          </a:p>
          <a:p>
            <a:pPr>
              <a:lnSpc>
                <a:spcPct val="135000"/>
              </a:lnSpc>
              <a:buClr>
                <a:srgbClr val="FF0066"/>
              </a:buClr>
              <a:defRPr/>
            </a:pPr>
            <a:r>
              <a:rPr lang="en-GB" sz="2400" dirty="0"/>
              <a:t>Others: </a:t>
            </a:r>
            <a:r>
              <a:rPr lang="en-US" sz="2400" b="1" dirty="0" err="1"/>
              <a:t>Myocarditis</a:t>
            </a:r>
            <a:r>
              <a:rPr lang="en-US" sz="2400" b="1" dirty="0"/>
              <a:t>, </a:t>
            </a:r>
            <a:r>
              <a:rPr lang="en-US" sz="2400" b="1" dirty="0" err="1"/>
              <a:t>Pericarditis</a:t>
            </a:r>
            <a:r>
              <a:rPr lang="en-US" sz="2400" b="1" dirty="0"/>
              <a:t>, Meningitis/Encephalitis, Hepatitis and Rash.</a:t>
            </a:r>
          </a:p>
          <a:p>
            <a:pPr>
              <a:lnSpc>
                <a:spcPct val="135000"/>
              </a:lnSpc>
              <a:buClr>
                <a:srgbClr val="FF0066"/>
              </a:buClr>
              <a:defRPr/>
            </a:pPr>
            <a:endParaRPr lang="en-US" sz="2400" b="1" dirty="0"/>
          </a:p>
          <a:p>
            <a:pPr>
              <a:defRPr/>
            </a:pPr>
            <a:endParaRPr lang="en-GB" sz="2400" dirty="0"/>
          </a:p>
        </p:txBody>
      </p:sp>
      <p:sp>
        <p:nvSpPr>
          <p:cNvPr id="5" name="Title 1"/>
          <p:cNvSpPr txBox="1">
            <a:spLocks noChangeArrowheads="1"/>
          </p:cNvSpPr>
          <p:nvPr/>
        </p:nvSpPr>
        <p:spPr>
          <a:xfrm>
            <a:off x="438357" y="42864"/>
            <a:ext cx="10363200" cy="533400"/>
          </a:xfrm>
          <a:prstGeom prst="rect">
            <a:avLst/>
          </a:prstGeom>
        </p:spPr>
        <p:txBody>
          <a:bodyPr vert="horz" lIns="91440" tIns="45720" rIns="91440" bIns="45720" rtlCol="0" anchor="ctr">
            <a:normAutofit/>
          </a:bodyPr>
          <a:lstStyle/>
          <a:p>
            <a:pPr lvl="0">
              <a:lnSpc>
                <a:spcPct val="90000"/>
              </a:lnSpc>
              <a:spcBef>
                <a:spcPct val="0"/>
              </a:spcBef>
            </a:pPr>
            <a:r>
              <a:rPr lang="en-GB" altLang="en-US" sz="3200" b="1" dirty="0">
                <a:solidFill>
                  <a:srgbClr val="7030A0"/>
                </a:solidFill>
                <a:latin typeface="+mj-lt"/>
                <a:ea typeface="+mj-ea"/>
                <a:cs typeface="+mj-cs"/>
              </a:rPr>
              <a:t>Adenovirus/Clinically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31747">
                                            <p:txEl>
                                              <p:pRg st="0" end="0"/>
                                            </p:txEl>
                                          </p:spTgt>
                                        </p:tgtEl>
                                        <p:attrNameLst>
                                          <p:attrName>style.visibility</p:attrName>
                                        </p:attrNameLst>
                                      </p:cBhvr>
                                      <p:to>
                                        <p:strVal val="visible"/>
                                      </p:to>
                                    </p:set>
                                    <p:animEffect transition="in" filter="strips(downLeft)">
                                      <p:cBhvr>
                                        <p:cTn id="12" dur="500"/>
                                        <p:tgtEl>
                                          <p:spTgt spid="3174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31747">
                                            <p:txEl>
                                              <p:pRg st="2" end="2"/>
                                            </p:txEl>
                                          </p:spTgt>
                                        </p:tgtEl>
                                        <p:attrNameLst>
                                          <p:attrName>style.visibility</p:attrName>
                                        </p:attrNameLst>
                                      </p:cBhvr>
                                      <p:to>
                                        <p:strVal val="visible"/>
                                      </p:to>
                                    </p:set>
                                    <p:animEffect transition="in" filter="strips(downLeft)">
                                      <p:cBhvr>
                                        <p:cTn id="17" dur="500"/>
                                        <p:tgtEl>
                                          <p:spTgt spid="3174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12" fill="hold" grpId="0" nodeType="clickEffect">
                                  <p:stCondLst>
                                    <p:cond delay="0"/>
                                  </p:stCondLst>
                                  <p:childTnLst>
                                    <p:set>
                                      <p:cBhvr>
                                        <p:cTn id="21" dur="1" fill="hold">
                                          <p:stCondLst>
                                            <p:cond delay="0"/>
                                          </p:stCondLst>
                                        </p:cTn>
                                        <p:tgtEl>
                                          <p:spTgt spid="31747">
                                            <p:txEl>
                                              <p:pRg st="4" end="4"/>
                                            </p:txEl>
                                          </p:spTgt>
                                        </p:tgtEl>
                                        <p:attrNameLst>
                                          <p:attrName>style.visibility</p:attrName>
                                        </p:attrNameLst>
                                      </p:cBhvr>
                                      <p:to>
                                        <p:strVal val="visible"/>
                                      </p:to>
                                    </p:set>
                                    <p:animEffect transition="in" filter="strips(downLeft)">
                                      <p:cBhvr>
                                        <p:cTn id="22" dur="500"/>
                                        <p:tgtEl>
                                          <p:spTgt spid="31747">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12" fill="hold" grpId="0" nodeType="clickEffect">
                                  <p:stCondLst>
                                    <p:cond delay="0"/>
                                  </p:stCondLst>
                                  <p:childTnLst>
                                    <p:set>
                                      <p:cBhvr>
                                        <p:cTn id="26" dur="1" fill="hold">
                                          <p:stCondLst>
                                            <p:cond delay="0"/>
                                          </p:stCondLst>
                                        </p:cTn>
                                        <p:tgtEl>
                                          <p:spTgt spid="31747">
                                            <p:txEl>
                                              <p:pRg st="6" end="6"/>
                                            </p:txEl>
                                          </p:spTgt>
                                        </p:tgtEl>
                                        <p:attrNameLst>
                                          <p:attrName>style.visibility</p:attrName>
                                        </p:attrNameLst>
                                      </p:cBhvr>
                                      <p:to>
                                        <p:strVal val="visible"/>
                                      </p:to>
                                    </p:set>
                                    <p:animEffect transition="in" filter="strips(downLeft)">
                                      <p:cBhvr>
                                        <p:cTn id="27" dur="500"/>
                                        <p:tgtEl>
                                          <p:spTgt spid="31747">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12" fill="hold" grpId="0" nodeType="clickEffect">
                                  <p:stCondLst>
                                    <p:cond delay="0"/>
                                  </p:stCondLst>
                                  <p:childTnLst>
                                    <p:set>
                                      <p:cBhvr>
                                        <p:cTn id="31" dur="1" fill="hold">
                                          <p:stCondLst>
                                            <p:cond delay="0"/>
                                          </p:stCondLst>
                                        </p:cTn>
                                        <p:tgtEl>
                                          <p:spTgt spid="31747">
                                            <p:txEl>
                                              <p:pRg st="8" end="8"/>
                                            </p:txEl>
                                          </p:spTgt>
                                        </p:tgtEl>
                                        <p:attrNameLst>
                                          <p:attrName>style.visibility</p:attrName>
                                        </p:attrNameLst>
                                      </p:cBhvr>
                                      <p:to>
                                        <p:strVal val="visible"/>
                                      </p:to>
                                    </p:set>
                                    <p:animEffect transition="in" filter="strips(downLeft)">
                                      <p:cBhvr>
                                        <p:cTn id="32" dur="500"/>
                                        <p:tgtEl>
                                          <p:spTgt spid="3174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noChangeArrowheads="1"/>
          </p:cNvSpPr>
          <p:nvPr>
            <p:ph type="title"/>
          </p:nvPr>
        </p:nvSpPr>
        <p:spPr>
          <a:xfrm>
            <a:off x="530087" y="208722"/>
            <a:ext cx="10363200" cy="609600"/>
          </a:xfrm>
        </p:spPr>
        <p:txBody>
          <a:bodyPr>
            <a:normAutofit/>
          </a:bodyPr>
          <a:lstStyle/>
          <a:p>
            <a:r>
              <a:rPr lang="en-GB" altLang="en-US" sz="3200" b="1" dirty="0">
                <a:solidFill>
                  <a:srgbClr val="0070C0"/>
                </a:solidFill>
              </a:rPr>
              <a:t>Adenovirus respiratory infections</a:t>
            </a:r>
          </a:p>
        </p:txBody>
      </p:sp>
      <p:sp>
        <p:nvSpPr>
          <p:cNvPr id="46083" name="Content Placeholder 2"/>
          <p:cNvSpPr>
            <a:spLocks noGrp="1" noChangeArrowheads="1"/>
          </p:cNvSpPr>
          <p:nvPr>
            <p:ph idx="1"/>
          </p:nvPr>
        </p:nvSpPr>
        <p:spPr>
          <a:xfrm>
            <a:off x="530087" y="1066800"/>
            <a:ext cx="10566400" cy="5791200"/>
          </a:xfrm>
        </p:spPr>
        <p:txBody>
          <a:bodyPr/>
          <a:lstStyle/>
          <a:p>
            <a:pPr>
              <a:buFontTx/>
              <a:buNone/>
            </a:pPr>
            <a:r>
              <a:rPr lang="en-GB" altLang="en-US" sz="2800" dirty="0">
                <a:solidFill>
                  <a:srgbClr val="7030A0"/>
                </a:solidFill>
              </a:rPr>
              <a:t>1. </a:t>
            </a:r>
            <a:r>
              <a:rPr lang="en-GB" altLang="en-US" sz="2800" dirty="0"/>
              <a:t>subclinical.</a:t>
            </a:r>
          </a:p>
          <a:p>
            <a:pPr>
              <a:buFontTx/>
              <a:buNone/>
            </a:pPr>
            <a:r>
              <a:rPr lang="en-GB" altLang="en-US" sz="2800" dirty="0"/>
              <a:t>2. mild upper respiratory tract infections (URTI):</a:t>
            </a:r>
          </a:p>
          <a:p>
            <a:r>
              <a:rPr lang="en-GB" altLang="en-US" sz="2400" dirty="0"/>
              <a:t>Fever, runny nose wheezy chest and cough.</a:t>
            </a:r>
          </a:p>
          <a:p>
            <a:r>
              <a:rPr lang="en-GB" altLang="en-US" sz="2400" dirty="0"/>
              <a:t>Pharyngitis, tonsillitis and conjunctivitis.</a:t>
            </a:r>
          </a:p>
          <a:p>
            <a:r>
              <a:rPr lang="en-GB" altLang="en-US" sz="2400" dirty="0"/>
              <a:t>Majority are due to types 1-7.</a:t>
            </a:r>
          </a:p>
          <a:p>
            <a:r>
              <a:rPr lang="en-GB" altLang="en-US" sz="2400" dirty="0"/>
              <a:t>Usually mild but may progress to a serious Lower resp. Tract infections.</a:t>
            </a:r>
          </a:p>
          <a:p>
            <a:pPr>
              <a:buFontTx/>
              <a:buNone/>
            </a:pPr>
            <a:r>
              <a:rPr lang="en-GB" altLang="en-US" sz="2800" dirty="0"/>
              <a:t>3. lower resp. Tract infections (LRTI):</a:t>
            </a:r>
          </a:p>
          <a:p>
            <a:r>
              <a:rPr lang="en-GB" altLang="en-US" sz="2400" dirty="0"/>
              <a:t>Fever, shortness of breath (SOB), cough and wheezing.</a:t>
            </a:r>
          </a:p>
          <a:p>
            <a:r>
              <a:rPr lang="en-GB" altLang="en-US" sz="2400" dirty="0"/>
              <a:t>Can be fatal particularly in children.</a:t>
            </a:r>
          </a:p>
          <a:p>
            <a:r>
              <a:rPr lang="en-GB" altLang="en-US" sz="2400" dirty="0"/>
              <a:t>can be associated with increased WBC count and C-reactive protein (CRP).</a:t>
            </a:r>
          </a:p>
          <a:p>
            <a:endParaRPr lang="en-GB" altLang="en-US" sz="2400" dirty="0">
              <a:solidFill>
                <a:srgbClr val="7030A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608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46083">
                                            <p:txEl>
                                              <p:pRg st="0" end="0"/>
                                            </p:txEl>
                                          </p:spTgt>
                                        </p:tgtEl>
                                        <p:attrNameLst>
                                          <p:attrName>style.visibility</p:attrName>
                                        </p:attrNameLst>
                                      </p:cBhvr>
                                      <p:to>
                                        <p:strVal val="visible"/>
                                      </p:to>
                                    </p:set>
                                    <p:animEffect transition="in" filter="fade">
                                      <p:cBhvr>
                                        <p:cTn id="11" dur="500"/>
                                        <p:tgtEl>
                                          <p:spTgt spid="4608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46083">
                                            <p:txEl>
                                              <p:pRg st="1" end="1"/>
                                            </p:txEl>
                                          </p:spTgt>
                                        </p:tgtEl>
                                        <p:attrNameLst>
                                          <p:attrName>style.visibility</p:attrName>
                                        </p:attrNameLst>
                                      </p:cBhvr>
                                      <p:to>
                                        <p:strVal val="visible"/>
                                      </p:to>
                                    </p:set>
                                    <p:animEffect transition="in" filter="fade">
                                      <p:cBhvr>
                                        <p:cTn id="16" dur="500"/>
                                        <p:tgtEl>
                                          <p:spTgt spid="4608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46083">
                                            <p:txEl>
                                              <p:pRg st="2" end="2"/>
                                            </p:txEl>
                                          </p:spTgt>
                                        </p:tgtEl>
                                        <p:attrNameLst>
                                          <p:attrName>style.visibility</p:attrName>
                                        </p:attrNameLst>
                                      </p:cBhvr>
                                      <p:to>
                                        <p:strVal val="visible"/>
                                      </p:to>
                                    </p:set>
                                    <p:animEffect transition="in" filter="fade">
                                      <p:cBhvr>
                                        <p:cTn id="21" dur="500"/>
                                        <p:tgtEl>
                                          <p:spTgt spid="4608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46083">
                                            <p:txEl>
                                              <p:pRg st="3" end="3"/>
                                            </p:txEl>
                                          </p:spTgt>
                                        </p:tgtEl>
                                        <p:attrNameLst>
                                          <p:attrName>style.visibility</p:attrName>
                                        </p:attrNameLst>
                                      </p:cBhvr>
                                      <p:to>
                                        <p:strVal val="visible"/>
                                      </p:to>
                                    </p:set>
                                    <p:animEffect transition="in" filter="fade">
                                      <p:cBhvr>
                                        <p:cTn id="26" dur="500"/>
                                        <p:tgtEl>
                                          <p:spTgt spid="4608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46083">
                                            <p:txEl>
                                              <p:pRg st="4" end="4"/>
                                            </p:txEl>
                                          </p:spTgt>
                                        </p:tgtEl>
                                        <p:attrNameLst>
                                          <p:attrName>style.visibility</p:attrName>
                                        </p:attrNameLst>
                                      </p:cBhvr>
                                      <p:to>
                                        <p:strVal val="visible"/>
                                      </p:to>
                                    </p:set>
                                    <p:animEffect transition="in" filter="fade">
                                      <p:cBhvr>
                                        <p:cTn id="31" dur="500"/>
                                        <p:tgtEl>
                                          <p:spTgt spid="4608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46083">
                                            <p:txEl>
                                              <p:pRg st="5" end="5"/>
                                            </p:txEl>
                                          </p:spTgt>
                                        </p:tgtEl>
                                        <p:attrNameLst>
                                          <p:attrName>style.visibility</p:attrName>
                                        </p:attrNameLst>
                                      </p:cBhvr>
                                      <p:to>
                                        <p:strVal val="visible"/>
                                      </p:to>
                                    </p:set>
                                    <p:animEffect transition="in" filter="fade">
                                      <p:cBhvr>
                                        <p:cTn id="36" dur="500"/>
                                        <p:tgtEl>
                                          <p:spTgt spid="46083">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46083">
                                            <p:txEl>
                                              <p:pRg st="6" end="6"/>
                                            </p:txEl>
                                          </p:spTgt>
                                        </p:tgtEl>
                                        <p:attrNameLst>
                                          <p:attrName>style.visibility</p:attrName>
                                        </p:attrNameLst>
                                      </p:cBhvr>
                                      <p:to>
                                        <p:strVal val="visible"/>
                                      </p:to>
                                    </p:set>
                                    <p:animEffect transition="in" filter="fade">
                                      <p:cBhvr>
                                        <p:cTn id="41" dur="500"/>
                                        <p:tgtEl>
                                          <p:spTgt spid="46083">
                                            <p:txEl>
                                              <p:pRg st="6" end="6"/>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46083">
                                            <p:txEl>
                                              <p:pRg st="7" end="7"/>
                                            </p:txEl>
                                          </p:spTgt>
                                        </p:tgtEl>
                                        <p:attrNameLst>
                                          <p:attrName>style.visibility</p:attrName>
                                        </p:attrNameLst>
                                      </p:cBhvr>
                                      <p:to>
                                        <p:strVal val="visible"/>
                                      </p:to>
                                    </p:set>
                                    <p:animEffect transition="in" filter="fade">
                                      <p:cBhvr>
                                        <p:cTn id="46" dur="500"/>
                                        <p:tgtEl>
                                          <p:spTgt spid="46083">
                                            <p:txEl>
                                              <p:pRg st="7" end="7"/>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46083">
                                            <p:txEl>
                                              <p:pRg st="8" end="8"/>
                                            </p:txEl>
                                          </p:spTgt>
                                        </p:tgtEl>
                                        <p:attrNameLst>
                                          <p:attrName>style.visibility</p:attrName>
                                        </p:attrNameLst>
                                      </p:cBhvr>
                                      <p:to>
                                        <p:strVal val="visible"/>
                                      </p:to>
                                    </p:set>
                                    <p:animEffect transition="in" filter="fade">
                                      <p:cBhvr>
                                        <p:cTn id="51" dur="500"/>
                                        <p:tgtEl>
                                          <p:spTgt spid="46083">
                                            <p:txEl>
                                              <p:pRg st="8" end="8"/>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grpId="0" nodeType="clickEffect">
                                  <p:stCondLst>
                                    <p:cond delay="0"/>
                                  </p:stCondLst>
                                  <p:childTnLst>
                                    <p:set>
                                      <p:cBhvr>
                                        <p:cTn id="55" dur="1" fill="hold">
                                          <p:stCondLst>
                                            <p:cond delay="0"/>
                                          </p:stCondLst>
                                        </p:cTn>
                                        <p:tgtEl>
                                          <p:spTgt spid="46083">
                                            <p:txEl>
                                              <p:pRg st="9" end="9"/>
                                            </p:txEl>
                                          </p:spTgt>
                                        </p:tgtEl>
                                        <p:attrNameLst>
                                          <p:attrName>style.visibility</p:attrName>
                                        </p:attrNameLst>
                                      </p:cBhvr>
                                      <p:to>
                                        <p:strVal val="visible"/>
                                      </p:to>
                                    </p:set>
                                    <p:animEffect transition="in" filter="fade">
                                      <p:cBhvr>
                                        <p:cTn id="56" dur="500"/>
                                        <p:tgtEl>
                                          <p:spTgt spid="4608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2" grpId="0"/>
      <p:bldP spid="4608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noChangeArrowheads="1"/>
          </p:cNvSpPr>
          <p:nvPr>
            <p:ph type="title"/>
          </p:nvPr>
        </p:nvSpPr>
        <p:spPr>
          <a:xfrm>
            <a:off x="914400" y="609600"/>
            <a:ext cx="10363200" cy="762000"/>
          </a:xfrm>
        </p:spPr>
        <p:txBody>
          <a:bodyPr/>
          <a:lstStyle/>
          <a:p>
            <a:r>
              <a:rPr lang="en-GB" altLang="en-US" sz="3200" dirty="0"/>
              <a:t>Diagnosis</a:t>
            </a:r>
          </a:p>
        </p:txBody>
      </p:sp>
      <p:sp>
        <p:nvSpPr>
          <p:cNvPr id="48131" name="Content Placeholder 3"/>
          <p:cNvSpPr>
            <a:spLocks noGrp="1" noChangeArrowheads="1"/>
          </p:cNvSpPr>
          <p:nvPr>
            <p:ph idx="1"/>
          </p:nvPr>
        </p:nvSpPr>
        <p:spPr>
          <a:xfrm>
            <a:off x="914400" y="1295400"/>
            <a:ext cx="10363200" cy="4800600"/>
          </a:xfrm>
        </p:spPr>
        <p:txBody>
          <a:bodyPr/>
          <a:lstStyle/>
          <a:p>
            <a:r>
              <a:rPr lang="en-GB" altLang="en-US" sz="2600" dirty="0"/>
              <a:t>Electron microscope: Can not detect the serotype.</a:t>
            </a:r>
          </a:p>
          <a:p>
            <a:r>
              <a:rPr lang="en-GB" altLang="en-US" sz="2600" dirty="0"/>
              <a:t>Virus antigen detection in nasopharyngeal aspirates or stool using ELISA.</a:t>
            </a:r>
          </a:p>
          <a:p>
            <a:r>
              <a:rPr lang="en-GB" altLang="en-US" sz="2600" dirty="0"/>
              <a:t>Culture: speed of isolation can provide a pointer to the clinical significant, if &gt; days, then unlikely to be significant.</a:t>
            </a:r>
          </a:p>
          <a:p>
            <a:r>
              <a:rPr lang="en-GB" altLang="en-US" sz="2600" dirty="0"/>
              <a:t>Serology: detection of 4 fold increase in the antibodies.</a:t>
            </a:r>
          </a:p>
          <a:p>
            <a:r>
              <a:rPr lang="en-GB" altLang="en-US" sz="2600" dirty="0"/>
              <a:t>PCR: Sensitive, single or part of a multiplex PCR for most respiratory viruses.</a:t>
            </a:r>
          </a:p>
        </p:txBody>
      </p:sp>
      <p:sp>
        <p:nvSpPr>
          <p:cNvPr id="4" name="Title 1">
            <a:extLst>
              <a:ext uri="{FF2B5EF4-FFF2-40B4-BE49-F238E27FC236}">
                <a16:creationId xmlns:a16="http://schemas.microsoft.com/office/drawing/2014/main" id="{DDB1A055-76B8-4EC5-9908-F145A17721B4}"/>
              </a:ext>
            </a:extLst>
          </p:cNvPr>
          <p:cNvSpPr txBox="1">
            <a:spLocks noChangeArrowheads="1"/>
          </p:cNvSpPr>
          <p:nvPr/>
        </p:nvSpPr>
        <p:spPr>
          <a:xfrm>
            <a:off x="530087" y="208722"/>
            <a:ext cx="10363200" cy="609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altLang="en-US" sz="3200" b="1" dirty="0">
                <a:solidFill>
                  <a:srgbClr val="0070C0"/>
                </a:solidFill>
              </a:rPr>
              <a:t>Adenovirus respiratory infections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813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48131">
                                            <p:txEl>
                                              <p:pRg st="0" end="0"/>
                                            </p:txEl>
                                          </p:spTgt>
                                        </p:tgtEl>
                                        <p:attrNameLst>
                                          <p:attrName>style.visibility</p:attrName>
                                        </p:attrNameLst>
                                      </p:cBhvr>
                                      <p:to>
                                        <p:strVal val="visible"/>
                                      </p:to>
                                    </p:set>
                                    <p:animEffect transition="in" filter="fade">
                                      <p:cBhvr>
                                        <p:cTn id="11" dur="500"/>
                                        <p:tgtEl>
                                          <p:spTgt spid="48131">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48131">
                                            <p:txEl>
                                              <p:pRg st="1" end="1"/>
                                            </p:txEl>
                                          </p:spTgt>
                                        </p:tgtEl>
                                        <p:attrNameLst>
                                          <p:attrName>style.visibility</p:attrName>
                                        </p:attrNameLst>
                                      </p:cBhvr>
                                      <p:to>
                                        <p:strVal val="visible"/>
                                      </p:to>
                                    </p:set>
                                    <p:animEffect transition="in" filter="fade">
                                      <p:cBhvr>
                                        <p:cTn id="16" dur="500"/>
                                        <p:tgtEl>
                                          <p:spTgt spid="48131">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48131">
                                            <p:txEl>
                                              <p:pRg st="2" end="2"/>
                                            </p:txEl>
                                          </p:spTgt>
                                        </p:tgtEl>
                                        <p:attrNameLst>
                                          <p:attrName>style.visibility</p:attrName>
                                        </p:attrNameLst>
                                      </p:cBhvr>
                                      <p:to>
                                        <p:strVal val="visible"/>
                                      </p:to>
                                    </p:set>
                                    <p:animEffect transition="in" filter="fade">
                                      <p:cBhvr>
                                        <p:cTn id="21" dur="500"/>
                                        <p:tgtEl>
                                          <p:spTgt spid="48131">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48131">
                                            <p:txEl>
                                              <p:pRg st="3" end="3"/>
                                            </p:txEl>
                                          </p:spTgt>
                                        </p:tgtEl>
                                        <p:attrNameLst>
                                          <p:attrName>style.visibility</p:attrName>
                                        </p:attrNameLst>
                                      </p:cBhvr>
                                      <p:to>
                                        <p:strVal val="visible"/>
                                      </p:to>
                                    </p:set>
                                    <p:animEffect transition="in" filter="fade">
                                      <p:cBhvr>
                                        <p:cTn id="26" dur="500"/>
                                        <p:tgtEl>
                                          <p:spTgt spid="48131">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48131">
                                            <p:txEl>
                                              <p:pRg st="4" end="4"/>
                                            </p:txEl>
                                          </p:spTgt>
                                        </p:tgtEl>
                                        <p:attrNameLst>
                                          <p:attrName>style.visibility</p:attrName>
                                        </p:attrNameLst>
                                      </p:cBhvr>
                                      <p:to>
                                        <p:strVal val="visible"/>
                                      </p:to>
                                    </p:set>
                                    <p:animEffect transition="in" filter="fade">
                                      <p:cBhvr>
                                        <p:cTn id="31" dur="500"/>
                                        <p:tgtEl>
                                          <p:spTgt spid="4813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0" grpId="0"/>
      <p:bldP spid="48131"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Content Placeholder 3"/>
          <p:cNvSpPr>
            <a:spLocks noGrp="1" noChangeArrowheads="1"/>
          </p:cNvSpPr>
          <p:nvPr>
            <p:ph idx="1"/>
          </p:nvPr>
        </p:nvSpPr>
        <p:spPr>
          <a:xfrm>
            <a:off x="675862" y="1046921"/>
            <a:ext cx="10363200" cy="5029200"/>
          </a:xfrm>
        </p:spPr>
        <p:txBody>
          <a:bodyPr/>
          <a:lstStyle/>
          <a:p>
            <a:pPr marL="0" indent="0" algn="just">
              <a:buNone/>
            </a:pPr>
            <a:r>
              <a:rPr lang="en-GB" altLang="en-US" sz="2800" dirty="0"/>
              <a:t>Treatment:</a:t>
            </a:r>
          </a:p>
          <a:p>
            <a:pPr algn="just"/>
            <a:r>
              <a:rPr lang="en-GB" altLang="en-US" sz="2400" dirty="0"/>
              <a:t>Infections are usually not life threatening in immunocompetent and no treatment required apart from symptomatic treatment.</a:t>
            </a:r>
          </a:p>
          <a:p>
            <a:pPr algn="just"/>
            <a:r>
              <a:rPr lang="en-GB" altLang="en-US" sz="2400" dirty="0"/>
              <a:t>No antiviral available or licensed.</a:t>
            </a:r>
          </a:p>
          <a:p>
            <a:pPr algn="just"/>
            <a:endParaRPr lang="en-GB" altLang="en-US" sz="2400" dirty="0"/>
          </a:p>
          <a:p>
            <a:pPr marL="0" indent="0" algn="just">
              <a:buNone/>
            </a:pPr>
            <a:r>
              <a:rPr lang="en-GB" altLang="en-US" sz="2800" dirty="0"/>
              <a:t>Prevention:</a:t>
            </a:r>
          </a:p>
          <a:p>
            <a:pPr algn="just"/>
            <a:r>
              <a:rPr lang="en-GB" altLang="en-US" sz="2400" dirty="0"/>
              <a:t>Vaccine is not usually necessary as most infections are not serious, Nevertheless;</a:t>
            </a:r>
          </a:p>
          <a:p>
            <a:pPr algn="just">
              <a:buFontTx/>
              <a:buNone/>
            </a:pPr>
            <a:r>
              <a:rPr lang="en-GB" altLang="en-US" sz="2400" dirty="0"/>
              <a:t>A vaccine is available for military people and not the civilians.</a:t>
            </a:r>
          </a:p>
          <a:p>
            <a:pPr algn="just">
              <a:buFontTx/>
              <a:buNone/>
            </a:pPr>
            <a:r>
              <a:rPr lang="en-GB" altLang="en-US" sz="2400" dirty="0"/>
              <a:t>The vaccine is given orally and it contains 3 serotypes, 4, 7 and 21.</a:t>
            </a:r>
          </a:p>
          <a:p>
            <a:pPr algn="just"/>
            <a:endParaRPr lang="en-GB" altLang="en-US" sz="2400" dirty="0"/>
          </a:p>
        </p:txBody>
      </p:sp>
      <p:sp>
        <p:nvSpPr>
          <p:cNvPr id="4" name="Title 1">
            <a:extLst>
              <a:ext uri="{FF2B5EF4-FFF2-40B4-BE49-F238E27FC236}">
                <a16:creationId xmlns:a16="http://schemas.microsoft.com/office/drawing/2014/main" id="{584AF36D-2014-48C7-BCC9-75210E8625CC}"/>
              </a:ext>
            </a:extLst>
          </p:cNvPr>
          <p:cNvSpPr txBox="1">
            <a:spLocks noChangeArrowheads="1"/>
          </p:cNvSpPr>
          <p:nvPr/>
        </p:nvSpPr>
        <p:spPr>
          <a:xfrm>
            <a:off x="530087" y="208722"/>
            <a:ext cx="10363200" cy="609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altLang="en-US" sz="3200" b="1" dirty="0">
                <a:solidFill>
                  <a:srgbClr val="0070C0"/>
                </a:solidFill>
              </a:rPr>
              <a:t>Adenovirus respiratory infections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0179">
                                            <p:txEl>
                                              <p:pRg st="0" end="0"/>
                                            </p:txEl>
                                          </p:spTgt>
                                        </p:tgtEl>
                                        <p:attrNameLst>
                                          <p:attrName>style.visibility</p:attrName>
                                        </p:attrNameLst>
                                      </p:cBhvr>
                                      <p:to>
                                        <p:strVal val="visible"/>
                                      </p:to>
                                    </p:set>
                                    <p:animEffect transition="in" filter="fade">
                                      <p:cBhvr>
                                        <p:cTn id="7" dur="500"/>
                                        <p:tgtEl>
                                          <p:spTgt spid="501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0179">
                                            <p:txEl>
                                              <p:pRg st="1" end="1"/>
                                            </p:txEl>
                                          </p:spTgt>
                                        </p:tgtEl>
                                        <p:attrNameLst>
                                          <p:attrName>style.visibility</p:attrName>
                                        </p:attrNameLst>
                                      </p:cBhvr>
                                      <p:to>
                                        <p:strVal val="visible"/>
                                      </p:to>
                                    </p:set>
                                    <p:animEffect transition="in" filter="fade">
                                      <p:cBhvr>
                                        <p:cTn id="12" dur="500"/>
                                        <p:tgtEl>
                                          <p:spTgt spid="5017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0179">
                                            <p:txEl>
                                              <p:pRg st="2" end="2"/>
                                            </p:txEl>
                                          </p:spTgt>
                                        </p:tgtEl>
                                        <p:attrNameLst>
                                          <p:attrName>style.visibility</p:attrName>
                                        </p:attrNameLst>
                                      </p:cBhvr>
                                      <p:to>
                                        <p:strVal val="visible"/>
                                      </p:to>
                                    </p:set>
                                    <p:animEffect transition="in" filter="fade">
                                      <p:cBhvr>
                                        <p:cTn id="17" dur="500"/>
                                        <p:tgtEl>
                                          <p:spTgt spid="5017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0179">
                                            <p:txEl>
                                              <p:pRg st="4" end="4"/>
                                            </p:txEl>
                                          </p:spTgt>
                                        </p:tgtEl>
                                        <p:attrNameLst>
                                          <p:attrName>style.visibility</p:attrName>
                                        </p:attrNameLst>
                                      </p:cBhvr>
                                      <p:to>
                                        <p:strVal val="visible"/>
                                      </p:to>
                                    </p:set>
                                    <p:animEffect transition="in" filter="fade">
                                      <p:cBhvr>
                                        <p:cTn id="22" dur="500"/>
                                        <p:tgtEl>
                                          <p:spTgt spid="50179">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0179">
                                            <p:txEl>
                                              <p:pRg st="5" end="5"/>
                                            </p:txEl>
                                          </p:spTgt>
                                        </p:tgtEl>
                                        <p:attrNameLst>
                                          <p:attrName>style.visibility</p:attrName>
                                        </p:attrNameLst>
                                      </p:cBhvr>
                                      <p:to>
                                        <p:strVal val="visible"/>
                                      </p:to>
                                    </p:set>
                                    <p:animEffect transition="in" filter="fade">
                                      <p:cBhvr>
                                        <p:cTn id="27" dur="500"/>
                                        <p:tgtEl>
                                          <p:spTgt spid="50179">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0179">
                                            <p:txEl>
                                              <p:pRg st="6" end="6"/>
                                            </p:txEl>
                                          </p:spTgt>
                                        </p:tgtEl>
                                        <p:attrNameLst>
                                          <p:attrName>style.visibility</p:attrName>
                                        </p:attrNameLst>
                                      </p:cBhvr>
                                      <p:to>
                                        <p:strVal val="visible"/>
                                      </p:to>
                                    </p:set>
                                    <p:animEffect transition="in" filter="fade">
                                      <p:cBhvr>
                                        <p:cTn id="32" dur="500"/>
                                        <p:tgtEl>
                                          <p:spTgt spid="50179">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50179">
                                            <p:txEl>
                                              <p:pRg st="7" end="7"/>
                                            </p:txEl>
                                          </p:spTgt>
                                        </p:tgtEl>
                                        <p:attrNameLst>
                                          <p:attrName>style.visibility</p:attrName>
                                        </p:attrNameLst>
                                      </p:cBhvr>
                                      <p:to>
                                        <p:strVal val="visible"/>
                                      </p:to>
                                    </p:set>
                                    <p:animEffect transition="in" filter="fade">
                                      <p:cBhvr>
                                        <p:cTn id="37" dur="500"/>
                                        <p:tgtEl>
                                          <p:spTgt spid="5017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9"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noChangeArrowheads="1"/>
          </p:cNvSpPr>
          <p:nvPr>
            <p:ph type="title"/>
          </p:nvPr>
        </p:nvSpPr>
        <p:spPr>
          <a:xfrm>
            <a:off x="693530" y="294861"/>
            <a:ext cx="10363200" cy="990600"/>
          </a:xfrm>
        </p:spPr>
        <p:txBody>
          <a:bodyPr>
            <a:normAutofit/>
          </a:bodyPr>
          <a:lstStyle/>
          <a:p>
            <a:r>
              <a:rPr lang="en-GB" altLang="en-US" sz="3600" b="1" dirty="0">
                <a:solidFill>
                  <a:srgbClr val="0070C0"/>
                </a:solidFill>
              </a:rPr>
              <a:t>Rhinovirus/clinically</a:t>
            </a:r>
          </a:p>
        </p:txBody>
      </p:sp>
      <p:sp>
        <p:nvSpPr>
          <p:cNvPr id="54275" name="Content Placeholder 2"/>
          <p:cNvSpPr>
            <a:spLocks noGrp="1" noChangeArrowheads="1"/>
          </p:cNvSpPr>
          <p:nvPr>
            <p:ph idx="1"/>
          </p:nvPr>
        </p:nvSpPr>
        <p:spPr>
          <a:xfrm>
            <a:off x="914400" y="1371600"/>
            <a:ext cx="10363200" cy="5029200"/>
          </a:xfrm>
        </p:spPr>
        <p:txBody>
          <a:bodyPr>
            <a:normAutofit fontScale="92500" lnSpcReduction="10000"/>
          </a:bodyPr>
          <a:lstStyle/>
          <a:p>
            <a:r>
              <a:rPr lang="en-GB" altLang="en-US" sz="2800" dirty="0"/>
              <a:t>Common in preschool children and adults.</a:t>
            </a:r>
          </a:p>
          <a:p>
            <a:endParaRPr lang="en-GB" altLang="en-US" sz="2800" dirty="0"/>
          </a:p>
          <a:p>
            <a:r>
              <a:rPr lang="en-GB" altLang="en-US" dirty="0"/>
              <a:t>It causes nearly one third of all common colds</a:t>
            </a:r>
          </a:p>
          <a:p>
            <a:endParaRPr lang="en-GB" altLang="en-US" dirty="0"/>
          </a:p>
          <a:p>
            <a:r>
              <a:rPr lang="en-GB" altLang="en-US" sz="2800" dirty="0"/>
              <a:t>Found all over the year but more in Winter.</a:t>
            </a:r>
          </a:p>
          <a:p>
            <a:endParaRPr lang="en-GB" altLang="en-US" sz="2800" dirty="0"/>
          </a:p>
          <a:p>
            <a:r>
              <a:rPr lang="en-GB" altLang="en-US" sz="2800" dirty="0"/>
              <a:t>Signs and symptoms (S &amp; S): ‘common cold</a:t>
            </a:r>
          </a:p>
          <a:p>
            <a:endParaRPr lang="en-GB" altLang="en-US" sz="2800" dirty="0"/>
          </a:p>
          <a:p>
            <a:r>
              <a:rPr lang="en-GB" altLang="en-US" sz="2800" dirty="0"/>
              <a:t>S&amp;S may stay for 1-2 weeks</a:t>
            </a:r>
          </a:p>
          <a:p>
            <a:endParaRPr lang="en-GB" altLang="en-US" sz="2400" dirty="0"/>
          </a:p>
          <a:p>
            <a:r>
              <a:rPr lang="en-GB" altLang="en-US" sz="2800" dirty="0"/>
              <a:t>Complications as sinusitis and otitis media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427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427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427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427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4275">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4275">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427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4" grpId="0"/>
      <p:bldP spid="54275"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noChangeArrowheads="1"/>
          </p:cNvSpPr>
          <p:nvPr>
            <p:ph type="title"/>
          </p:nvPr>
        </p:nvSpPr>
        <p:spPr>
          <a:xfrm>
            <a:off x="812800" y="457200"/>
            <a:ext cx="10363200" cy="990600"/>
          </a:xfrm>
        </p:spPr>
        <p:txBody>
          <a:bodyPr>
            <a:normAutofit/>
          </a:bodyPr>
          <a:lstStyle/>
          <a:p>
            <a:r>
              <a:rPr lang="en-GB" altLang="en-US" sz="3200" b="1" dirty="0"/>
              <a:t>Diagnosis, treatment and prevention.</a:t>
            </a:r>
          </a:p>
        </p:txBody>
      </p:sp>
      <p:sp>
        <p:nvSpPr>
          <p:cNvPr id="56323" name="Content Placeholder 2"/>
          <p:cNvSpPr>
            <a:spLocks noGrp="1" noChangeArrowheads="1"/>
          </p:cNvSpPr>
          <p:nvPr>
            <p:ph idx="1"/>
          </p:nvPr>
        </p:nvSpPr>
        <p:spPr>
          <a:xfrm>
            <a:off x="914400" y="1600200"/>
            <a:ext cx="10363200" cy="4800600"/>
          </a:xfrm>
        </p:spPr>
        <p:txBody>
          <a:bodyPr/>
          <a:lstStyle/>
          <a:p>
            <a:r>
              <a:rPr lang="en-GB" altLang="en-US" sz="2800" dirty="0"/>
              <a:t>Diagnosis: not usually attempted but can be carried out by culture or PCR (single or Multiplex).</a:t>
            </a:r>
          </a:p>
          <a:p>
            <a:r>
              <a:rPr lang="en-GB" altLang="en-US" sz="2800" dirty="0"/>
              <a:t>No specific treatment.</a:t>
            </a:r>
          </a:p>
          <a:p>
            <a:r>
              <a:rPr lang="en-GB" altLang="en-US" sz="2800" dirty="0"/>
              <a:t>No specific vaccine: many </a:t>
            </a:r>
            <a:r>
              <a:rPr lang="en-GB" altLang="en-US" sz="2800" dirty="0" err="1"/>
              <a:t>sertypes</a:t>
            </a:r>
            <a:r>
              <a:rPr lang="en-GB" altLang="en-US" sz="2800" dirty="0"/>
              <a:t>.</a:t>
            </a:r>
          </a:p>
          <a:p>
            <a:endParaRPr lang="en-GB" alt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63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632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632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632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2" grpId="0"/>
      <p:bldP spid="5632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2331720" y="350520"/>
            <a:ext cx="7674280" cy="707886"/>
          </a:xfrm>
          <a:prstGeom prst="rect">
            <a:avLst/>
          </a:prstGeom>
          <a:noFill/>
        </p:spPr>
        <p:txBody>
          <a:bodyPr wrap="none" rtlCol="1">
            <a:spAutoFit/>
          </a:bodyPr>
          <a:lstStyle/>
          <a:p>
            <a:r>
              <a:rPr lang="en-US" sz="4000" b="1" dirty="0" smtClean="0">
                <a:solidFill>
                  <a:srgbClr val="FF0000"/>
                </a:solidFill>
              </a:rPr>
              <a:t>Bacterial  Bronchitis vs. Pneumonia</a:t>
            </a:r>
            <a:endParaRPr lang="ar-SA" sz="4000" b="1" dirty="0">
              <a:solidFill>
                <a:srgbClr val="FF0000"/>
              </a:solidFill>
            </a:endParaRPr>
          </a:p>
        </p:txBody>
      </p:sp>
      <p:pic>
        <p:nvPicPr>
          <p:cNvPr id="1027" name="Picture 3"/>
          <p:cNvPicPr>
            <a:picLocks noChangeAspect="1" noChangeArrowheads="1"/>
          </p:cNvPicPr>
          <p:nvPr/>
        </p:nvPicPr>
        <p:blipFill>
          <a:blip r:embed="rId2" cstate="print"/>
          <a:srcRect/>
          <a:stretch>
            <a:fillRect/>
          </a:stretch>
        </p:blipFill>
        <p:spPr bwMode="auto">
          <a:xfrm>
            <a:off x="6239828" y="1310641"/>
            <a:ext cx="3400425" cy="4506278"/>
          </a:xfrm>
          <a:prstGeom prst="rect">
            <a:avLst/>
          </a:prstGeom>
          <a:noFill/>
          <a:ln w="9525">
            <a:noFill/>
            <a:miter lim="800000"/>
            <a:headEnd/>
            <a:tailEnd/>
          </a:ln>
        </p:spPr>
      </p:pic>
      <p:pic>
        <p:nvPicPr>
          <p:cNvPr id="1028" name="Picture 4"/>
          <p:cNvPicPr>
            <a:picLocks noChangeAspect="1" noChangeArrowheads="1"/>
          </p:cNvPicPr>
          <p:nvPr/>
        </p:nvPicPr>
        <p:blipFill>
          <a:blip r:embed="rId3" cstate="print"/>
          <a:srcRect/>
          <a:stretch>
            <a:fillRect/>
          </a:stretch>
        </p:blipFill>
        <p:spPr bwMode="auto">
          <a:xfrm>
            <a:off x="2816543" y="1158240"/>
            <a:ext cx="3419475" cy="4678680"/>
          </a:xfrm>
          <a:prstGeom prst="rect">
            <a:avLst/>
          </a:prstGeom>
          <a:noFill/>
          <a:ln w="9525">
            <a:noFill/>
            <a:miter lim="800000"/>
            <a:headEnd/>
            <a:tailEnd/>
          </a:ln>
        </p:spPr>
      </p:pic>
    </p:spTree>
    <p:extLst>
      <p:ext uri="{BB962C8B-B14F-4D97-AF65-F5344CB8AC3E}">
        <p14:creationId xmlns:p14="http://schemas.microsoft.com/office/powerpoint/2010/main" val="3037750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down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1027"/>
                                        </p:tgtEl>
                                        <p:attrNameLst>
                                          <p:attrName>style.visibility</p:attrName>
                                        </p:attrNameLst>
                                      </p:cBhvr>
                                      <p:to>
                                        <p:strVal val="visible"/>
                                      </p:to>
                                    </p:set>
                                    <p:animEffect transition="in" filter="strips(downLeft)">
                                      <p:cBhvr>
                                        <p:cTn id="12" dur="500"/>
                                        <p:tgtEl>
                                          <p:spTgt spid="1027"/>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nodeType="clickEffect">
                                  <p:stCondLst>
                                    <p:cond delay="0"/>
                                  </p:stCondLst>
                                  <p:childTnLst>
                                    <p:set>
                                      <p:cBhvr>
                                        <p:cTn id="16" dur="1" fill="hold">
                                          <p:stCondLst>
                                            <p:cond delay="0"/>
                                          </p:stCondLst>
                                        </p:cTn>
                                        <p:tgtEl>
                                          <p:spTgt spid="1028"/>
                                        </p:tgtEl>
                                        <p:attrNameLst>
                                          <p:attrName>style.visibility</p:attrName>
                                        </p:attrNameLst>
                                      </p:cBhvr>
                                      <p:to>
                                        <p:strVal val="visible"/>
                                      </p:to>
                                    </p:set>
                                    <p:animEffect transition="in" filter="strips(downLeft)">
                                      <p:cBhvr>
                                        <p:cTn id="17" dur="500"/>
                                        <p:tgtEl>
                                          <p:spTgt spid="10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ars.els-cdn.com/content/image/1-s2.0-S1074761320302120-gr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0454" y="235902"/>
            <a:ext cx="9628505" cy="63495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411570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noChangeArrowheads="1"/>
          </p:cNvSpPr>
          <p:nvPr>
            <p:ph type="title"/>
          </p:nvPr>
        </p:nvSpPr>
        <p:spPr>
          <a:xfrm>
            <a:off x="371062" y="135835"/>
            <a:ext cx="4479234" cy="762000"/>
          </a:xfrm>
        </p:spPr>
        <p:txBody>
          <a:bodyPr>
            <a:normAutofit/>
          </a:bodyPr>
          <a:lstStyle/>
          <a:p>
            <a:r>
              <a:rPr lang="en-US" altLang="en-US" sz="3600" b="1" dirty="0">
                <a:solidFill>
                  <a:srgbClr val="FF0000"/>
                </a:solidFill>
              </a:rPr>
              <a:t>Family </a:t>
            </a:r>
            <a:r>
              <a:rPr lang="en-US" altLang="en-US" sz="3600" b="1" i="1" dirty="0" err="1">
                <a:solidFill>
                  <a:srgbClr val="FF0000"/>
                </a:solidFill>
              </a:rPr>
              <a:t>Paramyxoviridae</a:t>
            </a:r>
            <a:endParaRPr lang="en-GB" altLang="en-US" sz="3600" dirty="0">
              <a:solidFill>
                <a:srgbClr val="FF0000"/>
              </a:solidFill>
            </a:endParaRPr>
          </a:p>
        </p:txBody>
      </p:sp>
      <p:sp>
        <p:nvSpPr>
          <p:cNvPr id="3" name="Content Placeholder 2"/>
          <p:cNvSpPr>
            <a:spLocks noGrp="1"/>
          </p:cNvSpPr>
          <p:nvPr>
            <p:ph idx="1"/>
          </p:nvPr>
        </p:nvSpPr>
        <p:spPr>
          <a:xfrm>
            <a:off x="574261" y="1013792"/>
            <a:ext cx="10363200" cy="5257800"/>
          </a:xfrm>
        </p:spPr>
        <p:txBody>
          <a:bodyPr>
            <a:normAutofit/>
          </a:bodyPr>
          <a:lstStyle/>
          <a:p>
            <a:pPr marL="457200" indent="-457200">
              <a:buClr>
                <a:srgbClr val="FF3399"/>
              </a:buClr>
              <a:buFontTx/>
              <a:buNone/>
              <a:defRPr/>
            </a:pPr>
            <a:r>
              <a:rPr lang="en-US" sz="2400" b="1" u="sng" dirty="0">
                <a:solidFill>
                  <a:srgbClr val="002060"/>
                </a:solidFill>
              </a:rPr>
              <a:t>Genus </a:t>
            </a:r>
            <a:r>
              <a:rPr lang="en-US" sz="2400" b="1" i="1" u="sng" dirty="0">
                <a:solidFill>
                  <a:srgbClr val="002060"/>
                </a:solidFill>
              </a:rPr>
              <a:t>Paramyxovirus</a:t>
            </a:r>
          </a:p>
          <a:p>
            <a:pPr>
              <a:buClr>
                <a:srgbClr val="FF3399"/>
              </a:buClr>
              <a:buFontTx/>
              <a:buNone/>
              <a:defRPr/>
            </a:pPr>
            <a:r>
              <a:rPr lang="en-US" sz="2400" b="1" i="1" dirty="0"/>
              <a:t>1. </a:t>
            </a:r>
            <a:r>
              <a:rPr lang="en-US" sz="2400" b="1" i="1" dirty="0" err="1"/>
              <a:t>Paramyxovirus</a:t>
            </a:r>
            <a:endParaRPr lang="en-US" sz="2400" b="1" i="1" dirty="0"/>
          </a:p>
          <a:p>
            <a:pPr>
              <a:buClr>
                <a:srgbClr val="FF3399"/>
              </a:buClr>
              <a:buFontTx/>
              <a:buNone/>
              <a:defRPr/>
            </a:pPr>
            <a:r>
              <a:rPr lang="en-US" sz="2400" i="1" dirty="0"/>
              <a:t>A. </a:t>
            </a:r>
            <a:r>
              <a:rPr lang="en-US" sz="2400" i="1" dirty="0" err="1"/>
              <a:t>Parainfluenza</a:t>
            </a:r>
            <a:r>
              <a:rPr lang="en-US" sz="2400" i="1" dirty="0"/>
              <a:t> viruses type 1, 3</a:t>
            </a:r>
          </a:p>
          <a:p>
            <a:pPr>
              <a:buClr>
                <a:srgbClr val="FF3399"/>
              </a:buClr>
              <a:buNone/>
              <a:defRPr/>
            </a:pPr>
            <a:r>
              <a:rPr lang="en-US" sz="2400" i="1" dirty="0"/>
              <a:t>B. Parainfluenza viruses type 2, 4a, 4b</a:t>
            </a:r>
          </a:p>
          <a:p>
            <a:pPr>
              <a:buClr>
                <a:srgbClr val="FF3399"/>
              </a:buClr>
              <a:buFontTx/>
              <a:buNone/>
              <a:defRPr/>
            </a:pPr>
            <a:endParaRPr lang="en-US" sz="2400" i="1" dirty="0"/>
          </a:p>
          <a:p>
            <a:pPr>
              <a:buClr>
                <a:srgbClr val="FF3399"/>
              </a:buClr>
              <a:buFontTx/>
              <a:buNone/>
              <a:defRPr/>
            </a:pPr>
            <a:r>
              <a:rPr lang="en-US" sz="2400" b="1" u="sng" dirty="0">
                <a:solidFill>
                  <a:srgbClr val="002060"/>
                </a:solidFill>
              </a:rPr>
              <a:t>Genus </a:t>
            </a:r>
            <a:r>
              <a:rPr lang="en-US" sz="2400" b="1" i="1" u="sng" dirty="0" err="1">
                <a:solidFill>
                  <a:srgbClr val="002060"/>
                </a:solidFill>
              </a:rPr>
              <a:t>Pneumovirus</a:t>
            </a:r>
            <a:endParaRPr lang="en-US" sz="2400" b="1" i="1" u="sng" dirty="0">
              <a:solidFill>
                <a:srgbClr val="002060"/>
              </a:solidFill>
            </a:endParaRPr>
          </a:p>
          <a:p>
            <a:pPr>
              <a:buClr>
                <a:srgbClr val="FF3399"/>
              </a:buClr>
              <a:buFontTx/>
              <a:buNone/>
              <a:defRPr/>
            </a:pPr>
            <a:r>
              <a:rPr lang="en-US" sz="2400" dirty="0">
                <a:solidFill>
                  <a:srgbClr val="7030A0"/>
                </a:solidFill>
              </a:rPr>
              <a:t>1. Respiratory syncytial virus (RSV)</a:t>
            </a:r>
          </a:p>
          <a:p>
            <a:pPr>
              <a:buClr>
                <a:srgbClr val="FF3399"/>
              </a:buClr>
              <a:buFontTx/>
              <a:buNone/>
              <a:defRPr/>
            </a:pPr>
            <a:r>
              <a:rPr lang="en-US" sz="2400" i="1" dirty="0">
                <a:solidFill>
                  <a:srgbClr val="7030A0"/>
                </a:solidFill>
              </a:rPr>
              <a:t>2. Human Metapneumovirus (</a:t>
            </a:r>
            <a:r>
              <a:rPr lang="en-US" sz="2400" i="1" dirty="0" err="1">
                <a:solidFill>
                  <a:srgbClr val="7030A0"/>
                </a:solidFill>
              </a:rPr>
              <a:t>hMPV</a:t>
            </a:r>
            <a:r>
              <a:rPr lang="en-US" sz="2400" i="1" dirty="0">
                <a:solidFill>
                  <a:srgbClr val="7030A0"/>
                </a:solidFill>
              </a:rPr>
              <a:t>)</a:t>
            </a:r>
            <a:endParaRPr lang="en-GB" sz="2400" dirty="0">
              <a:solidFill>
                <a:srgbClr val="7030A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170"/>
                                        </p:tgtEl>
                                        <p:attrNameLst>
                                          <p:attrName>style.visibility</p:attrName>
                                        </p:attrNameLst>
                                      </p:cBhvr>
                                      <p:to>
                                        <p:strVal val="visible"/>
                                      </p:to>
                                    </p:set>
                                    <p:anim calcmode="lin" valueType="num">
                                      <p:cBhvr additive="base">
                                        <p:cTn id="7" dur="500" fill="hold"/>
                                        <p:tgtEl>
                                          <p:spTgt spid="7170"/>
                                        </p:tgtEl>
                                        <p:attrNameLst>
                                          <p:attrName>ppt_x</p:attrName>
                                        </p:attrNameLst>
                                      </p:cBhvr>
                                      <p:tavLst>
                                        <p:tav tm="0">
                                          <p:val>
                                            <p:strVal val="#ppt_x"/>
                                          </p:val>
                                        </p:tav>
                                        <p:tav tm="100000">
                                          <p:val>
                                            <p:strVal val="#ppt_x"/>
                                          </p:val>
                                        </p:tav>
                                      </p:tavLst>
                                    </p:anim>
                                    <p:anim calcmode="lin" valueType="num">
                                      <p:cBhvr additive="base">
                                        <p:cTn id="8" dur="500" fill="hold"/>
                                        <p:tgtEl>
                                          <p:spTgt spid="717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500"/>
                                        <p:tgtEl>
                                          <p:spTgt spid="3">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Effect transition="in" filter="fade">
                                      <p:cBhvr>
                                        <p:cTn id="33" dur="500"/>
                                        <p:tgtEl>
                                          <p:spTgt spid="3">
                                            <p:txEl>
                                              <p:pRg st="5" end="5"/>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3">
                                            <p:txEl>
                                              <p:pRg st="6" end="6"/>
                                            </p:txEl>
                                          </p:spTgt>
                                        </p:tgtEl>
                                        <p:attrNameLst>
                                          <p:attrName>style.visibility</p:attrName>
                                        </p:attrNameLst>
                                      </p:cBhvr>
                                      <p:to>
                                        <p:strVal val="visible"/>
                                      </p:to>
                                    </p:set>
                                    <p:animEffect transition="in" filter="fade">
                                      <p:cBhvr>
                                        <p:cTn id="38" dur="500"/>
                                        <p:tgtEl>
                                          <p:spTgt spid="3">
                                            <p:txEl>
                                              <p:pRg st="6" end="6"/>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Effect transition="in" filter="fade">
                                      <p:cBhvr>
                                        <p:cTn id="43"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noChangeArrowheads="1"/>
          </p:cNvSpPr>
          <p:nvPr>
            <p:ph type="title"/>
          </p:nvPr>
        </p:nvSpPr>
        <p:spPr>
          <a:xfrm>
            <a:off x="686904" y="99391"/>
            <a:ext cx="4826000" cy="762000"/>
          </a:xfrm>
        </p:spPr>
        <p:txBody>
          <a:bodyPr>
            <a:normAutofit/>
          </a:bodyPr>
          <a:lstStyle/>
          <a:p>
            <a:r>
              <a:rPr lang="en-US" altLang="en-US" sz="3600" b="1" dirty="0">
                <a:solidFill>
                  <a:srgbClr val="FF0000"/>
                </a:solidFill>
              </a:rPr>
              <a:t>Major</a:t>
            </a:r>
            <a:r>
              <a:rPr lang="en-US" altLang="en-US" sz="3600" b="1" dirty="0"/>
              <a:t> Respiratory </a:t>
            </a:r>
            <a:r>
              <a:rPr lang="en-US" altLang="en-US" sz="3600" b="1" dirty="0">
                <a:solidFill>
                  <a:srgbClr val="00B050"/>
                </a:solidFill>
              </a:rPr>
              <a:t>Viruses</a:t>
            </a:r>
            <a:endParaRPr lang="en-GB" altLang="en-US" sz="3200" b="1" dirty="0">
              <a:solidFill>
                <a:srgbClr val="00B050"/>
              </a:solidFill>
            </a:endParaRPr>
          </a:p>
        </p:txBody>
      </p:sp>
      <p:sp>
        <p:nvSpPr>
          <p:cNvPr id="9219" name="Content Placeholder 2"/>
          <p:cNvSpPr>
            <a:spLocks noGrp="1" noChangeArrowheads="1"/>
          </p:cNvSpPr>
          <p:nvPr>
            <p:ph idx="1"/>
          </p:nvPr>
        </p:nvSpPr>
        <p:spPr>
          <a:xfrm>
            <a:off x="527878" y="1017932"/>
            <a:ext cx="11044997" cy="5282856"/>
          </a:xfrm>
        </p:spPr>
        <p:txBody>
          <a:bodyPr>
            <a:noAutofit/>
          </a:bodyPr>
          <a:lstStyle/>
          <a:p>
            <a:pPr algn="just">
              <a:buFontTx/>
              <a:buNone/>
            </a:pPr>
            <a:r>
              <a:rPr lang="en-US" altLang="en-US" sz="3200" dirty="0"/>
              <a:t>1. paramyxoviruses: -ss RNA, </a:t>
            </a:r>
            <a:r>
              <a:rPr lang="en-US" altLang="en-US" sz="3200" dirty="0" smtClean="0"/>
              <a:t>non-segmented, </a:t>
            </a:r>
            <a:r>
              <a:rPr lang="en-US" altLang="en-US" sz="3200" dirty="0"/>
              <a:t>enveloped.</a:t>
            </a:r>
          </a:p>
          <a:p>
            <a:pPr algn="just">
              <a:buFontTx/>
              <a:buNone/>
            </a:pPr>
            <a:r>
              <a:rPr lang="en-US" altLang="en-US" sz="3200" b="1" dirty="0">
                <a:solidFill>
                  <a:srgbClr val="C00000"/>
                </a:solidFill>
              </a:rPr>
              <a:t>2. Adenovirus: </a:t>
            </a:r>
            <a:r>
              <a:rPr lang="en-US" altLang="en-US" sz="3200" b="1" dirty="0" smtClean="0">
                <a:solidFill>
                  <a:srgbClr val="C00000"/>
                </a:solidFill>
              </a:rPr>
              <a:t>double-stranded </a:t>
            </a:r>
            <a:r>
              <a:rPr lang="en-US" altLang="en-US" sz="3200" b="1" dirty="0">
                <a:solidFill>
                  <a:srgbClr val="C00000"/>
                </a:solidFill>
              </a:rPr>
              <a:t>(ds) linear DNA, nonenveloped.</a:t>
            </a:r>
          </a:p>
          <a:p>
            <a:pPr algn="just">
              <a:buFontTx/>
              <a:buNone/>
            </a:pPr>
            <a:r>
              <a:rPr lang="en-US" altLang="en-US" sz="3200" dirty="0"/>
              <a:t>3. Rhinoviruses: belong to </a:t>
            </a:r>
            <a:r>
              <a:rPr lang="en-US" altLang="en-US" sz="3200" dirty="0" smtClean="0"/>
              <a:t>Picornaviruses </a:t>
            </a:r>
            <a:r>
              <a:rPr lang="en-US" altLang="en-US" sz="3200" dirty="0"/>
              <a:t>which are +ss RNA, </a:t>
            </a:r>
            <a:r>
              <a:rPr lang="en-US" altLang="en-US" sz="3200" dirty="0" err="1" smtClean="0"/>
              <a:t>nonsegmented</a:t>
            </a:r>
            <a:r>
              <a:rPr lang="en-US" altLang="en-US" sz="3200" dirty="0" smtClean="0"/>
              <a:t>, non-enveloped </a:t>
            </a:r>
            <a:r>
              <a:rPr lang="en-US" altLang="en-US" sz="3200" dirty="0"/>
              <a:t>viruses.</a:t>
            </a:r>
          </a:p>
          <a:p>
            <a:pPr algn="just">
              <a:buFontTx/>
              <a:buNone/>
            </a:pPr>
            <a:r>
              <a:rPr lang="en-US" altLang="en-US" sz="3200" dirty="0"/>
              <a:t>4. Coronaviruses: </a:t>
            </a:r>
            <a:r>
              <a:rPr lang="en-US" altLang="en-US" sz="3200" dirty="0" smtClean="0"/>
              <a:t>including </a:t>
            </a:r>
            <a:r>
              <a:rPr lang="en-US" altLang="en-US" sz="3200" dirty="0"/>
              <a:t>Coronavirus and SARS </a:t>
            </a:r>
            <a:r>
              <a:rPr lang="en-US" altLang="en-US" sz="3200" dirty="0" smtClean="0"/>
              <a:t>are </a:t>
            </a:r>
            <a:r>
              <a:rPr lang="en-US" altLang="en-US" sz="3200" dirty="0"/>
              <a:t>+ss RNA enveloped viruses.</a:t>
            </a:r>
          </a:p>
          <a:p>
            <a:pPr algn="just">
              <a:buFontTx/>
              <a:buNone/>
            </a:pPr>
            <a:endParaRPr lang="en-US" altLang="en-US" sz="3200" dirty="0"/>
          </a:p>
          <a:p>
            <a:pPr algn="just">
              <a:buFontTx/>
              <a:buNone/>
            </a:pPr>
            <a:endParaRPr lang="en-US" altLang="en-US" sz="3200" dirty="0"/>
          </a:p>
          <a:p>
            <a:pPr algn="just">
              <a:buFontTx/>
              <a:buNone/>
            </a:pPr>
            <a:endParaRPr lang="en-GB" altLang="en-US"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21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21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noChangeArrowheads="1"/>
          </p:cNvSpPr>
          <p:nvPr>
            <p:ph type="title"/>
          </p:nvPr>
        </p:nvSpPr>
        <p:spPr>
          <a:xfrm>
            <a:off x="914400" y="145774"/>
            <a:ext cx="10681252" cy="762000"/>
          </a:xfrm>
          <a:solidFill>
            <a:schemeClr val="bg1">
              <a:lumMod val="95000"/>
            </a:schemeClr>
          </a:solidFill>
        </p:spPr>
        <p:txBody>
          <a:bodyPr>
            <a:normAutofit/>
          </a:bodyPr>
          <a:lstStyle/>
          <a:p>
            <a:pPr algn="ctr"/>
            <a:r>
              <a:rPr lang="en-GB" altLang="en-US" sz="3600" b="1" dirty="0">
                <a:solidFill>
                  <a:srgbClr val="FF0000"/>
                </a:solidFill>
              </a:rPr>
              <a:t>Parainfluenza viruses / PIV</a:t>
            </a:r>
          </a:p>
        </p:txBody>
      </p:sp>
      <p:sp>
        <p:nvSpPr>
          <p:cNvPr id="13315" name="Content Placeholder 2"/>
          <p:cNvSpPr>
            <a:spLocks noGrp="1" noChangeArrowheads="1"/>
          </p:cNvSpPr>
          <p:nvPr>
            <p:ph idx="1"/>
          </p:nvPr>
        </p:nvSpPr>
        <p:spPr>
          <a:xfrm>
            <a:off x="914400" y="1143000"/>
            <a:ext cx="10363200" cy="5410200"/>
          </a:xfrm>
        </p:spPr>
        <p:txBody>
          <a:bodyPr>
            <a:normAutofit/>
          </a:bodyPr>
          <a:lstStyle/>
          <a:p>
            <a:pPr>
              <a:buClr>
                <a:srgbClr val="FF3399"/>
              </a:buClr>
            </a:pPr>
            <a:r>
              <a:rPr lang="en-US" altLang="en-US" sz="3200" dirty="0"/>
              <a:t>Heat </a:t>
            </a:r>
            <a:r>
              <a:rPr lang="en-US" altLang="en-US" sz="3200" dirty="0" smtClean="0"/>
              <a:t>Labile</a:t>
            </a:r>
            <a:endParaRPr lang="ar-JO" altLang="en-US" sz="3200" dirty="0" smtClean="0"/>
          </a:p>
          <a:p>
            <a:pPr>
              <a:buClr>
                <a:srgbClr val="FF3399"/>
              </a:buClr>
            </a:pPr>
            <a:r>
              <a:rPr lang="en-US" altLang="en-US" sz="3200" dirty="0" smtClean="0"/>
              <a:t>Survives </a:t>
            </a:r>
            <a:r>
              <a:rPr lang="en-US" altLang="en-US" sz="3200" dirty="0"/>
              <a:t>on surfaces for several hours</a:t>
            </a:r>
          </a:p>
          <a:p>
            <a:pPr>
              <a:buClr>
                <a:srgbClr val="FF3399"/>
              </a:buClr>
            </a:pPr>
            <a:r>
              <a:rPr lang="en-US" altLang="en-US" sz="3200" dirty="0"/>
              <a:t>Highly infectious</a:t>
            </a:r>
          </a:p>
          <a:p>
            <a:pPr>
              <a:buClr>
                <a:srgbClr val="FF3399"/>
              </a:buClr>
            </a:pPr>
            <a:r>
              <a:rPr lang="en-US" altLang="en-US" sz="3200" dirty="0"/>
              <a:t>Susceptible to destruction by soap and water, disinfectants.</a:t>
            </a:r>
          </a:p>
          <a:p>
            <a:pPr>
              <a:lnSpc>
                <a:spcPct val="110000"/>
              </a:lnSpc>
              <a:buClr>
                <a:srgbClr val="FF3399"/>
              </a:buClr>
            </a:pPr>
            <a:r>
              <a:rPr lang="en-US" altLang="en-US" sz="3200" dirty="0" smtClean="0"/>
              <a:t>Reinfections </a:t>
            </a:r>
            <a:r>
              <a:rPr lang="en-US" altLang="en-US" sz="3200" dirty="0"/>
              <a:t>occur throughout life </a:t>
            </a:r>
          </a:p>
          <a:p>
            <a:pPr>
              <a:lnSpc>
                <a:spcPct val="110000"/>
              </a:lnSpc>
              <a:buClr>
                <a:srgbClr val="FF3399"/>
              </a:buClr>
            </a:pPr>
            <a:r>
              <a:rPr lang="en-US" altLang="en-US" sz="3200" dirty="0"/>
              <a:t>Many remain asymptomatic but infective </a:t>
            </a:r>
          </a:p>
          <a:p>
            <a:pPr>
              <a:lnSpc>
                <a:spcPct val="110000"/>
              </a:lnSpc>
              <a:buClr>
                <a:srgbClr val="FF3399"/>
              </a:buClr>
            </a:pPr>
            <a:r>
              <a:rPr lang="en-US" altLang="en-US" sz="3200" dirty="0"/>
              <a:t>Viral shedding lasts for about 1 week after infection</a:t>
            </a:r>
          </a:p>
          <a:p>
            <a:pPr>
              <a:lnSpc>
                <a:spcPct val="110000"/>
              </a:lnSpc>
              <a:buClr>
                <a:srgbClr val="FF3399"/>
              </a:buClr>
            </a:pPr>
            <a:r>
              <a:rPr lang="en-US" altLang="en-US" sz="3200" dirty="0"/>
              <a:t>Prolonged viral shedding in immunocompromised </a:t>
            </a:r>
          </a:p>
          <a:p>
            <a:pPr>
              <a:buClr>
                <a:srgbClr val="FF3399"/>
              </a:buClr>
            </a:pPr>
            <a:endParaRPr lang="en-US" altLang="en-US" sz="3200" dirty="0"/>
          </a:p>
          <a:p>
            <a:pPr>
              <a:buFontTx/>
              <a:buNone/>
            </a:pPr>
            <a:endParaRPr lang="en-GB" altLang="en-US" sz="3200" baseline="-25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314"/>
                                        </p:tgtEl>
                                        <p:attrNameLst>
                                          <p:attrName>style.visibility</p:attrName>
                                        </p:attrNameLst>
                                      </p:cBhvr>
                                      <p:to>
                                        <p:strVal val="visible"/>
                                      </p:to>
                                    </p:set>
                                    <p:animEffect transition="in" filter="fade">
                                      <p:cBhvr>
                                        <p:cTn id="7" dur="500"/>
                                        <p:tgtEl>
                                          <p:spTgt spid="13314"/>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13315">
                                            <p:txEl>
                                              <p:pRg st="0" end="0"/>
                                            </p:txEl>
                                          </p:spTgt>
                                        </p:tgtEl>
                                        <p:attrNameLst>
                                          <p:attrName>style.visibility</p:attrName>
                                        </p:attrNameLst>
                                      </p:cBhvr>
                                      <p:to>
                                        <p:strVal val="visible"/>
                                      </p:to>
                                    </p:set>
                                    <p:animEffect transition="in" filter="strips(downLeft)">
                                      <p:cBhvr>
                                        <p:cTn id="12" dur="500"/>
                                        <p:tgtEl>
                                          <p:spTgt spid="1331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13315">
                                            <p:txEl>
                                              <p:pRg st="1" end="1"/>
                                            </p:txEl>
                                          </p:spTgt>
                                        </p:tgtEl>
                                        <p:attrNameLst>
                                          <p:attrName>style.visibility</p:attrName>
                                        </p:attrNameLst>
                                      </p:cBhvr>
                                      <p:to>
                                        <p:strVal val="visible"/>
                                      </p:to>
                                    </p:set>
                                    <p:animEffect transition="in" filter="strips(downLeft)">
                                      <p:cBhvr>
                                        <p:cTn id="17" dur="500"/>
                                        <p:tgtEl>
                                          <p:spTgt spid="1331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12" fill="hold" grpId="0" nodeType="clickEffect">
                                  <p:stCondLst>
                                    <p:cond delay="0"/>
                                  </p:stCondLst>
                                  <p:childTnLst>
                                    <p:set>
                                      <p:cBhvr>
                                        <p:cTn id="21" dur="1" fill="hold">
                                          <p:stCondLst>
                                            <p:cond delay="0"/>
                                          </p:stCondLst>
                                        </p:cTn>
                                        <p:tgtEl>
                                          <p:spTgt spid="13315">
                                            <p:txEl>
                                              <p:pRg st="2" end="2"/>
                                            </p:txEl>
                                          </p:spTgt>
                                        </p:tgtEl>
                                        <p:attrNameLst>
                                          <p:attrName>style.visibility</p:attrName>
                                        </p:attrNameLst>
                                      </p:cBhvr>
                                      <p:to>
                                        <p:strVal val="visible"/>
                                      </p:to>
                                    </p:set>
                                    <p:animEffect transition="in" filter="strips(downLeft)">
                                      <p:cBhvr>
                                        <p:cTn id="22" dur="500"/>
                                        <p:tgtEl>
                                          <p:spTgt spid="1331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12" fill="hold" grpId="0" nodeType="clickEffect">
                                  <p:stCondLst>
                                    <p:cond delay="0"/>
                                  </p:stCondLst>
                                  <p:childTnLst>
                                    <p:set>
                                      <p:cBhvr>
                                        <p:cTn id="26" dur="1" fill="hold">
                                          <p:stCondLst>
                                            <p:cond delay="0"/>
                                          </p:stCondLst>
                                        </p:cTn>
                                        <p:tgtEl>
                                          <p:spTgt spid="13315">
                                            <p:txEl>
                                              <p:pRg st="3" end="3"/>
                                            </p:txEl>
                                          </p:spTgt>
                                        </p:tgtEl>
                                        <p:attrNameLst>
                                          <p:attrName>style.visibility</p:attrName>
                                        </p:attrNameLst>
                                      </p:cBhvr>
                                      <p:to>
                                        <p:strVal val="visible"/>
                                      </p:to>
                                    </p:set>
                                    <p:animEffect transition="in" filter="strips(downLeft)">
                                      <p:cBhvr>
                                        <p:cTn id="27" dur="500"/>
                                        <p:tgtEl>
                                          <p:spTgt spid="1331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12" fill="hold" grpId="0" nodeType="clickEffect">
                                  <p:stCondLst>
                                    <p:cond delay="0"/>
                                  </p:stCondLst>
                                  <p:childTnLst>
                                    <p:set>
                                      <p:cBhvr>
                                        <p:cTn id="31" dur="1" fill="hold">
                                          <p:stCondLst>
                                            <p:cond delay="0"/>
                                          </p:stCondLst>
                                        </p:cTn>
                                        <p:tgtEl>
                                          <p:spTgt spid="13315">
                                            <p:txEl>
                                              <p:pRg st="4" end="4"/>
                                            </p:txEl>
                                          </p:spTgt>
                                        </p:tgtEl>
                                        <p:attrNameLst>
                                          <p:attrName>style.visibility</p:attrName>
                                        </p:attrNameLst>
                                      </p:cBhvr>
                                      <p:to>
                                        <p:strVal val="visible"/>
                                      </p:to>
                                    </p:set>
                                    <p:animEffect transition="in" filter="strips(downLeft)">
                                      <p:cBhvr>
                                        <p:cTn id="32" dur="500"/>
                                        <p:tgtEl>
                                          <p:spTgt spid="1331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8" presetClass="entr" presetSubtype="12" fill="hold" grpId="0" nodeType="clickEffect">
                                  <p:stCondLst>
                                    <p:cond delay="0"/>
                                  </p:stCondLst>
                                  <p:childTnLst>
                                    <p:set>
                                      <p:cBhvr>
                                        <p:cTn id="36" dur="1" fill="hold">
                                          <p:stCondLst>
                                            <p:cond delay="0"/>
                                          </p:stCondLst>
                                        </p:cTn>
                                        <p:tgtEl>
                                          <p:spTgt spid="13315">
                                            <p:txEl>
                                              <p:pRg st="5" end="5"/>
                                            </p:txEl>
                                          </p:spTgt>
                                        </p:tgtEl>
                                        <p:attrNameLst>
                                          <p:attrName>style.visibility</p:attrName>
                                        </p:attrNameLst>
                                      </p:cBhvr>
                                      <p:to>
                                        <p:strVal val="visible"/>
                                      </p:to>
                                    </p:set>
                                    <p:animEffect transition="in" filter="strips(downLeft)">
                                      <p:cBhvr>
                                        <p:cTn id="37" dur="500"/>
                                        <p:tgtEl>
                                          <p:spTgt spid="1331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8" presetClass="entr" presetSubtype="12" fill="hold" grpId="0" nodeType="clickEffect">
                                  <p:stCondLst>
                                    <p:cond delay="0"/>
                                  </p:stCondLst>
                                  <p:childTnLst>
                                    <p:set>
                                      <p:cBhvr>
                                        <p:cTn id="41" dur="1" fill="hold">
                                          <p:stCondLst>
                                            <p:cond delay="0"/>
                                          </p:stCondLst>
                                        </p:cTn>
                                        <p:tgtEl>
                                          <p:spTgt spid="13315">
                                            <p:txEl>
                                              <p:pRg st="6" end="6"/>
                                            </p:txEl>
                                          </p:spTgt>
                                        </p:tgtEl>
                                        <p:attrNameLst>
                                          <p:attrName>style.visibility</p:attrName>
                                        </p:attrNameLst>
                                      </p:cBhvr>
                                      <p:to>
                                        <p:strVal val="visible"/>
                                      </p:to>
                                    </p:set>
                                    <p:animEffect transition="in" filter="strips(downLeft)">
                                      <p:cBhvr>
                                        <p:cTn id="42" dur="500"/>
                                        <p:tgtEl>
                                          <p:spTgt spid="13315">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8" presetClass="entr" presetSubtype="12" fill="hold" grpId="0" nodeType="clickEffect">
                                  <p:stCondLst>
                                    <p:cond delay="0"/>
                                  </p:stCondLst>
                                  <p:childTnLst>
                                    <p:set>
                                      <p:cBhvr>
                                        <p:cTn id="46" dur="1" fill="hold">
                                          <p:stCondLst>
                                            <p:cond delay="0"/>
                                          </p:stCondLst>
                                        </p:cTn>
                                        <p:tgtEl>
                                          <p:spTgt spid="13315">
                                            <p:txEl>
                                              <p:pRg st="7" end="7"/>
                                            </p:txEl>
                                          </p:spTgt>
                                        </p:tgtEl>
                                        <p:attrNameLst>
                                          <p:attrName>style.visibility</p:attrName>
                                        </p:attrNameLst>
                                      </p:cBhvr>
                                      <p:to>
                                        <p:strVal val="visible"/>
                                      </p:to>
                                    </p:set>
                                    <p:animEffect transition="in" filter="strips(downLeft)">
                                      <p:cBhvr>
                                        <p:cTn id="47" dur="500"/>
                                        <p:tgtEl>
                                          <p:spTgt spid="1331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animBg="1"/>
      <p:bldP spid="1331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noChangeArrowheads="1"/>
          </p:cNvSpPr>
          <p:nvPr>
            <p:ph type="title"/>
          </p:nvPr>
        </p:nvSpPr>
        <p:spPr>
          <a:xfrm>
            <a:off x="503583" y="1129748"/>
            <a:ext cx="10363200" cy="381000"/>
          </a:xfrm>
        </p:spPr>
        <p:txBody>
          <a:bodyPr>
            <a:noAutofit/>
          </a:bodyPr>
          <a:lstStyle/>
          <a:p>
            <a:r>
              <a:rPr lang="en-GB" altLang="en-US" sz="3200" b="1" dirty="0" smtClean="0">
                <a:solidFill>
                  <a:srgbClr val="7030A0"/>
                </a:solidFill>
              </a:rPr>
              <a:t>Clinically</a:t>
            </a:r>
            <a:endParaRPr lang="en-GB" altLang="en-US" sz="3200" b="1" dirty="0">
              <a:solidFill>
                <a:srgbClr val="7030A0"/>
              </a:solidFill>
            </a:endParaRPr>
          </a:p>
        </p:txBody>
      </p:sp>
      <p:sp>
        <p:nvSpPr>
          <p:cNvPr id="15363" name="Content Placeholder 2"/>
          <p:cNvSpPr>
            <a:spLocks noGrp="1" noChangeArrowheads="1"/>
          </p:cNvSpPr>
          <p:nvPr>
            <p:ph idx="1"/>
          </p:nvPr>
        </p:nvSpPr>
        <p:spPr>
          <a:xfrm>
            <a:off x="503583" y="1732722"/>
            <a:ext cx="10363200" cy="4876800"/>
          </a:xfrm>
        </p:spPr>
        <p:txBody>
          <a:bodyPr>
            <a:noAutofit/>
          </a:bodyPr>
          <a:lstStyle/>
          <a:p>
            <a:pPr algn="just"/>
            <a:r>
              <a:rPr lang="en-GB" altLang="en-US" dirty="0" smtClean="0"/>
              <a:t>Wide </a:t>
            </a:r>
            <a:r>
              <a:rPr lang="en-GB" altLang="en-US" dirty="0"/>
              <a:t>spectrum from asymptomatic, common cold to severe Lower resp. </a:t>
            </a:r>
            <a:r>
              <a:rPr lang="en-GB" altLang="en-US" dirty="0" smtClean="0"/>
              <a:t>tract infections.</a:t>
            </a:r>
            <a:endParaRPr lang="en-GB" altLang="en-US" dirty="0"/>
          </a:p>
          <a:p>
            <a:pPr marL="0" indent="0" algn="just">
              <a:buNone/>
            </a:pPr>
            <a:r>
              <a:rPr lang="en-GB" altLang="en-US" dirty="0"/>
              <a:t>1. common cold: sore throat, hoarseness, </a:t>
            </a:r>
            <a:r>
              <a:rPr lang="en-GB" altLang="en-US" dirty="0" smtClean="0"/>
              <a:t>cough, </a:t>
            </a:r>
            <a:r>
              <a:rPr lang="en-GB" altLang="en-US" dirty="0"/>
              <a:t>and sometimes mild fever.</a:t>
            </a:r>
          </a:p>
          <a:p>
            <a:pPr marL="0" indent="0" algn="just">
              <a:buNone/>
            </a:pPr>
            <a:r>
              <a:rPr lang="en-GB" altLang="en-US" dirty="0"/>
              <a:t>2. Croup (acute laryngotracheobronchitis):</a:t>
            </a:r>
          </a:p>
          <a:p>
            <a:pPr lvl="1" algn="just">
              <a:lnSpc>
                <a:spcPct val="120000"/>
              </a:lnSpc>
              <a:buClr>
                <a:srgbClr val="FF3399"/>
              </a:buClr>
            </a:pPr>
            <a:r>
              <a:rPr lang="en-US" altLang="en-US" dirty="0"/>
              <a:t>Age:- typically &lt;6 years of age including infants</a:t>
            </a:r>
          </a:p>
          <a:p>
            <a:pPr lvl="1" algn="just">
              <a:lnSpc>
                <a:spcPct val="120000"/>
              </a:lnSpc>
              <a:buClr>
                <a:srgbClr val="FF3399"/>
              </a:buClr>
            </a:pPr>
            <a:r>
              <a:rPr lang="en-US" altLang="en-US" dirty="0"/>
              <a:t>Involvement of the larynx, subglottic </a:t>
            </a:r>
            <a:r>
              <a:rPr lang="en-US" altLang="en-US" dirty="0" smtClean="0"/>
              <a:t>area, </a:t>
            </a:r>
            <a:r>
              <a:rPr lang="en-US" altLang="en-US" dirty="0"/>
              <a:t>and trachea</a:t>
            </a:r>
          </a:p>
          <a:p>
            <a:pPr lvl="1" algn="just">
              <a:lnSpc>
                <a:spcPct val="120000"/>
              </a:lnSpc>
              <a:buClr>
                <a:srgbClr val="FF3399"/>
              </a:buClr>
            </a:pPr>
            <a:r>
              <a:rPr lang="en-US" altLang="en-US" dirty="0"/>
              <a:t>Clinical features:- fever, cough, hoarseness, stridor</a:t>
            </a:r>
          </a:p>
          <a:p>
            <a:pPr lvl="1" algn="just">
              <a:lnSpc>
                <a:spcPct val="120000"/>
              </a:lnSpc>
              <a:buClr>
                <a:srgbClr val="FF3399"/>
              </a:buClr>
            </a:pPr>
            <a:r>
              <a:rPr lang="en-US" altLang="en-US" dirty="0"/>
              <a:t>May cause cyanosis and resp. distress mandating </a:t>
            </a:r>
            <a:r>
              <a:rPr lang="en-US" altLang="en-US" dirty="0" err="1"/>
              <a:t>tracheostomy</a:t>
            </a:r>
            <a:r>
              <a:rPr lang="en-US" altLang="en-US" sz="2800" dirty="0"/>
              <a:t>.</a:t>
            </a:r>
          </a:p>
        </p:txBody>
      </p:sp>
      <p:sp>
        <p:nvSpPr>
          <p:cNvPr id="4" name="Title 1">
            <a:extLst>
              <a:ext uri="{FF2B5EF4-FFF2-40B4-BE49-F238E27FC236}">
                <a16:creationId xmlns:a16="http://schemas.microsoft.com/office/drawing/2014/main" id="{F18C3404-BDA1-4501-B16A-51A87C76498E}"/>
              </a:ext>
            </a:extLst>
          </p:cNvPr>
          <p:cNvSpPr txBox="1">
            <a:spLocks noChangeArrowheads="1"/>
          </p:cNvSpPr>
          <p:nvPr/>
        </p:nvSpPr>
        <p:spPr>
          <a:xfrm>
            <a:off x="914400" y="145774"/>
            <a:ext cx="10681252" cy="762000"/>
          </a:xfrm>
          <a:prstGeom prst="rect">
            <a:avLst/>
          </a:prstGeom>
          <a:solidFill>
            <a:schemeClr val="bg1">
              <a:lumMod val="95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altLang="en-US" sz="3600" b="1">
                <a:solidFill>
                  <a:srgbClr val="FF0000"/>
                </a:solidFill>
              </a:rPr>
              <a:t>Parainfluenza viruses / PIV</a:t>
            </a:r>
            <a:endParaRPr lang="en-GB" altLang="en-US" sz="36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362"/>
                                        </p:tgtEl>
                                        <p:attrNameLst>
                                          <p:attrName>style.visibility</p:attrName>
                                        </p:attrNameLst>
                                      </p:cBhvr>
                                      <p:to>
                                        <p:strVal val="visible"/>
                                      </p:to>
                                    </p:set>
                                    <p:animEffect transition="in" filter="fade">
                                      <p:cBhvr>
                                        <p:cTn id="7" dur="500"/>
                                        <p:tgtEl>
                                          <p:spTgt spid="1536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363">
                                            <p:txEl>
                                              <p:pRg st="0" end="0"/>
                                            </p:txEl>
                                          </p:spTgt>
                                        </p:tgtEl>
                                        <p:attrNameLst>
                                          <p:attrName>style.visibility</p:attrName>
                                        </p:attrNameLst>
                                      </p:cBhvr>
                                      <p:to>
                                        <p:strVal val="visible"/>
                                      </p:to>
                                    </p:set>
                                    <p:animEffect transition="in" filter="fade">
                                      <p:cBhvr>
                                        <p:cTn id="12" dur="500"/>
                                        <p:tgtEl>
                                          <p:spTgt spid="1536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5363">
                                            <p:txEl>
                                              <p:pRg st="1" end="1"/>
                                            </p:txEl>
                                          </p:spTgt>
                                        </p:tgtEl>
                                        <p:attrNameLst>
                                          <p:attrName>style.visibility</p:attrName>
                                        </p:attrNameLst>
                                      </p:cBhvr>
                                      <p:to>
                                        <p:strVal val="visible"/>
                                      </p:to>
                                    </p:set>
                                    <p:animEffect transition="in" filter="fade">
                                      <p:cBhvr>
                                        <p:cTn id="17" dur="500"/>
                                        <p:tgtEl>
                                          <p:spTgt spid="1536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5363">
                                            <p:txEl>
                                              <p:pRg st="2" end="2"/>
                                            </p:txEl>
                                          </p:spTgt>
                                        </p:tgtEl>
                                        <p:attrNameLst>
                                          <p:attrName>style.visibility</p:attrName>
                                        </p:attrNameLst>
                                      </p:cBhvr>
                                      <p:to>
                                        <p:strVal val="visible"/>
                                      </p:to>
                                    </p:set>
                                    <p:animEffect transition="in" filter="fade">
                                      <p:cBhvr>
                                        <p:cTn id="22" dur="500"/>
                                        <p:tgtEl>
                                          <p:spTgt spid="15363">
                                            <p:txEl>
                                              <p:pRg st="2" end="2"/>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5363">
                                            <p:txEl>
                                              <p:pRg st="3" end="3"/>
                                            </p:txEl>
                                          </p:spTgt>
                                        </p:tgtEl>
                                        <p:attrNameLst>
                                          <p:attrName>style.visibility</p:attrName>
                                        </p:attrNameLst>
                                      </p:cBhvr>
                                      <p:to>
                                        <p:strVal val="visible"/>
                                      </p:to>
                                    </p:set>
                                    <p:animEffect transition="in" filter="fade">
                                      <p:cBhvr>
                                        <p:cTn id="25" dur="500"/>
                                        <p:tgtEl>
                                          <p:spTgt spid="15363">
                                            <p:txEl>
                                              <p:pRg st="3" end="3"/>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5363">
                                            <p:txEl>
                                              <p:pRg st="4" end="4"/>
                                            </p:txEl>
                                          </p:spTgt>
                                        </p:tgtEl>
                                        <p:attrNameLst>
                                          <p:attrName>style.visibility</p:attrName>
                                        </p:attrNameLst>
                                      </p:cBhvr>
                                      <p:to>
                                        <p:strVal val="visible"/>
                                      </p:to>
                                    </p:set>
                                    <p:animEffect transition="in" filter="fade">
                                      <p:cBhvr>
                                        <p:cTn id="28" dur="500"/>
                                        <p:tgtEl>
                                          <p:spTgt spid="15363">
                                            <p:txEl>
                                              <p:pRg st="4" end="4"/>
                                            </p:tx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5363">
                                            <p:txEl>
                                              <p:pRg st="5" end="5"/>
                                            </p:txEl>
                                          </p:spTgt>
                                        </p:tgtEl>
                                        <p:attrNameLst>
                                          <p:attrName>style.visibility</p:attrName>
                                        </p:attrNameLst>
                                      </p:cBhvr>
                                      <p:to>
                                        <p:strVal val="visible"/>
                                      </p:to>
                                    </p:set>
                                    <p:animEffect transition="in" filter="fade">
                                      <p:cBhvr>
                                        <p:cTn id="31" dur="500"/>
                                        <p:tgtEl>
                                          <p:spTgt spid="15363">
                                            <p:txEl>
                                              <p:pRg st="5" end="5"/>
                                            </p:txEl>
                                          </p:spTgt>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5363">
                                            <p:txEl>
                                              <p:pRg st="6" end="6"/>
                                            </p:txEl>
                                          </p:spTgt>
                                        </p:tgtEl>
                                        <p:attrNameLst>
                                          <p:attrName>style.visibility</p:attrName>
                                        </p:attrNameLst>
                                      </p:cBhvr>
                                      <p:to>
                                        <p:strVal val="visible"/>
                                      </p:to>
                                    </p:set>
                                    <p:animEffect transition="in" filter="fade">
                                      <p:cBhvr>
                                        <p:cTn id="34" dur="500"/>
                                        <p:tgtEl>
                                          <p:spTgt spid="1536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P spid="1536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03A8BA-E8F4-403A-8541-F396BBB5DE9B}"/>
              </a:ext>
            </a:extLst>
          </p:cNvPr>
          <p:cNvSpPr>
            <a:spLocks noGrp="1"/>
          </p:cNvSpPr>
          <p:nvPr>
            <p:ph type="title"/>
          </p:nvPr>
        </p:nvSpPr>
        <p:spPr/>
        <p:txBody>
          <a:bodyPr/>
          <a:lstStyle/>
          <a:p>
            <a:r>
              <a:rPr lang="en-US" b="1" dirty="0">
                <a:solidFill>
                  <a:srgbClr val="00B050"/>
                </a:solidFill>
              </a:rPr>
              <a:t>Common cold </a:t>
            </a:r>
            <a:endParaRPr lang="en-US" dirty="0">
              <a:solidFill>
                <a:srgbClr val="00B050"/>
              </a:solidFill>
            </a:endParaRPr>
          </a:p>
        </p:txBody>
      </p:sp>
      <p:sp>
        <p:nvSpPr>
          <p:cNvPr id="3" name="Content Placeholder 2">
            <a:extLst>
              <a:ext uri="{FF2B5EF4-FFF2-40B4-BE49-F238E27FC236}">
                <a16:creationId xmlns:a16="http://schemas.microsoft.com/office/drawing/2014/main" id="{A8F2E286-0ED7-4B87-AAA3-984A8A5EB268}"/>
              </a:ext>
            </a:extLst>
          </p:cNvPr>
          <p:cNvSpPr>
            <a:spLocks noGrp="1"/>
          </p:cNvSpPr>
          <p:nvPr>
            <p:ph idx="1"/>
          </p:nvPr>
        </p:nvSpPr>
        <p:spPr>
          <a:xfrm>
            <a:off x="838200" y="1494320"/>
            <a:ext cx="10863470" cy="4351338"/>
          </a:xfrm>
        </p:spPr>
        <p:txBody>
          <a:bodyPr>
            <a:noAutofit/>
          </a:bodyPr>
          <a:lstStyle/>
          <a:p>
            <a:pPr algn="just"/>
            <a:r>
              <a:rPr lang="en-US" b="1" dirty="0"/>
              <a:t>Common cold (rhinitis) is a viral infection.</a:t>
            </a:r>
            <a:r>
              <a:rPr lang="en-US" dirty="0"/>
              <a:t/>
            </a:r>
            <a:br>
              <a:rPr lang="en-US" dirty="0"/>
            </a:br>
            <a:r>
              <a:rPr lang="en-US" dirty="0"/>
              <a:t>Infection of the upper respiratory tract (nose, nasopharynx and throat).</a:t>
            </a:r>
          </a:p>
          <a:p>
            <a:pPr algn="just"/>
            <a:r>
              <a:rPr lang="en-US" dirty="0"/>
              <a:t>Over 100 viruses can cause common cold.</a:t>
            </a:r>
          </a:p>
          <a:p>
            <a:pPr algn="just"/>
            <a:r>
              <a:rPr lang="en-US" dirty="0"/>
              <a:t>Preschool children are at greatest risk of frequent colds. </a:t>
            </a:r>
          </a:p>
          <a:p>
            <a:pPr algn="just"/>
            <a:r>
              <a:rPr lang="en-US" dirty="0"/>
              <a:t>Children have an average of 8 colds per year, adults 3 per year.</a:t>
            </a:r>
          </a:p>
          <a:p>
            <a:pPr algn="just"/>
            <a:r>
              <a:rPr lang="en-US" dirty="0"/>
              <a:t>Most people recover from common cold within a week or two.</a:t>
            </a:r>
          </a:p>
          <a:p>
            <a:pPr marL="0" indent="0" algn="just">
              <a:buNone/>
            </a:pPr>
            <a:r>
              <a:rPr lang="en-US" dirty="0"/>
              <a:t>Symptoms of common cold: Sore throat, runny nose, nasal congestion, sneezing, conjunctivitis (sometimes), myalgia, fatigue.</a:t>
            </a:r>
          </a:p>
          <a:p>
            <a:pPr marL="0" indent="0" algn="just">
              <a:buNone/>
            </a:pPr>
            <a:r>
              <a:rPr lang="en-US" dirty="0"/>
              <a:t>Complications: Secondary bacterial infection (otitis media and sinusitis).</a:t>
            </a:r>
          </a:p>
          <a:p>
            <a:pPr algn="just"/>
            <a:endParaRPr lang="en-US" dirty="0"/>
          </a:p>
        </p:txBody>
      </p:sp>
    </p:spTree>
    <p:extLst>
      <p:ext uri="{BB962C8B-B14F-4D97-AF65-F5344CB8AC3E}">
        <p14:creationId xmlns:p14="http://schemas.microsoft.com/office/powerpoint/2010/main" val="1035152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05D1B-DB21-48D8-9FA0-049B1EB76A2E}"/>
              </a:ext>
            </a:extLst>
          </p:cNvPr>
          <p:cNvSpPr>
            <a:spLocks noGrp="1"/>
          </p:cNvSpPr>
          <p:nvPr>
            <p:ph type="title"/>
          </p:nvPr>
        </p:nvSpPr>
        <p:spPr>
          <a:xfrm>
            <a:off x="262912" y="45277"/>
            <a:ext cx="10515600" cy="1091097"/>
          </a:xfrm>
        </p:spPr>
        <p:txBody>
          <a:bodyPr>
            <a:normAutofit/>
          </a:bodyPr>
          <a:lstStyle/>
          <a:p>
            <a:r>
              <a:rPr lang="en-US" b="1" dirty="0">
                <a:solidFill>
                  <a:srgbClr val="FF0000"/>
                </a:solidFill>
              </a:rPr>
              <a:t>Croup</a:t>
            </a:r>
            <a:endParaRPr lang="en-US" dirty="0">
              <a:solidFill>
                <a:srgbClr val="FF0000"/>
              </a:solidFill>
            </a:endParaRPr>
          </a:p>
        </p:txBody>
      </p:sp>
      <p:sp>
        <p:nvSpPr>
          <p:cNvPr id="3" name="Content Placeholder 2">
            <a:extLst>
              <a:ext uri="{FF2B5EF4-FFF2-40B4-BE49-F238E27FC236}">
                <a16:creationId xmlns:a16="http://schemas.microsoft.com/office/drawing/2014/main" id="{B1DB887E-8C0E-4C36-969F-240861FD2C50}"/>
              </a:ext>
            </a:extLst>
          </p:cNvPr>
          <p:cNvSpPr>
            <a:spLocks noGrp="1"/>
          </p:cNvSpPr>
          <p:nvPr>
            <p:ph idx="1"/>
          </p:nvPr>
        </p:nvSpPr>
        <p:spPr>
          <a:xfrm>
            <a:off x="262912" y="892108"/>
            <a:ext cx="6018617" cy="5585997"/>
          </a:xfrm>
        </p:spPr>
        <p:txBody>
          <a:bodyPr>
            <a:noAutofit/>
          </a:bodyPr>
          <a:lstStyle/>
          <a:p>
            <a:pPr marL="0" indent="0" algn="just">
              <a:buNone/>
            </a:pPr>
            <a:r>
              <a:rPr lang="en-US" sz="2000" dirty="0"/>
              <a:t> </a:t>
            </a:r>
            <a:r>
              <a:rPr lang="en-US" sz="2000" b="1" dirty="0"/>
              <a:t>Infection of the Larynx (Laryngitis), Trachea (Tracheitis) and bronchi (bronchitis):</a:t>
            </a:r>
            <a:r>
              <a:rPr lang="en-US" sz="2000" dirty="0"/>
              <a:t/>
            </a:r>
            <a:br>
              <a:rPr lang="en-US" sz="2000" dirty="0"/>
            </a:br>
            <a:r>
              <a:rPr lang="en-US" sz="2000" dirty="0"/>
              <a:t>Almost all cases are caused by viruses esp. Parainfluenza viruses.</a:t>
            </a:r>
          </a:p>
          <a:p>
            <a:pPr algn="just"/>
            <a:r>
              <a:rPr lang="en-US" sz="2000" dirty="0"/>
              <a:t>In rare cases: Staphylococcus aureus.</a:t>
            </a:r>
          </a:p>
          <a:p>
            <a:pPr algn="just"/>
            <a:r>
              <a:rPr lang="en-US" sz="2000" dirty="0"/>
              <a:t>Children have smaller airways and nonexpendable rings of trachea so </a:t>
            </a:r>
            <a:r>
              <a:rPr lang="en-US" sz="2400" b="1" u="sng" dirty="0">
                <a:solidFill>
                  <a:srgbClr val="C00000"/>
                </a:solidFill>
              </a:rPr>
              <a:t>edema</a:t>
            </a:r>
            <a:r>
              <a:rPr lang="en-US" sz="2000" dirty="0"/>
              <a:t> is more likely to cause narrowing of the lumen.</a:t>
            </a:r>
          </a:p>
          <a:p>
            <a:pPr algn="just"/>
            <a:r>
              <a:rPr lang="en-US" sz="2000" dirty="0"/>
              <a:t>Typically, mild upper R.T symptoms such as nasal discharge and dry cough are present days before signs of airway obstruction followed by sudden onset of barking cough (seal barking) and difficult respiration.</a:t>
            </a:r>
            <a:br>
              <a:rPr lang="en-US" sz="2000" dirty="0"/>
            </a:br>
            <a:endParaRPr lang="en-US" sz="2000" dirty="0"/>
          </a:p>
          <a:p>
            <a:pPr marL="0" indent="0" algn="just">
              <a:buNone/>
            </a:pPr>
            <a:r>
              <a:rPr lang="en-US" sz="2000" b="1" dirty="0"/>
              <a:t>Treatment: It is a self-limited infection resolve after 5 to 7 days</a:t>
            </a:r>
          </a:p>
          <a:p>
            <a:pPr algn="just"/>
            <a:r>
              <a:rPr lang="en-US" sz="2000" dirty="0"/>
              <a:t>No specific antiviral drug. Corticosteroids and inhaled aerosolized epinephrine can be used.</a:t>
            </a:r>
          </a:p>
          <a:p>
            <a:pPr marL="0" indent="0" algn="just">
              <a:buNone/>
            </a:pPr>
            <a:endParaRPr lang="en-US" sz="2000" dirty="0"/>
          </a:p>
        </p:txBody>
      </p:sp>
      <p:pic>
        <p:nvPicPr>
          <p:cNvPr id="3074" name="Picture 2" descr="No photo description available.">
            <a:extLst>
              <a:ext uri="{FF2B5EF4-FFF2-40B4-BE49-F238E27FC236}">
                <a16:creationId xmlns:a16="http://schemas.microsoft.com/office/drawing/2014/main" id="{6A50716E-5655-4A04-9453-68F12C03A85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28190" y="998126"/>
            <a:ext cx="5634305" cy="4723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2208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074"/>
                                        </p:tgtEl>
                                        <p:attrNameLst>
                                          <p:attrName>style.visibility</p:attrName>
                                        </p:attrNameLst>
                                      </p:cBhvr>
                                      <p:to>
                                        <p:strVal val="visible"/>
                                      </p:to>
                                    </p:set>
                                    <p:animEffect transition="in" filter="fade">
                                      <p:cBhvr>
                                        <p:cTn id="42"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9CB6EE868421141AF3DA124ACA05CBD" ma:contentTypeVersion="8" ma:contentTypeDescription="Create a new document." ma:contentTypeScope="" ma:versionID="929ac384f5ef146eab1a3c8a4ca970bd">
  <xsd:schema xmlns:xsd="http://www.w3.org/2001/XMLSchema" xmlns:xs="http://www.w3.org/2001/XMLSchema" xmlns:p="http://schemas.microsoft.com/office/2006/metadata/properties" xmlns:ns2="f1652643-4344-497e-985f-0b5b9baf27c5" targetNamespace="http://schemas.microsoft.com/office/2006/metadata/properties" ma:root="true" ma:fieldsID="d80f6876863e5c653b7acacad92d7679" ns2:_="">
    <xsd:import namespace="f1652643-4344-497e-985f-0b5b9baf27c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1652643-4344-497e-985f-0b5b9baf27c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BC0312E-03E0-4788-AC95-C5DF176F9E66}"/>
</file>

<file path=customXml/itemProps2.xml><?xml version="1.0" encoding="utf-8"?>
<ds:datastoreItem xmlns:ds="http://schemas.openxmlformats.org/officeDocument/2006/customXml" ds:itemID="{DB245EE2-6368-4BD0-AFA7-6A03BD32A26A}"/>
</file>

<file path=customXml/itemProps3.xml><?xml version="1.0" encoding="utf-8"?>
<ds:datastoreItem xmlns:ds="http://schemas.openxmlformats.org/officeDocument/2006/customXml" ds:itemID="{20EB06C7-EC50-47C9-A5AF-6E4A878F8FF1}"/>
</file>

<file path=docProps/app.xml><?xml version="1.0" encoding="utf-8"?>
<Properties xmlns="http://schemas.openxmlformats.org/officeDocument/2006/extended-properties" xmlns:vt="http://schemas.openxmlformats.org/officeDocument/2006/docPropsVTypes">
  <TotalTime>2205</TotalTime>
  <Words>1298</Words>
  <Application>Microsoft Office PowerPoint</Application>
  <PresentationFormat>Widescreen</PresentationFormat>
  <Paragraphs>228</Paragraphs>
  <Slides>26</Slides>
  <Notes>23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Albertus Extra Bold</vt:lpstr>
      <vt:lpstr>Arial</vt:lpstr>
      <vt:lpstr>Calibri</vt:lpstr>
      <vt:lpstr>Calibri Light</vt:lpstr>
      <vt:lpstr>Office Theme</vt:lpstr>
      <vt:lpstr>PowerPoint Presentation</vt:lpstr>
      <vt:lpstr>Paramyxoviruses and other respiratory viruses</vt:lpstr>
      <vt:lpstr>PowerPoint Presentation</vt:lpstr>
      <vt:lpstr>Family Paramyxoviridae</vt:lpstr>
      <vt:lpstr>Major Respiratory Viruses</vt:lpstr>
      <vt:lpstr>Parainfluenza viruses / PIV</vt:lpstr>
      <vt:lpstr>Clinically</vt:lpstr>
      <vt:lpstr>Common cold </vt:lpstr>
      <vt:lpstr>Croup</vt:lpstr>
      <vt:lpstr>PIV / Clinically</vt:lpstr>
      <vt:lpstr>Respiratory syncytial virus (RSV)</vt:lpstr>
      <vt:lpstr>Respiratory syncytial virus (RSV)</vt:lpstr>
      <vt:lpstr>PowerPoint Presentation</vt:lpstr>
      <vt:lpstr>Coronaviruses</vt:lpstr>
      <vt:lpstr>Coronaviruses</vt:lpstr>
      <vt:lpstr>Human Metapneumovirus hMPV</vt:lpstr>
      <vt:lpstr>Adenovirus/structure &amp; characteristics</vt:lpstr>
      <vt:lpstr>Adenovirus/structure &amp; characteristics</vt:lpstr>
      <vt:lpstr>PowerPoint Presentation</vt:lpstr>
      <vt:lpstr>PowerPoint Presentation</vt:lpstr>
      <vt:lpstr>Adenovirus respiratory infections</vt:lpstr>
      <vt:lpstr>Diagnosis</vt:lpstr>
      <vt:lpstr>PowerPoint Presentation</vt:lpstr>
      <vt:lpstr>Rhinovirus/clinically</vt:lpstr>
      <vt:lpstr>Diagnosis, treatment and prevention.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Admin</cp:lastModifiedBy>
  <cp:revision>128</cp:revision>
  <dcterms:created xsi:type="dcterms:W3CDTF">2022-10-15T05:01:50Z</dcterms:created>
  <dcterms:modified xsi:type="dcterms:W3CDTF">2023-10-18T08:07:59Z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0x010100A9CB6EE868421141AF3DA124ACA05CBD</vt:lpwstr>
  </property>
</Properties>
</file>