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5" r:id="rId3"/>
    <p:sldId id="288" r:id="rId4"/>
    <p:sldId id="268" r:id="rId5"/>
    <p:sldId id="267" r:id="rId6"/>
    <p:sldId id="266" r:id="rId7"/>
    <p:sldId id="271" r:id="rId8"/>
    <p:sldId id="272" r:id="rId9"/>
    <p:sldId id="273" r:id="rId10"/>
    <p:sldId id="274" r:id="rId11"/>
    <p:sldId id="287" r:id="rId12"/>
    <p:sldId id="275" r:id="rId13"/>
    <p:sldId id="281" r:id="rId14"/>
    <p:sldId id="276" r:id="rId15"/>
    <p:sldId id="277" r:id="rId16"/>
    <p:sldId id="278" r:id="rId17"/>
    <p:sldId id="279" r:id="rId18"/>
    <p:sldId id="280" r:id="rId19"/>
    <p:sldId id="282" r:id="rId20"/>
    <p:sldId id="283" r:id="rId21"/>
    <p:sldId id="258" r:id="rId22"/>
  </p:sldIdLst>
  <p:sldSz cx="9144000" cy="6858000" type="screen4x3"/>
  <p:notesSz cx="6858000" cy="9144000"/>
  <p:defaultTextStyle>
    <a:defPPr>
      <a:defRPr lang="en-A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00FF99"/>
    <a:srgbClr val="FFFF00"/>
    <a:srgbClr val="FFFF66"/>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67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heme" Target="theme/theme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408E377-B72F-3766-5CE7-801C931B84B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AU"/>
          </a:p>
        </p:txBody>
      </p:sp>
      <p:sp>
        <p:nvSpPr>
          <p:cNvPr id="5123" name="Rectangle 3">
            <a:extLst>
              <a:ext uri="{FF2B5EF4-FFF2-40B4-BE49-F238E27FC236}">
                <a16:creationId xmlns:a16="http://schemas.microsoft.com/office/drawing/2014/main" id="{3A91ABEB-043C-C5AE-95D5-3553E822EA4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AU"/>
          </a:p>
        </p:txBody>
      </p:sp>
      <p:sp>
        <p:nvSpPr>
          <p:cNvPr id="2052" name="Rectangle 4">
            <a:extLst>
              <a:ext uri="{FF2B5EF4-FFF2-40B4-BE49-F238E27FC236}">
                <a16:creationId xmlns:a16="http://schemas.microsoft.com/office/drawing/2014/main" id="{D5DCE745-A751-3C08-FD87-ACEDB6240CD8}"/>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CDECA957-1CFB-7959-C03C-4BB84D6D5BF0}"/>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5126" name="Rectangle 6">
            <a:extLst>
              <a:ext uri="{FF2B5EF4-FFF2-40B4-BE49-F238E27FC236}">
                <a16:creationId xmlns:a16="http://schemas.microsoft.com/office/drawing/2014/main" id="{713C59A8-C257-DD1E-1E86-719D6B9E72EB}"/>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AU"/>
          </a:p>
        </p:txBody>
      </p:sp>
      <p:sp>
        <p:nvSpPr>
          <p:cNvPr id="5127" name="Rectangle 7">
            <a:extLst>
              <a:ext uri="{FF2B5EF4-FFF2-40B4-BE49-F238E27FC236}">
                <a16:creationId xmlns:a16="http://schemas.microsoft.com/office/drawing/2014/main" id="{5F69642F-272E-ED11-B3B3-06B69082D87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3D46F9F9-40CE-4901-945C-5C5B8DB78301}" type="slidenum">
              <a:rPr lang="ar-SA" altLang="en-US"/>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493074BE-5270-181D-3EDB-60CB52EEEC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9F9E584-2A6F-4E6E-886F-1F915A0DBC3B}" type="slidenum">
              <a:rPr lang="ar-SA" altLang="en-US"/>
              <a:pPr>
                <a:spcBef>
                  <a:spcPct val="0"/>
                </a:spcBef>
              </a:pPr>
              <a:t>1</a:t>
            </a:fld>
            <a:endParaRPr lang="en-AU" altLang="en-US"/>
          </a:p>
        </p:txBody>
      </p:sp>
      <p:sp>
        <p:nvSpPr>
          <p:cNvPr id="4099" name="Rectangle 2">
            <a:extLst>
              <a:ext uri="{FF2B5EF4-FFF2-40B4-BE49-F238E27FC236}">
                <a16:creationId xmlns:a16="http://schemas.microsoft.com/office/drawing/2014/main" id="{01691999-7225-5EA9-2E93-C00B364A10EA}"/>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0389AB75-C332-FCDB-8B36-CC0B62133A3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6A368A08-8A3D-6E36-6DC4-44EB66AD627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2A41F9A-6C6F-49F6-BDE0-791DA9D2BC3D}" type="slidenum">
              <a:rPr lang="ar-SA" altLang="en-US"/>
              <a:pPr>
                <a:spcBef>
                  <a:spcPct val="0"/>
                </a:spcBef>
              </a:pPr>
              <a:t>10</a:t>
            </a:fld>
            <a:endParaRPr lang="en-AU" altLang="en-US"/>
          </a:p>
        </p:txBody>
      </p:sp>
      <p:sp>
        <p:nvSpPr>
          <p:cNvPr id="22531" name="Rectangle 2">
            <a:extLst>
              <a:ext uri="{FF2B5EF4-FFF2-40B4-BE49-F238E27FC236}">
                <a16:creationId xmlns:a16="http://schemas.microsoft.com/office/drawing/2014/main" id="{D546AF13-75F7-ADDD-C99F-C521EAFA7ACD}"/>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80B80073-0104-D80B-99D0-640EF81635D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B5E0582A-3B49-3DAE-0EB5-58AFEF5B609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A6BE6F3-C4DA-4286-BBB5-28FA8EE27CA1}" type="slidenum">
              <a:rPr lang="ar-SA" altLang="en-US"/>
              <a:pPr>
                <a:spcBef>
                  <a:spcPct val="0"/>
                </a:spcBef>
              </a:pPr>
              <a:t>11</a:t>
            </a:fld>
            <a:endParaRPr lang="en-AU" altLang="en-US"/>
          </a:p>
        </p:txBody>
      </p:sp>
      <p:sp>
        <p:nvSpPr>
          <p:cNvPr id="24579" name="Rectangle 2">
            <a:extLst>
              <a:ext uri="{FF2B5EF4-FFF2-40B4-BE49-F238E27FC236}">
                <a16:creationId xmlns:a16="http://schemas.microsoft.com/office/drawing/2014/main" id="{9A8F7E49-0F2A-DCC0-FC27-A2DCED5771AC}"/>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E32C047F-A808-75AD-CF4F-A6437CD2B59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B5F92285-1AD4-2821-A1E9-D86D9E2B510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DF9C9AA-23AA-408D-B9C1-32E82986E0FB}" type="slidenum">
              <a:rPr lang="ar-SA" altLang="en-US"/>
              <a:pPr>
                <a:spcBef>
                  <a:spcPct val="0"/>
                </a:spcBef>
              </a:pPr>
              <a:t>12</a:t>
            </a:fld>
            <a:endParaRPr lang="en-AU" altLang="en-US"/>
          </a:p>
        </p:txBody>
      </p:sp>
      <p:sp>
        <p:nvSpPr>
          <p:cNvPr id="26627" name="Rectangle 2">
            <a:extLst>
              <a:ext uri="{FF2B5EF4-FFF2-40B4-BE49-F238E27FC236}">
                <a16:creationId xmlns:a16="http://schemas.microsoft.com/office/drawing/2014/main" id="{C18EDB8B-4854-FBF4-B783-0321C9D579E4}"/>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2D8A49AD-955C-A72F-149D-5059D2EB9C7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39C5B48E-D1C0-1FBE-57B0-32CF8CA4C1F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B3CD215-575C-4673-B15B-E17C2C391F68}" type="slidenum">
              <a:rPr lang="ar-SA" altLang="en-US"/>
              <a:pPr>
                <a:spcBef>
                  <a:spcPct val="0"/>
                </a:spcBef>
              </a:pPr>
              <a:t>13</a:t>
            </a:fld>
            <a:endParaRPr lang="en-AU" altLang="en-US"/>
          </a:p>
        </p:txBody>
      </p:sp>
      <p:sp>
        <p:nvSpPr>
          <p:cNvPr id="28675" name="Rectangle 2">
            <a:extLst>
              <a:ext uri="{FF2B5EF4-FFF2-40B4-BE49-F238E27FC236}">
                <a16:creationId xmlns:a16="http://schemas.microsoft.com/office/drawing/2014/main" id="{4FF6FACA-817C-2292-C61C-671A7D573857}"/>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F74E3BCD-5A56-D69D-9377-DA11A4550A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552114F4-F163-3DD7-263F-17E078E4CF2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9EB6B0F-786C-4B46-B44D-63F3DC8D46B6}" type="slidenum">
              <a:rPr lang="ar-SA" altLang="en-US"/>
              <a:pPr>
                <a:spcBef>
                  <a:spcPct val="0"/>
                </a:spcBef>
              </a:pPr>
              <a:t>14</a:t>
            </a:fld>
            <a:endParaRPr lang="en-AU" altLang="en-US"/>
          </a:p>
        </p:txBody>
      </p:sp>
      <p:sp>
        <p:nvSpPr>
          <p:cNvPr id="30723" name="Rectangle 2">
            <a:extLst>
              <a:ext uri="{FF2B5EF4-FFF2-40B4-BE49-F238E27FC236}">
                <a16:creationId xmlns:a16="http://schemas.microsoft.com/office/drawing/2014/main" id="{30384AB1-AB37-CECC-1F00-E1FB2C347729}"/>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B6047C77-D254-15AF-9746-E9C7E4E5F5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DEB5CBBB-FDD3-9A0A-8244-A241BDADEB0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370DA0F-0AEE-492B-AE07-A8E00347C80A}" type="slidenum">
              <a:rPr lang="ar-SA" altLang="en-US"/>
              <a:pPr>
                <a:spcBef>
                  <a:spcPct val="0"/>
                </a:spcBef>
              </a:pPr>
              <a:t>15</a:t>
            </a:fld>
            <a:endParaRPr lang="en-AU" altLang="en-US"/>
          </a:p>
        </p:txBody>
      </p:sp>
      <p:sp>
        <p:nvSpPr>
          <p:cNvPr id="32771" name="Rectangle 2">
            <a:extLst>
              <a:ext uri="{FF2B5EF4-FFF2-40B4-BE49-F238E27FC236}">
                <a16:creationId xmlns:a16="http://schemas.microsoft.com/office/drawing/2014/main" id="{4BC18C5D-EBDE-D883-DF41-AA6FE4D6FF87}"/>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6B2BE79D-7FAF-8607-0A51-8BADB6187A6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80E925E1-5FCC-C409-7765-2531B65B90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ACC6923-2A21-461D-B8EB-3DEF38EC1108}" type="slidenum">
              <a:rPr lang="ar-SA" altLang="en-US"/>
              <a:pPr>
                <a:spcBef>
                  <a:spcPct val="0"/>
                </a:spcBef>
              </a:pPr>
              <a:t>16</a:t>
            </a:fld>
            <a:endParaRPr lang="en-AU" altLang="en-US"/>
          </a:p>
        </p:txBody>
      </p:sp>
      <p:sp>
        <p:nvSpPr>
          <p:cNvPr id="34819" name="Rectangle 2">
            <a:extLst>
              <a:ext uri="{FF2B5EF4-FFF2-40B4-BE49-F238E27FC236}">
                <a16:creationId xmlns:a16="http://schemas.microsoft.com/office/drawing/2014/main" id="{EF5705C3-1809-56F4-4C79-D046534FDAD2}"/>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3101F3A2-BAB5-3C37-9D6D-E04731E5BA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4C19D61B-EE1D-5A22-0CEE-F3B42306436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F6A2D12-F992-4C8E-A4B0-12EFC64E55E5}" type="slidenum">
              <a:rPr lang="ar-SA" altLang="en-US"/>
              <a:pPr>
                <a:spcBef>
                  <a:spcPct val="0"/>
                </a:spcBef>
              </a:pPr>
              <a:t>17</a:t>
            </a:fld>
            <a:endParaRPr lang="en-AU" altLang="en-US"/>
          </a:p>
        </p:txBody>
      </p:sp>
      <p:sp>
        <p:nvSpPr>
          <p:cNvPr id="36867" name="Rectangle 2">
            <a:extLst>
              <a:ext uri="{FF2B5EF4-FFF2-40B4-BE49-F238E27FC236}">
                <a16:creationId xmlns:a16="http://schemas.microsoft.com/office/drawing/2014/main" id="{8532AC69-10FE-564F-281A-BCBD591EDD7C}"/>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ED9933F0-DD2E-4EEB-0556-241B8FF3071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3232DCF1-C958-FD24-D2EE-3601DCD535D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783ACBF-BF17-49FE-9DB3-6318F3AEEEC4}" type="slidenum">
              <a:rPr lang="ar-SA" altLang="en-US"/>
              <a:pPr>
                <a:spcBef>
                  <a:spcPct val="0"/>
                </a:spcBef>
              </a:pPr>
              <a:t>18</a:t>
            </a:fld>
            <a:endParaRPr lang="en-AU" altLang="en-US"/>
          </a:p>
        </p:txBody>
      </p:sp>
      <p:sp>
        <p:nvSpPr>
          <p:cNvPr id="38915" name="Rectangle 2">
            <a:extLst>
              <a:ext uri="{FF2B5EF4-FFF2-40B4-BE49-F238E27FC236}">
                <a16:creationId xmlns:a16="http://schemas.microsoft.com/office/drawing/2014/main" id="{ED8E9624-9177-B699-36D2-224367869D12}"/>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BD6C4874-0B93-E976-B55D-168B8314B40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8F23B96B-D7B7-4085-B146-69E936DEDB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58ED50F-67E2-4BE0-917D-27F66CB7F1C4}" type="slidenum">
              <a:rPr lang="ar-SA" altLang="en-US"/>
              <a:pPr>
                <a:spcBef>
                  <a:spcPct val="0"/>
                </a:spcBef>
              </a:pPr>
              <a:t>19</a:t>
            </a:fld>
            <a:endParaRPr lang="en-AU" altLang="en-US"/>
          </a:p>
        </p:txBody>
      </p:sp>
      <p:sp>
        <p:nvSpPr>
          <p:cNvPr id="40963" name="Rectangle 2">
            <a:extLst>
              <a:ext uri="{FF2B5EF4-FFF2-40B4-BE49-F238E27FC236}">
                <a16:creationId xmlns:a16="http://schemas.microsoft.com/office/drawing/2014/main" id="{45D10AAC-24DD-D23C-1204-42C2480F821F}"/>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5BAA8CFC-5110-11F2-8A2B-B08EA8DB0C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E539B2C-0A72-5174-426D-39A3C74FB6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1AD6F58-8754-4A22-A8D7-32118DED506C}" type="slidenum">
              <a:rPr lang="ar-SA" altLang="en-US"/>
              <a:pPr>
                <a:spcBef>
                  <a:spcPct val="0"/>
                </a:spcBef>
              </a:pPr>
              <a:t>2</a:t>
            </a:fld>
            <a:endParaRPr lang="en-AU" altLang="en-US"/>
          </a:p>
        </p:txBody>
      </p:sp>
      <p:sp>
        <p:nvSpPr>
          <p:cNvPr id="6147" name="Rectangle 2">
            <a:extLst>
              <a:ext uri="{FF2B5EF4-FFF2-40B4-BE49-F238E27FC236}">
                <a16:creationId xmlns:a16="http://schemas.microsoft.com/office/drawing/2014/main" id="{1276385B-12E5-C346-664F-BD18B5A36DED}"/>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E9983E93-6E37-2898-806C-35E890C3534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D5336392-1ACE-5D58-ACCE-8270B3D62E5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885EA1F-1503-4A7C-80C2-893D165F52B9}" type="slidenum">
              <a:rPr lang="ar-SA" altLang="en-US"/>
              <a:pPr>
                <a:spcBef>
                  <a:spcPct val="0"/>
                </a:spcBef>
              </a:pPr>
              <a:t>20</a:t>
            </a:fld>
            <a:endParaRPr lang="en-AU" altLang="en-US"/>
          </a:p>
        </p:txBody>
      </p:sp>
      <p:sp>
        <p:nvSpPr>
          <p:cNvPr id="43011" name="Rectangle 2">
            <a:extLst>
              <a:ext uri="{FF2B5EF4-FFF2-40B4-BE49-F238E27FC236}">
                <a16:creationId xmlns:a16="http://schemas.microsoft.com/office/drawing/2014/main" id="{0A4FFBCB-B5EE-A3B3-1E59-6B650CC5A512}"/>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ABEAEEBB-7B60-5CD4-4A6F-FB7E5F1649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986C128A-B368-E859-F9CE-2E10AEFA662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DCE8E4B-E6AE-48AF-AA94-E0899ED5511A}" type="slidenum">
              <a:rPr lang="ar-SA" altLang="en-US"/>
              <a:pPr>
                <a:spcBef>
                  <a:spcPct val="0"/>
                </a:spcBef>
              </a:pPr>
              <a:t>21</a:t>
            </a:fld>
            <a:endParaRPr lang="en-AU" altLang="en-US"/>
          </a:p>
        </p:txBody>
      </p:sp>
      <p:sp>
        <p:nvSpPr>
          <p:cNvPr id="45059" name="Rectangle 2">
            <a:extLst>
              <a:ext uri="{FF2B5EF4-FFF2-40B4-BE49-F238E27FC236}">
                <a16:creationId xmlns:a16="http://schemas.microsoft.com/office/drawing/2014/main" id="{08ECBC59-71D8-272B-652F-4EA50C187672}"/>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42CD8767-1884-2095-EBF1-C29CE3C2947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72C865C9-48EA-0F02-960F-616F8DD58B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A34F616-2EA2-4FB0-8C4A-273C31C7DC87}" type="slidenum">
              <a:rPr lang="ar-SA" altLang="en-US"/>
              <a:pPr>
                <a:spcBef>
                  <a:spcPct val="0"/>
                </a:spcBef>
              </a:pPr>
              <a:t>3</a:t>
            </a:fld>
            <a:endParaRPr lang="en-AU" altLang="en-US"/>
          </a:p>
        </p:txBody>
      </p:sp>
      <p:sp>
        <p:nvSpPr>
          <p:cNvPr id="8195" name="Rectangle 2">
            <a:extLst>
              <a:ext uri="{FF2B5EF4-FFF2-40B4-BE49-F238E27FC236}">
                <a16:creationId xmlns:a16="http://schemas.microsoft.com/office/drawing/2014/main" id="{E8AC6291-8277-4095-3843-972C43B9FB1B}"/>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7FB035FC-B8A3-FB2F-D041-2B42DAE14CF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B81773F-342D-9274-3D87-3C273109BBF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2AC9F8C-DE05-4C2F-B541-0A07F8FC74E5}" type="slidenum">
              <a:rPr lang="ar-SA" altLang="en-US"/>
              <a:pPr>
                <a:spcBef>
                  <a:spcPct val="0"/>
                </a:spcBef>
              </a:pPr>
              <a:t>4</a:t>
            </a:fld>
            <a:endParaRPr lang="en-AU" altLang="en-US"/>
          </a:p>
        </p:txBody>
      </p:sp>
      <p:sp>
        <p:nvSpPr>
          <p:cNvPr id="10243" name="Rectangle 2">
            <a:extLst>
              <a:ext uri="{FF2B5EF4-FFF2-40B4-BE49-F238E27FC236}">
                <a16:creationId xmlns:a16="http://schemas.microsoft.com/office/drawing/2014/main" id="{EE2FF527-A6F9-847E-0593-FA14988EE528}"/>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0DE7E007-0EF7-D996-C5D0-BB5B0292952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777B324E-6579-69F5-D38F-EEC620B011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A1175B5-3FC6-4D43-8461-93D4E7C6BA72}" type="slidenum">
              <a:rPr lang="ar-SA" altLang="en-US"/>
              <a:pPr>
                <a:spcBef>
                  <a:spcPct val="0"/>
                </a:spcBef>
              </a:pPr>
              <a:t>5</a:t>
            </a:fld>
            <a:endParaRPr lang="en-AU" altLang="en-US"/>
          </a:p>
        </p:txBody>
      </p:sp>
      <p:sp>
        <p:nvSpPr>
          <p:cNvPr id="12291" name="Rectangle 2">
            <a:extLst>
              <a:ext uri="{FF2B5EF4-FFF2-40B4-BE49-F238E27FC236}">
                <a16:creationId xmlns:a16="http://schemas.microsoft.com/office/drawing/2014/main" id="{DBB178A4-6987-DB7E-0F28-64FD8059A1BC}"/>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FA758539-460B-B1BD-BFB7-B095A53DB1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CE255A7F-8F1B-C7E6-FF55-3F00E60FE32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8EEE5B0-07D2-4918-999F-AE32216156C3}" type="slidenum">
              <a:rPr lang="ar-SA" altLang="en-US"/>
              <a:pPr>
                <a:spcBef>
                  <a:spcPct val="0"/>
                </a:spcBef>
              </a:pPr>
              <a:t>6</a:t>
            </a:fld>
            <a:endParaRPr lang="en-AU" altLang="en-US"/>
          </a:p>
        </p:txBody>
      </p:sp>
      <p:sp>
        <p:nvSpPr>
          <p:cNvPr id="14339" name="Rectangle 2">
            <a:extLst>
              <a:ext uri="{FF2B5EF4-FFF2-40B4-BE49-F238E27FC236}">
                <a16:creationId xmlns:a16="http://schemas.microsoft.com/office/drawing/2014/main" id="{0A46ED74-B995-E28B-9261-5E28FD850386}"/>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21A46B7F-8D55-D03F-0175-7808FDD354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D3534559-EFEB-831E-ED4C-B32B5BF4315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1AABD7C-9908-4DD4-8200-F5326D4D006B}" type="slidenum">
              <a:rPr lang="ar-SA" altLang="en-US"/>
              <a:pPr>
                <a:spcBef>
                  <a:spcPct val="0"/>
                </a:spcBef>
              </a:pPr>
              <a:t>7</a:t>
            </a:fld>
            <a:endParaRPr lang="en-AU" altLang="en-US"/>
          </a:p>
        </p:txBody>
      </p:sp>
      <p:sp>
        <p:nvSpPr>
          <p:cNvPr id="16387" name="Rectangle 2">
            <a:extLst>
              <a:ext uri="{FF2B5EF4-FFF2-40B4-BE49-F238E27FC236}">
                <a16:creationId xmlns:a16="http://schemas.microsoft.com/office/drawing/2014/main" id="{8408E99A-5D4D-27AF-9080-CB11BC4C4F8A}"/>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47050C73-DFEC-0B19-EAEF-701498D6A8E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E0696317-685A-4774-A70C-0E776AA17F4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CBBEA59-CA45-40EE-BBD0-19B2CF6871AF}" type="slidenum">
              <a:rPr lang="ar-SA" altLang="en-US"/>
              <a:pPr>
                <a:spcBef>
                  <a:spcPct val="0"/>
                </a:spcBef>
              </a:pPr>
              <a:t>8</a:t>
            </a:fld>
            <a:endParaRPr lang="en-AU" altLang="en-US"/>
          </a:p>
        </p:txBody>
      </p:sp>
      <p:sp>
        <p:nvSpPr>
          <p:cNvPr id="18435" name="Rectangle 2">
            <a:extLst>
              <a:ext uri="{FF2B5EF4-FFF2-40B4-BE49-F238E27FC236}">
                <a16:creationId xmlns:a16="http://schemas.microsoft.com/office/drawing/2014/main" id="{24576666-F3A4-C390-E883-3C254A4CC6D7}"/>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AD7BE28B-9BD8-4D60-7D75-34012894A16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BCF9EB06-C444-AFE0-AD2A-40BEBA1F3C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4F9B203-7E01-4063-846F-37B06F6EB2DD}" type="slidenum">
              <a:rPr lang="ar-SA" altLang="en-US"/>
              <a:pPr>
                <a:spcBef>
                  <a:spcPct val="0"/>
                </a:spcBef>
              </a:pPr>
              <a:t>9</a:t>
            </a:fld>
            <a:endParaRPr lang="en-AU" altLang="en-US"/>
          </a:p>
        </p:txBody>
      </p:sp>
      <p:sp>
        <p:nvSpPr>
          <p:cNvPr id="20483" name="Rectangle 2">
            <a:extLst>
              <a:ext uri="{FF2B5EF4-FFF2-40B4-BE49-F238E27FC236}">
                <a16:creationId xmlns:a16="http://schemas.microsoft.com/office/drawing/2014/main" id="{0E9FFD37-8949-6903-60EF-D37DAE4893AC}"/>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90883A52-0452-3847-E909-3689A7585E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AU"/>
          </a:p>
        </p:txBody>
      </p:sp>
      <p:sp>
        <p:nvSpPr>
          <p:cNvPr id="4" name="Rectangle 4">
            <a:extLst>
              <a:ext uri="{FF2B5EF4-FFF2-40B4-BE49-F238E27FC236}">
                <a16:creationId xmlns:a16="http://schemas.microsoft.com/office/drawing/2014/main" id="{F6A6BB80-3808-0EE1-45AE-DD445CEC8220}"/>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9581EEEF-2E3F-5B7B-25CA-95C804F706FE}"/>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3A187422-8F07-4096-88C6-7D051D61E303}"/>
              </a:ext>
            </a:extLst>
          </p:cNvPr>
          <p:cNvSpPr>
            <a:spLocks noGrp="1" noChangeArrowheads="1"/>
          </p:cNvSpPr>
          <p:nvPr>
            <p:ph type="sldNum" sz="quarter" idx="12"/>
          </p:nvPr>
        </p:nvSpPr>
        <p:spPr>
          <a:ln/>
        </p:spPr>
        <p:txBody>
          <a:bodyPr/>
          <a:lstStyle>
            <a:lvl1pPr>
              <a:defRPr/>
            </a:lvl1pPr>
          </a:lstStyle>
          <a:p>
            <a:fld id="{2D29DA3B-8570-4F19-9CD1-E8B76625B938}" type="slidenum">
              <a:rPr lang="ar-SA" altLang="en-US"/>
              <a:pPr/>
              <a:t>‹#›</a:t>
            </a:fld>
            <a:endParaRPr lang="en-AU" altLang="en-US"/>
          </a:p>
        </p:txBody>
      </p:sp>
    </p:spTree>
    <p:extLst>
      <p:ext uri="{BB962C8B-B14F-4D97-AF65-F5344CB8AC3E}">
        <p14:creationId xmlns:p14="http://schemas.microsoft.com/office/powerpoint/2010/main" val="1019546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363B78CC-5786-0B2E-07B9-807180455211}"/>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BD6DBD1D-6FCB-64EF-5926-EFC621767DF7}"/>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4BDF15EC-D45E-7C7B-D9B8-3E93BE8756D7}"/>
              </a:ext>
            </a:extLst>
          </p:cNvPr>
          <p:cNvSpPr>
            <a:spLocks noGrp="1" noChangeArrowheads="1"/>
          </p:cNvSpPr>
          <p:nvPr>
            <p:ph type="sldNum" sz="quarter" idx="12"/>
          </p:nvPr>
        </p:nvSpPr>
        <p:spPr>
          <a:ln/>
        </p:spPr>
        <p:txBody>
          <a:bodyPr/>
          <a:lstStyle>
            <a:lvl1pPr>
              <a:defRPr/>
            </a:lvl1pPr>
          </a:lstStyle>
          <a:p>
            <a:fld id="{0D1149C4-41A1-4D05-BE39-B347FF90CE1B}" type="slidenum">
              <a:rPr lang="ar-SA" altLang="en-US"/>
              <a:pPr/>
              <a:t>‹#›</a:t>
            </a:fld>
            <a:endParaRPr lang="en-AU" altLang="en-US"/>
          </a:p>
        </p:txBody>
      </p:sp>
    </p:spTree>
    <p:extLst>
      <p:ext uri="{BB962C8B-B14F-4D97-AF65-F5344CB8AC3E}">
        <p14:creationId xmlns:p14="http://schemas.microsoft.com/office/powerpoint/2010/main" val="672246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9871A168-1C45-FB4B-2D93-E3BBF4E89730}"/>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137E8125-1059-F98B-EA8B-E9215E5097A0}"/>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F4A45799-5B2F-6623-3140-567152E4CD95}"/>
              </a:ext>
            </a:extLst>
          </p:cNvPr>
          <p:cNvSpPr>
            <a:spLocks noGrp="1" noChangeArrowheads="1"/>
          </p:cNvSpPr>
          <p:nvPr>
            <p:ph type="sldNum" sz="quarter" idx="12"/>
          </p:nvPr>
        </p:nvSpPr>
        <p:spPr>
          <a:ln/>
        </p:spPr>
        <p:txBody>
          <a:bodyPr/>
          <a:lstStyle>
            <a:lvl1pPr>
              <a:defRPr/>
            </a:lvl1pPr>
          </a:lstStyle>
          <a:p>
            <a:fld id="{5E348386-C919-4D8C-82A9-FC25B6627C01}" type="slidenum">
              <a:rPr lang="ar-SA" altLang="en-US"/>
              <a:pPr/>
              <a:t>‹#›</a:t>
            </a:fld>
            <a:endParaRPr lang="en-AU" altLang="en-US"/>
          </a:p>
        </p:txBody>
      </p:sp>
    </p:spTree>
    <p:extLst>
      <p:ext uri="{BB962C8B-B14F-4D97-AF65-F5344CB8AC3E}">
        <p14:creationId xmlns:p14="http://schemas.microsoft.com/office/powerpoint/2010/main" val="3798441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4025DDA1-FE4F-092D-5ADB-EC902FAC08BC}"/>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C0BBBC5B-15B5-2FF4-37F9-EB7143B22D1E}"/>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C5E73347-DA08-D92E-867F-DE0CE4E092C9}"/>
              </a:ext>
            </a:extLst>
          </p:cNvPr>
          <p:cNvSpPr>
            <a:spLocks noGrp="1" noChangeArrowheads="1"/>
          </p:cNvSpPr>
          <p:nvPr>
            <p:ph type="sldNum" sz="quarter" idx="12"/>
          </p:nvPr>
        </p:nvSpPr>
        <p:spPr>
          <a:ln/>
        </p:spPr>
        <p:txBody>
          <a:bodyPr/>
          <a:lstStyle>
            <a:lvl1pPr>
              <a:defRPr/>
            </a:lvl1pPr>
          </a:lstStyle>
          <a:p>
            <a:fld id="{873AA0AD-616B-4713-A536-473CC6E457DD}" type="slidenum">
              <a:rPr lang="ar-SA" altLang="en-US"/>
              <a:pPr/>
              <a:t>‹#›</a:t>
            </a:fld>
            <a:endParaRPr lang="en-AU" altLang="en-US"/>
          </a:p>
        </p:txBody>
      </p:sp>
    </p:spTree>
    <p:extLst>
      <p:ext uri="{BB962C8B-B14F-4D97-AF65-F5344CB8AC3E}">
        <p14:creationId xmlns:p14="http://schemas.microsoft.com/office/powerpoint/2010/main" val="1355599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2EB64A-DD14-8F58-3CFC-6C9969FE43B2}"/>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8C2C707E-63B3-3C6D-C11F-30A45B198853}"/>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045A4CFE-4B75-0599-46BB-D72891CB2AF6}"/>
              </a:ext>
            </a:extLst>
          </p:cNvPr>
          <p:cNvSpPr>
            <a:spLocks noGrp="1" noChangeArrowheads="1"/>
          </p:cNvSpPr>
          <p:nvPr>
            <p:ph type="sldNum" sz="quarter" idx="12"/>
          </p:nvPr>
        </p:nvSpPr>
        <p:spPr>
          <a:ln/>
        </p:spPr>
        <p:txBody>
          <a:bodyPr/>
          <a:lstStyle>
            <a:lvl1pPr>
              <a:defRPr/>
            </a:lvl1pPr>
          </a:lstStyle>
          <a:p>
            <a:fld id="{1C334D18-F78B-464A-A6A1-86B07CAA7E93}" type="slidenum">
              <a:rPr lang="ar-SA" altLang="en-US"/>
              <a:pPr/>
              <a:t>‹#›</a:t>
            </a:fld>
            <a:endParaRPr lang="en-AU" altLang="en-US"/>
          </a:p>
        </p:txBody>
      </p:sp>
    </p:spTree>
    <p:extLst>
      <p:ext uri="{BB962C8B-B14F-4D97-AF65-F5344CB8AC3E}">
        <p14:creationId xmlns:p14="http://schemas.microsoft.com/office/powerpoint/2010/main" val="2055170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a:extLst>
              <a:ext uri="{FF2B5EF4-FFF2-40B4-BE49-F238E27FC236}">
                <a16:creationId xmlns:a16="http://schemas.microsoft.com/office/drawing/2014/main" id="{EB425634-DC0B-A253-FA97-092D2EF06EA6}"/>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F60440F5-C343-2A87-65C8-0208C83A162C}"/>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674AACA9-A593-A291-2729-4FDA219429CD}"/>
              </a:ext>
            </a:extLst>
          </p:cNvPr>
          <p:cNvSpPr>
            <a:spLocks noGrp="1" noChangeArrowheads="1"/>
          </p:cNvSpPr>
          <p:nvPr>
            <p:ph type="sldNum" sz="quarter" idx="12"/>
          </p:nvPr>
        </p:nvSpPr>
        <p:spPr>
          <a:ln/>
        </p:spPr>
        <p:txBody>
          <a:bodyPr/>
          <a:lstStyle>
            <a:lvl1pPr>
              <a:defRPr/>
            </a:lvl1pPr>
          </a:lstStyle>
          <a:p>
            <a:fld id="{EFAF3A2B-6F65-4113-A6CF-4B466EC34303}" type="slidenum">
              <a:rPr lang="ar-SA" altLang="en-US"/>
              <a:pPr/>
              <a:t>‹#›</a:t>
            </a:fld>
            <a:endParaRPr lang="en-AU" altLang="en-US"/>
          </a:p>
        </p:txBody>
      </p:sp>
    </p:spTree>
    <p:extLst>
      <p:ext uri="{BB962C8B-B14F-4D97-AF65-F5344CB8AC3E}">
        <p14:creationId xmlns:p14="http://schemas.microsoft.com/office/powerpoint/2010/main" val="434764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4">
            <a:extLst>
              <a:ext uri="{FF2B5EF4-FFF2-40B4-BE49-F238E27FC236}">
                <a16:creationId xmlns:a16="http://schemas.microsoft.com/office/drawing/2014/main" id="{119B442F-A7E9-9B5C-B32B-C896BF2C7296}"/>
              </a:ext>
            </a:extLst>
          </p:cNvPr>
          <p:cNvSpPr>
            <a:spLocks noGrp="1" noChangeArrowheads="1"/>
          </p:cNvSpPr>
          <p:nvPr>
            <p:ph type="dt" sz="half" idx="10"/>
          </p:nvPr>
        </p:nvSpPr>
        <p:spPr>
          <a:ln/>
        </p:spPr>
        <p:txBody>
          <a:bodyPr/>
          <a:lstStyle>
            <a:lvl1pPr>
              <a:defRPr/>
            </a:lvl1pPr>
          </a:lstStyle>
          <a:p>
            <a:pPr>
              <a:defRPr/>
            </a:pPr>
            <a:endParaRPr lang="en-AU"/>
          </a:p>
        </p:txBody>
      </p:sp>
      <p:sp>
        <p:nvSpPr>
          <p:cNvPr id="8" name="Rectangle 5">
            <a:extLst>
              <a:ext uri="{FF2B5EF4-FFF2-40B4-BE49-F238E27FC236}">
                <a16:creationId xmlns:a16="http://schemas.microsoft.com/office/drawing/2014/main" id="{BBC43F7D-6804-B003-97F9-533919B900B7}"/>
              </a:ext>
            </a:extLst>
          </p:cNvPr>
          <p:cNvSpPr>
            <a:spLocks noGrp="1" noChangeArrowheads="1"/>
          </p:cNvSpPr>
          <p:nvPr>
            <p:ph type="ftr" sz="quarter" idx="11"/>
          </p:nvPr>
        </p:nvSpPr>
        <p:spPr>
          <a:ln/>
        </p:spPr>
        <p:txBody>
          <a:bodyPr/>
          <a:lstStyle>
            <a:lvl1pPr>
              <a:defRPr/>
            </a:lvl1pPr>
          </a:lstStyle>
          <a:p>
            <a:pPr>
              <a:defRPr/>
            </a:pPr>
            <a:endParaRPr lang="en-AU"/>
          </a:p>
        </p:txBody>
      </p:sp>
      <p:sp>
        <p:nvSpPr>
          <p:cNvPr id="9" name="Rectangle 6">
            <a:extLst>
              <a:ext uri="{FF2B5EF4-FFF2-40B4-BE49-F238E27FC236}">
                <a16:creationId xmlns:a16="http://schemas.microsoft.com/office/drawing/2014/main" id="{5B0D7BE3-3652-D81F-784A-098AA501DDBD}"/>
              </a:ext>
            </a:extLst>
          </p:cNvPr>
          <p:cNvSpPr>
            <a:spLocks noGrp="1" noChangeArrowheads="1"/>
          </p:cNvSpPr>
          <p:nvPr>
            <p:ph type="sldNum" sz="quarter" idx="12"/>
          </p:nvPr>
        </p:nvSpPr>
        <p:spPr>
          <a:ln/>
        </p:spPr>
        <p:txBody>
          <a:bodyPr/>
          <a:lstStyle>
            <a:lvl1pPr>
              <a:defRPr/>
            </a:lvl1pPr>
          </a:lstStyle>
          <a:p>
            <a:fld id="{A51EF21B-6193-4B0C-A238-2D7466EB1335}" type="slidenum">
              <a:rPr lang="ar-SA" altLang="en-US"/>
              <a:pPr/>
              <a:t>‹#›</a:t>
            </a:fld>
            <a:endParaRPr lang="en-AU" altLang="en-US"/>
          </a:p>
        </p:txBody>
      </p:sp>
    </p:spTree>
    <p:extLst>
      <p:ext uri="{BB962C8B-B14F-4D97-AF65-F5344CB8AC3E}">
        <p14:creationId xmlns:p14="http://schemas.microsoft.com/office/powerpoint/2010/main" val="3125619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a:extLst>
              <a:ext uri="{FF2B5EF4-FFF2-40B4-BE49-F238E27FC236}">
                <a16:creationId xmlns:a16="http://schemas.microsoft.com/office/drawing/2014/main" id="{A3B7AAB1-FE35-5466-6B0A-93856A9DE6DE}"/>
              </a:ext>
            </a:extLst>
          </p:cNvPr>
          <p:cNvSpPr>
            <a:spLocks noGrp="1" noChangeArrowheads="1"/>
          </p:cNvSpPr>
          <p:nvPr>
            <p:ph type="dt" sz="half" idx="10"/>
          </p:nvPr>
        </p:nvSpPr>
        <p:spPr>
          <a:ln/>
        </p:spPr>
        <p:txBody>
          <a:bodyPr/>
          <a:lstStyle>
            <a:lvl1pPr>
              <a:defRPr/>
            </a:lvl1pPr>
          </a:lstStyle>
          <a:p>
            <a:pPr>
              <a:defRPr/>
            </a:pPr>
            <a:endParaRPr lang="en-AU"/>
          </a:p>
        </p:txBody>
      </p:sp>
      <p:sp>
        <p:nvSpPr>
          <p:cNvPr id="4" name="Rectangle 5">
            <a:extLst>
              <a:ext uri="{FF2B5EF4-FFF2-40B4-BE49-F238E27FC236}">
                <a16:creationId xmlns:a16="http://schemas.microsoft.com/office/drawing/2014/main" id="{DDAE1B1A-80F3-2CFB-B856-3FD6502074B6}"/>
              </a:ext>
            </a:extLst>
          </p:cNvPr>
          <p:cNvSpPr>
            <a:spLocks noGrp="1" noChangeArrowheads="1"/>
          </p:cNvSpPr>
          <p:nvPr>
            <p:ph type="ftr" sz="quarter" idx="11"/>
          </p:nvPr>
        </p:nvSpPr>
        <p:spPr>
          <a:ln/>
        </p:spPr>
        <p:txBody>
          <a:bodyPr/>
          <a:lstStyle>
            <a:lvl1pPr>
              <a:defRPr/>
            </a:lvl1pPr>
          </a:lstStyle>
          <a:p>
            <a:pPr>
              <a:defRPr/>
            </a:pPr>
            <a:endParaRPr lang="en-AU"/>
          </a:p>
        </p:txBody>
      </p:sp>
      <p:sp>
        <p:nvSpPr>
          <p:cNvPr id="5" name="Rectangle 6">
            <a:extLst>
              <a:ext uri="{FF2B5EF4-FFF2-40B4-BE49-F238E27FC236}">
                <a16:creationId xmlns:a16="http://schemas.microsoft.com/office/drawing/2014/main" id="{AAD0C978-AE4E-0BD3-37D5-7FFA37FB8D91}"/>
              </a:ext>
            </a:extLst>
          </p:cNvPr>
          <p:cNvSpPr>
            <a:spLocks noGrp="1" noChangeArrowheads="1"/>
          </p:cNvSpPr>
          <p:nvPr>
            <p:ph type="sldNum" sz="quarter" idx="12"/>
          </p:nvPr>
        </p:nvSpPr>
        <p:spPr>
          <a:ln/>
        </p:spPr>
        <p:txBody>
          <a:bodyPr/>
          <a:lstStyle>
            <a:lvl1pPr>
              <a:defRPr/>
            </a:lvl1pPr>
          </a:lstStyle>
          <a:p>
            <a:fld id="{F593ED7F-46CE-4D48-9EC2-5320F006D984}" type="slidenum">
              <a:rPr lang="ar-SA" altLang="en-US"/>
              <a:pPr/>
              <a:t>‹#›</a:t>
            </a:fld>
            <a:endParaRPr lang="en-AU" altLang="en-US"/>
          </a:p>
        </p:txBody>
      </p:sp>
    </p:spTree>
    <p:extLst>
      <p:ext uri="{BB962C8B-B14F-4D97-AF65-F5344CB8AC3E}">
        <p14:creationId xmlns:p14="http://schemas.microsoft.com/office/powerpoint/2010/main" val="905059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F7A2E5E-7F53-42DE-0185-091C9CA26E68}"/>
              </a:ext>
            </a:extLst>
          </p:cNvPr>
          <p:cNvSpPr>
            <a:spLocks noGrp="1" noChangeArrowheads="1"/>
          </p:cNvSpPr>
          <p:nvPr>
            <p:ph type="dt" sz="half" idx="10"/>
          </p:nvPr>
        </p:nvSpPr>
        <p:spPr>
          <a:ln/>
        </p:spPr>
        <p:txBody>
          <a:bodyPr/>
          <a:lstStyle>
            <a:lvl1pPr>
              <a:defRPr/>
            </a:lvl1pPr>
          </a:lstStyle>
          <a:p>
            <a:pPr>
              <a:defRPr/>
            </a:pPr>
            <a:endParaRPr lang="en-AU"/>
          </a:p>
        </p:txBody>
      </p:sp>
      <p:sp>
        <p:nvSpPr>
          <p:cNvPr id="3" name="Rectangle 5">
            <a:extLst>
              <a:ext uri="{FF2B5EF4-FFF2-40B4-BE49-F238E27FC236}">
                <a16:creationId xmlns:a16="http://schemas.microsoft.com/office/drawing/2014/main" id="{C839EA88-078D-EF14-6675-0D28EECFF64C}"/>
              </a:ext>
            </a:extLst>
          </p:cNvPr>
          <p:cNvSpPr>
            <a:spLocks noGrp="1" noChangeArrowheads="1"/>
          </p:cNvSpPr>
          <p:nvPr>
            <p:ph type="ftr" sz="quarter" idx="11"/>
          </p:nvPr>
        </p:nvSpPr>
        <p:spPr>
          <a:ln/>
        </p:spPr>
        <p:txBody>
          <a:bodyPr/>
          <a:lstStyle>
            <a:lvl1pPr>
              <a:defRPr/>
            </a:lvl1pPr>
          </a:lstStyle>
          <a:p>
            <a:pPr>
              <a:defRPr/>
            </a:pPr>
            <a:endParaRPr lang="en-AU"/>
          </a:p>
        </p:txBody>
      </p:sp>
      <p:sp>
        <p:nvSpPr>
          <p:cNvPr id="4" name="Rectangle 6">
            <a:extLst>
              <a:ext uri="{FF2B5EF4-FFF2-40B4-BE49-F238E27FC236}">
                <a16:creationId xmlns:a16="http://schemas.microsoft.com/office/drawing/2014/main" id="{0C6D5435-AEC5-B549-4DDB-3B86322B2129}"/>
              </a:ext>
            </a:extLst>
          </p:cNvPr>
          <p:cNvSpPr>
            <a:spLocks noGrp="1" noChangeArrowheads="1"/>
          </p:cNvSpPr>
          <p:nvPr>
            <p:ph type="sldNum" sz="quarter" idx="12"/>
          </p:nvPr>
        </p:nvSpPr>
        <p:spPr>
          <a:ln/>
        </p:spPr>
        <p:txBody>
          <a:bodyPr/>
          <a:lstStyle>
            <a:lvl1pPr>
              <a:defRPr/>
            </a:lvl1pPr>
          </a:lstStyle>
          <a:p>
            <a:fld id="{DCF53B58-1C5F-4F2C-814E-7F49B6A1AFE4}" type="slidenum">
              <a:rPr lang="ar-SA" altLang="en-US"/>
              <a:pPr/>
              <a:t>‹#›</a:t>
            </a:fld>
            <a:endParaRPr lang="en-AU" altLang="en-US"/>
          </a:p>
        </p:txBody>
      </p:sp>
    </p:spTree>
    <p:extLst>
      <p:ext uri="{BB962C8B-B14F-4D97-AF65-F5344CB8AC3E}">
        <p14:creationId xmlns:p14="http://schemas.microsoft.com/office/powerpoint/2010/main" val="2206324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816DEDB-C6E5-D788-BE36-50EF1D29C215}"/>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38495F88-B294-5939-A067-4BB950F2F636}"/>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80DAC4F6-0B36-C804-9E0C-0114590CDEA2}"/>
              </a:ext>
            </a:extLst>
          </p:cNvPr>
          <p:cNvSpPr>
            <a:spLocks noGrp="1" noChangeArrowheads="1"/>
          </p:cNvSpPr>
          <p:nvPr>
            <p:ph type="sldNum" sz="quarter" idx="12"/>
          </p:nvPr>
        </p:nvSpPr>
        <p:spPr>
          <a:ln/>
        </p:spPr>
        <p:txBody>
          <a:bodyPr/>
          <a:lstStyle>
            <a:lvl1pPr>
              <a:defRPr/>
            </a:lvl1pPr>
          </a:lstStyle>
          <a:p>
            <a:fld id="{0503D308-FE39-42DD-A50F-C47BC983243B}" type="slidenum">
              <a:rPr lang="ar-SA" altLang="en-US"/>
              <a:pPr/>
              <a:t>‹#›</a:t>
            </a:fld>
            <a:endParaRPr lang="en-AU" altLang="en-US"/>
          </a:p>
        </p:txBody>
      </p:sp>
    </p:spTree>
    <p:extLst>
      <p:ext uri="{BB962C8B-B14F-4D97-AF65-F5344CB8AC3E}">
        <p14:creationId xmlns:p14="http://schemas.microsoft.com/office/powerpoint/2010/main" val="3929343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D185542-C89B-954C-20A8-0F22E9A80A9A}"/>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7E12ED81-D2D7-EFE2-C219-7104839C1508}"/>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3BAE9ABA-5B23-7974-F23E-904D85980CE1}"/>
              </a:ext>
            </a:extLst>
          </p:cNvPr>
          <p:cNvSpPr>
            <a:spLocks noGrp="1" noChangeArrowheads="1"/>
          </p:cNvSpPr>
          <p:nvPr>
            <p:ph type="sldNum" sz="quarter" idx="12"/>
          </p:nvPr>
        </p:nvSpPr>
        <p:spPr>
          <a:ln/>
        </p:spPr>
        <p:txBody>
          <a:bodyPr/>
          <a:lstStyle>
            <a:lvl1pPr>
              <a:defRPr/>
            </a:lvl1pPr>
          </a:lstStyle>
          <a:p>
            <a:fld id="{9559BCA3-A4CB-4C52-AD15-974002D7F0F9}" type="slidenum">
              <a:rPr lang="ar-SA" altLang="en-US"/>
              <a:pPr/>
              <a:t>‹#›</a:t>
            </a:fld>
            <a:endParaRPr lang="en-AU" altLang="en-US"/>
          </a:p>
        </p:txBody>
      </p:sp>
    </p:spTree>
    <p:extLst>
      <p:ext uri="{BB962C8B-B14F-4D97-AF65-F5344CB8AC3E}">
        <p14:creationId xmlns:p14="http://schemas.microsoft.com/office/powerpoint/2010/main" val="3509902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A7A2CC6-692E-CB5C-6296-5E15BEC92E15}"/>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p>
        </p:txBody>
      </p:sp>
      <p:sp>
        <p:nvSpPr>
          <p:cNvPr id="1027" name="Rectangle 3">
            <a:extLst>
              <a:ext uri="{FF2B5EF4-FFF2-40B4-BE49-F238E27FC236}">
                <a16:creationId xmlns:a16="http://schemas.microsoft.com/office/drawing/2014/main" id="{63D97804-4E7E-DE6B-CB88-BCF5197D09B9}"/>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1028" name="Rectangle 4">
            <a:extLst>
              <a:ext uri="{FF2B5EF4-FFF2-40B4-BE49-F238E27FC236}">
                <a16:creationId xmlns:a16="http://schemas.microsoft.com/office/drawing/2014/main" id="{3B55085E-7DDD-945A-30B8-F27AFAEA33DA}"/>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AU"/>
          </a:p>
        </p:txBody>
      </p:sp>
      <p:sp>
        <p:nvSpPr>
          <p:cNvPr id="1029" name="Rectangle 5">
            <a:extLst>
              <a:ext uri="{FF2B5EF4-FFF2-40B4-BE49-F238E27FC236}">
                <a16:creationId xmlns:a16="http://schemas.microsoft.com/office/drawing/2014/main" id="{B12E2F48-23BA-0030-8A7A-6600659A47D6}"/>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AU"/>
          </a:p>
        </p:txBody>
      </p:sp>
      <p:sp>
        <p:nvSpPr>
          <p:cNvPr id="1030" name="Rectangle 6">
            <a:extLst>
              <a:ext uri="{FF2B5EF4-FFF2-40B4-BE49-F238E27FC236}">
                <a16:creationId xmlns:a16="http://schemas.microsoft.com/office/drawing/2014/main" id="{7915CD35-D2FB-1991-2C1F-356D6984A407}"/>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36DAB006-58B6-4A27-8088-3EB8368AFC90}" type="slidenum">
              <a:rPr lang="ar-SA"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3" Type="http://schemas.openxmlformats.org/officeDocument/2006/relationships/image" Target="../media/image9.png" /><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notesSlide" Target="../notesSlides/notesSlide2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3.xml" /><Relationship Id="rId1" Type="http://schemas.openxmlformats.org/officeDocument/2006/relationships/slideLayout" Target="../slideLayouts/slideLayout2.xml" /><Relationship Id="rId4" Type="http://schemas.openxmlformats.org/officeDocument/2006/relationships/image" Target="../media/image2.jpeg" /></Relationships>
</file>

<file path=ppt/slides/_rels/slide4.xml.rels><?xml version="1.0" encoding="UTF-8" standalone="yes"?>
<Relationships xmlns="http://schemas.openxmlformats.org/package/2006/relationships"><Relationship Id="rId3" Type="http://schemas.openxmlformats.org/officeDocument/2006/relationships/image" Target="../media/image3.emf" /><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9.xml" /><Relationship Id="rId1" Type="http://schemas.openxmlformats.org/officeDocument/2006/relationships/slideLayout" Target="../slideLayouts/slideLayout2.xml" /><Relationship Id="rId5" Type="http://schemas.openxmlformats.org/officeDocument/2006/relationships/image" Target="../media/image6.png" /><Relationship Id="rId4" Type="http://schemas.openxmlformats.org/officeDocument/2006/relationships/image" Target="../media/image5.png"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E52FF2F-7FC1-2D4C-7A04-049771527C89}"/>
              </a:ext>
            </a:extLst>
          </p:cNvPr>
          <p:cNvSpPr>
            <a:spLocks noGrp="1" noChangeArrowheads="1"/>
          </p:cNvSpPr>
          <p:nvPr>
            <p:ph type="ctrTitle"/>
          </p:nvPr>
        </p:nvSpPr>
        <p:spPr>
          <a:xfrm>
            <a:off x="685800" y="2133600"/>
            <a:ext cx="7772400" cy="1470025"/>
          </a:xfrm>
          <a:solidFill>
            <a:srgbClr val="993366"/>
          </a:solidFill>
          <a:ln w="76200">
            <a:solidFill>
              <a:schemeClr val="tx1"/>
            </a:solidFill>
            <a:miter lim="800000"/>
            <a:headEnd/>
            <a:tailEnd/>
          </a:ln>
        </p:spPr>
        <p:txBody>
          <a:bodyPr/>
          <a:lstStyle/>
          <a:p>
            <a:pPr eaLnBrk="1" hangingPunct="1"/>
            <a:r>
              <a:rPr lang="en-AU" altLang="en-US" sz="4800" b="1">
                <a:solidFill>
                  <a:srgbClr val="00FF99"/>
                </a:solidFill>
              </a:rPr>
              <a:t>Oxygen Toxicity</a:t>
            </a:r>
            <a:endParaRPr lang="en-US" altLang="en-US" sz="4800" b="1">
              <a:solidFill>
                <a:srgbClr val="00FF9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6D494C03-155D-DCDD-4815-F838E0C0510E}"/>
              </a:ext>
            </a:extLst>
          </p:cNvPr>
          <p:cNvSpPr>
            <a:spLocks noGrp="1" noChangeArrowheads="1"/>
          </p:cNvSpPr>
          <p:nvPr>
            <p:ph type="body" idx="1"/>
          </p:nvPr>
        </p:nvSpPr>
        <p:spPr>
          <a:xfrm>
            <a:off x="114300" y="228600"/>
            <a:ext cx="8915400" cy="6477000"/>
          </a:xfrm>
        </p:spPr>
        <p:txBody>
          <a:bodyPr/>
          <a:lstStyle/>
          <a:p>
            <a:pPr marL="533400" indent="-533400" eaLnBrk="1" hangingPunct="1">
              <a:lnSpc>
                <a:spcPct val="80000"/>
              </a:lnSpc>
              <a:buFontTx/>
              <a:buNone/>
            </a:pPr>
            <a:r>
              <a:rPr lang="en-AU" altLang="en-US" sz="2600" b="1" u="sng"/>
              <a:t>ROS Reactions that damages Cellular Components</a:t>
            </a:r>
            <a:endParaRPr lang="en-AU" altLang="en-US" sz="2600"/>
          </a:p>
          <a:p>
            <a:pPr marL="533400" indent="-533400" eaLnBrk="1" hangingPunct="1">
              <a:lnSpc>
                <a:spcPct val="80000"/>
              </a:lnSpc>
              <a:buFontTx/>
              <a:buNone/>
            </a:pPr>
            <a:endParaRPr lang="en-AU" altLang="en-US" sz="1000"/>
          </a:p>
          <a:p>
            <a:pPr marL="533400" indent="-533400" eaLnBrk="1" hangingPunct="1">
              <a:lnSpc>
                <a:spcPct val="80000"/>
              </a:lnSpc>
              <a:buFontTx/>
              <a:buAutoNum type="alphaUcPeriod"/>
            </a:pPr>
            <a:r>
              <a:rPr lang="en-AU" altLang="en-US" sz="2800" b="1" u="sng"/>
              <a:t>Membrane Attack:</a:t>
            </a:r>
          </a:p>
          <a:p>
            <a:pPr marL="533400" indent="-533400" eaLnBrk="1" hangingPunct="1">
              <a:lnSpc>
                <a:spcPct val="80000"/>
              </a:lnSpc>
              <a:buFontTx/>
              <a:buNone/>
            </a:pPr>
            <a:r>
              <a:rPr lang="en-AU" altLang="en-US" sz="2800"/>
              <a:t>   Chain reactions that form lipid free radicals and lipid peroxides in membranes make a major contribution to ROS-induced injury: </a:t>
            </a:r>
          </a:p>
          <a:p>
            <a:pPr marL="533400" indent="-533400" eaLnBrk="1" hangingPunct="1">
              <a:lnSpc>
                <a:spcPct val="80000"/>
              </a:lnSpc>
              <a:buFontTx/>
              <a:buNone/>
            </a:pPr>
            <a:r>
              <a:rPr lang="en-AU" altLang="en-US" sz="2800"/>
              <a:t>1- An </a:t>
            </a:r>
            <a:r>
              <a:rPr lang="en-AU" altLang="en-US" sz="2800" u="sng"/>
              <a:t>initiator</a:t>
            </a:r>
            <a:r>
              <a:rPr lang="en-AU" altLang="en-US" sz="2800"/>
              <a:t> such as a hydroxyl radical begins the chain reaction by extracting a hydrogen atom from lipids.</a:t>
            </a:r>
          </a:p>
          <a:p>
            <a:pPr marL="533400" indent="-533400" eaLnBrk="1" hangingPunct="1">
              <a:lnSpc>
                <a:spcPct val="80000"/>
              </a:lnSpc>
              <a:buFontTx/>
              <a:buNone/>
            </a:pPr>
            <a:r>
              <a:rPr lang="en-AU" altLang="en-US" sz="2800"/>
              <a:t>2- The chain reaction is </a:t>
            </a:r>
            <a:r>
              <a:rPr lang="en-AU" altLang="en-US" sz="2800" u="sng"/>
              <a:t>propagated</a:t>
            </a:r>
            <a:r>
              <a:rPr lang="en-AU" altLang="en-US" sz="2800"/>
              <a:t> when O</a:t>
            </a:r>
            <a:r>
              <a:rPr lang="en-AU" altLang="en-US" sz="2800" baseline="-25000"/>
              <a:t>2</a:t>
            </a:r>
            <a:r>
              <a:rPr lang="en-AU" altLang="en-US" sz="2800"/>
              <a:t> adds to form lipid peroxyl radicals (ROO</a:t>
            </a:r>
            <a:r>
              <a:rPr lang="ar-SA" altLang="en-US" sz="2800"/>
              <a:t>٠</a:t>
            </a:r>
            <a:r>
              <a:rPr lang="en-AU" altLang="en-US" sz="2800"/>
              <a:t>) and lipid peroxides (ROOH). </a:t>
            </a:r>
          </a:p>
          <a:p>
            <a:pPr marL="533400" indent="-533400" eaLnBrk="1" hangingPunct="1">
              <a:lnSpc>
                <a:spcPct val="80000"/>
              </a:lnSpc>
              <a:buFontTx/>
              <a:buNone/>
            </a:pPr>
            <a:r>
              <a:rPr lang="en-AU" altLang="en-US" sz="2800"/>
              <a:t>3- Eventually lipid </a:t>
            </a:r>
            <a:r>
              <a:rPr lang="en-AU" altLang="en-US" sz="2800" u="sng"/>
              <a:t>degradation</a:t>
            </a:r>
            <a:r>
              <a:rPr lang="en-AU" altLang="en-US" sz="2800"/>
              <a:t> occurs, forming such products as malondialdehyde. </a:t>
            </a:r>
          </a:p>
          <a:p>
            <a:pPr marL="533400" indent="-533400" eaLnBrk="1" hangingPunct="1">
              <a:lnSpc>
                <a:spcPct val="80000"/>
              </a:lnSpc>
            </a:pPr>
            <a:r>
              <a:rPr lang="en-AU" altLang="en-US" sz="2800"/>
              <a:t>Malondialdehyde appears in the blood and urine and is used as an indicator of free radical damage.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3554" name="Picture 5" descr="File:Lipid peroxidation.svg">
            <a:extLst>
              <a:ext uri="{FF2B5EF4-FFF2-40B4-BE49-F238E27FC236}">
                <a16:creationId xmlns:a16="http://schemas.microsoft.com/office/drawing/2014/main" id="{98D9294E-C467-2643-3AFE-7D22997563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50813"/>
            <a:ext cx="7772400" cy="6559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369E7954-E87B-C66E-1337-B6283C8C6ADB}"/>
              </a:ext>
            </a:extLst>
          </p:cNvPr>
          <p:cNvSpPr/>
          <p:nvPr/>
        </p:nvSpPr>
        <p:spPr>
          <a:xfrm>
            <a:off x="2286000" y="6411913"/>
            <a:ext cx="4267200" cy="36988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AU" dirty="0">
                <a:solidFill>
                  <a:schemeClr val="tx1"/>
                </a:solidFill>
              </a:rPr>
              <a:t>Forming at the end </a:t>
            </a:r>
            <a:r>
              <a:rPr lang="en-AU" dirty="0" err="1">
                <a:solidFill>
                  <a:schemeClr val="tx1"/>
                </a:solidFill>
              </a:rPr>
              <a:t>Malondialdehyde</a:t>
            </a:r>
            <a:r>
              <a:rPr lang="en-AU" dirty="0">
                <a:solidFill>
                  <a:schemeClr val="tx1"/>
                </a:solidFill>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35410024-874C-DC53-6920-4730FC0C3B04}"/>
              </a:ext>
            </a:extLst>
          </p:cNvPr>
          <p:cNvSpPr>
            <a:spLocks noGrp="1" noChangeArrowheads="1"/>
          </p:cNvSpPr>
          <p:nvPr>
            <p:ph type="body" idx="1"/>
          </p:nvPr>
        </p:nvSpPr>
        <p:spPr>
          <a:xfrm>
            <a:off x="152400" y="304800"/>
            <a:ext cx="8839200" cy="6400800"/>
          </a:xfrm>
        </p:spPr>
        <p:txBody>
          <a:bodyPr/>
          <a:lstStyle/>
          <a:p>
            <a:pPr marL="292100" indent="-292100" eaLnBrk="1" hangingPunct="1">
              <a:lnSpc>
                <a:spcPct val="80000"/>
              </a:lnSpc>
              <a:buFontTx/>
              <a:buNone/>
            </a:pPr>
            <a:r>
              <a:rPr lang="en-AU" altLang="en-US" sz="2900" b="1" u="sng"/>
              <a:t>B. Proteins and Peptides</a:t>
            </a:r>
            <a:endParaRPr lang="en-AU" altLang="en-US" sz="2900" u="sng"/>
          </a:p>
          <a:p>
            <a:pPr marL="292100" indent="-292100" eaLnBrk="1" hangingPunct="1">
              <a:lnSpc>
                <a:spcPct val="80000"/>
              </a:lnSpc>
            </a:pPr>
            <a:r>
              <a:rPr lang="en-AU" altLang="en-US" sz="2900"/>
              <a:t>Radicals may cause protein </a:t>
            </a:r>
            <a:r>
              <a:rPr lang="en-AU" altLang="en-US" sz="2900" u="sng"/>
              <a:t>fragmentation</a:t>
            </a:r>
            <a:r>
              <a:rPr lang="en-AU" altLang="en-US" sz="2900"/>
              <a:t> and amino acids </a:t>
            </a:r>
            <a:r>
              <a:rPr lang="en-AU" altLang="en-US" sz="2900" u="sng"/>
              <a:t>cross-link</a:t>
            </a:r>
            <a:r>
              <a:rPr lang="en-AU" altLang="en-US" sz="2900"/>
              <a:t> with other amino acids. </a:t>
            </a:r>
          </a:p>
          <a:p>
            <a:pPr marL="292100" indent="-292100" eaLnBrk="1" hangingPunct="1">
              <a:lnSpc>
                <a:spcPct val="80000"/>
              </a:lnSpc>
            </a:pPr>
            <a:r>
              <a:rPr lang="en-AU" altLang="en-US" sz="2900"/>
              <a:t>Free radical attack on protein </a:t>
            </a:r>
            <a:r>
              <a:rPr lang="en-AU" altLang="en-US" sz="2900" u="sng"/>
              <a:t>cysteine</a:t>
            </a:r>
            <a:r>
              <a:rPr lang="en-AU" altLang="en-US" sz="2900"/>
              <a:t> residues can result in cross-linking and formation of aggregates that prevents their degradation. </a:t>
            </a:r>
          </a:p>
          <a:p>
            <a:pPr marL="292100" indent="-292100" eaLnBrk="1" hangingPunct="1">
              <a:lnSpc>
                <a:spcPct val="80000"/>
              </a:lnSpc>
            </a:pPr>
            <a:r>
              <a:rPr lang="en-AU" altLang="en-US" sz="2900"/>
              <a:t>Oxidative damage increases the susceptibility of other proteins to enzymatic digestion</a:t>
            </a:r>
            <a:endParaRPr lang="en-AU" altLang="en-US" sz="2900" b="1"/>
          </a:p>
          <a:p>
            <a:pPr marL="292100" indent="-292100" eaLnBrk="1" hangingPunct="1">
              <a:lnSpc>
                <a:spcPct val="80000"/>
              </a:lnSpc>
              <a:buFontTx/>
              <a:buNone/>
            </a:pPr>
            <a:endParaRPr lang="en-AU" altLang="en-US" sz="2900" b="1" u="sng"/>
          </a:p>
          <a:p>
            <a:pPr marL="292100" indent="-292100" eaLnBrk="1" hangingPunct="1">
              <a:lnSpc>
                <a:spcPct val="80000"/>
              </a:lnSpc>
              <a:buFontTx/>
              <a:buNone/>
            </a:pPr>
            <a:r>
              <a:rPr lang="en-AU" altLang="en-US" sz="2900" b="1" u="sng"/>
              <a:t>C. DNA</a:t>
            </a:r>
            <a:endParaRPr lang="en-AU" altLang="en-US" sz="2900" u="sng"/>
          </a:p>
          <a:p>
            <a:pPr marL="292100" indent="-292100" eaLnBrk="1" hangingPunct="1">
              <a:lnSpc>
                <a:spcPct val="80000"/>
              </a:lnSpc>
            </a:pPr>
            <a:r>
              <a:rPr lang="en-AU" altLang="en-US" sz="2900"/>
              <a:t>The hydroxyl radical can cause </a:t>
            </a:r>
            <a:r>
              <a:rPr lang="en-AU" altLang="en-US" sz="2900" u="sng"/>
              <a:t>base alterations</a:t>
            </a:r>
            <a:r>
              <a:rPr lang="en-AU" altLang="en-US" sz="2900"/>
              <a:t> in the DNA it also can </a:t>
            </a:r>
            <a:r>
              <a:rPr lang="en-AU" altLang="en-US" sz="2900" u="sng"/>
              <a:t>attack the deoxyribose backbone</a:t>
            </a:r>
            <a:r>
              <a:rPr lang="en-AU" altLang="en-US" sz="2900"/>
              <a:t> and cause strand breaks. </a:t>
            </a:r>
          </a:p>
          <a:p>
            <a:pPr marL="292100" indent="-292100" eaLnBrk="1" hangingPunct="1">
              <a:lnSpc>
                <a:spcPct val="80000"/>
              </a:lnSpc>
            </a:pPr>
            <a:r>
              <a:rPr lang="en-AU" altLang="en-US" sz="2900"/>
              <a:t>The principle cause of single strand breaks is oxidation of the sugar part by the hydroxyl radical.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6A5A9FE-559B-870F-D448-9C393FE3A366}"/>
              </a:ext>
            </a:extLst>
          </p:cNvPr>
          <p:cNvSpPr>
            <a:spLocks noGrp="1" noChangeArrowheads="1"/>
          </p:cNvSpPr>
          <p:nvPr>
            <p:ph type="body" idx="1"/>
          </p:nvPr>
        </p:nvSpPr>
        <p:spPr>
          <a:xfrm>
            <a:off x="228600" y="152400"/>
            <a:ext cx="8686800" cy="6477000"/>
          </a:xfrm>
        </p:spPr>
        <p:txBody>
          <a:bodyPr/>
          <a:lstStyle/>
          <a:p>
            <a:pPr eaLnBrk="1" hangingPunct="1">
              <a:lnSpc>
                <a:spcPct val="90000"/>
              </a:lnSpc>
            </a:pPr>
            <a:r>
              <a:rPr lang="en-AU" altLang="en-US" sz="2800" b="1" u="sng"/>
              <a:t>Nitric Oxide and Reactive Nitrogen-Oxygen Species (RNOS)</a:t>
            </a:r>
            <a:endParaRPr lang="en-AU" altLang="en-US" sz="2800"/>
          </a:p>
          <a:p>
            <a:pPr eaLnBrk="1" hangingPunct="1">
              <a:lnSpc>
                <a:spcPct val="90000"/>
              </a:lnSpc>
            </a:pPr>
            <a:r>
              <a:rPr lang="en-AU" altLang="en-US" sz="2400"/>
              <a:t>Nitric oxide (NO) is an oxygen-containing free radical which is both essential to life and toxic. </a:t>
            </a:r>
          </a:p>
          <a:p>
            <a:pPr eaLnBrk="1" hangingPunct="1">
              <a:lnSpc>
                <a:spcPct val="90000"/>
              </a:lnSpc>
            </a:pPr>
            <a:r>
              <a:rPr lang="en-AU" altLang="en-US" sz="2400"/>
              <a:t>NO is a gas that diffuses through the cytosol and lipid membranes and into cells. </a:t>
            </a:r>
          </a:p>
          <a:p>
            <a:pPr eaLnBrk="1" hangingPunct="1">
              <a:lnSpc>
                <a:spcPct val="90000"/>
              </a:lnSpc>
            </a:pPr>
            <a:r>
              <a:rPr lang="en-AU" altLang="en-US" sz="2400"/>
              <a:t>NO is produced by the lining of the blood vessels known as endothelium.</a:t>
            </a:r>
          </a:p>
          <a:p>
            <a:pPr eaLnBrk="1" hangingPunct="1">
              <a:lnSpc>
                <a:spcPct val="90000"/>
              </a:lnSpc>
            </a:pPr>
            <a:r>
              <a:rPr lang="en-AU" altLang="en-US" sz="2400"/>
              <a:t>NO has a single free electron. </a:t>
            </a:r>
          </a:p>
          <a:p>
            <a:pPr eaLnBrk="1" hangingPunct="1">
              <a:lnSpc>
                <a:spcPct val="90000"/>
              </a:lnSpc>
            </a:pPr>
            <a:r>
              <a:rPr lang="en-AU" altLang="en-US" sz="2400"/>
              <a:t>At low concentrations, it functions physiologically as a neurotransmitter that causes vasodilation. </a:t>
            </a:r>
          </a:p>
          <a:p>
            <a:pPr eaLnBrk="1" hangingPunct="1">
              <a:lnSpc>
                <a:spcPct val="90000"/>
              </a:lnSpc>
            </a:pPr>
            <a:r>
              <a:rPr lang="en-AU" altLang="en-US" sz="2400"/>
              <a:t>At high concentrations, it combines with O</a:t>
            </a:r>
            <a:r>
              <a:rPr lang="en-AU" altLang="en-US" sz="2400" baseline="-25000"/>
              <a:t>2</a:t>
            </a:r>
            <a:r>
              <a:rPr lang="en-AU" altLang="en-US" sz="2400"/>
              <a:t> or with superoxide to form additional reactive and toxic species containing both nitrogen and oxygen (RNOS).</a:t>
            </a:r>
          </a:p>
          <a:p>
            <a:pPr eaLnBrk="1" hangingPunct="1">
              <a:lnSpc>
                <a:spcPct val="90000"/>
              </a:lnSpc>
            </a:pPr>
            <a:r>
              <a:rPr lang="en-AU" altLang="en-US" sz="2400"/>
              <a:t>RNOS are involved in neurodegenerative diseases, such as Parkinson’s disease, and in chronic inflammatory diseases, such as rheumatoid arthritis. </a:t>
            </a:r>
            <a:endParaRPr lang="en-US"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158B4EE0-A5A0-5D69-9316-1AB010200BBA}"/>
              </a:ext>
            </a:extLst>
          </p:cNvPr>
          <p:cNvSpPr>
            <a:spLocks noGrp="1" noChangeArrowheads="1"/>
          </p:cNvSpPr>
          <p:nvPr>
            <p:ph type="body" idx="1"/>
          </p:nvPr>
        </p:nvSpPr>
        <p:spPr>
          <a:xfrm>
            <a:off x="152400" y="152400"/>
            <a:ext cx="8839200" cy="6477000"/>
          </a:xfrm>
        </p:spPr>
        <p:txBody>
          <a:bodyPr/>
          <a:lstStyle/>
          <a:p>
            <a:pPr eaLnBrk="1" hangingPunct="1">
              <a:lnSpc>
                <a:spcPct val="80000"/>
              </a:lnSpc>
            </a:pPr>
            <a:r>
              <a:rPr lang="en-AU" altLang="en-US" sz="2400" b="1" u="sng"/>
              <a:t>Cellular Defences Against Oxygen Toxicity</a:t>
            </a:r>
            <a:endParaRPr lang="en-AU" altLang="en-US" sz="2400"/>
          </a:p>
          <a:p>
            <a:pPr eaLnBrk="1" hangingPunct="1">
              <a:lnSpc>
                <a:spcPct val="80000"/>
              </a:lnSpc>
            </a:pPr>
            <a:r>
              <a:rPr lang="en-US" altLang="ja-JP" sz="2400">
                <a:ea typeface="ＭＳ Ｐゴシック" panose="020B0600070205080204" pitchFamily="34" charset="-128"/>
              </a:rPr>
              <a:t>Cells </a:t>
            </a:r>
            <a:r>
              <a:rPr lang="en-US" altLang="ja-JP" sz="2400" b="1">
                <a:ea typeface="ＭＳ Ｐゴシック" panose="020B0600070205080204" pitchFamily="34" charset="-128"/>
              </a:rPr>
              <a:t>protect </a:t>
            </a:r>
            <a:r>
              <a:rPr lang="en-US" altLang="ja-JP" sz="2400">
                <a:ea typeface="ＭＳ Ｐゴシック" panose="020B0600070205080204" pitchFamily="34" charset="-128"/>
              </a:rPr>
              <a:t>themselves against damage by ROS and other radicals through </a:t>
            </a:r>
            <a:r>
              <a:rPr lang="en-AU" altLang="en-US" sz="2400"/>
              <a:t>1- Antioxidant defence enzymes, 2- Dietary antioxidants, 3- Cellular compartmentation, </a:t>
            </a:r>
          </a:p>
          <a:p>
            <a:pPr eaLnBrk="1" hangingPunct="1">
              <a:lnSpc>
                <a:spcPct val="80000"/>
              </a:lnSpc>
            </a:pPr>
            <a:r>
              <a:rPr lang="en-AU" altLang="en-US" sz="2400"/>
              <a:t>4- Metal </a:t>
            </a:r>
            <a:r>
              <a:rPr lang="en-AU" altLang="ja-JP" sz="2400">
                <a:ea typeface="ＭＳ Ｐゴシック" panose="020B0600070205080204" pitchFamily="34" charset="-128"/>
              </a:rPr>
              <a:t>sequestration</a:t>
            </a:r>
            <a:r>
              <a:rPr lang="en-US" altLang="ja-JP" sz="2400">
                <a:ea typeface="ＭＳ Ｐゴシック" panose="020B0600070205080204" pitchFamily="34" charset="-128"/>
              </a:rPr>
              <a:t> </a:t>
            </a:r>
            <a:r>
              <a:rPr lang="en-AU" altLang="en-US" sz="2400"/>
              <a:t>, and 5- Repair of damaged cellular components. </a:t>
            </a:r>
          </a:p>
          <a:p>
            <a:pPr eaLnBrk="1" hangingPunct="1">
              <a:lnSpc>
                <a:spcPct val="80000"/>
              </a:lnSpc>
            </a:pPr>
            <a:r>
              <a:rPr lang="en-AU" altLang="en-US" sz="2400"/>
              <a:t>Defence through compartmentation refers to separation of species and sites involved in ROS generation from the rest of the cell. For example, many of the enzymes that produce hydrogen peroxide are found in peroxisomes with a high content of antioxidant enzymes. </a:t>
            </a:r>
          </a:p>
          <a:p>
            <a:pPr eaLnBrk="1" hangingPunct="1">
              <a:lnSpc>
                <a:spcPct val="80000"/>
              </a:lnSpc>
            </a:pPr>
            <a:r>
              <a:rPr lang="en-AU" altLang="en-US" sz="2400"/>
              <a:t>Metals are bound to a wide range of proteins within the blood and in cells, preventing their participation in free radical production. Iron, for example, is tightly bound to its storage protein, ferritin and cannot react with hydrogen peroxide. </a:t>
            </a:r>
            <a:endParaRPr lang="en-AU" altLang="ja-JP" sz="2400">
              <a:ea typeface="ＭＳ Ｐゴシック" panose="020B0600070205080204" pitchFamily="34" charset="-128"/>
            </a:endParaRPr>
          </a:p>
          <a:p>
            <a:pPr eaLnBrk="1" hangingPunct="1">
              <a:lnSpc>
                <a:spcPct val="80000"/>
              </a:lnSpc>
            </a:pPr>
            <a:r>
              <a:rPr lang="en-AU" altLang="ja-JP" sz="2400">
                <a:ea typeface="ＭＳ Ｐゴシック" panose="020B0600070205080204" pitchFamily="34" charset="-128"/>
              </a:rPr>
              <a:t>Repair mechanisms for DNA and other component are available to the cell. Oxidized amino acids on proteins are continuously repaired through protein degradation and resynthesis of new proteins. </a:t>
            </a:r>
            <a:endParaRPr lang="en-AU" altLang="en-US" sz="2400">
              <a:ea typeface="ＭＳ Ｐゴシック" panose="020B0600070205080204" pitchFamily="3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A890CAC3-4373-013E-6195-CFA3222F073A}"/>
              </a:ext>
            </a:extLst>
          </p:cNvPr>
          <p:cNvSpPr>
            <a:spLocks noGrp="1" noChangeArrowheads="1"/>
          </p:cNvSpPr>
          <p:nvPr>
            <p:ph type="body" idx="1"/>
          </p:nvPr>
        </p:nvSpPr>
        <p:spPr>
          <a:xfrm>
            <a:off x="152400" y="95250"/>
            <a:ext cx="8763000" cy="6477000"/>
          </a:xfrm>
        </p:spPr>
        <p:txBody>
          <a:bodyPr/>
          <a:lstStyle/>
          <a:p>
            <a:pPr eaLnBrk="1" hangingPunct="1">
              <a:lnSpc>
                <a:spcPct val="80000"/>
              </a:lnSpc>
            </a:pPr>
            <a:r>
              <a:rPr lang="en-AU" altLang="en-US" sz="2800" b="1" u="sng"/>
              <a:t>A. Antioxidant Enzymes</a:t>
            </a:r>
            <a:endParaRPr lang="en-AU" altLang="en-US" sz="2800" u="sng"/>
          </a:p>
          <a:p>
            <a:pPr eaLnBrk="1" hangingPunct="1">
              <a:lnSpc>
                <a:spcPct val="80000"/>
              </a:lnSpc>
            </a:pPr>
            <a:endParaRPr lang="en-AU" altLang="en-US" sz="1000" b="1" u="sng"/>
          </a:p>
          <a:p>
            <a:pPr eaLnBrk="1" hangingPunct="1">
              <a:lnSpc>
                <a:spcPct val="80000"/>
              </a:lnSpc>
            </a:pPr>
            <a:r>
              <a:rPr lang="en-AU" altLang="en-US" sz="2400" b="1" u="sng"/>
              <a:t>1. Superoxide Dismutase (SOD)</a:t>
            </a:r>
            <a:endParaRPr lang="en-AU" altLang="en-US" sz="2400" u="sng"/>
          </a:p>
          <a:p>
            <a:pPr eaLnBrk="1" hangingPunct="1">
              <a:lnSpc>
                <a:spcPct val="80000"/>
              </a:lnSpc>
            </a:pPr>
            <a:r>
              <a:rPr lang="en-AU" altLang="en-US" sz="2400"/>
              <a:t>Found in different parts inside cells like nucleus and mitochondria and also found extracellularly.</a:t>
            </a:r>
          </a:p>
          <a:p>
            <a:pPr eaLnBrk="1" hangingPunct="1">
              <a:lnSpc>
                <a:spcPct val="80000"/>
              </a:lnSpc>
            </a:pPr>
            <a:r>
              <a:rPr lang="en-AU" altLang="en-US" sz="2400" u="sng"/>
              <a:t>Function</a:t>
            </a:r>
            <a:r>
              <a:rPr lang="en-AU" altLang="en-US" sz="2400"/>
              <a:t>: conversion of superoxide anion to hydrogen peroxide and O</a:t>
            </a:r>
            <a:r>
              <a:rPr lang="en-AU" altLang="en-US" sz="2400" baseline="-25000"/>
              <a:t>2</a:t>
            </a:r>
            <a:r>
              <a:rPr lang="en-AU" altLang="en-US" sz="2400"/>
              <a:t> which is often called the primary defence against oxidative stress.</a:t>
            </a:r>
          </a:p>
          <a:p>
            <a:pPr eaLnBrk="1" hangingPunct="1">
              <a:lnSpc>
                <a:spcPct val="80000"/>
              </a:lnSpc>
            </a:pPr>
            <a:endParaRPr lang="en-AU" altLang="en-US" sz="1000"/>
          </a:p>
          <a:p>
            <a:pPr eaLnBrk="1" hangingPunct="1">
              <a:lnSpc>
                <a:spcPct val="80000"/>
              </a:lnSpc>
            </a:pPr>
            <a:r>
              <a:rPr lang="en-AU" altLang="en-US" sz="2400"/>
              <a:t>Superoxide dismutase utilizes different positively charged metal ions (copper and zinc and manganese) to neutralize the negatively charged superoxide radical.</a:t>
            </a:r>
          </a:p>
          <a:p>
            <a:pPr eaLnBrk="1" hangingPunct="1">
              <a:lnSpc>
                <a:spcPct val="80000"/>
              </a:lnSpc>
            </a:pPr>
            <a:r>
              <a:rPr lang="en-AU" altLang="en-US" sz="1800"/>
              <a:t>(</a:t>
            </a:r>
            <a:r>
              <a:rPr lang="en-AU" altLang="en-US" sz="1800" b="1"/>
              <a:t>Oxidative stress occurs when the rate of ROS and RNOS production overbalances the rate of their removal by cellular defence mechanisms)</a:t>
            </a:r>
          </a:p>
          <a:p>
            <a:pPr eaLnBrk="1" hangingPunct="1">
              <a:lnSpc>
                <a:spcPct val="80000"/>
              </a:lnSpc>
            </a:pPr>
            <a:endParaRPr lang="en-AU" altLang="en-US" sz="1000" b="1"/>
          </a:p>
          <a:p>
            <a:pPr eaLnBrk="1" hangingPunct="1">
              <a:lnSpc>
                <a:spcPct val="80000"/>
              </a:lnSpc>
            </a:pPr>
            <a:r>
              <a:rPr lang="en-AU" altLang="en-US" sz="2400" b="1" u="sng"/>
              <a:t>2. Catalase </a:t>
            </a:r>
            <a:endParaRPr lang="en-AU" altLang="en-US" sz="2400" u="sng"/>
          </a:p>
          <a:p>
            <a:pPr eaLnBrk="1" hangingPunct="1">
              <a:lnSpc>
                <a:spcPct val="80000"/>
              </a:lnSpc>
            </a:pPr>
            <a:r>
              <a:rPr lang="en-AU" altLang="en-US" sz="2400"/>
              <a:t>Hydrogen peroxide, once formed, must be reduced to water to prevent it from forming the hydroxyl radical. One of the enzymes capable of reducing hydrogen peroxide is catalase. Catalase is found principally in peroxisomes, and to a lesser extent in the cytosol. The highest activities are found in tissues with a high peroxisomal content (kidney and liver).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3794" name="Picture 6">
            <a:extLst>
              <a:ext uri="{FF2B5EF4-FFF2-40B4-BE49-F238E27FC236}">
                <a16:creationId xmlns:a16="http://schemas.microsoft.com/office/drawing/2014/main" id="{95EA3A08-E1B9-E376-D55C-E358B12E78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28600"/>
            <a:ext cx="3667125"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A55F461B-1B94-6F42-8D53-AD90F8F16B9E}"/>
              </a:ext>
            </a:extLst>
          </p:cNvPr>
          <p:cNvSpPr>
            <a:spLocks noGrp="1" noChangeArrowheads="1"/>
          </p:cNvSpPr>
          <p:nvPr>
            <p:ph type="body" idx="1"/>
          </p:nvPr>
        </p:nvSpPr>
        <p:spPr>
          <a:xfrm>
            <a:off x="152400" y="152400"/>
            <a:ext cx="8763000" cy="6477000"/>
          </a:xfrm>
        </p:spPr>
        <p:txBody>
          <a:bodyPr/>
          <a:lstStyle/>
          <a:p>
            <a:pPr eaLnBrk="1" hangingPunct="1">
              <a:lnSpc>
                <a:spcPct val="90000"/>
              </a:lnSpc>
              <a:buFontTx/>
              <a:buNone/>
            </a:pPr>
            <a:r>
              <a:rPr lang="en-AU" altLang="en-US" sz="2400" b="1" u="sng"/>
              <a:t>3. Glutathione Peroxidase and Glutathione Reductase</a:t>
            </a:r>
            <a:endParaRPr lang="en-AU" altLang="en-US" sz="2400" u="sng"/>
          </a:p>
          <a:p>
            <a:pPr eaLnBrk="1" hangingPunct="1">
              <a:lnSpc>
                <a:spcPct val="90000"/>
              </a:lnSpc>
            </a:pPr>
            <a:r>
              <a:rPr lang="en-AU" altLang="en-US" sz="2400"/>
              <a:t>Glutathione is a tripeptide composed of glutamate, cysteine, and glycine. </a:t>
            </a:r>
          </a:p>
          <a:p>
            <a:pPr eaLnBrk="1" hangingPunct="1">
              <a:lnSpc>
                <a:spcPct val="90000"/>
              </a:lnSpc>
            </a:pPr>
            <a:r>
              <a:rPr lang="en-AU" altLang="en-US" sz="2400"/>
              <a:t>The cysteine provides an exposed free sulphydryl group (SH) that is very reactive and provide electrons, providing an abundant target for radical attack. </a:t>
            </a:r>
          </a:p>
          <a:p>
            <a:pPr eaLnBrk="1" hangingPunct="1">
              <a:lnSpc>
                <a:spcPct val="90000"/>
              </a:lnSpc>
            </a:pPr>
            <a:r>
              <a:rPr lang="en-AU" altLang="en-US" sz="2400" b="1" u="sng"/>
              <a:t>Glutathione peroxidases</a:t>
            </a:r>
            <a:r>
              <a:rPr lang="en-AU" altLang="en-US" sz="2400"/>
              <a:t> are the major means for removing H</a:t>
            </a:r>
            <a:r>
              <a:rPr lang="en-AU" altLang="en-US" sz="2400" baseline="-25000"/>
              <a:t>2</a:t>
            </a:r>
            <a:r>
              <a:rPr lang="en-AU" altLang="en-US" sz="2400"/>
              <a:t>O</a:t>
            </a:r>
            <a:r>
              <a:rPr lang="en-AU" altLang="en-US" sz="2400" baseline="-25000"/>
              <a:t>2</a:t>
            </a:r>
            <a:r>
              <a:rPr lang="en-AU" altLang="en-US" sz="2400"/>
              <a:t> produced outside of peroxisomes. </a:t>
            </a:r>
          </a:p>
          <a:p>
            <a:pPr eaLnBrk="1" hangingPunct="1">
              <a:lnSpc>
                <a:spcPct val="90000"/>
              </a:lnSpc>
            </a:pPr>
            <a:r>
              <a:rPr lang="en-AU" altLang="en-US" sz="2400"/>
              <a:t>Glutathione peroxidases reduces hydrogen peroxide to nontoxic alcohols. </a:t>
            </a:r>
          </a:p>
          <a:p>
            <a:pPr eaLnBrk="1" hangingPunct="1">
              <a:lnSpc>
                <a:spcPct val="90000"/>
              </a:lnSpc>
            </a:pPr>
            <a:r>
              <a:rPr lang="en-AU" altLang="en-US" sz="2400"/>
              <a:t>In these reactions, two glutathione molecules are oxidized to form a single oxidized glutathione molecule the glutathione disulfide (GSSG). </a:t>
            </a:r>
          </a:p>
          <a:p>
            <a:pPr eaLnBrk="1" hangingPunct="1">
              <a:lnSpc>
                <a:spcPct val="90000"/>
              </a:lnSpc>
            </a:pPr>
            <a:r>
              <a:rPr lang="en-AU" altLang="en-US" sz="2400" b="1" u="sng"/>
              <a:t>Glutathione reductase</a:t>
            </a:r>
            <a:r>
              <a:rPr lang="en-AU" altLang="en-US" sz="2400"/>
              <a:t> reduces GSSG to glutathione form </a:t>
            </a:r>
          </a:p>
          <a:p>
            <a:pPr eaLnBrk="1" hangingPunct="1">
              <a:lnSpc>
                <a:spcPct val="90000"/>
              </a:lnSpc>
            </a:pPr>
            <a:r>
              <a:rPr lang="en-AU" altLang="en-US" sz="2400"/>
              <a:t>Glutathione reductase catalyzes transfer of electrons from NADPH to the disulfide bond of GSSG.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Text Box 10">
            <a:extLst>
              <a:ext uri="{FF2B5EF4-FFF2-40B4-BE49-F238E27FC236}">
                <a16:creationId xmlns:a16="http://schemas.microsoft.com/office/drawing/2014/main" id="{F4406BD6-242C-CE88-9BDB-1F5385D70A98}"/>
              </a:ext>
            </a:extLst>
          </p:cNvPr>
          <p:cNvSpPr txBox="1">
            <a:spLocks noChangeArrowheads="1"/>
          </p:cNvSpPr>
          <p:nvPr/>
        </p:nvSpPr>
        <p:spPr bwMode="auto">
          <a:xfrm>
            <a:off x="0" y="273050"/>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AU" altLang="en-US" sz="2800" b="1" u="sng"/>
              <a:t>Glutathione Peroxidase and Glutathione Reductase</a:t>
            </a:r>
            <a:endParaRPr lang="en-US" altLang="en-US" sz="2800" b="1" u="sng"/>
          </a:p>
        </p:txBody>
      </p:sp>
      <p:pic>
        <p:nvPicPr>
          <p:cNvPr id="37891" name="Picture 11">
            <a:extLst>
              <a:ext uri="{FF2B5EF4-FFF2-40B4-BE49-F238E27FC236}">
                <a16:creationId xmlns:a16="http://schemas.microsoft.com/office/drawing/2014/main" id="{8BFE3589-FD15-22F9-3CC3-6F64516921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19200"/>
            <a:ext cx="88392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2" name="Rectangle 12">
            <a:extLst>
              <a:ext uri="{FF2B5EF4-FFF2-40B4-BE49-F238E27FC236}">
                <a16:creationId xmlns:a16="http://schemas.microsoft.com/office/drawing/2014/main" id="{6DCD01A5-09CD-49E3-8D58-C330F45EF66B}"/>
              </a:ext>
            </a:extLst>
          </p:cNvPr>
          <p:cNvSpPr>
            <a:spLocks noChangeArrowheads="1"/>
          </p:cNvSpPr>
          <p:nvPr/>
        </p:nvSpPr>
        <p:spPr bwMode="auto">
          <a:xfrm>
            <a:off x="4903788" y="2101850"/>
            <a:ext cx="9731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AU" altLang="en-US" sz="1600" b="1"/>
              <a:t>reduced</a:t>
            </a:r>
          </a:p>
        </p:txBody>
      </p:sp>
      <p:sp>
        <p:nvSpPr>
          <p:cNvPr id="37893" name="Rectangle 13">
            <a:extLst>
              <a:ext uri="{FF2B5EF4-FFF2-40B4-BE49-F238E27FC236}">
                <a16:creationId xmlns:a16="http://schemas.microsoft.com/office/drawing/2014/main" id="{35AE7E48-03E5-2FAA-3750-36788E09F32F}"/>
              </a:ext>
            </a:extLst>
          </p:cNvPr>
          <p:cNvSpPr>
            <a:spLocks noChangeArrowheads="1"/>
          </p:cNvSpPr>
          <p:nvPr/>
        </p:nvSpPr>
        <p:spPr bwMode="auto">
          <a:xfrm>
            <a:off x="5302250" y="2590800"/>
            <a:ext cx="996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AU" altLang="en-US" sz="1600" b="1"/>
              <a:t>oxidized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3">
            <a:extLst>
              <a:ext uri="{FF2B5EF4-FFF2-40B4-BE49-F238E27FC236}">
                <a16:creationId xmlns:a16="http://schemas.microsoft.com/office/drawing/2014/main" id="{E20669DC-D82F-B3E3-796C-E79FCE526192}"/>
              </a:ext>
            </a:extLst>
          </p:cNvPr>
          <p:cNvSpPr>
            <a:spLocks noGrp="1" noChangeArrowheads="1"/>
          </p:cNvSpPr>
          <p:nvPr>
            <p:ph type="body" idx="1"/>
          </p:nvPr>
        </p:nvSpPr>
        <p:spPr>
          <a:xfrm>
            <a:off x="152400" y="152400"/>
            <a:ext cx="8839200" cy="6553200"/>
          </a:xfrm>
        </p:spPr>
        <p:txBody>
          <a:bodyPr/>
          <a:lstStyle/>
          <a:p>
            <a:pPr eaLnBrk="1" hangingPunct="1">
              <a:lnSpc>
                <a:spcPct val="80000"/>
              </a:lnSpc>
            </a:pPr>
            <a:r>
              <a:rPr lang="en-AU" altLang="en-US" sz="2400" b="1" u="sng"/>
              <a:t>B. Dietary antioxidants</a:t>
            </a:r>
          </a:p>
          <a:p>
            <a:pPr eaLnBrk="1" hangingPunct="1">
              <a:lnSpc>
                <a:spcPct val="80000"/>
              </a:lnSpc>
            </a:pPr>
            <a:r>
              <a:rPr lang="en-AU" altLang="en-US" sz="2400"/>
              <a:t>Most Nonenzymatic antioxidants neutralize free radicals by donating a hydrogen atom (with its one electron) to the radical. </a:t>
            </a:r>
          </a:p>
          <a:p>
            <a:pPr eaLnBrk="1" hangingPunct="1">
              <a:lnSpc>
                <a:spcPct val="80000"/>
              </a:lnSpc>
            </a:pPr>
            <a:r>
              <a:rPr lang="en-AU" altLang="en-US" sz="2400"/>
              <a:t>Antioxidants, therefore, reduce free radicals and are themselves oxidized in the reaction. </a:t>
            </a:r>
            <a:endParaRPr lang="en-AU" altLang="en-US" sz="2400" b="1"/>
          </a:p>
          <a:p>
            <a:pPr eaLnBrk="1" hangingPunct="1">
              <a:lnSpc>
                <a:spcPct val="80000"/>
              </a:lnSpc>
              <a:buFontTx/>
              <a:buNone/>
            </a:pPr>
            <a:r>
              <a:rPr lang="en-AU" altLang="en-US" sz="2400" b="1" u="sng"/>
              <a:t>1. VITAMIN E</a:t>
            </a:r>
            <a:r>
              <a:rPr lang="en-AU" altLang="en-US" sz="2400" b="1"/>
              <a:t>:</a:t>
            </a:r>
            <a:endParaRPr lang="en-AU" altLang="en-US" sz="2400"/>
          </a:p>
          <a:p>
            <a:pPr eaLnBrk="1" hangingPunct="1">
              <a:lnSpc>
                <a:spcPct val="80000"/>
              </a:lnSpc>
            </a:pPr>
            <a:r>
              <a:rPr lang="en-AU" altLang="en-US" sz="2400"/>
              <a:t>Is also known as α-tocopherol.</a:t>
            </a:r>
          </a:p>
          <a:p>
            <a:pPr eaLnBrk="1" hangingPunct="1">
              <a:lnSpc>
                <a:spcPct val="80000"/>
              </a:lnSpc>
            </a:pPr>
            <a:r>
              <a:rPr lang="en-AU" altLang="en-US" sz="2400"/>
              <a:t>Is the most widely distributed antioxidant in nature. </a:t>
            </a:r>
          </a:p>
          <a:p>
            <a:pPr eaLnBrk="1" hangingPunct="1">
              <a:lnSpc>
                <a:spcPct val="80000"/>
              </a:lnSpc>
            </a:pPr>
            <a:r>
              <a:rPr lang="en-AU" altLang="en-US" sz="2400"/>
              <a:t>Is a lipid-soluble antioxidant that functions principally to protect against lipid peroxidation in membranes. </a:t>
            </a:r>
          </a:p>
          <a:p>
            <a:pPr eaLnBrk="1" hangingPunct="1">
              <a:lnSpc>
                <a:spcPct val="80000"/>
              </a:lnSpc>
            </a:pPr>
            <a:r>
              <a:rPr lang="en-AU" altLang="en-US" sz="2400"/>
              <a:t>Vitamin E reacts with lipid radicals produced in the lipid peroxidation chain reaction (peroxidation: oxidative degradation of lipids). </a:t>
            </a:r>
          </a:p>
          <a:p>
            <a:pPr eaLnBrk="1" hangingPunct="1">
              <a:lnSpc>
                <a:spcPct val="80000"/>
              </a:lnSpc>
            </a:pPr>
            <a:r>
              <a:rPr lang="en-AU" altLang="en-US" sz="2400"/>
              <a:t>This would remove the free radical </a:t>
            </a:r>
            <a:r>
              <a:rPr lang="en-AU" altLang="en-US" sz="2400" u="sng"/>
              <a:t>intermediates</a:t>
            </a:r>
            <a:r>
              <a:rPr lang="en-AU" altLang="en-US" sz="2400"/>
              <a:t> and prevent the oxidation reaction from continuing and thus protects cell membranes from oxidation. </a:t>
            </a:r>
          </a:p>
          <a:p>
            <a:pPr eaLnBrk="1" hangingPunct="1">
              <a:lnSpc>
                <a:spcPct val="80000"/>
              </a:lnSpc>
            </a:pPr>
            <a:r>
              <a:rPr lang="en-US" altLang="en-US" sz="2400"/>
              <a:t>Foods rich in vitamin E include olive oil, margarine, almonds, peanuts, meats, dairy, and leafy greens.</a:t>
            </a:r>
            <a:endParaRPr lang="en-AU" alt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53E0BEDF-AF54-DBDF-31E0-DA9A679809AE}"/>
              </a:ext>
            </a:extLst>
          </p:cNvPr>
          <p:cNvSpPr>
            <a:spLocks noGrp="1" noChangeArrowheads="1"/>
          </p:cNvSpPr>
          <p:nvPr>
            <p:ph type="body" idx="1"/>
          </p:nvPr>
        </p:nvSpPr>
        <p:spPr>
          <a:xfrm>
            <a:off x="152400" y="304800"/>
            <a:ext cx="8839200" cy="6324600"/>
          </a:xfrm>
        </p:spPr>
        <p:txBody>
          <a:bodyPr/>
          <a:lstStyle/>
          <a:p>
            <a:pPr eaLnBrk="1" hangingPunct="1">
              <a:lnSpc>
                <a:spcPct val="90000"/>
              </a:lnSpc>
            </a:pPr>
            <a:r>
              <a:rPr lang="en-AU" altLang="en-US" sz="2800" b="1" u="sng"/>
              <a:t>The Radical Nature of O</a:t>
            </a:r>
            <a:r>
              <a:rPr lang="en-AU" altLang="en-US" sz="2800" b="1" u="sng" baseline="-25000"/>
              <a:t>2</a:t>
            </a:r>
          </a:p>
          <a:p>
            <a:pPr eaLnBrk="1" hangingPunct="1">
              <a:lnSpc>
                <a:spcPct val="90000"/>
              </a:lnSpc>
            </a:pPr>
            <a:r>
              <a:rPr lang="en-AU" altLang="en-US" sz="2800"/>
              <a:t>A radical is a molecule that has a single unpaired electron in an orbit. </a:t>
            </a:r>
          </a:p>
          <a:p>
            <a:pPr eaLnBrk="1" hangingPunct="1">
              <a:lnSpc>
                <a:spcPct val="90000"/>
              </a:lnSpc>
            </a:pPr>
            <a:r>
              <a:rPr lang="en-AU" altLang="en-US" sz="2800"/>
              <a:t>A free radical is a radical capable of independent existence. </a:t>
            </a:r>
          </a:p>
          <a:p>
            <a:pPr eaLnBrk="1" hangingPunct="1">
              <a:lnSpc>
                <a:spcPct val="90000"/>
              </a:lnSpc>
            </a:pPr>
            <a:r>
              <a:rPr lang="en-AU" altLang="en-US" sz="2800"/>
              <a:t>Radicals are highly reactive and unstable that create a </a:t>
            </a:r>
            <a:r>
              <a:rPr lang="en-AU" altLang="en-US" sz="2800" b="1" u="sng"/>
              <a:t>chain reaction</a:t>
            </a:r>
            <a:r>
              <a:rPr lang="en-AU" altLang="en-US" sz="2800"/>
              <a:t> </a:t>
            </a:r>
          </a:p>
          <a:p>
            <a:pPr eaLnBrk="1" hangingPunct="1">
              <a:lnSpc>
                <a:spcPct val="90000"/>
              </a:lnSpc>
            </a:pPr>
            <a:r>
              <a:rPr lang="en-AU" altLang="en-US" sz="2800"/>
              <a:t>The oxygen atom has two single electrons in different orbitals</a:t>
            </a:r>
          </a:p>
          <a:p>
            <a:pPr eaLnBrk="1" hangingPunct="1">
              <a:lnSpc>
                <a:spcPct val="90000"/>
              </a:lnSpc>
            </a:pPr>
            <a:r>
              <a:rPr lang="en-AU" altLang="en-US" sz="2800"/>
              <a:t>Oxygen single electrons cannot react rapidly with the paired electrons found in the covalent bonds of organic molecules. O</a:t>
            </a:r>
            <a:r>
              <a:rPr lang="en-AU" altLang="en-US" sz="2800" baseline="-25000"/>
              <a:t>2</a:t>
            </a:r>
            <a:r>
              <a:rPr lang="en-AU" altLang="en-US" sz="2800"/>
              <a:t> reacts slowly through the acceptance of single electrons in reactions that require a catalyst (such as a metal-containing enzyme).</a:t>
            </a:r>
            <a:endParaRPr lang="en-US" altLang="en-US" sz="2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3">
            <a:extLst>
              <a:ext uri="{FF2B5EF4-FFF2-40B4-BE49-F238E27FC236}">
                <a16:creationId xmlns:a16="http://schemas.microsoft.com/office/drawing/2014/main" id="{0248083F-7D72-C542-61CF-297CED157D9B}"/>
              </a:ext>
            </a:extLst>
          </p:cNvPr>
          <p:cNvSpPr>
            <a:spLocks noGrp="1" noChangeArrowheads="1"/>
          </p:cNvSpPr>
          <p:nvPr>
            <p:ph type="body" idx="1"/>
          </p:nvPr>
        </p:nvSpPr>
        <p:spPr>
          <a:xfrm>
            <a:off x="152400" y="228600"/>
            <a:ext cx="8839200" cy="6400800"/>
          </a:xfrm>
        </p:spPr>
        <p:txBody>
          <a:bodyPr/>
          <a:lstStyle/>
          <a:p>
            <a:pPr eaLnBrk="1" hangingPunct="1">
              <a:lnSpc>
                <a:spcPct val="90000"/>
              </a:lnSpc>
              <a:buFontTx/>
              <a:buNone/>
            </a:pPr>
            <a:r>
              <a:rPr lang="en-AU" altLang="en-US" sz="2400" b="1" u="sng"/>
              <a:t>2. ASCORBIC ACID</a:t>
            </a:r>
            <a:endParaRPr lang="en-AU" altLang="en-US" sz="2400" u="sng"/>
          </a:p>
          <a:p>
            <a:pPr eaLnBrk="1" hangingPunct="1">
              <a:lnSpc>
                <a:spcPct val="90000"/>
              </a:lnSpc>
            </a:pPr>
            <a:r>
              <a:rPr lang="en-AU" altLang="en-US" sz="2400"/>
              <a:t>Ascorbate can regenerate the reduced form of vitamin E through donating electrons to the </a:t>
            </a:r>
            <a:r>
              <a:rPr lang="en-AU" altLang="ja-JP" sz="2400">
                <a:ea typeface="ＭＳ Ｐゴシック" panose="020B0600070205080204" pitchFamily="34" charset="-128"/>
              </a:rPr>
              <a:t>oxidised vitamin E</a:t>
            </a:r>
            <a:r>
              <a:rPr lang="en-AU" altLang="en-US" sz="2400"/>
              <a:t>. </a:t>
            </a:r>
          </a:p>
          <a:p>
            <a:pPr eaLnBrk="1" hangingPunct="1">
              <a:lnSpc>
                <a:spcPct val="90000"/>
              </a:lnSpc>
            </a:pPr>
            <a:r>
              <a:rPr lang="en-AU" altLang="en-US" sz="2400"/>
              <a:t>It is water-soluble and circulates unbound in blood and extracellular fluid, where it has access to the lipid-soluble vitamin E present in membranes and lipoprotein particles.</a:t>
            </a:r>
          </a:p>
          <a:p>
            <a:pPr eaLnBrk="1" hangingPunct="1">
              <a:lnSpc>
                <a:spcPct val="90000"/>
              </a:lnSpc>
              <a:buFontTx/>
              <a:buNone/>
            </a:pPr>
            <a:endParaRPr lang="en-AU" altLang="en-US" sz="2400" b="1"/>
          </a:p>
          <a:p>
            <a:pPr eaLnBrk="1" hangingPunct="1">
              <a:lnSpc>
                <a:spcPct val="90000"/>
              </a:lnSpc>
              <a:buFontTx/>
              <a:buNone/>
            </a:pPr>
            <a:r>
              <a:rPr lang="en-AU" altLang="en-US" sz="2400" b="1" u="sng"/>
              <a:t>3. CAROTENOIDS</a:t>
            </a:r>
            <a:endParaRPr lang="en-AU" altLang="en-US" sz="2400" u="sng"/>
          </a:p>
          <a:p>
            <a:pPr eaLnBrk="1" hangingPunct="1">
              <a:lnSpc>
                <a:spcPct val="90000"/>
              </a:lnSpc>
            </a:pPr>
            <a:r>
              <a:rPr lang="en-AU" altLang="en-US" sz="2400"/>
              <a:t>Carotenoids is a term applied to β-carotene (the precursor of vitamin A) and similar compounds. </a:t>
            </a:r>
          </a:p>
          <a:p>
            <a:pPr eaLnBrk="1" hangingPunct="1">
              <a:lnSpc>
                <a:spcPct val="90000"/>
              </a:lnSpc>
            </a:pPr>
            <a:r>
              <a:rPr lang="en-AU" altLang="en-US" sz="2400"/>
              <a:t>Epidemiologic studies have shown a correlation between diets high in fruits and vegetables and health benefits, leading to the hypothesis that carotenoids might slow the progression of cancer and other degenerative diseases by acting as chain-breaking antioxidants.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4034" name="Picture 4">
            <a:extLst>
              <a:ext uri="{FF2B5EF4-FFF2-40B4-BE49-F238E27FC236}">
                <a16:creationId xmlns:a16="http://schemas.microsoft.com/office/drawing/2014/main" id="{358DEC50-7959-340B-8A08-E88F4BABB3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58800"/>
            <a:ext cx="7696200" cy="579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6CA0142-CABA-1BFC-C16C-F07B65138FD7}"/>
              </a:ext>
            </a:extLst>
          </p:cNvPr>
          <p:cNvSpPr>
            <a:spLocks noChangeArrowheads="1"/>
          </p:cNvSpPr>
          <p:nvPr/>
        </p:nvSpPr>
        <p:spPr bwMode="auto">
          <a:xfrm>
            <a:off x="0"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pic>
        <p:nvPicPr>
          <p:cNvPr id="7171" name="Picture 3">
            <a:extLst>
              <a:ext uri="{FF2B5EF4-FFF2-40B4-BE49-F238E27FC236}">
                <a16:creationId xmlns:a16="http://schemas.microsoft.com/office/drawing/2014/main" id="{9432553D-999F-0D4D-CF53-6D45E6F53D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62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4">
            <a:extLst>
              <a:ext uri="{FF2B5EF4-FFF2-40B4-BE49-F238E27FC236}">
                <a16:creationId xmlns:a16="http://schemas.microsoft.com/office/drawing/2014/main" id="{0AAED86F-C5FD-FABB-2FE8-A20804D12FD8}"/>
              </a:ext>
            </a:extLst>
          </p:cNvPr>
          <p:cNvSpPr>
            <a:spLocks noChangeArrowheads="1"/>
          </p:cNvSpPr>
          <p:nvPr/>
        </p:nvSpPr>
        <p:spPr bwMode="auto">
          <a:xfrm>
            <a:off x="304800" y="88900"/>
            <a:ext cx="8382000" cy="2127250"/>
          </a:xfrm>
          <a:prstGeom prst="rect">
            <a:avLst/>
          </a:prstGeom>
          <a:noFill/>
          <a:ln w="254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AU" altLang="en-US" sz="2200"/>
              <a:t>Name: Oxygen</a:t>
            </a:r>
            <a:br>
              <a:rPr lang="en-AU" altLang="en-US" sz="2200"/>
            </a:br>
            <a:r>
              <a:rPr lang="en-AU" altLang="en-US" sz="2200"/>
              <a:t>Symbol: O</a:t>
            </a:r>
            <a:br>
              <a:rPr lang="en-AU" altLang="en-US" sz="2200"/>
            </a:br>
            <a:r>
              <a:rPr lang="en-AU" altLang="en-US" sz="2200"/>
              <a:t>Atomic Number: 8</a:t>
            </a:r>
            <a:br>
              <a:rPr lang="en-AU" altLang="en-US" sz="2200"/>
            </a:br>
            <a:r>
              <a:rPr lang="en-AU" altLang="en-US" sz="2200"/>
              <a:t>Number of Protons/Electrons: 8</a:t>
            </a:r>
            <a:br>
              <a:rPr lang="en-AU" altLang="en-US" sz="2200"/>
            </a:br>
            <a:r>
              <a:rPr lang="en-AU" altLang="en-US" sz="2200"/>
              <a:t>Number of Neutrons: 8</a:t>
            </a:r>
            <a:br>
              <a:rPr lang="en-AU" altLang="en-US" sz="2200"/>
            </a:br>
            <a:r>
              <a:rPr lang="en-AU" altLang="en-US" sz="2200"/>
              <a:t>Oxygen: electron configuration 1s</a:t>
            </a:r>
            <a:r>
              <a:rPr lang="en-AU" altLang="en-US" sz="2200" baseline="30000"/>
              <a:t>2</a:t>
            </a:r>
            <a:r>
              <a:rPr lang="en-AU" altLang="en-US" sz="2200"/>
              <a:t> 2s</a:t>
            </a:r>
            <a:r>
              <a:rPr lang="en-AU" altLang="en-US" sz="2200" baseline="30000"/>
              <a:t>2</a:t>
            </a:r>
            <a:r>
              <a:rPr lang="en-AU" altLang="en-US" sz="2200"/>
              <a:t> 2p</a:t>
            </a:r>
            <a:r>
              <a:rPr lang="en-AU" altLang="en-US" sz="2200" baseline="30000"/>
              <a:t>4</a:t>
            </a:r>
          </a:p>
        </p:txBody>
      </p:sp>
      <p:pic>
        <p:nvPicPr>
          <p:cNvPr id="7173" name="Picture 5" descr="OH">
            <a:extLst>
              <a:ext uri="{FF2B5EF4-FFF2-40B4-BE49-F238E27FC236}">
                <a16:creationId xmlns:a16="http://schemas.microsoft.com/office/drawing/2014/main" id="{B2000F2E-C669-12A9-194C-60B83165A7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551363"/>
            <a:ext cx="8686800" cy="215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218" name="Picture 4">
            <a:extLst>
              <a:ext uri="{FF2B5EF4-FFF2-40B4-BE49-F238E27FC236}">
                <a16:creationId xmlns:a16="http://schemas.microsoft.com/office/drawing/2014/main" id="{C69F7707-3560-4C58-FF9F-6393DC0F7A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609600"/>
            <a:ext cx="3444875"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 Box 5">
            <a:extLst>
              <a:ext uri="{FF2B5EF4-FFF2-40B4-BE49-F238E27FC236}">
                <a16:creationId xmlns:a16="http://schemas.microsoft.com/office/drawing/2014/main" id="{29904A30-F9F9-81BE-FC90-9D56D246EE31}"/>
              </a:ext>
            </a:extLst>
          </p:cNvPr>
          <p:cNvSpPr txBox="1">
            <a:spLocks noChangeArrowheads="1"/>
          </p:cNvSpPr>
          <p:nvPr/>
        </p:nvSpPr>
        <p:spPr bwMode="auto">
          <a:xfrm>
            <a:off x="76200" y="152400"/>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AU" altLang="ja-JP" sz="2400" b="1" u="sng">
                <a:ea typeface="ＭＳ Ｐゴシック" panose="020B0600070205080204" pitchFamily="34" charset="-128"/>
              </a:rPr>
              <a:t> Formation of ROS by one-electron reduction steps for O</a:t>
            </a:r>
            <a:r>
              <a:rPr lang="en-AU" altLang="ja-JP" sz="2400" b="1" u="sng" baseline="-25000">
                <a:ea typeface="ＭＳ Ｐゴシック" panose="020B0600070205080204" pitchFamily="34" charset="-128"/>
              </a:rPr>
              <a:t>2</a:t>
            </a:r>
            <a:r>
              <a:rPr lang="en-AU" altLang="ja-JP" sz="2400" b="1" u="sng">
                <a:ea typeface="ＭＳ Ｐゴシック" panose="020B0600070205080204" pitchFamily="34" charset="-128"/>
              </a:rPr>
              <a:t> </a:t>
            </a:r>
            <a:endParaRPr lang="en-US" altLang="en-US" sz="2400" b="1" u="sng"/>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E10D1B98-828A-6B0D-17D0-F41583B7B951}"/>
              </a:ext>
            </a:extLst>
          </p:cNvPr>
          <p:cNvSpPr>
            <a:spLocks noGrp="1" noChangeArrowheads="1"/>
          </p:cNvSpPr>
          <p:nvPr>
            <p:ph type="body" idx="1"/>
          </p:nvPr>
        </p:nvSpPr>
        <p:spPr>
          <a:xfrm>
            <a:off x="152400" y="152400"/>
            <a:ext cx="8839200" cy="6553200"/>
          </a:xfrm>
        </p:spPr>
        <p:txBody>
          <a:bodyPr/>
          <a:lstStyle/>
          <a:p>
            <a:pPr eaLnBrk="1" hangingPunct="1">
              <a:lnSpc>
                <a:spcPct val="90000"/>
              </a:lnSpc>
              <a:buFontTx/>
              <a:buNone/>
            </a:pPr>
            <a:r>
              <a:rPr lang="en-AU" altLang="en-US" sz="2400"/>
              <a:t>            </a:t>
            </a:r>
            <a:r>
              <a:rPr lang="en-AU" altLang="en-US" sz="2400" b="1" u="sng"/>
              <a:t>Characteristics of Reactive Oxygen Species</a:t>
            </a:r>
            <a:endParaRPr lang="en-AU" altLang="en-US" sz="2400" u="sng"/>
          </a:p>
          <a:p>
            <a:pPr eaLnBrk="1" hangingPunct="1">
              <a:lnSpc>
                <a:spcPct val="90000"/>
              </a:lnSpc>
            </a:pPr>
            <a:r>
              <a:rPr lang="en-AU" altLang="en-US" sz="2400"/>
              <a:t>Free radicals initiate chain reactions by extracting an electron from a neighbouring molecule to complete their own orbit. </a:t>
            </a:r>
          </a:p>
          <a:p>
            <a:pPr eaLnBrk="1" hangingPunct="1">
              <a:lnSpc>
                <a:spcPct val="90000"/>
              </a:lnSpc>
              <a:buFontTx/>
              <a:buNone/>
            </a:pPr>
            <a:endParaRPr lang="en-AU" altLang="en-US" sz="2400"/>
          </a:p>
          <a:p>
            <a:pPr eaLnBrk="1" hangingPunct="1">
              <a:lnSpc>
                <a:spcPct val="90000"/>
              </a:lnSpc>
            </a:pPr>
            <a:r>
              <a:rPr lang="en-AU" altLang="en-US" sz="2400" b="1" u="sng"/>
              <a:t>The superoxide anion</a:t>
            </a:r>
            <a:r>
              <a:rPr lang="en-AU" altLang="en-US" sz="2400"/>
              <a:t> a highly reactive free radical, but has limited lipid solubility and cannot diffuse far. </a:t>
            </a:r>
          </a:p>
          <a:p>
            <a:pPr eaLnBrk="1" hangingPunct="1">
              <a:lnSpc>
                <a:spcPct val="90000"/>
              </a:lnSpc>
            </a:pPr>
            <a:r>
              <a:rPr lang="en-AU" altLang="en-US" sz="2400" b="1" u="sng"/>
              <a:t>Hydrogen peroxide</a:t>
            </a:r>
            <a:r>
              <a:rPr lang="en-AU" altLang="en-US" sz="2400"/>
              <a:t>, although not actually a radical, is a weak oxidizing agent that is classified as a ROS because it can generate the hydroxyl radical (OH•). </a:t>
            </a:r>
          </a:p>
          <a:p>
            <a:pPr eaLnBrk="1" hangingPunct="1">
              <a:lnSpc>
                <a:spcPct val="90000"/>
              </a:lnSpc>
            </a:pPr>
            <a:r>
              <a:rPr lang="en-AU" altLang="en-US" sz="2400"/>
              <a:t>Because hydrogen peroxide is lipid soluble, it can diffuse through membranes and generate OH• at localized Fe</a:t>
            </a:r>
            <a:r>
              <a:rPr lang="en-AU" altLang="en-US" sz="2400" baseline="30000"/>
              <a:t>2+</a:t>
            </a:r>
            <a:r>
              <a:rPr lang="en-AU" altLang="en-US" sz="2400"/>
              <a:t> or Cu</a:t>
            </a:r>
            <a:r>
              <a:rPr lang="en-AU" altLang="en-US" sz="2400" baseline="30000"/>
              <a:t>+</a:t>
            </a:r>
            <a:r>
              <a:rPr lang="en-AU" altLang="en-US" sz="2400"/>
              <a:t>-containing sites, such as the mitochondria. </a:t>
            </a:r>
          </a:p>
          <a:p>
            <a:pPr eaLnBrk="1" hangingPunct="1">
              <a:lnSpc>
                <a:spcPct val="90000"/>
              </a:lnSpc>
            </a:pPr>
            <a:r>
              <a:rPr lang="en-AU" altLang="en-US" sz="2400"/>
              <a:t>Hydrogen peroxide is also the precursor of </a:t>
            </a:r>
            <a:r>
              <a:rPr lang="en-AU" altLang="en-US" sz="2400" u="sng"/>
              <a:t>hypochlorous</a:t>
            </a:r>
            <a:r>
              <a:rPr lang="en-AU" altLang="en-US" sz="2400"/>
              <a:t> acid (HOCl), a powerful oxidizing agent that is produced by neutrophils to destroy invading organisms.</a:t>
            </a:r>
          </a:p>
          <a:p>
            <a:pPr eaLnBrk="1" hangingPunct="1">
              <a:lnSpc>
                <a:spcPct val="90000"/>
              </a:lnSpc>
            </a:pPr>
            <a:r>
              <a:rPr lang="en-AU" altLang="en-US" sz="2400" b="1" u="sng"/>
              <a:t>The hydroxyl radical</a:t>
            </a:r>
            <a:r>
              <a:rPr lang="en-AU" altLang="en-US" sz="2400"/>
              <a:t> is probably the most powerful of the ROS. It initiates chain reactions that form lipid peroxides and organic radicals.</a:t>
            </a:r>
            <a:endParaRPr lang="en-US" alt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407CB7ED-2C0A-D91F-1937-694EF84803FD}"/>
              </a:ext>
            </a:extLst>
          </p:cNvPr>
          <p:cNvSpPr>
            <a:spLocks noGrp="1" noChangeArrowheads="1"/>
          </p:cNvSpPr>
          <p:nvPr>
            <p:ph type="body" idx="1"/>
          </p:nvPr>
        </p:nvSpPr>
        <p:spPr>
          <a:xfrm>
            <a:off x="152400" y="152400"/>
            <a:ext cx="8763000" cy="6477000"/>
          </a:xfrm>
        </p:spPr>
        <p:txBody>
          <a:bodyPr/>
          <a:lstStyle/>
          <a:p>
            <a:pPr eaLnBrk="1" hangingPunct="1"/>
            <a:r>
              <a:rPr lang="en-AU" altLang="en-US" b="1" u="sng"/>
              <a:t>Radicals are useful in:</a:t>
            </a:r>
          </a:p>
          <a:p>
            <a:pPr eaLnBrk="1" hangingPunct="1"/>
            <a:r>
              <a:rPr lang="en-AU" altLang="en-US"/>
              <a:t> </a:t>
            </a:r>
            <a:r>
              <a:rPr lang="en-AU" altLang="en-US" u="sng"/>
              <a:t>Macrophages</a:t>
            </a:r>
            <a:r>
              <a:rPr lang="en-AU" altLang="en-US"/>
              <a:t> use the hydrogen peroxide to destroy bacteria and other strange elements;</a:t>
            </a:r>
          </a:p>
          <a:p>
            <a:pPr eaLnBrk="1" hangingPunct="1"/>
            <a:r>
              <a:rPr lang="en-AU" altLang="en-US" u="sng"/>
              <a:t>Nitric oxide</a:t>
            </a:r>
            <a:r>
              <a:rPr lang="en-AU" altLang="en-US"/>
              <a:t> is extremely important in drugs detoxification and in relaxation of the blood vessels.</a:t>
            </a: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78DCBDA4-3382-AE09-2E85-021A22FF6E79}"/>
              </a:ext>
            </a:extLst>
          </p:cNvPr>
          <p:cNvSpPr>
            <a:spLocks noGrp="1" noChangeArrowheads="1"/>
          </p:cNvSpPr>
          <p:nvPr>
            <p:ph type="body" idx="1"/>
          </p:nvPr>
        </p:nvSpPr>
        <p:spPr>
          <a:xfrm>
            <a:off x="152400" y="228600"/>
            <a:ext cx="8763000" cy="6477000"/>
          </a:xfrm>
        </p:spPr>
        <p:txBody>
          <a:bodyPr/>
          <a:lstStyle/>
          <a:p>
            <a:pPr algn="ctr" eaLnBrk="1" hangingPunct="1">
              <a:lnSpc>
                <a:spcPct val="90000"/>
              </a:lnSpc>
              <a:buFontTx/>
              <a:buNone/>
            </a:pPr>
            <a:r>
              <a:rPr lang="en-AU" altLang="en-US" b="1" u="sng"/>
              <a:t>Major Sources of ROS include</a:t>
            </a:r>
          </a:p>
          <a:p>
            <a:pPr eaLnBrk="1" hangingPunct="1">
              <a:lnSpc>
                <a:spcPct val="90000"/>
              </a:lnSpc>
            </a:pPr>
            <a:r>
              <a:rPr lang="en-AU" altLang="en-US" b="1" u="sng"/>
              <a:t>1. Coenzyme Q </a:t>
            </a:r>
            <a:r>
              <a:rPr lang="en-AU" altLang="en-US" sz="2000" b="1" u="sng"/>
              <a:t>(Q refers to the quinone chemical group)</a:t>
            </a:r>
            <a:endParaRPr lang="en-US" altLang="en-US" sz="2000" u="sng"/>
          </a:p>
          <a:p>
            <a:pPr eaLnBrk="1" hangingPunct="1">
              <a:lnSpc>
                <a:spcPct val="90000"/>
              </a:lnSpc>
            </a:pPr>
            <a:r>
              <a:rPr lang="en-US" altLang="en-US"/>
              <a:t>CoQ is the only component of the electron transport chain that is not protein bound. </a:t>
            </a:r>
          </a:p>
          <a:p>
            <a:pPr eaLnBrk="1" hangingPunct="1">
              <a:lnSpc>
                <a:spcPct val="90000"/>
              </a:lnSpc>
            </a:pPr>
            <a:r>
              <a:rPr lang="en-US" altLang="en-US"/>
              <a:t>Its large hydrophobic side chain makes it easy for this enzyme to diffuse through the lipids of the inner mitochondrial membrane. </a:t>
            </a:r>
          </a:p>
          <a:p>
            <a:pPr eaLnBrk="1" hangingPunct="1">
              <a:lnSpc>
                <a:spcPct val="90000"/>
              </a:lnSpc>
            </a:pPr>
            <a:r>
              <a:rPr lang="en-US" altLang="en-US"/>
              <a:t>When CoQ accepts a single electron it </a:t>
            </a:r>
            <a:r>
              <a:rPr lang="en-AU" altLang="en-US"/>
              <a:t>can accidentally transfer an electron to dissolved O</a:t>
            </a:r>
            <a:r>
              <a:rPr lang="en-AU" altLang="en-US" baseline="-25000"/>
              <a:t>2</a:t>
            </a:r>
            <a:r>
              <a:rPr lang="en-AU" altLang="en-US"/>
              <a:t>, thereby forming </a:t>
            </a:r>
            <a:r>
              <a:rPr lang="en-AU" altLang="en-US" u="sng"/>
              <a:t>superoxide</a:t>
            </a:r>
            <a:r>
              <a:rPr lang="en-US" altLang="en-US"/>
              <a:t>. </a:t>
            </a:r>
          </a:p>
          <a:p>
            <a:pPr eaLnBrk="1" hangingPunct="1">
              <a:lnSpc>
                <a:spcPct val="90000"/>
              </a:lnSpc>
            </a:pPr>
            <a:r>
              <a:rPr lang="en-US" altLang="en-US"/>
              <a:t>The transfer of single electrons makes it the major site for generation of toxic oxygen free radicals in the body.</a:t>
            </a:r>
            <a:r>
              <a:rPr lang="en-AU" altLang="en-US"/>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4BFE66CC-AAF9-490F-1644-B13B5DA0E364}"/>
              </a:ext>
            </a:extLst>
          </p:cNvPr>
          <p:cNvSpPr>
            <a:spLocks noGrp="1" noChangeArrowheads="1"/>
          </p:cNvSpPr>
          <p:nvPr>
            <p:ph type="body" idx="1"/>
          </p:nvPr>
        </p:nvSpPr>
        <p:spPr>
          <a:xfrm>
            <a:off x="152400" y="152400"/>
            <a:ext cx="8839200" cy="6477000"/>
          </a:xfrm>
        </p:spPr>
        <p:txBody>
          <a:bodyPr/>
          <a:lstStyle/>
          <a:p>
            <a:pPr eaLnBrk="1" hangingPunct="1"/>
            <a:r>
              <a:rPr lang="en-AU" altLang="en-US" sz="2800" b="1" u="sng"/>
              <a:t>2. Oxidases, Oxygenases, and Peroxidases</a:t>
            </a:r>
            <a:endParaRPr lang="en-AU" altLang="en-US" sz="2800" u="sng"/>
          </a:p>
          <a:p>
            <a:pPr eaLnBrk="1" hangingPunct="1"/>
            <a:r>
              <a:rPr lang="en-AU" altLang="en-US" sz="2800"/>
              <a:t>Most of the oxidases (transfer electrons from the substrate to O</a:t>
            </a:r>
            <a:r>
              <a:rPr lang="en-AU" altLang="en-US" sz="2800" baseline="-25000"/>
              <a:t>2</a:t>
            </a:r>
            <a:r>
              <a:rPr lang="en-AU" altLang="en-US" sz="2800"/>
              <a:t>), peroxidases, and oxygenases (incorporate one or both of the atoms of oxygen into the organic substrate) in the cell </a:t>
            </a:r>
            <a:r>
              <a:rPr lang="en-AU" altLang="en-US" sz="2800" u="sng"/>
              <a:t>bind O</a:t>
            </a:r>
            <a:r>
              <a:rPr lang="en-AU" altLang="en-US" sz="2800" u="sng" baseline="-25000"/>
              <a:t>2</a:t>
            </a:r>
            <a:r>
              <a:rPr lang="en-AU" altLang="en-US" sz="2800"/>
              <a:t> and transfer single electrons to it via a metal. </a:t>
            </a:r>
          </a:p>
          <a:p>
            <a:pPr eaLnBrk="1" hangingPunct="1"/>
            <a:r>
              <a:rPr lang="en-AU" altLang="en-US" sz="2800"/>
              <a:t>Free radical intermediates of these reactions may be accidentally released before the reduction is complete. </a:t>
            </a:r>
          </a:p>
          <a:p>
            <a:pPr eaLnBrk="1" hangingPunct="1"/>
            <a:r>
              <a:rPr lang="en-AU" altLang="en-US" sz="2800"/>
              <a:t>Because these enzymes catalyze reactions in which single electrons are transferred to O</a:t>
            </a:r>
            <a:r>
              <a:rPr lang="en-AU" altLang="en-US" sz="2800" baseline="-25000"/>
              <a:t>2</a:t>
            </a:r>
            <a:r>
              <a:rPr lang="en-AU" altLang="en-US" sz="2800"/>
              <a:t> and an organic substrate, the possibility of accidentally generating and releasing free radical intermediates is high.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D7C71235-98A3-4003-B4D2-22DF47D1D3DF}"/>
              </a:ext>
            </a:extLst>
          </p:cNvPr>
          <p:cNvSpPr>
            <a:spLocks noGrp="1" noChangeArrowheads="1"/>
          </p:cNvSpPr>
          <p:nvPr>
            <p:ph type="body" idx="1"/>
          </p:nvPr>
        </p:nvSpPr>
        <p:spPr>
          <a:xfrm>
            <a:off x="228600" y="214313"/>
            <a:ext cx="8686800" cy="6400800"/>
          </a:xfrm>
        </p:spPr>
        <p:txBody>
          <a:bodyPr/>
          <a:lstStyle/>
          <a:p>
            <a:pPr eaLnBrk="1" hangingPunct="1"/>
            <a:r>
              <a:rPr lang="en-AU" altLang="en-US" b="1" u="sng"/>
              <a:t>3. Ionizing Radiation</a:t>
            </a:r>
            <a:endParaRPr lang="en-AU" altLang="en-US" u="sng"/>
          </a:p>
          <a:p>
            <a:pPr eaLnBrk="1" hangingPunct="1"/>
            <a:r>
              <a:rPr lang="en-AU" altLang="en-US"/>
              <a:t>Cosmic rays, radioactive chemicals, and </a:t>
            </a:r>
          </a:p>
          <a:p>
            <a:pPr eaLnBrk="1" hangingPunct="1">
              <a:buFontTx/>
              <a:buNone/>
            </a:pPr>
            <a:r>
              <a:rPr lang="en-AU" altLang="en-US"/>
              <a:t>    x-rays are forms of ionizing radiation. </a:t>
            </a:r>
          </a:p>
          <a:p>
            <a:pPr eaLnBrk="1" hangingPunct="1"/>
            <a:r>
              <a:rPr lang="en-AU" altLang="en-US"/>
              <a:t>Ionizing radiation has a high energy level that it can split water into hydrogen and hydroxyl radicals, thus leading to radicals formations and radiation damage to skin, mutations, cancer, and cell death. </a:t>
            </a:r>
          </a:p>
        </p:txBody>
      </p:sp>
      <p:pic>
        <p:nvPicPr>
          <p:cNvPr id="19459" name="Picture 4">
            <a:extLst>
              <a:ext uri="{FF2B5EF4-FFF2-40B4-BE49-F238E27FC236}">
                <a16:creationId xmlns:a16="http://schemas.microsoft.com/office/drawing/2014/main" id="{B8A10866-2DAF-F41C-C58F-C23C0DB889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5525" y="4005263"/>
            <a:ext cx="3546475" cy="277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5" descr="Lewis structure of the hydroxide ion showing three lone pairs on the oxygen atom">
            <a:extLst>
              <a:ext uri="{FF2B5EF4-FFF2-40B4-BE49-F238E27FC236}">
                <a16:creationId xmlns:a16="http://schemas.microsoft.com/office/drawing/2014/main" id="{59776033-DF0F-904D-D363-974DA478A3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838" y="4725988"/>
            <a:ext cx="1592262" cy="912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9461" name="TextBox 1">
            <a:extLst>
              <a:ext uri="{FF2B5EF4-FFF2-40B4-BE49-F238E27FC236}">
                <a16:creationId xmlns:a16="http://schemas.microsoft.com/office/drawing/2014/main" id="{5BE20E01-A29E-E0C0-ACF1-F442E785B9DF}"/>
              </a:ext>
            </a:extLst>
          </p:cNvPr>
          <p:cNvSpPr txBox="1">
            <a:spLocks noChangeArrowheads="1"/>
          </p:cNvSpPr>
          <p:nvPr/>
        </p:nvSpPr>
        <p:spPr bwMode="auto">
          <a:xfrm>
            <a:off x="300038" y="5834063"/>
            <a:ext cx="13001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600" b="1"/>
              <a:t>Hydroxide ion</a:t>
            </a:r>
            <a:endParaRPr lang="en-US" altLang="en-US" sz="1600"/>
          </a:p>
        </p:txBody>
      </p:sp>
      <p:pic>
        <p:nvPicPr>
          <p:cNvPr id="19462" name="Picture 7" descr="Stick model of the hydroxyl radical with molecular orbitals">
            <a:extLst>
              <a:ext uri="{FF2B5EF4-FFF2-40B4-BE49-F238E27FC236}">
                <a16:creationId xmlns:a16="http://schemas.microsoft.com/office/drawing/2014/main" id="{AD355640-C21B-8F0A-D27D-2357E1365F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013" y="4725988"/>
            <a:ext cx="1322387" cy="912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9463" name="TextBox 6">
            <a:extLst>
              <a:ext uri="{FF2B5EF4-FFF2-40B4-BE49-F238E27FC236}">
                <a16:creationId xmlns:a16="http://schemas.microsoft.com/office/drawing/2014/main" id="{FB5DB090-84CF-ADF1-D8EA-F00EEF4521E7}"/>
              </a:ext>
            </a:extLst>
          </p:cNvPr>
          <p:cNvSpPr txBox="1">
            <a:spLocks noChangeArrowheads="1"/>
          </p:cNvSpPr>
          <p:nvPr/>
        </p:nvSpPr>
        <p:spPr bwMode="auto">
          <a:xfrm>
            <a:off x="2166938" y="5864225"/>
            <a:ext cx="15668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400" b="1"/>
              <a:t>Hydroxyl radical</a:t>
            </a:r>
            <a:endParaRPr lang="en-US" altLang="en-US" sz="140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1403</TotalTime>
  <Words>1602</Words>
  <Application>Microsoft Office PowerPoint</Application>
  <PresentationFormat>On-screen Show (4:3)</PresentationFormat>
  <Paragraphs>127</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Default Design</vt:lpstr>
      <vt:lpstr>Oxygen Toxicity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AL-SHUNEIGAT</dc:creator>
  <cp:lastModifiedBy>Sojood Bani Issa</cp:lastModifiedBy>
  <cp:revision>73</cp:revision>
  <cp:lastPrinted>1601-01-01T00:00:00Z</cp:lastPrinted>
  <dcterms:created xsi:type="dcterms:W3CDTF">2010-09-17T14:54:15Z</dcterms:created>
  <dcterms:modified xsi:type="dcterms:W3CDTF">2023-10-15T13:38:20Z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