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98" r:id="rId2"/>
  </p:sldMasterIdLst>
  <p:notesMasterIdLst>
    <p:notesMasterId r:id="rId106"/>
  </p:notesMasterIdLst>
  <p:sldIdLst>
    <p:sldId id="257" r:id="rId3"/>
    <p:sldId id="384" r:id="rId4"/>
    <p:sldId id="383" r:id="rId5"/>
    <p:sldId id="385" r:id="rId6"/>
    <p:sldId id="393" r:id="rId7"/>
    <p:sldId id="391" r:id="rId8"/>
    <p:sldId id="274" r:id="rId9"/>
    <p:sldId id="269" r:id="rId10"/>
    <p:sldId id="270" r:id="rId11"/>
    <p:sldId id="271" r:id="rId12"/>
    <p:sldId id="272" r:id="rId13"/>
    <p:sldId id="273" r:id="rId14"/>
    <p:sldId id="275" r:id="rId15"/>
    <p:sldId id="396" r:id="rId16"/>
    <p:sldId id="259" r:id="rId17"/>
    <p:sldId id="260" r:id="rId18"/>
    <p:sldId id="386" r:id="rId19"/>
    <p:sldId id="261" r:id="rId20"/>
    <p:sldId id="262" r:id="rId21"/>
    <p:sldId id="263" r:id="rId22"/>
    <p:sldId id="264" r:id="rId23"/>
    <p:sldId id="265" r:id="rId24"/>
    <p:sldId id="266" r:id="rId25"/>
    <p:sldId id="268" r:id="rId26"/>
    <p:sldId id="267" r:id="rId27"/>
    <p:sldId id="338" r:id="rId28"/>
    <p:sldId id="387" r:id="rId29"/>
    <p:sldId id="388" r:id="rId30"/>
    <p:sldId id="339" r:id="rId31"/>
    <p:sldId id="389" r:id="rId32"/>
    <p:sldId id="390"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414" r:id="rId46"/>
    <p:sldId id="415" r:id="rId47"/>
    <p:sldId id="416" r:id="rId48"/>
    <p:sldId id="361" r:id="rId49"/>
    <p:sldId id="417" r:id="rId50"/>
    <p:sldId id="418" r:id="rId51"/>
    <p:sldId id="419" r:id="rId52"/>
    <p:sldId id="304" r:id="rId53"/>
    <p:sldId id="305" r:id="rId54"/>
    <p:sldId id="362" r:id="rId55"/>
    <p:sldId id="306" r:id="rId56"/>
    <p:sldId id="363" r:id="rId57"/>
    <p:sldId id="313" r:id="rId58"/>
    <p:sldId id="420" r:id="rId59"/>
    <p:sldId id="421" r:id="rId60"/>
    <p:sldId id="298" r:id="rId61"/>
    <p:sldId id="299" r:id="rId62"/>
    <p:sldId id="300" r:id="rId63"/>
    <p:sldId id="301" r:id="rId64"/>
    <p:sldId id="302" r:id="rId65"/>
    <p:sldId id="303" r:id="rId66"/>
    <p:sldId id="276" r:id="rId67"/>
    <p:sldId id="277" r:id="rId68"/>
    <p:sldId id="278" r:id="rId69"/>
    <p:sldId id="279" r:id="rId70"/>
    <p:sldId id="280" r:id="rId71"/>
    <p:sldId id="281" r:id="rId72"/>
    <p:sldId id="282" r:id="rId73"/>
    <p:sldId id="256" r:id="rId74"/>
    <p:sldId id="397" r:id="rId75"/>
    <p:sldId id="258"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315" r:id="rId93"/>
    <p:sldId id="316" r:id="rId94"/>
    <p:sldId id="317" r:id="rId95"/>
    <p:sldId id="318" r:id="rId96"/>
    <p:sldId id="319" r:id="rId97"/>
    <p:sldId id="320" r:id="rId98"/>
    <p:sldId id="321" r:id="rId99"/>
    <p:sldId id="322" r:id="rId100"/>
    <p:sldId id="323" r:id="rId101"/>
    <p:sldId id="324" r:id="rId102"/>
    <p:sldId id="325" r:id="rId103"/>
    <p:sldId id="314" r:id="rId104"/>
    <p:sldId id="326" r:id="rId105"/>
  </p:sldIdLst>
  <p:sldSz cx="12192000" cy="6858000"/>
  <p:notesSz cx="6858000" cy="9144000"/>
  <p:defaultTextStyle>
    <a:defPPr lvl="0">
      <a:defRPr lang="ar-J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uman" id="{D1AD0CA0-51FA-4C06-823A-982923FBEF6C}">
          <p14:sldIdLst>
            <p14:sldId id="257"/>
            <p14:sldId id="384"/>
            <p14:sldId id="383"/>
            <p14:sldId id="385"/>
            <p14:sldId id="393"/>
            <p14:sldId id="391"/>
            <p14:sldId id="274"/>
            <p14:sldId id="269"/>
            <p14:sldId id="270"/>
            <p14:sldId id="271"/>
            <p14:sldId id="272"/>
            <p14:sldId id="273"/>
            <p14:sldId id="275"/>
            <p14:sldId id="396"/>
            <p14:sldId id="259"/>
            <p14:sldId id="260"/>
            <p14:sldId id="386"/>
            <p14:sldId id="261"/>
            <p14:sldId id="262"/>
          </p14:sldIdLst>
        </p14:section>
        <p14:section name="abdalah" id="{79EFD7D5-F74A-4E35-B724-18C2AFEA35BE}">
          <p14:sldIdLst>
            <p14:sldId id="263"/>
            <p14:sldId id="264"/>
            <p14:sldId id="265"/>
            <p14:sldId id="266"/>
            <p14:sldId id="268"/>
            <p14:sldId id="267"/>
            <p14:sldId id="338"/>
            <p14:sldId id="387"/>
            <p14:sldId id="388"/>
            <p14:sldId id="339"/>
            <p14:sldId id="389"/>
            <p14:sldId id="390"/>
          </p14:sldIdLst>
        </p14:section>
        <p14:section name="ahmad" id="{7599FD4E-E631-470D-8AE8-721C9B310B22}">
          <p14:sldIdLst>
            <p14:sldId id="286"/>
            <p14:sldId id="287"/>
            <p14:sldId id="288"/>
            <p14:sldId id="289"/>
            <p14:sldId id="290"/>
            <p14:sldId id="291"/>
            <p14:sldId id="292"/>
            <p14:sldId id="293"/>
            <p14:sldId id="294"/>
            <p14:sldId id="295"/>
            <p14:sldId id="296"/>
            <p14:sldId id="297"/>
            <p14:sldId id="414"/>
            <p14:sldId id="415"/>
            <p14:sldId id="416"/>
            <p14:sldId id="361"/>
            <p14:sldId id="417"/>
            <p14:sldId id="418"/>
            <p14:sldId id="419"/>
            <p14:sldId id="304"/>
            <p14:sldId id="305"/>
            <p14:sldId id="362"/>
            <p14:sldId id="306"/>
            <p14:sldId id="363"/>
            <p14:sldId id="313"/>
            <p14:sldId id="420"/>
            <p14:sldId id="421"/>
          </p14:sldIdLst>
        </p14:section>
        <p14:section name="rakan" id="{CD10A6EC-4D7E-47EC-B172-3F307BC75EBE}">
          <p14:sldIdLst>
            <p14:sldId id="298"/>
            <p14:sldId id="299"/>
            <p14:sldId id="300"/>
            <p14:sldId id="301"/>
            <p14:sldId id="302"/>
            <p14:sldId id="303"/>
            <p14:sldId id="276"/>
            <p14:sldId id="277"/>
            <p14:sldId id="278"/>
            <p14:sldId id="279"/>
            <p14:sldId id="280"/>
            <p14:sldId id="281"/>
            <p14:sldId id="282"/>
          </p14:sldIdLst>
        </p14:section>
        <p14:section name="sara" id="{D48E7357-249F-4802-BAC0-4C3F5BCA7E07}">
          <p14:sldIdLst>
            <p14:sldId id="256"/>
            <p14:sldId id="397"/>
            <p14:sldId id="258"/>
            <p14:sldId id="398"/>
            <p14:sldId id="399"/>
            <p14:sldId id="400"/>
            <p14:sldId id="401"/>
            <p14:sldId id="402"/>
            <p14:sldId id="403"/>
            <p14:sldId id="404"/>
            <p14:sldId id="405"/>
            <p14:sldId id="406"/>
            <p14:sldId id="407"/>
            <p14:sldId id="408"/>
            <p14:sldId id="409"/>
            <p14:sldId id="410"/>
            <p14:sldId id="411"/>
            <p14:sldId id="412"/>
            <p14:sldId id="413"/>
          </p14:sldIdLst>
        </p14:section>
        <p14:section name="rahaf" id="{C907E0C6-3D8D-48C1-B185-70B5B6D70002}">
          <p14:sldIdLst>
            <p14:sldId id="315"/>
            <p14:sldId id="316"/>
            <p14:sldId id="317"/>
            <p14:sldId id="318"/>
            <p14:sldId id="319"/>
            <p14:sldId id="320"/>
            <p14:sldId id="321"/>
            <p14:sldId id="322"/>
            <p14:sldId id="323"/>
            <p14:sldId id="324"/>
            <p14:sldId id="325"/>
            <p14:sldId id="314"/>
            <p14:sldId id="3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5" autoAdjust="0"/>
    <p:restoredTop sz="75806" autoAdjust="0"/>
  </p:normalViewPr>
  <p:slideViewPr>
    <p:cSldViewPr snapToGrid="0">
      <p:cViewPr varScale="1">
        <p:scale>
          <a:sx n="61" d="100"/>
          <a:sy n="61" d="100"/>
        </p:scale>
        <p:origin x="1085"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BDC52-FDE7-4DA4-87E5-487C162B760C}" type="doc">
      <dgm:prSet loTypeId="urn:microsoft.com/office/officeart/2005/8/layout/cycle3" loCatId="cycle" qsTypeId="urn:microsoft.com/office/officeart/2005/8/quickstyle/simple1" qsCatId="simple" csTypeId="urn:microsoft.com/office/officeart/2005/8/colors/colorful1" csCatId="colorful"/>
      <dgm:spPr/>
      <dgm:t>
        <a:bodyPr/>
        <a:lstStyle/>
        <a:p>
          <a:endParaRPr lang="en-US"/>
        </a:p>
      </dgm:t>
    </dgm:pt>
    <dgm:pt modelId="{5F1FDDA2-C0A6-4F87-8657-84E950FA3727}">
      <dgm:prSet/>
      <dgm:spPr/>
      <dgm:t>
        <a:bodyPr/>
        <a:lstStyle/>
        <a:p>
          <a:r>
            <a:rPr lang="en-US" b="0" i="0" baseline="0"/>
            <a:t>Shivering</a:t>
          </a:r>
          <a:endParaRPr lang="en-US"/>
        </a:p>
      </dgm:t>
    </dgm:pt>
    <dgm:pt modelId="{22BDA749-4EA5-4522-B1B6-E37F1B1C91FA}" type="parTrans" cxnId="{2293D156-7164-4904-9E67-62CBD8721D72}">
      <dgm:prSet/>
      <dgm:spPr/>
      <dgm:t>
        <a:bodyPr/>
        <a:lstStyle/>
        <a:p>
          <a:endParaRPr lang="en-US"/>
        </a:p>
      </dgm:t>
    </dgm:pt>
    <dgm:pt modelId="{3281538F-43FB-489B-A9A9-9BF9FBFA48F2}" type="sibTrans" cxnId="{2293D156-7164-4904-9E67-62CBD8721D72}">
      <dgm:prSet/>
      <dgm:spPr/>
      <dgm:t>
        <a:bodyPr/>
        <a:lstStyle/>
        <a:p>
          <a:endParaRPr lang="en-US"/>
        </a:p>
      </dgm:t>
    </dgm:pt>
    <dgm:pt modelId="{A885AF2F-48B3-4854-B3EB-E510BE508D67}">
      <dgm:prSet/>
      <dgm:spPr/>
      <dgm:t>
        <a:bodyPr/>
        <a:lstStyle/>
        <a:p>
          <a:r>
            <a:rPr lang="en-US"/>
            <a:t>Weight loss </a:t>
          </a:r>
        </a:p>
      </dgm:t>
    </dgm:pt>
    <dgm:pt modelId="{1501D931-5630-4946-8C14-214E84E577DF}" type="parTrans" cxnId="{255CBEFD-5309-4401-8A61-56CE7D710965}">
      <dgm:prSet/>
      <dgm:spPr/>
      <dgm:t>
        <a:bodyPr/>
        <a:lstStyle/>
        <a:p>
          <a:endParaRPr lang="en-US"/>
        </a:p>
      </dgm:t>
    </dgm:pt>
    <dgm:pt modelId="{8147EB0C-ED72-4D45-B86C-DFC50C2836D7}" type="sibTrans" cxnId="{255CBEFD-5309-4401-8A61-56CE7D710965}">
      <dgm:prSet/>
      <dgm:spPr/>
      <dgm:t>
        <a:bodyPr/>
        <a:lstStyle/>
        <a:p>
          <a:endParaRPr lang="en-US"/>
        </a:p>
      </dgm:t>
    </dgm:pt>
    <dgm:pt modelId="{D28A482D-A091-47F1-A8E8-0CE230AB8343}">
      <dgm:prSet/>
      <dgm:spPr/>
      <dgm:t>
        <a:bodyPr/>
        <a:lstStyle/>
        <a:p>
          <a:r>
            <a:rPr lang="en-US"/>
            <a:t>Temperature </a:t>
          </a:r>
        </a:p>
      </dgm:t>
    </dgm:pt>
    <dgm:pt modelId="{C7546E09-6FED-4244-8046-4209B31CF908}" type="parTrans" cxnId="{5889C69D-B839-4EC8-8387-63EF64FA2C84}">
      <dgm:prSet/>
      <dgm:spPr/>
      <dgm:t>
        <a:bodyPr/>
        <a:lstStyle/>
        <a:p>
          <a:endParaRPr lang="en-US"/>
        </a:p>
      </dgm:t>
    </dgm:pt>
    <dgm:pt modelId="{5BF00256-331E-4F5A-A9B4-22910F593037}" type="sibTrans" cxnId="{5889C69D-B839-4EC8-8387-63EF64FA2C84}">
      <dgm:prSet/>
      <dgm:spPr/>
      <dgm:t>
        <a:bodyPr/>
        <a:lstStyle/>
        <a:p>
          <a:endParaRPr lang="en-US"/>
        </a:p>
      </dgm:t>
    </dgm:pt>
    <dgm:pt modelId="{7144A2F8-7C6B-4ED2-BB51-71C64235BBCF}">
      <dgm:prSet/>
      <dgm:spPr/>
      <dgm:t>
        <a:bodyPr/>
        <a:lstStyle/>
        <a:p>
          <a:r>
            <a:rPr lang="en-US" b="0" i="0" baseline="0"/>
            <a:t>Abdominal wall</a:t>
          </a:r>
          <a:endParaRPr lang="en-US"/>
        </a:p>
      </dgm:t>
    </dgm:pt>
    <dgm:pt modelId="{5A0885F2-4DE5-4D8C-9557-02E48EC574DE}" type="parTrans" cxnId="{619E1E71-ABC4-45C6-9F0F-AF8203283FAA}">
      <dgm:prSet/>
      <dgm:spPr/>
      <dgm:t>
        <a:bodyPr/>
        <a:lstStyle/>
        <a:p>
          <a:endParaRPr lang="en-US"/>
        </a:p>
      </dgm:t>
    </dgm:pt>
    <dgm:pt modelId="{27B43771-CFC3-4410-8551-3D556B30CB14}" type="sibTrans" cxnId="{619E1E71-ABC4-45C6-9F0F-AF8203283FAA}">
      <dgm:prSet/>
      <dgm:spPr/>
      <dgm:t>
        <a:bodyPr/>
        <a:lstStyle/>
        <a:p>
          <a:endParaRPr lang="en-US"/>
        </a:p>
      </dgm:t>
    </dgm:pt>
    <dgm:pt modelId="{65E16234-710F-4370-A641-EF677173237D}">
      <dgm:prSet/>
      <dgm:spPr/>
      <dgm:t>
        <a:bodyPr/>
        <a:lstStyle/>
        <a:p>
          <a:r>
            <a:rPr lang="en-US" b="0" i="0" baseline="0"/>
            <a:t>CVS </a:t>
          </a:r>
          <a:endParaRPr lang="en-US"/>
        </a:p>
      </dgm:t>
    </dgm:pt>
    <dgm:pt modelId="{2C095C85-E3C6-4ECC-95D9-D0386B5AA4E4}" type="parTrans" cxnId="{6104709C-4573-4A92-9884-224A144C382C}">
      <dgm:prSet/>
      <dgm:spPr/>
      <dgm:t>
        <a:bodyPr/>
        <a:lstStyle/>
        <a:p>
          <a:endParaRPr lang="en-US"/>
        </a:p>
      </dgm:t>
    </dgm:pt>
    <dgm:pt modelId="{AC9293BB-3D85-4681-91C3-152537156A9C}" type="sibTrans" cxnId="{6104709C-4573-4A92-9884-224A144C382C}">
      <dgm:prSet/>
      <dgm:spPr/>
      <dgm:t>
        <a:bodyPr/>
        <a:lstStyle/>
        <a:p>
          <a:endParaRPr lang="en-US"/>
        </a:p>
      </dgm:t>
    </dgm:pt>
    <dgm:pt modelId="{428EA5AC-17A8-4CF8-889C-0370867263AE}">
      <dgm:prSet/>
      <dgm:spPr/>
      <dgm:t>
        <a:bodyPr/>
        <a:lstStyle/>
        <a:p>
          <a:r>
            <a:rPr lang="en-US" b="0" i="0" baseline="0"/>
            <a:t>blood </a:t>
          </a:r>
          <a:endParaRPr lang="en-US"/>
        </a:p>
      </dgm:t>
    </dgm:pt>
    <dgm:pt modelId="{221BD36E-FD6E-4237-8FA6-4A1DC778CBF6}" type="parTrans" cxnId="{6164CCFA-C3BE-4676-BFBF-0A2E7B5231C6}">
      <dgm:prSet/>
      <dgm:spPr/>
      <dgm:t>
        <a:bodyPr/>
        <a:lstStyle/>
        <a:p>
          <a:endParaRPr lang="en-US"/>
        </a:p>
      </dgm:t>
    </dgm:pt>
    <dgm:pt modelId="{FDB5AFF7-1194-42B4-8967-554BF266EF35}" type="sibTrans" cxnId="{6164CCFA-C3BE-4676-BFBF-0A2E7B5231C6}">
      <dgm:prSet/>
      <dgm:spPr/>
      <dgm:t>
        <a:bodyPr/>
        <a:lstStyle/>
        <a:p>
          <a:endParaRPr lang="en-US"/>
        </a:p>
      </dgm:t>
    </dgm:pt>
    <dgm:pt modelId="{7FEE1654-C743-4175-ADA6-C3A7E316CEB9}">
      <dgm:prSet/>
      <dgm:spPr/>
      <dgm:t>
        <a:bodyPr/>
        <a:lstStyle/>
        <a:p>
          <a:r>
            <a:rPr lang="en-MY" b="0" i="0" baseline="0"/>
            <a:t>Bowel function </a:t>
          </a:r>
          <a:endParaRPr lang="en-US"/>
        </a:p>
      </dgm:t>
    </dgm:pt>
    <dgm:pt modelId="{3EF0AAA2-FE72-461A-9338-8700788029CA}" type="parTrans" cxnId="{4769F958-2E02-4675-81DE-BEF50885FF90}">
      <dgm:prSet/>
      <dgm:spPr/>
      <dgm:t>
        <a:bodyPr/>
        <a:lstStyle/>
        <a:p>
          <a:endParaRPr lang="en-US"/>
        </a:p>
      </dgm:t>
    </dgm:pt>
    <dgm:pt modelId="{B3D54F6E-579A-4AD9-A972-8E129E2EBCA8}" type="sibTrans" cxnId="{4769F958-2E02-4675-81DE-BEF50885FF90}">
      <dgm:prSet/>
      <dgm:spPr/>
      <dgm:t>
        <a:bodyPr/>
        <a:lstStyle/>
        <a:p>
          <a:endParaRPr lang="en-US"/>
        </a:p>
      </dgm:t>
    </dgm:pt>
    <dgm:pt modelId="{65D766A5-64E3-40E6-B134-1009CADAE6E6}">
      <dgm:prSet/>
      <dgm:spPr/>
      <dgm:t>
        <a:bodyPr/>
        <a:lstStyle/>
        <a:p>
          <a:r>
            <a:rPr lang="en-MY" b="0" i="0" baseline="0"/>
            <a:t>urinary system</a:t>
          </a:r>
          <a:r>
            <a:rPr lang="en-US" b="0" i="0" baseline="0"/>
            <a:t>  </a:t>
          </a:r>
          <a:endParaRPr lang="en-US"/>
        </a:p>
      </dgm:t>
    </dgm:pt>
    <dgm:pt modelId="{5D4B5500-25D8-4B1D-B7E2-28BC591BC46A}" type="parTrans" cxnId="{8A1461C5-BD98-4B84-9723-26039D2DD741}">
      <dgm:prSet/>
      <dgm:spPr/>
      <dgm:t>
        <a:bodyPr/>
        <a:lstStyle/>
        <a:p>
          <a:endParaRPr lang="en-US"/>
        </a:p>
      </dgm:t>
    </dgm:pt>
    <dgm:pt modelId="{C9717F96-211F-44A6-A84A-A0BDA349431D}" type="sibTrans" cxnId="{8A1461C5-BD98-4B84-9723-26039D2DD741}">
      <dgm:prSet/>
      <dgm:spPr/>
      <dgm:t>
        <a:bodyPr/>
        <a:lstStyle/>
        <a:p>
          <a:endParaRPr lang="en-US"/>
        </a:p>
      </dgm:t>
    </dgm:pt>
    <dgm:pt modelId="{54093F52-B470-4936-811E-563187DD5224}">
      <dgm:prSet/>
      <dgm:spPr/>
      <dgm:t>
        <a:bodyPr/>
        <a:lstStyle/>
        <a:p>
          <a:r>
            <a:rPr lang="en-US" b="0" i="0" baseline="0"/>
            <a:t>Integumentary system</a:t>
          </a:r>
          <a:endParaRPr lang="en-US"/>
        </a:p>
      </dgm:t>
    </dgm:pt>
    <dgm:pt modelId="{2E122DD0-8B50-4832-B838-211E9D4380F0}" type="parTrans" cxnId="{A8C4B1F6-4784-4469-9923-498DCF2383F7}">
      <dgm:prSet/>
      <dgm:spPr/>
      <dgm:t>
        <a:bodyPr/>
        <a:lstStyle/>
        <a:p>
          <a:endParaRPr lang="en-US"/>
        </a:p>
      </dgm:t>
    </dgm:pt>
    <dgm:pt modelId="{87BBADF8-0AC1-4C40-909B-BE09189FE135}" type="sibTrans" cxnId="{A8C4B1F6-4784-4469-9923-498DCF2383F7}">
      <dgm:prSet/>
      <dgm:spPr/>
      <dgm:t>
        <a:bodyPr/>
        <a:lstStyle/>
        <a:p>
          <a:endParaRPr lang="en-US"/>
        </a:p>
      </dgm:t>
    </dgm:pt>
    <dgm:pt modelId="{D3723FB7-F8BB-4D9F-ABBE-9C5A4A083B44}" type="pres">
      <dgm:prSet presAssocID="{86ABDC52-FDE7-4DA4-87E5-487C162B760C}" presName="Name0" presStyleCnt="0">
        <dgm:presLayoutVars>
          <dgm:dir/>
          <dgm:resizeHandles val="exact"/>
        </dgm:presLayoutVars>
      </dgm:prSet>
      <dgm:spPr/>
    </dgm:pt>
    <dgm:pt modelId="{B0FC771C-AF4B-4822-B2DA-E42B2889EF9B}" type="pres">
      <dgm:prSet presAssocID="{86ABDC52-FDE7-4DA4-87E5-487C162B760C}" presName="cycle" presStyleCnt="0"/>
      <dgm:spPr/>
    </dgm:pt>
    <dgm:pt modelId="{5E9811A3-F899-4610-8997-EFCC276C13EA}" type="pres">
      <dgm:prSet presAssocID="{5F1FDDA2-C0A6-4F87-8657-84E950FA3727}" presName="nodeFirstNode" presStyleLbl="node1" presStyleIdx="0" presStyleCnt="9">
        <dgm:presLayoutVars>
          <dgm:bulletEnabled val="1"/>
        </dgm:presLayoutVars>
      </dgm:prSet>
      <dgm:spPr/>
    </dgm:pt>
    <dgm:pt modelId="{EFC53811-2E3E-49BB-88E9-BB2916F8EDF0}" type="pres">
      <dgm:prSet presAssocID="{3281538F-43FB-489B-A9A9-9BF9FBFA48F2}" presName="sibTransFirstNode" presStyleLbl="bgShp" presStyleIdx="0" presStyleCnt="1"/>
      <dgm:spPr/>
    </dgm:pt>
    <dgm:pt modelId="{C29400BE-DF4A-4045-895A-5F7B3A3A5CBE}" type="pres">
      <dgm:prSet presAssocID="{A885AF2F-48B3-4854-B3EB-E510BE508D67}" presName="nodeFollowingNodes" presStyleLbl="node1" presStyleIdx="1" presStyleCnt="9">
        <dgm:presLayoutVars>
          <dgm:bulletEnabled val="1"/>
        </dgm:presLayoutVars>
      </dgm:prSet>
      <dgm:spPr/>
    </dgm:pt>
    <dgm:pt modelId="{07E05AD3-7C34-488E-BA4A-6D837D9F41C4}" type="pres">
      <dgm:prSet presAssocID="{D28A482D-A091-47F1-A8E8-0CE230AB8343}" presName="nodeFollowingNodes" presStyleLbl="node1" presStyleIdx="2" presStyleCnt="9">
        <dgm:presLayoutVars>
          <dgm:bulletEnabled val="1"/>
        </dgm:presLayoutVars>
      </dgm:prSet>
      <dgm:spPr/>
    </dgm:pt>
    <dgm:pt modelId="{641492C5-C817-4516-85E1-14985E323C73}" type="pres">
      <dgm:prSet presAssocID="{7144A2F8-7C6B-4ED2-BB51-71C64235BBCF}" presName="nodeFollowingNodes" presStyleLbl="node1" presStyleIdx="3" presStyleCnt="9">
        <dgm:presLayoutVars>
          <dgm:bulletEnabled val="1"/>
        </dgm:presLayoutVars>
      </dgm:prSet>
      <dgm:spPr/>
    </dgm:pt>
    <dgm:pt modelId="{99B2D001-C274-4688-AF93-71C888FCB862}" type="pres">
      <dgm:prSet presAssocID="{65E16234-710F-4370-A641-EF677173237D}" presName="nodeFollowingNodes" presStyleLbl="node1" presStyleIdx="4" presStyleCnt="9">
        <dgm:presLayoutVars>
          <dgm:bulletEnabled val="1"/>
        </dgm:presLayoutVars>
      </dgm:prSet>
      <dgm:spPr/>
    </dgm:pt>
    <dgm:pt modelId="{454E6B3A-7B82-4C35-B8E6-F12F821EF15C}" type="pres">
      <dgm:prSet presAssocID="{428EA5AC-17A8-4CF8-889C-0370867263AE}" presName="nodeFollowingNodes" presStyleLbl="node1" presStyleIdx="5" presStyleCnt="9">
        <dgm:presLayoutVars>
          <dgm:bulletEnabled val="1"/>
        </dgm:presLayoutVars>
      </dgm:prSet>
      <dgm:spPr/>
    </dgm:pt>
    <dgm:pt modelId="{55ECFA55-2721-44C9-A515-B5B2CAF6896A}" type="pres">
      <dgm:prSet presAssocID="{7FEE1654-C743-4175-ADA6-C3A7E316CEB9}" presName="nodeFollowingNodes" presStyleLbl="node1" presStyleIdx="6" presStyleCnt="9">
        <dgm:presLayoutVars>
          <dgm:bulletEnabled val="1"/>
        </dgm:presLayoutVars>
      </dgm:prSet>
      <dgm:spPr/>
    </dgm:pt>
    <dgm:pt modelId="{10D56D48-4065-4805-80E1-718E0E41B2DD}" type="pres">
      <dgm:prSet presAssocID="{65D766A5-64E3-40E6-B134-1009CADAE6E6}" presName="nodeFollowingNodes" presStyleLbl="node1" presStyleIdx="7" presStyleCnt="9">
        <dgm:presLayoutVars>
          <dgm:bulletEnabled val="1"/>
        </dgm:presLayoutVars>
      </dgm:prSet>
      <dgm:spPr/>
    </dgm:pt>
    <dgm:pt modelId="{D5E88104-A4C1-4CD9-86D6-6A00449E9467}" type="pres">
      <dgm:prSet presAssocID="{54093F52-B470-4936-811E-563187DD5224}" presName="nodeFollowingNodes" presStyleLbl="node1" presStyleIdx="8" presStyleCnt="9">
        <dgm:presLayoutVars>
          <dgm:bulletEnabled val="1"/>
        </dgm:presLayoutVars>
      </dgm:prSet>
      <dgm:spPr/>
    </dgm:pt>
  </dgm:ptLst>
  <dgm:cxnLst>
    <dgm:cxn modelId="{4AA90A1B-DE3D-4E1D-BD79-E2D2404FF428}" type="presOf" srcId="{54093F52-B470-4936-811E-563187DD5224}" destId="{D5E88104-A4C1-4CD9-86D6-6A00449E9467}" srcOrd="0" destOrd="0" presId="urn:microsoft.com/office/officeart/2005/8/layout/cycle3"/>
    <dgm:cxn modelId="{0C08C324-0FAF-4A20-8AA5-41A573AFC07C}" type="presOf" srcId="{5F1FDDA2-C0A6-4F87-8657-84E950FA3727}" destId="{5E9811A3-F899-4610-8997-EFCC276C13EA}" srcOrd="0" destOrd="0" presId="urn:microsoft.com/office/officeart/2005/8/layout/cycle3"/>
    <dgm:cxn modelId="{8D62302A-5C1A-4907-BE09-A9C886F56B88}" type="presOf" srcId="{3281538F-43FB-489B-A9A9-9BF9FBFA48F2}" destId="{EFC53811-2E3E-49BB-88E9-BB2916F8EDF0}" srcOrd="0" destOrd="0" presId="urn:microsoft.com/office/officeart/2005/8/layout/cycle3"/>
    <dgm:cxn modelId="{CDD1362D-BA64-4441-A6BF-C4F2947CABC6}" type="presOf" srcId="{428EA5AC-17A8-4CF8-889C-0370867263AE}" destId="{454E6B3A-7B82-4C35-B8E6-F12F821EF15C}" srcOrd="0" destOrd="0" presId="urn:microsoft.com/office/officeart/2005/8/layout/cycle3"/>
    <dgm:cxn modelId="{619E1E71-ABC4-45C6-9F0F-AF8203283FAA}" srcId="{86ABDC52-FDE7-4DA4-87E5-487C162B760C}" destId="{7144A2F8-7C6B-4ED2-BB51-71C64235BBCF}" srcOrd="3" destOrd="0" parTransId="{5A0885F2-4DE5-4D8C-9557-02E48EC574DE}" sibTransId="{27B43771-CFC3-4410-8551-3D556B30CB14}"/>
    <dgm:cxn modelId="{1D2A2F75-61FE-456C-8E86-FCB7E1187337}" type="presOf" srcId="{65E16234-710F-4370-A641-EF677173237D}" destId="{99B2D001-C274-4688-AF93-71C888FCB862}" srcOrd="0" destOrd="0" presId="urn:microsoft.com/office/officeart/2005/8/layout/cycle3"/>
    <dgm:cxn modelId="{2293D156-7164-4904-9E67-62CBD8721D72}" srcId="{86ABDC52-FDE7-4DA4-87E5-487C162B760C}" destId="{5F1FDDA2-C0A6-4F87-8657-84E950FA3727}" srcOrd="0" destOrd="0" parTransId="{22BDA749-4EA5-4522-B1B6-E37F1B1C91FA}" sibTransId="{3281538F-43FB-489B-A9A9-9BF9FBFA48F2}"/>
    <dgm:cxn modelId="{D00E9957-2756-4046-9E7D-62FEFF3B19E3}" type="presOf" srcId="{7FEE1654-C743-4175-ADA6-C3A7E316CEB9}" destId="{55ECFA55-2721-44C9-A515-B5B2CAF6896A}" srcOrd="0" destOrd="0" presId="urn:microsoft.com/office/officeart/2005/8/layout/cycle3"/>
    <dgm:cxn modelId="{4769F958-2E02-4675-81DE-BEF50885FF90}" srcId="{86ABDC52-FDE7-4DA4-87E5-487C162B760C}" destId="{7FEE1654-C743-4175-ADA6-C3A7E316CEB9}" srcOrd="6" destOrd="0" parTransId="{3EF0AAA2-FE72-461A-9338-8700788029CA}" sibTransId="{B3D54F6E-579A-4AD9-A972-8E129E2EBCA8}"/>
    <dgm:cxn modelId="{6104709C-4573-4A92-9884-224A144C382C}" srcId="{86ABDC52-FDE7-4DA4-87E5-487C162B760C}" destId="{65E16234-710F-4370-A641-EF677173237D}" srcOrd="4" destOrd="0" parTransId="{2C095C85-E3C6-4ECC-95D9-D0386B5AA4E4}" sibTransId="{AC9293BB-3D85-4681-91C3-152537156A9C}"/>
    <dgm:cxn modelId="{5889C69D-B839-4EC8-8387-63EF64FA2C84}" srcId="{86ABDC52-FDE7-4DA4-87E5-487C162B760C}" destId="{D28A482D-A091-47F1-A8E8-0CE230AB8343}" srcOrd="2" destOrd="0" parTransId="{C7546E09-6FED-4244-8046-4209B31CF908}" sibTransId="{5BF00256-331E-4F5A-A9B4-22910F593037}"/>
    <dgm:cxn modelId="{C877B5B1-B395-4B66-9CD0-E69537ADE4D3}" type="presOf" srcId="{86ABDC52-FDE7-4DA4-87E5-487C162B760C}" destId="{D3723FB7-F8BB-4D9F-ABBE-9C5A4A083B44}" srcOrd="0" destOrd="0" presId="urn:microsoft.com/office/officeart/2005/8/layout/cycle3"/>
    <dgm:cxn modelId="{0EE9BDB6-3E5A-4D6A-AA42-B49A1CECADF4}" type="presOf" srcId="{7144A2F8-7C6B-4ED2-BB51-71C64235BBCF}" destId="{641492C5-C817-4516-85E1-14985E323C73}" srcOrd="0" destOrd="0" presId="urn:microsoft.com/office/officeart/2005/8/layout/cycle3"/>
    <dgm:cxn modelId="{8A1461C5-BD98-4B84-9723-26039D2DD741}" srcId="{86ABDC52-FDE7-4DA4-87E5-487C162B760C}" destId="{65D766A5-64E3-40E6-B134-1009CADAE6E6}" srcOrd="7" destOrd="0" parTransId="{5D4B5500-25D8-4B1D-B7E2-28BC591BC46A}" sibTransId="{C9717F96-211F-44A6-A84A-A0BDA349431D}"/>
    <dgm:cxn modelId="{F5E96ED3-1EE9-421D-90CF-F7335DC6BD90}" type="presOf" srcId="{D28A482D-A091-47F1-A8E8-0CE230AB8343}" destId="{07E05AD3-7C34-488E-BA4A-6D837D9F41C4}" srcOrd="0" destOrd="0" presId="urn:microsoft.com/office/officeart/2005/8/layout/cycle3"/>
    <dgm:cxn modelId="{7D6D01E1-7762-4265-B2DE-823112012920}" type="presOf" srcId="{A885AF2F-48B3-4854-B3EB-E510BE508D67}" destId="{C29400BE-DF4A-4045-895A-5F7B3A3A5CBE}" srcOrd="0" destOrd="0" presId="urn:microsoft.com/office/officeart/2005/8/layout/cycle3"/>
    <dgm:cxn modelId="{7ACC39ED-7290-47D7-82FB-F6B2D35CD0DD}" type="presOf" srcId="{65D766A5-64E3-40E6-B134-1009CADAE6E6}" destId="{10D56D48-4065-4805-80E1-718E0E41B2DD}" srcOrd="0" destOrd="0" presId="urn:microsoft.com/office/officeart/2005/8/layout/cycle3"/>
    <dgm:cxn modelId="{A8C4B1F6-4784-4469-9923-498DCF2383F7}" srcId="{86ABDC52-FDE7-4DA4-87E5-487C162B760C}" destId="{54093F52-B470-4936-811E-563187DD5224}" srcOrd="8" destOrd="0" parTransId="{2E122DD0-8B50-4832-B838-211E9D4380F0}" sibTransId="{87BBADF8-0AC1-4C40-909B-BE09189FE135}"/>
    <dgm:cxn modelId="{6164CCFA-C3BE-4676-BFBF-0A2E7B5231C6}" srcId="{86ABDC52-FDE7-4DA4-87E5-487C162B760C}" destId="{428EA5AC-17A8-4CF8-889C-0370867263AE}" srcOrd="5" destOrd="0" parTransId="{221BD36E-FD6E-4237-8FA6-4A1DC778CBF6}" sibTransId="{FDB5AFF7-1194-42B4-8967-554BF266EF35}"/>
    <dgm:cxn modelId="{255CBEFD-5309-4401-8A61-56CE7D710965}" srcId="{86ABDC52-FDE7-4DA4-87E5-487C162B760C}" destId="{A885AF2F-48B3-4854-B3EB-E510BE508D67}" srcOrd="1" destOrd="0" parTransId="{1501D931-5630-4946-8C14-214E84E577DF}" sibTransId="{8147EB0C-ED72-4D45-B86C-DFC50C2836D7}"/>
    <dgm:cxn modelId="{F723B269-9CA2-4C6B-B42D-8E1EE17074C8}" type="presParOf" srcId="{D3723FB7-F8BB-4D9F-ABBE-9C5A4A083B44}" destId="{B0FC771C-AF4B-4822-B2DA-E42B2889EF9B}" srcOrd="0" destOrd="0" presId="urn:microsoft.com/office/officeart/2005/8/layout/cycle3"/>
    <dgm:cxn modelId="{3A000F6D-D67A-40DF-B2B0-4799831F425C}" type="presParOf" srcId="{B0FC771C-AF4B-4822-B2DA-E42B2889EF9B}" destId="{5E9811A3-F899-4610-8997-EFCC276C13EA}" srcOrd="0" destOrd="0" presId="urn:microsoft.com/office/officeart/2005/8/layout/cycle3"/>
    <dgm:cxn modelId="{F204109C-736F-4E4E-A10A-524D61312DB8}" type="presParOf" srcId="{B0FC771C-AF4B-4822-B2DA-E42B2889EF9B}" destId="{EFC53811-2E3E-49BB-88E9-BB2916F8EDF0}" srcOrd="1" destOrd="0" presId="urn:microsoft.com/office/officeart/2005/8/layout/cycle3"/>
    <dgm:cxn modelId="{A4A5AB5D-3516-4AA3-A256-095CA32E74B1}" type="presParOf" srcId="{B0FC771C-AF4B-4822-B2DA-E42B2889EF9B}" destId="{C29400BE-DF4A-4045-895A-5F7B3A3A5CBE}" srcOrd="2" destOrd="0" presId="urn:microsoft.com/office/officeart/2005/8/layout/cycle3"/>
    <dgm:cxn modelId="{0EF220C0-545F-406D-BCFF-6A8646F20966}" type="presParOf" srcId="{B0FC771C-AF4B-4822-B2DA-E42B2889EF9B}" destId="{07E05AD3-7C34-488E-BA4A-6D837D9F41C4}" srcOrd="3" destOrd="0" presId="urn:microsoft.com/office/officeart/2005/8/layout/cycle3"/>
    <dgm:cxn modelId="{6E7732DE-391C-4269-9692-CDE7F0FE3808}" type="presParOf" srcId="{B0FC771C-AF4B-4822-B2DA-E42B2889EF9B}" destId="{641492C5-C817-4516-85E1-14985E323C73}" srcOrd="4" destOrd="0" presId="urn:microsoft.com/office/officeart/2005/8/layout/cycle3"/>
    <dgm:cxn modelId="{A3AD514B-ABA4-478D-B07D-BAD96E39E76C}" type="presParOf" srcId="{B0FC771C-AF4B-4822-B2DA-E42B2889EF9B}" destId="{99B2D001-C274-4688-AF93-71C888FCB862}" srcOrd="5" destOrd="0" presId="urn:microsoft.com/office/officeart/2005/8/layout/cycle3"/>
    <dgm:cxn modelId="{57098942-FF44-4F29-B348-C1DCFA59A71A}" type="presParOf" srcId="{B0FC771C-AF4B-4822-B2DA-E42B2889EF9B}" destId="{454E6B3A-7B82-4C35-B8E6-F12F821EF15C}" srcOrd="6" destOrd="0" presId="urn:microsoft.com/office/officeart/2005/8/layout/cycle3"/>
    <dgm:cxn modelId="{2574B596-C16E-45DA-8986-D505922A5802}" type="presParOf" srcId="{B0FC771C-AF4B-4822-B2DA-E42B2889EF9B}" destId="{55ECFA55-2721-44C9-A515-B5B2CAF6896A}" srcOrd="7" destOrd="0" presId="urn:microsoft.com/office/officeart/2005/8/layout/cycle3"/>
    <dgm:cxn modelId="{2262E353-3E78-4B3C-9A42-CFAE9A758337}" type="presParOf" srcId="{B0FC771C-AF4B-4822-B2DA-E42B2889EF9B}" destId="{10D56D48-4065-4805-80E1-718E0E41B2DD}" srcOrd="8" destOrd="0" presId="urn:microsoft.com/office/officeart/2005/8/layout/cycle3"/>
    <dgm:cxn modelId="{D65299A9-580B-406A-BFD4-1625ED33FC37}" type="presParOf" srcId="{B0FC771C-AF4B-4822-B2DA-E42B2889EF9B}" destId="{D5E88104-A4C1-4CD9-86D6-6A00449E9467}"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91F1A7-6FEA-49C9-B491-F841B6DCD1EE}" type="doc">
      <dgm:prSet loTypeId="urn:microsoft.com/office/officeart/2018/2/layout/IconLabelDescriptionList" loCatId="icon" qsTypeId="urn:microsoft.com/office/officeart/2005/8/quickstyle/simple4" qsCatId="simple" csTypeId="urn:microsoft.com/office/officeart/2005/8/colors/colorful2" csCatId="colorful" phldr="1"/>
      <dgm:spPr/>
      <dgm:t>
        <a:bodyPr/>
        <a:lstStyle/>
        <a:p>
          <a:endParaRPr lang="en-US"/>
        </a:p>
      </dgm:t>
    </dgm:pt>
    <dgm:pt modelId="{DBEE7368-0E52-4F85-B95B-70404F743270}">
      <dgm:prSet custT="1"/>
      <dgm:spPr/>
      <dgm:t>
        <a:bodyPr/>
        <a:lstStyle/>
        <a:p>
          <a:pPr>
            <a:lnSpc>
              <a:spcPct val="100000"/>
            </a:lnSpc>
            <a:defRPr b="1"/>
          </a:pPr>
          <a:r>
            <a:rPr lang="en-MY" sz="2400" b="1" u="sng" dirty="0">
              <a:latin typeface="Times New Roman" pitchFamily="18" charset="0"/>
              <a:cs typeface="Times New Roman" pitchFamily="18" charset="0"/>
            </a:rPr>
            <a:t>Weight loss</a:t>
          </a:r>
          <a:endParaRPr lang="en-US" sz="2400" dirty="0">
            <a:latin typeface="Times New Roman" pitchFamily="18" charset="0"/>
            <a:cs typeface="Times New Roman" pitchFamily="18" charset="0"/>
          </a:endParaRPr>
        </a:p>
      </dgm:t>
    </dgm:pt>
    <dgm:pt modelId="{CDF61C90-3F68-42A0-BBB3-4546CFCD702E}" type="parTrans" cxnId="{C03D9D3A-218A-4006-ACAA-63ACE439FA7C}">
      <dgm:prSet/>
      <dgm:spPr/>
      <dgm:t>
        <a:bodyPr/>
        <a:lstStyle/>
        <a:p>
          <a:endParaRPr lang="en-US"/>
        </a:p>
      </dgm:t>
    </dgm:pt>
    <dgm:pt modelId="{016AB1C4-D2BF-4052-99AB-3E1ACC584B91}" type="sibTrans" cxnId="{C03D9D3A-218A-4006-ACAA-63ACE439FA7C}">
      <dgm:prSet/>
      <dgm:spPr/>
      <dgm:t>
        <a:bodyPr/>
        <a:lstStyle/>
        <a:p>
          <a:endParaRPr lang="en-US"/>
        </a:p>
      </dgm:t>
    </dgm:pt>
    <dgm:pt modelId="{E52F4F0A-9F5E-4F91-8C2F-702B3B15683B}">
      <dgm:prSet custT="1"/>
      <dgm:spPr/>
      <dgm:t>
        <a:bodyPr/>
        <a:lstStyle/>
        <a:p>
          <a:pPr>
            <a:lnSpc>
              <a:spcPct val="100000"/>
            </a:lnSpc>
          </a:pPr>
          <a:r>
            <a:rPr lang="en-US" sz="2400" dirty="0">
              <a:latin typeface="Times New Roman" pitchFamily="18" charset="0"/>
              <a:cs typeface="Times New Roman" pitchFamily="18" charset="0"/>
            </a:rPr>
            <a:t>Uterine evacuation &amp; normal blood loss: 5-6 kg. </a:t>
          </a:r>
        </a:p>
      </dgm:t>
    </dgm:pt>
    <dgm:pt modelId="{CA9870C6-B73E-4979-BACA-1468E14EF793}" type="parTrans" cxnId="{08629831-6702-4AF8-B0FC-F5CEE2F24D60}">
      <dgm:prSet/>
      <dgm:spPr/>
      <dgm:t>
        <a:bodyPr/>
        <a:lstStyle/>
        <a:p>
          <a:endParaRPr lang="en-US"/>
        </a:p>
      </dgm:t>
    </dgm:pt>
    <dgm:pt modelId="{FD1A0E6A-4FDF-4248-89F8-1B7CD4D34F42}" type="sibTrans" cxnId="{08629831-6702-4AF8-B0FC-F5CEE2F24D60}">
      <dgm:prSet/>
      <dgm:spPr/>
      <dgm:t>
        <a:bodyPr/>
        <a:lstStyle/>
        <a:p>
          <a:endParaRPr lang="en-US"/>
        </a:p>
      </dgm:t>
    </dgm:pt>
    <dgm:pt modelId="{0F722502-FFDB-451D-A58E-C03C7979FCAE}">
      <dgm:prSet custT="1"/>
      <dgm:spPr/>
      <dgm:t>
        <a:bodyPr/>
        <a:lstStyle/>
        <a:p>
          <a:pPr>
            <a:lnSpc>
              <a:spcPct val="100000"/>
            </a:lnSpc>
          </a:pPr>
          <a:r>
            <a:rPr lang="en-US" sz="2400" dirty="0">
              <a:latin typeface="Times New Roman" pitchFamily="18" charset="0"/>
              <a:cs typeface="Times New Roman" pitchFamily="18" charset="0"/>
            </a:rPr>
            <a:t>Loss of plasma </a:t>
          </a:r>
          <a:r>
            <a:rPr lang="en-US" sz="2400" dirty="0" err="1">
              <a:latin typeface="Times New Roman" pitchFamily="18" charset="0"/>
              <a:cs typeface="Times New Roman" pitchFamily="18" charset="0"/>
            </a:rPr>
            <a:t>volme</a:t>
          </a:r>
          <a:r>
            <a:rPr lang="en-US" sz="2400" dirty="0">
              <a:latin typeface="Times New Roman" pitchFamily="18" charset="0"/>
              <a:cs typeface="Times New Roman" pitchFamily="18" charset="0"/>
            </a:rPr>
            <a:t> and diuresis of extracellular fluid: 2-3 kg.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p>
      </dgm:t>
    </dgm:pt>
    <dgm:pt modelId="{61770ECA-E644-49D0-ACEF-ECB9303F9B97}" type="parTrans" cxnId="{7A9BEEE7-07B3-43EE-BDE3-759283AA5094}">
      <dgm:prSet/>
      <dgm:spPr/>
      <dgm:t>
        <a:bodyPr/>
        <a:lstStyle/>
        <a:p>
          <a:endParaRPr lang="en-US"/>
        </a:p>
      </dgm:t>
    </dgm:pt>
    <dgm:pt modelId="{00BD626C-FE19-4D09-A3F5-60CEC2F865FE}" type="sibTrans" cxnId="{7A9BEEE7-07B3-43EE-BDE3-759283AA5094}">
      <dgm:prSet/>
      <dgm:spPr/>
      <dgm:t>
        <a:bodyPr/>
        <a:lstStyle/>
        <a:p>
          <a:endParaRPr lang="en-US"/>
        </a:p>
      </dgm:t>
    </dgm:pt>
    <dgm:pt modelId="{25E2BA82-6A8D-4D2D-969E-FB3102696FA3}">
      <dgm:prSet/>
      <dgm:spPr/>
      <dgm:t>
        <a:bodyPr/>
        <a:lstStyle/>
        <a:p>
          <a:pPr>
            <a:lnSpc>
              <a:spcPct val="100000"/>
            </a:lnSpc>
            <a:defRPr b="1"/>
          </a:pPr>
          <a:r>
            <a:rPr lang="en-MY" b="1" i="1" u="sng">
              <a:latin typeface="Times New Roman" pitchFamily="18" charset="0"/>
              <a:cs typeface="Times New Roman" pitchFamily="18" charset="0"/>
            </a:rPr>
            <a:t>Temperature</a:t>
          </a:r>
          <a:endParaRPr lang="en-US">
            <a:latin typeface="Times New Roman" pitchFamily="18" charset="0"/>
            <a:cs typeface="Times New Roman" pitchFamily="18" charset="0"/>
          </a:endParaRPr>
        </a:p>
      </dgm:t>
    </dgm:pt>
    <dgm:pt modelId="{D8BDA527-97DE-47CB-993A-7D4DD8655DD0}" type="parTrans" cxnId="{A32D71ED-6954-4A64-AE05-599436ABA6D5}">
      <dgm:prSet/>
      <dgm:spPr/>
      <dgm:t>
        <a:bodyPr/>
        <a:lstStyle/>
        <a:p>
          <a:endParaRPr lang="en-US"/>
        </a:p>
      </dgm:t>
    </dgm:pt>
    <dgm:pt modelId="{BF8CC763-4CA9-4B9B-8B93-90F8C3F7B410}" type="sibTrans" cxnId="{A32D71ED-6954-4A64-AE05-599436ABA6D5}">
      <dgm:prSet/>
      <dgm:spPr/>
      <dgm:t>
        <a:bodyPr/>
        <a:lstStyle/>
        <a:p>
          <a:endParaRPr lang="en-US"/>
        </a:p>
      </dgm:t>
    </dgm:pt>
    <dgm:pt modelId="{C643A61D-4A04-4D7A-8E0A-43635F56D61D}">
      <dgm:prSet custT="1"/>
      <dgm:spPr/>
      <dgm:t>
        <a:bodyPr/>
        <a:lstStyle/>
        <a:p>
          <a:pPr>
            <a:lnSpc>
              <a:spcPct val="100000"/>
            </a:lnSpc>
          </a:pPr>
          <a:r>
            <a:rPr lang="en-MY" sz="2400" dirty="0">
              <a:latin typeface="Times New Roman" pitchFamily="18" charset="0"/>
              <a:cs typeface="Times New Roman" pitchFamily="18" charset="0"/>
            </a:rPr>
            <a:t>A reactionary increase may occur following difficult delivery, but does not exceed 38°C and drops within 24 hours.</a:t>
          </a:r>
          <a:r>
            <a:rPr lang="en-US" sz="2400" b="1" dirty="0">
              <a:latin typeface="Times New Roman" pitchFamily="18" charset="0"/>
              <a:cs typeface="Times New Roman" pitchFamily="18" charset="0"/>
            </a:rPr>
            <a:t> This rise in temperature is due to the absorption of waste products of muscular contractions of labor.</a:t>
          </a:r>
          <a:endParaRPr lang="en-US" sz="2400" dirty="0">
            <a:latin typeface="Times New Roman" pitchFamily="18" charset="0"/>
            <a:cs typeface="Times New Roman" pitchFamily="18" charset="0"/>
          </a:endParaRPr>
        </a:p>
      </dgm:t>
    </dgm:pt>
    <dgm:pt modelId="{84E453CF-0389-4405-AECD-BC5543CBFA02}" type="parTrans" cxnId="{4B60E25D-269B-484A-B56B-C51156B2C083}">
      <dgm:prSet/>
      <dgm:spPr/>
      <dgm:t>
        <a:bodyPr/>
        <a:lstStyle/>
        <a:p>
          <a:endParaRPr lang="en-US"/>
        </a:p>
      </dgm:t>
    </dgm:pt>
    <dgm:pt modelId="{83444A27-BB39-418F-B110-E851717DC4EA}" type="sibTrans" cxnId="{4B60E25D-269B-484A-B56B-C51156B2C083}">
      <dgm:prSet/>
      <dgm:spPr/>
      <dgm:t>
        <a:bodyPr/>
        <a:lstStyle/>
        <a:p>
          <a:endParaRPr lang="en-US"/>
        </a:p>
      </dgm:t>
    </dgm:pt>
    <dgm:pt modelId="{297A88C4-BDC2-4BAF-A63E-E3C54EB7A949}" type="pres">
      <dgm:prSet presAssocID="{4D91F1A7-6FEA-49C9-B491-F841B6DCD1EE}" presName="root" presStyleCnt="0">
        <dgm:presLayoutVars>
          <dgm:dir/>
          <dgm:resizeHandles val="exact"/>
        </dgm:presLayoutVars>
      </dgm:prSet>
      <dgm:spPr/>
    </dgm:pt>
    <dgm:pt modelId="{4458E4D5-C196-4663-81FC-5178E8EB0422}" type="pres">
      <dgm:prSet presAssocID="{DBEE7368-0E52-4F85-B95B-70404F743270}" presName="compNode" presStyleCnt="0"/>
      <dgm:spPr/>
    </dgm:pt>
    <dgm:pt modelId="{9E3C5E2F-B704-4A7C-9389-19B3FC63F03E}" type="pres">
      <dgm:prSet presAssocID="{DBEE7368-0E52-4F85-B95B-70404F74327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D9890A47-E6FC-4DBC-8E19-4B8547CF25C8}" type="pres">
      <dgm:prSet presAssocID="{DBEE7368-0E52-4F85-B95B-70404F743270}" presName="iconSpace" presStyleCnt="0"/>
      <dgm:spPr/>
    </dgm:pt>
    <dgm:pt modelId="{560E6321-0277-4034-84FC-229E7FA40F80}" type="pres">
      <dgm:prSet presAssocID="{DBEE7368-0E52-4F85-B95B-70404F743270}" presName="parTx" presStyleLbl="revTx" presStyleIdx="0" presStyleCnt="4">
        <dgm:presLayoutVars>
          <dgm:chMax val="0"/>
          <dgm:chPref val="0"/>
        </dgm:presLayoutVars>
      </dgm:prSet>
      <dgm:spPr/>
    </dgm:pt>
    <dgm:pt modelId="{54BCC3AF-9A19-46D1-9F80-6B0A36FA7F12}" type="pres">
      <dgm:prSet presAssocID="{DBEE7368-0E52-4F85-B95B-70404F743270}" presName="txSpace" presStyleCnt="0"/>
      <dgm:spPr/>
    </dgm:pt>
    <dgm:pt modelId="{4F159F22-E896-47C5-B0A6-B6288D9BF913}" type="pres">
      <dgm:prSet presAssocID="{DBEE7368-0E52-4F85-B95B-70404F743270}" presName="desTx" presStyleLbl="revTx" presStyleIdx="1" presStyleCnt="4">
        <dgm:presLayoutVars/>
      </dgm:prSet>
      <dgm:spPr/>
    </dgm:pt>
    <dgm:pt modelId="{E5548235-19ED-4F33-A6CB-B5B4CE22C6A3}" type="pres">
      <dgm:prSet presAssocID="{016AB1C4-D2BF-4052-99AB-3E1ACC584B91}" presName="sibTrans" presStyleCnt="0"/>
      <dgm:spPr/>
    </dgm:pt>
    <dgm:pt modelId="{02784DE7-1E21-4140-B38B-CBAC617ED22A}" type="pres">
      <dgm:prSet presAssocID="{25E2BA82-6A8D-4D2D-969E-FB3102696FA3}" presName="compNode" presStyleCnt="0"/>
      <dgm:spPr/>
    </dgm:pt>
    <dgm:pt modelId="{FB74AB9D-B73D-426E-932B-E8BEF30C6679}" type="pres">
      <dgm:prSet presAssocID="{25E2BA82-6A8D-4D2D-969E-FB3102696FA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ermometer"/>
        </a:ext>
      </dgm:extLst>
    </dgm:pt>
    <dgm:pt modelId="{1791E878-0F48-4B3D-8D22-558C18627D38}" type="pres">
      <dgm:prSet presAssocID="{25E2BA82-6A8D-4D2D-969E-FB3102696FA3}" presName="iconSpace" presStyleCnt="0"/>
      <dgm:spPr/>
    </dgm:pt>
    <dgm:pt modelId="{E47AF637-7687-4079-A7C2-8CF96511566D}" type="pres">
      <dgm:prSet presAssocID="{25E2BA82-6A8D-4D2D-969E-FB3102696FA3}" presName="parTx" presStyleLbl="revTx" presStyleIdx="2" presStyleCnt="4">
        <dgm:presLayoutVars>
          <dgm:chMax val="0"/>
          <dgm:chPref val="0"/>
        </dgm:presLayoutVars>
      </dgm:prSet>
      <dgm:spPr/>
    </dgm:pt>
    <dgm:pt modelId="{337FACC2-72DE-4F04-A4B0-B384943787F7}" type="pres">
      <dgm:prSet presAssocID="{25E2BA82-6A8D-4D2D-969E-FB3102696FA3}" presName="txSpace" presStyleCnt="0"/>
      <dgm:spPr/>
    </dgm:pt>
    <dgm:pt modelId="{81DB0F74-61D1-4B50-A528-0FA89B80042F}" type="pres">
      <dgm:prSet presAssocID="{25E2BA82-6A8D-4D2D-969E-FB3102696FA3}" presName="desTx" presStyleLbl="revTx" presStyleIdx="3" presStyleCnt="4">
        <dgm:presLayoutVars/>
      </dgm:prSet>
      <dgm:spPr/>
    </dgm:pt>
  </dgm:ptLst>
  <dgm:cxnLst>
    <dgm:cxn modelId="{08629831-6702-4AF8-B0FC-F5CEE2F24D60}" srcId="{DBEE7368-0E52-4F85-B95B-70404F743270}" destId="{E52F4F0A-9F5E-4F91-8C2F-702B3B15683B}" srcOrd="0" destOrd="0" parTransId="{CA9870C6-B73E-4979-BACA-1468E14EF793}" sibTransId="{FD1A0E6A-4FDF-4248-89F8-1B7CD4D34F42}"/>
    <dgm:cxn modelId="{56E06C32-B4D4-43D0-89E8-52D1A59B8F1C}" type="presOf" srcId="{4D91F1A7-6FEA-49C9-B491-F841B6DCD1EE}" destId="{297A88C4-BDC2-4BAF-A63E-E3C54EB7A949}" srcOrd="0" destOrd="0" presId="urn:microsoft.com/office/officeart/2018/2/layout/IconLabelDescriptionList"/>
    <dgm:cxn modelId="{C03D9D3A-218A-4006-ACAA-63ACE439FA7C}" srcId="{4D91F1A7-6FEA-49C9-B491-F841B6DCD1EE}" destId="{DBEE7368-0E52-4F85-B95B-70404F743270}" srcOrd="0" destOrd="0" parTransId="{CDF61C90-3F68-42A0-BBB3-4546CFCD702E}" sibTransId="{016AB1C4-D2BF-4052-99AB-3E1ACC584B91}"/>
    <dgm:cxn modelId="{4B60E25D-269B-484A-B56B-C51156B2C083}" srcId="{25E2BA82-6A8D-4D2D-969E-FB3102696FA3}" destId="{C643A61D-4A04-4D7A-8E0A-43635F56D61D}" srcOrd="0" destOrd="0" parTransId="{84E453CF-0389-4405-AECD-BC5543CBFA02}" sibTransId="{83444A27-BB39-418F-B110-E851717DC4EA}"/>
    <dgm:cxn modelId="{55DEDD72-6705-4181-BCD5-C41262BD3CC2}" type="presOf" srcId="{DBEE7368-0E52-4F85-B95B-70404F743270}" destId="{560E6321-0277-4034-84FC-229E7FA40F80}" srcOrd="0" destOrd="0" presId="urn:microsoft.com/office/officeart/2018/2/layout/IconLabelDescriptionList"/>
    <dgm:cxn modelId="{4EE6F0A3-A393-4521-AF0C-7B515FE56E8E}" type="presOf" srcId="{E52F4F0A-9F5E-4F91-8C2F-702B3B15683B}" destId="{4F159F22-E896-47C5-B0A6-B6288D9BF913}" srcOrd="0" destOrd="0" presId="urn:microsoft.com/office/officeart/2018/2/layout/IconLabelDescriptionList"/>
    <dgm:cxn modelId="{E63A18A8-D525-4A3D-9BDF-5617D1C14FB1}" type="presOf" srcId="{C643A61D-4A04-4D7A-8E0A-43635F56D61D}" destId="{81DB0F74-61D1-4B50-A528-0FA89B80042F}" srcOrd="0" destOrd="0" presId="urn:microsoft.com/office/officeart/2018/2/layout/IconLabelDescriptionList"/>
    <dgm:cxn modelId="{6CFD02D9-CDD7-4B89-B6C2-4F82C5079296}" type="presOf" srcId="{0F722502-FFDB-451D-A58E-C03C7979FCAE}" destId="{4F159F22-E896-47C5-B0A6-B6288D9BF913}" srcOrd="0" destOrd="1" presId="urn:microsoft.com/office/officeart/2018/2/layout/IconLabelDescriptionList"/>
    <dgm:cxn modelId="{7A9BEEE7-07B3-43EE-BDE3-759283AA5094}" srcId="{DBEE7368-0E52-4F85-B95B-70404F743270}" destId="{0F722502-FFDB-451D-A58E-C03C7979FCAE}" srcOrd="1" destOrd="0" parTransId="{61770ECA-E644-49D0-ACEF-ECB9303F9B97}" sibTransId="{00BD626C-FE19-4D09-A3F5-60CEC2F865FE}"/>
    <dgm:cxn modelId="{A32D71ED-6954-4A64-AE05-599436ABA6D5}" srcId="{4D91F1A7-6FEA-49C9-B491-F841B6DCD1EE}" destId="{25E2BA82-6A8D-4D2D-969E-FB3102696FA3}" srcOrd="1" destOrd="0" parTransId="{D8BDA527-97DE-47CB-993A-7D4DD8655DD0}" sibTransId="{BF8CC763-4CA9-4B9B-8B93-90F8C3F7B410}"/>
    <dgm:cxn modelId="{8C1DD7FA-007C-4823-A1BA-54F23FA18B05}" type="presOf" srcId="{25E2BA82-6A8D-4D2D-969E-FB3102696FA3}" destId="{E47AF637-7687-4079-A7C2-8CF96511566D}" srcOrd="0" destOrd="0" presId="urn:microsoft.com/office/officeart/2018/2/layout/IconLabelDescriptionList"/>
    <dgm:cxn modelId="{DC50ED81-1FEF-416A-A340-D0EEB9FF80A8}" type="presParOf" srcId="{297A88C4-BDC2-4BAF-A63E-E3C54EB7A949}" destId="{4458E4D5-C196-4663-81FC-5178E8EB0422}" srcOrd="0" destOrd="0" presId="urn:microsoft.com/office/officeart/2018/2/layout/IconLabelDescriptionList"/>
    <dgm:cxn modelId="{7BAE6048-9C3A-49DB-96D5-4CF747F71391}" type="presParOf" srcId="{4458E4D5-C196-4663-81FC-5178E8EB0422}" destId="{9E3C5E2F-B704-4A7C-9389-19B3FC63F03E}" srcOrd="0" destOrd="0" presId="urn:microsoft.com/office/officeart/2018/2/layout/IconLabelDescriptionList"/>
    <dgm:cxn modelId="{F9DB68C3-F8F5-4B6A-8742-A5ADE075A867}" type="presParOf" srcId="{4458E4D5-C196-4663-81FC-5178E8EB0422}" destId="{D9890A47-E6FC-4DBC-8E19-4B8547CF25C8}" srcOrd="1" destOrd="0" presId="urn:microsoft.com/office/officeart/2018/2/layout/IconLabelDescriptionList"/>
    <dgm:cxn modelId="{765E2F9A-C6E2-442D-8D80-ECEDAF920CD7}" type="presParOf" srcId="{4458E4D5-C196-4663-81FC-5178E8EB0422}" destId="{560E6321-0277-4034-84FC-229E7FA40F80}" srcOrd="2" destOrd="0" presId="urn:microsoft.com/office/officeart/2018/2/layout/IconLabelDescriptionList"/>
    <dgm:cxn modelId="{C86B799D-BABD-4D05-8533-7AE28B56D198}" type="presParOf" srcId="{4458E4D5-C196-4663-81FC-5178E8EB0422}" destId="{54BCC3AF-9A19-46D1-9F80-6B0A36FA7F12}" srcOrd="3" destOrd="0" presId="urn:microsoft.com/office/officeart/2018/2/layout/IconLabelDescriptionList"/>
    <dgm:cxn modelId="{8C258597-12DD-49D7-BFA5-8531EE2C42F7}" type="presParOf" srcId="{4458E4D5-C196-4663-81FC-5178E8EB0422}" destId="{4F159F22-E896-47C5-B0A6-B6288D9BF913}" srcOrd="4" destOrd="0" presId="urn:microsoft.com/office/officeart/2018/2/layout/IconLabelDescriptionList"/>
    <dgm:cxn modelId="{130AC203-EBA4-41A2-8903-DAC9245270D9}" type="presParOf" srcId="{297A88C4-BDC2-4BAF-A63E-E3C54EB7A949}" destId="{E5548235-19ED-4F33-A6CB-B5B4CE22C6A3}" srcOrd="1" destOrd="0" presId="urn:microsoft.com/office/officeart/2018/2/layout/IconLabelDescriptionList"/>
    <dgm:cxn modelId="{B87F6127-CD20-4B6E-8352-6E39044E01DD}" type="presParOf" srcId="{297A88C4-BDC2-4BAF-A63E-E3C54EB7A949}" destId="{02784DE7-1E21-4140-B38B-CBAC617ED22A}" srcOrd="2" destOrd="0" presId="urn:microsoft.com/office/officeart/2018/2/layout/IconLabelDescriptionList"/>
    <dgm:cxn modelId="{FD3F4AF1-DF8A-426D-B53C-709F55F4BBD9}" type="presParOf" srcId="{02784DE7-1E21-4140-B38B-CBAC617ED22A}" destId="{FB74AB9D-B73D-426E-932B-E8BEF30C6679}" srcOrd="0" destOrd="0" presId="urn:microsoft.com/office/officeart/2018/2/layout/IconLabelDescriptionList"/>
    <dgm:cxn modelId="{C2A4028C-01D9-41E4-B7B1-DA29A3D29E5B}" type="presParOf" srcId="{02784DE7-1E21-4140-B38B-CBAC617ED22A}" destId="{1791E878-0F48-4B3D-8D22-558C18627D38}" srcOrd="1" destOrd="0" presId="urn:microsoft.com/office/officeart/2018/2/layout/IconLabelDescriptionList"/>
    <dgm:cxn modelId="{ADF115FA-E26F-48A6-AC1B-13D1A177E189}" type="presParOf" srcId="{02784DE7-1E21-4140-B38B-CBAC617ED22A}" destId="{E47AF637-7687-4079-A7C2-8CF96511566D}" srcOrd="2" destOrd="0" presId="urn:microsoft.com/office/officeart/2018/2/layout/IconLabelDescriptionList"/>
    <dgm:cxn modelId="{23921679-7CE0-41EE-A282-A0BD98424F91}" type="presParOf" srcId="{02784DE7-1E21-4140-B38B-CBAC617ED22A}" destId="{337FACC2-72DE-4F04-A4B0-B384943787F7}" srcOrd="3" destOrd="0" presId="urn:microsoft.com/office/officeart/2018/2/layout/IconLabelDescriptionList"/>
    <dgm:cxn modelId="{E4EA73F3-89F3-4839-94FD-5435B62A8323}" type="presParOf" srcId="{02784DE7-1E21-4140-B38B-CBAC617ED22A}" destId="{81DB0F74-61D1-4B50-A528-0FA89B80042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7DF7CB-EFD9-4FEC-B98B-552B5AEB592E}"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D25E4A5E-C70D-4441-89E5-A634B7132FDF}">
      <dgm:prSet/>
      <dgm:spPr>
        <a:xfrm>
          <a:off x="1166322" y="459431"/>
          <a:ext cx="4917171" cy="4917171"/>
        </a:xfrm>
        <a:prstGeom prst="pie">
          <a:avLst>
            <a:gd name="adj1" fmla="val 16200000"/>
            <a:gd name="adj2" fmla="val 19285716"/>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a:solidFill>
                <a:sysClr val="window" lastClr="FFFFFF"/>
              </a:solidFill>
              <a:latin typeface="Calibri"/>
              <a:ea typeface="+mn-ea"/>
              <a:cs typeface="+mn-cs"/>
            </a:rPr>
            <a:t>Uterine involution </a:t>
          </a:r>
          <a:endParaRPr lang="en-US">
            <a:solidFill>
              <a:sysClr val="window" lastClr="FFFFFF"/>
            </a:solidFill>
            <a:latin typeface="Calibri"/>
            <a:ea typeface="+mn-ea"/>
            <a:cs typeface="+mn-cs"/>
          </a:endParaRPr>
        </a:p>
      </dgm:t>
    </dgm:pt>
    <dgm:pt modelId="{9998EF0E-CD08-472E-9CA6-6974D9223901}" type="parTrans" cxnId="{F05789B6-718B-4BD1-9B96-2A16ECED8EC5}">
      <dgm:prSet/>
      <dgm:spPr/>
      <dgm:t>
        <a:bodyPr/>
        <a:lstStyle/>
        <a:p>
          <a:endParaRPr lang="en-US"/>
        </a:p>
      </dgm:t>
    </dgm:pt>
    <dgm:pt modelId="{D05D8556-DA2E-4FA1-9BD7-6BF41DAE8CCA}" type="sibTrans" cxnId="{F05789B6-718B-4BD1-9B96-2A16ECED8EC5}">
      <dgm:prSet/>
      <dgm:spPr/>
      <dgm:t>
        <a:bodyPr/>
        <a:lstStyle/>
        <a:p>
          <a:endParaRPr lang="en-US"/>
        </a:p>
      </dgm:t>
    </dgm:pt>
    <dgm:pt modelId="{F1705E02-FAE2-4AA6-A586-F38045DD761E}">
      <dgm:prSet/>
      <dgm:spPr>
        <a:xfrm>
          <a:off x="1229543" y="538457"/>
          <a:ext cx="4917171" cy="4917171"/>
        </a:xfrm>
        <a:prstGeom prst="pie">
          <a:avLst>
            <a:gd name="adj1" fmla="val 19285716"/>
            <a:gd name="adj2" fmla="val 771428"/>
          </a:avLst>
        </a:prstGeom>
        <a:solidFill>
          <a:srgbClr val="5B9BD5">
            <a:hueOff val="-1126424"/>
            <a:satOff val="-2903"/>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a:solidFill>
                <a:sysClr val="window" lastClr="FFFFFF"/>
              </a:solidFill>
              <a:latin typeface="Calibri"/>
              <a:ea typeface="+mn-ea"/>
              <a:cs typeface="+mn-cs"/>
            </a:rPr>
            <a:t>Lochia </a:t>
          </a:r>
          <a:endParaRPr lang="en-US">
            <a:solidFill>
              <a:sysClr val="window" lastClr="FFFFFF"/>
            </a:solidFill>
            <a:latin typeface="Calibri"/>
            <a:ea typeface="+mn-ea"/>
            <a:cs typeface="+mn-cs"/>
          </a:endParaRPr>
        </a:p>
      </dgm:t>
    </dgm:pt>
    <dgm:pt modelId="{ED887B3A-FBF0-45E0-B9FC-DEE8CA0846E3}" type="parTrans" cxnId="{FC758EF6-59B5-4AA6-93FA-35B1F93E2CE0}">
      <dgm:prSet/>
      <dgm:spPr/>
      <dgm:t>
        <a:bodyPr/>
        <a:lstStyle/>
        <a:p>
          <a:endParaRPr lang="en-US"/>
        </a:p>
      </dgm:t>
    </dgm:pt>
    <dgm:pt modelId="{A9EB0428-195B-4BAD-8470-1061253B2F26}" type="sibTrans" cxnId="{FC758EF6-59B5-4AA6-93FA-35B1F93E2CE0}">
      <dgm:prSet/>
      <dgm:spPr/>
      <dgm:t>
        <a:bodyPr/>
        <a:lstStyle/>
        <a:p>
          <a:endParaRPr lang="en-US"/>
        </a:p>
      </dgm:t>
    </dgm:pt>
    <dgm:pt modelId="{73D3F502-13A9-49C1-B1AA-DBD950F50FA9}">
      <dgm:prSet/>
      <dgm:spPr>
        <a:xfrm>
          <a:off x="1206713" y="637971"/>
          <a:ext cx="4917171" cy="4917171"/>
        </a:xfrm>
        <a:prstGeom prst="pie">
          <a:avLst>
            <a:gd name="adj1" fmla="val 771428"/>
            <a:gd name="adj2" fmla="val 3857143"/>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a:solidFill>
                <a:sysClr val="window" lastClr="FFFFFF"/>
              </a:solidFill>
              <a:latin typeface="Calibri"/>
              <a:ea typeface="+mn-ea"/>
              <a:cs typeface="+mn-cs"/>
            </a:rPr>
            <a:t>After pain </a:t>
          </a:r>
          <a:endParaRPr lang="en-US">
            <a:solidFill>
              <a:sysClr val="window" lastClr="FFFFFF"/>
            </a:solidFill>
            <a:latin typeface="Calibri"/>
            <a:ea typeface="+mn-ea"/>
            <a:cs typeface="+mn-cs"/>
          </a:endParaRPr>
        </a:p>
      </dgm:t>
    </dgm:pt>
    <dgm:pt modelId="{A3205464-6A13-4E0E-95EB-E888C36304B8}" type="parTrans" cxnId="{C29CFD42-3DE7-4BCE-A6C1-3E9985C6BE6B}">
      <dgm:prSet/>
      <dgm:spPr/>
      <dgm:t>
        <a:bodyPr/>
        <a:lstStyle/>
        <a:p>
          <a:endParaRPr lang="en-US"/>
        </a:p>
      </dgm:t>
    </dgm:pt>
    <dgm:pt modelId="{F08F4896-66FD-46C7-A3DA-60A03C03DFE7}" type="sibTrans" cxnId="{C29CFD42-3DE7-4BCE-A6C1-3E9985C6BE6B}">
      <dgm:prSet/>
      <dgm:spPr/>
      <dgm:t>
        <a:bodyPr/>
        <a:lstStyle/>
        <a:p>
          <a:endParaRPr lang="en-US"/>
        </a:p>
      </dgm:t>
    </dgm:pt>
    <dgm:pt modelId="{5195A3DF-F97F-4CEE-AB01-044003FDCD74}">
      <dgm:prSet/>
      <dgm:spPr>
        <a:xfrm>
          <a:off x="1115394" y="681874"/>
          <a:ext cx="4917171" cy="4917171"/>
        </a:xfrm>
        <a:prstGeom prst="pie">
          <a:avLst>
            <a:gd name="adj1" fmla="val 3857226"/>
            <a:gd name="adj2" fmla="val 6942858"/>
          </a:avLst>
        </a:prstGeom>
        <a:solidFill>
          <a:srgbClr val="5B9BD5">
            <a:hueOff val="-3379271"/>
            <a:satOff val="-8710"/>
            <a:lumOff val="-588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a:solidFill>
                <a:sysClr val="window" lastClr="FFFFFF"/>
              </a:solidFill>
              <a:latin typeface="Calibri"/>
              <a:ea typeface="+mn-ea"/>
              <a:cs typeface="+mn-cs"/>
            </a:rPr>
            <a:t>Cervix</a:t>
          </a:r>
          <a:endParaRPr lang="en-US">
            <a:solidFill>
              <a:sysClr val="window" lastClr="FFFFFF"/>
            </a:solidFill>
            <a:latin typeface="Calibri"/>
            <a:ea typeface="+mn-ea"/>
            <a:cs typeface="+mn-cs"/>
          </a:endParaRPr>
        </a:p>
      </dgm:t>
    </dgm:pt>
    <dgm:pt modelId="{6B5D94EC-837F-4BFB-ABEE-ADA74DEAD27A}" type="parTrans" cxnId="{7E9897E8-9EAF-43BA-B1DE-37FED86FCF49}">
      <dgm:prSet/>
      <dgm:spPr/>
      <dgm:t>
        <a:bodyPr/>
        <a:lstStyle/>
        <a:p>
          <a:endParaRPr lang="en-US"/>
        </a:p>
      </dgm:t>
    </dgm:pt>
    <dgm:pt modelId="{382BA85B-08FF-43B9-BA53-43BB34F64D8F}" type="sibTrans" cxnId="{7E9897E8-9EAF-43BA-B1DE-37FED86FCF49}">
      <dgm:prSet/>
      <dgm:spPr/>
      <dgm:t>
        <a:bodyPr/>
        <a:lstStyle/>
        <a:p>
          <a:endParaRPr lang="en-US"/>
        </a:p>
      </dgm:t>
    </dgm:pt>
    <dgm:pt modelId="{815BFF35-2B4C-4B69-946F-3C4DD3CB19DE}">
      <dgm:prSet/>
      <dgm:spPr>
        <a:xfrm>
          <a:off x="1024075" y="637971"/>
          <a:ext cx="4917171" cy="4917171"/>
        </a:xfrm>
        <a:prstGeom prst="pie">
          <a:avLst>
            <a:gd name="adj1" fmla="val 6942858"/>
            <a:gd name="adj2" fmla="val 10028574"/>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a:solidFill>
                <a:sysClr val="window" lastClr="FFFFFF"/>
              </a:solidFill>
              <a:latin typeface="Calibri"/>
              <a:ea typeface="+mn-ea"/>
              <a:cs typeface="+mn-cs"/>
            </a:rPr>
            <a:t>Vagina, hymen, pelvic muscles </a:t>
          </a:r>
          <a:endParaRPr lang="en-US">
            <a:solidFill>
              <a:sysClr val="window" lastClr="FFFFFF"/>
            </a:solidFill>
            <a:latin typeface="Calibri"/>
            <a:ea typeface="+mn-ea"/>
            <a:cs typeface="+mn-cs"/>
          </a:endParaRPr>
        </a:p>
      </dgm:t>
    </dgm:pt>
    <dgm:pt modelId="{2152EEE1-1F85-4882-8632-6B0120A1D7D0}" type="parTrans" cxnId="{31826FF9-1450-48C3-8097-C3C20462308F}">
      <dgm:prSet/>
      <dgm:spPr/>
      <dgm:t>
        <a:bodyPr/>
        <a:lstStyle/>
        <a:p>
          <a:endParaRPr lang="en-US"/>
        </a:p>
      </dgm:t>
    </dgm:pt>
    <dgm:pt modelId="{7EA8EF63-4D8B-49C6-9CED-506317BC2362}" type="sibTrans" cxnId="{31826FF9-1450-48C3-8097-C3C20462308F}">
      <dgm:prSet/>
      <dgm:spPr/>
      <dgm:t>
        <a:bodyPr/>
        <a:lstStyle/>
        <a:p>
          <a:endParaRPr lang="en-US"/>
        </a:p>
      </dgm:t>
    </dgm:pt>
    <dgm:pt modelId="{EE18491F-F5B1-453D-A805-ED9D5F5371BA}">
      <dgm:prSet/>
      <dgm:spPr>
        <a:xfrm>
          <a:off x="1001246" y="538457"/>
          <a:ext cx="4917171" cy="4917171"/>
        </a:xfrm>
        <a:prstGeom prst="pie">
          <a:avLst>
            <a:gd name="adj1" fmla="val 10028574"/>
            <a:gd name="adj2" fmla="val 13114284"/>
          </a:avLst>
        </a:prstGeom>
        <a:solidFill>
          <a:srgbClr val="5B9BD5">
            <a:hueOff val="-5632119"/>
            <a:satOff val="-14516"/>
            <a:lumOff val="-98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a:solidFill>
                <a:sysClr val="window" lastClr="FFFFFF"/>
              </a:solidFill>
              <a:latin typeface="Calibri"/>
              <a:ea typeface="+mn-ea"/>
              <a:cs typeface="+mn-cs"/>
            </a:rPr>
            <a:t>Ovulation + menstruation</a:t>
          </a:r>
          <a:endParaRPr lang="en-US">
            <a:solidFill>
              <a:sysClr val="window" lastClr="FFFFFF"/>
            </a:solidFill>
            <a:latin typeface="Calibri"/>
            <a:ea typeface="+mn-ea"/>
            <a:cs typeface="+mn-cs"/>
          </a:endParaRPr>
        </a:p>
      </dgm:t>
    </dgm:pt>
    <dgm:pt modelId="{EBC19A15-5898-438B-9348-46145B620DD9}" type="parTrans" cxnId="{6C0EB9D6-C3DF-4551-8975-5E1B4839B361}">
      <dgm:prSet/>
      <dgm:spPr/>
      <dgm:t>
        <a:bodyPr/>
        <a:lstStyle/>
        <a:p>
          <a:endParaRPr lang="en-US"/>
        </a:p>
      </dgm:t>
    </dgm:pt>
    <dgm:pt modelId="{5DE364F9-9FE0-4816-BABF-1B00EB51FFFC}" type="sibTrans" cxnId="{6C0EB9D6-C3DF-4551-8975-5E1B4839B361}">
      <dgm:prSet/>
      <dgm:spPr/>
      <dgm:t>
        <a:bodyPr/>
        <a:lstStyle/>
        <a:p>
          <a:endParaRPr lang="en-US"/>
        </a:p>
      </dgm:t>
    </dgm:pt>
    <dgm:pt modelId="{366EB175-1AA1-46F2-99CA-E420B2AB6D4F}">
      <dgm:prSet/>
      <dgm:spPr>
        <a:xfrm>
          <a:off x="747161" y="254729"/>
          <a:ext cx="5551781" cy="5326574"/>
        </a:xfrm>
        <a:prstGeom prst="pie">
          <a:avLst>
            <a:gd name="adj1" fmla="val 13114284"/>
            <a:gd name="adj2" fmla="val 1620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a:solidFill>
                <a:sysClr val="window" lastClr="FFFFFF"/>
              </a:solidFill>
              <a:latin typeface="Calibri"/>
              <a:ea typeface="+mn-ea"/>
              <a:cs typeface="+mn-cs"/>
            </a:rPr>
            <a:t>HCG , hot flashes</a:t>
          </a:r>
          <a:endParaRPr lang="en-US">
            <a:solidFill>
              <a:sysClr val="window" lastClr="FFFFFF"/>
            </a:solidFill>
            <a:latin typeface="Calibri"/>
            <a:ea typeface="+mn-ea"/>
            <a:cs typeface="+mn-cs"/>
          </a:endParaRPr>
        </a:p>
      </dgm:t>
    </dgm:pt>
    <dgm:pt modelId="{E5550448-A672-4CD9-A06B-0F818B75755A}" type="parTrans" cxnId="{70B09AEC-8492-434D-9326-2EF9D134965A}">
      <dgm:prSet/>
      <dgm:spPr/>
      <dgm:t>
        <a:bodyPr/>
        <a:lstStyle/>
        <a:p>
          <a:endParaRPr lang="en-US"/>
        </a:p>
      </dgm:t>
    </dgm:pt>
    <dgm:pt modelId="{6BE77FDE-A8FC-4669-B5C9-4CA87C30B7D3}" type="sibTrans" cxnId="{70B09AEC-8492-434D-9326-2EF9D134965A}">
      <dgm:prSet/>
      <dgm:spPr/>
      <dgm:t>
        <a:bodyPr/>
        <a:lstStyle/>
        <a:p>
          <a:endParaRPr lang="en-US"/>
        </a:p>
      </dgm:t>
    </dgm:pt>
    <dgm:pt modelId="{A7B2E50D-04D9-4816-8231-E42AB3574A48}" type="pres">
      <dgm:prSet presAssocID="{0F7DF7CB-EFD9-4FEC-B98B-552B5AEB592E}" presName="compositeShape" presStyleCnt="0">
        <dgm:presLayoutVars>
          <dgm:chMax val="7"/>
          <dgm:dir/>
          <dgm:resizeHandles val="exact"/>
        </dgm:presLayoutVars>
      </dgm:prSet>
      <dgm:spPr/>
    </dgm:pt>
    <dgm:pt modelId="{B1EBAA38-A4C7-4D4C-B810-4454B14F8D19}" type="pres">
      <dgm:prSet presAssocID="{0F7DF7CB-EFD9-4FEC-B98B-552B5AEB592E}" presName="wedge1" presStyleLbl="node1" presStyleIdx="0" presStyleCnt="7"/>
      <dgm:spPr/>
    </dgm:pt>
    <dgm:pt modelId="{DA13F16F-A39E-4317-B0ED-3A6E0EBD6604}" type="pres">
      <dgm:prSet presAssocID="{0F7DF7CB-EFD9-4FEC-B98B-552B5AEB592E}" presName="dummy1a" presStyleCnt="0"/>
      <dgm:spPr/>
    </dgm:pt>
    <dgm:pt modelId="{8D9BB082-762C-4379-9578-E98AF2840D5F}" type="pres">
      <dgm:prSet presAssocID="{0F7DF7CB-EFD9-4FEC-B98B-552B5AEB592E}" presName="dummy1b" presStyleCnt="0"/>
      <dgm:spPr/>
    </dgm:pt>
    <dgm:pt modelId="{85B0C996-4E9C-4BA5-87D0-9BC147E3EDB3}" type="pres">
      <dgm:prSet presAssocID="{0F7DF7CB-EFD9-4FEC-B98B-552B5AEB592E}" presName="wedge1Tx" presStyleLbl="node1" presStyleIdx="0" presStyleCnt="7">
        <dgm:presLayoutVars>
          <dgm:chMax val="0"/>
          <dgm:chPref val="0"/>
          <dgm:bulletEnabled val="1"/>
        </dgm:presLayoutVars>
      </dgm:prSet>
      <dgm:spPr/>
    </dgm:pt>
    <dgm:pt modelId="{90BE5376-91C9-4A79-9937-2BA771126860}" type="pres">
      <dgm:prSet presAssocID="{0F7DF7CB-EFD9-4FEC-B98B-552B5AEB592E}" presName="wedge2" presStyleLbl="node1" presStyleIdx="1" presStyleCnt="7"/>
      <dgm:spPr/>
    </dgm:pt>
    <dgm:pt modelId="{26430E09-0600-4611-B352-54C469E4AFA5}" type="pres">
      <dgm:prSet presAssocID="{0F7DF7CB-EFD9-4FEC-B98B-552B5AEB592E}" presName="dummy2a" presStyleCnt="0"/>
      <dgm:spPr/>
    </dgm:pt>
    <dgm:pt modelId="{DA78D268-5AD2-4A36-A40D-0B1CB0542F15}" type="pres">
      <dgm:prSet presAssocID="{0F7DF7CB-EFD9-4FEC-B98B-552B5AEB592E}" presName="dummy2b" presStyleCnt="0"/>
      <dgm:spPr/>
    </dgm:pt>
    <dgm:pt modelId="{5BE0732E-7F50-438C-BFEB-84BEAB502EF6}" type="pres">
      <dgm:prSet presAssocID="{0F7DF7CB-EFD9-4FEC-B98B-552B5AEB592E}" presName="wedge2Tx" presStyleLbl="node1" presStyleIdx="1" presStyleCnt="7">
        <dgm:presLayoutVars>
          <dgm:chMax val="0"/>
          <dgm:chPref val="0"/>
          <dgm:bulletEnabled val="1"/>
        </dgm:presLayoutVars>
      </dgm:prSet>
      <dgm:spPr/>
    </dgm:pt>
    <dgm:pt modelId="{61531CC6-BE71-45E5-A0CA-E8803C930900}" type="pres">
      <dgm:prSet presAssocID="{0F7DF7CB-EFD9-4FEC-B98B-552B5AEB592E}" presName="wedge3" presStyleLbl="node1" presStyleIdx="2" presStyleCnt="7"/>
      <dgm:spPr/>
    </dgm:pt>
    <dgm:pt modelId="{5AA281C9-C91E-4C43-9ABA-69F7C41B09F6}" type="pres">
      <dgm:prSet presAssocID="{0F7DF7CB-EFD9-4FEC-B98B-552B5AEB592E}" presName="dummy3a" presStyleCnt="0"/>
      <dgm:spPr/>
    </dgm:pt>
    <dgm:pt modelId="{7CB4F23F-3E76-4851-9C91-5DAF3DCFF555}" type="pres">
      <dgm:prSet presAssocID="{0F7DF7CB-EFD9-4FEC-B98B-552B5AEB592E}" presName="dummy3b" presStyleCnt="0"/>
      <dgm:spPr/>
    </dgm:pt>
    <dgm:pt modelId="{69392374-2AAB-46DE-BE20-566557D248EA}" type="pres">
      <dgm:prSet presAssocID="{0F7DF7CB-EFD9-4FEC-B98B-552B5AEB592E}" presName="wedge3Tx" presStyleLbl="node1" presStyleIdx="2" presStyleCnt="7">
        <dgm:presLayoutVars>
          <dgm:chMax val="0"/>
          <dgm:chPref val="0"/>
          <dgm:bulletEnabled val="1"/>
        </dgm:presLayoutVars>
      </dgm:prSet>
      <dgm:spPr/>
    </dgm:pt>
    <dgm:pt modelId="{122B0C92-4805-466F-BAC1-8088FF926BFC}" type="pres">
      <dgm:prSet presAssocID="{0F7DF7CB-EFD9-4FEC-B98B-552B5AEB592E}" presName="wedge4" presStyleLbl="node1" presStyleIdx="3" presStyleCnt="7"/>
      <dgm:spPr/>
    </dgm:pt>
    <dgm:pt modelId="{2721DF1C-D750-4D4E-A17F-FCFCE0C5EE84}" type="pres">
      <dgm:prSet presAssocID="{0F7DF7CB-EFD9-4FEC-B98B-552B5AEB592E}" presName="dummy4a" presStyleCnt="0"/>
      <dgm:spPr/>
    </dgm:pt>
    <dgm:pt modelId="{1EDC75E7-D515-4C93-BD82-5328771481CA}" type="pres">
      <dgm:prSet presAssocID="{0F7DF7CB-EFD9-4FEC-B98B-552B5AEB592E}" presName="dummy4b" presStyleCnt="0"/>
      <dgm:spPr/>
    </dgm:pt>
    <dgm:pt modelId="{DB1CBD32-D1DD-4CBE-80A1-275F54FF0F8F}" type="pres">
      <dgm:prSet presAssocID="{0F7DF7CB-EFD9-4FEC-B98B-552B5AEB592E}" presName="wedge4Tx" presStyleLbl="node1" presStyleIdx="3" presStyleCnt="7">
        <dgm:presLayoutVars>
          <dgm:chMax val="0"/>
          <dgm:chPref val="0"/>
          <dgm:bulletEnabled val="1"/>
        </dgm:presLayoutVars>
      </dgm:prSet>
      <dgm:spPr/>
    </dgm:pt>
    <dgm:pt modelId="{26F1195B-2F62-4809-B7AB-D48017EA55FF}" type="pres">
      <dgm:prSet presAssocID="{0F7DF7CB-EFD9-4FEC-B98B-552B5AEB592E}" presName="wedge5" presStyleLbl="node1" presStyleIdx="4" presStyleCnt="7"/>
      <dgm:spPr/>
    </dgm:pt>
    <dgm:pt modelId="{49EC735E-AF27-4511-A67E-EC9071513611}" type="pres">
      <dgm:prSet presAssocID="{0F7DF7CB-EFD9-4FEC-B98B-552B5AEB592E}" presName="dummy5a" presStyleCnt="0"/>
      <dgm:spPr/>
    </dgm:pt>
    <dgm:pt modelId="{366886FF-ACEE-4FF9-A0AA-2921117896EB}" type="pres">
      <dgm:prSet presAssocID="{0F7DF7CB-EFD9-4FEC-B98B-552B5AEB592E}" presName="dummy5b" presStyleCnt="0"/>
      <dgm:spPr/>
    </dgm:pt>
    <dgm:pt modelId="{29C682E4-0E0A-4EC6-849C-0A9DB0948DCA}" type="pres">
      <dgm:prSet presAssocID="{0F7DF7CB-EFD9-4FEC-B98B-552B5AEB592E}" presName="wedge5Tx" presStyleLbl="node1" presStyleIdx="4" presStyleCnt="7">
        <dgm:presLayoutVars>
          <dgm:chMax val="0"/>
          <dgm:chPref val="0"/>
          <dgm:bulletEnabled val="1"/>
        </dgm:presLayoutVars>
      </dgm:prSet>
      <dgm:spPr/>
    </dgm:pt>
    <dgm:pt modelId="{D1FB9832-58B4-4ACD-A473-599268A69DE1}" type="pres">
      <dgm:prSet presAssocID="{0F7DF7CB-EFD9-4FEC-B98B-552B5AEB592E}" presName="wedge6" presStyleLbl="node1" presStyleIdx="5" presStyleCnt="7"/>
      <dgm:spPr/>
    </dgm:pt>
    <dgm:pt modelId="{01232979-1B2C-4F92-A507-AE22B071A462}" type="pres">
      <dgm:prSet presAssocID="{0F7DF7CB-EFD9-4FEC-B98B-552B5AEB592E}" presName="dummy6a" presStyleCnt="0"/>
      <dgm:spPr/>
    </dgm:pt>
    <dgm:pt modelId="{3C63A5DB-645D-44C5-B3DF-6A7C9C386CFA}" type="pres">
      <dgm:prSet presAssocID="{0F7DF7CB-EFD9-4FEC-B98B-552B5AEB592E}" presName="dummy6b" presStyleCnt="0"/>
      <dgm:spPr/>
    </dgm:pt>
    <dgm:pt modelId="{0AF484A9-5744-41CB-8302-F10B684A8051}" type="pres">
      <dgm:prSet presAssocID="{0F7DF7CB-EFD9-4FEC-B98B-552B5AEB592E}" presName="wedge6Tx" presStyleLbl="node1" presStyleIdx="5" presStyleCnt="7">
        <dgm:presLayoutVars>
          <dgm:chMax val="0"/>
          <dgm:chPref val="0"/>
          <dgm:bulletEnabled val="1"/>
        </dgm:presLayoutVars>
      </dgm:prSet>
      <dgm:spPr/>
    </dgm:pt>
    <dgm:pt modelId="{161D4E84-3FD3-41DC-B5A2-AB3F58002963}" type="pres">
      <dgm:prSet presAssocID="{0F7DF7CB-EFD9-4FEC-B98B-552B5AEB592E}" presName="wedge7" presStyleLbl="node1" presStyleIdx="6" presStyleCnt="7" custScaleX="112906" custScaleY="108326"/>
      <dgm:spPr/>
    </dgm:pt>
    <dgm:pt modelId="{B5C828D0-A442-4399-966C-9E2F540B18A7}" type="pres">
      <dgm:prSet presAssocID="{0F7DF7CB-EFD9-4FEC-B98B-552B5AEB592E}" presName="dummy7a" presStyleCnt="0"/>
      <dgm:spPr/>
    </dgm:pt>
    <dgm:pt modelId="{BBA6A68E-9B09-402E-962D-8A7E843FB1EB}" type="pres">
      <dgm:prSet presAssocID="{0F7DF7CB-EFD9-4FEC-B98B-552B5AEB592E}" presName="dummy7b" presStyleCnt="0"/>
      <dgm:spPr/>
    </dgm:pt>
    <dgm:pt modelId="{EB8ACF10-C34F-4BE4-8BB1-74927BE6A324}" type="pres">
      <dgm:prSet presAssocID="{0F7DF7CB-EFD9-4FEC-B98B-552B5AEB592E}" presName="wedge7Tx" presStyleLbl="node1" presStyleIdx="6" presStyleCnt="7">
        <dgm:presLayoutVars>
          <dgm:chMax val="0"/>
          <dgm:chPref val="0"/>
          <dgm:bulletEnabled val="1"/>
        </dgm:presLayoutVars>
      </dgm:prSet>
      <dgm:spPr/>
    </dgm:pt>
    <dgm:pt modelId="{44238854-08F6-4B85-9388-F5F284286CA9}" type="pres">
      <dgm:prSet presAssocID="{D05D8556-DA2E-4FA1-9BD7-6BF41DAE8CCA}" presName="arrowWedge1" presStyleLbl="fgSibTrans2D1" presStyleIdx="0" presStyleCnt="7"/>
      <dgm:spPr>
        <a:xfrm>
          <a:off x="861681" y="155034"/>
          <a:ext cx="5525963" cy="5525963"/>
        </a:xfrm>
        <a:prstGeom prst="circularArrow">
          <a:avLst>
            <a:gd name="adj1" fmla="val 5085"/>
            <a:gd name="adj2" fmla="val 327528"/>
            <a:gd name="adj3" fmla="val 18957827"/>
            <a:gd name="adj4" fmla="val 16200343"/>
            <a:gd name="adj5" fmla="val 5932"/>
          </a:avLst>
        </a:prstGeom>
        <a:solidFill>
          <a:srgbClr val="5B9BD5">
            <a:hueOff val="0"/>
            <a:satOff val="0"/>
            <a:lumOff val="0"/>
            <a:alphaOff val="0"/>
          </a:srgbClr>
        </a:solidFill>
        <a:ln>
          <a:noFill/>
        </a:ln>
        <a:effectLst/>
      </dgm:spPr>
    </dgm:pt>
    <dgm:pt modelId="{01478FE2-0BEC-4E72-B76D-8045E91F2683}" type="pres">
      <dgm:prSet presAssocID="{A9EB0428-195B-4BAD-8470-1061253B2F26}" presName="arrowWedge2" presStyleLbl="fgSibTrans2D1" presStyleIdx="1" presStyleCnt="7"/>
      <dgm:spPr>
        <a:xfrm>
          <a:off x="925299" y="234410"/>
          <a:ext cx="5525963" cy="5525963"/>
        </a:xfrm>
        <a:prstGeom prst="circularArrow">
          <a:avLst>
            <a:gd name="adj1" fmla="val 5085"/>
            <a:gd name="adj2" fmla="val 327528"/>
            <a:gd name="adj3" fmla="val 443744"/>
            <a:gd name="adj4" fmla="val 19285776"/>
            <a:gd name="adj5" fmla="val 5932"/>
          </a:avLst>
        </a:prstGeom>
        <a:solidFill>
          <a:srgbClr val="5B9BD5">
            <a:hueOff val="-1126424"/>
            <a:satOff val="-2903"/>
            <a:lumOff val="-1961"/>
            <a:alphaOff val="0"/>
          </a:srgbClr>
        </a:solidFill>
        <a:ln>
          <a:noFill/>
        </a:ln>
        <a:effectLst/>
      </dgm:spPr>
    </dgm:pt>
    <dgm:pt modelId="{BC2EF82B-0F87-48E9-AD2B-8D0ADA534A4A}" type="pres">
      <dgm:prSet presAssocID="{F08F4896-66FD-46C7-A3DA-60A03C03DFE7}" presName="arrowWedge3" presStyleLbl="fgSibTrans2D1" presStyleIdx="2" presStyleCnt="7"/>
      <dgm:spPr>
        <a:xfrm>
          <a:off x="902388" y="333694"/>
          <a:ext cx="5525963" cy="5525963"/>
        </a:xfrm>
        <a:prstGeom prst="circularArrow">
          <a:avLst>
            <a:gd name="adj1" fmla="val 5085"/>
            <a:gd name="adj2" fmla="val 327528"/>
            <a:gd name="adj3" fmla="val 3529100"/>
            <a:gd name="adj4" fmla="val 770764"/>
            <a:gd name="adj5" fmla="val 5932"/>
          </a:avLst>
        </a:prstGeom>
        <a:solidFill>
          <a:srgbClr val="5B9BD5">
            <a:hueOff val="-2252848"/>
            <a:satOff val="-5806"/>
            <a:lumOff val="-3922"/>
            <a:alphaOff val="0"/>
          </a:srgbClr>
        </a:solidFill>
        <a:ln>
          <a:noFill/>
        </a:ln>
        <a:effectLst/>
      </dgm:spPr>
    </dgm:pt>
    <dgm:pt modelId="{F86315B0-BC9A-41F6-919B-ADD30340A1B5}" type="pres">
      <dgm:prSet presAssocID="{382BA85B-08FF-43B9-BA53-43BB34F64D8F}" presName="arrowWedge4" presStyleLbl="fgSibTrans2D1" presStyleIdx="3" presStyleCnt="7"/>
      <dgm:spPr>
        <a:xfrm>
          <a:off x="810998" y="377349"/>
          <a:ext cx="5525963" cy="5525963"/>
        </a:xfrm>
        <a:prstGeom prst="circularArrow">
          <a:avLst>
            <a:gd name="adj1" fmla="val 5085"/>
            <a:gd name="adj2" fmla="val 327528"/>
            <a:gd name="adj3" fmla="val 6615046"/>
            <a:gd name="adj4" fmla="val 3857426"/>
            <a:gd name="adj5" fmla="val 5932"/>
          </a:avLst>
        </a:prstGeom>
        <a:solidFill>
          <a:srgbClr val="5B9BD5">
            <a:hueOff val="-3379271"/>
            <a:satOff val="-8710"/>
            <a:lumOff val="-5883"/>
            <a:alphaOff val="0"/>
          </a:srgbClr>
        </a:solidFill>
        <a:ln>
          <a:noFill/>
        </a:ln>
        <a:effectLst/>
      </dgm:spPr>
    </dgm:pt>
    <dgm:pt modelId="{1CD27B49-9B02-46DD-9B7C-2075C1D2F29F}" type="pres">
      <dgm:prSet presAssocID="{7EA8EF63-4D8B-49C6-9CED-506317BC2362}" presName="arrowWedge5" presStyleLbl="fgSibTrans2D1" presStyleIdx="4" presStyleCnt="7"/>
      <dgm:spPr>
        <a:xfrm>
          <a:off x="719608" y="333694"/>
          <a:ext cx="5525963" cy="5525963"/>
        </a:xfrm>
        <a:prstGeom prst="circularArrow">
          <a:avLst>
            <a:gd name="adj1" fmla="val 5085"/>
            <a:gd name="adj2" fmla="val 327528"/>
            <a:gd name="adj3" fmla="val 9701707"/>
            <a:gd name="adj4" fmla="val 6943371"/>
            <a:gd name="adj5" fmla="val 5932"/>
          </a:avLst>
        </a:prstGeom>
        <a:solidFill>
          <a:srgbClr val="5B9BD5">
            <a:hueOff val="-4505695"/>
            <a:satOff val="-11613"/>
            <a:lumOff val="-7843"/>
            <a:alphaOff val="0"/>
          </a:srgbClr>
        </a:solidFill>
        <a:ln>
          <a:noFill/>
        </a:ln>
        <a:effectLst/>
      </dgm:spPr>
    </dgm:pt>
    <dgm:pt modelId="{105C98A2-A674-4AAA-AB19-B2FA502EBCA7}" type="pres">
      <dgm:prSet presAssocID="{5DE364F9-9FE0-4816-BABF-1B00EB51FFFC}" presName="arrowWedge6" presStyleLbl="fgSibTrans2D1" presStyleIdx="5" presStyleCnt="7"/>
      <dgm:spPr>
        <a:xfrm>
          <a:off x="696697" y="234410"/>
          <a:ext cx="5525963" cy="5525963"/>
        </a:xfrm>
        <a:prstGeom prst="circularArrow">
          <a:avLst>
            <a:gd name="adj1" fmla="val 5085"/>
            <a:gd name="adj2" fmla="val 327528"/>
            <a:gd name="adj3" fmla="val 12786695"/>
            <a:gd name="adj4" fmla="val 10028727"/>
            <a:gd name="adj5" fmla="val 5932"/>
          </a:avLst>
        </a:prstGeom>
        <a:solidFill>
          <a:srgbClr val="5B9BD5">
            <a:hueOff val="-5632119"/>
            <a:satOff val="-14516"/>
            <a:lumOff val="-9804"/>
            <a:alphaOff val="0"/>
          </a:srgbClr>
        </a:solidFill>
        <a:ln>
          <a:noFill/>
        </a:ln>
        <a:effectLst/>
      </dgm:spPr>
    </dgm:pt>
    <dgm:pt modelId="{0C242D19-4E54-4104-96FA-00ABC32F0FEB}" type="pres">
      <dgm:prSet presAssocID="{6BE77FDE-A8FC-4669-B5C9-4CA87C30B7D3}" presName="arrowWedge7" presStyleLbl="fgSibTrans2D1" presStyleIdx="6" presStyleCnt="7"/>
      <dgm:spPr>
        <a:xfrm>
          <a:off x="757992" y="153536"/>
          <a:ext cx="5525963" cy="5525963"/>
        </a:xfrm>
        <a:prstGeom prst="circularArrow">
          <a:avLst>
            <a:gd name="adj1" fmla="val 5085"/>
            <a:gd name="adj2" fmla="val 327528"/>
            <a:gd name="adj3" fmla="val 15872129"/>
            <a:gd name="adj4" fmla="val 13114645"/>
            <a:gd name="adj5" fmla="val 5932"/>
          </a:avLst>
        </a:prstGeom>
        <a:solidFill>
          <a:srgbClr val="5B9BD5">
            <a:hueOff val="-6758543"/>
            <a:satOff val="-17419"/>
            <a:lumOff val="-11765"/>
            <a:alphaOff val="0"/>
          </a:srgbClr>
        </a:solidFill>
        <a:ln>
          <a:noFill/>
        </a:ln>
        <a:effectLst/>
      </dgm:spPr>
    </dgm:pt>
  </dgm:ptLst>
  <dgm:cxnLst>
    <dgm:cxn modelId="{74C5F804-A037-4580-A204-11B1A7A3ED1B}" type="presOf" srcId="{366EB175-1AA1-46F2-99CA-E420B2AB6D4F}" destId="{EB8ACF10-C34F-4BE4-8BB1-74927BE6A324}" srcOrd="1" destOrd="0" presId="urn:microsoft.com/office/officeart/2005/8/layout/cycle8"/>
    <dgm:cxn modelId="{92917219-9662-4C5C-B15D-EE99F08EBBB5}" type="presOf" srcId="{5195A3DF-F97F-4CEE-AB01-044003FDCD74}" destId="{122B0C92-4805-466F-BAC1-8088FF926BFC}" srcOrd="0" destOrd="0" presId="urn:microsoft.com/office/officeart/2005/8/layout/cycle8"/>
    <dgm:cxn modelId="{230DDC1E-8605-43BA-9BC2-BA1A0D108E6F}" type="presOf" srcId="{D25E4A5E-C70D-4441-89E5-A634B7132FDF}" destId="{85B0C996-4E9C-4BA5-87D0-9BC147E3EDB3}" srcOrd="1" destOrd="0" presId="urn:microsoft.com/office/officeart/2005/8/layout/cycle8"/>
    <dgm:cxn modelId="{9EC84B23-A966-447B-96CF-2126918D88EE}" type="presOf" srcId="{0F7DF7CB-EFD9-4FEC-B98B-552B5AEB592E}" destId="{A7B2E50D-04D9-4816-8231-E42AB3574A48}" srcOrd="0" destOrd="0" presId="urn:microsoft.com/office/officeart/2005/8/layout/cycle8"/>
    <dgm:cxn modelId="{055D8E5C-9474-4730-A78E-D32909B17190}" type="presOf" srcId="{366EB175-1AA1-46F2-99CA-E420B2AB6D4F}" destId="{161D4E84-3FD3-41DC-B5A2-AB3F58002963}" srcOrd="0" destOrd="0" presId="urn:microsoft.com/office/officeart/2005/8/layout/cycle8"/>
    <dgm:cxn modelId="{702C1162-577F-4421-B83A-584F67CA2D3C}" type="presOf" srcId="{815BFF35-2B4C-4B69-946F-3C4DD3CB19DE}" destId="{26F1195B-2F62-4809-B7AB-D48017EA55FF}" srcOrd="0" destOrd="0" presId="urn:microsoft.com/office/officeart/2005/8/layout/cycle8"/>
    <dgm:cxn modelId="{942FD262-4616-4481-A268-5CCE929723EF}" type="presOf" srcId="{73D3F502-13A9-49C1-B1AA-DBD950F50FA9}" destId="{69392374-2AAB-46DE-BE20-566557D248EA}" srcOrd="1" destOrd="0" presId="urn:microsoft.com/office/officeart/2005/8/layout/cycle8"/>
    <dgm:cxn modelId="{C29CFD42-3DE7-4BCE-A6C1-3E9985C6BE6B}" srcId="{0F7DF7CB-EFD9-4FEC-B98B-552B5AEB592E}" destId="{73D3F502-13A9-49C1-B1AA-DBD950F50FA9}" srcOrd="2" destOrd="0" parTransId="{A3205464-6A13-4E0E-95EB-E888C36304B8}" sibTransId="{F08F4896-66FD-46C7-A3DA-60A03C03DFE7}"/>
    <dgm:cxn modelId="{529DD368-188C-4868-98AB-D204AAEA6B0C}" type="presOf" srcId="{5195A3DF-F97F-4CEE-AB01-044003FDCD74}" destId="{DB1CBD32-D1DD-4CBE-80A1-275F54FF0F8F}" srcOrd="1" destOrd="0" presId="urn:microsoft.com/office/officeart/2005/8/layout/cycle8"/>
    <dgm:cxn modelId="{CB289E49-921B-4A32-9063-BE0701A1D895}" type="presOf" srcId="{F1705E02-FAE2-4AA6-A586-F38045DD761E}" destId="{90BE5376-91C9-4A79-9937-2BA771126860}" srcOrd="0" destOrd="0" presId="urn:microsoft.com/office/officeart/2005/8/layout/cycle8"/>
    <dgm:cxn modelId="{E0944C74-567F-483A-B4C4-A97AE55BE0CF}" type="presOf" srcId="{EE18491F-F5B1-453D-A805-ED9D5F5371BA}" destId="{D1FB9832-58B4-4ACD-A473-599268A69DE1}" srcOrd="0" destOrd="0" presId="urn:microsoft.com/office/officeart/2005/8/layout/cycle8"/>
    <dgm:cxn modelId="{210C2A75-BA9D-4709-95A6-AD9C64F022D3}" type="presOf" srcId="{EE18491F-F5B1-453D-A805-ED9D5F5371BA}" destId="{0AF484A9-5744-41CB-8302-F10B684A8051}" srcOrd="1" destOrd="0" presId="urn:microsoft.com/office/officeart/2005/8/layout/cycle8"/>
    <dgm:cxn modelId="{9736407C-3D19-41B8-8D68-6CAE41B518EB}" type="presOf" srcId="{73D3F502-13A9-49C1-B1AA-DBD950F50FA9}" destId="{61531CC6-BE71-45E5-A0CA-E8803C930900}" srcOrd="0" destOrd="0" presId="urn:microsoft.com/office/officeart/2005/8/layout/cycle8"/>
    <dgm:cxn modelId="{EE0AD4A9-E1B6-4C9E-866D-F102404B00E6}" type="presOf" srcId="{F1705E02-FAE2-4AA6-A586-F38045DD761E}" destId="{5BE0732E-7F50-438C-BFEB-84BEAB502EF6}" srcOrd="1" destOrd="0" presId="urn:microsoft.com/office/officeart/2005/8/layout/cycle8"/>
    <dgm:cxn modelId="{F05789B6-718B-4BD1-9B96-2A16ECED8EC5}" srcId="{0F7DF7CB-EFD9-4FEC-B98B-552B5AEB592E}" destId="{D25E4A5E-C70D-4441-89E5-A634B7132FDF}" srcOrd="0" destOrd="0" parTransId="{9998EF0E-CD08-472E-9CA6-6974D9223901}" sibTransId="{D05D8556-DA2E-4FA1-9BD7-6BF41DAE8CCA}"/>
    <dgm:cxn modelId="{6C0EB9D6-C3DF-4551-8975-5E1B4839B361}" srcId="{0F7DF7CB-EFD9-4FEC-B98B-552B5AEB592E}" destId="{EE18491F-F5B1-453D-A805-ED9D5F5371BA}" srcOrd="5" destOrd="0" parTransId="{EBC19A15-5898-438B-9348-46145B620DD9}" sibTransId="{5DE364F9-9FE0-4816-BABF-1B00EB51FFFC}"/>
    <dgm:cxn modelId="{579262E3-43F2-41EF-8A85-36FA43931740}" type="presOf" srcId="{815BFF35-2B4C-4B69-946F-3C4DD3CB19DE}" destId="{29C682E4-0E0A-4EC6-849C-0A9DB0948DCA}" srcOrd="1" destOrd="0" presId="urn:microsoft.com/office/officeart/2005/8/layout/cycle8"/>
    <dgm:cxn modelId="{7E9897E8-9EAF-43BA-B1DE-37FED86FCF49}" srcId="{0F7DF7CB-EFD9-4FEC-B98B-552B5AEB592E}" destId="{5195A3DF-F97F-4CEE-AB01-044003FDCD74}" srcOrd="3" destOrd="0" parTransId="{6B5D94EC-837F-4BFB-ABEE-ADA74DEAD27A}" sibTransId="{382BA85B-08FF-43B9-BA53-43BB34F64D8F}"/>
    <dgm:cxn modelId="{70B09AEC-8492-434D-9326-2EF9D134965A}" srcId="{0F7DF7CB-EFD9-4FEC-B98B-552B5AEB592E}" destId="{366EB175-1AA1-46F2-99CA-E420B2AB6D4F}" srcOrd="6" destOrd="0" parTransId="{E5550448-A672-4CD9-A06B-0F818B75755A}" sibTransId="{6BE77FDE-A8FC-4669-B5C9-4CA87C30B7D3}"/>
    <dgm:cxn modelId="{FC758EF6-59B5-4AA6-93FA-35B1F93E2CE0}" srcId="{0F7DF7CB-EFD9-4FEC-B98B-552B5AEB592E}" destId="{F1705E02-FAE2-4AA6-A586-F38045DD761E}" srcOrd="1" destOrd="0" parTransId="{ED887B3A-FBF0-45E0-B9FC-DEE8CA0846E3}" sibTransId="{A9EB0428-195B-4BAD-8470-1061253B2F26}"/>
    <dgm:cxn modelId="{31826FF9-1450-48C3-8097-C3C20462308F}" srcId="{0F7DF7CB-EFD9-4FEC-B98B-552B5AEB592E}" destId="{815BFF35-2B4C-4B69-946F-3C4DD3CB19DE}" srcOrd="4" destOrd="0" parTransId="{2152EEE1-1F85-4882-8632-6B0120A1D7D0}" sibTransId="{7EA8EF63-4D8B-49C6-9CED-506317BC2362}"/>
    <dgm:cxn modelId="{14295EFB-B17E-4E9C-B57A-C098BB14E9BC}" type="presOf" srcId="{D25E4A5E-C70D-4441-89E5-A634B7132FDF}" destId="{B1EBAA38-A4C7-4D4C-B810-4454B14F8D19}" srcOrd="0" destOrd="0" presId="urn:microsoft.com/office/officeart/2005/8/layout/cycle8"/>
    <dgm:cxn modelId="{EDD1E638-D25D-440B-9022-73C57047A85F}" type="presParOf" srcId="{A7B2E50D-04D9-4816-8231-E42AB3574A48}" destId="{B1EBAA38-A4C7-4D4C-B810-4454B14F8D19}" srcOrd="0" destOrd="0" presId="urn:microsoft.com/office/officeart/2005/8/layout/cycle8"/>
    <dgm:cxn modelId="{2D40ADD0-3174-4CC2-8E12-FB89EB0DA0A2}" type="presParOf" srcId="{A7B2E50D-04D9-4816-8231-E42AB3574A48}" destId="{DA13F16F-A39E-4317-B0ED-3A6E0EBD6604}" srcOrd="1" destOrd="0" presId="urn:microsoft.com/office/officeart/2005/8/layout/cycle8"/>
    <dgm:cxn modelId="{D9B94DC6-0FB9-418C-AF7F-F42210ABE207}" type="presParOf" srcId="{A7B2E50D-04D9-4816-8231-E42AB3574A48}" destId="{8D9BB082-762C-4379-9578-E98AF2840D5F}" srcOrd="2" destOrd="0" presId="urn:microsoft.com/office/officeart/2005/8/layout/cycle8"/>
    <dgm:cxn modelId="{8A3305CC-1CB3-46F3-A22A-C7273B05D480}" type="presParOf" srcId="{A7B2E50D-04D9-4816-8231-E42AB3574A48}" destId="{85B0C996-4E9C-4BA5-87D0-9BC147E3EDB3}" srcOrd="3" destOrd="0" presId="urn:microsoft.com/office/officeart/2005/8/layout/cycle8"/>
    <dgm:cxn modelId="{9FAB8787-8B87-406B-81D9-AE015797F5D4}" type="presParOf" srcId="{A7B2E50D-04D9-4816-8231-E42AB3574A48}" destId="{90BE5376-91C9-4A79-9937-2BA771126860}" srcOrd="4" destOrd="0" presId="urn:microsoft.com/office/officeart/2005/8/layout/cycle8"/>
    <dgm:cxn modelId="{6DE52302-35CD-4CA0-B040-B6DE2860C3A5}" type="presParOf" srcId="{A7B2E50D-04D9-4816-8231-E42AB3574A48}" destId="{26430E09-0600-4611-B352-54C469E4AFA5}" srcOrd="5" destOrd="0" presId="urn:microsoft.com/office/officeart/2005/8/layout/cycle8"/>
    <dgm:cxn modelId="{A11277F1-3248-415E-B360-1D04DC88C822}" type="presParOf" srcId="{A7B2E50D-04D9-4816-8231-E42AB3574A48}" destId="{DA78D268-5AD2-4A36-A40D-0B1CB0542F15}" srcOrd="6" destOrd="0" presId="urn:microsoft.com/office/officeart/2005/8/layout/cycle8"/>
    <dgm:cxn modelId="{21DAE707-8419-4B2A-B6B7-7847C899A76B}" type="presParOf" srcId="{A7B2E50D-04D9-4816-8231-E42AB3574A48}" destId="{5BE0732E-7F50-438C-BFEB-84BEAB502EF6}" srcOrd="7" destOrd="0" presId="urn:microsoft.com/office/officeart/2005/8/layout/cycle8"/>
    <dgm:cxn modelId="{D74C8E79-CFF0-4B87-8517-868D33A0A6B3}" type="presParOf" srcId="{A7B2E50D-04D9-4816-8231-E42AB3574A48}" destId="{61531CC6-BE71-45E5-A0CA-E8803C930900}" srcOrd="8" destOrd="0" presId="urn:microsoft.com/office/officeart/2005/8/layout/cycle8"/>
    <dgm:cxn modelId="{C91080AE-016A-46CC-8235-8E4CB63FD04A}" type="presParOf" srcId="{A7B2E50D-04D9-4816-8231-E42AB3574A48}" destId="{5AA281C9-C91E-4C43-9ABA-69F7C41B09F6}" srcOrd="9" destOrd="0" presId="urn:microsoft.com/office/officeart/2005/8/layout/cycle8"/>
    <dgm:cxn modelId="{0117D9A2-ABA5-4CCD-AE8E-9A98A2FE7451}" type="presParOf" srcId="{A7B2E50D-04D9-4816-8231-E42AB3574A48}" destId="{7CB4F23F-3E76-4851-9C91-5DAF3DCFF555}" srcOrd="10" destOrd="0" presId="urn:microsoft.com/office/officeart/2005/8/layout/cycle8"/>
    <dgm:cxn modelId="{ABCBA349-29EC-47C3-914D-1DA613E34043}" type="presParOf" srcId="{A7B2E50D-04D9-4816-8231-E42AB3574A48}" destId="{69392374-2AAB-46DE-BE20-566557D248EA}" srcOrd="11" destOrd="0" presId="urn:microsoft.com/office/officeart/2005/8/layout/cycle8"/>
    <dgm:cxn modelId="{F50FE1E6-D1D2-4576-99A1-A26AF9DBA4A1}" type="presParOf" srcId="{A7B2E50D-04D9-4816-8231-E42AB3574A48}" destId="{122B0C92-4805-466F-BAC1-8088FF926BFC}" srcOrd="12" destOrd="0" presId="urn:microsoft.com/office/officeart/2005/8/layout/cycle8"/>
    <dgm:cxn modelId="{1F979134-C047-4B2F-AA1F-DAEDDB733A67}" type="presParOf" srcId="{A7B2E50D-04D9-4816-8231-E42AB3574A48}" destId="{2721DF1C-D750-4D4E-A17F-FCFCE0C5EE84}" srcOrd="13" destOrd="0" presId="urn:microsoft.com/office/officeart/2005/8/layout/cycle8"/>
    <dgm:cxn modelId="{1E262970-44F4-4ED4-B281-FDE553D41A59}" type="presParOf" srcId="{A7B2E50D-04D9-4816-8231-E42AB3574A48}" destId="{1EDC75E7-D515-4C93-BD82-5328771481CA}" srcOrd="14" destOrd="0" presId="urn:microsoft.com/office/officeart/2005/8/layout/cycle8"/>
    <dgm:cxn modelId="{9BF4952B-7E83-45EF-99C4-9029EE670995}" type="presParOf" srcId="{A7B2E50D-04D9-4816-8231-E42AB3574A48}" destId="{DB1CBD32-D1DD-4CBE-80A1-275F54FF0F8F}" srcOrd="15" destOrd="0" presId="urn:microsoft.com/office/officeart/2005/8/layout/cycle8"/>
    <dgm:cxn modelId="{D5E1E8F9-8FC6-4343-9584-E54D4AB3A09C}" type="presParOf" srcId="{A7B2E50D-04D9-4816-8231-E42AB3574A48}" destId="{26F1195B-2F62-4809-B7AB-D48017EA55FF}" srcOrd="16" destOrd="0" presId="urn:microsoft.com/office/officeart/2005/8/layout/cycle8"/>
    <dgm:cxn modelId="{EF920BBE-0868-41C2-BF44-25AC1493FC4A}" type="presParOf" srcId="{A7B2E50D-04D9-4816-8231-E42AB3574A48}" destId="{49EC735E-AF27-4511-A67E-EC9071513611}" srcOrd="17" destOrd="0" presId="urn:microsoft.com/office/officeart/2005/8/layout/cycle8"/>
    <dgm:cxn modelId="{16CE557B-972B-4A3A-96F7-66174911CAAD}" type="presParOf" srcId="{A7B2E50D-04D9-4816-8231-E42AB3574A48}" destId="{366886FF-ACEE-4FF9-A0AA-2921117896EB}" srcOrd="18" destOrd="0" presId="urn:microsoft.com/office/officeart/2005/8/layout/cycle8"/>
    <dgm:cxn modelId="{F5540881-A0AD-4228-AB85-126087E7AABE}" type="presParOf" srcId="{A7B2E50D-04D9-4816-8231-E42AB3574A48}" destId="{29C682E4-0E0A-4EC6-849C-0A9DB0948DCA}" srcOrd="19" destOrd="0" presId="urn:microsoft.com/office/officeart/2005/8/layout/cycle8"/>
    <dgm:cxn modelId="{4D3638FA-D5AB-412C-8523-212312689CC7}" type="presParOf" srcId="{A7B2E50D-04D9-4816-8231-E42AB3574A48}" destId="{D1FB9832-58B4-4ACD-A473-599268A69DE1}" srcOrd="20" destOrd="0" presId="urn:microsoft.com/office/officeart/2005/8/layout/cycle8"/>
    <dgm:cxn modelId="{CB88A3BC-B26E-4E8C-9F6C-94B6A6637DA3}" type="presParOf" srcId="{A7B2E50D-04D9-4816-8231-E42AB3574A48}" destId="{01232979-1B2C-4F92-A507-AE22B071A462}" srcOrd="21" destOrd="0" presId="urn:microsoft.com/office/officeart/2005/8/layout/cycle8"/>
    <dgm:cxn modelId="{8DF0EAA7-A997-4560-A3CA-F50DFF1916A9}" type="presParOf" srcId="{A7B2E50D-04D9-4816-8231-E42AB3574A48}" destId="{3C63A5DB-645D-44C5-B3DF-6A7C9C386CFA}" srcOrd="22" destOrd="0" presId="urn:microsoft.com/office/officeart/2005/8/layout/cycle8"/>
    <dgm:cxn modelId="{4EBDE12B-660F-4069-9A8D-0AD4E8BE7406}" type="presParOf" srcId="{A7B2E50D-04D9-4816-8231-E42AB3574A48}" destId="{0AF484A9-5744-41CB-8302-F10B684A8051}" srcOrd="23" destOrd="0" presId="urn:microsoft.com/office/officeart/2005/8/layout/cycle8"/>
    <dgm:cxn modelId="{112CAC0C-0ABF-4D83-B8D2-8BAFE5D87044}" type="presParOf" srcId="{A7B2E50D-04D9-4816-8231-E42AB3574A48}" destId="{161D4E84-3FD3-41DC-B5A2-AB3F58002963}" srcOrd="24" destOrd="0" presId="urn:microsoft.com/office/officeart/2005/8/layout/cycle8"/>
    <dgm:cxn modelId="{603D9277-E037-4671-A75F-372B70A91826}" type="presParOf" srcId="{A7B2E50D-04D9-4816-8231-E42AB3574A48}" destId="{B5C828D0-A442-4399-966C-9E2F540B18A7}" srcOrd="25" destOrd="0" presId="urn:microsoft.com/office/officeart/2005/8/layout/cycle8"/>
    <dgm:cxn modelId="{F1929577-E9AE-4EAD-8A0F-A6659E03153F}" type="presParOf" srcId="{A7B2E50D-04D9-4816-8231-E42AB3574A48}" destId="{BBA6A68E-9B09-402E-962D-8A7E843FB1EB}" srcOrd="26" destOrd="0" presId="urn:microsoft.com/office/officeart/2005/8/layout/cycle8"/>
    <dgm:cxn modelId="{B0E49670-9FDE-46A8-B703-6DA824744AAD}" type="presParOf" srcId="{A7B2E50D-04D9-4816-8231-E42AB3574A48}" destId="{EB8ACF10-C34F-4BE4-8BB1-74927BE6A324}" srcOrd="27" destOrd="0" presId="urn:microsoft.com/office/officeart/2005/8/layout/cycle8"/>
    <dgm:cxn modelId="{06136BB9-78A2-4547-A215-AA56F866585D}" type="presParOf" srcId="{A7B2E50D-04D9-4816-8231-E42AB3574A48}" destId="{44238854-08F6-4B85-9388-F5F284286CA9}" srcOrd="28" destOrd="0" presId="urn:microsoft.com/office/officeart/2005/8/layout/cycle8"/>
    <dgm:cxn modelId="{870729AA-4DB5-4C22-BA3F-90ACA9533322}" type="presParOf" srcId="{A7B2E50D-04D9-4816-8231-E42AB3574A48}" destId="{01478FE2-0BEC-4E72-B76D-8045E91F2683}" srcOrd="29" destOrd="0" presId="urn:microsoft.com/office/officeart/2005/8/layout/cycle8"/>
    <dgm:cxn modelId="{8F67D9D2-7583-46D5-B63C-5A17FEED952B}" type="presParOf" srcId="{A7B2E50D-04D9-4816-8231-E42AB3574A48}" destId="{BC2EF82B-0F87-48E9-AD2B-8D0ADA534A4A}" srcOrd="30" destOrd="0" presId="urn:microsoft.com/office/officeart/2005/8/layout/cycle8"/>
    <dgm:cxn modelId="{4BED1C54-8FF1-4D2D-9683-0118D008B010}" type="presParOf" srcId="{A7B2E50D-04D9-4816-8231-E42AB3574A48}" destId="{F86315B0-BC9A-41F6-919B-ADD30340A1B5}" srcOrd="31" destOrd="0" presId="urn:microsoft.com/office/officeart/2005/8/layout/cycle8"/>
    <dgm:cxn modelId="{D40CF188-E9DF-4D24-9E5E-70AA4BE7B8B1}" type="presParOf" srcId="{A7B2E50D-04D9-4816-8231-E42AB3574A48}" destId="{1CD27B49-9B02-46DD-9B7C-2075C1D2F29F}" srcOrd="32" destOrd="0" presId="urn:microsoft.com/office/officeart/2005/8/layout/cycle8"/>
    <dgm:cxn modelId="{E5731839-1495-4B22-B3F7-EC1F1A6C96B0}" type="presParOf" srcId="{A7B2E50D-04D9-4816-8231-E42AB3574A48}" destId="{105C98A2-A674-4AAA-AB19-B2FA502EBCA7}" srcOrd="33" destOrd="0" presId="urn:microsoft.com/office/officeart/2005/8/layout/cycle8"/>
    <dgm:cxn modelId="{6C66BC4F-C857-463A-86FB-2FD40DF26EE0}" type="presParOf" srcId="{A7B2E50D-04D9-4816-8231-E42AB3574A48}" destId="{0C242D19-4E54-4104-96FA-00ABC32F0FEB}"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0BD1AB-A22D-4C6C-94E8-88E02D4F1DE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C52998F-3544-4408-91FC-C66B16942702}">
      <dgm:prSet/>
      <dgm:spPr/>
      <dgm:t>
        <a:bodyPr/>
        <a:lstStyle/>
        <a:p>
          <a:r>
            <a:rPr lang="en-US" b="1" dirty="0"/>
            <a:t>The symptoms of postpartum depression include:</a:t>
          </a:r>
          <a:endParaRPr lang="en-US" dirty="0"/>
        </a:p>
      </dgm:t>
    </dgm:pt>
    <dgm:pt modelId="{78DF4BF3-9A37-40A7-BCA2-30D875B8E569}" type="parTrans" cxnId="{6C853CD3-FD03-4FDF-AFD1-796B0EE9A05E}">
      <dgm:prSet/>
      <dgm:spPr/>
      <dgm:t>
        <a:bodyPr/>
        <a:lstStyle/>
        <a:p>
          <a:endParaRPr lang="en-US"/>
        </a:p>
      </dgm:t>
    </dgm:pt>
    <dgm:pt modelId="{C9A3B494-041D-4035-995D-BF0829126EB3}" type="sibTrans" cxnId="{6C853CD3-FD03-4FDF-AFD1-796B0EE9A05E}">
      <dgm:prSet/>
      <dgm:spPr/>
      <dgm:t>
        <a:bodyPr/>
        <a:lstStyle/>
        <a:p>
          <a:endParaRPr lang="en-US"/>
        </a:p>
      </dgm:t>
    </dgm:pt>
    <dgm:pt modelId="{BDCCD286-249F-49C0-B0B5-3843DF43B80A}">
      <dgm:prSet/>
      <dgm:spPr/>
      <dgm:t>
        <a:bodyPr/>
        <a:lstStyle/>
        <a:p>
          <a:r>
            <a:rPr lang="en-US" b="1"/>
            <a:t>Depressed or sad mood</a:t>
          </a:r>
          <a:endParaRPr lang="en-US"/>
        </a:p>
      </dgm:t>
    </dgm:pt>
    <dgm:pt modelId="{4E2395FD-D09F-45EE-A2C5-942C7D8BDDE4}" type="parTrans" cxnId="{36DFE78F-0E52-4540-BB06-CBD6FBAB405D}">
      <dgm:prSet/>
      <dgm:spPr/>
      <dgm:t>
        <a:bodyPr/>
        <a:lstStyle/>
        <a:p>
          <a:endParaRPr lang="en-US"/>
        </a:p>
      </dgm:t>
    </dgm:pt>
    <dgm:pt modelId="{1FF1FBA8-A658-4A10-93B2-8C0D3B7572C6}" type="sibTrans" cxnId="{36DFE78F-0E52-4540-BB06-CBD6FBAB405D}">
      <dgm:prSet/>
      <dgm:spPr/>
      <dgm:t>
        <a:bodyPr/>
        <a:lstStyle/>
        <a:p>
          <a:endParaRPr lang="en-US"/>
        </a:p>
      </dgm:t>
    </dgm:pt>
    <dgm:pt modelId="{D9CA6614-E6F4-4767-908A-5C1C01F6CE06}">
      <dgm:prSet/>
      <dgm:spPr/>
      <dgm:t>
        <a:bodyPr/>
        <a:lstStyle/>
        <a:p>
          <a:r>
            <a:rPr lang="en-US" b="1"/>
            <a:t>Tearfulness</a:t>
          </a:r>
          <a:endParaRPr lang="en-US"/>
        </a:p>
      </dgm:t>
    </dgm:pt>
    <dgm:pt modelId="{3884C3C9-DAA5-4EAE-8D0E-DE44111414D6}" type="parTrans" cxnId="{5DE7D74A-8A03-4564-A7C9-0C4E0EED2AB6}">
      <dgm:prSet/>
      <dgm:spPr/>
      <dgm:t>
        <a:bodyPr/>
        <a:lstStyle/>
        <a:p>
          <a:endParaRPr lang="en-US"/>
        </a:p>
      </dgm:t>
    </dgm:pt>
    <dgm:pt modelId="{43C5B113-8D38-48AF-842B-B65E5B0DE97D}" type="sibTrans" cxnId="{5DE7D74A-8A03-4564-A7C9-0C4E0EED2AB6}">
      <dgm:prSet/>
      <dgm:spPr/>
      <dgm:t>
        <a:bodyPr/>
        <a:lstStyle/>
        <a:p>
          <a:endParaRPr lang="en-US"/>
        </a:p>
      </dgm:t>
    </dgm:pt>
    <dgm:pt modelId="{D231DEA6-2607-4FCE-B5B4-D40BC51106D8}">
      <dgm:prSet/>
      <dgm:spPr/>
      <dgm:t>
        <a:bodyPr/>
        <a:lstStyle/>
        <a:p>
          <a:r>
            <a:rPr lang="en-US" b="1"/>
            <a:t>Loss of interest in usual activities</a:t>
          </a:r>
          <a:endParaRPr lang="en-US"/>
        </a:p>
      </dgm:t>
    </dgm:pt>
    <dgm:pt modelId="{AD9F4FED-6899-405C-B967-2D8B89228269}" type="parTrans" cxnId="{5C504A63-A9B1-494F-BE66-15CB42AFB657}">
      <dgm:prSet/>
      <dgm:spPr/>
      <dgm:t>
        <a:bodyPr/>
        <a:lstStyle/>
        <a:p>
          <a:endParaRPr lang="en-US"/>
        </a:p>
      </dgm:t>
    </dgm:pt>
    <dgm:pt modelId="{DD575C3B-78D5-4E37-BDEC-31DE278E75D6}" type="sibTrans" cxnId="{5C504A63-A9B1-494F-BE66-15CB42AFB657}">
      <dgm:prSet/>
      <dgm:spPr/>
      <dgm:t>
        <a:bodyPr/>
        <a:lstStyle/>
        <a:p>
          <a:endParaRPr lang="en-US"/>
        </a:p>
      </dgm:t>
    </dgm:pt>
    <dgm:pt modelId="{FCB223A7-60A4-4794-AA3C-49939FA4687D}">
      <dgm:prSet/>
      <dgm:spPr/>
      <dgm:t>
        <a:bodyPr/>
        <a:lstStyle/>
        <a:p>
          <a:r>
            <a:rPr lang="en-US" b="1" dirty="0"/>
            <a:t>Feelings of guilt</a:t>
          </a:r>
          <a:endParaRPr lang="en-US" dirty="0"/>
        </a:p>
      </dgm:t>
    </dgm:pt>
    <dgm:pt modelId="{44D6F5C0-1252-4581-9150-80F00B7FB3B6}" type="parTrans" cxnId="{DF685E11-7EA1-407C-A13A-02951E4DF242}">
      <dgm:prSet/>
      <dgm:spPr/>
      <dgm:t>
        <a:bodyPr/>
        <a:lstStyle/>
        <a:p>
          <a:endParaRPr lang="en-US"/>
        </a:p>
      </dgm:t>
    </dgm:pt>
    <dgm:pt modelId="{F02E9608-40BE-4098-939D-AC6595C99AD8}" type="sibTrans" cxnId="{DF685E11-7EA1-407C-A13A-02951E4DF242}">
      <dgm:prSet/>
      <dgm:spPr/>
      <dgm:t>
        <a:bodyPr/>
        <a:lstStyle/>
        <a:p>
          <a:endParaRPr lang="en-US"/>
        </a:p>
      </dgm:t>
    </dgm:pt>
    <dgm:pt modelId="{EFBC9105-45C6-4C18-B7DA-F2F4E0096A63}">
      <dgm:prSet/>
      <dgm:spPr/>
      <dgm:t>
        <a:bodyPr/>
        <a:lstStyle/>
        <a:p>
          <a:r>
            <a:rPr lang="en-US" b="1"/>
            <a:t>Feelings of worthlessness or incompetence</a:t>
          </a:r>
          <a:endParaRPr lang="en-US"/>
        </a:p>
      </dgm:t>
    </dgm:pt>
    <dgm:pt modelId="{EFC06FAA-24BA-4C26-BFAF-AE79C9937F2A}" type="parTrans" cxnId="{6A6460E1-B4EA-4BDE-A012-7DF3C4F7DF47}">
      <dgm:prSet/>
      <dgm:spPr/>
      <dgm:t>
        <a:bodyPr/>
        <a:lstStyle/>
        <a:p>
          <a:endParaRPr lang="en-US"/>
        </a:p>
      </dgm:t>
    </dgm:pt>
    <dgm:pt modelId="{D8C534AA-F6B9-47E8-ACD1-77D82F7DDA55}" type="sibTrans" cxnId="{6A6460E1-B4EA-4BDE-A012-7DF3C4F7DF47}">
      <dgm:prSet/>
      <dgm:spPr/>
      <dgm:t>
        <a:bodyPr/>
        <a:lstStyle/>
        <a:p>
          <a:endParaRPr lang="en-US"/>
        </a:p>
      </dgm:t>
    </dgm:pt>
    <dgm:pt modelId="{910C386F-2991-4765-8ADC-580E046FA0CE}">
      <dgm:prSet/>
      <dgm:spPr/>
      <dgm:t>
        <a:bodyPr/>
        <a:lstStyle/>
        <a:p>
          <a:r>
            <a:rPr lang="en-US" b="1"/>
            <a:t>Fatigue</a:t>
          </a:r>
          <a:endParaRPr lang="en-US"/>
        </a:p>
      </dgm:t>
    </dgm:pt>
    <dgm:pt modelId="{142F7725-648E-4877-9C0E-EDADF8ACDDF5}" type="parTrans" cxnId="{B02FDDC3-15D1-45C5-A374-CE189D11CCC3}">
      <dgm:prSet/>
      <dgm:spPr/>
      <dgm:t>
        <a:bodyPr/>
        <a:lstStyle/>
        <a:p>
          <a:endParaRPr lang="en-US"/>
        </a:p>
      </dgm:t>
    </dgm:pt>
    <dgm:pt modelId="{5C35756D-87C9-4012-BF48-F735EA387CD8}" type="sibTrans" cxnId="{B02FDDC3-15D1-45C5-A374-CE189D11CCC3}">
      <dgm:prSet/>
      <dgm:spPr/>
      <dgm:t>
        <a:bodyPr/>
        <a:lstStyle/>
        <a:p>
          <a:endParaRPr lang="en-US"/>
        </a:p>
      </dgm:t>
    </dgm:pt>
    <dgm:pt modelId="{7DDB484E-020A-4674-9812-B8D73DA10055}">
      <dgm:prSet/>
      <dgm:spPr/>
      <dgm:t>
        <a:bodyPr/>
        <a:lstStyle/>
        <a:p>
          <a:r>
            <a:rPr lang="en-US" b="1"/>
            <a:t>Sleep disturbance</a:t>
          </a:r>
          <a:endParaRPr lang="en-US"/>
        </a:p>
      </dgm:t>
    </dgm:pt>
    <dgm:pt modelId="{3554F1E7-7F60-46DB-B3EF-E4469EED5015}" type="parTrans" cxnId="{80338F11-8DE8-4F08-800B-FA4001F3759C}">
      <dgm:prSet/>
      <dgm:spPr/>
      <dgm:t>
        <a:bodyPr/>
        <a:lstStyle/>
        <a:p>
          <a:endParaRPr lang="en-US"/>
        </a:p>
      </dgm:t>
    </dgm:pt>
    <dgm:pt modelId="{B00EE0B1-D2C3-496B-9508-191761D46398}" type="sibTrans" cxnId="{80338F11-8DE8-4F08-800B-FA4001F3759C}">
      <dgm:prSet/>
      <dgm:spPr/>
      <dgm:t>
        <a:bodyPr/>
        <a:lstStyle/>
        <a:p>
          <a:endParaRPr lang="en-US"/>
        </a:p>
      </dgm:t>
    </dgm:pt>
    <dgm:pt modelId="{9D1967E8-D613-4837-8CC6-1AB700636D78}">
      <dgm:prSet/>
      <dgm:spPr/>
      <dgm:t>
        <a:bodyPr/>
        <a:lstStyle/>
        <a:p>
          <a:r>
            <a:rPr lang="en-US" b="1"/>
            <a:t>Change in appetite</a:t>
          </a:r>
          <a:endParaRPr lang="en-US"/>
        </a:p>
      </dgm:t>
    </dgm:pt>
    <dgm:pt modelId="{AF522D79-8164-4DA5-8E84-1AC753E5B0D9}" type="parTrans" cxnId="{1722131F-D846-4DAE-9890-3EA709A87C14}">
      <dgm:prSet/>
      <dgm:spPr/>
      <dgm:t>
        <a:bodyPr/>
        <a:lstStyle/>
        <a:p>
          <a:endParaRPr lang="en-US"/>
        </a:p>
      </dgm:t>
    </dgm:pt>
    <dgm:pt modelId="{1AF1BDAC-4A6E-431D-A8DC-C20295F0C589}" type="sibTrans" cxnId="{1722131F-D846-4DAE-9890-3EA709A87C14}">
      <dgm:prSet/>
      <dgm:spPr/>
      <dgm:t>
        <a:bodyPr/>
        <a:lstStyle/>
        <a:p>
          <a:endParaRPr lang="en-US"/>
        </a:p>
      </dgm:t>
    </dgm:pt>
    <dgm:pt modelId="{0667662C-1BF8-461B-AF7E-7F9ADA1D925A}">
      <dgm:prSet/>
      <dgm:spPr/>
      <dgm:t>
        <a:bodyPr/>
        <a:lstStyle/>
        <a:p>
          <a:r>
            <a:rPr lang="en-US" b="1"/>
            <a:t>Poor concentration</a:t>
          </a:r>
          <a:endParaRPr lang="en-US"/>
        </a:p>
      </dgm:t>
    </dgm:pt>
    <dgm:pt modelId="{2F38C31F-F6F3-4AF8-AD54-8581226455E5}" type="parTrans" cxnId="{B71BB110-CF26-4D1C-AAAB-752B6DFC8175}">
      <dgm:prSet/>
      <dgm:spPr/>
      <dgm:t>
        <a:bodyPr/>
        <a:lstStyle/>
        <a:p>
          <a:endParaRPr lang="en-US"/>
        </a:p>
      </dgm:t>
    </dgm:pt>
    <dgm:pt modelId="{CAC4C7B7-26B5-4A74-B8A0-458ABA7D19F2}" type="sibTrans" cxnId="{B71BB110-CF26-4D1C-AAAB-752B6DFC8175}">
      <dgm:prSet/>
      <dgm:spPr/>
      <dgm:t>
        <a:bodyPr/>
        <a:lstStyle/>
        <a:p>
          <a:endParaRPr lang="en-US"/>
        </a:p>
      </dgm:t>
    </dgm:pt>
    <dgm:pt modelId="{0BF26EA3-1BBA-4EF0-999D-CF824FA91887}">
      <dgm:prSet/>
      <dgm:spPr/>
      <dgm:t>
        <a:bodyPr/>
        <a:lstStyle/>
        <a:p>
          <a:r>
            <a:rPr lang="en-US" b="1"/>
            <a:t>Suicidal thoughts</a:t>
          </a:r>
          <a:endParaRPr lang="en-US"/>
        </a:p>
      </dgm:t>
    </dgm:pt>
    <dgm:pt modelId="{A910F3FA-595B-46D6-A26E-777131069D43}" type="parTrans" cxnId="{4805273E-4BAA-4D4B-9316-CAB8C3F04F33}">
      <dgm:prSet/>
      <dgm:spPr/>
      <dgm:t>
        <a:bodyPr/>
        <a:lstStyle/>
        <a:p>
          <a:endParaRPr lang="en-US"/>
        </a:p>
      </dgm:t>
    </dgm:pt>
    <dgm:pt modelId="{8EA5C86D-B07F-47F1-ACA8-CDF631D0E1CB}" type="sibTrans" cxnId="{4805273E-4BAA-4D4B-9316-CAB8C3F04F33}">
      <dgm:prSet/>
      <dgm:spPr/>
      <dgm:t>
        <a:bodyPr/>
        <a:lstStyle/>
        <a:p>
          <a:endParaRPr lang="en-US"/>
        </a:p>
      </dgm:t>
    </dgm:pt>
    <dgm:pt modelId="{40D52F67-B0FC-48BB-8607-6197BD809ECB}" type="pres">
      <dgm:prSet presAssocID="{690BD1AB-A22D-4C6C-94E8-88E02D4F1DE3}" presName="vert0" presStyleCnt="0">
        <dgm:presLayoutVars>
          <dgm:dir/>
          <dgm:animOne val="branch"/>
          <dgm:animLvl val="lvl"/>
        </dgm:presLayoutVars>
      </dgm:prSet>
      <dgm:spPr/>
    </dgm:pt>
    <dgm:pt modelId="{66ED5496-75DD-40EF-9C1A-489FA14261DC}" type="pres">
      <dgm:prSet presAssocID="{CC52998F-3544-4408-91FC-C66B16942702}" presName="thickLine" presStyleLbl="alignNode1" presStyleIdx="0" presStyleCnt="1"/>
      <dgm:spPr/>
    </dgm:pt>
    <dgm:pt modelId="{26373A56-6303-47CD-88D8-605C650FC5BA}" type="pres">
      <dgm:prSet presAssocID="{CC52998F-3544-4408-91FC-C66B16942702}" presName="horz1" presStyleCnt="0"/>
      <dgm:spPr/>
    </dgm:pt>
    <dgm:pt modelId="{4A39DDB8-83BB-48C1-ACE3-F4BC74F48DEE}" type="pres">
      <dgm:prSet presAssocID="{CC52998F-3544-4408-91FC-C66B16942702}" presName="tx1" presStyleLbl="revTx" presStyleIdx="0" presStyleCnt="11"/>
      <dgm:spPr/>
    </dgm:pt>
    <dgm:pt modelId="{B0D23B99-4931-4926-AE82-7FD3219ACF0E}" type="pres">
      <dgm:prSet presAssocID="{CC52998F-3544-4408-91FC-C66B16942702}" presName="vert1" presStyleCnt="0"/>
      <dgm:spPr/>
    </dgm:pt>
    <dgm:pt modelId="{A29EA739-9131-482B-9D86-384921F9379E}" type="pres">
      <dgm:prSet presAssocID="{BDCCD286-249F-49C0-B0B5-3843DF43B80A}" presName="vertSpace2a" presStyleCnt="0"/>
      <dgm:spPr/>
    </dgm:pt>
    <dgm:pt modelId="{203647A8-B203-4E53-9E8C-94B11FA9F8A7}" type="pres">
      <dgm:prSet presAssocID="{BDCCD286-249F-49C0-B0B5-3843DF43B80A}" presName="horz2" presStyleCnt="0"/>
      <dgm:spPr/>
    </dgm:pt>
    <dgm:pt modelId="{A6B14C92-EF4F-4283-AD2F-FB83B952DFBC}" type="pres">
      <dgm:prSet presAssocID="{BDCCD286-249F-49C0-B0B5-3843DF43B80A}" presName="horzSpace2" presStyleCnt="0"/>
      <dgm:spPr/>
    </dgm:pt>
    <dgm:pt modelId="{E3CE477A-1E64-4E08-8044-58004F115AE7}" type="pres">
      <dgm:prSet presAssocID="{BDCCD286-249F-49C0-B0B5-3843DF43B80A}" presName="tx2" presStyleLbl="revTx" presStyleIdx="1" presStyleCnt="11"/>
      <dgm:spPr/>
    </dgm:pt>
    <dgm:pt modelId="{DC153DA6-7066-44A4-8AD9-91D14290AEB2}" type="pres">
      <dgm:prSet presAssocID="{BDCCD286-249F-49C0-B0B5-3843DF43B80A}" presName="vert2" presStyleCnt="0"/>
      <dgm:spPr/>
    </dgm:pt>
    <dgm:pt modelId="{E7DEFF12-9A9C-4677-A3AC-57ED6F0EE474}" type="pres">
      <dgm:prSet presAssocID="{BDCCD286-249F-49C0-B0B5-3843DF43B80A}" presName="thinLine2b" presStyleLbl="callout" presStyleIdx="0" presStyleCnt="10"/>
      <dgm:spPr/>
    </dgm:pt>
    <dgm:pt modelId="{409EB218-6C7F-409F-B9F5-C8134C5686AD}" type="pres">
      <dgm:prSet presAssocID="{BDCCD286-249F-49C0-B0B5-3843DF43B80A}" presName="vertSpace2b" presStyleCnt="0"/>
      <dgm:spPr/>
    </dgm:pt>
    <dgm:pt modelId="{3ED90B10-5B4C-4DE4-AA54-9B820263CC84}" type="pres">
      <dgm:prSet presAssocID="{D9CA6614-E6F4-4767-908A-5C1C01F6CE06}" presName="horz2" presStyleCnt="0"/>
      <dgm:spPr/>
    </dgm:pt>
    <dgm:pt modelId="{A1F8672F-4AD4-45D5-B4B8-78A17F2F2B31}" type="pres">
      <dgm:prSet presAssocID="{D9CA6614-E6F4-4767-908A-5C1C01F6CE06}" presName="horzSpace2" presStyleCnt="0"/>
      <dgm:spPr/>
    </dgm:pt>
    <dgm:pt modelId="{4E0BC195-9B9A-4F13-97E8-1C8C7FCE5506}" type="pres">
      <dgm:prSet presAssocID="{D9CA6614-E6F4-4767-908A-5C1C01F6CE06}" presName="tx2" presStyleLbl="revTx" presStyleIdx="2" presStyleCnt="11"/>
      <dgm:spPr/>
    </dgm:pt>
    <dgm:pt modelId="{941CC5F5-8A6A-4817-B6AF-15CABD0482FD}" type="pres">
      <dgm:prSet presAssocID="{D9CA6614-E6F4-4767-908A-5C1C01F6CE06}" presName="vert2" presStyleCnt="0"/>
      <dgm:spPr/>
    </dgm:pt>
    <dgm:pt modelId="{289E888C-0254-4CCB-8FC3-D3BB49C70439}" type="pres">
      <dgm:prSet presAssocID="{D9CA6614-E6F4-4767-908A-5C1C01F6CE06}" presName="thinLine2b" presStyleLbl="callout" presStyleIdx="1" presStyleCnt="10"/>
      <dgm:spPr/>
    </dgm:pt>
    <dgm:pt modelId="{A9BA2036-F6D6-4BE2-A579-90B95597DB26}" type="pres">
      <dgm:prSet presAssocID="{D9CA6614-E6F4-4767-908A-5C1C01F6CE06}" presName="vertSpace2b" presStyleCnt="0"/>
      <dgm:spPr/>
    </dgm:pt>
    <dgm:pt modelId="{1792CDEA-F4E2-423A-9C18-C82137BF3194}" type="pres">
      <dgm:prSet presAssocID="{D231DEA6-2607-4FCE-B5B4-D40BC51106D8}" presName="horz2" presStyleCnt="0"/>
      <dgm:spPr/>
    </dgm:pt>
    <dgm:pt modelId="{ED75A709-FACB-4EF8-9BFF-F7E0B799A363}" type="pres">
      <dgm:prSet presAssocID="{D231DEA6-2607-4FCE-B5B4-D40BC51106D8}" presName="horzSpace2" presStyleCnt="0"/>
      <dgm:spPr/>
    </dgm:pt>
    <dgm:pt modelId="{A9A51532-37F0-4135-9FA3-E62833810AC4}" type="pres">
      <dgm:prSet presAssocID="{D231DEA6-2607-4FCE-B5B4-D40BC51106D8}" presName="tx2" presStyleLbl="revTx" presStyleIdx="3" presStyleCnt="11"/>
      <dgm:spPr/>
    </dgm:pt>
    <dgm:pt modelId="{74F86B57-EBB4-405A-89A7-B279F78E2962}" type="pres">
      <dgm:prSet presAssocID="{D231DEA6-2607-4FCE-B5B4-D40BC51106D8}" presName="vert2" presStyleCnt="0"/>
      <dgm:spPr/>
    </dgm:pt>
    <dgm:pt modelId="{C90D5FAC-CD71-4B59-8298-368537BCABB1}" type="pres">
      <dgm:prSet presAssocID="{D231DEA6-2607-4FCE-B5B4-D40BC51106D8}" presName="thinLine2b" presStyleLbl="callout" presStyleIdx="2" presStyleCnt="10"/>
      <dgm:spPr/>
    </dgm:pt>
    <dgm:pt modelId="{52375C6C-4916-4549-B06E-42B13D04A229}" type="pres">
      <dgm:prSet presAssocID="{D231DEA6-2607-4FCE-B5B4-D40BC51106D8}" presName="vertSpace2b" presStyleCnt="0"/>
      <dgm:spPr/>
    </dgm:pt>
    <dgm:pt modelId="{4AC67BC8-43D1-49A7-B125-CD1315F0C649}" type="pres">
      <dgm:prSet presAssocID="{FCB223A7-60A4-4794-AA3C-49939FA4687D}" presName="horz2" presStyleCnt="0"/>
      <dgm:spPr/>
    </dgm:pt>
    <dgm:pt modelId="{DFE62E35-9309-4FEB-A2D3-CA4019AC3A5D}" type="pres">
      <dgm:prSet presAssocID="{FCB223A7-60A4-4794-AA3C-49939FA4687D}" presName="horzSpace2" presStyleCnt="0"/>
      <dgm:spPr/>
    </dgm:pt>
    <dgm:pt modelId="{D2EB009F-AB4A-4720-A8AA-477DFBF203B8}" type="pres">
      <dgm:prSet presAssocID="{FCB223A7-60A4-4794-AA3C-49939FA4687D}" presName="tx2" presStyleLbl="revTx" presStyleIdx="4" presStyleCnt="11"/>
      <dgm:spPr/>
    </dgm:pt>
    <dgm:pt modelId="{BA39956A-764D-4F79-BC0A-7613CF12915D}" type="pres">
      <dgm:prSet presAssocID="{FCB223A7-60A4-4794-AA3C-49939FA4687D}" presName="vert2" presStyleCnt="0"/>
      <dgm:spPr/>
    </dgm:pt>
    <dgm:pt modelId="{BEA1A6DF-4F62-48EE-A027-668205A8003E}" type="pres">
      <dgm:prSet presAssocID="{FCB223A7-60A4-4794-AA3C-49939FA4687D}" presName="thinLine2b" presStyleLbl="callout" presStyleIdx="3" presStyleCnt="10"/>
      <dgm:spPr/>
    </dgm:pt>
    <dgm:pt modelId="{8F9E0BC7-0ECB-4584-9999-60CE469B54FF}" type="pres">
      <dgm:prSet presAssocID="{FCB223A7-60A4-4794-AA3C-49939FA4687D}" presName="vertSpace2b" presStyleCnt="0"/>
      <dgm:spPr/>
    </dgm:pt>
    <dgm:pt modelId="{963AF22F-37B3-4A81-BA30-8BC490CA707F}" type="pres">
      <dgm:prSet presAssocID="{EFBC9105-45C6-4C18-B7DA-F2F4E0096A63}" presName="horz2" presStyleCnt="0"/>
      <dgm:spPr/>
    </dgm:pt>
    <dgm:pt modelId="{E3ECC845-9DFF-4D30-A766-4F1D7818CCBD}" type="pres">
      <dgm:prSet presAssocID="{EFBC9105-45C6-4C18-B7DA-F2F4E0096A63}" presName="horzSpace2" presStyleCnt="0"/>
      <dgm:spPr/>
    </dgm:pt>
    <dgm:pt modelId="{AA5A3408-D3CA-4690-AA44-9D41766DBB50}" type="pres">
      <dgm:prSet presAssocID="{EFBC9105-45C6-4C18-B7DA-F2F4E0096A63}" presName="tx2" presStyleLbl="revTx" presStyleIdx="5" presStyleCnt="11"/>
      <dgm:spPr/>
    </dgm:pt>
    <dgm:pt modelId="{7833427D-02A5-478D-8E0E-69831ECCB102}" type="pres">
      <dgm:prSet presAssocID="{EFBC9105-45C6-4C18-B7DA-F2F4E0096A63}" presName="vert2" presStyleCnt="0"/>
      <dgm:spPr/>
    </dgm:pt>
    <dgm:pt modelId="{C15E7297-898C-4F2C-ADA7-A074123CFEAE}" type="pres">
      <dgm:prSet presAssocID="{EFBC9105-45C6-4C18-B7DA-F2F4E0096A63}" presName="thinLine2b" presStyleLbl="callout" presStyleIdx="4" presStyleCnt="10"/>
      <dgm:spPr/>
    </dgm:pt>
    <dgm:pt modelId="{C85A1240-F589-4AB3-B48A-7E60512D4890}" type="pres">
      <dgm:prSet presAssocID="{EFBC9105-45C6-4C18-B7DA-F2F4E0096A63}" presName="vertSpace2b" presStyleCnt="0"/>
      <dgm:spPr/>
    </dgm:pt>
    <dgm:pt modelId="{5D51A561-B546-4BFD-8C96-3DE86E5E01C3}" type="pres">
      <dgm:prSet presAssocID="{910C386F-2991-4765-8ADC-580E046FA0CE}" presName="horz2" presStyleCnt="0"/>
      <dgm:spPr/>
    </dgm:pt>
    <dgm:pt modelId="{4DB92AFE-98C0-4D12-A459-C7745DA63106}" type="pres">
      <dgm:prSet presAssocID="{910C386F-2991-4765-8ADC-580E046FA0CE}" presName="horzSpace2" presStyleCnt="0"/>
      <dgm:spPr/>
    </dgm:pt>
    <dgm:pt modelId="{D4EDDC04-C5C1-4053-AC06-F4E4A07D0CF7}" type="pres">
      <dgm:prSet presAssocID="{910C386F-2991-4765-8ADC-580E046FA0CE}" presName="tx2" presStyleLbl="revTx" presStyleIdx="6" presStyleCnt="11"/>
      <dgm:spPr/>
    </dgm:pt>
    <dgm:pt modelId="{CC86DDB9-B245-48A7-9916-43CAD6CF1EF1}" type="pres">
      <dgm:prSet presAssocID="{910C386F-2991-4765-8ADC-580E046FA0CE}" presName="vert2" presStyleCnt="0"/>
      <dgm:spPr/>
    </dgm:pt>
    <dgm:pt modelId="{AE7BDCB5-CE47-406B-BA44-9542AE2ECBEA}" type="pres">
      <dgm:prSet presAssocID="{910C386F-2991-4765-8ADC-580E046FA0CE}" presName="thinLine2b" presStyleLbl="callout" presStyleIdx="5" presStyleCnt="10"/>
      <dgm:spPr/>
    </dgm:pt>
    <dgm:pt modelId="{32FDE47C-5464-43D6-9F3E-F79ACECE9D06}" type="pres">
      <dgm:prSet presAssocID="{910C386F-2991-4765-8ADC-580E046FA0CE}" presName="vertSpace2b" presStyleCnt="0"/>
      <dgm:spPr/>
    </dgm:pt>
    <dgm:pt modelId="{8CC91BE7-A242-4B7A-BD3F-732BA8002CB9}" type="pres">
      <dgm:prSet presAssocID="{7DDB484E-020A-4674-9812-B8D73DA10055}" presName="horz2" presStyleCnt="0"/>
      <dgm:spPr/>
    </dgm:pt>
    <dgm:pt modelId="{8564EF8D-3168-4036-9990-70B6E8F5A845}" type="pres">
      <dgm:prSet presAssocID="{7DDB484E-020A-4674-9812-B8D73DA10055}" presName="horzSpace2" presStyleCnt="0"/>
      <dgm:spPr/>
    </dgm:pt>
    <dgm:pt modelId="{895FDF82-8A75-4021-8F48-F6536AA10EE9}" type="pres">
      <dgm:prSet presAssocID="{7DDB484E-020A-4674-9812-B8D73DA10055}" presName="tx2" presStyleLbl="revTx" presStyleIdx="7" presStyleCnt="11"/>
      <dgm:spPr/>
    </dgm:pt>
    <dgm:pt modelId="{F67FAC1A-E521-4810-8BDC-44EB28DC6852}" type="pres">
      <dgm:prSet presAssocID="{7DDB484E-020A-4674-9812-B8D73DA10055}" presName="vert2" presStyleCnt="0"/>
      <dgm:spPr/>
    </dgm:pt>
    <dgm:pt modelId="{8DCA6492-19DC-47BE-BB9D-A0630E1C2413}" type="pres">
      <dgm:prSet presAssocID="{7DDB484E-020A-4674-9812-B8D73DA10055}" presName="thinLine2b" presStyleLbl="callout" presStyleIdx="6" presStyleCnt="10"/>
      <dgm:spPr/>
    </dgm:pt>
    <dgm:pt modelId="{17F8D355-BA9A-4131-89D9-4F3189E12C63}" type="pres">
      <dgm:prSet presAssocID="{7DDB484E-020A-4674-9812-B8D73DA10055}" presName="vertSpace2b" presStyleCnt="0"/>
      <dgm:spPr/>
    </dgm:pt>
    <dgm:pt modelId="{B17AA9F1-2596-4CA0-8F87-09691D63D74D}" type="pres">
      <dgm:prSet presAssocID="{9D1967E8-D613-4837-8CC6-1AB700636D78}" presName="horz2" presStyleCnt="0"/>
      <dgm:spPr/>
    </dgm:pt>
    <dgm:pt modelId="{46884D3A-C52C-4EF8-9060-90538A252EBD}" type="pres">
      <dgm:prSet presAssocID="{9D1967E8-D613-4837-8CC6-1AB700636D78}" presName="horzSpace2" presStyleCnt="0"/>
      <dgm:spPr/>
    </dgm:pt>
    <dgm:pt modelId="{DC233839-ED52-4A76-81B7-8CC09727ADE1}" type="pres">
      <dgm:prSet presAssocID="{9D1967E8-D613-4837-8CC6-1AB700636D78}" presName="tx2" presStyleLbl="revTx" presStyleIdx="8" presStyleCnt="11"/>
      <dgm:spPr/>
    </dgm:pt>
    <dgm:pt modelId="{AF0B1677-2A38-4122-A4E3-4018F4722891}" type="pres">
      <dgm:prSet presAssocID="{9D1967E8-D613-4837-8CC6-1AB700636D78}" presName="vert2" presStyleCnt="0"/>
      <dgm:spPr/>
    </dgm:pt>
    <dgm:pt modelId="{AFBA7843-11EF-4CD5-B4CF-9EE7669612EC}" type="pres">
      <dgm:prSet presAssocID="{9D1967E8-D613-4837-8CC6-1AB700636D78}" presName="thinLine2b" presStyleLbl="callout" presStyleIdx="7" presStyleCnt="10"/>
      <dgm:spPr/>
    </dgm:pt>
    <dgm:pt modelId="{EE08E1B8-C673-4963-9059-F0CA721F8076}" type="pres">
      <dgm:prSet presAssocID="{9D1967E8-D613-4837-8CC6-1AB700636D78}" presName="vertSpace2b" presStyleCnt="0"/>
      <dgm:spPr/>
    </dgm:pt>
    <dgm:pt modelId="{897FD95E-D64B-43C8-890B-9B54B8C73039}" type="pres">
      <dgm:prSet presAssocID="{0667662C-1BF8-461B-AF7E-7F9ADA1D925A}" presName="horz2" presStyleCnt="0"/>
      <dgm:spPr/>
    </dgm:pt>
    <dgm:pt modelId="{B95A4066-9CC4-4958-B52C-6CE7CDEE18D9}" type="pres">
      <dgm:prSet presAssocID="{0667662C-1BF8-461B-AF7E-7F9ADA1D925A}" presName="horzSpace2" presStyleCnt="0"/>
      <dgm:spPr/>
    </dgm:pt>
    <dgm:pt modelId="{D361BAD0-18C5-4211-9B3F-A3316150AC0F}" type="pres">
      <dgm:prSet presAssocID="{0667662C-1BF8-461B-AF7E-7F9ADA1D925A}" presName="tx2" presStyleLbl="revTx" presStyleIdx="9" presStyleCnt="11"/>
      <dgm:spPr/>
    </dgm:pt>
    <dgm:pt modelId="{FC3B663A-3181-419D-AAF7-486BA55C710A}" type="pres">
      <dgm:prSet presAssocID="{0667662C-1BF8-461B-AF7E-7F9ADA1D925A}" presName="vert2" presStyleCnt="0"/>
      <dgm:spPr/>
    </dgm:pt>
    <dgm:pt modelId="{029034D2-354E-4002-ABB7-34EDD53D26D2}" type="pres">
      <dgm:prSet presAssocID="{0667662C-1BF8-461B-AF7E-7F9ADA1D925A}" presName="thinLine2b" presStyleLbl="callout" presStyleIdx="8" presStyleCnt="10"/>
      <dgm:spPr/>
    </dgm:pt>
    <dgm:pt modelId="{57524BF8-8746-44F6-B0BE-3469B77D9C4E}" type="pres">
      <dgm:prSet presAssocID="{0667662C-1BF8-461B-AF7E-7F9ADA1D925A}" presName="vertSpace2b" presStyleCnt="0"/>
      <dgm:spPr/>
    </dgm:pt>
    <dgm:pt modelId="{89349B67-A6B1-45D6-ACEA-7FB4A56B375C}" type="pres">
      <dgm:prSet presAssocID="{0BF26EA3-1BBA-4EF0-999D-CF824FA91887}" presName="horz2" presStyleCnt="0"/>
      <dgm:spPr/>
    </dgm:pt>
    <dgm:pt modelId="{C43905F4-CF29-410D-BC0E-400EE1916CD5}" type="pres">
      <dgm:prSet presAssocID="{0BF26EA3-1BBA-4EF0-999D-CF824FA91887}" presName="horzSpace2" presStyleCnt="0"/>
      <dgm:spPr/>
    </dgm:pt>
    <dgm:pt modelId="{EC2F67DF-0750-48EE-AA4F-5AB35AE4C88E}" type="pres">
      <dgm:prSet presAssocID="{0BF26EA3-1BBA-4EF0-999D-CF824FA91887}" presName="tx2" presStyleLbl="revTx" presStyleIdx="10" presStyleCnt="11"/>
      <dgm:spPr/>
    </dgm:pt>
    <dgm:pt modelId="{6F2B8ECD-8258-4212-A1E0-9AA7DB1140C6}" type="pres">
      <dgm:prSet presAssocID="{0BF26EA3-1BBA-4EF0-999D-CF824FA91887}" presName="vert2" presStyleCnt="0"/>
      <dgm:spPr/>
    </dgm:pt>
    <dgm:pt modelId="{C685ED2D-A724-4FC9-80DC-335C8686247A}" type="pres">
      <dgm:prSet presAssocID="{0BF26EA3-1BBA-4EF0-999D-CF824FA91887}" presName="thinLine2b" presStyleLbl="callout" presStyleIdx="9" presStyleCnt="10"/>
      <dgm:spPr/>
    </dgm:pt>
    <dgm:pt modelId="{F19AF509-2030-4E9F-919C-4FD554643B51}" type="pres">
      <dgm:prSet presAssocID="{0BF26EA3-1BBA-4EF0-999D-CF824FA91887}" presName="vertSpace2b" presStyleCnt="0"/>
      <dgm:spPr/>
    </dgm:pt>
  </dgm:ptLst>
  <dgm:cxnLst>
    <dgm:cxn modelId="{E68D590F-37A5-459A-A4CD-FCF24F24F983}" type="presOf" srcId="{D9CA6614-E6F4-4767-908A-5C1C01F6CE06}" destId="{4E0BC195-9B9A-4F13-97E8-1C8C7FCE5506}" srcOrd="0" destOrd="0" presId="urn:microsoft.com/office/officeart/2008/layout/LinedList"/>
    <dgm:cxn modelId="{B71BB110-CF26-4D1C-AAAB-752B6DFC8175}" srcId="{CC52998F-3544-4408-91FC-C66B16942702}" destId="{0667662C-1BF8-461B-AF7E-7F9ADA1D925A}" srcOrd="8" destOrd="0" parTransId="{2F38C31F-F6F3-4AF8-AD54-8581226455E5}" sibTransId="{CAC4C7B7-26B5-4A74-B8A0-458ABA7D19F2}"/>
    <dgm:cxn modelId="{DF685E11-7EA1-407C-A13A-02951E4DF242}" srcId="{CC52998F-3544-4408-91FC-C66B16942702}" destId="{FCB223A7-60A4-4794-AA3C-49939FA4687D}" srcOrd="3" destOrd="0" parTransId="{44D6F5C0-1252-4581-9150-80F00B7FB3B6}" sibTransId="{F02E9608-40BE-4098-939D-AC6595C99AD8}"/>
    <dgm:cxn modelId="{80338F11-8DE8-4F08-800B-FA4001F3759C}" srcId="{CC52998F-3544-4408-91FC-C66B16942702}" destId="{7DDB484E-020A-4674-9812-B8D73DA10055}" srcOrd="6" destOrd="0" parTransId="{3554F1E7-7F60-46DB-B3EF-E4469EED5015}" sibTransId="{B00EE0B1-D2C3-496B-9508-191761D46398}"/>
    <dgm:cxn modelId="{B6B90A14-4381-4F96-9F3E-8EF2A62CEFD1}" type="presOf" srcId="{EFBC9105-45C6-4C18-B7DA-F2F4E0096A63}" destId="{AA5A3408-D3CA-4690-AA44-9D41766DBB50}" srcOrd="0" destOrd="0" presId="urn:microsoft.com/office/officeart/2008/layout/LinedList"/>
    <dgm:cxn modelId="{1722131F-D846-4DAE-9890-3EA709A87C14}" srcId="{CC52998F-3544-4408-91FC-C66B16942702}" destId="{9D1967E8-D613-4837-8CC6-1AB700636D78}" srcOrd="7" destOrd="0" parTransId="{AF522D79-8164-4DA5-8E84-1AC753E5B0D9}" sibTransId="{1AF1BDAC-4A6E-431D-A8DC-C20295F0C589}"/>
    <dgm:cxn modelId="{98781E2B-4180-4D6F-A8F9-F0BBA8625FD5}" type="presOf" srcId="{0BF26EA3-1BBA-4EF0-999D-CF824FA91887}" destId="{EC2F67DF-0750-48EE-AA4F-5AB35AE4C88E}" srcOrd="0" destOrd="0" presId="urn:microsoft.com/office/officeart/2008/layout/LinedList"/>
    <dgm:cxn modelId="{93D34C35-A78E-4460-B13B-7B10A31B0A07}" type="presOf" srcId="{BDCCD286-249F-49C0-B0B5-3843DF43B80A}" destId="{E3CE477A-1E64-4E08-8044-58004F115AE7}" srcOrd="0" destOrd="0" presId="urn:microsoft.com/office/officeart/2008/layout/LinedList"/>
    <dgm:cxn modelId="{4805273E-4BAA-4D4B-9316-CAB8C3F04F33}" srcId="{CC52998F-3544-4408-91FC-C66B16942702}" destId="{0BF26EA3-1BBA-4EF0-999D-CF824FA91887}" srcOrd="9" destOrd="0" parTransId="{A910F3FA-595B-46D6-A26E-777131069D43}" sibTransId="{8EA5C86D-B07F-47F1-ACA8-CDF631D0E1CB}"/>
    <dgm:cxn modelId="{991BDD5D-01B1-4791-AD2B-8C8241DC9D6F}" type="presOf" srcId="{D231DEA6-2607-4FCE-B5B4-D40BC51106D8}" destId="{A9A51532-37F0-4135-9FA3-E62833810AC4}" srcOrd="0" destOrd="0" presId="urn:microsoft.com/office/officeart/2008/layout/LinedList"/>
    <dgm:cxn modelId="{5C504A63-A9B1-494F-BE66-15CB42AFB657}" srcId="{CC52998F-3544-4408-91FC-C66B16942702}" destId="{D231DEA6-2607-4FCE-B5B4-D40BC51106D8}" srcOrd="2" destOrd="0" parTransId="{AD9F4FED-6899-405C-B967-2D8B89228269}" sibTransId="{DD575C3B-78D5-4E37-BDEC-31DE278E75D6}"/>
    <dgm:cxn modelId="{5DE7D74A-8A03-4564-A7C9-0C4E0EED2AB6}" srcId="{CC52998F-3544-4408-91FC-C66B16942702}" destId="{D9CA6614-E6F4-4767-908A-5C1C01F6CE06}" srcOrd="1" destOrd="0" parTransId="{3884C3C9-DAA5-4EAE-8D0E-DE44111414D6}" sibTransId="{43C5B113-8D38-48AF-842B-B65E5B0DE97D}"/>
    <dgm:cxn modelId="{31853550-3123-4933-AC7D-764B6E5A7611}" type="presOf" srcId="{690BD1AB-A22D-4C6C-94E8-88E02D4F1DE3}" destId="{40D52F67-B0FC-48BB-8607-6197BD809ECB}" srcOrd="0" destOrd="0" presId="urn:microsoft.com/office/officeart/2008/layout/LinedList"/>
    <dgm:cxn modelId="{F66B428C-EB7B-4AFD-8CA4-24047F6291DB}" type="presOf" srcId="{CC52998F-3544-4408-91FC-C66B16942702}" destId="{4A39DDB8-83BB-48C1-ACE3-F4BC74F48DEE}" srcOrd="0" destOrd="0" presId="urn:microsoft.com/office/officeart/2008/layout/LinedList"/>
    <dgm:cxn modelId="{36DFE78F-0E52-4540-BB06-CBD6FBAB405D}" srcId="{CC52998F-3544-4408-91FC-C66B16942702}" destId="{BDCCD286-249F-49C0-B0B5-3843DF43B80A}" srcOrd="0" destOrd="0" parTransId="{4E2395FD-D09F-45EE-A2C5-942C7D8BDDE4}" sibTransId="{1FF1FBA8-A658-4A10-93B2-8C0D3B7572C6}"/>
    <dgm:cxn modelId="{804B80BB-5804-4E90-ABFA-C92B2F5937DB}" type="presOf" srcId="{9D1967E8-D613-4837-8CC6-1AB700636D78}" destId="{DC233839-ED52-4A76-81B7-8CC09727ADE1}" srcOrd="0" destOrd="0" presId="urn:microsoft.com/office/officeart/2008/layout/LinedList"/>
    <dgm:cxn modelId="{D9C8E0BC-831C-4715-A7E8-8EB2B806ABD6}" type="presOf" srcId="{0667662C-1BF8-461B-AF7E-7F9ADA1D925A}" destId="{D361BAD0-18C5-4211-9B3F-A3316150AC0F}" srcOrd="0" destOrd="0" presId="urn:microsoft.com/office/officeart/2008/layout/LinedList"/>
    <dgm:cxn modelId="{B02FDDC3-15D1-45C5-A374-CE189D11CCC3}" srcId="{CC52998F-3544-4408-91FC-C66B16942702}" destId="{910C386F-2991-4765-8ADC-580E046FA0CE}" srcOrd="5" destOrd="0" parTransId="{142F7725-648E-4877-9C0E-EDADF8ACDDF5}" sibTransId="{5C35756D-87C9-4012-BF48-F735EA387CD8}"/>
    <dgm:cxn modelId="{AFB378D2-70E1-4D69-94FF-8B352FA15F8A}" type="presOf" srcId="{910C386F-2991-4765-8ADC-580E046FA0CE}" destId="{D4EDDC04-C5C1-4053-AC06-F4E4A07D0CF7}" srcOrd="0" destOrd="0" presId="urn:microsoft.com/office/officeart/2008/layout/LinedList"/>
    <dgm:cxn modelId="{6C853CD3-FD03-4FDF-AFD1-796B0EE9A05E}" srcId="{690BD1AB-A22D-4C6C-94E8-88E02D4F1DE3}" destId="{CC52998F-3544-4408-91FC-C66B16942702}" srcOrd="0" destOrd="0" parTransId="{78DF4BF3-9A37-40A7-BCA2-30D875B8E569}" sibTransId="{C9A3B494-041D-4035-995D-BF0829126EB3}"/>
    <dgm:cxn modelId="{3E8495DB-F880-431E-A024-42953AF107E9}" type="presOf" srcId="{FCB223A7-60A4-4794-AA3C-49939FA4687D}" destId="{D2EB009F-AB4A-4720-A8AA-477DFBF203B8}" srcOrd="0" destOrd="0" presId="urn:microsoft.com/office/officeart/2008/layout/LinedList"/>
    <dgm:cxn modelId="{6A6460E1-B4EA-4BDE-A012-7DF3C4F7DF47}" srcId="{CC52998F-3544-4408-91FC-C66B16942702}" destId="{EFBC9105-45C6-4C18-B7DA-F2F4E0096A63}" srcOrd="4" destOrd="0" parTransId="{EFC06FAA-24BA-4C26-BFAF-AE79C9937F2A}" sibTransId="{D8C534AA-F6B9-47E8-ACD1-77D82F7DDA55}"/>
    <dgm:cxn modelId="{49E5E1E7-ADB2-4D31-8E02-24A39318D206}" type="presOf" srcId="{7DDB484E-020A-4674-9812-B8D73DA10055}" destId="{895FDF82-8A75-4021-8F48-F6536AA10EE9}" srcOrd="0" destOrd="0" presId="urn:microsoft.com/office/officeart/2008/layout/LinedList"/>
    <dgm:cxn modelId="{B1266E10-747F-431B-A90C-AA2CCAD76F77}" type="presParOf" srcId="{40D52F67-B0FC-48BB-8607-6197BD809ECB}" destId="{66ED5496-75DD-40EF-9C1A-489FA14261DC}" srcOrd="0" destOrd="0" presId="urn:microsoft.com/office/officeart/2008/layout/LinedList"/>
    <dgm:cxn modelId="{643D47C5-5F90-4313-9190-56F9976525C4}" type="presParOf" srcId="{40D52F67-B0FC-48BB-8607-6197BD809ECB}" destId="{26373A56-6303-47CD-88D8-605C650FC5BA}" srcOrd="1" destOrd="0" presId="urn:microsoft.com/office/officeart/2008/layout/LinedList"/>
    <dgm:cxn modelId="{5BB4D811-0217-4DB2-A1C9-57D0280E2363}" type="presParOf" srcId="{26373A56-6303-47CD-88D8-605C650FC5BA}" destId="{4A39DDB8-83BB-48C1-ACE3-F4BC74F48DEE}" srcOrd="0" destOrd="0" presId="urn:microsoft.com/office/officeart/2008/layout/LinedList"/>
    <dgm:cxn modelId="{E9C86F7B-FD24-4E8F-9855-2E2876F931CD}" type="presParOf" srcId="{26373A56-6303-47CD-88D8-605C650FC5BA}" destId="{B0D23B99-4931-4926-AE82-7FD3219ACF0E}" srcOrd="1" destOrd="0" presId="urn:microsoft.com/office/officeart/2008/layout/LinedList"/>
    <dgm:cxn modelId="{2B169B5C-AE74-4FFF-94E4-0BFE2CB80BDC}" type="presParOf" srcId="{B0D23B99-4931-4926-AE82-7FD3219ACF0E}" destId="{A29EA739-9131-482B-9D86-384921F9379E}" srcOrd="0" destOrd="0" presId="urn:microsoft.com/office/officeart/2008/layout/LinedList"/>
    <dgm:cxn modelId="{ABFADE30-634F-4B42-98E4-6984D96A5059}" type="presParOf" srcId="{B0D23B99-4931-4926-AE82-7FD3219ACF0E}" destId="{203647A8-B203-4E53-9E8C-94B11FA9F8A7}" srcOrd="1" destOrd="0" presId="urn:microsoft.com/office/officeart/2008/layout/LinedList"/>
    <dgm:cxn modelId="{324971A2-84A5-48BC-8005-3F07DAC0EA14}" type="presParOf" srcId="{203647A8-B203-4E53-9E8C-94B11FA9F8A7}" destId="{A6B14C92-EF4F-4283-AD2F-FB83B952DFBC}" srcOrd="0" destOrd="0" presId="urn:microsoft.com/office/officeart/2008/layout/LinedList"/>
    <dgm:cxn modelId="{3BE293EC-9C01-48C6-B7AE-33DE2F4208C2}" type="presParOf" srcId="{203647A8-B203-4E53-9E8C-94B11FA9F8A7}" destId="{E3CE477A-1E64-4E08-8044-58004F115AE7}" srcOrd="1" destOrd="0" presId="urn:microsoft.com/office/officeart/2008/layout/LinedList"/>
    <dgm:cxn modelId="{7F41AF9C-6E6B-4E87-900F-4B74ACD379D8}" type="presParOf" srcId="{203647A8-B203-4E53-9E8C-94B11FA9F8A7}" destId="{DC153DA6-7066-44A4-8AD9-91D14290AEB2}" srcOrd="2" destOrd="0" presId="urn:microsoft.com/office/officeart/2008/layout/LinedList"/>
    <dgm:cxn modelId="{46D20C65-C123-4096-BCEA-7C89D7DA5BD9}" type="presParOf" srcId="{B0D23B99-4931-4926-AE82-7FD3219ACF0E}" destId="{E7DEFF12-9A9C-4677-A3AC-57ED6F0EE474}" srcOrd="2" destOrd="0" presId="urn:microsoft.com/office/officeart/2008/layout/LinedList"/>
    <dgm:cxn modelId="{D010AE9F-F949-4031-BEBF-30C78FE95C75}" type="presParOf" srcId="{B0D23B99-4931-4926-AE82-7FD3219ACF0E}" destId="{409EB218-6C7F-409F-B9F5-C8134C5686AD}" srcOrd="3" destOrd="0" presId="urn:microsoft.com/office/officeart/2008/layout/LinedList"/>
    <dgm:cxn modelId="{019D316D-79AA-48B9-94BF-B0D742E34F2A}" type="presParOf" srcId="{B0D23B99-4931-4926-AE82-7FD3219ACF0E}" destId="{3ED90B10-5B4C-4DE4-AA54-9B820263CC84}" srcOrd="4" destOrd="0" presId="urn:microsoft.com/office/officeart/2008/layout/LinedList"/>
    <dgm:cxn modelId="{8D61828D-DB1B-47B7-BE11-27C2A8E4D97D}" type="presParOf" srcId="{3ED90B10-5B4C-4DE4-AA54-9B820263CC84}" destId="{A1F8672F-4AD4-45D5-B4B8-78A17F2F2B31}" srcOrd="0" destOrd="0" presId="urn:microsoft.com/office/officeart/2008/layout/LinedList"/>
    <dgm:cxn modelId="{2EDE459D-DDFC-4666-B14F-AE182A1C8710}" type="presParOf" srcId="{3ED90B10-5B4C-4DE4-AA54-9B820263CC84}" destId="{4E0BC195-9B9A-4F13-97E8-1C8C7FCE5506}" srcOrd="1" destOrd="0" presId="urn:microsoft.com/office/officeart/2008/layout/LinedList"/>
    <dgm:cxn modelId="{945B7C46-B384-4FBE-9F24-9790F7DB66B9}" type="presParOf" srcId="{3ED90B10-5B4C-4DE4-AA54-9B820263CC84}" destId="{941CC5F5-8A6A-4817-B6AF-15CABD0482FD}" srcOrd="2" destOrd="0" presId="urn:microsoft.com/office/officeart/2008/layout/LinedList"/>
    <dgm:cxn modelId="{DE0D7621-E7DE-4332-A2BD-A167340EF918}" type="presParOf" srcId="{B0D23B99-4931-4926-AE82-7FD3219ACF0E}" destId="{289E888C-0254-4CCB-8FC3-D3BB49C70439}" srcOrd="5" destOrd="0" presId="urn:microsoft.com/office/officeart/2008/layout/LinedList"/>
    <dgm:cxn modelId="{87A1E457-93DC-4F8A-AD39-C61BEC9FB759}" type="presParOf" srcId="{B0D23B99-4931-4926-AE82-7FD3219ACF0E}" destId="{A9BA2036-F6D6-4BE2-A579-90B95597DB26}" srcOrd="6" destOrd="0" presId="urn:microsoft.com/office/officeart/2008/layout/LinedList"/>
    <dgm:cxn modelId="{E15A2646-81F5-4478-BFD7-6A955D740005}" type="presParOf" srcId="{B0D23B99-4931-4926-AE82-7FD3219ACF0E}" destId="{1792CDEA-F4E2-423A-9C18-C82137BF3194}" srcOrd="7" destOrd="0" presId="urn:microsoft.com/office/officeart/2008/layout/LinedList"/>
    <dgm:cxn modelId="{33A28115-6CF9-4341-8AA0-32322EC1253C}" type="presParOf" srcId="{1792CDEA-F4E2-423A-9C18-C82137BF3194}" destId="{ED75A709-FACB-4EF8-9BFF-F7E0B799A363}" srcOrd="0" destOrd="0" presId="urn:microsoft.com/office/officeart/2008/layout/LinedList"/>
    <dgm:cxn modelId="{5A0FCAE4-F7D5-4C9F-A3B1-DAE5FE0E0ACD}" type="presParOf" srcId="{1792CDEA-F4E2-423A-9C18-C82137BF3194}" destId="{A9A51532-37F0-4135-9FA3-E62833810AC4}" srcOrd="1" destOrd="0" presId="urn:microsoft.com/office/officeart/2008/layout/LinedList"/>
    <dgm:cxn modelId="{3263D038-6358-4CF8-829C-D83E829CA69B}" type="presParOf" srcId="{1792CDEA-F4E2-423A-9C18-C82137BF3194}" destId="{74F86B57-EBB4-405A-89A7-B279F78E2962}" srcOrd="2" destOrd="0" presId="urn:microsoft.com/office/officeart/2008/layout/LinedList"/>
    <dgm:cxn modelId="{2360CFB1-0A29-456B-9733-79AF5E252AB0}" type="presParOf" srcId="{B0D23B99-4931-4926-AE82-7FD3219ACF0E}" destId="{C90D5FAC-CD71-4B59-8298-368537BCABB1}" srcOrd="8" destOrd="0" presId="urn:microsoft.com/office/officeart/2008/layout/LinedList"/>
    <dgm:cxn modelId="{4B8EDFDB-7F72-42EA-A672-28CFAF46DC6A}" type="presParOf" srcId="{B0D23B99-4931-4926-AE82-7FD3219ACF0E}" destId="{52375C6C-4916-4549-B06E-42B13D04A229}" srcOrd="9" destOrd="0" presId="urn:microsoft.com/office/officeart/2008/layout/LinedList"/>
    <dgm:cxn modelId="{D5ACE589-38F0-4331-B832-A4983420FBED}" type="presParOf" srcId="{B0D23B99-4931-4926-AE82-7FD3219ACF0E}" destId="{4AC67BC8-43D1-49A7-B125-CD1315F0C649}" srcOrd="10" destOrd="0" presId="urn:microsoft.com/office/officeart/2008/layout/LinedList"/>
    <dgm:cxn modelId="{4DED2A35-CB4D-4FF1-9E1A-B2C4A9951425}" type="presParOf" srcId="{4AC67BC8-43D1-49A7-B125-CD1315F0C649}" destId="{DFE62E35-9309-4FEB-A2D3-CA4019AC3A5D}" srcOrd="0" destOrd="0" presId="urn:microsoft.com/office/officeart/2008/layout/LinedList"/>
    <dgm:cxn modelId="{17E1254C-969C-481E-84FF-541F41C894EE}" type="presParOf" srcId="{4AC67BC8-43D1-49A7-B125-CD1315F0C649}" destId="{D2EB009F-AB4A-4720-A8AA-477DFBF203B8}" srcOrd="1" destOrd="0" presId="urn:microsoft.com/office/officeart/2008/layout/LinedList"/>
    <dgm:cxn modelId="{0FF81A57-F1C7-4814-9A18-91D3E9FEDE9A}" type="presParOf" srcId="{4AC67BC8-43D1-49A7-B125-CD1315F0C649}" destId="{BA39956A-764D-4F79-BC0A-7613CF12915D}" srcOrd="2" destOrd="0" presId="urn:microsoft.com/office/officeart/2008/layout/LinedList"/>
    <dgm:cxn modelId="{BC7BB57D-47C5-4FD6-A4F7-EF4327F22F13}" type="presParOf" srcId="{B0D23B99-4931-4926-AE82-7FD3219ACF0E}" destId="{BEA1A6DF-4F62-48EE-A027-668205A8003E}" srcOrd="11" destOrd="0" presId="urn:microsoft.com/office/officeart/2008/layout/LinedList"/>
    <dgm:cxn modelId="{E8FB8FBA-17C2-469A-9A29-9F493BAEE57A}" type="presParOf" srcId="{B0D23B99-4931-4926-AE82-7FD3219ACF0E}" destId="{8F9E0BC7-0ECB-4584-9999-60CE469B54FF}" srcOrd="12" destOrd="0" presId="urn:microsoft.com/office/officeart/2008/layout/LinedList"/>
    <dgm:cxn modelId="{39C9F974-670E-4481-B5DD-125C454BF4CF}" type="presParOf" srcId="{B0D23B99-4931-4926-AE82-7FD3219ACF0E}" destId="{963AF22F-37B3-4A81-BA30-8BC490CA707F}" srcOrd="13" destOrd="0" presId="urn:microsoft.com/office/officeart/2008/layout/LinedList"/>
    <dgm:cxn modelId="{8917CC64-95D3-488A-9F2B-69221EA0ABD0}" type="presParOf" srcId="{963AF22F-37B3-4A81-BA30-8BC490CA707F}" destId="{E3ECC845-9DFF-4D30-A766-4F1D7818CCBD}" srcOrd="0" destOrd="0" presId="urn:microsoft.com/office/officeart/2008/layout/LinedList"/>
    <dgm:cxn modelId="{FDF21612-CFF4-44F3-AF76-995365CDD2C2}" type="presParOf" srcId="{963AF22F-37B3-4A81-BA30-8BC490CA707F}" destId="{AA5A3408-D3CA-4690-AA44-9D41766DBB50}" srcOrd="1" destOrd="0" presId="urn:microsoft.com/office/officeart/2008/layout/LinedList"/>
    <dgm:cxn modelId="{67AE6689-A5C4-4D8B-BBF8-BC9BD4F2B0C4}" type="presParOf" srcId="{963AF22F-37B3-4A81-BA30-8BC490CA707F}" destId="{7833427D-02A5-478D-8E0E-69831ECCB102}" srcOrd="2" destOrd="0" presId="urn:microsoft.com/office/officeart/2008/layout/LinedList"/>
    <dgm:cxn modelId="{648A8D76-C10B-4ED7-8955-8CA4E6BA80C2}" type="presParOf" srcId="{B0D23B99-4931-4926-AE82-7FD3219ACF0E}" destId="{C15E7297-898C-4F2C-ADA7-A074123CFEAE}" srcOrd="14" destOrd="0" presId="urn:microsoft.com/office/officeart/2008/layout/LinedList"/>
    <dgm:cxn modelId="{59E739D7-1668-4B29-98B2-68539610EC5D}" type="presParOf" srcId="{B0D23B99-4931-4926-AE82-7FD3219ACF0E}" destId="{C85A1240-F589-4AB3-B48A-7E60512D4890}" srcOrd="15" destOrd="0" presId="urn:microsoft.com/office/officeart/2008/layout/LinedList"/>
    <dgm:cxn modelId="{A4FD3E94-300F-4DF8-9FE6-388322069EF7}" type="presParOf" srcId="{B0D23B99-4931-4926-AE82-7FD3219ACF0E}" destId="{5D51A561-B546-4BFD-8C96-3DE86E5E01C3}" srcOrd="16" destOrd="0" presId="urn:microsoft.com/office/officeart/2008/layout/LinedList"/>
    <dgm:cxn modelId="{D593D336-9E4D-48B9-B387-B9005A795D36}" type="presParOf" srcId="{5D51A561-B546-4BFD-8C96-3DE86E5E01C3}" destId="{4DB92AFE-98C0-4D12-A459-C7745DA63106}" srcOrd="0" destOrd="0" presId="urn:microsoft.com/office/officeart/2008/layout/LinedList"/>
    <dgm:cxn modelId="{09108D69-53E4-46AE-8EEE-70EC12B2725E}" type="presParOf" srcId="{5D51A561-B546-4BFD-8C96-3DE86E5E01C3}" destId="{D4EDDC04-C5C1-4053-AC06-F4E4A07D0CF7}" srcOrd="1" destOrd="0" presId="urn:microsoft.com/office/officeart/2008/layout/LinedList"/>
    <dgm:cxn modelId="{B9A40165-E0CB-4451-9CE3-3A5BEF2CADB9}" type="presParOf" srcId="{5D51A561-B546-4BFD-8C96-3DE86E5E01C3}" destId="{CC86DDB9-B245-48A7-9916-43CAD6CF1EF1}" srcOrd="2" destOrd="0" presId="urn:microsoft.com/office/officeart/2008/layout/LinedList"/>
    <dgm:cxn modelId="{95D1CE06-C7F9-4C8B-9B3F-E8ECA5960112}" type="presParOf" srcId="{B0D23B99-4931-4926-AE82-7FD3219ACF0E}" destId="{AE7BDCB5-CE47-406B-BA44-9542AE2ECBEA}" srcOrd="17" destOrd="0" presId="urn:microsoft.com/office/officeart/2008/layout/LinedList"/>
    <dgm:cxn modelId="{CEF48FC8-7B45-424A-AD36-86AA50DD5A0D}" type="presParOf" srcId="{B0D23B99-4931-4926-AE82-7FD3219ACF0E}" destId="{32FDE47C-5464-43D6-9F3E-F79ACECE9D06}" srcOrd="18" destOrd="0" presId="urn:microsoft.com/office/officeart/2008/layout/LinedList"/>
    <dgm:cxn modelId="{0F9940A1-A34C-49AE-823F-C703BBC029DF}" type="presParOf" srcId="{B0D23B99-4931-4926-AE82-7FD3219ACF0E}" destId="{8CC91BE7-A242-4B7A-BD3F-732BA8002CB9}" srcOrd="19" destOrd="0" presId="urn:microsoft.com/office/officeart/2008/layout/LinedList"/>
    <dgm:cxn modelId="{B6D8E35E-DCD0-4905-BE19-A764BC58A2FB}" type="presParOf" srcId="{8CC91BE7-A242-4B7A-BD3F-732BA8002CB9}" destId="{8564EF8D-3168-4036-9990-70B6E8F5A845}" srcOrd="0" destOrd="0" presId="urn:microsoft.com/office/officeart/2008/layout/LinedList"/>
    <dgm:cxn modelId="{505209FC-8A69-4904-9DA6-20C58B249BD2}" type="presParOf" srcId="{8CC91BE7-A242-4B7A-BD3F-732BA8002CB9}" destId="{895FDF82-8A75-4021-8F48-F6536AA10EE9}" srcOrd="1" destOrd="0" presId="urn:microsoft.com/office/officeart/2008/layout/LinedList"/>
    <dgm:cxn modelId="{77BD6BF1-7AA6-4570-9220-58404DC42CF2}" type="presParOf" srcId="{8CC91BE7-A242-4B7A-BD3F-732BA8002CB9}" destId="{F67FAC1A-E521-4810-8BDC-44EB28DC6852}" srcOrd="2" destOrd="0" presId="urn:microsoft.com/office/officeart/2008/layout/LinedList"/>
    <dgm:cxn modelId="{9F3BB6AF-B235-4E06-9636-BF222F48630E}" type="presParOf" srcId="{B0D23B99-4931-4926-AE82-7FD3219ACF0E}" destId="{8DCA6492-19DC-47BE-BB9D-A0630E1C2413}" srcOrd="20" destOrd="0" presId="urn:microsoft.com/office/officeart/2008/layout/LinedList"/>
    <dgm:cxn modelId="{BDD44A47-7E5C-4E06-BA15-A28A700354DE}" type="presParOf" srcId="{B0D23B99-4931-4926-AE82-7FD3219ACF0E}" destId="{17F8D355-BA9A-4131-89D9-4F3189E12C63}" srcOrd="21" destOrd="0" presId="urn:microsoft.com/office/officeart/2008/layout/LinedList"/>
    <dgm:cxn modelId="{52631D53-427F-48B4-A127-614300DB9BD2}" type="presParOf" srcId="{B0D23B99-4931-4926-AE82-7FD3219ACF0E}" destId="{B17AA9F1-2596-4CA0-8F87-09691D63D74D}" srcOrd="22" destOrd="0" presId="urn:microsoft.com/office/officeart/2008/layout/LinedList"/>
    <dgm:cxn modelId="{616C97D4-71F7-4FEA-9312-54B4155CF402}" type="presParOf" srcId="{B17AA9F1-2596-4CA0-8F87-09691D63D74D}" destId="{46884D3A-C52C-4EF8-9060-90538A252EBD}" srcOrd="0" destOrd="0" presId="urn:microsoft.com/office/officeart/2008/layout/LinedList"/>
    <dgm:cxn modelId="{532E7A92-BEDF-4296-802F-C785A9267FF1}" type="presParOf" srcId="{B17AA9F1-2596-4CA0-8F87-09691D63D74D}" destId="{DC233839-ED52-4A76-81B7-8CC09727ADE1}" srcOrd="1" destOrd="0" presId="urn:microsoft.com/office/officeart/2008/layout/LinedList"/>
    <dgm:cxn modelId="{1FD03B66-25A9-4A04-B908-95150F6B7DDF}" type="presParOf" srcId="{B17AA9F1-2596-4CA0-8F87-09691D63D74D}" destId="{AF0B1677-2A38-4122-A4E3-4018F4722891}" srcOrd="2" destOrd="0" presId="urn:microsoft.com/office/officeart/2008/layout/LinedList"/>
    <dgm:cxn modelId="{2AC0BE16-584E-4BAB-A47A-7DE4633DB4FB}" type="presParOf" srcId="{B0D23B99-4931-4926-AE82-7FD3219ACF0E}" destId="{AFBA7843-11EF-4CD5-B4CF-9EE7669612EC}" srcOrd="23" destOrd="0" presId="urn:microsoft.com/office/officeart/2008/layout/LinedList"/>
    <dgm:cxn modelId="{9A6B1034-3F45-4F75-B809-F76D60D566E3}" type="presParOf" srcId="{B0D23B99-4931-4926-AE82-7FD3219ACF0E}" destId="{EE08E1B8-C673-4963-9059-F0CA721F8076}" srcOrd="24" destOrd="0" presId="urn:microsoft.com/office/officeart/2008/layout/LinedList"/>
    <dgm:cxn modelId="{6D729F98-8D6E-427C-B563-5B9E5633308B}" type="presParOf" srcId="{B0D23B99-4931-4926-AE82-7FD3219ACF0E}" destId="{897FD95E-D64B-43C8-890B-9B54B8C73039}" srcOrd="25" destOrd="0" presId="urn:microsoft.com/office/officeart/2008/layout/LinedList"/>
    <dgm:cxn modelId="{33FE2610-EB0E-4E8B-A2FE-F2BD924E577B}" type="presParOf" srcId="{897FD95E-D64B-43C8-890B-9B54B8C73039}" destId="{B95A4066-9CC4-4958-B52C-6CE7CDEE18D9}" srcOrd="0" destOrd="0" presId="urn:microsoft.com/office/officeart/2008/layout/LinedList"/>
    <dgm:cxn modelId="{0B0ABDBD-0859-440F-B9DC-3F29816457FE}" type="presParOf" srcId="{897FD95E-D64B-43C8-890B-9B54B8C73039}" destId="{D361BAD0-18C5-4211-9B3F-A3316150AC0F}" srcOrd="1" destOrd="0" presId="urn:microsoft.com/office/officeart/2008/layout/LinedList"/>
    <dgm:cxn modelId="{57ED4132-D4E7-4F4E-B377-7CE6969CFD9A}" type="presParOf" srcId="{897FD95E-D64B-43C8-890B-9B54B8C73039}" destId="{FC3B663A-3181-419D-AAF7-486BA55C710A}" srcOrd="2" destOrd="0" presId="urn:microsoft.com/office/officeart/2008/layout/LinedList"/>
    <dgm:cxn modelId="{85E04F36-5D68-4CE4-828C-EB281F514447}" type="presParOf" srcId="{B0D23B99-4931-4926-AE82-7FD3219ACF0E}" destId="{029034D2-354E-4002-ABB7-34EDD53D26D2}" srcOrd="26" destOrd="0" presId="urn:microsoft.com/office/officeart/2008/layout/LinedList"/>
    <dgm:cxn modelId="{DFFB2B89-B0F0-47A3-8CE8-C0257E8778B8}" type="presParOf" srcId="{B0D23B99-4931-4926-AE82-7FD3219ACF0E}" destId="{57524BF8-8746-44F6-B0BE-3469B77D9C4E}" srcOrd="27" destOrd="0" presId="urn:microsoft.com/office/officeart/2008/layout/LinedList"/>
    <dgm:cxn modelId="{9722A43F-9BE1-45E6-86F6-7DDD588BE272}" type="presParOf" srcId="{B0D23B99-4931-4926-AE82-7FD3219ACF0E}" destId="{89349B67-A6B1-45D6-ACEA-7FB4A56B375C}" srcOrd="28" destOrd="0" presId="urn:microsoft.com/office/officeart/2008/layout/LinedList"/>
    <dgm:cxn modelId="{382B6CCA-9876-42C4-8753-8E25EAB6CB38}" type="presParOf" srcId="{89349B67-A6B1-45D6-ACEA-7FB4A56B375C}" destId="{C43905F4-CF29-410D-BC0E-400EE1916CD5}" srcOrd="0" destOrd="0" presId="urn:microsoft.com/office/officeart/2008/layout/LinedList"/>
    <dgm:cxn modelId="{80E7960B-F47F-4B4A-A83E-30BADEDCD7FF}" type="presParOf" srcId="{89349B67-A6B1-45D6-ACEA-7FB4A56B375C}" destId="{EC2F67DF-0750-48EE-AA4F-5AB35AE4C88E}" srcOrd="1" destOrd="0" presId="urn:microsoft.com/office/officeart/2008/layout/LinedList"/>
    <dgm:cxn modelId="{EA673E79-FDA8-4EDE-B8EC-1E9A7B64DF24}" type="presParOf" srcId="{89349B67-A6B1-45D6-ACEA-7FB4A56B375C}" destId="{6F2B8ECD-8258-4212-A1E0-9AA7DB1140C6}" srcOrd="2" destOrd="0" presId="urn:microsoft.com/office/officeart/2008/layout/LinedList"/>
    <dgm:cxn modelId="{ECC742EF-C342-4051-89E4-B70A87CE0D61}" type="presParOf" srcId="{B0D23B99-4931-4926-AE82-7FD3219ACF0E}" destId="{C685ED2D-A724-4FC9-80DC-335C8686247A}" srcOrd="29" destOrd="0" presId="urn:microsoft.com/office/officeart/2008/layout/LinedList"/>
    <dgm:cxn modelId="{AAFC5F6E-D719-4827-BEBA-1AF2A26A4E1D}" type="presParOf" srcId="{B0D23B99-4931-4926-AE82-7FD3219ACF0E}" destId="{F19AF509-2030-4E9F-919C-4FD554643B51}"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80F57-CD26-4776-A1A1-75FC4211B80C}" type="doc">
      <dgm:prSet loTypeId="urn:microsoft.com/office/officeart/2005/8/layout/default#1" loCatId="list" qsTypeId="urn:microsoft.com/office/officeart/2005/8/quickstyle/simple4" qsCatId="simple" csTypeId="urn:microsoft.com/office/officeart/2005/8/colors/colorful2" csCatId="colorful"/>
      <dgm:spPr/>
      <dgm:t>
        <a:bodyPr/>
        <a:lstStyle/>
        <a:p>
          <a:endParaRPr lang="en-US"/>
        </a:p>
      </dgm:t>
    </dgm:pt>
    <dgm:pt modelId="{75C5391B-59AE-491F-B5FA-361E720FF3D6}">
      <dgm:prSet/>
      <dgm:spPr/>
      <dgm:t>
        <a:bodyPr/>
        <a:lstStyle/>
        <a:p>
          <a:r>
            <a:rPr lang="en-US"/>
            <a:t>Previous episode of PPD</a:t>
          </a:r>
        </a:p>
      </dgm:t>
    </dgm:pt>
    <dgm:pt modelId="{98FEAEC5-A4FB-4188-B119-C0330886577E}" type="parTrans" cxnId="{CF3C641A-09A5-4491-A3EC-12E4D6525922}">
      <dgm:prSet/>
      <dgm:spPr/>
      <dgm:t>
        <a:bodyPr/>
        <a:lstStyle/>
        <a:p>
          <a:endParaRPr lang="en-US"/>
        </a:p>
      </dgm:t>
    </dgm:pt>
    <dgm:pt modelId="{A3AD52F2-B8AE-4235-89FE-B21D8CB806DB}" type="sibTrans" cxnId="{CF3C641A-09A5-4491-A3EC-12E4D6525922}">
      <dgm:prSet/>
      <dgm:spPr/>
      <dgm:t>
        <a:bodyPr/>
        <a:lstStyle/>
        <a:p>
          <a:endParaRPr lang="en-US"/>
        </a:p>
      </dgm:t>
    </dgm:pt>
    <dgm:pt modelId="{90263AD4-0BF8-4330-B353-E7E5E70B43F9}">
      <dgm:prSet/>
      <dgm:spPr/>
      <dgm:t>
        <a:bodyPr/>
        <a:lstStyle/>
        <a:p>
          <a:r>
            <a:rPr lang="en-US"/>
            <a:t>Depression during pregnancy</a:t>
          </a:r>
        </a:p>
      </dgm:t>
    </dgm:pt>
    <dgm:pt modelId="{29113CE8-7B42-47EC-B96F-DD1DDEAD57B2}" type="parTrans" cxnId="{F744CF41-C297-4002-8BE8-4345114949D0}">
      <dgm:prSet/>
      <dgm:spPr/>
      <dgm:t>
        <a:bodyPr/>
        <a:lstStyle/>
        <a:p>
          <a:endParaRPr lang="en-US"/>
        </a:p>
      </dgm:t>
    </dgm:pt>
    <dgm:pt modelId="{F9802C54-B9E4-4088-BFC4-F2BED09A60AD}" type="sibTrans" cxnId="{F744CF41-C297-4002-8BE8-4345114949D0}">
      <dgm:prSet/>
      <dgm:spPr/>
      <dgm:t>
        <a:bodyPr/>
        <a:lstStyle/>
        <a:p>
          <a:endParaRPr lang="en-US"/>
        </a:p>
      </dgm:t>
    </dgm:pt>
    <dgm:pt modelId="{89E54049-1634-4464-9908-F84A16B8EF9A}">
      <dgm:prSet/>
      <dgm:spPr/>
      <dgm:t>
        <a:bodyPr/>
        <a:lstStyle/>
        <a:p>
          <a:r>
            <a:rPr lang="en-US"/>
            <a:t>History of depression or bipolar disorder</a:t>
          </a:r>
        </a:p>
      </dgm:t>
    </dgm:pt>
    <dgm:pt modelId="{FDE71709-EB11-4595-A657-ACC26D78F7B5}" type="parTrans" cxnId="{D978786B-5691-4E96-9B9D-0C643D9EF628}">
      <dgm:prSet/>
      <dgm:spPr/>
      <dgm:t>
        <a:bodyPr/>
        <a:lstStyle/>
        <a:p>
          <a:endParaRPr lang="en-US"/>
        </a:p>
      </dgm:t>
    </dgm:pt>
    <dgm:pt modelId="{91DC88BF-351E-4437-8A70-31F1F2D2F8C1}" type="sibTrans" cxnId="{D978786B-5691-4E96-9B9D-0C643D9EF628}">
      <dgm:prSet/>
      <dgm:spPr/>
      <dgm:t>
        <a:bodyPr/>
        <a:lstStyle/>
        <a:p>
          <a:endParaRPr lang="en-US"/>
        </a:p>
      </dgm:t>
    </dgm:pt>
    <dgm:pt modelId="{0F55077D-19E3-4B72-8BE0-CFAE26761D44}">
      <dgm:prSet/>
      <dgm:spPr/>
      <dgm:t>
        <a:bodyPr/>
        <a:lstStyle/>
        <a:p>
          <a:r>
            <a:rPr lang="en-US"/>
            <a:t>Recent stressful life events</a:t>
          </a:r>
        </a:p>
      </dgm:t>
    </dgm:pt>
    <dgm:pt modelId="{37509EBE-A48D-458F-B735-DE577132780D}" type="parTrans" cxnId="{2F734ACD-FE6E-4335-ABB0-DA27FED0D258}">
      <dgm:prSet/>
      <dgm:spPr/>
      <dgm:t>
        <a:bodyPr/>
        <a:lstStyle/>
        <a:p>
          <a:endParaRPr lang="en-US"/>
        </a:p>
      </dgm:t>
    </dgm:pt>
    <dgm:pt modelId="{FF85CB4E-2C89-4A36-A6ED-F9FA9E19B441}" type="sibTrans" cxnId="{2F734ACD-FE6E-4335-ABB0-DA27FED0D258}">
      <dgm:prSet/>
      <dgm:spPr/>
      <dgm:t>
        <a:bodyPr/>
        <a:lstStyle/>
        <a:p>
          <a:endParaRPr lang="en-US"/>
        </a:p>
      </dgm:t>
    </dgm:pt>
    <dgm:pt modelId="{13E9F532-CB26-432C-B438-7A4D16546032}">
      <dgm:prSet/>
      <dgm:spPr/>
      <dgm:t>
        <a:bodyPr/>
        <a:lstStyle/>
        <a:p>
          <a:r>
            <a:rPr lang="en-US"/>
            <a:t>Inadequate social supports</a:t>
          </a:r>
        </a:p>
      </dgm:t>
    </dgm:pt>
    <dgm:pt modelId="{60BF9160-D5AE-4E29-B6C3-DEAB9C29C814}" type="parTrans" cxnId="{193C66AE-61DB-4E98-A9C7-1FC77750F666}">
      <dgm:prSet/>
      <dgm:spPr/>
      <dgm:t>
        <a:bodyPr/>
        <a:lstStyle/>
        <a:p>
          <a:endParaRPr lang="en-US"/>
        </a:p>
      </dgm:t>
    </dgm:pt>
    <dgm:pt modelId="{53BB19AB-A94D-4502-801A-D6D6DCE3C61E}" type="sibTrans" cxnId="{193C66AE-61DB-4E98-A9C7-1FC77750F666}">
      <dgm:prSet/>
      <dgm:spPr/>
      <dgm:t>
        <a:bodyPr/>
        <a:lstStyle/>
        <a:p>
          <a:endParaRPr lang="en-US"/>
        </a:p>
      </dgm:t>
    </dgm:pt>
    <dgm:pt modelId="{D0CFB04E-860D-440B-814A-0D8F0D6D71CD}">
      <dgm:prSet/>
      <dgm:spPr/>
      <dgm:t>
        <a:bodyPr/>
        <a:lstStyle/>
        <a:p>
          <a:r>
            <a:rPr lang="en-US"/>
            <a:t>Marital problem</a:t>
          </a:r>
        </a:p>
      </dgm:t>
    </dgm:pt>
    <dgm:pt modelId="{F8B9A668-9E5A-4B60-8E95-76E74735613D}" type="parTrans" cxnId="{CD716D61-E48D-4EE3-8152-B9A69EF3BA90}">
      <dgm:prSet/>
      <dgm:spPr/>
      <dgm:t>
        <a:bodyPr/>
        <a:lstStyle/>
        <a:p>
          <a:endParaRPr lang="en-US"/>
        </a:p>
      </dgm:t>
    </dgm:pt>
    <dgm:pt modelId="{F7652C1A-E579-4E54-9ECA-29359DF183CA}" type="sibTrans" cxnId="{CD716D61-E48D-4EE3-8152-B9A69EF3BA90}">
      <dgm:prSet/>
      <dgm:spPr/>
      <dgm:t>
        <a:bodyPr/>
        <a:lstStyle/>
        <a:p>
          <a:endParaRPr lang="en-US"/>
        </a:p>
      </dgm:t>
    </dgm:pt>
    <dgm:pt modelId="{C6F3BA26-BA7A-4A95-88FF-A7B5FB35FE64}" type="pres">
      <dgm:prSet presAssocID="{6A180F57-CD26-4776-A1A1-75FC4211B80C}" presName="diagram" presStyleCnt="0">
        <dgm:presLayoutVars>
          <dgm:dir/>
          <dgm:resizeHandles val="exact"/>
        </dgm:presLayoutVars>
      </dgm:prSet>
      <dgm:spPr/>
    </dgm:pt>
    <dgm:pt modelId="{3B396C04-5AF9-41EB-B60F-F471494DDCD7}" type="pres">
      <dgm:prSet presAssocID="{75C5391B-59AE-491F-B5FA-361E720FF3D6}" presName="node" presStyleLbl="node1" presStyleIdx="0" presStyleCnt="6">
        <dgm:presLayoutVars>
          <dgm:bulletEnabled val="1"/>
        </dgm:presLayoutVars>
      </dgm:prSet>
      <dgm:spPr/>
    </dgm:pt>
    <dgm:pt modelId="{C3F36013-64A2-41BA-8DF9-F761335B5161}" type="pres">
      <dgm:prSet presAssocID="{A3AD52F2-B8AE-4235-89FE-B21D8CB806DB}" presName="sibTrans" presStyleCnt="0"/>
      <dgm:spPr/>
    </dgm:pt>
    <dgm:pt modelId="{6F178712-FFDF-4CF2-A913-C9E23E2D3753}" type="pres">
      <dgm:prSet presAssocID="{90263AD4-0BF8-4330-B353-E7E5E70B43F9}" presName="node" presStyleLbl="node1" presStyleIdx="1" presStyleCnt="6">
        <dgm:presLayoutVars>
          <dgm:bulletEnabled val="1"/>
        </dgm:presLayoutVars>
      </dgm:prSet>
      <dgm:spPr/>
    </dgm:pt>
    <dgm:pt modelId="{3902E839-6F52-4B48-8A49-7F594C613950}" type="pres">
      <dgm:prSet presAssocID="{F9802C54-B9E4-4088-BFC4-F2BED09A60AD}" presName="sibTrans" presStyleCnt="0"/>
      <dgm:spPr/>
    </dgm:pt>
    <dgm:pt modelId="{FB3C776E-0EBD-4B62-B9EB-FE4BE10E67E3}" type="pres">
      <dgm:prSet presAssocID="{89E54049-1634-4464-9908-F84A16B8EF9A}" presName="node" presStyleLbl="node1" presStyleIdx="2" presStyleCnt="6">
        <dgm:presLayoutVars>
          <dgm:bulletEnabled val="1"/>
        </dgm:presLayoutVars>
      </dgm:prSet>
      <dgm:spPr/>
    </dgm:pt>
    <dgm:pt modelId="{3636A8CF-FBFB-42DB-9250-3FCA1AF396AE}" type="pres">
      <dgm:prSet presAssocID="{91DC88BF-351E-4437-8A70-31F1F2D2F8C1}" presName="sibTrans" presStyleCnt="0"/>
      <dgm:spPr/>
    </dgm:pt>
    <dgm:pt modelId="{948A0DF2-2A32-459F-8C50-D542F34D49D1}" type="pres">
      <dgm:prSet presAssocID="{0F55077D-19E3-4B72-8BE0-CFAE26761D44}" presName="node" presStyleLbl="node1" presStyleIdx="3" presStyleCnt="6">
        <dgm:presLayoutVars>
          <dgm:bulletEnabled val="1"/>
        </dgm:presLayoutVars>
      </dgm:prSet>
      <dgm:spPr/>
    </dgm:pt>
    <dgm:pt modelId="{A13984ED-3116-4F67-8298-2CA68D5D812C}" type="pres">
      <dgm:prSet presAssocID="{FF85CB4E-2C89-4A36-A6ED-F9FA9E19B441}" presName="sibTrans" presStyleCnt="0"/>
      <dgm:spPr/>
    </dgm:pt>
    <dgm:pt modelId="{A4A315F2-0A2A-415F-A2B0-4D4C22ACE05D}" type="pres">
      <dgm:prSet presAssocID="{13E9F532-CB26-432C-B438-7A4D16546032}" presName="node" presStyleLbl="node1" presStyleIdx="4" presStyleCnt="6">
        <dgm:presLayoutVars>
          <dgm:bulletEnabled val="1"/>
        </dgm:presLayoutVars>
      </dgm:prSet>
      <dgm:spPr/>
    </dgm:pt>
    <dgm:pt modelId="{6FB9E9AF-704F-4D97-BBDF-29B201199620}" type="pres">
      <dgm:prSet presAssocID="{53BB19AB-A94D-4502-801A-D6D6DCE3C61E}" presName="sibTrans" presStyleCnt="0"/>
      <dgm:spPr/>
    </dgm:pt>
    <dgm:pt modelId="{DA8D06CF-723E-4E49-9235-B9AB9B968C38}" type="pres">
      <dgm:prSet presAssocID="{D0CFB04E-860D-440B-814A-0D8F0D6D71CD}" presName="node" presStyleLbl="node1" presStyleIdx="5" presStyleCnt="6">
        <dgm:presLayoutVars>
          <dgm:bulletEnabled val="1"/>
        </dgm:presLayoutVars>
      </dgm:prSet>
      <dgm:spPr/>
    </dgm:pt>
  </dgm:ptLst>
  <dgm:cxnLst>
    <dgm:cxn modelId="{DE3D340C-D154-4D16-BBE0-5BE6A09E4142}" type="presOf" srcId="{6A180F57-CD26-4776-A1A1-75FC4211B80C}" destId="{C6F3BA26-BA7A-4A95-88FF-A7B5FB35FE64}" srcOrd="0" destOrd="0" presId="urn:microsoft.com/office/officeart/2005/8/layout/default#1"/>
    <dgm:cxn modelId="{CF3C641A-09A5-4491-A3EC-12E4D6525922}" srcId="{6A180F57-CD26-4776-A1A1-75FC4211B80C}" destId="{75C5391B-59AE-491F-B5FA-361E720FF3D6}" srcOrd="0" destOrd="0" parTransId="{98FEAEC5-A4FB-4188-B119-C0330886577E}" sibTransId="{A3AD52F2-B8AE-4235-89FE-B21D8CB806DB}"/>
    <dgm:cxn modelId="{CD716D61-E48D-4EE3-8152-B9A69EF3BA90}" srcId="{6A180F57-CD26-4776-A1A1-75FC4211B80C}" destId="{D0CFB04E-860D-440B-814A-0D8F0D6D71CD}" srcOrd="5" destOrd="0" parTransId="{F8B9A668-9E5A-4B60-8E95-76E74735613D}" sibTransId="{F7652C1A-E579-4E54-9ECA-29359DF183CA}"/>
    <dgm:cxn modelId="{F744CF41-C297-4002-8BE8-4345114949D0}" srcId="{6A180F57-CD26-4776-A1A1-75FC4211B80C}" destId="{90263AD4-0BF8-4330-B353-E7E5E70B43F9}" srcOrd="1" destOrd="0" parTransId="{29113CE8-7B42-47EC-B96F-DD1DDEAD57B2}" sibTransId="{F9802C54-B9E4-4088-BFC4-F2BED09A60AD}"/>
    <dgm:cxn modelId="{D978786B-5691-4E96-9B9D-0C643D9EF628}" srcId="{6A180F57-CD26-4776-A1A1-75FC4211B80C}" destId="{89E54049-1634-4464-9908-F84A16B8EF9A}" srcOrd="2" destOrd="0" parTransId="{FDE71709-EB11-4595-A657-ACC26D78F7B5}" sibTransId="{91DC88BF-351E-4437-8A70-31F1F2D2F8C1}"/>
    <dgm:cxn modelId="{8560EE4F-C466-4A7E-BA41-7667D1D600F6}" type="presOf" srcId="{90263AD4-0BF8-4330-B353-E7E5E70B43F9}" destId="{6F178712-FFDF-4CF2-A913-C9E23E2D3753}" srcOrd="0" destOrd="0" presId="urn:microsoft.com/office/officeart/2005/8/layout/default#1"/>
    <dgm:cxn modelId="{9CDDB37C-4A36-427A-9792-3CE43624706D}" type="presOf" srcId="{D0CFB04E-860D-440B-814A-0D8F0D6D71CD}" destId="{DA8D06CF-723E-4E49-9235-B9AB9B968C38}" srcOrd="0" destOrd="0" presId="urn:microsoft.com/office/officeart/2005/8/layout/default#1"/>
    <dgm:cxn modelId="{6FD1A58A-5BE5-49D1-91D5-F75700CE8126}" type="presOf" srcId="{89E54049-1634-4464-9908-F84A16B8EF9A}" destId="{FB3C776E-0EBD-4B62-B9EB-FE4BE10E67E3}" srcOrd="0" destOrd="0" presId="urn:microsoft.com/office/officeart/2005/8/layout/default#1"/>
    <dgm:cxn modelId="{193C66AE-61DB-4E98-A9C7-1FC77750F666}" srcId="{6A180F57-CD26-4776-A1A1-75FC4211B80C}" destId="{13E9F532-CB26-432C-B438-7A4D16546032}" srcOrd="4" destOrd="0" parTransId="{60BF9160-D5AE-4E29-B6C3-DEAB9C29C814}" sibTransId="{53BB19AB-A94D-4502-801A-D6D6DCE3C61E}"/>
    <dgm:cxn modelId="{2F734ACD-FE6E-4335-ABB0-DA27FED0D258}" srcId="{6A180F57-CD26-4776-A1A1-75FC4211B80C}" destId="{0F55077D-19E3-4B72-8BE0-CFAE26761D44}" srcOrd="3" destOrd="0" parTransId="{37509EBE-A48D-458F-B735-DE577132780D}" sibTransId="{FF85CB4E-2C89-4A36-A6ED-F9FA9E19B441}"/>
    <dgm:cxn modelId="{D917B4D7-2DB4-4E58-8F05-722349AD5963}" type="presOf" srcId="{75C5391B-59AE-491F-B5FA-361E720FF3D6}" destId="{3B396C04-5AF9-41EB-B60F-F471494DDCD7}" srcOrd="0" destOrd="0" presId="urn:microsoft.com/office/officeart/2005/8/layout/default#1"/>
    <dgm:cxn modelId="{4DB9C0DB-7E18-45B9-9986-34CBF0B35EFF}" type="presOf" srcId="{13E9F532-CB26-432C-B438-7A4D16546032}" destId="{A4A315F2-0A2A-415F-A2B0-4D4C22ACE05D}" srcOrd="0" destOrd="0" presId="urn:microsoft.com/office/officeart/2005/8/layout/default#1"/>
    <dgm:cxn modelId="{84DE25E7-4D69-415E-BB09-0B548C6DBABF}" type="presOf" srcId="{0F55077D-19E3-4B72-8BE0-CFAE26761D44}" destId="{948A0DF2-2A32-459F-8C50-D542F34D49D1}" srcOrd="0" destOrd="0" presId="urn:microsoft.com/office/officeart/2005/8/layout/default#1"/>
    <dgm:cxn modelId="{4C01BFA3-68D6-452D-9A7E-57E17A7DE00B}" type="presParOf" srcId="{C6F3BA26-BA7A-4A95-88FF-A7B5FB35FE64}" destId="{3B396C04-5AF9-41EB-B60F-F471494DDCD7}" srcOrd="0" destOrd="0" presId="urn:microsoft.com/office/officeart/2005/8/layout/default#1"/>
    <dgm:cxn modelId="{4C70D048-4434-46A1-A4B7-79613FB51147}" type="presParOf" srcId="{C6F3BA26-BA7A-4A95-88FF-A7B5FB35FE64}" destId="{C3F36013-64A2-41BA-8DF9-F761335B5161}" srcOrd="1" destOrd="0" presId="urn:microsoft.com/office/officeart/2005/8/layout/default#1"/>
    <dgm:cxn modelId="{03B91CA3-E7D6-4C2D-AB05-788D6D1229C2}" type="presParOf" srcId="{C6F3BA26-BA7A-4A95-88FF-A7B5FB35FE64}" destId="{6F178712-FFDF-4CF2-A913-C9E23E2D3753}" srcOrd="2" destOrd="0" presId="urn:microsoft.com/office/officeart/2005/8/layout/default#1"/>
    <dgm:cxn modelId="{B8767051-5D48-42DC-9F96-902B246B2438}" type="presParOf" srcId="{C6F3BA26-BA7A-4A95-88FF-A7B5FB35FE64}" destId="{3902E839-6F52-4B48-8A49-7F594C613950}" srcOrd="3" destOrd="0" presId="urn:microsoft.com/office/officeart/2005/8/layout/default#1"/>
    <dgm:cxn modelId="{8C37104D-0E74-4E9D-8F09-9F01F725F191}" type="presParOf" srcId="{C6F3BA26-BA7A-4A95-88FF-A7B5FB35FE64}" destId="{FB3C776E-0EBD-4B62-B9EB-FE4BE10E67E3}" srcOrd="4" destOrd="0" presId="urn:microsoft.com/office/officeart/2005/8/layout/default#1"/>
    <dgm:cxn modelId="{38538E6E-D7B1-4A3E-928C-0A3513DE235A}" type="presParOf" srcId="{C6F3BA26-BA7A-4A95-88FF-A7B5FB35FE64}" destId="{3636A8CF-FBFB-42DB-9250-3FCA1AF396AE}" srcOrd="5" destOrd="0" presId="urn:microsoft.com/office/officeart/2005/8/layout/default#1"/>
    <dgm:cxn modelId="{2256D9CD-3E52-42B1-A3B0-1D4DDA14F5CE}" type="presParOf" srcId="{C6F3BA26-BA7A-4A95-88FF-A7B5FB35FE64}" destId="{948A0DF2-2A32-459F-8C50-D542F34D49D1}" srcOrd="6" destOrd="0" presId="urn:microsoft.com/office/officeart/2005/8/layout/default#1"/>
    <dgm:cxn modelId="{A98DA9E6-8B48-4051-819B-63DDAF75B01C}" type="presParOf" srcId="{C6F3BA26-BA7A-4A95-88FF-A7B5FB35FE64}" destId="{A13984ED-3116-4F67-8298-2CA68D5D812C}" srcOrd="7" destOrd="0" presId="urn:microsoft.com/office/officeart/2005/8/layout/default#1"/>
    <dgm:cxn modelId="{673512D3-E50C-4C80-9E99-D4D151A403A2}" type="presParOf" srcId="{C6F3BA26-BA7A-4A95-88FF-A7B5FB35FE64}" destId="{A4A315F2-0A2A-415F-A2B0-4D4C22ACE05D}" srcOrd="8" destOrd="0" presId="urn:microsoft.com/office/officeart/2005/8/layout/default#1"/>
    <dgm:cxn modelId="{02AE7D44-3280-45A3-AECA-2ECB689AAE9D}" type="presParOf" srcId="{C6F3BA26-BA7A-4A95-88FF-A7B5FB35FE64}" destId="{6FB9E9AF-704F-4D97-BBDF-29B201199620}" srcOrd="9" destOrd="0" presId="urn:microsoft.com/office/officeart/2005/8/layout/default#1"/>
    <dgm:cxn modelId="{6D8DF0B9-068A-45F5-BFD5-4441DEA86B57}" type="presParOf" srcId="{C6F3BA26-BA7A-4A95-88FF-A7B5FB35FE64}" destId="{DA8D06CF-723E-4E49-9235-B9AB9B968C38}"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3811-2E3E-49BB-88E9-BB2916F8EDF0}">
      <dsp:nvSpPr>
        <dsp:cNvPr id="0" name=""/>
        <dsp:cNvSpPr/>
      </dsp:nvSpPr>
      <dsp:spPr>
        <a:xfrm>
          <a:off x="272314" y="-33457"/>
          <a:ext cx="5759099" cy="5759099"/>
        </a:xfrm>
        <a:prstGeom prst="circularArrow">
          <a:avLst>
            <a:gd name="adj1" fmla="val 5544"/>
            <a:gd name="adj2" fmla="val 330680"/>
            <a:gd name="adj3" fmla="val 14774238"/>
            <a:gd name="adj4" fmla="val 1680364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811A3-F899-4610-8997-EFCC276C13EA}">
      <dsp:nvSpPr>
        <dsp:cNvPr id="0" name=""/>
        <dsp:cNvSpPr/>
      </dsp:nvSpPr>
      <dsp:spPr>
        <a:xfrm>
          <a:off x="2421610" y="33441"/>
          <a:ext cx="1460507" cy="7302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Shivering</a:t>
          </a:r>
          <a:endParaRPr lang="en-US" sz="1500" kern="1200"/>
        </a:p>
      </dsp:txBody>
      <dsp:txXfrm>
        <a:off x="2457258" y="69089"/>
        <a:ext cx="1389211" cy="658957"/>
      </dsp:txXfrm>
    </dsp:sp>
    <dsp:sp modelId="{C29400BE-DF4A-4045-895A-5F7B3A3A5CBE}">
      <dsp:nvSpPr>
        <dsp:cNvPr id="0" name=""/>
        <dsp:cNvSpPr/>
      </dsp:nvSpPr>
      <dsp:spPr>
        <a:xfrm>
          <a:off x="4000236" y="608014"/>
          <a:ext cx="1460507" cy="7302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Weight loss </a:t>
          </a:r>
        </a:p>
      </dsp:txBody>
      <dsp:txXfrm>
        <a:off x="4035884" y="643662"/>
        <a:ext cx="1389211" cy="658957"/>
      </dsp:txXfrm>
    </dsp:sp>
    <dsp:sp modelId="{07E05AD3-7C34-488E-BA4A-6D837D9F41C4}">
      <dsp:nvSpPr>
        <dsp:cNvPr id="0" name=""/>
        <dsp:cNvSpPr/>
      </dsp:nvSpPr>
      <dsp:spPr>
        <a:xfrm>
          <a:off x="4840205" y="2062883"/>
          <a:ext cx="1460507" cy="73025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Temperature </a:t>
          </a:r>
        </a:p>
      </dsp:txBody>
      <dsp:txXfrm>
        <a:off x="4875853" y="2098531"/>
        <a:ext cx="1389211" cy="658957"/>
      </dsp:txXfrm>
    </dsp:sp>
    <dsp:sp modelId="{641492C5-C817-4516-85E1-14985E323C73}">
      <dsp:nvSpPr>
        <dsp:cNvPr id="0" name=""/>
        <dsp:cNvSpPr/>
      </dsp:nvSpPr>
      <dsp:spPr>
        <a:xfrm>
          <a:off x="4548487" y="3717300"/>
          <a:ext cx="1460507" cy="7302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Abdominal wall</a:t>
          </a:r>
          <a:endParaRPr lang="en-US" sz="1500" kern="1200"/>
        </a:p>
      </dsp:txBody>
      <dsp:txXfrm>
        <a:off x="4584135" y="3752948"/>
        <a:ext cx="1389211" cy="658957"/>
      </dsp:txXfrm>
    </dsp:sp>
    <dsp:sp modelId="{99B2D001-C274-4688-AF93-71C888FCB862}">
      <dsp:nvSpPr>
        <dsp:cNvPr id="0" name=""/>
        <dsp:cNvSpPr/>
      </dsp:nvSpPr>
      <dsp:spPr>
        <a:xfrm>
          <a:off x="3261580" y="4797143"/>
          <a:ext cx="1460507" cy="7302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CVS </a:t>
          </a:r>
          <a:endParaRPr lang="en-US" sz="1500" kern="1200"/>
        </a:p>
      </dsp:txBody>
      <dsp:txXfrm>
        <a:off x="3297228" y="4832791"/>
        <a:ext cx="1389211" cy="658957"/>
      </dsp:txXfrm>
    </dsp:sp>
    <dsp:sp modelId="{454E6B3A-7B82-4C35-B8E6-F12F821EF15C}">
      <dsp:nvSpPr>
        <dsp:cNvPr id="0" name=""/>
        <dsp:cNvSpPr/>
      </dsp:nvSpPr>
      <dsp:spPr>
        <a:xfrm>
          <a:off x="1581641" y="4797143"/>
          <a:ext cx="1460507" cy="7302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blood </a:t>
          </a:r>
          <a:endParaRPr lang="en-US" sz="1500" kern="1200"/>
        </a:p>
      </dsp:txBody>
      <dsp:txXfrm>
        <a:off x="1617289" y="4832791"/>
        <a:ext cx="1389211" cy="658957"/>
      </dsp:txXfrm>
    </dsp:sp>
    <dsp:sp modelId="{55ECFA55-2721-44C9-A515-B5B2CAF6896A}">
      <dsp:nvSpPr>
        <dsp:cNvPr id="0" name=""/>
        <dsp:cNvSpPr/>
      </dsp:nvSpPr>
      <dsp:spPr>
        <a:xfrm>
          <a:off x="294733" y="3717300"/>
          <a:ext cx="1460507" cy="7302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MY" sz="1500" b="0" i="0" kern="1200" baseline="0"/>
            <a:t>Bowel function </a:t>
          </a:r>
          <a:endParaRPr lang="en-US" sz="1500" kern="1200"/>
        </a:p>
      </dsp:txBody>
      <dsp:txXfrm>
        <a:off x="330381" y="3752948"/>
        <a:ext cx="1389211" cy="658957"/>
      </dsp:txXfrm>
    </dsp:sp>
    <dsp:sp modelId="{10D56D48-4065-4805-80E1-718E0E41B2DD}">
      <dsp:nvSpPr>
        <dsp:cNvPr id="0" name=""/>
        <dsp:cNvSpPr/>
      </dsp:nvSpPr>
      <dsp:spPr>
        <a:xfrm>
          <a:off x="3015" y="2062883"/>
          <a:ext cx="1460507" cy="73025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MY" sz="1500" b="0" i="0" kern="1200" baseline="0"/>
            <a:t>urinary system</a:t>
          </a:r>
          <a:r>
            <a:rPr lang="en-US" sz="1500" b="0" i="0" kern="1200" baseline="0"/>
            <a:t>  </a:t>
          </a:r>
          <a:endParaRPr lang="en-US" sz="1500" kern="1200"/>
        </a:p>
      </dsp:txBody>
      <dsp:txXfrm>
        <a:off x="38663" y="2098531"/>
        <a:ext cx="1389211" cy="658957"/>
      </dsp:txXfrm>
    </dsp:sp>
    <dsp:sp modelId="{D5E88104-A4C1-4CD9-86D6-6A00449E9467}">
      <dsp:nvSpPr>
        <dsp:cNvPr id="0" name=""/>
        <dsp:cNvSpPr/>
      </dsp:nvSpPr>
      <dsp:spPr>
        <a:xfrm>
          <a:off x="842984" y="608014"/>
          <a:ext cx="1460507" cy="7302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a:t>Integumentary system</a:t>
          </a:r>
          <a:endParaRPr lang="en-US" sz="1500" kern="1200"/>
        </a:p>
      </dsp:txBody>
      <dsp:txXfrm>
        <a:off x="878632" y="643662"/>
        <a:ext cx="1389211" cy="658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C5E2F-B704-4A7C-9389-19B3FC63F03E}">
      <dsp:nvSpPr>
        <dsp:cNvPr id="0" name=""/>
        <dsp:cNvSpPr/>
      </dsp:nvSpPr>
      <dsp:spPr>
        <a:xfrm>
          <a:off x="637866" y="102217"/>
          <a:ext cx="1510523" cy="14453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60E6321-0277-4034-84FC-229E7FA40F80}">
      <dsp:nvSpPr>
        <dsp:cNvPr id="0" name=""/>
        <dsp:cNvSpPr/>
      </dsp:nvSpPr>
      <dsp:spPr>
        <a:xfrm>
          <a:off x="637866" y="1742351"/>
          <a:ext cx="4315781" cy="61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MY" sz="2400" b="1" u="sng" kern="1200" dirty="0">
              <a:latin typeface="Times New Roman" pitchFamily="18" charset="0"/>
              <a:cs typeface="Times New Roman" pitchFamily="18" charset="0"/>
            </a:rPr>
            <a:t>Weight loss</a:t>
          </a:r>
          <a:endParaRPr lang="en-US" sz="2400" kern="1200" dirty="0">
            <a:latin typeface="Times New Roman" pitchFamily="18" charset="0"/>
            <a:cs typeface="Times New Roman" pitchFamily="18" charset="0"/>
          </a:endParaRPr>
        </a:p>
      </dsp:txBody>
      <dsp:txXfrm>
        <a:off x="637866" y="1742351"/>
        <a:ext cx="4315781" cy="619418"/>
      </dsp:txXfrm>
    </dsp:sp>
    <dsp:sp modelId="{4F159F22-E896-47C5-B0A6-B6288D9BF913}">
      <dsp:nvSpPr>
        <dsp:cNvPr id="0" name=""/>
        <dsp:cNvSpPr/>
      </dsp:nvSpPr>
      <dsp:spPr>
        <a:xfrm>
          <a:off x="637866" y="2452386"/>
          <a:ext cx="4315781" cy="2180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Times New Roman" pitchFamily="18" charset="0"/>
              <a:cs typeface="Times New Roman" pitchFamily="18" charset="0"/>
            </a:rPr>
            <a:t>Uterine evacuation &amp; normal blood loss: 5-6 kg. </a:t>
          </a:r>
        </a:p>
        <a:p>
          <a:pPr marL="0" lvl="0" indent="0" algn="l" defTabSz="1066800">
            <a:lnSpc>
              <a:spcPct val="100000"/>
            </a:lnSpc>
            <a:spcBef>
              <a:spcPct val="0"/>
            </a:spcBef>
            <a:spcAft>
              <a:spcPct val="35000"/>
            </a:spcAft>
            <a:buNone/>
          </a:pPr>
          <a:r>
            <a:rPr lang="en-US" sz="2400" kern="1200" dirty="0">
              <a:latin typeface="Times New Roman" pitchFamily="18" charset="0"/>
              <a:cs typeface="Times New Roman" pitchFamily="18" charset="0"/>
            </a:rPr>
            <a:t>Loss of plasma </a:t>
          </a:r>
          <a:r>
            <a:rPr lang="en-US" sz="2400" kern="1200" dirty="0" err="1">
              <a:latin typeface="Times New Roman" pitchFamily="18" charset="0"/>
              <a:cs typeface="Times New Roman" pitchFamily="18" charset="0"/>
            </a:rPr>
            <a:t>volme</a:t>
          </a:r>
          <a:r>
            <a:rPr lang="en-US" sz="2400" kern="1200" dirty="0">
              <a:latin typeface="Times New Roman" pitchFamily="18" charset="0"/>
              <a:cs typeface="Times New Roman" pitchFamily="18" charset="0"/>
            </a:rPr>
            <a:t> and diuresis of extracellular fluid: 2-3 kg. </a:t>
          </a:r>
          <a:br>
            <a:rPr lang="en-US" sz="2400" kern="1200" dirty="0">
              <a:latin typeface="Times New Roman" pitchFamily="18" charset="0"/>
              <a:cs typeface="Times New Roman" pitchFamily="18" charset="0"/>
            </a:rPr>
          </a:br>
          <a:r>
            <a:rPr lang="en-US" sz="2400" kern="1200" dirty="0">
              <a:latin typeface="Times New Roman" pitchFamily="18" charset="0"/>
              <a:cs typeface="Times New Roman" pitchFamily="18" charset="0"/>
            </a:rPr>
            <a:t>  </a:t>
          </a:r>
        </a:p>
      </dsp:txBody>
      <dsp:txXfrm>
        <a:off x="637866" y="2452386"/>
        <a:ext cx="4315781" cy="2180641"/>
      </dsp:txXfrm>
    </dsp:sp>
    <dsp:sp modelId="{FB74AB9D-B73D-426E-932B-E8BEF30C6679}">
      <dsp:nvSpPr>
        <dsp:cNvPr id="0" name=""/>
        <dsp:cNvSpPr/>
      </dsp:nvSpPr>
      <dsp:spPr>
        <a:xfrm>
          <a:off x="5708909" y="102217"/>
          <a:ext cx="1510523" cy="1445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47AF637-7687-4079-A7C2-8CF96511566D}">
      <dsp:nvSpPr>
        <dsp:cNvPr id="0" name=""/>
        <dsp:cNvSpPr/>
      </dsp:nvSpPr>
      <dsp:spPr>
        <a:xfrm>
          <a:off x="5708909" y="1742351"/>
          <a:ext cx="4315781" cy="61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MY" sz="3600" b="1" i="1" u="sng" kern="1200">
              <a:latin typeface="Times New Roman" pitchFamily="18" charset="0"/>
              <a:cs typeface="Times New Roman" pitchFamily="18" charset="0"/>
            </a:rPr>
            <a:t>Temperature</a:t>
          </a:r>
          <a:endParaRPr lang="en-US" sz="3600" kern="1200">
            <a:latin typeface="Times New Roman" pitchFamily="18" charset="0"/>
            <a:cs typeface="Times New Roman" pitchFamily="18" charset="0"/>
          </a:endParaRPr>
        </a:p>
      </dsp:txBody>
      <dsp:txXfrm>
        <a:off x="5708909" y="1742351"/>
        <a:ext cx="4315781" cy="619418"/>
      </dsp:txXfrm>
    </dsp:sp>
    <dsp:sp modelId="{81DB0F74-61D1-4B50-A528-0FA89B80042F}">
      <dsp:nvSpPr>
        <dsp:cNvPr id="0" name=""/>
        <dsp:cNvSpPr/>
      </dsp:nvSpPr>
      <dsp:spPr>
        <a:xfrm>
          <a:off x="5708909" y="2452386"/>
          <a:ext cx="4315781" cy="2180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MY" sz="2400" kern="1200" dirty="0">
              <a:latin typeface="Times New Roman" pitchFamily="18" charset="0"/>
              <a:cs typeface="Times New Roman" pitchFamily="18" charset="0"/>
            </a:rPr>
            <a:t>A reactionary increase may occur following difficult delivery, but does not exceed 38°C and drops within 24 hours.</a:t>
          </a:r>
          <a:r>
            <a:rPr lang="en-US" sz="2400" b="1" kern="1200" dirty="0">
              <a:latin typeface="Times New Roman" pitchFamily="18" charset="0"/>
              <a:cs typeface="Times New Roman" pitchFamily="18" charset="0"/>
            </a:rPr>
            <a:t> This rise in temperature is due to the absorption of waste products of muscular contractions of labor.</a:t>
          </a:r>
          <a:endParaRPr lang="en-US" sz="2400" kern="1200" dirty="0">
            <a:latin typeface="Times New Roman" pitchFamily="18" charset="0"/>
            <a:cs typeface="Times New Roman" pitchFamily="18" charset="0"/>
          </a:endParaRPr>
        </a:p>
      </dsp:txBody>
      <dsp:txXfrm>
        <a:off x="5708909" y="2452386"/>
        <a:ext cx="4315781" cy="2180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BAA38-A4C7-4D4C-B810-4454B14F8D19}">
      <dsp:nvSpPr>
        <dsp:cNvPr id="0" name=""/>
        <dsp:cNvSpPr/>
      </dsp:nvSpPr>
      <dsp:spPr>
        <a:xfrm>
          <a:off x="1166322" y="459431"/>
          <a:ext cx="4917171" cy="4917171"/>
        </a:xfrm>
        <a:prstGeom prst="pie">
          <a:avLst>
            <a:gd name="adj1" fmla="val 16200000"/>
            <a:gd name="adj2" fmla="val 19285716"/>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solidFill>
                <a:sysClr val="window" lastClr="FFFFFF"/>
              </a:solidFill>
              <a:latin typeface="Calibri"/>
              <a:ea typeface="+mn-ea"/>
              <a:cs typeface="+mn-cs"/>
            </a:rPr>
            <a:t>Uterine involution </a:t>
          </a:r>
          <a:endParaRPr lang="en-US" sz="1100" kern="1200">
            <a:solidFill>
              <a:sysClr val="window" lastClr="FFFFFF"/>
            </a:solidFill>
            <a:latin typeface="Calibri"/>
            <a:ea typeface="+mn-ea"/>
            <a:cs typeface="+mn-cs"/>
          </a:endParaRPr>
        </a:p>
      </dsp:txBody>
      <dsp:txXfrm>
        <a:off x="3921046" y="1053187"/>
        <a:ext cx="827849" cy="662280"/>
      </dsp:txXfrm>
    </dsp:sp>
    <dsp:sp modelId="{90BE5376-91C9-4A79-9937-2BA771126860}">
      <dsp:nvSpPr>
        <dsp:cNvPr id="0" name=""/>
        <dsp:cNvSpPr/>
      </dsp:nvSpPr>
      <dsp:spPr>
        <a:xfrm>
          <a:off x="1229543" y="538457"/>
          <a:ext cx="4917171" cy="4917171"/>
        </a:xfrm>
        <a:prstGeom prst="pie">
          <a:avLst>
            <a:gd name="adj1" fmla="val 19285716"/>
            <a:gd name="adj2" fmla="val 771428"/>
          </a:avLst>
        </a:prstGeom>
        <a:solidFill>
          <a:srgbClr val="5B9BD5">
            <a:hueOff val="-1126424"/>
            <a:satOff val="-2903"/>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solidFill>
                <a:sysClr val="window" lastClr="FFFFFF"/>
              </a:solidFill>
              <a:latin typeface="Calibri"/>
              <a:ea typeface="+mn-ea"/>
              <a:cs typeface="+mn-cs"/>
            </a:rPr>
            <a:t>Lochia </a:t>
          </a:r>
          <a:endParaRPr lang="en-US" sz="1100" kern="1200">
            <a:solidFill>
              <a:sysClr val="window" lastClr="FFFFFF"/>
            </a:solidFill>
            <a:latin typeface="Calibri"/>
            <a:ea typeface="+mn-ea"/>
            <a:cs typeface="+mn-cs"/>
          </a:endParaRPr>
        </a:p>
      </dsp:txBody>
      <dsp:txXfrm>
        <a:off x="4766293" y="2440948"/>
        <a:ext cx="952026" cy="579494"/>
      </dsp:txXfrm>
    </dsp:sp>
    <dsp:sp modelId="{61531CC6-BE71-45E5-A0CA-E8803C930900}">
      <dsp:nvSpPr>
        <dsp:cNvPr id="0" name=""/>
        <dsp:cNvSpPr/>
      </dsp:nvSpPr>
      <dsp:spPr>
        <a:xfrm>
          <a:off x="1206713" y="637971"/>
          <a:ext cx="4917171" cy="4917171"/>
        </a:xfrm>
        <a:prstGeom prst="pie">
          <a:avLst>
            <a:gd name="adj1" fmla="val 771428"/>
            <a:gd name="adj2" fmla="val 3857143"/>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solidFill>
                <a:sysClr val="window" lastClr="FFFFFF"/>
              </a:solidFill>
              <a:latin typeface="Calibri"/>
              <a:ea typeface="+mn-ea"/>
              <a:cs typeface="+mn-cs"/>
            </a:rPr>
            <a:t>After pain </a:t>
          </a:r>
          <a:endParaRPr lang="en-US" sz="1100" kern="1200">
            <a:solidFill>
              <a:sysClr val="window" lastClr="FFFFFF"/>
            </a:solidFill>
            <a:latin typeface="Calibri"/>
            <a:ea typeface="+mn-ea"/>
            <a:cs typeface="+mn-cs"/>
          </a:endParaRPr>
        </a:p>
      </dsp:txBody>
      <dsp:txXfrm>
        <a:off x="4535692" y="3683100"/>
        <a:ext cx="827849" cy="641583"/>
      </dsp:txXfrm>
    </dsp:sp>
    <dsp:sp modelId="{122B0C92-4805-466F-BAC1-8088FF926BFC}">
      <dsp:nvSpPr>
        <dsp:cNvPr id="0" name=""/>
        <dsp:cNvSpPr/>
      </dsp:nvSpPr>
      <dsp:spPr>
        <a:xfrm>
          <a:off x="1115394" y="681874"/>
          <a:ext cx="4917171" cy="4917171"/>
        </a:xfrm>
        <a:prstGeom prst="pie">
          <a:avLst>
            <a:gd name="adj1" fmla="val 3857226"/>
            <a:gd name="adj2" fmla="val 6942858"/>
          </a:avLst>
        </a:prstGeom>
        <a:solidFill>
          <a:srgbClr val="5B9BD5">
            <a:hueOff val="-3379271"/>
            <a:satOff val="-8710"/>
            <a:lumOff val="-5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solidFill>
                <a:sysClr val="window" lastClr="FFFFFF"/>
              </a:solidFill>
              <a:latin typeface="Calibri"/>
              <a:ea typeface="+mn-ea"/>
              <a:cs typeface="+mn-cs"/>
            </a:rPr>
            <a:t>Cervix</a:t>
          </a:r>
          <a:endParaRPr lang="en-US" sz="1100" kern="1200">
            <a:solidFill>
              <a:sysClr val="window" lastClr="FFFFFF"/>
            </a:solidFill>
            <a:latin typeface="Calibri"/>
            <a:ea typeface="+mn-ea"/>
            <a:cs typeface="+mn-cs"/>
          </a:endParaRPr>
        </a:p>
      </dsp:txBody>
      <dsp:txXfrm>
        <a:off x="3170404" y="4665383"/>
        <a:ext cx="807152" cy="579494"/>
      </dsp:txXfrm>
    </dsp:sp>
    <dsp:sp modelId="{26F1195B-2F62-4809-B7AB-D48017EA55FF}">
      <dsp:nvSpPr>
        <dsp:cNvPr id="0" name=""/>
        <dsp:cNvSpPr/>
      </dsp:nvSpPr>
      <dsp:spPr>
        <a:xfrm>
          <a:off x="1024075" y="637971"/>
          <a:ext cx="4917171" cy="4917171"/>
        </a:xfrm>
        <a:prstGeom prst="pie">
          <a:avLst>
            <a:gd name="adj1" fmla="val 6942858"/>
            <a:gd name="adj2" fmla="val 10028574"/>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solidFill>
                <a:sysClr val="window" lastClr="FFFFFF"/>
              </a:solidFill>
              <a:latin typeface="Calibri"/>
              <a:ea typeface="+mn-ea"/>
              <a:cs typeface="+mn-cs"/>
            </a:rPr>
            <a:t>Vagina, hymen, pelvic muscles </a:t>
          </a:r>
          <a:endParaRPr lang="en-US" sz="1100" kern="1200">
            <a:solidFill>
              <a:sysClr val="window" lastClr="FFFFFF"/>
            </a:solidFill>
            <a:latin typeface="Calibri"/>
            <a:ea typeface="+mn-ea"/>
            <a:cs typeface="+mn-cs"/>
          </a:endParaRPr>
        </a:p>
      </dsp:txBody>
      <dsp:txXfrm>
        <a:off x="1784418" y="3683100"/>
        <a:ext cx="827849" cy="641583"/>
      </dsp:txXfrm>
    </dsp:sp>
    <dsp:sp modelId="{D1FB9832-58B4-4ACD-A473-599268A69DE1}">
      <dsp:nvSpPr>
        <dsp:cNvPr id="0" name=""/>
        <dsp:cNvSpPr/>
      </dsp:nvSpPr>
      <dsp:spPr>
        <a:xfrm>
          <a:off x="1001246" y="538457"/>
          <a:ext cx="4917171" cy="4917171"/>
        </a:xfrm>
        <a:prstGeom prst="pie">
          <a:avLst>
            <a:gd name="adj1" fmla="val 10028574"/>
            <a:gd name="adj2" fmla="val 13114284"/>
          </a:avLst>
        </a:prstGeom>
        <a:solidFill>
          <a:srgbClr val="5B9BD5">
            <a:hueOff val="-5632119"/>
            <a:satOff val="-14516"/>
            <a:lumOff val="-9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solidFill>
                <a:sysClr val="window" lastClr="FFFFFF"/>
              </a:solidFill>
              <a:latin typeface="Calibri"/>
              <a:ea typeface="+mn-ea"/>
              <a:cs typeface="+mn-cs"/>
            </a:rPr>
            <a:t>Ovulation + menstruation</a:t>
          </a:r>
          <a:endParaRPr lang="en-US" sz="1100" kern="1200">
            <a:solidFill>
              <a:sysClr val="window" lastClr="FFFFFF"/>
            </a:solidFill>
            <a:latin typeface="Calibri"/>
            <a:ea typeface="+mn-ea"/>
            <a:cs typeface="+mn-cs"/>
          </a:endParaRPr>
        </a:p>
      </dsp:txBody>
      <dsp:txXfrm>
        <a:off x="1429641" y="2440948"/>
        <a:ext cx="952026" cy="579494"/>
      </dsp:txXfrm>
    </dsp:sp>
    <dsp:sp modelId="{161D4E84-3FD3-41DC-B5A2-AB3F58002963}">
      <dsp:nvSpPr>
        <dsp:cNvPr id="0" name=""/>
        <dsp:cNvSpPr/>
      </dsp:nvSpPr>
      <dsp:spPr>
        <a:xfrm>
          <a:off x="747161" y="254729"/>
          <a:ext cx="5551781" cy="5326574"/>
        </a:xfrm>
        <a:prstGeom prst="pie">
          <a:avLst>
            <a:gd name="adj1" fmla="val 13114284"/>
            <a:gd name="adj2" fmla="val 1620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solidFill>
                <a:sysClr val="window" lastClr="FFFFFF"/>
              </a:solidFill>
              <a:latin typeface="Calibri"/>
              <a:ea typeface="+mn-ea"/>
              <a:cs typeface="+mn-cs"/>
            </a:rPr>
            <a:t>HCG , hot flashes</a:t>
          </a:r>
          <a:endParaRPr lang="en-US" sz="1100" kern="1200">
            <a:solidFill>
              <a:sysClr val="window" lastClr="FFFFFF"/>
            </a:solidFill>
            <a:latin typeface="Calibri"/>
            <a:ea typeface="+mn-ea"/>
            <a:cs typeface="+mn-cs"/>
          </a:endParaRPr>
        </a:p>
      </dsp:txBody>
      <dsp:txXfrm>
        <a:off x="2254003" y="897922"/>
        <a:ext cx="934690" cy="717419"/>
      </dsp:txXfrm>
    </dsp:sp>
    <dsp:sp modelId="{44238854-08F6-4B85-9388-F5F284286CA9}">
      <dsp:nvSpPr>
        <dsp:cNvPr id="0" name=""/>
        <dsp:cNvSpPr/>
      </dsp:nvSpPr>
      <dsp:spPr>
        <a:xfrm>
          <a:off x="861681" y="155034"/>
          <a:ext cx="5525963" cy="5525963"/>
        </a:xfrm>
        <a:prstGeom prst="circularArrow">
          <a:avLst>
            <a:gd name="adj1" fmla="val 5085"/>
            <a:gd name="adj2" fmla="val 327528"/>
            <a:gd name="adj3" fmla="val 18957827"/>
            <a:gd name="adj4" fmla="val 16200343"/>
            <a:gd name="adj5" fmla="val 5932"/>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1478FE2-0BEC-4E72-B76D-8045E91F2683}">
      <dsp:nvSpPr>
        <dsp:cNvPr id="0" name=""/>
        <dsp:cNvSpPr/>
      </dsp:nvSpPr>
      <dsp:spPr>
        <a:xfrm>
          <a:off x="925299" y="234410"/>
          <a:ext cx="5525963" cy="5525963"/>
        </a:xfrm>
        <a:prstGeom prst="circularArrow">
          <a:avLst>
            <a:gd name="adj1" fmla="val 5085"/>
            <a:gd name="adj2" fmla="val 327528"/>
            <a:gd name="adj3" fmla="val 443744"/>
            <a:gd name="adj4" fmla="val 19285776"/>
            <a:gd name="adj5" fmla="val 5932"/>
          </a:avLst>
        </a:prstGeom>
        <a:solidFill>
          <a:srgbClr val="5B9BD5">
            <a:hueOff val="-1126424"/>
            <a:satOff val="-2903"/>
            <a:lumOff val="-1961"/>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C2EF82B-0F87-48E9-AD2B-8D0ADA534A4A}">
      <dsp:nvSpPr>
        <dsp:cNvPr id="0" name=""/>
        <dsp:cNvSpPr/>
      </dsp:nvSpPr>
      <dsp:spPr>
        <a:xfrm>
          <a:off x="902388" y="333694"/>
          <a:ext cx="5525963" cy="5525963"/>
        </a:xfrm>
        <a:prstGeom prst="circularArrow">
          <a:avLst>
            <a:gd name="adj1" fmla="val 5085"/>
            <a:gd name="adj2" fmla="val 327528"/>
            <a:gd name="adj3" fmla="val 3529100"/>
            <a:gd name="adj4" fmla="val 770764"/>
            <a:gd name="adj5" fmla="val 5932"/>
          </a:avLst>
        </a:prstGeom>
        <a:solidFill>
          <a:srgbClr val="5B9BD5">
            <a:hueOff val="-2252848"/>
            <a:satOff val="-5806"/>
            <a:lumOff val="-3922"/>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86315B0-BC9A-41F6-919B-ADD30340A1B5}">
      <dsp:nvSpPr>
        <dsp:cNvPr id="0" name=""/>
        <dsp:cNvSpPr/>
      </dsp:nvSpPr>
      <dsp:spPr>
        <a:xfrm>
          <a:off x="810998" y="377349"/>
          <a:ext cx="5525963" cy="5525963"/>
        </a:xfrm>
        <a:prstGeom prst="circularArrow">
          <a:avLst>
            <a:gd name="adj1" fmla="val 5085"/>
            <a:gd name="adj2" fmla="val 327528"/>
            <a:gd name="adj3" fmla="val 6615046"/>
            <a:gd name="adj4" fmla="val 3857426"/>
            <a:gd name="adj5" fmla="val 5932"/>
          </a:avLst>
        </a:prstGeom>
        <a:solidFill>
          <a:srgbClr val="5B9BD5">
            <a:hueOff val="-3379271"/>
            <a:satOff val="-8710"/>
            <a:lumOff val="-588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CD27B49-9B02-46DD-9B7C-2075C1D2F29F}">
      <dsp:nvSpPr>
        <dsp:cNvPr id="0" name=""/>
        <dsp:cNvSpPr/>
      </dsp:nvSpPr>
      <dsp:spPr>
        <a:xfrm>
          <a:off x="719608" y="333694"/>
          <a:ext cx="5525963" cy="5525963"/>
        </a:xfrm>
        <a:prstGeom prst="circularArrow">
          <a:avLst>
            <a:gd name="adj1" fmla="val 5085"/>
            <a:gd name="adj2" fmla="val 327528"/>
            <a:gd name="adj3" fmla="val 9701707"/>
            <a:gd name="adj4" fmla="val 6943371"/>
            <a:gd name="adj5" fmla="val 5932"/>
          </a:avLst>
        </a:prstGeom>
        <a:solidFill>
          <a:srgbClr val="5B9BD5">
            <a:hueOff val="-4505695"/>
            <a:satOff val="-11613"/>
            <a:lumOff val="-784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05C98A2-A674-4AAA-AB19-B2FA502EBCA7}">
      <dsp:nvSpPr>
        <dsp:cNvPr id="0" name=""/>
        <dsp:cNvSpPr/>
      </dsp:nvSpPr>
      <dsp:spPr>
        <a:xfrm>
          <a:off x="696697" y="234410"/>
          <a:ext cx="5525963" cy="5525963"/>
        </a:xfrm>
        <a:prstGeom prst="circularArrow">
          <a:avLst>
            <a:gd name="adj1" fmla="val 5085"/>
            <a:gd name="adj2" fmla="val 327528"/>
            <a:gd name="adj3" fmla="val 12786695"/>
            <a:gd name="adj4" fmla="val 10028727"/>
            <a:gd name="adj5" fmla="val 5932"/>
          </a:avLst>
        </a:prstGeom>
        <a:solidFill>
          <a:srgbClr val="5B9BD5">
            <a:hueOff val="-5632119"/>
            <a:satOff val="-14516"/>
            <a:lumOff val="-9804"/>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C242D19-4E54-4104-96FA-00ABC32F0FEB}">
      <dsp:nvSpPr>
        <dsp:cNvPr id="0" name=""/>
        <dsp:cNvSpPr/>
      </dsp:nvSpPr>
      <dsp:spPr>
        <a:xfrm>
          <a:off x="757992" y="153536"/>
          <a:ext cx="5525963" cy="5525963"/>
        </a:xfrm>
        <a:prstGeom prst="circularArrow">
          <a:avLst>
            <a:gd name="adj1" fmla="val 5085"/>
            <a:gd name="adj2" fmla="val 327528"/>
            <a:gd name="adj3" fmla="val 15872129"/>
            <a:gd name="adj4" fmla="val 13114645"/>
            <a:gd name="adj5" fmla="val 5932"/>
          </a:avLst>
        </a:prstGeom>
        <a:solidFill>
          <a:srgbClr val="5B9BD5">
            <a:hueOff val="-6758543"/>
            <a:satOff val="-17419"/>
            <a:lumOff val="-11765"/>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D5496-75DD-40EF-9C1A-489FA14261DC}">
      <dsp:nvSpPr>
        <dsp:cNvPr id="0" name=""/>
        <dsp:cNvSpPr/>
      </dsp:nvSpPr>
      <dsp:spPr>
        <a:xfrm>
          <a:off x="0" y="0"/>
          <a:ext cx="99974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9DDB8-83BB-48C1-ACE3-F4BC74F48DEE}">
      <dsp:nvSpPr>
        <dsp:cNvPr id="0" name=""/>
        <dsp:cNvSpPr/>
      </dsp:nvSpPr>
      <dsp:spPr>
        <a:xfrm>
          <a:off x="0" y="0"/>
          <a:ext cx="1999488" cy="5771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The symptoms of postpartum depression include:</a:t>
          </a:r>
          <a:endParaRPr lang="en-US" sz="2500" kern="1200" dirty="0"/>
        </a:p>
      </dsp:txBody>
      <dsp:txXfrm>
        <a:off x="0" y="0"/>
        <a:ext cx="1999488" cy="5771322"/>
      </dsp:txXfrm>
    </dsp:sp>
    <dsp:sp modelId="{E3CE477A-1E64-4E08-8044-58004F115AE7}">
      <dsp:nvSpPr>
        <dsp:cNvPr id="0" name=""/>
        <dsp:cNvSpPr/>
      </dsp:nvSpPr>
      <dsp:spPr>
        <a:xfrm>
          <a:off x="2149449" y="27334"/>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Depressed or sad mood</a:t>
          </a:r>
          <a:endParaRPr lang="en-US" sz="2500" kern="1200"/>
        </a:p>
      </dsp:txBody>
      <dsp:txXfrm>
        <a:off x="2149449" y="27334"/>
        <a:ext cx="7847990" cy="546697"/>
      </dsp:txXfrm>
    </dsp:sp>
    <dsp:sp modelId="{E7DEFF12-9A9C-4677-A3AC-57ED6F0EE474}">
      <dsp:nvSpPr>
        <dsp:cNvPr id="0" name=""/>
        <dsp:cNvSpPr/>
      </dsp:nvSpPr>
      <dsp:spPr>
        <a:xfrm>
          <a:off x="1999487" y="574032"/>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0BC195-9B9A-4F13-97E8-1C8C7FCE5506}">
      <dsp:nvSpPr>
        <dsp:cNvPr id="0" name=""/>
        <dsp:cNvSpPr/>
      </dsp:nvSpPr>
      <dsp:spPr>
        <a:xfrm>
          <a:off x="2149449" y="601367"/>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Tearfulness</a:t>
          </a:r>
          <a:endParaRPr lang="en-US" sz="2500" kern="1200"/>
        </a:p>
      </dsp:txBody>
      <dsp:txXfrm>
        <a:off x="2149449" y="601367"/>
        <a:ext cx="7847990" cy="546697"/>
      </dsp:txXfrm>
    </dsp:sp>
    <dsp:sp modelId="{289E888C-0254-4CCB-8FC3-D3BB49C70439}">
      <dsp:nvSpPr>
        <dsp:cNvPr id="0" name=""/>
        <dsp:cNvSpPr/>
      </dsp:nvSpPr>
      <dsp:spPr>
        <a:xfrm>
          <a:off x="1999487" y="1148064"/>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A51532-37F0-4135-9FA3-E62833810AC4}">
      <dsp:nvSpPr>
        <dsp:cNvPr id="0" name=""/>
        <dsp:cNvSpPr/>
      </dsp:nvSpPr>
      <dsp:spPr>
        <a:xfrm>
          <a:off x="2149449" y="1175399"/>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Loss of interest in usual activities</a:t>
          </a:r>
          <a:endParaRPr lang="en-US" sz="2500" kern="1200"/>
        </a:p>
      </dsp:txBody>
      <dsp:txXfrm>
        <a:off x="2149449" y="1175399"/>
        <a:ext cx="7847990" cy="546697"/>
      </dsp:txXfrm>
    </dsp:sp>
    <dsp:sp modelId="{C90D5FAC-CD71-4B59-8298-368537BCABB1}">
      <dsp:nvSpPr>
        <dsp:cNvPr id="0" name=""/>
        <dsp:cNvSpPr/>
      </dsp:nvSpPr>
      <dsp:spPr>
        <a:xfrm>
          <a:off x="1999487" y="1722097"/>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EB009F-AB4A-4720-A8AA-477DFBF203B8}">
      <dsp:nvSpPr>
        <dsp:cNvPr id="0" name=""/>
        <dsp:cNvSpPr/>
      </dsp:nvSpPr>
      <dsp:spPr>
        <a:xfrm>
          <a:off x="2149449" y="1749431"/>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Feelings of guilt</a:t>
          </a:r>
          <a:endParaRPr lang="en-US" sz="2500" kern="1200" dirty="0"/>
        </a:p>
      </dsp:txBody>
      <dsp:txXfrm>
        <a:off x="2149449" y="1749431"/>
        <a:ext cx="7847990" cy="546697"/>
      </dsp:txXfrm>
    </dsp:sp>
    <dsp:sp modelId="{BEA1A6DF-4F62-48EE-A027-668205A8003E}">
      <dsp:nvSpPr>
        <dsp:cNvPr id="0" name=""/>
        <dsp:cNvSpPr/>
      </dsp:nvSpPr>
      <dsp:spPr>
        <a:xfrm>
          <a:off x="1999487" y="2296129"/>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5A3408-D3CA-4690-AA44-9D41766DBB50}">
      <dsp:nvSpPr>
        <dsp:cNvPr id="0" name=""/>
        <dsp:cNvSpPr/>
      </dsp:nvSpPr>
      <dsp:spPr>
        <a:xfrm>
          <a:off x="2149449" y="2323464"/>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Feelings of worthlessness or incompetence</a:t>
          </a:r>
          <a:endParaRPr lang="en-US" sz="2500" kern="1200"/>
        </a:p>
      </dsp:txBody>
      <dsp:txXfrm>
        <a:off x="2149449" y="2323464"/>
        <a:ext cx="7847990" cy="546697"/>
      </dsp:txXfrm>
    </dsp:sp>
    <dsp:sp modelId="{C15E7297-898C-4F2C-ADA7-A074123CFEAE}">
      <dsp:nvSpPr>
        <dsp:cNvPr id="0" name=""/>
        <dsp:cNvSpPr/>
      </dsp:nvSpPr>
      <dsp:spPr>
        <a:xfrm>
          <a:off x="1999487" y="2870161"/>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EDDC04-C5C1-4053-AC06-F4E4A07D0CF7}">
      <dsp:nvSpPr>
        <dsp:cNvPr id="0" name=""/>
        <dsp:cNvSpPr/>
      </dsp:nvSpPr>
      <dsp:spPr>
        <a:xfrm>
          <a:off x="2149449" y="2897496"/>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Fatigue</a:t>
          </a:r>
          <a:endParaRPr lang="en-US" sz="2500" kern="1200"/>
        </a:p>
      </dsp:txBody>
      <dsp:txXfrm>
        <a:off x="2149449" y="2897496"/>
        <a:ext cx="7847990" cy="546697"/>
      </dsp:txXfrm>
    </dsp:sp>
    <dsp:sp modelId="{AE7BDCB5-CE47-406B-BA44-9542AE2ECBEA}">
      <dsp:nvSpPr>
        <dsp:cNvPr id="0" name=""/>
        <dsp:cNvSpPr/>
      </dsp:nvSpPr>
      <dsp:spPr>
        <a:xfrm>
          <a:off x="1999487" y="3444194"/>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FDF82-8A75-4021-8F48-F6536AA10EE9}">
      <dsp:nvSpPr>
        <dsp:cNvPr id="0" name=""/>
        <dsp:cNvSpPr/>
      </dsp:nvSpPr>
      <dsp:spPr>
        <a:xfrm>
          <a:off x="2149449" y="3471529"/>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Sleep disturbance</a:t>
          </a:r>
          <a:endParaRPr lang="en-US" sz="2500" kern="1200"/>
        </a:p>
      </dsp:txBody>
      <dsp:txXfrm>
        <a:off x="2149449" y="3471529"/>
        <a:ext cx="7847990" cy="546697"/>
      </dsp:txXfrm>
    </dsp:sp>
    <dsp:sp modelId="{8DCA6492-19DC-47BE-BB9D-A0630E1C2413}">
      <dsp:nvSpPr>
        <dsp:cNvPr id="0" name=""/>
        <dsp:cNvSpPr/>
      </dsp:nvSpPr>
      <dsp:spPr>
        <a:xfrm>
          <a:off x="1999487" y="4018226"/>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233839-ED52-4A76-81B7-8CC09727ADE1}">
      <dsp:nvSpPr>
        <dsp:cNvPr id="0" name=""/>
        <dsp:cNvSpPr/>
      </dsp:nvSpPr>
      <dsp:spPr>
        <a:xfrm>
          <a:off x="2149449" y="4045561"/>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Change in appetite</a:t>
          </a:r>
          <a:endParaRPr lang="en-US" sz="2500" kern="1200"/>
        </a:p>
      </dsp:txBody>
      <dsp:txXfrm>
        <a:off x="2149449" y="4045561"/>
        <a:ext cx="7847990" cy="546697"/>
      </dsp:txXfrm>
    </dsp:sp>
    <dsp:sp modelId="{AFBA7843-11EF-4CD5-B4CF-9EE7669612EC}">
      <dsp:nvSpPr>
        <dsp:cNvPr id="0" name=""/>
        <dsp:cNvSpPr/>
      </dsp:nvSpPr>
      <dsp:spPr>
        <a:xfrm>
          <a:off x="1999487" y="4592258"/>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61BAD0-18C5-4211-9B3F-A3316150AC0F}">
      <dsp:nvSpPr>
        <dsp:cNvPr id="0" name=""/>
        <dsp:cNvSpPr/>
      </dsp:nvSpPr>
      <dsp:spPr>
        <a:xfrm>
          <a:off x="2149449" y="4619593"/>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Poor concentration</a:t>
          </a:r>
          <a:endParaRPr lang="en-US" sz="2500" kern="1200"/>
        </a:p>
      </dsp:txBody>
      <dsp:txXfrm>
        <a:off x="2149449" y="4619593"/>
        <a:ext cx="7847990" cy="546697"/>
      </dsp:txXfrm>
    </dsp:sp>
    <dsp:sp modelId="{029034D2-354E-4002-ABB7-34EDD53D26D2}">
      <dsp:nvSpPr>
        <dsp:cNvPr id="0" name=""/>
        <dsp:cNvSpPr/>
      </dsp:nvSpPr>
      <dsp:spPr>
        <a:xfrm>
          <a:off x="1999487" y="5166291"/>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2F67DF-0750-48EE-AA4F-5AB35AE4C88E}">
      <dsp:nvSpPr>
        <dsp:cNvPr id="0" name=""/>
        <dsp:cNvSpPr/>
      </dsp:nvSpPr>
      <dsp:spPr>
        <a:xfrm>
          <a:off x="2149449" y="5193626"/>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Suicidal thoughts</a:t>
          </a:r>
          <a:endParaRPr lang="en-US" sz="2500" kern="1200"/>
        </a:p>
      </dsp:txBody>
      <dsp:txXfrm>
        <a:off x="2149449" y="5193626"/>
        <a:ext cx="7847990" cy="546697"/>
      </dsp:txXfrm>
    </dsp:sp>
    <dsp:sp modelId="{C685ED2D-A724-4FC9-80DC-335C8686247A}">
      <dsp:nvSpPr>
        <dsp:cNvPr id="0" name=""/>
        <dsp:cNvSpPr/>
      </dsp:nvSpPr>
      <dsp:spPr>
        <a:xfrm>
          <a:off x="1999487" y="5740323"/>
          <a:ext cx="799795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96C04-5AF9-41EB-B60F-F471494DDCD7}">
      <dsp:nvSpPr>
        <dsp:cNvPr id="0" name=""/>
        <dsp:cNvSpPr/>
      </dsp:nvSpPr>
      <dsp:spPr>
        <a:xfrm>
          <a:off x="412665" y="416"/>
          <a:ext cx="2175252" cy="13051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Previous episode of PPD</a:t>
          </a:r>
        </a:p>
      </dsp:txBody>
      <dsp:txXfrm>
        <a:off x="412665" y="416"/>
        <a:ext cx="2175252" cy="1305151"/>
      </dsp:txXfrm>
    </dsp:sp>
    <dsp:sp modelId="{6F178712-FFDF-4CF2-A913-C9E23E2D3753}">
      <dsp:nvSpPr>
        <dsp:cNvPr id="0" name=""/>
        <dsp:cNvSpPr/>
      </dsp:nvSpPr>
      <dsp:spPr>
        <a:xfrm>
          <a:off x="2805443" y="416"/>
          <a:ext cx="2175252" cy="1305151"/>
        </a:xfrm>
        <a:prstGeom prst="rect">
          <a:avLst/>
        </a:prstGeom>
        <a:gradFill rotWithShape="0">
          <a:gsLst>
            <a:gs pos="0">
              <a:schemeClr val="accent2">
                <a:hueOff val="760681"/>
                <a:satOff val="-15302"/>
                <a:lumOff val="-5490"/>
                <a:alphaOff val="0"/>
                <a:satMod val="103000"/>
                <a:lumMod val="102000"/>
                <a:tint val="94000"/>
              </a:schemeClr>
            </a:gs>
            <a:gs pos="50000">
              <a:schemeClr val="accent2">
                <a:hueOff val="760681"/>
                <a:satOff val="-15302"/>
                <a:lumOff val="-5490"/>
                <a:alphaOff val="0"/>
                <a:satMod val="110000"/>
                <a:lumMod val="100000"/>
                <a:shade val="100000"/>
              </a:schemeClr>
            </a:gs>
            <a:gs pos="100000">
              <a:schemeClr val="accent2">
                <a:hueOff val="760681"/>
                <a:satOff val="-15302"/>
                <a:lumOff val="-5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Depression during pregnancy</a:t>
          </a:r>
        </a:p>
      </dsp:txBody>
      <dsp:txXfrm>
        <a:off x="2805443" y="416"/>
        <a:ext cx="2175252" cy="1305151"/>
      </dsp:txXfrm>
    </dsp:sp>
    <dsp:sp modelId="{FB3C776E-0EBD-4B62-B9EB-FE4BE10E67E3}">
      <dsp:nvSpPr>
        <dsp:cNvPr id="0" name=""/>
        <dsp:cNvSpPr/>
      </dsp:nvSpPr>
      <dsp:spPr>
        <a:xfrm>
          <a:off x="412665" y="1523093"/>
          <a:ext cx="2175252" cy="1305151"/>
        </a:xfrm>
        <a:prstGeom prst="rect">
          <a:avLst/>
        </a:prstGeom>
        <a:gradFill rotWithShape="0">
          <a:gsLst>
            <a:gs pos="0">
              <a:schemeClr val="accent2">
                <a:hueOff val="1521362"/>
                <a:satOff val="-30604"/>
                <a:lumOff val="-10980"/>
                <a:alphaOff val="0"/>
                <a:satMod val="103000"/>
                <a:lumMod val="102000"/>
                <a:tint val="94000"/>
              </a:schemeClr>
            </a:gs>
            <a:gs pos="50000">
              <a:schemeClr val="accent2">
                <a:hueOff val="1521362"/>
                <a:satOff val="-30604"/>
                <a:lumOff val="-10980"/>
                <a:alphaOff val="0"/>
                <a:satMod val="110000"/>
                <a:lumMod val="100000"/>
                <a:shade val="100000"/>
              </a:schemeClr>
            </a:gs>
            <a:gs pos="100000">
              <a:schemeClr val="accent2">
                <a:hueOff val="1521362"/>
                <a:satOff val="-30604"/>
                <a:lumOff val="-109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History of depression or bipolar disorder</a:t>
          </a:r>
        </a:p>
      </dsp:txBody>
      <dsp:txXfrm>
        <a:off x="412665" y="1523093"/>
        <a:ext cx="2175252" cy="1305151"/>
      </dsp:txXfrm>
    </dsp:sp>
    <dsp:sp modelId="{948A0DF2-2A32-459F-8C50-D542F34D49D1}">
      <dsp:nvSpPr>
        <dsp:cNvPr id="0" name=""/>
        <dsp:cNvSpPr/>
      </dsp:nvSpPr>
      <dsp:spPr>
        <a:xfrm>
          <a:off x="2805443" y="1523093"/>
          <a:ext cx="2175252" cy="1305151"/>
        </a:xfrm>
        <a:prstGeom prst="rect">
          <a:avLst/>
        </a:prstGeom>
        <a:gradFill rotWithShape="0">
          <a:gsLst>
            <a:gs pos="0">
              <a:schemeClr val="accent2">
                <a:hueOff val="2282043"/>
                <a:satOff val="-45907"/>
                <a:lumOff val="-16471"/>
                <a:alphaOff val="0"/>
                <a:satMod val="103000"/>
                <a:lumMod val="102000"/>
                <a:tint val="94000"/>
              </a:schemeClr>
            </a:gs>
            <a:gs pos="50000">
              <a:schemeClr val="accent2">
                <a:hueOff val="2282043"/>
                <a:satOff val="-45907"/>
                <a:lumOff val="-16471"/>
                <a:alphaOff val="0"/>
                <a:satMod val="110000"/>
                <a:lumMod val="100000"/>
                <a:shade val="100000"/>
              </a:schemeClr>
            </a:gs>
            <a:gs pos="100000">
              <a:schemeClr val="accent2">
                <a:hueOff val="2282043"/>
                <a:satOff val="-45907"/>
                <a:lumOff val="-1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Recent stressful life events</a:t>
          </a:r>
        </a:p>
      </dsp:txBody>
      <dsp:txXfrm>
        <a:off x="2805443" y="1523093"/>
        <a:ext cx="2175252" cy="1305151"/>
      </dsp:txXfrm>
    </dsp:sp>
    <dsp:sp modelId="{A4A315F2-0A2A-415F-A2B0-4D4C22ACE05D}">
      <dsp:nvSpPr>
        <dsp:cNvPr id="0" name=""/>
        <dsp:cNvSpPr/>
      </dsp:nvSpPr>
      <dsp:spPr>
        <a:xfrm>
          <a:off x="412665" y="3045769"/>
          <a:ext cx="2175252" cy="1305151"/>
        </a:xfrm>
        <a:prstGeom prst="rect">
          <a:avLst/>
        </a:prstGeom>
        <a:gradFill rotWithShape="0">
          <a:gsLst>
            <a:gs pos="0">
              <a:schemeClr val="accent2">
                <a:hueOff val="3042724"/>
                <a:satOff val="-61209"/>
                <a:lumOff val="-21961"/>
                <a:alphaOff val="0"/>
                <a:satMod val="103000"/>
                <a:lumMod val="102000"/>
                <a:tint val="94000"/>
              </a:schemeClr>
            </a:gs>
            <a:gs pos="50000">
              <a:schemeClr val="accent2">
                <a:hueOff val="3042724"/>
                <a:satOff val="-61209"/>
                <a:lumOff val="-21961"/>
                <a:alphaOff val="0"/>
                <a:satMod val="110000"/>
                <a:lumMod val="100000"/>
                <a:shade val="100000"/>
              </a:schemeClr>
            </a:gs>
            <a:gs pos="100000">
              <a:schemeClr val="accent2">
                <a:hueOff val="3042724"/>
                <a:satOff val="-61209"/>
                <a:lumOff val="-2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Inadequate social supports</a:t>
          </a:r>
        </a:p>
      </dsp:txBody>
      <dsp:txXfrm>
        <a:off x="412665" y="3045769"/>
        <a:ext cx="2175252" cy="1305151"/>
      </dsp:txXfrm>
    </dsp:sp>
    <dsp:sp modelId="{DA8D06CF-723E-4E49-9235-B9AB9B968C38}">
      <dsp:nvSpPr>
        <dsp:cNvPr id="0" name=""/>
        <dsp:cNvSpPr/>
      </dsp:nvSpPr>
      <dsp:spPr>
        <a:xfrm>
          <a:off x="2805443" y="3045769"/>
          <a:ext cx="2175252" cy="1305151"/>
        </a:xfrm>
        <a:prstGeom prst="rect">
          <a:avLst/>
        </a:prstGeom>
        <a:gradFill rotWithShape="0">
          <a:gsLst>
            <a:gs pos="0">
              <a:schemeClr val="accent2">
                <a:hueOff val="3803405"/>
                <a:satOff val="-76511"/>
                <a:lumOff val="-27451"/>
                <a:alphaOff val="0"/>
                <a:satMod val="103000"/>
                <a:lumMod val="102000"/>
                <a:tint val="94000"/>
              </a:schemeClr>
            </a:gs>
            <a:gs pos="50000">
              <a:schemeClr val="accent2">
                <a:hueOff val="3803405"/>
                <a:satOff val="-76511"/>
                <a:lumOff val="-27451"/>
                <a:alphaOff val="0"/>
                <a:satMod val="110000"/>
                <a:lumMod val="100000"/>
                <a:shade val="100000"/>
              </a:schemeClr>
            </a:gs>
            <a:gs pos="100000">
              <a:schemeClr val="accent2">
                <a:hueOff val="3803405"/>
                <a:satOff val="-76511"/>
                <a:lumOff val="-27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Marital problem</a:t>
          </a:r>
        </a:p>
      </dsp:txBody>
      <dsp:txXfrm>
        <a:off x="2805443" y="3045769"/>
        <a:ext cx="2175252" cy="130515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17:22:27.012"/>
    </inkml:context>
    <inkml:brush xml:id="br0">
      <inkml:brushProperty name="width" value="0.025" units="cm"/>
      <inkml:brushProperty name="height" value="0.025" units="cm"/>
      <inkml:brushProperty name="color" value="#33CCFF"/>
    </inkml:brush>
  </inkml:definitions>
  <inkml:trace contextRef="#ctx0" brushRef="#br0">0 0 24575,'0'0'0,"0"0"0,0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C831A22-1FF2-43D2-B96D-5399709469A0}" type="datetimeFigureOut">
              <a:rPr lang="ar-JO" smtClean="0"/>
              <a:pPr/>
              <a:t>23/09/1445</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6DB2156-85A1-44F1-B807-993A57741722}" type="slidenum">
              <a:rPr lang="ar-JO" smtClean="0"/>
              <a:pPr/>
              <a:t>‹#›</a:t>
            </a:fld>
            <a:endParaRPr lang="ar-JO"/>
          </a:p>
        </p:txBody>
      </p:sp>
    </p:spTree>
    <p:extLst>
      <p:ext uri="{BB962C8B-B14F-4D97-AF65-F5344CB8AC3E}">
        <p14:creationId xmlns:p14="http://schemas.microsoft.com/office/powerpoint/2010/main" val="275890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hs.uk/mental-health/conditions/clinical-depression/overview/"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ptodate.com/contents/misoprostol-drug-information?search=post%20partam%20vs%20Puerperium&amp;topicRef=6711&amp;source=see_li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dirty="0"/>
              <a:t>The period following delivery of the baby and placenta to about 6 weeks postpartum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32323"/>
                </a:solidFill>
                <a:effectLst/>
                <a:latin typeface="Noto Sans" panose="020B0502040504020204" pitchFamily="34" charset="0"/>
              </a:rPr>
              <a:t>postpartum period begins upon birth of the newborn. The end is less well defined, but is often considered the six</a:t>
            </a:r>
            <a:endParaRPr lang="en-MY"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dirty="0"/>
          </a:p>
          <a:p>
            <a:r>
              <a:rPr lang="en-US" b="0" i="0" dirty="0">
                <a:solidFill>
                  <a:srgbClr val="232323"/>
                </a:solidFill>
                <a:effectLst/>
                <a:latin typeface="Noto Sans" panose="020B0502040504020204" pitchFamily="34" charset="0"/>
              </a:rPr>
              <a:t> and the return to baseline is not necessarily linear over time. For this reason, the American College of Obstetricians and Gynecologists considers postpartum care to extend up to 12 weeks after birth , and calls these 12 weeks the "fourth trimester</a:t>
            </a:r>
            <a:endParaRPr lang="ar-JO"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dirty="0"/>
              <a:t> During uterine involution, </a:t>
            </a:r>
            <a:r>
              <a:rPr lang="en-US" dirty="0">
                <a:latin typeface="Times New Roman" charset="0"/>
                <a:cs typeface="Times New Roman" charset="0"/>
              </a:rPr>
              <a:t>the superficial layer of the </a:t>
            </a:r>
            <a:r>
              <a:rPr lang="en-US" dirty="0" err="1">
                <a:latin typeface="Times New Roman" charset="0"/>
                <a:cs typeface="Times New Roman" charset="0"/>
              </a:rPr>
              <a:t>endometruim</a:t>
            </a:r>
            <a:r>
              <a:rPr lang="en-US" dirty="0">
                <a:latin typeface="Times New Roman" charset="0"/>
                <a:cs typeface="Times New Roman" charset="0"/>
              </a:rPr>
              <a:t> becomes necrotic and is sloughed in </a:t>
            </a:r>
            <a:r>
              <a:rPr lang="en-US" dirty="0" err="1">
                <a:latin typeface="Times New Roman" charset="0"/>
                <a:cs typeface="Times New Roman" charset="0"/>
              </a:rPr>
              <a:t>lochia</a:t>
            </a:r>
            <a:r>
              <a:rPr lang="en-US" dirty="0">
                <a:latin typeface="Times New Roman" charset="0"/>
                <a:cs typeface="Times New Roman" charset="0"/>
              </a:rPr>
              <a:t>.</a:t>
            </a:r>
          </a:p>
          <a:p>
            <a:pPr algn="l" rtl="0" eaLnBrk="1" hangingPunct="1">
              <a:spcBef>
                <a:spcPct val="0"/>
              </a:spcBef>
            </a:pPr>
            <a:r>
              <a:rPr lang="en-US" dirty="0">
                <a:latin typeface="Times New Roman" charset="0"/>
                <a:cs typeface="Times New Roman" charset="0"/>
              </a:rPr>
              <a:t>The basal layer adjacent to the </a:t>
            </a:r>
            <a:r>
              <a:rPr lang="en-US" dirty="0" err="1">
                <a:latin typeface="Times New Roman" charset="0"/>
                <a:cs typeface="Times New Roman" charset="0"/>
              </a:rPr>
              <a:t>myometrium</a:t>
            </a:r>
            <a:r>
              <a:rPr lang="en-US" dirty="0">
                <a:latin typeface="Times New Roman" charset="0"/>
                <a:cs typeface="Times New Roman" charset="0"/>
              </a:rPr>
              <a:t> remains intact and is the source of new </a:t>
            </a:r>
            <a:r>
              <a:rPr lang="en-US" dirty="0" err="1">
                <a:latin typeface="Times New Roman" charset="0"/>
                <a:cs typeface="Times New Roman" charset="0"/>
              </a:rPr>
              <a:t>endometrium</a:t>
            </a:r>
            <a:r>
              <a:rPr lang="en-US" dirty="0">
                <a:latin typeface="Times New Roman" charset="0"/>
                <a:cs typeface="Times New Roman" charset="0"/>
              </a:rPr>
              <a:t>. </a:t>
            </a:r>
          </a:p>
          <a:p>
            <a:pPr algn="l" rtl="0" eaLnBrk="1" hangingPunct="1">
              <a:spcBef>
                <a:spcPct val="0"/>
              </a:spcBef>
            </a:pPr>
            <a:endParaRPr lang="en-US" dirty="0">
              <a:latin typeface="Times New Roman" charset="0"/>
              <a:cs typeface="Times New Roman" charset="0"/>
            </a:endParaRPr>
          </a:p>
          <a:p>
            <a:pPr algn="l" rtl="0" eaLnBrk="1" hangingPunct="1">
              <a:spcBef>
                <a:spcPct val="0"/>
              </a:spcBef>
            </a:pPr>
            <a:r>
              <a:rPr lang="en-US" sz="1200" b="0" i="0" dirty="0">
                <a:effectLst/>
                <a:latin typeface="Gill Sans MT (Body)"/>
              </a:rPr>
              <a:t>The total volume of postpartum </a:t>
            </a:r>
            <a:r>
              <a:rPr lang="en-US" sz="1200" b="0" i="0" dirty="0" err="1">
                <a:effectLst/>
                <a:latin typeface="Gill Sans MT (Body)"/>
              </a:rPr>
              <a:t>lochial</a:t>
            </a:r>
            <a:r>
              <a:rPr lang="en-US" sz="1200" b="0" i="0" dirty="0">
                <a:effectLst/>
                <a:latin typeface="Gill Sans MT (Body)"/>
              </a:rPr>
              <a:t> secretion is </a:t>
            </a:r>
            <a:r>
              <a:rPr lang="en-US" sz="1200" b="1" i="0" dirty="0">
                <a:effectLst/>
                <a:latin typeface="Gill Sans MT (Body)"/>
              </a:rPr>
              <a:t>200 to 500 </a:t>
            </a:r>
            <a:r>
              <a:rPr lang="en-US" sz="1200" b="1" i="0" dirty="0" err="1">
                <a:effectLst/>
                <a:latin typeface="Gill Sans MT (Body)"/>
              </a:rPr>
              <a:t>mL</a:t>
            </a:r>
            <a:r>
              <a:rPr lang="en-US" sz="1200" b="0" i="0" dirty="0">
                <a:effectLst/>
                <a:latin typeface="Gill Sans MT (Body)"/>
              </a:rPr>
              <a:t>, which is discharged over a mean duration of </a:t>
            </a:r>
            <a:r>
              <a:rPr lang="en-US" sz="1200" b="1" i="0" dirty="0">
                <a:effectLst/>
                <a:latin typeface="Gill Sans MT (Body)"/>
              </a:rPr>
              <a:t>one month</a:t>
            </a:r>
            <a:r>
              <a:rPr lang="en-US" sz="1200" b="0" i="0" dirty="0">
                <a:effectLst/>
                <a:latin typeface="Gill Sans MT (Body)"/>
              </a:rPr>
              <a:t>. Up to 15 percent of women continue to pass </a:t>
            </a:r>
            <a:r>
              <a:rPr lang="en-US" sz="1200" b="0" i="0" dirty="0" err="1">
                <a:effectLst/>
                <a:latin typeface="Gill Sans MT (Body)"/>
              </a:rPr>
              <a:t>lochia</a:t>
            </a:r>
            <a:r>
              <a:rPr lang="en-US" sz="1200" b="0" i="0" dirty="0">
                <a:effectLst/>
                <a:latin typeface="Gill Sans MT (Body)"/>
              </a:rPr>
              <a:t> when seen for a routine postpartum visit six to eight weeks after delivery. The duration of </a:t>
            </a:r>
            <a:r>
              <a:rPr lang="en-US" sz="1200" b="0" i="0" dirty="0" err="1">
                <a:effectLst/>
                <a:latin typeface="Gill Sans MT (Body)"/>
              </a:rPr>
              <a:t>lochia</a:t>
            </a:r>
            <a:r>
              <a:rPr lang="en-US" sz="1200" b="0" i="0" dirty="0">
                <a:effectLst/>
                <a:latin typeface="Gill Sans MT (Body)"/>
              </a:rPr>
              <a:t> does not appear to be related to lactation or to the use of either estrogen-containing or progesterone-only contraceptives, but women with bleeding diatheses may be prone to a longer duration of passing </a:t>
            </a:r>
            <a:endParaRPr lang="en-US" dirty="0">
              <a:latin typeface="Times New Roman" charset="0"/>
              <a:cs typeface="Times New Roman" charset="0"/>
            </a:endParaRPr>
          </a:p>
          <a:p>
            <a:pPr algn="l" rtl="0" eaLnBrk="1" hangingPunct="1">
              <a:spcBef>
                <a:spcPct val="0"/>
              </a:spcBef>
            </a:pPr>
            <a:endParaRPr lang="ar-JO" dirty="0"/>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866931-E7E2-1A40-A8A5-B2AE90E7E998}" type="slidenum">
              <a:rPr kumimoji="0" lang="ar-JO" sz="1200" b="0" i="0" u="none" strike="noStrike" kern="1200" cap="none" spc="0" normalizeH="0" baseline="0" noProof="0">
                <a:ln>
                  <a:noFill/>
                </a:ln>
                <a:solidFill>
                  <a:prstClr val="black"/>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ar-JO"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2336" lvl="1" indent="0">
              <a:buNone/>
            </a:pPr>
            <a:r>
              <a:rPr lang="en-MY" dirty="0">
                <a:latin typeface="Times New Roman" pitchFamily="18" charset="0"/>
                <a:cs typeface="Times New Roman" pitchFamily="18" charset="0"/>
              </a:rPr>
              <a:t>It loses its elasticity and regains its </a:t>
            </a:r>
            <a:r>
              <a:rPr lang="en-MY" dirty="0" err="1">
                <a:latin typeface="Times New Roman" pitchFamily="18" charset="0"/>
                <a:cs typeface="Times New Roman" pitchFamily="18" charset="0"/>
              </a:rPr>
              <a:t>prepregnancy</a:t>
            </a:r>
            <a:r>
              <a:rPr lang="en-MY" dirty="0">
                <a:latin typeface="Times New Roman" pitchFamily="18" charset="0"/>
                <a:cs typeface="Times New Roman" pitchFamily="18" charset="0"/>
              </a:rPr>
              <a:t> firmness.</a:t>
            </a:r>
          </a:p>
          <a:p>
            <a:pPr marL="402336" lvl="1" indent="0">
              <a:buNone/>
            </a:pPr>
            <a:r>
              <a:rPr lang="en-MY" dirty="0">
                <a:latin typeface="Times New Roman" pitchFamily="18" charset="0"/>
                <a:cs typeface="Times New Roman" pitchFamily="18" charset="0"/>
              </a:rPr>
              <a:t>Initially </a:t>
            </a:r>
            <a:r>
              <a:rPr lang="en-MY" u="sng" dirty="0">
                <a:latin typeface="Times New Roman" pitchFamily="18" charset="0"/>
                <a:cs typeface="Times New Roman" pitchFamily="18" charset="0"/>
              </a:rPr>
              <a:t>soft and </a:t>
            </a:r>
            <a:r>
              <a:rPr lang="en-MY" u="sng" dirty="0" err="1">
                <a:latin typeface="Times New Roman" pitchFamily="18" charset="0"/>
                <a:cs typeface="Times New Roman" pitchFamily="18" charset="0"/>
              </a:rPr>
              <a:t>edematous</a:t>
            </a:r>
            <a:r>
              <a:rPr lang="en-MY" dirty="0">
                <a:latin typeface="Times New Roman" pitchFamily="18" charset="0"/>
                <a:cs typeface="Times New Roman" pitchFamily="18" charset="0"/>
              </a:rPr>
              <a:t>, and has little tone. </a:t>
            </a:r>
          </a:p>
          <a:p>
            <a:pPr marL="402336" lvl="1" indent="0">
              <a:buNone/>
            </a:pPr>
            <a:r>
              <a:rPr lang="en-MY" dirty="0">
                <a:latin typeface="Times New Roman" pitchFamily="18" charset="0"/>
                <a:cs typeface="Times New Roman" pitchFamily="18" charset="0"/>
              </a:rPr>
              <a:t>Small </a:t>
            </a:r>
            <a:r>
              <a:rPr lang="en-MY" u="sng" dirty="0">
                <a:latin typeface="Times New Roman" pitchFamily="18" charset="0"/>
                <a:cs typeface="Times New Roman" pitchFamily="18" charset="0"/>
              </a:rPr>
              <a:t>lacerations</a:t>
            </a:r>
            <a:r>
              <a:rPr lang="en-MY" dirty="0">
                <a:latin typeface="Times New Roman" pitchFamily="18" charset="0"/>
                <a:cs typeface="Times New Roman" pitchFamily="18" charset="0"/>
              </a:rPr>
              <a:t> may be seen.</a:t>
            </a:r>
          </a:p>
          <a:p>
            <a:pPr marL="402336" lvl="1" indent="0">
              <a:buNone/>
            </a:pPr>
            <a:endParaRPr lang="en-MY" dirty="0">
              <a:latin typeface="Times New Roman" pitchFamily="18" charset="0"/>
              <a:cs typeface="Times New Roman" pitchFamily="18" charset="0"/>
            </a:endParaRPr>
          </a:p>
          <a:p>
            <a:pPr marL="402336" marR="0" lvl="1" indent="0" algn="l" defTabSz="914400" rtl="0" eaLnBrk="1" fontAlgn="auto" latinLnBrk="0" hangingPunct="1">
              <a:lnSpc>
                <a:spcPct val="100000"/>
              </a:lnSpc>
              <a:spcBef>
                <a:spcPts val="0"/>
              </a:spcBef>
              <a:spcAft>
                <a:spcPts val="0"/>
              </a:spcAft>
              <a:buClrTx/>
              <a:buSzTx/>
              <a:buFontTx/>
              <a:buNone/>
              <a:tabLst/>
              <a:defRPr/>
            </a:pPr>
            <a:r>
              <a:rPr lang="en-US" altLang="ko-KR" dirty="0">
                <a:latin typeface="Times New Roman" pitchFamily="18" charset="0"/>
                <a:ea typeface="Malgun Gothic" pitchFamily="34" charset="-127"/>
                <a:cs typeface="Times New Roman" pitchFamily="18" charset="0"/>
              </a:rPr>
              <a:t>The cervix reverts back to the non-pregnant state, but never to the </a:t>
            </a:r>
            <a:r>
              <a:rPr lang="en-US" altLang="ko-KR" dirty="0" err="1">
                <a:latin typeface="Times New Roman" pitchFamily="18" charset="0"/>
                <a:ea typeface="Malgun Gothic" pitchFamily="34" charset="-127"/>
                <a:cs typeface="Times New Roman" pitchFamily="18" charset="0"/>
              </a:rPr>
              <a:t>nulliparous</a:t>
            </a:r>
            <a:r>
              <a:rPr lang="en-US" altLang="ko-KR" dirty="0">
                <a:latin typeface="Times New Roman" pitchFamily="18" charset="0"/>
                <a:ea typeface="Malgun Gothic" pitchFamily="34" charset="-127"/>
                <a:cs typeface="Times New Roman" pitchFamily="18" charset="0"/>
              </a:rPr>
              <a:t> state. </a:t>
            </a:r>
          </a:p>
          <a:p>
            <a:pPr marL="402336" lvl="1" indent="0">
              <a:buNone/>
            </a:pPr>
            <a:endParaRPr lang="en-MY" dirty="0">
              <a:latin typeface="Times New Roman" pitchFamily="18" charset="0"/>
              <a:cs typeface="Times New Roman" pitchFamily="18" charset="0"/>
            </a:endParaRPr>
          </a:p>
          <a:p>
            <a:endParaRPr lang="ar-J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Lucida Sans" pitchFamily="34" charset="0"/>
              </a:rPr>
              <a:t>The delay in the return to normal ovarian function in the lactating mother is caused by the suppression of ovulation due to the elevation in </a:t>
            </a:r>
            <a:r>
              <a:rPr lang="en-US" sz="1200" b="1" i="1" dirty="0" err="1">
                <a:latin typeface="Lucida Sans" pitchFamily="34" charset="0"/>
              </a:rPr>
              <a:t>Prolactin</a:t>
            </a:r>
            <a:r>
              <a:rPr lang="en-US" sz="1200" dirty="0">
                <a:latin typeface="Lucida Sans" pitchFamily="34" charset="0"/>
              </a:rPr>
              <a:t>. </a:t>
            </a:r>
          </a:p>
          <a:p>
            <a:r>
              <a:rPr lang="en-MY" dirty="0">
                <a:latin typeface="Times New Roman" pitchFamily="18" charset="0"/>
                <a:cs typeface="Times New Roman" pitchFamily="18" charset="0"/>
              </a:rPr>
              <a:t>This depends on some factors; </a:t>
            </a:r>
            <a:r>
              <a:rPr lang="en-US" dirty="0">
                <a:latin typeface="Times New Roman" pitchFamily="18" charset="0"/>
                <a:cs typeface="Times New Roman" pitchFamily="18" charset="0"/>
              </a:rPr>
              <a:t>which include </a:t>
            </a:r>
            <a:r>
              <a:rPr lang="en-US" b="1" dirty="0">
                <a:latin typeface="Times New Roman" pitchFamily="18" charset="0"/>
                <a:cs typeface="Times New Roman" pitchFamily="18" charset="0"/>
              </a:rPr>
              <a:t>how much </a:t>
            </a:r>
            <a:r>
              <a:rPr lang="en-US" dirty="0">
                <a:latin typeface="Times New Roman" pitchFamily="18" charset="0"/>
                <a:cs typeface="Times New Roman" pitchFamily="18" charset="0"/>
              </a:rPr>
              <a:t>and how often the baby is fed and whether the baby's food is supplemented with formula. </a:t>
            </a:r>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7673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Maternal and Child Health in UK reported that, in 2003–5, genital tract sepsis accounted for 14% of direct causes of maternal death. Although some followed miscarriage or after preterm </a:t>
            </a:r>
            <a:r>
              <a:rPr lang="en-US" sz="1200" dirty="0" err="1"/>
              <a:t>prelabour</a:t>
            </a:r>
            <a:r>
              <a:rPr lang="en-US" sz="1200" dirty="0"/>
              <a:t> rupture of membranes (PPROM) majority of deaths occurred post-</a:t>
            </a:r>
            <a:r>
              <a:rPr lang="en-US" sz="1200" dirty="0" err="1"/>
              <a:t>natally</a:t>
            </a:r>
            <a:r>
              <a:rPr lang="en-US" sz="1200" dirty="0"/>
              <a:t> indicating that puerperal fever was a significant factor in maternal death.</a:t>
            </a:r>
          </a:p>
          <a:p>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pPr/>
              <a:t>59</a:t>
            </a:fld>
            <a:endParaRPr lang="ar-J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CBC …..</a:t>
            </a:r>
            <a:r>
              <a:rPr lang="en-US" dirty="0" err="1"/>
              <a:t>Anaemia</a:t>
            </a:r>
            <a:r>
              <a:rPr lang="en-US" dirty="0"/>
              <a:t>, leukocytosis, thrombocytopenia</a:t>
            </a:r>
          </a:p>
          <a:p>
            <a:r>
              <a:rPr lang="en-US" dirty="0"/>
              <a:t>Urea and electrolytes ….Fluid and electrolyte imbalance </a:t>
            </a:r>
          </a:p>
          <a:p>
            <a:r>
              <a:rPr lang="en-US" dirty="0"/>
              <a:t>High vaginal swabs….. Infection screen and blood culture </a:t>
            </a:r>
          </a:p>
          <a:p>
            <a:r>
              <a:rPr lang="en-US" dirty="0"/>
              <a:t>Pelvic ultrasound….. Retained products, pelvic abscess </a:t>
            </a:r>
          </a:p>
          <a:p>
            <a:r>
              <a:rPr lang="en-US" dirty="0"/>
              <a:t>Clotting screen …..(</a:t>
            </a:r>
            <a:r>
              <a:rPr lang="en-US" dirty="0" err="1"/>
              <a:t>haemorrhage</a:t>
            </a:r>
            <a:r>
              <a:rPr lang="en-US" dirty="0"/>
              <a:t> or shock) DIC ,</a:t>
            </a:r>
          </a:p>
          <a:p>
            <a:r>
              <a:rPr lang="en-US" dirty="0"/>
              <a:t>ABG….. Acidosis and hypoxia (shock)</a:t>
            </a:r>
          </a:p>
        </p:txBody>
      </p:sp>
      <p:sp>
        <p:nvSpPr>
          <p:cNvPr id="4" name="Slide Number Placeholder 3"/>
          <p:cNvSpPr>
            <a:spLocks noGrp="1"/>
          </p:cNvSpPr>
          <p:nvPr>
            <p:ph type="sldNum" sz="quarter" idx="5"/>
          </p:nvPr>
        </p:nvSpPr>
        <p:spPr/>
        <p:txBody>
          <a:bodyPr/>
          <a:lstStyle/>
          <a:p>
            <a:fld id="{B5B56631-5933-40C5-B04D-C499E555DBB5}" type="slidenum">
              <a:rPr lang="en-US" smtClean="0"/>
              <a:pPr/>
              <a:t>62</a:t>
            </a:fld>
            <a:endParaRPr lang="en-US"/>
          </a:p>
        </p:txBody>
      </p:sp>
    </p:spTree>
    <p:extLst>
      <p:ext uri="{BB962C8B-B14F-4D97-AF65-F5344CB8AC3E}">
        <p14:creationId xmlns:p14="http://schemas.microsoft.com/office/powerpoint/2010/main" val="226082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endotoxins produced during bacteriolysis</a:t>
            </a:r>
          </a:p>
          <a:p>
            <a:r>
              <a:rPr lang="en-US" dirty="0"/>
              <a:t>Clostridium perfringens</a:t>
            </a:r>
          </a:p>
        </p:txBody>
      </p:sp>
      <p:sp>
        <p:nvSpPr>
          <p:cNvPr id="4" name="Slide Number Placeholder 3"/>
          <p:cNvSpPr>
            <a:spLocks noGrp="1"/>
          </p:cNvSpPr>
          <p:nvPr>
            <p:ph type="sldNum" sz="quarter" idx="5"/>
          </p:nvPr>
        </p:nvSpPr>
        <p:spPr/>
        <p:txBody>
          <a:bodyPr/>
          <a:lstStyle/>
          <a:p>
            <a:fld id="{B5B56631-5933-40C5-B04D-C499E555DBB5}" type="slidenum">
              <a:rPr lang="en-US" smtClean="0"/>
              <a:pPr/>
              <a:t>63</a:t>
            </a:fld>
            <a:endParaRPr lang="en-US"/>
          </a:p>
        </p:txBody>
      </p:sp>
    </p:spTree>
    <p:extLst>
      <p:ext uri="{BB962C8B-B14F-4D97-AF65-F5344CB8AC3E}">
        <p14:creationId xmlns:p14="http://schemas.microsoft.com/office/powerpoint/2010/main" val="211497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bg1"/>
                </a:solidFill>
              </a:rPr>
              <a:t>PREVENTION</a:t>
            </a:r>
          </a:p>
          <a:p>
            <a:pPr marL="228600" indent="-228600">
              <a:buFont typeface="+mj-lt"/>
              <a:buAutoNum type="arabicPeriod"/>
            </a:pPr>
            <a:r>
              <a:rPr lang="en-US" sz="1200" dirty="0"/>
              <a:t>awareness of general hygiene</a:t>
            </a:r>
          </a:p>
          <a:p>
            <a:pPr marL="228600" indent="-228600">
              <a:buFont typeface="+mj-lt"/>
              <a:buAutoNum type="arabicPeriod"/>
            </a:pPr>
            <a:r>
              <a:rPr lang="en-US" sz="1200" dirty="0"/>
              <a:t>Control medical condition like anemia and diabetes </a:t>
            </a:r>
          </a:p>
          <a:p>
            <a:pPr marL="228600" indent="-228600">
              <a:buFont typeface="+mj-lt"/>
              <a:buAutoNum type="arabicPeriod"/>
            </a:pPr>
            <a:r>
              <a:rPr lang="en-US" sz="1200" dirty="0"/>
              <a:t>aseptic cautions during delivery </a:t>
            </a:r>
          </a:p>
          <a:p>
            <a:pPr marL="228600" indent="-228600">
              <a:buFont typeface="+mj-lt"/>
              <a:buAutoNum type="arabicPeriod"/>
            </a:pPr>
            <a:r>
              <a:rPr lang="en-US" sz="1200" dirty="0"/>
              <a:t>prophylactic antibiotics during emergency Caesarean section (</a:t>
            </a:r>
            <a:r>
              <a:rPr lang="en-US" sz="1200" dirty="0" err="1"/>
              <a:t>amoxiclav</a:t>
            </a:r>
            <a:r>
              <a:rPr lang="en-US" sz="1200" dirty="0"/>
              <a:t> or cephalosporin plus </a:t>
            </a:r>
            <a:r>
              <a:rPr lang="en-US" sz="1200" dirty="0" err="1"/>
              <a:t>metronidazole</a:t>
            </a:r>
            <a:r>
              <a:rPr lang="en-US" sz="1200" dirty="0"/>
              <a:t>)</a:t>
            </a:r>
          </a:p>
          <a:p>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pPr/>
              <a:t>64</a:t>
            </a:fld>
            <a:endParaRPr lang="ar-J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135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b="1" i="0" dirty="0">
                <a:effectLst/>
                <a:latin typeface="Times New Roman" pitchFamily="18" charset="0"/>
                <a:cs typeface="Times New Roman" pitchFamily="18" charset="0"/>
              </a:rPr>
              <a:t>hearing, seeing, smelling or feeling things that are not there</a:t>
            </a:r>
          </a:p>
          <a:p>
            <a:pPr marL="228600" indent="-228600">
              <a:buAutoNum type="arabicPeriod"/>
            </a:pPr>
            <a:endParaRPr lang="en-US" sz="1200" b="1" i="0" dirty="0">
              <a:effectLst/>
              <a:latin typeface="Times New Roman" pitchFamily="18" charset="0"/>
              <a:cs typeface="Times New Roman" pitchFamily="18" charset="0"/>
            </a:endParaRPr>
          </a:p>
          <a:p>
            <a:pPr marL="228600" indent="-228600">
              <a:buAutoNum type="arabicPeriod"/>
            </a:pPr>
            <a:r>
              <a:rPr lang="en-US" sz="1200" b="1" i="0" dirty="0">
                <a:effectLst/>
                <a:latin typeface="Times New Roman" pitchFamily="18" charset="0"/>
                <a:cs typeface="Times New Roman" pitchFamily="18" charset="0"/>
              </a:rPr>
              <a:t>thoughts or beliefs that are unlikely to be true</a:t>
            </a:r>
          </a:p>
          <a:p>
            <a:pPr marL="228600" indent="-228600">
              <a:buAutoNum type="arabicPeriod"/>
            </a:pPr>
            <a:r>
              <a:rPr lang="en-US" sz="1200" b="1" i="0" dirty="0">
                <a:effectLst/>
                <a:latin typeface="Times New Roman" pitchFamily="18" charset="0"/>
                <a:cs typeface="Times New Roman" pitchFamily="18" charset="0"/>
              </a:rPr>
              <a:t>talking and thinking too much or too quickly, feeling "high" or "on top of the world“</a:t>
            </a:r>
          </a:p>
          <a:p>
            <a:pPr marL="228600" indent="-228600">
              <a:buAutoNum type="arabicPeriod"/>
            </a:pPr>
            <a:r>
              <a:rPr lang="en-US" sz="1200" b="1" i="0" dirty="0">
                <a:effectLst/>
                <a:latin typeface="Times New Roman" pitchFamily="18" charset="0"/>
                <a:cs typeface="Times New Roman" pitchFamily="18" charset="0"/>
              </a:rPr>
              <a:t>. showing signs of </a:t>
            </a:r>
            <a:r>
              <a:rPr lang="en-US" sz="1200" b="1" i="0" dirty="0">
                <a:effectLst/>
                <a:latin typeface="Times New Roman" pitchFamily="18" charset="0"/>
                <a:cs typeface="Times New Roman" pitchFamily="18" charset="0"/>
                <a:hlinkClick r:id="rId3">
                  <a:extLst>
                    <a:ext uri="{A12FA001-AC4F-418D-AE19-62706E023703}">
                      <ahyp:hlinkClr xmlns:ahyp="http://schemas.microsoft.com/office/drawing/2018/hyperlinkcolor" val="tx"/>
                    </a:ext>
                  </a:extLst>
                </a:hlinkClick>
              </a:rPr>
              <a:t>depression</a:t>
            </a:r>
            <a:r>
              <a:rPr lang="en-US" sz="1200" b="1" i="0" dirty="0">
                <a:effectLst/>
                <a:latin typeface="Times New Roman" pitchFamily="18" charset="0"/>
                <a:cs typeface="Times New Roman" pitchFamily="18" charset="0"/>
              </a:rPr>
              <a:t>, being withdrawn or tearful, lacking energy, having a loss of appetite, anxiety, agitation or trouble sleeping</a:t>
            </a:r>
          </a:p>
          <a:p>
            <a:endParaRPr lang="en-US" sz="1200" b="1" i="0" dirty="0">
              <a:effectLst/>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DB2156-85A1-44F1-B807-993A57741722}"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4538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effectLst/>
                <a:latin typeface="Arial" panose="020B0604020202020204" pitchFamily="34" charset="0"/>
              </a:rPr>
              <a:t>Long-term sequelae may include abdominal discomfort and cosmetic issues, which may be managed conservatively or surgically</a:t>
            </a:r>
          </a:p>
          <a:p>
            <a:endParaRPr lang="en-US" b="0" i="0" dirty="0">
              <a:effectLst/>
              <a:latin typeface="Arial" panose="020B0604020202020204" pitchFamily="34" charset="0"/>
            </a:endParaRPr>
          </a:p>
          <a:p>
            <a:r>
              <a:rPr lang="en-US" b="0" i="0" dirty="0">
                <a:solidFill>
                  <a:srgbClr val="232323"/>
                </a:solidFill>
                <a:effectLst/>
                <a:latin typeface="Noto Sans" panose="020B0502040504020204" pitchFamily="34" charset="0"/>
              </a:rPr>
              <a:t>it may be a response to a fall in body temperature following labor, fetal-maternal bleeding, micro-amniotic emboli, placental separation, anesthesia, bacteremia, or administration of certain drugs (</a:t>
            </a:r>
            <a:r>
              <a:rPr lang="en-US" b="0" i="0" dirty="0" err="1">
                <a:solidFill>
                  <a:srgbClr val="232323"/>
                </a:solidFill>
                <a:effectLst/>
                <a:latin typeface="Noto Sans" panose="020B0502040504020204" pitchFamily="34" charset="0"/>
              </a:rPr>
              <a:t>eg</a:t>
            </a:r>
            <a:r>
              <a:rPr lang="en-US" b="0" i="0" dirty="0">
                <a:solidFill>
                  <a:srgbClr val="232323"/>
                </a:solidFill>
                <a:effectLst/>
                <a:latin typeface="Noto Sans" panose="020B0502040504020204" pitchFamily="34" charset="0"/>
              </a:rPr>
              <a:t>, </a:t>
            </a:r>
            <a:r>
              <a:rPr lang="en-US" b="0" i="0" u="none" strike="noStrike" dirty="0">
                <a:solidFill>
                  <a:srgbClr val="005B92"/>
                </a:solidFill>
                <a:effectLst/>
                <a:latin typeface="Noto Sans" panose="020B0502040504020204" pitchFamily="34" charset="0"/>
                <a:hlinkClick r:id="rId3"/>
              </a:rPr>
              <a:t>misoprostol</a:t>
            </a:r>
            <a:r>
              <a:rPr lang="en-US" b="0" i="0" dirty="0">
                <a:solidFill>
                  <a:srgbClr val="232323"/>
                </a:solidFill>
                <a:effectLst/>
                <a:latin typeface="Noto Sans" panose="020B0502040504020204" pitchFamily="34" charset="0"/>
              </a:rPr>
              <a:t>).</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DB2156-85A1-44F1-B807-993A57741722}"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44517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CBC …..</a:t>
            </a:r>
            <a:r>
              <a:rPr lang="en-US" dirty="0" err="1"/>
              <a:t>Anaemia</a:t>
            </a:r>
            <a:r>
              <a:rPr lang="en-US" dirty="0"/>
              <a:t>, leukocytosis, thrombocytopenia</a:t>
            </a:r>
          </a:p>
          <a:p>
            <a:r>
              <a:rPr lang="en-US" dirty="0"/>
              <a:t>Urea and electrolytes ….Fluid and electrolyte imbalance </a:t>
            </a:r>
          </a:p>
          <a:p>
            <a:r>
              <a:rPr lang="en-US" dirty="0"/>
              <a:t>High vaginal swabs….. Infection screen and blood culture </a:t>
            </a:r>
          </a:p>
          <a:p>
            <a:r>
              <a:rPr lang="en-US" dirty="0"/>
              <a:t>Pelvic ultrasound….. Retained products, pelvic abscess </a:t>
            </a:r>
          </a:p>
          <a:p>
            <a:r>
              <a:rPr lang="en-US" dirty="0"/>
              <a:t>Clotting screen …..(</a:t>
            </a:r>
            <a:r>
              <a:rPr lang="en-US" dirty="0" err="1"/>
              <a:t>haemorrhage</a:t>
            </a:r>
            <a:r>
              <a:rPr lang="en-US" dirty="0"/>
              <a:t> or shock) DIC ,</a:t>
            </a:r>
          </a:p>
          <a:p>
            <a:r>
              <a:rPr lang="en-US" dirty="0"/>
              <a:t>ABG….. Acidosis and hypoxia (shock)</a:t>
            </a:r>
          </a:p>
        </p:txBody>
      </p:sp>
      <p:sp>
        <p:nvSpPr>
          <p:cNvPr id="4" name="Slide Number Placeholder 3"/>
          <p:cNvSpPr>
            <a:spLocks noGrp="1"/>
          </p:cNvSpPr>
          <p:nvPr>
            <p:ph type="sldNum" sz="quarter" idx="5"/>
          </p:nvPr>
        </p:nvSpPr>
        <p:spPr/>
        <p:txBody>
          <a:bodyPr/>
          <a:lstStyle/>
          <a:p>
            <a:fld id="{B5B56631-5933-40C5-B04D-C499E555DBB5}" type="slidenum">
              <a:rPr lang="en-US" smtClean="0"/>
              <a:pPr/>
              <a:t>91</a:t>
            </a:fld>
            <a:endParaRPr lang="en-US"/>
          </a:p>
        </p:txBody>
      </p:sp>
    </p:spTree>
    <p:extLst>
      <p:ext uri="{BB962C8B-B14F-4D97-AF65-F5344CB8AC3E}">
        <p14:creationId xmlns:p14="http://schemas.microsoft.com/office/powerpoint/2010/main" val="2260828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such as depot </a:t>
            </a:r>
            <a:r>
              <a:rPr lang="en-US" sz="1200" dirty="0" err="1"/>
              <a:t>medroxyprogesterone</a:t>
            </a:r>
            <a:r>
              <a:rPr lang="en-US" sz="1200" dirty="0"/>
              <a:t> acetate (Depo-Provera™) or </a:t>
            </a:r>
            <a:r>
              <a:rPr lang="en-US" sz="1200" dirty="0" err="1"/>
              <a:t>norethisterone</a:t>
            </a:r>
            <a:r>
              <a:rPr lang="en-US" sz="1200" dirty="0"/>
              <a:t> </a:t>
            </a:r>
            <a:r>
              <a:rPr lang="en-US" sz="1200" dirty="0" err="1"/>
              <a:t>enantate</a:t>
            </a:r>
            <a:r>
              <a:rPr lang="en-US" sz="1200" dirty="0"/>
              <a:t> (</a:t>
            </a:r>
            <a:r>
              <a:rPr lang="en-US" sz="1200" dirty="0" err="1"/>
              <a:t>Noristerat</a:t>
            </a:r>
            <a:r>
              <a:rPr lang="en-US" sz="1200" dirty="0"/>
              <a:t>™) </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DB2156-85A1-44F1-B807-993A57741722}"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MY" sz="1200" dirty="0">
                <a:latin typeface="Times New Roman" pitchFamily="18" charset="0"/>
                <a:cs typeface="Times New Roman" pitchFamily="18" charset="0"/>
              </a:rPr>
              <a:t>Weight loss depends on mother’s weight gain during pregnancy, and activity </a:t>
            </a:r>
            <a:r>
              <a:rPr lang="en-US" sz="1200" dirty="0">
                <a:latin typeface="Times New Roman" pitchFamily="18" charset="0"/>
                <a:cs typeface="Times New Roman" pitchFamily="18" charset="0"/>
              </a:rPr>
              <a:t> </a:t>
            </a:r>
            <a:r>
              <a:rPr lang="en-MY" sz="1200" dirty="0">
                <a:latin typeface="Times New Roman" pitchFamily="18" charset="0"/>
                <a:cs typeface="Times New Roman" pitchFamily="18" charset="0"/>
              </a:rPr>
              <a:t>Well management of weight can help reduce risk of cardiovascular diseases</a:t>
            </a:r>
            <a:r>
              <a:rPr lang="en-MY" sz="1200" dirty="0"/>
              <a:t>.</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ar-JO" sz="1200" dirty="0"/>
              <a:t>Most Patient should </a:t>
            </a:r>
            <a:r>
              <a:rPr lang="en-US" altLang="ar-JO" sz="1200" b="1" dirty="0"/>
              <a:t>gain (20-30) </a:t>
            </a:r>
            <a:r>
              <a:rPr lang="en-US" altLang="ar-JO" sz="1200" b="1" dirty="0" err="1"/>
              <a:t>lb</a:t>
            </a:r>
            <a:r>
              <a:rPr lang="en-US" altLang="ar-JO" sz="1200" b="1" dirty="0"/>
              <a:t> about (9-13.6) Kg </a:t>
            </a:r>
            <a:r>
              <a:rPr lang="en-US" altLang="ar-JO" sz="1200" dirty="0"/>
              <a:t>during Pregnancy.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ar-J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32323"/>
                </a:solidFill>
                <a:effectLst/>
                <a:latin typeface="Noto Sans" panose="020B0502040504020204" pitchFamily="34" charset="0"/>
              </a:rPr>
              <a:t>The mean weight loss from expulsion of the fetus, placenta, and amniotic fluid is 13 pounds </a:t>
            </a:r>
            <a:r>
              <a:rPr lang="en-US" b="1" i="0" dirty="0">
                <a:solidFill>
                  <a:srgbClr val="232323"/>
                </a:solidFill>
                <a:effectLst/>
                <a:latin typeface="Noto Sans" panose="020B0502040504020204" pitchFamily="34" charset="0"/>
              </a:rPr>
              <a:t>(6 kg)</a:t>
            </a:r>
            <a:r>
              <a:rPr lang="en-US" b="0" i="0" dirty="0">
                <a:solidFill>
                  <a:srgbClr val="232323"/>
                </a:solidFill>
                <a:effectLst/>
                <a:latin typeface="Noto Sans" panose="020B0502040504020204" pitchFamily="34" charset="0"/>
              </a:rPr>
              <a:t>. Contraction of the uterus and </a:t>
            </a:r>
            <a:r>
              <a:rPr lang="en-US" b="1" i="0" dirty="0">
                <a:solidFill>
                  <a:srgbClr val="232323"/>
                </a:solidFill>
                <a:effectLst/>
                <a:latin typeface="Noto Sans" panose="020B0502040504020204" pitchFamily="34" charset="0"/>
              </a:rPr>
              <a:t>loss of </a:t>
            </a:r>
            <a:r>
              <a:rPr lang="en-US" b="1" i="0" dirty="0" err="1">
                <a:solidFill>
                  <a:srgbClr val="232323"/>
                </a:solidFill>
                <a:effectLst/>
                <a:latin typeface="Noto Sans" panose="020B0502040504020204" pitchFamily="34" charset="0"/>
              </a:rPr>
              <a:t>lochial</a:t>
            </a:r>
            <a:r>
              <a:rPr lang="en-US" b="1" i="0" dirty="0">
                <a:solidFill>
                  <a:srgbClr val="232323"/>
                </a:solidFill>
                <a:effectLst/>
                <a:latin typeface="Noto Sans" panose="020B0502040504020204" pitchFamily="34" charset="0"/>
              </a:rPr>
              <a:t> fluid </a:t>
            </a:r>
            <a:r>
              <a:rPr lang="en-US" b="0" i="0" dirty="0">
                <a:solidFill>
                  <a:srgbClr val="232323"/>
                </a:solidFill>
                <a:effectLst/>
                <a:latin typeface="Noto Sans" panose="020B0502040504020204" pitchFamily="34" charset="0"/>
              </a:rPr>
              <a:t>and </a:t>
            </a:r>
            <a:r>
              <a:rPr lang="en-US" b="1" i="0" dirty="0">
                <a:solidFill>
                  <a:srgbClr val="232323"/>
                </a:solidFill>
                <a:effectLst/>
                <a:latin typeface="Noto Sans" panose="020B0502040504020204" pitchFamily="34" charset="0"/>
              </a:rPr>
              <a:t>excess intra- and extracellular</a:t>
            </a:r>
            <a:r>
              <a:rPr lang="en-US" b="0" i="0" dirty="0">
                <a:solidFill>
                  <a:srgbClr val="232323"/>
                </a:solidFill>
                <a:effectLst/>
                <a:latin typeface="Noto Sans" panose="020B0502040504020204" pitchFamily="34" charset="0"/>
              </a:rPr>
              <a:t> fluid leads to an additional loss of 5 to 15 pounds </a:t>
            </a:r>
            <a:r>
              <a:rPr lang="en-US" b="1" i="0" dirty="0">
                <a:solidFill>
                  <a:srgbClr val="232323"/>
                </a:solidFill>
                <a:effectLst/>
                <a:latin typeface="Noto Sans" panose="020B0502040504020204" pitchFamily="34" charset="0"/>
              </a:rPr>
              <a:t>(2 to 7 kg) </a:t>
            </a:r>
            <a:r>
              <a:rPr lang="en-US" b="0" i="0" dirty="0">
                <a:solidFill>
                  <a:srgbClr val="232323"/>
                </a:solidFill>
                <a:effectLst/>
                <a:latin typeface="Noto Sans" panose="020B0502040504020204" pitchFamily="34" charset="0"/>
              </a:rPr>
              <a:t>during the puerperium. Approximately one-half of gestational weight gain is lost in the first six weeks after birth, with a slower rate of loss through the first six months postpartum</a:t>
            </a:r>
            <a:endParaRPr lang="en-US" altLang="ar-JO" sz="1200" dirty="0"/>
          </a:p>
          <a:p>
            <a:endParaRPr lang="ar-JO"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83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effectLst/>
                <a:latin typeface="Arial" panose="020B0604020202020204" pitchFamily="34" charset="0"/>
              </a:rPr>
              <a:t>Long-term </a:t>
            </a:r>
            <a:r>
              <a:rPr lang="en-US" b="0" i="0" dirty="0" err="1">
                <a:effectLst/>
                <a:latin typeface="Arial" panose="020B0604020202020204" pitchFamily="34" charset="0"/>
              </a:rPr>
              <a:t>sequelae</a:t>
            </a:r>
            <a:r>
              <a:rPr lang="en-US" b="0" i="0" dirty="0">
                <a:effectLst/>
                <a:latin typeface="Arial" panose="020B0604020202020204" pitchFamily="34" charset="0"/>
              </a:rPr>
              <a:t> may include abdominal discomfort and cosmetic issues, which may be managed conservatively or surgically</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DB2156-85A1-44F1-B807-993A57741722}"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0024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changes that occurred during pregnancy (e.g., increases in heart rate, cardiac output, and blood volume) generally return to baseline by approximately 6 weeks postpartum.</a:t>
            </a:r>
          </a:p>
          <a:p>
            <a:endParaRPr lang="en-GB" dirty="0"/>
          </a:p>
          <a:p>
            <a:r>
              <a:rPr lang="en-US" b="0" i="0" dirty="0">
                <a:solidFill>
                  <a:srgbClr val="232323"/>
                </a:solidFill>
                <a:effectLst/>
                <a:latin typeface="Noto Sans" panose="020B0502040504020204" pitchFamily="34" charset="0"/>
              </a:rPr>
              <a:t>in the first 10 minutes following a term vaginal birth, the cardiac output and stroke volume increase by approximately 60 and 70 percent, respectively. At one hour postpartum, both the cardiac output and stroke volume remain increased (by approximately 50 and 70 percent, respectively) while the heart rate decreases by 15 percent; blood pressure remains unchanged. </a:t>
            </a:r>
            <a:endParaRPr lang="en-GB" dirty="0"/>
          </a:p>
          <a:p>
            <a:endParaRPr lang="en-GB" dirty="0"/>
          </a:p>
          <a:p>
            <a:r>
              <a:rPr lang="en-US" b="0" i="0" dirty="0">
                <a:solidFill>
                  <a:srgbClr val="232323"/>
                </a:solidFill>
                <a:effectLst/>
                <a:latin typeface="Noto Sans" panose="020B0502040504020204" pitchFamily="34" charset="0"/>
              </a:rPr>
              <a:t>The increases in stroke volume and cardiac output most likely result from improved cardiac preload from auto transfusion of uteroplacental blood to the intravascular space. As the uterus decompresses following birth, a reduction in the mechanical compression of the vena cava allows for further increases in preload.</a:t>
            </a:r>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75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BLOOD VOLUM by diuresis , blood loss </a:t>
            </a:r>
          </a:p>
          <a:p>
            <a:endParaRPr lang="en-US" dirty="0"/>
          </a:p>
          <a:p>
            <a:r>
              <a:rPr lang="en-US" dirty="0" err="1"/>
              <a:t>Screaning</a:t>
            </a:r>
            <a:r>
              <a:rPr lang="en-US" dirty="0"/>
              <a:t> for </a:t>
            </a:r>
            <a:r>
              <a:rPr lang="en-US" dirty="0" err="1"/>
              <a:t>inhertedthromophilia</a:t>
            </a:r>
            <a:r>
              <a:rPr lang="en-US" dirty="0"/>
              <a:t> , anti </a:t>
            </a:r>
            <a:r>
              <a:rPr lang="en-US" dirty="0" err="1"/>
              <a:t>throben</a:t>
            </a:r>
            <a:r>
              <a:rPr lang="en-US" dirty="0"/>
              <a:t> 3 factor 2 ??</a:t>
            </a:r>
            <a:endParaRPr lang="ar-JO"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650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MY" dirty="0"/>
              <a:t>(advice ; on adequate fluid intake , increase </a:t>
            </a:r>
            <a:r>
              <a:rPr lang="en-MY" dirty="0" err="1"/>
              <a:t>fiber</a:t>
            </a:r>
            <a:r>
              <a:rPr lang="en-MY" dirty="0"/>
              <a:t> intake , stool softener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MY" dirty="0"/>
          </a:p>
          <a:p>
            <a:pPr algn="l" rtl="0"/>
            <a:r>
              <a:rPr lang="en-US" altLang="en-CM" sz="1200" b="1" dirty="0"/>
              <a:t>Reduced</a:t>
            </a:r>
            <a:r>
              <a:rPr lang="en-US" altLang="en-CM" sz="1200" dirty="0"/>
              <a:t> </a:t>
            </a:r>
            <a:r>
              <a:rPr lang="en-US" altLang="en-CM" sz="1200" b="1" dirty="0"/>
              <a:t>gastrointestinal motility and tone </a:t>
            </a:r>
            <a:r>
              <a:rPr lang="en-US" altLang="en-CM" sz="1200" dirty="0"/>
              <a:t>during pregnancy due to increased levels of progesterone, which </a:t>
            </a:r>
            <a:r>
              <a:rPr lang="en-US" altLang="en-CM" sz="1200" b="1" dirty="0"/>
              <a:t>decrease the production of Motilin</a:t>
            </a:r>
            <a:r>
              <a:rPr lang="en-US" altLang="en-CM" sz="1200" dirty="0"/>
              <a:t>, a hormonal peptide that is known to stimulate smooth muscle in the gut.</a:t>
            </a:r>
          </a:p>
          <a:p>
            <a:pPr algn="l" rtl="0"/>
            <a:endParaRPr lang="en-US" altLang="en-CM" sz="900" b="1" dirty="0"/>
          </a:p>
          <a:p>
            <a:pPr algn="l" rtl="0"/>
            <a:r>
              <a:rPr lang="en-US" altLang="en-CM" sz="1200" b="1" dirty="0"/>
              <a:t>Slower the transit time of food </a:t>
            </a:r>
            <a:r>
              <a:rPr lang="en-US" altLang="en-CM" sz="1200" dirty="0"/>
              <a:t>throughout the gut, </a:t>
            </a:r>
            <a:r>
              <a:rPr lang="en-US" altLang="en-CM" sz="1200" b="1" dirty="0"/>
              <a:t>more water is reabsorbed</a:t>
            </a:r>
            <a:r>
              <a:rPr lang="en-US" altLang="en-CM" sz="1200" dirty="0"/>
              <a:t>, leading to </a:t>
            </a:r>
            <a:r>
              <a:rPr lang="en-US" altLang="en-CM" sz="1200" b="1" dirty="0"/>
              <a:t>constipation</a:t>
            </a:r>
            <a:endParaRPr lang="en-MY" dirty="0"/>
          </a:p>
          <a:p>
            <a:endParaRPr lang="ar-JO"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78C9A0-0B80-4535-9E07-25941C2D8B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93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dirty="0" err="1">
                <a:effectLst/>
                <a:latin typeface="Times New Roman" pitchFamily="18" charset="0"/>
                <a:cs typeface="Times New Roman" pitchFamily="18" charset="0"/>
              </a:rPr>
              <a:t>Telogen</a:t>
            </a:r>
            <a:r>
              <a:rPr lang="en-US" sz="1200" b="0" i="0" dirty="0">
                <a:effectLst/>
                <a:latin typeface="Times New Roman" pitchFamily="18" charset="0"/>
                <a:cs typeface="Times New Roman" pitchFamily="18" charset="0"/>
              </a:rPr>
              <a:t> effluvium is the hair loss commonly noted one to five months after delivery. It is usually self-limited with restoration of normal hair patterns by 6 to 15 months after delivery.</a:t>
            </a:r>
          </a:p>
          <a:p>
            <a:r>
              <a:rPr lang="en-US" sz="1200" b="0" i="0" dirty="0">
                <a:effectLst/>
                <a:latin typeface="Times New Roman" pitchFamily="18" charset="0"/>
                <a:cs typeface="Times New Roman" pitchFamily="18" charset="0"/>
              </a:rPr>
              <a:t>Loss increase growing hair in pregnancy </a:t>
            </a:r>
          </a:p>
          <a:p>
            <a:endParaRPr lang="en-US" sz="1200" b="0" i="0" dirty="0">
              <a:effectLst/>
              <a:latin typeface="Times New Roman" pitchFamily="18" charset="0"/>
              <a:cs typeface="Times New Roman" pitchFamily="18" charset="0"/>
            </a:endParaRPr>
          </a:p>
          <a:p>
            <a:pPr algn="l" rtl="0"/>
            <a:r>
              <a:rPr lang="en-US" altLang="en-CM" sz="1200" dirty="0">
                <a:cs typeface="Times New Roman" panose="02020603050405020304" pitchFamily="18" charset="0"/>
              </a:rPr>
              <a:t>90% of Pregnancies suffering from </a:t>
            </a:r>
            <a:r>
              <a:rPr lang="en-US" altLang="en-CM" sz="1200" b="1" dirty="0">
                <a:cs typeface="Times New Roman" panose="02020603050405020304" pitchFamily="18" charset="0"/>
              </a:rPr>
              <a:t>Hyper-pigmentation.</a:t>
            </a:r>
          </a:p>
          <a:p>
            <a:pPr algn="l" rtl="0"/>
            <a:r>
              <a:rPr lang="en-US" altLang="en-CM" sz="1200" dirty="0">
                <a:cs typeface="Times New Roman" panose="02020603050405020304" pitchFamily="18" charset="0"/>
              </a:rPr>
              <a:t>Up to 30% of changes can persist. </a:t>
            </a:r>
          </a:p>
          <a:p>
            <a:pPr algn="l" rtl="0"/>
            <a:r>
              <a:rPr lang="en-US" altLang="en-CM" sz="1200" b="1" dirty="0">
                <a:cs typeface="Times New Roman" panose="02020603050405020304" pitchFamily="18" charset="0"/>
              </a:rPr>
              <a:t>Stria Gravidarum; </a:t>
            </a:r>
            <a:r>
              <a:rPr lang="en-US" altLang="en-CM" sz="1200" dirty="0">
                <a:cs typeface="Times New Roman" panose="02020603050405020304" pitchFamily="18" charset="0"/>
              </a:rPr>
              <a:t>stretch marks that develop in genetically predisposed women on the abdomen and buttocks.</a:t>
            </a:r>
          </a:p>
          <a:p>
            <a:pPr algn="l" rtl="0"/>
            <a:r>
              <a:rPr lang="en-US" altLang="en-CM" sz="1200" b="1" dirty="0">
                <a:cs typeface="Times New Roman" panose="02020603050405020304" pitchFamily="18" charset="0"/>
              </a:rPr>
              <a:t>Chloasma;</a:t>
            </a:r>
            <a:r>
              <a:rPr lang="en-US" altLang="en-CM" sz="1200" dirty="0">
                <a:cs typeface="Times New Roman" panose="02020603050405020304" pitchFamily="18" charset="0"/>
              </a:rPr>
              <a:t> blotchy pigmentation of nose and face.</a:t>
            </a:r>
          </a:p>
          <a:p>
            <a:pPr algn="l" rtl="0"/>
            <a:r>
              <a:rPr lang="en-US" altLang="en-CM" sz="1200" b="1" dirty="0">
                <a:cs typeface="Times New Roman" panose="02020603050405020304" pitchFamily="18" charset="0"/>
              </a:rPr>
              <a:t>Linea Nigra; </a:t>
            </a:r>
            <a:r>
              <a:rPr lang="en-US" altLang="en-CM" sz="1200" dirty="0">
                <a:cs typeface="Times New Roman" panose="02020603050405020304" pitchFamily="18" charset="0"/>
              </a:rPr>
              <a:t>increased pigmentation of lower abdominal midline (umbilicus to pubis).</a:t>
            </a:r>
          </a:p>
          <a:p>
            <a:pPr algn="l" rtl="0"/>
            <a:r>
              <a:rPr lang="en-US" altLang="en-CM" sz="1200" b="1" dirty="0">
                <a:cs typeface="Times New Roman" panose="02020603050405020304" pitchFamily="18" charset="0"/>
              </a:rPr>
              <a:t>Chadwick sign;</a:t>
            </a:r>
            <a:r>
              <a:rPr lang="en-US" altLang="en-CM" sz="1200" dirty="0">
                <a:cs typeface="Times New Roman" panose="02020603050405020304" pitchFamily="18" charset="0"/>
              </a:rPr>
              <a:t> bluish discoloration of vagina and cervix (increased vascularity).</a:t>
            </a:r>
          </a:p>
          <a:p>
            <a:pPr algn="l" rtl="0"/>
            <a:r>
              <a:rPr lang="en-US" altLang="en-CM" sz="1200" b="1" dirty="0">
                <a:cs typeface="Times New Roman" panose="02020603050405020304" pitchFamily="18" charset="0"/>
              </a:rPr>
              <a:t>Spider Angioma</a:t>
            </a:r>
            <a:r>
              <a:rPr lang="en-US" altLang="en-CM" sz="1200" dirty="0">
                <a:cs typeface="Times New Roman" panose="02020603050405020304" pitchFamily="18" charset="0"/>
              </a:rPr>
              <a:t>, </a:t>
            </a:r>
            <a:r>
              <a:rPr lang="en-US" altLang="en-CM" sz="1200" b="1" dirty="0">
                <a:cs typeface="Times New Roman" panose="02020603050405020304" pitchFamily="18" charset="0"/>
              </a:rPr>
              <a:t>Palmer Erythema </a:t>
            </a:r>
            <a:r>
              <a:rPr lang="en-US" altLang="en-CM" sz="1200" dirty="0">
                <a:cs typeface="Times New Roman" panose="02020603050405020304" pitchFamily="18" charset="0"/>
              </a:rPr>
              <a:t>(increased vascularity).</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DB2156-85A1-44F1-B807-993A57741722}"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69353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b="0" i="0" dirty="0">
              <a:effectLst/>
              <a:latin typeface="Gill Sans MT (Body)"/>
            </a:endParaRPr>
          </a:p>
          <a:p>
            <a:r>
              <a:rPr lang="en-US" sz="1200" b="0" i="0" dirty="0">
                <a:effectLst/>
                <a:latin typeface="Gill Sans MT (Body)"/>
              </a:rPr>
              <a:t>Factor : </a:t>
            </a:r>
          </a:p>
          <a:p>
            <a:endParaRPr lang="en-US" sz="1200" b="0" i="0" dirty="0">
              <a:effectLst/>
              <a:latin typeface="Gill Sans MT (Body)"/>
            </a:endParaRPr>
          </a:p>
          <a:p>
            <a:r>
              <a:rPr lang="en-US" sz="1200" b="0" i="0" dirty="0">
                <a:effectLst/>
                <a:latin typeface="Gill Sans MT (Body)"/>
              </a:rPr>
              <a:t>Contraction of the interlacing myometrial muscle bundles constricts the </a:t>
            </a:r>
            <a:r>
              <a:rPr lang="en-US" sz="1200" b="0" i="0" dirty="0" err="1">
                <a:effectLst/>
                <a:latin typeface="Gill Sans MT (Body)"/>
              </a:rPr>
              <a:t>intramyometrial</a:t>
            </a:r>
            <a:r>
              <a:rPr lang="en-US" sz="1200" b="0" i="0" dirty="0">
                <a:effectLst/>
                <a:latin typeface="Gill Sans MT (Body)"/>
              </a:rPr>
              <a:t> vessels and impedes blood flow, which is the major mechanism preventing hemorrhage at the placental site. </a:t>
            </a:r>
          </a:p>
          <a:p>
            <a:r>
              <a:rPr lang="en-US" sz="1200" b="0" i="0" dirty="0">
                <a:effectLst/>
                <a:latin typeface="Gill Sans MT (Body)"/>
              </a:rPr>
              <a:t>Autolysis (</a:t>
            </a:r>
            <a:r>
              <a:rPr lang="en-US" sz="1200" b="0" i="0" dirty="0" err="1">
                <a:effectLst/>
                <a:latin typeface="Gill Sans MT (Body)"/>
              </a:rPr>
              <a:t>hypertropy</a:t>
            </a:r>
            <a:r>
              <a:rPr lang="en-US" sz="1200" b="0" i="0" dirty="0">
                <a:effectLst/>
                <a:latin typeface="Gill Sans MT (Body)"/>
              </a:rPr>
              <a:t> </a:t>
            </a:r>
            <a:r>
              <a:rPr lang="en-US" sz="1200" b="0" i="0" dirty="0">
                <a:effectLst/>
                <a:latin typeface="Gill Sans MT (Body)"/>
                <a:sym typeface="Wingdings" panose="05000000000000000000" pitchFamily="2" charset="2"/>
              </a:rPr>
              <a:t>atopy ) </a:t>
            </a:r>
            <a:r>
              <a:rPr lang="en-US" sz="1200" b="0" i="0" dirty="0" err="1">
                <a:effectLst/>
                <a:latin typeface="Gill Sans MT (Body)"/>
                <a:sym typeface="Wingdings" panose="05000000000000000000" pitchFamily="2" charset="2"/>
              </a:rPr>
              <a:t>decreaseiin</a:t>
            </a:r>
            <a:r>
              <a:rPr lang="en-US" sz="1200" b="0" i="0" dirty="0">
                <a:effectLst/>
                <a:latin typeface="Gill Sans MT (Body)"/>
                <a:sym typeface="Wingdings" panose="05000000000000000000" pitchFamily="2" charset="2"/>
              </a:rPr>
              <a:t>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trike="sngStrike" dirty="0">
                <a:effectLst/>
                <a:latin typeface="Gill Sans MT (Body)"/>
              </a:rPr>
              <a:t>Myometrial retraction (</a:t>
            </a:r>
            <a:r>
              <a:rPr lang="en-US" sz="1200" b="0" i="0" strike="sngStrike" dirty="0" err="1">
                <a:effectLst/>
                <a:latin typeface="Gill Sans MT (Body)"/>
              </a:rPr>
              <a:t>brachystasis</a:t>
            </a:r>
            <a:r>
              <a:rPr lang="en-US" sz="1200" b="0" i="0" strike="sngStrike" dirty="0">
                <a:effectLst/>
                <a:latin typeface="Gill Sans MT (Body)"/>
              </a:rPr>
              <a:t>) : It enables the uterine muscle to maintain its shortened length following successive contractions. </a:t>
            </a:r>
            <a:r>
              <a:rPr lang="en-US" b="0" i="0" dirty="0">
                <a:solidFill>
                  <a:srgbClr val="232323"/>
                </a:solidFill>
                <a:effectLst/>
                <a:latin typeface="Noto Sans" panose="020B0502040504020204" pitchFamily="34" charset="0"/>
              </a:rPr>
              <a:t> that enables it to maintain its shortened length following successive contractions.</a:t>
            </a:r>
            <a:endParaRPr lang="en-US" sz="1200" b="0" i="0" strike="sngStrike" dirty="0">
              <a:effectLst/>
              <a:latin typeface="Gill Sans MT (Body)"/>
            </a:endParaRPr>
          </a:p>
          <a:p>
            <a:r>
              <a:rPr lang="en-US" sz="1200" b="0" i="0" dirty="0">
                <a:effectLst/>
                <a:latin typeface="Gill Sans MT (Body)"/>
              </a:rPr>
              <a:t>Thrombosis at placental site </a:t>
            </a:r>
          </a:p>
          <a:p>
            <a:endParaRPr lang="en-US" sz="1200" b="0" i="0" dirty="0">
              <a:effectLst/>
              <a:latin typeface="Gill Sans MT (Body)"/>
            </a:endParaRPr>
          </a:p>
          <a:p>
            <a:r>
              <a:rPr lang="ar-JO" sz="1200" b="0" i="0" dirty="0">
                <a:effectLst/>
                <a:latin typeface="Gill Sans MT (Body)"/>
              </a:rPr>
              <a:t>ازاا ما سار عندي </a:t>
            </a:r>
            <a:r>
              <a:rPr lang="en-US" sz="1200" b="0" i="0" dirty="0" err="1">
                <a:effectLst/>
                <a:latin typeface="Gill Sans MT (Body)"/>
              </a:rPr>
              <a:t>uterin</a:t>
            </a:r>
            <a:r>
              <a:rPr lang="en-US" sz="1200" b="0" i="0" dirty="0">
                <a:effectLst/>
                <a:latin typeface="Gill Sans MT (Body)"/>
              </a:rPr>
              <a:t> </a:t>
            </a:r>
            <a:r>
              <a:rPr lang="en-US" sz="1200" b="0" i="0" dirty="0" err="1">
                <a:effectLst/>
                <a:latin typeface="Gill Sans MT (Body)"/>
              </a:rPr>
              <a:t>involusion</a:t>
            </a:r>
            <a:r>
              <a:rPr lang="en-US" sz="1200" b="0" i="0" dirty="0">
                <a:effectLst/>
                <a:latin typeface="Gill Sans MT (Body)"/>
              </a:rPr>
              <a:t> </a:t>
            </a:r>
            <a:r>
              <a:rPr lang="en-US" sz="1200" b="0" i="0" dirty="0">
                <a:effectLst/>
                <a:latin typeface="Gill Sans MT (Body)"/>
                <a:sym typeface="Wingdings" panose="05000000000000000000" pitchFamily="2" charset="2"/>
              </a:rPr>
              <a:t> sub </a:t>
            </a:r>
            <a:r>
              <a:rPr lang="en-US" sz="1200" b="0" i="0" dirty="0" err="1">
                <a:effectLst/>
                <a:latin typeface="Gill Sans MT (Body)"/>
                <a:sym typeface="Wingdings" panose="05000000000000000000" pitchFamily="2" charset="2"/>
              </a:rPr>
              <a:t>involusion</a:t>
            </a:r>
            <a:r>
              <a:rPr lang="en-US" sz="1200" b="0" i="0" dirty="0">
                <a:effectLst/>
                <a:latin typeface="Gill Sans MT (Body)"/>
                <a:sym typeface="Wingdings" panose="05000000000000000000" pitchFamily="2" charset="2"/>
              </a:rPr>
              <a:t>  </a:t>
            </a:r>
            <a:r>
              <a:rPr lang="en-US" sz="1200" b="0" i="0" dirty="0" err="1">
                <a:effectLst/>
                <a:latin typeface="Gill Sans MT (Body)"/>
                <a:sym typeface="Wingdings" panose="05000000000000000000" pitchFamily="2" charset="2"/>
              </a:rPr>
              <a:t>uterin</a:t>
            </a:r>
            <a:r>
              <a:rPr lang="en-US" sz="1200" b="0" i="0" dirty="0">
                <a:effectLst/>
                <a:latin typeface="Gill Sans MT (Body)"/>
                <a:sym typeface="Wingdings" panose="05000000000000000000" pitchFamily="2" charset="2"/>
              </a:rPr>
              <a:t> atony </a:t>
            </a:r>
            <a:endParaRPr lang="en-US" sz="1200" b="0" i="0" dirty="0">
              <a:effectLst/>
              <a:latin typeface="Gill Sans MT (Body)"/>
            </a:endParaRPr>
          </a:p>
          <a:p>
            <a:r>
              <a:rPr lang="en-US" sz="1200" b="0" i="0" dirty="0">
                <a:effectLst/>
                <a:latin typeface="Gill Sans MT (Body)"/>
              </a:rPr>
              <a:t>Inadequate myometrial contraction will result in atony (i.e., a soft, boggy uterus), which is the most common cause of </a:t>
            </a:r>
            <a:r>
              <a:rPr lang="en-US" sz="1200" b="1" i="0" dirty="0">
                <a:effectLst/>
                <a:latin typeface="Gill Sans MT (Body)"/>
              </a:rPr>
              <a:t>early</a:t>
            </a:r>
            <a:r>
              <a:rPr lang="en-US" sz="1200" b="0" i="0" dirty="0">
                <a:effectLst/>
                <a:latin typeface="Gill Sans MT (Body)"/>
              </a:rPr>
              <a:t> postpartum hemorrhage. </a:t>
            </a:r>
          </a:p>
          <a:p>
            <a:r>
              <a:rPr lang="en-US" sz="1200" dirty="0">
                <a:latin typeface="Gill Sans MT (Body)"/>
              </a:rPr>
              <a:t>Pitocin</a:t>
            </a:r>
          </a:p>
          <a:p>
            <a:endParaRPr lang="en-US" sz="1200" dirty="0">
              <a:latin typeface="Gill Sans MT (Body)"/>
            </a:endParaRPr>
          </a:p>
          <a:p>
            <a:r>
              <a:rPr lang="ar-JO" sz="1200" dirty="0">
                <a:latin typeface="Gill Sans MT (Body)"/>
              </a:rPr>
              <a:t>كيف بدنا نتأكدانو ماشي صح زي ما لما كنا نشوف ال </a:t>
            </a:r>
          </a:p>
          <a:p>
            <a:r>
              <a:rPr lang="en-US" sz="1200" dirty="0">
                <a:latin typeface="Gill Sans MT (Body)"/>
              </a:rPr>
              <a:t>Station of presenting part </a:t>
            </a:r>
          </a:p>
          <a:p>
            <a:endParaRPr lang="en-US" sz="1200" dirty="0">
              <a:latin typeface="Gill Sans MT (Body)"/>
            </a:endParaRPr>
          </a:p>
          <a:p>
            <a:endParaRPr lang="en-US" sz="1200" dirty="0">
              <a:latin typeface="Gill Sans MT (Body)"/>
            </a:endParaRPr>
          </a:p>
          <a:p>
            <a:pPr marL="228600" indent="-228600">
              <a:buAutoNum type="arabicPeriod"/>
            </a:pPr>
            <a:r>
              <a:rPr lang="ar-JO" sz="1200" dirty="0">
                <a:latin typeface="Gill Sans MT (Body)"/>
              </a:rPr>
              <a:t>بتنزل من ال </a:t>
            </a:r>
            <a:r>
              <a:rPr lang="en-US" sz="1200" dirty="0">
                <a:latin typeface="Gill Sans MT (Body)"/>
              </a:rPr>
              <a:t>xiphisternum to </a:t>
            </a:r>
            <a:r>
              <a:rPr lang="en-US" sz="1200" b="0" i="0" dirty="0">
                <a:effectLst/>
                <a:latin typeface="Times New Roman" pitchFamily="18" charset="0"/>
                <a:cs typeface="Times New Roman" pitchFamily="18" charset="0"/>
              </a:rPr>
              <a:t>midway between the symphysis pubis and umbilicus. </a:t>
            </a:r>
          </a:p>
          <a:p>
            <a:pPr marL="228600" indent="-228600">
              <a:buAutoNum type="arabicPeriod"/>
            </a:pPr>
            <a:endParaRPr lang="en-US" sz="1200" b="0" i="0" dirty="0">
              <a:effectLst/>
              <a:latin typeface="Times New Roman" pitchFamily="18" charset="0"/>
              <a:cs typeface="Times New Roman" pitchFamily="18" charset="0"/>
            </a:endParaRPr>
          </a:p>
          <a:p>
            <a:pPr marL="228600" indent="-228600">
              <a:buAutoNum type="arabicPeriod"/>
            </a:pPr>
            <a:endParaRPr lang="en-US" sz="1200" b="0" i="0" dirty="0">
              <a:effectLst/>
              <a:latin typeface="Times New Roman" pitchFamily="18" charset="0"/>
              <a:cs typeface="Times New Roman" pitchFamily="18" charset="0"/>
            </a:endParaRPr>
          </a:p>
          <a:p>
            <a:pPr marL="228600" indent="-228600">
              <a:buAutoNum type="arabicPeriod"/>
            </a:pPr>
            <a:endParaRPr lang="en-US" sz="1200" dirty="0">
              <a:latin typeface="Gill Sans MT (Body)"/>
            </a:endParaRPr>
          </a:p>
          <a:p>
            <a:endParaRPr lang="en-US" sz="1200" b="0" i="0" dirty="0">
              <a:effectLst/>
              <a:latin typeface="Gill Sans MT (Body)"/>
            </a:endParaRPr>
          </a:p>
          <a:p>
            <a:endParaRPr lang="en-US" sz="1200" b="0" i="0" dirty="0">
              <a:effectLst/>
              <a:latin typeface="Gill Sans MT (Body)"/>
            </a:endParaRPr>
          </a:p>
          <a:p>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pPr/>
              <a:t>15</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8529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27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955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80439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28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479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13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79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عنوان ومحتوى">
    <p:spTree>
      <p:nvGrpSpPr>
        <p:cNvPr id="1" name=""/>
        <p:cNvGrpSpPr/>
        <p:nvPr/>
      </p:nvGrpSpPr>
      <p:grpSpPr>
        <a:xfrm>
          <a:off x="0" y="0"/>
          <a:ext cx="0" cy="0"/>
          <a:chOff x="0" y="0"/>
          <a:chExt cx="0" cy="0"/>
        </a:xfrm>
      </p:grpSpPr>
      <p:sp>
        <p:nvSpPr>
          <p:cNvPr id="21" name="نص العنوان"/>
          <p:cNvSpPr txBox="1">
            <a:spLocks noGrp="1"/>
          </p:cNvSpPr>
          <p:nvPr>
            <p:ph type="title"/>
          </p:nvPr>
        </p:nvSpPr>
        <p:spPr>
          <a:prstGeom prst="rect">
            <a:avLst/>
          </a:prstGeom>
        </p:spPr>
        <p:txBody>
          <a:bodyPr/>
          <a:lstStyle/>
          <a:p>
            <a:r>
              <a:t>نص العنوان</a:t>
            </a:r>
          </a:p>
        </p:txBody>
      </p:sp>
      <p:sp>
        <p:nvSpPr>
          <p:cNvPr id="22" name="مستوى النص الأول…"/>
          <p:cNvSpPr txBox="1">
            <a:spLocks noGrp="1"/>
          </p:cNvSpPr>
          <p:nvPr>
            <p:ph type="body" idx="1"/>
          </p:nvPr>
        </p:nvSpPr>
        <p:spPr>
          <a:prstGeom prst="rect">
            <a:avLst/>
          </a:prstGeom>
        </p:spPr>
        <p:txBody>
          <a:body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3" name="رقم الشريحة"/>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9979371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302104" y="307381"/>
            <a:ext cx="11587789" cy="1353404"/>
          </a:xfrm>
          <a:prstGeom prst="rect">
            <a:avLst/>
          </a:prstGeom>
        </p:spPr>
        <p:txBody>
          <a:bodyPr>
            <a:normAutofit/>
          </a:bodyPr>
          <a:lstStyle>
            <a:lvl1pPr>
              <a:defRPr sz="2149">
                <a:latin typeface="Trebuchet MS"/>
                <a:ea typeface="Trebuchet MS"/>
                <a:cs typeface="Trebuchet MS"/>
                <a:sym typeface="Trebuchet MS"/>
              </a:defRPr>
            </a:lvl1pPr>
          </a:lstStyle>
          <a:p>
            <a:r>
              <a:t>Title Text</a:t>
            </a:r>
          </a:p>
        </p:txBody>
      </p:sp>
      <p:sp>
        <p:nvSpPr>
          <p:cNvPr id="13" name="Body Level One…"/>
          <p:cNvSpPr txBox="1">
            <a:spLocks noGrp="1"/>
          </p:cNvSpPr>
          <p:nvPr>
            <p:ph type="body" sz="quarter" idx="1"/>
          </p:nvPr>
        </p:nvSpPr>
        <p:spPr>
          <a:xfrm>
            <a:off x="1828801" y="3843664"/>
            <a:ext cx="8534401" cy="171592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245154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Slide 0">
    <p:spTree>
      <p:nvGrpSpPr>
        <p:cNvPr id="1" name=""/>
        <p:cNvGrpSpPr/>
        <p:nvPr/>
      </p:nvGrpSpPr>
      <p:grpSpPr>
        <a:xfrm>
          <a:off x="0" y="0"/>
          <a:ext cx="0" cy="0"/>
          <a:chOff x="0" y="0"/>
          <a:chExt cx="0" cy="0"/>
        </a:xfrm>
      </p:grpSpPr>
      <p:sp>
        <p:nvSpPr>
          <p:cNvPr id="21" name="Title Text"/>
          <p:cNvSpPr txBox="1">
            <a:spLocks noGrp="1"/>
          </p:cNvSpPr>
          <p:nvPr>
            <p:ph type="title"/>
          </p:nvPr>
        </p:nvSpPr>
        <p:spPr>
          <a:xfrm>
            <a:off x="302104" y="307381"/>
            <a:ext cx="11587789" cy="1353404"/>
          </a:xfrm>
          <a:prstGeom prst="rect">
            <a:avLst/>
          </a:prstGeom>
        </p:spPr>
        <p:txBody>
          <a:bodyPr>
            <a:normAutofit/>
          </a:bodyPr>
          <a:lstStyle>
            <a:lvl1pPr>
              <a:defRPr sz="2149">
                <a:latin typeface="Trebuchet MS"/>
                <a:ea typeface="Trebuchet MS"/>
                <a:cs typeface="Trebuchet MS"/>
                <a:sym typeface="Trebuchet MS"/>
              </a:defRPr>
            </a:lvl1pPr>
          </a:lstStyle>
          <a:p>
            <a:r>
              <a:t>Title Text</a:t>
            </a:r>
          </a:p>
        </p:txBody>
      </p:sp>
      <p:sp>
        <p:nvSpPr>
          <p:cNvPr id="22" name="Body Level One…"/>
          <p:cNvSpPr txBox="1">
            <a:spLocks noGrp="1"/>
          </p:cNvSpPr>
          <p:nvPr>
            <p:ph type="body" sz="quarter" idx="1"/>
          </p:nvPr>
        </p:nvSpPr>
        <p:spPr>
          <a:xfrm>
            <a:off x="1828801" y="3843664"/>
            <a:ext cx="8534401" cy="171592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55016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1652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0" name="bg object 16" descr="bg object 16"/>
          <p:cNvPicPr>
            <a:picLocks noChangeAspect="1"/>
          </p:cNvPicPr>
          <p:nvPr/>
        </p:nvPicPr>
        <p:blipFill>
          <a:blip r:embed="rId2"/>
          <a:stretch>
            <a:fillRect/>
          </a:stretch>
        </p:blipFill>
        <p:spPr>
          <a:xfrm>
            <a:off x="0" y="0"/>
            <a:ext cx="12192000" cy="5071506"/>
          </a:xfrm>
          <a:prstGeom prst="rect">
            <a:avLst/>
          </a:prstGeom>
          <a:ln w="12700">
            <a:miter lim="400000"/>
          </a:ln>
        </p:spPr>
      </p:pic>
      <p:sp>
        <p:nvSpPr>
          <p:cNvPr id="31" name="Title Text"/>
          <p:cNvSpPr txBox="1">
            <a:spLocks noGrp="1"/>
          </p:cNvSpPr>
          <p:nvPr>
            <p:ph type="title"/>
          </p:nvPr>
        </p:nvSpPr>
        <p:spPr>
          <a:xfrm>
            <a:off x="907589" y="539711"/>
            <a:ext cx="2859425" cy="474261"/>
          </a:xfrm>
          <a:prstGeom prst="rect">
            <a:avLst/>
          </a:prstGeom>
        </p:spPr>
        <p:txBody>
          <a:bodyPr>
            <a:normAutofit/>
          </a:bodyPr>
          <a:lstStyle/>
          <a:p>
            <a:r>
              <a:t>Title Text</a:t>
            </a:r>
          </a:p>
        </p:txBody>
      </p:sp>
      <p:sp>
        <p:nvSpPr>
          <p:cNvPr id="32" name="Body Level One…"/>
          <p:cNvSpPr txBox="1">
            <a:spLocks noGrp="1"/>
          </p:cNvSpPr>
          <p:nvPr>
            <p:ph type="body" idx="1"/>
          </p:nvPr>
        </p:nvSpPr>
        <p:spPr>
          <a:xfrm>
            <a:off x="302105" y="2020727"/>
            <a:ext cx="11519286" cy="416370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206551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40" name="Title Text"/>
          <p:cNvSpPr txBox="1">
            <a:spLocks noGrp="1"/>
          </p:cNvSpPr>
          <p:nvPr>
            <p:ph type="title"/>
          </p:nvPr>
        </p:nvSpPr>
        <p:spPr>
          <a:xfrm>
            <a:off x="907589" y="539711"/>
            <a:ext cx="2859425" cy="474261"/>
          </a:xfrm>
          <a:prstGeom prst="rect">
            <a:avLst/>
          </a:prstGeom>
        </p:spPr>
        <p:txBody>
          <a:bodyPr>
            <a:normAutofit/>
          </a:bodyPr>
          <a:lstStyle/>
          <a:p>
            <a:r>
              <a:t>Title Text</a:t>
            </a:r>
          </a:p>
        </p:txBody>
      </p:sp>
      <p:sp>
        <p:nvSpPr>
          <p:cNvPr id="41" name="Body Level One…"/>
          <p:cNvSpPr txBox="1">
            <a:spLocks noGrp="1"/>
          </p:cNvSpPr>
          <p:nvPr>
            <p:ph type="body" idx="1"/>
          </p:nvPr>
        </p:nvSpPr>
        <p:spPr>
          <a:xfrm>
            <a:off x="302105" y="2020727"/>
            <a:ext cx="11519286" cy="416370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312751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9" name="Title Text"/>
          <p:cNvSpPr txBox="1">
            <a:spLocks noGrp="1"/>
          </p:cNvSpPr>
          <p:nvPr>
            <p:ph type="title"/>
          </p:nvPr>
        </p:nvSpPr>
        <p:spPr>
          <a:xfrm>
            <a:off x="907589" y="539711"/>
            <a:ext cx="2859425" cy="474261"/>
          </a:xfrm>
          <a:prstGeom prst="rect">
            <a:avLst/>
          </a:prstGeom>
        </p:spPr>
        <p:txBody>
          <a:bodyPr>
            <a:normAutofit/>
          </a:bodyPr>
          <a:lstStyle/>
          <a:p>
            <a:r>
              <a:t>Title Text</a:t>
            </a:r>
          </a:p>
        </p:txBody>
      </p:sp>
      <p:sp>
        <p:nvSpPr>
          <p:cNvPr id="50" name="Body Level One…"/>
          <p:cNvSpPr txBox="1">
            <a:spLocks noGrp="1"/>
          </p:cNvSpPr>
          <p:nvPr>
            <p:ph type="body" sz="half" idx="1"/>
          </p:nvPr>
        </p:nvSpPr>
        <p:spPr>
          <a:xfrm>
            <a:off x="609600" y="1578648"/>
            <a:ext cx="5303521" cy="453003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334598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bg object 17"/>
          <p:cNvSpPr/>
          <p:nvPr/>
        </p:nvSpPr>
        <p:spPr>
          <a:xfrm>
            <a:off x="1" y="854856"/>
            <a:ext cx="12185344" cy="5066732"/>
          </a:xfrm>
          <a:prstGeom prst="rect">
            <a:avLst/>
          </a:prstGeom>
          <a:solidFill>
            <a:srgbClr val="FFFFFF"/>
          </a:solidFill>
          <a:ln w="12700">
            <a:miter lim="400000"/>
          </a:ln>
        </p:spPr>
        <p:txBody>
          <a:bodyPr lIns="40942" rIns="40942"/>
          <a:lstStyle/>
          <a:p>
            <a:endParaRPr sz="1612"/>
          </a:p>
        </p:txBody>
      </p:sp>
      <p:sp>
        <p:nvSpPr>
          <p:cNvPr id="59" name="Title Text"/>
          <p:cNvSpPr txBox="1">
            <a:spLocks noGrp="1"/>
          </p:cNvSpPr>
          <p:nvPr>
            <p:ph type="title"/>
          </p:nvPr>
        </p:nvSpPr>
        <p:spPr>
          <a:xfrm>
            <a:off x="907589" y="539711"/>
            <a:ext cx="2859425" cy="474261"/>
          </a:xfrm>
          <a:prstGeom prst="rect">
            <a:avLst/>
          </a:prstGeom>
        </p:spPr>
        <p:txBody>
          <a:bodyPr>
            <a:normAutofit/>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048518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260129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128811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01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1122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65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367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60246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04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64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2851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g object 16" descr="bg object 16"/>
          <p:cNvPicPr>
            <a:picLocks noChangeAspect="1"/>
          </p:cNvPicPr>
          <p:nvPr/>
        </p:nvPicPr>
        <p:blipFill>
          <a:blip r:embed="rId10"/>
          <a:stretch>
            <a:fillRect/>
          </a:stretch>
        </p:blipFill>
        <p:spPr>
          <a:xfrm>
            <a:off x="0" y="1"/>
            <a:ext cx="12192000" cy="6766043"/>
          </a:xfrm>
          <a:prstGeom prst="rect">
            <a:avLst/>
          </a:prstGeom>
          <a:ln w="12700">
            <a:miter lim="400000"/>
          </a:ln>
        </p:spPr>
      </p:pic>
      <p:sp>
        <p:nvSpPr>
          <p:cNvPr id="3" name="Title Text"/>
          <p:cNvSpPr txBox="1">
            <a:spLocks noGrp="1"/>
          </p:cNvSpPr>
          <p:nvPr>
            <p:ph type="title"/>
          </p:nvPr>
        </p:nvSpPr>
        <p:spPr>
          <a:xfrm>
            <a:off x="609600" y="274637"/>
            <a:ext cx="10972801"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4" name="Body Level One…"/>
          <p:cNvSpPr txBox="1">
            <a:spLocks noGrp="1"/>
          </p:cNvSpPr>
          <p:nvPr>
            <p:ph type="body" idx="1"/>
          </p:nvPr>
        </p:nvSpPr>
        <p:spPr>
          <a:xfrm>
            <a:off x="609600" y="1600200"/>
            <a:ext cx="10972801" cy="525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300272" y="6383228"/>
            <a:ext cx="282129" cy="276999"/>
          </a:xfrm>
          <a:prstGeom prst="rect">
            <a:avLst/>
          </a:prstGeom>
          <a:ln w="12700">
            <a:miter lim="400000"/>
          </a:ln>
        </p:spPr>
        <p:txBody>
          <a:bodyPr wrap="none" lIns="0" tIns="0" rIns="0" bIns="0">
            <a:spAutoFit/>
          </a:bodyPr>
          <a:lstStyle>
            <a:lvl1pPr algn="r">
              <a:defRPr>
                <a:solidFill>
                  <a:srgbClr val="888888"/>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36306821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ransition spd="med"/>
  <p:txStyles>
    <p:titleStyle>
      <a:lvl1pPr marL="0" marR="0" indent="0" algn="l" defTabSz="818845" rtl="0" latinLnBrk="0">
        <a:lnSpc>
          <a:spcPct val="100000"/>
        </a:lnSpc>
        <a:spcBef>
          <a:spcPts val="0"/>
        </a:spcBef>
        <a:spcAft>
          <a:spcPts val="0"/>
        </a:spcAft>
        <a:buClrTx/>
        <a:buSzTx/>
        <a:buFontTx/>
        <a:buNone/>
        <a:tabLst/>
        <a:defRPr sz="2955" b="0" i="0" u="none" strike="noStrike" cap="none" spc="0" baseline="0">
          <a:solidFill>
            <a:srgbClr val="000000"/>
          </a:solidFill>
          <a:uFillTx/>
          <a:latin typeface="Microsoft Sans Serif"/>
          <a:ea typeface="Microsoft Sans Serif"/>
          <a:cs typeface="Microsoft Sans Serif"/>
          <a:sym typeface="Microsoft Sans Serif"/>
        </a:defRPr>
      </a:lvl1pPr>
      <a:lvl2pPr marL="0" marR="0" indent="0" algn="l" defTabSz="818845" rtl="0" latinLnBrk="0">
        <a:lnSpc>
          <a:spcPct val="100000"/>
        </a:lnSpc>
        <a:spcBef>
          <a:spcPts val="0"/>
        </a:spcBef>
        <a:spcAft>
          <a:spcPts val="0"/>
        </a:spcAft>
        <a:buClrTx/>
        <a:buSzTx/>
        <a:buFontTx/>
        <a:buNone/>
        <a:tabLst/>
        <a:defRPr sz="2955" b="0" i="0" u="none" strike="noStrike" cap="none" spc="0" baseline="0">
          <a:solidFill>
            <a:srgbClr val="000000"/>
          </a:solidFill>
          <a:uFillTx/>
          <a:latin typeface="Microsoft Sans Serif"/>
          <a:ea typeface="Microsoft Sans Serif"/>
          <a:cs typeface="Microsoft Sans Serif"/>
          <a:sym typeface="Microsoft Sans Serif"/>
        </a:defRPr>
      </a:lvl2pPr>
      <a:lvl3pPr marL="0" marR="0" indent="0" algn="l" defTabSz="818845" rtl="0" latinLnBrk="0">
        <a:lnSpc>
          <a:spcPct val="100000"/>
        </a:lnSpc>
        <a:spcBef>
          <a:spcPts val="0"/>
        </a:spcBef>
        <a:spcAft>
          <a:spcPts val="0"/>
        </a:spcAft>
        <a:buClrTx/>
        <a:buSzTx/>
        <a:buFontTx/>
        <a:buNone/>
        <a:tabLst/>
        <a:defRPr sz="2955" b="0" i="0" u="none" strike="noStrike" cap="none" spc="0" baseline="0">
          <a:solidFill>
            <a:srgbClr val="000000"/>
          </a:solidFill>
          <a:uFillTx/>
          <a:latin typeface="Microsoft Sans Serif"/>
          <a:ea typeface="Microsoft Sans Serif"/>
          <a:cs typeface="Microsoft Sans Serif"/>
          <a:sym typeface="Microsoft Sans Serif"/>
        </a:defRPr>
      </a:lvl3pPr>
      <a:lvl4pPr marL="0" marR="0" indent="0" algn="l" defTabSz="818845" rtl="0" latinLnBrk="0">
        <a:lnSpc>
          <a:spcPct val="100000"/>
        </a:lnSpc>
        <a:spcBef>
          <a:spcPts val="0"/>
        </a:spcBef>
        <a:spcAft>
          <a:spcPts val="0"/>
        </a:spcAft>
        <a:buClrTx/>
        <a:buSzTx/>
        <a:buFontTx/>
        <a:buNone/>
        <a:tabLst/>
        <a:defRPr sz="2955" b="0" i="0" u="none" strike="noStrike" cap="none" spc="0" baseline="0">
          <a:solidFill>
            <a:srgbClr val="000000"/>
          </a:solidFill>
          <a:uFillTx/>
          <a:latin typeface="Microsoft Sans Serif"/>
          <a:ea typeface="Microsoft Sans Serif"/>
          <a:cs typeface="Microsoft Sans Serif"/>
          <a:sym typeface="Microsoft Sans Serif"/>
        </a:defRPr>
      </a:lvl4pPr>
      <a:lvl5pPr marL="0" marR="0" indent="0" algn="l" defTabSz="818845" rtl="0" latinLnBrk="0">
        <a:lnSpc>
          <a:spcPct val="100000"/>
        </a:lnSpc>
        <a:spcBef>
          <a:spcPts val="0"/>
        </a:spcBef>
        <a:spcAft>
          <a:spcPts val="0"/>
        </a:spcAft>
        <a:buClrTx/>
        <a:buSzTx/>
        <a:buFontTx/>
        <a:buNone/>
        <a:tabLst/>
        <a:defRPr sz="2955" b="0" i="0" u="none" strike="noStrike" cap="none" spc="0" baseline="0">
          <a:solidFill>
            <a:srgbClr val="000000"/>
          </a:solidFill>
          <a:uFillTx/>
          <a:latin typeface="Microsoft Sans Serif"/>
          <a:ea typeface="Microsoft Sans Serif"/>
          <a:cs typeface="Microsoft Sans Serif"/>
          <a:sym typeface="Microsoft Sans Serif"/>
        </a:defRPr>
      </a:lvl5pPr>
      <a:lvl6pPr marL="0" marR="0" indent="0" algn="l" defTabSz="818845" rtl="0" latinLnBrk="0">
        <a:lnSpc>
          <a:spcPct val="100000"/>
        </a:lnSpc>
        <a:spcBef>
          <a:spcPts val="0"/>
        </a:spcBef>
        <a:spcAft>
          <a:spcPts val="0"/>
        </a:spcAft>
        <a:buClrTx/>
        <a:buSzTx/>
        <a:buFontTx/>
        <a:buNone/>
        <a:tabLst/>
        <a:defRPr sz="2955" b="0" i="0" u="none" strike="noStrike" cap="none" spc="0" baseline="0">
          <a:solidFill>
            <a:srgbClr val="000000"/>
          </a:solidFill>
          <a:uFillTx/>
          <a:latin typeface="Microsoft Sans Serif"/>
          <a:ea typeface="Microsoft Sans Serif"/>
          <a:cs typeface="Microsoft Sans Serif"/>
          <a:sym typeface="Microsoft Sans Serif"/>
        </a:defRPr>
      </a:lvl6pPr>
      <a:lvl7pPr marL="0" marR="0" indent="0" algn="l" defTabSz="818845" rtl="0" latinLnBrk="0">
        <a:lnSpc>
          <a:spcPct val="100000"/>
        </a:lnSpc>
        <a:spcBef>
          <a:spcPts val="0"/>
        </a:spcBef>
        <a:spcAft>
          <a:spcPts val="0"/>
        </a:spcAft>
        <a:buClrTx/>
        <a:buSzTx/>
        <a:buFontTx/>
        <a:buNone/>
        <a:tabLst/>
        <a:defRPr sz="2955" b="0" i="0" u="none" strike="noStrike" cap="none" spc="0" baseline="0">
          <a:solidFill>
            <a:srgbClr val="000000"/>
          </a:solidFill>
          <a:uFillTx/>
          <a:latin typeface="Microsoft Sans Serif"/>
          <a:ea typeface="Microsoft Sans Serif"/>
          <a:cs typeface="Microsoft Sans Serif"/>
          <a:sym typeface="Microsoft Sans Serif"/>
        </a:defRPr>
      </a:lvl7pPr>
      <a:lvl8pPr marL="0" marR="0" indent="0" algn="l" defTabSz="818845" rtl="0" latinLnBrk="0">
        <a:lnSpc>
          <a:spcPct val="100000"/>
        </a:lnSpc>
        <a:spcBef>
          <a:spcPts val="0"/>
        </a:spcBef>
        <a:spcAft>
          <a:spcPts val="0"/>
        </a:spcAft>
        <a:buClrTx/>
        <a:buSzTx/>
        <a:buFontTx/>
        <a:buNone/>
        <a:tabLst/>
        <a:defRPr sz="2955" b="0" i="0" u="none" strike="noStrike" cap="none" spc="0" baseline="0">
          <a:solidFill>
            <a:srgbClr val="000000"/>
          </a:solidFill>
          <a:uFillTx/>
          <a:latin typeface="Microsoft Sans Serif"/>
          <a:ea typeface="Microsoft Sans Serif"/>
          <a:cs typeface="Microsoft Sans Serif"/>
          <a:sym typeface="Microsoft Sans Serif"/>
        </a:defRPr>
      </a:lvl8pPr>
      <a:lvl9pPr marL="0" marR="0" indent="0" algn="l" defTabSz="818845" rtl="0" latinLnBrk="0">
        <a:lnSpc>
          <a:spcPct val="100000"/>
        </a:lnSpc>
        <a:spcBef>
          <a:spcPts val="0"/>
        </a:spcBef>
        <a:spcAft>
          <a:spcPts val="0"/>
        </a:spcAft>
        <a:buClrTx/>
        <a:buSzTx/>
        <a:buFontTx/>
        <a:buNone/>
        <a:tabLst/>
        <a:defRPr sz="2955" b="0" i="0" u="none" strike="noStrike" cap="none" spc="0" baseline="0">
          <a:solidFill>
            <a:srgbClr val="000000"/>
          </a:solidFill>
          <a:uFillTx/>
          <a:latin typeface="Microsoft Sans Serif"/>
          <a:ea typeface="Microsoft Sans Serif"/>
          <a:cs typeface="Microsoft Sans Serif"/>
          <a:sym typeface="Microsoft Sans Serif"/>
        </a:defRPr>
      </a:lvl9pPr>
    </p:titleStyle>
    <p:bodyStyle>
      <a:lvl1pPr marL="0" marR="0" indent="0" algn="l" defTabSz="818845" rtl="0" latinLnBrk="0">
        <a:lnSpc>
          <a:spcPct val="100000"/>
        </a:lnSpc>
        <a:spcBef>
          <a:spcPts val="0"/>
        </a:spcBef>
        <a:spcAft>
          <a:spcPts val="0"/>
        </a:spcAft>
        <a:buClrTx/>
        <a:buSzTx/>
        <a:buFontTx/>
        <a:buNone/>
        <a:tabLst/>
        <a:defRPr sz="2418" b="0" i="0" u="none" strike="noStrike" cap="none" spc="0" baseline="0">
          <a:solidFill>
            <a:srgbClr val="000000"/>
          </a:solidFill>
          <a:uFillTx/>
          <a:latin typeface="Trebuchet MS"/>
          <a:ea typeface="Trebuchet MS"/>
          <a:cs typeface="Trebuchet MS"/>
          <a:sym typeface="Trebuchet MS"/>
        </a:defRPr>
      </a:lvl1pPr>
      <a:lvl2pPr marL="0" marR="0" indent="409423" algn="l" defTabSz="818845" rtl="0" latinLnBrk="0">
        <a:lnSpc>
          <a:spcPct val="100000"/>
        </a:lnSpc>
        <a:spcBef>
          <a:spcPts val="0"/>
        </a:spcBef>
        <a:spcAft>
          <a:spcPts val="0"/>
        </a:spcAft>
        <a:buClrTx/>
        <a:buSzTx/>
        <a:buFontTx/>
        <a:buNone/>
        <a:tabLst/>
        <a:defRPr sz="2418" b="0" i="0" u="none" strike="noStrike" cap="none" spc="0" baseline="0">
          <a:solidFill>
            <a:srgbClr val="000000"/>
          </a:solidFill>
          <a:uFillTx/>
          <a:latin typeface="Trebuchet MS"/>
          <a:ea typeface="Trebuchet MS"/>
          <a:cs typeface="Trebuchet MS"/>
          <a:sym typeface="Trebuchet MS"/>
        </a:defRPr>
      </a:lvl2pPr>
      <a:lvl3pPr marL="0" marR="0" indent="818845" algn="l" defTabSz="818845" rtl="0" latinLnBrk="0">
        <a:lnSpc>
          <a:spcPct val="100000"/>
        </a:lnSpc>
        <a:spcBef>
          <a:spcPts val="0"/>
        </a:spcBef>
        <a:spcAft>
          <a:spcPts val="0"/>
        </a:spcAft>
        <a:buClrTx/>
        <a:buSzTx/>
        <a:buFontTx/>
        <a:buNone/>
        <a:tabLst/>
        <a:defRPr sz="2418" b="0" i="0" u="none" strike="noStrike" cap="none" spc="0" baseline="0">
          <a:solidFill>
            <a:srgbClr val="000000"/>
          </a:solidFill>
          <a:uFillTx/>
          <a:latin typeface="Trebuchet MS"/>
          <a:ea typeface="Trebuchet MS"/>
          <a:cs typeface="Trebuchet MS"/>
          <a:sym typeface="Trebuchet MS"/>
        </a:defRPr>
      </a:lvl3pPr>
      <a:lvl4pPr marL="0" marR="0" indent="1228268" algn="l" defTabSz="818845" rtl="0" latinLnBrk="0">
        <a:lnSpc>
          <a:spcPct val="100000"/>
        </a:lnSpc>
        <a:spcBef>
          <a:spcPts val="0"/>
        </a:spcBef>
        <a:spcAft>
          <a:spcPts val="0"/>
        </a:spcAft>
        <a:buClrTx/>
        <a:buSzTx/>
        <a:buFontTx/>
        <a:buNone/>
        <a:tabLst/>
        <a:defRPr sz="2418" b="0" i="0" u="none" strike="noStrike" cap="none" spc="0" baseline="0">
          <a:solidFill>
            <a:srgbClr val="000000"/>
          </a:solidFill>
          <a:uFillTx/>
          <a:latin typeface="Trebuchet MS"/>
          <a:ea typeface="Trebuchet MS"/>
          <a:cs typeface="Trebuchet MS"/>
          <a:sym typeface="Trebuchet MS"/>
        </a:defRPr>
      </a:lvl4pPr>
      <a:lvl5pPr marL="0" marR="0" indent="1637690" algn="l" defTabSz="818845" rtl="0" latinLnBrk="0">
        <a:lnSpc>
          <a:spcPct val="100000"/>
        </a:lnSpc>
        <a:spcBef>
          <a:spcPts val="0"/>
        </a:spcBef>
        <a:spcAft>
          <a:spcPts val="0"/>
        </a:spcAft>
        <a:buClrTx/>
        <a:buSzTx/>
        <a:buFontTx/>
        <a:buNone/>
        <a:tabLst/>
        <a:defRPr sz="2418" b="0" i="0" u="none" strike="noStrike" cap="none" spc="0" baseline="0">
          <a:solidFill>
            <a:srgbClr val="000000"/>
          </a:solidFill>
          <a:uFillTx/>
          <a:latin typeface="Trebuchet MS"/>
          <a:ea typeface="Trebuchet MS"/>
          <a:cs typeface="Trebuchet MS"/>
          <a:sym typeface="Trebuchet MS"/>
        </a:defRPr>
      </a:lvl5pPr>
      <a:lvl6pPr marL="0" marR="0" indent="2047113" algn="l" defTabSz="818845" rtl="0" latinLnBrk="0">
        <a:lnSpc>
          <a:spcPct val="100000"/>
        </a:lnSpc>
        <a:spcBef>
          <a:spcPts val="0"/>
        </a:spcBef>
        <a:spcAft>
          <a:spcPts val="0"/>
        </a:spcAft>
        <a:buClrTx/>
        <a:buSzTx/>
        <a:buFontTx/>
        <a:buNone/>
        <a:tabLst/>
        <a:defRPr sz="2418" b="0" i="0" u="none" strike="noStrike" cap="none" spc="0" baseline="0">
          <a:solidFill>
            <a:srgbClr val="000000"/>
          </a:solidFill>
          <a:uFillTx/>
          <a:latin typeface="Trebuchet MS"/>
          <a:ea typeface="Trebuchet MS"/>
          <a:cs typeface="Trebuchet MS"/>
          <a:sym typeface="Trebuchet MS"/>
        </a:defRPr>
      </a:lvl6pPr>
      <a:lvl7pPr marL="0" marR="0" indent="2456536" algn="l" defTabSz="818845" rtl="0" latinLnBrk="0">
        <a:lnSpc>
          <a:spcPct val="100000"/>
        </a:lnSpc>
        <a:spcBef>
          <a:spcPts val="0"/>
        </a:spcBef>
        <a:spcAft>
          <a:spcPts val="0"/>
        </a:spcAft>
        <a:buClrTx/>
        <a:buSzTx/>
        <a:buFontTx/>
        <a:buNone/>
        <a:tabLst/>
        <a:defRPr sz="2418" b="0" i="0" u="none" strike="noStrike" cap="none" spc="0" baseline="0">
          <a:solidFill>
            <a:srgbClr val="000000"/>
          </a:solidFill>
          <a:uFillTx/>
          <a:latin typeface="Trebuchet MS"/>
          <a:ea typeface="Trebuchet MS"/>
          <a:cs typeface="Trebuchet MS"/>
          <a:sym typeface="Trebuchet MS"/>
        </a:defRPr>
      </a:lvl7pPr>
      <a:lvl8pPr marL="0" marR="0" indent="2865958" algn="l" defTabSz="818845" rtl="0" latinLnBrk="0">
        <a:lnSpc>
          <a:spcPct val="100000"/>
        </a:lnSpc>
        <a:spcBef>
          <a:spcPts val="0"/>
        </a:spcBef>
        <a:spcAft>
          <a:spcPts val="0"/>
        </a:spcAft>
        <a:buClrTx/>
        <a:buSzTx/>
        <a:buFontTx/>
        <a:buNone/>
        <a:tabLst/>
        <a:defRPr sz="2418" b="0" i="0" u="none" strike="noStrike" cap="none" spc="0" baseline="0">
          <a:solidFill>
            <a:srgbClr val="000000"/>
          </a:solidFill>
          <a:uFillTx/>
          <a:latin typeface="Trebuchet MS"/>
          <a:ea typeface="Trebuchet MS"/>
          <a:cs typeface="Trebuchet MS"/>
          <a:sym typeface="Trebuchet MS"/>
        </a:defRPr>
      </a:lvl8pPr>
      <a:lvl9pPr marL="0" marR="0" indent="3275381" algn="l" defTabSz="818845" rtl="0" latinLnBrk="0">
        <a:lnSpc>
          <a:spcPct val="100000"/>
        </a:lnSpc>
        <a:spcBef>
          <a:spcPts val="0"/>
        </a:spcBef>
        <a:spcAft>
          <a:spcPts val="0"/>
        </a:spcAft>
        <a:buClrTx/>
        <a:buSzTx/>
        <a:buFontTx/>
        <a:buNone/>
        <a:tabLst/>
        <a:defRPr sz="2418" b="0" i="0" u="none" strike="noStrike" cap="none" spc="0" baseline="0">
          <a:solidFill>
            <a:srgbClr val="000000"/>
          </a:solidFill>
          <a:uFillTx/>
          <a:latin typeface="Trebuchet MS"/>
          <a:ea typeface="Trebuchet MS"/>
          <a:cs typeface="Trebuchet MS"/>
          <a:sym typeface="Trebuchet MS"/>
        </a:defRPr>
      </a:lvl9pPr>
    </p:bodyStyle>
    <p:otherStyle>
      <a:lvl1pPr marL="0" marR="0" indent="0" algn="r" defTabSz="818845" rtl="0" latinLnBrk="0">
        <a:lnSpc>
          <a:spcPct val="100000"/>
        </a:lnSpc>
        <a:spcBef>
          <a:spcPts val="0"/>
        </a:spcBef>
        <a:spcAft>
          <a:spcPts val="0"/>
        </a:spcAft>
        <a:buClrTx/>
        <a:buSzTx/>
        <a:buFontTx/>
        <a:buNone/>
        <a:tabLst/>
        <a:defRPr sz="1612" b="0" i="0" u="none" strike="noStrike" cap="none" spc="0" baseline="0">
          <a:solidFill>
            <a:schemeClr val="tx1"/>
          </a:solidFill>
          <a:uFillTx/>
          <a:latin typeface="+mn-lt"/>
          <a:ea typeface="+mn-ea"/>
          <a:cs typeface="+mn-cs"/>
          <a:sym typeface="Helvetica"/>
        </a:defRPr>
      </a:lvl1pPr>
      <a:lvl2pPr marL="0" marR="0" indent="0" algn="r" defTabSz="818845" rtl="0" latinLnBrk="0">
        <a:lnSpc>
          <a:spcPct val="100000"/>
        </a:lnSpc>
        <a:spcBef>
          <a:spcPts val="0"/>
        </a:spcBef>
        <a:spcAft>
          <a:spcPts val="0"/>
        </a:spcAft>
        <a:buClrTx/>
        <a:buSzTx/>
        <a:buFontTx/>
        <a:buNone/>
        <a:tabLst/>
        <a:defRPr sz="1612" b="0" i="0" u="none" strike="noStrike" cap="none" spc="0" baseline="0">
          <a:solidFill>
            <a:schemeClr val="tx1"/>
          </a:solidFill>
          <a:uFillTx/>
          <a:latin typeface="+mn-lt"/>
          <a:ea typeface="+mn-ea"/>
          <a:cs typeface="+mn-cs"/>
          <a:sym typeface="Helvetica"/>
        </a:defRPr>
      </a:lvl2pPr>
      <a:lvl3pPr marL="0" marR="0" indent="0" algn="r" defTabSz="818845" rtl="0" latinLnBrk="0">
        <a:lnSpc>
          <a:spcPct val="100000"/>
        </a:lnSpc>
        <a:spcBef>
          <a:spcPts val="0"/>
        </a:spcBef>
        <a:spcAft>
          <a:spcPts val="0"/>
        </a:spcAft>
        <a:buClrTx/>
        <a:buSzTx/>
        <a:buFontTx/>
        <a:buNone/>
        <a:tabLst/>
        <a:defRPr sz="1612" b="0" i="0" u="none" strike="noStrike" cap="none" spc="0" baseline="0">
          <a:solidFill>
            <a:schemeClr val="tx1"/>
          </a:solidFill>
          <a:uFillTx/>
          <a:latin typeface="+mn-lt"/>
          <a:ea typeface="+mn-ea"/>
          <a:cs typeface="+mn-cs"/>
          <a:sym typeface="Helvetica"/>
        </a:defRPr>
      </a:lvl3pPr>
      <a:lvl4pPr marL="0" marR="0" indent="0" algn="r" defTabSz="818845" rtl="0" latinLnBrk="0">
        <a:lnSpc>
          <a:spcPct val="100000"/>
        </a:lnSpc>
        <a:spcBef>
          <a:spcPts val="0"/>
        </a:spcBef>
        <a:spcAft>
          <a:spcPts val="0"/>
        </a:spcAft>
        <a:buClrTx/>
        <a:buSzTx/>
        <a:buFontTx/>
        <a:buNone/>
        <a:tabLst/>
        <a:defRPr sz="1612" b="0" i="0" u="none" strike="noStrike" cap="none" spc="0" baseline="0">
          <a:solidFill>
            <a:schemeClr val="tx1"/>
          </a:solidFill>
          <a:uFillTx/>
          <a:latin typeface="+mn-lt"/>
          <a:ea typeface="+mn-ea"/>
          <a:cs typeface="+mn-cs"/>
          <a:sym typeface="Helvetica"/>
        </a:defRPr>
      </a:lvl4pPr>
      <a:lvl5pPr marL="0" marR="0" indent="0" algn="r" defTabSz="818845" rtl="0" latinLnBrk="0">
        <a:lnSpc>
          <a:spcPct val="100000"/>
        </a:lnSpc>
        <a:spcBef>
          <a:spcPts val="0"/>
        </a:spcBef>
        <a:spcAft>
          <a:spcPts val="0"/>
        </a:spcAft>
        <a:buClrTx/>
        <a:buSzTx/>
        <a:buFontTx/>
        <a:buNone/>
        <a:tabLst/>
        <a:defRPr sz="1612" b="0" i="0" u="none" strike="noStrike" cap="none" spc="0" baseline="0">
          <a:solidFill>
            <a:schemeClr val="tx1"/>
          </a:solidFill>
          <a:uFillTx/>
          <a:latin typeface="+mn-lt"/>
          <a:ea typeface="+mn-ea"/>
          <a:cs typeface="+mn-cs"/>
          <a:sym typeface="Helvetica"/>
        </a:defRPr>
      </a:lvl5pPr>
      <a:lvl6pPr marL="0" marR="0" indent="0" algn="r" defTabSz="818845" rtl="0" latinLnBrk="0">
        <a:lnSpc>
          <a:spcPct val="100000"/>
        </a:lnSpc>
        <a:spcBef>
          <a:spcPts val="0"/>
        </a:spcBef>
        <a:spcAft>
          <a:spcPts val="0"/>
        </a:spcAft>
        <a:buClrTx/>
        <a:buSzTx/>
        <a:buFontTx/>
        <a:buNone/>
        <a:tabLst/>
        <a:defRPr sz="1612" b="0" i="0" u="none" strike="noStrike" cap="none" spc="0" baseline="0">
          <a:solidFill>
            <a:schemeClr val="tx1"/>
          </a:solidFill>
          <a:uFillTx/>
          <a:latin typeface="+mn-lt"/>
          <a:ea typeface="+mn-ea"/>
          <a:cs typeface="+mn-cs"/>
          <a:sym typeface="Helvetica"/>
        </a:defRPr>
      </a:lvl6pPr>
      <a:lvl7pPr marL="0" marR="0" indent="0" algn="r" defTabSz="818845" rtl="0" latinLnBrk="0">
        <a:lnSpc>
          <a:spcPct val="100000"/>
        </a:lnSpc>
        <a:spcBef>
          <a:spcPts val="0"/>
        </a:spcBef>
        <a:spcAft>
          <a:spcPts val="0"/>
        </a:spcAft>
        <a:buClrTx/>
        <a:buSzTx/>
        <a:buFontTx/>
        <a:buNone/>
        <a:tabLst/>
        <a:defRPr sz="1612" b="0" i="0" u="none" strike="noStrike" cap="none" spc="0" baseline="0">
          <a:solidFill>
            <a:schemeClr val="tx1"/>
          </a:solidFill>
          <a:uFillTx/>
          <a:latin typeface="+mn-lt"/>
          <a:ea typeface="+mn-ea"/>
          <a:cs typeface="+mn-cs"/>
          <a:sym typeface="Helvetica"/>
        </a:defRPr>
      </a:lvl7pPr>
      <a:lvl8pPr marL="0" marR="0" indent="0" algn="r" defTabSz="818845" rtl="0" latinLnBrk="0">
        <a:lnSpc>
          <a:spcPct val="100000"/>
        </a:lnSpc>
        <a:spcBef>
          <a:spcPts val="0"/>
        </a:spcBef>
        <a:spcAft>
          <a:spcPts val="0"/>
        </a:spcAft>
        <a:buClrTx/>
        <a:buSzTx/>
        <a:buFontTx/>
        <a:buNone/>
        <a:tabLst/>
        <a:defRPr sz="1612" b="0" i="0" u="none" strike="noStrike" cap="none" spc="0" baseline="0">
          <a:solidFill>
            <a:schemeClr val="tx1"/>
          </a:solidFill>
          <a:uFillTx/>
          <a:latin typeface="+mn-lt"/>
          <a:ea typeface="+mn-ea"/>
          <a:cs typeface="+mn-cs"/>
          <a:sym typeface="Helvetica"/>
        </a:defRPr>
      </a:lvl8pPr>
      <a:lvl9pPr marL="0" marR="0" indent="0" algn="r" defTabSz="818845" rtl="0" latinLnBrk="0">
        <a:lnSpc>
          <a:spcPct val="100000"/>
        </a:lnSpc>
        <a:spcBef>
          <a:spcPts val="0"/>
        </a:spcBef>
        <a:spcAft>
          <a:spcPts val="0"/>
        </a:spcAft>
        <a:buClrTx/>
        <a:buSzTx/>
        <a:buFontTx/>
        <a:buNone/>
        <a:tabLst/>
        <a:defRPr sz="1612"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8" Type="http://schemas.openxmlformats.org/officeDocument/2006/relationships/hyperlink" Target="https://factly.in/who-did-not-list-out-these-7-brain-damaging-habits/" TargetMode="External"/><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s://creativecommons.org/licenses/by/3.0/"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www.mghp3.org/about-postpartum-psychosi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 Id="rId5" Type="http://schemas.openxmlformats.org/officeDocument/2006/relationships/image" Target="../media/image44.png"/><Relationship Id="rId4" Type="http://schemas.openxmlformats.org/officeDocument/2006/relationships/image" Target="../media/image43.jpeg"/></Relationships>
</file>

<file path=ppt/slides/_rels/slide9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1C4E-8CCE-49E5-85CE-F40D6982AE4D}"/>
              </a:ext>
            </a:extLst>
          </p:cNvPr>
          <p:cNvSpPr>
            <a:spLocks noGrp="1"/>
          </p:cNvSpPr>
          <p:nvPr>
            <p:ph type="ctrTitle"/>
          </p:nvPr>
        </p:nvSpPr>
        <p:spPr>
          <a:xfrm>
            <a:off x="2733675" y="3429000"/>
            <a:ext cx="9144000" cy="2526738"/>
          </a:xfrm>
        </p:spPr>
        <p:txBody>
          <a:bodyPr>
            <a:normAutofit/>
          </a:bodyPr>
          <a:lstStyle/>
          <a:p>
            <a:r>
              <a:rPr lang="en-US" sz="6600" b="1" dirty="0">
                <a:solidFill>
                  <a:srgbClr val="FFFFFF"/>
                </a:solidFill>
              </a:rPr>
              <a:t>Puerperium and It’s Complication</a:t>
            </a:r>
          </a:p>
        </p:txBody>
      </p:sp>
      <p:sp>
        <p:nvSpPr>
          <p:cNvPr id="3" name="Subtitle 2">
            <a:extLst>
              <a:ext uri="{FF2B5EF4-FFF2-40B4-BE49-F238E27FC236}">
                <a16:creationId xmlns:a16="http://schemas.microsoft.com/office/drawing/2014/main" id="{F75BB892-6D58-4E9E-806C-187662A01F87}"/>
              </a:ext>
            </a:extLst>
          </p:cNvPr>
          <p:cNvSpPr>
            <a:spLocks noGrp="1"/>
          </p:cNvSpPr>
          <p:nvPr>
            <p:ph type="subTitle" idx="1"/>
          </p:nvPr>
        </p:nvSpPr>
        <p:spPr>
          <a:xfrm>
            <a:off x="1274618" y="3301071"/>
            <a:ext cx="9144000" cy="1626541"/>
          </a:xfrm>
        </p:spPr>
        <p:txBody>
          <a:bodyPr>
            <a:normAutofit/>
          </a:bodyPr>
          <a:lstStyle/>
          <a:p>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08904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455640"/>
            <a:ext cx="3200400" cy="4461163"/>
          </a:xfrm>
        </p:spPr>
        <p:txBody>
          <a:bodyPr>
            <a:normAutofit/>
          </a:bodyPr>
          <a:lstStyle/>
          <a:p>
            <a:r>
              <a:rPr lang="en-MY" sz="4000" b="1" dirty="0">
                <a:solidFill>
                  <a:schemeClr val="accent1"/>
                </a:solidFill>
                <a:latin typeface="Times New Roman" pitchFamily="18" charset="0"/>
                <a:cs typeface="Times New Roman" pitchFamily="18" charset="0"/>
              </a:rPr>
              <a:t> Cardiovascular System</a:t>
            </a:r>
            <a:endParaRPr lang="en-GB" sz="40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447308" y="591344"/>
            <a:ext cx="6906491" cy="5585619"/>
          </a:xfrm>
        </p:spPr>
        <p:txBody>
          <a:bodyPr anchor="ctr">
            <a:normAutofit/>
          </a:bodyPr>
          <a:lstStyle/>
          <a:p>
            <a:pPr lvl="1"/>
            <a:r>
              <a:rPr lang="en-US" sz="2800" dirty="0">
                <a:latin typeface="Times New Roman" pitchFamily="18" charset="0"/>
                <a:cs typeface="Times New Roman" pitchFamily="18" charset="0"/>
              </a:rPr>
              <a:t>Immediately following delivery, there is </a:t>
            </a:r>
            <a:r>
              <a:rPr lang="en-US" sz="2800" b="1" u="sng" dirty="0">
                <a:latin typeface="Times New Roman" pitchFamily="18" charset="0"/>
                <a:cs typeface="Times New Roman" pitchFamily="18" charset="0"/>
              </a:rPr>
              <a:t>marked increase in peripheral vascular resistance </a:t>
            </a:r>
            <a:r>
              <a:rPr lang="en-US" sz="2800" dirty="0">
                <a:latin typeface="Times New Roman" pitchFamily="18" charset="0"/>
                <a:cs typeface="Times New Roman" pitchFamily="18" charset="0"/>
              </a:rPr>
              <a:t>due to the removal of the low-pressure </a:t>
            </a:r>
            <a:r>
              <a:rPr lang="en-US" sz="2800" dirty="0" err="1">
                <a:latin typeface="Times New Roman" pitchFamily="18" charset="0"/>
                <a:cs typeface="Times New Roman" pitchFamily="18" charset="0"/>
              </a:rPr>
              <a:t>uteroplacental</a:t>
            </a:r>
            <a:r>
              <a:rPr lang="en-US" sz="2800" dirty="0">
                <a:latin typeface="Times New Roman" pitchFamily="18" charset="0"/>
                <a:cs typeface="Times New Roman" pitchFamily="18" charset="0"/>
              </a:rPr>
              <a:t> circulatory shunt</a:t>
            </a:r>
          </a:p>
          <a:p>
            <a:pPr lvl="1">
              <a:buNone/>
            </a:pPr>
            <a:endParaRPr lang="en-US" sz="2800" dirty="0">
              <a:latin typeface="Times New Roman" pitchFamily="18" charset="0"/>
              <a:cs typeface="Times New Roman" pitchFamily="18" charset="0"/>
            </a:endParaRPr>
          </a:p>
          <a:p>
            <a:pPr lvl="1"/>
            <a:r>
              <a:rPr lang="en-US" sz="2800" dirty="0">
                <a:latin typeface="Times New Roman" pitchFamily="18" charset="0"/>
                <a:cs typeface="Times New Roman" pitchFamily="18" charset="0"/>
              </a:rPr>
              <a:t>The </a:t>
            </a:r>
            <a:r>
              <a:rPr lang="en-US" sz="2800" b="1" u="sng" dirty="0">
                <a:latin typeface="Times New Roman" pitchFamily="18" charset="0"/>
                <a:cs typeface="Times New Roman" pitchFamily="18" charset="0"/>
              </a:rPr>
              <a:t>cardiac output and plasma volume </a:t>
            </a:r>
            <a:r>
              <a:rPr lang="en-US" sz="2800" dirty="0">
                <a:latin typeface="Times New Roman" pitchFamily="18" charset="0"/>
                <a:cs typeface="Times New Roman" pitchFamily="18" charset="0"/>
              </a:rPr>
              <a:t>gradually returns to normal during the first 2 weeks of puerperium. </a:t>
            </a:r>
          </a:p>
          <a:p>
            <a:pPr lvl="1"/>
            <a:endParaRPr lang="en-US" sz="2800" dirty="0">
              <a:latin typeface="Times New Roman" pitchFamily="18" charset="0"/>
              <a:cs typeface="Times New Roman" pitchFamily="18" charset="0"/>
            </a:endParaRPr>
          </a:p>
          <a:p>
            <a:pPr lvl="1"/>
            <a:r>
              <a:rPr lang="en-US" sz="2800" dirty="0">
                <a:latin typeface="Times New Roman" pitchFamily="18" charset="0"/>
                <a:cs typeface="Times New Roman" pitchFamily="18" charset="0"/>
              </a:rPr>
              <a:t>Rises of pulse may indicate presence of hemorrhage or infection.</a:t>
            </a:r>
          </a:p>
          <a:p>
            <a:pPr lvl="1"/>
            <a:endParaRPr lang="en-US" sz="28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05F75D79-61D4-EDD0-8C84-4BC403B371B9}"/>
              </a:ext>
            </a:extLst>
          </p:cNvPr>
          <p:cNvSpPr txBox="1"/>
          <p:nvPr/>
        </p:nvSpPr>
        <p:spPr>
          <a:xfrm>
            <a:off x="418619" y="4271812"/>
            <a:ext cx="6094070" cy="923330"/>
          </a:xfrm>
          <a:prstGeom prst="rect">
            <a:avLst/>
          </a:prstGeom>
          <a:noFill/>
        </p:spPr>
        <p:txBody>
          <a:bodyPr wrap="square">
            <a:spAutoFit/>
          </a:bodyPr>
          <a:lstStyle/>
          <a:p>
            <a:pPr lvl="1"/>
            <a:r>
              <a:rPr lang="en-US" sz="1800" dirty="0">
                <a:latin typeface="Times New Roman" pitchFamily="18" charset="0"/>
                <a:cs typeface="Times New Roman" pitchFamily="18" charset="0"/>
              </a:rPr>
              <a:t>Remember : physiologically </a:t>
            </a:r>
          </a:p>
          <a:p>
            <a:pPr marL="457200" lvl="1" indent="0">
              <a:buNone/>
            </a:pPr>
            <a:r>
              <a:rPr lang="en-US" sz="1800" dirty="0">
                <a:latin typeface="Times New Roman" pitchFamily="18" charset="0"/>
                <a:cs typeface="Times New Roman" pitchFamily="18" charset="0"/>
              </a:rPr>
              <a:t>↑CO =HR*</a:t>
            </a: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 (all increase )</a:t>
            </a:r>
          </a:p>
          <a:p>
            <a:pPr marL="457200" lvl="1" indent="0">
              <a:buNone/>
            </a:pPr>
            <a:r>
              <a:rPr lang="en-US" sz="1800" dirty="0">
                <a:latin typeface="Times New Roman" pitchFamily="18" charset="0"/>
                <a:cs typeface="Times New Roman" pitchFamily="18" charset="0"/>
              </a:rPr>
              <a:t>↓ BP=CO↑*PVR↓↓</a:t>
            </a:r>
          </a:p>
        </p:txBody>
      </p:sp>
    </p:spTree>
    <p:extLst>
      <p:ext uri="{BB962C8B-B14F-4D97-AF65-F5344CB8AC3E}">
        <p14:creationId xmlns:p14="http://schemas.microsoft.com/office/powerpoint/2010/main" val="28617512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5" name="عنصر نائب للمحتوى 4" descr="WhatsApp Image 2023-07-14 at 22.57.13(1).jpeg"/>
          <p:cNvPicPr>
            <a:picLocks noGrp="1" noChangeAspect="1"/>
          </p:cNvPicPr>
          <p:nvPr>
            <p:ph idx="1"/>
          </p:nvPr>
        </p:nvPicPr>
        <p:blipFill>
          <a:blip r:embed="rId2"/>
          <a:stretch>
            <a:fillRect/>
          </a:stretch>
        </p:blipFill>
        <p:spPr>
          <a:xfrm>
            <a:off x="0" y="1"/>
            <a:ext cx="11525288" cy="4970281"/>
          </a:xfrm>
        </p:spPr>
      </p:pic>
      <p:pic>
        <p:nvPicPr>
          <p:cNvPr id="6" name="صورة 5" descr="WhatsApp Image 2023-07-14 at 22.57.14.jpeg"/>
          <p:cNvPicPr>
            <a:picLocks noChangeAspect="1"/>
          </p:cNvPicPr>
          <p:nvPr/>
        </p:nvPicPr>
        <p:blipFill>
          <a:blip r:embed="rId3"/>
          <a:stretch>
            <a:fillRect/>
          </a:stretch>
        </p:blipFill>
        <p:spPr>
          <a:xfrm>
            <a:off x="285709" y="4578380"/>
            <a:ext cx="11334787" cy="2351083"/>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r>
              <a:rPr lang="en-US" b="1" dirty="0"/>
              <a:t>Non-breastfeeding mothers</a:t>
            </a:r>
            <a:endParaRPr lang="ar-JO" b="1" dirty="0"/>
          </a:p>
        </p:txBody>
      </p:sp>
      <p:sp>
        <p:nvSpPr>
          <p:cNvPr id="3" name="عنصر نائب للمحتوى 2"/>
          <p:cNvSpPr>
            <a:spLocks noGrp="1"/>
          </p:cNvSpPr>
          <p:nvPr>
            <p:ph idx="1"/>
          </p:nvPr>
        </p:nvSpPr>
        <p:spPr/>
        <p:txBody>
          <a:bodyPr>
            <a:normAutofit lnSpcReduction="10000"/>
          </a:bodyPr>
          <a:lstStyle/>
          <a:p>
            <a:pPr algn="l" rtl="0">
              <a:buNone/>
            </a:pPr>
            <a:r>
              <a:rPr lang="en-US" dirty="0"/>
              <a:t>Non-breastfeeding mothers may suffer considerable engorgement and breast pain.</a:t>
            </a:r>
          </a:p>
          <a:p>
            <a:pPr algn="l" rtl="0">
              <a:buNone/>
            </a:pPr>
            <a:r>
              <a:rPr lang="en-US" dirty="0"/>
              <a:t>Dopamine receptor stimulants, such as </a:t>
            </a:r>
            <a:r>
              <a:rPr lang="en-US" b="1" u="sng" dirty="0" err="1">
                <a:solidFill>
                  <a:srgbClr val="0070C0"/>
                </a:solidFill>
              </a:rPr>
              <a:t>bromocriptine</a:t>
            </a:r>
            <a:r>
              <a:rPr lang="en-US" dirty="0"/>
              <a:t> and </a:t>
            </a:r>
            <a:r>
              <a:rPr lang="en-US" b="1" u="sng" dirty="0" err="1">
                <a:solidFill>
                  <a:srgbClr val="0070C0"/>
                </a:solidFill>
              </a:rPr>
              <a:t>cabergoline</a:t>
            </a:r>
            <a:r>
              <a:rPr lang="en-US" dirty="0"/>
              <a:t>, inhibit </a:t>
            </a:r>
            <a:r>
              <a:rPr lang="en-US" dirty="0" err="1">
                <a:solidFill>
                  <a:srgbClr val="7030A0"/>
                </a:solidFill>
              </a:rPr>
              <a:t>prolactin</a:t>
            </a:r>
            <a:r>
              <a:rPr lang="en-US" dirty="0"/>
              <a:t> and thus suppress lactation. However, both commonly cause drowsiness, hypotension, headache and gastrointestinal side-effects. </a:t>
            </a:r>
          </a:p>
          <a:p>
            <a:pPr algn="l" rtl="0">
              <a:buNone/>
            </a:pPr>
            <a:r>
              <a:rPr lang="en-US" dirty="0"/>
              <a:t>Furthermore, </a:t>
            </a:r>
            <a:r>
              <a:rPr lang="en-US" b="1" u="sng" dirty="0"/>
              <a:t>fluid restriction and a tight brassiere</a:t>
            </a:r>
            <a:r>
              <a:rPr lang="en-US" dirty="0"/>
              <a:t> have been shown to be as effective as </a:t>
            </a:r>
            <a:r>
              <a:rPr lang="en-US" dirty="0" err="1"/>
              <a:t>bromocriptine</a:t>
            </a:r>
            <a:r>
              <a:rPr lang="en-US" dirty="0"/>
              <a:t> usage by the second week and therefore this is </a:t>
            </a:r>
            <a:r>
              <a:rPr lang="en-US" u="sng" dirty="0"/>
              <a:t>the method of choice for the suppression of lactation.</a:t>
            </a:r>
            <a:endParaRPr lang="ar-JO" u="sng"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264D-195C-4430-A129-1D8394A796B3}"/>
              </a:ext>
            </a:extLst>
          </p:cNvPr>
          <p:cNvSpPr>
            <a:spLocks noGrp="1"/>
          </p:cNvSpPr>
          <p:nvPr>
            <p:ph type="title"/>
          </p:nvPr>
        </p:nvSpPr>
        <p:spPr>
          <a:xfrm>
            <a:off x="245963" y="1137244"/>
            <a:ext cx="3200400" cy="4461163"/>
          </a:xfrm>
        </p:spPr>
        <p:txBody>
          <a:bodyPr>
            <a:normAutofit/>
          </a:bodyPr>
          <a:lstStyle/>
          <a:p>
            <a:r>
              <a:rPr lang="en-US" sz="4100" dirty="0">
                <a:solidFill>
                  <a:schemeClr val="bg2">
                    <a:lumMod val="50000"/>
                  </a:schemeClr>
                </a:solidFill>
              </a:rPr>
              <a:t>contraception</a:t>
            </a:r>
            <a:endParaRPr lang="ar-JO" sz="4100" dirty="0">
              <a:solidFill>
                <a:schemeClr val="bg2">
                  <a:lumMod val="50000"/>
                </a:schemeClr>
              </a:solidFill>
            </a:endParaRPr>
          </a:p>
        </p:txBody>
      </p:sp>
      <p:sp>
        <p:nvSpPr>
          <p:cNvPr id="3" name="Content Placeholder 2">
            <a:extLst>
              <a:ext uri="{FF2B5EF4-FFF2-40B4-BE49-F238E27FC236}">
                <a16:creationId xmlns:a16="http://schemas.microsoft.com/office/drawing/2014/main" id="{78697F43-361E-4F02-B7A8-39C731F5FD42}"/>
              </a:ext>
            </a:extLst>
          </p:cNvPr>
          <p:cNvSpPr>
            <a:spLocks noGrp="1"/>
          </p:cNvSpPr>
          <p:nvPr>
            <p:ph idx="1"/>
          </p:nvPr>
        </p:nvSpPr>
        <p:spPr>
          <a:xfrm>
            <a:off x="4447308" y="591344"/>
            <a:ext cx="6906491" cy="5585619"/>
          </a:xfrm>
        </p:spPr>
        <p:txBody>
          <a:bodyPr anchor="ctr">
            <a:normAutofit/>
          </a:bodyPr>
          <a:lstStyle/>
          <a:p>
            <a:pPr marL="0" indent="0">
              <a:buNone/>
            </a:pPr>
            <a:r>
              <a:rPr lang="en-US" b="1" dirty="0">
                <a:latin typeface="Times New Roman" pitchFamily="18" charset="0"/>
                <a:cs typeface="Times New Roman" pitchFamily="18" charset="0"/>
              </a:rPr>
              <a:t>Sterilization</a:t>
            </a:r>
            <a:r>
              <a:rPr lang="en-US" dirty="0">
                <a:latin typeface="Times New Roman" pitchFamily="18" charset="0"/>
                <a:cs typeface="Times New Roman" pitchFamily="18" charset="0"/>
              </a:rPr>
              <a:t> can be offered to mothers who are certain that they have completed their family</a:t>
            </a:r>
            <a:endParaRPr lang="ar-JO"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breast feeding</a:t>
            </a:r>
            <a:r>
              <a:rPr lang="en-US" dirty="0">
                <a:latin typeface="Times New Roman" pitchFamily="18" charset="0"/>
                <a:cs typeface="Times New Roman" pitchFamily="18" charset="0"/>
              </a:rPr>
              <a:t>: fully breastfeeding her baby has a less than 2% chance of conceiving in the first 6 months</a:t>
            </a:r>
          </a:p>
          <a:p>
            <a:pPr marL="0" indent="0">
              <a:buNone/>
            </a:pPr>
            <a:r>
              <a:rPr lang="en-US" b="1" dirty="0">
                <a:latin typeface="Times New Roman" pitchFamily="18" charset="0"/>
                <a:cs typeface="Times New Roman" pitchFamily="18" charset="0"/>
              </a:rPr>
              <a:t>Barriers </a:t>
            </a:r>
          </a:p>
          <a:p>
            <a:pPr marL="0" indent="0">
              <a:buNone/>
            </a:pPr>
            <a:r>
              <a:rPr lang="en-US" b="1" dirty="0">
                <a:latin typeface="Times New Roman" pitchFamily="18" charset="0"/>
                <a:cs typeface="Times New Roman" pitchFamily="18" charset="0"/>
              </a:rPr>
              <a:t>IUCD</a:t>
            </a:r>
            <a:r>
              <a:rPr lang="en-US" dirty="0">
                <a:latin typeface="Times New Roman" pitchFamily="18" charset="0"/>
                <a:cs typeface="Times New Roman" pitchFamily="18" charset="0"/>
              </a:rPr>
              <a:t> (it is best to wait for 4–8 weeks to allow for involution)</a:t>
            </a:r>
          </a:p>
          <a:p>
            <a:pPr marL="0" indent="0">
              <a:buNone/>
            </a:pPr>
            <a:r>
              <a:rPr lang="en-US" b="1" dirty="0">
                <a:latin typeface="Times New Roman" pitchFamily="18" charset="0"/>
                <a:cs typeface="Times New Roman" pitchFamily="18" charset="0"/>
              </a:rPr>
              <a:t>Progesterone only pills</a:t>
            </a:r>
          </a:p>
          <a:p>
            <a:pPr marL="0" indent="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Injectable contraception</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20062677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509485" y="1543278"/>
            <a:ext cx="9144000" cy="2387600"/>
          </a:xfrm>
        </p:spPr>
        <p:txBody>
          <a:bodyPr/>
          <a:lstStyle/>
          <a:p>
            <a:r>
              <a:rPr lang="en-US" dirty="0"/>
              <a:t>Thank You (:</a:t>
            </a:r>
            <a:endParaRPr lang="ar-J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normAutofit/>
          </a:bodyPr>
          <a:lstStyle/>
          <a:p>
            <a:r>
              <a:rPr lang="en-MY" sz="4000" b="1" dirty="0">
                <a:solidFill>
                  <a:schemeClr val="accent1"/>
                </a:solidFill>
                <a:latin typeface="Times New Roman" pitchFamily="18" charset="0"/>
                <a:cs typeface="Times New Roman" pitchFamily="18" charset="0"/>
              </a:rPr>
              <a:t>Blood</a:t>
            </a:r>
            <a:endParaRPr lang="en-GB" sz="40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534886"/>
            <a:ext cx="10515600" cy="4642077"/>
          </a:xfrm>
        </p:spPr>
        <p:txBody>
          <a:bodyPr>
            <a:normAutofit lnSpcReduction="10000"/>
          </a:bodyPr>
          <a:lstStyle/>
          <a:p>
            <a:pPr>
              <a:buNone/>
            </a:pPr>
            <a:endParaRPr lang="en-MY" dirty="0"/>
          </a:p>
          <a:p>
            <a:pPr lvl="1"/>
            <a:r>
              <a:rPr lang="en-MY" sz="2800" dirty="0" err="1">
                <a:latin typeface="Times New Roman" pitchFamily="18" charset="0"/>
                <a:cs typeface="Times New Roman" pitchFamily="18" charset="0"/>
              </a:rPr>
              <a:t>Leukocytosis</a:t>
            </a:r>
            <a:r>
              <a:rPr lang="en-MY" sz="2800" dirty="0">
                <a:latin typeface="Times New Roman" pitchFamily="18" charset="0"/>
                <a:cs typeface="Times New Roman" pitchFamily="18" charset="0"/>
              </a:rPr>
              <a:t> and </a:t>
            </a:r>
            <a:r>
              <a:rPr lang="en-MY" sz="2800" dirty="0" err="1">
                <a:latin typeface="Times New Roman" pitchFamily="18" charset="0"/>
                <a:cs typeface="Times New Roman" pitchFamily="18" charset="0"/>
              </a:rPr>
              <a:t>thrombocytosis</a:t>
            </a:r>
            <a:r>
              <a:rPr lang="en-MY" sz="2800" dirty="0">
                <a:latin typeface="Times New Roman" pitchFamily="18" charset="0"/>
                <a:cs typeface="Times New Roman" pitchFamily="18" charset="0"/>
              </a:rPr>
              <a:t> occur during and after labour.</a:t>
            </a:r>
          </a:p>
          <a:p>
            <a:pPr lvl="1">
              <a:buNone/>
            </a:pPr>
            <a:endParaRPr lang="en-MY" sz="2800" dirty="0">
              <a:latin typeface="Times New Roman" pitchFamily="18" charset="0"/>
              <a:cs typeface="Times New Roman" pitchFamily="18" charset="0"/>
            </a:endParaRPr>
          </a:p>
          <a:p>
            <a:pPr lvl="1"/>
            <a:r>
              <a:rPr lang="en-MY" sz="2800" b="1" u="sng" dirty="0" err="1">
                <a:latin typeface="Times New Roman" pitchFamily="18" charset="0"/>
                <a:cs typeface="Times New Roman" pitchFamily="18" charset="0"/>
              </a:rPr>
              <a:t>Hematocrit</a:t>
            </a:r>
            <a:r>
              <a:rPr lang="en-MY" sz="2800" dirty="0">
                <a:latin typeface="Times New Roman" pitchFamily="18" charset="0"/>
                <a:cs typeface="Times New Roman" pitchFamily="18" charset="0"/>
              </a:rPr>
              <a:t> drops because of blood loss during delivery,  rises after 3 to 7 day of postpartum.</a:t>
            </a:r>
          </a:p>
          <a:p>
            <a:pPr lvl="1">
              <a:buNone/>
            </a:pPr>
            <a:endParaRPr lang="en-MY" sz="2800" dirty="0">
              <a:latin typeface="Times New Roman" pitchFamily="18" charset="0"/>
              <a:cs typeface="Times New Roman" pitchFamily="18" charset="0"/>
            </a:endParaRPr>
          </a:p>
          <a:p>
            <a:pPr lvl="1"/>
            <a:r>
              <a:rPr lang="en-MY" sz="2800" b="1" u="sng" dirty="0">
                <a:latin typeface="Times New Roman" pitchFamily="18" charset="0"/>
                <a:cs typeface="Times New Roman" pitchFamily="18" charset="0"/>
              </a:rPr>
              <a:t>Blood  volume </a:t>
            </a:r>
            <a:r>
              <a:rPr lang="en-MY" sz="2800" dirty="0">
                <a:latin typeface="Times New Roman" pitchFamily="18" charset="0"/>
                <a:cs typeface="Times New Roman" pitchFamily="18" charset="0"/>
              </a:rPr>
              <a:t>returns nearly to pre-pregnant state in about 1 week.</a:t>
            </a:r>
          </a:p>
          <a:p>
            <a:pPr marL="402336" lvl="1" indent="0">
              <a:buNone/>
            </a:pPr>
            <a:endParaRPr lang="en-MY" sz="2800" dirty="0">
              <a:latin typeface="Times New Roman" pitchFamily="18" charset="0"/>
              <a:cs typeface="Times New Roman" pitchFamily="18" charset="0"/>
            </a:endParaRPr>
          </a:p>
          <a:p>
            <a:pPr lvl="1"/>
            <a:r>
              <a:rPr lang="en-MY" sz="2800" b="1" u="sng" dirty="0" err="1">
                <a:latin typeface="Times New Roman" pitchFamily="18" charset="0"/>
                <a:cs typeface="Times New Roman" pitchFamily="18" charset="0"/>
              </a:rPr>
              <a:t>Hypercoagulable</a:t>
            </a:r>
            <a:r>
              <a:rPr lang="en-MY" sz="2800" b="1" u="sng" dirty="0">
                <a:latin typeface="Times New Roman" pitchFamily="18" charset="0"/>
                <a:cs typeface="Times New Roman" pitchFamily="18" charset="0"/>
              </a:rPr>
              <a:t> state </a:t>
            </a:r>
            <a:r>
              <a:rPr lang="en-MY" sz="2800" dirty="0">
                <a:latin typeface="Times New Roman" pitchFamily="18" charset="0"/>
                <a:cs typeface="Times New Roman" pitchFamily="18" charset="0"/>
              </a:rPr>
              <a:t>of pregnancy continues in the first 2 weeks of </a:t>
            </a:r>
            <a:r>
              <a:rPr lang="en-MY" sz="2800" dirty="0" err="1">
                <a:latin typeface="Times New Roman" pitchFamily="18" charset="0"/>
                <a:cs typeface="Times New Roman" pitchFamily="18" charset="0"/>
              </a:rPr>
              <a:t>puerperium</a:t>
            </a:r>
            <a:r>
              <a:rPr lang="en-MY" sz="2800" dirty="0">
                <a:latin typeface="Times New Roman" pitchFamily="18" charset="0"/>
                <a:cs typeface="Times New Roman" pitchFamily="18" charset="0"/>
              </a:rPr>
              <a:t> (risk of DVT and PE)</a:t>
            </a:r>
          </a:p>
        </p:txBody>
      </p:sp>
      <p:sp>
        <p:nvSpPr>
          <p:cNvPr id="5" name="TextBox 4">
            <a:extLst>
              <a:ext uri="{FF2B5EF4-FFF2-40B4-BE49-F238E27FC236}">
                <a16:creationId xmlns:a16="http://schemas.microsoft.com/office/drawing/2014/main" id="{4DA8BC4D-E80A-8B08-8D5B-5EC9A2D7DD63}"/>
              </a:ext>
            </a:extLst>
          </p:cNvPr>
          <p:cNvSpPr txBox="1"/>
          <p:nvPr/>
        </p:nvSpPr>
        <p:spPr>
          <a:xfrm>
            <a:off x="-6502078" y="2136338"/>
            <a:ext cx="6094070" cy="2862322"/>
          </a:xfrm>
          <a:prstGeom prst="rect">
            <a:avLst/>
          </a:prstGeom>
          <a:noFill/>
        </p:spPr>
        <p:txBody>
          <a:bodyPr wrap="square">
            <a:spAutoFit/>
          </a:bodyPr>
          <a:lstStyle/>
          <a:p>
            <a:r>
              <a:rPr lang="en-US" altLang="en-CM" sz="1800" b="1" dirty="0">
                <a:solidFill>
                  <a:srgbClr val="7030A0"/>
                </a:solidFill>
              </a:rPr>
              <a:t>Blood volume </a:t>
            </a:r>
            <a:r>
              <a:rPr lang="en-US" altLang="en-CM" sz="1800" b="1" dirty="0"/>
              <a:t>increases 40% 6-7 l  </a:t>
            </a:r>
          </a:p>
          <a:p>
            <a:r>
              <a:rPr lang="en-US" altLang="en-CM" sz="1800" b="1" dirty="0">
                <a:solidFill>
                  <a:srgbClr val="7030A0"/>
                </a:solidFill>
              </a:rPr>
              <a:t>Plasma volume</a:t>
            </a:r>
          </a:p>
          <a:p>
            <a:r>
              <a:rPr lang="en-US" altLang="en-CM" sz="1800" b="1" dirty="0">
                <a:solidFill>
                  <a:srgbClr val="7030A0"/>
                </a:solidFill>
              </a:rPr>
              <a:t> RBC mass</a:t>
            </a:r>
          </a:p>
          <a:p>
            <a:r>
              <a:rPr lang="en-US" altLang="en-CM" b="1" dirty="0" err="1">
                <a:solidFill>
                  <a:srgbClr val="7030A0"/>
                </a:solidFill>
              </a:rPr>
              <a:t>wbc</a:t>
            </a:r>
            <a:endParaRPr lang="en-US" altLang="en-CM" sz="1800" b="1" dirty="0">
              <a:solidFill>
                <a:srgbClr val="7030A0"/>
              </a:solidFill>
            </a:endParaRPr>
          </a:p>
          <a:p>
            <a:r>
              <a:rPr lang="en-US" altLang="en-CM" sz="1800" b="1" dirty="0">
                <a:solidFill>
                  <a:srgbClr val="7030A0"/>
                </a:solidFill>
              </a:rPr>
              <a:t>Total WBC</a:t>
            </a:r>
          </a:p>
          <a:p>
            <a:r>
              <a:rPr lang="en-US" altLang="en-CM" sz="1800" b="1" dirty="0">
                <a:solidFill>
                  <a:srgbClr val="7030A0"/>
                </a:solidFill>
              </a:rPr>
              <a:t>Clotting Factors 8, 9 and 10</a:t>
            </a:r>
          </a:p>
          <a:p>
            <a:r>
              <a:rPr kumimoji="0" lang="en-US" altLang="en-CM" sz="1800" b="1" i="0" u="none" strike="noStrike" kern="1200" cap="none" spc="0" normalizeH="0" baseline="0" noProof="0" dirty="0">
                <a:ln>
                  <a:noFill/>
                </a:ln>
                <a:solidFill>
                  <a:srgbClr val="7030A0"/>
                </a:solidFill>
                <a:effectLst/>
                <a:uLnTx/>
                <a:uFillTx/>
                <a:latin typeface="Calibri"/>
                <a:ea typeface="+mn-ea"/>
                <a:cs typeface="Arial" panose="020B0604020202020204" pitchFamily="34" charset="0"/>
              </a:rPr>
              <a:t>Platelet</a:t>
            </a:r>
          </a:p>
          <a:p>
            <a:endParaRPr lang="en-US" dirty="0"/>
          </a:p>
          <a:p>
            <a:r>
              <a:rPr lang="en-US" dirty="0"/>
              <a:t>All increase except platelet slightly decrease due to increase demand </a:t>
            </a:r>
            <a:endParaRPr lang="en-CM" dirty="0"/>
          </a:p>
        </p:txBody>
      </p:sp>
    </p:spTree>
    <p:extLst>
      <p:ext uri="{BB962C8B-B14F-4D97-AF65-F5344CB8AC3E}">
        <p14:creationId xmlns:p14="http://schemas.microsoft.com/office/powerpoint/2010/main" val="338964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272" y="1153572"/>
            <a:ext cx="3233058" cy="1948857"/>
          </a:xfrm>
        </p:spPr>
        <p:txBody>
          <a:bodyPr>
            <a:normAutofit/>
          </a:bodyPr>
          <a:lstStyle/>
          <a:p>
            <a:r>
              <a:rPr lang="en-MY" sz="3600" b="1" dirty="0">
                <a:solidFill>
                  <a:schemeClr val="accent1"/>
                </a:solidFill>
                <a:latin typeface="Times New Roman" pitchFamily="18" charset="0"/>
                <a:cs typeface="Times New Roman" pitchFamily="18" charset="0"/>
              </a:rPr>
              <a:t>Bowel function + urinary system</a:t>
            </a:r>
            <a:endParaRPr lang="en-GB" sz="36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016830" y="261258"/>
            <a:ext cx="7690756" cy="5915706"/>
          </a:xfrm>
        </p:spPr>
        <p:txBody>
          <a:bodyPr anchor="ctr">
            <a:normAutofit fontScale="25000" lnSpcReduction="20000"/>
          </a:bodyPr>
          <a:lstStyle/>
          <a:p>
            <a:pPr>
              <a:buNone/>
            </a:pPr>
            <a:endParaRPr lang="en-MY" dirty="0">
              <a:latin typeface="Times New Roman" pitchFamily="18" charset="0"/>
              <a:cs typeface="Times New Roman" pitchFamily="18" charset="0"/>
            </a:endParaRPr>
          </a:p>
          <a:p>
            <a:pPr>
              <a:buNone/>
            </a:pPr>
            <a:endParaRPr lang="en-MY" dirty="0">
              <a:latin typeface="Times New Roman" pitchFamily="18" charset="0"/>
              <a:cs typeface="Times New Roman" pitchFamily="18" charset="0"/>
            </a:endParaRPr>
          </a:p>
          <a:p>
            <a:pPr>
              <a:buNone/>
            </a:pPr>
            <a:endParaRPr lang="en-MY" dirty="0">
              <a:latin typeface="Times New Roman" pitchFamily="18" charset="0"/>
              <a:cs typeface="Times New Roman" pitchFamily="18" charset="0"/>
            </a:endParaRPr>
          </a:p>
          <a:p>
            <a:pPr>
              <a:buNone/>
            </a:pPr>
            <a:endParaRPr lang="en-MY" sz="5100" b="1" u="sng" dirty="0">
              <a:latin typeface="Times New Roman" pitchFamily="18" charset="0"/>
              <a:cs typeface="Times New Roman" pitchFamily="18" charset="0"/>
            </a:endParaRPr>
          </a:p>
          <a:p>
            <a:pPr>
              <a:buNone/>
            </a:pPr>
            <a:r>
              <a:rPr lang="en-MY" sz="9600" b="1" u="sng" dirty="0">
                <a:latin typeface="Times New Roman" pitchFamily="18" charset="0"/>
                <a:cs typeface="Times New Roman" pitchFamily="18" charset="0"/>
              </a:rPr>
              <a:t>Constipation</a:t>
            </a:r>
            <a:r>
              <a:rPr lang="en-MY" sz="9600" dirty="0">
                <a:latin typeface="Times New Roman" pitchFamily="18" charset="0"/>
                <a:cs typeface="Times New Roman" pitchFamily="18" charset="0"/>
              </a:rPr>
              <a:t> :</a:t>
            </a:r>
            <a:r>
              <a:rPr lang="en-US" sz="9600" dirty="0">
                <a:latin typeface="Times New Roman" pitchFamily="18" charset="0"/>
                <a:cs typeface="Times New Roman" pitchFamily="18" charset="0"/>
              </a:rPr>
              <a:t> </a:t>
            </a:r>
            <a:r>
              <a:rPr lang="en-US" sz="9600" u="sng" dirty="0">
                <a:latin typeface="Times New Roman" pitchFamily="18" charset="0"/>
                <a:cs typeface="Times New Roman" pitchFamily="18" charset="0"/>
              </a:rPr>
              <a:t>due to</a:t>
            </a:r>
            <a:r>
              <a:rPr lang="en-US" sz="9600" dirty="0">
                <a:latin typeface="Times New Roman" pitchFamily="18" charset="0"/>
                <a:cs typeface="Times New Roman" pitchFamily="18" charset="0"/>
              </a:rPr>
              <a:t>:</a:t>
            </a:r>
            <a:endParaRPr lang="en-MY" sz="9600" dirty="0">
              <a:latin typeface="Times New Roman" pitchFamily="18" charset="0"/>
              <a:cs typeface="Times New Roman" pitchFamily="18" charset="0"/>
            </a:endParaRPr>
          </a:p>
          <a:p>
            <a:pPr lvl="1"/>
            <a:r>
              <a:rPr lang="en-MY" sz="9600" dirty="0">
                <a:latin typeface="Times New Roman" pitchFamily="18" charset="0"/>
                <a:cs typeface="Times New Roman" pitchFamily="18" charset="0"/>
              </a:rPr>
              <a:t>Low </a:t>
            </a:r>
            <a:r>
              <a:rPr lang="en-MY" sz="9600" dirty="0" err="1">
                <a:latin typeface="Times New Roman" pitchFamily="18" charset="0"/>
                <a:cs typeface="Times New Roman" pitchFamily="18" charset="0"/>
              </a:rPr>
              <a:t>fiber</a:t>
            </a:r>
            <a:r>
              <a:rPr lang="en-MY" sz="9600" dirty="0">
                <a:latin typeface="Times New Roman" pitchFamily="18" charset="0"/>
                <a:cs typeface="Times New Roman" pitchFamily="18" charset="0"/>
              </a:rPr>
              <a:t> diet , dehydration during labour </a:t>
            </a:r>
          </a:p>
          <a:p>
            <a:pPr lvl="1"/>
            <a:r>
              <a:rPr lang="en-MY" sz="9600" dirty="0">
                <a:latin typeface="Times New Roman" pitchFamily="18" charset="0"/>
                <a:cs typeface="Times New Roman" pitchFamily="18" charset="0"/>
              </a:rPr>
              <a:t>Fear of evacuation due to pain from : </a:t>
            </a:r>
          </a:p>
          <a:p>
            <a:pPr marL="201168" lvl="1" indent="0">
              <a:buNone/>
            </a:pPr>
            <a:r>
              <a:rPr lang="en-MY" sz="9600" dirty="0">
                <a:latin typeface="Times New Roman" pitchFamily="18" charset="0"/>
                <a:cs typeface="Times New Roman" pitchFamily="18" charset="0"/>
              </a:rPr>
              <a:t>– sutured perineum</a:t>
            </a:r>
          </a:p>
          <a:p>
            <a:pPr lvl="1">
              <a:buFontTx/>
              <a:buChar char="-"/>
            </a:pPr>
            <a:r>
              <a:rPr lang="en-MY" sz="9600" dirty="0">
                <a:latin typeface="Times New Roman" pitchFamily="18" charset="0"/>
                <a:cs typeface="Times New Roman" pitchFamily="18" charset="0"/>
              </a:rPr>
              <a:t>Prolapsed haemorrhoids </a:t>
            </a:r>
          </a:p>
          <a:p>
            <a:pPr lvl="1">
              <a:buFontTx/>
              <a:buChar char="-"/>
            </a:pPr>
            <a:r>
              <a:rPr lang="en-MY" sz="9600" dirty="0">
                <a:latin typeface="Times New Roman" pitchFamily="18" charset="0"/>
                <a:cs typeface="Times New Roman" pitchFamily="18" charset="0"/>
              </a:rPr>
              <a:t>Anal fissure </a:t>
            </a:r>
          </a:p>
          <a:p>
            <a:pPr lvl="2">
              <a:buNone/>
            </a:pPr>
            <a:endParaRPr lang="en-MY" sz="9600" dirty="0">
              <a:latin typeface="Times New Roman" pitchFamily="18" charset="0"/>
              <a:cs typeface="Times New Roman" pitchFamily="18" charset="0"/>
            </a:endParaRPr>
          </a:p>
          <a:p>
            <a:pPr marL="402336" lvl="1" indent="0">
              <a:buNone/>
            </a:pPr>
            <a:r>
              <a:rPr lang="en-MY" sz="9600" b="1" i="1" u="sng" dirty="0">
                <a:latin typeface="Times New Roman" pitchFamily="18" charset="0"/>
                <a:cs typeface="Times New Roman" pitchFamily="18" charset="0"/>
              </a:rPr>
              <a:t>Urinary retention</a:t>
            </a:r>
          </a:p>
          <a:p>
            <a:pPr marL="402336" lvl="1" indent="0">
              <a:buNone/>
            </a:pPr>
            <a:r>
              <a:rPr lang="en-MY" sz="9600" dirty="0">
                <a:latin typeface="Times New Roman" pitchFamily="18" charset="0"/>
                <a:cs typeface="Times New Roman" pitchFamily="18" charset="0"/>
              </a:rPr>
              <a:t>The first 24 hours after childbirth, </a:t>
            </a:r>
            <a:r>
              <a:rPr lang="en-MY" sz="7200" dirty="0">
                <a:latin typeface="Times New Roman" pitchFamily="18" charset="0"/>
                <a:cs typeface="Times New Roman" pitchFamily="18" charset="0"/>
              </a:rPr>
              <a:t>especially with difficult,  traumatic or instrumental delivery,  or if regional </a:t>
            </a:r>
            <a:r>
              <a:rPr lang="en-MY" sz="7200" dirty="0" err="1">
                <a:latin typeface="Times New Roman" pitchFamily="18" charset="0"/>
                <a:cs typeface="Times New Roman" pitchFamily="18" charset="0"/>
              </a:rPr>
              <a:t>anesthesia</a:t>
            </a:r>
            <a:r>
              <a:rPr lang="en-MY" sz="7200" dirty="0">
                <a:latin typeface="Times New Roman" pitchFamily="18" charset="0"/>
                <a:cs typeface="Times New Roman" pitchFamily="18" charset="0"/>
              </a:rPr>
              <a:t> (spinal/epidural) is used</a:t>
            </a:r>
          </a:p>
          <a:p>
            <a:pPr marL="658368" lvl="2" indent="0">
              <a:buNone/>
            </a:pPr>
            <a:endParaRPr lang="en-MY" sz="9600" dirty="0">
              <a:latin typeface="Times New Roman" pitchFamily="18" charset="0"/>
              <a:cs typeface="Times New Roman" pitchFamily="18" charset="0"/>
            </a:endParaRPr>
          </a:p>
          <a:p>
            <a:pPr>
              <a:buClr>
                <a:schemeClr val="accent2"/>
              </a:buClr>
              <a:buSzPct val="96000"/>
              <a:buFont typeface="Arial"/>
              <a:buChar char="•"/>
            </a:pPr>
            <a:r>
              <a:rPr lang="en-US" sz="9600" b="1" i="1" u="sng" dirty="0">
                <a:latin typeface="Times New Roman" pitchFamily="18" charset="0"/>
                <a:cs typeface="Times New Roman" pitchFamily="18" charset="0"/>
              </a:rPr>
              <a:t>There is </a:t>
            </a:r>
            <a:r>
              <a:rPr lang="en-US" sz="9600" b="1" i="1" u="sng" dirty="0" err="1">
                <a:latin typeface="Times New Roman" pitchFamily="18" charset="0"/>
                <a:cs typeface="Times New Roman" pitchFamily="18" charset="0"/>
              </a:rPr>
              <a:t>diuresis</a:t>
            </a:r>
            <a:r>
              <a:rPr lang="en-US" sz="9600" b="1" i="1" u="sng" dirty="0">
                <a:latin typeface="Times New Roman" pitchFamily="18" charset="0"/>
                <a:cs typeface="Times New Roman" pitchFamily="18" charset="0"/>
              </a:rPr>
              <a:t> </a:t>
            </a:r>
            <a:r>
              <a:rPr lang="en-US" sz="9600" dirty="0">
                <a:latin typeface="Times New Roman" pitchFamily="18" charset="0"/>
                <a:cs typeface="Times New Roman" pitchFamily="18" charset="0"/>
              </a:rPr>
              <a:t>during the first five days after delivery . </a:t>
            </a:r>
          </a:p>
          <a:p>
            <a:pPr lvl="1"/>
            <a:r>
              <a:rPr lang="en-MY" sz="9600" dirty="0">
                <a:latin typeface="Times New Roman" pitchFamily="18" charset="0"/>
                <a:cs typeface="Times New Roman" pitchFamily="18" charset="0"/>
              </a:rPr>
              <a:t>Increase urine production in </a:t>
            </a:r>
            <a:r>
              <a:rPr lang="en-MY" sz="9600" dirty="0" err="1">
                <a:latin typeface="Times New Roman" pitchFamily="18" charset="0"/>
                <a:cs typeface="Times New Roman" pitchFamily="18" charset="0"/>
              </a:rPr>
              <a:t>puerperium</a:t>
            </a:r>
            <a:r>
              <a:rPr lang="en-MY" sz="9600" dirty="0">
                <a:latin typeface="Times New Roman" pitchFamily="18" charset="0"/>
                <a:cs typeface="Times New Roman" pitchFamily="18" charset="0"/>
              </a:rPr>
              <a:t>:</a:t>
            </a:r>
          </a:p>
          <a:p>
            <a:pPr lvl="1"/>
            <a:endParaRPr lang="en-MY" sz="9600" dirty="0">
              <a:latin typeface="Times New Roman" pitchFamily="18" charset="0"/>
              <a:cs typeface="Times New Roman" pitchFamily="18" charset="0"/>
            </a:endParaRPr>
          </a:p>
          <a:p>
            <a:pPr lvl="1"/>
            <a:r>
              <a:rPr lang="en-MY" sz="9600" dirty="0">
                <a:latin typeface="Times New Roman" pitchFamily="18" charset="0"/>
                <a:cs typeface="Times New Roman" pitchFamily="18" charset="0"/>
              </a:rPr>
              <a:t>Fluid overload , </a:t>
            </a:r>
            <a:r>
              <a:rPr lang="en-MY" sz="9600" dirty="0" err="1">
                <a:latin typeface="Times New Roman" pitchFamily="18" charset="0"/>
                <a:cs typeface="Times New Roman" pitchFamily="18" charset="0"/>
              </a:rPr>
              <a:t>edema</a:t>
            </a:r>
            <a:r>
              <a:rPr lang="en-MY" sz="9600" dirty="0">
                <a:latin typeface="Times New Roman" pitchFamily="18" charset="0"/>
                <a:cs typeface="Times New Roman" pitchFamily="18" charset="0"/>
              </a:rPr>
              <a:t> .  </a:t>
            </a:r>
            <a:r>
              <a:rPr lang="en-MY" sz="9600" dirty="0" err="1">
                <a:latin typeface="Times New Roman" pitchFamily="18" charset="0"/>
                <a:cs typeface="Times New Roman" pitchFamily="18" charset="0"/>
              </a:rPr>
              <a:t>Diuresis</a:t>
            </a:r>
            <a:r>
              <a:rPr lang="en-MY" sz="9600" dirty="0">
                <a:latin typeface="Times New Roman" pitchFamily="18" charset="0"/>
                <a:cs typeface="Times New Roman" pitchFamily="18" charset="0"/>
              </a:rPr>
              <a:t> </a:t>
            </a:r>
            <a:r>
              <a:rPr lang="en-US" sz="9600" dirty="0">
                <a:latin typeface="Times New Roman" pitchFamily="18" charset="0"/>
                <a:cs typeface="Times New Roman" pitchFamily="18" charset="0"/>
              </a:rPr>
              <a:t>body’s mechanism of getting rid of the excess fluid retained during pregnancy</a:t>
            </a:r>
          </a:p>
          <a:p>
            <a:pPr lvl="1"/>
            <a:endParaRPr lang="en-MY" sz="9600" dirty="0">
              <a:latin typeface="Times New Roman" pitchFamily="18" charset="0"/>
              <a:cs typeface="Times New Roman" pitchFamily="18" charset="0"/>
            </a:endParaRPr>
          </a:p>
          <a:p>
            <a:pPr lvl="1"/>
            <a:r>
              <a:rPr lang="en-MY" sz="9600" dirty="0">
                <a:latin typeface="Times New Roman" pitchFamily="18" charset="0"/>
                <a:cs typeface="Times New Roman" pitchFamily="18" charset="0"/>
              </a:rPr>
              <a:t>Increased fluid intake of breastfeeding mothers</a:t>
            </a:r>
          </a:p>
          <a:p>
            <a:pPr>
              <a:buNone/>
            </a:pPr>
            <a:endParaRPr lang="en-MY" dirty="0">
              <a:latin typeface="Times New Roman" pitchFamily="18" charset="0"/>
              <a:cs typeface="Times New Roman" pitchFamily="18" charset="0"/>
            </a:endParaRPr>
          </a:p>
          <a:p>
            <a:pPr>
              <a:buNone/>
            </a:pPr>
            <a:endParaRPr lang="en-MY" dirty="0">
              <a:latin typeface="Times New Roman" pitchFamily="18" charset="0"/>
              <a:cs typeface="Times New Roman" pitchFamily="18" charset="0"/>
            </a:endParaRPr>
          </a:p>
          <a:p>
            <a:pPr lvl="2">
              <a:buFontTx/>
              <a:buChar char="-"/>
            </a:pPr>
            <a:endParaRPr lang="en-MY" dirty="0">
              <a:latin typeface="Times New Roman" pitchFamily="18" charset="0"/>
              <a:cs typeface="Times New Roman" pitchFamily="18" charset="0"/>
            </a:endParaRPr>
          </a:p>
          <a:p>
            <a:pPr lvl="2">
              <a:buFontTx/>
              <a:buChar char="-"/>
            </a:pPr>
            <a:endParaRPr lang="en-MY" dirty="0">
              <a:latin typeface="Times New Roman" pitchFamily="18" charset="0"/>
              <a:cs typeface="Times New Roman" pitchFamily="18" charset="0"/>
            </a:endParaRPr>
          </a:p>
          <a:p>
            <a:pPr lvl="2">
              <a:buFontTx/>
              <a:buChar char="-"/>
            </a:pPr>
            <a:endParaRPr lang="en-MY" dirty="0">
              <a:latin typeface="Times New Roman" pitchFamily="18" charset="0"/>
              <a:cs typeface="Times New Roman" pitchFamily="18" charset="0"/>
            </a:endParaRPr>
          </a:p>
          <a:p>
            <a:pPr lvl="2">
              <a:buFontTx/>
              <a:buChar char="-"/>
            </a:pPr>
            <a:endParaRPr lang="en-MY" dirty="0">
              <a:latin typeface="Times New Roman" pitchFamily="18" charset="0"/>
              <a:cs typeface="Times New Roman" pitchFamily="18" charset="0"/>
            </a:endParaRPr>
          </a:p>
          <a:p>
            <a:pPr lvl="2">
              <a:buFontTx/>
              <a:buChar char="-"/>
            </a:pPr>
            <a:endParaRPr lang="en-MY" dirty="0">
              <a:latin typeface="Times New Roman" pitchFamily="18" charset="0"/>
              <a:cs typeface="Times New Roman" pitchFamily="18" charset="0"/>
            </a:endParaRPr>
          </a:p>
          <a:p>
            <a:pPr lvl="2">
              <a:buFontTx/>
              <a:buChar char="-"/>
            </a:pPr>
            <a:endParaRPr lang="en-MY" dirty="0">
              <a:latin typeface="Times New Roman" pitchFamily="18" charset="0"/>
              <a:cs typeface="Times New Roman" pitchFamily="18" charset="0"/>
            </a:endParaRPr>
          </a:p>
        </p:txBody>
      </p:sp>
    </p:spTree>
    <p:extLst>
      <p:ext uri="{BB962C8B-B14F-4D97-AF65-F5344CB8AC3E}">
        <p14:creationId xmlns:p14="http://schemas.microsoft.com/office/powerpoint/2010/main" val="94289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E6F4-782E-4226-AA3E-99AD9F868695}"/>
              </a:ext>
            </a:extLst>
          </p:cNvPr>
          <p:cNvSpPr>
            <a:spLocks noGrp="1"/>
          </p:cNvSpPr>
          <p:nvPr>
            <p:ph type="title"/>
          </p:nvPr>
        </p:nvSpPr>
        <p:spPr>
          <a:xfrm>
            <a:off x="526060" y="1093282"/>
            <a:ext cx="3200400" cy="4461163"/>
          </a:xfrm>
        </p:spPr>
        <p:txBody>
          <a:bodyPr>
            <a:normAutofit/>
          </a:bodyPr>
          <a:lstStyle/>
          <a:p>
            <a:r>
              <a:rPr lang="en-US" sz="3600" b="1" dirty="0">
                <a:solidFill>
                  <a:schemeClr val="accent1"/>
                </a:solidFill>
                <a:latin typeface="Times New Roman" pitchFamily="18" charset="0"/>
                <a:cs typeface="Times New Roman" pitchFamily="18" charset="0"/>
              </a:rPr>
              <a:t>Hair and Skin</a:t>
            </a:r>
            <a:endParaRPr lang="ar-QA" sz="3600" b="1" dirty="0">
              <a:solidFill>
                <a:schemeClr val="accent1"/>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08415CD-4D77-492B-BED2-3534528DDF31}"/>
              </a:ext>
            </a:extLst>
          </p:cNvPr>
          <p:cNvSpPr>
            <a:spLocks noGrp="1"/>
          </p:cNvSpPr>
          <p:nvPr>
            <p:ph idx="1"/>
          </p:nvPr>
        </p:nvSpPr>
        <p:spPr>
          <a:xfrm>
            <a:off x="4016829" y="591344"/>
            <a:ext cx="7854041" cy="5842113"/>
          </a:xfrm>
        </p:spPr>
        <p:txBody>
          <a:bodyPr anchor="ctr">
            <a:normAutofit/>
          </a:bodyPr>
          <a:lstStyle/>
          <a:p>
            <a:r>
              <a:rPr lang="en-US" b="0" i="0" dirty="0" err="1">
                <a:effectLst/>
                <a:latin typeface="Times New Roman" pitchFamily="18" charset="0"/>
                <a:cs typeface="Times New Roman" pitchFamily="18" charset="0"/>
              </a:rPr>
              <a:t>Striae</a:t>
            </a:r>
            <a:r>
              <a:rPr lang="en-US" b="0" i="0" dirty="0">
                <a:effectLst/>
                <a:latin typeface="Times New Roman" pitchFamily="18" charset="0"/>
                <a:cs typeface="Times New Roman" pitchFamily="18" charset="0"/>
              </a:rPr>
              <a:t>, if present, fade from red to silvery but are permanent.</a:t>
            </a:r>
          </a:p>
          <a:p>
            <a:endParaRPr lang="en-US" b="0" i="0" dirty="0">
              <a:effectLst/>
              <a:latin typeface="Times New Roman" pitchFamily="18" charset="0"/>
              <a:cs typeface="Times New Roman" pitchFamily="18" charset="0"/>
            </a:endParaRPr>
          </a:p>
          <a:p>
            <a:r>
              <a:rPr lang="en-US" b="0" i="0" dirty="0">
                <a:effectLst/>
                <a:latin typeface="Times New Roman" pitchFamily="18" charset="0"/>
                <a:cs typeface="Times New Roman" pitchFamily="18" charset="0"/>
              </a:rPr>
              <a:t>Abdominal skin may remain lax if extensive rupture of elastic fibers occurred during pregnancy.</a:t>
            </a:r>
          </a:p>
          <a:p>
            <a:pPr>
              <a:buNone/>
            </a:pPr>
            <a:endParaRPr lang="en-US" b="0" i="0" dirty="0">
              <a:effectLst/>
              <a:latin typeface="Times New Roman" pitchFamily="18" charset="0"/>
              <a:cs typeface="Times New Roman" pitchFamily="18" charset="0"/>
            </a:endParaRPr>
          </a:p>
          <a:p>
            <a:r>
              <a:rPr lang="en-US" b="0" i="0" dirty="0" err="1">
                <a:effectLst/>
                <a:latin typeface="Times New Roman" pitchFamily="18" charset="0"/>
                <a:cs typeface="Times New Roman" pitchFamily="18" charset="0"/>
              </a:rPr>
              <a:t>Chloasma</a:t>
            </a:r>
            <a:r>
              <a:rPr lang="en-US" b="0" i="0" dirty="0">
                <a:effectLst/>
                <a:latin typeface="Times New Roman" pitchFamily="18" charset="0"/>
                <a:cs typeface="Times New Roman" pitchFamily="18" charset="0"/>
              </a:rPr>
              <a:t> resolves, although the timing is not known.</a:t>
            </a:r>
          </a:p>
          <a:p>
            <a:pPr>
              <a:buNone/>
            </a:pPr>
            <a:endParaRPr lang="en-US" b="0" i="0" dirty="0">
              <a:effectLst/>
              <a:latin typeface="Times New Roman" pitchFamily="18" charset="0"/>
              <a:cs typeface="Times New Roman" pitchFamily="18" charset="0"/>
            </a:endParaRPr>
          </a:p>
          <a:p>
            <a:r>
              <a:rPr lang="en-US" b="0" i="0" dirty="0">
                <a:effectLst/>
                <a:latin typeface="Times New Roman" pitchFamily="18" charset="0"/>
                <a:cs typeface="Times New Roman" pitchFamily="18" charset="0"/>
              </a:rPr>
              <a:t>The increase in the ratio of "growing" or </a:t>
            </a:r>
            <a:r>
              <a:rPr lang="en-US" b="0" i="0" dirty="0" err="1">
                <a:effectLst/>
                <a:latin typeface="Times New Roman" pitchFamily="18" charset="0"/>
                <a:cs typeface="Times New Roman" pitchFamily="18" charset="0"/>
              </a:rPr>
              <a:t>anagen</a:t>
            </a:r>
            <a:r>
              <a:rPr lang="en-US" b="0" i="0" dirty="0">
                <a:effectLst/>
                <a:latin typeface="Times New Roman" pitchFamily="18" charset="0"/>
                <a:cs typeface="Times New Roman" pitchFamily="18" charset="0"/>
              </a:rPr>
              <a:t> hair relative to the "resting" or </a:t>
            </a:r>
            <a:r>
              <a:rPr lang="en-US" b="0" i="0" dirty="0" err="1">
                <a:effectLst/>
                <a:latin typeface="Times New Roman" pitchFamily="18" charset="0"/>
                <a:cs typeface="Times New Roman" pitchFamily="18" charset="0"/>
              </a:rPr>
              <a:t>telogen</a:t>
            </a:r>
            <a:r>
              <a:rPr lang="en-US" b="0" i="0" dirty="0">
                <a:effectLst/>
                <a:latin typeface="Times New Roman" pitchFamily="18" charset="0"/>
                <a:cs typeface="Times New Roman" pitchFamily="18" charset="0"/>
              </a:rPr>
              <a:t> hair during pregnancy reverses in the </a:t>
            </a:r>
            <a:r>
              <a:rPr lang="en-US" b="0" i="0" dirty="0" err="1">
                <a:effectLst/>
                <a:latin typeface="Times New Roman" pitchFamily="18" charset="0"/>
                <a:cs typeface="Times New Roman" pitchFamily="18" charset="0"/>
              </a:rPr>
              <a:t>puerperium</a:t>
            </a:r>
            <a:r>
              <a:rPr lang="en-US" b="0" i="0" dirty="0">
                <a:effectLst/>
                <a:latin typeface="Times New Roman" pitchFamily="18" charset="0"/>
                <a:cs typeface="Times New Roman" pitchFamily="18" charset="0"/>
              </a:rPr>
              <a:t>. </a:t>
            </a:r>
          </a:p>
          <a:p>
            <a:endParaRPr lang="ar-QA" sz="2600" dirty="0"/>
          </a:p>
        </p:txBody>
      </p:sp>
    </p:spTree>
    <p:extLst>
      <p:ext uri="{BB962C8B-B14F-4D97-AF65-F5344CB8AC3E}">
        <p14:creationId xmlns:p14="http://schemas.microsoft.com/office/powerpoint/2010/main" val="32542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561504-9B78-9234-DC2C-B11E0814ED03}"/>
              </a:ext>
            </a:extLst>
          </p:cNvPr>
          <p:cNvSpPr>
            <a:spLocks noGrp="1"/>
          </p:cNvSpPr>
          <p:nvPr>
            <p:ph type="title"/>
          </p:nvPr>
        </p:nvSpPr>
        <p:spPr>
          <a:xfrm>
            <a:off x="838200" y="643467"/>
            <a:ext cx="2951205" cy="5571066"/>
          </a:xfrm>
        </p:spPr>
        <p:txBody>
          <a:bodyPr vert="horz" lIns="91440" tIns="45720" rIns="91440" bIns="45720" rtlCol="0">
            <a:normAutofit/>
          </a:bodyPr>
          <a:lstStyle/>
          <a:p>
            <a:r>
              <a:rPr lang="en-MY" sz="4100" dirty="0">
                <a:solidFill>
                  <a:srgbClr val="FFFFFF"/>
                </a:solidFill>
                <a:ea typeface="+mj-lt"/>
                <a:cs typeface="+mj-lt"/>
              </a:rPr>
              <a:t> </a:t>
            </a:r>
            <a:r>
              <a:rPr kumimoji="0" lang="en-US" sz="4400" b="1" i="0" u="none" strike="noStrike" kern="1200" cap="none" spc="0" normalizeH="0" baseline="0" noProof="0" dirty="0">
                <a:ln>
                  <a:noFill/>
                </a:ln>
                <a:solidFill>
                  <a:schemeClr val="accent6"/>
                </a:solidFill>
                <a:effectLst/>
                <a:uLnTx/>
                <a:uFillTx/>
                <a:latin typeface="Avenir Next LT Pro"/>
                <a:ea typeface="+mj-ea"/>
                <a:cs typeface="+mj-cs"/>
              </a:rPr>
              <a:t>Genital tract changes </a:t>
            </a:r>
            <a:r>
              <a:rPr kumimoji="0" lang="en-US" sz="4400" b="1" i="0" u="none" strike="noStrike" kern="1200" cap="none" spc="0" normalizeH="0" baseline="0" noProof="0" dirty="0">
                <a:ln>
                  <a:noFill/>
                </a:ln>
                <a:solidFill>
                  <a:schemeClr val="bg1"/>
                </a:solidFill>
                <a:effectLst/>
                <a:uLnTx/>
                <a:uFillTx/>
                <a:latin typeface="Avenir Next LT Pro"/>
                <a:ea typeface="+mj-ea"/>
                <a:cs typeface="+mj-cs"/>
              </a:rPr>
              <a:t>: </a:t>
            </a:r>
            <a:endParaRPr lang="en-MY" sz="4100" dirty="0">
              <a:solidFill>
                <a:schemeClr val="bg1"/>
              </a:solidFill>
              <a:ea typeface="+mj-lt"/>
              <a:cs typeface="+mj-lt"/>
            </a:endParaRPr>
          </a:p>
        </p:txBody>
      </p:sp>
      <p:sp>
        <p:nvSpPr>
          <p:cNvPr id="4" name="Date Placeholder 3">
            <a:extLst>
              <a:ext uri="{FF2B5EF4-FFF2-40B4-BE49-F238E27FC236}">
                <a16:creationId xmlns:a16="http://schemas.microsoft.com/office/drawing/2014/main" id="{4DC41CCF-820A-239E-1AE4-33D04D6963A4}"/>
              </a:ext>
            </a:extLst>
          </p:cNvPr>
          <p:cNvSpPr>
            <a:spLocks noGrp="1"/>
          </p:cNvSpPr>
          <p:nvPr>
            <p:ph type="dt" sz="half" idx="10"/>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venir Next LT Pro"/>
                <a:ea typeface="+mn-ea"/>
                <a:cs typeface="+mn-cs"/>
              </a:rPr>
              <a:t>9/3/20XX</a:t>
            </a:r>
          </a:p>
        </p:txBody>
      </p:sp>
      <p:sp>
        <p:nvSpPr>
          <p:cNvPr id="5" name="Footer Placeholder 4">
            <a:extLst>
              <a:ext uri="{FF2B5EF4-FFF2-40B4-BE49-F238E27FC236}">
                <a16:creationId xmlns:a16="http://schemas.microsoft.com/office/drawing/2014/main" id="{1019B5F2-7C4D-A0F4-A850-8E3795B0BA78}"/>
              </a:ext>
            </a:extLst>
          </p:cNvPr>
          <p:cNvSpPr>
            <a:spLocks noGrp="1"/>
          </p:cNvSpPr>
          <p:nvPr>
            <p:ph type="ftr" sz="quarter" idx="11"/>
          </p:nvPr>
        </p:nvSpPr>
        <p:spPr>
          <a:xfrm>
            <a:off x="5237018" y="6356350"/>
            <a:ext cx="424460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rPr>
              <a:t>Presentation Title</a:t>
            </a:r>
          </a:p>
        </p:txBody>
      </p:sp>
      <p:sp>
        <p:nvSpPr>
          <p:cNvPr id="6" name="Slide Number Placeholder 5">
            <a:extLst>
              <a:ext uri="{FF2B5EF4-FFF2-40B4-BE49-F238E27FC236}">
                <a16:creationId xmlns:a16="http://schemas.microsoft.com/office/drawing/2014/main" id="{6A82A7B2-8331-F797-487A-635D2B49D261}"/>
              </a:ext>
            </a:extLst>
          </p:cNvPr>
          <p:cNvSpPr>
            <a:spLocks noGrp="1"/>
          </p:cNvSpPr>
          <p:nvPr>
            <p:ph type="sldNum" sz="quarter" idx="12"/>
          </p:nvPr>
        </p:nvSpPr>
        <p:spPr>
          <a:xfrm>
            <a:off x="9664504" y="6356350"/>
            <a:ext cx="168929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graphicFrame>
        <p:nvGraphicFramePr>
          <p:cNvPr id="8" name="Content Placeholder 2">
            <a:extLst>
              <a:ext uri="{FF2B5EF4-FFF2-40B4-BE49-F238E27FC236}">
                <a16:creationId xmlns:a16="http://schemas.microsoft.com/office/drawing/2014/main" id="{C936B58D-90D4-7684-9CDB-9209987A261B}"/>
              </a:ext>
            </a:extLst>
          </p:cNvPr>
          <p:cNvGraphicFramePr>
            <a:graphicFrameLocks/>
          </p:cNvGraphicFramePr>
          <p:nvPr/>
        </p:nvGraphicFramePr>
        <p:xfrm>
          <a:off x="4310743" y="271305"/>
          <a:ext cx="7046105" cy="585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71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E23A-439A-4930-9362-4B13E895F519}"/>
              </a:ext>
            </a:extLst>
          </p:cNvPr>
          <p:cNvSpPr>
            <a:spLocks noGrp="1"/>
          </p:cNvSpPr>
          <p:nvPr>
            <p:ph type="title"/>
          </p:nvPr>
        </p:nvSpPr>
        <p:spPr>
          <a:xfrm>
            <a:off x="870857" y="538844"/>
            <a:ext cx="10515600" cy="1143000"/>
          </a:xfrm>
        </p:spPr>
        <p:txBody>
          <a:bodyPr>
            <a:normAutofit fontScale="90000"/>
          </a:bodyPr>
          <a:lstStyle/>
          <a:p>
            <a:r>
              <a:rPr lang="en-US" b="1" dirty="0">
                <a:latin typeface="Times New Roman" pitchFamily="18" charset="0"/>
                <a:cs typeface="Times New Roman" pitchFamily="18" charset="0"/>
              </a:rPr>
              <a:t>2- Uterine involution</a:t>
            </a:r>
            <a:r>
              <a:rPr lang="en-US" sz="2700" b="1" dirty="0">
                <a:latin typeface="Times New Roman" pitchFamily="18" charset="0"/>
                <a:cs typeface="Times New Roman" pitchFamily="18" charset="0"/>
              </a:rPr>
              <a:t>: </a:t>
            </a:r>
            <a:br>
              <a:rPr lang="en-US" sz="2700" b="1" dirty="0">
                <a:latin typeface="Times New Roman" pitchFamily="18" charset="0"/>
                <a:cs typeface="Times New Roman" pitchFamily="18" charset="0"/>
              </a:rPr>
            </a:br>
            <a:br>
              <a:rPr lang="en-US" sz="2700" b="1" dirty="0">
                <a:latin typeface="Times New Roman" pitchFamily="18" charset="0"/>
                <a:cs typeface="Times New Roman" pitchFamily="18" charset="0"/>
              </a:rPr>
            </a:br>
            <a:r>
              <a:rPr lang="en-US" sz="2700" b="1" dirty="0">
                <a:solidFill>
                  <a:srgbClr val="FF0000"/>
                </a:solidFill>
                <a:latin typeface="Times New Roman" pitchFamily="18" charset="0"/>
                <a:cs typeface="Times New Roman" pitchFamily="18" charset="0"/>
              </a:rPr>
              <a:t>Is : </a:t>
            </a:r>
            <a:r>
              <a:rPr lang="en-US" sz="2700" dirty="0">
                <a:latin typeface="Times New Roman" pitchFamily="18" charset="0"/>
                <a:cs typeface="Times New Roman" pitchFamily="18" charset="0"/>
              </a:rPr>
              <a:t>Immediately after delivery of the placenta, the uterus begins to return to its nonpregnant size and condition, a process termed uterine involution.</a:t>
            </a:r>
            <a:br>
              <a:rPr lang="en-US" dirty="0">
                <a:latin typeface="Times New Roman" pitchFamily="18" charset="0"/>
                <a:cs typeface="Times New Roman" pitchFamily="18" charset="0"/>
              </a:rPr>
            </a:br>
            <a:endParaRPr lang="ar-QA"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C8DBC43-A5E2-4E8C-BE97-2CB6061DB45A}"/>
              </a:ext>
            </a:extLst>
          </p:cNvPr>
          <p:cNvSpPr>
            <a:spLocks noGrp="1"/>
          </p:cNvSpPr>
          <p:nvPr>
            <p:ph idx="1"/>
          </p:nvPr>
        </p:nvSpPr>
        <p:spPr>
          <a:xfrm>
            <a:off x="838200" y="1825625"/>
            <a:ext cx="10515600" cy="4351338"/>
          </a:xfrm>
        </p:spPr>
        <p:txBody>
          <a:bodyPr>
            <a:normAutofit/>
          </a:bodyPr>
          <a:lstStyle/>
          <a:p>
            <a:pPr marL="0" indent="0">
              <a:buNone/>
            </a:pPr>
            <a:r>
              <a:rPr lang="en-US" sz="2600" b="1" i="0" dirty="0">
                <a:solidFill>
                  <a:srgbClr val="FF0000"/>
                </a:solidFill>
                <a:effectLst/>
                <a:latin typeface="Times New Roman" pitchFamily="18" charset="0"/>
                <a:cs typeface="Times New Roman" pitchFamily="18" charset="0"/>
              </a:rPr>
              <a:t>Evaluation of uterine involution </a:t>
            </a:r>
          </a:p>
          <a:p>
            <a:r>
              <a:rPr lang="en-US" sz="2600" b="1" i="0" u="sng" dirty="0">
                <a:effectLst/>
                <a:latin typeface="Times New Roman" pitchFamily="18" charset="0"/>
                <a:cs typeface="Times New Roman" pitchFamily="18" charset="0"/>
              </a:rPr>
              <a:t>Immediately after delivery</a:t>
            </a:r>
            <a:r>
              <a:rPr lang="en-US" sz="2600" b="0" i="0" dirty="0">
                <a:effectLst/>
                <a:latin typeface="Times New Roman" pitchFamily="18" charset="0"/>
                <a:cs typeface="Times New Roman" pitchFamily="18" charset="0"/>
              </a:rPr>
              <a:t>, the fundus is normally firm, nontender, globular, and located midway between the symphysis pubis and umbilicus. </a:t>
            </a:r>
          </a:p>
          <a:p>
            <a:r>
              <a:rPr lang="en-US" sz="2600" b="1" i="0" u="sng" dirty="0">
                <a:effectLst/>
                <a:latin typeface="Times New Roman" pitchFamily="18" charset="0"/>
                <a:cs typeface="Times New Roman" pitchFamily="18" charset="0"/>
              </a:rPr>
              <a:t>In the next 12 hours</a:t>
            </a:r>
            <a:r>
              <a:rPr lang="en-US" sz="2600" b="0" i="0" dirty="0">
                <a:effectLst/>
                <a:latin typeface="Times New Roman" pitchFamily="18" charset="0"/>
                <a:cs typeface="Times New Roman" pitchFamily="18" charset="0"/>
              </a:rPr>
              <a:t>, it rises to just above or below the umbilicus, then recedes by approximately </a:t>
            </a:r>
            <a:r>
              <a:rPr lang="en-US" sz="2600" b="0" i="0" dirty="0">
                <a:solidFill>
                  <a:srgbClr val="FF0000"/>
                </a:solidFill>
                <a:effectLst/>
                <a:latin typeface="Times New Roman" pitchFamily="18" charset="0"/>
                <a:cs typeface="Times New Roman" pitchFamily="18" charset="0"/>
              </a:rPr>
              <a:t>1 cm/day </a:t>
            </a:r>
            <a:r>
              <a:rPr lang="en-US" sz="2600" b="0" i="0" dirty="0">
                <a:effectLst/>
                <a:latin typeface="Times New Roman" pitchFamily="18" charset="0"/>
                <a:cs typeface="Times New Roman" pitchFamily="18" charset="0"/>
              </a:rPr>
              <a:t>to again lie midway between the </a:t>
            </a:r>
            <a:r>
              <a:rPr lang="en-US" sz="2600" b="0" i="0" dirty="0" err="1">
                <a:effectLst/>
                <a:latin typeface="Times New Roman" pitchFamily="18" charset="0"/>
                <a:cs typeface="Times New Roman" pitchFamily="18" charset="0"/>
              </a:rPr>
              <a:t>symphysis</a:t>
            </a:r>
            <a:r>
              <a:rPr lang="en-US" sz="2600" b="0" i="0" dirty="0">
                <a:effectLst/>
                <a:latin typeface="Times New Roman" pitchFamily="18" charset="0"/>
                <a:cs typeface="Times New Roman" pitchFamily="18" charset="0"/>
              </a:rPr>
              <a:t> pubis and umbilicus by the end of the first postpartum week. </a:t>
            </a:r>
          </a:p>
          <a:p>
            <a:r>
              <a:rPr lang="en-US" sz="2600" b="0" i="0" dirty="0">
                <a:effectLst/>
                <a:latin typeface="Times New Roman" pitchFamily="18" charset="0"/>
                <a:cs typeface="Times New Roman" pitchFamily="18" charset="0"/>
              </a:rPr>
              <a:t>It is not palpable abdominally by </a:t>
            </a:r>
            <a:r>
              <a:rPr lang="en-US" sz="2600" b="1" i="0" u="sng" dirty="0">
                <a:solidFill>
                  <a:srgbClr val="FF0000"/>
                </a:solidFill>
                <a:effectLst/>
                <a:latin typeface="Times New Roman" pitchFamily="18" charset="0"/>
                <a:cs typeface="Times New Roman" pitchFamily="18" charset="0"/>
              </a:rPr>
              <a:t>two weeks </a:t>
            </a:r>
            <a:r>
              <a:rPr lang="en-US" sz="2600" b="1" i="0" u="sng" dirty="0">
                <a:effectLst/>
                <a:latin typeface="Times New Roman" pitchFamily="18" charset="0"/>
                <a:cs typeface="Times New Roman" pitchFamily="18" charset="0"/>
              </a:rPr>
              <a:t>postpartum </a:t>
            </a:r>
            <a:r>
              <a:rPr lang="en-US" sz="2600" b="0" i="0" dirty="0">
                <a:effectLst/>
                <a:latin typeface="Times New Roman" pitchFamily="18" charset="0"/>
                <a:cs typeface="Times New Roman" pitchFamily="18" charset="0"/>
              </a:rPr>
              <a:t>and attains its normal </a:t>
            </a:r>
            <a:r>
              <a:rPr lang="en-US" sz="2600" b="0" i="0" dirty="0" err="1">
                <a:effectLst/>
                <a:latin typeface="Times New Roman" pitchFamily="18" charset="0"/>
                <a:cs typeface="Times New Roman" pitchFamily="18" charset="0"/>
              </a:rPr>
              <a:t>nonpregnant</a:t>
            </a:r>
            <a:r>
              <a:rPr lang="en-US" sz="2600" b="0" i="0" dirty="0">
                <a:effectLst/>
                <a:latin typeface="Times New Roman" pitchFamily="18" charset="0"/>
                <a:cs typeface="Times New Roman" pitchFamily="18" charset="0"/>
              </a:rPr>
              <a:t> size by six to eight weeks postpartum.</a:t>
            </a:r>
          </a:p>
          <a:p>
            <a:r>
              <a:rPr lang="en-US" sz="2600" b="0" i="0" dirty="0">
                <a:effectLst/>
                <a:latin typeface="Times New Roman" pitchFamily="18" charset="0"/>
                <a:cs typeface="Times New Roman" pitchFamily="18" charset="0"/>
              </a:rPr>
              <a:t>The weight of the uterus decreases from approximately 1000 g immediately postpartum to 60 g six to </a:t>
            </a:r>
            <a:r>
              <a:rPr lang="en-US" sz="2600" b="0" i="0" dirty="0">
                <a:solidFill>
                  <a:srgbClr val="FF0000"/>
                </a:solidFill>
                <a:effectLst/>
                <a:latin typeface="Times New Roman" pitchFamily="18" charset="0"/>
                <a:cs typeface="Times New Roman" pitchFamily="18" charset="0"/>
              </a:rPr>
              <a:t>eight weeks later.</a:t>
            </a:r>
            <a:endParaRPr lang="en-US" sz="2600" dirty="0">
              <a:solidFill>
                <a:srgbClr val="FF0000"/>
              </a:solidFill>
              <a:latin typeface="Times New Roman" pitchFamily="18" charset="0"/>
              <a:cs typeface="Times New Roman" pitchFamily="18" charset="0"/>
            </a:endParaRPr>
          </a:p>
          <a:p>
            <a:endParaRPr lang="ar-QA" sz="2600" dirty="0"/>
          </a:p>
        </p:txBody>
      </p:sp>
      <p:pic>
        <p:nvPicPr>
          <p:cNvPr id="4" name="Picture 3">
            <a:extLst>
              <a:ext uri="{FF2B5EF4-FFF2-40B4-BE49-F238E27FC236}">
                <a16:creationId xmlns:a16="http://schemas.microsoft.com/office/drawing/2014/main" id="{BEA2F564-5DB7-D27F-5A89-BCF3AE8654E5}"/>
              </a:ext>
            </a:extLst>
          </p:cNvPr>
          <p:cNvPicPr>
            <a:picLocks noChangeAspect="1"/>
          </p:cNvPicPr>
          <p:nvPr/>
        </p:nvPicPr>
        <p:blipFill>
          <a:blip r:embed="rId3"/>
          <a:stretch>
            <a:fillRect/>
          </a:stretch>
        </p:blipFill>
        <p:spPr>
          <a:xfrm>
            <a:off x="11685725" y="175846"/>
            <a:ext cx="7108552" cy="5200339"/>
          </a:xfrm>
          <a:prstGeom prst="rect">
            <a:avLst/>
          </a:prstGeom>
        </p:spPr>
      </p:pic>
    </p:spTree>
    <p:extLst>
      <p:ext uri="{BB962C8B-B14F-4D97-AF65-F5344CB8AC3E}">
        <p14:creationId xmlns:p14="http://schemas.microsoft.com/office/powerpoint/2010/main" val="18338589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A24B4-B409-7AE0-7AFC-E5B473BEA2CC}"/>
              </a:ext>
            </a:extLst>
          </p:cNvPr>
          <p:cNvPicPr>
            <a:picLocks noChangeAspect="1"/>
          </p:cNvPicPr>
          <p:nvPr/>
        </p:nvPicPr>
        <p:blipFill>
          <a:blip r:embed="rId2"/>
          <a:stretch>
            <a:fillRect/>
          </a:stretch>
        </p:blipFill>
        <p:spPr>
          <a:xfrm>
            <a:off x="0" y="539496"/>
            <a:ext cx="4511406" cy="1371600"/>
          </a:xfrm>
          <a:prstGeom prst="rect">
            <a:avLst/>
          </a:prstGeom>
        </p:spPr>
      </p:pic>
      <p:sp>
        <p:nvSpPr>
          <p:cNvPr id="4" name="Content Placeholder 3">
            <a:extLst>
              <a:ext uri="{FF2B5EF4-FFF2-40B4-BE49-F238E27FC236}">
                <a16:creationId xmlns:a16="http://schemas.microsoft.com/office/drawing/2014/main" id="{78DC8B13-4539-93E1-3C43-203705D25B6E}"/>
              </a:ext>
            </a:extLst>
          </p:cNvPr>
          <p:cNvSpPr>
            <a:spLocks noGrp="1"/>
          </p:cNvSpPr>
          <p:nvPr>
            <p:ph idx="1"/>
          </p:nvPr>
        </p:nvSpPr>
        <p:spPr/>
        <p:txBody>
          <a:bodyPr/>
          <a:lstStyle/>
          <a:p>
            <a:endParaRPr lang="en-CM" dirty="0"/>
          </a:p>
        </p:txBody>
      </p:sp>
      <p:pic>
        <p:nvPicPr>
          <p:cNvPr id="7" name="Picture 6">
            <a:extLst>
              <a:ext uri="{FF2B5EF4-FFF2-40B4-BE49-F238E27FC236}">
                <a16:creationId xmlns:a16="http://schemas.microsoft.com/office/drawing/2014/main" id="{744CEBAA-7207-787C-28B1-9EC9752EE9C2}"/>
              </a:ext>
            </a:extLst>
          </p:cNvPr>
          <p:cNvPicPr>
            <a:picLocks noChangeAspect="1"/>
          </p:cNvPicPr>
          <p:nvPr/>
        </p:nvPicPr>
        <p:blipFill>
          <a:blip r:embed="rId3"/>
          <a:stretch>
            <a:fillRect/>
          </a:stretch>
        </p:blipFill>
        <p:spPr>
          <a:xfrm>
            <a:off x="4312603" y="826074"/>
            <a:ext cx="7103899" cy="5205851"/>
          </a:xfrm>
          <a:prstGeom prst="rect">
            <a:avLst/>
          </a:prstGeom>
        </p:spPr>
      </p:pic>
    </p:spTree>
    <p:extLst>
      <p:ext uri="{BB962C8B-B14F-4D97-AF65-F5344CB8AC3E}">
        <p14:creationId xmlns:p14="http://schemas.microsoft.com/office/powerpoint/2010/main" val="244154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6C4203-17C0-257A-8089-67EA45E3AB8C}"/>
              </a:ext>
            </a:extLst>
          </p:cNvPr>
          <p:cNvSpPr>
            <a:spLocks noGrp="1"/>
          </p:cNvSpPr>
          <p:nvPr>
            <p:ph idx="1"/>
          </p:nvPr>
        </p:nvSpPr>
        <p:spPr>
          <a:xfrm>
            <a:off x="213360" y="2177492"/>
            <a:ext cx="11765280" cy="5450798"/>
          </a:xfrm>
        </p:spPr>
        <p:txBody>
          <a:bodyPr/>
          <a:lstStyle/>
          <a:p>
            <a:r>
              <a:rPr lang="en-US" dirty="0"/>
              <a:t>Involution appears to be </a:t>
            </a:r>
            <a:r>
              <a:rPr lang="en-US" b="1" dirty="0">
                <a:solidFill>
                  <a:schemeClr val="accent1"/>
                </a:solidFill>
              </a:rPr>
              <a:t>accelerated by </a:t>
            </a:r>
            <a:r>
              <a:rPr lang="en-US" dirty="0"/>
              <a:t>the release of oxytocin in women who are breastfeeding, as the uterus is smaller than in those who are bottle feeding . </a:t>
            </a:r>
          </a:p>
          <a:p>
            <a:r>
              <a:rPr lang="en-US" b="1" dirty="0">
                <a:solidFill>
                  <a:schemeClr val="accent1"/>
                </a:solidFill>
              </a:rPr>
              <a:t>A delay in involution </a:t>
            </a:r>
            <a:r>
              <a:rPr lang="en-US" dirty="0"/>
              <a:t>in the absence of any other signs or symptoms (e.g. bleeding) is of no clinical significance.</a:t>
            </a:r>
            <a:endParaRPr lang="en-CM" dirty="0"/>
          </a:p>
        </p:txBody>
      </p:sp>
      <p:sp>
        <p:nvSpPr>
          <p:cNvPr id="4" name="Date Placeholder 3">
            <a:extLst>
              <a:ext uri="{FF2B5EF4-FFF2-40B4-BE49-F238E27FC236}">
                <a16:creationId xmlns:a16="http://schemas.microsoft.com/office/drawing/2014/main" id="{473195FA-E741-4140-AF4F-94BA59C69E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rPr>
              <a:t>9/3/20XX</a:t>
            </a:r>
            <a:endParaRPr kumimoji="0" lang="en-US" sz="1200" b="0" i="0" u="none" strike="noStrike" kern="1200" cap="none" spc="0" normalizeH="0" baseline="0" noProof="0" dirty="0">
              <a:ln>
                <a:noFill/>
              </a:ln>
              <a:solidFill>
                <a:prstClr val="black">
                  <a:tint val="75000"/>
                </a:prst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E379E064-F86E-4498-5F5B-DAD77AF7CE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rPr>
              <a:t>Presentation Title</a:t>
            </a:r>
            <a:endParaRPr kumimoji="0" lang="en-US" sz="1200" b="0" i="0" u="none" strike="noStrike" kern="1200" cap="none" spc="0" normalizeH="0" baseline="0" noProof="0" dirty="0">
              <a:ln>
                <a:noFill/>
              </a:ln>
              <a:solidFill>
                <a:prstClr val="black">
                  <a:tint val="75000"/>
                </a:prst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FFCBCB53-BE5A-15D7-AE0D-81216E9BCA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Avenir Next LT Pro"/>
              <a:ea typeface="+mn-ea"/>
              <a:cs typeface="+mn-cs"/>
            </a:endParaRPr>
          </a:p>
        </p:txBody>
      </p:sp>
      <p:pic>
        <p:nvPicPr>
          <p:cNvPr id="10" name="Picture 9">
            <a:extLst>
              <a:ext uri="{FF2B5EF4-FFF2-40B4-BE49-F238E27FC236}">
                <a16:creationId xmlns:a16="http://schemas.microsoft.com/office/drawing/2014/main" id="{7FCF1009-1551-285E-7C78-870EFFD690CC}"/>
              </a:ext>
            </a:extLst>
          </p:cNvPr>
          <p:cNvPicPr>
            <a:picLocks noChangeAspect="1"/>
          </p:cNvPicPr>
          <p:nvPr/>
        </p:nvPicPr>
        <p:blipFill>
          <a:blip r:embed="rId2"/>
          <a:stretch>
            <a:fillRect/>
          </a:stretch>
        </p:blipFill>
        <p:spPr>
          <a:xfrm>
            <a:off x="13055908" y="1946849"/>
            <a:ext cx="7951643" cy="3375698"/>
          </a:xfrm>
          <a:prstGeom prst="rect">
            <a:avLst/>
          </a:prstGeom>
        </p:spPr>
      </p:pic>
    </p:spTree>
    <p:extLst>
      <p:ext uri="{BB962C8B-B14F-4D97-AF65-F5344CB8AC3E}">
        <p14:creationId xmlns:p14="http://schemas.microsoft.com/office/powerpoint/2010/main" val="41574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695" y="957104"/>
            <a:ext cx="11375136" cy="5878007"/>
          </a:xfrm>
        </p:spPr>
        <p:txBody>
          <a:bodyPr anchor="ctr">
            <a:normAutofit/>
          </a:bodyPr>
          <a:lstStyle/>
          <a:p>
            <a:pPr rtl="0" eaLnBrk="1" hangingPunct="1">
              <a:buFont typeface="Arial" charset="0"/>
              <a:buNone/>
            </a:pPr>
            <a:r>
              <a:rPr lang="en-US" sz="2400" dirty="0">
                <a:latin typeface="Times New Roman" pitchFamily="18" charset="0"/>
                <a:cs typeface="Times New Roman" pitchFamily="18" charset="0"/>
              </a:rPr>
              <a:t>-</a:t>
            </a:r>
            <a:r>
              <a:rPr lang="en-US" sz="2400" b="1" dirty="0">
                <a:solidFill>
                  <a:schemeClr val="accent1"/>
                </a:solidFill>
                <a:latin typeface="Times New Roman" pitchFamily="18" charset="0"/>
                <a:cs typeface="Times New Roman" pitchFamily="18" charset="0"/>
              </a:rPr>
              <a:t> is the </a:t>
            </a:r>
            <a:r>
              <a:rPr lang="en-US" sz="2400" dirty="0">
                <a:latin typeface="Times New Roman" pitchFamily="18" charset="0"/>
                <a:cs typeface="Times New Roman" pitchFamily="18" charset="0"/>
              </a:rPr>
              <a:t>blood-stained uterine discharge that is comprised of blood and necrotic decidua flows after delivery to about 3-5 weeks postpartum</a:t>
            </a:r>
          </a:p>
          <a:p>
            <a:pPr>
              <a:buFont typeface="Wingdings" panose="05000000000000000000" pitchFamily="2" charset="2"/>
              <a:buChar char="Ø"/>
            </a:pPr>
            <a:r>
              <a:rPr lang="en-US" sz="2400" dirty="0">
                <a:latin typeface="Times New Roman" pitchFamily="18" charset="0"/>
                <a:cs typeface="Times New Roman" pitchFamily="18" charset="0"/>
              </a:rPr>
              <a:t>.- It is composed of cervical mucous, vaginal transudate and necrotic debris.</a:t>
            </a:r>
            <a:br>
              <a:rPr lang="en-US" sz="1600" dirty="0">
                <a:latin typeface="Times New Roman" pitchFamily="18" charset="0"/>
                <a:cs typeface="Times New Roman" pitchFamily="18" charset="0"/>
              </a:rPr>
            </a:br>
            <a:br>
              <a:rPr lang="en-US" sz="1600" dirty="0">
                <a:latin typeface="Times New Roman" pitchFamily="18" charset="0"/>
                <a:cs typeface="Times New Roman" pitchFamily="18" charset="0"/>
              </a:rPr>
            </a:br>
            <a:r>
              <a:rPr lang="en-US" sz="2400" b="1" dirty="0">
                <a:latin typeface="Times New Roman" pitchFamily="18" charset="0"/>
                <a:cs typeface="Times New Roman" pitchFamily="18" charset="0"/>
              </a:rPr>
              <a:t>  3 types:</a:t>
            </a:r>
          </a:p>
          <a:p>
            <a:r>
              <a:rPr lang="en-US" sz="2400" b="1" u="sng" dirty="0">
                <a:latin typeface="Times New Roman" pitchFamily="18" charset="0"/>
                <a:cs typeface="Times New Roman" pitchFamily="18" charset="0"/>
              </a:rPr>
              <a:t>Lochia Rubra </a:t>
            </a:r>
            <a:r>
              <a:rPr lang="en-US" sz="2400" dirty="0">
                <a:latin typeface="Times New Roman" pitchFamily="18" charset="0"/>
                <a:cs typeface="Times New Roman" pitchFamily="18" charset="0"/>
              </a:rPr>
              <a:t>: Blood and decidua, bright red or red-brown, heaviest during 1</a:t>
            </a:r>
            <a:r>
              <a:rPr lang="en-US" sz="2400" baseline="30000" dirty="0">
                <a:latin typeface="Times New Roman" pitchFamily="18" charset="0"/>
                <a:cs typeface="Times New Roman" pitchFamily="18" charset="0"/>
              </a:rPr>
              <a:t>st</a:t>
            </a:r>
            <a:r>
              <a:rPr lang="en-US" sz="2400" dirty="0">
                <a:latin typeface="Times New Roman" pitchFamily="18" charset="0"/>
                <a:cs typeface="Times New Roman" pitchFamily="18" charset="0"/>
              </a:rPr>
              <a:t> 2 hours after delivery, lasts </a:t>
            </a:r>
            <a:r>
              <a:rPr lang="en-US" sz="2400" dirty="0">
                <a:solidFill>
                  <a:srgbClr val="FF0000"/>
                </a:solidFill>
                <a:latin typeface="Times New Roman" pitchFamily="18" charset="0"/>
                <a:cs typeface="Times New Roman" pitchFamily="18" charset="0"/>
              </a:rPr>
              <a:t>for 1-3 days, </a:t>
            </a:r>
            <a:r>
              <a:rPr lang="en-US" sz="2400" dirty="0">
                <a:latin typeface="Times New Roman" pitchFamily="18" charset="0"/>
                <a:cs typeface="Times New Roman" pitchFamily="18" charset="0"/>
              </a:rPr>
              <a:t>may have clots</a:t>
            </a:r>
          </a:p>
          <a:p>
            <a:r>
              <a:rPr lang="en-US" sz="2400" b="1" u="sng" dirty="0">
                <a:latin typeface="Times New Roman" pitchFamily="18" charset="0"/>
                <a:cs typeface="Times New Roman" pitchFamily="18" charset="0"/>
              </a:rPr>
              <a:t> Lochia Serosa </a:t>
            </a:r>
            <a:r>
              <a:rPr lang="en-US" sz="2400" dirty="0">
                <a:latin typeface="Times New Roman" pitchFamily="18" charset="0"/>
                <a:cs typeface="Times New Roman" pitchFamily="18" charset="0"/>
              </a:rPr>
              <a:t>: The discharge becomes increasingly watery, Pinkish brown ,</a:t>
            </a:r>
            <a:r>
              <a:rPr lang="en-US" sz="2400" dirty="0">
                <a:solidFill>
                  <a:srgbClr val="FF0000"/>
                </a:solidFill>
                <a:latin typeface="Times New Roman" pitchFamily="18" charset="0"/>
                <a:cs typeface="Times New Roman" pitchFamily="18" charset="0"/>
              </a:rPr>
              <a:t>lasts 2-3 </a:t>
            </a:r>
            <a:r>
              <a:rPr lang="en-US" sz="2400" dirty="0">
                <a:latin typeface="Times New Roman" pitchFamily="18" charset="0"/>
                <a:cs typeface="Times New Roman" pitchFamily="18" charset="0"/>
              </a:rPr>
              <a:t>weeks after delivery, no clots</a:t>
            </a:r>
          </a:p>
          <a:p>
            <a:r>
              <a:rPr lang="en-US" sz="2400" b="1" u="sng" dirty="0">
                <a:latin typeface="Times New Roman" pitchFamily="18" charset="0"/>
                <a:cs typeface="Times New Roman" pitchFamily="18" charset="0"/>
              </a:rPr>
              <a:t> Lochia Alba </a:t>
            </a:r>
            <a:r>
              <a:rPr lang="en-US" sz="2400" dirty="0">
                <a:latin typeface="Times New Roman" pitchFamily="18" charset="0"/>
                <a:cs typeface="Times New Roman" pitchFamily="18" charset="0"/>
              </a:rPr>
              <a:t>: Yellowish white, it can last till </a:t>
            </a:r>
            <a:r>
              <a:rPr lang="en-US" sz="2400" dirty="0">
                <a:solidFill>
                  <a:srgbClr val="FF0000"/>
                </a:solidFill>
                <a:latin typeface="Times New Roman" pitchFamily="18" charset="0"/>
                <a:cs typeface="Times New Roman" pitchFamily="18" charset="0"/>
              </a:rPr>
              <a:t>6 weeks postpartum</a:t>
            </a:r>
            <a:r>
              <a:rPr lang="en-US" sz="2400" dirty="0">
                <a:latin typeface="Times New Roman" pitchFamily="18" charset="0"/>
                <a:cs typeface="Times New Roman" pitchFamily="18" charset="0"/>
              </a:rPr>
              <a:t>.</a:t>
            </a:r>
          </a:p>
          <a:p>
            <a:r>
              <a:rPr lang="en-US" sz="2400" b="1" dirty="0">
                <a:solidFill>
                  <a:schemeClr val="accent1"/>
                </a:solidFill>
                <a:latin typeface="Times New Roman" pitchFamily="18" charset="0"/>
                <a:cs typeface="Times New Roman" pitchFamily="18" charset="0"/>
              </a:rPr>
              <a:t>Persistent red lochia</a:t>
            </a:r>
            <a:r>
              <a:rPr lang="en-US" sz="2400" dirty="0">
                <a:latin typeface="Times New Roman" pitchFamily="18" charset="0"/>
                <a:cs typeface="Times New Roman" pitchFamily="18" charset="0"/>
              </a:rPr>
              <a:t> suggests delayed involution that is usually associated with infection or a retained piece of placental tissue.</a:t>
            </a:r>
            <a:endParaRPr lang="en-US" sz="2400" b="0" i="0" dirty="0">
              <a:effectLst/>
              <a:latin typeface="Times New Roman" pitchFamily="18" charset="0"/>
              <a:cs typeface="Times New Roman" pitchFamily="18" charset="0"/>
            </a:endParaRPr>
          </a:p>
          <a:p>
            <a:r>
              <a:rPr lang="en-US" sz="2400" b="0" i="0" dirty="0" err="1">
                <a:effectLst/>
                <a:latin typeface="Times New Roman" pitchFamily="18" charset="0"/>
                <a:cs typeface="Times New Roman" pitchFamily="18" charset="0"/>
              </a:rPr>
              <a:t>lochia</a:t>
            </a:r>
            <a:r>
              <a:rPr lang="en-US" sz="2400" b="0" i="0" dirty="0">
                <a:effectLst/>
                <a:latin typeface="Times New Roman" pitchFamily="18" charset="0"/>
                <a:cs typeface="Times New Roman" pitchFamily="18" charset="0"/>
              </a:rPr>
              <a:t> ,</a:t>
            </a:r>
            <a:r>
              <a:rPr lang="en-US" sz="2400" dirty="0">
                <a:latin typeface="Times New Roman" pitchFamily="18" charset="0"/>
                <a:cs typeface="Times New Roman" pitchFamily="18" charset="0"/>
              </a:rPr>
              <a:t> Lochia flow slightly </a:t>
            </a:r>
            <a:r>
              <a:rPr lang="en-US" sz="2400" b="1" dirty="0">
                <a:solidFill>
                  <a:schemeClr val="accent1"/>
                </a:solidFill>
                <a:latin typeface="Times New Roman" pitchFamily="18" charset="0"/>
                <a:cs typeface="Times New Roman" pitchFamily="18" charset="0"/>
              </a:rPr>
              <a:t>increased</a:t>
            </a:r>
            <a:r>
              <a:rPr lang="en-US" sz="2400" dirty="0">
                <a:latin typeface="Times New Roman" pitchFamily="18" charset="0"/>
                <a:cs typeface="Times New Roman" pitchFamily="18" charset="0"/>
              </a:rPr>
              <a:t> after breastfeeding (oxytocin release</a:t>
            </a:r>
            <a:r>
              <a:rPr lang="en-US" sz="2400" dirty="0">
                <a:latin typeface="Gill Sans MT (Body)"/>
              </a:rPr>
              <a:t>).</a:t>
            </a:r>
          </a:p>
          <a:p>
            <a:pPr rtl="0" eaLnBrk="1" hangingPunct="1">
              <a:buFont typeface="Arial" charset="0"/>
              <a:buNone/>
            </a:pPr>
            <a:endParaRPr lang="en-US" sz="1500" dirty="0">
              <a:latin typeface="Times New Roman" charset="0"/>
            </a:endParaRPr>
          </a:p>
          <a:p>
            <a:pPr rtl="0" eaLnBrk="1" hangingPunct="1">
              <a:buFont typeface="Arial" charset="0"/>
              <a:buNone/>
            </a:pPr>
            <a:endParaRPr lang="en-US" sz="1500" dirty="0"/>
          </a:p>
        </p:txBody>
      </p:sp>
      <p:sp>
        <p:nvSpPr>
          <p:cNvPr id="11" name="TextBox 10">
            <a:extLst>
              <a:ext uri="{FF2B5EF4-FFF2-40B4-BE49-F238E27FC236}">
                <a16:creationId xmlns:a16="http://schemas.microsoft.com/office/drawing/2014/main" id="{B02E1060-FD7A-47FE-9216-836BB2E5814A}"/>
              </a:ext>
            </a:extLst>
          </p:cNvPr>
          <p:cNvSpPr txBox="1"/>
          <p:nvPr/>
        </p:nvSpPr>
        <p:spPr>
          <a:xfrm>
            <a:off x="160035" y="388649"/>
            <a:ext cx="609322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sz="3200" b="1" i="0" u="none" strike="noStrike" kern="1200" cap="none" spc="0" normalizeH="0" baseline="0" noProof="0" dirty="0">
                <a:ln>
                  <a:noFill/>
                </a:ln>
                <a:solidFill>
                  <a:prstClr val="white"/>
                </a:solidFill>
                <a:effectLst/>
                <a:uLnTx/>
                <a:uFillTx/>
                <a:latin typeface="Avenir Next LT Pro"/>
                <a:ea typeface="+mn-ea"/>
                <a:cs typeface="+mn-cs"/>
              </a:rPr>
              <a:t>3 – </a:t>
            </a:r>
            <a:r>
              <a:rPr kumimoji="0" lang="en-US" sz="3200" b="1" i="0" u="none" strike="noStrike" kern="1200" cap="none" spc="0" normalizeH="0" baseline="0" noProof="0" dirty="0">
                <a:ln>
                  <a:noFill/>
                </a:ln>
                <a:solidFill>
                  <a:srgbClr val="EE7661"/>
                </a:solidFill>
                <a:effectLst/>
                <a:uLnTx/>
                <a:uFillTx/>
                <a:latin typeface="Avenir Next LT Pro"/>
                <a:ea typeface="+mn-ea"/>
                <a:cs typeface="+mn-cs"/>
              </a:rPr>
              <a:t>3. Lochia: </a:t>
            </a:r>
          </a:p>
        </p:txBody>
      </p:sp>
    </p:spTree>
    <p:extLst>
      <p:ext uri="{BB962C8B-B14F-4D97-AF65-F5344CB8AC3E}">
        <p14:creationId xmlns:p14="http://schemas.microsoft.com/office/powerpoint/2010/main" val="346436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169" y="404665"/>
            <a:ext cx="9066174" cy="6048672"/>
          </a:xfrm>
          <a:prstGeom prst="rect">
            <a:avLst/>
          </a:prstGeom>
        </p:spPr>
        <p:style>
          <a:lnRef idx="3">
            <a:schemeClr val="lt1"/>
          </a:lnRef>
          <a:fillRef idx="1">
            <a:schemeClr val="accent4"/>
          </a:fillRef>
          <a:effectRef idx="1">
            <a:schemeClr val="accent4"/>
          </a:effectRef>
          <a:fontRef idx="minor">
            <a:schemeClr val="lt1"/>
          </a:fontRef>
        </p:style>
        <p:txBody>
          <a:bodyPr lIns="95415" tIns="47708" rIns="95415" bIns="47708"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JO" sz="1491"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39938" name="Picture 2" descr="Normal Postpartum Bleeding and Discharge and the Return of Your Period  After Giving Birth"/>
          <p:cNvPicPr>
            <a:picLocks noChangeAspect="1" noChangeArrowheads="1"/>
          </p:cNvPicPr>
          <p:nvPr/>
        </p:nvPicPr>
        <p:blipFill>
          <a:blip r:embed="rId2" cstate="print"/>
          <a:srcRect/>
          <a:stretch>
            <a:fillRect/>
          </a:stretch>
        </p:blipFill>
        <p:spPr bwMode="auto">
          <a:xfrm>
            <a:off x="1802026" y="625989"/>
            <a:ext cx="8409032" cy="560027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A1B213-7A03-99FD-6661-35E79998EFCA}"/>
              </a:ext>
            </a:extLst>
          </p:cNvPr>
          <p:cNvSpPr>
            <a:spLocks noGrp="1"/>
          </p:cNvSpPr>
          <p:nvPr>
            <p:ph type="title"/>
          </p:nvPr>
        </p:nvSpPr>
        <p:spPr>
          <a:xfrm>
            <a:off x="594360" y="1243013"/>
            <a:ext cx="10515600" cy="488315"/>
          </a:xfrm>
        </p:spPr>
        <p:txBody>
          <a:bodyPr>
            <a:normAutofit fontScale="90000"/>
          </a:bodyPr>
          <a:lstStyle/>
          <a:p>
            <a:r>
              <a:rPr lang="en-US" dirty="0">
                <a:solidFill>
                  <a:schemeClr val="accent1"/>
                </a:solidFill>
              </a:rPr>
              <a:t>Supervise by : Dr. </a:t>
            </a:r>
            <a:r>
              <a:rPr lang="en-US" dirty="0" err="1">
                <a:solidFill>
                  <a:schemeClr val="accent1"/>
                </a:solidFill>
              </a:rPr>
              <a:t>Ahlam</a:t>
            </a:r>
            <a:r>
              <a:rPr lang="en-US" dirty="0">
                <a:solidFill>
                  <a:schemeClr val="accent1"/>
                </a:solidFill>
              </a:rPr>
              <a:t> Al-</a:t>
            </a:r>
            <a:r>
              <a:rPr lang="en-US" dirty="0" err="1">
                <a:solidFill>
                  <a:schemeClr val="accent1"/>
                </a:solidFill>
              </a:rPr>
              <a:t>Kharabsheh</a:t>
            </a:r>
            <a:br>
              <a:rPr lang="en-US" dirty="0">
                <a:solidFill>
                  <a:schemeClr val="accent1"/>
                </a:solidFill>
              </a:rPr>
            </a:br>
            <a:endParaRPr lang="en-CM" dirty="0">
              <a:solidFill>
                <a:schemeClr val="accent1"/>
              </a:solidFill>
            </a:endParaRPr>
          </a:p>
        </p:txBody>
      </p:sp>
      <p:sp>
        <p:nvSpPr>
          <p:cNvPr id="2" name="Date Placeholder 1">
            <a:extLst>
              <a:ext uri="{FF2B5EF4-FFF2-40B4-BE49-F238E27FC236}">
                <a16:creationId xmlns:a16="http://schemas.microsoft.com/office/drawing/2014/main" id="{8E46C8AF-59DA-3FC7-9421-19996C997E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rPr>
              <a:t>9/3/20XX</a:t>
            </a:r>
            <a:endParaRPr kumimoji="0" lang="en-US" sz="1200" b="0" i="0" u="none" strike="noStrike" kern="1200" cap="none" spc="0" normalizeH="0" baseline="0" noProof="0" dirty="0">
              <a:ln>
                <a:noFill/>
              </a:ln>
              <a:solidFill>
                <a:prstClr val="black">
                  <a:tint val="75000"/>
                </a:prstClr>
              </a:solidFill>
              <a:effectLst/>
              <a:uLnTx/>
              <a:uFillTx/>
              <a:latin typeface="Avenir Next LT Pro"/>
              <a:ea typeface="+mn-ea"/>
              <a:cs typeface="+mn-cs"/>
            </a:endParaRPr>
          </a:p>
        </p:txBody>
      </p:sp>
      <p:sp>
        <p:nvSpPr>
          <p:cNvPr id="3" name="Footer Placeholder 2">
            <a:extLst>
              <a:ext uri="{FF2B5EF4-FFF2-40B4-BE49-F238E27FC236}">
                <a16:creationId xmlns:a16="http://schemas.microsoft.com/office/drawing/2014/main" id="{3ACC0BD3-F1C2-9921-DABB-A72167A599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rPr>
              <a:t>Presentation Title</a:t>
            </a:r>
            <a:endParaRPr kumimoji="0" lang="en-US" sz="1200" b="0" i="0" u="none" strike="noStrike" kern="1200" cap="none" spc="0" normalizeH="0" baseline="0" noProof="0" dirty="0">
              <a:ln>
                <a:noFill/>
              </a:ln>
              <a:solidFill>
                <a:prstClr val="black">
                  <a:tint val="75000"/>
                </a:prstClr>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16AD30E5-A21E-23E1-0E5A-4425F448BB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Avenir Next LT Pro"/>
              <a:ea typeface="+mn-ea"/>
              <a:cs typeface="+mn-cs"/>
            </a:endParaRPr>
          </a:p>
        </p:txBody>
      </p:sp>
      <p:graphicFrame>
        <p:nvGraphicFramePr>
          <p:cNvPr id="7" name="Content Placeholder 6">
            <a:extLst>
              <a:ext uri="{FF2B5EF4-FFF2-40B4-BE49-F238E27FC236}">
                <a16:creationId xmlns:a16="http://schemas.microsoft.com/office/drawing/2014/main" id="{2CBF8B47-1266-A579-EADE-8DEAE97DC8CA}"/>
              </a:ext>
            </a:extLst>
          </p:cNvPr>
          <p:cNvGraphicFramePr>
            <a:graphicFrameLocks noGrp="1"/>
          </p:cNvGraphicFramePr>
          <p:nvPr>
            <p:ph idx="1"/>
          </p:nvPr>
        </p:nvGraphicFramePr>
        <p:xfrm>
          <a:off x="1127760" y="1860550"/>
          <a:ext cx="10515600" cy="3749040"/>
        </p:xfrm>
        <a:graphic>
          <a:graphicData uri="http://schemas.openxmlformats.org/drawingml/2006/table">
            <a:tbl>
              <a:tblPr firstRow="1" bandRow="1">
                <a:tableStyleId>{5C22544A-7EE6-4342-B048-85BDC9FD1C3A}</a:tableStyleId>
              </a:tblPr>
              <a:tblGrid>
                <a:gridCol w="3535680">
                  <a:extLst>
                    <a:ext uri="{9D8B030D-6E8A-4147-A177-3AD203B41FA5}">
                      <a16:colId xmlns:a16="http://schemas.microsoft.com/office/drawing/2014/main" val="3042357165"/>
                    </a:ext>
                  </a:extLst>
                </a:gridCol>
                <a:gridCol w="6979920">
                  <a:extLst>
                    <a:ext uri="{9D8B030D-6E8A-4147-A177-3AD203B41FA5}">
                      <a16:colId xmlns:a16="http://schemas.microsoft.com/office/drawing/2014/main" val="3609337127"/>
                    </a:ext>
                  </a:extLst>
                </a:gridCol>
              </a:tblGrid>
              <a:tr h="370840">
                <a:tc>
                  <a:txBody>
                    <a:bodyPr/>
                    <a:lstStyle/>
                    <a:p>
                      <a:r>
                        <a:rPr lang="en-US" sz="2400" dirty="0"/>
                        <a:t>Presented by </a:t>
                      </a:r>
                      <a:endParaRPr lang="en-CM" sz="2400" dirty="0"/>
                    </a:p>
                  </a:txBody>
                  <a:tcPr/>
                </a:tc>
                <a:tc>
                  <a:txBody>
                    <a:bodyPr/>
                    <a:lstStyle/>
                    <a:p>
                      <a:r>
                        <a:rPr lang="en-US" sz="2400" dirty="0"/>
                        <a:t>Learning objective </a:t>
                      </a:r>
                      <a:endParaRPr lang="en-CM" sz="2400" dirty="0"/>
                    </a:p>
                  </a:txBody>
                  <a:tcPr/>
                </a:tc>
                <a:extLst>
                  <a:ext uri="{0D108BD9-81ED-4DB2-BD59-A6C34878D82A}">
                    <a16:rowId xmlns:a16="http://schemas.microsoft.com/office/drawing/2014/main" val="2745923341"/>
                  </a:ext>
                </a:extLst>
              </a:tr>
              <a:tr h="370840">
                <a:tc>
                  <a:txBody>
                    <a:bodyPr/>
                    <a:lstStyle/>
                    <a:p>
                      <a:r>
                        <a:rPr lang="en-US" sz="2400" dirty="0"/>
                        <a:t>Juman riyad , Abdallah </a:t>
                      </a:r>
                      <a:r>
                        <a:rPr lang="en-US" sz="2400" dirty="0" err="1"/>
                        <a:t>alqaralleh</a:t>
                      </a:r>
                      <a:r>
                        <a:rPr lang="en-US" sz="2400" dirty="0"/>
                        <a:t> </a:t>
                      </a:r>
                      <a:endParaRPr lang="en-CM" sz="2400" dirty="0"/>
                    </a:p>
                  </a:txBody>
                  <a:tcPr/>
                </a:tc>
                <a:tc>
                  <a:txBody>
                    <a:bodyPr/>
                    <a:lstStyle/>
                    <a:p>
                      <a:r>
                        <a:rPr lang="en-US" sz="2400" dirty="0"/>
                        <a:t>To understand the physiological changes that occur in the normal puerperium.</a:t>
                      </a:r>
                      <a:endParaRPr lang="en-CM" sz="2400" dirty="0"/>
                    </a:p>
                  </a:txBody>
                  <a:tcPr/>
                </a:tc>
                <a:extLst>
                  <a:ext uri="{0D108BD9-81ED-4DB2-BD59-A6C34878D82A}">
                    <a16:rowId xmlns:a16="http://schemas.microsoft.com/office/drawing/2014/main" val="1374190686"/>
                  </a:ext>
                </a:extLst>
              </a:tr>
              <a:tr h="370840">
                <a:tc>
                  <a:txBody>
                    <a:bodyPr/>
                    <a:lstStyle/>
                    <a:p>
                      <a:r>
                        <a:rPr lang="en-US" sz="2400" dirty="0"/>
                        <a:t>Ahmad </a:t>
                      </a:r>
                      <a:r>
                        <a:rPr lang="en-US" sz="2400" dirty="0" err="1"/>
                        <a:t>alka’be</a:t>
                      </a:r>
                      <a:r>
                        <a:rPr lang="en-US" sz="2400" dirty="0"/>
                        <a:t>  , sara bin </a:t>
                      </a:r>
                      <a:r>
                        <a:rPr lang="en-US" sz="2400" dirty="0" err="1"/>
                        <a:t>tareef</a:t>
                      </a:r>
                      <a:r>
                        <a:rPr lang="en-US" sz="2400" dirty="0"/>
                        <a:t>  , </a:t>
                      </a:r>
                      <a:r>
                        <a:rPr lang="en-US" sz="2400" dirty="0" err="1"/>
                        <a:t>Rakan</a:t>
                      </a:r>
                      <a:r>
                        <a:rPr lang="en-US" sz="2400" dirty="0"/>
                        <a:t> wadi</a:t>
                      </a:r>
                      <a:endParaRPr lang="en-CM" sz="2400" dirty="0"/>
                    </a:p>
                  </a:txBody>
                  <a:tcPr/>
                </a:tc>
                <a:tc>
                  <a:txBody>
                    <a:bodyPr/>
                    <a:lstStyle/>
                    <a:p>
                      <a:r>
                        <a:rPr lang="en-US" sz="2400" dirty="0"/>
                        <a:t>To understand the common disorders of the puerperium and how to manage them</a:t>
                      </a:r>
                      <a:endParaRPr lang="en-CM" sz="2400" dirty="0"/>
                    </a:p>
                  </a:txBody>
                  <a:tcPr/>
                </a:tc>
                <a:extLst>
                  <a:ext uri="{0D108BD9-81ED-4DB2-BD59-A6C34878D82A}">
                    <a16:rowId xmlns:a16="http://schemas.microsoft.com/office/drawing/2014/main" val="3849832784"/>
                  </a:ext>
                </a:extLst>
              </a:tr>
              <a:tr h="370840">
                <a:tc>
                  <a:txBody>
                    <a:bodyPr/>
                    <a:lstStyle/>
                    <a:p>
                      <a:r>
                        <a:rPr lang="en-US" sz="2400" dirty="0" err="1"/>
                        <a:t>Rakan</a:t>
                      </a:r>
                      <a:r>
                        <a:rPr lang="en-US" sz="2400" dirty="0"/>
                        <a:t> wadi</a:t>
                      </a:r>
                      <a:endParaRPr lang="en-CM" sz="2400" dirty="0"/>
                    </a:p>
                  </a:txBody>
                  <a:tcPr/>
                </a:tc>
                <a:tc>
                  <a:txBody>
                    <a:bodyPr/>
                    <a:lstStyle/>
                    <a:p>
                      <a:r>
                        <a:rPr lang="en-US" sz="2400" dirty="0"/>
                        <a:t>To be able to recognize and manage common postpartum psychiatric disorders</a:t>
                      </a:r>
                      <a:endParaRPr lang="en-CM" sz="2400" dirty="0"/>
                    </a:p>
                  </a:txBody>
                  <a:tcPr/>
                </a:tc>
                <a:extLst>
                  <a:ext uri="{0D108BD9-81ED-4DB2-BD59-A6C34878D82A}">
                    <a16:rowId xmlns:a16="http://schemas.microsoft.com/office/drawing/2014/main" val="2855184564"/>
                  </a:ext>
                </a:extLst>
              </a:tr>
              <a:tr h="370840">
                <a:tc>
                  <a:txBody>
                    <a:bodyPr/>
                    <a:lstStyle/>
                    <a:p>
                      <a:r>
                        <a:rPr lang="en-US" sz="2400" dirty="0"/>
                        <a:t>Rahaf </a:t>
                      </a:r>
                      <a:r>
                        <a:rPr lang="en-US" sz="2400" dirty="0" err="1"/>
                        <a:t>alabdallat</a:t>
                      </a:r>
                      <a:endParaRPr lang="en-CM" sz="2400" dirty="0"/>
                    </a:p>
                  </a:txBody>
                  <a:tcPr/>
                </a:tc>
                <a:tc>
                  <a:txBody>
                    <a:bodyPr/>
                    <a:lstStyle/>
                    <a:p>
                      <a:r>
                        <a:rPr lang="en-US" sz="2400" dirty="0"/>
                        <a:t>To understand the process of breastfeeding and common disorders associated with it</a:t>
                      </a:r>
                      <a:endParaRPr lang="en-CM" sz="2400" dirty="0"/>
                    </a:p>
                  </a:txBody>
                  <a:tcPr/>
                </a:tc>
                <a:extLst>
                  <a:ext uri="{0D108BD9-81ED-4DB2-BD59-A6C34878D82A}">
                    <a16:rowId xmlns:a16="http://schemas.microsoft.com/office/drawing/2014/main" val="2844325254"/>
                  </a:ext>
                </a:extLst>
              </a:tr>
            </a:tbl>
          </a:graphicData>
        </a:graphic>
      </p:graphicFrame>
    </p:spTree>
    <p:extLst>
      <p:ext uri="{BB962C8B-B14F-4D97-AF65-F5344CB8AC3E}">
        <p14:creationId xmlns:p14="http://schemas.microsoft.com/office/powerpoint/2010/main" val="284960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36" y="408214"/>
            <a:ext cx="7498080" cy="642918"/>
          </a:xfrm>
        </p:spPr>
        <p:txBody>
          <a:bodyPr>
            <a:normAutofit fontScale="90000"/>
          </a:bodyPr>
          <a:lstStyle/>
          <a:p>
            <a:pPr algn="ctr"/>
            <a:r>
              <a:rPr lang="en-US" sz="4400" b="1" dirty="0">
                <a:solidFill>
                  <a:srgbClr val="00B0F0"/>
                </a:solidFill>
                <a:latin typeface="Times New Roman" pitchFamily="18" charset="0"/>
                <a:cs typeface="Times New Roman" pitchFamily="18" charset="0"/>
              </a:rPr>
              <a:t>4- After Pain</a:t>
            </a:r>
            <a:endParaRPr lang="en-IN"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702129" y="1257300"/>
            <a:ext cx="10956471" cy="5600700"/>
          </a:xfrm>
        </p:spPr>
        <p:txBody>
          <a:bodyPr>
            <a:noAutofit/>
          </a:bodyPr>
          <a:lstStyle/>
          <a:p>
            <a:pPr marL="402336" lvl="1" indent="0">
              <a:buNone/>
            </a:pPr>
            <a:r>
              <a:rPr lang="en-MY" sz="2400" dirty="0">
                <a:latin typeface="Times New Roman" pitchFamily="18" charset="0"/>
                <a:cs typeface="Times New Roman" pitchFamily="18" charset="0"/>
              </a:rPr>
              <a:t>Uterine contractions that continue following delivery. To Stop the bleeding from the area where the placenta was attached.</a:t>
            </a:r>
            <a:endParaRPr lang="en-US" sz="2300" dirty="0">
              <a:solidFill>
                <a:srgbClr val="FF0000"/>
              </a:solidFill>
              <a:latin typeface="Times New Roman" pitchFamily="18" charset="0"/>
              <a:cs typeface="Times New Roman" pitchFamily="18" charset="0"/>
            </a:endParaRPr>
          </a:p>
          <a:p>
            <a:pPr algn="just">
              <a:buFont typeface="Wingdings" pitchFamily="2" charset="2"/>
              <a:buChar char="q"/>
            </a:pPr>
            <a:r>
              <a:rPr lang="en-US" sz="2300" b="1" dirty="0">
                <a:solidFill>
                  <a:srgbClr val="0000CC"/>
                </a:solidFill>
                <a:latin typeface="Times New Roman" pitchFamily="18" charset="0"/>
                <a:cs typeface="Times New Roman" pitchFamily="18" charset="0"/>
              </a:rPr>
              <a:t>Characteristic of after pain:</a:t>
            </a:r>
          </a:p>
          <a:p>
            <a:pPr algn="just">
              <a:buClr>
                <a:srgbClr val="0000CC"/>
              </a:buClr>
              <a:buFont typeface="Wingdings" pitchFamily="2" charset="2"/>
              <a:buChar char="Ø"/>
            </a:pPr>
            <a:r>
              <a:rPr lang="en-US" sz="2300" dirty="0">
                <a:latin typeface="Times New Roman" pitchFamily="18" charset="0"/>
                <a:cs typeface="Times New Roman" pitchFamily="18" charset="0"/>
              </a:rPr>
              <a:t>Occur during the </a:t>
            </a:r>
            <a:r>
              <a:rPr lang="en-US" sz="2300" dirty="0">
                <a:solidFill>
                  <a:srgbClr val="FF0000"/>
                </a:solidFill>
                <a:latin typeface="Times New Roman" pitchFamily="18" charset="0"/>
                <a:cs typeface="Times New Roman" pitchFamily="18" charset="0"/>
              </a:rPr>
              <a:t>1</a:t>
            </a:r>
            <a:r>
              <a:rPr lang="en-US" sz="2300" baseline="30000" dirty="0">
                <a:solidFill>
                  <a:srgbClr val="FF0000"/>
                </a:solidFill>
                <a:latin typeface="Times New Roman" pitchFamily="18" charset="0"/>
                <a:cs typeface="Times New Roman" pitchFamily="18" charset="0"/>
              </a:rPr>
              <a:t>st</a:t>
            </a:r>
            <a:r>
              <a:rPr lang="en-US" sz="2300" dirty="0">
                <a:solidFill>
                  <a:srgbClr val="FF0000"/>
                </a:solidFill>
                <a:latin typeface="Times New Roman" pitchFamily="18" charset="0"/>
                <a:cs typeface="Times New Roman" pitchFamily="18" charset="0"/>
              </a:rPr>
              <a:t> 2-3 days </a:t>
            </a:r>
            <a:r>
              <a:rPr lang="en-US" sz="2300" dirty="0">
                <a:latin typeface="Times New Roman" pitchFamily="18" charset="0"/>
                <a:cs typeface="Times New Roman" pitchFamily="18" charset="0"/>
              </a:rPr>
              <a:t>of </a:t>
            </a:r>
            <a:r>
              <a:rPr lang="en-US" sz="2300" dirty="0" err="1">
                <a:latin typeface="Times New Roman" pitchFamily="18" charset="0"/>
                <a:cs typeface="Times New Roman" pitchFamily="18" charset="0"/>
              </a:rPr>
              <a:t>puerperium</a:t>
            </a:r>
            <a:r>
              <a:rPr lang="en-US" sz="2300" dirty="0">
                <a:latin typeface="Times New Roman" pitchFamily="18" charset="0"/>
                <a:cs typeface="Times New Roman" pitchFamily="18" charset="0"/>
              </a:rPr>
              <a:t> </a:t>
            </a:r>
          </a:p>
          <a:p>
            <a:pPr algn="just">
              <a:buClr>
                <a:srgbClr val="0000CC"/>
              </a:buClr>
              <a:buFont typeface="Wingdings" pitchFamily="2" charset="2"/>
              <a:buChar char="Ø"/>
            </a:pPr>
            <a:r>
              <a:rPr lang="en-US" sz="2300" dirty="0">
                <a:solidFill>
                  <a:srgbClr val="FF0000"/>
                </a:solidFill>
                <a:latin typeface="Times New Roman" pitchFamily="18" charset="0"/>
                <a:cs typeface="Times New Roman" pitchFamily="18" charset="0"/>
              </a:rPr>
              <a:t>Abdominal</a:t>
            </a:r>
            <a:r>
              <a:rPr lang="en-US" sz="2300" dirty="0">
                <a:latin typeface="Times New Roman" pitchFamily="18" charset="0"/>
                <a:cs typeface="Times New Roman" pitchFamily="18" charset="0"/>
              </a:rPr>
              <a:t> pains (like cramps) and </a:t>
            </a:r>
            <a:r>
              <a:rPr lang="en-US" sz="2300" dirty="0">
                <a:solidFill>
                  <a:srgbClr val="FF0000"/>
                </a:solidFill>
                <a:latin typeface="Times New Roman" pitchFamily="18" charset="0"/>
                <a:cs typeface="Times New Roman" pitchFamily="18" charset="0"/>
              </a:rPr>
              <a:t>back</a:t>
            </a:r>
            <a:r>
              <a:rPr lang="en-US" sz="2300" dirty="0">
                <a:latin typeface="Times New Roman" pitchFamily="18" charset="0"/>
                <a:cs typeface="Times New Roman" pitchFamily="18" charset="0"/>
              </a:rPr>
              <a:t> pain.</a:t>
            </a:r>
          </a:p>
          <a:p>
            <a:pPr algn="just">
              <a:buClr>
                <a:srgbClr val="0000CC"/>
              </a:buClr>
              <a:buFont typeface="Wingdings" pitchFamily="2" charset="2"/>
              <a:buChar char="Ø"/>
            </a:pPr>
            <a:r>
              <a:rPr lang="en-US" sz="2300" dirty="0">
                <a:latin typeface="Times New Roman" pitchFamily="18" charset="0"/>
                <a:cs typeface="Times New Roman" pitchFamily="18" charset="0"/>
              </a:rPr>
              <a:t>Strong, regular, and coordinated.</a:t>
            </a:r>
          </a:p>
          <a:p>
            <a:pPr algn="just">
              <a:buClr>
                <a:srgbClr val="0000CC"/>
              </a:buClr>
              <a:buFont typeface="Wingdings" pitchFamily="2" charset="2"/>
              <a:buChar char="Ø"/>
            </a:pPr>
            <a:r>
              <a:rPr lang="en-US" sz="2300" dirty="0">
                <a:latin typeface="Times New Roman" pitchFamily="18" charset="0"/>
                <a:cs typeface="Times New Roman" pitchFamily="18" charset="0"/>
              </a:rPr>
              <a:t>The </a:t>
            </a:r>
            <a:r>
              <a:rPr lang="en-US" sz="2300" dirty="0">
                <a:solidFill>
                  <a:srgbClr val="FF0000"/>
                </a:solidFill>
                <a:latin typeface="Times New Roman" pitchFamily="18" charset="0"/>
                <a:cs typeface="Times New Roman" pitchFamily="18" charset="0"/>
              </a:rPr>
              <a:t>intensity</a:t>
            </a:r>
            <a:r>
              <a:rPr lang="en-US" sz="2300" dirty="0">
                <a:latin typeface="Times New Roman" pitchFamily="18" charset="0"/>
                <a:cs typeface="Times New Roman" pitchFamily="18" charset="0"/>
              </a:rPr>
              <a:t>, </a:t>
            </a:r>
            <a:r>
              <a:rPr lang="en-US" sz="2300" dirty="0">
                <a:solidFill>
                  <a:srgbClr val="FF0000"/>
                </a:solidFill>
                <a:latin typeface="Times New Roman" pitchFamily="18" charset="0"/>
                <a:cs typeface="Times New Roman" pitchFamily="18" charset="0"/>
              </a:rPr>
              <a:t>frequency</a:t>
            </a:r>
            <a:r>
              <a:rPr lang="en-US" sz="2300" dirty="0">
                <a:latin typeface="Times New Roman" pitchFamily="18" charset="0"/>
                <a:cs typeface="Times New Roman" pitchFamily="18" charset="0"/>
              </a:rPr>
              <a:t> and </a:t>
            </a:r>
            <a:r>
              <a:rPr lang="en-US" sz="2300" dirty="0">
                <a:solidFill>
                  <a:srgbClr val="FF0000"/>
                </a:solidFill>
                <a:latin typeface="Times New Roman" pitchFamily="18" charset="0"/>
                <a:cs typeface="Times New Roman" pitchFamily="18" charset="0"/>
              </a:rPr>
              <a:t>regularity</a:t>
            </a:r>
            <a:r>
              <a:rPr lang="en-US" sz="2300" dirty="0">
                <a:latin typeface="Times New Roman" pitchFamily="18" charset="0"/>
                <a:cs typeface="Times New Roman" pitchFamily="18" charset="0"/>
              </a:rPr>
              <a:t> of contraction decrease after the 1</a:t>
            </a:r>
            <a:r>
              <a:rPr lang="en-US" sz="2300" baseline="30000" dirty="0">
                <a:latin typeface="Times New Roman" pitchFamily="18" charset="0"/>
                <a:cs typeface="Times New Roman" pitchFamily="18" charset="0"/>
              </a:rPr>
              <a:t>st</a:t>
            </a:r>
            <a:r>
              <a:rPr lang="en-US" sz="2300" dirty="0">
                <a:latin typeface="Times New Roman" pitchFamily="18" charset="0"/>
                <a:cs typeface="Times New Roman" pitchFamily="18" charset="0"/>
              </a:rPr>
              <a:t> postpartum day.</a:t>
            </a:r>
          </a:p>
          <a:p>
            <a:pPr algn="just">
              <a:buFont typeface="Monotype Sorts" pitchFamily="2" charset="2"/>
              <a:buNone/>
            </a:pPr>
            <a:r>
              <a:rPr lang="en-US" sz="2300" dirty="0">
                <a:solidFill>
                  <a:srgbClr val="FF0000"/>
                </a:solidFill>
                <a:latin typeface="Times New Roman" pitchFamily="18" charset="0"/>
                <a:cs typeface="Times New Roman" pitchFamily="18" charset="0"/>
              </a:rPr>
              <a:t>More severe </a:t>
            </a:r>
            <a:r>
              <a:rPr lang="en-US" sz="2300" dirty="0">
                <a:latin typeface="Times New Roman" pitchFamily="18" charset="0"/>
                <a:cs typeface="Times New Roman" pitchFamily="18" charset="0"/>
              </a:rPr>
              <a:t>in </a:t>
            </a:r>
            <a:r>
              <a:rPr lang="en-US" sz="2300" u="sng" dirty="0">
                <a:latin typeface="Times New Roman" pitchFamily="18" charset="0"/>
                <a:cs typeface="Times New Roman" pitchFamily="18" charset="0"/>
              </a:rPr>
              <a:t>breastfeeding mother</a:t>
            </a:r>
            <a:r>
              <a:rPr lang="en-US" sz="2300" dirty="0">
                <a:latin typeface="Times New Roman" pitchFamily="18" charset="0"/>
                <a:cs typeface="Times New Roman" pitchFamily="18" charset="0"/>
              </a:rPr>
              <a:t>  and </a:t>
            </a:r>
            <a:r>
              <a:rPr lang="en-US" sz="2300" dirty="0">
                <a:solidFill>
                  <a:srgbClr val="FF0000"/>
                </a:solidFill>
                <a:latin typeface="Times New Roman" pitchFamily="18" charset="0"/>
                <a:cs typeface="Times New Roman" pitchFamily="18" charset="0"/>
              </a:rPr>
              <a:t>multiparas</a:t>
            </a:r>
            <a:r>
              <a:rPr lang="en-US" sz="2300" dirty="0">
                <a:latin typeface="Times New Roman" pitchFamily="18" charset="0"/>
                <a:cs typeface="Times New Roman" pitchFamily="18" charset="0"/>
              </a:rPr>
              <a:t> women </a:t>
            </a:r>
          </a:p>
          <a:p>
            <a:pPr algn="just">
              <a:buFont typeface="Monotype Sorts" pitchFamily="2" charset="2"/>
              <a:buNone/>
            </a:pPr>
            <a:r>
              <a:rPr lang="en-US" sz="2300" dirty="0">
                <a:latin typeface="Times New Roman" pitchFamily="18" charset="0"/>
                <a:cs typeface="Times New Roman" pitchFamily="18" charset="0"/>
              </a:rPr>
              <a:t>May require </a:t>
            </a:r>
            <a:r>
              <a:rPr lang="en-US" sz="2300" dirty="0">
                <a:solidFill>
                  <a:srgbClr val="FF0000"/>
                </a:solidFill>
                <a:latin typeface="Times New Roman" pitchFamily="18" charset="0"/>
                <a:cs typeface="Times New Roman" pitchFamily="18" charset="0"/>
              </a:rPr>
              <a:t>analgesia</a:t>
            </a:r>
            <a:r>
              <a:rPr lang="en-US" sz="2300" dirty="0">
                <a:latin typeface="Times New Roman" pitchFamily="18" charset="0"/>
                <a:cs typeface="Times New Roman" pitchFamily="18" charset="0"/>
              </a:rPr>
              <a:t> for pain relief (like ibuprofen).</a:t>
            </a:r>
          </a:p>
          <a:p>
            <a:pPr algn="just"/>
            <a:r>
              <a:rPr lang="en-US" sz="2400" dirty="0">
                <a:latin typeface="Times New Roman" pitchFamily="18" charset="0"/>
                <a:cs typeface="Times New Roman" pitchFamily="18" charset="0"/>
              </a:rPr>
              <a:t>More spacing between children reduces these pains.</a:t>
            </a:r>
          </a:p>
          <a:p>
            <a:pPr algn="just"/>
            <a:endParaRPr lang="en-IN" sz="2300" dirty="0"/>
          </a:p>
        </p:txBody>
      </p:sp>
    </p:spTree>
    <p:extLst>
      <p:ext uri="{BB962C8B-B14F-4D97-AF65-F5344CB8AC3E}">
        <p14:creationId xmlns:p14="http://schemas.microsoft.com/office/powerpoint/2010/main" val="17584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to="" calcmode="lin" valueType="num">
                                      <p:cBhvr>
                                        <p:cTn id="29" dur="1" fill="hold"/>
                                        <p:tgtEl>
                                          <p:spTgt spid="3">
                                            <p:txEl>
                                              <p:pRg st="3" end="3"/>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to="" calcmode="lin" valueType="num">
                                      <p:cBhvr>
                                        <p:cTn id="34" dur="1" fill="hold"/>
                                        <p:tgtEl>
                                          <p:spTgt spid="3">
                                            <p:txEl>
                                              <p:pRg st="4" end="4"/>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to="" calcmode="lin" valueType="num">
                                      <p:cBhvr>
                                        <p:cTn id="39" dur="1" fill="hold"/>
                                        <p:tgtEl>
                                          <p:spTgt spid="3">
                                            <p:txEl>
                                              <p:pRg st="5" end="5"/>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to="" calcmode="lin" valueType="num">
                                      <p:cBhvr>
                                        <p:cTn id="44" dur="1" fill="hold"/>
                                        <p:tgtEl>
                                          <p:spTgt spid="3">
                                            <p:txEl>
                                              <p:pRg st="6" end="6"/>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to="" calcmode="lin" valueType="num">
                                      <p:cBhvr>
                                        <p:cTn id="49" dur="1" fill="hold"/>
                                        <p:tgtEl>
                                          <p:spTgt spid="3">
                                            <p:txEl>
                                              <p:pRg st="7" end="7"/>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to="" calcmode="lin" valueType="num">
                                      <p:cBhvr>
                                        <p:cTn id="54"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normAutofit/>
          </a:bodyPr>
          <a:lstStyle/>
          <a:p>
            <a:r>
              <a:rPr lang="en-US" sz="4000" b="1" dirty="0">
                <a:solidFill>
                  <a:schemeClr val="accent1"/>
                </a:solidFill>
                <a:latin typeface="Times New Roman" pitchFamily="18" charset="0"/>
                <a:cs typeface="Times New Roman" pitchFamily="18" charset="0"/>
              </a:rPr>
              <a:t>5- Cervix</a:t>
            </a:r>
            <a:endParaRPr lang="en-GB" sz="40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0" y="1825625"/>
            <a:ext cx="11353800" cy="4351338"/>
          </a:xfrm>
        </p:spPr>
        <p:txBody>
          <a:bodyPr>
            <a:normAutofit/>
          </a:bodyPr>
          <a:lstStyle/>
          <a:p>
            <a:r>
              <a:rPr lang="en-US" sz="2400" b="1" i="0" u="sng" strike="noStrike" baseline="0" dirty="0">
                <a:latin typeface="Times New Roman" pitchFamily="18" charset="0"/>
                <a:cs typeface="Times New Roman" pitchFamily="18" charset="0"/>
              </a:rPr>
              <a:t>In the first few days </a:t>
            </a:r>
            <a:r>
              <a:rPr lang="en-US" sz="2400" b="0" i="0" u="none" strike="noStrike" baseline="0" dirty="0">
                <a:latin typeface="Times New Roman" pitchFamily="18" charset="0"/>
                <a:cs typeface="Times New Roman" pitchFamily="18" charset="0"/>
              </a:rPr>
              <a:t>the cervix can readily admit two fingers</a:t>
            </a:r>
            <a:r>
              <a:rPr lang="en-US" sz="2400" dirty="0">
                <a:latin typeface="Times New Roman" pitchFamily="18" charset="0"/>
                <a:cs typeface="Times New Roman" pitchFamily="18" charset="0"/>
              </a:rPr>
              <a:t>.      </a:t>
            </a:r>
          </a:p>
          <a:p>
            <a:pPr lvl="1"/>
            <a:endParaRPr lang="en-US" altLang="ko-KR" dirty="0">
              <a:latin typeface="Times New Roman" pitchFamily="18" charset="0"/>
              <a:ea typeface="Malgun Gothic" pitchFamily="34" charset="-127"/>
              <a:cs typeface="Times New Roman" pitchFamily="18" charset="0"/>
            </a:endParaRPr>
          </a:p>
          <a:p>
            <a:r>
              <a:rPr lang="en-US" altLang="ko-KR" sz="2400" b="1" u="sng" dirty="0">
                <a:latin typeface="Times New Roman" pitchFamily="18" charset="0"/>
                <a:ea typeface="Malgun Gothic" pitchFamily="34" charset="-127"/>
                <a:cs typeface="Times New Roman" pitchFamily="18" charset="0"/>
              </a:rPr>
              <a:t>By the end of the 1</a:t>
            </a:r>
            <a:r>
              <a:rPr lang="en-US" altLang="ko-KR" sz="2400" b="1" u="sng" baseline="30000" dirty="0">
                <a:latin typeface="Times New Roman" pitchFamily="18" charset="0"/>
                <a:ea typeface="Malgun Gothic" pitchFamily="34" charset="-127"/>
                <a:cs typeface="Times New Roman" pitchFamily="18" charset="0"/>
              </a:rPr>
              <a:t>st</a:t>
            </a:r>
            <a:r>
              <a:rPr lang="en-US" altLang="ko-KR" sz="2400" b="1" u="sng" dirty="0">
                <a:latin typeface="Times New Roman" pitchFamily="18" charset="0"/>
                <a:ea typeface="Malgun Gothic" pitchFamily="34" charset="-127"/>
                <a:cs typeface="Times New Roman" pitchFamily="18" charset="0"/>
              </a:rPr>
              <a:t> week </a:t>
            </a:r>
            <a:r>
              <a:rPr lang="en-US" altLang="ko-KR" sz="2400" dirty="0">
                <a:latin typeface="Times New Roman" pitchFamily="18" charset="0"/>
                <a:ea typeface="Malgun Gothic" pitchFamily="34" charset="-127"/>
                <a:cs typeface="Times New Roman" pitchFamily="18" charset="0"/>
              </a:rPr>
              <a:t>→ </a:t>
            </a:r>
            <a:r>
              <a:rPr lang="en-US" sz="2400" b="0" i="0" u="none" strike="noStrike" baseline="0" dirty="0">
                <a:latin typeface="Times New Roman" pitchFamily="18" charset="0"/>
                <a:cs typeface="Times New Roman" pitchFamily="18" charset="0"/>
              </a:rPr>
              <a:t>it should</a:t>
            </a:r>
          </a:p>
          <a:p>
            <a:pPr marL="82296" indent="0">
              <a:buNone/>
            </a:pPr>
            <a:r>
              <a:rPr lang="en-US" sz="2400" b="0" i="0" u="none" strike="noStrike" baseline="0" dirty="0">
                <a:latin typeface="Times New Roman" pitchFamily="18" charset="0"/>
                <a:cs typeface="Times New Roman" pitchFamily="18" charset="0"/>
              </a:rPr>
              <a:t>    become increasingly difficult to pass more than one finger</a:t>
            </a:r>
          </a:p>
          <a:p>
            <a:r>
              <a:rPr lang="en-US" sz="2400" b="1" i="0" u="sng" strike="noStrike" baseline="0" dirty="0">
                <a:latin typeface="Times New Roman" pitchFamily="18" charset="0"/>
                <a:cs typeface="Times New Roman" pitchFamily="18" charset="0"/>
              </a:rPr>
              <a:t> </a:t>
            </a:r>
            <a:r>
              <a:rPr lang="en-US" altLang="ko-KR" sz="2400" b="1" u="sng" dirty="0">
                <a:latin typeface="Times New Roman" pitchFamily="18" charset="0"/>
                <a:ea typeface="Malgun Gothic" pitchFamily="34" charset="-127"/>
                <a:cs typeface="Times New Roman" pitchFamily="18" charset="0"/>
              </a:rPr>
              <a:t>By the end of the 2</a:t>
            </a:r>
            <a:r>
              <a:rPr lang="en-US" altLang="ko-KR" sz="2400" b="1" u="sng" baseline="30000" dirty="0">
                <a:latin typeface="Times New Roman" pitchFamily="18" charset="0"/>
                <a:ea typeface="Malgun Gothic" pitchFamily="34" charset="-127"/>
                <a:cs typeface="Times New Roman" pitchFamily="18" charset="0"/>
              </a:rPr>
              <a:t>nd</a:t>
            </a:r>
            <a:r>
              <a:rPr lang="en-US" altLang="ko-KR" sz="2400" b="1" u="sng" dirty="0">
                <a:latin typeface="Times New Roman" pitchFamily="18" charset="0"/>
                <a:ea typeface="Malgun Gothic" pitchFamily="34" charset="-127"/>
                <a:cs typeface="Times New Roman" pitchFamily="18" charset="0"/>
              </a:rPr>
              <a:t> week</a:t>
            </a:r>
            <a:r>
              <a:rPr lang="en-US" altLang="ko-KR" sz="2400" dirty="0">
                <a:latin typeface="Times New Roman" pitchFamily="18" charset="0"/>
                <a:ea typeface="Malgun Gothic" pitchFamily="34" charset="-127"/>
                <a:cs typeface="Times New Roman" pitchFamily="18" charset="0"/>
              </a:rPr>
              <a:t>→  the internal </a:t>
            </a:r>
            <a:r>
              <a:rPr lang="en-US" altLang="ko-KR" sz="2400" dirty="0" err="1">
                <a:latin typeface="Times New Roman" pitchFamily="18" charset="0"/>
                <a:ea typeface="Malgun Gothic" pitchFamily="34" charset="-127"/>
                <a:cs typeface="Times New Roman" pitchFamily="18" charset="0"/>
              </a:rPr>
              <a:t>os</a:t>
            </a:r>
            <a:r>
              <a:rPr lang="en-US" altLang="ko-KR" sz="2400" dirty="0">
                <a:latin typeface="Times New Roman" pitchFamily="18" charset="0"/>
                <a:ea typeface="Malgun Gothic" pitchFamily="34" charset="-127"/>
                <a:cs typeface="Times New Roman" pitchFamily="18" charset="0"/>
              </a:rPr>
              <a:t> is closes</a:t>
            </a:r>
          </a:p>
          <a:p>
            <a:pPr marL="0" indent="0">
              <a:buNone/>
            </a:pPr>
            <a:endParaRPr lang="en-MY" sz="2400" dirty="0">
              <a:latin typeface="Times New Roman" pitchFamily="18" charset="0"/>
              <a:cs typeface="Times New Roman" pitchFamily="18" charset="0"/>
            </a:endParaRPr>
          </a:p>
          <a:p>
            <a:pPr>
              <a:buFont typeface="Wingdings" panose="05000000000000000000" pitchFamily="2" charset="2"/>
              <a:buChar char="Ø"/>
            </a:pPr>
            <a:r>
              <a:rPr lang="en-US" sz="2400" dirty="0">
                <a:solidFill>
                  <a:srgbClr val="232323"/>
                </a:solidFill>
                <a:latin typeface="Noto Sans" panose="020B0502040504020204" pitchFamily="34" charset="0"/>
              </a:rPr>
              <a:t>T</a:t>
            </a:r>
            <a:r>
              <a:rPr lang="en-US" sz="2400" b="0" i="0" dirty="0">
                <a:solidFill>
                  <a:srgbClr val="232323"/>
                </a:solidFill>
                <a:effectLst/>
                <a:latin typeface="Noto Sans" panose="020B0502040504020204" pitchFamily="34" charset="0"/>
              </a:rPr>
              <a:t>he </a:t>
            </a:r>
            <a:r>
              <a:rPr lang="en-US" sz="2400" b="1" i="0" dirty="0">
                <a:solidFill>
                  <a:srgbClr val="232323"/>
                </a:solidFill>
                <a:effectLst/>
                <a:latin typeface="Noto Sans" panose="020B0502040504020204" pitchFamily="34" charset="0"/>
              </a:rPr>
              <a:t>external </a:t>
            </a:r>
            <a:r>
              <a:rPr lang="en-US" sz="2400" b="1" i="0" dirty="0" err="1">
                <a:solidFill>
                  <a:srgbClr val="232323"/>
                </a:solidFill>
                <a:effectLst/>
                <a:latin typeface="Noto Sans" panose="020B0502040504020204" pitchFamily="34" charset="0"/>
              </a:rPr>
              <a:t>os</a:t>
            </a:r>
            <a:r>
              <a:rPr lang="en-US" sz="2400" b="1" i="0" dirty="0">
                <a:solidFill>
                  <a:srgbClr val="232323"/>
                </a:solidFill>
                <a:effectLst/>
                <a:latin typeface="Noto Sans" panose="020B0502040504020204" pitchFamily="34" charset="0"/>
              </a:rPr>
              <a:t> never </a:t>
            </a:r>
            <a:r>
              <a:rPr lang="en-US" sz="2400" b="0" i="0" dirty="0">
                <a:solidFill>
                  <a:srgbClr val="232323"/>
                </a:solidFill>
                <a:effectLst/>
                <a:latin typeface="Noto Sans" panose="020B0502040504020204" pitchFamily="34" charset="0"/>
              </a:rPr>
              <a:t>resumes its </a:t>
            </a:r>
            <a:r>
              <a:rPr lang="en-US" sz="2400" b="0" i="0" dirty="0" err="1">
                <a:solidFill>
                  <a:srgbClr val="232323"/>
                </a:solidFill>
                <a:effectLst/>
                <a:latin typeface="Noto Sans" panose="020B0502040504020204" pitchFamily="34" charset="0"/>
              </a:rPr>
              <a:t>pregravid</a:t>
            </a:r>
            <a:r>
              <a:rPr lang="en-US" sz="2400" b="0" i="0" dirty="0">
                <a:solidFill>
                  <a:srgbClr val="232323"/>
                </a:solidFill>
                <a:effectLst/>
                <a:latin typeface="Noto Sans" panose="020B0502040504020204" pitchFamily="34" charset="0"/>
              </a:rPr>
              <a:t> shape; the small, smooth, regular circular opening of the nulligravida becomes a large, transverse, stellate slit after childbirth .</a:t>
            </a:r>
            <a:endParaRPr lang="en-MY" sz="2000" dirty="0">
              <a:latin typeface="Gill Sans MT" pitchFamily="34" charset="0"/>
            </a:endParaRPr>
          </a:p>
        </p:txBody>
      </p:sp>
    </p:spTree>
    <p:extLst>
      <p:ext uri="{BB962C8B-B14F-4D97-AF65-F5344CB8AC3E}">
        <p14:creationId xmlns:p14="http://schemas.microsoft.com/office/powerpoint/2010/main" val="322327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4EEA4E-A862-31FD-8D5E-E0268C62918C}"/>
              </a:ext>
            </a:extLst>
          </p:cNvPr>
          <p:cNvSpPr>
            <a:spLocks noGrp="1"/>
          </p:cNvSpPr>
          <p:nvPr>
            <p:ph idx="1"/>
          </p:nvPr>
        </p:nvSpPr>
        <p:spPr>
          <a:xfrm>
            <a:off x="548640" y="982980"/>
            <a:ext cx="4274820" cy="3726180"/>
          </a:xfrm>
        </p:spPr>
        <p:txBody>
          <a:bodyPr>
            <a:normAutofit/>
          </a:bodyPr>
          <a:lstStyle/>
          <a:p>
            <a:r>
              <a:rPr lang="en-US" b="0" i="0" dirty="0">
                <a:solidFill>
                  <a:srgbClr val="232323"/>
                </a:solidFill>
                <a:effectLst/>
                <a:latin typeface="Noto Sans" panose="020B0502040504020204" pitchFamily="34" charset="0"/>
              </a:rPr>
              <a:t>(A) Normal nulligravid cervix. The external </a:t>
            </a:r>
            <a:r>
              <a:rPr lang="en-US" b="0" i="0" dirty="0" err="1">
                <a:solidFill>
                  <a:srgbClr val="232323"/>
                </a:solidFill>
                <a:effectLst/>
                <a:latin typeface="Noto Sans" panose="020B0502040504020204" pitchFamily="34" charset="0"/>
              </a:rPr>
              <a:t>os</a:t>
            </a:r>
            <a:r>
              <a:rPr lang="en-US" b="0" i="0" dirty="0">
                <a:solidFill>
                  <a:srgbClr val="232323"/>
                </a:solidFill>
                <a:effectLst/>
                <a:latin typeface="Noto Sans" panose="020B0502040504020204" pitchFamily="34" charset="0"/>
              </a:rPr>
              <a:t> is a small, smooth, circular opening.</a:t>
            </a:r>
          </a:p>
          <a:p>
            <a:br>
              <a:rPr lang="en-US" dirty="0"/>
            </a:br>
            <a:r>
              <a:rPr lang="en-US" b="0" i="0" dirty="0">
                <a:solidFill>
                  <a:srgbClr val="232323"/>
                </a:solidFill>
                <a:effectLst/>
                <a:latin typeface="Noto Sans" panose="020B0502040504020204" pitchFamily="34" charset="0"/>
              </a:rPr>
              <a:t>(B) Normal parous cervix. The external </a:t>
            </a:r>
            <a:r>
              <a:rPr lang="en-US" b="0" i="0" dirty="0" err="1">
                <a:solidFill>
                  <a:srgbClr val="232323"/>
                </a:solidFill>
                <a:effectLst/>
                <a:latin typeface="Noto Sans" panose="020B0502040504020204" pitchFamily="34" charset="0"/>
              </a:rPr>
              <a:t>os</a:t>
            </a:r>
            <a:r>
              <a:rPr lang="en-US" b="0" i="0" dirty="0">
                <a:solidFill>
                  <a:srgbClr val="232323"/>
                </a:solidFill>
                <a:effectLst/>
                <a:latin typeface="Noto Sans" panose="020B0502040504020204" pitchFamily="34" charset="0"/>
              </a:rPr>
              <a:t> is a large, transverse, stellate slit</a:t>
            </a:r>
            <a:endParaRPr lang="en-CM" dirty="0"/>
          </a:p>
        </p:txBody>
      </p:sp>
      <p:pic>
        <p:nvPicPr>
          <p:cNvPr id="7" name="Picture 6">
            <a:extLst>
              <a:ext uri="{FF2B5EF4-FFF2-40B4-BE49-F238E27FC236}">
                <a16:creationId xmlns:a16="http://schemas.microsoft.com/office/drawing/2014/main" id="{C7D357A7-4900-82B5-200A-BC0C4B346DE5}"/>
              </a:ext>
            </a:extLst>
          </p:cNvPr>
          <p:cNvPicPr>
            <a:picLocks noChangeAspect="1"/>
          </p:cNvPicPr>
          <p:nvPr/>
        </p:nvPicPr>
        <p:blipFill>
          <a:blip r:embed="rId2"/>
          <a:stretch>
            <a:fillRect/>
          </a:stretch>
        </p:blipFill>
        <p:spPr>
          <a:xfrm>
            <a:off x="5693392" y="485364"/>
            <a:ext cx="4677428" cy="5887272"/>
          </a:xfrm>
          <a:prstGeom prst="rect">
            <a:avLst/>
          </a:prstGeom>
        </p:spPr>
      </p:pic>
    </p:spTree>
    <p:extLst>
      <p:ext uri="{BB962C8B-B14F-4D97-AF65-F5344CB8AC3E}">
        <p14:creationId xmlns:p14="http://schemas.microsoft.com/office/powerpoint/2010/main" val="206707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834" y="1153572"/>
            <a:ext cx="3885166" cy="4461163"/>
          </a:xfrm>
        </p:spPr>
        <p:txBody>
          <a:bodyPr>
            <a:normAutofit/>
          </a:bodyPr>
          <a:lstStyle/>
          <a:p>
            <a:r>
              <a:rPr lang="en-US" b="1" i="0" dirty="0">
                <a:solidFill>
                  <a:schemeClr val="accent1"/>
                </a:solidFill>
                <a:effectLst/>
                <a:latin typeface="Arial" panose="020B0604020202020204" pitchFamily="34" charset="0"/>
              </a:rPr>
              <a:t>Vagina, hymen, pelvic muscles</a:t>
            </a:r>
            <a:r>
              <a:rPr lang="en-US" b="0" i="0" dirty="0">
                <a:solidFill>
                  <a:schemeClr val="accent1"/>
                </a:solidFill>
                <a:effectLst/>
                <a:latin typeface="Arial" panose="020B0604020202020204" pitchFamily="34" charset="0"/>
              </a:rPr>
              <a:t> </a:t>
            </a:r>
            <a:endParaRPr lang="en-GB" dirty="0">
              <a:solidFill>
                <a:schemeClr val="accent1"/>
              </a:solidFill>
            </a:endParaRPr>
          </a:p>
        </p:txBody>
      </p:sp>
      <p:sp>
        <p:nvSpPr>
          <p:cNvPr id="3" name="Content Placeholder 2"/>
          <p:cNvSpPr>
            <a:spLocks noGrp="1"/>
          </p:cNvSpPr>
          <p:nvPr>
            <p:ph idx="1"/>
          </p:nvPr>
        </p:nvSpPr>
        <p:spPr>
          <a:xfrm>
            <a:off x="4447308" y="591344"/>
            <a:ext cx="7188880" cy="5952891"/>
          </a:xfrm>
        </p:spPr>
        <p:txBody>
          <a:bodyPr anchor="ctr">
            <a:normAutofit/>
          </a:bodyPr>
          <a:lstStyle/>
          <a:p>
            <a:pPr marL="571500" indent="-571500">
              <a:buNone/>
            </a:pPr>
            <a:endParaRPr lang="en-MY" sz="1400" dirty="0"/>
          </a:p>
          <a:p>
            <a:r>
              <a:rPr lang="en-US" sz="2400" b="0" i="0" dirty="0">
                <a:effectLst/>
                <a:latin typeface="Times New Roman" pitchFamily="18" charset="0"/>
                <a:cs typeface="Times New Roman" pitchFamily="18" charset="0"/>
              </a:rPr>
              <a:t>The vagina is capacious and smooth immediately after delivery. It slowly contracts, but not to its nulligravid size; </a:t>
            </a:r>
            <a:r>
              <a:rPr lang="en-US" sz="2400" b="1" i="0" dirty="0">
                <a:effectLst/>
                <a:latin typeface="Times New Roman" pitchFamily="18" charset="0"/>
                <a:cs typeface="Times New Roman" pitchFamily="18" charset="0"/>
              </a:rPr>
              <a:t>rugae are restored in the third week as edema and vascularity subside.</a:t>
            </a:r>
          </a:p>
          <a:p>
            <a:r>
              <a:rPr lang="en-US" sz="2400" b="1" u="sng" dirty="0">
                <a:solidFill>
                  <a:schemeClr val="accent2"/>
                </a:solidFill>
                <a:latin typeface="Times New Roman" pitchFamily="18" charset="0"/>
                <a:cs typeface="Times New Roman" pitchFamily="18" charset="0"/>
              </a:rPr>
              <a:t>Vaginal dryness </a:t>
            </a:r>
            <a:r>
              <a:rPr lang="en-US" sz="2400" dirty="0">
                <a:latin typeface="Times New Roman" pitchFamily="18" charset="0"/>
                <a:cs typeface="Times New Roman" pitchFamily="18" charset="0"/>
              </a:rPr>
              <a:t>occurs due to drop in estrogen levels making sexual activity painful. (it is recommended to avoid sexual activity </a:t>
            </a:r>
            <a:r>
              <a:rPr lang="en-US" sz="2400" b="1" dirty="0">
                <a:latin typeface="Times New Roman" pitchFamily="18" charset="0"/>
                <a:cs typeface="Times New Roman" pitchFamily="18" charset="0"/>
              </a:rPr>
              <a:t>( deep dyspareunia )</a:t>
            </a:r>
            <a:r>
              <a:rPr lang="en-US" sz="2400" dirty="0">
                <a:latin typeface="Times New Roman" pitchFamily="18" charset="0"/>
                <a:cs typeface="Times New Roman" pitchFamily="18" charset="0"/>
              </a:rPr>
              <a:t> for 6 weeks PP) </a:t>
            </a:r>
            <a:endParaRPr lang="en-US" sz="2400" b="0" i="0" dirty="0">
              <a:effectLst/>
              <a:latin typeface="Times New Roman" pitchFamily="18" charset="0"/>
              <a:cs typeface="Times New Roman" pitchFamily="18" charset="0"/>
            </a:endParaRPr>
          </a:p>
          <a:p>
            <a:r>
              <a:rPr lang="en-US" sz="2400" b="1" u="sng" dirty="0">
                <a:effectLst/>
                <a:latin typeface="Times New Roman" pitchFamily="18" charset="0"/>
                <a:cs typeface="Times New Roman" pitchFamily="18" charset="0"/>
              </a:rPr>
              <a:t>The hymen</a:t>
            </a:r>
            <a:r>
              <a:rPr lang="en-US" sz="2400" b="0" i="0" dirty="0">
                <a:effectLst/>
                <a:latin typeface="Times New Roman" pitchFamily="18" charset="0"/>
                <a:cs typeface="Times New Roman" pitchFamily="18" charset="0"/>
              </a:rPr>
              <a:t> </a:t>
            </a:r>
            <a:r>
              <a:rPr lang="en-US" sz="2400" b="0" i="0" dirty="0">
                <a:solidFill>
                  <a:schemeClr val="accent2"/>
                </a:solidFill>
                <a:effectLst/>
                <a:latin typeface="Times New Roman" pitchFamily="18" charset="0"/>
                <a:cs typeface="Times New Roman" pitchFamily="18" charset="0"/>
              </a:rPr>
              <a:t>is replaced by multiple tags of tissue </a:t>
            </a:r>
            <a:r>
              <a:rPr lang="en-US" sz="2400" b="0" i="0" dirty="0">
                <a:effectLst/>
                <a:latin typeface="Times New Roman" pitchFamily="18" charset="0"/>
                <a:cs typeface="Times New Roman" pitchFamily="18" charset="0"/>
              </a:rPr>
              <a:t>called the </a:t>
            </a:r>
            <a:r>
              <a:rPr lang="en-US" sz="2400" b="0" i="0" dirty="0" err="1">
                <a:effectLst/>
                <a:latin typeface="Times New Roman" pitchFamily="18" charset="0"/>
                <a:cs typeface="Times New Roman" pitchFamily="18" charset="0"/>
              </a:rPr>
              <a:t>carunculae</a:t>
            </a:r>
            <a:r>
              <a:rPr lang="en-US" sz="2400" b="0" i="0" dirty="0">
                <a:effectLst/>
                <a:latin typeface="Times New Roman" pitchFamily="18" charset="0"/>
                <a:cs typeface="Times New Roman" pitchFamily="18" charset="0"/>
              </a:rPr>
              <a:t> </a:t>
            </a:r>
            <a:r>
              <a:rPr lang="en-US" sz="2400" b="0" i="0" dirty="0" err="1">
                <a:effectLst/>
                <a:latin typeface="Times New Roman" pitchFamily="18" charset="0"/>
                <a:cs typeface="Times New Roman" pitchFamily="18" charset="0"/>
              </a:rPr>
              <a:t>hymenales</a:t>
            </a:r>
            <a:r>
              <a:rPr lang="en-US" sz="2400" b="0" i="0" dirty="0">
                <a:effectLst/>
                <a:latin typeface="Times New Roman" pitchFamily="18" charset="0"/>
                <a:cs typeface="Times New Roman" pitchFamily="18" charset="0"/>
              </a:rPr>
              <a:t> .</a:t>
            </a:r>
            <a:r>
              <a:rPr lang="en-US" sz="1600" b="0" i="0" dirty="0">
                <a:solidFill>
                  <a:srgbClr val="232323"/>
                </a:solidFill>
                <a:effectLst/>
                <a:latin typeface="Noto Sans" panose="020B0502040504020204" pitchFamily="34" charset="0"/>
              </a:rPr>
              <a:t> </a:t>
            </a:r>
            <a:r>
              <a:rPr lang="en-US" sz="1600" b="0" i="0" dirty="0">
                <a:solidFill>
                  <a:schemeClr val="accent2"/>
                </a:solidFill>
                <a:effectLst/>
                <a:latin typeface="Noto Sans" panose="020B0502040504020204" pitchFamily="34" charset="0"/>
              </a:rPr>
              <a:t>(</a:t>
            </a:r>
            <a:r>
              <a:rPr lang="en-US" sz="1600" b="0" i="0" dirty="0" err="1">
                <a:solidFill>
                  <a:schemeClr val="accent2"/>
                </a:solidFill>
                <a:effectLst/>
                <a:latin typeface="Noto Sans" panose="020B0502040504020204" pitchFamily="34" charset="0"/>
              </a:rPr>
              <a:t>myrtiformes</a:t>
            </a:r>
            <a:r>
              <a:rPr lang="en-US" sz="1600" b="0" i="0" dirty="0">
                <a:solidFill>
                  <a:schemeClr val="accent2"/>
                </a:solidFill>
                <a:effectLst/>
                <a:latin typeface="Noto Sans" panose="020B0502040504020204" pitchFamily="34" charset="0"/>
              </a:rPr>
              <a:t>)</a:t>
            </a:r>
            <a:endParaRPr lang="en-US" sz="2400" b="0" i="0" dirty="0">
              <a:solidFill>
                <a:schemeClr val="accent2"/>
              </a:solidFill>
              <a:effectLst/>
              <a:latin typeface="Times New Roman" pitchFamily="18" charset="0"/>
              <a:cs typeface="Times New Roman" pitchFamily="18" charset="0"/>
            </a:endParaRPr>
          </a:p>
          <a:p>
            <a:r>
              <a:rPr lang="en-US" sz="2400" b="0" i="0" dirty="0">
                <a:effectLst/>
                <a:latin typeface="Times New Roman" pitchFamily="18" charset="0"/>
                <a:cs typeface="Times New Roman" pitchFamily="18" charset="0"/>
              </a:rPr>
              <a:t>Fascial stretching and trauma during childbirth result in </a:t>
            </a:r>
            <a:r>
              <a:rPr lang="en-US" sz="2400" b="1" i="0" u="sng" dirty="0">
                <a:solidFill>
                  <a:schemeClr val="accent2"/>
                </a:solidFill>
                <a:effectLst/>
                <a:latin typeface="Times New Roman" pitchFamily="18" charset="0"/>
                <a:cs typeface="Times New Roman" pitchFamily="18" charset="0"/>
              </a:rPr>
              <a:t>pelvic muscle relaxation</a:t>
            </a:r>
            <a:r>
              <a:rPr lang="en-US" sz="2400" b="0" i="0" dirty="0">
                <a:effectLst/>
                <a:latin typeface="Times New Roman" pitchFamily="18" charset="0"/>
                <a:cs typeface="Times New Roman" pitchFamily="18" charset="0"/>
              </a:rPr>
              <a:t>, which may not return to the </a:t>
            </a:r>
            <a:r>
              <a:rPr lang="en-US" sz="2400" b="0" i="0" dirty="0" err="1">
                <a:effectLst/>
                <a:latin typeface="Times New Roman" pitchFamily="18" charset="0"/>
                <a:cs typeface="Times New Roman" pitchFamily="18" charset="0"/>
              </a:rPr>
              <a:t>pregravid</a:t>
            </a:r>
            <a:r>
              <a:rPr lang="en-US" sz="2400" b="0" i="0" dirty="0">
                <a:effectLst/>
                <a:latin typeface="Times New Roman" pitchFamily="18" charset="0"/>
                <a:cs typeface="Times New Roman" pitchFamily="18" charset="0"/>
              </a:rPr>
              <a:t> state </a:t>
            </a:r>
            <a:r>
              <a:rPr lang="en-US" sz="2400" b="1" i="0" dirty="0">
                <a:effectLst/>
                <a:latin typeface="Times New Roman" pitchFamily="18" charset="0"/>
                <a:cs typeface="Times New Roman" pitchFamily="18" charset="0"/>
              </a:rPr>
              <a:t>(Kegel exercises) .</a:t>
            </a:r>
          </a:p>
          <a:p>
            <a:pPr marL="457200" lvl="1" indent="0">
              <a:buNone/>
            </a:pPr>
            <a:endParaRPr lang="en-MY" sz="1400" dirty="0"/>
          </a:p>
        </p:txBody>
      </p:sp>
      <p:pic>
        <p:nvPicPr>
          <p:cNvPr id="2" name="Picture 1">
            <a:extLst>
              <a:ext uri="{FF2B5EF4-FFF2-40B4-BE49-F238E27FC236}">
                <a16:creationId xmlns:a16="http://schemas.microsoft.com/office/drawing/2014/main" id="{27437F25-9406-BE87-C54A-1E83A4B10B7F}"/>
              </a:ext>
            </a:extLst>
          </p:cNvPr>
          <p:cNvPicPr>
            <a:picLocks noChangeAspect="1"/>
          </p:cNvPicPr>
          <p:nvPr/>
        </p:nvPicPr>
        <p:blipFill>
          <a:blip r:embed="rId3"/>
          <a:stretch>
            <a:fillRect/>
          </a:stretch>
        </p:blipFill>
        <p:spPr>
          <a:xfrm>
            <a:off x="1008184" y="5022953"/>
            <a:ext cx="3439123" cy="1928295"/>
          </a:xfrm>
          <a:prstGeom prst="ellipse">
            <a:avLst/>
          </a:prstGeom>
          <a:ln>
            <a:noFill/>
          </a:ln>
          <a:effectLst>
            <a:softEdge rad="112500"/>
          </a:effectLst>
        </p:spPr>
      </p:pic>
    </p:spTree>
    <p:extLst>
      <p:ext uri="{BB962C8B-B14F-4D97-AF65-F5344CB8AC3E}">
        <p14:creationId xmlns:p14="http://schemas.microsoft.com/office/powerpoint/2010/main" val="90189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834" y="1153572"/>
            <a:ext cx="3200400" cy="4461163"/>
          </a:xfrm>
        </p:spPr>
        <p:txBody>
          <a:bodyPr>
            <a:normAutofit/>
          </a:bodyPr>
          <a:lstStyle/>
          <a:p>
            <a:r>
              <a:rPr lang="en-MY" sz="4100" b="1" dirty="0">
                <a:solidFill>
                  <a:schemeClr val="accent1"/>
                </a:solidFill>
              </a:rPr>
              <a:t>Ovulation and Menstruation</a:t>
            </a:r>
            <a:endParaRPr lang="en-GB" sz="4100" b="1" dirty="0">
              <a:solidFill>
                <a:schemeClr val="accent1"/>
              </a:solidFill>
            </a:endParaRPr>
          </a:p>
        </p:txBody>
      </p:sp>
      <p:sp>
        <p:nvSpPr>
          <p:cNvPr id="3" name="Content Placeholder 2"/>
          <p:cNvSpPr>
            <a:spLocks noGrp="1"/>
          </p:cNvSpPr>
          <p:nvPr>
            <p:ph idx="1"/>
          </p:nvPr>
        </p:nvSpPr>
        <p:spPr>
          <a:xfrm>
            <a:off x="4131130" y="591344"/>
            <a:ext cx="7707084" cy="5585619"/>
          </a:xfrm>
        </p:spPr>
        <p:txBody>
          <a:bodyPr anchor="ctr">
            <a:normAutofit/>
          </a:bodyPr>
          <a:lstStyle/>
          <a:p>
            <a:pPr lvl="1"/>
            <a:r>
              <a:rPr lang="en-MY" sz="2800" dirty="0">
                <a:latin typeface="Times New Roman" pitchFamily="18" charset="0"/>
                <a:cs typeface="Times New Roman" pitchFamily="18" charset="0"/>
              </a:rPr>
              <a:t>Menstrual flow usually returns by 6-8 weeks in women </a:t>
            </a:r>
            <a:r>
              <a:rPr lang="en-MY" sz="2800" b="1" u="sng" dirty="0">
                <a:latin typeface="Times New Roman" pitchFamily="18" charset="0"/>
                <a:cs typeface="Times New Roman" pitchFamily="18" charset="0"/>
              </a:rPr>
              <a:t>who do not breastfeed,</a:t>
            </a:r>
            <a:r>
              <a:rPr lang="en-MY" sz="2800" b="1" dirty="0">
                <a:latin typeface="Times New Roman" pitchFamily="18" charset="0"/>
                <a:cs typeface="Times New Roman" pitchFamily="18" charset="0"/>
              </a:rPr>
              <a:t> </a:t>
            </a:r>
            <a:r>
              <a:rPr lang="en-MY" sz="2800" dirty="0">
                <a:latin typeface="Times New Roman" pitchFamily="18" charset="0"/>
                <a:cs typeface="Times New Roman" pitchFamily="18" charset="0"/>
              </a:rPr>
              <a:t>and they may ovulate as early as 27 days of delivery </a:t>
            </a:r>
          </a:p>
          <a:p>
            <a:pPr lvl="1">
              <a:buNone/>
            </a:pPr>
            <a:endParaRPr lang="en-MY" sz="2800" dirty="0">
              <a:latin typeface="Times New Roman" pitchFamily="18" charset="0"/>
              <a:cs typeface="Times New Roman" pitchFamily="18" charset="0"/>
            </a:endParaRPr>
          </a:p>
          <a:p>
            <a:pPr lvl="1"/>
            <a:r>
              <a:rPr lang="en-MY" sz="2800" dirty="0">
                <a:latin typeface="Times New Roman" pitchFamily="18" charset="0"/>
                <a:cs typeface="Times New Roman" pitchFamily="18" charset="0"/>
              </a:rPr>
              <a:t>Women </a:t>
            </a:r>
            <a:r>
              <a:rPr lang="en-MY" sz="2800" b="1" u="sng" dirty="0">
                <a:latin typeface="Times New Roman" pitchFamily="18" charset="0"/>
                <a:cs typeface="Times New Roman" pitchFamily="18" charset="0"/>
              </a:rPr>
              <a:t>who breastfeed</a:t>
            </a:r>
            <a:r>
              <a:rPr lang="en-MY" sz="2800" dirty="0">
                <a:latin typeface="Times New Roman" pitchFamily="18" charset="0"/>
                <a:cs typeface="Times New Roman" pitchFamily="18" charset="0"/>
              </a:rPr>
              <a:t> have longer period of amenorrhea and anovulation and 50% of them</a:t>
            </a:r>
            <a:r>
              <a:rPr lang="en-US" sz="2800" dirty="0">
                <a:latin typeface="Times New Roman" pitchFamily="18" charset="0"/>
                <a:cs typeface="Times New Roman" pitchFamily="18" charset="0"/>
              </a:rPr>
              <a:t> return to period within 36 weeks of delivery </a:t>
            </a:r>
            <a:endParaRPr lang="en-MY" sz="2800" dirty="0">
              <a:latin typeface="Times New Roman" pitchFamily="18" charset="0"/>
              <a:cs typeface="Times New Roman" pitchFamily="18" charset="0"/>
            </a:endParaRPr>
          </a:p>
          <a:p>
            <a:pPr lvl="1">
              <a:buNone/>
            </a:pPr>
            <a:r>
              <a:rPr lang="en-US" sz="2800" dirty="0">
                <a:latin typeface="Times New Roman" pitchFamily="18" charset="0"/>
                <a:cs typeface="Times New Roman" pitchFamily="18" charset="0"/>
              </a:rPr>
              <a:t>    </a:t>
            </a:r>
          </a:p>
          <a:p>
            <a:pPr lvl="1">
              <a:buNone/>
            </a:pPr>
            <a:r>
              <a:rPr lang="en-MY" sz="2800" dirty="0">
                <a:latin typeface="Times New Roman" pitchFamily="18" charset="0"/>
                <a:cs typeface="Times New Roman" pitchFamily="18" charset="0"/>
              </a:rPr>
              <a:t>Although Ovulation may not occur for several months. Contraceptive counselling and use should be emphasized to avoid undesired pregnancy.</a:t>
            </a:r>
          </a:p>
          <a:p>
            <a:pPr lvl="1"/>
            <a:endParaRPr lang="en-MY" sz="2000" dirty="0">
              <a:latin typeface="Gill Sans MT" pitchFamily="34" charset="0"/>
            </a:endParaRPr>
          </a:p>
        </p:txBody>
      </p:sp>
    </p:spTree>
    <p:extLst>
      <p:ext uri="{BB962C8B-B14F-4D97-AF65-F5344CB8AC3E}">
        <p14:creationId xmlns:p14="http://schemas.microsoft.com/office/powerpoint/2010/main" val="2607311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3C69-6641-448F-ACE0-B6135AB78883}"/>
              </a:ext>
            </a:extLst>
          </p:cNvPr>
          <p:cNvSpPr>
            <a:spLocks noGrp="1"/>
          </p:cNvSpPr>
          <p:nvPr>
            <p:ph type="title"/>
          </p:nvPr>
        </p:nvSpPr>
        <p:spPr>
          <a:xfrm>
            <a:off x="686834" y="1153572"/>
            <a:ext cx="3200400" cy="4461163"/>
          </a:xfrm>
        </p:spPr>
        <p:txBody>
          <a:bodyPr>
            <a:normAutofit/>
          </a:bodyPr>
          <a:lstStyle/>
          <a:p>
            <a:r>
              <a:rPr lang="en-US" b="1" dirty="0">
                <a:solidFill>
                  <a:schemeClr val="accent1"/>
                </a:solidFill>
                <a:effectLst/>
              </a:rPr>
              <a:t>6- </a:t>
            </a:r>
            <a:r>
              <a:rPr lang="en-US" b="1" dirty="0">
                <a:solidFill>
                  <a:schemeClr val="accent1"/>
                </a:solidFill>
              </a:rPr>
              <a:t>HCG</a:t>
            </a:r>
            <a:r>
              <a:rPr lang="en-US" b="1" i="0" dirty="0">
                <a:solidFill>
                  <a:schemeClr val="accent1"/>
                </a:solidFill>
                <a:effectLst/>
              </a:rPr>
              <a:t> , hot flashes</a:t>
            </a:r>
            <a:endParaRPr lang="en-US" b="1" dirty="0">
              <a:solidFill>
                <a:schemeClr val="accent1"/>
              </a:solidFill>
            </a:endParaRPr>
          </a:p>
        </p:txBody>
      </p:sp>
      <p:sp>
        <p:nvSpPr>
          <p:cNvPr id="3" name="Content Placeholder 2">
            <a:extLst>
              <a:ext uri="{FF2B5EF4-FFF2-40B4-BE49-F238E27FC236}">
                <a16:creationId xmlns:a16="http://schemas.microsoft.com/office/drawing/2014/main" id="{9F22C47D-7685-411C-B52C-0819565D7DF4}"/>
              </a:ext>
            </a:extLst>
          </p:cNvPr>
          <p:cNvSpPr>
            <a:spLocks noGrp="1"/>
          </p:cNvSpPr>
          <p:nvPr>
            <p:ph idx="1"/>
          </p:nvPr>
        </p:nvSpPr>
        <p:spPr>
          <a:xfrm>
            <a:off x="4033157" y="591344"/>
            <a:ext cx="7886699" cy="5585619"/>
          </a:xfrm>
        </p:spPr>
        <p:txBody>
          <a:bodyPr anchor="ctr">
            <a:normAutofit/>
          </a:bodyPr>
          <a:lstStyle/>
          <a:p>
            <a:r>
              <a:rPr lang="en-US" b="1" dirty="0">
                <a:latin typeface="Times New Roman" pitchFamily="18" charset="0"/>
                <a:cs typeface="Times New Roman" pitchFamily="18" charset="0"/>
              </a:rPr>
              <a:t>Human chorionic </a:t>
            </a:r>
            <a:r>
              <a:rPr lang="en-US" b="1" dirty="0" err="1">
                <a:latin typeface="Times New Roman" pitchFamily="18" charset="0"/>
                <a:cs typeface="Times New Roman" pitchFamily="18" charset="0"/>
              </a:rPr>
              <a:t>gonadotropin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hCG</a:t>
            </a:r>
            <a:r>
              <a:rPr lang="en-US" b="1" dirty="0">
                <a:latin typeface="Times New Roman" pitchFamily="18" charset="0"/>
                <a:cs typeface="Times New Roman" pitchFamily="18" charset="0"/>
              </a:rPr>
              <a:t>) levels:</a:t>
            </a:r>
            <a:r>
              <a:rPr lang="en-US" dirty="0">
                <a:latin typeface="Times New Roman" pitchFamily="18" charset="0"/>
                <a:cs typeface="Times New Roman" pitchFamily="18" charset="0"/>
              </a:rPr>
              <a:t> HCG values typically return to normal, non-pregnant levels </a:t>
            </a:r>
            <a:r>
              <a:rPr lang="en-US" b="1" u="sng" dirty="0">
                <a:solidFill>
                  <a:srgbClr val="FF0000"/>
                </a:solidFill>
                <a:latin typeface="Times New Roman" pitchFamily="18" charset="0"/>
                <a:cs typeface="Times New Roman" pitchFamily="18" charset="0"/>
              </a:rPr>
              <a:t>2-4 weeks </a:t>
            </a:r>
            <a:r>
              <a:rPr lang="en-US" u="sng" dirty="0">
                <a:latin typeface="Times New Roman" pitchFamily="18" charset="0"/>
                <a:cs typeface="Times New Roman" pitchFamily="18" charset="0"/>
              </a:rPr>
              <a:t>after a term delivery</a:t>
            </a:r>
            <a:r>
              <a:rPr lang="en-US" dirty="0">
                <a:latin typeface="Times New Roman" pitchFamily="18" charset="0"/>
                <a:cs typeface="Times New Roman" pitchFamily="18" charset="0"/>
              </a:rPr>
              <a:t>, but this can take longer.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most serious concern in women with rising </a:t>
            </a:r>
            <a:r>
              <a:rPr lang="en-US" dirty="0" err="1">
                <a:latin typeface="Times New Roman" pitchFamily="18" charset="0"/>
                <a:cs typeface="Times New Roman" pitchFamily="18" charset="0"/>
              </a:rPr>
              <a:t>hCG</a:t>
            </a:r>
            <a:r>
              <a:rPr lang="en-US" dirty="0">
                <a:latin typeface="Times New Roman" pitchFamily="18" charset="0"/>
                <a:cs typeface="Times New Roman" pitchFamily="18" charset="0"/>
              </a:rPr>
              <a:t> levels postpartum is </a:t>
            </a:r>
            <a:r>
              <a:rPr lang="en-US" b="1" u="sng" dirty="0">
                <a:latin typeface="Times New Roman" pitchFamily="18" charset="0"/>
                <a:cs typeface="Times New Roman" pitchFamily="18" charset="0"/>
              </a:rPr>
              <a:t>gestational </a:t>
            </a:r>
            <a:r>
              <a:rPr lang="en-US" b="1" u="sng" dirty="0" err="1">
                <a:latin typeface="Times New Roman" pitchFamily="18" charset="0"/>
                <a:cs typeface="Times New Roman" pitchFamily="18" charset="0"/>
              </a:rPr>
              <a:t>trophoblastic</a:t>
            </a:r>
            <a:r>
              <a:rPr lang="en-US" b="1" u="sng" dirty="0">
                <a:latin typeface="Times New Roman" pitchFamily="18" charset="0"/>
                <a:cs typeface="Times New Roman" pitchFamily="18" charset="0"/>
              </a:rPr>
              <a:t> disease</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Hot flashes</a:t>
            </a:r>
            <a:r>
              <a:rPr lang="en-US" dirty="0">
                <a:latin typeface="Times New Roman" pitchFamily="18" charset="0"/>
                <a:cs typeface="Times New Roman" pitchFamily="18" charset="0"/>
              </a:rPr>
              <a:t> – Caused by estrogen withdrawal after placental delivery.</a:t>
            </a:r>
          </a:p>
        </p:txBody>
      </p:sp>
    </p:spTree>
    <p:extLst>
      <p:ext uri="{BB962C8B-B14F-4D97-AF65-F5344CB8AC3E}">
        <p14:creationId xmlns:p14="http://schemas.microsoft.com/office/powerpoint/2010/main" val="1052183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7D85-3F5A-43D6-9CCD-16529FAF0F48}"/>
              </a:ext>
            </a:extLst>
          </p:cNvPr>
          <p:cNvSpPr>
            <a:spLocks noGrp="1"/>
          </p:cNvSpPr>
          <p:nvPr>
            <p:ph type="title"/>
          </p:nvPr>
        </p:nvSpPr>
        <p:spPr>
          <a:xfrm>
            <a:off x="686834" y="591344"/>
            <a:ext cx="3200400" cy="5585619"/>
          </a:xfrm>
        </p:spPr>
        <p:txBody>
          <a:bodyPr>
            <a:normAutofit/>
          </a:bodyPr>
          <a:lstStyle/>
          <a:p>
            <a:r>
              <a:rPr lang="en-GB" dirty="0">
                <a:solidFill>
                  <a:schemeClr val="accent6"/>
                </a:solidFill>
                <a:ea typeface="+mj-lt"/>
                <a:cs typeface="+mj-lt"/>
              </a:rPr>
              <a:t>Management of normal Puerperium</a:t>
            </a:r>
            <a:endParaRPr lang="en-US" dirty="0">
              <a:solidFill>
                <a:schemeClr val="accent6"/>
              </a:solidFill>
            </a:endParaRPr>
          </a:p>
        </p:txBody>
      </p:sp>
      <p:sp>
        <p:nvSpPr>
          <p:cNvPr id="3" name="Content Placeholder 2">
            <a:extLst>
              <a:ext uri="{FF2B5EF4-FFF2-40B4-BE49-F238E27FC236}">
                <a16:creationId xmlns:a16="http://schemas.microsoft.com/office/drawing/2014/main" id="{3BD81A54-DF4E-4485-A03F-2C48CE2C4417}"/>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GB" sz="2400" b="1" dirty="0">
                <a:ea typeface="+mn-lt"/>
                <a:cs typeface="+mn-lt"/>
              </a:rPr>
              <a:t>To restore health of Mother</a:t>
            </a:r>
            <a:endParaRPr lang="en-GB" sz="2400" b="1" dirty="0">
              <a:cs typeface="Calibri" panose="020F0502020204030204"/>
            </a:endParaRPr>
          </a:p>
          <a:p>
            <a:pPr marL="0" indent="0">
              <a:buNone/>
            </a:pPr>
            <a:r>
              <a:rPr lang="en-GB" sz="2400" dirty="0">
                <a:ea typeface="+mn-lt"/>
                <a:cs typeface="+mn-lt"/>
              </a:rPr>
              <a:t>        Rest and Early ambulation</a:t>
            </a:r>
            <a:endParaRPr lang="en-GB" sz="2400" dirty="0">
              <a:cs typeface="Calibri" panose="020F0502020204030204"/>
            </a:endParaRPr>
          </a:p>
          <a:p>
            <a:pPr marL="0" indent="0">
              <a:buNone/>
            </a:pPr>
            <a:r>
              <a:rPr lang="en-GB" sz="2400" dirty="0">
                <a:ea typeface="+mn-lt"/>
                <a:cs typeface="+mn-lt"/>
              </a:rPr>
              <a:t>        Emotional support</a:t>
            </a:r>
            <a:endParaRPr lang="en-GB" sz="2400" dirty="0">
              <a:cs typeface="Calibri" panose="020F0502020204030204"/>
            </a:endParaRPr>
          </a:p>
          <a:p>
            <a:pPr marL="0" indent="0">
              <a:buNone/>
            </a:pPr>
            <a:r>
              <a:rPr lang="en-GB" sz="2400" dirty="0">
                <a:ea typeface="+mn-lt"/>
                <a:cs typeface="+mn-lt"/>
              </a:rPr>
              <a:t>        Diet of patients choice</a:t>
            </a:r>
            <a:endParaRPr lang="en-GB" sz="2400" dirty="0">
              <a:cs typeface="Calibri" panose="020F0502020204030204"/>
            </a:endParaRPr>
          </a:p>
          <a:p>
            <a:pPr marL="0" indent="0">
              <a:buNone/>
            </a:pPr>
            <a:r>
              <a:rPr lang="en-GB" sz="2400" dirty="0">
                <a:ea typeface="+mn-lt"/>
                <a:cs typeface="+mn-lt"/>
              </a:rPr>
              <a:t>        Sleep</a:t>
            </a:r>
            <a:endParaRPr lang="en-GB" sz="2400" dirty="0">
              <a:cs typeface="Calibri" panose="020F0502020204030204"/>
            </a:endParaRPr>
          </a:p>
          <a:p>
            <a:pPr marL="0" indent="0">
              <a:buNone/>
            </a:pPr>
            <a:r>
              <a:rPr lang="en-GB" sz="2400" dirty="0">
                <a:ea typeface="+mn-lt"/>
                <a:cs typeface="+mn-lt"/>
              </a:rPr>
              <a:t>        Immunization</a:t>
            </a:r>
            <a:r>
              <a:rPr lang="ar-SA" sz="2400" dirty="0">
                <a:ea typeface="+mn-lt"/>
                <a:cs typeface="+mn-lt"/>
              </a:rPr>
              <a:t> anti-D-gamma globulin to </a:t>
            </a:r>
            <a:br>
              <a:rPr lang="ar-SA" sz="2400" dirty="0">
                <a:ea typeface="+mn-lt"/>
                <a:cs typeface="+mn-lt"/>
              </a:rPr>
            </a:br>
            <a:r>
              <a:rPr lang="ar-SA" sz="2400" dirty="0">
                <a:ea typeface="+mn-lt"/>
                <a:cs typeface="+mn-lt"/>
              </a:rPr>
              <a:t>unimmunized Rh-negative mother bearing Rh-positive </a:t>
            </a:r>
            <a:br>
              <a:rPr lang="ar-SA" sz="2400" dirty="0">
                <a:ea typeface="+mn-lt"/>
                <a:cs typeface="+mn-lt"/>
              </a:rPr>
            </a:br>
            <a:r>
              <a:rPr lang="ar-SA" sz="2400" dirty="0">
                <a:ea typeface="+mn-lt"/>
                <a:cs typeface="+mn-lt"/>
              </a:rPr>
              <a:t>baby.</a:t>
            </a:r>
          </a:p>
          <a:p>
            <a:pPr marL="0" indent="0">
              <a:buNone/>
            </a:pPr>
            <a:r>
              <a:rPr lang="ar-SA" sz="2400" dirty="0">
                <a:cs typeface="Calibri" panose="020F0502020204030204"/>
              </a:rPr>
              <a:t>Women who are susceptible to rubella can be </a:t>
            </a:r>
            <a:br>
              <a:rPr lang="ar-SA" sz="2400" dirty="0">
                <a:cs typeface="Calibri" panose="020F0502020204030204"/>
              </a:rPr>
            </a:br>
            <a:r>
              <a:rPr lang="ar-SA" sz="2400" dirty="0">
                <a:cs typeface="Calibri" panose="020F0502020204030204"/>
              </a:rPr>
              <a:t>vaccinated safely with attenuated rubella viru</a:t>
            </a:r>
            <a:endParaRPr lang="en-GB" sz="2400" dirty="0">
              <a:cs typeface="Calibri" panose="020F0502020204030204"/>
            </a:endParaRPr>
          </a:p>
          <a:p>
            <a:pPr marL="0" indent="0">
              <a:buNone/>
            </a:pPr>
            <a:r>
              <a:rPr lang="en-GB" sz="2400" dirty="0">
                <a:ea typeface="+mn-lt"/>
                <a:cs typeface="+mn-lt"/>
              </a:rPr>
              <a:t>        Maternal-infant Bonding</a:t>
            </a:r>
            <a:endParaRPr lang="en-GB" sz="2400" dirty="0">
              <a:cs typeface="Calibri" panose="020F0502020204030204"/>
            </a:endParaRPr>
          </a:p>
          <a:p>
            <a:pPr marL="0" indent="0">
              <a:buNone/>
            </a:pPr>
            <a:r>
              <a:rPr lang="en-GB" sz="2400" dirty="0">
                <a:ea typeface="+mn-lt"/>
                <a:cs typeface="+mn-lt"/>
              </a:rPr>
              <a:t>        Postnatal exercise</a:t>
            </a:r>
            <a:endParaRPr lang="en-GB" sz="2400" dirty="0">
              <a:cs typeface="Calibri" panose="020F0502020204030204"/>
            </a:endParaRPr>
          </a:p>
          <a:p>
            <a:endParaRPr lang="en-GB" sz="2400" b="1" dirty="0">
              <a:cs typeface="Calibri"/>
            </a:endParaRPr>
          </a:p>
          <a:p>
            <a:pPr marL="0" indent="0">
              <a:buNone/>
            </a:pPr>
            <a:endParaRPr lang="en-GB" sz="2400" dirty="0">
              <a:cs typeface="Calibri"/>
            </a:endParaRPr>
          </a:p>
        </p:txBody>
      </p:sp>
    </p:spTree>
    <p:extLst>
      <p:ext uri="{BB962C8B-B14F-4D97-AF65-F5344CB8AC3E}">
        <p14:creationId xmlns:p14="http://schemas.microsoft.com/office/powerpoint/2010/main" val="1330487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13B551-FD9C-24C1-6FF5-70D4E6C03AD5}"/>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5EC5F3CA-3DE5-329B-E3A1-C8DC37DC3AC7}"/>
              </a:ext>
            </a:extLst>
          </p:cNvPr>
          <p:cNvSpPr>
            <a:spLocks noGrp="1"/>
          </p:cNvSpPr>
          <p:nvPr>
            <p:ph idx="1"/>
          </p:nvPr>
        </p:nvSpPr>
        <p:spPr/>
        <p:txBody>
          <a:bodyPr/>
          <a:lstStyle/>
          <a:p>
            <a:r>
              <a:rPr lang="en-GB" b="1">
                <a:ea typeface="+mn-lt"/>
                <a:cs typeface="+mn-lt"/>
              </a:rPr>
              <a:t>To prevent infection</a:t>
            </a:r>
            <a:endParaRPr lang="en-GB" b="1">
              <a:cs typeface="Calibri"/>
            </a:endParaRPr>
          </a:p>
          <a:p>
            <a:pPr marL="0" indent="0">
              <a:buNone/>
            </a:pPr>
            <a:r>
              <a:rPr lang="en-GB">
                <a:ea typeface="+mn-lt"/>
                <a:cs typeface="+mn-lt"/>
              </a:rPr>
              <a:t>        Care of bladder &amp; Vulva</a:t>
            </a:r>
            <a:endParaRPr lang="en-GB">
              <a:cs typeface="Calibri" panose="020F0502020204030204"/>
            </a:endParaRPr>
          </a:p>
          <a:p>
            <a:pPr marL="0" indent="0">
              <a:buNone/>
            </a:pPr>
            <a:r>
              <a:rPr lang="en-GB">
                <a:ea typeface="+mn-lt"/>
                <a:cs typeface="+mn-lt"/>
              </a:rPr>
              <a:t>        Care of episiotomy wound</a:t>
            </a:r>
            <a:endParaRPr lang="en-GB">
              <a:cs typeface="Calibri" panose="020F0502020204030204"/>
            </a:endParaRPr>
          </a:p>
          <a:p>
            <a:pPr marL="0" indent="0">
              <a:buNone/>
            </a:pPr>
            <a:r>
              <a:rPr lang="en-GB">
                <a:ea typeface="+mn-lt"/>
                <a:cs typeface="+mn-lt"/>
              </a:rPr>
              <a:t>        Maintenance of asepsis and proper hygiene</a:t>
            </a:r>
            <a:endParaRPr lang="en-GB">
              <a:cs typeface="Calibri" panose="020F0502020204030204"/>
            </a:endParaRPr>
          </a:p>
          <a:p>
            <a:pPr marL="0" indent="0">
              <a:buNone/>
            </a:pPr>
            <a:r>
              <a:rPr lang="en-GB">
                <a:ea typeface="+mn-lt"/>
                <a:cs typeface="+mn-lt"/>
              </a:rPr>
              <a:t>        Immunization- Rubella vaccine, TT</a:t>
            </a:r>
            <a:endParaRPr lang="en-GB">
              <a:cs typeface="Calibri" panose="020F0502020204030204"/>
            </a:endParaRPr>
          </a:p>
          <a:p>
            <a:r>
              <a:rPr lang="en-GB" b="1">
                <a:ea typeface="+mn-lt"/>
                <a:cs typeface="+mn-lt"/>
              </a:rPr>
              <a:t>To take care of the Breasts &amp; promote breast  feeding</a:t>
            </a:r>
            <a:endParaRPr lang="en-GB" b="1">
              <a:cs typeface="Calibri"/>
            </a:endParaRPr>
          </a:p>
          <a:p>
            <a:r>
              <a:rPr lang="en-GB" b="1">
                <a:ea typeface="+mn-lt"/>
                <a:cs typeface="+mn-lt"/>
              </a:rPr>
              <a:t>To motivate mother for contraception</a:t>
            </a:r>
            <a:endParaRPr lang="en-GB" b="1" dirty="0">
              <a:cs typeface="Calibri"/>
            </a:endParaRPr>
          </a:p>
        </p:txBody>
      </p:sp>
    </p:spTree>
    <p:extLst>
      <p:ext uri="{BB962C8B-B14F-4D97-AF65-F5344CB8AC3E}">
        <p14:creationId xmlns:p14="http://schemas.microsoft.com/office/powerpoint/2010/main" val="819673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5500F-8476-6C4C-99EF-410BBEE1D743}"/>
              </a:ext>
            </a:extLst>
          </p:cNvPr>
          <p:cNvSpPr>
            <a:spLocks noGrp="1"/>
          </p:cNvSpPr>
          <p:nvPr>
            <p:ph type="title"/>
          </p:nvPr>
        </p:nvSpPr>
        <p:spPr/>
        <p:txBody>
          <a:bodyPr/>
          <a:lstStyle/>
          <a:p>
            <a:r>
              <a:rPr lang="ar-SA" dirty="0" err="1"/>
              <a:t>Hospitalizations</a:t>
            </a:r>
            <a:r>
              <a:rPr lang="ar-SA" dirty="0"/>
              <a:t> </a:t>
            </a:r>
            <a:endParaRPr lang="ar-AE" dirty="0"/>
          </a:p>
        </p:txBody>
      </p:sp>
      <p:sp>
        <p:nvSpPr>
          <p:cNvPr id="3" name="عنصر نائب للمحتوى 2">
            <a:extLst>
              <a:ext uri="{FF2B5EF4-FFF2-40B4-BE49-F238E27FC236}">
                <a16:creationId xmlns:a16="http://schemas.microsoft.com/office/drawing/2014/main" id="{C8EBA38C-7F47-D540-AC29-3136DB05D9C5}"/>
              </a:ext>
            </a:extLst>
          </p:cNvPr>
          <p:cNvSpPr>
            <a:spLocks noGrp="1"/>
          </p:cNvSpPr>
          <p:nvPr>
            <p:ph idx="1"/>
          </p:nvPr>
        </p:nvSpPr>
        <p:spPr/>
        <p:txBody>
          <a:bodyPr/>
          <a:lstStyle/>
          <a:p>
            <a:r>
              <a:rPr lang="en-US" b="0" i="0">
                <a:solidFill>
                  <a:srgbClr val="2A2A2A"/>
                </a:solidFill>
                <a:effectLst/>
                <a:latin typeface="proxima_nova_rgregular"/>
              </a:rPr>
              <a:t>The immediate postpartum period most often occurs in the hospital setting, where the majority of women remain for approximately 2 days after a vaginal delivery and 3-4 days after a cesarean delivery.</a:t>
            </a:r>
            <a:endParaRPr lang="ar-AE"/>
          </a:p>
        </p:txBody>
      </p:sp>
    </p:spTree>
    <p:extLst>
      <p:ext uri="{BB962C8B-B14F-4D97-AF65-F5344CB8AC3E}">
        <p14:creationId xmlns:p14="http://schemas.microsoft.com/office/powerpoint/2010/main" val="3038815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7D85-3F5A-43D6-9CCD-16529FAF0F48}"/>
              </a:ext>
            </a:extLst>
          </p:cNvPr>
          <p:cNvSpPr>
            <a:spLocks noGrp="1"/>
          </p:cNvSpPr>
          <p:nvPr>
            <p:ph type="title"/>
          </p:nvPr>
        </p:nvSpPr>
        <p:spPr/>
        <p:txBody>
          <a:bodyPr/>
          <a:lstStyle/>
          <a:p>
            <a:r>
              <a:rPr lang="en-GB">
                <a:ea typeface="+mj-lt"/>
                <a:cs typeface="+mj-lt"/>
              </a:rPr>
              <a:t>Treatment of minor ailments</a:t>
            </a:r>
            <a:endParaRPr lang="en-US"/>
          </a:p>
        </p:txBody>
      </p:sp>
      <p:sp>
        <p:nvSpPr>
          <p:cNvPr id="3" name="Content Placeholder 2">
            <a:extLst>
              <a:ext uri="{FF2B5EF4-FFF2-40B4-BE49-F238E27FC236}">
                <a16:creationId xmlns:a16="http://schemas.microsoft.com/office/drawing/2014/main" id="{3BD81A54-DF4E-4485-A03F-2C48CE2C4417}"/>
              </a:ext>
            </a:extLst>
          </p:cNvPr>
          <p:cNvSpPr>
            <a:spLocks noGrp="1"/>
          </p:cNvSpPr>
          <p:nvPr>
            <p:ph idx="1"/>
          </p:nvPr>
        </p:nvSpPr>
        <p:spPr/>
        <p:txBody>
          <a:bodyPr vert="horz" lIns="91440" tIns="45720" rIns="91440" bIns="45720" rtlCol="0" anchor="t">
            <a:normAutofit/>
          </a:bodyPr>
          <a:lstStyle/>
          <a:p>
            <a:r>
              <a:rPr lang="en-GB" b="1" dirty="0">
                <a:ea typeface="+mn-lt"/>
                <a:cs typeface="+mn-lt"/>
              </a:rPr>
              <a:t>After pains</a:t>
            </a:r>
            <a:endParaRPr lang="en-GB" b="1" dirty="0">
              <a:cs typeface="Calibri" panose="020F0502020204030204"/>
            </a:endParaRPr>
          </a:p>
          <a:p>
            <a:pPr marL="0" indent="0">
              <a:buNone/>
            </a:pPr>
            <a:r>
              <a:rPr lang="en-GB" dirty="0">
                <a:ea typeface="+mn-lt"/>
                <a:cs typeface="+mn-lt"/>
              </a:rPr>
              <a:t>       Uterus massage</a:t>
            </a:r>
            <a:endParaRPr lang="en-GB" dirty="0">
              <a:cs typeface="Calibri" panose="020F0502020204030204"/>
            </a:endParaRPr>
          </a:p>
          <a:p>
            <a:pPr marL="0" indent="0">
              <a:buNone/>
            </a:pPr>
            <a:r>
              <a:rPr lang="en-GB" dirty="0">
                <a:ea typeface="+mn-lt"/>
                <a:cs typeface="+mn-lt"/>
              </a:rPr>
              <a:t>       Ibuprofen</a:t>
            </a:r>
            <a:endParaRPr lang="en-GB" dirty="0">
              <a:cs typeface="Calibri" panose="020F0502020204030204"/>
            </a:endParaRPr>
          </a:p>
          <a:p>
            <a:pPr marL="0" indent="0">
              <a:buNone/>
            </a:pPr>
            <a:r>
              <a:rPr lang="en-GB" dirty="0">
                <a:ea typeface="+mn-lt"/>
                <a:cs typeface="+mn-lt"/>
              </a:rPr>
              <a:t>       Anti-spasmodic</a:t>
            </a:r>
            <a:endParaRPr lang="en-GB" dirty="0">
              <a:cs typeface="Calibri" panose="020F0502020204030204"/>
            </a:endParaRPr>
          </a:p>
          <a:p>
            <a:pPr marL="0" indent="0">
              <a:buNone/>
            </a:pPr>
            <a:endParaRPr lang="en-GB" b="1" dirty="0">
              <a:cs typeface="Calibri"/>
            </a:endParaRPr>
          </a:p>
          <a:p>
            <a:pPr marL="0" indent="0">
              <a:buNone/>
            </a:pPr>
            <a:r>
              <a:rPr lang="en-GB" dirty="0">
                <a:ea typeface="+mn-lt"/>
                <a:cs typeface="+mn-lt"/>
              </a:rPr>
              <a:t>       </a:t>
            </a:r>
            <a:endParaRPr lang="en-GB" dirty="0">
              <a:cs typeface="Calibri" panose="020F0502020204030204"/>
            </a:endParaRPr>
          </a:p>
          <a:p>
            <a:pPr marL="0" indent="0">
              <a:buNone/>
            </a:pPr>
            <a:r>
              <a:rPr lang="en-GB" dirty="0">
                <a:ea typeface="+mn-lt"/>
                <a:cs typeface="+mn-lt"/>
              </a:rPr>
              <a:t>   </a:t>
            </a:r>
            <a:r>
              <a:rPr lang="en-GB" b="1" dirty="0">
                <a:ea typeface="+mn-lt"/>
                <a:cs typeface="+mn-lt"/>
              </a:rPr>
              <a:t> </a:t>
            </a:r>
            <a:endParaRPr lang="en-GB" dirty="0">
              <a:cs typeface="Calibri" panose="020F0502020204030204"/>
            </a:endParaRPr>
          </a:p>
          <a:p>
            <a:endParaRPr lang="en-GB" dirty="0">
              <a:cs typeface="Calibri" panose="020F0502020204030204"/>
            </a:endParaRPr>
          </a:p>
        </p:txBody>
      </p:sp>
    </p:spTree>
    <p:extLst>
      <p:ext uri="{BB962C8B-B14F-4D97-AF65-F5344CB8AC3E}">
        <p14:creationId xmlns:p14="http://schemas.microsoft.com/office/powerpoint/2010/main" val="90326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D8F2AA-1FBE-490D-9D7C-0C70B47A0085}"/>
              </a:ext>
            </a:extLst>
          </p:cNvPr>
          <p:cNvGraphicFramePr>
            <a:graphicFrameLocks noGrp="1"/>
          </p:cNvGraphicFramePr>
          <p:nvPr/>
        </p:nvGraphicFramePr>
        <p:xfrm>
          <a:off x="2457225" y="0"/>
          <a:ext cx="8385859" cy="6926473"/>
        </p:xfrm>
        <a:graphic>
          <a:graphicData uri="http://schemas.openxmlformats.org/drawingml/2006/table">
            <a:tbl>
              <a:tblPr firstRow="1" bandRow="1">
                <a:tableStyleId>{17292A2E-F333-43FB-9621-5CBBE7FDCDCB}</a:tableStyleId>
              </a:tblPr>
              <a:tblGrid>
                <a:gridCol w="4596086">
                  <a:extLst>
                    <a:ext uri="{9D8B030D-6E8A-4147-A177-3AD203B41FA5}">
                      <a16:colId xmlns:a16="http://schemas.microsoft.com/office/drawing/2014/main" val="3382484777"/>
                    </a:ext>
                  </a:extLst>
                </a:gridCol>
                <a:gridCol w="3789773">
                  <a:extLst>
                    <a:ext uri="{9D8B030D-6E8A-4147-A177-3AD203B41FA5}">
                      <a16:colId xmlns:a16="http://schemas.microsoft.com/office/drawing/2014/main" val="2159832529"/>
                    </a:ext>
                  </a:extLst>
                </a:gridCol>
              </a:tblGrid>
              <a:tr h="253755">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t>Introduction</a:t>
                      </a:r>
                      <a:r>
                        <a:rPr lang="en-US" sz="1800" dirty="0"/>
                        <a:t> </a:t>
                      </a:r>
                      <a:endParaRPr lang="en-CM" sz="1800" dirty="0"/>
                    </a:p>
                  </a:txBody>
                  <a:tcPr marL="57671" marR="57671" marT="28836" marB="28836">
                    <a:solidFill>
                      <a:schemeClr val="bg1"/>
                    </a:solidFill>
                  </a:tcPr>
                </a:tc>
                <a:tc hMerge="1">
                  <a:txBody>
                    <a:bodyPr/>
                    <a:lstStyle/>
                    <a:p>
                      <a:endParaRPr lang="en-CM" dirty="0"/>
                    </a:p>
                  </a:txBody>
                  <a:tcPr/>
                </a:tc>
                <a:extLst>
                  <a:ext uri="{0D108BD9-81ED-4DB2-BD59-A6C34878D82A}">
                    <a16:rowId xmlns:a16="http://schemas.microsoft.com/office/drawing/2014/main" val="481968546"/>
                  </a:ext>
                </a:extLst>
              </a:tr>
              <a:tr h="426769">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Physiological changes </a:t>
                      </a:r>
                    </a:p>
                    <a:p>
                      <a:pPr algn="ctr"/>
                      <a:endParaRPr lang="en-CM" sz="1800" dirty="0"/>
                    </a:p>
                  </a:txBody>
                  <a:tcPr marL="57671" marR="57671" marT="28836" marB="28836"/>
                </a:tc>
                <a:tc hMerge="1">
                  <a:txBody>
                    <a:bodyPr/>
                    <a:lstStyle/>
                    <a:p>
                      <a:endParaRPr lang="en-CM" dirty="0"/>
                    </a:p>
                  </a:txBody>
                  <a:tcPr/>
                </a:tc>
                <a:extLst>
                  <a:ext uri="{0D108BD9-81ED-4DB2-BD59-A6C34878D82A}">
                    <a16:rowId xmlns:a16="http://schemas.microsoft.com/office/drawing/2014/main" val="4210086316"/>
                  </a:ext>
                </a:extLst>
              </a:tr>
              <a:tr h="16378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effectLst/>
                        </a:rPr>
                        <a:t>Shivering </a:t>
                      </a:r>
                    </a:p>
                    <a:p>
                      <a:pPr marL="285750" indent="-285750">
                        <a:buFont typeface="Arial" panose="020B0604020202020204" pitchFamily="34" charset="0"/>
                        <a:buChar char="•"/>
                      </a:pPr>
                      <a:r>
                        <a:rPr lang="en-US" sz="1800" b="0" dirty="0">
                          <a:effectLst/>
                        </a:rPr>
                        <a:t>Genital tract changes : </a:t>
                      </a:r>
                    </a:p>
                    <a:p>
                      <a:pPr marL="0" indent="0">
                        <a:buFont typeface="+mj-lt"/>
                        <a:buNone/>
                      </a:pPr>
                      <a:r>
                        <a:rPr lang="en-US" sz="1800" b="0" dirty="0">
                          <a:effectLst/>
                        </a:rPr>
                        <a:t>Uterine involution </a:t>
                      </a:r>
                    </a:p>
                    <a:p>
                      <a:pPr marL="0" indent="0">
                        <a:buFont typeface="+mj-lt"/>
                        <a:buNone/>
                      </a:pPr>
                      <a:r>
                        <a:rPr lang="en-US" sz="1800" b="0" dirty="0">
                          <a:effectLst/>
                        </a:rPr>
                        <a:t> Lochia </a:t>
                      </a:r>
                    </a:p>
                    <a:p>
                      <a:pPr marL="0" indent="0">
                        <a:buFont typeface="+mj-lt"/>
                        <a:buNone/>
                      </a:pPr>
                      <a:r>
                        <a:rPr lang="en-US" sz="1800" b="0" dirty="0">
                          <a:effectLst/>
                        </a:rPr>
                        <a:t> After pain </a:t>
                      </a:r>
                    </a:p>
                    <a:p>
                      <a:pPr marL="0" indent="0">
                        <a:buFont typeface="+mj-lt"/>
                        <a:buNone/>
                      </a:pPr>
                      <a:r>
                        <a:rPr lang="en-US" sz="1800" b="0" dirty="0">
                          <a:effectLst/>
                        </a:rPr>
                        <a:t> Cervix</a:t>
                      </a:r>
                    </a:p>
                    <a:p>
                      <a:pPr marL="0" indent="0">
                        <a:buFont typeface="+mj-lt"/>
                        <a:buNone/>
                      </a:pPr>
                      <a:r>
                        <a:rPr lang="en-US" sz="1800" b="0" dirty="0">
                          <a:effectLst/>
                        </a:rPr>
                        <a:t>  Vagina, hymen, pelvic muscles </a:t>
                      </a:r>
                    </a:p>
                    <a:p>
                      <a:pPr marL="0" indent="0">
                        <a:buFont typeface="+mj-lt"/>
                        <a:buNone/>
                      </a:pPr>
                      <a:r>
                        <a:rPr lang="en-US" sz="1800" b="0" dirty="0">
                          <a:effectLst/>
                        </a:rPr>
                        <a:t>Ovulation + menstruation</a:t>
                      </a:r>
                    </a:p>
                    <a:p>
                      <a:pPr marL="0" indent="0">
                        <a:buFont typeface="+mj-lt"/>
                        <a:buNone/>
                      </a:pPr>
                      <a:r>
                        <a:rPr lang="en-US" sz="1800" b="0" dirty="0">
                          <a:effectLst/>
                        </a:rPr>
                        <a:t> HCG , hot flashes</a:t>
                      </a:r>
                      <a:endParaRPr lang="en-CM" sz="1800" dirty="0"/>
                    </a:p>
                  </a:txBody>
                  <a:tcPr marL="57671" marR="57671" marT="28836" marB="28836"/>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effectLst/>
                        </a:rPr>
                        <a:t>Abdominal wall</a:t>
                      </a:r>
                    </a:p>
                    <a:p>
                      <a:r>
                        <a:rPr lang="en-US" sz="1800" b="0" dirty="0">
                          <a:effectLst/>
                        </a:rPr>
                        <a:t>  CVS , blood </a:t>
                      </a:r>
                    </a:p>
                    <a:p>
                      <a:r>
                        <a:rPr lang="en-MY" sz="1800" dirty="0">
                          <a:solidFill>
                            <a:schemeClr val="tx1"/>
                          </a:solidFill>
                          <a:latin typeface="Times New Roman" pitchFamily="18" charset="0"/>
                          <a:cs typeface="Times New Roman" pitchFamily="18" charset="0"/>
                        </a:rPr>
                        <a:t>Bowel function + urinary system</a:t>
                      </a:r>
                      <a:r>
                        <a:rPr lang="en-US" sz="1800" b="0" dirty="0">
                          <a:solidFill>
                            <a:schemeClr val="tx1"/>
                          </a:solidFill>
                          <a:effectLst/>
                        </a:rPr>
                        <a:t>  Integumentary system</a:t>
                      </a:r>
                    </a:p>
                    <a:p>
                      <a:r>
                        <a:rPr lang="en-US" sz="1800" b="0" dirty="0">
                          <a:effectLst/>
                        </a:rPr>
                        <a:t>  Management of normal Puerperium </a:t>
                      </a:r>
                    </a:p>
                    <a:p>
                      <a:endParaRPr lang="en-CM" sz="1800" dirty="0"/>
                    </a:p>
                  </a:txBody>
                  <a:tcPr marL="57671" marR="57671" marT="28836" marB="28836"/>
                </a:tc>
                <a:extLst>
                  <a:ext uri="{0D108BD9-81ED-4DB2-BD59-A6C34878D82A}">
                    <a16:rowId xmlns:a16="http://schemas.microsoft.com/office/drawing/2014/main" val="3446379785"/>
                  </a:ext>
                </a:extLst>
              </a:tr>
              <a:tr h="426769">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Puerperal disorders</a:t>
                      </a:r>
                    </a:p>
                  </a:txBody>
                  <a:tcPr marL="57671" marR="57671" marT="28836" marB="28836"/>
                </a:tc>
                <a:tc hMerge="1">
                  <a:txBody>
                    <a:bodyPr/>
                    <a:lstStyle/>
                    <a:p>
                      <a:endParaRPr lang="en-CM" dirty="0"/>
                    </a:p>
                  </a:txBody>
                  <a:tcPr/>
                </a:tc>
                <a:extLst>
                  <a:ext uri="{0D108BD9-81ED-4DB2-BD59-A6C34878D82A}">
                    <a16:rowId xmlns:a16="http://schemas.microsoft.com/office/drawing/2014/main" val="151481392"/>
                  </a:ext>
                </a:extLst>
              </a:tr>
              <a:tr h="14648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Tx/>
                        <a:buNone/>
                      </a:pPr>
                      <a:r>
                        <a:rPr lang="en-US" sz="1600" b="0" dirty="0">
                          <a:effectLst/>
                        </a:rPr>
                        <a:t>Puerperal Pyrexia </a:t>
                      </a:r>
                    </a:p>
                    <a:p>
                      <a:pPr marL="0" indent="0">
                        <a:buFontTx/>
                        <a:buNone/>
                      </a:pPr>
                      <a:r>
                        <a:rPr lang="en-US" sz="1600" b="0" dirty="0">
                          <a:effectLst/>
                        </a:rPr>
                        <a:t>Wound infection</a:t>
                      </a:r>
                    </a:p>
                    <a:p>
                      <a:pPr marL="0" indent="0">
                        <a:buFontTx/>
                        <a:buNone/>
                      </a:pPr>
                      <a:r>
                        <a:rPr lang="en-US" sz="1600" b="0" dirty="0">
                          <a:effectLst/>
                        </a:rPr>
                        <a:t>  Breast engorgement </a:t>
                      </a:r>
                    </a:p>
                    <a:p>
                      <a:pPr marL="0" indent="0">
                        <a:buFontTx/>
                        <a:buNone/>
                      </a:pPr>
                      <a:r>
                        <a:rPr lang="en-US" sz="1600" b="0" dirty="0">
                          <a:effectLst/>
                        </a:rPr>
                        <a:t> Infectious mastitis </a:t>
                      </a:r>
                    </a:p>
                    <a:p>
                      <a:pPr marL="0" indent="0">
                        <a:buFontTx/>
                        <a:buNone/>
                      </a:pPr>
                      <a:r>
                        <a:rPr lang="en-US" sz="1600" b="0" dirty="0">
                          <a:effectLst/>
                        </a:rPr>
                        <a:t> RS complication : atelectasis + aspiration pneumonia</a:t>
                      </a:r>
                    </a:p>
                    <a:p>
                      <a:pPr marL="0" indent="0">
                        <a:buFontTx/>
                        <a:buNone/>
                      </a:pPr>
                      <a:r>
                        <a:rPr lang="en-US" sz="1600" b="0" dirty="0">
                          <a:effectLst/>
                        </a:rPr>
                        <a:t>  Coagulopathy : PE +DVT </a:t>
                      </a:r>
                    </a:p>
                    <a:p>
                      <a:pPr marL="0" indent="0">
                        <a:buFontTx/>
                        <a:buNone/>
                      </a:pPr>
                      <a:r>
                        <a:rPr lang="en-US" sz="1600" b="0" dirty="0">
                          <a:effectLst/>
                        </a:rPr>
                        <a:t> HTN</a:t>
                      </a:r>
                    </a:p>
                  </a:txBody>
                  <a:tcPr marL="57671" marR="57671" marT="28836" marB="28836"/>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Tx/>
                        <a:buNone/>
                      </a:pPr>
                      <a:r>
                        <a:rPr lang="en-US" sz="1600" b="0" dirty="0">
                          <a:effectLst/>
                        </a:rPr>
                        <a:t> Subinvolution of the uterus</a:t>
                      </a:r>
                    </a:p>
                    <a:p>
                      <a:pPr>
                        <a:buFontTx/>
                        <a:buNone/>
                      </a:pPr>
                      <a:r>
                        <a:rPr lang="en-US" sz="1600" b="0" dirty="0">
                          <a:effectLst/>
                        </a:rPr>
                        <a:t> Post partum hemorrhage </a:t>
                      </a:r>
                    </a:p>
                    <a:p>
                      <a:pPr>
                        <a:buFontTx/>
                        <a:buNone/>
                      </a:pPr>
                      <a:r>
                        <a:rPr lang="en-US" sz="1600" b="0" dirty="0">
                          <a:effectLst/>
                        </a:rPr>
                        <a:t>Retained placenta</a:t>
                      </a:r>
                    </a:p>
                    <a:p>
                      <a:pPr>
                        <a:buFontTx/>
                        <a:buNone/>
                      </a:pPr>
                      <a:r>
                        <a:rPr lang="en-US" sz="1600" b="0" dirty="0">
                          <a:effectLst/>
                        </a:rPr>
                        <a:t>  Uterine inversion</a:t>
                      </a:r>
                    </a:p>
                    <a:p>
                      <a:pPr>
                        <a:buFontTx/>
                        <a:buNone/>
                      </a:pPr>
                      <a:r>
                        <a:rPr lang="en-US" sz="1600" b="0" dirty="0">
                          <a:effectLst/>
                        </a:rPr>
                        <a:t> </a:t>
                      </a:r>
                      <a:endParaRPr lang="en-CM" sz="1600" dirty="0"/>
                    </a:p>
                  </a:txBody>
                  <a:tcPr marL="57671" marR="57671" marT="28836" marB="28836"/>
                </a:tc>
                <a:extLst>
                  <a:ext uri="{0D108BD9-81ED-4DB2-BD59-A6C34878D82A}">
                    <a16:rowId xmlns:a16="http://schemas.microsoft.com/office/drawing/2014/main" val="3433761860"/>
                  </a:ext>
                </a:extLst>
              </a:tr>
              <a:tr h="253755">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effectLst/>
                        </a:rPr>
                        <a:t>Puerperal sepsis</a:t>
                      </a:r>
                      <a:endParaRPr lang="en-CM" sz="1800" b="1" dirty="0"/>
                    </a:p>
                  </a:txBody>
                  <a:tcPr marL="57671" marR="57671" marT="28836" marB="28836"/>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CM"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63519035"/>
                  </a:ext>
                </a:extLst>
              </a:tr>
              <a:tr h="253755">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US" sz="1800" b="1" u="none" strike="noStrike" kern="1200" cap="none" spc="0" normalizeH="0" baseline="0" noProof="0" dirty="0">
                          <a:ln>
                            <a:noFill/>
                          </a:ln>
                          <a:solidFill>
                            <a:prstClr val="black"/>
                          </a:solidFill>
                          <a:effectLst/>
                          <a:uLnTx/>
                          <a:uFillTx/>
                        </a:rPr>
                        <a:t>Psychological problem </a:t>
                      </a:r>
                      <a:endParaRPr lang="en-CM" sz="1800" b="1" dirty="0"/>
                    </a:p>
                  </a:txBody>
                  <a:tcPr marL="57671" marR="57671" marT="28836" marB="28836"/>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CM"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509762921"/>
                  </a:ext>
                </a:extLst>
              </a:tr>
              <a:tr h="599784">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t>The breasts and breastfeeding</a:t>
                      </a:r>
                    </a:p>
                    <a:p>
                      <a:pPr algn="ctr"/>
                      <a:r>
                        <a:rPr kumimoji="0" lang="en-US" sz="1800" b="1" u="none" strike="noStrike" kern="1200" cap="none" spc="0" normalizeH="0" baseline="0" noProof="0" dirty="0">
                          <a:ln>
                            <a:noFill/>
                          </a:ln>
                          <a:solidFill>
                            <a:prstClr val="black"/>
                          </a:solidFill>
                          <a:effectLst/>
                          <a:uLnTx/>
                          <a:uFillTx/>
                        </a:rPr>
                        <a:t>Contraception</a:t>
                      </a:r>
                      <a:endParaRPr lang="en-US" sz="1800" b="1" dirty="0"/>
                    </a:p>
                  </a:txBody>
                  <a:tcPr marL="57671" marR="57671" marT="28836" marB="28836"/>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CM"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109899577"/>
                  </a:ext>
                </a:extLst>
              </a:tr>
            </a:tbl>
          </a:graphicData>
        </a:graphic>
      </p:graphicFrame>
      <p:sp>
        <p:nvSpPr>
          <p:cNvPr id="6" name="TextBox 5">
            <a:extLst>
              <a:ext uri="{FF2B5EF4-FFF2-40B4-BE49-F238E27FC236}">
                <a16:creationId xmlns:a16="http://schemas.microsoft.com/office/drawing/2014/main" id="{B6AE3946-9D7A-9C93-2E59-E557B6FF7B3A}"/>
              </a:ext>
            </a:extLst>
          </p:cNvPr>
          <p:cNvSpPr txBox="1"/>
          <p:nvPr/>
        </p:nvSpPr>
        <p:spPr>
          <a:xfrm>
            <a:off x="-22092" y="1437693"/>
            <a:ext cx="262723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E7661"/>
                </a:solidFill>
                <a:effectLst/>
                <a:uLnTx/>
                <a:uFillTx/>
                <a:latin typeface="Calibri" panose="020F0502020204030204"/>
                <a:ea typeface="+mn-ea"/>
                <a:cs typeface="+mn-cs"/>
              </a:rPr>
              <a:t>Content</a:t>
            </a:r>
            <a:endParaRPr kumimoji="0" lang="en-CM" sz="1800" b="0" i="0" u="none" strike="noStrike" kern="1200" cap="none" spc="0" normalizeH="0" baseline="0" noProof="0" dirty="0">
              <a:ln>
                <a:noFill/>
              </a:ln>
              <a:solidFill>
                <a:srgbClr val="EE7661"/>
              </a:solidFill>
              <a:effectLst/>
              <a:uLnTx/>
              <a:uFillTx/>
              <a:latin typeface="Avenir Next LT Pro"/>
              <a:ea typeface="+mn-ea"/>
              <a:cs typeface="+mn-cs"/>
            </a:endParaRPr>
          </a:p>
        </p:txBody>
      </p:sp>
    </p:spTree>
    <p:extLst>
      <p:ext uri="{BB962C8B-B14F-4D97-AF65-F5344CB8AC3E}">
        <p14:creationId xmlns:p14="http://schemas.microsoft.com/office/powerpoint/2010/main" val="2474130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BCB157-BE12-B364-1A79-53639500C7A1}"/>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E1B8C392-F30E-5DF7-3C00-D7DF460893A0}"/>
              </a:ext>
            </a:extLst>
          </p:cNvPr>
          <p:cNvSpPr>
            <a:spLocks noGrp="1"/>
          </p:cNvSpPr>
          <p:nvPr>
            <p:ph idx="1"/>
          </p:nvPr>
        </p:nvSpPr>
        <p:spPr/>
        <p:txBody>
          <a:bodyPr/>
          <a:lstStyle/>
          <a:p>
            <a:r>
              <a:rPr lang="en-US"/>
              <a:t>Pain on the perineum</a:t>
            </a:r>
            <a:br>
              <a:rPr lang="en-US"/>
            </a:br>
            <a:r>
              <a:rPr lang="en-US"/>
              <a:t>Never forget to examine the pernium when </a:t>
            </a:r>
            <a:br>
              <a:rPr lang="en-US"/>
            </a:br>
            <a:r>
              <a:rPr lang="en-US"/>
              <a:t>analgesic is given to relieve pain.</a:t>
            </a:r>
            <a:br>
              <a:rPr lang="en-US"/>
            </a:br>
            <a:r>
              <a:rPr lang="en-US"/>
              <a:t>Early detection of vulvo-vaginal hematoma</a:t>
            </a:r>
            <a:br>
              <a:rPr lang="en-US"/>
            </a:br>
            <a:r>
              <a:rPr lang="en-US"/>
              <a:t>can thus be made.</a:t>
            </a:r>
            <a:br>
              <a:rPr lang="en-US"/>
            </a:br>
            <a:r>
              <a:rPr lang="en-US"/>
              <a:t>Sitz baths (hot or cold) can give additional </a:t>
            </a:r>
            <a:br>
              <a:rPr lang="en-US"/>
            </a:br>
            <a:r>
              <a:rPr lang="en-US"/>
              <a:t>pain relief.</a:t>
            </a:r>
            <a:endParaRPr lang="ar-AE"/>
          </a:p>
        </p:txBody>
      </p:sp>
    </p:spTree>
    <p:extLst>
      <p:ext uri="{BB962C8B-B14F-4D97-AF65-F5344CB8AC3E}">
        <p14:creationId xmlns:p14="http://schemas.microsoft.com/office/powerpoint/2010/main" val="58320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41B1E08-A3C8-A286-E786-64C882C50C4D}"/>
              </a:ext>
            </a:extLst>
          </p:cNvPr>
          <p:cNvSpPr>
            <a:spLocks noGrp="1"/>
          </p:cNvSpPr>
          <p:nvPr>
            <p:ph idx="1"/>
          </p:nvPr>
        </p:nvSpPr>
        <p:spPr>
          <a:xfrm>
            <a:off x="812800" y="541867"/>
            <a:ext cx="10307782" cy="6145260"/>
          </a:xfrm>
        </p:spPr>
        <p:txBody>
          <a:bodyPr/>
          <a:lstStyle/>
          <a:p>
            <a:r>
              <a:rPr lang="en-US"/>
              <a:t>Correction of anemia</a:t>
            </a:r>
            <a:br>
              <a:rPr lang="en-US"/>
            </a:br>
            <a:r>
              <a:rPr lang="en-US"/>
              <a:t>Majority of the women in the tropics remain in </a:t>
            </a:r>
            <a:br>
              <a:rPr lang="en-US"/>
            </a:br>
            <a:r>
              <a:rPr lang="en-US"/>
              <a:t>an anemic state following delivery.</a:t>
            </a:r>
            <a:br>
              <a:rPr lang="en-US"/>
            </a:br>
            <a:r>
              <a:rPr lang="en-US"/>
              <a:t>Supplimentary iron therapy (ferrous sulfate 200 </a:t>
            </a:r>
            <a:br>
              <a:rPr lang="en-US"/>
            </a:br>
            <a:r>
              <a:rPr lang="en-US"/>
              <a:t>mg) is to be given daily for a minimum period of </a:t>
            </a:r>
            <a:br>
              <a:rPr lang="en-US"/>
            </a:br>
            <a:r>
              <a:rPr lang="en-US"/>
              <a:t>4-6 weks.</a:t>
            </a:r>
            <a:br>
              <a:rPr lang="en-US"/>
            </a:br>
            <a:r>
              <a:rPr lang="en-US"/>
              <a:t>Hypertension is to be treated until it comes to a </a:t>
            </a:r>
            <a:br>
              <a:rPr lang="en-US"/>
            </a:br>
            <a:r>
              <a:rPr lang="en-US"/>
              <a:t>normal limit.</a:t>
            </a:r>
            <a:br>
              <a:rPr lang="en-US"/>
            </a:br>
            <a:r>
              <a:rPr lang="en-US"/>
              <a:t>The physician should be consulted if </a:t>
            </a:r>
            <a:br>
              <a:rPr lang="en-US"/>
            </a:br>
            <a:r>
              <a:rPr lang="en-US"/>
              <a:t>proteinuria persists.</a:t>
            </a:r>
            <a:endParaRPr lang="ar-AE"/>
          </a:p>
        </p:txBody>
      </p:sp>
    </p:spTree>
    <p:extLst>
      <p:ext uri="{BB962C8B-B14F-4D97-AF65-F5344CB8AC3E}">
        <p14:creationId xmlns:p14="http://schemas.microsoft.com/office/powerpoint/2010/main" val="1857892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39312" y="180237"/>
            <a:ext cx="8817460" cy="6496797"/>
            <a:chOff x="335018" y="152770"/>
            <a:chExt cx="9723699" cy="5506704"/>
          </a:xfrm>
        </p:grpSpPr>
        <p:sp>
          <p:nvSpPr>
            <p:cNvPr id="4" name="object 4"/>
            <p:cNvSpPr/>
            <p:nvPr/>
          </p:nvSpPr>
          <p:spPr>
            <a:xfrm>
              <a:off x="3300412" y="898244"/>
              <a:ext cx="6758305" cy="4761230"/>
            </a:xfrm>
            <a:custGeom>
              <a:avLst/>
              <a:gdLst/>
              <a:ahLst/>
              <a:cxnLst/>
              <a:rect l="l" t="t" r="r" b="b"/>
              <a:pathLst>
                <a:path w="6758305" h="4761230">
                  <a:moveTo>
                    <a:pt x="4066840" y="0"/>
                  </a:moveTo>
                  <a:lnTo>
                    <a:pt x="4018430" y="280"/>
                  </a:lnTo>
                  <a:lnTo>
                    <a:pt x="3970154" y="1119"/>
                  </a:lnTo>
                  <a:lnTo>
                    <a:pt x="3922017" y="2514"/>
                  </a:lnTo>
                  <a:lnTo>
                    <a:pt x="3874021" y="4461"/>
                  </a:lnTo>
                  <a:lnTo>
                    <a:pt x="3826170" y="6958"/>
                  </a:lnTo>
                  <a:lnTo>
                    <a:pt x="3778467" y="10001"/>
                  </a:lnTo>
                  <a:lnTo>
                    <a:pt x="3730914" y="13587"/>
                  </a:lnTo>
                  <a:lnTo>
                    <a:pt x="3683516" y="17714"/>
                  </a:lnTo>
                  <a:lnTo>
                    <a:pt x="3636274" y="22377"/>
                  </a:lnTo>
                  <a:lnTo>
                    <a:pt x="3589192" y="27575"/>
                  </a:lnTo>
                  <a:lnTo>
                    <a:pt x="3542274" y="33303"/>
                  </a:lnTo>
                  <a:lnTo>
                    <a:pt x="3495522" y="39559"/>
                  </a:lnTo>
                  <a:lnTo>
                    <a:pt x="3448940" y="46340"/>
                  </a:lnTo>
                  <a:lnTo>
                    <a:pt x="3402530" y="53642"/>
                  </a:lnTo>
                  <a:lnTo>
                    <a:pt x="3356296" y="61463"/>
                  </a:lnTo>
                  <a:lnTo>
                    <a:pt x="3310241" y="69799"/>
                  </a:lnTo>
                  <a:lnTo>
                    <a:pt x="3264368" y="78648"/>
                  </a:lnTo>
                  <a:lnTo>
                    <a:pt x="3218680" y="88005"/>
                  </a:lnTo>
                  <a:lnTo>
                    <a:pt x="3173180" y="97869"/>
                  </a:lnTo>
                  <a:lnTo>
                    <a:pt x="3127872" y="108236"/>
                  </a:lnTo>
                  <a:lnTo>
                    <a:pt x="3082758" y="119102"/>
                  </a:lnTo>
                  <a:lnTo>
                    <a:pt x="3037841" y="130466"/>
                  </a:lnTo>
                  <a:lnTo>
                    <a:pt x="2993126" y="142323"/>
                  </a:lnTo>
                  <a:lnTo>
                    <a:pt x="2948614" y="154670"/>
                  </a:lnTo>
                  <a:lnTo>
                    <a:pt x="2904308" y="167505"/>
                  </a:lnTo>
                  <a:lnTo>
                    <a:pt x="2860213" y="180825"/>
                  </a:lnTo>
                  <a:lnTo>
                    <a:pt x="2816332" y="194625"/>
                  </a:lnTo>
                  <a:lnTo>
                    <a:pt x="2772666" y="208904"/>
                  </a:lnTo>
                  <a:lnTo>
                    <a:pt x="2729220" y="223658"/>
                  </a:lnTo>
                  <a:lnTo>
                    <a:pt x="2685996" y="238884"/>
                  </a:lnTo>
                  <a:lnTo>
                    <a:pt x="2642998" y="254579"/>
                  </a:lnTo>
                  <a:lnTo>
                    <a:pt x="2600228" y="270740"/>
                  </a:lnTo>
                  <a:lnTo>
                    <a:pt x="2557691" y="287363"/>
                  </a:lnTo>
                  <a:lnTo>
                    <a:pt x="2515388" y="304446"/>
                  </a:lnTo>
                  <a:lnTo>
                    <a:pt x="2473324" y="321985"/>
                  </a:lnTo>
                  <a:lnTo>
                    <a:pt x="2431501" y="339978"/>
                  </a:lnTo>
                  <a:lnTo>
                    <a:pt x="2389922" y="358421"/>
                  </a:lnTo>
                  <a:lnTo>
                    <a:pt x="2348590" y="377312"/>
                  </a:lnTo>
                  <a:lnTo>
                    <a:pt x="2307509" y="396646"/>
                  </a:lnTo>
                  <a:lnTo>
                    <a:pt x="2266682" y="416422"/>
                  </a:lnTo>
                  <a:lnTo>
                    <a:pt x="2226112" y="436635"/>
                  </a:lnTo>
                  <a:lnTo>
                    <a:pt x="2185801" y="457283"/>
                  </a:lnTo>
                  <a:lnTo>
                    <a:pt x="2145754" y="478363"/>
                  </a:lnTo>
                  <a:lnTo>
                    <a:pt x="2105972" y="499872"/>
                  </a:lnTo>
                  <a:lnTo>
                    <a:pt x="2066460" y="521806"/>
                  </a:lnTo>
                  <a:lnTo>
                    <a:pt x="2027221" y="544162"/>
                  </a:lnTo>
                  <a:lnTo>
                    <a:pt x="1988256" y="566938"/>
                  </a:lnTo>
                  <a:lnTo>
                    <a:pt x="1949571" y="590130"/>
                  </a:lnTo>
                  <a:lnTo>
                    <a:pt x="1911167" y="613735"/>
                  </a:lnTo>
                  <a:lnTo>
                    <a:pt x="1873048" y="637751"/>
                  </a:lnTo>
                  <a:lnTo>
                    <a:pt x="1835217" y="662173"/>
                  </a:lnTo>
                  <a:lnTo>
                    <a:pt x="1797677" y="686999"/>
                  </a:lnTo>
                  <a:lnTo>
                    <a:pt x="1760431" y="712225"/>
                  </a:lnTo>
                  <a:lnTo>
                    <a:pt x="1723483" y="737850"/>
                  </a:lnTo>
                  <a:lnTo>
                    <a:pt x="1686835" y="763869"/>
                  </a:lnTo>
                  <a:lnTo>
                    <a:pt x="1650490" y="790279"/>
                  </a:lnTo>
                  <a:lnTo>
                    <a:pt x="1614453" y="817078"/>
                  </a:lnTo>
                  <a:lnTo>
                    <a:pt x="1578725" y="844262"/>
                  </a:lnTo>
                  <a:lnTo>
                    <a:pt x="1543310" y="871828"/>
                  </a:lnTo>
                  <a:lnTo>
                    <a:pt x="1508211" y="899773"/>
                  </a:lnTo>
                  <a:lnTo>
                    <a:pt x="1473431" y="928094"/>
                  </a:lnTo>
                  <a:lnTo>
                    <a:pt x="1438973" y="956788"/>
                  </a:lnTo>
                  <a:lnTo>
                    <a:pt x="1404841" y="985851"/>
                  </a:lnTo>
                  <a:lnTo>
                    <a:pt x="1371037" y="1015282"/>
                  </a:lnTo>
                  <a:lnTo>
                    <a:pt x="1337565" y="1045076"/>
                  </a:lnTo>
                  <a:lnTo>
                    <a:pt x="1304428" y="1075230"/>
                  </a:lnTo>
                  <a:lnTo>
                    <a:pt x="1271628" y="1105742"/>
                  </a:lnTo>
                  <a:lnTo>
                    <a:pt x="1239169" y="1136608"/>
                  </a:lnTo>
                  <a:lnTo>
                    <a:pt x="1207055" y="1167825"/>
                  </a:lnTo>
                  <a:lnTo>
                    <a:pt x="1175288" y="1199390"/>
                  </a:lnTo>
                  <a:lnTo>
                    <a:pt x="1143870" y="1231300"/>
                  </a:lnTo>
                  <a:lnTo>
                    <a:pt x="1112807" y="1263552"/>
                  </a:lnTo>
                  <a:lnTo>
                    <a:pt x="1082100" y="1296143"/>
                  </a:lnTo>
                  <a:lnTo>
                    <a:pt x="1051753" y="1329070"/>
                  </a:lnTo>
                  <a:lnTo>
                    <a:pt x="1021768" y="1362329"/>
                  </a:lnTo>
                  <a:lnTo>
                    <a:pt x="992149" y="1395918"/>
                  </a:lnTo>
                  <a:lnTo>
                    <a:pt x="962900" y="1429832"/>
                  </a:lnTo>
                  <a:lnTo>
                    <a:pt x="934022" y="1464071"/>
                  </a:lnTo>
                  <a:lnTo>
                    <a:pt x="905520" y="1498629"/>
                  </a:lnTo>
                  <a:lnTo>
                    <a:pt x="877396" y="1533505"/>
                  </a:lnTo>
                  <a:lnTo>
                    <a:pt x="849654" y="1568694"/>
                  </a:lnTo>
                  <a:lnTo>
                    <a:pt x="822296" y="1604195"/>
                  </a:lnTo>
                  <a:lnTo>
                    <a:pt x="795326" y="1640003"/>
                  </a:lnTo>
                  <a:lnTo>
                    <a:pt x="768746" y="1676116"/>
                  </a:lnTo>
                  <a:lnTo>
                    <a:pt x="742561" y="1712530"/>
                  </a:lnTo>
                  <a:lnTo>
                    <a:pt x="716773" y="1749243"/>
                  </a:lnTo>
                  <a:lnTo>
                    <a:pt x="691385" y="1786252"/>
                  </a:lnTo>
                  <a:lnTo>
                    <a:pt x="666400" y="1823552"/>
                  </a:lnTo>
                  <a:lnTo>
                    <a:pt x="641822" y="1861142"/>
                  </a:lnTo>
                  <a:lnTo>
                    <a:pt x="617653" y="1899018"/>
                  </a:lnTo>
                  <a:lnTo>
                    <a:pt x="593897" y="1937177"/>
                  </a:lnTo>
                  <a:lnTo>
                    <a:pt x="570557" y="1975616"/>
                  </a:lnTo>
                  <a:lnTo>
                    <a:pt x="547636" y="2014332"/>
                  </a:lnTo>
                  <a:lnTo>
                    <a:pt x="525136" y="2053322"/>
                  </a:lnTo>
                  <a:lnTo>
                    <a:pt x="503062" y="2092582"/>
                  </a:lnTo>
                  <a:lnTo>
                    <a:pt x="481416" y="2132109"/>
                  </a:lnTo>
                  <a:lnTo>
                    <a:pt x="460202" y="2171901"/>
                  </a:lnTo>
                  <a:lnTo>
                    <a:pt x="439421" y="2211955"/>
                  </a:lnTo>
                  <a:lnTo>
                    <a:pt x="419079" y="2252266"/>
                  </a:lnTo>
                  <a:lnTo>
                    <a:pt x="399177" y="2292833"/>
                  </a:lnTo>
                  <a:lnTo>
                    <a:pt x="379719" y="2333652"/>
                  </a:lnTo>
                  <a:lnTo>
                    <a:pt x="360708" y="2374719"/>
                  </a:lnTo>
                  <a:lnTo>
                    <a:pt x="342147" y="2416033"/>
                  </a:lnTo>
                  <a:lnTo>
                    <a:pt x="324040" y="2457589"/>
                  </a:lnTo>
                  <a:lnTo>
                    <a:pt x="306388" y="2499385"/>
                  </a:lnTo>
                  <a:lnTo>
                    <a:pt x="289196" y="2541418"/>
                  </a:lnTo>
                  <a:lnTo>
                    <a:pt x="272467" y="2583683"/>
                  </a:lnTo>
                  <a:lnTo>
                    <a:pt x="256203" y="2626180"/>
                  </a:lnTo>
                  <a:lnTo>
                    <a:pt x="240408" y="2668903"/>
                  </a:lnTo>
                  <a:lnTo>
                    <a:pt x="225085" y="2711851"/>
                  </a:lnTo>
                  <a:lnTo>
                    <a:pt x="210236" y="2755019"/>
                  </a:lnTo>
                  <a:lnTo>
                    <a:pt x="195866" y="2798406"/>
                  </a:lnTo>
                  <a:lnTo>
                    <a:pt x="181978" y="2842007"/>
                  </a:lnTo>
                  <a:lnTo>
                    <a:pt x="168573" y="2885821"/>
                  </a:lnTo>
                  <a:lnTo>
                    <a:pt x="155656" y="2929842"/>
                  </a:lnTo>
                  <a:lnTo>
                    <a:pt x="143230" y="2974070"/>
                  </a:lnTo>
                  <a:lnTo>
                    <a:pt x="131297" y="3018500"/>
                  </a:lnTo>
                  <a:lnTo>
                    <a:pt x="119862" y="3063129"/>
                  </a:lnTo>
                  <a:lnTo>
                    <a:pt x="108926" y="3107955"/>
                  </a:lnTo>
                  <a:lnTo>
                    <a:pt x="98493" y="3152973"/>
                  </a:lnTo>
                  <a:lnTo>
                    <a:pt x="88567" y="3198182"/>
                  </a:lnTo>
                  <a:lnTo>
                    <a:pt x="79149" y="3243578"/>
                  </a:lnTo>
                  <a:lnTo>
                    <a:pt x="70244" y="3289157"/>
                  </a:lnTo>
                  <a:lnTo>
                    <a:pt x="61855" y="3334918"/>
                  </a:lnTo>
                  <a:lnTo>
                    <a:pt x="53984" y="3380856"/>
                  </a:lnTo>
                  <a:lnTo>
                    <a:pt x="46636" y="3426968"/>
                  </a:lnTo>
                  <a:lnTo>
                    <a:pt x="39812" y="3473253"/>
                  </a:lnTo>
                  <a:lnTo>
                    <a:pt x="33516" y="3519705"/>
                  </a:lnTo>
                  <a:lnTo>
                    <a:pt x="27751" y="3566323"/>
                  </a:lnTo>
                  <a:lnTo>
                    <a:pt x="22520" y="3613103"/>
                  </a:lnTo>
                  <a:lnTo>
                    <a:pt x="17827" y="3660042"/>
                  </a:lnTo>
                  <a:lnTo>
                    <a:pt x="13674" y="3707137"/>
                  </a:lnTo>
                  <a:lnTo>
                    <a:pt x="10065" y="3754385"/>
                  </a:lnTo>
                  <a:lnTo>
                    <a:pt x="7002" y="3801783"/>
                  </a:lnTo>
                  <a:lnTo>
                    <a:pt x="4490" y="3849327"/>
                  </a:lnTo>
                  <a:lnTo>
                    <a:pt x="2530" y="3897015"/>
                  </a:lnTo>
                  <a:lnTo>
                    <a:pt x="1126" y="3944843"/>
                  </a:lnTo>
                  <a:lnTo>
                    <a:pt x="282" y="3992809"/>
                  </a:lnTo>
                  <a:lnTo>
                    <a:pt x="0" y="4040910"/>
                  </a:lnTo>
                  <a:lnTo>
                    <a:pt x="332" y="4093155"/>
                  </a:lnTo>
                  <a:lnTo>
                    <a:pt x="1326" y="4145242"/>
                  </a:lnTo>
                  <a:lnTo>
                    <a:pt x="2979" y="4197168"/>
                  </a:lnTo>
                  <a:lnTo>
                    <a:pt x="5287" y="4248927"/>
                  </a:lnTo>
                  <a:lnTo>
                    <a:pt x="8246" y="4300515"/>
                  </a:lnTo>
                  <a:lnTo>
                    <a:pt x="11852" y="4351928"/>
                  </a:lnTo>
                  <a:lnTo>
                    <a:pt x="16103" y="4403160"/>
                  </a:lnTo>
                  <a:lnTo>
                    <a:pt x="20993" y="4454208"/>
                  </a:lnTo>
                  <a:lnTo>
                    <a:pt x="26521" y="4505067"/>
                  </a:lnTo>
                  <a:lnTo>
                    <a:pt x="32681" y="4555732"/>
                  </a:lnTo>
                  <a:lnTo>
                    <a:pt x="39471" y="4606199"/>
                  </a:lnTo>
                  <a:lnTo>
                    <a:pt x="46887" y="4656463"/>
                  </a:lnTo>
                  <a:lnTo>
                    <a:pt x="65483" y="4760714"/>
                  </a:lnTo>
                  <a:lnTo>
                    <a:pt x="6757987" y="4760714"/>
                  </a:lnTo>
                  <a:lnTo>
                    <a:pt x="6757987" y="1012651"/>
                  </a:lnTo>
                  <a:lnTo>
                    <a:pt x="6653735" y="922806"/>
                  </a:lnTo>
                  <a:lnTo>
                    <a:pt x="6615883" y="892141"/>
                  </a:lnTo>
                  <a:lnTo>
                    <a:pt x="6577656" y="861922"/>
                  </a:lnTo>
                  <a:lnTo>
                    <a:pt x="6539057" y="832150"/>
                  </a:lnTo>
                  <a:lnTo>
                    <a:pt x="6500091" y="802831"/>
                  </a:lnTo>
                  <a:lnTo>
                    <a:pt x="6460762" y="773969"/>
                  </a:lnTo>
                  <a:lnTo>
                    <a:pt x="6421073" y="745566"/>
                  </a:lnTo>
                  <a:lnTo>
                    <a:pt x="6381029" y="717628"/>
                  </a:lnTo>
                  <a:lnTo>
                    <a:pt x="6340634" y="690159"/>
                  </a:lnTo>
                  <a:lnTo>
                    <a:pt x="6299891" y="663161"/>
                  </a:lnTo>
                  <a:lnTo>
                    <a:pt x="6258805" y="636640"/>
                  </a:lnTo>
                  <a:lnTo>
                    <a:pt x="6217379" y="610599"/>
                  </a:lnTo>
                  <a:lnTo>
                    <a:pt x="6175618" y="585042"/>
                  </a:lnTo>
                  <a:lnTo>
                    <a:pt x="6133526" y="559973"/>
                  </a:lnTo>
                  <a:lnTo>
                    <a:pt x="6091106" y="535396"/>
                  </a:lnTo>
                  <a:lnTo>
                    <a:pt x="6048363" y="511315"/>
                  </a:lnTo>
                  <a:lnTo>
                    <a:pt x="6005300" y="487734"/>
                  </a:lnTo>
                  <a:lnTo>
                    <a:pt x="5961922" y="464657"/>
                  </a:lnTo>
                  <a:lnTo>
                    <a:pt x="5918233" y="442089"/>
                  </a:lnTo>
                  <a:lnTo>
                    <a:pt x="5874237" y="420031"/>
                  </a:lnTo>
                  <a:lnTo>
                    <a:pt x="5829937" y="398490"/>
                  </a:lnTo>
                  <a:lnTo>
                    <a:pt x="5785337" y="377469"/>
                  </a:lnTo>
                  <a:lnTo>
                    <a:pt x="5740443" y="356971"/>
                  </a:lnTo>
                  <a:lnTo>
                    <a:pt x="5695257" y="337001"/>
                  </a:lnTo>
                  <a:lnTo>
                    <a:pt x="5649783" y="317563"/>
                  </a:lnTo>
                  <a:lnTo>
                    <a:pt x="5604026" y="298660"/>
                  </a:lnTo>
                  <a:lnTo>
                    <a:pt x="5557990" y="280297"/>
                  </a:lnTo>
                  <a:lnTo>
                    <a:pt x="5511679" y="262478"/>
                  </a:lnTo>
                  <a:lnTo>
                    <a:pt x="5465096" y="245206"/>
                  </a:lnTo>
                  <a:lnTo>
                    <a:pt x="5418245" y="228486"/>
                  </a:lnTo>
                  <a:lnTo>
                    <a:pt x="5371132" y="212321"/>
                  </a:lnTo>
                  <a:lnTo>
                    <a:pt x="5323759" y="196716"/>
                  </a:lnTo>
                  <a:lnTo>
                    <a:pt x="5276130" y="181674"/>
                  </a:lnTo>
                  <a:lnTo>
                    <a:pt x="5228251" y="167199"/>
                  </a:lnTo>
                  <a:lnTo>
                    <a:pt x="5180124" y="153296"/>
                  </a:lnTo>
                  <a:lnTo>
                    <a:pt x="5131753" y="139968"/>
                  </a:lnTo>
                  <a:lnTo>
                    <a:pt x="5083143" y="127219"/>
                  </a:lnTo>
                  <a:lnTo>
                    <a:pt x="5034298" y="115054"/>
                  </a:lnTo>
                  <a:lnTo>
                    <a:pt x="4985222" y="103476"/>
                  </a:lnTo>
                  <a:lnTo>
                    <a:pt x="4935918" y="92489"/>
                  </a:lnTo>
                  <a:lnTo>
                    <a:pt x="4886390" y="82097"/>
                  </a:lnTo>
                  <a:lnTo>
                    <a:pt x="4836644" y="72304"/>
                  </a:lnTo>
                  <a:lnTo>
                    <a:pt x="4786682" y="63114"/>
                  </a:lnTo>
                  <a:lnTo>
                    <a:pt x="4736508" y="54532"/>
                  </a:lnTo>
                  <a:lnTo>
                    <a:pt x="4686128" y="46560"/>
                  </a:lnTo>
                  <a:lnTo>
                    <a:pt x="4635543" y="39203"/>
                  </a:lnTo>
                  <a:lnTo>
                    <a:pt x="4584760" y="32465"/>
                  </a:lnTo>
                  <a:lnTo>
                    <a:pt x="4533781" y="26350"/>
                  </a:lnTo>
                  <a:lnTo>
                    <a:pt x="4482611" y="20862"/>
                  </a:lnTo>
                  <a:lnTo>
                    <a:pt x="4431253" y="16005"/>
                  </a:lnTo>
                  <a:lnTo>
                    <a:pt x="4379713" y="11782"/>
                  </a:lnTo>
                  <a:lnTo>
                    <a:pt x="4327992" y="8199"/>
                  </a:lnTo>
                  <a:lnTo>
                    <a:pt x="4276097" y="5257"/>
                  </a:lnTo>
                  <a:lnTo>
                    <a:pt x="4224030" y="2963"/>
                  </a:lnTo>
                  <a:lnTo>
                    <a:pt x="4171795" y="1319"/>
                  </a:lnTo>
                  <a:lnTo>
                    <a:pt x="4119398" y="330"/>
                  </a:lnTo>
                  <a:lnTo>
                    <a:pt x="4066840" y="0"/>
                  </a:lnTo>
                  <a:close/>
                </a:path>
              </a:pathLst>
            </a:custGeom>
            <a:solidFill>
              <a:srgbClr val="4E91F0"/>
            </a:solidFill>
          </p:spPr>
          <p:txBody>
            <a:bodyPr wrap="square" lIns="0" tIns="0" rIns="0" bIns="0" rtlCol="0"/>
            <a:lstStyle/>
            <a:p>
              <a:endParaRPr sz="1632"/>
            </a:p>
          </p:txBody>
        </p:sp>
        <p:sp>
          <p:nvSpPr>
            <p:cNvPr id="5" name="object 5"/>
            <p:cNvSpPr/>
            <p:nvPr/>
          </p:nvSpPr>
          <p:spPr>
            <a:xfrm>
              <a:off x="335018" y="152770"/>
              <a:ext cx="0" cy="1318260"/>
            </a:xfrm>
            <a:custGeom>
              <a:avLst/>
              <a:gdLst/>
              <a:ahLst/>
              <a:cxnLst/>
              <a:rect l="l" t="t" r="r" b="b"/>
              <a:pathLst>
                <a:path h="1318260">
                  <a:moveTo>
                    <a:pt x="0" y="0"/>
                  </a:moveTo>
                  <a:lnTo>
                    <a:pt x="0" y="1318069"/>
                  </a:lnTo>
                </a:path>
              </a:pathLst>
            </a:custGeom>
            <a:ln w="104774">
              <a:solidFill>
                <a:srgbClr val="2CC3B4"/>
              </a:solidFill>
              <a:prstDash val="lgDash"/>
            </a:ln>
          </p:spPr>
          <p:txBody>
            <a:bodyPr wrap="square" lIns="0" tIns="0" rIns="0" bIns="0" rtlCol="0"/>
            <a:lstStyle/>
            <a:p>
              <a:endParaRPr sz="1632"/>
            </a:p>
          </p:txBody>
        </p:sp>
      </p:grpSp>
      <p:sp>
        <p:nvSpPr>
          <p:cNvPr id="7" name="object 7"/>
          <p:cNvSpPr/>
          <p:nvPr/>
        </p:nvSpPr>
        <p:spPr>
          <a:xfrm>
            <a:off x="9172663" y="1005"/>
            <a:ext cx="849332" cy="358159"/>
          </a:xfrm>
          <a:custGeom>
            <a:avLst/>
            <a:gdLst/>
            <a:ahLst/>
            <a:cxnLst/>
            <a:rect l="l" t="t" r="r" b="b"/>
            <a:pathLst>
              <a:path w="936625" h="394970">
                <a:moveTo>
                  <a:pt x="936426" y="0"/>
                </a:moveTo>
                <a:lnTo>
                  <a:pt x="0" y="0"/>
                </a:lnTo>
                <a:lnTo>
                  <a:pt x="1309" y="13882"/>
                </a:lnTo>
                <a:lnTo>
                  <a:pt x="13068" y="59551"/>
                </a:lnTo>
                <a:lnTo>
                  <a:pt x="29104" y="103337"/>
                </a:lnTo>
                <a:lnTo>
                  <a:pt x="49178" y="144999"/>
                </a:lnTo>
                <a:lnTo>
                  <a:pt x="73051" y="184298"/>
                </a:lnTo>
                <a:lnTo>
                  <a:pt x="100486" y="220992"/>
                </a:lnTo>
                <a:lnTo>
                  <a:pt x="131243" y="254843"/>
                </a:lnTo>
                <a:lnTo>
                  <a:pt x="165086" y="285610"/>
                </a:lnTo>
                <a:lnTo>
                  <a:pt x="201775" y="313054"/>
                </a:lnTo>
                <a:lnTo>
                  <a:pt x="241072" y="336933"/>
                </a:lnTo>
                <a:lnTo>
                  <a:pt x="282739" y="357009"/>
                </a:lnTo>
                <a:lnTo>
                  <a:pt x="326538" y="373042"/>
                </a:lnTo>
                <a:lnTo>
                  <a:pt x="372231" y="384791"/>
                </a:lnTo>
                <a:lnTo>
                  <a:pt x="419579" y="392016"/>
                </a:lnTo>
                <a:lnTo>
                  <a:pt x="468344" y="394478"/>
                </a:lnTo>
                <a:lnTo>
                  <a:pt x="517056" y="392016"/>
                </a:lnTo>
                <a:lnTo>
                  <a:pt x="564360" y="384791"/>
                </a:lnTo>
                <a:lnTo>
                  <a:pt x="610014" y="373042"/>
                </a:lnTo>
                <a:lnTo>
                  <a:pt x="653782" y="357009"/>
                </a:lnTo>
                <a:lnTo>
                  <a:pt x="695423" y="336933"/>
                </a:lnTo>
                <a:lnTo>
                  <a:pt x="734700" y="313054"/>
                </a:lnTo>
                <a:lnTo>
                  <a:pt x="771373" y="285610"/>
                </a:lnTo>
                <a:lnTo>
                  <a:pt x="805203" y="254843"/>
                </a:lnTo>
                <a:lnTo>
                  <a:pt x="835952" y="220992"/>
                </a:lnTo>
                <a:lnTo>
                  <a:pt x="863381" y="184298"/>
                </a:lnTo>
                <a:lnTo>
                  <a:pt x="887251" y="144999"/>
                </a:lnTo>
                <a:lnTo>
                  <a:pt x="907322" y="103337"/>
                </a:lnTo>
                <a:lnTo>
                  <a:pt x="923357" y="59551"/>
                </a:lnTo>
                <a:lnTo>
                  <a:pt x="935117" y="13882"/>
                </a:lnTo>
                <a:lnTo>
                  <a:pt x="936426" y="0"/>
                </a:lnTo>
                <a:close/>
              </a:path>
            </a:pathLst>
          </a:custGeom>
          <a:solidFill>
            <a:srgbClr val="2CC3B4"/>
          </a:solidFill>
        </p:spPr>
        <p:txBody>
          <a:bodyPr wrap="square" lIns="0" tIns="0" rIns="0" bIns="0" rtlCol="0"/>
          <a:lstStyle/>
          <a:p>
            <a:endParaRPr sz="1632"/>
          </a:p>
        </p:txBody>
      </p:sp>
      <p:sp>
        <p:nvSpPr>
          <p:cNvPr id="9" name="object 9"/>
          <p:cNvSpPr/>
          <p:nvPr/>
        </p:nvSpPr>
        <p:spPr>
          <a:xfrm>
            <a:off x="1535280" y="2207852"/>
            <a:ext cx="887911" cy="1325535"/>
          </a:xfrm>
          <a:custGeom>
            <a:avLst/>
            <a:gdLst/>
            <a:ahLst/>
            <a:cxnLst/>
            <a:rect l="l" t="t" r="r" b="b"/>
            <a:pathLst>
              <a:path w="979169" h="1461770">
                <a:moveTo>
                  <a:pt x="927782" y="0"/>
                </a:moveTo>
                <a:lnTo>
                  <a:pt x="0" y="0"/>
                </a:lnTo>
                <a:lnTo>
                  <a:pt x="0" y="102154"/>
                </a:lnTo>
                <a:lnTo>
                  <a:pt x="876704" y="102154"/>
                </a:lnTo>
                <a:lnTo>
                  <a:pt x="876704" y="1359454"/>
                </a:lnTo>
                <a:lnTo>
                  <a:pt x="0" y="1359454"/>
                </a:lnTo>
                <a:lnTo>
                  <a:pt x="0" y="1461611"/>
                </a:lnTo>
                <a:lnTo>
                  <a:pt x="927782" y="1461611"/>
                </a:lnTo>
                <a:lnTo>
                  <a:pt x="947698" y="1457608"/>
                </a:lnTo>
                <a:lnTo>
                  <a:pt x="963929" y="1446680"/>
                </a:lnTo>
                <a:lnTo>
                  <a:pt x="974857" y="1430448"/>
                </a:lnTo>
                <a:lnTo>
                  <a:pt x="978860" y="1410533"/>
                </a:lnTo>
                <a:lnTo>
                  <a:pt x="978860" y="51078"/>
                </a:lnTo>
                <a:lnTo>
                  <a:pt x="974857" y="31162"/>
                </a:lnTo>
                <a:lnTo>
                  <a:pt x="963929" y="14930"/>
                </a:lnTo>
                <a:lnTo>
                  <a:pt x="947698" y="4002"/>
                </a:lnTo>
                <a:lnTo>
                  <a:pt x="927782" y="0"/>
                </a:lnTo>
                <a:close/>
              </a:path>
            </a:pathLst>
          </a:custGeom>
          <a:solidFill>
            <a:srgbClr val="FF9514"/>
          </a:solidFill>
        </p:spPr>
        <p:txBody>
          <a:bodyPr wrap="square" lIns="0" tIns="0" rIns="0" bIns="0" rtlCol="0"/>
          <a:lstStyle/>
          <a:p>
            <a:endParaRPr sz="1632"/>
          </a:p>
        </p:txBody>
      </p:sp>
      <p:sp>
        <p:nvSpPr>
          <p:cNvPr id="10" name="object 10"/>
          <p:cNvSpPr/>
          <p:nvPr/>
        </p:nvSpPr>
        <p:spPr>
          <a:xfrm>
            <a:off x="2687038" y="3146077"/>
            <a:ext cx="1527647" cy="1527647"/>
          </a:xfrm>
          <a:custGeom>
            <a:avLst/>
            <a:gdLst/>
            <a:ahLst/>
            <a:cxnLst/>
            <a:rect l="l" t="t" r="r" b="b"/>
            <a:pathLst>
              <a:path w="1684655" h="1684654">
                <a:moveTo>
                  <a:pt x="0" y="1684258"/>
                </a:moveTo>
                <a:lnTo>
                  <a:pt x="669" y="1636304"/>
                </a:lnTo>
                <a:lnTo>
                  <a:pt x="2666" y="1588683"/>
                </a:lnTo>
                <a:lnTo>
                  <a:pt x="5972" y="1541411"/>
                </a:lnTo>
                <a:lnTo>
                  <a:pt x="10569" y="1494507"/>
                </a:lnTo>
                <a:lnTo>
                  <a:pt x="16441" y="1447988"/>
                </a:lnTo>
                <a:lnTo>
                  <a:pt x="23569" y="1401871"/>
                </a:lnTo>
                <a:lnTo>
                  <a:pt x="31935" y="1356176"/>
                </a:lnTo>
                <a:lnTo>
                  <a:pt x="41521" y="1310919"/>
                </a:lnTo>
                <a:lnTo>
                  <a:pt x="52310" y="1266119"/>
                </a:lnTo>
                <a:lnTo>
                  <a:pt x="64285" y="1221793"/>
                </a:lnTo>
                <a:lnTo>
                  <a:pt x="77426" y="1177958"/>
                </a:lnTo>
                <a:lnTo>
                  <a:pt x="91717" y="1134633"/>
                </a:lnTo>
                <a:lnTo>
                  <a:pt x="107140" y="1091836"/>
                </a:lnTo>
                <a:lnTo>
                  <a:pt x="123676" y="1049583"/>
                </a:lnTo>
                <a:lnTo>
                  <a:pt x="141309" y="1007894"/>
                </a:lnTo>
                <a:lnTo>
                  <a:pt x="160020" y="966786"/>
                </a:lnTo>
                <a:lnTo>
                  <a:pt x="179791" y="926275"/>
                </a:lnTo>
                <a:lnTo>
                  <a:pt x="200606" y="886382"/>
                </a:lnTo>
                <a:lnTo>
                  <a:pt x="222445" y="847122"/>
                </a:lnTo>
                <a:lnTo>
                  <a:pt x="245292" y="808514"/>
                </a:lnTo>
                <a:lnTo>
                  <a:pt x="269128" y="770576"/>
                </a:lnTo>
                <a:lnTo>
                  <a:pt x="293936" y="733324"/>
                </a:lnTo>
                <a:lnTo>
                  <a:pt x="319698" y="696779"/>
                </a:lnTo>
                <a:lnTo>
                  <a:pt x="346396" y="660956"/>
                </a:lnTo>
                <a:lnTo>
                  <a:pt x="374012" y="625873"/>
                </a:lnTo>
                <a:lnTo>
                  <a:pt x="402529" y="591549"/>
                </a:lnTo>
                <a:lnTo>
                  <a:pt x="431929" y="558002"/>
                </a:lnTo>
                <a:lnTo>
                  <a:pt x="462194" y="525248"/>
                </a:lnTo>
                <a:lnTo>
                  <a:pt x="493306" y="493306"/>
                </a:lnTo>
                <a:lnTo>
                  <a:pt x="525248" y="462194"/>
                </a:lnTo>
                <a:lnTo>
                  <a:pt x="558002" y="431929"/>
                </a:lnTo>
                <a:lnTo>
                  <a:pt x="591549" y="402529"/>
                </a:lnTo>
                <a:lnTo>
                  <a:pt x="625873" y="374012"/>
                </a:lnTo>
                <a:lnTo>
                  <a:pt x="660956" y="346396"/>
                </a:lnTo>
                <a:lnTo>
                  <a:pt x="696779" y="319698"/>
                </a:lnTo>
                <a:lnTo>
                  <a:pt x="733324" y="293936"/>
                </a:lnTo>
                <a:lnTo>
                  <a:pt x="770576" y="269128"/>
                </a:lnTo>
                <a:lnTo>
                  <a:pt x="808514" y="245292"/>
                </a:lnTo>
                <a:lnTo>
                  <a:pt x="847122" y="222445"/>
                </a:lnTo>
                <a:lnTo>
                  <a:pt x="886382" y="200606"/>
                </a:lnTo>
                <a:lnTo>
                  <a:pt x="926275" y="179791"/>
                </a:lnTo>
                <a:lnTo>
                  <a:pt x="966786" y="160020"/>
                </a:lnTo>
                <a:lnTo>
                  <a:pt x="1007894" y="141309"/>
                </a:lnTo>
                <a:lnTo>
                  <a:pt x="1049583" y="123676"/>
                </a:lnTo>
                <a:lnTo>
                  <a:pt x="1091836" y="107140"/>
                </a:lnTo>
                <a:lnTo>
                  <a:pt x="1134633" y="91717"/>
                </a:lnTo>
                <a:lnTo>
                  <a:pt x="1177958" y="77426"/>
                </a:lnTo>
                <a:lnTo>
                  <a:pt x="1221793" y="64285"/>
                </a:lnTo>
                <a:lnTo>
                  <a:pt x="1266119" y="52310"/>
                </a:lnTo>
                <a:lnTo>
                  <a:pt x="1310919" y="41521"/>
                </a:lnTo>
                <a:lnTo>
                  <a:pt x="1356176" y="31935"/>
                </a:lnTo>
                <a:lnTo>
                  <a:pt x="1401871" y="23569"/>
                </a:lnTo>
                <a:lnTo>
                  <a:pt x="1447988" y="16441"/>
                </a:lnTo>
                <a:lnTo>
                  <a:pt x="1494507" y="10569"/>
                </a:lnTo>
                <a:lnTo>
                  <a:pt x="1541411" y="5972"/>
                </a:lnTo>
                <a:lnTo>
                  <a:pt x="1588683" y="2666"/>
                </a:lnTo>
                <a:lnTo>
                  <a:pt x="1636304" y="669"/>
                </a:lnTo>
                <a:lnTo>
                  <a:pt x="1684258" y="0"/>
                </a:lnTo>
              </a:path>
            </a:pathLst>
          </a:custGeom>
          <a:ln w="104774">
            <a:solidFill>
              <a:srgbClr val="2CC3B4"/>
            </a:solidFill>
            <a:prstDash val="lgDash"/>
          </a:ln>
        </p:spPr>
        <p:txBody>
          <a:bodyPr wrap="square" lIns="0" tIns="0" rIns="0" bIns="0" rtlCol="0"/>
          <a:lstStyle/>
          <a:p>
            <a:endParaRPr sz="1632"/>
          </a:p>
        </p:txBody>
      </p:sp>
      <p:sp>
        <p:nvSpPr>
          <p:cNvPr id="11" name="object 11"/>
          <p:cNvSpPr txBox="1">
            <a:spLocks noGrp="1"/>
          </p:cNvSpPr>
          <p:nvPr>
            <p:ph type="title"/>
          </p:nvPr>
        </p:nvSpPr>
        <p:spPr>
          <a:xfrm>
            <a:off x="2687038" y="1217855"/>
            <a:ext cx="7332820" cy="771577"/>
          </a:xfrm>
          <a:prstGeom prst="rect">
            <a:avLst/>
          </a:prstGeom>
        </p:spPr>
        <p:txBody>
          <a:bodyPr vert="horz" wrap="square" lIns="0" tIns="10941" rIns="0" bIns="0" rtlCol="0" anchor="ctr">
            <a:spAutoFit/>
          </a:bodyPr>
          <a:lstStyle/>
          <a:p>
            <a:pPr marL="11516">
              <a:lnSpc>
                <a:spcPct val="100000"/>
              </a:lnSpc>
              <a:spcBef>
                <a:spcPts val="86"/>
              </a:spcBef>
            </a:pPr>
            <a:r>
              <a:rPr lang="en-US" sz="4942" spc="-14" dirty="0">
                <a:solidFill>
                  <a:schemeClr val="tx1">
                    <a:lumMod val="95000"/>
                    <a:lumOff val="5000"/>
                  </a:schemeClr>
                </a:solidFill>
              </a:rPr>
              <a:t>postpartum</a:t>
            </a:r>
            <a:r>
              <a:rPr sz="4942" spc="-18" dirty="0">
                <a:solidFill>
                  <a:schemeClr val="tx1">
                    <a:lumMod val="95000"/>
                    <a:lumOff val="5000"/>
                  </a:schemeClr>
                </a:solidFill>
              </a:rPr>
              <a:t> </a:t>
            </a:r>
            <a:r>
              <a:rPr sz="4942" spc="-14" dirty="0">
                <a:solidFill>
                  <a:schemeClr val="tx1">
                    <a:lumMod val="95000"/>
                    <a:lumOff val="5000"/>
                  </a:schemeClr>
                </a:solidFill>
              </a:rPr>
              <a:t>complication</a:t>
            </a:r>
            <a:r>
              <a:rPr lang="en-US" sz="4942" spc="-14" dirty="0">
                <a:solidFill>
                  <a:schemeClr val="tx1">
                    <a:lumMod val="95000"/>
                    <a:lumOff val="5000"/>
                  </a:schemeClr>
                </a:solidFill>
              </a:rPr>
              <a:t>s</a:t>
            </a:r>
            <a:endParaRPr sz="4942" dirty="0">
              <a:solidFill>
                <a:schemeClr val="tx1">
                  <a:lumMod val="95000"/>
                  <a:lumOff val="5000"/>
                </a:schemeClr>
              </a:solidFill>
            </a:endParaRPr>
          </a:p>
        </p:txBody>
      </p:sp>
      <p:sp>
        <p:nvSpPr>
          <p:cNvPr id="12" name="object 12"/>
          <p:cNvSpPr txBox="1"/>
          <p:nvPr/>
        </p:nvSpPr>
        <p:spPr>
          <a:xfrm>
            <a:off x="3507098" y="3155791"/>
            <a:ext cx="5820951" cy="628345"/>
          </a:xfrm>
          <a:prstGeom prst="rect">
            <a:avLst/>
          </a:prstGeom>
        </p:spPr>
        <p:txBody>
          <a:bodyPr vert="horz" wrap="square" lIns="0" tIns="12668" rIns="0" bIns="0" rtlCol="0">
            <a:spAutoFit/>
          </a:bodyPr>
          <a:lstStyle/>
          <a:p>
            <a:pPr marR="4607" algn="r">
              <a:lnSpc>
                <a:spcPts val="2385"/>
              </a:lnSpc>
              <a:spcBef>
                <a:spcPts val="100"/>
              </a:spcBef>
            </a:pPr>
            <a:r>
              <a:rPr lang="en-US" sz="2086" dirty="0">
                <a:solidFill>
                  <a:srgbClr val="FF0000"/>
                </a:solidFill>
                <a:latin typeface="Microsoft Sans Serif"/>
                <a:cs typeface="Microsoft Sans Serif"/>
              </a:rPr>
              <a:t>-life </a:t>
            </a:r>
            <a:r>
              <a:rPr sz="2086" dirty="0">
                <a:solidFill>
                  <a:srgbClr val="FF0000"/>
                </a:solidFill>
                <a:latin typeface="Microsoft Sans Serif"/>
                <a:cs typeface="Microsoft Sans Serif"/>
              </a:rPr>
              <a:t>threatening</a:t>
            </a:r>
            <a:r>
              <a:rPr sz="2086" spc="18" dirty="0">
                <a:solidFill>
                  <a:srgbClr val="FF0000"/>
                </a:solidFill>
                <a:latin typeface="Microsoft Sans Serif"/>
                <a:cs typeface="Microsoft Sans Serif"/>
              </a:rPr>
              <a:t> </a:t>
            </a:r>
            <a:r>
              <a:rPr sz="2086" dirty="0">
                <a:solidFill>
                  <a:srgbClr val="FF0000"/>
                </a:solidFill>
                <a:latin typeface="Microsoft Sans Serif"/>
                <a:cs typeface="Microsoft Sans Serif"/>
              </a:rPr>
              <a:t>disorders</a:t>
            </a:r>
            <a:r>
              <a:rPr sz="2086" spc="18" dirty="0">
                <a:solidFill>
                  <a:srgbClr val="FF0000"/>
                </a:solidFill>
                <a:latin typeface="Microsoft Sans Serif"/>
                <a:cs typeface="Microsoft Sans Serif"/>
              </a:rPr>
              <a:t> </a:t>
            </a:r>
            <a:r>
              <a:rPr sz="2086" dirty="0">
                <a:solidFill>
                  <a:srgbClr val="FF0000"/>
                </a:solidFill>
                <a:latin typeface="Microsoft Sans Serif"/>
                <a:cs typeface="Microsoft Sans Serif"/>
              </a:rPr>
              <a:t>and</a:t>
            </a:r>
            <a:r>
              <a:rPr sz="2086" spc="23" dirty="0">
                <a:solidFill>
                  <a:srgbClr val="FF0000"/>
                </a:solidFill>
                <a:latin typeface="Microsoft Sans Serif"/>
                <a:cs typeface="Microsoft Sans Serif"/>
              </a:rPr>
              <a:t> </a:t>
            </a:r>
            <a:r>
              <a:rPr sz="2086" spc="-5" dirty="0">
                <a:solidFill>
                  <a:srgbClr val="FF0000"/>
                </a:solidFill>
                <a:latin typeface="Microsoft Sans Serif"/>
                <a:cs typeface="Microsoft Sans Serif"/>
              </a:rPr>
              <a:t>complications</a:t>
            </a:r>
            <a:endParaRPr sz="2086" dirty="0">
              <a:solidFill>
                <a:srgbClr val="FF0000"/>
              </a:solidFill>
              <a:latin typeface="Microsoft Sans Serif"/>
              <a:cs typeface="Microsoft Sans Serif"/>
            </a:endParaRPr>
          </a:p>
          <a:p>
            <a:pPr marR="4607" algn="r">
              <a:lnSpc>
                <a:spcPts val="2385"/>
              </a:lnSpc>
            </a:pPr>
            <a:r>
              <a:rPr sz="2086" dirty="0">
                <a:solidFill>
                  <a:srgbClr val="FF0000"/>
                </a:solidFill>
                <a:latin typeface="Microsoft Sans Serif"/>
                <a:cs typeface="Microsoft Sans Serif"/>
              </a:rPr>
              <a:t>-Non-life-threatening</a:t>
            </a:r>
            <a:r>
              <a:rPr sz="2086" spc="14" dirty="0">
                <a:solidFill>
                  <a:srgbClr val="FF0000"/>
                </a:solidFill>
                <a:latin typeface="Microsoft Sans Serif"/>
                <a:cs typeface="Microsoft Sans Serif"/>
              </a:rPr>
              <a:t> </a:t>
            </a:r>
            <a:r>
              <a:rPr sz="2086" dirty="0">
                <a:solidFill>
                  <a:srgbClr val="FF0000"/>
                </a:solidFill>
                <a:latin typeface="Microsoft Sans Serif"/>
                <a:cs typeface="Microsoft Sans Serif"/>
              </a:rPr>
              <a:t>disorders</a:t>
            </a:r>
            <a:r>
              <a:rPr sz="2086" spc="18" dirty="0">
                <a:solidFill>
                  <a:srgbClr val="FF0000"/>
                </a:solidFill>
                <a:latin typeface="Microsoft Sans Serif"/>
                <a:cs typeface="Microsoft Sans Serif"/>
              </a:rPr>
              <a:t> </a:t>
            </a:r>
            <a:r>
              <a:rPr sz="2086" dirty="0">
                <a:solidFill>
                  <a:srgbClr val="FF0000"/>
                </a:solidFill>
                <a:latin typeface="Microsoft Sans Serif"/>
                <a:cs typeface="Microsoft Sans Serif"/>
              </a:rPr>
              <a:t>and</a:t>
            </a:r>
            <a:r>
              <a:rPr sz="2086" spc="14" dirty="0">
                <a:solidFill>
                  <a:srgbClr val="FF0000"/>
                </a:solidFill>
                <a:latin typeface="Microsoft Sans Serif"/>
                <a:cs typeface="Microsoft Sans Serif"/>
              </a:rPr>
              <a:t> </a:t>
            </a:r>
            <a:r>
              <a:rPr sz="2086" spc="-5" dirty="0">
                <a:solidFill>
                  <a:srgbClr val="FF0000"/>
                </a:solidFill>
                <a:latin typeface="Microsoft Sans Serif"/>
                <a:cs typeface="Microsoft Sans Serif"/>
              </a:rPr>
              <a:t>complications</a:t>
            </a:r>
            <a:endParaRPr sz="2086" dirty="0">
              <a:solidFill>
                <a:srgbClr val="FF0000"/>
              </a:solidFill>
              <a:latin typeface="Microsoft Sans Serif"/>
              <a:cs typeface="Microsoft Sans Serif"/>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4732" y="421130"/>
            <a:ext cx="9535557" cy="1021952"/>
          </a:xfrm>
          <a:prstGeom prst="rect">
            <a:avLst/>
          </a:prstGeom>
        </p:spPr>
        <p:txBody>
          <a:bodyPr vert="horz" wrap="square" lIns="0" tIns="68522" rIns="0" bIns="0" rtlCol="0" anchor="ctr">
            <a:spAutoFit/>
          </a:bodyPr>
          <a:lstStyle/>
          <a:p>
            <a:pPr marL="11516" marR="4607">
              <a:lnSpc>
                <a:spcPts val="3555"/>
              </a:lnSpc>
              <a:spcBef>
                <a:spcPts val="540"/>
              </a:spcBef>
            </a:pPr>
            <a:r>
              <a:rPr spc="5" dirty="0"/>
              <a:t>Non-life-threatening</a:t>
            </a:r>
            <a:r>
              <a:rPr spc="32" dirty="0"/>
              <a:t> </a:t>
            </a:r>
            <a:r>
              <a:rPr spc="9" dirty="0"/>
              <a:t>disorders</a:t>
            </a:r>
            <a:r>
              <a:rPr spc="36" dirty="0"/>
              <a:t> </a:t>
            </a:r>
            <a:r>
              <a:rPr spc="14" dirty="0"/>
              <a:t>and </a:t>
            </a:r>
            <a:r>
              <a:rPr spc="-852" dirty="0"/>
              <a:t> </a:t>
            </a:r>
            <a:r>
              <a:rPr spc="5" dirty="0"/>
              <a:t>complications</a:t>
            </a:r>
          </a:p>
        </p:txBody>
      </p:sp>
      <p:sp>
        <p:nvSpPr>
          <p:cNvPr id="3" name="object 3"/>
          <p:cNvSpPr txBox="1"/>
          <p:nvPr/>
        </p:nvSpPr>
        <p:spPr>
          <a:xfrm>
            <a:off x="2219473" y="1352616"/>
            <a:ext cx="7584106" cy="2880795"/>
          </a:xfrm>
          <a:prstGeom prst="rect">
            <a:avLst/>
          </a:prstGeom>
        </p:spPr>
        <p:txBody>
          <a:bodyPr vert="horz" wrap="square" lIns="0" tIns="43186" rIns="0" bIns="0" rtlCol="0">
            <a:spAutoFit/>
          </a:bodyPr>
          <a:lstStyle/>
          <a:p>
            <a:pPr marL="182534" indent="-171018">
              <a:spcBef>
                <a:spcPts val="340"/>
              </a:spcBef>
              <a:buChar char="•"/>
              <a:tabLst>
                <a:tab pos="182534" algn="l"/>
              </a:tabLst>
            </a:pPr>
            <a:r>
              <a:rPr sz="2086" spc="-5" dirty="0">
                <a:latin typeface="Microsoft Sans Serif"/>
                <a:cs typeface="Microsoft Sans Serif"/>
              </a:rPr>
              <a:t>Voiding</a:t>
            </a:r>
            <a:r>
              <a:rPr sz="2086" spc="27" dirty="0">
                <a:latin typeface="Microsoft Sans Serif"/>
                <a:cs typeface="Microsoft Sans Serif"/>
              </a:rPr>
              <a:t> </a:t>
            </a:r>
            <a:r>
              <a:rPr sz="2086" spc="-9" dirty="0">
                <a:latin typeface="Microsoft Sans Serif"/>
                <a:cs typeface="Microsoft Sans Serif"/>
              </a:rPr>
              <a:t>difficulty</a:t>
            </a:r>
            <a:r>
              <a:rPr sz="2086" spc="27" dirty="0">
                <a:latin typeface="Microsoft Sans Serif"/>
                <a:cs typeface="Microsoft Sans Serif"/>
              </a:rPr>
              <a:t> </a:t>
            </a:r>
            <a:r>
              <a:rPr sz="2086" dirty="0">
                <a:latin typeface="Microsoft Sans Serif"/>
                <a:cs typeface="Microsoft Sans Serif"/>
              </a:rPr>
              <a:t>and</a:t>
            </a:r>
            <a:r>
              <a:rPr sz="2086" spc="32" dirty="0">
                <a:latin typeface="Microsoft Sans Serif"/>
                <a:cs typeface="Microsoft Sans Serif"/>
              </a:rPr>
              <a:t> </a:t>
            </a:r>
            <a:r>
              <a:rPr sz="2086" spc="-5" dirty="0">
                <a:latin typeface="Microsoft Sans Serif"/>
                <a:cs typeface="Microsoft Sans Serif"/>
              </a:rPr>
              <a:t>urinary</a:t>
            </a:r>
            <a:r>
              <a:rPr sz="2086" spc="27" dirty="0">
                <a:latin typeface="Microsoft Sans Serif"/>
                <a:cs typeface="Microsoft Sans Serif"/>
              </a:rPr>
              <a:t> </a:t>
            </a:r>
            <a:r>
              <a:rPr sz="2086" spc="-5" dirty="0">
                <a:latin typeface="Microsoft Sans Serif"/>
                <a:cs typeface="Microsoft Sans Serif"/>
              </a:rPr>
              <a:t>retention</a:t>
            </a:r>
            <a:r>
              <a:rPr sz="2086" spc="32" dirty="0">
                <a:latin typeface="Microsoft Sans Serif"/>
                <a:cs typeface="Microsoft Sans Serif"/>
              </a:rPr>
              <a:t> </a:t>
            </a:r>
            <a:r>
              <a:rPr sz="2086" dirty="0">
                <a:latin typeface="Microsoft Sans Serif"/>
                <a:cs typeface="Microsoft Sans Serif"/>
              </a:rPr>
              <a:t>and</a:t>
            </a:r>
            <a:r>
              <a:rPr sz="2086" spc="27" dirty="0">
                <a:latin typeface="Microsoft Sans Serif"/>
                <a:cs typeface="Microsoft Sans Serif"/>
              </a:rPr>
              <a:t> </a:t>
            </a:r>
            <a:r>
              <a:rPr sz="2086" spc="-5" dirty="0">
                <a:latin typeface="Microsoft Sans Serif"/>
                <a:cs typeface="Microsoft Sans Serif"/>
              </a:rPr>
              <a:t>urinary</a:t>
            </a:r>
            <a:r>
              <a:rPr sz="2086" spc="27" dirty="0">
                <a:latin typeface="Microsoft Sans Serif"/>
                <a:cs typeface="Microsoft Sans Serif"/>
              </a:rPr>
              <a:t> </a:t>
            </a:r>
            <a:r>
              <a:rPr sz="2086" spc="-5" dirty="0">
                <a:latin typeface="Microsoft Sans Serif"/>
                <a:cs typeface="Microsoft Sans Serif"/>
              </a:rPr>
              <a:t>incontinence</a:t>
            </a:r>
            <a:endParaRPr sz="2086">
              <a:latin typeface="Microsoft Sans Serif"/>
              <a:cs typeface="Microsoft Sans Serif"/>
            </a:endParaRPr>
          </a:p>
          <a:p>
            <a:pPr marL="182534" indent="-171018">
              <a:spcBef>
                <a:spcPts val="254"/>
              </a:spcBef>
              <a:buChar char="•"/>
              <a:tabLst>
                <a:tab pos="182534" algn="l"/>
              </a:tabLst>
            </a:pPr>
            <a:r>
              <a:rPr sz="2086" dirty="0">
                <a:latin typeface="Microsoft Sans Serif"/>
                <a:cs typeface="Microsoft Sans Serif"/>
              </a:rPr>
              <a:t>Symptomatic</a:t>
            </a:r>
            <a:r>
              <a:rPr sz="2086" spc="-5" dirty="0">
                <a:latin typeface="Microsoft Sans Serif"/>
                <a:cs typeface="Microsoft Sans Serif"/>
              </a:rPr>
              <a:t> </a:t>
            </a:r>
            <a:r>
              <a:rPr sz="2086" dirty="0">
                <a:latin typeface="Microsoft Sans Serif"/>
                <a:cs typeface="Microsoft Sans Serif"/>
              </a:rPr>
              <a:t>hemorrhoids</a:t>
            </a:r>
            <a:endParaRPr sz="2086">
              <a:latin typeface="Microsoft Sans Serif"/>
              <a:cs typeface="Microsoft Sans Serif"/>
            </a:endParaRPr>
          </a:p>
          <a:p>
            <a:pPr marL="182534" indent="-171018">
              <a:spcBef>
                <a:spcPts val="254"/>
              </a:spcBef>
              <a:buChar char="•"/>
              <a:tabLst>
                <a:tab pos="182534" algn="l"/>
              </a:tabLst>
            </a:pPr>
            <a:r>
              <a:rPr sz="2086" dirty="0">
                <a:latin typeface="Microsoft Sans Serif"/>
                <a:cs typeface="Microsoft Sans Serif"/>
              </a:rPr>
              <a:t>Malodorous</a:t>
            </a:r>
            <a:r>
              <a:rPr sz="2086" spc="-9" dirty="0">
                <a:latin typeface="Microsoft Sans Serif"/>
                <a:cs typeface="Microsoft Sans Serif"/>
              </a:rPr>
              <a:t> </a:t>
            </a:r>
            <a:r>
              <a:rPr sz="2086" spc="-5" dirty="0">
                <a:latin typeface="Microsoft Sans Serif"/>
                <a:cs typeface="Microsoft Sans Serif"/>
              </a:rPr>
              <a:t>lochia</a:t>
            </a:r>
            <a:endParaRPr sz="2086">
              <a:latin typeface="Microsoft Sans Serif"/>
              <a:cs typeface="Microsoft Sans Serif"/>
            </a:endParaRPr>
          </a:p>
          <a:p>
            <a:pPr marL="182534" indent="-171018">
              <a:spcBef>
                <a:spcPts val="258"/>
              </a:spcBef>
              <a:buChar char="•"/>
              <a:tabLst>
                <a:tab pos="182534" algn="l"/>
              </a:tabLst>
            </a:pPr>
            <a:r>
              <a:rPr sz="2086" dirty="0">
                <a:latin typeface="Microsoft Sans Serif"/>
                <a:cs typeface="Microsoft Sans Serif"/>
              </a:rPr>
              <a:t>Symptomatic</a:t>
            </a:r>
            <a:r>
              <a:rPr sz="2086" spc="14" dirty="0">
                <a:latin typeface="Microsoft Sans Serif"/>
                <a:cs typeface="Microsoft Sans Serif"/>
              </a:rPr>
              <a:t> </a:t>
            </a:r>
            <a:r>
              <a:rPr sz="2086" dirty="0">
                <a:latin typeface="Microsoft Sans Serif"/>
                <a:cs typeface="Microsoft Sans Serif"/>
              </a:rPr>
              <a:t>lower</a:t>
            </a:r>
            <a:r>
              <a:rPr sz="2086" spc="18" dirty="0">
                <a:latin typeface="Microsoft Sans Serif"/>
                <a:cs typeface="Microsoft Sans Serif"/>
              </a:rPr>
              <a:t> </a:t>
            </a:r>
            <a:r>
              <a:rPr sz="2086" dirty="0">
                <a:latin typeface="Microsoft Sans Serif"/>
                <a:cs typeface="Microsoft Sans Serif"/>
              </a:rPr>
              <a:t>extremity</a:t>
            </a:r>
            <a:r>
              <a:rPr sz="2086" spc="14" dirty="0">
                <a:latin typeface="Microsoft Sans Serif"/>
                <a:cs typeface="Microsoft Sans Serif"/>
              </a:rPr>
              <a:t> </a:t>
            </a:r>
            <a:r>
              <a:rPr sz="2086" dirty="0">
                <a:latin typeface="Microsoft Sans Serif"/>
                <a:cs typeface="Microsoft Sans Serif"/>
              </a:rPr>
              <a:t>varicose</a:t>
            </a:r>
            <a:r>
              <a:rPr sz="2086" spc="18" dirty="0">
                <a:latin typeface="Microsoft Sans Serif"/>
                <a:cs typeface="Microsoft Sans Serif"/>
              </a:rPr>
              <a:t> </a:t>
            </a:r>
            <a:r>
              <a:rPr sz="2086" spc="-5" dirty="0">
                <a:latin typeface="Microsoft Sans Serif"/>
                <a:cs typeface="Microsoft Sans Serif"/>
              </a:rPr>
              <a:t>veins</a:t>
            </a:r>
            <a:endParaRPr sz="2086">
              <a:latin typeface="Microsoft Sans Serif"/>
              <a:cs typeface="Microsoft Sans Serif"/>
            </a:endParaRPr>
          </a:p>
          <a:p>
            <a:pPr marL="182534" indent="-171018">
              <a:spcBef>
                <a:spcPts val="254"/>
              </a:spcBef>
              <a:buChar char="•"/>
              <a:tabLst>
                <a:tab pos="182534" algn="l"/>
              </a:tabLst>
            </a:pPr>
            <a:r>
              <a:rPr sz="2086" spc="-5" dirty="0">
                <a:latin typeface="Microsoft Sans Serif"/>
                <a:cs typeface="Microsoft Sans Serif"/>
              </a:rPr>
              <a:t>Mild</a:t>
            </a:r>
            <a:r>
              <a:rPr sz="2086" dirty="0">
                <a:latin typeface="Microsoft Sans Serif"/>
                <a:cs typeface="Microsoft Sans Serif"/>
              </a:rPr>
              <a:t> vulvar edema</a:t>
            </a:r>
            <a:endParaRPr sz="2086">
              <a:latin typeface="Microsoft Sans Serif"/>
              <a:cs typeface="Microsoft Sans Serif"/>
            </a:endParaRPr>
          </a:p>
          <a:p>
            <a:pPr marL="182534" indent="-171018">
              <a:spcBef>
                <a:spcPts val="258"/>
              </a:spcBef>
              <a:buChar char="•"/>
              <a:tabLst>
                <a:tab pos="182534" algn="l"/>
              </a:tabLst>
            </a:pPr>
            <a:r>
              <a:rPr sz="2086" dirty="0">
                <a:latin typeface="Microsoft Sans Serif"/>
                <a:cs typeface="Microsoft Sans Serif"/>
              </a:rPr>
              <a:t>Bothersome</a:t>
            </a:r>
            <a:r>
              <a:rPr sz="2086" spc="23" dirty="0">
                <a:latin typeface="Microsoft Sans Serif"/>
                <a:cs typeface="Microsoft Sans Serif"/>
              </a:rPr>
              <a:t> </a:t>
            </a:r>
            <a:r>
              <a:rPr sz="2086" spc="-5" dirty="0">
                <a:latin typeface="Microsoft Sans Serif"/>
                <a:cs typeface="Microsoft Sans Serif"/>
              </a:rPr>
              <a:t>peripheral</a:t>
            </a:r>
            <a:r>
              <a:rPr sz="2086" spc="23" dirty="0">
                <a:latin typeface="Microsoft Sans Serif"/>
                <a:cs typeface="Microsoft Sans Serif"/>
              </a:rPr>
              <a:t> </a:t>
            </a:r>
            <a:r>
              <a:rPr sz="2086" dirty="0">
                <a:latin typeface="Microsoft Sans Serif"/>
                <a:cs typeface="Microsoft Sans Serif"/>
              </a:rPr>
              <a:t>or</a:t>
            </a:r>
            <a:r>
              <a:rPr sz="2086" spc="27" dirty="0">
                <a:latin typeface="Microsoft Sans Serif"/>
                <a:cs typeface="Microsoft Sans Serif"/>
              </a:rPr>
              <a:t> </a:t>
            </a:r>
            <a:r>
              <a:rPr sz="2086" dirty="0">
                <a:latin typeface="Microsoft Sans Serif"/>
                <a:cs typeface="Microsoft Sans Serif"/>
              </a:rPr>
              <a:t>generalized</a:t>
            </a:r>
            <a:r>
              <a:rPr sz="2086" spc="23" dirty="0">
                <a:latin typeface="Microsoft Sans Serif"/>
                <a:cs typeface="Microsoft Sans Serif"/>
              </a:rPr>
              <a:t> </a:t>
            </a:r>
            <a:r>
              <a:rPr sz="2086" dirty="0">
                <a:latin typeface="Microsoft Sans Serif"/>
                <a:cs typeface="Microsoft Sans Serif"/>
              </a:rPr>
              <a:t>edema</a:t>
            </a:r>
            <a:endParaRPr sz="2086">
              <a:latin typeface="Microsoft Sans Serif"/>
              <a:cs typeface="Microsoft Sans Serif"/>
            </a:endParaRPr>
          </a:p>
          <a:p>
            <a:pPr marL="182534" indent="-171018">
              <a:spcBef>
                <a:spcPts val="254"/>
              </a:spcBef>
              <a:buChar char="•"/>
              <a:tabLst>
                <a:tab pos="182534" algn="l"/>
              </a:tabLst>
            </a:pPr>
            <a:r>
              <a:rPr sz="2086" dirty="0">
                <a:latin typeface="Microsoft Sans Serif"/>
                <a:cs typeface="Microsoft Sans Serif"/>
              </a:rPr>
              <a:t>Fever/infection/wound</a:t>
            </a:r>
            <a:r>
              <a:rPr sz="2086" spc="9" dirty="0">
                <a:latin typeface="Microsoft Sans Serif"/>
                <a:cs typeface="Microsoft Sans Serif"/>
              </a:rPr>
              <a:t> </a:t>
            </a:r>
            <a:r>
              <a:rPr sz="2086" spc="-5" dirty="0">
                <a:latin typeface="Microsoft Sans Serif"/>
                <a:cs typeface="Microsoft Sans Serif"/>
              </a:rPr>
              <a:t>complications</a:t>
            </a:r>
            <a:endParaRPr sz="2086">
              <a:latin typeface="Microsoft Sans Serif"/>
              <a:cs typeface="Microsoft Sans Serif"/>
            </a:endParaRPr>
          </a:p>
          <a:p>
            <a:pPr marL="182534" indent="-171018">
              <a:spcBef>
                <a:spcPts val="258"/>
              </a:spcBef>
              <a:buChar char="•"/>
              <a:tabLst>
                <a:tab pos="182534" algn="l"/>
              </a:tabLst>
            </a:pPr>
            <a:r>
              <a:rPr sz="2086" dirty="0">
                <a:latin typeface="Microsoft Sans Serif"/>
                <a:cs typeface="Microsoft Sans Serif"/>
              </a:rPr>
              <a:t>Neuropathy</a:t>
            </a:r>
            <a:endParaRPr sz="2086">
              <a:latin typeface="Microsoft Sans Serif"/>
              <a:cs typeface="Microsoft Sans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123611"/>
            <a:ext cx="7000227" cy="884244"/>
          </a:xfrm>
          <a:prstGeom prst="rect">
            <a:avLst/>
          </a:prstGeom>
        </p:spPr>
        <p:txBody>
          <a:bodyPr vert="horz" wrap="square" lIns="0" tIns="12092" rIns="0" bIns="0" rtlCol="0" anchor="ctr">
            <a:spAutoFit/>
          </a:bodyPr>
          <a:lstStyle/>
          <a:p>
            <a:pPr marL="11516">
              <a:lnSpc>
                <a:spcPts val="3369"/>
              </a:lnSpc>
              <a:spcBef>
                <a:spcPts val="95"/>
              </a:spcBef>
            </a:pPr>
            <a:r>
              <a:rPr sz="2947" spc="-9" dirty="0"/>
              <a:t>Voiding</a:t>
            </a:r>
            <a:r>
              <a:rPr sz="2947" spc="36" dirty="0"/>
              <a:t> </a:t>
            </a:r>
            <a:r>
              <a:rPr sz="2947" spc="-9" dirty="0"/>
              <a:t>difficulty</a:t>
            </a:r>
            <a:r>
              <a:rPr sz="2947" spc="36" dirty="0"/>
              <a:t> </a:t>
            </a:r>
            <a:r>
              <a:rPr sz="2947" dirty="0"/>
              <a:t>and</a:t>
            </a:r>
            <a:r>
              <a:rPr sz="2947" spc="36" dirty="0"/>
              <a:t> </a:t>
            </a:r>
            <a:r>
              <a:rPr sz="2947" spc="-5" dirty="0"/>
              <a:t>urinary</a:t>
            </a:r>
            <a:r>
              <a:rPr sz="2947" spc="36" dirty="0"/>
              <a:t> </a:t>
            </a:r>
            <a:r>
              <a:rPr sz="2947" spc="-5" dirty="0"/>
              <a:t>retention</a:t>
            </a:r>
            <a:r>
              <a:rPr sz="2947" spc="36" dirty="0"/>
              <a:t> </a:t>
            </a:r>
            <a:r>
              <a:rPr sz="2947" dirty="0"/>
              <a:t>and</a:t>
            </a:r>
            <a:endParaRPr sz="2947"/>
          </a:p>
          <a:p>
            <a:pPr marL="11516">
              <a:lnSpc>
                <a:spcPts val="3369"/>
              </a:lnSpc>
            </a:pPr>
            <a:r>
              <a:rPr sz="2947" dirty="0"/>
              <a:t>urinary</a:t>
            </a:r>
            <a:r>
              <a:rPr sz="2947" spc="18" dirty="0"/>
              <a:t> </a:t>
            </a:r>
            <a:r>
              <a:rPr sz="2947" dirty="0"/>
              <a:t>incontinence</a:t>
            </a:r>
            <a:endParaRPr sz="2947"/>
          </a:p>
        </p:txBody>
      </p:sp>
      <p:sp>
        <p:nvSpPr>
          <p:cNvPr id="3" name="object 3"/>
          <p:cNvSpPr txBox="1"/>
          <p:nvPr/>
        </p:nvSpPr>
        <p:spPr>
          <a:xfrm>
            <a:off x="2219473" y="989624"/>
            <a:ext cx="7659540" cy="4097744"/>
          </a:xfrm>
          <a:prstGeom prst="rect">
            <a:avLst/>
          </a:prstGeom>
        </p:spPr>
        <p:txBody>
          <a:bodyPr vert="horz" wrap="square" lIns="0" tIns="44914" rIns="0" bIns="0" rtlCol="0">
            <a:spAutoFit/>
          </a:bodyPr>
          <a:lstStyle/>
          <a:p>
            <a:pPr marL="181958" marR="166411" indent="-171018">
              <a:lnSpc>
                <a:spcPts val="2095"/>
              </a:lnSpc>
              <a:spcBef>
                <a:spcPts val="354"/>
              </a:spcBef>
              <a:buChar char="•"/>
              <a:tabLst>
                <a:tab pos="182534" algn="l"/>
              </a:tabLst>
            </a:pPr>
            <a:r>
              <a:rPr sz="1904" spc="18" dirty="0">
                <a:latin typeface="Microsoft Sans Serif"/>
                <a:cs typeface="Microsoft Sans Serif"/>
              </a:rPr>
              <a:t>PUR</a:t>
            </a:r>
            <a:r>
              <a:rPr sz="1904" spc="32" dirty="0">
                <a:latin typeface="Microsoft Sans Serif"/>
                <a:cs typeface="Microsoft Sans Serif"/>
              </a:rPr>
              <a:t> </a:t>
            </a:r>
            <a:r>
              <a:rPr sz="1904" spc="9" dirty="0">
                <a:latin typeface="Microsoft Sans Serif"/>
                <a:cs typeface="Microsoft Sans Serif"/>
              </a:rPr>
              <a:t>refers</a:t>
            </a:r>
            <a:r>
              <a:rPr sz="1904" spc="32" dirty="0">
                <a:latin typeface="Microsoft Sans Serif"/>
                <a:cs typeface="Microsoft Sans Serif"/>
              </a:rPr>
              <a:t> </a:t>
            </a:r>
            <a:r>
              <a:rPr sz="1904" spc="9" dirty="0">
                <a:latin typeface="Microsoft Sans Serif"/>
                <a:cs typeface="Microsoft Sans Serif"/>
              </a:rPr>
              <a:t>to</a:t>
            </a:r>
            <a:r>
              <a:rPr sz="1904" spc="32" dirty="0">
                <a:latin typeface="Microsoft Sans Serif"/>
                <a:cs typeface="Microsoft Sans Serif"/>
              </a:rPr>
              <a:t> </a:t>
            </a:r>
            <a:r>
              <a:rPr sz="1904" spc="14" dirty="0">
                <a:latin typeface="Microsoft Sans Serif"/>
                <a:cs typeface="Microsoft Sans Serif"/>
              </a:rPr>
              <a:t>the</a:t>
            </a:r>
            <a:r>
              <a:rPr sz="1904" spc="32" dirty="0">
                <a:latin typeface="Microsoft Sans Serif"/>
                <a:cs typeface="Microsoft Sans Serif"/>
              </a:rPr>
              <a:t> </a:t>
            </a:r>
            <a:r>
              <a:rPr sz="1904" spc="14" dirty="0">
                <a:latin typeface="Microsoft Sans Serif"/>
                <a:cs typeface="Microsoft Sans Serif"/>
              </a:rPr>
              <a:t>absence</a:t>
            </a:r>
            <a:r>
              <a:rPr sz="1904" spc="32" dirty="0">
                <a:latin typeface="Microsoft Sans Serif"/>
                <a:cs typeface="Microsoft Sans Serif"/>
              </a:rPr>
              <a:t> </a:t>
            </a:r>
            <a:r>
              <a:rPr sz="1904" spc="9" dirty="0">
                <a:latin typeface="Microsoft Sans Serif"/>
                <a:cs typeface="Microsoft Sans Serif"/>
              </a:rPr>
              <a:t>of</a:t>
            </a:r>
            <a:r>
              <a:rPr sz="1904" spc="32" dirty="0">
                <a:latin typeface="Microsoft Sans Serif"/>
                <a:cs typeface="Microsoft Sans Serif"/>
              </a:rPr>
              <a:t> </a:t>
            </a:r>
            <a:r>
              <a:rPr sz="1904" spc="14" dirty="0">
                <a:latin typeface="Microsoft Sans Serif"/>
                <a:cs typeface="Microsoft Sans Serif"/>
              </a:rPr>
              <a:t>spontaneous</a:t>
            </a:r>
            <a:r>
              <a:rPr sz="1904" spc="32" dirty="0">
                <a:latin typeface="Microsoft Sans Serif"/>
                <a:cs typeface="Microsoft Sans Serif"/>
              </a:rPr>
              <a:t> </a:t>
            </a:r>
            <a:r>
              <a:rPr sz="1904" spc="5" dirty="0">
                <a:latin typeface="Microsoft Sans Serif"/>
                <a:cs typeface="Microsoft Sans Serif"/>
              </a:rPr>
              <a:t>micturition</a:t>
            </a:r>
            <a:r>
              <a:rPr sz="1904" spc="32" dirty="0">
                <a:latin typeface="Microsoft Sans Serif"/>
                <a:cs typeface="Microsoft Sans Serif"/>
              </a:rPr>
              <a:t> </a:t>
            </a:r>
            <a:r>
              <a:rPr sz="1904" spc="5" dirty="0">
                <a:latin typeface="Microsoft Sans Serif"/>
                <a:cs typeface="Microsoft Sans Serif"/>
              </a:rPr>
              <a:t>within</a:t>
            </a:r>
            <a:r>
              <a:rPr sz="1904" spc="32" dirty="0">
                <a:latin typeface="Microsoft Sans Serif"/>
                <a:cs typeface="Microsoft Sans Serif"/>
              </a:rPr>
              <a:t> </a:t>
            </a:r>
            <a:r>
              <a:rPr sz="1904" spc="5" dirty="0">
                <a:latin typeface="Microsoft Sans Serif"/>
                <a:cs typeface="Microsoft Sans Serif"/>
              </a:rPr>
              <a:t>six </a:t>
            </a:r>
            <a:r>
              <a:rPr sz="1904" spc="9" dirty="0">
                <a:latin typeface="Microsoft Sans Serif"/>
                <a:cs typeface="Microsoft Sans Serif"/>
              </a:rPr>
              <a:t> </a:t>
            </a:r>
            <a:r>
              <a:rPr sz="1904" spc="14" dirty="0">
                <a:latin typeface="Microsoft Sans Serif"/>
                <a:cs typeface="Microsoft Sans Serif"/>
              </a:rPr>
              <a:t>hours</a:t>
            </a:r>
            <a:r>
              <a:rPr sz="1904" spc="32" dirty="0">
                <a:latin typeface="Microsoft Sans Serif"/>
                <a:cs typeface="Microsoft Sans Serif"/>
              </a:rPr>
              <a:t> </a:t>
            </a:r>
            <a:r>
              <a:rPr sz="1904" spc="9" dirty="0">
                <a:latin typeface="Microsoft Sans Serif"/>
                <a:cs typeface="Microsoft Sans Serif"/>
              </a:rPr>
              <a:t>of</a:t>
            </a:r>
            <a:r>
              <a:rPr sz="1904" spc="32" dirty="0">
                <a:latin typeface="Microsoft Sans Serif"/>
                <a:cs typeface="Microsoft Sans Serif"/>
              </a:rPr>
              <a:t> </a:t>
            </a:r>
            <a:r>
              <a:rPr sz="1904" spc="9" dirty="0">
                <a:latin typeface="Microsoft Sans Serif"/>
                <a:cs typeface="Microsoft Sans Serif"/>
              </a:rPr>
              <a:t>vaginal</a:t>
            </a:r>
            <a:r>
              <a:rPr sz="1904" spc="32" dirty="0">
                <a:latin typeface="Microsoft Sans Serif"/>
                <a:cs typeface="Microsoft Sans Serif"/>
              </a:rPr>
              <a:t> </a:t>
            </a:r>
            <a:r>
              <a:rPr sz="1904" spc="5" dirty="0">
                <a:latin typeface="Microsoft Sans Serif"/>
                <a:cs typeface="Microsoft Sans Serif"/>
              </a:rPr>
              <a:t>birth</a:t>
            </a:r>
            <a:r>
              <a:rPr sz="1904" spc="36" dirty="0">
                <a:latin typeface="Microsoft Sans Serif"/>
                <a:cs typeface="Microsoft Sans Serif"/>
              </a:rPr>
              <a:t> </a:t>
            </a:r>
            <a:r>
              <a:rPr sz="1904" spc="14" dirty="0">
                <a:latin typeface="Microsoft Sans Serif"/>
                <a:cs typeface="Microsoft Sans Serif"/>
              </a:rPr>
              <a:t>or</a:t>
            </a:r>
            <a:r>
              <a:rPr sz="1904" spc="32" dirty="0">
                <a:latin typeface="Microsoft Sans Serif"/>
                <a:cs typeface="Microsoft Sans Serif"/>
              </a:rPr>
              <a:t> </a:t>
            </a:r>
            <a:r>
              <a:rPr sz="1904" spc="5" dirty="0">
                <a:latin typeface="Microsoft Sans Serif"/>
                <a:cs typeface="Microsoft Sans Serif"/>
              </a:rPr>
              <a:t>within</a:t>
            </a:r>
            <a:r>
              <a:rPr sz="1904" spc="32" dirty="0">
                <a:latin typeface="Microsoft Sans Serif"/>
                <a:cs typeface="Microsoft Sans Serif"/>
              </a:rPr>
              <a:t> </a:t>
            </a:r>
            <a:r>
              <a:rPr sz="1904" spc="5" dirty="0">
                <a:latin typeface="Microsoft Sans Serif"/>
                <a:cs typeface="Microsoft Sans Serif"/>
              </a:rPr>
              <a:t>six</a:t>
            </a:r>
            <a:r>
              <a:rPr sz="1904" spc="32" dirty="0">
                <a:latin typeface="Microsoft Sans Serif"/>
                <a:cs typeface="Microsoft Sans Serif"/>
              </a:rPr>
              <a:t> </a:t>
            </a:r>
            <a:r>
              <a:rPr sz="1904" spc="14" dirty="0">
                <a:latin typeface="Microsoft Sans Serif"/>
                <a:cs typeface="Microsoft Sans Serif"/>
              </a:rPr>
              <a:t>hours</a:t>
            </a:r>
            <a:r>
              <a:rPr sz="1904" spc="36" dirty="0">
                <a:latin typeface="Microsoft Sans Serif"/>
                <a:cs typeface="Microsoft Sans Serif"/>
              </a:rPr>
              <a:t> </a:t>
            </a:r>
            <a:r>
              <a:rPr sz="1904" spc="9" dirty="0">
                <a:latin typeface="Microsoft Sans Serif"/>
                <a:cs typeface="Microsoft Sans Serif"/>
              </a:rPr>
              <a:t>of</a:t>
            </a:r>
            <a:r>
              <a:rPr sz="1904" spc="32" dirty="0">
                <a:latin typeface="Microsoft Sans Serif"/>
                <a:cs typeface="Microsoft Sans Serif"/>
              </a:rPr>
              <a:t> </a:t>
            </a:r>
            <a:r>
              <a:rPr sz="1904" spc="9" dirty="0">
                <a:latin typeface="Microsoft Sans Serif"/>
                <a:cs typeface="Microsoft Sans Serif"/>
              </a:rPr>
              <a:t>removal</a:t>
            </a:r>
            <a:r>
              <a:rPr sz="1904" spc="32" dirty="0">
                <a:latin typeface="Microsoft Sans Serif"/>
                <a:cs typeface="Microsoft Sans Serif"/>
              </a:rPr>
              <a:t> </a:t>
            </a:r>
            <a:r>
              <a:rPr sz="1904" spc="9" dirty="0">
                <a:latin typeface="Microsoft Sans Serif"/>
                <a:cs typeface="Microsoft Sans Serif"/>
              </a:rPr>
              <a:t>of</a:t>
            </a:r>
            <a:r>
              <a:rPr sz="1904" spc="36" dirty="0">
                <a:latin typeface="Microsoft Sans Serif"/>
                <a:cs typeface="Microsoft Sans Serif"/>
              </a:rPr>
              <a:t> </a:t>
            </a:r>
            <a:r>
              <a:rPr sz="1904" spc="18" dirty="0">
                <a:latin typeface="Microsoft Sans Serif"/>
                <a:cs typeface="Microsoft Sans Serif"/>
              </a:rPr>
              <a:t>an</a:t>
            </a:r>
            <a:r>
              <a:rPr sz="1904" spc="32" dirty="0">
                <a:latin typeface="Microsoft Sans Serif"/>
                <a:cs typeface="Microsoft Sans Serif"/>
              </a:rPr>
              <a:t> </a:t>
            </a:r>
            <a:r>
              <a:rPr sz="1904" spc="5" dirty="0">
                <a:latin typeface="Microsoft Sans Serif"/>
                <a:cs typeface="Microsoft Sans Serif"/>
              </a:rPr>
              <a:t>indwelling </a:t>
            </a:r>
            <a:r>
              <a:rPr sz="1904" spc="-494" dirty="0">
                <a:latin typeface="Microsoft Sans Serif"/>
                <a:cs typeface="Microsoft Sans Serif"/>
              </a:rPr>
              <a:t> </a:t>
            </a:r>
            <a:r>
              <a:rPr sz="1904" spc="9" dirty="0">
                <a:latin typeface="Microsoft Sans Serif"/>
                <a:cs typeface="Microsoft Sans Serif"/>
              </a:rPr>
              <a:t>catheter</a:t>
            </a:r>
            <a:r>
              <a:rPr sz="1904" spc="23" dirty="0">
                <a:latin typeface="Microsoft Sans Serif"/>
                <a:cs typeface="Microsoft Sans Serif"/>
              </a:rPr>
              <a:t> </a:t>
            </a:r>
            <a:r>
              <a:rPr sz="1904" spc="9" dirty="0">
                <a:latin typeface="Microsoft Sans Serif"/>
                <a:cs typeface="Microsoft Sans Serif"/>
              </a:rPr>
              <a:t>after</a:t>
            </a:r>
            <a:r>
              <a:rPr sz="1904" spc="27" dirty="0">
                <a:latin typeface="Microsoft Sans Serif"/>
                <a:cs typeface="Microsoft Sans Serif"/>
              </a:rPr>
              <a:t> </a:t>
            </a:r>
            <a:r>
              <a:rPr sz="1904" spc="14" dirty="0">
                <a:latin typeface="Microsoft Sans Serif"/>
                <a:cs typeface="Microsoft Sans Serif"/>
              </a:rPr>
              <a:t>cesarean</a:t>
            </a:r>
            <a:r>
              <a:rPr sz="1904" spc="27" dirty="0">
                <a:latin typeface="Microsoft Sans Serif"/>
                <a:cs typeface="Microsoft Sans Serif"/>
              </a:rPr>
              <a:t> </a:t>
            </a:r>
            <a:r>
              <a:rPr sz="1904" spc="5" dirty="0">
                <a:latin typeface="Microsoft Sans Serif"/>
                <a:cs typeface="Microsoft Sans Serif"/>
              </a:rPr>
              <a:t>birth</a:t>
            </a:r>
            <a:endParaRPr sz="1904">
              <a:latin typeface="Microsoft Sans Serif"/>
              <a:cs typeface="Microsoft Sans Serif"/>
            </a:endParaRPr>
          </a:p>
          <a:p>
            <a:pPr marL="181958" marR="192323" indent="-171018">
              <a:lnSpc>
                <a:spcPts val="2095"/>
              </a:lnSpc>
              <a:spcBef>
                <a:spcPts val="748"/>
              </a:spcBef>
              <a:buFont typeface="Microsoft Sans Serif"/>
              <a:buChar char="•"/>
              <a:tabLst>
                <a:tab pos="250481" algn="l"/>
                <a:tab pos="251057" algn="l"/>
              </a:tabLst>
            </a:pPr>
            <a:r>
              <a:rPr sz="1632" dirty="0"/>
              <a:t>	</a:t>
            </a:r>
            <a:r>
              <a:rPr sz="1904" spc="14" dirty="0">
                <a:latin typeface="Microsoft Sans Serif"/>
                <a:cs typeface="Microsoft Sans Serif"/>
              </a:rPr>
              <a:t>Postpartum</a:t>
            </a:r>
            <a:r>
              <a:rPr sz="1904" spc="27" dirty="0">
                <a:latin typeface="Microsoft Sans Serif"/>
                <a:cs typeface="Microsoft Sans Serif"/>
              </a:rPr>
              <a:t> </a:t>
            </a:r>
            <a:r>
              <a:rPr sz="1904" spc="9" dirty="0">
                <a:latin typeface="Microsoft Sans Serif"/>
                <a:cs typeface="Microsoft Sans Serif"/>
              </a:rPr>
              <a:t>urinary</a:t>
            </a:r>
            <a:r>
              <a:rPr sz="1904" spc="32" dirty="0">
                <a:latin typeface="Microsoft Sans Serif"/>
                <a:cs typeface="Microsoft Sans Serif"/>
              </a:rPr>
              <a:t> </a:t>
            </a:r>
            <a:r>
              <a:rPr sz="1904" spc="9" dirty="0">
                <a:latin typeface="Microsoft Sans Serif"/>
                <a:cs typeface="Microsoft Sans Serif"/>
              </a:rPr>
              <a:t>retention</a:t>
            </a:r>
            <a:r>
              <a:rPr sz="1904" spc="27" dirty="0">
                <a:latin typeface="Microsoft Sans Serif"/>
                <a:cs typeface="Microsoft Sans Serif"/>
              </a:rPr>
              <a:t> </a:t>
            </a:r>
            <a:r>
              <a:rPr sz="1904" spc="14" dirty="0">
                <a:latin typeface="Microsoft Sans Serif"/>
                <a:cs typeface="Microsoft Sans Serif"/>
              </a:rPr>
              <a:t>(PUR)</a:t>
            </a:r>
            <a:r>
              <a:rPr sz="1904" spc="32" dirty="0">
                <a:latin typeface="Microsoft Sans Serif"/>
                <a:cs typeface="Microsoft Sans Serif"/>
              </a:rPr>
              <a:t> </a:t>
            </a:r>
            <a:r>
              <a:rPr sz="1904" spc="14" dirty="0">
                <a:latin typeface="Microsoft Sans Serif"/>
                <a:cs typeface="Microsoft Sans Serif"/>
              </a:rPr>
              <a:t>appears</a:t>
            </a:r>
            <a:r>
              <a:rPr sz="1904" spc="27" dirty="0">
                <a:latin typeface="Microsoft Sans Serif"/>
                <a:cs typeface="Microsoft Sans Serif"/>
              </a:rPr>
              <a:t> </a:t>
            </a:r>
            <a:r>
              <a:rPr sz="1904" spc="9" dirty="0">
                <a:latin typeface="Microsoft Sans Serif"/>
                <a:cs typeface="Microsoft Sans Serif"/>
              </a:rPr>
              <a:t>to</a:t>
            </a:r>
            <a:r>
              <a:rPr sz="1904" spc="32" dirty="0">
                <a:latin typeface="Microsoft Sans Serif"/>
                <a:cs typeface="Microsoft Sans Serif"/>
              </a:rPr>
              <a:t> </a:t>
            </a:r>
            <a:r>
              <a:rPr sz="1904" spc="18" dirty="0">
                <a:latin typeface="Microsoft Sans Serif"/>
                <a:cs typeface="Microsoft Sans Serif"/>
              </a:rPr>
              <a:t>be</a:t>
            </a:r>
            <a:r>
              <a:rPr sz="1904" spc="32" dirty="0">
                <a:latin typeface="Microsoft Sans Serif"/>
                <a:cs typeface="Microsoft Sans Serif"/>
              </a:rPr>
              <a:t> </a:t>
            </a:r>
            <a:r>
              <a:rPr sz="1904" spc="14" dirty="0">
                <a:latin typeface="Microsoft Sans Serif"/>
                <a:cs typeface="Microsoft Sans Serif"/>
              </a:rPr>
              <a:t>due</a:t>
            </a:r>
            <a:r>
              <a:rPr sz="1904" spc="27" dirty="0">
                <a:latin typeface="Microsoft Sans Serif"/>
                <a:cs typeface="Microsoft Sans Serif"/>
              </a:rPr>
              <a:t> </a:t>
            </a:r>
            <a:r>
              <a:rPr sz="1904" spc="9" dirty="0">
                <a:latin typeface="Microsoft Sans Serif"/>
                <a:cs typeface="Microsoft Sans Serif"/>
              </a:rPr>
              <a:t>to</a:t>
            </a:r>
            <a:r>
              <a:rPr sz="1904" spc="32" dirty="0">
                <a:latin typeface="Microsoft Sans Serif"/>
                <a:cs typeface="Microsoft Sans Serif"/>
              </a:rPr>
              <a:t> </a:t>
            </a:r>
            <a:r>
              <a:rPr sz="1904" spc="5" dirty="0">
                <a:latin typeface="Microsoft Sans Serif"/>
                <a:cs typeface="Microsoft Sans Serif"/>
              </a:rPr>
              <a:t>injury</a:t>
            </a:r>
            <a:r>
              <a:rPr sz="1904" spc="27" dirty="0">
                <a:latin typeface="Microsoft Sans Serif"/>
                <a:cs typeface="Microsoft Sans Serif"/>
              </a:rPr>
              <a:t> </a:t>
            </a:r>
            <a:r>
              <a:rPr sz="1904" spc="9" dirty="0">
                <a:latin typeface="Microsoft Sans Serif"/>
                <a:cs typeface="Microsoft Sans Serif"/>
              </a:rPr>
              <a:t>to </a:t>
            </a:r>
            <a:r>
              <a:rPr sz="1904" spc="14" dirty="0">
                <a:latin typeface="Microsoft Sans Serif"/>
                <a:cs typeface="Microsoft Sans Serif"/>
              </a:rPr>
              <a:t> the</a:t>
            </a:r>
            <a:r>
              <a:rPr sz="1904" spc="23" dirty="0">
                <a:latin typeface="Microsoft Sans Serif"/>
                <a:cs typeface="Microsoft Sans Serif"/>
              </a:rPr>
              <a:t> </a:t>
            </a:r>
            <a:r>
              <a:rPr sz="1904" spc="14" dirty="0">
                <a:latin typeface="Microsoft Sans Serif"/>
                <a:cs typeface="Microsoft Sans Serif"/>
              </a:rPr>
              <a:t>pudendal</a:t>
            </a:r>
            <a:r>
              <a:rPr sz="1904" spc="27" dirty="0">
                <a:latin typeface="Microsoft Sans Serif"/>
                <a:cs typeface="Microsoft Sans Serif"/>
              </a:rPr>
              <a:t> </a:t>
            </a:r>
            <a:r>
              <a:rPr sz="1904" spc="14" dirty="0">
                <a:latin typeface="Microsoft Sans Serif"/>
                <a:cs typeface="Microsoft Sans Serif"/>
              </a:rPr>
              <a:t>nerve</a:t>
            </a:r>
            <a:r>
              <a:rPr sz="1904" spc="27" dirty="0">
                <a:latin typeface="Microsoft Sans Serif"/>
                <a:cs typeface="Microsoft Sans Serif"/>
              </a:rPr>
              <a:t> </a:t>
            </a:r>
            <a:r>
              <a:rPr sz="1904" spc="9" dirty="0">
                <a:latin typeface="Microsoft Sans Serif"/>
                <a:cs typeface="Microsoft Sans Serif"/>
              </a:rPr>
              <a:t>during</a:t>
            </a:r>
            <a:r>
              <a:rPr sz="1904" spc="27" dirty="0">
                <a:latin typeface="Microsoft Sans Serif"/>
                <a:cs typeface="Microsoft Sans Serif"/>
              </a:rPr>
              <a:t> </a:t>
            </a:r>
            <a:r>
              <a:rPr sz="1904" spc="14" dirty="0">
                <a:latin typeface="Microsoft Sans Serif"/>
                <a:cs typeface="Microsoft Sans Serif"/>
              </a:rPr>
              <a:t>the</a:t>
            </a:r>
            <a:r>
              <a:rPr sz="1904" spc="27" dirty="0">
                <a:latin typeface="Microsoft Sans Serif"/>
                <a:cs typeface="Microsoft Sans Serif"/>
              </a:rPr>
              <a:t> </a:t>
            </a:r>
            <a:r>
              <a:rPr sz="1904" spc="5" dirty="0">
                <a:latin typeface="Microsoft Sans Serif"/>
                <a:cs typeface="Microsoft Sans Serif"/>
              </a:rPr>
              <a:t>birth</a:t>
            </a:r>
            <a:r>
              <a:rPr sz="1904" spc="27" dirty="0">
                <a:latin typeface="Microsoft Sans Serif"/>
                <a:cs typeface="Microsoft Sans Serif"/>
              </a:rPr>
              <a:t> </a:t>
            </a:r>
            <a:r>
              <a:rPr sz="1904" spc="14" dirty="0">
                <a:latin typeface="Microsoft Sans Serif"/>
                <a:cs typeface="Microsoft Sans Serif"/>
              </a:rPr>
              <a:t>process.</a:t>
            </a:r>
            <a:r>
              <a:rPr sz="1904" spc="27" dirty="0">
                <a:latin typeface="Microsoft Sans Serif"/>
                <a:cs typeface="Microsoft Sans Serif"/>
              </a:rPr>
              <a:t> </a:t>
            </a:r>
            <a:r>
              <a:rPr sz="1904" spc="18" dirty="0">
                <a:latin typeface="Microsoft Sans Serif"/>
                <a:cs typeface="Microsoft Sans Serif"/>
              </a:rPr>
              <a:t>And</a:t>
            </a:r>
            <a:r>
              <a:rPr sz="1904" spc="23" dirty="0">
                <a:latin typeface="Microsoft Sans Serif"/>
                <a:cs typeface="Microsoft Sans Serif"/>
              </a:rPr>
              <a:t> </a:t>
            </a:r>
            <a:r>
              <a:rPr sz="1904" spc="14" dirty="0">
                <a:latin typeface="Microsoft Sans Serif"/>
                <a:cs typeface="Microsoft Sans Serif"/>
              </a:rPr>
              <a:t>can</a:t>
            </a:r>
            <a:r>
              <a:rPr sz="1904" spc="27" dirty="0">
                <a:latin typeface="Microsoft Sans Serif"/>
                <a:cs typeface="Microsoft Sans Serif"/>
              </a:rPr>
              <a:t> </a:t>
            </a:r>
            <a:r>
              <a:rPr sz="1904" spc="5" dirty="0">
                <a:latin typeface="Microsoft Sans Serif"/>
                <a:cs typeface="Microsoft Sans Serif"/>
              </a:rPr>
              <a:t>last</a:t>
            </a:r>
            <a:r>
              <a:rPr sz="1904" spc="27" dirty="0">
                <a:latin typeface="Microsoft Sans Serif"/>
                <a:cs typeface="Microsoft Sans Serif"/>
              </a:rPr>
              <a:t> </a:t>
            </a:r>
            <a:r>
              <a:rPr sz="1904" spc="18" dirty="0">
                <a:latin typeface="Microsoft Sans Serif"/>
                <a:cs typeface="Microsoft Sans Serif"/>
              </a:rPr>
              <a:t>up</a:t>
            </a:r>
            <a:r>
              <a:rPr sz="1904" spc="27" dirty="0">
                <a:latin typeface="Microsoft Sans Serif"/>
                <a:cs typeface="Microsoft Sans Serif"/>
              </a:rPr>
              <a:t> </a:t>
            </a:r>
            <a:r>
              <a:rPr sz="1904" spc="9" dirty="0">
                <a:latin typeface="Microsoft Sans Serif"/>
                <a:cs typeface="Microsoft Sans Serif"/>
              </a:rPr>
              <a:t>to</a:t>
            </a:r>
            <a:r>
              <a:rPr sz="1904" spc="27" dirty="0">
                <a:latin typeface="Microsoft Sans Serif"/>
                <a:cs typeface="Microsoft Sans Serif"/>
              </a:rPr>
              <a:t> </a:t>
            </a:r>
            <a:r>
              <a:rPr sz="1904" spc="14" dirty="0">
                <a:latin typeface="Microsoft Sans Serif"/>
                <a:cs typeface="Microsoft Sans Serif"/>
              </a:rPr>
              <a:t>2-3 </a:t>
            </a:r>
            <a:r>
              <a:rPr sz="1904" spc="-494" dirty="0">
                <a:latin typeface="Microsoft Sans Serif"/>
                <a:cs typeface="Microsoft Sans Serif"/>
              </a:rPr>
              <a:t> </a:t>
            </a:r>
            <a:r>
              <a:rPr sz="1904" spc="14" dirty="0">
                <a:latin typeface="Microsoft Sans Serif"/>
                <a:cs typeface="Microsoft Sans Serif"/>
              </a:rPr>
              <a:t>weeks</a:t>
            </a:r>
            <a:r>
              <a:rPr sz="1904" spc="23" dirty="0">
                <a:latin typeface="Microsoft Sans Serif"/>
                <a:cs typeface="Microsoft Sans Serif"/>
              </a:rPr>
              <a:t> </a:t>
            </a:r>
            <a:r>
              <a:rPr sz="1904" spc="14" dirty="0">
                <a:latin typeface="Microsoft Sans Serif"/>
                <a:cs typeface="Microsoft Sans Serif"/>
              </a:rPr>
              <a:t>postpartum</a:t>
            </a:r>
            <a:endParaRPr sz="1904">
              <a:latin typeface="Microsoft Sans Serif"/>
              <a:cs typeface="Microsoft Sans Serif"/>
            </a:endParaRPr>
          </a:p>
          <a:p>
            <a:pPr marL="182534" indent="-171018">
              <a:lnSpc>
                <a:spcPts val="2190"/>
              </a:lnSpc>
              <a:spcBef>
                <a:spcPts val="517"/>
              </a:spcBef>
              <a:buChar char="•"/>
              <a:tabLst>
                <a:tab pos="182534" algn="l"/>
              </a:tabLst>
            </a:pPr>
            <a:r>
              <a:rPr sz="1904" spc="9" dirty="0">
                <a:latin typeface="Microsoft Sans Serif"/>
                <a:cs typeface="Microsoft Sans Serif"/>
              </a:rPr>
              <a:t>Risk</a:t>
            </a:r>
            <a:r>
              <a:rPr sz="1904" spc="23" dirty="0">
                <a:latin typeface="Microsoft Sans Serif"/>
                <a:cs typeface="Microsoft Sans Serif"/>
              </a:rPr>
              <a:t> </a:t>
            </a:r>
            <a:r>
              <a:rPr sz="1904" spc="9" dirty="0">
                <a:latin typeface="Microsoft Sans Serif"/>
                <a:cs typeface="Microsoft Sans Serif"/>
              </a:rPr>
              <a:t>factors</a:t>
            </a:r>
            <a:r>
              <a:rPr sz="1904" spc="23" dirty="0">
                <a:latin typeface="Microsoft Sans Serif"/>
                <a:cs typeface="Microsoft Sans Serif"/>
              </a:rPr>
              <a:t> </a:t>
            </a:r>
            <a:r>
              <a:rPr sz="1904" spc="517" dirty="0">
                <a:latin typeface="Microsoft Sans Serif"/>
                <a:cs typeface="Microsoft Sans Serif"/>
              </a:rPr>
              <a:t>–</a:t>
            </a:r>
            <a:r>
              <a:rPr sz="1904" spc="23" dirty="0">
                <a:latin typeface="Microsoft Sans Serif"/>
                <a:cs typeface="Microsoft Sans Serif"/>
              </a:rPr>
              <a:t> </a:t>
            </a:r>
            <a:r>
              <a:rPr sz="1904" spc="5" dirty="0">
                <a:latin typeface="Microsoft Sans Serif"/>
                <a:cs typeface="Microsoft Sans Serif"/>
              </a:rPr>
              <a:t>Epidural</a:t>
            </a:r>
            <a:r>
              <a:rPr sz="1904" spc="27" dirty="0">
                <a:latin typeface="Microsoft Sans Serif"/>
                <a:cs typeface="Microsoft Sans Serif"/>
              </a:rPr>
              <a:t> </a:t>
            </a:r>
            <a:r>
              <a:rPr sz="1904" spc="9" dirty="0">
                <a:latin typeface="Microsoft Sans Serif"/>
                <a:cs typeface="Microsoft Sans Serif"/>
              </a:rPr>
              <a:t>anesthesia,</a:t>
            </a:r>
            <a:r>
              <a:rPr sz="1904" spc="23" dirty="0">
                <a:latin typeface="Microsoft Sans Serif"/>
                <a:cs typeface="Microsoft Sans Serif"/>
              </a:rPr>
              <a:t> </a:t>
            </a:r>
            <a:r>
              <a:rPr sz="1904" spc="5" dirty="0">
                <a:latin typeface="Microsoft Sans Serif"/>
                <a:cs typeface="Microsoft Sans Serif"/>
              </a:rPr>
              <a:t>primiparity,</a:t>
            </a:r>
            <a:r>
              <a:rPr sz="1904" spc="23" dirty="0">
                <a:latin typeface="Microsoft Sans Serif"/>
                <a:cs typeface="Microsoft Sans Serif"/>
              </a:rPr>
              <a:t> </a:t>
            </a:r>
            <a:r>
              <a:rPr sz="1904" spc="9" dirty="0">
                <a:latin typeface="Microsoft Sans Serif"/>
                <a:cs typeface="Microsoft Sans Serif"/>
              </a:rPr>
              <a:t>instrument-assisted</a:t>
            </a:r>
            <a:endParaRPr sz="1904">
              <a:latin typeface="Microsoft Sans Serif"/>
              <a:cs typeface="Microsoft Sans Serif"/>
            </a:endParaRPr>
          </a:p>
          <a:p>
            <a:pPr marL="181958">
              <a:lnSpc>
                <a:spcPts val="2190"/>
              </a:lnSpc>
            </a:pPr>
            <a:r>
              <a:rPr sz="1904" dirty="0">
                <a:latin typeface="Microsoft Sans Serif"/>
                <a:cs typeface="Microsoft Sans Serif"/>
              </a:rPr>
              <a:t>delivery, </a:t>
            </a:r>
            <a:r>
              <a:rPr sz="1904" spc="9" dirty="0">
                <a:latin typeface="Microsoft Sans Serif"/>
                <a:cs typeface="Microsoft Sans Serif"/>
              </a:rPr>
              <a:t>and</a:t>
            </a:r>
            <a:r>
              <a:rPr sz="1904" spc="5" dirty="0">
                <a:latin typeface="Microsoft Sans Serif"/>
                <a:cs typeface="Microsoft Sans Serif"/>
              </a:rPr>
              <a:t> episiotomy</a:t>
            </a:r>
            <a:endParaRPr sz="1904">
              <a:latin typeface="Microsoft Sans Serif"/>
              <a:cs typeface="Microsoft Sans Serif"/>
            </a:endParaRPr>
          </a:p>
          <a:p>
            <a:pPr marL="181958" marR="4607" indent="-171018">
              <a:lnSpc>
                <a:spcPts val="2095"/>
              </a:lnSpc>
              <a:spcBef>
                <a:spcPts val="789"/>
              </a:spcBef>
              <a:buChar char="•"/>
              <a:tabLst>
                <a:tab pos="182534" algn="l"/>
              </a:tabLst>
            </a:pPr>
            <a:r>
              <a:rPr sz="1904" spc="14" dirty="0">
                <a:latin typeface="Microsoft Sans Serif"/>
                <a:cs typeface="Microsoft Sans Serif"/>
              </a:rPr>
              <a:t>Management </a:t>
            </a:r>
            <a:r>
              <a:rPr sz="1904" spc="521" dirty="0">
                <a:latin typeface="Microsoft Sans Serif"/>
                <a:cs typeface="Microsoft Sans Serif"/>
              </a:rPr>
              <a:t>– </a:t>
            </a:r>
            <a:r>
              <a:rPr sz="1904" spc="14" dirty="0">
                <a:latin typeface="Microsoft Sans Serif"/>
                <a:cs typeface="Microsoft Sans Serif"/>
              </a:rPr>
              <a:t>The </a:t>
            </a:r>
            <a:r>
              <a:rPr sz="1904" spc="9" dirty="0">
                <a:latin typeface="Microsoft Sans Serif"/>
                <a:cs typeface="Microsoft Sans Serif"/>
              </a:rPr>
              <a:t>treatment of overt </a:t>
            </a:r>
            <a:r>
              <a:rPr sz="1904" spc="18" dirty="0">
                <a:latin typeface="Microsoft Sans Serif"/>
                <a:cs typeface="Microsoft Sans Serif"/>
              </a:rPr>
              <a:t>PUR </a:t>
            </a:r>
            <a:r>
              <a:rPr sz="1904" spc="5" dirty="0">
                <a:latin typeface="Microsoft Sans Serif"/>
                <a:cs typeface="Microsoft Sans Serif"/>
              </a:rPr>
              <a:t>is </a:t>
            </a:r>
            <a:r>
              <a:rPr sz="1904" spc="9" dirty="0">
                <a:latin typeface="Microsoft Sans Serif"/>
                <a:cs typeface="Microsoft Sans Serif"/>
              </a:rPr>
              <a:t>intermittent </a:t>
            </a:r>
            <a:r>
              <a:rPr sz="1904" spc="14" dirty="0">
                <a:latin typeface="Microsoft Sans Serif"/>
                <a:cs typeface="Microsoft Sans Serif"/>
              </a:rPr>
              <a:t> </a:t>
            </a:r>
            <a:r>
              <a:rPr sz="1904" spc="9" dirty="0">
                <a:latin typeface="Microsoft Sans Serif"/>
                <a:cs typeface="Microsoft Sans Serif"/>
              </a:rPr>
              <a:t>catheterization.</a:t>
            </a:r>
            <a:r>
              <a:rPr sz="1904" spc="23" dirty="0">
                <a:latin typeface="Microsoft Sans Serif"/>
                <a:cs typeface="Microsoft Sans Serif"/>
              </a:rPr>
              <a:t> </a:t>
            </a:r>
            <a:r>
              <a:rPr sz="1904" spc="9" dirty="0">
                <a:latin typeface="Microsoft Sans Serif"/>
                <a:cs typeface="Microsoft Sans Serif"/>
              </a:rPr>
              <a:t>Pharmacological</a:t>
            </a:r>
            <a:r>
              <a:rPr sz="1904" spc="27" dirty="0">
                <a:latin typeface="Microsoft Sans Serif"/>
                <a:cs typeface="Microsoft Sans Serif"/>
              </a:rPr>
              <a:t> </a:t>
            </a:r>
            <a:r>
              <a:rPr sz="1904" spc="9" dirty="0">
                <a:latin typeface="Microsoft Sans Serif"/>
                <a:cs typeface="Microsoft Sans Serif"/>
              </a:rPr>
              <a:t>therapies</a:t>
            </a:r>
            <a:r>
              <a:rPr sz="1904" spc="27" dirty="0">
                <a:latin typeface="Microsoft Sans Serif"/>
                <a:cs typeface="Microsoft Sans Serif"/>
              </a:rPr>
              <a:t> </a:t>
            </a:r>
            <a:r>
              <a:rPr sz="1904" spc="14" dirty="0">
                <a:latin typeface="Microsoft Sans Serif"/>
                <a:cs typeface="Microsoft Sans Serif"/>
              </a:rPr>
              <a:t>are</a:t>
            </a:r>
            <a:r>
              <a:rPr sz="1904" spc="27" dirty="0">
                <a:latin typeface="Microsoft Sans Serif"/>
                <a:cs typeface="Microsoft Sans Serif"/>
              </a:rPr>
              <a:t> </a:t>
            </a:r>
            <a:r>
              <a:rPr sz="1904" spc="9" dirty="0">
                <a:latin typeface="Microsoft Sans Serif"/>
                <a:cs typeface="Microsoft Sans Serif"/>
              </a:rPr>
              <a:t>not</a:t>
            </a:r>
            <a:r>
              <a:rPr sz="1904" spc="27" dirty="0">
                <a:latin typeface="Microsoft Sans Serif"/>
                <a:cs typeface="Microsoft Sans Serif"/>
              </a:rPr>
              <a:t> </a:t>
            </a:r>
            <a:r>
              <a:rPr sz="1904" spc="9" dirty="0">
                <a:latin typeface="Microsoft Sans Serif"/>
                <a:cs typeface="Microsoft Sans Serif"/>
              </a:rPr>
              <a:t>effective. </a:t>
            </a:r>
            <a:r>
              <a:rPr sz="1904" spc="14" dirty="0">
                <a:latin typeface="Microsoft Sans Serif"/>
                <a:cs typeface="Microsoft Sans Serif"/>
              </a:rPr>
              <a:t> </a:t>
            </a:r>
            <a:r>
              <a:rPr sz="1904" spc="9" dirty="0">
                <a:latin typeface="Microsoft Sans Serif"/>
                <a:cs typeface="Microsoft Sans Serif"/>
              </a:rPr>
              <a:t>catheterization</a:t>
            </a:r>
            <a:r>
              <a:rPr sz="1904" spc="23" dirty="0">
                <a:latin typeface="Microsoft Sans Serif"/>
                <a:cs typeface="Microsoft Sans Serif"/>
              </a:rPr>
              <a:t> </a:t>
            </a:r>
            <a:r>
              <a:rPr sz="1904" spc="5" dirty="0">
                <a:latin typeface="Microsoft Sans Serif"/>
                <a:cs typeface="Microsoft Sans Serif"/>
              </a:rPr>
              <a:t>is</a:t>
            </a:r>
            <a:r>
              <a:rPr sz="1904" spc="27" dirty="0">
                <a:latin typeface="Microsoft Sans Serif"/>
                <a:cs typeface="Microsoft Sans Serif"/>
              </a:rPr>
              <a:t> </a:t>
            </a:r>
            <a:r>
              <a:rPr sz="1904" spc="14" dirty="0">
                <a:latin typeface="Microsoft Sans Serif"/>
                <a:cs typeface="Microsoft Sans Serif"/>
              </a:rPr>
              <a:t>performed</a:t>
            </a:r>
            <a:r>
              <a:rPr sz="1904" spc="27" dirty="0">
                <a:latin typeface="Microsoft Sans Serif"/>
                <a:cs typeface="Microsoft Sans Serif"/>
              </a:rPr>
              <a:t> </a:t>
            </a:r>
            <a:r>
              <a:rPr sz="1904" spc="14" dirty="0">
                <a:latin typeface="Microsoft Sans Serif"/>
                <a:cs typeface="Microsoft Sans Serif"/>
              </a:rPr>
              <a:t>every</a:t>
            </a:r>
            <a:r>
              <a:rPr sz="1904" spc="27" dirty="0">
                <a:latin typeface="Microsoft Sans Serif"/>
                <a:cs typeface="Microsoft Sans Serif"/>
              </a:rPr>
              <a:t> </a:t>
            </a:r>
            <a:r>
              <a:rPr sz="1904" spc="9" dirty="0">
                <a:latin typeface="Microsoft Sans Serif"/>
                <a:cs typeface="Microsoft Sans Serif"/>
              </a:rPr>
              <a:t>four</a:t>
            </a:r>
            <a:r>
              <a:rPr sz="1904" spc="27" dirty="0">
                <a:latin typeface="Microsoft Sans Serif"/>
                <a:cs typeface="Microsoft Sans Serif"/>
              </a:rPr>
              <a:t> </a:t>
            </a:r>
            <a:r>
              <a:rPr sz="1904" spc="9" dirty="0">
                <a:latin typeface="Microsoft Sans Serif"/>
                <a:cs typeface="Microsoft Sans Serif"/>
              </a:rPr>
              <a:t>to</a:t>
            </a:r>
            <a:r>
              <a:rPr sz="1904" spc="27" dirty="0">
                <a:latin typeface="Microsoft Sans Serif"/>
                <a:cs typeface="Microsoft Sans Serif"/>
              </a:rPr>
              <a:t> </a:t>
            </a:r>
            <a:r>
              <a:rPr sz="1904" spc="5" dirty="0">
                <a:latin typeface="Microsoft Sans Serif"/>
                <a:cs typeface="Microsoft Sans Serif"/>
              </a:rPr>
              <a:t>six</a:t>
            </a:r>
            <a:r>
              <a:rPr sz="1904" spc="27" dirty="0">
                <a:latin typeface="Microsoft Sans Serif"/>
                <a:cs typeface="Microsoft Sans Serif"/>
              </a:rPr>
              <a:t> </a:t>
            </a:r>
            <a:r>
              <a:rPr sz="1904" spc="14" dirty="0">
                <a:latin typeface="Microsoft Sans Serif"/>
                <a:cs typeface="Microsoft Sans Serif"/>
              </a:rPr>
              <a:t>hours</a:t>
            </a:r>
            <a:r>
              <a:rPr sz="1904" spc="27" dirty="0">
                <a:latin typeface="Microsoft Sans Serif"/>
                <a:cs typeface="Microsoft Sans Serif"/>
              </a:rPr>
              <a:t> </a:t>
            </a:r>
            <a:r>
              <a:rPr sz="1904" spc="14" dirty="0">
                <a:latin typeface="Microsoft Sans Serif"/>
                <a:cs typeface="Microsoft Sans Serif"/>
              </a:rPr>
              <a:t>or</a:t>
            </a:r>
            <a:r>
              <a:rPr sz="1904" spc="27" dirty="0">
                <a:latin typeface="Microsoft Sans Serif"/>
                <a:cs typeface="Microsoft Sans Serif"/>
              </a:rPr>
              <a:t> </a:t>
            </a:r>
            <a:r>
              <a:rPr sz="1904" spc="18" dirty="0">
                <a:latin typeface="Microsoft Sans Serif"/>
                <a:cs typeface="Microsoft Sans Serif"/>
              </a:rPr>
              <a:t>when</a:t>
            </a:r>
            <a:r>
              <a:rPr sz="1904" spc="27" dirty="0">
                <a:latin typeface="Microsoft Sans Serif"/>
                <a:cs typeface="Microsoft Sans Serif"/>
              </a:rPr>
              <a:t> </a:t>
            </a:r>
            <a:r>
              <a:rPr sz="1904" spc="14" dirty="0">
                <a:latin typeface="Microsoft Sans Serif"/>
                <a:cs typeface="Microsoft Sans Serif"/>
              </a:rPr>
              <a:t>the </a:t>
            </a:r>
            <a:r>
              <a:rPr sz="1904" spc="18" dirty="0">
                <a:latin typeface="Microsoft Sans Serif"/>
                <a:cs typeface="Microsoft Sans Serif"/>
              </a:rPr>
              <a:t> </a:t>
            </a:r>
            <a:r>
              <a:rPr sz="1904" spc="9" dirty="0">
                <a:latin typeface="Microsoft Sans Serif"/>
                <a:cs typeface="Microsoft Sans Serif"/>
              </a:rPr>
              <a:t>patient</a:t>
            </a:r>
            <a:r>
              <a:rPr sz="1904" spc="27" dirty="0">
                <a:latin typeface="Microsoft Sans Serif"/>
                <a:cs typeface="Microsoft Sans Serif"/>
              </a:rPr>
              <a:t> </a:t>
            </a:r>
            <a:r>
              <a:rPr sz="1904" spc="14" dirty="0">
                <a:latin typeface="Microsoft Sans Serif"/>
                <a:cs typeface="Microsoft Sans Serif"/>
              </a:rPr>
              <a:t>has</a:t>
            </a:r>
            <a:r>
              <a:rPr sz="1904" spc="27" dirty="0">
                <a:latin typeface="Microsoft Sans Serif"/>
                <a:cs typeface="Microsoft Sans Serif"/>
              </a:rPr>
              <a:t> </a:t>
            </a:r>
            <a:r>
              <a:rPr sz="1904" spc="18" dirty="0">
                <a:latin typeface="Microsoft Sans Serif"/>
                <a:cs typeface="Microsoft Sans Serif"/>
              </a:rPr>
              <a:t>an</a:t>
            </a:r>
            <a:r>
              <a:rPr sz="1904" spc="32" dirty="0">
                <a:latin typeface="Microsoft Sans Serif"/>
                <a:cs typeface="Microsoft Sans Serif"/>
              </a:rPr>
              <a:t> </a:t>
            </a:r>
            <a:r>
              <a:rPr sz="1904" spc="14" dirty="0">
                <a:latin typeface="Microsoft Sans Serif"/>
                <a:cs typeface="Microsoft Sans Serif"/>
              </a:rPr>
              <a:t>urge</a:t>
            </a:r>
            <a:r>
              <a:rPr sz="1904" spc="27" dirty="0">
                <a:latin typeface="Microsoft Sans Serif"/>
                <a:cs typeface="Microsoft Sans Serif"/>
              </a:rPr>
              <a:t> </a:t>
            </a:r>
            <a:r>
              <a:rPr sz="1904" spc="9" dirty="0">
                <a:latin typeface="Microsoft Sans Serif"/>
                <a:cs typeface="Microsoft Sans Serif"/>
              </a:rPr>
              <a:t>to</a:t>
            </a:r>
            <a:r>
              <a:rPr sz="1904" spc="27" dirty="0">
                <a:latin typeface="Microsoft Sans Serif"/>
                <a:cs typeface="Microsoft Sans Serif"/>
              </a:rPr>
              <a:t> </a:t>
            </a:r>
            <a:r>
              <a:rPr sz="1904" spc="9" dirty="0">
                <a:latin typeface="Microsoft Sans Serif"/>
                <a:cs typeface="Microsoft Sans Serif"/>
              </a:rPr>
              <a:t>void</a:t>
            </a:r>
            <a:r>
              <a:rPr sz="1904" spc="32" dirty="0">
                <a:latin typeface="Microsoft Sans Serif"/>
                <a:cs typeface="Microsoft Sans Serif"/>
              </a:rPr>
              <a:t> </a:t>
            </a:r>
            <a:r>
              <a:rPr sz="1904" spc="14" dirty="0">
                <a:latin typeface="Microsoft Sans Serif"/>
                <a:cs typeface="Microsoft Sans Serif"/>
              </a:rPr>
              <a:t>but</a:t>
            </a:r>
            <a:r>
              <a:rPr sz="1904" spc="27" dirty="0">
                <a:latin typeface="Microsoft Sans Serif"/>
                <a:cs typeface="Microsoft Sans Serif"/>
              </a:rPr>
              <a:t> </a:t>
            </a:r>
            <a:r>
              <a:rPr sz="1904" spc="5" dirty="0">
                <a:latin typeface="Microsoft Sans Serif"/>
                <a:cs typeface="Microsoft Sans Serif"/>
              </a:rPr>
              <a:t>is</a:t>
            </a:r>
            <a:r>
              <a:rPr sz="1904" spc="27" dirty="0">
                <a:latin typeface="Microsoft Sans Serif"/>
                <a:cs typeface="Microsoft Sans Serif"/>
              </a:rPr>
              <a:t> </a:t>
            </a:r>
            <a:r>
              <a:rPr sz="1904" spc="9" dirty="0">
                <a:latin typeface="Microsoft Sans Serif"/>
                <a:cs typeface="Microsoft Sans Serif"/>
              </a:rPr>
              <a:t>unable</a:t>
            </a:r>
            <a:r>
              <a:rPr sz="1904" spc="32" dirty="0">
                <a:latin typeface="Microsoft Sans Serif"/>
                <a:cs typeface="Microsoft Sans Serif"/>
              </a:rPr>
              <a:t> </a:t>
            </a:r>
            <a:r>
              <a:rPr sz="1904" spc="9" dirty="0">
                <a:latin typeface="Microsoft Sans Serif"/>
                <a:cs typeface="Microsoft Sans Serif"/>
              </a:rPr>
              <a:t>discontinue</a:t>
            </a:r>
            <a:r>
              <a:rPr sz="1904" spc="27" dirty="0">
                <a:latin typeface="Microsoft Sans Serif"/>
                <a:cs typeface="Microsoft Sans Serif"/>
              </a:rPr>
              <a:t> </a:t>
            </a:r>
            <a:r>
              <a:rPr sz="1904" spc="9" dirty="0">
                <a:latin typeface="Microsoft Sans Serif"/>
                <a:cs typeface="Microsoft Sans Serif"/>
              </a:rPr>
              <a:t>catheterization </a:t>
            </a:r>
            <a:r>
              <a:rPr sz="1904" spc="14" dirty="0">
                <a:latin typeface="Microsoft Sans Serif"/>
                <a:cs typeface="Microsoft Sans Serif"/>
              </a:rPr>
              <a:t> when</a:t>
            </a:r>
            <a:r>
              <a:rPr sz="1904" spc="27" dirty="0">
                <a:latin typeface="Microsoft Sans Serif"/>
                <a:cs typeface="Microsoft Sans Serif"/>
              </a:rPr>
              <a:t> </a:t>
            </a:r>
            <a:r>
              <a:rPr sz="1904" spc="9" dirty="0">
                <a:latin typeface="Microsoft Sans Serif"/>
                <a:cs typeface="Microsoft Sans Serif"/>
              </a:rPr>
              <a:t>the</a:t>
            </a:r>
            <a:r>
              <a:rPr sz="1904" spc="32" dirty="0">
                <a:latin typeface="Microsoft Sans Serif"/>
                <a:cs typeface="Microsoft Sans Serif"/>
              </a:rPr>
              <a:t> </a:t>
            </a:r>
            <a:r>
              <a:rPr sz="1904" spc="5" dirty="0">
                <a:latin typeface="Microsoft Sans Serif"/>
                <a:cs typeface="Microsoft Sans Serif"/>
              </a:rPr>
              <a:t>residual</a:t>
            </a:r>
            <a:r>
              <a:rPr sz="1904" spc="27" dirty="0">
                <a:latin typeface="Microsoft Sans Serif"/>
                <a:cs typeface="Microsoft Sans Serif"/>
              </a:rPr>
              <a:t> </a:t>
            </a:r>
            <a:r>
              <a:rPr sz="1904" spc="9" dirty="0">
                <a:latin typeface="Microsoft Sans Serif"/>
                <a:cs typeface="Microsoft Sans Serif"/>
              </a:rPr>
              <a:t>urine</a:t>
            </a:r>
            <a:r>
              <a:rPr sz="1904" spc="32" dirty="0">
                <a:latin typeface="Microsoft Sans Serif"/>
                <a:cs typeface="Microsoft Sans Serif"/>
              </a:rPr>
              <a:t> </a:t>
            </a:r>
            <a:r>
              <a:rPr sz="1904" spc="9" dirty="0">
                <a:latin typeface="Microsoft Sans Serif"/>
                <a:cs typeface="Microsoft Sans Serif"/>
              </a:rPr>
              <a:t>volume</a:t>
            </a:r>
            <a:r>
              <a:rPr sz="1904" spc="32" dirty="0">
                <a:latin typeface="Microsoft Sans Serif"/>
                <a:cs typeface="Microsoft Sans Serif"/>
              </a:rPr>
              <a:t> </a:t>
            </a:r>
            <a:r>
              <a:rPr sz="1904" spc="5" dirty="0">
                <a:latin typeface="Microsoft Sans Serif"/>
                <a:cs typeface="Microsoft Sans Serif"/>
              </a:rPr>
              <a:t>is</a:t>
            </a:r>
            <a:r>
              <a:rPr sz="1904" spc="27" dirty="0">
                <a:latin typeface="Microsoft Sans Serif"/>
                <a:cs typeface="Microsoft Sans Serif"/>
              </a:rPr>
              <a:t> </a:t>
            </a:r>
            <a:r>
              <a:rPr sz="1904" spc="14" dirty="0">
                <a:latin typeface="Microsoft Sans Serif"/>
                <a:cs typeface="Microsoft Sans Serif"/>
              </a:rPr>
              <a:t>&lt;150</a:t>
            </a:r>
            <a:r>
              <a:rPr sz="1904" spc="32" dirty="0">
                <a:latin typeface="Microsoft Sans Serif"/>
                <a:cs typeface="Microsoft Sans Serif"/>
              </a:rPr>
              <a:t> </a:t>
            </a:r>
            <a:r>
              <a:rPr sz="1904" spc="18" dirty="0">
                <a:latin typeface="Microsoft Sans Serif"/>
                <a:cs typeface="Microsoft Sans Serif"/>
              </a:rPr>
              <a:t>mL</a:t>
            </a:r>
            <a:r>
              <a:rPr sz="1904" spc="27" dirty="0">
                <a:latin typeface="Microsoft Sans Serif"/>
                <a:cs typeface="Microsoft Sans Serif"/>
              </a:rPr>
              <a:t> </a:t>
            </a:r>
            <a:r>
              <a:rPr sz="1904" spc="14" dirty="0">
                <a:latin typeface="Microsoft Sans Serif"/>
                <a:cs typeface="Microsoft Sans Serif"/>
              </a:rPr>
              <a:t>and</a:t>
            </a:r>
            <a:r>
              <a:rPr sz="1904" spc="32" dirty="0">
                <a:latin typeface="Microsoft Sans Serif"/>
                <a:cs typeface="Microsoft Sans Serif"/>
              </a:rPr>
              <a:t> </a:t>
            </a:r>
            <a:r>
              <a:rPr sz="1904" spc="9" dirty="0">
                <a:latin typeface="Microsoft Sans Serif"/>
                <a:cs typeface="Microsoft Sans Serif"/>
              </a:rPr>
              <a:t>the</a:t>
            </a:r>
            <a:r>
              <a:rPr sz="1904" spc="32" dirty="0">
                <a:latin typeface="Microsoft Sans Serif"/>
                <a:cs typeface="Microsoft Sans Serif"/>
              </a:rPr>
              <a:t> </a:t>
            </a:r>
            <a:r>
              <a:rPr sz="1904" spc="9" dirty="0">
                <a:latin typeface="Microsoft Sans Serif"/>
                <a:cs typeface="Microsoft Sans Serif"/>
              </a:rPr>
              <a:t>patient</a:t>
            </a:r>
            <a:r>
              <a:rPr sz="1904" spc="27" dirty="0">
                <a:latin typeface="Microsoft Sans Serif"/>
                <a:cs typeface="Microsoft Sans Serif"/>
              </a:rPr>
              <a:t> </a:t>
            </a:r>
            <a:r>
              <a:rPr sz="1904" spc="14" dirty="0">
                <a:latin typeface="Microsoft Sans Serif"/>
                <a:cs typeface="Microsoft Sans Serif"/>
              </a:rPr>
              <a:t>no</a:t>
            </a:r>
            <a:r>
              <a:rPr sz="1904" spc="32" dirty="0">
                <a:latin typeface="Microsoft Sans Serif"/>
                <a:cs typeface="Microsoft Sans Serif"/>
              </a:rPr>
              <a:t> </a:t>
            </a:r>
            <a:r>
              <a:rPr sz="1904" spc="9" dirty="0">
                <a:latin typeface="Microsoft Sans Serif"/>
                <a:cs typeface="Microsoft Sans Serif"/>
              </a:rPr>
              <a:t>longer </a:t>
            </a:r>
            <a:r>
              <a:rPr sz="1904" spc="-494" dirty="0">
                <a:latin typeface="Microsoft Sans Serif"/>
                <a:cs typeface="Microsoft Sans Serif"/>
              </a:rPr>
              <a:t> </a:t>
            </a:r>
            <a:r>
              <a:rPr sz="1904" spc="9" dirty="0">
                <a:latin typeface="Microsoft Sans Serif"/>
                <a:cs typeface="Microsoft Sans Serif"/>
              </a:rPr>
              <a:t>has</a:t>
            </a:r>
            <a:r>
              <a:rPr sz="1904" spc="27" dirty="0">
                <a:latin typeface="Microsoft Sans Serif"/>
                <a:cs typeface="Microsoft Sans Serif"/>
              </a:rPr>
              <a:t> </a:t>
            </a:r>
            <a:r>
              <a:rPr sz="1904" dirty="0">
                <a:latin typeface="Microsoft Sans Serif"/>
                <a:cs typeface="Microsoft Sans Serif"/>
              </a:rPr>
              <a:t>significant</a:t>
            </a:r>
            <a:r>
              <a:rPr sz="1904" spc="27" dirty="0">
                <a:latin typeface="Microsoft Sans Serif"/>
                <a:cs typeface="Microsoft Sans Serif"/>
              </a:rPr>
              <a:t> </a:t>
            </a:r>
            <a:r>
              <a:rPr sz="1904" spc="9" dirty="0">
                <a:latin typeface="Microsoft Sans Serif"/>
                <a:cs typeface="Microsoft Sans Serif"/>
              </a:rPr>
              <a:t>symptoms</a:t>
            </a:r>
            <a:r>
              <a:rPr sz="1904" spc="27" dirty="0">
                <a:latin typeface="Microsoft Sans Serif"/>
                <a:cs typeface="Microsoft Sans Serif"/>
              </a:rPr>
              <a:t> </a:t>
            </a:r>
            <a:r>
              <a:rPr sz="1904" spc="5" dirty="0">
                <a:latin typeface="Microsoft Sans Serif"/>
                <a:cs typeface="Microsoft Sans Serif"/>
              </a:rPr>
              <a:t>of</a:t>
            </a:r>
            <a:r>
              <a:rPr sz="1904" spc="27" dirty="0">
                <a:latin typeface="Microsoft Sans Serif"/>
                <a:cs typeface="Microsoft Sans Serif"/>
              </a:rPr>
              <a:t> </a:t>
            </a:r>
            <a:r>
              <a:rPr sz="1904" spc="5" dirty="0">
                <a:latin typeface="Microsoft Sans Serif"/>
                <a:cs typeface="Microsoft Sans Serif"/>
              </a:rPr>
              <a:t>voiding</a:t>
            </a:r>
            <a:r>
              <a:rPr sz="1904" spc="27" dirty="0">
                <a:latin typeface="Microsoft Sans Serif"/>
                <a:cs typeface="Microsoft Sans Serif"/>
              </a:rPr>
              <a:t> </a:t>
            </a:r>
            <a:r>
              <a:rPr sz="1904" dirty="0">
                <a:latin typeface="Microsoft Sans Serif"/>
                <a:cs typeface="Microsoft Sans Serif"/>
              </a:rPr>
              <a:t>difficulty.</a:t>
            </a:r>
            <a:endParaRPr sz="1904">
              <a:latin typeface="Microsoft Sans Serif"/>
              <a:cs typeface="Microsoft Sans Serif"/>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6173" y="2041676"/>
            <a:ext cx="2137439" cy="992521"/>
          </a:xfrm>
          <a:prstGeom prst="rect">
            <a:avLst/>
          </a:prstGeom>
        </p:spPr>
        <p:txBody>
          <a:bodyPr vert="horz" wrap="square" lIns="0" tIns="68522" rIns="0" bIns="0" rtlCol="0">
            <a:spAutoFit/>
          </a:bodyPr>
          <a:lstStyle/>
          <a:p>
            <a:pPr marL="11516" marR="4607">
              <a:lnSpc>
                <a:spcPts val="3555"/>
              </a:lnSpc>
              <a:spcBef>
                <a:spcPts val="540"/>
              </a:spcBef>
            </a:pPr>
            <a:r>
              <a:rPr sz="3264" spc="141" dirty="0">
                <a:solidFill>
                  <a:srgbClr val="FF9514"/>
                </a:solidFill>
                <a:latin typeface="Microsoft Sans Serif"/>
                <a:cs typeface="Microsoft Sans Serif"/>
              </a:rPr>
              <a:t>Incontinen  </a:t>
            </a:r>
            <a:r>
              <a:rPr sz="3264" spc="109" dirty="0">
                <a:solidFill>
                  <a:srgbClr val="FF9514"/>
                </a:solidFill>
                <a:latin typeface="Microsoft Sans Serif"/>
                <a:cs typeface="Microsoft Sans Serif"/>
              </a:rPr>
              <a:t>ce</a:t>
            </a:r>
            <a:r>
              <a:rPr sz="3264" spc="9" dirty="0">
                <a:solidFill>
                  <a:srgbClr val="FF9514"/>
                </a:solidFill>
                <a:latin typeface="Microsoft Sans Serif"/>
                <a:cs typeface="Microsoft Sans Serif"/>
              </a:rPr>
              <a:t> </a:t>
            </a:r>
            <a:r>
              <a:rPr sz="3264" spc="190" dirty="0">
                <a:solidFill>
                  <a:srgbClr val="FF9514"/>
                </a:solidFill>
                <a:latin typeface="Microsoft Sans Serif"/>
                <a:cs typeface="Microsoft Sans Serif"/>
              </a:rPr>
              <a:t>of</a:t>
            </a:r>
            <a:r>
              <a:rPr sz="3264" spc="9" dirty="0">
                <a:solidFill>
                  <a:srgbClr val="FF9514"/>
                </a:solidFill>
                <a:latin typeface="Microsoft Sans Serif"/>
                <a:cs typeface="Microsoft Sans Serif"/>
              </a:rPr>
              <a:t> </a:t>
            </a:r>
            <a:r>
              <a:rPr sz="3264" spc="150" dirty="0">
                <a:solidFill>
                  <a:srgbClr val="FF9514"/>
                </a:solidFill>
                <a:latin typeface="Microsoft Sans Serif"/>
                <a:cs typeface="Microsoft Sans Serif"/>
              </a:rPr>
              <a:t>urine</a:t>
            </a:r>
            <a:endParaRPr sz="3264">
              <a:latin typeface="Microsoft Sans Serif"/>
              <a:cs typeface="Microsoft Sans Serif"/>
            </a:endParaRPr>
          </a:p>
        </p:txBody>
      </p:sp>
      <p:sp>
        <p:nvSpPr>
          <p:cNvPr id="3" name="object 3"/>
          <p:cNvSpPr txBox="1"/>
          <p:nvPr/>
        </p:nvSpPr>
        <p:spPr>
          <a:xfrm>
            <a:off x="4919423" y="359497"/>
            <a:ext cx="4678526" cy="773996"/>
          </a:xfrm>
          <a:prstGeom prst="rect">
            <a:avLst/>
          </a:prstGeom>
        </p:spPr>
        <p:txBody>
          <a:bodyPr vert="horz" wrap="square" lIns="0" tIns="42611" rIns="0" bIns="0" rtlCol="0">
            <a:spAutoFit/>
          </a:bodyPr>
          <a:lstStyle/>
          <a:p>
            <a:pPr marL="182534" marR="4607" indent="-171018">
              <a:lnSpc>
                <a:spcPts val="1941"/>
              </a:lnSpc>
              <a:spcBef>
                <a:spcPts val="336"/>
              </a:spcBef>
            </a:pPr>
            <a:r>
              <a:rPr sz="1632" spc="63" dirty="0">
                <a:latin typeface="Microsoft Sans Serif"/>
                <a:cs typeface="Microsoft Sans Serif"/>
              </a:rPr>
              <a:t>Urinary</a:t>
            </a:r>
            <a:r>
              <a:rPr sz="1632" spc="-36" dirty="0">
                <a:latin typeface="Microsoft Sans Serif"/>
                <a:cs typeface="Microsoft Sans Serif"/>
              </a:rPr>
              <a:t> </a:t>
            </a:r>
            <a:r>
              <a:rPr sz="1632" spc="73" dirty="0">
                <a:latin typeface="Microsoft Sans Serif"/>
                <a:cs typeface="Microsoft Sans Serif"/>
              </a:rPr>
              <a:t>incontinence</a:t>
            </a:r>
            <a:r>
              <a:rPr sz="1632" spc="50" dirty="0">
                <a:latin typeface="Microsoft Sans Serif"/>
                <a:cs typeface="Microsoft Sans Serif"/>
              </a:rPr>
              <a:t> </a:t>
            </a:r>
            <a:r>
              <a:rPr sz="1768" spc="5" dirty="0">
                <a:latin typeface="Times New Roman"/>
                <a:cs typeface="Times New Roman"/>
              </a:rPr>
              <a:t>will </a:t>
            </a:r>
            <a:r>
              <a:rPr sz="1768" spc="9" dirty="0">
                <a:latin typeface="Times New Roman"/>
                <a:cs typeface="Times New Roman"/>
              </a:rPr>
              <a:t>occur</a:t>
            </a:r>
            <a:r>
              <a:rPr sz="1768" dirty="0">
                <a:latin typeface="Times New Roman"/>
                <a:cs typeface="Times New Roman"/>
              </a:rPr>
              <a:t> </a:t>
            </a:r>
            <a:r>
              <a:rPr sz="1768" spc="9" dirty="0">
                <a:latin typeface="Times New Roman"/>
                <a:cs typeface="Times New Roman"/>
              </a:rPr>
              <a:t>in</a:t>
            </a:r>
            <a:r>
              <a:rPr sz="1768" spc="5" dirty="0">
                <a:latin typeface="Times New Roman"/>
                <a:cs typeface="Times New Roman"/>
              </a:rPr>
              <a:t> </a:t>
            </a:r>
            <a:r>
              <a:rPr sz="1768" spc="9" dirty="0">
                <a:latin typeface="Times New Roman"/>
                <a:cs typeface="Times New Roman"/>
              </a:rPr>
              <a:t>approximately </a:t>
            </a:r>
            <a:r>
              <a:rPr sz="1768" spc="-431" dirty="0">
                <a:latin typeface="Times New Roman"/>
                <a:cs typeface="Times New Roman"/>
              </a:rPr>
              <a:t> </a:t>
            </a:r>
            <a:r>
              <a:rPr sz="1768" spc="14" dirty="0">
                <a:latin typeface="Times New Roman"/>
                <a:cs typeface="Times New Roman"/>
              </a:rPr>
              <a:t>15% </a:t>
            </a:r>
            <a:r>
              <a:rPr sz="1768" spc="9" dirty="0">
                <a:latin typeface="Times New Roman"/>
                <a:cs typeface="Times New Roman"/>
              </a:rPr>
              <a:t>of </a:t>
            </a:r>
            <a:r>
              <a:rPr sz="1768" spc="14" dirty="0">
                <a:latin typeface="Times New Roman"/>
                <a:cs typeface="Times New Roman"/>
              </a:rPr>
              <a:t>women who </a:t>
            </a:r>
            <a:r>
              <a:rPr sz="1768" spc="5" dirty="0">
                <a:latin typeface="Times New Roman"/>
                <a:cs typeface="Times New Roman"/>
              </a:rPr>
              <a:t>will </a:t>
            </a:r>
            <a:r>
              <a:rPr sz="1768" spc="9" dirty="0">
                <a:latin typeface="Times New Roman"/>
                <a:cs typeface="Times New Roman"/>
              </a:rPr>
              <a:t>have </a:t>
            </a:r>
            <a:r>
              <a:rPr sz="1768" spc="5" dirty="0">
                <a:latin typeface="Times New Roman"/>
                <a:cs typeface="Times New Roman"/>
              </a:rPr>
              <a:t>it </a:t>
            </a:r>
            <a:r>
              <a:rPr sz="1768" spc="9" dirty="0">
                <a:latin typeface="Times New Roman"/>
                <a:cs typeface="Times New Roman"/>
              </a:rPr>
              <a:t>to </a:t>
            </a:r>
            <a:r>
              <a:rPr sz="1768" spc="5" dirty="0">
                <a:latin typeface="Times New Roman"/>
                <a:cs typeface="Times New Roman"/>
              </a:rPr>
              <a:t>persist </a:t>
            </a:r>
            <a:r>
              <a:rPr sz="1768" spc="9" dirty="0">
                <a:latin typeface="Times New Roman"/>
                <a:cs typeface="Times New Roman"/>
              </a:rPr>
              <a:t>for </a:t>
            </a:r>
            <a:r>
              <a:rPr sz="1768" spc="14" dirty="0">
                <a:latin typeface="Times New Roman"/>
                <a:cs typeface="Times New Roman"/>
              </a:rPr>
              <a:t>3 </a:t>
            </a:r>
            <a:r>
              <a:rPr sz="1768" spc="18" dirty="0">
                <a:latin typeface="Times New Roman"/>
                <a:cs typeface="Times New Roman"/>
              </a:rPr>
              <a:t> </a:t>
            </a:r>
            <a:r>
              <a:rPr sz="1768" spc="9" dirty="0">
                <a:latin typeface="Times New Roman"/>
                <a:cs typeface="Times New Roman"/>
              </a:rPr>
              <a:t>months</a:t>
            </a:r>
            <a:r>
              <a:rPr sz="1768" dirty="0">
                <a:latin typeface="Times New Roman"/>
                <a:cs typeface="Times New Roman"/>
              </a:rPr>
              <a:t> </a:t>
            </a:r>
            <a:r>
              <a:rPr sz="1768" spc="5" dirty="0">
                <a:latin typeface="Times New Roman"/>
                <a:cs typeface="Times New Roman"/>
              </a:rPr>
              <a:t>after birth.</a:t>
            </a:r>
            <a:endParaRPr sz="1768">
              <a:latin typeface="Times New Roman"/>
              <a:cs typeface="Times New Roman"/>
            </a:endParaRPr>
          </a:p>
        </p:txBody>
      </p:sp>
      <p:sp>
        <p:nvSpPr>
          <p:cNvPr id="4" name="object 4"/>
          <p:cNvSpPr txBox="1">
            <a:spLocks noGrp="1"/>
          </p:cNvSpPr>
          <p:nvPr>
            <p:ph type="title"/>
          </p:nvPr>
        </p:nvSpPr>
        <p:spPr>
          <a:xfrm>
            <a:off x="4919423" y="1542513"/>
            <a:ext cx="5006743" cy="773996"/>
          </a:xfrm>
          <a:prstGeom prst="rect">
            <a:avLst/>
          </a:prstGeom>
        </p:spPr>
        <p:txBody>
          <a:bodyPr vert="horz" wrap="square" lIns="0" tIns="42611" rIns="0" bIns="0" rtlCol="0" anchor="ctr">
            <a:spAutoFit/>
          </a:bodyPr>
          <a:lstStyle/>
          <a:p>
            <a:pPr marL="182534" marR="4607" indent="-171018">
              <a:lnSpc>
                <a:spcPts val="1941"/>
              </a:lnSpc>
              <a:spcBef>
                <a:spcPts val="336"/>
              </a:spcBef>
            </a:pPr>
            <a:r>
              <a:rPr sz="1768" spc="5" dirty="0">
                <a:latin typeface="Times New Roman"/>
                <a:cs typeface="Times New Roman"/>
              </a:rPr>
              <a:t>It </a:t>
            </a:r>
            <a:r>
              <a:rPr sz="1768" spc="9" dirty="0">
                <a:latin typeface="Times New Roman"/>
                <a:cs typeface="Times New Roman"/>
              </a:rPr>
              <a:t>is </a:t>
            </a:r>
            <a:r>
              <a:rPr sz="1587" spc="82" dirty="0"/>
              <a:t>more </a:t>
            </a:r>
            <a:r>
              <a:rPr sz="1768" spc="9" dirty="0">
                <a:latin typeface="Times New Roman"/>
                <a:cs typeface="Times New Roman"/>
              </a:rPr>
              <a:t>frequently seen following </a:t>
            </a:r>
            <a:r>
              <a:rPr sz="1768" spc="5" dirty="0">
                <a:latin typeface="Times New Roman"/>
                <a:cs typeface="Times New Roman"/>
              </a:rPr>
              <a:t>instrumental </a:t>
            </a:r>
            <a:r>
              <a:rPr sz="1768" spc="9" dirty="0">
                <a:latin typeface="Times New Roman"/>
                <a:cs typeface="Times New Roman"/>
              </a:rPr>
              <a:t> </a:t>
            </a:r>
            <a:r>
              <a:rPr sz="1768" spc="5" dirty="0">
                <a:latin typeface="Times New Roman"/>
                <a:cs typeface="Times New Roman"/>
              </a:rPr>
              <a:t>delivery </a:t>
            </a:r>
            <a:r>
              <a:rPr sz="1768" spc="9" dirty="0">
                <a:latin typeface="Times New Roman"/>
                <a:cs typeface="Times New Roman"/>
              </a:rPr>
              <a:t>and </a:t>
            </a:r>
            <a:r>
              <a:rPr sz="1542" spc="41" dirty="0"/>
              <a:t>least</a:t>
            </a:r>
            <a:r>
              <a:rPr sz="1542" spc="36" dirty="0"/>
              <a:t> </a:t>
            </a:r>
            <a:r>
              <a:rPr sz="1768" spc="9" dirty="0">
                <a:latin typeface="Times New Roman"/>
                <a:cs typeface="Times New Roman"/>
              </a:rPr>
              <a:t>frequently </a:t>
            </a:r>
            <a:r>
              <a:rPr sz="1768" spc="5" dirty="0">
                <a:latin typeface="Times New Roman"/>
                <a:cs typeface="Times New Roman"/>
              </a:rPr>
              <a:t>after</a:t>
            </a:r>
            <a:r>
              <a:rPr sz="1768" spc="9" dirty="0">
                <a:latin typeface="Times New Roman"/>
                <a:cs typeface="Times New Roman"/>
              </a:rPr>
              <a:t> </a:t>
            </a:r>
            <a:r>
              <a:rPr sz="1768" spc="5" dirty="0">
                <a:latin typeface="Times New Roman"/>
                <a:cs typeface="Times New Roman"/>
              </a:rPr>
              <a:t>elective </a:t>
            </a:r>
            <a:r>
              <a:rPr sz="1768" spc="9" dirty="0">
                <a:latin typeface="Times New Roman"/>
                <a:cs typeface="Times New Roman"/>
              </a:rPr>
              <a:t>caesarean </a:t>
            </a:r>
            <a:r>
              <a:rPr sz="1768" spc="-426" dirty="0">
                <a:latin typeface="Times New Roman"/>
                <a:cs typeface="Times New Roman"/>
              </a:rPr>
              <a:t> </a:t>
            </a:r>
            <a:r>
              <a:rPr sz="1768" spc="5" dirty="0">
                <a:latin typeface="Times New Roman"/>
                <a:cs typeface="Times New Roman"/>
              </a:rPr>
              <a:t>section.</a:t>
            </a:r>
            <a:endParaRPr sz="1768">
              <a:latin typeface="Times New Roman"/>
              <a:cs typeface="Times New Roman"/>
            </a:endParaRPr>
          </a:p>
        </p:txBody>
      </p:sp>
      <p:sp>
        <p:nvSpPr>
          <p:cNvPr id="5" name="object 5"/>
          <p:cNvSpPr txBox="1"/>
          <p:nvPr/>
        </p:nvSpPr>
        <p:spPr>
          <a:xfrm>
            <a:off x="4919422" y="2710039"/>
            <a:ext cx="4949737" cy="1017653"/>
          </a:xfrm>
          <a:prstGeom prst="rect">
            <a:avLst/>
          </a:prstGeom>
        </p:spPr>
        <p:txBody>
          <a:bodyPr vert="horz" wrap="square" lIns="0" tIns="42611" rIns="0" bIns="0" rtlCol="0">
            <a:spAutoFit/>
          </a:bodyPr>
          <a:lstStyle/>
          <a:p>
            <a:pPr marL="182534" marR="4607" indent="-171018">
              <a:lnSpc>
                <a:spcPts val="1941"/>
              </a:lnSpc>
              <a:spcBef>
                <a:spcPts val="336"/>
              </a:spcBef>
            </a:pPr>
            <a:r>
              <a:rPr sz="1768" spc="9" dirty="0">
                <a:latin typeface="Times New Roman"/>
                <a:cs typeface="Times New Roman"/>
              </a:rPr>
              <a:t>Complications to the </a:t>
            </a:r>
            <a:r>
              <a:rPr sz="1768" spc="5" dirty="0">
                <a:latin typeface="Times New Roman"/>
                <a:cs typeface="Times New Roman"/>
              </a:rPr>
              <a:t>ureter </a:t>
            </a:r>
            <a:r>
              <a:rPr sz="1768" spc="9" dirty="0">
                <a:latin typeface="Times New Roman"/>
                <a:cs typeface="Times New Roman"/>
              </a:rPr>
              <a:t>are most commonly seen </a:t>
            </a:r>
            <a:r>
              <a:rPr sz="1768" spc="14" dirty="0">
                <a:latin typeface="Times New Roman"/>
                <a:cs typeface="Times New Roman"/>
              </a:rPr>
              <a:t> </a:t>
            </a:r>
            <a:r>
              <a:rPr sz="1768" spc="5" dirty="0">
                <a:latin typeface="Times New Roman"/>
                <a:cs typeface="Times New Roman"/>
              </a:rPr>
              <a:t>after </a:t>
            </a:r>
            <a:r>
              <a:rPr sz="1768" spc="9" dirty="0">
                <a:latin typeface="Times New Roman"/>
                <a:cs typeface="Times New Roman"/>
              </a:rPr>
              <a:t>a complicated caesarean </a:t>
            </a:r>
            <a:r>
              <a:rPr sz="1768" spc="5" dirty="0">
                <a:latin typeface="Times New Roman"/>
                <a:cs typeface="Times New Roman"/>
              </a:rPr>
              <a:t>section, </a:t>
            </a:r>
            <a:r>
              <a:rPr sz="1768" spc="14" dirty="0">
                <a:latin typeface="Times New Roman"/>
                <a:cs typeface="Times New Roman"/>
              </a:rPr>
              <a:t>when </a:t>
            </a:r>
            <a:r>
              <a:rPr sz="1768" spc="5" dirty="0">
                <a:latin typeface="Times New Roman"/>
                <a:cs typeface="Times New Roman"/>
              </a:rPr>
              <a:t>ureteric </a:t>
            </a:r>
            <a:r>
              <a:rPr sz="1768" spc="-431" dirty="0">
                <a:latin typeface="Times New Roman"/>
                <a:cs typeface="Times New Roman"/>
              </a:rPr>
              <a:t> </a:t>
            </a:r>
            <a:r>
              <a:rPr sz="1768" spc="9" dirty="0">
                <a:latin typeface="Times New Roman"/>
                <a:cs typeface="Times New Roman"/>
              </a:rPr>
              <a:t>injury </a:t>
            </a:r>
            <a:r>
              <a:rPr sz="1768" spc="14" dirty="0">
                <a:latin typeface="Times New Roman"/>
                <a:cs typeface="Times New Roman"/>
              </a:rPr>
              <a:t>may </a:t>
            </a:r>
            <a:r>
              <a:rPr sz="1768" spc="5" dirty="0">
                <a:latin typeface="Times New Roman"/>
                <a:cs typeface="Times New Roman"/>
              </a:rPr>
              <a:t>either result </a:t>
            </a:r>
            <a:r>
              <a:rPr sz="1768" spc="9" dirty="0">
                <a:latin typeface="Times New Roman"/>
                <a:cs typeface="Times New Roman"/>
              </a:rPr>
              <a:t>in </a:t>
            </a:r>
            <a:r>
              <a:rPr sz="1768" spc="14" dirty="0">
                <a:latin typeface="Times New Roman"/>
                <a:cs typeface="Times New Roman"/>
              </a:rPr>
              <a:t>a </a:t>
            </a:r>
            <a:r>
              <a:rPr sz="1768" spc="5" dirty="0">
                <a:latin typeface="Times New Roman"/>
                <a:cs typeface="Times New Roman"/>
              </a:rPr>
              <a:t>ureteric fistula </a:t>
            </a:r>
            <a:r>
              <a:rPr sz="1768" spc="9" dirty="0">
                <a:latin typeface="Times New Roman"/>
                <a:cs typeface="Times New Roman"/>
              </a:rPr>
              <a:t>or </a:t>
            </a:r>
            <a:r>
              <a:rPr sz="1768" spc="14" dirty="0">
                <a:latin typeface="Times New Roman"/>
                <a:cs typeface="Times New Roman"/>
              </a:rPr>
              <a:t> </a:t>
            </a:r>
            <a:r>
              <a:rPr sz="1768" spc="5" dirty="0">
                <a:latin typeface="Times New Roman"/>
                <a:cs typeface="Times New Roman"/>
              </a:rPr>
              <a:t>ureteric</a:t>
            </a:r>
            <a:r>
              <a:rPr sz="1768" dirty="0">
                <a:latin typeface="Times New Roman"/>
                <a:cs typeface="Times New Roman"/>
              </a:rPr>
              <a:t> </a:t>
            </a:r>
            <a:r>
              <a:rPr sz="1768" spc="5" dirty="0">
                <a:latin typeface="Times New Roman"/>
                <a:cs typeface="Times New Roman"/>
              </a:rPr>
              <a:t>occlusion.</a:t>
            </a:r>
            <a:endParaRPr sz="1768">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25767" y="1926899"/>
            <a:ext cx="1374479" cy="1295646"/>
          </a:xfrm>
          <a:prstGeom prst="rect">
            <a:avLst/>
          </a:prstGeom>
        </p:spPr>
        <p:txBody>
          <a:bodyPr vert="horz" wrap="square" lIns="0" tIns="63916" rIns="0" bIns="0" rtlCol="0">
            <a:spAutoFit/>
          </a:bodyPr>
          <a:lstStyle/>
          <a:p>
            <a:pPr marL="11516" marR="4607">
              <a:lnSpc>
                <a:spcPts val="3228"/>
              </a:lnSpc>
              <a:spcBef>
                <a:spcPts val="503"/>
              </a:spcBef>
            </a:pPr>
            <a:r>
              <a:rPr sz="2992" spc="-5" dirty="0">
                <a:latin typeface="Times New Roman"/>
                <a:cs typeface="Times New Roman"/>
              </a:rPr>
              <a:t>Urinary </a:t>
            </a:r>
            <a:r>
              <a:rPr sz="2992" dirty="0">
                <a:latin typeface="Times New Roman"/>
                <a:cs typeface="Times New Roman"/>
              </a:rPr>
              <a:t> </a:t>
            </a:r>
            <a:r>
              <a:rPr sz="2992" spc="-5" dirty="0">
                <a:latin typeface="Times New Roman"/>
                <a:cs typeface="Times New Roman"/>
              </a:rPr>
              <a:t>tract </a:t>
            </a:r>
            <a:r>
              <a:rPr sz="2992" dirty="0">
                <a:latin typeface="Times New Roman"/>
                <a:cs typeface="Times New Roman"/>
              </a:rPr>
              <a:t> </a:t>
            </a:r>
            <a:r>
              <a:rPr sz="2992" spc="-5" dirty="0">
                <a:latin typeface="Times New Roman"/>
                <a:cs typeface="Times New Roman"/>
              </a:rPr>
              <a:t>infection</a:t>
            </a:r>
            <a:endParaRPr sz="2992">
              <a:latin typeface="Times New Roman"/>
              <a:cs typeface="Times New Roman"/>
            </a:endParaRPr>
          </a:p>
        </p:txBody>
      </p:sp>
      <p:sp>
        <p:nvSpPr>
          <p:cNvPr id="3" name="object 3"/>
          <p:cNvSpPr txBox="1"/>
          <p:nvPr/>
        </p:nvSpPr>
        <p:spPr>
          <a:xfrm>
            <a:off x="1897864" y="598968"/>
            <a:ext cx="5129392" cy="1229433"/>
          </a:xfrm>
          <a:prstGeom prst="rect">
            <a:avLst/>
          </a:prstGeom>
        </p:spPr>
        <p:txBody>
          <a:bodyPr vert="horz" wrap="square" lIns="0" tIns="16123" rIns="0" bIns="0" rtlCol="0">
            <a:spAutoFit/>
          </a:bodyPr>
          <a:lstStyle/>
          <a:p>
            <a:pPr marL="11516">
              <a:spcBef>
                <a:spcPts val="127"/>
              </a:spcBef>
            </a:pPr>
            <a:r>
              <a:rPr sz="1632" spc="73" dirty="0">
                <a:latin typeface="Microsoft Sans Serif"/>
                <a:cs typeface="Microsoft Sans Serif"/>
              </a:rPr>
              <a:t>Clinical</a:t>
            </a:r>
            <a:r>
              <a:rPr sz="1632" spc="-32" dirty="0">
                <a:latin typeface="Microsoft Sans Serif"/>
                <a:cs typeface="Microsoft Sans Serif"/>
              </a:rPr>
              <a:t> </a:t>
            </a:r>
            <a:r>
              <a:rPr sz="1632" spc="86" dirty="0">
                <a:latin typeface="Microsoft Sans Serif"/>
                <a:cs typeface="Microsoft Sans Serif"/>
              </a:rPr>
              <a:t>picture</a:t>
            </a:r>
            <a:r>
              <a:rPr sz="1632" spc="-32" dirty="0">
                <a:latin typeface="Microsoft Sans Serif"/>
                <a:cs typeface="Microsoft Sans Serif"/>
              </a:rPr>
              <a:t> </a:t>
            </a:r>
            <a:r>
              <a:rPr sz="1632" spc="100" dirty="0">
                <a:latin typeface="Microsoft Sans Serif"/>
                <a:cs typeface="Microsoft Sans Serif"/>
              </a:rPr>
              <a:t>:</a:t>
            </a:r>
            <a:endParaRPr sz="1632">
              <a:latin typeface="Microsoft Sans Serif"/>
              <a:cs typeface="Microsoft Sans Serif"/>
            </a:endParaRPr>
          </a:p>
          <a:p>
            <a:pPr>
              <a:lnSpc>
                <a:spcPct val="100000"/>
              </a:lnSpc>
            </a:pPr>
            <a:endParaRPr sz="1632">
              <a:latin typeface="Microsoft Sans Serif"/>
              <a:cs typeface="Microsoft Sans Serif"/>
            </a:endParaRPr>
          </a:p>
          <a:p>
            <a:pPr marL="11516">
              <a:spcBef>
                <a:spcPts val="1265"/>
              </a:spcBef>
            </a:pPr>
            <a:r>
              <a:rPr sz="1768" u="heavy" spc="9" dirty="0">
                <a:uFill>
                  <a:solidFill>
                    <a:srgbClr val="000000"/>
                  </a:solidFill>
                </a:uFill>
                <a:latin typeface="Times New Roman"/>
                <a:cs typeface="Times New Roman"/>
              </a:rPr>
              <a:t>Lower urinary</a:t>
            </a:r>
            <a:r>
              <a:rPr sz="1768" u="heavy" spc="14" dirty="0">
                <a:uFill>
                  <a:solidFill>
                    <a:srgbClr val="000000"/>
                  </a:solidFill>
                </a:uFill>
                <a:latin typeface="Times New Roman"/>
                <a:cs typeface="Times New Roman"/>
              </a:rPr>
              <a:t> </a:t>
            </a:r>
            <a:r>
              <a:rPr sz="1768" u="heavy" spc="9" dirty="0">
                <a:uFill>
                  <a:solidFill>
                    <a:srgbClr val="000000"/>
                  </a:solidFill>
                </a:uFill>
                <a:latin typeface="Times New Roman"/>
                <a:cs typeface="Times New Roman"/>
              </a:rPr>
              <a:t>symptoms</a:t>
            </a:r>
            <a:r>
              <a:rPr sz="1768" u="heavy" spc="5" dirty="0">
                <a:uFill>
                  <a:solidFill>
                    <a:srgbClr val="000000"/>
                  </a:solidFill>
                </a:uFill>
                <a:latin typeface="Times New Roman"/>
                <a:cs typeface="Times New Roman"/>
              </a:rPr>
              <a:t> </a:t>
            </a:r>
            <a:r>
              <a:rPr sz="1768" dirty="0">
                <a:latin typeface="Times New Roman"/>
                <a:cs typeface="Times New Roman"/>
              </a:rPr>
              <a:t>:</a:t>
            </a:r>
            <a:r>
              <a:rPr sz="1768" spc="5" dirty="0">
                <a:latin typeface="Times New Roman"/>
                <a:cs typeface="Times New Roman"/>
              </a:rPr>
              <a:t> </a:t>
            </a:r>
            <a:r>
              <a:rPr sz="1768" spc="-5" dirty="0">
                <a:latin typeface="Times New Roman"/>
                <a:cs typeface="Times New Roman"/>
              </a:rPr>
              <a:t>frequency,</a:t>
            </a:r>
            <a:r>
              <a:rPr sz="1768" spc="5" dirty="0">
                <a:latin typeface="Times New Roman"/>
                <a:cs typeface="Times New Roman"/>
              </a:rPr>
              <a:t> </a:t>
            </a:r>
            <a:r>
              <a:rPr sz="1768" spc="-5" dirty="0">
                <a:latin typeface="Times New Roman"/>
                <a:cs typeface="Times New Roman"/>
              </a:rPr>
              <a:t>urgency,</a:t>
            </a:r>
            <a:r>
              <a:rPr sz="1768" dirty="0">
                <a:latin typeface="Times New Roman"/>
                <a:cs typeface="Times New Roman"/>
              </a:rPr>
              <a:t> </a:t>
            </a:r>
            <a:r>
              <a:rPr sz="1768" spc="-5" dirty="0">
                <a:latin typeface="Times New Roman"/>
                <a:cs typeface="Times New Roman"/>
              </a:rPr>
              <a:t>dysuria</a:t>
            </a:r>
            <a:r>
              <a:rPr sz="1768" spc="5" dirty="0">
                <a:latin typeface="Times New Roman"/>
                <a:cs typeface="Times New Roman"/>
              </a:rPr>
              <a:t> </a:t>
            </a:r>
            <a:r>
              <a:rPr sz="1768" dirty="0">
                <a:latin typeface="Times New Roman"/>
                <a:cs typeface="Times New Roman"/>
              </a:rPr>
              <a:t>,</a:t>
            </a:r>
            <a:endParaRPr sz="1768">
              <a:latin typeface="Times New Roman"/>
              <a:cs typeface="Times New Roman"/>
            </a:endParaRPr>
          </a:p>
          <a:p>
            <a:pPr marL="11516">
              <a:spcBef>
                <a:spcPts val="32"/>
              </a:spcBef>
            </a:pPr>
            <a:r>
              <a:rPr sz="1768" spc="9" dirty="0">
                <a:latin typeface="Times New Roman"/>
                <a:cs typeface="Times New Roman"/>
              </a:rPr>
              <a:t>haematuria</a:t>
            </a:r>
            <a:endParaRPr sz="1768">
              <a:latin typeface="Times New Roman"/>
              <a:cs typeface="Times New Roman"/>
            </a:endParaRPr>
          </a:p>
        </p:txBody>
      </p:sp>
      <p:sp>
        <p:nvSpPr>
          <p:cNvPr id="4" name="object 4"/>
          <p:cNvSpPr txBox="1"/>
          <p:nvPr/>
        </p:nvSpPr>
        <p:spPr>
          <a:xfrm>
            <a:off x="1897864" y="1848086"/>
            <a:ext cx="5023442" cy="559241"/>
          </a:xfrm>
          <a:prstGeom prst="rect">
            <a:avLst/>
          </a:prstGeom>
        </p:spPr>
        <p:txBody>
          <a:bodyPr vert="horz" wrap="square" lIns="0" tIns="14971" rIns="0" bIns="0" rtlCol="0">
            <a:spAutoFit/>
          </a:bodyPr>
          <a:lstStyle/>
          <a:p>
            <a:pPr marL="11516">
              <a:spcBef>
                <a:spcPts val="118"/>
              </a:spcBef>
            </a:pPr>
            <a:r>
              <a:rPr sz="1768" spc="9" dirty="0">
                <a:latin typeface="Times New Roman"/>
                <a:cs typeface="Times New Roman"/>
              </a:rPr>
              <a:t>For </a:t>
            </a:r>
            <a:r>
              <a:rPr sz="1768" u="heavy" spc="5" dirty="0">
                <a:uFill>
                  <a:solidFill>
                    <a:srgbClr val="000000"/>
                  </a:solidFill>
                </a:uFill>
                <a:latin typeface="Times New Roman"/>
                <a:cs typeface="Times New Roman"/>
              </a:rPr>
              <a:t>pyelonephritis</a:t>
            </a:r>
            <a:r>
              <a:rPr sz="1768" spc="9" dirty="0">
                <a:latin typeface="Times New Roman"/>
                <a:cs typeface="Times New Roman"/>
              </a:rPr>
              <a:t> </a:t>
            </a:r>
            <a:r>
              <a:rPr sz="1768" spc="5" dirty="0">
                <a:latin typeface="Times New Roman"/>
                <a:cs typeface="Times New Roman"/>
              </a:rPr>
              <a:t>:</a:t>
            </a:r>
            <a:r>
              <a:rPr sz="1768" spc="9" dirty="0">
                <a:latin typeface="Times New Roman"/>
                <a:cs typeface="Times New Roman"/>
              </a:rPr>
              <a:t> </a:t>
            </a:r>
            <a:r>
              <a:rPr sz="1768" spc="5" dirty="0">
                <a:latin typeface="Times New Roman"/>
                <a:cs typeface="Times New Roman"/>
              </a:rPr>
              <a:t>fever, vomiting</a:t>
            </a:r>
            <a:r>
              <a:rPr sz="1768" spc="9" dirty="0">
                <a:latin typeface="Times New Roman"/>
                <a:cs typeface="Times New Roman"/>
              </a:rPr>
              <a:t> and</a:t>
            </a:r>
            <a:r>
              <a:rPr sz="1768" spc="5" dirty="0">
                <a:latin typeface="Times New Roman"/>
                <a:cs typeface="Times New Roman"/>
              </a:rPr>
              <a:t> flank pain</a:t>
            </a:r>
            <a:r>
              <a:rPr sz="1768" spc="9" dirty="0">
                <a:latin typeface="Times New Roman"/>
                <a:cs typeface="Times New Roman"/>
              </a:rPr>
              <a:t> </a:t>
            </a:r>
            <a:r>
              <a:rPr sz="1768" spc="5" dirty="0">
                <a:latin typeface="Times New Roman"/>
                <a:cs typeface="Times New Roman"/>
              </a:rPr>
              <a:t>and</a:t>
            </a:r>
            <a:endParaRPr sz="1768">
              <a:latin typeface="Times New Roman"/>
              <a:cs typeface="Times New Roman"/>
            </a:endParaRPr>
          </a:p>
          <a:p>
            <a:pPr marL="11516">
              <a:spcBef>
                <a:spcPts val="32"/>
              </a:spcBef>
            </a:pPr>
            <a:r>
              <a:rPr sz="1768" spc="5" dirty="0">
                <a:latin typeface="Times New Roman"/>
                <a:cs typeface="Times New Roman"/>
              </a:rPr>
              <a:t>tenderness</a:t>
            </a:r>
            <a:endParaRPr sz="1768">
              <a:latin typeface="Times New Roman"/>
              <a:cs typeface="Times New Roman"/>
            </a:endParaRPr>
          </a:p>
        </p:txBody>
      </p:sp>
      <p:sp>
        <p:nvSpPr>
          <p:cNvPr id="5" name="object 5"/>
          <p:cNvSpPr txBox="1"/>
          <p:nvPr/>
        </p:nvSpPr>
        <p:spPr>
          <a:xfrm>
            <a:off x="1954871" y="2565272"/>
            <a:ext cx="1430909" cy="265695"/>
          </a:xfrm>
          <a:prstGeom prst="rect">
            <a:avLst/>
          </a:prstGeom>
        </p:spPr>
        <p:txBody>
          <a:bodyPr vert="horz" wrap="square" lIns="0" tIns="14395" rIns="0" bIns="0" rtlCol="0">
            <a:spAutoFit/>
          </a:bodyPr>
          <a:lstStyle/>
          <a:p>
            <a:pPr marL="11516">
              <a:spcBef>
                <a:spcPts val="113"/>
              </a:spcBef>
            </a:pPr>
            <a:r>
              <a:rPr sz="1632" spc="54" dirty="0">
                <a:latin typeface="Microsoft Sans Serif"/>
                <a:cs typeface="Microsoft Sans Serif"/>
              </a:rPr>
              <a:t>Management</a:t>
            </a:r>
            <a:r>
              <a:rPr sz="1632" spc="-82" dirty="0">
                <a:latin typeface="Microsoft Sans Serif"/>
                <a:cs typeface="Microsoft Sans Serif"/>
              </a:rPr>
              <a:t> </a:t>
            </a:r>
            <a:r>
              <a:rPr sz="1632" spc="100" dirty="0">
                <a:latin typeface="Microsoft Sans Serif"/>
                <a:cs typeface="Microsoft Sans Serif"/>
              </a:rPr>
              <a:t>:</a:t>
            </a:r>
            <a:endParaRPr sz="1632">
              <a:latin typeface="Microsoft Sans Serif"/>
              <a:cs typeface="Microsoft Sans Serif"/>
            </a:endParaRPr>
          </a:p>
        </p:txBody>
      </p:sp>
      <p:sp>
        <p:nvSpPr>
          <p:cNvPr id="6" name="object 6"/>
          <p:cNvSpPr txBox="1"/>
          <p:nvPr/>
        </p:nvSpPr>
        <p:spPr>
          <a:xfrm>
            <a:off x="1897864" y="3162182"/>
            <a:ext cx="4797721" cy="945695"/>
          </a:xfrm>
          <a:prstGeom prst="rect">
            <a:avLst/>
          </a:prstGeom>
        </p:spPr>
        <p:txBody>
          <a:bodyPr vert="horz" wrap="square" lIns="0" tIns="82918" rIns="0" bIns="0" rtlCol="0">
            <a:spAutoFit/>
          </a:bodyPr>
          <a:lstStyle/>
          <a:p>
            <a:pPr marL="11516">
              <a:spcBef>
                <a:spcPts val="653"/>
              </a:spcBef>
            </a:pPr>
            <a:r>
              <a:rPr sz="1768" spc="9" dirty="0">
                <a:latin typeface="Times New Roman"/>
                <a:cs typeface="Times New Roman"/>
              </a:rPr>
              <a:t>Fluid</a:t>
            </a:r>
            <a:r>
              <a:rPr sz="1768" spc="-5" dirty="0">
                <a:latin typeface="Times New Roman"/>
                <a:cs typeface="Times New Roman"/>
              </a:rPr>
              <a:t> </a:t>
            </a:r>
            <a:r>
              <a:rPr sz="1768" spc="5" dirty="0">
                <a:latin typeface="Times New Roman"/>
                <a:cs typeface="Times New Roman"/>
              </a:rPr>
              <a:t>if</a:t>
            </a:r>
            <a:r>
              <a:rPr sz="1768" dirty="0">
                <a:latin typeface="Times New Roman"/>
                <a:cs typeface="Times New Roman"/>
              </a:rPr>
              <a:t> </a:t>
            </a:r>
            <a:r>
              <a:rPr sz="1768" spc="5" dirty="0">
                <a:latin typeface="Times New Roman"/>
                <a:cs typeface="Times New Roman"/>
              </a:rPr>
              <a:t>there</a:t>
            </a:r>
            <a:r>
              <a:rPr sz="1768" dirty="0">
                <a:latin typeface="Times New Roman"/>
                <a:cs typeface="Times New Roman"/>
              </a:rPr>
              <a:t> </a:t>
            </a:r>
            <a:r>
              <a:rPr sz="1768" spc="5" dirty="0">
                <a:latin typeface="Times New Roman"/>
                <a:cs typeface="Times New Roman"/>
              </a:rPr>
              <a:t>is</a:t>
            </a:r>
            <a:r>
              <a:rPr sz="1768" dirty="0">
                <a:latin typeface="Times New Roman"/>
                <a:cs typeface="Times New Roman"/>
              </a:rPr>
              <a:t> </a:t>
            </a:r>
            <a:r>
              <a:rPr sz="1768" spc="9" dirty="0">
                <a:latin typeface="Times New Roman"/>
                <a:cs typeface="Times New Roman"/>
              </a:rPr>
              <a:t>signs</a:t>
            </a:r>
            <a:r>
              <a:rPr sz="1768" dirty="0">
                <a:latin typeface="Times New Roman"/>
                <a:cs typeface="Times New Roman"/>
              </a:rPr>
              <a:t> </a:t>
            </a:r>
            <a:r>
              <a:rPr sz="1768" spc="9" dirty="0">
                <a:latin typeface="Times New Roman"/>
                <a:cs typeface="Times New Roman"/>
              </a:rPr>
              <a:t>of</a:t>
            </a:r>
            <a:r>
              <a:rPr sz="1768" dirty="0">
                <a:latin typeface="Times New Roman"/>
                <a:cs typeface="Times New Roman"/>
              </a:rPr>
              <a:t> </a:t>
            </a:r>
            <a:r>
              <a:rPr sz="1768" spc="9" dirty="0">
                <a:latin typeface="Times New Roman"/>
                <a:cs typeface="Times New Roman"/>
              </a:rPr>
              <a:t>dehydration</a:t>
            </a:r>
            <a:endParaRPr sz="1768">
              <a:latin typeface="Times New Roman"/>
              <a:cs typeface="Times New Roman"/>
            </a:endParaRPr>
          </a:p>
          <a:p>
            <a:pPr marL="11516">
              <a:lnSpc>
                <a:spcPts val="2031"/>
              </a:lnSpc>
              <a:spcBef>
                <a:spcPts val="567"/>
              </a:spcBef>
            </a:pPr>
            <a:r>
              <a:rPr sz="1768" spc="9" dirty="0">
                <a:latin typeface="Times New Roman"/>
                <a:cs typeface="Times New Roman"/>
              </a:rPr>
              <a:t>Proper</a:t>
            </a:r>
            <a:r>
              <a:rPr sz="1768" spc="14" dirty="0">
                <a:latin typeface="Times New Roman"/>
                <a:cs typeface="Times New Roman"/>
              </a:rPr>
              <a:t> </a:t>
            </a:r>
            <a:r>
              <a:rPr sz="1768" spc="5" dirty="0">
                <a:latin typeface="Times New Roman"/>
                <a:cs typeface="Times New Roman"/>
              </a:rPr>
              <a:t>antibiotic</a:t>
            </a:r>
            <a:r>
              <a:rPr sz="1768" spc="18" dirty="0">
                <a:latin typeface="Times New Roman"/>
                <a:cs typeface="Times New Roman"/>
              </a:rPr>
              <a:t> </a:t>
            </a:r>
            <a:r>
              <a:rPr sz="1768" spc="5" dirty="0">
                <a:latin typeface="Times New Roman"/>
                <a:cs typeface="Times New Roman"/>
              </a:rPr>
              <a:t>:</a:t>
            </a:r>
            <a:r>
              <a:rPr sz="1768" spc="18" dirty="0">
                <a:latin typeface="Times New Roman"/>
                <a:cs typeface="Times New Roman"/>
              </a:rPr>
              <a:t> </a:t>
            </a:r>
            <a:r>
              <a:rPr sz="1768" spc="5" dirty="0">
                <a:latin typeface="Times New Roman"/>
                <a:cs typeface="Times New Roman"/>
              </a:rPr>
              <a:t>Trimethoprim-sulfamethoxazole</a:t>
            </a:r>
            <a:r>
              <a:rPr sz="1768" spc="14" dirty="0">
                <a:latin typeface="Times New Roman"/>
                <a:cs typeface="Times New Roman"/>
              </a:rPr>
              <a:t> </a:t>
            </a:r>
            <a:r>
              <a:rPr sz="1768" spc="5" dirty="0">
                <a:latin typeface="Times New Roman"/>
                <a:cs typeface="Times New Roman"/>
              </a:rPr>
              <a:t>,</a:t>
            </a:r>
            <a:endParaRPr sz="1768">
              <a:latin typeface="Times New Roman"/>
              <a:cs typeface="Times New Roman"/>
            </a:endParaRPr>
          </a:p>
          <a:p>
            <a:pPr marL="11516">
              <a:lnSpc>
                <a:spcPts val="2031"/>
              </a:lnSpc>
            </a:pPr>
            <a:r>
              <a:rPr sz="1768" spc="5" dirty="0">
                <a:latin typeface="Times New Roman"/>
                <a:cs typeface="Times New Roman"/>
              </a:rPr>
              <a:t>nitrofurantoin,</a:t>
            </a:r>
            <a:r>
              <a:rPr sz="1768" spc="9" dirty="0">
                <a:latin typeface="Times New Roman"/>
                <a:cs typeface="Times New Roman"/>
              </a:rPr>
              <a:t> </a:t>
            </a:r>
            <a:r>
              <a:rPr sz="1768" spc="5" dirty="0">
                <a:latin typeface="Times New Roman"/>
                <a:cs typeface="Times New Roman"/>
              </a:rPr>
              <a:t>ciprofloxacin</a:t>
            </a:r>
            <a:endParaRPr sz="1768">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9745" y="1427497"/>
            <a:ext cx="8622884" cy="3461726"/>
          </a:xfrm>
          <a:prstGeom prst="rect">
            <a:avLst/>
          </a:prstGeom>
        </p:spPr>
        <p:txBody>
          <a:bodyPr vert="horz" wrap="square" lIns="0" tIns="60461" rIns="0" bIns="0" rtlCol="0">
            <a:spAutoFit/>
          </a:bodyPr>
          <a:lstStyle/>
          <a:p>
            <a:pPr marL="181958" marR="4607" indent="-171018">
              <a:lnSpc>
                <a:spcPts val="1596"/>
              </a:lnSpc>
              <a:spcBef>
                <a:spcPts val="476"/>
              </a:spcBef>
            </a:pPr>
            <a:r>
              <a:rPr sz="1632" spc="14" dirty="0">
                <a:latin typeface="Times New Roman"/>
                <a:cs typeface="Times New Roman"/>
              </a:rPr>
              <a:t>35% </a:t>
            </a:r>
            <a:r>
              <a:rPr sz="1632" spc="9" dirty="0">
                <a:latin typeface="Times New Roman"/>
                <a:cs typeface="Times New Roman"/>
              </a:rPr>
              <a:t>of </a:t>
            </a:r>
            <a:r>
              <a:rPr sz="1632" spc="14" dirty="0">
                <a:latin typeface="Times New Roman"/>
                <a:cs typeface="Times New Roman"/>
              </a:rPr>
              <a:t>women </a:t>
            </a:r>
            <a:r>
              <a:rPr sz="1632" spc="9" dirty="0">
                <a:latin typeface="Times New Roman"/>
                <a:cs typeface="Times New Roman"/>
              </a:rPr>
              <a:t>undergoing </a:t>
            </a:r>
            <a:r>
              <a:rPr sz="1632" spc="5" dirty="0">
                <a:latin typeface="Times New Roman"/>
                <a:cs typeface="Times New Roman"/>
              </a:rPr>
              <a:t>their first </a:t>
            </a:r>
            <a:r>
              <a:rPr sz="1632" spc="9" dirty="0">
                <a:latin typeface="Times New Roman"/>
                <a:cs typeface="Times New Roman"/>
              </a:rPr>
              <a:t>vaginal </a:t>
            </a:r>
            <a:r>
              <a:rPr sz="1632" spc="5" dirty="0">
                <a:latin typeface="Times New Roman"/>
                <a:cs typeface="Times New Roman"/>
              </a:rPr>
              <a:t>delivery </a:t>
            </a:r>
            <a:r>
              <a:rPr sz="1632" spc="9" dirty="0">
                <a:latin typeface="Times New Roman"/>
                <a:cs typeface="Times New Roman"/>
              </a:rPr>
              <a:t>develop </a:t>
            </a:r>
            <a:r>
              <a:rPr sz="1496" spc="50" dirty="0">
                <a:latin typeface="Microsoft Sans Serif"/>
                <a:cs typeface="Microsoft Sans Serif"/>
              </a:rPr>
              <a:t>anal </a:t>
            </a:r>
            <a:r>
              <a:rPr sz="1496" spc="82" dirty="0">
                <a:latin typeface="Microsoft Sans Serif"/>
                <a:cs typeface="Microsoft Sans Serif"/>
              </a:rPr>
              <a:t>sphincter </a:t>
            </a:r>
            <a:r>
              <a:rPr sz="1496" spc="86" dirty="0">
                <a:latin typeface="Microsoft Sans Serif"/>
                <a:cs typeface="Microsoft Sans Serif"/>
              </a:rPr>
              <a:t>injury</a:t>
            </a:r>
            <a:r>
              <a:rPr sz="1632" spc="86" dirty="0">
                <a:latin typeface="Times New Roman"/>
                <a:cs typeface="Times New Roman"/>
              </a:rPr>
              <a:t>. </a:t>
            </a:r>
            <a:r>
              <a:rPr sz="1632" spc="9" dirty="0">
                <a:latin typeface="Times New Roman"/>
                <a:cs typeface="Times New Roman"/>
              </a:rPr>
              <a:t>Approximately </a:t>
            </a:r>
            <a:r>
              <a:rPr sz="1632" spc="-394" dirty="0">
                <a:latin typeface="Times New Roman"/>
                <a:cs typeface="Times New Roman"/>
              </a:rPr>
              <a:t> </a:t>
            </a:r>
            <a:r>
              <a:rPr sz="1632" spc="14" dirty="0">
                <a:latin typeface="Times New Roman"/>
                <a:cs typeface="Times New Roman"/>
              </a:rPr>
              <a:t>10%</a:t>
            </a:r>
            <a:r>
              <a:rPr sz="1632" spc="5" dirty="0">
                <a:latin typeface="Times New Roman"/>
                <a:cs typeface="Times New Roman"/>
              </a:rPr>
              <a:t> will still</a:t>
            </a:r>
            <a:r>
              <a:rPr sz="1632" spc="9" dirty="0">
                <a:latin typeface="Times New Roman"/>
                <a:cs typeface="Times New Roman"/>
              </a:rPr>
              <a:t> have</a:t>
            </a:r>
            <a:r>
              <a:rPr sz="1632" spc="5" dirty="0">
                <a:latin typeface="Times New Roman"/>
                <a:cs typeface="Times New Roman"/>
              </a:rPr>
              <a:t> </a:t>
            </a:r>
            <a:r>
              <a:rPr sz="1632" spc="9" dirty="0">
                <a:latin typeface="Times New Roman"/>
                <a:cs typeface="Times New Roman"/>
              </a:rPr>
              <a:t>anal</a:t>
            </a:r>
            <a:r>
              <a:rPr sz="1632" spc="5" dirty="0">
                <a:latin typeface="Times New Roman"/>
                <a:cs typeface="Times New Roman"/>
              </a:rPr>
              <a:t> </a:t>
            </a:r>
            <a:r>
              <a:rPr sz="1632" spc="9" dirty="0">
                <a:latin typeface="Times New Roman"/>
                <a:cs typeface="Times New Roman"/>
              </a:rPr>
              <a:t>symptoms of</a:t>
            </a:r>
            <a:r>
              <a:rPr sz="1632" spc="5" dirty="0">
                <a:latin typeface="Times New Roman"/>
                <a:cs typeface="Times New Roman"/>
              </a:rPr>
              <a:t> </a:t>
            </a:r>
            <a:r>
              <a:rPr sz="1632" spc="9" dirty="0">
                <a:latin typeface="Times New Roman"/>
                <a:cs typeface="Times New Roman"/>
              </a:rPr>
              <a:t>urgency or</a:t>
            </a:r>
            <a:r>
              <a:rPr sz="1632" spc="5" dirty="0">
                <a:latin typeface="Times New Roman"/>
                <a:cs typeface="Times New Roman"/>
              </a:rPr>
              <a:t> </a:t>
            </a:r>
            <a:r>
              <a:rPr sz="1632" spc="9" dirty="0">
                <a:latin typeface="Times New Roman"/>
                <a:cs typeface="Times New Roman"/>
              </a:rPr>
              <a:t>incontinence</a:t>
            </a:r>
            <a:r>
              <a:rPr sz="1632" spc="5" dirty="0">
                <a:latin typeface="Times New Roman"/>
                <a:cs typeface="Times New Roman"/>
              </a:rPr>
              <a:t> at</a:t>
            </a:r>
            <a:r>
              <a:rPr sz="1632" spc="9" dirty="0">
                <a:latin typeface="Times New Roman"/>
                <a:cs typeface="Times New Roman"/>
              </a:rPr>
              <a:t> </a:t>
            </a:r>
            <a:r>
              <a:rPr sz="1632" spc="14" dirty="0">
                <a:latin typeface="Times New Roman"/>
                <a:cs typeface="Times New Roman"/>
              </a:rPr>
              <a:t>3</a:t>
            </a:r>
            <a:r>
              <a:rPr sz="1632" spc="5" dirty="0">
                <a:latin typeface="Times New Roman"/>
                <a:cs typeface="Times New Roman"/>
              </a:rPr>
              <a:t> </a:t>
            </a:r>
            <a:r>
              <a:rPr sz="1632" spc="9" dirty="0">
                <a:latin typeface="Times New Roman"/>
                <a:cs typeface="Times New Roman"/>
              </a:rPr>
              <a:t>months </a:t>
            </a:r>
            <a:r>
              <a:rPr sz="1632" spc="5" dirty="0">
                <a:latin typeface="Times New Roman"/>
                <a:cs typeface="Times New Roman"/>
              </a:rPr>
              <a:t>after birth.</a:t>
            </a:r>
            <a:endParaRPr sz="1632">
              <a:latin typeface="Times New Roman"/>
              <a:cs typeface="Times New Roman"/>
            </a:endParaRPr>
          </a:p>
          <a:p>
            <a:pPr>
              <a:spcBef>
                <a:spcPts val="9"/>
              </a:spcBef>
            </a:pPr>
            <a:endParaRPr sz="1950">
              <a:latin typeface="Times New Roman"/>
              <a:cs typeface="Times New Roman"/>
            </a:endParaRPr>
          </a:p>
          <a:p>
            <a:pPr marL="11516"/>
            <a:r>
              <a:rPr sz="1496" spc="68" dirty="0">
                <a:latin typeface="Microsoft Sans Serif"/>
                <a:cs typeface="Microsoft Sans Serif"/>
              </a:rPr>
              <a:t>Etiology</a:t>
            </a:r>
            <a:r>
              <a:rPr sz="1496" spc="-77" dirty="0">
                <a:latin typeface="Microsoft Sans Serif"/>
                <a:cs typeface="Microsoft Sans Serif"/>
              </a:rPr>
              <a:t> </a:t>
            </a:r>
            <a:r>
              <a:rPr sz="1632" spc="9" dirty="0">
                <a:latin typeface="Times New Roman"/>
                <a:cs typeface="Times New Roman"/>
              </a:rPr>
              <a:t>include</a:t>
            </a:r>
            <a:endParaRPr sz="1632">
              <a:latin typeface="Times New Roman"/>
              <a:cs typeface="Times New Roman"/>
            </a:endParaRPr>
          </a:p>
          <a:p>
            <a:pPr marL="352976" marR="164684" indent="-342036">
              <a:lnSpc>
                <a:spcPct val="79300"/>
              </a:lnSpc>
              <a:spcBef>
                <a:spcPts val="788"/>
              </a:spcBef>
              <a:buAutoNum type="arabicPeriod"/>
              <a:tabLst>
                <a:tab pos="352976" algn="l"/>
                <a:tab pos="353552" algn="l"/>
              </a:tabLst>
            </a:pPr>
            <a:r>
              <a:rPr sz="1632" spc="9" dirty="0">
                <a:latin typeface="Times New Roman"/>
                <a:cs typeface="Times New Roman"/>
              </a:rPr>
              <a:t>instrumental delivery</a:t>
            </a:r>
            <a:r>
              <a:rPr sz="1632" spc="14" dirty="0">
                <a:latin typeface="Times New Roman"/>
                <a:cs typeface="Times New Roman"/>
              </a:rPr>
              <a:t> </a:t>
            </a:r>
            <a:r>
              <a:rPr sz="1360" spc="5" dirty="0">
                <a:latin typeface="Times New Roman"/>
                <a:cs typeface="Times New Roman"/>
              </a:rPr>
              <a:t>(use</a:t>
            </a:r>
            <a:r>
              <a:rPr sz="1360" spc="9" dirty="0">
                <a:latin typeface="Times New Roman"/>
                <a:cs typeface="Times New Roman"/>
              </a:rPr>
              <a:t> of vacuum</a:t>
            </a:r>
            <a:r>
              <a:rPr sz="1360" spc="14" dirty="0">
                <a:latin typeface="Times New Roman"/>
                <a:cs typeface="Times New Roman"/>
              </a:rPr>
              <a:t> </a:t>
            </a:r>
            <a:r>
              <a:rPr sz="1360" spc="9" dirty="0">
                <a:latin typeface="Times New Roman"/>
                <a:cs typeface="Times New Roman"/>
              </a:rPr>
              <a:t>16%</a:t>
            </a:r>
            <a:r>
              <a:rPr sz="1360" spc="18" dirty="0">
                <a:latin typeface="Times New Roman"/>
                <a:cs typeface="Times New Roman"/>
              </a:rPr>
              <a:t> </a:t>
            </a:r>
            <a:r>
              <a:rPr sz="1360" spc="5" dirty="0">
                <a:latin typeface="Times New Roman"/>
                <a:cs typeface="Times New Roman"/>
              </a:rPr>
              <a:t>extraction</a:t>
            </a:r>
            <a:r>
              <a:rPr sz="1360" spc="9" dirty="0">
                <a:latin typeface="Times New Roman"/>
                <a:cs typeface="Times New Roman"/>
              </a:rPr>
              <a:t> </a:t>
            </a:r>
            <a:r>
              <a:rPr sz="1360" spc="5" dirty="0">
                <a:latin typeface="Times New Roman"/>
                <a:cs typeface="Times New Roman"/>
              </a:rPr>
              <a:t>is</a:t>
            </a:r>
            <a:r>
              <a:rPr sz="1360" spc="14" dirty="0">
                <a:latin typeface="Times New Roman"/>
                <a:cs typeface="Times New Roman"/>
              </a:rPr>
              <a:t> </a:t>
            </a:r>
            <a:r>
              <a:rPr sz="1360" spc="5" dirty="0">
                <a:latin typeface="Times New Roman"/>
                <a:cs typeface="Times New Roman"/>
              </a:rPr>
              <a:t>associated</a:t>
            </a:r>
            <a:r>
              <a:rPr sz="1360" spc="9" dirty="0">
                <a:latin typeface="Times New Roman"/>
                <a:cs typeface="Times New Roman"/>
              </a:rPr>
              <a:t> </a:t>
            </a:r>
            <a:r>
              <a:rPr sz="1360" spc="5" dirty="0">
                <a:latin typeface="Times New Roman"/>
                <a:cs typeface="Times New Roman"/>
              </a:rPr>
              <a:t>with</a:t>
            </a:r>
            <a:r>
              <a:rPr sz="1360" spc="9" dirty="0">
                <a:latin typeface="Times New Roman"/>
                <a:cs typeface="Times New Roman"/>
              </a:rPr>
              <a:t> </a:t>
            </a:r>
            <a:r>
              <a:rPr sz="1360" spc="5" dirty="0">
                <a:latin typeface="Times New Roman"/>
                <a:cs typeface="Times New Roman"/>
              </a:rPr>
              <a:t>less</a:t>
            </a:r>
            <a:r>
              <a:rPr sz="1360" spc="14" dirty="0">
                <a:latin typeface="Times New Roman"/>
                <a:cs typeface="Times New Roman"/>
              </a:rPr>
              <a:t> </a:t>
            </a:r>
            <a:r>
              <a:rPr sz="1360" spc="5" dirty="0">
                <a:latin typeface="Times New Roman"/>
                <a:cs typeface="Times New Roman"/>
              </a:rPr>
              <a:t>perineal</a:t>
            </a:r>
            <a:r>
              <a:rPr sz="1360" spc="9" dirty="0">
                <a:latin typeface="Times New Roman"/>
                <a:cs typeface="Times New Roman"/>
              </a:rPr>
              <a:t> </a:t>
            </a:r>
            <a:r>
              <a:rPr sz="1360" spc="5" dirty="0">
                <a:latin typeface="Times New Roman"/>
                <a:cs typeface="Times New Roman"/>
              </a:rPr>
              <a:t>trauma</a:t>
            </a:r>
            <a:r>
              <a:rPr sz="1360" spc="9" dirty="0">
                <a:latin typeface="Times New Roman"/>
                <a:cs typeface="Times New Roman"/>
              </a:rPr>
              <a:t> </a:t>
            </a:r>
            <a:r>
              <a:rPr sz="1360" spc="5" dirty="0">
                <a:latin typeface="Times New Roman"/>
                <a:cs typeface="Times New Roman"/>
              </a:rPr>
              <a:t>than</a:t>
            </a:r>
            <a:r>
              <a:rPr sz="1360" spc="14" dirty="0">
                <a:latin typeface="Times New Roman"/>
                <a:cs typeface="Times New Roman"/>
              </a:rPr>
              <a:t> </a:t>
            </a:r>
            <a:r>
              <a:rPr sz="1360" spc="5" dirty="0">
                <a:latin typeface="Times New Roman"/>
                <a:cs typeface="Times New Roman"/>
              </a:rPr>
              <a:t>forceps</a:t>
            </a:r>
            <a:r>
              <a:rPr sz="1360" spc="9" dirty="0">
                <a:latin typeface="Times New Roman"/>
                <a:cs typeface="Times New Roman"/>
              </a:rPr>
              <a:t> 32% </a:t>
            </a:r>
            <a:r>
              <a:rPr sz="1360" spc="-326" dirty="0">
                <a:latin typeface="Times New Roman"/>
                <a:cs typeface="Times New Roman"/>
              </a:rPr>
              <a:t> </a:t>
            </a:r>
            <a:r>
              <a:rPr sz="1360" spc="5" dirty="0">
                <a:latin typeface="Times New Roman"/>
                <a:cs typeface="Times New Roman"/>
              </a:rPr>
              <a:t>delivery)</a:t>
            </a:r>
            <a:endParaRPr sz="1360">
              <a:latin typeface="Times New Roman"/>
              <a:cs typeface="Times New Roman"/>
            </a:endParaRPr>
          </a:p>
          <a:p>
            <a:pPr marL="353552" indent="-342036">
              <a:spcBef>
                <a:spcPts val="431"/>
              </a:spcBef>
              <a:buAutoNum type="arabicPeriod"/>
              <a:tabLst>
                <a:tab pos="352976" algn="l"/>
                <a:tab pos="353552" algn="l"/>
              </a:tabLst>
            </a:pPr>
            <a:r>
              <a:rPr sz="1632" spc="5" dirty="0">
                <a:latin typeface="Times New Roman"/>
                <a:cs typeface="Times New Roman"/>
              </a:rPr>
              <a:t>Prolonged</a:t>
            </a:r>
            <a:r>
              <a:rPr sz="1632" spc="-5" dirty="0">
                <a:latin typeface="Times New Roman"/>
                <a:cs typeface="Times New Roman"/>
              </a:rPr>
              <a:t> </a:t>
            </a:r>
            <a:r>
              <a:rPr sz="1632" spc="5" dirty="0">
                <a:latin typeface="Times New Roman"/>
                <a:cs typeface="Times New Roman"/>
              </a:rPr>
              <a:t>second</a:t>
            </a:r>
            <a:r>
              <a:rPr sz="1632" dirty="0">
                <a:latin typeface="Times New Roman"/>
                <a:cs typeface="Times New Roman"/>
              </a:rPr>
              <a:t> </a:t>
            </a:r>
            <a:r>
              <a:rPr sz="1632" spc="5" dirty="0">
                <a:latin typeface="Times New Roman"/>
                <a:cs typeface="Times New Roman"/>
              </a:rPr>
              <a:t>stage</a:t>
            </a:r>
            <a:r>
              <a:rPr sz="1632" dirty="0">
                <a:latin typeface="Times New Roman"/>
                <a:cs typeface="Times New Roman"/>
              </a:rPr>
              <a:t> </a:t>
            </a:r>
            <a:r>
              <a:rPr sz="1632" spc="9" dirty="0">
                <a:latin typeface="Times New Roman"/>
                <a:cs typeface="Times New Roman"/>
              </a:rPr>
              <a:t>of</a:t>
            </a:r>
            <a:r>
              <a:rPr sz="1632" dirty="0">
                <a:latin typeface="Times New Roman"/>
                <a:cs typeface="Times New Roman"/>
              </a:rPr>
              <a:t> </a:t>
            </a:r>
            <a:r>
              <a:rPr sz="1632" spc="5" dirty="0">
                <a:latin typeface="Times New Roman"/>
                <a:cs typeface="Times New Roman"/>
              </a:rPr>
              <a:t>labour,</a:t>
            </a:r>
            <a:endParaRPr sz="1632">
              <a:latin typeface="Times New Roman"/>
              <a:cs typeface="Times New Roman"/>
            </a:endParaRPr>
          </a:p>
          <a:p>
            <a:pPr marL="353552" indent="-342036">
              <a:spcBef>
                <a:spcPts val="385"/>
              </a:spcBef>
              <a:buAutoNum type="arabicPeriod"/>
              <a:tabLst>
                <a:tab pos="352976" algn="l"/>
                <a:tab pos="353552" algn="l"/>
              </a:tabLst>
            </a:pPr>
            <a:r>
              <a:rPr sz="1632" spc="9" dirty="0">
                <a:latin typeface="Times New Roman"/>
                <a:cs typeface="Times New Roman"/>
              </a:rPr>
              <a:t>birthweight</a:t>
            </a:r>
            <a:r>
              <a:rPr sz="1632" spc="-14" dirty="0">
                <a:latin typeface="Times New Roman"/>
                <a:cs typeface="Times New Roman"/>
              </a:rPr>
              <a:t> </a:t>
            </a:r>
            <a:r>
              <a:rPr sz="1632" spc="9" dirty="0">
                <a:latin typeface="Times New Roman"/>
                <a:cs typeface="Times New Roman"/>
              </a:rPr>
              <a:t>over</a:t>
            </a:r>
            <a:r>
              <a:rPr sz="1632" spc="-14" dirty="0">
                <a:latin typeface="Times New Roman"/>
                <a:cs typeface="Times New Roman"/>
              </a:rPr>
              <a:t> </a:t>
            </a:r>
            <a:r>
              <a:rPr sz="1632" spc="9" dirty="0">
                <a:latin typeface="Times New Roman"/>
                <a:cs typeface="Times New Roman"/>
              </a:rPr>
              <a:t>4.0</a:t>
            </a:r>
            <a:r>
              <a:rPr sz="1632" spc="-9" dirty="0">
                <a:latin typeface="Times New Roman"/>
                <a:cs typeface="Times New Roman"/>
              </a:rPr>
              <a:t> </a:t>
            </a:r>
            <a:r>
              <a:rPr sz="1632" spc="9" dirty="0">
                <a:latin typeface="Times New Roman"/>
                <a:cs typeface="Times New Roman"/>
              </a:rPr>
              <a:t>kg,</a:t>
            </a:r>
            <a:endParaRPr sz="1632">
              <a:latin typeface="Times New Roman"/>
              <a:cs typeface="Times New Roman"/>
            </a:endParaRPr>
          </a:p>
          <a:p>
            <a:pPr marL="353552" indent="-342036">
              <a:spcBef>
                <a:spcPts val="295"/>
              </a:spcBef>
              <a:buSzPct val="94736"/>
              <a:buAutoNum type="arabicPeriod"/>
              <a:tabLst>
                <a:tab pos="352976" algn="l"/>
                <a:tab pos="353552" algn="l"/>
              </a:tabLst>
            </a:pPr>
            <a:r>
              <a:rPr sz="1723" dirty="0">
                <a:latin typeface="Times New Roman"/>
                <a:cs typeface="Times New Roman"/>
              </a:rPr>
              <a:t>occipito-posterior</a:t>
            </a:r>
            <a:r>
              <a:rPr sz="1723" spc="-27" dirty="0">
                <a:latin typeface="Times New Roman"/>
                <a:cs typeface="Times New Roman"/>
              </a:rPr>
              <a:t> </a:t>
            </a:r>
            <a:r>
              <a:rPr sz="1723" dirty="0">
                <a:latin typeface="Times New Roman"/>
                <a:cs typeface="Times New Roman"/>
              </a:rPr>
              <a:t>position</a:t>
            </a:r>
            <a:endParaRPr sz="1723">
              <a:latin typeface="Times New Roman"/>
              <a:cs typeface="Times New Roman"/>
            </a:endParaRPr>
          </a:p>
          <a:p>
            <a:pPr marL="353552" indent="-342036">
              <a:spcBef>
                <a:spcPts val="367"/>
              </a:spcBef>
              <a:buAutoNum type="arabicPeriod"/>
              <a:tabLst>
                <a:tab pos="352976" algn="l"/>
                <a:tab pos="353552" algn="l"/>
              </a:tabLst>
            </a:pPr>
            <a:r>
              <a:rPr sz="1632" spc="-5" dirty="0">
                <a:latin typeface="Times New Roman"/>
                <a:cs typeface="Times New Roman"/>
              </a:rPr>
              <a:t>episiotomy.</a:t>
            </a:r>
            <a:endParaRPr sz="1632">
              <a:latin typeface="Times New Roman"/>
              <a:cs typeface="Times New Roman"/>
            </a:endParaRPr>
          </a:p>
          <a:p>
            <a:pPr>
              <a:lnSpc>
                <a:spcPct val="100000"/>
              </a:lnSpc>
            </a:pPr>
            <a:endParaRPr sz="1950">
              <a:latin typeface="Times New Roman"/>
              <a:cs typeface="Times New Roman"/>
            </a:endParaRPr>
          </a:p>
          <a:p>
            <a:pPr marL="11516">
              <a:lnSpc>
                <a:spcPts val="1777"/>
              </a:lnSpc>
              <a:spcBef>
                <a:spcPts val="5"/>
              </a:spcBef>
            </a:pPr>
            <a:r>
              <a:rPr sz="1632" spc="9" dirty="0">
                <a:latin typeface="Times New Roman"/>
                <a:cs typeface="Times New Roman"/>
              </a:rPr>
              <a:t>In</a:t>
            </a:r>
            <a:r>
              <a:rPr sz="1632" dirty="0">
                <a:latin typeface="Times New Roman"/>
                <a:cs typeface="Times New Roman"/>
              </a:rPr>
              <a:t> </a:t>
            </a:r>
            <a:r>
              <a:rPr sz="1632" spc="14" dirty="0">
                <a:latin typeface="Times New Roman"/>
                <a:cs typeface="Times New Roman"/>
              </a:rPr>
              <a:t>women</a:t>
            </a:r>
            <a:r>
              <a:rPr sz="1632" spc="5" dirty="0">
                <a:latin typeface="Times New Roman"/>
                <a:cs typeface="Times New Roman"/>
              </a:rPr>
              <a:t> </a:t>
            </a:r>
            <a:r>
              <a:rPr sz="1632" spc="14" dirty="0">
                <a:latin typeface="Times New Roman"/>
                <a:cs typeface="Times New Roman"/>
              </a:rPr>
              <a:t>who</a:t>
            </a:r>
            <a:r>
              <a:rPr sz="1632" spc="5" dirty="0">
                <a:latin typeface="Times New Roman"/>
                <a:cs typeface="Times New Roman"/>
              </a:rPr>
              <a:t> </a:t>
            </a:r>
            <a:r>
              <a:rPr sz="1632" spc="9" dirty="0">
                <a:latin typeface="Times New Roman"/>
                <a:cs typeface="Times New Roman"/>
              </a:rPr>
              <a:t>have</a:t>
            </a:r>
            <a:r>
              <a:rPr sz="1632" spc="5" dirty="0">
                <a:latin typeface="Times New Roman"/>
                <a:cs typeface="Times New Roman"/>
              </a:rPr>
              <a:t> </a:t>
            </a:r>
            <a:r>
              <a:rPr sz="1632" spc="14" dirty="0">
                <a:latin typeface="Times New Roman"/>
                <a:cs typeface="Times New Roman"/>
              </a:rPr>
              <a:t>a</a:t>
            </a:r>
            <a:r>
              <a:rPr sz="1632" spc="5" dirty="0">
                <a:latin typeface="Times New Roman"/>
                <a:cs typeface="Times New Roman"/>
              </a:rPr>
              <a:t> </a:t>
            </a:r>
            <a:r>
              <a:rPr sz="1632" spc="9" dirty="0">
                <a:latin typeface="Times New Roman"/>
                <a:cs typeface="Times New Roman"/>
              </a:rPr>
              <a:t>recognized</a:t>
            </a:r>
            <a:r>
              <a:rPr sz="1632" spc="5" dirty="0">
                <a:latin typeface="Times New Roman"/>
                <a:cs typeface="Times New Roman"/>
              </a:rPr>
              <a:t> </a:t>
            </a:r>
            <a:r>
              <a:rPr sz="1632" spc="9" dirty="0">
                <a:latin typeface="Times New Roman"/>
                <a:cs typeface="Times New Roman"/>
              </a:rPr>
              <a:t>anal</a:t>
            </a:r>
            <a:r>
              <a:rPr sz="1632" spc="5" dirty="0">
                <a:latin typeface="Times New Roman"/>
                <a:cs typeface="Times New Roman"/>
              </a:rPr>
              <a:t> </a:t>
            </a:r>
            <a:r>
              <a:rPr sz="1632" spc="9" dirty="0">
                <a:latin typeface="Times New Roman"/>
                <a:cs typeface="Times New Roman"/>
              </a:rPr>
              <a:t>sphincter</a:t>
            </a:r>
            <a:r>
              <a:rPr sz="1632" dirty="0">
                <a:latin typeface="Times New Roman"/>
                <a:cs typeface="Times New Roman"/>
              </a:rPr>
              <a:t> </a:t>
            </a:r>
            <a:r>
              <a:rPr sz="1632" spc="9" dirty="0">
                <a:latin typeface="Times New Roman"/>
                <a:cs typeface="Times New Roman"/>
              </a:rPr>
              <a:t>rupture,</a:t>
            </a:r>
            <a:r>
              <a:rPr sz="1632" spc="416" dirty="0">
                <a:latin typeface="Times New Roman"/>
                <a:cs typeface="Times New Roman"/>
              </a:rPr>
              <a:t> </a:t>
            </a:r>
            <a:r>
              <a:rPr sz="1632" spc="14" dirty="0">
                <a:latin typeface="Times New Roman"/>
                <a:cs typeface="Times New Roman"/>
              </a:rPr>
              <a:t>37%</a:t>
            </a:r>
            <a:r>
              <a:rPr sz="1632" spc="5" dirty="0">
                <a:latin typeface="Times New Roman"/>
                <a:cs typeface="Times New Roman"/>
              </a:rPr>
              <a:t> </a:t>
            </a:r>
            <a:r>
              <a:rPr sz="1632" spc="9" dirty="0">
                <a:latin typeface="Times New Roman"/>
                <a:cs typeface="Times New Roman"/>
              </a:rPr>
              <a:t>continue</a:t>
            </a:r>
            <a:r>
              <a:rPr sz="1632" spc="5" dirty="0">
                <a:latin typeface="Times New Roman"/>
                <a:cs typeface="Times New Roman"/>
              </a:rPr>
              <a:t> </a:t>
            </a:r>
            <a:r>
              <a:rPr sz="1632" spc="9" dirty="0">
                <a:latin typeface="Times New Roman"/>
                <a:cs typeface="Times New Roman"/>
              </a:rPr>
              <a:t>to</a:t>
            </a:r>
            <a:r>
              <a:rPr sz="1632" spc="5" dirty="0">
                <a:latin typeface="Times New Roman"/>
                <a:cs typeface="Times New Roman"/>
              </a:rPr>
              <a:t> </a:t>
            </a:r>
            <a:r>
              <a:rPr sz="1632" spc="9" dirty="0">
                <a:latin typeface="Times New Roman"/>
                <a:cs typeface="Times New Roman"/>
              </a:rPr>
              <a:t>have</a:t>
            </a:r>
            <a:r>
              <a:rPr sz="1632" spc="5" dirty="0">
                <a:latin typeface="Times New Roman"/>
                <a:cs typeface="Times New Roman"/>
              </a:rPr>
              <a:t> </a:t>
            </a:r>
            <a:r>
              <a:rPr sz="1632" spc="9" dirty="0">
                <a:latin typeface="Times New Roman"/>
                <a:cs typeface="Times New Roman"/>
              </a:rPr>
              <a:t>anal</a:t>
            </a:r>
            <a:r>
              <a:rPr sz="1632" spc="5" dirty="0">
                <a:latin typeface="Times New Roman"/>
                <a:cs typeface="Times New Roman"/>
              </a:rPr>
              <a:t> </a:t>
            </a:r>
            <a:r>
              <a:rPr sz="1632" spc="9" dirty="0">
                <a:latin typeface="Times New Roman"/>
                <a:cs typeface="Times New Roman"/>
              </a:rPr>
              <a:t>incontinence</a:t>
            </a:r>
            <a:endParaRPr sz="1632">
              <a:latin typeface="Times New Roman"/>
              <a:cs typeface="Times New Roman"/>
            </a:endParaRPr>
          </a:p>
          <a:p>
            <a:pPr marL="181958">
              <a:lnSpc>
                <a:spcPts val="1777"/>
              </a:lnSpc>
            </a:pPr>
            <a:r>
              <a:rPr sz="1632" spc="5" dirty="0">
                <a:latin typeface="Times New Roman"/>
                <a:cs typeface="Times New Roman"/>
              </a:rPr>
              <a:t>despite</a:t>
            </a:r>
            <a:r>
              <a:rPr sz="1632" spc="-9" dirty="0">
                <a:latin typeface="Times New Roman"/>
                <a:cs typeface="Times New Roman"/>
              </a:rPr>
              <a:t> </a:t>
            </a:r>
            <a:r>
              <a:rPr sz="1632" spc="5" dirty="0">
                <a:latin typeface="Times New Roman"/>
                <a:cs typeface="Times New Roman"/>
              </a:rPr>
              <a:t>primary</a:t>
            </a:r>
            <a:r>
              <a:rPr sz="1632" spc="-9" dirty="0">
                <a:latin typeface="Times New Roman"/>
                <a:cs typeface="Times New Roman"/>
              </a:rPr>
              <a:t> </a:t>
            </a:r>
            <a:r>
              <a:rPr sz="1632" spc="5" dirty="0">
                <a:latin typeface="Times New Roman"/>
                <a:cs typeface="Times New Roman"/>
              </a:rPr>
              <a:t>sphincter</a:t>
            </a:r>
            <a:r>
              <a:rPr sz="1632" spc="-9" dirty="0">
                <a:latin typeface="Times New Roman"/>
                <a:cs typeface="Times New Roman"/>
              </a:rPr>
              <a:t> </a:t>
            </a:r>
            <a:r>
              <a:rPr sz="1632" spc="5" dirty="0">
                <a:latin typeface="Times New Roman"/>
                <a:cs typeface="Times New Roman"/>
              </a:rPr>
              <a:t>repair.</a:t>
            </a:r>
            <a:endParaRPr sz="1632">
              <a:latin typeface="Times New Roman"/>
              <a:cs typeface="Times New Roman"/>
            </a:endParaRPr>
          </a:p>
        </p:txBody>
      </p:sp>
      <p:sp>
        <p:nvSpPr>
          <p:cNvPr id="3" name="object 3"/>
          <p:cNvSpPr txBox="1">
            <a:spLocks noGrp="1"/>
          </p:cNvSpPr>
          <p:nvPr>
            <p:ph type="title"/>
          </p:nvPr>
        </p:nvSpPr>
        <p:spPr>
          <a:xfrm>
            <a:off x="2342987" y="910629"/>
            <a:ext cx="2021123" cy="304077"/>
          </a:xfrm>
          <a:prstGeom prst="rect">
            <a:avLst/>
          </a:prstGeom>
        </p:spPr>
        <p:txBody>
          <a:bodyPr vert="horz" wrap="square" lIns="0" tIns="10941" rIns="0" bIns="0" rtlCol="0" anchor="ctr">
            <a:spAutoFit/>
          </a:bodyPr>
          <a:lstStyle/>
          <a:p>
            <a:pPr marL="11516">
              <a:lnSpc>
                <a:spcPct val="100000"/>
              </a:lnSpc>
              <a:spcBef>
                <a:spcPts val="86"/>
              </a:spcBef>
            </a:pPr>
            <a:r>
              <a:rPr sz="1904" spc="-9" dirty="0"/>
              <a:t>Feca</a:t>
            </a:r>
            <a:r>
              <a:rPr sz="1904" spc="-5" dirty="0"/>
              <a:t>l</a:t>
            </a:r>
            <a:r>
              <a:rPr sz="1904" spc="-91" dirty="0"/>
              <a:t> </a:t>
            </a:r>
            <a:r>
              <a:rPr sz="1904" spc="-9" dirty="0"/>
              <a:t>incontinence</a:t>
            </a:r>
            <a:endParaRPr sz="1904"/>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83112"/>
            <a:ext cx="4879487" cy="1369334"/>
          </a:xfrm>
          <a:prstGeom prst="rect">
            <a:avLst/>
          </a:prstGeom>
        </p:spPr>
        <p:txBody>
          <a:bodyPr vert="horz" wrap="square" lIns="0" tIns="14971" rIns="0" bIns="0" rtlCol="0" anchor="ctr">
            <a:spAutoFit/>
          </a:bodyPr>
          <a:lstStyle/>
          <a:p>
            <a:pPr marL="11516">
              <a:lnSpc>
                <a:spcPct val="100000"/>
              </a:lnSpc>
              <a:spcBef>
                <a:spcPts val="118"/>
              </a:spcBef>
            </a:pPr>
            <a:r>
              <a:rPr spc="9" dirty="0"/>
              <a:t>Symptomatic</a:t>
            </a:r>
            <a:r>
              <a:rPr spc="5" dirty="0"/>
              <a:t> </a:t>
            </a:r>
            <a:r>
              <a:rPr spc="9" dirty="0"/>
              <a:t>hemorrhoids</a:t>
            </a:r>
          </a:p>
        </p:txBody>
      </p:sp>
      <p:sp>
        <p:nvSpPr>
          <p:cNvPr id="3" name="object 3"/>
          <p:cNvSpPr txBox="1"/>
          <p:nvPr/>
        </p:nvSpPr>
        <p:spPr>
          <a:xfrm>
            <a:off x="2474813" y="1414113"/>
            <a:ext cx="7196006" cy="2778114"/>
          </a:xfrm>
          <a:prstGeom prst="rect">
            <a:avLst/>
          </a:prstGeom>
        </p:spPr>
        <p:txBody>
          <a:bodyPr vert="horz" wrap="square" lIns="0" tIns="99041" rIns="0" bIns="0" rtlCol="0">
            <a:spAutoFit/>
          </a:bodyPr>
          <a:lstStyle/>
          <a:p>
            <a:pPr marL="181958" marR="4607" indent="-171018">
              <a:lnSpc>
                <a:spcPct val="71300"/>
              </a:lnSpc>
              <a:spcBef>
                <a:spcPts val="780"/>
              </a:spcBef>
              <a:buChar char="•"/>
              <a:tabLst>
                <a:tab pos="182534" algn="l"/>
              </a:tabLst>
            </a:pPr>
            <a:r>
              <a:rPr sz="1904" spc="14" dirty="0">
                <a:latin typeface="Microsoft Sans Serif"/>
                <a:cs typeface="Microsoft Sans Serif"/>
              </a:rPr>
              <a:t>Symptomatic</a:t>
            </a:r>
            <a:r>
              <a:rPr sz="1904" spc="27" dirty="0">
                <a:latin typeface="Microsoft Sans Serif"/>
                <a:cs typeface="Microsoft Sans Serif"/>
              </a:rPr>
              <a:t> </a:t>
            </a:r>
            <a:r>
              <a:rPr sz="1904" spc="14" dirty="0">
                <a:latin typeface="Microsoft Sans Serif"/>
                <a:cs typeface="Microsoft Sans Serif"/>
              </a:rPr>
              <a:t>hemorrhoids</a:t>
            </a:r>
            <a:r>
              <a:rPr sz="1904" spc="27" dirty="0">
                <a:latin typeface="Microsoft Sans Serif"/>
                <a:cs typeface="Microsoft Sans Serif"/>
              </a:rPr>
              <a:t> </a:t>
            </a:r>
            <a:r>
              <a:rPr sz="1904" spc="14" dirty="0">
                <a:latin typeface="Microsoft Sans Serif"/>
                <a:cs typeface="Microsoft Sans Serif"/>
              </a:rPr>
              <a:t>are</a:t>
            </a:r>
            <a:r>
              <a:rPr sz="1904" spc="27" dirty="0">
                <a:latin typeface="Microsoft Sans Serif"/>
                <a:cs typeface="Microsoft Sans Serif"/>
              </a:rPr>
              <a:t> </a:t>
            </a:r>
            <a:r>
              <a:rPr sz="1904" spc="18" dirty="0">
                <a:latin typeface="Microsoft Sans Serif"/>
                <a:cs typeface="Microsoft Sans Serif"/>
              </a:rPr>
              <a:t>common</a:t>
            </a:r>
            <a:r>
              <a:rPr sz="1904" spc="27" dirty="0">
                <a:latin typeface="Microsoft Sans Serif"/>
                <a:cs typeface="Microsoft Sans Serif"/>
              </a:rPr>
              <a:t> </a:t>
            </a:r>
            <a:r>
              <a:rPr sz="1904" spc="9" dirty="0">
                <a:latin typeface="Microsoft Sans Serif"/>
                <a:cs typeface="Microsoft Sans Serif"/>
              </a:rPr>
              <a:t>postpartum,</a:t>
            </a:r>
            <a:r>
              <a:rPr sz="1904" spc="27" dirty="0">
                <a:latin typeface="Microsoft Sans Serif"/>
                <a:cs typeface="Microsoft Sans Serif"/>
              </a:rPr>
              <a:t> </a:t>
            </a:r>
            <a:r>
              <a:rPr sz="1904" spc="9" dirty="0">
                <a:latin typeface="Microsoft Sans Serif"/>
                <a:cs typeface="Microsoft Sans Serif"/>
              </a:rPr>
              <a:t>occurring</a:t>
            </a:r>
            <a:r>
              <a:rPr sz="1904" spc="27" dirty="0">
                <a:latin typeface="Microsoft Sans Serif"/>
                <a:cs typeface="Microsoft Sans Serif"/>
              </a:rPr>
              <a:t> </a:t>
            </a:r>
            <a:r>
              <a:rPr sz="1904" spc="5" dirty="0">
                <a:latin typeface="Microsoft Sans Serif"/>
                <a:cs typeface="Microsoft Sans Serif"/>
              </a:rPr>
              <a:t>in </a:t>
            </a:r>
            <a:r>
              <a:rPr sz="1904" spc="-490" dirty="0">
                <a:latin typeface="Microsoft Sans Serif"/>
                <a:cs typeface="Microsoft Sans Serif"/>
              </a:rPr>
              <a:t> </a:t>
            </a:r>
            <a:r>
              <a:rPr sz="1904" spc="9" dirty="0">
                <a:latin typeface="Microsoft Sans Serif"/>
                <a:cs typeface="Microsoft Sans Serif"/>
              </a:rPr>
              <a:t>approximately</a:t>
            </a:r>
            <a:r>
              <a:rPr sz="1904" spc="27" dirty="0">
                <a:latin typeface="Microsoft Sans Serif"/>
                <a:cs typeface="Microsoft Sans Serif"/>
              </a:rPr>
              <a:t> </a:t>
            </a:r>
            <a:r>
              <a:rPr sz="1904" spc="9" dirty="0">
                <a:latin typeface="Microsoft Sans Serif"/>
                <a:cs typeface="Microsoft Sans Serif"/>
              </a:rPr>
              <a:t>one-third</a:t>
            </a:r>
            <a:r>
              <a:rPr sz="1904" spc="32" dirty="0">
                <a:latin typeface="Microsoft Sans Serif"/>
                <a:cs typeface="Microsoft Sans Serif"/>
              </a:rPr>
              <a:t> </a:t>
            </a:r>
            <a:r>
              <a:rPr sz="1904" spc="9" dirty="0">
                <a:latin typeface="Microsoft Sans Serif"/>
                <a:cs typeface="Microsoft Sans Serif"/>
              </a:rPr>
              <a:t>of</a:t>
            </a:r>
            <a:r>
              <a:rPr sz="1904" spc="32" dirty="0">
                <a:latin typeface="Microsoft Sans Serif"/>
                <a:cs typeface="Microsoft Sans Serif"/>
              </a:rPr>
              <a:t> </a:t>
            </a:r>
            <a:r>
              <a:rPr sz="1904" spc="9" dirty="0">
                <a:latin typeface="Microsoft Sans Serif"/>
                <a:cs typeface="Microsoft Sans Serif"/>
              </a:rPr>
              <a:t>patients.</a:t>
            </a:r>
            <a:r>
              <a:rPr sz="1904" spc="32" dirty="0">
                <a:latin typeface="Microsoft Sans Serif"/>
                <a:cs typeface="Microsoft Sans Serif"/>
              </a:rPr>
              <a:t> </a:t>
            </a:r>
            <a:r>
              <a:rPr sz="1904" spc="14" dirty="0">
                <a:latin typeface="Microsoft Sans Serif"/>
                <a:cs typeface="Microsoft Sans Serif"/>
              </a:rPr>
              <a:t>The</a:t>
            </a:r>
            <a:r>
              <a:rPr sz="1904" spc="32" dirty="0">
                <a:latin typeface="Microsoft Sans Serif"/>
                <a:cs typeface="Microsoft Sans Serif"/>
              </a:rPr>
              <a:t> </a:t>
            </a:r>
            <a:r>
              <a:rPr sz="1904" spc="9" dirty="0">
                <a:latin typeface="Microsoft Sans Serif"/>
                <a:cs typeface="Microsoft Sans Serif"/>
              </a:rPr>
              <a:t>treatment</a:t>
            </a:r>
            <a:r>
              <a:rPr sz="1904" spc="32" dirty="0">
                <a:latin typeface="Microsoft Sans Serif"/>
                <a:cs typeface="Microsoft Sans Serif"/>
              </a:rPr>
              <a:t> </a:t>
            </a:r>
            <a:r>
              <a:rPr sz="1904" spc="14" dirty="0">
                <a:latin typeface="Microsoft Sans Serif"/>
                <a:cs typeface="Microsoft Sans Serif"/>
              </a:rPr>
              <a:t>approach </a:t>
            </a:r>
            <a:r>
              <a:rPr sz="1904" spc="18" dirty="0">
                <a:latin typeface="Microsoft Sans Serif"/>
                <a:cs typeface="Microsoft Sans Serif"/>
              </a:rPr>
              <a:t> </a:t>
            </a:r>
            <a:r>
              <a:rPr sz="1904" spc="14" dirty="0">
                <a:latin typeface="Microsoft Sans Serif"/>
                <a:cs typeface="Microsoft Sans Serif"/>
              </a:rPr>
              <a:t>depends</a:t>
            </a:r>
            <a:r>
              <a:rPr sz="1904" spc="27" dirty="0">
                <a:latin typeface="Microsoft Sans Serif"/>
                <a:cs typeface="Microsoft Sans Serif"/>
              </a:rPr>
              <a:t> </a:t>
            </a:r>
            <a:r>
              <a:rPr sz="1904" spc="18" dirty="0">
                <a:latin typeface="Microsoft Sans Serif"/>
                <a:cs typeface="Microsoft Sans Serif"/>
              </a:rPr>
              <a:t>on</a:t>
            </a:r>
            <a:r>
              <a:rPr sz="1904" spc="27" dirty="0">
                <a:latin typeface="Microsoft Sans Serif"/>
                <a:cs typeface="Microsoft Sans Serif"/>
              </a:rPr>
              <a:t> </a:t>
            </a:r>
            <a:r>
              <a:rPr sz="1904" spc="14" dirty="0">
                <a:latin typeface="Microsoft Sans Serif"/>
                <a:cs typeface="Microsoft Sans Serif"/>
              </a:rPr>
              <a:t>the</a:t>
            </a:r>
            <a:r>
              <a:rPr sz="1904" spc="27" dirty="0">
                <a:latin typeface="Microsoft Sans Serif"/>
                <a:cs typeface="Microsoft Sans Serif"/>
              </a:rPr>
              <a:t> </a:t>
            </a:r>
            <a:r>
              <a:rPr sz="1904" spc="5" dirty="0">
                <a:latin typeface="Microsoft Sans Serif"/>
                <a:cs typeface="Microsoft Sans Serif"/>
              </a:rPr>
              <a:t>specific</a:t>
            </a:r>
            <a:r>
              <a:rPr sz="1904" spc="32" dirty="0">
                <a:latin typeface="Microsoft Sans Serif"/>
                <a:cs typeface="Microsoft Sans Serif"/>
              </a:rPr>
              <a:t> </a:t>
            </a:r>
            <a:r>
              <a:rPr sz="1904" spc="14" dirty="0">
                <a:latin typeface="Microsoft Sans Serif"/>
                <a:cs typeface="Microsoft Sans Serif"/>
              </a:rPr>
              <a:t>symptoms</a:t>
            </a:r>
            <a:r>
              <a:rPr sz="1904" spc="27" dirty="0">
                <a:latin typeface="Microsoft Sans Serif"/>
                <a:cs typeface="Microsoft Sans Serif"/>
              </a:rPr>
              <a:t> </a:t>
            </a:r>
            <a:r>
              <a:rPr sz="1904" spc="9" dirty="0">
                <a:latin typeface="Microsoft Sans Serif"/>
                <a:cs typeface="Microsoft Sans Serif"/>
              </a:rPr>
              <a:t>(pruritus,</a:t>
            </a:r>
            <a:r>
              <a:rPr sz="1904" spc="27" dirty="0">
                <a:latin typeface="Microsoft Sans Serif"/>
                <a:cs typeface="Microsoft Sans Serif"/>
              </a:rPr>
              <a:t> </a:t>
            </a:r>
            <a:r>
              <a:rPr sz="1904" spc="9" dirty="0">
                <a:latin typeface="Microsoft Sans Serif"/>
                <a:cs typeface="Microsoft Sans Serif"/>
              </a:rPr>
              <a:t>bleeding,</a:t>
            </a:r>
            <a:r>
              <a:rPr sz="1904" spc="32" dirty="0">
                <a:latin typeface="Microsoft Sans Serif"/>
                <a:cs typeface="Microsoft Sans Serif"/>
              </a:rPr>
              <a:t> </a:t>
            </a:r>
            <a:r>
              <a:rPr sz="1904" spc="9" dirty="0">
                <a:latin typeface="Microsoft Sans Serif"/>
                <a:cs typeface="Microsoft Sans Serif"/>
              </a:rPr>
              <a:t>pain,</a:t>
            </a:r>
            <a:r>
              <a:rPr sz="1904" spc="27" dirty="0">
                <a:latin typeface="Microsoft Sans Serif"/>
                <a:cs typeface="Microsoft Sans Serif"/>
              </a:rPr>
              <a:t> </a:t>
            </a:r>
            <a:r>
              <a:rPr sz="1904" spc="14" dirty="0">
                <a:latin typeface="Microsoft Sans Serif"/>
                <a:cs typeface="Microsoft Sans Serif"/>
              </a:rPr>
              <a:t>or </a:t>
            </a:r>
            <a:r>
              <a:rPr sz="1904" spc="18" dirty="0">
                <a:latin typeface="Microsoft Sans Serif"/>
                <a:cs typeface="Microsoft Sans Serif"/>
              </a:rPr>
              <a:t> </a:t>
            </a:r>
            <a:r>
              <a:rPr sz="1904" spc="9" dirty="0">
                <a:latin typeface="Microsoft Sans Serif"/>
                <a:cs typeface="Microsoft Sans Serif"/>
              </a:rPr>
              <a:t>prolapse);</a:t>
            </a:r>
            <a:endParaRPr sz="1904">
              <a:latin typeface="Microsoft Sans Serif"/>
              <a:cs typeface="Microsoft Sans Serif"/>
            </a:endParaRPr>
          </a:p>
          <a:p>
            <a:pPr marL="182534" indent="-171018">
              <a:spcBef>
                <a:spcPts val="91"/>
              </a:spcBef>
              <a:buChar char="•"/>
              <a:tabLst>
                <a:tab pos="182534" algn="l"/>
              </a:tabLst>
            </a:pPr>
            <a:r>
              <a:rPr sz="1904" spc="14" dirty="0">
                <a:latin typeface="Microsoft Sans Serif"/>
                <a:cs typeface="Microsoft Sans Serif"/>
              </a:rPr>
              <a:t>drug</a:t>
            </a:r>
            <a:r>
              <a:rPr sz="1904" spc="9" dirty="0">
                <a:latin typeface="Microsoft Sans Serif"/>
                <a:cs typeface="Microsoft Sans Serif"/>
              </a:rPr>
              <a:t> options are:</a:t>
            </a:r>
            <a:endParaRPr sz="1904">
              <a:latin typeface="Microsoft Sans Serif"/>
              <a:cs typeface="Microsoft Sans Serif"/>
            </a:endParaRPr>
          </a:p>
          <a:p>
            <a:pPr marL="182534" indent="-171018">
              <a:lnSpc>
                <a:spcPts val="1959"/>
              </a:lnSpc>
              <a:spcBef>
                <a:spcPts val="91"/>
              </a:spcBef>
              <a:buChar char="•"/>
              <a:tabLst>
                <a:tab pos="182534" algn="l"/>
              </a:tabLst>
            </a:pPr>
            <a:r>
              <a:rPr sz="1904" spc="9" dirty="0">
                <a:latin typeface="Microsoft Sans Serif"/>
                <a:cs typeface="Microsoft Sans Serif"/>
              </a:rPr>
              <a:t>1-</a:t>
            </a:r>
            <a:r>
              <a:rPr sz="1904" spc="27" dirty="0">
                <a:latin typeface="Microsoft Sans Serif"/>
                <a:cs typeface="Microsoft Sans Serif"/>
              </a:rPr>
              <a:t> </a:t>
            </a:r>
            <a:r>
              <a:rPr sz="1904" spc="5" dirty="0">
                <a:latin typeface="Microsoft Sans Serif"/>
                <a:cs typeface="Microsoft Sans Serif"/>
              </a:rPr>
              <a:t>Dibucaine</a:t>
            </a:r>
            <a:r>
              <a:rPr sz="1904" spc="32" dirty="0">
                <a:latin typeface="Microsoft Sans Serif"/>
                <a:cs typeface="Microsoft Sans Serif"/>
              </a:rPr>
              <a:t> </a:t>
            </a:r>
            <a:r>
              <a:rPr sz="1904" spc="14" dirty="0">
                <a:latin typeface="Microsoft Sans Serif"/>
                <a:cs typeface="Microsoft Sans Serif"/>
              </a:rPr>
              <a:t>1%</a:t>
            </a:r>
            <a:r>
              <a:rPr sz="1904" spc="32" dirty="0">
                <a:latin typeface="Microsoft Sans Serif"/>
                <a:cs typeface="Microsoft Sans Serif"/>
              </a:rPr>
              <a:t> </a:t>
            </a:r>
            <a:r>
              <a:rPr sz="1904" spc="5" dirty="0">
                <a:latin typeface="Microsoft Sans Serif"/>
                <a:cs typeface="Microsoft Sans Serif"/>
              </a:rPr>
              <a:t>rectal</a:t>
            </a:r>
            <a:r>
              <a:rPr sz="1904" spc="32" dirty="0">
                <a:latin typeface="Microsoft Sans Serif"/>
                <a:cs typeface="Microsoft Sans Serif"/>
              </a:rPr>
              <a:t> </a:t>
            </a:r>
            <a:r>
              <a:rPr sz="1904" spc="5" dirty="0">
                <a:latin typeface="Microsoft Sans Serif"/>
                <a:cs typeface="Microsoft Sans Serif"/>
              </a:rPr>
              <a:t>ointment</a:t>
            </a:r>
            <a:r>
              <a:rPr sz="1904" spc="32" dirty="0">
                <a:latin typeface="Microsoft Sans Serif"/>
                <a:cs typeface="Microsoft Sans Serif"/>
              </a:rPr>
              <a:t> </a:t>
            </a:r>
            <a:r>
              <a:rPr sz="1904" spc="5" dirty="0">
                <a:latin typeface="Microsoft Sans Serif"/>
                <a:cs typeface="Microsoft Sans Serif"/>
              </a:rPr>
              <a:t>for</a:t>
            </a:r>
            <a:r>
              <a:rPr sz="1904" spc="27" dirty="0">
                <a:latin typeface="Microsoft Sans Serif"/>
                <a:cs typeface="Microsoft Sans Serif"/>
              </a:rPr>
              <a:t> </a:t>
            </a:r>
            <a:r>
              <a:rPr sz="1904" spc="9" dirty="0">
                <a:latin typeface="Microsoft Sans Serif"/>
                <a:cs typeface="Microsoft Sans Serif"/>
              </a:rPr>
              <a:t>Temporary</a:t>
            </a:r>
            <a:r>
              <a:rPr sz="1904" spc="32" dirty="0">
                <a:latin typeface="Microsoft Sans Serif"/>
                <a:cs typeface="Microsoft Sans Serif"/>
              </a:rPr>
              <a:t> </a:t>
            </a:r>
            <a:r>
              <a:rPr sz="1904" dirty="0">
                <a:latin typeface="Microsoft Sans Serif"/>
                <a:cs typeface="Microsoft Sans Serif"/>
              </a:rPr>
              <a:t>relief</a:t>
            </a:r>
            <a:r>
              <a:rPr sz="1904" spc="32" dirty="0">
                <a:latin typeface="Microsoft Sans Serif"/>
                <a:cs typeface="Microsoft Sans Serif"/>
              </a:rPr>
              <a:t> </a:t>
            </a:r>
            <a:r>
              <a:rPr sz="1904" spc="9" dirty="0">
                <a:latin typeface="Microsoft Sans Serif"/>
                <a:cs typeface="Microsoft Sans Serif"/>
              </a:rPr>
              <a:t>of</a:t>
            </a:r>
            <a:r>
              <a:rPr sz="1904" spc="32" dirty="0">
                <a:latin typeface="Microsoft Sans Serif"/>
                <a:cs typeface="Microsoft Sans Serif"/>
              </a:rPr>
              <a:t> </a:t>
            </a:r>
            <a:r>
              <a:rPr sz="1904" spc="9" dirty="0">
                <a:latin typeface="Microsoft Sans Serif"/>
                <a:cs typeface="Microsoft Sans Serif"/>
              </a:rPr>
              <a:t>acute</a:t>
            </a:r>
            <a:endParaRPr sz="1904">
              <a:latin typeface="Microsoft Sans Serif"/>
              <a:cs typeface="Microsoft Sans Serif"/>
            </a:endParaRPr>
          </a:p>
          <a:p>
            <a:pPr marL="181958">
              <a:lnSpc>
                <a:spcPts val="1959"/>
              </a:lnSpc>
            </a:pPr>
            <a:r>
              <a:rPr sz="1904" spc="9" dirty="0">
                <a:latin typeface="Microsoft Sans Serif"/>
                <a:cs typeface="Microsoft Sans Serif"/>
              </a:rPr>
              <a:t>pain</a:t>
            </a:r>
            <a:r>
              <a:rPr sz="1904" spc="5" dirty="0">
                <a:latin typeface="Microsoft Sans Serif"/>
                <a:cs typeface="Microsoft Sans Serif"/>
              </a:rPr>
              <a:t> </a:t>
            </a:r>
            <a:r>
              <a:rPr sz="1904" spc="14" dirty="0">
                <a:latin typeface="Microsoft Sans Serif"/>
                <a:cs typeface="Microsoft Sans Serif"/>
              </a:rPr>
              <a:t>and</a:t>
            </a:r>
            <a:r>
              <a:rPr sz="1904" spc="9" dirty="0">
                <a:latin typeface="Microsoft Sans Serif"/>
                <a:cs typeface="Microsoft Sans Serif"/>
              </a:rPr>
              <a:t> pruritus.</a:t>
            </a:r>
            <a:endParaRPr sz="1904">
              <a:latin typeface="Microsoft Sans Serif"/>
              <a:cs typeface="Microsoft Sans Serif"/>
            </a:endParaRPr>
          </a:p>
          <a:p>
            <a:pPr marL="181958" marR="113436" indent="-171018">
              <a:lnSpc>
                <a:spcPct val="71300"/>
              </a:lnSpc>
              <a:spcBef>
                <a:spcPts val="748"/>
              </a:spcBef>
              <a:buChar char="•"/>
              <a:tabLst>
                <a:tab pos="182534" algn="l"/>
              </a:tabLst>
            </a:pPr>
            <a:r>
              <a:rPr sz="1904" spc="14" dirty="0">
                <a:latin typeface="Microsoft Sans Serif"/>
                <a:cs typeface="Microsoft Sans Serif"/>
              </a:rPr>
              <a:t>2-</a:t>
            </a:r>
            <a:r>
              <a:rPr sz="1904" spc="27" dirty="0">
                <a:latin typeface="Microsoft Sans Serif"/>
                <a:cs typeface="Microsoft Sans Serif"/>
              </a:rPr>
              <a:t> </a:t>
            </a:r>
            <a:r>
              <a:rPr sz="1904" spc="9" dirty="0">
                <a:latin typeface="Microsoft Sans Serif"/>
                <a:cs typeface="Microsoft Sans Serif"/>
              </a:rPr>
              <a:t>Hydrocortisone</a:t>
            </a:r>
            <a:r>
              <a:rPr sz="1904" spc="32" dirty="0">
                <a:latin typeface="Microsoft Sans Serif"/>
                <a:cs typeface="Microsoft Sans Serif"/>
              </a:rPr>
              <a:t> </a:t>
            </a:r>
            <a:r>
              <a:rPr sz="1904" spc="9" dirty="0">
                <a:latin typeface="Microsoft Sans Serif"/>
                <a:cs typeface="Microsoft Sans Serif"/>
              </a:rPr>
              <a:t>rectal</a:t>
            </a:r>
            <a:r>
              <a:rPr sz="1904" spc="32" dirty="0">
                <a:latin typeface="Microsoft Sans Serif"/>
                <a:cs typeface="Microsoft Sans Serif"/>
              </a:rPr>
              <a:t> </a:t>
            </a:r>
            <a:r>
              <a:rPr sz="1904" spc="14" dirty="0">
                <a:latin typeface="Microsoft Sans Serif"/>
                <a:cs typeface="Microsoft Sans Serif"/>
              </a:rPr>
              <a:t>cream</a:t>
            </a:r>
            <a:r>
              <a:rPr sz="1904" spc="32" dirty="0">
                <a:latin typeface="Microsoft Sans Serif"/>
                <a:cs typeface="Microsoft Sans Serif"/>
              </a:rPr>
              <a:t> </a:t>
            </a:r>
            <a:r>
              <a:rPr sz="1904" spc="18" dirty="0">
                <a:latin typeface="Microsoft Sans Serif"/>
                <a:cs typeface="Microsoft Sans Serif"/>
              </a:rPr>
              <a:t>1</a:t>
            </a:r>
            <a:r>
              <a:rPr sz="1904" spc="32" dirty="0">
                <a:latin typeface="Microsoft Sans Serif"/>
                <a:cs typeface="Microsoft Sans Serif"/>
              </a:rPr>
              <a:t> </a:t>
            </a:r>
            <a:r>
              <a:rPr sz="1904" spc="9" dirty="0">
                <a:latin typeface="Microsoft Sans Serif"/>
                <a:cs typeface="Microsoft Sans Serif"/>
              </a:rPr>
              <a:t>to</a:t>
            </a:r>
            <a:r>
              <a:rPr sz="1904" spc="32" dirty="0">
                <a:latin typeface="Microsoft Sans Serif"/>
                <a:cs typeface="Microsoft Sans Serif"/>
              </a:rPr>
              <a:t> </a:t>
            </a:r>
            <a:r>
              <a:rPr sz="1904" spc="14" dirty="0">
                <a:latin typeface="Microsoft Sans Serif"/>
                <a:cs typeface="Microsoft Sans Serif"/>
              </a:rPr>
              <a:t>2.5%</a:t>
            </a:r>
            <a:r>
              <a:rPr sz="1904" spc="32" dirty="0">
                <a:latin typeface="Microsoft Sans Serif"/>
                <a:cs typeface="Microsoft Sans Serif"/>
              </a:rPr>
              <a:t> </a:t>
            </a:r>
            <a:r>
              <a:rPr sz="1904" spc="14" dirty="0">
                <a:latin typeface="Microsoft Sans Serif"/>
                <a:cs typeface="Microsoft Sans Serif"/>
              </a:rPr>
              <a:t>For</a:t>
            </a:r>
            <a:r>
              <a:rPr sz="1904" spc="32" dirty="0">
                <a:latin typeface="Microsoft Sans Serif"/>
                <a:cs typeface="Microsoft Sans Serif"/>
              </a:rPr>
              <a:t> </a:t>
            </a:r>
            <a:r>
              <a:rPr sz="1904" spc="9" dirty="0">
                <a:latin typeface="Microsoft Sans Serif"/>
                <a:cs typeface="Microsoft Sans Serif"/>
              </a:rPr>
              <a:t>intermittent</a:t>
            </a:r>
            <a:r>
              <a:rPr sz="1904" spc="32" dirty="0">
                <a:latin typeface="Microsoft Sans Serif"/>
                <a:cs typeface="Microsoft Sans Serif"/>
              </a:rPr>
              <a:t> </a:t>
            </a:r>
            <a:r>
              <a:rPr sz="1904" spc="9" dirty="0">
                <a:latin typeface="Microsoft Sans Serif"/>
                <a:cs typeface="Microsoft Sans Serif"/>
              </a:rPr>
              <a:t>short- </a:t>
            </a:r>
            <a:r>
              <a:rPr sz="1904" spc="-490" dirty="0">
                <a:latin typeface="Microsoft Sans Serif"/>
                <a:cs typeface="Microsoft Sans Serif"/>
              </a:rPr>
              <a:t> </a:t>
            </a:r>
            <a:r>
              <a:rPr sz="1904" spc="14" dirty="0">
                <a:latin typeface="Microsoft Sans Serif"/>
                <a:cs typeface="Microsoft Sans Serif"/>
              </a:rPr>
              <a:t>term</a:t>
            </a:r>
            <a:r>
              <a:rPr sz="1904" spc="23" dirty="0">
                <a:latin typeface="Microsoft Sans Serif"/>
                <a:cs typeface="Microsoft Sans Serif"/>
              </a:rPr>
              <a:t> </a:t>
            </a:r>
            <a:r>
              <a:rPr sz="1904" spc="14" dirty="0">
                <a:latin typeface="Microsoft Sans Serif"/>
                <a:cs typeface="Microsoft Sans Serif"/>
              </a:rPr>
              <a:t>use</a:t>
            </a:r>
            <a:r>
              <a:rPr sz="1904" spc="27" dirty="0">
                <a:latin typeface="Microsoft Sans Serif"/>
                <a:cs typeface="Microsoft Sans Serif"/>
              </a:rPr>
              <a:t> </a:t>
            </a:r>
            <a:r>
              <a:rPr sz="1904" spc="5" dirty="0">
                <a:latin typeface="Microsoft Sans Serif"/>
                <a:cs typeface="Microsoft Sans Serif"/>
              </a:rPr>
              <a:t>(ie,</a:t>
            </a:r>
            <a:r>
              <a:rPr sz="1904" spc="27" dirty="0">
                <a:latin typeface="Microsoft Sans Serif"/>
                <a:cs typeface="Microsoft Sans Serif"/>
              </a:rPr>
              <a:t> </a:t>
            </a:r>
            <a:r>
              <a:rPr sz="1904" spc="18" dirty="0">
                <a:latin typeface="Microsoft Sans Serif"/>
                <a:cs typeface="Microsoft Sans Serif"/>
              </a:rPr>
              <a:t>no</a:t>
            </a:r>
            <a:r>
              <a:rPr sz="1904" spc="27" dirty="0">
                <a:latin typeface="Microsoft Sans Serif"/>
                <a:cs typeface="Microsoft Sans Serif"/>
              </a:rPr>
              <a:t> </a:t>
            </a:r>
            <a:r>
              <a:rPr sz="1904" spc="14" dirty="0">
                <a:latin typeface="Microsoft Sans Serif"/>
                <a:cs typeface="Microsoft Sans Serif"/>
              </a:rPr>
              <a:t>more</a:t>
            </a:r>
            <a:r>
              <a:rPr sz="1904" spc="27" dirty="0">
                <a:latin typeface="Microsoft Sans Serif"/>
                <a:cs typeface="Microsoft Sans Serif"/>
              </a:rPr>
              <a:t> </a:t>
            </a:r>
            <a:r>
              <a:rPr sz="1904" spc="14" dirty="0">
                <a:latin typeface="Microsoft Sans Serif"/>
                <a:cs typeface="Microsoft Sans Serif"/>
              </a:rPr>
              <a:t>than</a:t>
            </a:r>
            <a:r>
              <a:rPr sz="1904" spc="27" dirty="0">
                <a:latin typeface="Microsoft Sans Serif"/>
                <a:cs typeface="Microsoft Sans Serif"/>
              </a:rPr>
              <a:t> </a:t>
            </a:r>
            <a:r>
              <a:rPr sz="1904" spc="18" dirty="0">
                <a:latin typeface="Microsoft Sans Serif"/>
                <a:cs typeface="Microsoft Sans Serif"/>
              </a:rPr>
              <a:t>7</a:t>
            </a:r>
            <a:r>
              <a:rPr sz="1904" spc="23" dirty="0">
                <a:latin typeface="Microsoft Sans Serif"/>
                <a:cs typeface="Microsoft Sans Serif"/>
              </a:rPr>
              <a:t> </a:t>
            </a:r>
            <a:r>
              <a:rPr sz="1904" spc="14" dirty="0">
                <a:latin typeface="Microsoft Sans Serif"/>
                <a:cs typeface="Microsoft Sans Serif"/>
              </a:rPr>
              <a:t>days)</a:t>
            </a:r>
            <a:endParaRPr sz="1904">
              <a:latin typeface="Microsoft Sans Serif"/>
              <a:cs typeface="Microsoft Sans Serif"/>
            </a:endParaRPr>
          </a:p>
          <a:p>
            <a:pPr marL="181958" marR="742229" indent="-171018">
              <a:lnSpc>
                <a:spcPct val="71300"/>
              </a:lnSpc>
              <a:spcBef>
                <a:spcPts val="748"/>
              </a:spcBef>
              <a:buChar char="•"/>
              <a:tabLst>
                <a:tab pos="182534" algn="l"/>
              </a:tabLst>
            </a:pPr>
            <a:r>
              <a:rPr sz="1904" spc="14" dirty="0">
                <a:latin typeface="Microsoft Sans Serif"/>
                <a:cs typeface="Microsoft Sans Serif"/>
              </a:rPr>
              <a:t>3-</a:t>
            </a:r>
            <a:r>
              <a:rPr sz="1904" spc="32" dirty="0">
                <a:latin typeface="Microsoft Sans Serif"/>
                <a:cs typeface="Microsoft Sans Serif"/>
              </a:rPr>
              <a:t> </a:t>
            </a:r>
            <a:r>
              <a:rPr sz="1904" spc="9" dirty="0">
                <a:latin typeface="Microsoft Sans Serif"/>
                <a:cs typeface="Microsoft Sans Serif"/>
              </a:rPr>
              <a:t>Bulk-forming</a:t>
            </a:r>
            <a:r>
              <a:rPr sz="1904" spc="32" dirty="0">
                <a:latin typeface="Microsoft Sans Serif"/>
                <a:cs typeface="Microsoft Sans Serif"/>
              </a:rPr>
              <a:t> </a:t>
            </a:r>
            <a:r>
              <a:rPr sz="1904" spc="9" dirty="0">
                <a:latin typeface="Microsoft Sans Serif"/>
                <a:cs typeface="Microsoft Sans Serif"/>
              </a:rPr>
              <a:t>laxatives</a:t>
            </a:r>
            <a:r>
              <a:rPr sz="1904" spc="32" dirty="0">
                <a:latin typeface="Microsoft Sans Serif"/>
                <a:cs typeface="Microsoft Sans Serif"/>
              </a:rPr>
              <a:t> </a:t>
            </a:r>
            <a:r>
              <a:rPr sz="1904" spc="5" dirty="0">
                <a:latin typeface="Microsoft Sans Serif"/>
                <a:cs typeface="Microsoft Sans Serif"/>
              </a:rPr>
              <a:t>(ie,</a:t>
            </a:r>
            <a:r>
              <a:rPr sz="1904" spc="36" dirty="0">
                <a:latin typeface="Microsoft Sans Serif"/>
                <a:cs typeface="Microsoft Sans Serif"/>
              </a:rPr>
              <a:t> </a:t>
            </a:r>
            <a:r>
              <a:rPr sz="1904" spc="5" dirty="0">
                <a:latin typeface="Microsoft Sans Serif"/>
                <a:cs typeface="Microsoft Sans Serif"/>
              </a:rPr>
              <a:t>fiber</a:t>
            </a:r>
            <a:r>
              <a:rPr sz="1904" spc="32" dirty="0">
                <a:latin typeface="Microsoft Sans Serif"/>
                <a:cs typeface="Microsoft Sans Serif"/>
              </a:rPr>
              <a:t> </a:t>
            </a:r>
            <a:r>
              <a:rPr sz="1904" spc="9" dirty="0">
                <a:latin typeface="Microsoft Sans Serif"/>
                <a:cs typeface="Microsoft Sans Serif"/>
              </a:rPr>
              <a:t>supplements)</a:t>
            </a:r>
            <a:r>
              <a:rPr sz="1904" spc="32" dirty="0">
                <a:latin typeface="Microsoft Sans Serif"/>
                <a:cs typeface="Microsoft Sans Serif"/>
              </a:rPr>
              <a:t> </a:t>
            </a:r>
            <a:r>
              <a:rPr sz="1904" spc="14" dirty="0">
                <a:latin typeface="Microsoft Sans Serif"/>
                <a:cs typeface="Microsoft Sans Serif"/>
              </a:rPr>
              <a:t>and</a:t>
            </a:r>
            <a:r>
              <a:rPr sz="1904" spc="36" dirty="0">
                <a:latin typeface="Microsoft Sans Serif"/>
                <a:cs typeface="Microsoft Sans Serif"/>
              </a:rPr>
              <a:t> </a:t>
            </a:r>
            <a:r>
              <a:rPr sz="1904" spc="9" dirty="0">
                <a:latin typeface="Microsoft Sans Serif"/>
                <a:cs typeface="Microsoft Sans Serif"/>
              </a:rPr>
              <a:t>stool </a:t>
            </a:r>
            <a:r>
              <a:rPr sz="1904" spc="-494" dirty="0">
                <a:latin typeface="Microsoft Sans Serif"/>
                <a:cs typeface="Microsoft Sans Serif"/>
              </a:rPr>
              <a:t> </a:t>
            </a:r>
            <a:r>
              <a:rPr sz="1904" spc="9" dirty="0">
                <a:latin typeface="Microsoft Sans Serif"/>
                <a:cs typeface="Microsoft Sans Serif"/>
              </a:rPr>
              <a:t>softeners.</a:t>
            </a:r>
            <a:endParaRPr sz="1904">
              <a:latin typeface="Microsoft Sans Serif"/>
              <a:cs typeface="Microsoft Sans Serif"/>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142729"/>
            <a:ext cx="3416331" cy="1369334"/>
          </a:xfrm>
          <a:prstGeom prst="rect">
            <a:avLst/>
          </a:prstGeom>
        </p:spPr>
        <p:txBody>
          <a:bodyPr vert="horz" wrap="square" lIns="0" tIns="14971" rIns="0" bIns="0" rtlCol="0" anchor="ctr">
            <a:spAutoFit/>
          </a:bodyPr>
          <a:lstStyle/>
          <a:p>
            <a:pPr marL="11516">
              <a:lnSpc>
                <a:spcPct val="100000"/>
              </a:lnSpc>
              <a:spcBef>
                <a:spcPts val="118"/>
              </a:spcBef>
            </a:pPr>
            <a:r>
              <a:rPr spc="9" dirty="0"/>
              <a:t>Malodorous</a:t>
            </a:r>
            <a:r>
              <a:rPr spc="5" dirty="0"/>
              <a:t> </a:t>
            </a:r>
            <a:r>
              <a:rPr dirty="0"/>
              <a:t>lochia</a:t>
            </a:r>
          </a:p>
        </p:txBody>
      </p:sp>
      <p:sp>
        <p:nvSpPr>
          <p:cNvPr id="3" name="object 3"/>
          <p:cNvSpPr txBox="1"/>
          <p:nvPr/>
        </p:nvSpPr>
        <p:spPr>
          <a:xfrm>
            <a:off x="2474813" y="1435908"/>
            <a:ext cx="7219614" cy="4395406"/>
          </a:xfrm>
          <a:prstGeom prst="rect">
            <a:avLst/>
          </a:prstGeom>
        </p:spPr>
        <p:txBody>
          <a:bodyPr vert="horz" wrap="square" lIns="0" tIns="47216" rIns="0" bIns="0" rtlCol="0">
            <a:spAutoFit/>
          </a:bodyPr>
          <a:lstStyle/>
          <a:p>
            <a:pPr marL="181958" marR="4607" indent="-171018">
              <a:lnSpc>
                <a:spcPts val="2267"/>
              </a:lnSpc>
              <a:spcBef>
                <a:spcPts val="371"/>
              </a:spcBef>
              <a:buChar char="•"/>
              <a:tabLst>
                <a:tab pos="182534" algn="l"/>
              </a:tabLst>
            </a:pPr>
            <a:r>
              <a:rPr sz="2086" dirty="0">
                <a:latin typeface="Microsoft Sans Serif"/>
                <a:cs typeface="Microsoft Sans Serif"/>
              </a:rPr>
              <a:t>The</a:t>
            </a:r>
            <a:r>
              <a:rPr sz="2086" spc="23" dirty="0">
                <a:latin typeface="Microsoft Sans Serif"/>
                <a:cs typeface="Microsoft Sans Serif"/>
              </a:rPr>
              <a:t> </a:t>
            </a:r>
            <a:r>
              <a:rPr sz="2086" dirty="0">
                <a:latin typeface="Microsoft Sans Serif"/>
                <a:cs typeface="Microsoft Sans Serif"/>
              </a:rPr>
              <a:t>most</a:t>
            </a:r>
            <a:r>
              <a:rPr sz="2086" spc="23" dirty="0">
                <a:latin typeface="Microsoft Sans Serif"/>
                <a:cs typeface="Microsoft Sans Serif"/>
              </a:rPr>
              <a:t> </a:t>
            </a:r>
            <a:r>
              <a:rPr sz="2086" spc="5" dirty="0">
                <a:latin typeface="Microsoft Sans Serif"/>
                <a:cs typeface="Microsoft Sans Serif"/>
              </a:rPr>
              <a:t>common</a:t>
            </a:r>
            <a:r>
              <a:rPr sz="2086" spc="23" dirty="0">
                <a:latin typeface="Microsoft Sans Serif"/>
                <a:cs typeface="Microsoft Sans Serif"/>
              </a:rPr>
              <a:t> </a:t>
            </a:r>
            <a:r>
              <a:rPr sz="2086" dirty="0">
                <a:latin typeface="Microsoft Sans Serif"/>
                <a:cs typeface="Microsoft Sans Serif"/>
              </a:rPr>
              <a:t>cause</a:t>
            </a:r>
            <a:r>
              <a:rPr sz="2086" spc="23" dirty="0">
                <a:latin typeface="Microsoft Sans Serif"/>
                <a:cs typeface="Microsoft Sans Serif"/>
              </a:rPr>
              <a:t> </a:t>
            </a:r>
            <a:r>
              <a:rPr sz="2086" dirty="0">
                <a:latin typeface="Microsoft Sans Serif"/>
                <a:cs typeface="Microsoft Sans Serif"/>
              </a:rPr>
              <a:t>of</a:t>
            </a:r>
            <a:r>
              <a:rPr sz="2086" spc="27" dirty="0">
                <a:latin typeface="Microsoft Sans Serif"/>
                <a:cs typeface="Microsoft Sans Serif"/>
              </a:rPr>
              <a:t> </a:t>
            </a:r>
            <a:r>
              <a:rPr sz="2086" dirty="0">
                <a:latin typeface="Microsoft Sans Serif"/>
                <a:cs typeface="Microsoft Sans Serif"/>
              </a:rPr>
              <a:t>malodorous</a:t>
            </a:r>
            <a:r>
              <a:rPr sz="2086" spc="23" dirty="0">
                <a:latin typeface="Microsoft Sans Serif"/>
                <a:cs typeface="Microsoft Sans Serif"/>
              </a:rPr>
              <a:t> </a:t>
            </a:r>
            <a:r>
              <a:rPr sz="2086" spc="-5" dirty="0">
                <a:latin typeface="Microsoft Sans Serif"/>
                <a:cs typeface="Microsoft Sans Serif"/>
              </a:rPr>
              <a:t>lochia</a:t>
            </a:r>
            <a:r>
              <a:rPr sz="2086" spc="23" dirty="0">
                <a:latin typeface="Microsoft Sans Serif"/>
                <a:cs typeface="Microsoft Sans Serif"/>
              </a:rPr>
              <a:t> </a:t>
            </a:r>
            <a:r>
              <a:rPr sz="2086" spc="-5" dirty="0">
                <a:latin typeface="Microsoft Sans Serif"/>
                <a:cs typeface="Microsoft Sans Serif"/>
              </a:rPr>
              <a:t>is</a:t>
            </a:r>
            <a:r>
              <a:rPr sz="2086" spc="23" dirty="0">
                <a:latin typeface="Microsoft Sans Serif"/>
                <a:cs typeface="Microsoft Sans Serif"/>
              </a:rPr>
              <a:t> </a:t>
            </a:r>
            <a:r>
              <a:rPr sz="2086" spc="5" dirty="0">
                <a:latin typeface="Microsoft Sans Serif"/>
                <a:cs typeface="Microsoft Sans Serif"/>
              </a:rPr>
              <a:t>a</a:t>
            </a:r>
            <a:r>
              <a:rPr sz="2086" spc="27" dirty="0">
                <a:latin typeface="Microsoft Sans Serif"/>
                <a:cs typeface="Microsoft Sans Serif"/>
              </a:rPr>
              <a:t> </a:t>
            </a:r>
            <a:r>
              <a:rPr sz="2086" dirty="0">
                <a:latin typeface="Microsoft Sans Serif"/>
                <a:cs typeface="Microsoft Sans Serif"/>
              </a:rPr>
              <a:t>gauze </a:t>
            </a:r>
            <a:r>
              <a:rPr sz="2086" spc="5" dirty="0">
                <a:latin typeface="Microsoft Sans Serif"/>
                <a:cs typeface="Microsoft Sans Serif"/>
              </a:rPr>
              <a:t> </a:t>
            </a:r>
            <a:r>
              <a:rPr sz="2086" dirty="0">
                <a:latin typeface="Microsoft Sans Serif"/>
                <a:cs typeface="Microsoft Sans Serif"/>
              </a:rPr>
              <a:t>sponge</a:t>
            </a:r>
            <a:r>
              <a:rPr sz="2086" spc="23" dirty="0">
                <a:latin typeface="Microsoft Sans Serif"/>
                <a:cs typeface="Microsoft Sans Serif"/>
              </a:rPr>
              <a:t> </a:t>
            </a:r>
            <a:r>
              <a:rPr sz="2086" dirty="0">
                <a:latin typeface="Microsoft Sans Serif"/>
                <a:cs typeface="Microsoft Sans Serif"/>
              </a:rPr>
              <a:t>inadvertently</a:t>
            </a:r>
            <a:r>
              <a:rPr sz="2086" spc="27" dirty="0">
                <a:latin typeface="Microsoft Sans Serif"/>
                <a:cs typeface="Microsoft Sans Serif"/>
              </a:rPr>
              <a:t> </a:t>
            </a:r>
            <a:r>
              <a:rPr sz="2086" spc="-5" dirty="0">
                <a:latin typeface="Microsoft Sans Serif"/>
                <a:cs typeface="Microsoft Sans Serif"/>
              </a:rPr>
              <a:t>left</a:t>
            </a:r>
            <a:r>
              <a:rPr sz="2086" spc="23" dirty="0">
                <a:latin typeface="Microsoft Sans Serif"/>
                <a:cs typeface="Microsoft Sans Serif"/>
              </a:rPr>
              <a:t> </a:t>
            </a:r>
            <a:r>
              <a:rPr sz="2086" spc="-5" dirty="0">
                <a:latin typeface="Microsoft Sans Serif"/>
                <a:cs typeface="Microsoft Sans Serif"/>
              </a:rPr>
              <a:t>in</a:t>
            </a:r>
            <a:r>
              <a:rPr sz="2086" spc="27" dirty="0">
                <a:latin typeface="Microsoft Sans Serif"/>
                <a:cs typeface="Microsoft Sans Serif"/>
              </a:rPr>
              <a:t> </a:t>
            </a:r>
            <a:r>
              <a:rPr sz="2086" spc="-5" dirty="0">
                <a:latin typeface="Microsoft Sans Serif"/>
                <a:cs typeface="Microsoft Sans Serif"/>
              </a:rPr>
              <a:t>situ</a:t>
            </a:r>
            <a:r>
              <a:rPr sz="2086" spc="23" dirty="0">
                <a:latin typeface="Microsoft Sans Serif"/>
                <a:cs typeface="Microsoft Sans Serif"/>
              </a:rPr>
              <a:t> </a:t>
            </a:r>
            <a:r>
              <a:rPr sz="2086" dirty="0">
                <a:latin typeface="Microsoft Sans Serif"/>
                <a:cs typeface="Microsoft Sans Serif"/>
              </a:rPr>
              <a:t>after</a:t>
            </a:r>
            <a:r>
              <a:rPr sz="2086" spc="27" dirty="0">
                <a:latin typeface="Microsoft Sans Serif"/>
                <a:cs typeface="Microsoft Sans Serif"/>
              </a:rPr>
              <a:t> </a:t>
            </a:r>
            <a:r>
              <a:rPr sz="2086" dirty="0">
                <a:latin typeface="Microsoft Sans Serif"/>
                <a:cs typeface="Microsoft Sans Serif"/>
              </a:rPr>
              <a:t>repair</a:t>
            </a:r>
            <a:r>
              <a:rPr sz="2086" spc="27" dirty="0">
                <a:latin typeface="Microsoft Sans Serif"/>
                <a:cs typeface="Microsoft Sans Serif"/>
              </a:rPr>
              <a:t> </a:t>
            </a:r>
            <a:r>
              <a:rPr sz="2086" dirty="0">
                <a:latin typeface="Microsoft Sans Serif"/>
                <a:cs typeface="Microsoft Sans Serif"/>
              </a:rPr>
              <a:t>of</a:t>
            </a:r>
            <a:r>
              <a:rPr sz="2086" spc="23" dirty="0">
                <a:latin typeface="Microsoft Sans Serif"/>
                <a:cs typeface="Microsoft Sans Serif"/>
              </a:rPr>
              <a:t> </a:t>
            </a:r>
            <a:r>
              <a:rPr sz="2086" spc="5" dirty="0">
                <a:latin typeface="Microsoft Sans Serif"/>
                <a:cs typeface="Microsoft Sans Serif"/>
              </a:rPr>
              <a:t>an</a:t>
            </a:r>
            <a:r>
              <a:rPr sz="2086" spc="27" dirty="0">
                <a:latin typeface="Microsoft Sans Serif"/>
                <a:cs typeface="Microsoft Sans Serif"/>
              </a:rPr>
              <a:t> </a:t>
            </a:r>
            <a:r>
              <a:rPr sz="2086" spc="-5" dirty="0">
                <a:latin typeface="Microsoft Sans Serif"/>
                <a:cs typeface="Microsoft Sans Serif"/>
              </a:rPr>
              <a:t>episiotomy </a:t>
            </a:r>
            <a:r>
              <a:rPr sz="2086" spc="-540" dirty="0">
                <a:latin typeface="Microsoft Sans Serif"/>
                <a:cs typeface="Microsoft Sans Serif"/>
              </a:rPr>
              <a:t> </a:t>
            </a:r>
            <a:r>
              <a:rPr sz="2086" dirty="0">
                <a:latin typeface="Microsoft Sans Serif"/>
                <a:cs typeface="Microsoft Sans Serif"/>
              </a:rPr>
              <a:t>or</a:t>
            </a:r>
            <a:r>
              <a:rPr sz="2086" spc="18" dirty="0">
                <a:latin typeface="Microsoft Sans Serif"/>
                <a:cs typeface="Microsoft Sans Serif"/>
              </a:rPr>
              <a:t> </a:t>
            </a:r>
            <a:r>
              <a:rPr sz="2086" dirty="0">
                <a:latin typeface="Microsoft Sans Serif"/>
                <a:cs typeface="Microsoft Sans Serif"/>
              </a:rPr>
              <a:t>lower</a:t>
            </a:r>
            <a:r>
              <a:rPr sz="2086" spc="23" dirty="0">
                <a:latin typeface="Microsoft Sans Serif"/>
                <a:cs typeface="Microsoft Sans Serif"/>
              </a:rPr>
              <a:t> </a:t>
            </a:r>
            <a:r>
              <a:rPr sz="2086" spc="-5" dirty="0">
                <a:latin typeface="Microsoft Sans Serif"/>
                <a:cs typeface="Microsoft Sans Serif"/>
              </a:rPr>
              <a:t>genital</a:t>
            </a:r>
            <a:r>
              <a:rPr sz="2086" spc="23" dirty="0">
                <a:latin typeface="Microsoft Sans Serif"/>
                <a:cs typeface="Microsoft Sans Serif"/>
              </a:rPr>
              <a:t> </a:t>
            </a:r>
            <a:r>
              <a:rPr sz="2086" dirty="0">
                <a:latin typeface="Microsoft Sans Serif"/>
                <a:cs typeface="Microsoft Sans Serif"/>
              </a:rPr>
              <a:t>tract</a:t>
            </a:r>
            <a:r>
              <a:rPr sz="2086" spc="23" dirty="0">
                <a:latin typeface="Microsoft Sans Serif"/>
                <a:cs typeface="Microsoft Sans Serif"/>
              </a:rPr>
              <a:t> </a:t>
            </a:r>
            <a:r>
              <a:rPr sz="2086" spc="-5" dirty="0">
                <a:latin typeface="Microsoft Sans Serif"/>
                <a:cs typeface="Microsoft Sans Serif"/>
              </a:rPr>
              <a:t>laceration.</a:t>
            </a:r>
            <a:endParaRPr sz="2086" dirty="0">
              <a:latin typeface="Microsoft Sans Serif"/>
              <a:cs typeface="Microsoft Sans Serif"/>
            </a:endParaRPr>
          </a:p>
          <a:p>
            <a:pPr>
              <a:lnSpc>
                <a:spcPct val="100000"/>
              </a:lnSpc>
              <a:buFont typeface="Microsoft Sans Serif"/>
              <a:buChar char="•"/>
            </a:pPr>
            <a:endParaRPr sz="2086" dirty="0">
              <a:latin typeface="Microsoft Sans Serif"/>
              <a:cs typeface="Microsoft Sans Serif"/>
            </a:endParaRPr>
          </a:p>
          <a:p>
            <a:pPr marL="181958" marR="684648" indent="-171018">
              <a:lnSpc>
                <a:spcPts val="2267"/>
              </a:lnSpc>
              <a:spcBef>
                <a:spcPts val="1387"/>
              </a:spcBef>
              <a:buChar char="•"/>
              <a:tabLst>
                <a:tab pos="182534" algn="l"/>
              </a:tabLst>
            </a:pPr>
            <a:r>
              <a:rPr sz="2086" dirty="0">
                <a:latin typeface="Microsoft Sans Serif"/>
                <a:cs typeface="Microsoft Sans Serif"/>
              </a:rPr>
              <a:t>Management:</a:t>
            </a:r>
            <a:r>
              <a:rPr sz="2086" spc="23" dirty="0">
                <a:latin typeface="Microsoft Sans Serif"/>
                <a:cs typeface="Microsoft Sans Serif"/>
              </a:rPr>
              <a:t> </a:t>
            </a:r>
            <a:r>
              <a:rPr sz="2086" dirty="0">
                <a:latin typeface="Microsoft Sans Serif"/>
                <a:cs typeface="Microsoft Sans Serif"/>
              </a:rPr>
              <a:t>Removal</a:t>
            </a:r>
            <a:r>
              <a:rPr sz="2086" spc="23" dirty="0">
                <a:latin typeface="Microsoft Sans Serif"/>
                <a:cs typeface="Microsoft Sans Serif"/>
              </a:rPr>
              <a:t> </a:t>
            </a:r>
            <a:r>
              <a:rPr sz="2086" dirty="0">
                <a:latin typeface="Microsoft Sans Serif"/>
                <a:cs typeface="Microsoft Sans Serif"/>
              </a:rPr>
              <a:t>of</a:t>
            </a:r>
            <a:r>
              <a:rPr sz="2086" spc="23" dirty="0">
                <a:latin typeface="Microsoft Sans Serif"/>
                <a:cs typeface="Microsoft Sans Serif"/>
              </a:rPr>
              <a:t> </a:t>
            </a:r>
            <a:r>
              <a:rPr sz="2086" dirty="0">
                <a:latin typeface="Microsoft Sans Serif"/>
                <a:cs typeface="Microsoft Sans Serif"/>
              </a:rPr>
              <a:t>the</a:t>
            </a:r>
            <a:r>
              <a:rPr sz="2086" spc="23" dirty="0">
                <a:latin typeface="Microsoft Sans Serif"/>
                <a:cs typeface="Microsoft Sans Serif"/>
              </a:rPr>
              <a:t> </a:t>
            </a:r>
            <a:r>
              <a:rPr sz="2086" dirty="0">
                <a:latin typeface="Microsoft Sans Serif"/>
                <a:cs typeface="Microsoft Sans Serif"/>
              </a:rPr>
              <a:t>foreign</a:t>
            </a:r>
            <a:r>
              <a:rPr sz="2086" spc="23" dirty="0">
                <a:latin typeface="Microsoft Sans Serif"/>
                <a:cs typeface="Microsoft Sans Serif"/>
              </a:rPr>
              <a:t> </a:t>
            </a:r>
            <a:r>
              <a:rPr sz="2086" dirty="0">
                <a:latin typeface="Microsoft Sans Serif"/>
                <a:cs typeface="Microsoft Sans Serif"/>
              </a:rPr>
              <a:t>body</a:t>
            </a:r>
            <a:r>
              <a:rPr sz="2086" spc="23" dirty="0">
                <a:latin typeface="Microsoft Sans Serif"/>
                <a:cs typeface="Microsoft Sans Serif"/>
              </a:rPr>
              <a:t> </a:t>
            </a:r>
            <a:r>
              <a:rPr sz="2086" spc="-9" dirty="0">
                <a:latin typeface="Microsoft Sans Serif"/>
                <a:cs typeface="Microsoft Sans Serif"/>
              </a:rPr>
              <a:t>will</a:t>
            </a:r>
            <a:r>
              <a:rPr sz="2086" spc="23" dirty="0">
                <a:latin typeface="Microsoft Sans Serif"/>
                <a:cs typeface="Microsoft Sans Serif"/>
              </a:rPr>
              <a:t> </a:t>
            </a:r>
            <a:r>
              <a:rPr sz="2086" dirty="0">
                <a:latin typeface="Microsoft Sans Serif"/>
                <a:cs typeface="Microsoft Sans Serif"/>
              </a:rPr>
              <a:t>lead</a:t>
            </a:r>
            <a:r>
              <a:rPr sz="2086" spc="23" dirty="0">
                <a:latin typeface="Microsoft Sans Serif"/>
                <a:cs typeface="Microsoft Sans Serif"/>
              </a:rPr>
              <a:t> </a:t>
            </a:r>
            <a:r>
              <a:rPr sz="2086" dirty="0">
                <a:latin typeface="Microsoft Sans Serif"/>
                <a:cs typeface="Microsoft Sans Serif"/>
              </a:rPr>
              <a:t>to </a:t>
            </a:r>
            <a:r>
              <a:rPr sz="2086" spc="-540" dirty="0">
                <a:latin typeface="Microsoft Sans Serif"/>
                <a:cs typeface="Microsoft Sans Serif"/>
              </a:rPr>
              <a:t> </a:t>
            </a:r>
            <a:r>
              <a:rPr sz="2086" spc="-5" dirty="0">
                <a:latin typeface="Microsoft Sans Serif"/>
                <a:cs typeface="Microsoft Sans Serif"/>
              </a:rPr>
              <a:t>resolution</a:t>
            </a:r>
            <a:r>
              <a:rPr sz="2086" spc="18" dirty="0">
                <a:latin typeface="Microsoft Sans Serif"/>
                <a:cs typeface="Microsoft Sans Serif"/>
              </a:rPr>
              <a:t> </a:t>
            </a:r>
            <a:r>
              <a:rPr sz="2086" dirty="0">
                <a:latin typeface="Microsoft Sans Serif"/>
                <a:cs typeface="Microsoft Sans Serif"/>
              </a:rPr>
              <a:t>of</a:t>
            </a:r>
            <a:r>
              <a:rPr sz="2086" spc="23" dirty="0">
                <a:latin typeface="Microsoft Sans Serif"/>
                <a:cs typeface="Microsoft Sans Serif"/>
              </a:rPr>
              <a:t> </a:t>
            </a:r>
            <a:r>
              <a:rPr sz="2086" dirty="0">
                <a:latin typeface="Microsoft Sans Serif"/>
                <a:cs typeface="Microsoft Sans Serif"/>
              </a:rPr>
              <a:t>the</a:t>
            </a:r>
            <a:r>
              <a:rPr sz="2086" spc="23" dirty="0">
                <a:latin typeface="Microsoft Sans Serif"/>
                <a:cs typeface="Microsoft Sans Serif"/>
              </a:rPr>
              <a:t> </a:t>
            </a:r>
            <a:r>
              <a:rPr sz="2086" dirty="0">
                <a:latin typeface="Microsoft Sans Serif"/>
                <a:cs typeface="Microsoft Sans Serif"/>
              </a:rPr>
              <a:t>purulent</a:t>
            </a:r>
            <a:r>
              <a:rPr sz="2086" spc="23" dirty="0">
                <a:latin typeface="Microsoft Sans Serif"/>
                <a:cs typeface="Microsoft Sans Serif"/>
              </a:rPr>
              <a:t> </a:t>
            </a:r>
            <a:r>
              <a:rPr sz="2086" dirty="0">
                <a:latin typeface="Microsoft Sans Serif"/>
                <a:cs typeface="Microsoft Sans Serif"/>
              </a:rPr>
              <a:t>malodorous</a:t>
            </a:r>
            <a:r>
              <a:rPr sz="2086" spc="23" dirty="0">
                <a:latin typeface="Microsoft Sans Serif"/>
                <a:cs typeface="Microsoft Sans Serif"/>
              </a:rPr>
              <a:t> </a:t>
            </a:r>
            <a:r>
              <a:rPr sz="2086" dirty="0">
                <a:latin typeface="Microsoft Sans Serif"/>
                <a:cs typeface="Microsoft Sans Serif"/>
              </a:rPr>
              <a:t>discharge</a:t>
            </a:r>
            <a:endParaRPr lang="en-US" sz="2086" dirty="0">
              <a:latin typeface="Microsoft Sans Serif"/>
              <a:cs typeface="Microsoft Sans Serif"/>
            </a:endParaRPr>
          </a:p>
          <a:p>
            <a:pPr marL="181958" marR="684648" indent="-171018">
              <a:lnSpc>
                <a:spcPts val="2267"/>
              </a:lnSpc>
              <a:spcBef>
                <a:spcPts val="1387"/>
              </a:spcBef>
              <a:buChar char="•"/>
              <a:tabLst>
                <a:tab pos="182534" algn="l"/>
              </a:tabLst>
            </a:pPr>
            <a:endParaRPr lang="en-US" sz="2086" dirty="0">
              <a:latin typeface="Microsoft Sans Serif"/>
              <a:cs typeface="Microsoft Sans Serif"/>
            </a:endParaRPr>
          </a:p>
          <a:p>
            <a:pPr marL="181958" marR="684648" indent="-171018">
              <a:lnSpc>
                <a:spcPts val="2267"/>
              </a:lnSpc>
              <a:spcBef>
                <a:spcPts val="1387"/>
              </a:spcBef>
              <a:buChar char="•"/>
              <a:tabLst>
                <a:tab pos="182534" algn="l"/>
              </a:tabLst>
            </a:pPr>
            <a:r>
              <a:rPr lang="en-US" sz="2086" dirty="0" err="1">
                <a:latin typeface="Microsoft Sans Serif"/>
                <a:cs typeface="Microsoft Sans Serif"/>
              </a:rPr>
              <a:t>Ddx</a:t>
            </a:r>
            <a:r>
              <a:rPr lang="en-US" sz="2086" dirty="0">
                <a:latin typeface="Microsoft Sans Serif"/>
                <a:cs typeface="Microsoft Sans Serif"/>
              </a:rPr>
              <a:t>.</a:t>
            </a:r>
          </a:p>
          <a:p>
            <a:pPr marL="181958" marR="684648" indent="-171018">
              <a:lnSpc>
                <a:spcPts val="2267"/>
              </a:lnSpc>
              <a:spcBef>
                <a:spcPts val="1387"/>
              </a:spcBef>
              <a:buChar char="•"/>
              <a:tabLst>
                <a:tab pos="182534" algn="l"/>
              </a:tabLst>
            </a:pPr>
            <a:r>
              <a:rPr lang="en-US" sz="2086" dirty="0">
                <a:latin typeface="Microsoft Sans Serif"/>
                <a:cs typeface="Microsoft Sans Serif"/>
              </a:rPr>
              <a:t> Postpartum endometritis </a:t>
            </a:r>
          </a:p>
          <a:p>
            <a:pPr marL="181958" marR="684648" indent="-171018">
              <a:lnSpc>
                <a:spcPts val="2267"/>
              </a:lnSpc>
              <a:spcBef>
                <a:spcPts val="1387"/>
              </a:spcBef>
              <a:buChar char="•"/>
              <a:tabLst>
                <a:tab pos="182534" algn="l"/>
              </a:tabLst>
            </a:pPr>
            <a:r>
              <a:rPr lang="en-US" sz="2086" dirty="0">
                <a:latin typeface="Microsoft Sans Serif"/>
                <a:cs typeface="Microsoft Sans Serif"/>
              </a:rPr>
              <a:t>Retained placenta </a:t>
            </a:r>
          </a:p>
          <a:p>
            <a:pPr marL="181958" marR="684648" indent="-171018">
              <a:lnSpc>
                <a:spcPts val="2267"/>
              </a:lnSpc>
              <a:spcBef>
                <a:spcPts val="1387"/>
              </a:spcBef>
              <a:buChar char="•"/>
              <a:tabLst>
                <a:tab pos="182534" algn="l"/>
              </a:tabLst>
            </a:pPr>
            <a:endParaRPr sz="2086" dirty="0">
              <a:latin typeface="Microsoft Sans Serif"/>
              <a:cs typeface="Microsoft Sans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632" y="636190"/>
            <a:ext cx="10861992" cy="5874338"/>
          </a:xfrm>
        </p:spPr>
        <p:txBody>
          <a:bodyPr anchor="ctr">
            <a:normAutofit/>
          </a:bodyPr>
          <a:lstStyle/>
          <a:p>
            <a:pPr marL="0" indent="0"/>
            <a:r>
              <a:rPr lang="en-US" sz="2400" b="1" dirty="0">
                <a:solidFill>
                  <a:schemeClr val="accent1"/>
                </a:solidFill>
              </a:rPr>
              <a:t>The puerperium </a:t>
            </a:r>
            <a:r>
              <a:rPr lang="en-US" sz="2400" dirty="0"/>
              <a:t>refers to the 6-week period following completion of the third stage of </a:t>
            </a:r>
            <a:r>
              <a:rPr lang="en-US" sz="2400" dirty="0" err="1"/>
              <a:t>labour</a:t>
            </a:r>
            <a:r>
              <a:rPr lang="en-US" sz="2400" dirty="0"/>
              <a:t>, when considerable adjustments occur before return to the prepregnant state. </a:t>
            </a:r>
          </a:p>
          <a:p>
            <a:pPr marL="0" indent="0"/>
            <a:r>
              <a:rPr lang="en-US" sz="2400" dirty="0"/>
              <a:t>For those with complex medical problems, the early puerperium is especially dangerous and most maternal deaths occur during this time.</a:t>
            </a:r>
          </a:p>
          <a:p>
            <a:pPr marL="0" indent="0">
              <a:buNone/>
            </a:pPr>
            <a:endParaRPr lang="en-MY" sz="2400" dirty="0"/>
          </a:p>
          <a:p>
            <a:r>
              <a:rPr lang="en-US" sz="2400" b="0" i="0" dirty="0">
                <a:effectLst/>
                <a:latin typeface="Gill Sans MT (Body)"/>
              </a:rPr>
              <a:t>The ACOG considers postpartum care to extend up to 12 weeks after delivery.</a:t>
            </a:r>
            <a:endParaRPr lang="en-US" sz="2400" dirty="0">
              <a:latin typeface="Gill Sans MT (Body)"/>
            </a:endParaRPr>
          </a:p>
          <a:p>
            <a:endParaRPr lang="en-MY" sz="2400" dirty="0"/>
          </a:p>
          <a:p>
            <a:r>
              <a:rPr lang="en-MY" sz="2400" dirty="0"/>
              <a:t>although menses may not return for much longer.</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D1E9E31-1889-696B-1851-4070C21324EC}"/>
                  </a:ext>
                </a:extLst>
              </p14:cNvPr>
              <p14:cNvContentPartPr/>
              <p14:nvPr/>
            </p14:nvContentPartPr>
            <p14:xfrm>
              <a:off x="6259129" y="-352308"/>
              <a:ext cx="360" cy="360"/>
            </p14:xfrm>
          </p:contentPart>
        </mc:Choice>
        <mc:Fallback xmlns="">
          <p:pic>
            <p:nvPicPr>
              <p:cNvPr id="4" name="Ink 3">
                <a:extLst>
                  <a:ext uri="{FF2B5EF4-FFF2-40B4-BE49-F238E27FC236}">
                    <a16:creationId xmlns:a16="http://schemas.microsoft.com/office/drawing/2014/main" id="{1D1E9E31-1889-696B-1851-4070C21324EC}"/>
                  </a:ext>
                </a:extLst>
              </p:cNvPr>
              <p:cNvPicPr/>
              <p:nvPr/>
            </p:nvPicPr>
            <p:blipFill>
              <a:blip r:embed="rId4"/>
              <a:stretch>
                <a:fillRect/>
              </a:stretch>
            </p:blipFill>
            <p:spPr>
              <a:xfrm>
                <a:off x="6254809" y="-356628"/>
                <a:ext cx="9000" cy="9000"/>
              </a:xfrm>
              <a:prstGeom prst="rect">
                <a:avLst/>
              </a:prstGeom>
            </p:spPr>
          </p:pic>
        </mc:Fallback>
      </mc:AlternateContent>
      <p:pic>
        <p:nvPicPr>
          <p:cNvPr id="6" name="Picture 5">
            <a:extLst>
              <a:ext uri="{FF2B5EF4-FFF2-40B4-BE49-F238E27FC236}">
                <a16:creationId xmlns:a16="http://schemas.microsoft.com/office/drawing/2014/main" id="{E9212D66-D9C0-93A3-025C-9A2007F103A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8571" l="6891" r="96807">
                        <a14:foregroundMark x1="12269" y1="28571" x2="13782" y2="56429"/>
                        <a14:foregroundMark x1="13782" y1="56429" x2="13950" y2="56071"/>
                        <a14:foregroundMark x1="10420" y1="19643" x2="6891" y2="57500"/>
                        <a14:foregroundMark x1="73950" y1="35714" x2="93950" y2="70357"/>
                        <a14:foregroundMark x1="93950" y1="70357" x2="93950" y2="71071"/>
                        <a14:foregroundMark x1="92941" y1="66429" x2="96807" y2="85714"/>
                        <a14:foregroundMark x1="96807" y1="85714" x2="96807" y2="86429"/>
                        <a14:foregroundMark x1="85546" y1="85714" x2="91092" y2="98571"/>
                        <a14:foregroundMark x1="79496" y1="60357" x2="74958" y2="80714"/>
                        <a14:foregroundMark x1="74958" y1="80714" x2="74958" y2="81429"/>
                        <a14:foregroundMark x1="12605" y1="11429" x2="10420" y2="13571"/>
                      </a14:backgroundRemoval>
                    </a14:imgEffect>
                  </a14:imgLayer>
                </a14:imgProps>
              </a:ext>
            </a:extLst>
          </a:blip>
          <a:stretch>
            <a:fillRect/>
          </a:stretch>
        </p:blipFill>
        <p:spPr>
          <a:xfrm>
            <a:off x="7083912" y="0"/>
            <a:ext cx="4217712" cy="1984805"/>
          </a:xfrm>
          <a:prstGeom prst="rect">
            <a:avLst/>
          </a:prstGeom>
        </p:spPr>
      </p:pic>
      <p:cxnSp>
        <p:nvCxnSpPr>
          <p:cNvPr id="10" name="Connector: Elbow 9">
            <a:extLst>
              <a:ext uri="{FF2B5EF4-FFF2-40B4-BE49-F238E27FC236}">
                <a16:creationId xmlns:a16="http://schemas.microsoft.com/office/drawing/2014/main" id="{920EDB31-7F09-B29B-B77C-AE807B96998A}"/>
              </a:ext>
            </a:extLst>
          </p:cNvPr>
          <p:cNvCxnSpPr/>
          <p:nvPr/>
        </p:nvCxnSpPr>
        <p:spPr>
          <a:xfrm>
            <a:off x="8759952" y="347472"/>
            <a:ext cx="1060704" cy="6766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1F1C80-C8B3-CDCC-F5BF-B39C78A20403}"/>
              </a:ext>
            </a:extLst>
          </p:cNvPr>
          <p:cNvSpPr txBox="1"/>
          <p:nvPr/>
        </p:nvSpPr>
        <p:spPr>
          <a:xfrm>
            <a:off x="439632" y="607681"/>
            <a:ext cx="609361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E91F0"/>
                </a:solidFill>
                <a:effectLst/>
                <a:uLnTx/>
                <a:uFillTx/>
                <a:latin typeface="Avenir Next LT Pro"/>
                <a:ea typeface="+mn-ea"/>
                <a:cs typeface="+mn-cs"/>
              </a:rPr>
              <a:t>Introduction</a:t>
            </a:r>
            <a:endParaRPr kumimoji="0" lang="en-MY" sz="4400" b="0" i="0" u="none" strike="noStrike" kern="1200" cap="none" spc="0" normalizeH="0" baseline="0" noProof="0" dirty="0">
              <a:ln>
                <a:noFill/>
              </a:ln>
              <a:solidFill>
                <a:srgbClr val="4E91F0"/>
              </a:solidFill>
              <a:effectLst/>
              <a:uLnTx/>
              <a:uFillTx/>
              <a:latin typeface="Avenir Next LT Pro"/>
              <a:ea typeface="+mn-ea"/>
              <a:cs typeface="+mn-cs"/>
            </a:endParaRPr>
          </a:p>
        </p:txBody>
      </p:sp>
    </p:spTree>
    <p:extLst>
      <p:ext uri="{BB962C8B-B14F-4D97-AF65-F5344CB8AC3E}">
        <p14:creationId xmlns:p14="http://schemas.microsoft.com/office/powerpoint/2010/main" val="2588221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30980"/>
            <a:ext cx="7039958" cy="1021952"/>
          </a:xfrm>
          <a:prstGeom prst="rect">
            <a:avLst/>
          </a:prstGeom>
        </p:spPr>
        <p:txBody>
          <a:bodyPr vert="horz" wrap="square" lIns="0" tIns="68522" rIns="0" bIns="0" rtlCol="0" anchor="ctr">
            <a:spAutoFit/>
          </a:bodyPr>
          <a:lstStyle/>
          <a:p>
            <a:pPr marL="11516" marR="4607">
              <a:lnSpc>
                <a:spcPts val="3555"/>
              </a:lnSpc>
              <a:spcBef>
                <a:spcPts val="540"/>
              </a:spcBef>
            </a:pPr>
            <a:r>
              <a:rPr spc="9" dirty="0"/>
              <a:t>Symptomatic</a:t>
            </a:r>
            <a:r>
              <a:rPr spc="18" dirty="0"/>
              <a:t> </a:t>
            </a:r>
            <a:r>
              <a:rPr spc="9" dirty="0"/>
              <a:t>lower</a:t>
            </a:r>
            <a:r>
              <a:rPr spc="23" dirty="0"/>
              <a:t> </a:t>
            </a:r>
            <a:r>
              <a:rPr spc="9" dirty="0"/>
              <a:t>extremity</a:t>
            </a:r>
            <a:r>
              <a:rPr spc="23" dirty="0"/>
              <a:t> </a:t>
            </a:r>
            <a:r>
              <a:rPr spc="9" dirty="0"/>
              <a:t>varicose </a:t>
            </a:r>
            <a:r>
              <a:rPr spc="-852" dirty="0"/>
              <a:t> </a:t>
            </a:r>
            <a:r>
              <a:rPr spc="5" dirty="0"/>
              <a:t>veins</a:t>
            </a:r>
          </a:p>
        </p:txBody>
      </p:sp>
      <p:sp>
        <p:nvSpPr>
          <p:cNvPr id="3" name="object 3"/>
          <p:cNvSpPr txBox="1"/>
          <p:nvPr/>
        </p:nvSpPr>
        <p:spPr>
          <a:xfrm>
            <a:off x="2474813" y="1435895"/>
            <a:ext cx="7145334" cy="2881786"/>
          </a:xfrm>
          <a:prstGeom prst="rect">
            <a:avLst/>
          </a:prstGeom>
        </p:spPr>
        <p:txBody>
          <a:bodyPr vert="horz" wrap="square" lIns="0" tIns="47216" rIns="0" bIns="0" rtlCol="0">
            <a:spAutoFit/>
          </a:bodyPr>
          <a:lstStyle/>
          <a:p>
            <a:pPr marL="181958" marR="419196" indent="-171018">
              <a:lnSpc>
                <a:spcPts val="2267"/>
              </a:lnSpc>
              <a:spcBef>
                <a:spcPts val="371"/>
              </a:spcBef>
              <a:buChar char="•"/>
              <a:tabLst>
                <a:tab pos="182534" algn="l"/>
              </a:tabLst>
            </a:pPr>
            <a:r>
              <a:rPr sz="2086" dirty="0">
                <a:latin typeface="Microsoft Sans Serif"/>
                <a:cs typeface="Microsoft Sans Serif"/>
              </a:rPr>
              <a:t>Pregnancy</a:t>
            </a:r>
            <a:r>
              <a:rPr sz="2086" spc="23" dirty="0">
                <a:latin typeface="Microsoft Sans Serif"/>
                <a:cs typeface="Microsoft Sans Serif"/>
              </a:rPr>
              <a:t> </a:t>
            </a:r>
            <a:r>
              <a:rPr sz="2086" spc="-5" dirty="0">
                <a:latin typeface="Microsoft Sans Serif"/>
                <a:cs typeface="Microsoft Sans Serif"/>
              </a:rPr>
              <a:t>is</a:t>
            </a:r>
            <a:r>
              <a:rPr sz="2086" spc="23" dirty="0">
                <a:latin typeface="Microsoft Sans Serif"/>
                <a:cs typeface="Microsoft Sans Serif"/>
              </a:rPr>
              <a:t> </a:t>
            </a:r>
            <a:r>
              <a:rPr sz="2086" spc="5" dirty="0">
                <a:latin typeface="Microsoft Sans Serif"/>
                <a:cs typeface="Microsoft Sans Serif"/>
              </a:rPr>
              <a:t>a</a:t>
            </a:r>
            <a:r>
              <a:rPr sz="2086" spc="23" dirty="0">
                <a:latin typeface="Microsoft Sans Serif"/>
                <a:cs typeface="Microsoft Sans Serif"/>
              </a:rPr>
              <a:t> </a:t>
            </a:r>
            <a:r>
              <a:rPr sz="2086" spc="-5" dirty="0">
                <a:latin typeface="Microsoft Sans Serif"/>
                <a:cs typeface="Microsoft Sans Serif"/>
              </a:rPr>
              <a:t>risk</a:t>
            </a:r>
            <a:r>
              <a:rPr sz="2086" spc="23" dirty="0">
                <a:latin typeface="Microsoft Sans Serif"/>
                <a:cs typeface="Microsoft Sans Serif"/>
              </a:rPr>
              <a:t> </a:t>
            </a:r>
            <a:r>
              <a:rPr sz="2086" dirty="0">
                <a:latin typeface="Microsoft Sans Serif"/>
                <a:cs typeface="Microsoft Sans Serif"/>
              </a:rPr>
              <a:t>factor</a:t>
            </a:r>
            <a:r>
              <a:rPr sz="2086" spc="23" dirty="0">
                <a:latin typeface="Microsoft Sans Serif"/>
                <a:cs typeface="Microsoft Sans Serif"/>
              </a:rPr>
              <a:t> </a:t>
            </a:r>
            <a:r>
              <a:rPr sz="2086" dirty="0">
                <a:latin typeface="Microsoft Sans Serif"/>
                <a:cs typeface="Microsoft Sans Serif"/>
              </a:rPr>
              <a:t>for</a:t>
            </a:r>
            <a:r>
              <a:rPr sz="2086" spc="23" dirty="0">
                <a:latin typeface="Microsoft Sans Serif"/>
                <a:cs typeface="Microsoft Sans Serif"/>
              </a:rPr>
              <a:t> </a:t>
            </a:r>
            <a:r>
              <a:rPr sz="2086" dirty="0">
                <a:latin typeface="Microsoft Sans Serif"/>
                <a:cs typeface="Microsoft Sans Serif"/>
              </a:rPr>
              <a:t>varicose</a:t>
            </a:r>
            <a:r>
              <a:rPr sz="2086" spc="23" dirty="0">
                <a:latin typeface="Microsoft Sans Serif"/>
                <a:cs typeface="Microsoft Sans Serif"/>
              </a:rPr>
              <a:t> </a:t>
            </a:r>
            <a:r>
              <a:rPr sz="2086" dirty="0">
                <a:latin typeface="Microsoft Sans Serif"/>
                <a:cs typeface="Microsoft Sans Serif"/>
              </a:rPr>
              <a:t>veins,</a:t>
            </a:r>
            <a:r>
              <a:rPr sz="2086" spc="23" dirty="0">
                <a:latin typeface="Microsoft Sans Serif"/>
                <a:cs typeface="Microsoft Sans Serif"/>
              </a:rPr>
              <a:t> </a:t>
            </a:r>
            <a:r>
              <a:rPr sz="2086" dirty="0">
                <a:latin typeface="Microsoft Sans Serif"/>
                <a:cs typeface="Microsoft Sans Serif"/>
              </a:rPr>
              <a:t>which</a:t>
            </a:r>
            <a:r>
              <a:rPr sz="2086" spc="23" dirty="0">
                <a:latin typeface="Microsoft Sans Serif"/>
                <a:cs typeface="Microsoft Sans Serif"/>
              </a:rPr>
              <a:t> </a:t>
            </a:r>
            <a:r>
              <a:rPr sz="2086" dirty="0">
                <a:latin typeface="Microsoft Sans Serif"/>
                <a:cs typeface="Microsoft Sans Serif"/>
              </a:rPr>
              <a:t>may </a:t>
            </a:r>
            <a:r>
              <a:rPr sz="2086" spc="-540" dirty="0">
                <a:latin typeface="Microsoft Sans Serif"/>
                <a:cs typeface="Microsoft Sans Serif"/>
              </a:rPr>
              <a:t> </a:t>
            </a:r>
            <a:r>
              <a:rPr sz="2086" dirty="0">
                <a:latin typeface="Microsoft Sans Serif"/>
                <a:cs typeface="Microsoft Sans Serif"/>
              </a:rPr>
              <a:t>appear</a:t>
            </a:r>
            <a:r>
              <a:rPr sz="2086" spc="18" dirty="0">
                <a:latin typeface="Microsoft Sans Serif"/>
                <a:cs typeface="Microsoft Sans Serif"/>
              </a:rPr>
              <a:t> </a:t>
            </a:r>
            <a:r>
              <a:rPr sz="2086" dirty="0">
                <a:latin typeface="Microsoft Sans Serif"/>
                <a:cs typeface="Microsoft Sans Serif"/>
              </a:rPr>
              <a:t>and</a:t>
            </a:r>
            <a:r>
              <a:rPr sz="2086" spc="23" dirty="0">
                <a:latin typeface="Microsoft Sans Serif"/>
                <a:cs typeface="Microsoft Sans Serif"/>
              </a:rPr>
              <a:t> </a:t>
            </a:r>
            <a:r>
              <a:rPr sz="2086" dirty="0">
                <a:latin typeface="Microsoft Sans Serif"/>
                <a:cs typeface="Microsoft Sans Serif"/>
              </a:rPr>
              <a:t>become</a:t>
            </a:r>
            <a:r>
              <a:rPr sz="2086" spc="23" dirty="0">
                <a:latin typeface="Microsoft Sans Serif"/>
                <a:cs typeface="Microsoft Sans Serif"/>
              </a:rPr>
              <a:t> </a:t>
            </a:r>
            <a:r>
              <a:rPr sz="2086" dirty="0">
                <a:latin typeface="Microsoft Sans Serif"/>
                <a:cs typeface="Microsoft Sans Serif"/>
              </a:rPr>
              <a:t>symptomatic</a:t>
            </a:r>
            <a:r>
              <a:rPr sz="2086" spc="23" dirty="0">
                <a:latin typeface="Microsoft Sans Serif"/>
                <a:cs typeface="Microsoft Sans Serif"/>
              </a:rPr>
              <a:t> </a:t>
            </a:r>
            <a:r>
              <a:rPr sz="2086" dirty="0">
                <a:latin typeface="Microsoft Sans Serif"/>
                <a:cs typeface="Microsoft Sans Serif"/>
              </a:rPr>
              <a:t>anytime</a:t>
            </a:r>
            <a:r>
              <a:rPr sz="2086" spc="23" dirty="0">
                <a:latin typeface="Microsoft Sans Serif"/>
                <a:cs typeface="Microsoft Sans Serif"/>
              </a:rPr>
              <a:t> </a:t>
            </a:r>
            <a:r>
              <a:rPr sz="2086" dirty="0">
                <a:latin typeface="Microsoft Sans Serif"/>
                <a:cs typeface="Microsoft Sans Serif"/>
              </a:rPr>
              <a:t>during</a:t>
            </a:r>
            <a:r>
              <a:rPr sz="2086" spc="23" dirty="0">
                <a:latin typeface="Microsoft Sans Serif"/>
                <a:cs typeface="Microsoft Sans Serif"/>
              </a:rPr>
              <a:t> </a:t>
            </a:r>
            <a:r>
              <a:rPr sz="2086" dirty="0">
                <a:latin typeface="Microsoft Sans Serif"/>
                <a:cs typeface="Microsoft Sans Serif"/>
              </a:rPr>
              <a:t>the </a:t>
            </a:r>
            <a:r>
              <a:rPr sz="2086" spc="5" dirty="0">
                <a:latin typeface="Microsoft Sans Serif"/>
                <a:cs typeface="Microsoft Sans Serif"/>
              </a:rPr>
              <a:t> </a:t>
            </a:r>
            <a:r>
              <a:rPr sz="2086" dirty="0">
                <a:latin typeface="Microsoft Sans Serif"/>
                <a:cs typeface="Microsoft Sans Serif"/>
              </a:rPr>
              <a:t>antepartum</a:t>
            </a:r>
            <a:r>
              <a:rPr sz="2086" spc="23" dirty="0">
                <a:latin typeface="Microsoft Sans Serif"/>
                <a:cs typeface="Microsoft Sans Serif"/>
              </a:rPr>
              <a:t> </a:t>
            </a:r>
            <a:r>
              <a:rPr sz="2086" dirty="0">
                <a:latin typeface="Microsoft Sans Serif"/>
                <a:cs typeface="Microsoft Sans Serif"/>
              </a:rPr>
              <a:t>or</a:t>
            </a:r>
            <a:r>
              <a:rPr sz="2086" spc="23" dirty="0">
                <a:latin typeface="Microsoft Sans Serif"/>
                <a:cs typeface="Microsoft Sans Serif"/>
              </a:rPr>
              <a:t> </a:t>
            </a:r>
            <a:r>
              <a:rPr sz="2086" dirty="0">
                <a:latin typeface="Microsoft Sans Serif"/>
                <a:cs typeface="Microsoft Sans Serif"/>
              </a:rPr>
              <a:t>postpartum</a:t>
            </a:r>
            <a:r>
              <a:rPr sz="2086" spc="23" dirty="0">
                <a:latin typeface="Microsoft Sans Serif"/>
                <a:cs typeface="Microsoft Sans Serif"/>
              </a:rPr>
              <a:t> </a:t>
            </a:r>
            <a:r>
              <a:rPr sz="2086" spc="-5" dirty="0">
                <a:latin typeface="Microsoft Sans Serif"/>
                <a:cs typeface="Microsoft Sans Serif"/>
              </a:rPr>
              <a:t>period.</a:t>
            </a:r>
            <a:endParaRPr sz="2086">
              <a:latin typeface="Microsoft Sans Serif"/>
              <a:cs typeface="Microsoft Sans Serif"/>
            </a:endParaRPr>
          </a:p>
          <a:p>
            <a:pPr marL="181958" marR="4607" indent="-171018">
              <a:lnSpc>
                <a:spcPts val="2267"/>
              </a:lnSpc>
              <a:spcBef>
                <a:spcPts val="735"/>
              </a:spcBef>
              <a:buFont typeface="Microsoft Sans Serif"/>
              <a:buChar char="•"/>
              <a:tabLst>
                <a:tab pos="256239" algn="l"/>
                <a:tab pos="256815" algn="l"/>
              </a:tabLst>
            </a:pPr>
            <a:r>
              <a:rPr sz="1632" dirty="0"/>
              <a:t>	</a:t>
            </a:r>
            <a:r>
              <a:rPr sz="2086" dirty="0">
                <a:latin typeface="Microsoft Sans Serif"/>
                <a:cs typeface="Microsoft Sans Serif"/>
              </a:rPr>
              <a:t>Leg</a:t>
            </a:r>
            <a:r>
              <a:rPr sz="2086" spc="23" dirty="0">
                <a:latin typeface="Microsoft Sans Serif"/>
                <a:cs typeface="Microsoft Sans Serif"/>
              </a:rPr>
              <a:t> </a:t>
            </a:r>
            <a:r>
              <a:rPr sz="2086" spc="-5" dirty="0">
                <a:latin typeface="Microsoft Sans Serif"/>
                <a:cs typeface="Microsoft Sans Serif"/>
              </a:rPr>
              <a:t>elevation,</a:t>
            </a:r>
            <a:r>
              <a:rPr sz="2086" spc="27" dirty="0">
                <a:latin typeface="Microsoft Sans Serif"/>
                <a:cs typeface="Microsoft Sans Serif"/>
              </a:rPr>
              <a:t> </a:t>
            </a:r>
            <a:r>
              <a:rPr sz="2086" dirty="0">
                <a:latin typeface="Microsoft Sans Serif"/>
                <a:cs typeface="Microsoft Sans Serif"/>
              </a:rPr>
              <a:t>exercise,</a:t>
            </a:r>
            <a:r>
              <a:rPr sz="2086" spc="27" dirty="0">
                <a:latin typeface="Microsoft Sans Serif"/>
                <a:cs typeface="Microsoft Sans Serif"/>
              </a:rPr>
              <a:t> </a:t>
            </a:r>
            <a:r>
              <a:rPr sz="2086" dirty="0">
                <a:latin typeface="Microsoft Sans Serif"/>
                <a:cs typeface="Microsoft Sans Serif"/>
              </a:rPr>
              <a:t>and</a:t>
            </a:r>
            <a:r>
              <a:rPr sz="2086" spc="27" dirty="0">
                <a:latin typeface="Microsoft Sans Serif"/>
                <a:cs typeface="Microsoft Sans Serif"/>
              </a:rPr>
              <a:t> </a:t>
            </a:r>
            <a:r>
              <a:rPr sz="2086" dirty="0">
                <a:latin typeface="Microsoft Sans Serif"/>
                <a:cs typeface="Microsoft Sans Serif"/>
              </a:rPr>
              <a:t>compression</a:t>
            </a:r>
            <a:r>
              <a:rPr sz="2086" spc="27" dirty="0">
                <a:latin typeface="Microsoft Sans Serif"/>
                <a:cs typeface="Microsoft Sans Serif"/>
              </a:rPr>
              <a:t> </a:t>
            </a:r>
            <a:r>
              <a:rPr sz="2086" dirty="0">
                <a:latin typeface="Microsoft Sans Serif"/>
                <a:cs typeface="Microsoft Sans Serif"/>
              </a:rPr>
              <a:t>therapy</a:t>
            </a:r>
            <a:r>
              <a:rPr sz="2086" spc="27" dirty="0">
                <a:latin typeface="Microsoft Sans Serif"/>
                <a:cs typeface="Microsoft Sans Serif"/>
              </a:rPr>
              <a:t> </a:t>
            </a:r>
            <a:r>
              <a:rPr sz="2086" dirty="0">
                <a:latin typeface="Microsoft Sans Serif"/>
                <a:cs typeface="Microsoft Sans Serif"/>
              </a:rPr>
              <a:t>improve </a:t>
            </a:r>
            <a:r>
              <a:rPr sz="2086" spc="-544" dirty="0">
                <a:latin typeface="Microsoft Sans Serif"/>
                <a:cs typeface="Microsoft Sans Serif"/>
              </a:rPr>
              <a:t> </a:t>
            </a:r>
            <a:r>
              <a:rPr sz="2086" dirty="0">
                <a:latin typeface="Microsoft Sans Serif"/>
                <a:cs typeface="Microsoft Sans Serif"/>
              </a:rPr>
              <a:t>oxygen</a:t>
            </a:r>
            <a:r>
              <a:rPr sz="2086" spc="23" dirty="0">
                <a:latin typeface="Microsoft Sans Serif"/>
                <a:cs typeface="Microsoft Sans Serif"/>
              </a:rPr>
              <a:t> </a:t>
            </a:r>
            <a:r>
              <a:rPr sz="2086" dirty="0">
                <a:latin typeface="Microsoft Sans Serif"/>
                <a:cs typeface="Microsoft Sans Serif"/>
              </a:rPr>
              <a:t>transport</a:t>
            </a:r>
            <a:r>
              <a:rPr sz="2086" spc="27" dirty="0">
                <a:latin typeface="Microsoft Sans Serif"/>
                <a:cs typeface="Microsoft Sans Serif"/>
              </a:rPr>
              <a:t> </a:t>
            </a:r>
            <a:r>
              <a:rPr sz="2086" dirty="0">
                <a:latin typeface="Microsoft Sans Serif"/>
                <a:cs typeface="Microsoft Sans Serif"/>
              </a:rPr>
              <a:t>to</a:t>
            </a:r>
            <a:r>
              <a:rPr sz="2086" spc="27" dirty="0">
                <a:latin typeface="Microsoft Sans Serif"/>
                <a:cs typeface="Microsoft Sans Serif"/>
              </a:rPr>
              <a:t> </a:t>
            </a:r>
            <a:r>
              <a:rPr sz="2086" dirty="0">
                <a:latin typeface="Microsoft Sans Serif"/>
                <a:cs typeface="Microsoft Sans Serif"/>
              </a:rPr>
              <a:t>the</a:t>
            </a:r>
            <a:r>
              <a:rPr sz="2086" spc="23" dirty="0">
                <a:latin typeface="Microsoft Sans Serif"/>
                <a:cs typeface="Microsoft Sans Serif"/>
              </a:rPr>
              <a:t> </a:t>
            </a:r>
            <a:r>
              <a:rPr sz="2086" dirty="0">
                <a:latin typeface="Microsoft Sans Serif"/>
                <a:cs typeface="Microsoft Sans Serif"/>
              </a:rPr>
              <a:t>skin</a:t>
            </a:r>
            <a:r>
              <a:rPr sz="2086" spc="27" dirty="0">
                <a:latin typeface="Microsoft Sans Serif"/>
                <a:cs typeface="Microsoft Sans Serif"/>
              </a:rPr>
              <a:t> </a:t>
            </a:r>
            <a:r>
              <a:rPr sz="2086" dirty="0">
                <a:latin typeface="Microsoft Sans Serif"/>
                <a:cs typeface="Microsoft Sans Serif"/>
              </a:rPr>
              <a:t>and</a:t>
            </a:r>
            <a:r>
              <a:rPr sz="2086" spc="27" dirty="0">
                <a:latin typeface="Microsoft Sans Serif"/>
                <a:cs typeface="Microsoft Sans Serif"/>
              </a:rPr>
              <a:t> </a:t>
            </a:r>
            <a:r>
              <a:rPr sz="2086" dirty="0">
                <a:latin typeface="Microsoft Sans Serif"/>
                <a:cs typeface="Microsoft Sans Serif"/>
              </a:rPr>
              <a:t>subcutaneous</a:t>
            </a:r>
            <a:r>
              <a:rPr sz="2086" spc="27" dirty="0">
                <a:latin typeface="Microsoft Sans Serif"/>
                <a:cs typeface="Microsoft Sans Serif"/>
              </a:rPr>
              <a:t> </a:t>
            </a:r>
            <a:r>
              <a:rPr sz="2086" spc="-5" dirty="0">
                <a:latin typeface="Microsoft Sans Serif"/>
                <a:cs typeface="Microsoft Sans Serif"/>
              </a:rPr>
              <a:t>tissues, </a:t>
            </a:r>
            <a:r>
              <a:rPr sz="2086" dirty="0">
                <a:latin typeface="Microsoft Sans Serif"/>
                <a:cs typeface="Microsoft Sans Serif"/>
              </a:rPr>
              <a:t> decrease</a:t>
            </a:r>
            <a:r>
              <a:rPr sz="2086" spc="23" dirty="0">
                <a:latin typeface="Microsoft Sans Serif"/>
                <a:cs typeface="Microsoft Sans Serif"/>
              </a:rPr>
              <a:t> </a:t>
            </a:r>
            <a:r>
              <a:rPr sz="2086" dirty="0">
                <a:latin typeface="Microsoft Sans Serif"/>
                <a:cs typeface="Microsoft Sans Serif"/>
              </a:rPr>
              <a:t>edema,</a:t>
            </a:r>
            <a:r>
              <a:rPr sz="2086" spc="27" dirty="0">
                <a:latin typeface="Microsoft Sans Serif"/>
                <a:cs typeface="Microsoft Sans Serif"/>
              </a:rPr>
              <a:t> </a:t>
            </a:r>
            <a:r>
              <a:rPr sz="2086" dirty="0">
                <a:latin typeface="Microsoft Sans Serif"/>
                <a:cs typeface="Microsoft Sans Serif"/>
              </a:rPr>
              <a:t>reduce</a:t>
            </a:r>
            <a:r>
              <a:rPr sz="2086" spc="27" dirty="0">
                <a:latin typeface="Microsoft Sans Serif"/>
                <a:cs typeface="Microsoft Sans Serif"/>
              </a:rPr>
              <a:t> </a:t>
            </a:r>
            <a:r>
              <a:rPr sz="2086" spc="-5" dirty="0">
                <a:latin typeface="Microsoft Sans Serif"/>
                <a:cs typeface="Microsoft Sans Serif"/>
              </a:rPr>
              <a:t>inflammation,</a:t>
            </a:r>
            <a:r>
              <a:rPr sz="2086" spc="27" dirty="0">
                <a:latin typeface="Microsoft Sans Serif"/>
                <a:cs typeface="Microsoft Sans Serif"/>
              </a:rPr>
              <a:t> </a:t>
            </a:r>
            <a:r>
              <a:rPr sz="2086" dirty="0">
                <a:latin typeface="Microsoft Sans Serif"/>
                <a:cs typeface="Microsoft Sans Serif"/>
              </a:rPr>
              <a:t>and</a:t>
            </a:r>
            <a:r>
              <a:rPr sz="2086" spc="27" dirty="0">
                <a:latin typeface="Microsoft Sans Serif"/>
                <a:cs typeface="Microsoft Sans Serif"/>
              </a:rPr>
              <a:t> </a:t>
            </a:r>
            <a:r>
              <a:rPr sz="2086" dirty="0">
                <a:latin typeface="Microsoft Sans Serif"/>
                <a:cs typeface="Microsoft Sans Serif"/>
              </a:rPr>
              <a:t>compress </a:t>
            </a:r>
            <a:r>
              <a:rPr sz="2086" spc="5" dirty="0">
                <a:latin typeface="Microsoft Sans Serif"/>
                <a:cs typeface="Microsoft Sans Serif"/>
              </a:rPr>
              <a:t> </a:t>
            </a:r>
            <a:r>
              <a:rPr sz="2086" spc="-5" dirty="0">
                <a:latin typeface="Microsoft Sans Serif"/>
                <a:cs typeface="Microsoft Sans Serif"/>
              </a:rPr>
              <a:t>dilated</a:t>
            </a:r>
            <a:r>
              <a:rPr sz="2086" spc="18" dirty="0">
                <a:latin typeface="Microsoft Sans Serif"/>
                <a:cs typeface="Microsoft Sans Serif"/>
              </a:rPr>
              <a:t> </a:t>
            </a:r>
            <a:r>
              <a:rPr sz="2086" spc="-5" dirty="0">
                <a:latin typeface="Microsoft Sans Serif"/>
                <a:cs typeface="Microsoft Sans Serif"/>
              </a:rPr>
              <a:t>veins.</a:t>
            </a:r>
            <a:endParaRPr sz="2086">
              <a:latin typeface="Microsoft Sans Serif"/>
              <a:cs typeface="Microsoft Sans Serif"/>
            </a:endParaRPr>
          </a:p>
          <a:p>
            <a:pPr marL="182534" indent="-171018">
              <a:lnSpc>
                <a:spcPts val="2385"/>
              </a:lnSpc>
              <a:spcBef>
                <a:spcPts val="462"/>
              </a:spcBef>
              <a:buChar char="•"/>
              <a:tabLst>
                <a:tab pos="182534" algn="l"/>
              </a:tabLst>
            </a:pPr>
            <a:r>
              <a:rPr sz="2086" spc="-5" dirty="0">
                <a:latin typeface="Microsoft Sans Serif"/>
                <a:cs typeface="Microsoft Sans Serif"/>
              </a:rPr>
              <a:t>Varicose</a:t>
            </a:r>
            <a:r>
              <a:rPr sz="2086" spc="23" dirty="0">
                <a:latin typeface="Microsoft Sans Serif"/>
                <a:cs typeface="Microsoft Sans Serif"/>
              </a:rPr>
              <a:t> </a:t>
            </a:r>
            <a:r>
              <a:rPr sz="2086" spc="-5" dirty="0">
                <a:latin typeface="Microsoft Sans Serif"/>
                <a:cs typeface="Microsoft Sans Serif"/>
              </a:rPr>
              <a:t>veins</a:t>
            </a:r>
            <a:r>
              <a:rPr sz="2086" spc="27" dirty="0">
                <a:latin typeface="Microsoft Sans Serif"/>
                <a:cs typeface="Microsoft Sans Serif"/>
              </a:rPr>
              <a:t> </a:t>
            </a:r>
            <a:r>
              <a:rPr sz="2086" dirty="0">
                <a:latin typeface="Microsoft Sans Serif"/>
                <a:cs typeface="Microsoft Sans Serif"/>
              </a:rPr>
              <a:t>are</a:t>
            </a:r>
            <a:r>
              <a:rPr sz="2086" spc="27" dirty="0">
                <a:latin typeface="Microsoft Sans Serif"/>
                <a:cs typeface="Microsoft Sans Serif"/>
              </a:rPr>
              <a:t> </a:t>
            </a:r>
            <a:r>
              <a:rPr sz="2086" dirty="0">
                <a:latin typeface="Microsoft Sans Serif"/>
                <a:cs typeface="Microsoft Sans Serif"/>
              </a:rPr>
              <a:t>a</a:t>
            </a:r>
            <a:r>
              <a:rPr sz="2086" spc="27" dirty="0">
                <a:latin typeface="Microsoft Sans Serif"/>
                <a:cs typeface="Microsoft Sans Serif"/>
              </a:rPr>
              <a:t> </a:t>
            </a:r>
            <a:r>
              <a:rPr sz="2086" spc="-5" dirty="0">
                <a:latin typeface="Microsoft Sans Serif"/>
                <a:cs typeface="Microsoft Sans Serif"/>
              </a:rPr>
              <a:t>risk</a:t>
            </a:r>
            <a:r>
              <a:rPr sz="2086" spc="23" dirty="0">
                <a:latin typeface="Microsoft Sans Serif"/>
                <a:cs typeface="Microsoft Sans Serif"/>
              </a:rPr>
              <a:t> </a:t>
            </a:r>
            <a:r>
              <a:rPr sz="2086" spc="-5" dirty="0">
                <a:latin typeface="Microsoft Sans Serif"/>
                <a:cs typeface="Microsoft Sans Serif"/>
              </a:rPr>
              <a:t>factor</a:t>
            </a:r>
            <a:r>
              <a:rPr sz="2086" spc="27" dirty="0">
                <a:latin typeface="Microsoft Sans Serif"/>
                <a:cs typeface="Microsoft Sans Serif"/>
              </a:rPr>
              <a:t> </a:t>
            </a:r>
            <a:r>
              <a:rPr sz="2086" spc="-5" dirty="0">
                <a:latin typeface="Microsoft Sans Serif"/>
                <a:cs typeface="Microsoft Sans Serif"/>
              </a:rPr>
              <a:t>for</a:t>
            </a:r>
            <a:r>
              <a:rPr sz="2086" spc="27" dirty="0">
                <a:latin typeface="Microsoft Sans Serif"/>
                <a:cs typeface="Microsoft Sans Serif"/>
              </a:rPr>
              <a:t> </a:t>
            </a:r>
            <a:r>
              <a:rPr sz="2086" spc="-5" dirty="0">
                <a:latin typeface="Microsoft Sans Serif"/>
                <a:cs typeface="Microsoft Sans Serif"/>
              </a:rPr>
              <a:t>superficial</a:t>
            </a:r>
            <a:r>
              <a:rPr sz="2086" spc="27" dirty="0">
                <a:latin typeface="Microsoft Sans Serif"/>
                <a:cs typeface="Microsoft Sans Serif"/>
              </a:rPr>
              <a:t> </a:t>
            </a:r>
            <a:r>
              <a:rPr sz="2086" spc="-9" dirty="0">
                <a:latin typeface="Microsoft Sans Serif"/>
                <a:cs typeface="Microsoft Sans Serif"/>
              </a:rPr>
              <a:t>phlebitis</a:t>
            </a:r>
            <a:r>
              <a:rPr sz="2086" spc="23" dirty="0">
                <a:latin typeface="Microsoft Sans Serif"/>
                <a:cs typeface="Microsoft Sans Serif"/>
              </a:rPr>
              <a:t> </a:t>
            </a:r>
            <a:r>
              <a:rPr sz="2086" spc="-5" dirty="0">
                <a:latin typeface="Microsoft Sans Serif"/>
                <a:cs typeface="Microsoft Sans Serif"/>
              </a:rPr>
              <a:t>and</a:t>
            </a:r>
            <a:endParaRPr sz="2086">
              <a:latin typeface="Microsoft Sans Serif"/>
              <a:cs typeface="Microsoft Sans Serif"/>
            </a:endParaRPr>
          </a:p>
          <a:p>
            <a:pPr marL="181958">
              <a:lnSpc>
                <a:spcPts val="2385"/>
              </a:lnSpc>
            </a:pPr>
            <a:r>
              <a:rPr sz="2086" dirty="0">
                <a:latin typeface="Microsoft Sans Serif"/>
                <a:cs typeface="Microsoft Sans Serif"/>
              </a:rPr>
              <a:t>thrombosis.</a:t>
            </a:r>
            <a:endParaRPr sz="2086">
              <a:latin typeface="Microsoft Sans Serif"/>
              <a:cs typeface="Microsoft Sans Serif"/>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142703"/>
            <a:ext cx="3415756" cy="1369334"/>
          </a:xfrm>
          <a:prstGeom prst="rect">
            <a:avLst/>
          </a:prstGeom>
        </p:spPr>
        <p:txBody>
          <a:bodyPr vert="horz" wrap="square" lIns="0" tIns="14971" rIns="0" bIns="0" rtlCol="0" anchor="ctr">
            <a:spAutoFit/>
          </a:bodyPr>
          <a:lstStyle/>
          <a:p>
            <a:pPr marL="11516">
              <a:lnSpc>
                <a:spcPct val="100000"/>
              </a:lnSpc>
              <a:spcBef>
                <a:spcPts val="118"/>
              </a:spcBef>
            </a:pPr>
            <a:r>
              <a:rPr dirty="0"/>
              <a:t>Mild</a:t>
            </a:r>
            <a:r>
              <a:rPr spc="18" dirty="0"/>
              <a:t> </a:t>
            </a:r>
            <a:r>
              <a:rPr spc="5" dirty="0"/>
              <a:t>vulvar</a:t>
            </a:r>
            <a:r>
              <a:rPr spc="18" dirty="0"/>
              <a:t> </a:t>
            </a:r>
            <a:r>
              <a:rPr spc="14" dirty="0"/>
              <a:t>edema</a:t>
            </a:r>
          </a:p>
        </p:txBody>
      </p:sp>
      <p:sp>
        <p:nvSpPr>
          <p:cNvPr id="3" name="object 3"/>
          <p:cNvSpPr txBox="1"/>
          <p:nvPr/>
        </p:nvSpPr>
        <p:spPr>
          <a:xfrm>
            <a:off x="2474813" y="1435881"/>
            <a:ext cx="7204643" cy="2202498"/>
          </a:xfrm>
          <a:prstGeom prst="rect">
            <a:avLst/>
          </a:prstGeom>
        </p:spPr>
        <p:txBody>
          <a:bodyPr vert="horz" wrap="square" lIns="0" tIns="47216" rIns="0" bIns="0" rtlCol="0">
            <a:spAutoFit/>
          </a:bodyPr>
          <a:lstStyle/>
          <a:p>
            <a:pPr marL="181958" marR="4607" indent="-171018">
              <a:lnSpc>
                <a:spcPts val="2267"/>
              </a:lnSpc>
              <a:spcBef>
                <a:spcPts val="371"/>
              </a:spcBef>
              <a:buChar char="•"/>
              <a:tabLst>
                <a:tab pos="182534" algn="l"/>
              </a:tabLst>
            </a:pPr>
            <a:r>
              <a:rPr sz="2086" spc="-5" dirty="0">
                <a:latin typeface="Microsoft Sans Serif"/>
                <a:cs typeface="Microsoft Sans Serif"/>
              </a:rPr>
              <a:t>Mild</a:t>
            </a:r>
            <a:r>
              <a:rPr sz="2086" spc="36" dirty="0">
                <a:latin typeface="Microsoft Sans Serif"/>
                <a:cs typeface="Microsoft Sans Serif"/>
              </a:rPr>
              <a:t> </a:t>
            </a:r>
            <a:r>
              <a:rPr sz="2086" dirty="0">
                <a:latin typeface="Microsoft Sans Serif"/>
                <a:cs typeface="Microsoft Sans Serif"/>
              </a:rPr>
              <a:t>vulvar</a:t>
            </a:r>
            <a:r>
              <a:rPr sz="2086" spc="41" dirty="0">
                <a:latin typeface="Microsoft Sans Serif"/>
                <a:cs typeface="Microsoft Sans Serif"/>
              </a:rPr>
              <a:t> </a:t>
            </a:r>
            <a:r>
              <a:rPr sz="2086" dirty="0">
                <a:latin typeface="Microsoft Sans Serif"/>
                <a:cs typeface="Microsoft Sans Serif"/>
              </a:rPr>
              <a:t>edema</a:t>
            </a:r>
            <a:r>
              <a:rPr sz="2086" spc="41" dirty="0">
                <a:latin typeface="Microsoft Sans Serif"/>
                <a:cs typeface="Microsoft Sans Serif"/>
              </a:rPr>
              <a:t> </a:t>
            </a:r>
            <a:r>
              <a:rPr sz="2086" spc="-5" dirty="0">
                <a:latin typeface="Microsoft Sans Serif"/>
                <a:cs typeface="Microsoft Sans Serif"/>
              </a:rPr>
              <a:t>is</a:t>
            </a:r>
            <a:r>
              <a:rPr sz="2086" spc="41" dirty="0">
                <a:latin typeface="Microsoft Sans Serif"/>
                <a:cs typeface="Microsoft Sans Serif"/>
              </a:rPr>
              <a:t> </a:t>
            </a:r>
            <a:r>
              <a:rPr sz="2086" dirty="0">
                <a:latin typeface="Microsoft Sans Serif"/>
                <a:cs typeface="Microsoft Sans Serif"/>
              </a:rPr>
              <a:t>not</a:t>
            </a:r>
            <a:r>
              <a:rPr sz="2086" spc="41" dirty="0">
                <a:latin typeface="Microsoft Sans Serif"/>
                <a:cs typeface="Microsoft Sans Serif"/>
              </a:rPr>
              <a:t> </a:t>
            </a:r>
            <a:r>
              <a:rPr sz="2086" dirty="0">
                <a:latin typeface="Microsoft Sans Serif"/>
                <a:cs typeface="Microsoft Sans Serif"/>
              </a:rPr>
              <a:t>uncommon</a:t>
            </a:r>
            <a:r>
              <a:rPr sz="2086" spc="41" dirty="0">
                <a:latin typeface="Microsoft Sans Serif"/>
                <a:cs typeface="Microsoft Sans Serif"/>
              </a:rPr>
              <a:t> </a:t>
            </a:r>
            <a:r>
              <a:rPr sz="2086" dirty="0">
                <a:latin typeface="Microsoft Sans Serif"/>
                <a:cs typeface="Microsoft Sans Serif"/>
              </a:rPr>
              <a:t>after</a:t>
            </a:r>
            <a:r>
              <a:rPr sz="2086" spc="41" dirty="0">
                <a:latin typeface="Microsoft Sans Serif"/>
                <a:cs typeface="Microsoft Sans Serif"/>
              </a:rPr>
              <a:t> </a:t>
            </a:r>
            <a:r>
              <a:rPr sz="2086" spc="-5" dirty="0">
                <a:latin typeface="Microsoft Sans Serif"/>
                <a:cs typeface="Microsoft Sans Serif"/>
              </a:rPr>
              <a:t>giving</a:t>
            </a:r>
            <a:r>
              <a:rPr sz="2086" spc="41" dirty="0">
                <a:latin typeface="Microsoft Sans Serif"/>
                <a:cs typeface="Microsoft Sans Serif"/>
              </a:rPr>
              <a:t> </a:t>
            </a:r>
            <a:r>
              <a:rPr sz="2086" spc="-5" dirty="0">
                <a:latin typeface="Microsoft Sans Serif"/>
                <a:cs typeface="Microsoft Sans Serif"/>
              </a:rPr>
              <a:t>birth</a:t>
            </a:r>
            <a:r>
              <a:rPr sz="2086" spc="41" dirty="0">
                <a:latin typeface="Microsoft Sans Serif"/>
                <a:cs typeface="Microsoft Sans Serif"/>
              </a:rPr>
              <a:t> </a:t>
            </a:r>
            <a:r>
              <a:rPr sz="2086" dirty="0">
                <a:latin typeface="Microsoft Sans Serif"/>
                <a:cs typeface="Microsoft Sans Serif"/>
              </a:rPr>
              <a:t>and, </a:t>
            </a:r>
            <a:r>
              <a:rPr sz="2086" spc="5" dirty="0">
                <a:latin typeface="Microsoft Sans Serif"/>
                <a:cs typeface="Microsoft Sans Serif"/>
              </a:rPr>
              <a:t> </a:t>
            </a:r>
            <a:r>
              <a:rPr sz="2086" spc="-5" dirty="0">
                <a:latin typeface="Microsoft Sans Serif"/>
                <a:cs typeface="Microsoft Sans Serif"/>
              </a:rPr>
              <a:t>in</a:t>
            </a:r>
            <a:r>
              <a:rPr sz="2086" spc="23" dirty="0">
                <a:latin typeface="Microsoft Sans Serif"/>
                <a:cs typeface="Microsoft Sans Serif"/>
              </a:rPr>
              <a:t> </a:t>
            </a:r>
            <a:r>
              <a:rPr sz="2086" dirty="0">
                <a:latin typeface="Microsoft Sans Serif"/>
                <a:cs typeface="Microsoft Sans Serif"/>
              </a:rPr>
              <a:t>most</a:t>
            </a:r>
            <a:r>
              <a:rPr sz="2086" spc="27" dirty="0">
                <a:latin typeface="Microsoft Sans Serif"/>
                <a:cs typeface="Microsoft Sans Serif"/>
              </a:rPr>
              <a:t> </a:t>
            </a:r>
            <a:r>
              <a:rPr sz="2086" dirty="0">
                <a:latin typeface="Microsoft Sans Serif"/>
                <a:cs typeface="Microsoft Sans Serif"/>
              </a:rPr>
              <a:t>circumstances,</a:t>
            </a:r>
            <a:r>
              <a:rPr sz="2086" spc="27" dirty="0">
                <a:latin typeface="Microsoft Sans Serif"/>
                <a:cs typeface="Microsoft Sans Serif"/>
              </a:rPr>
              <a:t> </a:t>
            </a:r>
            <a:r>
              <a:rPr sz="2086" dirty="0">
                <a:latin typeface="Microsoft Sans Serif"/>
                <a:cs typeface="Microsoft Sans Serif"/>
              </a:rPr>
              <a:t>can</a:t>
            </a:r>
            <a:r>
              <a:rPr sz="2086" spc="27" dirty="0">
                <a:latin typeface="Microsoft Sans Serif"/>
                <a:cs typeface="Microsoft Sans Serif"/>
              </a:rPr>
              <a:t> </a:t>
            </a:r>
            <a:r>
              <a:rPr sz="2086" spc="5" dirty="0">
                <a:latin typeface="Microsoft Sans Serif"/>
                <a:cs typeface="Microsoft Sans Serif"/>
              </a:rPr>
              <a:t>be</a:t>
            </a:r>
            <a:r>
              <a:rPr sz="2086" spc="27" dirty="0">
                <a:latin typeface="Microsoft Sans Serif"/>
                <a:cs typeface="Microsoft Sans Serif"/>
              </a:rPr>
              <a:t> </a:t>
            </a:r>
            <a:r>
              <a:rPr sz="2086" dirty="0">
                <a:latin typeface="Microsoft Sans Serif"/>
                <a:cs typeface="Microsoft Sans Serif"/>
              </a:rPr>
              <a:t>managed</a:t>
            </a:r>
            <a:r>
              <a:rPr sz="2086" spc="27" dirty="0">
                <a:latin typeface="Microsoft Sans Serif"/>
                <a:cs typeface="Microsoft Sans Serif"/>
              </a:rPr>
              <a:t> </a:t>
            </a:r>
            <a:r>
              <a:rPr sz="2086" spc="-5" dirty="0">
                <a:latin typeface="Microsoft Sans Serif"/>
                <a:cs typeface="Microsoft Sans Serif"/>
              </a:rPr>
              <a:t>with</a:t>
            </a:r>
            <a:r>
              <a:rPr sz="2086" spc="27" dirty="0">
                <a:latin typeface="Microsoft Sans Serif"/>
                <a:cs typeface="Microsoft Sans Serif"/>
              </a:rPr>
              <a:t> </a:t>
            </a:r>
            <a:r>
              <a:rPr sz="2086" spc="-5" dirty="0">
                <a:latin typeface="Microsoft Sans Serif"/>
                <a:cs typeface="Microsoft Sans Serif"/>
              </a:rPr>
              <a:t>ice</a:t>
            </a:r>
            <a:r>
              <a:rPr sz="2086" spc="27" dirty="0">
                <a:latin typeface="Microsoft Sans Serif"/>
                <a:cs typeface="Microsoft Sans Serif"/>
              </a:rPr>
              <a:t> </a:t>
            </a:r>
            <a:r>
              <a:rPr sz="2086" dirty="0">
                <a:latin typeface="Microsoft Sans Serif"/>
                <a:cs typeface="Microsoft Sans Serif"/>
              </a:rPr>
              <a:t>packs</a:t>
            </a:r>
            <a:r>
              <a:rPr sz="2086" spc="27" dirty="0">
                <a:latin typeface="Microsoft Sans Serif"/>
                <a:cs typeface="Microsoft Sans Serif"/>
              </a:rPr>
              <a:t> </a:t>
            </a:r>
            <a:r>
              <a:rPr sz="2086" dirty="0">
                <a:latin typeface="Microsoft Sans Serif"/>
                <a:cs typeface="Microsoft Sans Serif"/>
              </a:rPr>
              <a:t>and </a:t>
            </a:r>
            <a:r>
              <a:rPr sz="2086" spc="-540" dirty="0">
                <a:latin typeface="Microsoft Sans Serif"/>
                <a:cs typeface="Microsoft Sans Serif"/>
              </a:rPr>
              <a:t> </a:t>
            </a:r>
            <a:r>
              <a:rPr sz="2086" dirty="0">
                <a:latin typeface="Microsoft Sans Serif"/>
                <a:cs typeface="Microsoft Sans Serif"/>
              </a:rPr>
              <a:t>other</a:t>
            </a:r>
            <a:r>
              <a:rPr sz="2086" spc="23" dirty="0">
                <a:latin typeface="Microsoft Sans Serif"/>
                <a:cs typeface="Microsoft Sans Serif"/>
              </a:rPr>
              <a:t> </a:t>
            </a:r>
            <a:r>
              <a:rPr sz="2086" dirty="0">
                <a:latin typeface="Microsoft Sans Serif"/>
                <a:cs typeface="Microsoft Sans Serif"/>
              </a:rPr>
              <a:t>comfort</a:t>
            </a:r>
            <a:r>
              <a:rPr sz="2086" spc="27" dirty="0">
                <a:latin typeface="Microsoft Sans Serif"/>
                <a:cs typeface="Microsoft Sans Serif"/>
              </a:rPr>
              <a:t> </a:t>
            </a:r>
            <a:r>
              <a:rPr sz="2086" dirty="0">
                <a:latin typeface="Microsoft Sans Serif"/>
                <a:cs typeface="Microsoft Sans Serif"/>
              </a:rPr>
              <a:t>measures</a:t>
            </a:r>
            <a:r>
              <a:rPr sz="2086" spc="23" dirty="0">
                <a:latin typeface="Microsoft Sans Serif"/>
                <a:cs typeface="Microsoft Sans Serif"/>
              </a:rPr>
              <a:t> </a:t>
            </a:r>
            <a:r>
              <a:rPr sz="2086" dirty="0">
                <a:latin typeface="Microsoft Sans Serif"/>
                <a:cs typeface="Microsoft Sans Serif"/>
              </a:rPr>
              <a:t>to</a:t>
            </a:r>
            <a:r>
              <a:rPr sz="2086" spc="27" dirty="0">
                <a:latin typeface="Microsoft Sans Serif"/>
                <a:cs typeface="Microsoft Sans Serif"/>
              </a:rPr>
              <a:t> </a:t>
            </a:r>
            <a:r>
              <a:rPr sz="2086" dirty="0">
                <a:latin typeface="Microsoft Sans Serif"/>
                <a:cs typeface="Microsoft Sans Serif"/>
              </a:rPr>
              <a:t>provide</a:t>
            </a:r>
            <a:r>
              <a:rPr sz="2086" spc="23" dirty="0">
                <a:latin typeface="Microsoft Sans Serif"/>
                <a:cs typeface="Microsoft Sans Serif"/>
              </a:rPr>
              <a:t> </a:t>
            </a:r>
            <a:r>
              <a:rPr sz="2086" dirty="0">
                <a:latin typeface="Microsoft Sans Serif"/>
                <a:cs typeface="Microsoft Sans Serif"/>
              </a:rPr>
              <a:t>symptom</a:t>
            </a:r>
            <a:r>
              <a:rPr sz="2086" spc="27" dirty="0">
                <a:latin typeface="Microsoft Sans Serif"/>
                <a:cs typeface="Microsoft Sans Serif"/>
              </a:rPr>
              <a:t> </a:t>
            </a:r>
            <a:r>
              <a:rPr sz="2086" spc="-5" dirty="0">
                <a:latin typeface="Microsoft Sans Serif"/>
                <a:cs typeface="Microsoft Sans Serif"/>
              </a:rPr>
              <a:t>relief.</a:t>
            </a:r>
            <a:r>
              <a:rPr sz="2086" spc="23" dirty="0">
                <a:latin typeface="Microsoft Sans Serif"/>
                <a:cs typeface="Microsoft Sans Serif"/>
              </a:rPr>
              <a:t> </a:t>
            </a:r>
            <a:r>
              <a:rPr sz="2086" dirty="0">
                <a:latin typeface="Microsoft Sans Serif"/>
                <a:cs typeface="Microsoft Sans Serif"/>
              </a:rPr>
              <a:t>It</a:t>
            </a:r>
            <a:r>
              <a:rPr sz="2086" spc="27" dirty="0">
                <a:latin typeface="Microsoft Sans Serif"/>
                <a:cs typeface="Microsoft Sans Serif"/>
              </a:rPr>
              <a:t> </a:t>
            </a:r>
            <a:r>
              <a:rPr sz="2086" dirty="0">
                <a:latin typeface="Microsoft Sans Serif"/>
                <a:cs typeface="Microsoft Sans Serif"/>
              </a:rPr>
              <a:t>has </a:t>
            </a:r>
            <a:r>
              <a:rPr sz="2086" spc="5" dirty="0">
                <a:latin typeface="Microsoft Sans Serif"/>
                <a:cs typeface="Microsoft Sans Serif"/>
              </a:rPr>
              <a:t> </a:t>
            </a:r>
            <a:r>
              <a:rPr sz="2086" dirty="0">
                <a:latin typeface="Microsoft Sans Serif"/>
                <a:cs typeface="Microsoft Sans Serif"/>
              </a:rPr>
              <a:t>been</a:t>
            </a:r>
            <a:r>
              <a:rPr sz="2086" spc="23" dirty="0">
                <a:latin typeface="Microsoft Sans Serif"/>
                <a:cs typeface="Microsoft Sans Serif"/>
              </a:rPr>
              <a:t> </a:t>
            </a:r>
            <a:r>
              <a:rPr sz="2086" spc="-5" dirty="0">
                <a:latin typeface="Microsoft Sans Serif"/>
                <a:cs typeface="Microsoft Sans Serif"/>
              </a:rPr>
              <a:t>associated</a:t>
            </a:r>
            <a:r>
              <a:rPr sz="2086" spc="23" dirty="0">
                <a:latin typeface="Microsoft Sans Serif"/>
                <a:cs typeface="Microsoft Sans Serif"/>
              </a:rPr>
              <a:t> </a:t>
            </a:r>
            <a:r>
              <a:rPr sz="2086" spc="-5" dirty="0">
                <a:latin typeface="Microsoft Sans Serif"/>
                <a:cs typeface="Microsoft Sans Serif"/>
              </a:rPr>
              <a:t>with</a:t>
            </a:r>
            <a:r>
              <a:rPr sz="2086" spc="23" dirty="0">
                <a:latin typeface="Microsoft Sans Serif"/>
                <a:cs typeface="Microsoft Sans Serif"/>
              </a:rPr>
              <a:t> </a:t>
            </a:r>
            <a:r>
              <a:rPr sz="2086" spc="-5" dirty="0">
                <a:latin typeface="Microsoft Sans Serif"/>
                <a:cs typeface="Microsoft Sans Serif"/>
              </a:rPr>
              <a:t>prolonged</a:t>
            </a:r>
            <a:r>
              <a:rPr sz="2086" spc="23" dirty="0">
                <a:latin typeface="Microsoft Sans Serif"/>
                <a:cs typeface="Microsoft Sans Serif"/>
              </a:rPr>
              <a:t> </a:t>
            </a:r>
            <a:r>
              <a:rPr sz="2086" dirty="0">
                <a:latin typeface="Microsoft Sans Serif"/>
                <a:cs typeface="Microsoft Sans Serif"/>
              </a:rPr>
              <a:t>second</a:t>
            </a:r>
            <a:r>
              <a:rPr sz="2086" spc="23" dirty="0">
                <a:latin typeface="Microsoft Sans Serif"/>
                <a:cs typeface="Microsoft Sans Serif"/>
              </a:rPr>
              <a:t> </a:t>
            </a:r>
            <a:r>
              <a:rPr sz="2086" dirty="0">
                <a:latin typeface="Microsoft Sans Serif"/>
                <a:cs typeface="Microsoft Sans Serif"/>
              </a:rPr>
              <a:t>stage</a:t>
            </a:r>
            <a:r>
              <a:rPr sz="2086" spc="23" dirty="0">
                <a:latin typeface="Microsoft Sans Serif"/>
                <a:cs typeface="Microsoft Sans Serif"/>
              </a:rPr>
              <a:t> </a:t>
            </a:r>
            <a:r>
              <a:rPr sz="2086" dirty="0">
                <a:latin typeface="Microsoft Sans Serif"/>
                <a:cs typeface="Microsoft Sans Serif"/>
              </a:rPr>
              <a:t>of</a:t>
            </a:r>
            <a:r>
              <a:rPr sz="2086" spc="23" dirty="0">
                <a:latin typeface="Microsoft Sans Serif"/>
                <a:cs typeface="Microsoft Sans Serif"/>
              </a:rPr>
              <a:t> </a:t>
            </a:r>
            <a:r>
              <a:rPr sz="2086" spc="-5" dirty="0">
                <a:latin typeface="Microsoft Sans Serif"/>
                <a:cs typeface="Microsoft Sans Serif"/>
              </a:rPr>
              <a:t>labor, </a:t>
            </a:r>
            <a:r>
              <a:rPr sz="2086" dirty="0">
                <a:latin typeface="Microsoft Sans Serif"/>
                <a:cs typeface="Microsoft Sans Serif"/>
              </a:rPr>
              <a:t> preeclampsia,</a:t>
            </a:r>
            <a:r>
              <a:rPr sz="2086" spc="27" dirty="0">
                <a:latin typeface="Microsoft Sans Serif"/>
                <a:cs typeface="Microsoft Sans Serif"/>
              </a:rPr>
              <a:t> </a:t>
            </a:r>
            <a:r>
              <a:rPr sz="2086" dirty="0">
                <a:latin typeface="Microsoft Sans Serif"/>
                <a:cs typeface="Microsoft Sans Serif"/>
              </a:rPr>
              <a:t>and</a:t>
            </a:r>
            <a:r>
              <a:rPr sz="2086" spc="27" dirty="0">
                <a:latin typeface="Microsoft Sans Serif"/>
                <a:cs typeface="Microsoft Sans Serif"/>
              </a:rPr>
              <a:t> </a:t>
            </a:r>
            <a:r>
              <a:rPr sz="2086" dirty="0">
                <a:latin typeface="Microsoft Sans Serif"/>
                <a:cs typeface="Microsoft Sans Serif"/>
              </a:rPr>
              <a:t>use</a:t>
            </a:r>
            <a:r>
              <a:rPr sz="2086" spc="27" dirty="0">
                <a:latin typeface="Microsoft Sans Serif"/>
                <a:cs typeface="Microsoft Sans Serif"/>
              </a:rPr>
              <a:t> </a:t>
            </a:r>
            <a:r>
              <a:rPr sz="2086" dirty="0">
                <a:latin typeface="Microsoft Sans Serif"/>
                <a:cs typeface="Microsoft Sans Serif"/>
              </a:rPr>
              <a:t>of</a:t>
            </a:r>
            <a:r>
              <a:rPr sz="2086" spc="27" dirty="0">
                <a:latin typeface="Microsoft Sans Serif"/>
                <a:cs typeface="Microsoft Sans Serif"/>
              </a:rPr>
              <a:t> </a:t>
            </a:r>
            <a:r>
              <a:rPr sz="2086" spc="-5" dirty="0">
                <a:latin typeface="Microsoft Sans Serif"/>
                <a:cs typeface="Microsoft Sans Serif"/>
              </a:rPr>
              <a:t>tocolytics</a:t>
            </a:r>
            <a:r>
              <a:rPr sz="2086" spc="27" dirty="0">
                <a:latin typeface="Microsoft Sans Serif"/>
                <a:cs typeface="Microsoft Sans Serif"/>
              </a:rPr>
              <a:t> </a:t>
            </a:r>
            <a:r>
              <a:rPr sz="2086" dirty="0">
                <a:latin typeface="Microsoft Sans Serif"/>
                <a:cs typeface="Microsoft Sans Serif"/>
              </a:rPr>
              <a:t>for</a:t>
            </a:r>
            <a:r>
              <a:rPr sz="2086" spc="27" dirty="0">
                <a:latin typeface="Microsoft Sans Serif"/>
                <a:cs typeface="Microsoft Sans Serif"/>
              </a:rPr>
              <a:t> </a:t>
            </a:r>
            <a:r>
              <a:rPr sz="2086" dirty="0">
                <a:latin typeface="Microsoft Sans Serif"/>
                <a:cs typeface="Microsoft Sans Serif"/>
              </a:rPr>
              <a:t>treatment</a:t>
            </a:r>
            <a:r>
              <a:rPr sz="2086" spc="27" dirty="0">
                <a:latin typeface="Microsoft Sans Serif"/>
                <a:cs typeface="Microsoft Sans Serif"/>
              </a:rPr>
              <a:t> </a:t>
            </a:r>
            <a:r>
              <a:rPr sz="2086" dirty="0">
                <a:latin typeface="Microsoft Sans Serif"/>
                <a:cs typeface="Microsoft Sans Serif"/>
              </a:rPr>
              <a:t>of</a:t>
            </a:r>
            <a:r>
              <a:rPr sz="2086" spc="27" dirty="0">
                <a:latin typeface="Microsoft Sans Serif"/>
                <a:cs typeface="Microsoft Sans Serif"/>
              </a:rPr>
              <a:t> </a:t>
            </a:r>
            <a:r>
              <a:rPr sz="2086" dirty="0">
                <a:latin typeface="Microsoft Sans Serif"/>
                <a:cs typeface="Microsoft Sans Serif"/>
              </a:rPr>
              <a:t>preterm </a:t>
            </a:r>
            <a:r>
              <a:rPr sz="2086" spc="-544" dirty="0">
                <a:latin typeface="Microsoft Sans Serif"/>
                <a:cs typeface="Microsoft Sans Serif"/>
              </a:rPr>
              <a:t> </a:t>
            </a:r>
            <a:r>
              <a:rPr sz="2086" spc="-5" dirty="0">
                <a:latin typeface="Microsoft Sans Serif"/>
                <a:cs typeface="Microsoft Sans Serif"/>
              </a:rPr>
              <a:t>labor</a:t>
            </a:r>
            <a:endParaRPr sz="2086">
              <a:latin typeface="Microsoft Sans Serif"/>
              <a:cs typeface="Microsoft Sans Serif"/>
            </a:endParaRPr>
          </a:p>
          <a:p>
            <a:pPr marL="182534" indent="-171018">
              <a:spcBef>
                <a:spcPts val="453"/>
              </a:spcBef>
              <a:buChar char="•"/>
              <a:tabLst>
                <a:tab pos="182534" algn="l"/>
              </a:tabLst>
            </a:pPr>
            <a:r>
              <a:rPr sz="2086" spc="-5" dirty="0">
                <a:latin typeface="Microsoft Sans Serif"/>
                <a:cs typeface="Microsoft Sans Serif"/>
              </a:rPr>
              <a:t>labial</a:t>
            </a:r>
            <a:r>
              <a:rPr sz="2086" spc="18" dirty="0">
                <a:latin typeface="Microsoft Sans Serif"/>
                <a:cs typeface="Microsoft Sans Serif"/>
              </a:rPr>
              <a:t> </a:t>
            </a:r>
            <a:r>
              <a:rPr sz="2086" spc="-5" dirty="0">
                <a:latin typeface="Microsoft Sans Serif"/>
                <a:cs typeface="Microsoft Sans Serif"/>
              </a:rPr>
              <a:t>agglutination</a:t>
            </a:r>
            <a:r>
              <a:rPr sz="2086" spc="23" dirty="0">
                <a:latin typeface="Microsoft Sans Serif"/>
                <a:cs typeface="Microsoft Sans Serif"/>
              </a:rPr>
              <a:t> </a:t>
            </a:r>
            <a:r>
              <a:rPr sz="2086" spc="5" dirty="0">
                <a:latin typeface="Microsoft Sans Serif"/>
                <a:cs typeface="Microsoft Sans Serif"/>
              </a:rPr>
              <a:t>may</a:t>
            </a:r>
            <a:r>
              <a:rPr sz="2086" spc="23" dirty="0">
                <a:latin typeface="Microsoft Sans Serif"/>
                <a:cs typeface="Microsoft Sans Serif"/>
              </a:rPr>
              <a:t> </a:t>
            </a:r>
            <a:r>
              <a:rPr sz="2086" dirty="0">
                <a:latin typeface="Microsoft Sans Serif"/>
                <a:cs typeface="Microsoft Sans Serif"/>
              </a:rPr>
              <a:t>occur</a:t>
            </a:r>
            <a:r>
              <a:rPr sz="2086" spc="23" dirty="0">
                <a:latin typeface="Microsoft Sans Serif"/>
                <a:cs typeface="Microsoft Sans Serif"/>
              </a:rPr>
              <a:t> </a:t>
            </a:r>
            <a:r>
              <a:rPr sz="2086" dirty="0">
                <a:latin typeface="Microsoft Sans Serif"/>
                <a:cs typeface="Microsoft Sans Serif"/>
              </a:rPr>
              <a:t>but</a:t>
            </a:r>
            <a:r>
              <a:rPr sz="2086" spc="23" dirty="0">
                <a:latin typeface="Microsoft Sans Serif"/>
                <a:cs typeface="Microsoft Sans Serif"/>
              </a:rPr>
              <a:t> </a:t>
            </a:r>
            <a:r>
              <a:rPr sz="2086" spc="-5" dirty="0">
                <a:latin typeface="Microsoft Sans Serif"/>
                <a:cs typeface="Microsoft Sans Serif"/>
              </a:rPr>
              <a:t>is</a:t>
            </a:r>
            <a:r>
              <a:rPr sz="2086" spc="23" dirty="0">
                <a:latin typeface="Microsoft Sans Serif"/>
                <a:cs typeface="Microsoft Sans Serif"/>
              </a:rPr>
              <a:t> </a:t>
            </a:r>
            <a:r>
              <a:rPr sz="2086" dirty="0">
                <a:latin typeface="Microsoft Sans Serif"/>
                <a:cs typeface="Microsoft Sans Serif"/>
              </a:rPr>
              <a:t>rare.</a:t>
            </a:r>
            <a:endParaRPr sz="2086">
              <a:latin typeface="Microsoft Sans Serif"/>
              <a:cs typeface="Microsoft Sans Serif"/>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30993"/>
            <a:ext cx="7019229" cy="1021952"/>
          </a:xfrm>
          <a:prstGeom prst="rect">
            <a:avLst/>
          </a:prstGeom>
        </p:spPr>
        <p:txBody>
          <a:bodyPr vert="horz" wrap="square" lIns="0" tIns="68522" rIns="0" bIns="0" rtlCol="0" anchor="ctr">
            <a:spAutoFit/>
          </a:bodyPr>
          <a:lstStyle/>
          <a:p>
            <a:pPr marL="11516" marR="4607">
              <a:lnSpc>
                <a:spcPts val="3555"/>
              </a:lnSpc>
              <a:spcBef>
                <a:spcPts val="540"/>
              </a:spcBef>
            </a:pPr>
            <a:r>
              <a:rPr spc="14" dirty="0"/>
              <a:t>Bothersome</a:t>
            </a:r>
            <a:r>
              <a:rPr spc="36" dirty="0"/>
              <a:t> </a:t>
            </a:r>
            <a:r>
              <a:rPr spc="5" dirty="0"/>
              <a:t>peripheral</a:t>
            </a:r>
            <a:r>
              <a:rPr spc="41" dirty="0"/>
              <a:t> </a:t>
            </a:r>
            <a:r>
              <a:rPr spc="9" dirty="0"/>
              <a:t>or</a:t>
            </a:r>
            <a:r>
              <a:rPr spc="36" dirty="0"/>
              <a:t> </a:t>
            </a:r>
            <a:r>
              <a:rPr spc="5" dirty="0"/>
              <a:t>generalized </a:t>
            </a:r>
            <a:r>
              <a:rPr spc="-852" dirty="0"/>
              <a:t> </a:t>
            </a:r>
            <a:r>
              <a:rPr spc="14" dirty="0"/>
              <a:t>edema</a:t>
            </a:r>
          </a:p>
        </p:txBody>
      </p:sp>
      <p:sp>
        <p:nvSpPr>
          <p:cNvPr id="3" name="object 3"/>
          <p:cNvSpPr txBox="1"/>
          <p:nvPr/>
        </p:nvSpPr>
        <p:spPr>
          <a:xfrm>
            <a:off x="2474813" y="1437425"/>
            <a:ext cx="7155698" cy="2837257"/>
          </a:xfrm>
          <a:prstGeom prst="rect">
            <a:avLst/>
          </a:prstGeom>
        </p:spPr>
        <p:txBody>
          <a:bodyPr vert="horz" wrap="square" lIns="0" tIns="68522" rIns="0" bIns="0" rtlCol="0">
            <a:spAutoFit/>
          </a:bodyPr>
          <a:lstStyle/>
          <a:p>
            <a:pPr marL="181958" marR="4607" indent="-171018">
              <a:lnSpc>
                <a:spcPts val="1859"/>
              </a:lnSpc>
              <a:spcBef>
                <a:spcPts val="540"/>
              </a:spcBef>
              <a:buChar char="•"/>
              <a:tabLst>
                <a:tab pos="182534" algn="l"/>
              </a:tabLst>
            </a:pPr>
            <a:r>
              <a:rPr sz="1904" spc="14" dirty="0">
                <a:latin typeface="Microsoft Sans Serif"/>
                <a:cs typeface="Microsoft Sans Serif"/>
              </a:rPr>
              <a:t>Lower</a:t>
            </a:r>
            <a:r>
              <a:rPr sz="1904" spc="23" dirty="0">
                <a:latin typeface="Microsoft Sans Serif"/>
                <a:cs typeface="Microsoft Sans Serif"/>
              </a:rPr>
              <a:t> </a:t>
            </a:r>
            <a:r>
              <a:rPr sz="1904" spc="9" dirty="0">
                <a:latin typeface="Microsoft Sans Serif"/>
                <a:cs typeface="Microsoft Sans Serif"/>
              </a:rPr>
              <a:t>extremity</a:t>
            </a:r>
            <a:r>
              <a:rPr sz="1904" spc="27" dirty="0">
                <a:latin typeface="Microsoft Sans Serif"/>
                <a:cs typeface="Microsoft Sans Serif"/>
              </a:rPr>
              <a:t> </a:t>
            </a:r>
            <a:r>
              <a:rPr sz="1904" spc="18" dirty="0">
                <a:latin typeface="Microsoft Sans Serif"/>
                <a:cs typeface="Microsoft Sans Serif"/>
              </a:rPr>
              <a:t>edema</a:t>
            </a:r>
            <a:r>
              <a:rPr sz="1904" spc="27" dirty="0">
                <a:latin typeface="Microsoft Sans Serif"/>
                <a:cs typeface="Microsoft Sans Serif"/>
              </a:rPr>
              <a:t> </a:t>
            </a:r>
            <a:r>
              <a:rPr sz="1904" spc="5" dirty="0">
                <a:latin typeface="Microsoft Sans Serif"/>
                <a:cs typeface="Microsoft Sans Serif"/>
              </a:rPr>
              <a:t>is</a:t>
            </a:r>
            <a:r>
              <a:rPr sz="1904" spc="27" dirty="0">
                <a:latin typeface="Microsoft Sans Serif"/>
                <a:cs typeface="Microsoft Sans Serif"/>
              </a:rPr>
              <a:t> </a:t>
            </a:r>
            <a:r>
              <a:rPr sz="1904" spc="18" dirty="0">
                <a:latin typeface="Microsoft Sans Serif"/>
                <a:cs typeface="Microsoft Sans Serif"/>
              </a:rPr>
              <a:t>common</a:t>
            </a:r>
            <a:r>
              <a:rPr sz="1904" spc="27" dirty="0">
                <a:latin typeface="Microsoft Sans Serif"/>
                <a:cs typeface="Microsoft Sans Serif"/>
              </a:rPr>
              <a:t> </a:t>
            </a:r>
            <a:r>
              <a:rPr sz="1904" spc="9" dirty="0">
                <a:latin typeface="Microsoft Sans Serif"/>
                <a:cs typeface="Microsoft Sans Serif"/>
              </a:rPr>
              <a:t>during</a:t>
            </a:r>
            <a:r>
              <a:rPr sz="1904" spc="27" dirty="0">
                <a:latin typeface="Microsoft Sans Serif"/>
                <a:cs typeface="Microsoft Sans Serif"/>
              </a:rPr>
              <a:t> </a:t>
            </a:r>
            <a:r>
              <a:rPr sz="1904" spc="14" dirty="0">
                <a:latin typeface="Microsoft Sans Serif"/>
                <a:cs typeface="Microsoft Sans Serif"/>
              </a:rPr>
              <a:t>pregnancy</a:t>
            </a:r>
            <a:r>
              <a:rPr sz="1904" spc="27" dirty="0">
                <a:latin typeface="Microsoft Sans Serif"/>
                <a:cs typeface="Microsoft Sans Serif"/>
              </a:rPr>
              <a:t> </a:t>
            </a:r>
            <a:r>
              <a:rPr sz="1904" spc="14" dirty="0">
                <a:latin typeface="Microsoft Sans Serif"/>
                <a:cs typeface="Microsoft Sans Serif"/>
              </a:rPr>
              <a:t>and</a:t>
            </a:r>
            <a:r>
              <a:rPr sz="1904" spc="27" dirty="0">
                <a:latin typeface="Microsoft Sans Serif"/>
                <a:cs typeface="Microsoft Sans Serif"/>
              </a:rPr>
              <a:t> </a:t>
            </a:r>
            <a:r>
              <a:rPr sz="1904" spc="18" dirty="0">
                <a:latin typeface="Microsoft Sans Serif"/>
                <a:cs typeface="Microsoft Sans Serif"/>
              </a:rPr>
              <a:t>may </a:t>
            </a:r>
            <a:r>
              <a:rPr sz="1904" spc="23" dirty="0">
                <a:latin typeface="Microsoft Sans Serif"/>
                <a:cs typeface="Microsoft Sans Serif"/>
              </a:rPr>
              <a:t> </a:t>
            </a:r>
            <a:r>
              <a:rPr sz="1904" spc="14" dirty="0">
                <a:latin typeface="Microsoft Sans Serif"/>
                <a:cs typeface="Microsoft Sans Serif"/>
              </a:rPr>
              <a:t>worsen</a:t>
            </a:r>
            <a:r>
              <a:rPr sz="1904" spc="27" dirty="0">
                <a:latin typeface="Microsoft Sans Serif"/>
                <a:cs typeface="Microsoft Sans Serif"/>
              </a:rPr>
              <a:t> </a:t>
            </a:r>
            <a:r>
              <a:rPr sz="1904" spc="14" dirty="0">
                <a:latin typeface="Microsoft Sans Serif"/>
                <a:cs typeface="Microsoft Sans Serif"/>
              </a:rPr>
              <a:t>or</a:t>
            </a:r>
            <a:r>
              <a:rPr sz="1904" spc="27" dirty="0">
                <a:latin typeface="Microsoft Sans Serif"/>
                <a:cs typeface="Microsoft Sans Serif"/>
              </a:rPr>
              <a:t> </a:t>
            </a:r>
            <a:r>
              <a:rPr sz="1904" spc="14" dirty="0">
                <a:latin typeface="Microsoft Sans Serif"/>
                <a:cs typeface="Microsoft Sans Serif"/>
              </a:rPr>
              <a:t>become</a:t>
            </a:r>
            <a:r>
              <a:rPr sz="1904" spc="27" dirty="0">
                <a:latin typeface="Microsoft Sans Serif"/>
                <a:cs typeface="Microsoft Sans Serif"/>
              </a:rPr>
              <a:t> </a:t>
            </a:r>
            <a:r>
              <a:rPr sz="1904" spc="9" dirty="0">
                <a:latin typeface="Microsoft Sans Serif"/>
                <a:cs typeface="Microsoft Sans Serif"/>
              </a:rPr>
              <a:t>generalized</a:t>
            </a:r>
            <a:r>
              <a:rPr sz="1904" spc="27" dirty="0">
                <a:latin typeface="Microsoft Sans Serif"/>
                <a:cs typeface="Microsoft Sans Serif"/>
              </a:rPr>
              <a:t> </a:t>
            </a:r>
            <a:r>
              <a:rPr sz="1904" spc="14" dirty="0">
                <a:latin typeface="Microsoft Sans Serif"/>
                <a:cs typeface="Microsoft Sans Serif"/>
              </a:rPr>
              <a:t>postpartum</a:t>
            </a:r>
            <a:r>
              <a:rPr sz="1904" spc="27" dirty="0">
                <a:latin typeface="Microsoft Sans Serif"/>
                <a:cs typeface="Microsoft Sans Serif"/>
              </a:rPr>
              <a:t> </a:t>
            </a:r>
            <a:r>
              <a:rPr sz="1904" spc="14" dirty="0">
                <a:latin typeface="Microsoft Sans Serif"/>
                <a:cs typeface="Microsoft Sans Serif"/>
              </a:rPr>
              <a:t>as</a:t>
            </a:r>
            <a:r>
              <a:rPr sz="1904" spc="27" dirty="0">
                <a:latin typeface="Microsoft Sans Serif"/>
                <a:cs typeface="Microsoft Sans Serif"/>
              </a:rPr>
              <a:t> </a:t>
            </a:r>
            <a:r>
              <a:rPr sz="1904" spc="18" dirty="0">
                <a:latin typeface="Microsoft Sans Serif"/>
                <a:cs typeface="Microsoft Sans Serif"/>
              </a:rPr>
              <a:t>a</a:t>
            </a:r>
            <a:r>
              <a:rPr sz="1904" spc="27" dirty="0">
                <a:latin typeface="Microsoft Sans Serif"/>
                <a:cs typeface="Microsoft Sans Serif"/>
              </a:rPr>
              <a:t> </a:t>
            </a:r>
            <a:r>
              <a:rPr sz="1904" spc="9" dirty="0">
                <a:latin typeface="Microsoft Sans Serif"/>
                <a:cs typeface="Microsoft Sans Serif"/>
              </a:rPr>
              <a:t>result</a:t>
            </a:r>
            <a:r>
              <a:rPr sz="1904" spc="27" dirty="0">
                <a:latin typeface="Microsoft Sans Serif"/>
                <a:cs typeface="Microsoft Sans Serif"/>
              </a:rPr>
              <a:t> </a:t>
            </a:r>
            <a:r>
              <a:rPr sz="1904" spc="9" dirty="0">
                <a:latin typeface="Microsoft Sans Serif"/>
                <a:cs typeface="Microsoft Sans Serif"/>
              </a:rPr>
              <a:t>of </a:t>
            </a:r>
            <a:r>
              <a:rPr sz="1904" spc="14" dirty="0">
                <a:latin typeface="Microsoft Sans Serif"/>
                <a:cs typeface="Microsoft Sans Serif"/>
              </a:rPr>
              <a:t> </a:t>
            </a:r>
            <a:r>
              <a:rPr sz="1904" spc="9" dirty="0">
                <a:latin typeface="Microsoft Sans Serif"/>
                <a:cs typeface="Microsoft Sans Serif"/>
              </a:rPr>
              <a:t>intrapartum</a:t>
            </a:r>
            <a:r>
              <a:rPr sz="1904" spc="32" dirty="0">
                <a:latin typeface="Microsoft Sans Serif"/>
                <a:cs typeface="Microsoft Sans Serif"/>
              </a:rPr>
              <a:t> </a:t>
            </a:r>
            <a:r>
              <a:rPr sz="1904" spc="5" dirty="0">
                <a:latin typeface="Microsoft Sans Serif"/>
                <a:cs typeface="Microsoft Sans Serif"/>
              </a:rPr>
              <a:t>fluid</a:t>
            </a:r>
            <a:r>
              <a:rPr sz="1904" spc="32" dirty="0">
                <a:latin typeface="Microsoft Sans Serif"/>
                <a:cs typeface="Microsoft Sans Serif"/>
              </a:rPr>
              <a:t> </a:t>
            </a:r>
            <a:r>
              <a:rPr sz="1904" spc="9" dirty="0">
                <a:latin typeface="Microsoft Sans Serif"/>
                <a:cs typeface="Microsoft Sans Serif"/>
              </a:rPr>
              <a:t>administration</a:t>
            </a:r>
            <a:r>
              <a:rPr sz="1904" spc="32" dirty="0">
                <a:latin typeface="Microsoft Sans Serif"/>
                <a:cs typeface="Microsoft Sans Serif"/>
              </a:rPr>
              <a:t> </a:t>
            </a:r>
            <a:r>
              <a:rPr sz="1904" spc="14" dirty="0">
                <a:latin typeface="Microsoft Sans Serif"/>
                <a:cs typeface="Microsoft Sans Serif"/>
              </a:rPr>
              <a:t>and</a:t>
            </a:r>
            <a:r>
              <a:rPr sz="1904" spc="32" dirty="0">
                <a:latin typeface="Microsoft Sans Serif"/>
                <a:cs typeface="Microsoft Sans Serif"/>
              </a:rPr>
              <a:t> </a:t>
            </a:r>
            <a:r>
              <a:rPr sz="1904" spc="9" dirty="0">
                <a:latin typeface="Microsoft Sans Serif"/>
                <a:cs typeface="Microsoft Sans Serif"/>
              </a:rPr>
              <a:t>increased</a:t>
            </a:r>
            <a:r>
              <a:rPr sz="1904" spc="32" dirty="0">
                <a:latin typeface="Microsoft Sans Serif"/>
                <a:cs typeface="Microsoft Sans Serif"/>
              </a:rPr>
              <a:t> </a:t>
            </a:r>
            <a:r>
              <a:rPr sz="1904" spc="14" dirty="0">
                <a:latin typeface="Microsoft Sans Serif"/>
                <a:cs typeface="Microsoft Sans Serif"/>
              </a:rPr>
              <a:t>pressure</a:t>
            </a:r>
            <a:r>
              <a:rPr sz="1904" spc="32" dirty="0">
                <a:latin typeface="Microsoft Sans Serif"/>
                <a:cs typeface="Microsoft Sans Serif"/>
              </a:rPr>
              <a:t> </a:t>
            </a:r>
            <a:r>
              <a:rPr sz="1904" spc="5" dirty="0">
                <a:latin typeface="Microsoft Sans Serif"/>
                <a:cs typeface="Microsoft Sans Serif"/>
              </a:rPr>
              <a:t>in</a:t>
            </a:r>
            <a:r>
              <a:rPr sz="1904" spc="32" dirty="0">
                <a:latin typeface="Microsoft Sans Serif"/>
                <a:cs typeface="Microsoft Sans Serif"/>
              </a:rPr>
              <a:t> </a:t>
            </a:r>
            <a:r>
              <a:rPr sz="1904" spc="5" dirty="0">
                <a:latin typeface="Microsoft Sans Serif"/>
                <a:cs typeface="Microsoft Sans Serif"/>
              </a:rPr>
              <a:t>pelvic </a:t>
            </a:r>
            <a:r>
              <a:rPr sz="1904" spc="-494" dirty="0">
                <a:latin typeface="Microsoft Sans Serif"/>
                <a:cs typeface="Microsoft Sans Serif"/>
              </a:rPr>
              <a:t> </a:t>
            </a:r>
            <a:r>
              <a:rPr sz="1904" spc="5" dirty="0">
                <a:latin typeface="Microsoft Sans Serif"/>
                <a:cs typeface="Microsoft Sans Serif"/>
              </a:rPr>
              <a:t>veins.</a:t>
            </a:r>
            <a:r>
              <a:rPr sz="1904" spc="27" dirty="0">
                <a:latin typeface="Microsoft Sans Serif"/>
                <a:cs typeface="Microsoft Sans Serif"/>
              </a:rPr>
              <a:t> </a:t>
            </a:r>
            <a:r>
              <a:rPr sz="1904" spc="5" dirty="0">
                <a:latin typeface="Microsoft Sans Serif"/>
                <a:cs typeface="Microsoft Sans Serif"/>
              </a:rPr>
              <a:t>Pathologic</a:t>
            </a:r>
            <a:r>
              <a:rPr sz="1904" spc="32" dirty="0">
                <a:latin typeface="Microsoft Sans Serif"/>
                <a:cs typeface="Microsoft Sans Serif"/>
              </a:rPr>
              <a:t> </a:t>
            </a:r>
            <a:r>
              <a:rPr sz="1904" spc="9" dirty="0">
                <a:latin typeface="Microsoft Sans Serif"/>
                <a:cs typeface="Microsoft Sans Serif"/>
              </a:rPr>
              <a:t>causes</a:t>
            </a:r>
            <a:r>
              <a:rPr sz="1904" spc="32" dirty="0">
                <a:latin typeface="Microsoft Sans Serif"/>
                <a:cs typeface="Microsoft Sans Serif"/>
              </a:rPr>
              <a:t> </a:t>
            </a:r>
            <a:r>
              <a:rPr sz="1904" spc="5" dirty="0">
                <a:latin typeface="Microsoft Sans Serif"/>
                <a:cs typeface="Microsoft Sans Serif"/>
              </a:rPr>
              <a:t>include</a:t>
            </a:r>
            <a:r>
              <a:rPr sz="1904" spc="32" dirty="0">
                <a:latin typeface="Microsoft Sans Serif"/>
                <a:cs typeface="Microsoft Sans Serif"/>
              </a:rPr>
              <a:t> </a:t>
            </a:r>
            <a:r>
              <a:rPr sz="1904" spc="9" dirty="0">
                <a:latin typeface="Microsoft Sans Serif"/>
                <a:cs typeface="Microsoft Sans Serif"/>
              </a:rPr>
              <a:t>peripartum</a:t>
            </a:r>
            <a:r>
              <a:rPr sz="1904" spc="32" dirty="0">
                <a:latin typeface="Microsoft Sans Serif"/>
                <a:cs typeface="Microsoft Sans Serif"/>
              </a:rPr>
              <a:t> </a:t>
            </a:r>
            <a:r>
              <a:rPr sz="1904" spc="9" dirty="0">
                <a:latin typeface="Microsoft Sans Serif"/>
                <a:cs typeface="Microsoft Sans Serif"/>
              </a:rPr>
              <a:t>cardiomyopathy, </a:t>
            </a:r>
            <a:r>
              <a:rPr sz="1904" spc="14" dirty="0">
                <a:latin typeface="Microsoft Sans Serif"/>
                <a:cs typeface="Microsoft Sans Serif"/>
              </a:rPr>
              <a:t> </a:t>
            </a:r>
            <a:r>
              <a:rPr sz="1904" spc="9" dirty="0">
                <a:latin typeface="Microsoft Sans Serif"/>
                <a:cs typeface="Microsoft Sans Serif"/>
              </a:rPr>
              <a:t>preeclampsia,</a:t>
            </a:r>
            <a:r>
              <a:rPr sz="1904" spc="27" dirty="0">
                <a:latin typeface="Microsoft Sans Serif"/>
                <a:cs typeface="Microsoft Sans Serif"/>
              </a:rPr>
              <a:t> </a:t>
            </a:r>
            <a:r>
              <a:rPr sz="1904" spc="14" dirty="0">
                <a:latin typeface="Microsoft Sans Serif"/>
                <a:cs typeface="Microsoft Sans Serif"/>
              </a:rPr>
              <a:t>and</a:t>
            </a:r>
            <a:r>
              <a:rPr sz="1904" spc="32" dirty="0">
                <a:latin typeface="Microsoft Sans Serif"/>
                <a:cs typeface="Microsoft Sans Serif"/>
              </a:rPr>
              <a:t> </a:t>
            </a:r>
            <a:r>
              <a:rPr sz="1904" spc="14" dirty="0">
                <a:latin typeface="Microsoft Sans Serif"/>
                <a:cs typeface="Microsoft Sans Serif"/>
              </a:rPr>
              <a:t>venous</a:t>
            </a:r>
            <a:r>
              <a:rPr sz="1904" spc="27" dirty="0">
                <a:latin typeface="Microsoft Sans Serif"/>
                <a:cs typeface="Microsoft Sans Serif"/>
              </a:rPr>
              <a:t> </a:t>
            </a:r>
            <a:r>
              <a:rPr sz="1904" spc="9" dirty="0">
                <a:latin typeface="Microsoft Sans Serif"/>
                <a:cs typeface="Microsoft Sans Serif"/>
              </a:rPr>
              <a:t>thrombosis.</a:t>
            </a:r>
            <a:r>
              <a:rPr sz="1904" spc="32" dirty="0">
                <a:latin typeface="Microsoft Sans Serif"/>
                <a:cs typeface="Microsoft Sans Serif"/>
              </a:rPr>
              <a:t> </a:t>
            </a:r>
            <a:r>
              <a:rPr sz="1904" spc="9" dirty="0">
                <a:latin typeface="Microsoft Sans Serif"/>
                <a:cs typeface="Microsoft Sans Serif"/>
              </a:rPr>
              <a:t>In</a:t>
            </a:r>
            <a:r>
              <a:rPr sz="1904" spc="27" dirty="0">
                <a:latin typeface="Microsoft Sans Serif"/>
                <a:cs typeface="Microsoft Sans Serif"/>
              </a:rPr>
              <a:t> </a:t>
            </a:r>
            <a:r>
              <a:rPr sz="1904" spc="14" dirty="0">
                <a:latin typeface="Microsoft Sans Serif"/>
                <a:cs typeface="Microsoft Sans Serif"/>
              </a:rPr>
              <a:t>the</a:t>
            </a:r>
            <a:r>
              <a:rPr sz="1904" spc="32" dirty="0">
                <a:latin typeface="Microsoft Sans Serif"/>
                <a:cs typeface="Microsoft Sans Serif"/>
              </a:rPr>
              <a:t> </a:t>
            </a:r>
            <a:r>
              <a:rPr sz="1904" spc="14" dirty="0">
                <a:latin typeface="Microsoft Sans Serif"/>
                <a:cs typeface="Microsoft Sans Serif"/>
              </a:rPr>
              <a:t>absence</a:t>
            </a:r>
            <a:r>
              <a:rPr sz="1904" spc="27" dirty="0">
                <a:latin typeface="Microsoft Sans Serif"/>
                <a:cs typeface="Microsoft Sans Serif"/>
              </a:rPr>
              <a:t> </a:t>
            </a:r>
            <a:r>
              <a:rPr sz="1904" spc="9" dirty="0">
                <a:latin typeface="Microsoft Sans Serif"/>
                <a:cs typeface="Microsoft Sans Serif"/>
              </a:rPr>
              <a:t>of</a:t>
            </a:r>
            <a:r>
              <a:rPr sz="1904" spc="32" dirty="0">
                <a:latin typeface="Microsoft Sans Serif"/>
                <a:cs typeface="Microsoft Sans Serif"/>
              </a:rPr>
              <a:t> </a:t>
            </a:r>
            <a:r>
              <a:rPr sz="1904" spc="18" dirty="0">
                <a:latin typeface="Microsoft Sans Serif"/>
                <a:cs typeface="Microsoft Sans Serif"/>
              </a:rPr>
              <a:t>a </a:t>
            </a:r>
            <a:r>
              <a:rPr sz="1904" spc="23" dirty="0">
                <a:latin typeface="Microsoft Sans Serif"/>
                <a:cs typeface="Microsoft Sans Serif"/>
              </a:rPr>
              <a:t> </a:t>
            </a:r>
            <a:r>
              <a:rPr sz="1904" spc="9" dirty="0">
                <a:latin typeface="Microsoft Sans Serif"/>
                <a:cs typeface="Microsoft Sans Serif"/>
              </a:rPr>
              <a:t>pathologic</a:t>
            </a:r>
            <a:r>
              <a:rPr sz="1904" spc="32" dirty="0">
                <a:latin typeface="Microsoft Sans Serif"/>
                <a:cs typeface="Microsoft Sans Serif"/>
              </a:rPr>
              <a:t> </a:t>
            </a:r>
            <a:r>
              <a:rPr sz="1904" spc="9" dirty="0">
                <a:latin typeface="Microsoft Sans Serif"/>
                <a:cs typeface="Microsoft Sans Serif"/>
              </a:rPr>
              <a:t>disorder</a:t>
            </a:r>
            <a:r>
              <a:rPr sz="1904" spc="36" dirty="0">
                <a:latin typeface="Microsoft Sans Serif"/>
                <a:cs typeface="Microsoft Sans Serif"/>
              </a:rPr>
              <a:t> </a:t>
            </a:r>
            <a:r>
              <a:rPr sz="1904" spc="9" dirty="0">
                <a:latin typeface="Microsoft Sans Serif"/>
                <a:cs typeface="Microsoft Sans Serif"/>
              </a:rPr>
              <a:t>requiring</a:t>
            </a:r>
            <a:r>
              <a:rPr sz="1904" spc="36" dirty="0">
                <a:latin typeface="Microsoft Sans Serif"/>
                <a:cs typeface="Microsoft Sans Serif"/>
              </a:rPr>
              <a:t> </a:t>
            </a:r>
            <a:r>
              <a:rPr sz="1904" spc="5" dirty="0">
                <a:latin typeface="Microsoft Sans Serif"/>
                <a:cs typeface="Microsoft Sans Serif"/>
              </a:rPr>
              <a:t>specific</a:t>
            </a:r>
            <a:r>
              <a:rPr sz="1904" spc="36" dirty="0">
                <a:latin typeface="Microsoft Sans Serif"/>
                <a:cs typeface="Microsoft Sans Serif"/>
              </a:rPr>
              <a:t> </a:t>
            </a:r>
            <a:r>
              <a:rPr sz="1904" spc="9" dirty="0">
                <a:latin typeface="Microsoft Sans Serif"/>
                <a:cs typeface="Microsoft Sans Serif"/>
              </a:rPr>
              <a:t>treatment,</a:t>
            </a:r>
            <a:r>
              <a:rPr sz="1904" spc="36" dirty="0">
                <a:latin typeface="Microsoft Sans Serif"/>
                <a:cs typeface="Microsoft Sans Serif"/>
              </a:rPr>
              <a:t> </a:t>
            </a:r>
            <a:r>
              <a:rPr sz="1904" spc="14" dirty="0">
                <a:latin typeface="Microsoft Sans Serif"/>
                <a:cs typeface="Microsoft Sans Serif"/>
              </a:rPr>
              <a:t>management</a:t>
            </a:r>
            <a:r>
              <a:rPr sz="1904" spc="36" dirty="0">
                <a:latin typeface="Microsoft Sans Serif"/>
                <a:cs typeface="Microsoft Sans Serif"/>
              </a:rPr>
              <a:t> </a:t>
            </a:r>
            <a:r>
              <a:rPr sz="1904" spc="5" dirty="0">
                <a:latin typeface="Microsoft Sans Serif"/>
                <a:cs typeface="Microsoft Sans Serif"/>
              </a:rPr>
              <a:t>is </a:t>
            </a:r>
            <a:r>
              <a:rPr sz="1904" spc="-494" dirty="0">
                <a:latin typeface="Microsoft Sans Serif"/>
                <a:cs typeface="Microsoft Sans Serif"/>
              </a:rPr>
              <a:t> </a:t>
            </a:r>
            <a:r>
              <a:rPr sz="1904" spc="5" dirty="0">
                <a:latin typeface="Microsoft Sans Serif"/>
                <a:cs typeface="Microsoft Sans Serif"/>
              </a:rPr>
              <a:t>typically</a:t>
            </a:r>
            <a:r>
              <a:rPr sz="1904" spc="23" dirty="0">
                <a:latin typeface="Microsoft Sans Serif"/>
                <a:cs typeface="Microsoft Sans Serif"/>
              </a:rPr>
              <a:t> </a:t>
            </a:r>
            <a:r>
              <a:rPr sz="1904" spc="14" dirty="0">
                <a:latin typeface="Microsoft Sans Serif"/>
                <a:cs typeface="Microsoft Sans Serif"/>
              </a:rPr>
              <a:t>expectant</a:t>
            </a:r>
            <a:r>
              <a:rPr sz="1904" spc="27" dirty="0">
                <a:latin typeface="Microsoft Sans Serif"/>
                <a:cs typeface="Microsoft Sans Serif"/>
              </a:rPr>
              <a:t> </a:t>
            </a:r>
            <a:r>
              <a:rPr sz="1904" spc="14" dirty="0">
                <a:latin typeface="Microsoft Sans Serif"/>
                <a:cs typeface="Microsoft Sans Serif"/>
              </a:rPr>
              <a:t>as</a:t>
            </a:r>
            <a:r>
              <a:rPr sz="1904" spc="27" dirty="0">
                <a:latin typeface="Microsoft Sans Serif"/>
                <a:cs typeface="Microsoft Sans Serif"/>
              </a:rPr>
              <a:t> </a:t>
            </a:r>
            <a:r>
              <a:rPr sz="1904" spc="14" dirty="0">
                <a:latin typeface="Microsoft Sans Serif"/>
                <a:cs typeface="Microsoft Sans Serif"/>
              </a:rPr>
              <a:t>the</a:t>
            </a:r>
            <a:r>
              <a:rPr sz="1904" spc="27" dirty="0">
                <a:latin typeface="Microsoft Sans Serif"/>
                <a:cs typeface="Microsoft Sans Serif"/>
              </a:rPr>
              <a:t> </a:t>
            </a:r>
            <a:r>
              <a:rPr sz="1904" spc="18" dirty="0">
                <a:latin typeface="Microsoft Sans Serif"/>
                <a:cs typeface="Microsoft Sans Serif"/>
              </a:rPr>
              <a:t>edema</a:t>
            </a:r>
            <a:r>
              <a:rPr sz="1904" spc="27" dirty="0">
                <a:latin typeface="Microsoft Sans Serif"/>
                <a:cs typeface="Microsoft Sans Serif"/>
              </a:rPr>
              <a:t> </a:t>
            </a:r>
            <a:r>
              <a:rPr sz="1904" dirty="0">
                <a:latin typeface="Microsoft Sans Serif"/>
                <a:cs typeface="Microsoft Sans Serif"/>
              </a:rPr>
              <a:t>will</a:t>
            </a:r>
            <a:r>
              <a:rPr sz="1904" spc="23" dirty="0">
                <a:latin typeface="Microsoft Sans Serif"/>
                <a:cs typeface="Microsoft Sans Serif"/>
              </a:rPr>
              <a:t> </a:t>
            </a:r>
            <a:r>
              <a:rPr sz="1904" spc="9" dirty="0">
                <a:latin typeface="Microsoft Sans Serif"/>
                <a:cs typeface="Microsoft Sans Serif"/>
              </a:rPr>
              <a:t>resolve</a:t>
            </a:r>
            <a:r>
              <a:rPr sz="1904" spc="27" dirty="0">
                <a:latin typeface="Microsoft Sans Serif"/>
                <a:cs typeface="Microsoft Sans Serif"/>
              </a:rPr>
              <a:t> </a:t>
            </a:r>
            <a:r>
              <a:rPr sz="1904" spc="14" dirty="0">
                <a:latin typeface="Microsoft Sans Serif"/>
                <a:cs typeface="Microsoft Sans Serif"/>
              </a:rPr>
              <a:t>over</a:t>
            </a:r>
            <a:r>
              <a:rPr sz="1904" spc="27" dirty="0">
                <a:latin typeface="Microsoft Sans Serif"/>
                <a:cs typeface="Microsoft Sans Serif"/>
              </a:rPr>
              <a:t> </a:t>
            </a:r>
            <a:r>
              <a:rPr sz="1904" spc="9" dirty="0">
                <a:latin typeface="Microsoft Sans Serif"/>
                <a:cs typeface="Microsoft Sans Serif"/>
              </a:rPr>
              <a:t>time. </a:t>
            </a:r>
            <a:r>
              <a:rPr sz="1904" spc="14" dirty="0">
                <a:latin typeface="Microsoft Sans Serif"/>
                <a:cs typeface="Microsoft Sans Serif"/>
              </a:rPr>
              <a:t> </a:t>
            </a:r>
            <a:r>
              <a:rPr sz="1904" spc="9" dirty="0">
                <a:latin typeface="Microsoft Sans Serif"/>
                <a:cs typeface="Microsoft Sans Serif"/>
              </a:rPr>
              <a:t>Interventions</a:t>
            </a:r>
            <a:r>
              <a:rPr sz="1904" spc="27" dirty="0">
                <a:latin typeface="Microsoft Sans Serif"/>
                <a:cs typeface="Microsoft Sans Serif"/>
              </a:rPr>
              <a:t> </a:t>
            </a:r>
            <a:r>
              <a:rPr sz="1904" spc="9" dirty="0">
                <a:latin typeface="Microsoft Sans Serif"/>
                <a:cs typeface="Microsoft Sans Serif"/>
              </a:rPr>
              <a:t>that</a:t>
            </a:r>
            <a:r>
              <a:rPr sz="1904" spc="27" dirty="0">
                <a:latin typeface="Microsoft Sans Serif"/>
                <a:cs typeface="Microsoft Sans Serif"/>
              </a:rPr>
              <a:t> </a:t>
            </a:r>
            <a:r>
              <a:rPr sz="1904" spc="18" dirty="0">
                <a:latin typeface="Microsoft Sans Serif"/>
                <a:cs typeface="Microsoft Sans Serif"/>
              </a:rPr>
              <a:t>may</a:t>
            </a:r>
            <a:r>
              <a:rPr sz="1904" spc="27" dirty="0">
                <a:latin typeface="Microsoft Sans Serif"/>
                <a:cs typeface="Microsoft Sans Serif"/>
              </a:rPr>
              <a:t> </a:t>
            </a:r>
            <a:r>
              <a:rPr sz="1904" spc="14" dirty="0">
                <a:latin typeface="Microsoft Sans Serif"/>
                <a:cs typeface="Microsoft Sans Serif"/>
              </a:rPr>
              <a:t>hasten</a:t>
            </a:r>
            <a:r>
              <a:rPr sz="1904" spc="27" dirty="0">
                <a:latin typeface="Microsoft Sans Serif"/>
                <a:cs typeface="Microsoft Sans Serif"/>
              </a:rPr>
              <a:t> </a:t>
            </a:r>
            <a:r>
              <a:rPr sz="1904" spc="14" dirty="0">
                <a:latin typeface="Microsoft Sans Serif"/>
                <a:cs typeface="Microsoft Sans Serif"/>
              </a:rPr>
              <a:t>the</a:t>
            </a:r>
            <a:r>
              <a:rPr sz="1904" spc="27" dirty="0">
                <a:latin typeface="Microsoft Sans Serif"/>
                <a:cs typeface="Microsoft Sans Serif"/>
              </a:rPr>
              <a:t> </a:t>
            </a:r>
            <a:r>
              <a:rPr sz="1904" spc="14" dirty="0">
                <a:latin typeface="Microsoft Sans Serif"/>
                <a:cs typeface="Microsoft Sans Serif"/>
              </a:rPr>
              <a:t>process</a:t>
            </a:r>
            <a:r>
              <a:rPr sz="1904" spc="32" dirty="0">
                <a:latin typeface="Microsoft Sans Serif"/>
                <a:cs typeface="Microsoft Sans Serif"/>
              </a:rPr>
              <a:t> </a:t>
            </a:r>
            <a:r>
              <a:rPr sz="1904" spc="9" dirty="0">
                <a:latin typeface="Microsoft Sans Serif"/>
                <a:cs typeface="Microsoft Sans Serif"/>
              </a:rPr>
              <a:t>include</a:t>
            </a:r>
            <a:r>
              <a:rPr sz="1904" spc="27" dirty="0">
                <a:latin typeface="Microsoft Sans Serif"/>
                <a:cs typeface="Microsoft Sans Serif"/>
              </a:rPr>
              <a:t> </a:t>
            </a:r>
            <a:r>
              <a:rPr sz="1904" spc="9" dirty="0">
                <a:latin typeface="Microsoft Sans Serif"/>
                <a:cs typeface="Microsoft Sans Serif"/>
              </a:rPr>
              <a:t>whole</a:t>
            </a:r>
            <a:r>
              <a:rPr sz="1904" spc="27" dirty="0">
                <a:latin typeface="Microsoft Sans Serif"/>
                <a:cs typeface="Microsoft Sans Serif"/>
              </a:rPr>
              <a:t> </a:t>
            </a:r>
            <a:r>
              <a:rPr sz="1904" spc="14" dirty="0">
                <a:latin typeface="Microsoft Sans Serif"/>
                <a:cs typeface="Microsoft Sans Serif"/>
              </a:rPr>
              <a:t>body </a:t>
            </a:r>
            <a:r>
              <a:rPr sz="1904" spc="18" dirty="0">
                <a:latin typeface="Microsoft Sans Serif"/>
                <a:cs typeface="Microsoft Sans Serif"/>
              </a:rPr>
              <a:t> </a:t>
            </a:r>
            <a:r>
              <a:rPr sz="1904" spc="14" dirty="0">
                <a:latin typeface="Microsoft Sans Serif"/>
                <a:cs typeface="Microsoft Sans Serif"/>
              </a:rPr>
              <a:t>water</a:t>
            </a:r>
            <a:r>
              <a:rPr sz="1904" spc="27" dirty="0">
                <a:latin typeface="Microsoft Sans Serif"/>
                <a:cs typeface="Microsoft Sans Serif"/>
              </a:rPr>
              <a:t> </a:t>
            </a:r>
            <a:r>
              <a:rPr sz="1904" spc="9" dirty="0">
                <a:latin typeface="Microsoft Sans Serif"/>
                <a:cs typeface="Microsoft Sans Serif"/>
              </a:rPr>
              <a:t>immersion</a:t>
            </a:r>
            <a:r>
              <a:rPr sz="1904" spc="32" dirty="0">
                <a:latin typeface="Microsoft Sans Serif"/>
                <a:cs typeface="Microsoft Sans Serif"/>
              </a:rPr>
              <a:t> </a:t>
            </a:r>
            <a:r>
              <a:rPr sz="1904" spc="9" dirty="0">
                <a:latin typeface="Microsoft Sans Serif"/>
                <a:cs typeface="Microsoft Sans Serif"/>
              </a:rPr>
              <a:t>(bathing,</a:t>
            </a:r>
            <a:r>
              <a:rPr sz="1904" spc="27" dirty="0">
                <a:latin typeface="Microsoft Sans Serif"/>
                <a:cs typeface="Microsoft Sans Serif"/>
              </a:rPr>
              <a:t> </a:t>
            </a:r>
            <a:r>
              <a:rPr sz="1904" spc="9" dirty="0">
                <a:latin typeface="Microsoft Sans Serif"/>
                <a:cs typeface="Microsoft Sans Serif"/>
              </a:rPr>
              <a:t>swimming),</a:t>
            </a:r>
            <a:r>
              <a:rPr sz="1904" spc="32" dirty="0">
                <a:latin typeface="Microsoft Sans Serif"/>
                <a:cs typeface="Microsoft Sans Serif"/>
              </a:rPr>
              <a:t> </a:t>
            </a:r>
            <a:r>
              <a:rPr sz="1904" spc="14" dirty="0">
                <a:latin typeface="Microsoft Sans Serif"/>
                <a:cs typeface="Microsoft Sans Serif"/>
              </a:rPr>
              <a:t>compression</a:t>
            </a:r>
            <a:r>
              <a:rPr sz="1904" spc="27" dirty="0">
                <a:latin typeface="Microsoft Sans Serif"/>
                <a:cs typeface="Microsoft Sans Serif"/>
              </a:rPr>
              <a:t> </a:t>
            </a:r>
            <a:r>
              <a:rPr sz="1904" spc="9" dirty="0">
                <a:latin typeface="Microsoft Sans Serif"/>
                <a:cs typeface="Microsoft Sans Serif"/>
              </a:rPr>
              <a:t>stockings </a:t>
            </a:r>
            <a:r>
              <a:rPr sz="1904" spc="14" dirty="0">
                <a:latin typeface="Microsoft Sans Serif"/>
                <a:cs typeface="Microsoft Sans Serif"/>
              </a:rPr>
              <a:t> and</a:t>
            </a:r>
            <a:r>
              <a:rPr sz="1904" spc="23" dirty="0">
                <a:latin typeface="Microsoft Sans Serif"/>
                <a:cs typeface="Microsoft Sans Serif"/>
              </a:rPr>
              <a:t> </a:t>
            </a:r>
            <a:r>
              <a:rPr sz="1904" spc="9" dirty="0">
                <a:latin typeface="Microsoft Sans Serif"/>
                <a:cs typeface="Microsoft Sans Serif"/>
              </a:rPr>
              <a:t>leg</a:t>
            </a:r>
            <a:r>
              <a:rPr sz="1904" spc="27" dirty="0">
                <a:latin typeface="Microsoft Sans Serif"/>
                <a:cs typeface="Microsoft Sans Serif"/>
              </a:rPr>
              <a:t> </a:t>
            </a:r>
            <a:r>
              <a:rPr sz="1904" spc="9" dirty="0">
                <a:latin typeface="Microsoft Sans Serif"/>
                <a:cs typeface="Microsoft Sans Serif"/>
              </a:rPr>
              <a:t>elevation.</a:t>
            </a:r>
            <a:endParaRPr sz="1904">
              <a:latin typeface="Microsoft Sans Serif"/>
              <a:cs typeface="Microsoft Sans Serif"/>
            </a:endParaRPr>
          </a:p>
          <a:p>
            <a:pPr marL="182534" indent="-171018">
              <a:spcBef>
                <a:spcPts val="349"/>
              </a:spcBef>
              <a:buChar char="•"/>
              <a:tabLst>
                <a:tab pos="182534" algn="l"/>
              </a:tabLst>
            </a:pPr>
            <a:r>
              <a:rPr sz="1904" spc="9" dirty="0">
                <a:latin typeface="Microsoft Sans Serif"/>
                <a:cs typeface="Microsoft Sans Serif"/>
              </a:rPr>
              <a:t>Diuretics</a:t>
            </a:r>
            <a:r>
              <a:rPr sz="1904" spc="14" dirty="0">
                <a:latin typeface="Microsoft Sans Serif"/>
                <a:cs typeface="Microsoft Sans Serif"/>
              </a:rPr>
              <a:t> are</a:t>
            </a:r>
            <a:r>
              <a:rPr sz="1904" spc="18" dirty="0">
                <a:latin typeface="Microsoft Sans Serif"/>
                <a:cs typeface="Microsoft Sans Serif"/>
              </a:rPr>
              <a:t> </a:t>
            </a:r>
            <a:r>
              <a:rPr sz="1904" spc="14" dirty="0">
                <a:latin typeface="Microsoft Sans Serif"/>
                <a:cs typeface="Microsoft Sans Serif"/>
              </a:rPr>
              <a:t>not</a:t>
            </a:r>
            <a:r>
              <a:rPr sz="1904" spc="18" dirty="0">
                <a:latin typeface="Microsoft Sans Serif"/>
                <a:cs typeface="Microsoft Sans Serif"/>
              </a:rPr>
              <a:t> </a:t>
            </a:r>
            <a:r>
              <a:rPr sz="1904" spc="14" dirty="0">
                <a:latin typeface="Microsoft Sans Serif"/>
                <a:cs typeface="Microsoft Sans Serif"/>
              </a:rPr>
              <a:t>recommeneded</a:t>
            </a:r>
            <a:endParaRPr sz="1904">
              <a:latin typeface="Microsoft Sans Serif"/>
              <a:cs typeface="Microsoft Sans Serif"/>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55535" y="309703"/>
            <a:ext cx="3264892" cy="416936"/>
          </a:xfrm>
          <a:prstGeom prst="rect">
            <a:avLst/>
          </a:prstGeom>
        </p:spPr>
        <p:txBody>
          <a:bodyPr vert="horz" wrap="square" lIns="0" tIns="12092" rIns="0" bIns="0" rtlCol="0" anchor="ctr">
            <a:spAutoFit/>
          </a:bodyPr>
          <a:lstStyle/>
          <a:p>
            <a:pPr marL="11516">
              <a:lnSpc>
                <a:spcPct val="100000"/>
              </a:lnSpc>
              <a:spcBef>
                <a:spcPts val="95"/>
              </a:spcBef>
            </a:pPr>
            <a:r>
              <a:rPr sz="2630" u="heavy" spc="95" dirty="0">
                <a:solidFill>
                  <a:srgbClr val="FF0000"/>
                </a:solidFill>
                <a:uFill>
                  <a:solidFill>
                    <a:srgbClr val="FF0000"/>
                  </a:solidFill>
                </a:uFill>
              </a:rPr>
              <a:t>Breast</a:t>
            </a:r>
            <a:r>
              <a:rPr sz="2630" u="heavy" spc="-103" dirty="0">
                <a:solidFill>
                  <a:srgbClr val="FF0000"/>
                </a:solidFill>
                <a:uFill>
                  <a:solidFill>
                    <a:srgbClr val="FF0000"/>
                  </a:solidFill>
                </a:uFill>
              </a:rPr>
              <a:t> </a:t>
            </a:r>
            <a:r>
              <a:rPr sz="2630" u="heavy" spc="103" dirty="0">
                <a:solidFill>
                  <a:srgbClr val="FF0000"/>
                </a:solidFill>
                <a:uFill>
                  <a:solidFill>
                    <a:srgbClr val="FF0000"/>
                  </a:solidFill>
                </a:uFill>
              </a:rPr>
              <a:t>engorgement</a:t>
            </a:r>
            <a:endParaRPr sz="2630"/>
          </a:p>
        </p:txBody>
      </p:sp>
      <p:sp>
        <p:nvSpPr>
          <p:cNvPr id="3" name="object 3"/>
          <p:cNvSpPr txBox="1"/>
          <p:nvPr/>
        </p:nvSpPr>
        <p:spPr>
          <a:xfrm>
            <a:off x="1592407" y="980568"/>
            <a:ext cx="8613095" cy="3228305"/>
          </a:xfrm>
          <a:prstGeom prst="rect">
            <a:avLst/>
          </a:prstGeom>
        </p:spPr>
        <p:txBody>
          <a:bodyPr vert="horz" wrap="square" lIns="0" tIns="14971" rIns="0" bIns="0" rtlCol="0">
            <a:spAutoFit/>
          </a:bodyPr>
          <a:lstStyle/>
          <a:p>
            <a:pPr marL="372554" lvl="1" indent="-361614">
              <a:spcBef>
                <a:spcPts val="118"/>
              </a:spcBef>
              <a:buAutoNum type="arabicPlain" startAt="3"/>
              <a:tabLst>
                <a:tab pos="373130" algn="l"/>
              </a:tabLst>
            </a:pPr>
            <a:r>
              <a:rPr sz="1768" spc="9" dirty="0">
                <a:latin typeface="Times New Roman"/>
                <a:cs typeface="Times New Roman"/>
              </a:rPr>
              <a:t>postpartum day</a:t>
            </a:r>
            <a:r>
              <a:rPr sz="1768" spc="14" dirty="0">
                <a:latin typeface="Times New Roman"/>
                <a:cs typeface="Times New Roman"/>
              </a:rPr>
              <a:t> </a:t>
            </a:r>
            <a:r>
              <a:rPr sz="1768" spc="5" dirty="0">
                <a:latin typeface="Times New Roman"/>
                <a:cs typeface="Times New Roman"/>
              </a:rPr>
              <a:t>if</a:t>
            </a:r>
            <a:r>
              <a:rPr sz="1768" spc="9" dirty="0">
                <a:latin typeface="Times New Roman"/>
                <a:cs typeface="Times New Roman"/>
              </a:rPr>
              <a:t> </a:t>
            </a:r>
            <a:r>
              <a:rPr sz="1768" spc="5" dirty="0">
                <a:latin typeface="Times New Roman"/>
                <a:cs typeface="Times New Roman"/>
              </a:rPr>
              <a:t>breastfeeding</a:t>
            </a:r>
            <a:r>
              <a:rPr sz="1768" spc="14" dirty="0">
                <a:latin typeface="Times New Roman"/>
                <a:cs typeface="Times New Roman"/>
              </a:rPr>
              <a:t> </a:t>
            </a:r>
            <a:r>
              <a:rPr sz="1768" spc="9" dirty="0">
                <a:latin typeface="Times New Roman"/>
                <a:cs typeface="Times New Roman"/>
              </a:rPr>
              <a:t>has not</a:t>
            </a:r>
            <a:r>
              <a:rPr sz="1768" spc="14" dirty="0">
                <a:latin typeface="Times New Roman"/>
                <a:cs typeface="Times New Roman"/>
              </a:rPr>
              <a:t> </a:t>
            </a:r>
            <a:r>
              <a:rPr sz="1768" spc="9" dirty="0">
                <a:latin typeface="Times New Roman"/>
                <a:cs typeface="Times New Roman"/>
              </a:rPr>
              <a:t>been</a:t>
            </a:r>
            <a:r>
              <a:rPr sz="1768" spc="14" dirty="0">
                <a:latin typeface="Times New Roman"/>
                <a:cs typeface="Times New Roman"/>
              </a:rPr>
              <a:t> </a:t>
            </a:r>
            <a:r>
              <a:rPr sz="1768" spc="5" dirty="0">
                <a:latin typeface="Times New Roman"/>
                <a:cs typeface="Times New Roman"/>
              </a:rPr>
              <a:t>effectively</a:t>
            </a:r>
            <a:r>
              <a:rPr sz="1768" spc="9" dirty="0">
                <a:latin typeface="Times New Roman"/>
                <a:cs typeface="Times New Roman"/>
              </a:rPr>
              <a:t> </a:t>
            </a:r>
            <a:r>
              <a:rPr sz="1768" spc="5" dirty="0">
                <a:latin typeface="Times New Roman"/>
                <a:cs typeface="Times New Roman"/>
              </a:rPr>
              <a:t>established</a:t>
            </a:r>
            <a:endParaRPr sz="1768">
              <a:latin typeface="Times New Roman"/>
              <a:cs typeface="Times New Roman"/>
            </a:endParaRPr>
          </a:p>
          <a:p>
            <a:pPr marL="11516" marR="724379">
              <a:lnSpc>
                <a:spcPct val="101499"/>
              </a:lnSpc>
              <a:spcBef>
                <a:spcPts val="1474"/>
              </a:spcBef>
            </a:pPr>
            <a:r>
              <a:rPr sz="1768" spc="5" dirty="0">
                <a:latin typeface="Times New Roman"/>
                <a:cs typeface="Times New Roman"/>
              </a:rPr>
              <a:t>Breast</a:t>
            </a:r>
            <a:r>
              <a:rPr sz="1768" spc="9" dirty="0">
                <a:latin typeface="Times New Roman"/>
                <a:cs typeface="Times New Roman"/>
              </a:rPr>
              <a:t> engorgement </a:t>
            </a:r>
            <a:r>
              <a:rPr sz="1768" spc="14" dirty="0">
                <a:latin typeface="Times New Roman"/>
                <a:cs typeface="Times New Roman"/>
              </a:rPr>
              <a:t>may</a:t>
            </a:r>
            <a:r>
              <a:rPr sz="1768" spc="9" dirty="0">
                <a:latin typeface="Times New Roman"/>
                <a:cs typeface="Times New Roman"/>
              </a:rPr>
              <a:t> give </a:t>
            </a:r>
            <a:r>
              <a:rPr sz="1768" spc="5" dirty="0">
                <a:latin typeface="Times New Roman"/>
                <a:cs typeface="Times New Roman"/>
              </a:rPr>
              <a:t>rise</a:t>
            </a:r>
            <a:r>
              <a:rPr sz="1768" spc="9" dirty="0">
                <a:latin typeface="Times New Roman"/>
                <a:cs typeface="Times New Roman"/>
              </a:rPr>
              <a:t> to </a:t>
            </a:r>
            <a:r>
              <a:rPr sz="1768" spc="5" dirty="0">
                <a:latin typeface="Times New Roman"/>
                <a:cs typeface="Times New Roman"/>
              </a:rPr>
              <a:t>puerperal</a:t>
            </a:r>
            <a:r>
              <a:rPr sz="1768" spc="9" dirty="0">
                <a:latin typeface="Times New Roman"/>
                <a:cs typeface="Times New Roman"/>
              </a:rPr>
              <a:t> fever of up to 39ºC in </a:t>
            </a:r>
            <a:r>
              <a:rPr sz="1768" spc="14" dirty="0">
                <a:latin typeface="Times New Roman"/>
                <a:cs typeface="Times New Roman"/>
              </a:rPr>
              <a:t>13%</a:t>
            </a:r>
            <a:r>
              <a:rPr sz="1768" spc="9" dirty="0">
                <a:latin typeface="Times New Roman"/>
                <a:cs typeface="Times New Roman"/>
              </a:rPr>
              <a:t> of </a:t>
            </a:r>
            <a:r>
              <a:rPr sz="1768" spc="5" dirty="0">
                <a:latin typeface="Times New Roman"/>
                <a:cs typeface="Times New Roman"/>
              </a:rPr>
              <a:t>mothers, </a:t>
            </a:r>
            <a:r>
              <a:rPr sz="1768" spc="-426" dirty="0">
                <a:latin typeface="Times New Roman"/>
                <a:cs typeface="Times New Roman"/>
              </a:rPr>
              <a:t> </a:t>
            </a:r>
            <a:r>
              <a:rPr sz="1768" spc="9" dirty="0">
                <a:latin typeface="Times New Roman"/>
                <a:cs typeface="Times New Roman"/>
              </a:rPr>
              <a:t>however</a:t>
            </a:r>
            <a:r>
              <a:rPr sz="1768" dirty="0">
                <a:latin typeface="Times New Roman"/>
                <a:cs typeface="Times New Roman"/>
              </a:rPr>
              <a:t> </a:t>
            </a:r>
            <a:r>
              <a:rPr sz="1768" spc="9" dirty="0">
                <a:latin typeface="Times New Roman"/>
                <a:cs typeface="Times New Roman"/>
              </a:rPr>
              <a:t>other</a:t>
            </a:r>
            <a:r>
              <a:rPr sz="1768" spc="5" dirty="0">
                <a:latin typeface="Times New Roman"/>
                <a:cs typeface="Times New Roman"/>
              </a:rPr>
              <a:t> infective </a:t>
            </a:r>
            <a:r>
              <a:rPr sz="1768" spc="9" dirty="0">
                <a:latin typeface="Times New Roman"/>
                <a:cs typeface="Times New Roman"/>
              </a:rPr>
              <a:t>causes</a:t>
            </a:r>
            <a:r>
              <a:rPr sz="1768" spc="5" dirty="0">
                <a:latin typeface="Times New Roman"/>
                <a:cs typeface="Times New Roman"/>
              </a:rPr>
              <a:t> </a:t>
            </a:r>
            <a:r>
              <a:rPr sz="1768" spc="9" dirty="0">
                <a:latin typeface="Times New Roman"/>
                <a:cs typeface="Times New Roman"/>
              </a:rPr>
              <a:t>must</a:t>
            </a:r>
            <a:r>
              <a:rPr sz="1768" spc="5" dirty="0">
                <a:latin typeface="Times New Roman"/>
                <a:cs typeface="Times New Roman"/>
              </a:rPr>
              <a:t> </a:t>
            </a:r>
            <a:r>
              <a:rPr sz="1768" spc="9" dirty="0">
                <a:latin typeface="Times New Roman"/>
                <a:cs typeface="Times New Roman"/>
              </a:rPr>
              <a:t>be</a:t>
            </a:r>
            <a:r>
              <a:rPr sz="1768" spc="5" dirty="0">
                <a:latin typeface="Times New Roman"/>
                <a:cs typeface="Times New Roman"/>
              </a:rPr>
              <a:t> </a:t>
            </a:r>
            <a:r>
              <a:rPr sz="1768" spc="9" dirty="0">
                <a:latin typeface="Times New Roman"/>
                <a:cs typeface="Times New Roman"/>
              </a:rPr>
              <a:t>excluded</a:t>
            </a:r>
            <a:endParaRPr sz="1768">
              <a:latin typeface="Times New Roman"/>
              <a:cs typeface="Times New Roman"/>
            </a:endParaRPr>
          </a:p>
          <a:p>
            <a:pPr marL="11516">
              <a:spcBef>
                <a:spcPts val="929"/>
              </a:spcBef>
              <a:tabLst>
                <a:tab pos="2414981" algn="l"/>
              </a:tabLst>
            </a:pPr>
            <a:r>
              <a:rPr sz="1723" spc="73" dirty="0">
                <a:latin typeface="Microsoft Sans Serif"/>
                <a:cs typeface="Microsoft Sans Serif"/>
              </a:rPr>
              <a:t>Primary</a:t>
            </a:r>
            <a:r>
              <a:rPr sz="1723" spc="-5" dirty="0">
                <a:latin typeface="Microsoft Sans Serif"/>
                <a:cs typeface="Microsoft Sans Serif"/>
              </a:rPr>
              <a:t> </a:t>
            </a:r>
            <a:r>
              <a:rPr sz="1768" spc="5" dirty="0">
                <a:latin typeface="Times New Roman"/>
                <a:cs typeface="Times New Roman"/>
              </a:rPr>
              <a:t>engorgement</a:t>
            </a:r>
            <a:r>
              <a:rPr sz="1768" spc="14" dirty="0">
                <a:latin typeface="Times New Roman"/>
                <a:cs typeface="Times New Roman"/>
              </a:rPr>
              <a:t> </a:t>
            </a:r>
            <a:r>
              <a:rPr sz="1768" spc="-281" dirty="0">
                <a:latin typeface="Lucida Sans Unicode"/>
                <a:cs typeface="Lucida Sans Unicode"/>
              </a:rPr>
              <a:t>¾	</a:t>
            </a:r>
            <a:r>
              <a:rPr sz="1768" spc="5" dirty="0">
                <a:latin typeface="Times New Roman"/>
                <a:cs typeface="Times New Roman"/>
              </a:rPr>
              <a:t>interstitial </a:t>
            </a:r>
            <a:r>
              <a:rPr sz="1768" spc="9" dirty="0">
                <a:latin typeface="Times New Roman"/>
                <a:cs typeface="Times New Roman"/>
              </a:rPr>
              <a:t>edema</a:t>
            </a:r>
            <a:r>
              <a:rPr sz="1768" spc="5" dirty="0">
                <a:latin typeface="Times New Roman"/>
                <a:cs typeface="Times New Roman"/>
              </a:rPr>
              <a:t> </a:t>
            </a:r>
            <a:r>
              <a:rPr sz="1768" spc="9" dirty="0">
                <a:latin typeface="Times New Roman"/>
                <a:cs typeface="Times New Roman"/>
              </a:rPr>
              <a:t>and</a:t>
            </a:r>
            <a:r>
              <a:rPr sz="1768" spc="5" dirty="0">
                <a:latin typeface="Times New Roman"/>
                <a:cs typeface="Times New Roman"/>
              </a:rPr>
              <a:t> </a:t>
            </a:r>
            <a:r>
              <a:rPr sz="1768" spc="9" dirty="0">
                <a:latin typeface="Times New Roman"/>
                <a:cs typeface="Times New Roman"/>
              </a:rPr>
              <a:t>onset</a:t>
            </a:r>
            <a:r>
              <a:rPr sz="1768" spc="5" dirty="0">
                <a:latin typeface="Times New Roman"/>
                <a:cs typeface="Times New Roman"/>
              </a:rPr>
              <a:t> </a:t>
            </a:r>
            <a:r>
              <a:rPr sz="1768" spc="9" dirty="0">
                <a:latin typeface="Times New Roman"/>
                <a:cs typeface="Times New Roman"/>
              </a:rPr>
              <a:t>of</a:t>
            </a:r>
            <a:r>
              <a:rPr sz="1768" dirty="0">
                <a:latin typeface="Times New Roman"/>
                <a:cs typeface="Times New Roman"/>
              </a:rPr>
              <a:t> </a:t>
            </a:r>
            <a:r>
              <a:rPr sz="1768" spc="9" dirty="0">
                <a:latin typeface="Times New Roman"/>
                <a:cs typeface="Times New Roman"/>
              </a:rPr>
              <a:t>copious</a:t>
            </a:r>
            <a:r>
              <a:rPr sz="1768" spc="5" dirty="0">
                <a:latin typeface="Times New Roman"/>
                <a:cs typeface="Times New Roman"/>
              </a:rPr>
              <a:t> </a:t>
            </a:r>
            <a:r>
              <a:rPr sz="1768" spc="9" dirty="0">
                <a:latin typeface="Times New Roman"/>
                <a:cs typeface="Times New Roman"/>
              </a:rPr>
              <a:t>milk</a:t>
            </a:r>
            <a:r>
              <a:rPr sz="1768" spc="5" dirty="0">
                <a:latin typeface="Times New Roman"/>
                <a:cs typeface="Times New Roman"/>
              </a:rPr>
              <a:t> </a:t>
            </a:r>
            <a:r>
              <a:rPr sz="1768" spc="9" dirty="0">
                <a:latin typeface="Times New Roman"/>
                <a:cs typeface="Times New Roman"/>
              </a:rPr>
              <a:t>production</a:t>
            </a:r>
            <a:endParaRPr sz="1768">
              <a:latin typeface="Times New Roman"/>
              <a:cs typeface="Times New Roman"/>
            </a:endParaRPr>
          </a:p>
          <a:p>
            <a:pPr marL="11516" marR="4607">
              <a:lnSpc>
                <a:spcPct val="101499"/>
              </a:lnSpc>
              <a:spcBef>
                <a:spcPts val="449"/>
              </a:spcBef>
              <a:tabLst>
                <a:tab pos="2617669" algn="l"/>
              </a:tabLst>
            </a:pPr>
            <a:r>
              <a:rPr sz="1587" spc="50" dirty="0">
                <a:latin typeface="Microsoft Sans Serif"/>
                <a:cs typeface="Microsoft Sans Serif"/>
              </a:rPr>
              <a:t>Secondary</a:t>
            </a:r>
            <a:r>
              <a:rPr sz="1587" spc="32" dirty="0">
                <a:latin typeface="Microsoft Sans Serif"/>
                <a:cs typeface="Microsoft Sans Serif"/>
              </a:rPr>
              <a:t> </a:t>
            </a:r>
            <a:r>
              <a:rPr sz="1768" spc="5" dirty="0">
                <a:latin typeface="Times New Roman"/>
                <a:cs typeface="Times New Roman"/>
              </a:rPr>
              <a:t>engorgement</a:t>
            </a:r>
            <a:r>
              <a:rPr sz="1768" spc="18" dirty="0">
                <a:latin typeface="Times New Roman"/>
                <a:cs typeface="Times New Roman"/>
              </a:rPr>
              <a:t> </a:t>
            </a:r>
            <a:r>
              <a:rPr sz="1768" spc="-281" dirty="0">
                <a:latin typeface="Lucida Sans Unicode"/>
                <a:cs typeface="Lucida Sans Unicode"/>
              </a:rPr>
              <a:t>¾	</a:t>
            </a:r>
            <a:r>
              <a:rPr sz="1768" spc="9" dirty="0">
                <a:latin typeface="Times New Roman"/>
                <a:cs typeface="Times New Roman"/>
              </a:rPr>
              <a:t>mother's milk supply exceeds the amount of milk removed </a:t>
            </a:r>
            <a:r>
              <a:rPr sz="1768" spc="14" dirty="0">
                <a:latin typeface="Times New Roman"/>
                <a:cs typeface="Times New Roman"/>
              </a:rPr>
              <a:t>by </a:t>
            </a:r>
            <a:r>
              <a:rPr sz="1768" spc="9" dirty="0">
                <a:latin typeface="Times New Roman"/>
                <a:cs typeface="Times New Roman"/>
              </a:rPr>
              <a:t>her </a:t>
            </a:r>
            <a:r>
              <a:rPr sz="1768" spc="-426" dirty="0">
                <a:latin typeface="Times New Roman"/>
                <a:cs typeface="Times New Roman"/>
              </a:rPr>
              <a:t> </a:t>
            </a:r>
            <a:r>
              <a:rPr sz="1768" spc="5" dirty="0">
                <a:latin typeface="Times New Roman"/>
                <a:cs typeface="Times New Roman"/>
              </a:rPr>
              <a:t>infant</a:t>
            </a:r>
            <a:endParaRPr sz="1768">
              <a:latin typeface="Times New Roman"/>
              <a:cs typeface="Times New Roman"/>
            </a:endParaRPr>
          </a:p>
          <a:p>
            <a:pPr marL="157774">
              <a:spcBef>
                <a:spcPts val="680"/>
              </a:spcBef>
            </a:pPr>
            <a:r>
              <a:rPr sz="1632" spc="59" dirty="0">
                <a:latin typeface="Microsoft Sans Serif"/>
                <a:cs typeface="Microsoft Sans Serif"/>
              </a:rPr>
              <a:t>Treatment</a:t>
            </a:r>
            <a:r>
              <a:rPr sz="1632" spc="-18" dirty="0">
                <a:latin typeface="Microsoft Sans Serif"/>
                <a:cs typeface="Microsoft Sans Serif"/>
              </a:rPr>
              <a:t> </a:t>
            </a:r>
            <a:r>
              <a:rPr sz="1768" spc="5" dirty="0">
                <a:latin typeface="Times New Roman"/>
                <a:cs typeface="Times New Roman"/>
              </a:rPr>
              <a:t>:</a:t>
            </a:r>
            <a:endParaRPr sz="1768">
              <a:latin typeface="Times New Roman"/>
              <a:cs typeface="Times New Roman"/>
            </a:endParaRPr>
          </a:p>
          <a:p>
            <a:pPr marL="157774" marR="232630" lvl="2">
              <a:lnSpc>
                <a:spcPts val="1941"/>
              </a:lnSpc>
              <a:spcBef>
                <a:spcPts val="481"/>
              </a:spcBef>
              <a:buFont typeface="Microsoft Sans Serif"/>
              <a:buChar char="•"/>
              <a:tabLst>
                <a:tab pos="329368" algn="l"/>
              </a:tabLst>
            </a:pPr>
            <a:r>
              <a:rPr sz="1768" spc="9" dirty="0">
                <a:latin typeface="Times New Roman"/>
                <a:cs typeface="Times New Roman"/>
              </a:rPr>
              <a:t>manual expression, firm support, applying an </a:t>
            </a:r>
            <a:r>
              <a:rPr sz="1768" spc="5" dirty="0">
                <a:latin typeface="Times New Roman"/>
                <a:cs typeface="Times New Roman"/>
              </a:rPr>
              <a:t>ice</a:t>
            </a:r>
            <a:r>
              <a:rPr sz="1768" spc="9" dirty="0">
                <a:latin typeface="Times New Roman"/>
                <a:cs typeface="Times New Roman"/>
              </a:rPr>
              <a:t> bag and an </a:t>
            </a:r>
            <a:r>
              <a:rPr sz="1768" spc="5" dirty="0">
                <a:latin typeface="Times New Roman"/>
                <a:cs typeface="Times New Roman"/>
              </a:rPr>
              <a:t>electric</a:t>
            </a:r>
            <a:r>
              <a:rPr sz="1768" spc="9" dirty="0">
                <a:latin typeface="Times New Roman"/>
                <a:cs typeface="Times New Roman"/>
              </a:rPr>
              <a:t> </a:t>
            </a:r>
            <a:r>
              <a:rPr sz="1768" spc="5" dirty="0">
                <a:latin typeface="Times New Roman"/>
                <a:cs typeface="Times New Roman"/>
              </a:rPr>
              <a:t>breast</a:t>
            </a:r>
            <a:r>
              <a:rPr sz="1768" spc="9" dirty="0">
                <a:latin typeface="Times New Roman"/>
                <a:cs typeface="Times New Roman"/>
              </a:rPr>
              <a:t> pump,</a:t>
            </a:r>
            <a:r>
              <a:rPr sz="1768" spc="14" dirty="0">
                <a:latin typeface="Times New Roman"/>
                <a:cs typeface="Times New Roman"/>
              </a:rPr>
              <a:t> </a:t>
            </a:r>
            <a:r>
              <a:rPr sz="1768" spc="9" dirty="0">
                <a:latin typeface="Times New Roman"/>
                <a:cs typeface="Times New Roman"/>
              </a:rPr>
              <a:t>warm </a:t>
            </a:r>
            <a:r>
              <a:rPr sz="1768" spc="-431" dirty="0">
                <a:latin typeface="Times New Roman"/>
                <a:cs typeface="Times New Roman"/>
              </a:rPr>
              <a:t> </a:t>
            </a:r>
            <a:r>
              <a:rPr sz="1768" spc="9" dirty="0">
                <a:latin typeface="Times New Roman"/>
                <a:cs typeface="Times New Roman"/>
              </a:rPr>
              <a:t>compresses</a:t>
            </a:r>
            <a:r>
              <a:rPr sz="1768" spc="5" dirty="0">
                <a:latin typeface="Times New Roman"/>
                <a:cs typeface="Times New Roman"/>
              </a:rPr>
              <a:t> </a:t>
            </a:r>
            <a:r>
              <a:rPr sz="1768" spc="9" dirty="0">
                <a:latin typeface="Times New Roman"/>
                <a:cs typeface="Times New Roman"/>
              </a:rPr>
              <a:t>before</a:t>
            </a:r>
            <a:r>
              <a:rPr sz="1768" spc="5" dirty="0">
                <a:latin typeface="Times New Roman"/>
                <a:cs typeface="Times New Roman"/>
              </a:rPr>
              <a:t> </a:t>
            </a:r>
            <a:r>
              <a:rPr sz="1768" spc="9" dirty="0">
                <a:latin typeface="Times New Roman"/>
                <a:cs typeface="Times New Roman"/>
              </a:rPr>
              <a:t>feeding</a:t>
            </a:r>
            <a:r>
              <a:rPr sz="1768" spc="5" dirty="0">
                <a:latin typeface="Times New Roman"/>
                <a:cs typeface="Times New Roman"/>
              </a:rPr>
              <a:t> </a:t>
            </a:r>
            <a:r>
              <a:rPr sz="1768" spc="9" dirty="0">
                <a:latin typeface="Times New Roman"/>
                <a:cs typeface="Times New Roman"/>
              </a:rPr>
              <a:t>to</a:t>
            </a:r>
            <a:r>
              <a:rPr sz="1768" spc="5" dirty="0">
                <a:latin typeface="Times New Roman"/>
                <a:cs typeface="Times New Roman"/>
              </a:rPr>
              <a:t> </a:t>
            </a:r>
            <a:r>
              <a:rPr sz="1768" spc="9" dirty="0">
                <a:latin typeface="Times New Roman"/>
                <a:cs typeface="Times New Roman"/>
              </a:rPr>
              <a:t>enhance</a:t>
            </a:r>
            <a:r>
              <a:rPr sz="1768" spc="5" dirty="0">
                <a:latin typeface="Times New Roman"/>
                <a:cs typeface="Times New Roman"/>
              </a:rPr>
              <a:t> </a:t>
            </a:r>
            <a:r>
              <a:rPr sz="1768" spc="9" dirty="0">
                <a:latin typeface="Times New Roman"/>
                <a:cs typeface="Times New Roman"/>
              </a:rPr>
              <a:t>let-down</a:t>
            </a:r>
            <a:r>
              <a:rPr sz="1768" spc="5" dirty="0">
                <a:latin typeface="Times New Roman"/>
                <a:cs typeface="Times New Roman"/>
              </a:rPr>
              <a:t> </a:t>
            </a:r>
            <a:r>
              <a:rPr sz="1768" spc="9" dirty="0">
                <a:latin typeface="Times New Roman"/>
                <a:cs typeface="Times New Roman"/>
              </a:rPr>
              <a:t>and</a:t>
            </a:r>
            <a:r>
              <a:rPr sz="1768" spc="5" dirty="0">
                <a:latin typeface="Times New Roman"/>
                <a:cs typeface="Times New Roman"/>
              </a:rPr>
              <a:t> facilitate </a:t>
            </a:r>
            <a:r>
              <a:rPr sz="1768" spc="9" dirty="0">
                <a:latin typeface="Times New Roman"/>
                <a:cs typeface="Times New Roman"/>
              </a:rPr>
              <a:t>milk</a:t>
            </a:r>
            <a:r>
              <a:rPr sz="1768" spc="5" dirty="0">
                <a:latin typeface="Times New Roman"/>
                <a:cs typeface="Times New Roman"/>
              </a:rPr>
              <a:t> </a:t>
            </a:r>
            <a:r>
              <a:rPr sz="1768" spc="9" dirty="0">
                <a:latin typeface="Times New Roman"/>
                <a:cs typeface="Times New Roman"/>
              </a:rPr>
              <a:t>removal</a:t>
            </a:r>
            <a:endParaRPr sz="1768">
              <a:latin typeface="Times New Roman"/>
              <a:cs typeface="Times New Roman"/>
            </a:endParaRPr>
          </a:p>
          <a:p>
            <a:pPr marL="328792" lvl="2" indent="-171594">
              <a:spcBef>
                <a:spcPts val="230"/>
              </a:spcBef>
              <a:buFont typeface="Microsoft Sans Serif"/>
              <a:buChar char="•"/>
              <a:tabLst>
                <a:tab pos="329368" algn="l"/>
              </a:tabLst>
            </a:pPr>
            <a:r>
              <a:rPr sz="1768" spc="9" dirty="0">
                <a:latin typeface="Times New Roman"/>
                <a:cs typeface="Times New Roman"/>
              </a:rPr>
              <a:t>mild</a:t>
            </a:r>
            <a:r>
              <a:rPr sz="1768" dirty="0">
                <a:latin typeface="Times New Roman"/>
                <a:cs typeface="Times New Roman"/>
              </a:rPr>
              <a:t> </a:t>
            </a:r>
            <a:r>
              <a:rPr sz="1768" spc="5" dirty="0">
                <a:latin typeface="Times New Roman"/>
                <a:cs typeface="Times New Roman"/>
              </a:rPr>
              <a:t>analgesics </a:t>
            </a:r>
            <a:r>
              <a:rPr sz="1768" spc="9" dirty="0">
                <a:latin typeface="Times New Roman"/>
                <a:cs typeface="Times New Roman"/>
              </a:rPr>
              <a:t>such</a:t>
            </a:r>
            <a:r>
              <a:rPr sz="1768" dirty="0">
                <a:latin typeface="Times New Roman"/>
                <a:cs typeface="Times New Roman"/>
              </a:rPr>
              <a:t> </a:t>
            </a:r>
            <a:r>
              <a:rPr sz="1768" spc="9" dirty="0">
                <a:latin typeface="Times New Roman"/>
                <a:cs typeface="Times New Roman"/>
              </a:rPr>
              <a:t>as</a:t>
            </a:r>
            <a:r>
              <a:rPr sz="1768" spc="5" dirty="0">
                <a:latin typeface="Times New Roman"/>
                <a:cs typeface="Times New Roman"/>
              </a:rPr>
              <a:t> </a:t>
            </a:r>
            <a:r>
              <a:rPr sz="1768" spc="9" dirty="0">
                <a:latin typeface="Times New Roman"/>
                <a:cs typeface="Times New Roman"/>
              </a:rPr>
              <a:t>acetaminophen,</a:t>
            </a:r>
            <a:r>
              <a:rPr sz="1768" dirty="0">
                <a:latin typeface="Times New Roman"/>
                <a:cs typeface="Times New Roman"/>
              </a:rPr>
              <a:t> </a:t>
            </a:r>
            <a:r>
              <a:rPr sz="1768" spc="9" dirty="0">
                <a:latin typeface="Times New Roman"/>
                <a:cs typeface="Times New Roman"/>
              </a:rPr>
              <a:t>ibuprofen</a:t>
            </a:r>
            <a:endParaRPr sz="1768">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27912" y="1005"/>
            <a:ext cx="8394284" cy="5130544"/>
          </a:xfrm>
          <a:custGeom>
            <a:avLst/>
            <a:gdLst/>
            <a:ahLst/>
            <a:cxnLst/>
            <a:rect l="l" t="t" r="r" b="b"/>
            <a:pathLst>
              <a:path w="9257030" h="5657850">
                <a:moveTo>
                  <a:pt x="219367" y="5404091"/>
                </a:moveTo>
                <a:lnTo>
                  <a:pt x="208203" y="5366334"/>
                </a:lnTo>
                <a:lnTo>
                  <a:pt x="173139" y="5346674"/>
                </a:lnTo>
                <a:lnTo>
                  <a:pt x="158496" y="5347132"/>
                </a:lnTo>
                <a:lnTo>
                  <a:pt x="122580" y="5371300"/>
                </a:lnTo>
                <a:lnTo>
                  <a:pt x="102539" y="5406999"/>
                </a:lnTo>
                <a:lnTo>
                  <a:pt x="83680" y="5443334"/>
                </a:lnTo>
                <a:lnTo>
                  <a:pt x="66001" y="5480253"/>
                </a:lnTo>
                <a:lnTo>
                  <a:pt x="49504" y="5517718"/>
                </a:lnTo>
                <a:lnTo>
                  <a:pt x="0" y="5657850"/>
                </a:lnTo>
                <a:lnTo>
                  <a:pt x="110794" y="5657850"/>
                </a:lnTo>
                <a:lnTo>
                  <a:pt x="145897" y="5558587"/>
                </a:lnTo>
                <a:lnTo>
                  <a:pt x="161124" y="5524208"/>
                </a:lnTo>
                <a:lnTo>
                  <a:pt x="177393" y="5490286"/>
                </a:lnTo>
                <a:lnTo>
                  <a:pt x="194741" y="5456847"/>
                </a:lnTo>
                <a:lnTo>
                  <a:pt x="213207" y="5423941"/>
                </a:lnTo>
                <a:lnTo>
                  <a:pt x="219367" y="5404091"/>
                </a:lnTo>
                <a:close/>
              </a:path>
              <a:path w="9257030" h="5657850">
                <a:moveTo>
                  <a:pt x="747331" y="4899228"/>
                </a:moveTo>
                <a:lnTo>
                  <a:pt x="720686" y="4856950"/>
                </a:lnTo>
                <a:lnTo>
                  <a:pt x="691515" y="4850308"/>
                </a:lnTo>
                <a:lnTo>
                  <a:pt x="684695" y="4850828"/>
                </a:lnTo>
                <a:lnTo>
                  <a:pt x="623049" y="4881270"/>
                </a:lnTo>
                <a:lnTo>
                  <a:pt x="575894" y="4908677"/>
                </a:lnTo>
                <a:lnTo>
                  <a:pt x="529932" y="4937988"/>
                </a:lnTo>
                <a:lnTo>
                  <a:pt x="485216" y="4969180"/>
                </a:lnTo>
                <a:lnTo>
                  <a:pt x="441782" y="5002212"/>
                </a:lnTo>
                <a:lnTo>
                  <a:pt x="399707" y="5037061"/>
                </a:lnTo>
                <a:lnTo>
                  <a:pt x="381736" y="5072824"/>
                </a:lnTo>
                <a:lnTo>
                  <a:pt x="384060" y="5092763"/>
                </a:lnTo>
                <a:lnTo>
                  <a:pt x="412153" y="5124285"/>
                </a:lnTo>
                <a:lnTo>
                  <a:pt x="434022" y="5129009"/>
                </a:lnTo>
                <a:lnTo>
                  <a:pt x="434289" y="5129009"/>
                </a:lnTo>
                <a:lnTo>
                  <a:pt x="507250" y="5084521"/>
                </a:lnTo>
                <a:lnTo>
                  <a:pt x="547179" y="5054041"/>
                </a:lnTo>
                <a:lnTo>
                  <a:pt x="588340" y="5025275"/>
                </a:lnTo>
                <a:lnTo>
                  <a:pt x="630656" y="4998263"/>
                </a:lnTo>
                <a:lnTo>
                  <a:pt x="674052" y="4973015"/>
                </a:lnTo>
                <a:lnTo>
                  <a:pt x="718489" y="4949571"/>
                </a:lnTo>
                <a:lnTo>
                  <a:pt x="734910" y="4936693"/>
                </a:lnTo>
                <a:lnTo>
                  <a:pt x="744778" y="4919154"/>
                </a:lnTo>
                <a:lnTo>
                  <a:pt x="747331" y="4899228"/>
                </a:lnTo>
                <a:close/>
              </a:path>
              <a:path w="9257030" h="5657850">
                <a:moveTo>
                  <a:pt x="1461084" y="4786655"/>
                </a:moveTo>
                <a:lnTo>
                  <a:pt x="1451457" y="4747653"/>
                </a:lnTo>
                <a:lnTo>
                  <a:pt x="1417078" y="4726927"/>
                </a:lnTo>
                <a:lnTo>
                  <a:pt x="1414716" y="4726406"/>
                </a:lnTo>
                <a:lnTo>
                  <a:pt x="1413408" y="4726406"/>
                </a:lnTo>
                <a:lnTo>
                  <a:pt x="1372704" y="4722177"/>
                </a:lnTo>
                <a:lnTo>
                  <a:pt x="1331912" y="4719269"/>
                </a:lnTo>
                <a:lnTo>
                  <a:pt x="1291082" y="4717643"/>
                </a:lnTo>
                <a:lnTo>
                  <a:pt x="1250226" y="4717237"/>
                </a:lnTo>
                <a:lnTo>
                  <a:pt x="1209370" y="4718075"/>
                </a:lnTo>
                <a:lnTo>
                  <a:pt x="1168527" y="4720183"/>
                </a:lnTo>
                <a:lnTo>
                  <a:pt x="1127747" y="4723574"/>
                </a:lnTo>
                <a:lnTo>
                  <a:pt x="1087031" y="4728235"/>
                </a:lnTo>
                <a:lnTo>
                  <a:pt x="1052169" y="4748111"/>
                </a:lnTo>
                <a:lnTo>
                  <a:pt x="1041463" y="4786655"/>
                </a:lnTo>
                <a:lnTo>
                  <a:pt x="1047216" y="4805019"/>
                </a:lnTo>
                <a:lnTo>
                  <a:pt x="1058811" y="4819624"/>
                </a:lnTo>
                <a:lnTo>
                  <a:pt x="1074826" y="4829276"/>
                </a:lnTo>
                <a:lnTo>
                  <a:pt x="1093851" y="4832756"/>
                </a:lnTo>
                <a:lnTo>
                  <a:pt x="1096200" y="4832756"/>
                </a:lnTo>
                <a:lnTo>
                  <a:pt x="1098296" y="4832489"/>
                </a:lnTo>
                <a:lnTo>
                  <a:pt x="1150632" y="4826724"/>
                </a:lnTo>
                <a:lnTo>
                  <a:pt x="1200721" y="4823307"/>
                </a:lnTo>
                <a:lnTo>
                  <a:pt x="1250873" y="4821987"/>
                </a:lnTo>
                <a:lnTo>
                  <a:pt x="1301026" y="4822723"/>
                </a:lnTo>
                <a:lnTo>
                  <a:pt x="1351127" y="4825530"/>
                </a:lnTo>
                <a:lnTo>
                  <a:pt x="1401102" y="4830394"/>
                </a:lnTo>
                <a:lnTo>
                  <a:pt x="1422006" y="4829454"/>
                </a:lnTo>
                <a:lnTo>
                  <a:pt x="1437919" y="4821987"/>
                </a:lnTo>
                <a:lnTo>
                  <a:pt x="1440230" y="4820894"/>
                </a:lnTo>
                <a:lnTo>
                  <a:pt x="1453883" y="4806162"/>
                </a:lnTo>
                <a:lnTo>
                  <a:pt x="1461084" y="4786655"/>
                </a:lnTo>
                <a:close/>
              </a:path>
              <a:path w="9257030" h="5657850">
                <a:moveTo>
                  <a:pt x="9256611" y="0"/>
                </a:moveTo>
                <a:lnTo>
                  <a:pt x="8555926" y="0"/>
                </a:lnTo>
                <a:lnTo>
                  <a:pt x="8556968" y="10477"/>
                </a:lnTo>
                <a:lnTo>
                  <a:pt x="8570189" y="57924"/>
                </a:lnTo>
                <a:lnTo>
                  <a:pt x="8589543" y="102463"/>
                </a:lnTo>
                <a:lnTo>
                  <a:pt x="8614537" y="143598"/>
                </a:lnTo>
                <a:lnTo>
                  <a:pt x="8644699" y="180860"/>
                </a:lnTo>
                <a:lnTo>
                  <a:pt x="8679523" y="213753"/>
                </a:lnTo>
                <a:lnTo>
                  <a:pt x="8718525" y="241757"/>
                </a:lnTo>
                <a:lnTo>
                  <a:pt x="8761197" y="264401"/>
                </a:lnTo>
                <a:lnTo>
                  <a:pt x="8807069" y="281190"/>
                </a:lnTo>
                <a:lnTo>
                  <a:pt x="8855621" y="291617"/>
                </a:lnTo>
                <a:lnTo>
                  <a:pt x="8906396" y="295211"/>
                </a:lnTo>
                <a:lnTo>
                  <a:pt x="8957094" y="291617"/>
                </a:lnTo>
                <a:lnTo>
                  <a:pt x="9005595" y="281190"/>
                </a:lnTo>
                <a:lnTo>
                  <a:pt x="9051417" y="264401"/>
                </a:lnTo>
                <a:lnTo>
                  <a:pt x="9094064" y="241757"/>
                </a:lnTo>
                <a:lnTo>
                  <a:pt x="9133040" y="213753"/>
                </a:lnTo>
                <a:lnTo>
                  <a:pt x="9167838" y="180860"/>
                </a:lnTo>
                <a:lnTo>
                  <a:pt x="9197988" y="143598"/>
                </a:lnTo>
                <a:lnTo>
                  <a:pt x="9222994" y="102463"/>
                </a:lnTo>
                <a:lnTo>
                  <a:pt x="9242349" y="57924"/>
                </a:lnTo>
                <a:lnTo>
                  <a:pt x="9255557" y="10477"/>
                </a:lnTo>
                <a:lnTo>
                  <a:pt x="9256611" y="0"/>
                </a:lnTo>
                <a:close/>
              </a:path>
            </a:pathLst>
          </a:custGeom>
          <a:solidFill>
            <a:srgbClr val="2CC3B4"/>
          </a:solidFill>
        </p:spPr>
        <p:txBody>
          <a:bodyPr wrap="square" lIns="0" tIns="0" rIns="0" bIns="0" rtlCol="0"/>
          <a:lstStyle/>
          <a:p>
            <a:endParaRPr sz="1632"/>
          </a:p>
        </p:txBody>
      </p:sp>
      <p:sp>
        <p:nvSpPr>
          <p:cNvPr id="3" name="object 3"/>
          <p:cNvSpPr txBox="1">
            <a:spLocks noGrp="1"/>
          </p:cNvSpPr>
          <p:nvPr>
            <p:ph type="title"/>
          </p:nvPr>
        </p:nvSpPr>
        <p:spPr>
          <a:xfrm>
            <a:off x="2229925" y="1218189"/>
            <a:ext cx="2332065" cy="1775336"/>
          </a:xfrm>
          <a:prstGeom prst="rect">
            <a:avLst/>
          </a:prstGeom>
        </p:spPr>
        <p:txBody>
          <a:bodyPr vert="horz" wrap="square" lIns="0" tIns="81766" rIns="0" bIns="0" rtlCol="0" anchor="ctr">
            <a:spAutoFit/>
          </a:bodyPr>
          <a:lstStyle/>
          <a:p>
            <a:pPr marL="11516" marR="4607" algn="ctr">
              <a:lnSpc>
                <a:spcPts val="4362"/>
              </a:lnSpc>
              <a:spcBef>
                <a:spcPts val="644"/>
              </a:spcBef>
            </a:pPr>
            <a:r>
              <a:rPr sz="4035" dirty="0">
                <a:latin typeface="Times New Roman"/>
                <a:cs typeface="Times New Roman"/>
              </a:rPr>
              <a:t>postpartum  febrile </a:t>
            </a:r>
            <a:r>
              <a:rPr sz="4035" spc="5" dirty="0">
                <a:latin typeface="Times New Roman"/>
                <a:cs typeface="Times New Roman"/>
              </a:rPr>
              <a:t> </a:t>
            </a:r>
            <a:r>
              <a:rPr sz="4035" dirty="0">
                <a:latin typeface="Times New Roman"/>
                <a:cs typeface="Times New Roman"/>
              </a:rPr>
              <a:t>morbidity</a:t>
            </a:r>
            <a:endParaRPr sz="4035">
              <a:latin typeface="Times New Roman"/>
              <a:cs typeface="Times New Roman"/>
            </a:endParaRPr>
          </a:p>
        </p:txBody>
      </p:sp>
      <p:sp>
        <p:nvSpPr>
          <p:cNvPr id="4" name="object 4"/>
          <p:cNvSpPr txBox="1"/>
          <p:nvPr/>
        </p:nvSpPr>
        <p:spPr>
          <a:xfrm>
            <a:off x="5802304" y="436266"/>
            <a:ext cx="4220175" cy="2702250"/>
          </a:xfrm>
          <a:prstGeom prst="rect">
            <a:avLst/>
          </a:prstGeom>
        </p:spPr>
        <p:txBody>
          <a:bodyPr vert="horz" wrap="square" lIns="0" tIns="47216" rIns="0" bIns="0" rtlCol="0">
            <a:spAutoFit/>
          </a:bodyPr>
          <a:lstStyle/>
          <a:p>
            <a:pPr marL="10941" marR="4607" indent="-576" algn="ctr">
              <a:lnSpc>
                <a:spcPts val="2267"/>
              </a:lnSpc>
              <a:spcBef>
                <a:spcPts val="371"/>
              </a:spcBef>
            </a:pPr>
            <a:r>
              <a:rPr sz="2086" dirty="0">
                <a:latin typeface="Times New Roman"/>
                <a:cs typeface="Times New Roman"/>
              </a:rPr>
              <a:t>Definition: postpartum febrile </a:t>
            </a:r>
            <a:r>
              <a:rPr sz="2086" spc="5" dirty="0">
                <a:latin typeface="Times New Roman"/>
                <a:cs typeface="Times New Roman"/>
              </a:rPr>
              <a:t> </a:t>
            </a:r>
            <a:r>
              <a:rPr sz="2086" dirty="0">
                <a:latin typeface="Times New Roman"/>
                <a:cs typeface="Times New Roman"/>
              </a:rPr>
              <a:t>morbidity as an oral temperature ≥38.0 </a:t>
            </a:r>
            <a:r>
              <a:rPr sz="2086" spc="-508" dirty="0">
                <a:latin typeface="Times New Roman"/>
                <a:cs typeface="Times New Roman"/>
              </a:rPr>
              <a:t> </a:t>
            </a:r>
            <a:r>
              <a:rPr sz="2086" spc="-5" dirty="0">
                <a:latin typeface="Microsoft Sans Serif"/>
                <a:cs typeface="Microsoft Sans Serif"/>
              </a:rPr>
              <a:t>º</a:t>
            </a:r>
            <a:r>
              <a:rPr sz="2086" spc="-5" dirty="0">
                <a:latin typeface="Times New Roman"/>
                <a:cs typeface="Times New Roman"/>
              </a:rPr>
              <a:t>C</a:t>
            </a:r>
            <a:r>
              <a:rPr sz="2086" spc="18" dirty="0">
                <a:latin typeface="Times New Roman"/>
                <a:cs typeface="Times New Roman"/>
              </a:rPr>
              <a:t> </a:t>
            </a:r>
            <a:r>
              <a:rPr sz="2086" dirty="0">
                <a:latin typeface="Times New Roman"/>
                <a:cs typeface="Times New Roman"/>
              </a:rPr>
              <a:t>(≥100.4</a:t>
            </a:r>
            <a:r>
              <a:rPr sz="2086" dirty="0">
                <a:latin typeface="Microsoft Sans Serif"/>
                <a:cs typeface="Microsoft Sans Serif"/>
              </a:rPr>
              <a:t>º</a:t>
            </a:r>
            <a:r>
              <a:rPr sz="2086" dirty="0">
                <a:latin typeface="Times New Roman"/>
                <a:cs typeface="Times New Roman"/>
              </a:rPr>
              <a:t>F)</a:t>
            </a:r>
            <a:r>
              <a:rPr sz="2086" spc="23" dirty="0">
                <a:latin typeface="Times New Roman"/>
                <a:cs typeface="Times New Roman"/>
              </a:rPr>
              <a:t> </a:t>
            </a:r>
            <a:r>
              <a:rPr sz="2086" spc="5" dirty="0">
                <a:latin typeface="Times New Roman"/>
                <a:cs typeface="Times New Roman"/>
              </a:rPr>
              <a:t>on</a:t>
            </a:r>
            <a:r>
              <a:rPr sz="2086" spc="23" dirty="0">
                <a:latin typeface="Times New Roman"/>
                <a:cs typeface="Times New Roman"/>
              </a:rPr>
              <a:t> </a:t>
            </a:r>
            <a:r>
              <a:rPr sz="2086" dirty="0">
                <a:latin typeface="Times New Roman"/>
                <a:cs typeface="Times New Roman"/>
              </a:rPr>
              <a:t>any</a:t>
            </a:r>
            <a:r>
              <a:rPr sz="2086" spc="18" dirty="0">
                <a:latin typeface="Times New Roman"/>
                <a:cs typeface="Times New Roman"/>
              </a:rPr>
              <a:t> </a:t>
            </a:r>
            <a:r>
              <a:rPr sz="2086" dirty="0">
                <a:latin typeface="Times New Roman"/>
                <a:cs typeface="Times New Roman"/>
              </a:rPr>
              <a:t>two</a:t>
            </a:r>
            <a:r>
              <a:rPr sz="2086" spc="23" dirty="0">
                <a:latin typeface="Times New Roman"/>
                <a:cs typeface="Times New Roman"/>
              </a:rPr>
              <a:t> </a:t>
            </a:r>
            <a:r>
              <a:rPr sz="2086" dirty="0">
                <a:latin typeface="Times New Roman"/>
                <a:cs typeface="Times New Roman"/>
              </a:rPr>
              <a:t>of</a:t>
            </a:r>
            <a:r>
              <a:rPr sz="2086" spc="23" dirty="0">
                <a:latin typeface="Times New Roman"/>
                <a:cs typeface="Times New Roman"/>
              </a:rPr>
              <a:t> </a:t>
            </a:r>
            <a:r>
              <a:rPr sz="2086" dirty="0">
                <a:latin typeface="Times New Roman"/>
                <a:cs typeface="Times New Roman"/>
              </a:rPr>
              <a:t>the</a:t>
            </a:r>
            <a:r>
              <a:rPr sz="2086" spc="18" dirty="0">
                <a:latin typeface="Times New Roman"/>
                <a:cs typeface="Times New Roman"/>
              </a:rPr>
              <a:t> </a:t>
            </a:r>
            <a:r>
              <a:rPr sz="2086" dirty="0">
                <a:latin typeface="Times New Roman"/>
                <a:cs typeface="Times New Roman"/>
              </a:rPr>
              <a:t>first </a:t>
            </a:r>
            <a:r>
              <a:rPr sz="2086" spc="5" dirty="0">
                <a:latin typeface="Times New Roman"/>
                <a:cs typeface="Times New Roman"/>
              </a:rPr>
              <a:t> 10 </a:t>
            </a:r>
            <a:r>
              <a:rPr sz="2086" dirty="0">
                <a:latin typeface="Times New Roman"/>
                <a:cs typeface="Times New Roman"/>
              </a:rPr>
              <a:t>days postpartum, exclusive of the </a:t>
            </a:r>
            <a:r>
              <a:rPr sz="2086" spc="5" dirty="0">
                <a:latin typeface="Times New Roman"/>
                <a:cs typeface="Times New Roman"/>
              </a:rPr>
              <a:t> </a:t>
            </a:r>
            <a:r>
              <a:rPr sz="2086" dirty="0">
                <a:latin typeface="Times New Roman"/>
                <a:cs typeface="Times New Roman"/>
              </a:rPr>
              <a:t>first </a:t>
            </a:r>
            <a:r>
              <a:rPr sz="2086" spc="5" dirty="0">
                <a:latin typeface="Times New Roman"/>
                <a:cs typeface="Times New Roman"/>
              </a:rPr>
              <a:t>24 </a:t>
            </a:r>
            <a:r>
              <a:rPr sz="2086" dirty="0">
                <a:latin typeface="Times New Roman"/>
                <a:cs typeface="Times New Roman"/>
              </a:rPr>
              <a:t>hours.The first </a:t>
            </a:r>
            <a:r>
              <a:rPr sz="2086" spc="5" dirty="0">
                <a:latin typeface="Times New Roman"/>
                <a:cs typeface="Times New Roman"/>
              </a:rPr>
              <a:t>24 </a:t>
            </a:r>
            <a:r>
              <a:rPr sz="2086" dirty="0">
                <a:latin typeface="Times New Roman"/>
                <a:cs typeface="Times New Roman"/>
              </a:rPr>
              <a:t>hours were </a:t>
            </a:r>
            <a:r>
              <a:rPr sz="2086" spc="5" dirty="0">
                <a:latin typeface="Times New Roman"/>
                <a:cs typeface="Times New Roman"/>
              </a:rPr>
              <a:t> </a:t>
            </a:r>
            <a:r>
              <a:rPr sz="2086" dirty="0">
                <a:latin typeface="Times New Roman"/>
                <a:cs typeface="Times New Roman"/>
              </a:rPr>
              <a:t>excluded because low-grade fever </a:t>
            </a:r>
            <a:r>
              <a:rPr sz="2086" spc="5" dirty="0">
                <a:latin typeface="Times New Roman"/>
                <a:cs typeface="Times New Roman"/>
              </a:rPr>
              <a:t> </a:t>
            </a:r>
            <a:r>
              <a:rPr sz="2086" dirty="0">
                <a:latin typeface="Times New Roman"/>
                <a:cs typeface="Times New Roman"/>
              </a:rPr>
              <a:t>during this period is common and often </a:t>
            </a:r>
            <a:r>
              <a:rPr sz="2086" spc="-508" dirty="0">
                <a:latin typeface="Times New Roman"/>
                <a:cs typeface="Times New Roman"/>
              </a:rPr>
              <a:t> </a:t>
            </a:r>
            <a:r>
              <a:rPr sz="2086" spc="-5" dirty="0">
                <a:latin typeface="Times New Roman"/>
                <a:cs typeface="Times New Roman"/>
              </a:rPr>
              <a:t>resolves spontaneously, especially after </a:t>
            </a:r>
            <a:r>
              <a:rPr sz="2086" spc="-508" dirty="0">
                <a:latin typeface="Times New Roman"/>
                <a:cs typeface="Times New Roman"/>
              </a:rPr>
              <a:t> </a:t>
            </a:r>
            <a:r>
              <a:rPr sz="2086" dirty="0">
                <a:latin typeface="Times New Roman"/>
                <a:cs typeface="Times New Roman"/>
              </a:rPr>
              <a:t>vaginal</a:t>
            </a:r>
            <a:r>
              <a:rPr sz="2086" spc="-5" dirty="0">
                <a:latin typeface="Times New Roman"/>
                <a:cs typeface="Times New Roman"/>
              </a:rPr>
              <a:t> </a:t>
            </a:r>
            <a:r>
              <a:rPr sz="2086" dirty="0">
                <a:latin typeface="Times New Roman"/>
                <a:cs typeface="Times New Roman"/>
              </a:rPr>
              <a:t>birth.</a:t>
            </a:r>
            <a:endParaRPr sz="2086">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83083"/>
            <a:ext cx="952404" cy="1369334"/>
          </a:xfrm>
          <a:prstGeom prst="rect">
            <a:avLst/>
          </a:prstGeom>
        </p:spPr>
        <p:txBody>
          <a:bodyPr vert="horz" wrap="square" lIns="0" tIns="14971" rIns="0" bIns="0" rtlCol="0" anchor="ctr">
            <a:spAutoFit/>
          </a:bodyPr>
          <a:lstStyle/>
          <a:p>
            <a:pPr marL="11516">
              <a:lnSpc>
                <a:spcPct val="100000"/>
              </a:lnSpc>
              <a:spcBef>
                <a:spcPts val="118"/>
              </a:spcBef>
            </a:pPr>
            <a:r>
              <a:rPr spc="14" dirty="0"/>
              <a:t>DDx:</a:t>
            </a:r>
          </a:p>
        </p:txBody>
      </p:sp>
      <p:sp>
        <p:nvSpPr>
          <p:cNvPr id="3" name="object 3"/>
          <p:cNvSpPr txBox="1"/>
          <p:nvPr/>
        </p:nvSpPr>
        <p:spPr>
          <a:xfrm>
            <a:off x="2013065" y="1059285"/>
            <a:ext cx="7667025" cy="3100467"/>
          </a:xfrm>
          <a:prstGeom prst="rect">
            <a:avLst/>
          </a:prstGeom>
        </p:spPr>
        <p:txBody>
          <a:bodyPr vert="horz" wrap="square" lIns="0" tIns="42611" rIns="0" bIns="0" rtlCol="0">
            <a:spAutoFit/>
          </a:bodyPr>
          <a:lstStyle/>
          <a:p>
            <a:pPr marL="181958" marR="118043" indent="-171018">
              <a:lnSpc>
                <a:spcPts val="1941"/>
              </a:lnSpc>
              <a:spcBef>
                <a:spcPts val="336"/>
              </a:spcBef>
              <a:buChar char="•"/>
              <a:tabLst>
                <a:tab pos="182534" algn="l"/>
              </a:tabLst>
            </a:pPr>
            <a:r>
              <a:rPr sz="1768" spc="63" dirty="0">
                <a:latin typeface="Microsoft Sans Serif"/>
                <a:cs typeface="Microsoft Sans Serif"/>
              </a:rPr>
              <a:t>1-Surgical</a:t>
            </a:r>
            <a:r>
              <a:rPr sz="1768" spc="36" dirty="0">
                <a:latin typeface="Microsoft Sans Serif"/>
                <a:cs typeface="Microsoft Sans Serif"/>
              </a:rPr>
              <a:t> </a:t>
            </a:r>
            <a:r>
              <a:rPr sz="1768" spc="82" dirty="0">
                <a:latin typeface="Microsoft Sans Serif"/>
                <a:cs typeface="Microsoft Sans Serif"/>
              </a:rPr>
              <a:t>site</a:t>
            </a:r>
            <a:r>
              <a:rPr sz="1768" spc="41" dirty="0">
                <a:latin typeface="Microsoft Sans Serif"/>
                <a:cs typeface="Microsoft Sans Serif"/>
              </a:rPr>
              <a:t> </a:t>
            </a:r>
            <a:r>
              <a:rPr sz="1768" spc="91" dirty="0">
                <a:latin typeface="Microsoft Sans Serif"/>
                <a:cs typeface="Microsoft Sans Serif"/>
              </a:rPr>
              <a:t>infection</a:t>
            </a:r>
            <a:r>
              <a:rPr sz="1768" spc="41" dirty="0">
                <a:latin typeface="Microsoft Sans Serif"/>
                <a:cs typeface="Microsoft Sans Serif"/>
              </a:rPr>
              <a:t> </a:t>
            </a:r>
            <a:r>
              <a:rPr sz="1768" spc="5" dirty="0">
                <a:latin typeface="Microsoft Sans Serif"/>
                <a:cs typeface="Microsoft Sans Serif"/>
              </a:rPr>
              <a:t>(eg,</a:t>
            </a:r>
            <a:r>
              <a:rPr sz="1768" spc="36" dirty="0">
                <a:latin typeface="Microsoft Sans Serif"/>
                <a:cs typeface="Microsoft Sans Serif"/>
              </a:rPr>
              <a:t> </a:t>
            </a:r>
            <a:r>
              <a:rPr sz="1768" spc="5" dirty="0">
                <a:latin typeface="Microsoft Sans Serif"/>
                <a:cs typeface="Microsoft Sans Serif"/>
              </a:rPr>
              <a:t>episiotomy,</a:t>
            </a:r>
            <a:r>
              <a:rPr sz="1768" spc="32" dirty="0">
                <a:latin typeface="Microsoft Sans Serif"/>
                <a:cs typeface="Microsoft Sans Serif"/>
              </a:rPr>
              <a:t> </a:t>
            </a:r>
            <a:r>
              <a:rPr sz="1768" dirty="0">
                <a:latin typeface="Microsoft Sans Serif"/>
                <a:cs typeface="Microsoft Sans Serif"/>
              </a:rPr>
              <a:t>laceration,</a:t>
            </a:r>
            <a:r>
              <a:rPr sz="1768" spc="36" dirty="0">
                <a:latin typeface="Microsoft Sans Serif"/>
                <a:cs typeface="Microsoft Sans Serif"/>
              </a:rPr>
              <a:t> </a:t>
            </a:r>
            <a:r>
              <a:rPr sz="1768" spc="5" dirty="0">
                <a:latin typeface="Microsoft Sans Serif"/>
                <a:cs typeface="Microsoft Sans Serif"/>
              </a:rPr>
              <a:t>abdominal</a:t>
            </a:r>
            <a:r>
              <a:rPr sz="1768" spc="36" dirty="0">
                <a:latin typeface="Microsoft Sans Serif"/>
                <a:cs typeface="Microsoft Sans Serif"/>
              </a:rPr>
              <a:t> </a:t>
            </a:r>
            <a:r>
              <a:rPr sz="1768" dirty="0">
                <a:latin typeface="Microsoft Sans Serif"/>
                <a:cs typeface="Microsoft Sans Serif"/>
              </a:rPr>
              <a:t>incision) </a:t>
            </a:r>
            <a:r>
              <a:rPr sz="1768" spc="-458" dirty="0">
                <a:latin typeface="Microsoft Sans Serif"/>
                <a:cs typeface="Microsoft Sans Serif"/>
              </a:rPr>
              <a:t> </a:t>
            </a:r>
            <a:r>
              <a:rPr sz="1768" spc="14" dirty="0">
                <a:latin typeface="Microsoft Sans Serif"/>
                <a:cs typeface="Microsoft Sans Serif"/>
              </a:rPr>
              <a:t>Wound</a:t>
            </a:r>
            <a:r>
              <a:rPr sz="1768" spc="27" dirty="0">
                <a:latin typeface="Microsoft Sans Serif"/>
                <a:cs typeface="Microsoft Sans Serif"/>
              </a:rPr>
              <a:t> </a:t>
            </a:r>
            <a:r>
              <a:rPr sz="1768" spc="5" dirty="0">
                <a:latin typeface="Microsoft Sans Serif"/>
                <a:cs typeface="Microsoft Sans Serif"/>
              </a:rPr>
              <a:t>infection</a:t>
            </a:r>
            <a:r>
              <a:rPr sz="1768" spc="27" dirty="0">
                <a:latin typeface="Microsoft Sans Serif"/>
                <a:cs typeface="Microsoft Sans Serif"/>
              </a:rPr>
              <a:t> </a:t>
            </a:r>
            <a:r>
              <a:rPr sz="1768" dirty="0">
                <a:latin typeface="Microsoft Sans Serif"/>
                <a:cs typeface="Microsoft Sans Serif"/>
              </a:rPr>
              <a:t>is</a:t>
            </a:r>
            <a:r>
              <a:rPr sz="1768" spc="27" dirty="0">
                <a:latin typeface="Microsoft Sans Serif"/>
                <a:cs typeface="Microsoft Sans Serif"/>
              </a:rPr>
              <a:t> </a:t>
            </a:r>
            <a:r>
              <a:rPr sz="1768" spc="9" dirty="0">
                <a:latin typeface="Microsoft Sans Serif"/>
                <a:cs typeface="Microsoft Sans Serif"/>
              </a:rPr>
              <a:t>diagnosed</a:t>
            </a:r>
            <a:r>
              <a:rPr sz="1768" spc="27" dirty="0">
                <a:latin typeface="Microsoft Sans Serif"/>
                <a:cs typeface="Microsoft Sans Serif"/>
              </a:rPr>
              <a:t> </a:t>
            </a:r>
            <a:r>
              <a:rPr sz="1768" spc="5" dirty="0">
                <a:latin typeface="Microsoft Sans Serif"/>
                <a:cs typeface="Microsoft Sans Serif"/>
              </a:rPr>
              <a:t>in</a:t>
            </a:r>
            <a:r>
              <a:rPr sz="1768" spc="27" dirty="0">
                <a:latin typeface="Microsoft Sans Serif"/>
                <a:cs typeface="Microsoft Sans Serif"/>
              </a:rPr>
              <a:t> </a:t>
            </a:r>
            <a:r>
              <a:rPr sz="1768" spc="9" dirty="0">
                <a:latin typeface="Microsoft Sans Serif"/>
                <a:cs typeface="Microsoft Sans Serif"/>
              </a:rPr>
              <a:t>2.5</a:t>
            </a:r>
            <a:r>
              <a:rPr sz="1768" spc="27" dirty="0">
                <a:latin typeface="Microsoft Sans Serif"/>
                <a:cs typeface="Microsoft Sans Serif"/>
              </a:rPr>
              <a:t> </a:t>
            </a:r>
            <a:r>
              <a:rPr sz="1768" spc="9" dirty="0">
                <a:latin typeface="Microsoft Sans Serif"/>
                <a:cs typeface="Microsoft Sans Serif"/>
              </a:rPr>
              <a:t>to</a:t>
            </a:r>
            <a:r>
              <a:rPr sz="1768" spc="32" dirty="0">
                <a:latin typeface="Microsoft Sans Serif"/>
                <a:cs typeface="Microsoft Sans Serif"/>
              </a:rPr>
              <a:t> </a:t>
            </a:r>
            <a:r>
              <a:rPr sz="1768" spc="14" dirty="0">
                <a:latin typeface="Microsoft Sans Serif"/>
                <a:cs typeface="Microsoft Sans Serif"/>
              </a:rPr>
              <a:t>16</a:t>
            </a:r>
            <a:r>
              <a:rPr sz="1768" spc="27" dirty="0">
                <a:latin typeface="Microsoft Sans Serif"/>
                <a:cs typeface="Microsoft Sans Serif"/>
              </a:rPr>
              <a:t> </a:t>
            </a:r>
            <a:r>
              <a:rPr sz="1768" spc="9" dirty="0">
                <a:latin typeface="Microsoft Sans Serif"/>
                <a:cs typeface="Microsoft Sans Serif"/>
              </a:rPr>
              <a:t>percent</a:t>
            </a:r>
            <a:r>
              <a:rPr sz="1768" spc="27" dirty="0">
                <a:latin typeface="Microsoft Sans Serif"/>
                <a:cs typeface="Microsoft Sans Serif"/>
              </a:rPr>
              <a:t> </a:t>
            </a:r>
            <a:r>
              <a:rPr sz="1768" spc="9" dirty="0">
                <a:latin typeface="Microsoft Sans Serif"/>
                <a:cs typeface="Microsoft Sans Serif"/>
              </a:rPr>
              <a:t>of</a:t>
            </a:r>
            <a:r>
              <a:rPr sz="1768" spc="27" dirty="0">
                <a:latin typeface="Microsoft Sans Serif"/>
                <a:cs typeface="Microsoft Sans Serif"/>
              </a:rPr>
              <a:t> </a:t>
            </a:r>
            <a:r>
              <a:rPr sz="1768" spc="5" dirty="0">
                <a:latin typeface="Microsoft Sans Serif"/>
                <a:cs typeface="Microsoft Sans Serif"/>
              </a:rPr>
              <a:t>patients</a:t>
            </a:r>
            <a:r>
              <a:rPr sz="1768" spc="27" dirty="0">
                <a:latin typeface="Microsoft Sans Serif"/>
                <a:cs typeface="Microsoft Sans Serif"/>
              </a:rPr>
              <a:t> </a:t>
            </a:r>
            <a:r>
              <a:rPr sz="1768" spc="5" dirty="0">
                <a:latin typeface="Microsoft Sans Serif"/>
                <a:cs typeface="Microsoft Sans Serif"/>
              </a:rPr>
              <a:t>after </a:t>
            </a:r>
            <a:r>
              <a:rPr sz="1768" spc="9" dirty="0">
                <a:latin typeface="Microsoft Sans Serif"/>
                <a:cs typeface="Microsoft Sans Serif"/>
              </a:rPr>
              <a:t> cesarean</a:t>
            </a:r>
            <a:r>
              <a:rPr sz="1768" spc="23" dirty="0">
                <a:latin typeface="Microsoft Sans Serif"/>
                <a:cs typeface="Microsoft Sans Serif"/>
              </a:rPr>
              <a:t> </a:t>
            </a:r>
            <a:r>
              <a:rPr sz="1768" dirty="0">
                <a:latin typeface="Microsoft Sans Serif"/>
                <a:cs typeface="Microsoft Sans Serif"/>
              </a:rPr>
              <a:t>birth</a:t>
            </a:r>
            <a:r>
              <a:rPr sz="1768" spc="23" dirty="0">
                <a:latin typeface="Microsoft Sans Serif"/>
                <a:cs typeface="Microsoft Sans Serif"/>
              </a:rPr>
              <a:t> </a:t>
            </a:r>
            <a:r>
              <a:rPr sz="1768" spc="5" dirty="0">
                <a:latin typeface="Microsoft Sans Serif"/>
                <a:cs typeface="Microsoft Sans Serif"/>
              </a:rPr>
              <a:t>generally</a:t>
            </a:r>
            <a:r>
              <a:rPr sz="1768" spc="23" dirty="0">
                <a:latin typeface="Microsoft Sans Serif"/>
                <a:cs typeface="Microsoft Sans Serif"/>
              </a:rPr>
              <a:t> </a:t>
            </a:r>
            <a:r>
              <a:rPr sz="1768" spc="5" dirty="0">
                <a:latin typeface="Microsoft Sans Serif"/>
                <a:cs typeface="Microsoft Sans Serif"/>
              </a:rPr>
              <a:t>four</a:t>
            </a:r>
            <a:r>
              <a:rPr sz="1768" spc="23" dirty="0">
                <a:latin typeface="Microsoft Sans Serif"/>
                <a:cs typeface="Microsoft Sans Serif"/>
              </a:rPr>
              <a:t> </a:t>
            </a:r>
            <a:r>
              <a:rPr sz="1768" spc="5" dirty="0">
                <a:latin typeface="Microsoft Sans Serif"/>
                <a:cs typeface="Microsoft Sans Serif"/>
              </a:rPr>
              <a:t>to</a:t>
            </a:r>
            <a:r>
              <a:rPr sz="1768" spc="23" dirty="0">
                <a:latin typeface="Microsoft Sans Serif"/>
                <a:cs typeface="Microsoft Sans Serif"/>
              </a:rPr>
              <a:t> </a:t>
            </a:r>
            <a:r>
              <a:rPr sz="1768" spc="9" dirty="0">
                <a:latin typeface="Microsoft Sans Serif"/>
                <a:cs typeface="Microsoft Sans Serif"/>
              </a:rPr>
              <a:t>seven</a:t>
            </a:r>
            <a:r>
              <a:rPr sz="1768" spc="23" dirty="0">
                <a:latin typeface="Microsoft Sans Serif"/>
                <a:cs typeface="Microsoft Sans Serif"/>
              </a:rPr>
              <a:t> </a:t>
            </a:r>
            <a:r>
              <a:rPr sz="1768" spc="9" dirty="0">
                <a:latin typeface="Microsoft Sans Serif"/>
                <a:cs typeface="Microsoft Sans Serif"/>
              </a:rPr>
              <a:t>days</a:t>
            </a:r>
            <a:r>
              <a:rPr sz="1768" spc="23" dirty="0">
                <a:latin typeface="Microsoft Sans Serif"/>
                <a:cs typeface="Microsoft Sans Serif"/>
              </a:rPr>
              <a:t> </a:t>
            </a:r>
            <a:r>
              <a:rPr sz="1768" spc="5" dirty="0">
                <a:latin typeface="Microsoft Sans Serif"/>
                <a:cs typeface="Microsoft Sans Serif"/>
              </a:rPr>
              <a:t>after</a:t>
            </a:r>
            <a:r>
              <a:rPr sz="1768" spc="23" dirty="0">
                <a:latin typeface="Microsoft Sans Serif"/>
                <a:cs typeface="Microsoft Sans Serif"/>
              </a:rPr>
              <a:t> </a:t>
            </a:r>
            <a:r>
              <a:rPr sz="1768" spc="5" dirty="0">
                <a:latin typeface="Microsoft Sans Serif"/>
                <a:cs typeface="Microsoft Sans Serif"/>
              </a:rPr>
              <a:t>surgery.</a:t>
            </a:r>
            <a:endParaRPr sz="1768">
              <a:latin typeface="Microsoft Sans Serif"/>
              <a:cs typeface="Microsoft Sans Serif"/>
            </a:endParaRPr>
          </a:p>
          <a:p>
            <a:pPr marL="181958" marR="411134" indent="-171018">
              <a:lnSpc>
                <a:spcPts val="1941"/>
              </a:lnSpc>
              <a:spcBef>
                <a:spcPts val="743"/>
              </a:spcBef>
              <a:buChar char="•"/>
              <a:tabLst>
                <a:tab pos="182534" algn="l"/>
              </a:tabLst>
            </a:pPr>
            <a:r>
              <a:rPr sz="1768" spc="14" dirty="0">
                <a:latin typeface="Microsoft Sans Serif"/>
                <a:cs typeface="Microsoft Sans Serif"/>
              </a:rPr>
              <a:t>On</a:t>
            </a:r>
            <a:r>
              <a:rPr sz="1768" spc="32" dirty="0">
                <a:latin typeface="Microsoft Sans Serif"/>
                <a:cs typeface="Microsoft Sans Serif"/>
              </a:rPr>
              <a:t> </a:t>
            </a:r>
            <a:r>
              <a:rPr sz="1768" spc="5" dirty="0">
                <a:latin typeface="Microsoft Sans Serif"/>
                <a:cs typeface="Microsoft Sans Serif"/>
              </a:rPr>
              <a:t>examination,</a:t>
            </a:r>
            <a:r>
              <a:rPr sz="1768" spc="32" dirty="0">
                <a:latin typeface="Microsoft Sans Serif"/>
                <a:cs typeface="Microsoft Sans Serif"/>
              </a:rPr>
              <a:t> </a:t>
            </a:r>
            <a:r>
              <a:rPr sz="1768" spc="9" dirty="0">
                <a:latin typeface="Microsoft Sans Serif"/>
                <a:cs typeface="Microsoft Sans Serif"/>
              </a:rPr>
              <a:t>the</a:t>
            </a:r>
            <a:r>
              <a:rPr sz="1768" spc="36" dirty="0">
                <a:latin typeface="Microsoft Sans Serif"/>
                <a:cs typeface="Microsoft Sans Serif"/>
              </a:rPr>
              <a:t> </a:t>
            </a:r>
            <a:r>
              <a:rPr sz="1768" spc="9" dirty="0">
                <a:latin typeface="Microsoft Sans Serif"/>
                <a:cs typeface="Microsoft Sans Serif"/>
              </a:rPr>
              <a:t>area</a:t>
            </a:r>
            <a:r>
              <a:rPr sz="1768" spc="32" dirty="0">
                <a:latin typeface="Microsoft Sans Serif"/>
                <a:cs typeface="Microsoft Sans Serif"/>
              </a:rPr>
              <a:t> </a:t>
            </a:r>
            <a:r>
              <a:rPr sz="1768" spc="9" dirty="0">
                <a:latin typeface="Microsoft Sans Serif"/>
                <a:cs typeface="Microsoft Sans Serif"/>
              </a:rPr>
              <a:t>appears</a:t>
            </a:r>
            <a:r>
              <a:rPr sz="1768" spc="36" dirty="0">
                <a:latin typeface="Microsoft Sans Serif"/>
                <a:cs typeface="Microsoft Sans Serif"/>
              </a:rPr>
              <a:t> </a:t>
            </a:r>
            <a:r>
              <a:rPr sz="1768" spc="5" dirty="0">
                <a:latin typeface="Microsoft Sans Serif"/>
                <a:cs typeface="Microsoft Sans Serif"/>
              </a:rPr>
              <a:t>swollen</a:t>
            </a:r>
            <a:r>
              <a:rPr sz="1768" spc="32" dirty="0">
                <a:latin typeface="Microsoft Sans Serif"/>
                <a:cs typeface="Microsoft Sans Serif"/>
              </a:rPr>
              <a:t> </a:t>
            </a:r>
            <a:r>
              <a:rPr sz="1768" spc="14" dirty="0">
                <a:latin typeface="Microsoft Sans Serif"/>
                <a:cs typeface="Microsoft Sans Serif"/>
              </a:rPr>
              <a:t>and</a:t>
            </a:r>
            <a:r>
              <a:rPr sz="1768" spc="32" dirty="0">
                <a:latin typeface="Microsoft Sans Serif"/>
                <a:cs typeface="Microsoft Sans Serif"/>
              </a:rPr>
              <a:t> </a:t>
            </a:r>
            <a:r>
              <a:rPr sz="1768" spc="9" dirty="0">
                <a:latin typeface="Microsoft Sans Serif"/>
                <a:cs typeface="Microsoft Sans Serif"/>
              </a:rPr>
              <a:t>erythematous</a:t>
            </a:r>
            <a:r>
              <a:rPr sz="1768" spc="36" dirty="0">
                <a:latin typeface="Microsoft Sans Serif"/>
                <a:cs typeface="Microsoft Sans Serif"/>
              </a:rPr>
              <a:t> </a:t>
            </a:r>
            <a:r>
              <a:rPr sz="1768" spc="5" dirty="0">
                <a:latin typeface="Microsoft Sans Serif"/>
                <a:cs typeface="Microsoft Sans Serif"/>
              </a:rPr>
              <a:t>with</a:t>
            </a:r>
            <a:r>
              <a:rPr sz="1768" spc="32" dirty="0">
                <a:latin typeface="Microsoft Sans Serif"/>
                <a:cs typeface="Microsoft Sans Serif"/>
              </a:rPr>
              <a:t> </a:t>
            </a:r>
            <a:r>
              <a:rPr sz="1768" spc="14" dirty="0">
                <a:latin typeface="Microsoft Sans Serif"/>
                <a:cs typeface="Microsoft Sans Serif"/>
              </a:rPr>
              <a:t>a </a:t>
            </a:r>
            <a:r>
              <a:rPr sz="1768" spc="18" dirty="0">
                <a:latin typeface="Microsoft Sans Serif"/>
                <a:cs typeface="Microsoft Sans Serif"/>
              </a:rPr>
              <a:t> </a:t>
            </a:r>
            <a:r>
              <a:rPr sz="1768" spc="5" dirty="0">
                <a:latin typeface="Microsoft Sans Serif"/>
                <a:cs typeface="Microsoft Sans Serif"/>
              </a:rPr>
              <a:t>purulent</a:t>
            </a:r>
            <a:r>
              <a:rPr sz="1768" spc="32" dirty="0">
                <a:latin typeface="Microsoft Sans Serif"/>
                <a:cs typeface="Microsoft Sans Serif"/>
              </a:rPr>
              <a:t> </a:t>
            </a:r>
            <a:r>
              <a:rPr sz="1768" spc="9" dirty="0">
                <a:latin typeface="Microsoft Sans Serif"/>
                <a:cs typeface="Microsoft Sans Serif"/>
              </a:rPr>
              <a:t>exudate.</a:t>
            </a:r>
            <a:r>
              <a:rPr sz="1768" spc="27" dirty="0">
                <a:latin typeface="Microsoft Sans Serif"/>
                <a:cs typeface="Microsoft Sans Serif"/>
              </a:rPr>
              <a:t> </a:t>
            </a:r>
            <a:r>
              <a:rPr sz="1768" spc="9" dirty="0">
                <a:latin typeface="Microsoft Sans Serif"/>
                <a:cs typeface="Microsoft Sans Serif"/>
              </a:rPr>
              <a:t>Treatment</a:t>
            </a:r>
            <a:r>
              <a:rPr sz="1768" spc="32" dirty="0">
                <a:latin typeface="Microsoft Sans Serif"/>
                <a:cs typeface="Microsoft Sans Serif"/>
              </a:rPr>
              <a:t> </a:t>
            </a:r>
            <a:r>
              <a:rPr sz="1768" spc="5" dirty="0">
                <a:latin typeface="Microsoft Sans Serif"/>
                <a:cs typeface="Microsoft Sans Serif"/>
              </a:rPr>
              <a:t>consists</a:t>
            </a:r>
            <a:r>
              <a:rPr sz="1768" spc="32" dirty="0">
                <a:latin typeface="Microsoft Sans Serif"/>
                <a:cs typeface="Microsoft Sans Serif"/>
              </a:rPr>
              <a:t> </a:t>
            </a:r>
            <a:r>
              <a:rPr sz="1768" spc="9" dirty="0">
                <a:latin typeface="Microsoft Sans Serif"/>
                <a:cs typeface="Microsoft Sans Serif"/>
              </a:rPr>
              <a:t>of</a:t>
            </a:r>
            <a:r>
              <a:rPr sz="1768" spc="32" dirty="0">
                <a:latin typeface="Microsoft Sans Serif"/>
                <a:cs typeface="Microsoft Sans Serif"/>
              </a:rPr>
              <a:t> </a:t>
            </a:r>
            <a:r>
              <a:rPr sz="1768" spc="9" dirty="0">
                <a:latin typeface="Microsoft Sans Serif"/>
                <a:cs typeface="Microsoft Sans Serif"/>
              </a:rPr>
              <a:t>opening</a:t>
            </a:r>
            <a:r>
              <a:rPr sz="1768" spc="32" dirty="0">
                <a:latin typeface="Microsoft Sans Serif"/>
                <a:cs typeface="Microsoft Sans Serif"/>
              </a:rPr>
              <a:t> </a:t>
            </a:r>
            <a:r>
              <a:rPr sz="1768" spc="9" dirty="0">
                <a:latin typeface="Microsoft Sans Serif"/>
                <a:cs typeface="Microsoft Sans Serif"/>
              </a:rPr>
              <a:t>the</a:t>
            </a:r>
            <a:r>
              <a:rPr sz="1768" spc="32" dirty="0">
                <a:latin typeface="Microsoft Sans Serif"/>
                <a:cs typeface="Microsoft Sans Serif"/>
              </a:rPr>
              <a:t> </a:t>
            </a:r>
            <a:r>
              <a:rPr sz="1768" spc="9" dirty="0">
                <a:latin typeface="Microsoft Sans Serif"/>
                <a:cs typeface="Microsoft Sans Serif"/>
              </a:rPr>
              <a:t>wound,</a:t>
            </a:r>
            <a:r>
              <a:rPr sz="1768" spc="32" dirty="0">
                <a:latin typeface="Microsoft Sans Serif"/>
                <a:cs typeface="Microsoft Sans Serif"/>
              </a:rPr>
              <a:t> </a:t>
            </a:r>
            <a:r>
              <a:rPr sz="1768" spc="5" dirty="0">
                <a:latin typeface="Microsoft Sans Serif"/>
                <a:cs typeface="Microsoft Sans Serif"/>
              </a:rPr>
              <a:t>drainage, </a:t>
            </a:r>
            <a:r>
              <a:rPr sz="1768" spc="-453" dirty="0">
                <a:latin typeface="Microsoft Sans Serif"/>
                <a:cs typeface="Microsoft Sans Serif"/>
              </a:rPr>
              <a:t> </a:t>
            </a:r>
            <a:r>
              <a:rPr sz="1768" spc="5" dirty="0">
                <a:latin typeface="Microsoft Sans Serif"/>
                <a:cs typeface="Microsoft Sans Serif"/>
              </a:rPr>
              <a:t>irrigation,</a:t>
            </a:r>
            <a:r>
              <a:rPr sz="1768" spc="27" dirty="0">
                <a:latin typeface="Microsoft Sans Serif"/>
                <a:cs typeface="Microsoft Sans Serif"/>
              </a:rPr>
              <a:t> </a:t>
            </a:r>
            <a:r>
              <a:rPr sz="1768" spc="14" dirty="0">
                <a:latin typeface="Microsoft Sans Serif"/>
                <a:cs typeface="Microsoft Sans Serif"/>
              </a:rPr>
              <a:t>and</a:t>
            </a:r>
            <a:r>
              <a:rPr sz="1768" spc="32" dirty="0">
                <a:latin typeface="Microsoft Sans Serif"/>
                <a:cs typeface="Microsoft Sans Serif"/>
              </a:rPr>
              <a:t> </a:t>
            </a:r>
            <a:r>
              <a:rPr sz="1768" spc="9" dirty="0">
                <a:latin typeface="Microsoft Sans Serif"/>
                <a:cs typeface="Microsoft Sans Serif"/>
              </a:rPr>
              <a:t>debridement</a:t>
            </a:r>
            <a:r>
              <a:rPr sz="1768" spc="27" dirty="0">
                <a:latin typeface="Microsoft Sans Serif"/>
                <a:cs typeface="Microsoft Sans Serif"/>
              </a:rPr>
              <a:t> </a:t>
            </a:r>
            <a:r>
              <a:rPr sz="1768" spc="9" dirty="0">
                <a:latin typeface="Microsoft Sans Serif"/>
                <a:cs typeface="Microsoft Sans Serif"/>
              </a:rPr>
              <a:t>of</a:t>
            </a:r>
            <a:r>
              <a:rPr sz="1768" spc="32" dirty="0">
                <a:latin typeface="Microsoft Sans Serif"/>
                <a:cs typeface="Microsoft Sans Serif"/>
              </a:rPr>
              <a:t> </a:t>
            </a:r>
            <a:r>
              <a:rPr sz="1768" spc="5" dirty="0">
                <a:latin typeface="Microsoft Sans Serif"/>
                <a:cs typeface="Microsoft Sans Serif"/>
              </a:rPr>
              <a:t>foreign</a:t>
            </a:r>
            <a:r>
              <a:rPr sz="1768" spc="32" dirty="0">
                <a:latin typeface="Microsoft Sans Serif"/>
                <a:cs typeface="Microsoft Sans Serif"/>
              </a:rPr>
              <a:t> </a:t>
            </a:r>
            <a:r>
              <a:rPr sz="1768" spc="5" dirty="0">
                <a:latin typeface="Microsoft Sans Serif"/>
                <a:cs typeface="Microsoft Sans Serif"/>
              </a:rPr>
              <a:t>material</a:t>
            </a:r>
            <a:r>
              <a:rPr sz="1768" spc="27" dirty="0">
                <a:latin typeface="Microsoft Sans Serif"/>
                <a:cs typeface="Microsoft Sans Serif"/>
              </a:rPr>
              <a:t> </a:t>
            </a:r>
            <a:r>
              <a:rPr sz="1768" spc="14" dirty="0">
                <a:latin typeface="Microsoft Sans Serif"/>
                <a:cs typeface="Microsoft Sans Serif"/>
              </a:rPr>
              <a:t>and</a:t>
            </a:r>
            <a:r>
              <a:rPr sz="1768" spc="32" dirty="0">
                <a:latin typeface="Microsoft Sans Serif"/>
                <a:cs typeface="Microsoft Sans Serif"/>
              </a:rPr>
              <a:t> </a:t>
            </a:r>
            <a:r>
              <a:rPr sz="1768" spc="5" dirty="0">
                <a:latin typeface="Microsoft Sans Serif"/>
                <a:cs typeface="Microsoft Sans Serif"/>
              </a:rPr>
              <a:t>necrotic</a:t>
            </a:r>
            <a:r>
              <a:rPr sz="1768" spc="27" dirty="0">
                <a:latin typeface="Microsoft Sans Serif"/>
                <a:cs typeface="Microsoft Sans Serif"/>
              </a:rPr>
              <a:t> </a:t>
            </a:r>
            <a:r>
              <a:rPr sz="1768" spc="5" dirty="0">
                <a:latin typeface="Microsoft Sans Serif"/>
                <a:cs typeface="Microsoft Sans Serif"/>
              </a:rPr>
              <a:t>tissue. </a:t>
            </a:r>
            <a:r>
              <a:rPr sz="1768" spc="9" dirty="0">
                <a:latin typeface="Microsoft Sans Serif"/>
                <a:cs typeface="Microsoft Sans Serif"/>
              </a:rPr>
              <a:t> </a:t>
            </a:r>
            <a:r>
              <a:rPr sz="1768" spc="5" dirty="0">
                <a:latin typeface="Microsoft Sans Serif"/>
                <a:cs typeface="Microsoft Sans Serif"/>
              </a:rPr>
              <a:t>Antibiotics</a:t>
            </a:r>
            <a:r>
              <a:rPr sz="1768" spc="27" dirty="0">
                <a:latin typeface="Microsoft Sans Serif"/>
                <a:cs typeface="Microsoft Sans Serif"/>
              </a:rPr>
              <a:t> </a:t>
            </a:r>
            <a:r>
              <a:rPr sz="1768" spc="9" dirty="0">
                <a:latin typeface="Microsoft Sans Serif"/>
                <a:cs typeface="Microsoft Sans Serif"/>
              </a:rPr>
              <a:t>are</a:t>
            </a:r>
            <a:r>
              <a:rPr sz="1768" spc="32" dirty="0">
                <a:latin typeface="Microsoft Sans Serif"/>
                <a:cs typeface="Microsoft Sans Serif"/>
              </a:rPr>
              <a:t> </a:t>
            </a:r>
            <a:r>
              <a:rPr sz="1768" spc="9" dirty="0">
                <a:latin typeface="Microsoft Sans Serif"/>
                <a:cs typeface="Microsoft Sans Serif"/>
              </a:rPr>
              <a:t>unnecessary</a:t>
            </a:r>
            <a:r>
              <a:rPr sz="1768" spc="27" dirty="0">
                <a:latin typeface="Microsoft Sans Serif"/>
                <a:cs typeface="Microsoft Sans Serif"/>
              </a:rPr>
              <a:t> </a:t>
            </a:r>
            <a:r>
              <a:rPr sz="1768" spc="9" dirty="0">
                <a:latin typeface="Microsoft Sans Serif"/>
                <a:cs typeface="Microsoft Sans Serif"/>
              </a:rPr>
              <a:t>unless</a:t>
            </a:r>
            <a:r>
              <a:rPr sz="1768" spc="32" dirty="0">
                <a:latin typeface="Microsoft Sans Serif"/>
                <a:cs typeface="Microsoft Sans Serif"/>
              </a:rPr>
              <a:t> </a:t>
            </a:r>
            <a:r>
              <a:rPr sz="1768" spc="9" dirty="0">
                <a:latin typeface="Microsoft Sans Serif"/>
                <a:cs typeface="Microsoft Sans Serif"/>
              </a:rPr>
              <a:t>there</a:t>
            </a:r>
            <a:r>
              <a:rPr sz="1768" spc="32" dirty="0">
                <a:latin typeface="Microsoft Sans Serif"/>
                <a:cs typeface="Microsoft Sans Serif"/>
              </a:rPr>
              <a:t> </a:t>
            </a:r>
            <a:r>
              <a:rPr sz="1768" dirty="0">
                <a:latin typeface="Microsoft Sans Serif"/>
                <a:cs typeface="Microsoft Sans Serif"/>
              </a:rPr>
              <a:t>is</a:t>
            </a:r>
            <a:r>
              <a:rPr sz="1768" spc="27" dirty="0">
                <a:latin typeface="Microsoft Sans Serif"/>
                <a:cs typeface="Microsoft Sans Serif"/>
              </a:rPr>
              <a:t> </a:t>
            </a:r>
            <a:r>
              <a:rPr sz="1768" spc="9" dirty="0">
                <a:latin typeface="Microsoft Sans Serif"/>
                <a:cs typeface="Microsoft Sans Serif"/>
              </a:rPr>
              <a:t>accompanying</a:t>
            </a:r>
            <a:r>
              <a:rPr sz="1768" spc="32" dirty="0">
                <a:latin typeface="Microsoft Sans Serif"/>
                <a:cs typeface="Microsoft Sans Serif"/>
              </a:rPr>
              <a:t> </a:t>
            </a:r>
            <a:r>
              <a:rPr sz="1768" dirty="0">
                <a:latin typeface="Microsoft Sans Serif"/>
                <a:cs typeface="Microsoft Sans Serif"/>
              </a:rPr>
              <a:t>cellulitis.</a:t>
            </a:r>
            <a:endParaRPr sz="1768">
              <a:latin typeface="Microsoft Sans Serif"/>
              <a:cs typeface="Microsoft Sans Serif"/>
            </a:endParaRPr>
          </a:p>
          <a:p>
            <a:pPr marL="181958" marR="4607" indent="-171018">
              <a:lnSpc>
                <a:spcPct val="91100"/>
              </a:lnSpc>
              <a:spcBef>
                <a:spcPts val="712"/>
              </a:spcBef>
              <a:buFont typeface="Microsoft Sans Serif"/>
              <a:buChar char="•"/>
              <a:tabLst>
                <a:tab pos="256239" algn="l"/>
                <a:tab pos="256815" algn="l"/>
              </a:tabLst>
            </a:pPr>
            <a:r>
              <a:rPr sz="1632" dirty="0"/>
              <a:t>	</a:t>
            </a:r>
            <a:r>
              <a:rPr sz="2086" spc="82" dirty="0">
                <a:latin typeface="Microsoft Sans Serif"/>
                <a:cs typeface="Microsoft Sans Serif"/>
              </a:rPr>
              <a:t>2-Endometritis:</a:t>
            </a:r>
            <a:r>
              <a:rPr sz="2086" spc="27" dirty="0">
                <a:latin typeface="Microsoft Sans Serif"/>
                <a:cs typeface="Microsoft Sans Serif"/>
              </a:rPr>
              <a:t> </a:t>
            </a:r>
            <a:r>
              <a:rPr sz="1768" dirty="0">
                <a:latin typeface="Microsoft Sans Serif"/>
                <a:cs typeface="Microsoft Sans Serif"/>
              </a:rPr>
              <a:t>clinical</a:t>
            </a:r>
            <a:r>
              <a:rPr sz="1768" spc="27" dirty="0">
                <a:latin typeface="Microsoft Sans Serif"/>
                <a:cs typeface="Microsoft Sans Serif"/>
              </a:rPr>
              <a:t> </a:t>
            </a:r>
            <a:r>
              <a:rPr sz="1768" spc="5" dirty="0">
                <a:latin typeface="Microsoft Sans Serif"/>
                <a:cs typeface="Microsoft Sans Serif"/>
              </a:rPr>
              <a:t>findings</a:t>
            </a:r>
            <a:r>
              <a:rPr sz="1768" spc="27" dirty="0">
                <a:latin typeface="Microsoft Sans Serif"/>
                <a:cs typeface="Microsoft Sans Serif"/>
              </a:rPr>
              <a:t> </a:t>
            </a:r>
            <a:r>
              <a:rPr sz="1768" spc="5" dirty="0">
                <a:latin typeface="Microsoft Sans Serif"/>
                <a:cs typeface="Microsoft Sans Serif"/>
              </a:rPr>
              <a:t>include</a:t>
            </a:r>
            <a:r>
              <a:rPr sz="1768" spc="27" dirty="0">
                <a:latin typeface="Microsoft Sans Serif"/>
                <a:cs typeface="Microsoft Sans Serif"/>
              </a:rPr>
              <a:t> </a:t>
            </a:r>
            <a:r>
              <a:rPr sz="1768" spc="9" dirty="0">
                <a:latin typeface="Microsoft Sans Serif"/>
                <a:cs typeface="Microsoft Sans Serif"/>
              </a:rPr>
              <a:t>postpartum</a:t>
            </a:r>
            <a:r>
              <a:rPr sz="1768" spc="27" dirty="0">
                <a:latin typeface="Microsoft Sans Serif"/>
                <a:cs typeface="Microsoft Sans Serif"/>
              </a:rPr>
              <a:t> </a:t>
            </a:r>
            <a:r>
              <a:rPr sz="1768" spc="5" dirty="0">
                <a:latin typeface="Microsoft Sans Serif"/>
                <a:cs typeface="Microsoft Sans Serif"/>
              </a:rPr>
              <a:t>fever,</a:t>
            </a:r>
            <a:r>
              <a:rPr sz="1768" spc="27" dirty="0">
                <a:latin typeface="Microsoft Sans Serif"/>
                <a:cs typeface="Microsoft Sans Serif"/>
              </a:rPr>
              <a:t> </a:t>
            </a:r>
            <a:r>
              <a:rPr sz="1768" spc="5" dirty="0">
                <a:latin typeface="Microsoft Sans Serif"/>
                <a:cs typeface="Microsoft Sans Serif"/>
              </a:rPr>
              <a:t>tachycardia </a:t>
            </a:r>
            <a:r>
              <a:rPr sz="1768" spc="-453" dirty="0">
                <a:latin typeface="Microsoft Sans Serif"/>
                <a:cs typeface="Microsoft Sans Serif"/>
              </a:rPr>
              <a:t> </a:t>
            </a:r>
            <a:r>
              <a:rPr sz="1768" spc="9" dirty="0">
                <a:latin typeface="Microsoft Sans Serif"/>
                <a:cs typeface="Microsoft Sans Serif"/>
              </a:rPr>
              <a:t>that</a:t>
            </a:r>
            <a:r>
              <a:rPr sz="1768" spc="27" dirty="0">
                <a:latin typeface="Microsoft Sans Serif"/>
                <a:cs typeface="Microsoft Sans Serif"/>
              </a:rPr>
              <a:t> </a:t>
            </a:r>
            <a:r>
              <a:rPr sz="1768" spc="5" dirty="0">
                <a:latin typeface="Microsoft Sans Serif"/>
                <a:cs typeface="Microsoft Sans Serif"/>
              </a:rPr>
              <a:t>parallels</a:t>
            </a:r>
            <a:r>
              <a:rPr sz="1768" spc="27" dirty="0">
                <a:latin typeface="Microsoft Sans Serif"/>
                <a:cs typeface="Microsoft Sans Serif"/>
              </a:rPr>
              <a:t> </a:t>
            </a:r>
            <a:r>
              <a:rPr sz="1768" spc="9" dirty="0">
                <a:latin typeface="Microsoft Sans Serif"/>
                <a:cs typeface="Microsoft Sans Serif"/>
              </a:rPr>
              <a:t>the</a:t>
            </a:r>
            <a:r>
              <a:rPr sz="1768" spc="27" dirty="0">
                <a:latin typeface="Microsoft Sans Serif"/>
                <a:cs typeface="Microsoft Sans Serif"/>
              </a:rPr>
              <a:t> </a:t>
            </a:r>
            <a:r>
              <a:rPr sz="1768" spc="5" dirty="0">
                <a:latin typeface="Microsoft Sans Serif"/>
                <a:cs typeface="Microsoft Sans Serif"/>
              </a:rPr>
              <a:t>rise</a:t>
            </a:r>
            <a:r>
              <a:rPr sz="1768" spc="27" dirty="0">
                <a:latin typeface="Microsoft Sans Serif"/>
                <a:cs typeface="Microsoft Sans Serif"/>
              </a:rPr>
              <a:t> </a:t>
            </a:r>
            <a:r>
              <a:rPr sz="1768" spc="5" dirty="0">
                <a:latin typeface="Microsoft Sans Serif"/>
                <a:cs typeface="Microsoft Sans Serif"/>
              </a:rPr>
              <a:t>in</a:t>
            </a:r>
            <a:r>
              <a:rPr sz="1768" spc="27" dirty="0">
                <a:latin typeface="Microsoft Sans Serif"/>
                <a:cs typeface="Microsoft Sans Serif"/>
              </a:rPr>
              <a:t> </a:t>
            </a:r>
            <a:r>
              <a:rPr sz="1768" spc="9" dirty="0">
                <a:latin typeface="Microsoft Sans Serif"/>
                <a:cs typeface="Microsoft Sans Serif"/>
              </a:rPr>
              <a:t>temperature,</a:t>
            </a:r>
            <a:r>
              <a:rPr sz="1768" spc="27" dirty="0">
                <a:latin typeface="Microsoft Sans Serif"/>
                <a:cs typeface="Microsoft Sans Serif"/>
              </a:rPr>
              <a:t> </a:t>
            </a:r>
            <a:r>
              <a:rPr sz="1768" spc="5" dirty="0">
                <a:latin typeface="Microsoft Sans Serif"/>
                <a:cs typeface="Microsoft Sans Serif"/>
              </a:rPr>
              <a:t>midline</a:t>
            </a:r>
            <a:r>
              <a:rPr sz="1768" spc="27" dirty="0">
                <a:latin typeface="Microsoft Sans Serif"/>
                <a:cs typeface="Microsoft Sans Serif"/>
              </a:rPr>
              <a:t> </a:t>
            </a:r>
            <a:r>
              <a:rPr sz="1768" spc="9" dirty="0">
                <a:latin typeface="Microsoft Sans Serif"/>
                <a:cs typeface="Microsoft Sans Serif"/>
              </a:rPr>
              <a:t>lower</a:t>
            </a:r>
            <a:r>
              <a:rPr sz="1768" spc="27" dirty="0">
                <a:latin typeface="Microsoft Sans Serif"/>
                <a:cs typeface="Microsoft Sans Serif"/>
              </a:rPr>
              <a:t> </a:t>
            </a:r>
            <a:r>
              <a:rPr sz="1768" spc="9" dirty="0">
                <a:latin typeface="Microsoft Sans Serif"/>
                <a:cs typeface="Microsoft Sans Serif"/>
              </a:rPr>
              <a:t>abdominal</a:t>
            </a:r>
            <a:r>
              <a:rPr sz="1768" spc="27" dirty="0">
                <a:latin typeface="Microsoft Sans Serif"/>
                <a:cs typeface="Microsoft Sans Serif"/>
              </a:rPr>
              <a:t> </a:t>
            </a:r>
            <a:r>
              <a:rPr sz="1768" spc="5" dirty="0">
                <a:latin typeface="Microsoft Sans Serif"/>
                <a:cs typeface="Microsoft Sans Serif"/>
              </a:rPr>
              <a:t>pain,</a:t>
            </a:r>
            <a:r>
              <a:rPr sz="1768" spc="27" dirty="0">
                <a:latin typeface="Microsoft Sans Serif"/>
                <a:cs typeface="Microsoft Sans Serif"/>
              </a:rPr>
              <a:t> </a:t>
            </a:r>
            <a:r>
              <a:rPr sz="1768" spc="9" dirty="0">
                <a:latin typeface="Microsoft Sans Serif"/>
                <a:cs typeface="Microsoft Sans Serif"/>
              </a:rPr>
              <a:t>and </a:t>
            </a:r>
            <a:r>
              <a:rPr sz="1768" spc="14" dirty="0">
                <a:latin typeface="Microsoft Sans Serif"/>
                <a:cs typeface="Microsoft Sans Serif"/>
              </a:rPr>
              <a:t> </a:t>
            </a:r>
            <a:r>
              <a:rPr sz="1768" spc="5" dirty="0">
                <a:latin typeface="Microsoft Sans Serif"/>
                <a:cs typeface="Microsoft Sans Serif"/>
              </a:rPr>
              <a:t>uterine</a:t>
            </a:r>
            <a:r>
              <a:rPr sz="1768" spc="23" dirty="0">
                <a:latin typeface="Microsoft Sans Serif"/>
                <a:cs typeface="Microsoft Sans Serif"/>
              </a:rPr>
              <a:t> </a:t>
            </a:r>
            <a:r>
              <a:rPr sz="1768" spc="9" dirty="0">
                <a:latin typeface="Microsoft Sans Serif"/>
                <a:cs typeface="Microsoft Sans Serif"/>
              </a:rPr>
              <a:t>tenderness</a:t>
            </a:r>
            <a:endParaRPr sz="1768">
              <a:latin typeface="Microsoft Sans Serif"/>
              <a:cs typeface="Microsoft Sans Serif"/>
            </a:endParaRPr>
          </a:p>
          <a:p>
            <a:pPr marL="182534" indent="-171018">
              <a:spcBef>
                <a:spcPts val="530"/>
              </a:spcBef>
              <a:buChar char="•"/>
              <a:tabLst>
                <a:tab pos="182534" algn="l"/>
              </a:tabLst>
            </a:pPr>
            <a:r>
              <a:rPr sz="2086" spc="54" dirty="0">
                <a:latin typeface="Microsoft Sans Serif"/>
                <a:cs typeface="Microsoft Sans Serif"/>
              </a:rPr>
              <a:t>3-Pelvic</a:t>
            </a:r>
            <a:r>
              <a:rPr sz="2086" dirty="0">
                <a:latin typeface="Microsoft Sans Serif"/>
                <a:cs typeface="Microsoft Sans Serif"/>
              </a:rPr>
              <a:t> </a:t>
            </a:r>
            <a:r>
              <a:rPr sz="2086" spc="77" dirty="0">
                <a:latin typeface="Microsoft Sans Serif"/>
                <a:cs typeface="Microsoft Sans Serif"/>
              </a:rPr>
              <a:t>abcess</a:t>
            </a:r>
            <a:endParaRPr sz="2086">
              <a:latin typeface="Microsoft Sans Serif"/>
              <a:cs typeface="Microsoft Sans Serif"/>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5210" y="743071"/>
            <a:ext cx="7705605" cy="4265098"/>
          </a:xfrm>
          <a:prstGeom prst="rect">
            <a:avLst/>
          </a:prstGeom>
        </p:spPr>
        <p:txBody>
          <a:bodyPr vert="horz" wrap="square" lIns="0" tIns="10941" rIns="0" bIns="0" rtlCol="0">
            <a:spAutoFit/>
          </a:bodyPr>
          <a:lstStyle/>
          <a:p>
            <a:pPr marL="92707" marR="195202">
              <a:lnSpc>
                <a:spcPct val="101499"/>
              </a:lnSpc>
              <a:spcBef>
                <a:spcPts val="86"/>
              </a:spcBef>
            </a:pPr>
            <a:r>
              <a:rPr sz="1768" spc="9" dirty="0">
                <a:latin typeface="Times New Roman"/>
                <a:cs typeface="Times New Roman"/>
              </a:rPr>
              <a:t>Lactation </a:t>
            </a:r>
            <a:r>
              <a:rPr sz="1768" spc="5" dirty="0">
                <a:latin typeface="Times New Roman"/>
                <a:cs typeface="Times New Roman"/>
              </a:rPr>
              <a:t>mastitis typically </a:t>
            </a:r>
            <a:r>
              <a:rPr sz="1768" spc="9" dirty="0">
                <a:latin typeface="Times New Roman"/>
                <a:cs typeface="Times New Roman"/>
              </a:rPr>
              <a:t>presents as a firm, red, and tender area of one </a:t>
            </a:r>
            <a:r>
              <a:rPr sz="1768" spc="5" dirty="0">
                <a:latin typeface="Times New Roman"/>
                <a:cs typeface="Times New Roman"/>
              </a:rPr>
              <a:t>breast </a:t>
            </a:r>
            <a:r>
              <a:rPr sz="1768" spc="9" dirty="0">
                <a:latin typeface="Times New Roman"/>
                <a:cs typeface="Times New Roman"/>
              </a:rPr>
              <a:t> with a maternal temperature </a:t>
            </a:r>
            <a:r>
              <a:rPr sz="1768" spc="5" dirty="0">
                <a:latin typeface="Times New Roman"/>
                <a:cs typeface="Times New Roman"/>
              </a:rPr>
              <a:t>that</a:t>
            </a:r>
            <a:r>
              <a:rPr sz="1768" spc="9" dirty="0">
                <a:latin typeface="Times New Roman"/>
                <a:cs typeface="Times New Roman"/>
              </a:rPr>
              <a:t> exceeds </a:t>
            </a:r>
            <a:r>
              <a:rPr sz="1768" spc="5" dirty="0">
                <a:latin typeface="Times New Roman"/>
                <a:cs typeface="Times New Roman"/>
              </a:rPr>
              <a:t>38.5</a:t>
            </a:r>
            <a:r>
              <a:rPr sz="1768" spc="5" dirty="0">
                <a:latin typeface="Microsoft Sans Serif"/>
                <a:cs typeface="Microsoft Sans Serif"/>
              </a:rPr>
              <a:t>º</a:t>
            </a:r>
            <a:r>
              <a:rPr sz="1768" spc="5" dirty="0">
                <a:latin typeface="Times New Roman"/>
                <a:cs typeface="Times New Roman"/>
              </a:rPr>
              <a:t>C. </a:t>
            </a:r>
            <a:r>
              <a:rPr sz="1768" spc="9" dirty="0">
                <a:latin typeface="Times New Roman"/>
                <a:cs typeface="Times New Roman"/>
              </a:rPr>
              <a:t>A</a:t>
            </a:r>
            <a:r>
              <a:rPr sz="1768" spc="5" dirty="0">
                <a:latin typeface="Times New Roman"/>
                <a:cs typeface="Times New Roman"/>
              </a:rPr>
              <a:t> </a:t>
            </a:r>
            <a:r>
              <a:rPr sz="1768" dirty="0">
                <a:latin typeface="Times New Roman"/>
                <a:cs typeface="Times New Roman"/>
              </a:rPr>
              <a:t>tender,</a:t>
            </a:r>
            <a:r>
              <a:rPr sz="1768" spc="5" dirty="0">
                <a:latin typeface="Times New Roman"/>
                <a:cs typeface="Times New Roman"/>
              </a:rPr>
              <a:t> </a:t>
            </a:r>
            <a:r>
              <a:rPr sz="1768" dirty="0">
                <a:latin typeface="Times New Roman"/>
                <a:cs typeface="Times New Roman"/>
              </a:rPr>
              <a:t>fluctuant</a:t>
            </a:r>
            <a:r>
              <a:rPr sz="1768" spc="9" dirty="0">
                <a:latin typeface="Times New Roman"/>
                <a:cs typeface="Times New Roman"/>
              </a:rPr>
              <a:t> </a:t>
            </a:r>
            <a:r>
              <a:rPr sz="1768" dirty="0">
                <a:latin typeface="Times New Roman"/>
                <a:cs typeface="Times New Roman"/>
              </a:rPr>
              <a:t>area</a:t>
            </a:r>
            <a:r>
              <a:rPr sz="1768" spc="5" dirty="0">
                <a:latin typeface="Times New Roman"/>
                <a:cs typeface="Times New Roman"/>
              </a:rPr>
              <a:t> </a:t>
            </a:r>
            <a:r>
              <a:rPr sz="1768" dirty="0">
                <a:latin typeface="Times New Roman"/>
                <a:cs typeface="Times New Roman"/>
              </a:rPr>
              <a:t>is</a:t>
            </a:r>
            <a:r>
              <a:rPr sz="1768" spc="5" dirty="0">
                <a:latin typeface="Times New Roman"/>
                <a:cs typeface="Times New Roman"/>
              </a:rPr>
              <a:t> </a:t>
            </a:r>
            <a:r>
              <a:rPr sz="1768" dirty="0">
                <a:latin typeface="Times New Roman"/>
                <a:cs typeface="Times New Roman"/>
              </a:rPr>
              <a:t>more </a:t>
            </a:r>
            <a:r>
              <a:rPr sz="1768" spc="-431" dirty="0">
                <a:latin typeface="Times New Roman"/>
                <a:cs typeface="Times New Roman"/>
              </a:rPr>
              <a:t> </a:t>
            </a:r>
            <a:r>
              <a:rPr sz="1768" spc="5" dirty="0">
                <a:latin typeface="Times New Roman"/>
                <a:cs typeface="Times New Roman"/>
              </a:rPr>
              <a:t>indicative </a:t>
            </a:r>
            <a:r>
              <a:rPr sz="1768" spc="9" dirty="0">
                <a:latin typeface="Times New Roman"/>
                <a:cs typeface="Times New Roman"/>
              </a:rPr>
              <a:t>of an abscess. Systemic complaints </a:t>
            </a:r>
            <a:r>
              <a:rPr sz="1768" spc="14" dirty="0">
                <a:latin typeface="Times New Roman"/>
                <a:cs typeface="Times New Roman"/>
              </a:rPr>
              <a:t>may </a:t>
            </a:r>
            <a:r>
              <a:rPr sz="1768" spc="9" dirty="0">
                <a:latin typeface="Times New Roman"/>
                <a:cs typeface="Times New Roman"/>
              </a:rPr>
              <a:t>be present and </a:t>
            </a:r>
            <a:r>
              <a:rPr sz="1768" spc="5" dirty="0">
                <a:latin typeface="Times New Roman"/>
                <a:cs typeface="Times New Roman"/>
              </a:rPr>
              <a:t>include </a:t>
            </a:r>
            <a:r>
              <a:rPr sz="1768" spc="9" dirty="0">
                <a:latin typeface="Times New Roman"/>
                <a:cs typeface="Times New Roman"/>
              </a:rPr>
              <a:t> myalgia,</a:t>
            </a:r>
            <a:r>
              <a:rPr sz="1768" spc="5" dirty="0">
                <a:latin typeface="Times New Roman"/>
                <a:cs typeface="Times New Roman"/>
              </a:rPr>
              <a:t> chills, malaise, </a:t>
            </a:r>
            <a:r>
              <a:rPr sz="1768" spc="9" dirty="0">
                <a:latin typeface="Times New Roman"/>
                <a:cs typeface="Times New Roman"/>
              </a:rPr>
              <a:t>and</a:t>
            </a:r>
            <a:r>
              <a:rPr sz="1768" spc="5" dirty="0">
                <a:latin typeface="Times New Roman"/>
                <a:cs typeface="Times New Roman"/>
              </a:rPr>
              <a:t> flu-like </a:t>
            </a:r>
            <a:r>
              <a:rPr sz="1768" spc="9" dirty="0">
                <a:latin typeface="Times New Roman"/>
                <a:cs typeface="Times New Roman"/>
              </a:rPr>
              <a:t>symptoms.</a:t>
            </a:r>
            <a:endParaRPr sz="1768">
              <a:latin typeface="Times New Roman"/>
              <a:cs typeface="Times New Roman"/>
            </a:endParaRPr>
          </a:p>
          <a:p>
            <a:pPr>
              <a:spcBef>
                <a:spcPts val="18"/>
              </a:spcBef>
            </a:pPr>
            <a:endParaRPr sz="1859">
              <a:latin typeface="Times New Roman"/>
              <a:cs typeface="Times New Roman"/>
            </a:endParaRPr>
          </a:p>
          <a:p>
            <a:pPr marL="92707" marR="306335">
              <a:lnSpc>
                <a:spcPct val="101499"/>
              </a:lnSpc>
            </a:pPr>
            <a:r>
              <a:rPr sz="1768" spc="9" dirty="0">
                <a:latin typeface="Times New Roman"/>
                <a:cs typeface="Times New Roman"/>
              </a:rPr>
              <a:t>The most common </a:t>
            </a:r>
            <a:r>
              <a:rPr sz="1768" spc="5" dirty="0">
                <a:latin typeface="Times New Roman"/>
                <a:cs typeface="Times New Roman"/>
              </a:rPr>
              <a:t>infecting</a:t>
            </a:r>
            <a:r>
              <a:rPr sz="1768" spc="9" dirty="0">
                <a:latin typeface="Times New Roman"/>
                <a:cs typeface="Times New Roman"/>
              </a:rPr>
              <a:t> organism</a:t>
            </a:r>
            <a:r>
              <a:rPr sz="1768" spc="14" dirty="0">
                <a:latin typeface="Times New Roman"/>
                <a:cs typeface="Times New Roman"/>
              </a:rPr>
              <a:t> </a:t>
            </a:r>
            <a:r>
              <a:rPr sz="1768" spc="5" dirty="0">
                <a:latin typeface="Times New Roman"/>
                <a:cs typeface="Times New Roman"/>
              </a:rPr>
              <a:t>is</a:t>
            </a:r>
            <a:r>
              <a:rPr sz="1768" spc="9" dirty="0">
                <a:latin typeface="Times New Roman"/>
                <a:cs typeface="Times New Roman"/>
              </a:rPr>
              <a:t> Staphylococcus </a:t>
            </a:r>
            <a:r>
              <a:rPr sz="1768" spc="5" dirty="0">
                <a:latin typeface="Times New Roman"/>
                <a:cs typeface="Times New Roman"/>
              </a:rPr>
              <a:t>aureus,</a:t>
            </a:r>
            <a:r>
              <a:rPr sz="1768" spc="9" dirty="0">
                <a:latin typeface="Times New Roman"/>
                <a:cs typeface="Times New Roman"/>
              </a:rPr>
              <a:t> which</a:t>
            </a:r>
            <a:r>
              <a:rPr sz="1768" spc="14" dirty="0">
                <a:latin typeface="Times New Roman"/>
                <a:cs typeface="Times New Roman"/>
              </a:rPr>
              <a:t> </a:t>
            </a:r>
            <a:r>
              <a:rPr sz="1768" spc="5" dirty="0">
                <a:latin typeface="Times New Roman"/>
                <a:cs typeface="Times New Roman"/>
              </a:rPr>
              <a:t>is</a:t>
            </a:r>
            <a:r>
              <a:rPr sz="1768" spc="9" dirty="0">
                <a:latin typeface="Times New Roman"/>
                <a:cs typeface="Times New Roman"/>
              </a:rPr>
              <a:t> found </a:t>
            </a:r>
            <a:r>
              <a:rPr sz="1768" spc="-431" dirty="0">
                <a:latin typeface="Times New Roman"/>
                <a:cs typeface="Times New Roman"/>
              </a:rPr>
              <a:t> </a:t>
            </a:r>
            <a:r>
              <a:rPr sz="1768" spc="9" dirty="0">
                <a:latin typeface="Times New Roman"/>
                <a:cs typeface="Times New Roman"/>
              </a:rPr>
              <a:t>in </a:t>
            </a:r>
            <a:r>
              <a:rPr sz="1768" spc="14" dirty="0">
                <a:latin typeface="Times New Roman"/>
                <a:cs typeface="Times New Roman"/>
              </a:rPr>
              <a:t>40 </a:t>
            </a:r>
            <a:r>
              <a:rPr sz="1768" spc="23" dirty="0">
                <a:latin typeface="Times New Roman"/>
                <a:cs typeface="Times New Roman"/>
              </a:rPr>
              <a:t>% </a:t>
            </a:r>
            <a:r>
              <a:rPr sz="1768" spc="9" dirty="0">
                <a:latin typeface="Times New Roman"/>
                <a:cs typeface="Times New Roman"/>
              </a:rPr>
              <a:t>of </a:t>
            </a:r>
            <a:r>
              <a:rPr sz="1768" spc="14" dirty="0">
                <a:latin typeface="Times New Roman"/>
                <a:cs typeface="Times New Roman"/>
              </a:rPr>
              <a:t>women </a:t>
            </a:r>
            <a:r>
              <a:rPr sz="1768" spc="9" dirty="0">
                <a:latin typeface="Times New Roman"/>
                <a:cs typeface="Times New Roman"/>
              </a:rPr>
              <a:t>with </a:t>
            </a:r>
            <a:r>
              <a:rPr sz="1768" spc="5" dirty="0">
                <a:latin typeface="Times New Roman"/>
                <a:cs typeface="Times New Roman"/>
              </a:rPr>
              <a:t>mastitis. </a:t>
            </a:r>
            <a:r>
              <a:rPr sz="1768" spc="9" dirty="0">
                <a:latin typeface="Times New Roman"/>
                <a:cs typeface="Times New Roman"/>
              </a:rPr>
              <a:t>Other </a:t>
            </a:r>
            <a:r>
              <a:rPr sz="1768" spc="5" dirty="0">
                <a:latin typeface="Times New Roman"/>
                <a:cs typeface="Times New Roman"/>
              </a:rPr>
              <a:t>bacteria </a:t>
            </a:r>
            <a:r>
              <a:rPr sz="1768" spc="9" dirty="0">
                <a:latin typeface="Times New Roman"/>
                <a:cs typeface="Times New Roman"/>
              </a:rPr>
              <a:t>include (coagulase-negative , </a:t>
            </a:r>
            <a:r>
              <a:rPr sz="1768" spc="14" dirty="0">
                <a:latin typeface="Times New Roman"/>
                <a:cs typeface="Times New Roman"/>
              </a:rPr>
              <a:t> </a:t>
            </a:r>
            <a:r>
              <a:rPr sz="1768" spc="9" dirty="0">
                <a:latin typeface="Times New Roman"/>
                <a:cs typeface="Times New Roman"/>
              </a:rPr>
              <a:t>staphylococci</a:t>
            </a:r>
            <a:r>
              <a:rPr sz="1768" dirty="0">
                <a:latin typeface="Times New Roman"/>
                <a:cs typeface="Times New Roman"/>
              </a:rPr>
              <a:t> </a:t>
            </a:r>
            <a:r>
              <a:rPr sz="1768" spc="9" dirty="0">
                <a:latin typeface="Times New Roman"/>
                <a:cs typeface="Times New Roman"/>
              </a:rPr>
              <a:t>and</a:t>
            </a:r>
            <a:r>
              <a:rPr sz="1768" spc="5" dirty="0">
                <a:latin typeface="Times New Roman"/>
                <a:cs typeface="Times New Roman"/>
              </a:rPr>
              <a:t> </a:t>
            </a:r>
            <a:r>
              <a:rPr sz="1768" spc="9" dirty="0">
                <a:latin typeface="Times New Roman"/>
                <a:cs typeface="Times New Roman"/>
              </a:rPr>
              <a:t>Streptococcus</a:t>
            </a:r>
            <a:r>
              <a:rPr sz="1768" spc="5" dirty="0">
                <a:latin typeface="Times New Roman"/>
                <a:cs typeface="Times New Roman"/>
              </a:rPr>
              <a:t> viridans.)</a:t>
            </a:r>
            <a:endParaRPr sz="1768">
              <a:latin typeface="Times New Roman"/>
              <a:cs typeface="Times New Roman"/>
            </a:endParaRPr>
          </a:p>
          <a:p>
            <a:pPr>
              <a:spcBef>
                <a:spcPts val="18"/>
              </a:spcBef>
            </a:pPr>
            <a:endParaRPr sz="1859">
              <a:latin typeface="Times New Roman"/>
              <a:cs typeface="Times New Roman"/>
            </a:endParaRPr>
          </a:p>
          <a:p>
            <a:pPr marL="92707" marR="347794">
              <a:lnSpc>
                <a:spcPct val="101499"/>
              </a:lnSpc>
            </a:pPr>
            <a:r>
              <a:rPr sz="1768" spc="14" dirty="0">
                <a:latin typeface="Times New Roman"/>
                <a:cs typeface="Times New Roman"/>
              </a:rPr>
              <a:t>DDX:</a:t>
            </a:r>
            <a:r>
              <a:rPr sz="1768" spc="5" dirty="0">
                <a:latin typeface="Times New Roman"/>
                <a:cs typeface="Times New Roman"/>
              </a:rPr>
              <a:t> </a:t>
            </a:r>
            <a:r>
              <a:rPr sz="1768" spc="9" dirty="0">
                <a:latin typeface="Times New Roman"/>
                <a:cs typeface="Times New Roman"/>
              </a:rPr>
              <a:t>includes plugged </a:t>
            </a:r>
            <a:r>
              <a:rPr sz="1768" spc="5" dirty="0">
                <a:latin typeface="Times New Roman"/>
                <a:cs typeface="Times New Roman"/>
              </a:rPr>
              <a:t>ducts,</a:t>
            </a:r>
            <a:r>
              <a:rPr sz="1768" spc="9" dirty="0">
                <a:latin typeface="Times New Roman"/>
                <a:cs typeface="Times New Roman"/>
              </a:rPr>
              <a:t> </a:t>
            </a:r>
            <a:r>
              <a:rPr sz="1768" spc="5" dirty="0">
                <a:latin typeface="Times New Roman"/>
                <a:cs typeface="Times New Roman"/>
              </a:rPr>
              <a:t>galactocele,</a:t>
            </a:r>
            <a:r>
              <a:rPr sz="1768" spc="9" dirty="0">
                <a:latin typeface="Times New Roman"/>
                <a:cs typeface="Times New Roman"/>
              </a:rPr>
              <a:t> and </a:t>
            </a:r>
            <a:r>
              <a:rPr sz="1768" spc="5" dirty="0">
                <a:latin typeface="Times New Roman"/>
                <a:cs typeface="Times New Roman"/>
              </a:rPr>
              <a:t>rarely</a:t>
            </a:r>
            <a:r>
              <a:rPr sz="1768" spc="9" dirty="0">
                <a:latin typeface="Times New Roman"/>
                <a:cs typeface="Times New Roman"/>
              </a:rPr>
              <a:t> inflammatory </a:t>
            </a:r>
            <a:r>
              <a:rPr sz="1768" spc="5" dirty="0">
                <a:latin typeface="Times New Roman"/>
                <a:cs typeface="Times New Roman"/>
              </a:rPr>
              <a:t>breast </a:t>
            </a:r>
            <a:r>
              <a:rPr sz="1768" spc="9" dirty="0">
                <a:latin typeface="Times New Roman"/>
                <a:cs typeface="Times New Roman"/>
              </a:rPr>
              <a:t> </a:t>
            </a:r>
            <a:r>
              <a:rPr sz="1768" spc="5" dirty="0">
                <a:latin typeface="Times New Roman"/>
                <a:cs typeface="Times New Roman"/>
              </a:rPr>
              <a:t>cancer.</a:t>
            </a:r>
            <a:r>
              <a:rPr sz="1768" spc="9" dirty="0">
                <a:latin typeface="Times New Roman"/>
                <a:cs typeface="Times New Roman"/>
              </a:rPr>
              <a:t> </a:t>
            </a:r>
            <a:r>
              <a:rPr sz="1768" spc="5" dirty="0">
                <a:latin typeface="Times New Roman"/>
                <a:cs typeface="Times New Roman"/>
              </a:rPr>
              <a:t>Mastitis</a:t>
            </a:r>
            <a:r>
              <a:rPr sz="1768" spc="9" dirty="0">
                <a:latin typeface="Times New Roman"/>
                <a:cs typeface="Times New Roman"/>
              </a:rPr>
              <a:t> </a:t>
            </a:r>
            <a:r>
              <a:rPr sz="1768" spc="5" dirty="0">
                <a:latin typeface="Times New Roman"/>
                <a:cs typeface="Times New Roman"/>
              </a:rPr>
              <a:t>that</a:t>
            </a:r>
            <a:r>
              <a:rPr sz="1768" spc="9" dirty="0">
                <a:latin typeface="Times New Roman"/>
                <a:cs typeface="Times New Roman"/>
              </a:rPr>
              <a:t> does not respond promptly </a:t>
            </a:r>
            <a:r>
              <a:rPr sz="1768" spc="5" dirty="0">
                <a:latin typeface="Times New Roman"/>
                <a:cs typeface="Times New Roman"/>
              </a:rPr>
              <a:t>to</a:t>
            </a:r>
            <a:r>
              <a:rPr sz="1768" spc="9" dirty="0">
                <a:latin typeface="Times New Roman"/>
                <a:cs typeface="Times New Roman"/>
              </a:rPr>
              <a:t> </a:t>
            </a:r>
            <a:r>
              <a:rPr sz="1768" spc="5" dirty="0">
                <a:latin typeface="Times New Roman"/>
                <a:cs typeface="Times New Roman"/>
              </a:rPr>
              <a:t>adequate</a:t>
            </a:r>
            <a:r>
              <a:rPr sz="1768" spc="9" dirty="0">
                <a:latin typeface="Times New Roman"/>
                <a:cs typeface="Times New Roman"/>
              </a:rPr>
              <a:t> </a:t>
            </a:r>
            <a:r>
              <a:rPr sz="1768" spc="5" dirty="0">
                <a:latin typeface="Times New Roman"/>
                <a:cs typeface="Times New Roman"/>
              </a:rPr>
              <a:t>breast</a:t>
            </a:r>
            <a:r>
              <a:rPr sz="1768" spc="9" dirty="0">
                <a:latin typeface="Times New Roman"/>
                <a:cs typeface="Times New Roman"/>
              </a:rPr>
              <a:t> </a:t>
            </a:r>
            <a:r>
              <a:rPr sz="1768" spc="5" dirty="0">
                <a:latin typeface="Times New Roman"/>
                <a:cs typeface="Times New Roman"/>
              </a:rPr>
              <a:t>drainage</a:t>
            </a:r>
            <a:r>
              <a:rPr sz="1768" spc="9" dirty="0">
                <a:latin typeface="Times New Roman"/>
                <a:cs typeface="Times New Roman"/>
              </a:rPr>
              <a:t> and </a:t>
            </a:r>
            <a:r>
              <a:rPr sz="1768" spc="-426" dirty="0">
                <a:latin typeface="Times New Roman"/>
                <a:cs typeface="Times New Roman"/>
              </a:rPr>
              <a:t> </a:t>
            </a:r>
            <a:r>
              <a:rPr sz="1768" spc="5" dirty="0">
                <a:latin typeface="Times New Roman"/>
                <a:cs typeface="Times New Roman"/>
              </a:rPr>
              <a:t>antibiotics</a:t>
            </a:r>
            <a:r>
              <a:rPr sz="1768" spc="9" dirty="0">
                <a:latin typeface="Times New Roman"/>
                <a:cs typeface="Times New Roman"/>
              </a:rPr>
              <a:t> should</a:t>
            </a:r>
            <a:r>
              <a:rPr sz="1768" spc="14" dirty="0">
                <a:latin typeface="Times New Roman"/>
                <a:cs typeface="Times New Roman"/>
              </a:rPr>
              <a:t> </a:t>
            </a:r>
            <a:r>
              <a:rPr sz="1768" spc="9" dirty="0">
                <a:latin typeface="Times New Roman"/>
                <a:cs typeface="Times New Roman"/>
              </a:rPr>
              <a:t>prompt </a:t>
            </a:r>
            <a:r>
              <a:rPr sz="1768" spc="5" dirty="0">
                <a:latin typeface="Times New Roman"/>
                <a:cs typeface="Times New Roman"/>
              </a:rPr>
              <a:t>investigation</a:t>
            </a:r>
            <a:r>
              <a:rPr sz="1768" spc="14" dirty="0">
                <a:latin typeface="Times New Roman"/>
                <a:cs typeface="Times New Roman"/>
              </a:rPr>
              <a:t> </a:t>
            </a:r>
            <a:r>
              <a:rPr sz="1768" spc="9" dirty="0">
                <a:latin typeface="Times New Roman"/>
                <a:cs typeface="Times New Roman"/>
              </a:rPr>
              <a:t>for an</a:t>
            </a:r>
            <a:r>
              <a:rPr sz="1768" spc="14" dirty="0">
                <a:latin typeface="Times New Roman"/>
                <a:cs typeface="Times New Roman"/>
              </a:rPr>
              <a:t> </a:t>
            </a:r>
            <a:r>
              <a:rPr sz="1768" spc="9" dirty="0">
                <a:latin typeface="Times New Roman"/>
                <a:cs typeface="Times New Roman"/>
              </a:rPr>
              <a:t>underlying abscess</a:t>
            </a:r>
            <a:r>
              <a:rPr sz="1768" spc="14" dirty="0">
                <a:latin typeface="Times New Roman"/>
                <a:cs typeface="Times New Roman"/>
              </a:rPr>
              <a:t> </a:t>
            </a:r>
            <a:r>
              <a:rPr sz="1768" spc="9" dirty="0">
                <a:latin typeface="Times New Roman"/>
                <a:cs typeface="Times New Roman"/>
              </a:rPr>
              <a:t>or a</a:t>
            </a:r>
            <a:r>
              <a:rPr sz="1768" spc="14" dirty="0">
                <a:latin typeface="Times New Roman"/>
                <a:cs typeface="Times New Roman"/>
              </a:rPr>
              <a:t> </a:t>
            </a:r>
            <a:r>
              <a:rPr sz="1768" spc="5" dirty="0">
                <a:latin typeface="Times New Roman"/>
                <a:cs typeface="Times New Roman"/>
              </a:rPr>
              <a:t>resistant </a:t>
            </a:r>
            <a:r>
              <a:rPr sz="1768" spc="9" dirty="0">
                <a:latin typeface="Times New Roman"/>
                <a:cs typeface="Times New Roman"/>
              </a:rPr>
              <a:t> organism</a:t>
            </a:r>
            <a:r>
              <a:rPr sz="1768" spc="5" dirty="0">
                <a:latin typeface="Times New Roman"/>
                <a:cs typeface="Times New Roman"/>
              </a:rPr>
              <a:t> </a:t>
            </a:r>
            <a:r>
              <a:rPr sz="1768" spc="9" dirty="0">
                <a:latin typeface="Times New Roman"/>
                <a:cs typeface="Times New Roman"/>
              </a:rPr>
              <a:t>such</a:t>
            </a:r>
            <a:r>
              <a:rPr sz="1768" spc="5" dirty="0">
                <a:latin typeface="Times New Roman"/>
                <a:cs typeface="Times New Roman"/>
              </a:rPr>
              <a:t> </a:t>
            </a:r>
            <a:r>
              <a:rPr sz="1768" spc="9" dirty="0">
                <a:latin typeface="Times New Roman"/>
                <a:cs typeface="Times New Roman"/>
              </a:rPr>
              <a:t>as</a:t>
            </a:r>
            <a:r>
              <a:rPr sz="1768" spc="5" dirty="0">
                <a:latin typeface="Times New Roman"/>
                <a:cs typeface="Times New Roman"/>
              </a:rPr>
              <a:t> methicillin-resistant </a:t>
            </a:r>
            <a:r>
              <a:rPr sz="1768" spc="9" dirty="0">
                <a:latin typeface="Times New Roman"/>
                <a:cs typeface="Times New Roman"/>
              </a:rPr>
              <a:t>Staphylococcus aureus</a:t>
            </a:r>
            <a:r>
              <a:rPr sz="1768" spc="5" dirty="0">
                <a:latin typeface="Times New Roman"/>
                <a:cs typeface="Times New Roman"/>
              </a:rPr>
              <a:t> </a:t>
            </a:r>
            <a:r>
              <a:rPr sz="1768" spc="9" dirty="0">
                <a:latin typeface="Times New Roman"/>
                <a:cs typeface="Times New Roman"/>
              </a:rPr>
              <a:t>(MRSA)</a:t>
            </a:r>
            <a:endParaRPr sz="1768">
              <a:latin typeface="Times New Roman"/>
              <a:cs typeface="Times New Roman"/>
            </a:endParaRPr>
          </a:p>
          <a:p>
            <a:pPr marL="11516">
              <a:spcBef>
                <a:spcPts val="852"/>
              </a:spcBef>
            </a:pPr>
            <a:r>
              <a:rPr sz="1768" spc="9" dirty="0">
                <a:latin typeface="Times New Roman"/>
                <a:cs typeface="Times New Roman"/>
              </a:rPr>
              <a:t>The most common </a:t>
            </a:r>
            <a:r>
              <a:rPr sz="1768" spc="5" dirty="0">
                <a:latin typeface="Times New Roman"/>
                <a:cs typeface="Times New Roman"/>
              </a:rPr>
              <a:t>sources</a:t>
            </a:r>
            <a:r>
              <a:rPr sz="1768" spc="14" dirty="0">
                <a:latin typeface="Times New Roman"/>
                <a:cs typeface="Times New Roman"/>
              </a:rPr>
              <a:t> </a:t>
            </a:r>
            <a:r>
              <a:rPr sz="1768" spc="9" dirty="0">
                <a:latin typeface="Times New Roman"/>
                <a:cs typeface="Times New Roman"/>
              </a:rPr>
              <a:t>of </a:t>
            </a:r>
            <a:r>
              <a:rPr sz="1768" spc="5" dirty="0">
                <a:latin typeface="Times New Roman"/>
                <a:cs typeface="Times New Roman"/>
              </a:rPr>
              <a:t>infection</a:t>
            </a:r>
            <a:r>
              <a:rPr sz="1768" spc="9" dirty="0">
                <a:latin typeface="Times New Roman"/>
                <a:cs typeface="Times New Roman"/>
              </a:rPr>
              <a:t> </a:t>
            </a:r>
            <a:r>
              <a:rPr sz="1768" spc="5" dirty="0">
                <a:latin typeface="Times New Roman"/>
                <a:cs typeface="Times New Roman"/>
              </a:rPr>
              <a:t>are,</a:t>
            </a:r>
            <a:r>
              <a:rPr sz="1768" spc="14" dirty="0">
                <a:latin typeface="Times New Roman"/>
                <a:cs typeface="Times New Roman"/>
              </a:rPr>
              <a:t> </a:t>
            </a:r>
            <a:r>
              <a:rPr sz="1768" spc="5" dirty="0">
                <a:latin typeface="Times New Roman"/>
                <a:cs typeface="Times New Roman"/>
              </a:rPr>
              <a:t>first,</a:t>
            </a:r>
            <a:r>
              <a:rPr sz="1768" spc="9" dirty="0">
                <a:latin typeface="Times New Roman"/>
                <a:cs typeface="Times New Roman"/>
              </a:rPr>
              <a:t> from </a:t>
            </a:r>
            <a:r>
              <a:rPr sz="1768" spc="5" dirty="0">
                <a:latin typeface="Times New Roman"/>
                <a:cs typeface="Times New Roman"/>
              </a:rPr>
              <a:t>the</a:t>
            </a:r>
            <a:r>
              <a:rPr sz="1768" spc="14" dirty="0">
                <a:latin typeface="Times New Roman"/>
                <a:cs typeface="Times New Roman"/>
              </a:rPr>
              <a:t> </a:t>
            </a:r>
            <a:r>
              <a:rPr sz="1768" spc="50" dirty="0">
                <a:latin typeface="Times New Roman"/>
                <a:cs typeface="Times New Roman"/>
              </a:rPr>
              <a:t>baby's</a:t>
            </a:r>
            <a:r>
              <a:rPr sz="1768" spc="9" dirty="0">
                <a:latin typeface="Times New Roman"/>
                <a:cs typeface="Times New Roman"/>
              </a:rPr>
              <a:t> nose or</a:t>
            </a:r>
            <a:r>
              <a:rPr sz="1768" spc="14" dirty="0">
                <a:latin typeface="Times New Roman"/>
                <a:cs typeface="Times New Roman"/>
              </a:rPr>
              <a:t> </a:t>
            </a:r>
            <a:r>
              <a:rPr sz="1768" spc="5" dirty="0">
                <a:latin typeface="Times New Roman"/>
                <a:cs typeface="Times New Roman"/>
              </a:rPr>
              <a:t>throat</a:t>
            </a:r>
            <a:r>
              <a:rPr sz="1768" spc="9" dirty="0">
                <a:latin typeface="Times New Roman"/>
                <a:cs typeface="Times New Roman"/>
              </a:rPr>
              <a:t> </a:t>
            </a:r>
            <a:r>
              <a:rPr sz="1768" spc="5" dirty="0">
                <a:latin typeface="Times New Roman"/>
                <a:cs typeface="Times New Roman"/>
              </a:rPr>
              <a:t>and,</a:t>
            </a:r>
            <a:endParaRPr sz="1768">
              <a:latin typeface="Times New Roman"/>
              <a:cs typeface="Times New Roman"/>
            </a:endParaRPr>
          </a:p>
          <a:p>
            <a:pPr marL="11516">
              <a:spcBef>
                <a:spcPts val="32"/>
              </a:spcBef>
            </a:pPr>
            <a:r>
              <a:rPr sz="1768" spc="9" dirty="0">
                <a:latin typeface="Times New Roman"/>
                <a:cs typeface="Times New Roman"/>
              </a:rPr>
              <a:t>second,</a:t>
            </a:r>
            <a:r>
              <a:rPr sz="1768" spc="5" dirty="0">
                <a:latin typeface="Times New Roman"/>
                <a:cs typeface="Times New Roman"/>
              </a:rPr>
              <a:t> </a:t>
            </a:r>
            <a:r>
              <a:rPr sz="1768" spc="9" dirty="0">
                <a:latin typeface="Times New Roman"/>
                <a:cs typeface="Times New Roman"/>
              </a:rPr>
              <a:t>from</a:t>
            </a:r>
            <a:r>
              <a:rPr sz="1768" spc="5" dirty="0">
                <a:latin typeface="Times New Roman"/>
                <a:cs typeface="Times New Roman"/>
              </a:rPr>
              <a:t> </a:t>
            </a:r>
            <a:r>
              <a:rPr sz="1768" spc="9" dirty="0">
                <a:latin typeface="Times New Roman"/>
                <a:cs typeface="Times New Roman"/>
              </a:rPr>
              <a:t>an </a:t>
            </a:r>
            <a:r>
              <a:rPr sz="1768" spc="5" dirty="0">
                <a:latin typeface="Times New Roman"/>
                <a:cs typeface="Times New Roman"/>
              </a:rPr>
              <a:t>infected umbilical</a:t>
            </a:r>
            <a:r>
              <a:rPr sz="1768" spc="9" dirty="0">
                <a:latin typeface="Times New Roman"/>
                <a:cs typeface="Times New Roman"/>
              </a:rPr>
              <a:t> cord</a:t>
            </a:r>
            <a:endParaRPr sz="1768">
              <a:latin typeface="Times New Roman"/>
              <a:cs typeface="Times New Roman"/>
            </a:endParaRPr>
          </a:p>
        </p:txBody>
      </p:sp>
      <p:sp>
        <p:nvSpPr>
          <p:cNvPr id="3" name="object 3"/>
          <p:cNvSpPr txBox="1">
            <a:spLocks noGrp="1"/>
          </p:cNvSpPr>
          <p:nvPr>
            <p:ph type="title"/>
          </p:nvPr>
        </p:nvSpPr>
        <p:spPr>
          <a:xfrm>
            <a:off x="1696681" y="225149"/>
            <a:ext cx="4986014" cy="692226"/>
          </a:xfrm>
          <a:prstGeom prst="rect">
            <a:avLst/>
          </a:prstGeom>
        </p:spPr>
        <p:txBody>
          <a:bodyPr vert="horz" wrap="square" lIns="0" tIns="14971" rIns="0" bIns="0" rtlCol="0" anchor="ctr">
            <a:spAutoFit/>
          </a:bodyPr>
          <a:lstStyle/>
          <a:p>
            <a:pPr marL="11516">
              <a:lnSpc>
                <a:spcPct val="100000"/>
              </a:lnSpc>
              <a:spcBef>
                <a:spcPts val="118"/>
              </a:spcBef>
            </a:pPr>
            <a:r>
              <a:rPr spc="9" dirty="0"/>
              <a:t>4-</a:t>
            </a:r>
            <a:r>
              <a:rPr spc="-181" dirty="0"/>
              <a:t> </a:t>
            </a:r>
            <a:r>
              <a:rPr sz="2856" spc="113" dirty="0"/>
              <a:t>Mastitis</a:t>
            </a:r>
            <a:r>
              <a:rPr sz="2856" spc="-68" dirty="0"/>
              <a:t> </a:t>
            </a:r>
            <a:r>
              <a:rPr sz="2856" spc="154" dirty="0"/>
              <a:t>or</a:t>
            </a:r>
            <a:r>
              <a:rPr sz="2856" spc="-68" dirty="0"/>
              <a:t> </a:t>
            </a:r>
            <a:r>
              <a:rPr sz="2856" spc="103" dirty="0"/>
              <a:t>breast</a:t>
            </a:r>
            <a:r>
              <a:rPr sz="2856" spc="-68" dirty="0"/>
              <a:t> </a:t>
            </a:r>
            <a:r>
              <a:rPr sz="2856" spc="109" dirty="0"/>
              <a:t>abscess</a:t>
            </a:r>
            <a:endParaRPr sz="2856"/>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D768-6596-0674-E038-ECB540B0C0C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6682BF8-A2F2-6619-9BB4-F381EB209FA6}"/>
              </a:ext>
            </a:extLst>
          </p:cNvPr>
          <p:cNvSpPr>
            <a:spLocks noGrp="1"/>
          </p:cNvSpPr>
          <p:nvPr>
            <p:ph type="body" idx="1"/>
          </p:nvPr>
        </p:nvSpPr>
        <p:spPr/>
        <p:txBody>
          <a:bodyPr/>
          <a:lstStyle/>
          <a:p>
            <a:endParaRPr lang="en-US"/>
          </a:p>
        </p:txBody>
      </p:sp>
      <p:pic>
        <p:nvPicPr>
          <p:cNvPr id="5" name="Picture 4" descr="A diagram of breast milking&#10;&#10;Description automatically generated">
            <a:extLst>
              <a:ext uri="{FF2B5EF4-FFF2-40B4-BE49-F238E27FC236}">
                <a16:creationId xmlns:a16="http://schemas.microsoft.com/office/drawing/2014/main" id="{F07DE190-C246-C725-D696-ECC420793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516" y="254941"/>
            <a:ext cx="8084494" cy="5385203"/>
          </a:xfrm>
          <a:prstGeom prst="rect">
            <a:avLst/>
          </a:prstGeom>
        </p:spPr>
      </p:pic>
    </p:spTree>
    <p:extLst>
      <p:ext uri="{BB962C8B-B14F-4D97-AF65-F5344CB8AC3E}">
        <p14:creationId xmlns:p14="http://schemas.microsoft.com/office/powerpoint/2010/main" val="2372257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5774" y="315187"/>
            <a:ext cx="1604231" cy="308146"/>
          </a:xfrm>
          <a:prstGeom prst="rect">
            <a:avLst/>
          </a:prstGeom>
        </p:spPr>
        <p:txBody>
          <a:bodyPr vert="horz" wrap="square" lIns="0" tIns="14971" rIns="0" bIns="0" rtlCol="0" anchor="ctr">
            <a:spAutoFit/>
          </a:bodyPr>
          <a:lstStyle/>
          <a:p>
            <a:pPr marL="11516">
              <a:lnSpc>
                <a:spcPct val="100000"/>
              </a:lnSpc>
              <a:spcBef>
                <a:spcPts val="118"/>
              </a:spcBef>
            </a:pPr>
            <a:r>
              <a:rPr sz="1904" spc="68" dirty="0"/>
              <a:t>Management:</a:t>
            </a:r>
            <a:endParaRPr sz="1904"/>
          </a:p>
        </p:txBody>
      </p:sp>
      <p:sp>
        <p:nvSpPr>
          <p:cNvPr id="3" name="object 3"/>
          <p:cNvSpPr txBox="1"/>
          <p:nvPr/>
        </p:nvSpPr>
        <p:spPr>
          <a:xfrm>
            <a:off x="1875775" y="842312"/>
            <a:ext cx="8131135" cy="2864586"/>
          </a:xfrm>
          <a:prstGeom prst="rect">
            <a:avLst/>
          </a:prstGeom>
        </p:spPr>
        <p:txBody>
          <a:bodyPr vert="horz" wrap="square" lIns="0" tIns="10941" rIns="0" bIns="0" rtlCol="0">
            <a:spAutoFit/>
          </a:bodyPr>
          <a:lstStyle/>
          <a:p>
            <a:pPr marL="58733">
              <a:spcBef>
                <a:spcPts val="86"/>
              </a:spcBef>
            </a:pPr>
            <a:r>
              <a:rPr sz="1496" spc="-5" dirty="0">
                <a:latin typeface="Times New Roman"/>
                <a:cs typeface="Times New Roman"/>
              </a:rPr>
              <a:t>includes</a:t>
            </a:r>
            <a:r>
              <a:rPr sz="1496" spc="-9" dirty="0">
                <a:latin typeface="Times New Roman"/>
                <a:cs typeface="Times New Roman"/>
              </a:rPr>
              <a:t> </a:t>
            </a:r>
            <a:r>
              <a:rPr sz="1496" spc="-5" dirty="0">
                <a:latin typeface="Times New Roman"/>
                <a:cs typeface="Times New Roman"/>
              </a:rPr>
              <a:t>isolation</a:t>
            </a:r>
            <a:r>
              <a:rPr sz="1496" spc="-9" dirty="0">
                <a:latin typeface="Times New Roman"/>
                <a:cs typeface="Times New Roman"/>
              </a:rPr>
              <a:t> </a:t>
            </a:r>
            <a:r>
              <a:rPr sz="1496" spc="-5" dirty="0">
                <a:latin typeface="Times New Roman"/>
                <a:cs typeface="Times New Roman"/>
              </a:rPr>
              <a:t>of the</a:t>
            </a:r>
            <a:r>
              <a:rPr sz="1496" spc="-9" dirty="0">
                <a:latin typeface="Times New Roman"/>
                <a:cs typeface="Times New Roman"/>
              </a:rPr>
              <a:t> </a:t>
            </a:r>
            <a:r>
              <a:rPr sz="1496" spc="-5" dirty="0">
                <a:latin typeface="Times New Roman"/>
                <a:cs typeface="Times New Roman"/>
              </a:rPr>
              <a:t>mother</a:t>
            </a:r>
            <a:r>
              <a:rPr sz="1496" spc="-9" dirty="0">
                <a:latin typeface="Times New Roman"/>
                <a:cs typeface="Times New Roman"/>
              </a:rPr>
              <a:t> </a:t>
            </a:r>
            <a:r>
              <a:rPr sz="1496" spc="-5" dirty="0">
                <a:latin typeface="Times New Roman"/>
                <a:cs typeface="Times New Roman"/>
              </a:rPr>
              <a:t>and baby,</a:t>
            </a:r>
            <a:r>
              <a:rPr sz="1496" spc="-9" dirty="0">
                <a:latin typeface="Times New Roman"/>
                <a:cs typeface="Times New Roman"/>
              </a:rPr>
              <a:t> </a:t>
            </a:r>
            <a:r>
              <a:rPr sz="1496" spc="-5" dirty="0">
                <a:latin typeface="Times New Roman"/>
                <a:cs typeface="Times New Roman"/>
              </a:rPr>
              <a:t>stop</a:t>
            </a:r>
            <a:r>
              <a:rPr sz="1496" spc="-9" dirty="0">
                <a:latin typeface="Times New Roman"/>
                <a:cs typeface="Times New Roman"/>
              </a:rPr>
              <a:t> </a:t>
            </a:r>
            <a:r>
              <a:rPr sz="1496" spc="-5" dirty="0">
                <a:latin typeface="Times New Roman"/>
                <a:cs typeface="Times New Roman"/>
              </a:rPr>
              <a:t>breastfeeding from</a:t>
            </a:r>
            <a:r>
              <a:rPr sz="1496" spc="-9" dirty="0">
                <a:latin typeface="Times New Roman"/>
                <a:cs typeface="Times New Roman"/>
              </a:rPr>
              <a:t> </a:t>
            </a:r>
            <a:r>
              <a:rPr sz="1496" spc="-5" dirty="0">
                <a:latin typeface="Times New Roman"/>
                <a:cs typeface="Times New Roman"/>
              </a:rPr>
              <a:t>the</a:t>
            </a:r>
            <a:r>
              <a:rPr sz="1496" spc="-9" dirty="0">
                <a:latin typeface="Times New Roman"/>
                <a:cs typeface="Times New Roman"/>
              </a:rPr>
              <a:t> </a:t>
            </a:r>
            <a:r>
              <a:rPr sz="1496" spc="-5" dirty="0">
                <a:latin typeface="Times New Roman"/>
                <a:cs typeface="Times New Roman"/>
              </a:rPr>
              <a:t>affected breast,</a:t>
            </a:r>
            <a:r>
              <a:rPr sz="1496" spc="-9" dirty="0">
                <a:latin typeface="Times New Roman"/>
                <a:cs typeface="Times New Roman"/>
              </a:rPr>
              <a:t> </a:t>
            </a:r>
            <a:r>
              <a:rPr sz="1496" spc="-5" dirty="0">
                <a:latin typeface="Times New Roman"/>
                <a:cs typeface="Times New Roman"/>
              </a:rPr>
              <a:t>expression</a:t>
            </a:r>
            <a:r>
              <a:rPr sz="1496" spc="-9" dirty="0">
                <a:latin typeface="Times New Roman"/>
                <a:cs typeface="Times New Roman"/>
              </a:rPr>
              <a:t> </a:t>
            </a:r>
            <a:r>
              <a:rPr sz="1496" spc="-5" dirty="0">
                <a:latin typeface="Times New Roman"/>
                <a:cs typeface="Times New Roman"/>
              </a:rPr>
              <a:t>of</a:t>
            </a:r>
            <a:endParaRPr sz="1496">
              <a:latin typeface="Times New Roman"/>
              <a:cs typeface="Times New Roman"/>
            </a:endParaRPr>
          </a:p>
          <a:p>
            <a:pPr marL="11516"/>
            <a:r>
              <a:rPr sz="1496" spc="-5" dirty="0">
                <a:latin typeface="Times New Roman"/>
                <a:cs typeface="Times New Roman"/>
              </a:rPr>
              <a:t>milk</a:t>
            </a:r>
            <a:r>
              <a:rPr sz="1496" spc="-9" dirty="0">
                <a:latin typeface="Times New Roman"/>
                <a:cs typeface="Times New Roman"/>
              </a:rPr>
              <a:t> </a:t>
            </a:r>
            <a:r>
              <a:rPr sz="1496" spc="-5" dirty="0">
                <a:latin typeface="Times New Roman"/>
                <a:cs typeface="Times New Roman"/>
              </a:rPr>
              <a:t>either</a:t>
            </a:r>
            <a:r>
              <a:rPr sz="1496" spc="-9" dirty="0">
                <a:latin typeface="Times New Roman"/>
                <a:cs typeface="Times New Roman"/>
              </a:rPr>
              <a:t> </a:t>
            </a:r>
            <a:r>
              <a:rPr sz="1496" spc="-5" dirty="0">
                <a:latin typeface="Times New Roman"/>
                <a:cs typeface="Times New Roman"/>
              </a:rPr>
              <a:t>manually or</a:t>
            </a:r>
            <a:r>
              <a:rPr sz="1496" spc="-9" dirty="0">
                <a:latin typeface="Times New Roman"/>
                <a:cs typeface="Times New Roman"/>
              </a:rPr>
              <a:t> </a:t>
            </a:r>
            <a:r>
              <a:rPr sz="1496" spc="-5" dirty="0">
                <a:latin typeface="Times New Roman"/>
                <a:cs typeface="Times New Roman"/>
              </a:rPr>
              <a:t>by</a:t>
            </a:r>
            <a:r>
              <a:rPr sz="1496" spc="-9" dirty="0">
                <a:latin typeface="Times New Roman"/>
                <a:cs typeface="Times New Roman"/>
              </a:rPr>
              <a:t> </a:t>
            </a:r>
            <a:r>
              <a:rPr sz="1496" spc="-5" dirty="0">
                <a:latin typeface="Times New Roman"/>
                <a:cs typeface="Times New Roman"/>
              </a:rPr>
              <a:t>electric pump</a:t>
            </a:r>
            <a:endParaRPr sz="1496">
              <a:latin typeface="Times New Roman"/>
              <a:cs typeface="Times New Roman"/>
            </a:endParaRPr>
          </a:p>
          <a:p>
            <a:pPr>
              <a:spcBef>
                <a:spcPts val="23"/>
              </a:spcBef>
            </a:pPr>
            <a:endParaRPr sz="1542">
              <a:latin typeface="Times New Roman"/>
              <a:cs typeface="Times New Roman"/>
            </a:endParaRPr>
          </a:p>
          <a:p>
            <a:pPr marL="11516"/>
            <a:r>
              <a:rPr sz="1496" spc="-5" dirty="0">
                <a:latin typeface="Times New Roman"/>
                <a:cs typeface="Times New Roman"/>
              </a:rPr>
              <a:t>microbiological</a:t>
            </a:r>
            <a:r>
              <a:rPr sz="1496" dirty="0">
                <a:latin typeface="Times New Roman"/>
                <a:cs typeface="Times New Roman"/>
              </a:rPr>
              <a:t> </a:t>
            </a:r>
            <a:r>
              <a:rPr sz="1496" spc="-5" dirty="0">
                <a:latin typeface="Times New Roman"/>
                <a:cs typeface="Times New Roman"/>
              </a:rPr>
              <a:t>culture</a:t>
            </a:r>
            <a:r>
              <a:rPr sz="1496" dirty="0">
                <a:latin typeface="Times New Roman"/>
                <a:cs typeface="Times New Roman"/>
              </a:rPr>
              <a:t> </a:t>
            </a:r>
            <a:r>
              <a:rPr sz="1496" spc="-5" dirty="0">
                <a:latin typeface="Times New Roman"/>
                <a:cs typeface="Times New Roman"/>
              </a:rPr>
              <a:t>and</a:t>
            </a:r>
            <a:r>
              <a:rPr sz="1496" spc="5" dirty="0">
                <a:latin typeface="Times New Roman"/>
                <a:cs typeface="Times New Roman"/>
              </a:rPr>
              <a:t> </a:t>
            </a:r>
            <a:r>
              <a:rPr sz="1496" spc="-5" dirty="0">
                <a:latin typeface="Times New Roman"/>
                <a:cs typeface="Times New Roman"/>
              </a:rPr>
              <a:t>sensitivity</a:t>
            </a:r>
            <a:r>
              <a:rPr sz="1496" dirty="0">
                <a:latin typeface="Times New Roman"/>
                <a:cs typeface="Times New Roman"/>
              </a:rPr>
              <a:t> </a:t>
            </a:r>
            <a:r>
              <a:rPr sz="1315" spc="9" dirty="0">
                <a:latin typeface="Times New Roman"/>
                <a:cs typeface="Times New Roman"/>
              </a:rPr>
              <a:t>(Flucloxacillin can</a:t>
            </a:r>
            <a:r>
              <a:rPr sz="1315" spc="14" dirty="0">
                <a:latin typeface="Times New Roman"/>
                <a:cs typeface="Times New Roman"/>
              </a:rPr>
              <a:t> be</a:t>
            </a:r>
            <a:r>
              <a:rPr sz="1315" spc="9" dirty="0">
                <a:latin typeface="Times New Roman"/>
                <a:cs typeface="Times New Roman"/>
              </a:rPr>
              <a:t> used while awaiting</a:t>
            </a:r>
            <a:r>
              <a:rPr sz="1315" spc="14" dirty="0">
                <a:latin typeface="Times New Roman"/>
                <a:cs typeface="Times New Roman"/>
              </a:rPr>
              <a:t> </a:t>
            </a:r>
            <a:r>
              <a:rPr sz="1315" spc="9" dirty="0">
                <a:latin typeface="Times New Roman"/>
                <a:cs typeface="Times New Roman"/>
              </a:rPr>
              <a:t>sensitivity </a:t>
            </a:r>
            <a:r>
              <a:rPr sz="1315" spc="5" dirty="0">
                <a:latin typeface="Times New Roman"/>
                <a:cs typeface="Times New Roman"/>
              </a:rPr>
              <a:t>results)</a:t>
            </a:r>
            <a:endParaRPr sz="1315">
              <a:latin typeface="Times New Roman"/>
              <a:cs typeface="Times New Roman"/>
            </a:endParaRPr>
          </a:p>
          <a:p>
            <a:pPr>
              <a:lnSpc>
                <a:spcPct val="100000"/>
              </a:lnSpc>
            </a:pPr>
            <a:endParaRPr sz="1406">
              <a:latin typeface="Times New Roman"/>
              <a:cs typeface="Times New Roman"/>
            </a:endParaRPr>
          </a:p>
          <a:p>
            <a:pPr marL="11516"/>
            <a:r>
              <a:rPr sz="1496" spc="-5" dirty="0">
                <a:latin typeface="Times New Roman"/>
                <a:cs typeface="Times New Roman"/>
              </a:rPr>
              <a:t>Then appropriate antibiotic should be continued for </a:t>
            </a:r>
            <a:r>
              <a:rPr sz="1496" dirty="0">
                <a:latin typeface="Times New Roman"/>
                <a:cs typeface="Times New Roman"/>
              </a:rPr>
              <a:t>7</a:t>
            </a:r>
            <a:r>
              <a:rPr sz="1496" spc="-5" dirty="0">
                <a:latin typeface="Times New Roman"/>
                <a:cs typeface="Times New Roman"/>
              </a:rPr>
              <a:t> to 10 days</a:t>
            </a:r>
            <a:endParaRPr sz="1496">
              <a:latin typeface="Times New Roman"/>
              <a:cs typeface="Times New Roman"/>
            </a:endParaRPr>
          </a:p>
          <a:p>
            <a:pPr>
              <a:lnSpc>
                <a:spcPct val="100000"/>
              </a:lnSpc>
            </a:pPr>
            <a:endParaRPr sz="1451">
              <a:latin typeface="Times New Roman"/>
              <a:cs typeface="Times New Roman"/>
            </a:endParaRPr>
          </a:p>
          <a:p>
            <a:pPr>
              <a:spcBef>
                <a:spcPts val="27"/>
              </a:spcBef>
            </a:pPr>
            <a:endParaRPr sz="1360">
              <a:latin typeface="Times New Roman"/>
              <a:cs typeface="Times New Roman"/>
            </a:endParaRPr>
          </a:p>
          <a:p>
            <a:pPr marL="279848">
              <a:spcBef>
                <a:spcPts val="5"/>
              </a:spcBef>
            </a:pPr>
            <a:r>
              <a:rPr sz="1859" spc="103" dirty="0">
                <a:latin typeface="Microsoft Sans Serif"/>
                <a:cs typeface="Microsoft Sans Serif"/>
              </a:rPr>
              <a:t>As</a:t>
            </a:r>
            <a:r>
              <a:rPr sz="1859" spc="-59" dirty="0">
                <a:latin typeface="Microsoft Sans Serif"/>
                <a:cs typeface="Microsoft Sans Serif"/>
              </a:rPr>
              <a:t> </a:t>
            </a:r>
            <a:r>
              <a:rPr sz="1859" spc="86" dirty="0">
                <a:latin typeface="Microsoft Sans Serif"/>
                <a:cs typeface="Microsoft Sans Serif"/>
              </a:rPr>
              <a:t>complication</a:t>
            </a:r>
            <a:endParaRPr sz="1859">
              <a:latin typeface="Microsoft Sans Serif"/>
              <a:cs typeface="Microsoft Sans Serif"/>
            </a:endParaRPr>
          </a:p>
          <a:p>
            <a:pPr>
              <a:spcBef>
                <a:spcPts val="32"/>
              </a:spcBef>
            </a:pPr>
            <a:endParaRPr sz="1950">
              <a:latin typeface="Microsoft Sans Serif"/>
              <a:cs typeface="Microsoft Sans Serif"/>
            </a:endParaRPr>
          </a:p>
          <a:p>
            <a:pPr marL="279848"/>
            <a:r>
              <a:rPr sz="1496" spc="-5" dirty="0">
                <a:latin typeface="Times New Roman"/>
                <a:cs typeface="Times New Roman"/>
              </a:rPr>
              <a:t>About 10 </a:t>
            </a:r>
            <a:r>
              <a:rPr sz="1496" dirty="0">
                <a:latin typeface="Times New Roman"/>
                <a:cs typeface="Times New Roman"/>
              </a:rPr>
              <a:t>%</a:t>
            </a:r>
            <a:r>
              <a:rPr sz="1496" spc="-5" dirty="0">
                <a:latin typeface="Times New Roman"/>
                <a:cs typeface="Times New Roman"/>
              </a:rPr>
              <a:t> of women with mastitis develop a breast</a:t>
            </a:r>
            <a:r>
              <a:rPr sz="1496" dirty="0">
                <a:latin typeface="Times New Roman"/>
                <a:cs typeface="Times New Roman"/>
              </a:rPr>
              <a:t> </a:t>
            </a:r>
            <a:r>
              <a:rPr sz="1496" spc="-5" dirty="0">
                <a:latin typeface="Times New Roman"/>
                <a:cs typeface="Times New Roman"/>
              </a:rPr>
              <a:t>abscess. Treatment is by a radial surgical incision</a:t>
            </a:r>
            <a:endParaRPr sz="1496">
              <a:latin typeface="Times New Roman"/>
              <a:cs typeface="Times New Roman"/>
            </a:endParaRPr>
          </a:p>
          <a:p>
            <a:pPr marL="279848"/>
            <a:r>
              <a:rPr sz="1496" spc="-5" dirty="0">
                <a:latin typeface="Times New Roman"/>
                <a:cs typeface="Times New Roman"/>
              </a:rPr>
              <a:t>and</a:t>
            </a:r>
            <a:r>
              <a:rPr sz="1496" spc="-14" dirty="0">
                <a:latin typeface="Times New Roman"/>
                <a:cs typeface="Times New Roman"/>
              </a:rPr>
              <a:t> </a:t>
            </a:r>
            <a:r>
              <a:rPr sz="1496" spc="-5" dirty="0">
                <a:latin typeface="Times New Roman"/>
                <a:cs typeface="Times New Roman"/>
              </a:rPr>
              <a:t>drainage</a:t>
            </a:r>
            <a:r>
              <a:rPr sz="1496" spc="-9" dirty="0">
                <a:latin typeface="Times New Roman"/>
                <a:cs typeface="Times New Roman"/>
              </a:rPr>
              <a:t> </a:t>
            </a:r>
            <a:r>
              <a:rPr sz="1496" spc="-5" dirty="0">
                <a:latin typeface="Times New Roman"/>
                <a:cs typeface="Times New Roman"/>
              </a:rPr>
              <a:t>under</a:t>
            </a:r>
            <a:r>
              <a:rPr sz="1496" spc="-9" dirty="0">
                <a:latin typeface="Times New Roman"/>
                <a:cs typeface="Times New Roman"/>
              </a:rPr>
              <a:t> </a:t>
            </a:r>
            <a:r>
              <a:rPr sz="1496" spc="-5" dirty="0">
                <a:latin typeface="Times New Roman"/>
                <a:cs typeface="Times New Roman"/>
              </a:rPr>
              <a:t>general</a:t>
            </a:r>
            <a:r>
              <a:rPr sz="1496" spc="-9" dirty="0">
                <a:latin typeface="Times New Roman"/>
                <a:cs typeface="Times New Roman"/>
              </a:rPr>
              <a:t> </a:t>
            </a:r>
            <a:r>
              <a:rPr sz="1496" spc="-5" dirty="0">
                <a:latin typeface="Times New Roman"/>
                <a:cs typeface="Times New Roman"/>
              </a:rPr>
              <a:t>anaesthesia.</a:t>
            </a:r>
            <a:endParaRPr sz="1496">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9473" y="321152"/>
            <a:ext cx="7652630" cy="4156105"/>
          </a:xfrm>
          <a:prstGeom prst="rect">
            <a:avLst/>
          </a:prstGeom>
        </p:spPr>
        <p:txBody>
          <a:bodyPr vert="horz" wrap="square" lIns="0" tIns="12668" rIns="0" bIns="0" rtlCol="0">
            <a:spAutoFit/>
          </a:bodyPr>
          <a:lstStyle/>
          <a:p>
            <a:pPr marL="182534" indent="-171018">
              <a:lnSpc>
                <a:spcPts val="2281"/>
              </a:lnSpc>
              <a:spcBef>
                <a:spcPts val="100"/>
              </a:spcBef>
              <a:buChar char="•"/>
              <a:tabLst>
                <a:tab pos="182534" algn="l"/>
              </a:tabLst>
            </a:pPr>
            <a:r>
              <a:rPr sz="2086" dirty="0">
                <a:latin typeface="Microsoft Sans Serif"/>
                <a:cs typeface="Microsoft Sans Serif"/>
              </a:rPr>
              <a:t>5--Urinary</a:t>
            </a:r>
            <a:r>
              <a:rPr sz="2086" spc="32" dirty="0">
                <a:latin typeface="Microsoft Sans Serif"/>
                <a:cs typeface="Microsoft Sans Serif"/>
              </a:rPr>
              <a:t> </a:t>
            </a:r>
            <a:r>
              <a:rPr sz="2086" dirty="0">
                <a:latin typeface="Microsoft Sans Serif"/>
                <a:cs typeface="Microsoft Sans Serif"/>
              </a:rPr>
              <a:t>tract</a:t>
            </a:r>
            <a:r>
              <a:rPr sz="2086" spc="32" dirty="0">
                <a:latin typeface="Microsoft Sans Serif"/>
                <a:cs typeface="Microsoft Sans Serif"/>
              </a:rPr>
              <a:t> </a:t>
            </a:r>
            <a:r>
              <a:rPr sz="2086" spc="-5" dirty="0">
                <a:latin typeface="Microsoft Sans Serif"/>
                <a:cs typeface="Microsoft Sans Serif"/>
              </a:rPr>
              <a:t>infection</a:t>
            </a:r>
            <a:r>
              <a:rPr sz="2086" spc="32" dirty="0">
                <a:latin typeface="Microsoft Sans Serif"/>
                <a:cs typeface="Microsoft Sans Serif"/>
              </a:rPr>
              <a:t> </a:t>
            </a:r>
            <a:r>
              <a:rPr sz="2086" spc="-5" dirty="0">
                <a:latin typeface="Microsoft Sans Serif"/>
                <a:cs typeface="Microsoft Sans Serif"/>
              </a:rPr>
              <a:t>(cystitis,</a:t>
            </a:r>
            <a:r>
              <a:rPr sz="2086" spc="32" dirty="0">
                <a:latin typeface="Microsoft Sans Serif"/>
                <a:cs typeface="Microsoft Sans Serif"/>
              </a:rPr>
              <a:t> </a:t>
            </a:r>
            <a:r>
              <a:rPr sz="2086" spc="-5" dirty="0">
                <a:latin typeface="Microsoft Sans Serif"/>
                <a:cs typeface="Microsoft Sans Serif"/>
              </a:rPr>
              <a:t>pyelonephritis)</a:t>
            </a:r>
            <a:r>
              <a:rPr sz="2086" spc="32" dirty="0">
                <a:latin typeface="Microsoft Sans Serif"/>
                <a:cs typeface="Microsoft Sans Serif"/>
              </a:rPr>
              <a:t> </a:t>
            </a:r>
            <a:r>
              <a:rPr sz="2086" spc="553" dirty="0">
                <a:latin typeface="Microsoft Sans Serif"/>
                <a:cs typeface="Microsoft Sans Serif"/>
              </a:rPr>
              <a:t>–</a:t>
            </a:r>
            <a:r>
              <a:rPr sz="2086" spc="32" dirty="0">
                <a:latin typeface="Microsoft Sans Serif"/>
                <a:cs typeface="Microsoft Sans Serif"/>
              </a:rPr>
              <a:t> </a:t>
            </a:r>
            <a:r>
              <a:rPr sz="2086" dirty="0">
                <a:latin typeface="Microsoft Sans Serif"/>
                <a:cs typeface="Microsoft Sans Serif"/>
              </a:rPr>
              <a:t>Mentioned</a:t>
            </a:r>
            <a:endParaRPr sz="2086">
              <a:latin typeface="Microsoft Sans Serif"/>
              <a:cs typeface="Microsoft Sans Serif"/>
            </a:endParaRPr>
          </a:p>
          <a:p>
            <a:pPr marL="181958">
              <a:lnSpc>
                <a:spcPts val="2226"/>
              </a:lnSpc>
            </a:pPr>
            <a:r>
              <a:rPr sz="2040" spc="5" dirty="0">
                <a:latin typeface="Microsoft Sans Serif"/>
                <a:cs typeface="Microsoft Sans Serif"/>
              </a:rPr>
              <a:t>previously.</a:t>
            </a:r>
            <a:endParaRPr sz="2040">
              <a:latin typeface="Microsoft Sans Serif"/>
              <a:cs typeface="Microsoft Sans Serif"/>
            </a:endParaRPr>
          </a:p>
          <a:p>
            <a:pPr marL="182534" indent="-171018">
              <a:spcBef>
                <a:spcPts val="263"/>
              </a:spcBef>
              <a:buChar char="•"/>
              <a:tabLst>
                <a:tab pos="182534" algn="l"/>
              </a:tabLst>
            </a:pPr>
            <a:r>
              <a:rPr sz="2086" spc="59" dirty="0">
                <a:latin typeface="Microsoft Sans Serif"/>
                <a:cs typeface="Microsoft Sans Serif"/>
              </a:rPr>
              <a:t>6-Septic</a:t>
            </a:r>
            <a:r>
              <a:rPr sz="2086" spc="23" dirty="0">
                <a:latin typeface="Microsoft Sans Serif"/>
                <a:cs typeface="Microsoft Sans Serif"/>
              </a:rPr>
              <a:t> </a:t>
            </a:r>
            <a:r>
              <a:rPr sz="2086" spc="91" dirty="0">
                <a:latin typeface="Microsoft Sans Serif"/>
                <a:cs typeface="Microsoft Sans Serif"/>
              </a:rPr>
              <a:t>pelvic</a:t>
            </a:r>
            <a:r>
              <a:rPr sz="2086" spc="23" dirty="0">
                <a:latin typeface="Microsoft Sans Serif"/>
                <a:cs typeface="Microsoft Sans Serif"/>
              </a:rPr>
              <a:t> </a:t>
            </a:r>
            <a:r>
              <a:rPr sz="2086" spc="103" dirty="0">
                <a:latin typeface="Microsoft Sans Serif"/>
                <a:cs typeface="Microsoft Sans Serif"/>
              </a:rPr>
              <a:t>thrombophlebitis:</a:t>
            </a:r>
            <a:endParaRPr sz="2086">
              <a:latin typeface="Microsoft Sans Serif"/>
              <a:cs typeface="Microsoft Sans Serif"/>
            </a:endParaRPr>
          </a:p>
          <a:p>
            <a:pPr marL="181958" marR="141651" indent="-171018">
              <a:lnSpc>
                <a:spcPts val="2013"/>
              </a:lnSpc>
              <a:spcBef>
                <a:spcPts val="735"/>
              </a:spcBef>
              <a:buChar char="•"/>
              <a:tabLst>
                <a:tab pos="182534" algn="l"/>
              </a:tabLst>
            </a:pPr>
            <a:r>
              <a:rPr sz="2086" dirty="0">
                <a:latin typeface="Microsoft Sans Serif"/>
                <a:cs typeface="Microsoft Sans Serif"/>
              </a:rPr>
              <a:t>Patients</a:t>
            </a:r>
            <a:r>
              <a:rPr sz="2086" spc="27" dirty="0">
                <a:latin typeface="Microsoft Sans Serif"/>
                <a:cs typeface="Microsoft Sans Serif"/>
              </a:rPr>
              <a:t> </a:t>
            </a:r>
            <a:r>
              <a:rPr sz="2086" spc="-5" dirty="0">
                <a:latin typeface="Microsoft Sans Serif"/>
                <a:cs typeface="Microsoft Sans Serif"/>
              </a:rPr>
              <a:t>with</a:t>
            </a:r>
            <a:r>
              <a:rPr sz="2086" spc="27" dirty="0">
                <a:latin typeface="Microsoft Sans Serif"/>
                <a:cs typeface="Microsoft Sans Serif"/>
              </a:rPr>
              <a:t> </a:t>
            </a:r>
            <a:r>
              <a:rPr sz="2086" dirty="0">
                <a:latin typeface="Microsoft Sans Serif"/>
                <a:cs typeface="Microsoft Sans Serif"/>
              </a:rPr>
              <a:t>ovarian</a:t>
            </a:r>
            <a:r>
              <a:rPr sz="2086" spc="32" dirty="0">
                <a:latin typeface="Microsoft Sans Serif"/>
                <a:cs typeface="Microsoft Sans Serif"/>
              </a:rPr>
              <a:t> </a:t>
            </a:r>
            <a:r>
              <a:rPr sz="2086" dirty="0">
                <a:latin typeface="Microsoft Sans Serif"/>
                <a:cs typeface="Microsoft Sans Serif"/>
              </a:rPr>
              <a:t>vein</a:t>
            </a:r>
            <a:r>
              <a:rPr sz="2086" spc="27" dirty="0">
                <a:latin typeface="Microsoft Sans Serif"/>
                <a:cs typeface="Microsoft Sans Serif"/>
              </a:rPr>
              <a:t> </a:t>
            </a:r>
            <a:r>
              <a:rPr sz="2086" spc="-5" dirty="0">
                <a:latin typeface="Microsoft Sans Serif"/>
                <a:cs typeface="Microsoft Sans Serif"/>
              </a:rPr>
              <a:t>thrombophlebitis</a:t>
            </a:r>
            <a:r>
              <a:rPr sz="2086" spc="27" dirty="0">
                <a:latin typeface="Microsoft Sans Serif"/>
                <a:cs typeface="Microsoft Sans Serif"/>
              </a:rPr>
              <a:t> </a:t>
            </a:r>
            <a:r>
              <a:rPr sz="2086" dirty="0">
                <a:latin typeface="Microsoft Sans Serif"/>
                <a:cs typeface="Microsoft Sans Serif"/>
              </a:rPr>
              <a:t>are</a:t>
            </a:r>
            <a:r>
              <a:rPr sz="2086" spc="32" dirty="0">
                <a:latin typeface="Microsoft Sans Serif"/>
                <a:cs typeface="Microsoft Sans Serif"/>
              </a:rPr>
              <a:t> </a:t>
            </a:r>
            <a:r>
              <a:rPr sz="2086" spc="-5" dirty="0">
                <a:latin typeface="Microsoft Sans Serif"/>
                <a:cs typeface="Microsoft Sans Serif"/>
              </a:rPr>
              <a:t>usually</a:t>
            </a:r>
            <a:r>
              <a:rPr sz="2086" spc="27" dirty="0">
                <a:latin typeface="Microsoft Sans Serif"/>
                <a:cs typeface="Microsoft Sans Serif"/>
              </a:rPr>
              <a:t> </a:t>
            </a:r>
            <a:r>
              <a:rPr sz="2086" dirty="0">
                <a:latin typeface="Microsoft Sans Serif"/>
                <a:cs typeface="Microsoft Sans Serif"/>
              </a:rPr>
              <a:t>acutely </a:t>
            </a:r>
            <a:r>
              <a:rPr sz="2086" spc="-540" dirty="0">
                <a:latin typeface="Microsoft Sans Serif"/>
                <a:cs typeface="Microsoft Sans Serif"/>
              </a:rPr>
              <a:t> </a:t>
            </a:r>
            <a:r>
              <a:rPr sz="2086" spc="-9" dirty="0">
                <a:latin typeface="Microsoft Sans Serif"/>
                <a:cs typeface="Microsoft Sans Serif"/>
              </a:rPr>
              <a:t>ill,</a:t>
            </a:r>
            <a:r>
              <a:rPr sz="2086" spc="18" dirty="0">
                <a:latin typeface="Microsoft Sans Serif"/>
                <a:cs typeface="Microsoft Sans Serif"/>
              </a:rPr>
              <a:t> </a:t>
            </a:r>
            <a:r>
              <a:rPr sz="2086" spc="-5" dirty="0">
                <a:latin typeface="Microsoft Sans Serif"/>
                <a:cs typeface="Microsoft Sans Serif"/>
              </a:rPr>
              <a:t>with</a:t>
            </a:r>
            <a:r>
              <a:rPr sz="2086" spc="23" dirty="0">
                <a:latin typeface="Microsoft Sans Serif"/>
                <a:cs typeface="Microsoft Sans Serif"/>
              </a:rPr>
              <a:t> </a:t>
            </a:r>
            <a:r>
              <a:rPr sz="2086" dirty="0">
                <a:latin typeface="Microsoft Sans Serif"/>
                <a:cs typeface="Microsoft Sans Serif"/>
              </a:rPr>
              <a:t>fever</a:t>
            </a:r>
            <a:r>
              <a:rPr sz="2086" spc="23" dirty="0">
                <a:latin typeface="Microsoft Sans Serif"/>
                <a:cs typeface="Microsoft Sans Serif"/>
              </a:rPr>
              <a:t> </a:t>
            </a:r>
            <a:r>
              <a:rPr sz="2086" spc="5" dirty="0">
                <a:latin typeface="Microsoft Sans Serif"/>
                <a:cs typeface="Microsoft Sans Serif"/>
              </a:rPr>
              <a:t>and</a:t>
            </a:r>
            <a:r>
              <a:rPr sz="2086" spc="18" dirty="0">
                <a:latin typeface="Microsoft Sans Serif"/>
                <a:cs typeface="Microsoft Sans Serif"/>
              </a:rPr>
              <a:t> </a:t>
            </a:r>
            <a:r>
              <a:rPr sz="2086" dirty="0">
                <a:latin typeface="Microsoft Sans Serif"/>
                <a:cs typeface="Microsoft Sans Serif"/>
              </a:rPr>
              <a:t>abdominal</a:t>
            </a:r>
            <a:r>
              <a:rPr sz="2086" spc="23" dirty="0">
                <a:latin typeface="Microsoft Sans Serif"/>
                <a:cs typeface="Microsoft Sans Serif"/>
              </a:rPr>
              <a:t> </a:t>
            </a:r>
            <a:r>
              <a:rPr sz="2086" dirty="0">
                <a:latin typeface="Microsoft Sans Serif"/>
                <a:cs typeface="Microsoft Sans Serif"/>
              </a:rPr>
              <a:t>pain</a:t>
            </a:r>
            <a:r>
              <a:rPr sz="2086" spc="23" dirty="0">
                <a:latin typeface="Microsoft Sans Serif"/>
                <a:cs typeface="Microsoft Sans Serif"/>
              </a:rPr>
              <a:t> </a:t>
            </a:r>
            <a:r>
              <a:rPr sz="2086" spc="-5" dirty="0">
                <a:latin typeface="Microsoft Sans Serif"/>
                <a:cs typeface="Microsoft Sans Serif"/>
              </a:rPr>
              <a:t>within</a:t>
            </a:r>
            <a:r>
              <a:rPr sz="2086" spc="18" dirty="0">
                <a:latin typeface="Microsoft Sans Serif"/>
                <a:cs typeface="Microsoft Sans Serif"/>
              </a:rPr>
              <a:t> </a:t>
            </a:r>
            <a:r>
              <a:rPr sz="2086" spc="5" dirty="0">
                <a:latin typeface="Microsoft Sans Serif"/>
                <a:cs typeface="Microsoft Sans Serif"/>
              </a:rPr>
              <a:t>one</a:t>
            </a:r>
            <a:r>
              <a:rPr sz="2086" spc="23" dirty="0">
                <a:latin typeface="Microsoft Sans Serif"/>
                <a:cs typeface="Microsoft Sans Serif"/>
              </a:rPr>
              <a:t> </a:t>
            </a:r>
            <a:r>
              <a:rPr sz="2086" spc="5" dirty="0">
                <a:latin typeface="Microsoft Sans Serif"/>
                <a:cs typeface="Microsoft Sans Serif"/>
              </a:rPr>
              <a:t>week</a:t>
            </a:r>
            <a:r>
              <a:rPr sz="2086" spc="23" dirty="0">
                <a:latin typeface="Microsoft Sans Serif"/>
                <a:cs typeface="Microsoft Sans Serif"/>
              </a:rPr>
              <a:t> </a:t>
            </a:r>
            <a:r>
              <a:rPr sz="2086" dirty="0">
                <a:latin typeface="Microsoft Sans Serif"/>
                <a:cs typeface="Microsoft Sans Serif"/>
              </a:rPr>
              <a:t>after</a:t>
            </a:r>
            <a:r>
              <a:rPr sz="2086" spc="18" dirty="0">
                <a:latin typeface="Microsoft Sans Serif"/>
                <a:cs typeface="Microsoft Sans Serif"/>
              </a:rPr>
              <a:t> </a:t>
            </a:r>
            <a:r>
              <a:rPr sz="2086" spc="-5" dirty="0">
                <a:latin typeface="Microsoft Sans Serif"/>
                <a:cs typeface="Microsoft Sans Serif"/>
              </a:rPr>
              <a:t>giving </a:t>
            </a:r>
            <a:r>
              <a:rPr sz="2086" dirty="0">
                <a:latin typeface="Microsoft Sans Serif"/>
                <a:cs typeface="Microsoft Sans Serif"/>
              </a:rPr>
              <a:t> </a:t>
            </a:r>
            <a:r>
              <a:rPr sz="2086" spc="-5" dirty="0">
                <a:latin typeface="Microsoft Sans Serif"/>
                <a:cs typeface="Microsoft Sans Serif"/>
              </a:rPr>
              <a:t>birth;</a:t>
            </a:r>
            <a:r>
              <a:rPr sz="2086" spc="27" dirty="0">
                <a:latin typeface="Microsoft Sans Serif"/>
                <a:cs typeface="Microsoft Sans Serif"/>
              </a:rPr>
              <a:t> </a:t>
            </a:r>
            <a:r>
              <a:rPr sz="2086" dirty="0">
                <a:latin typeface="Microsoft Sans Serif"/>
                <a:cs typeface="Microsoft Sans Serif"/>
              </a:rPr>
              <a:t>thrombosis</a:t>
            </a:r>
            <a:r>
              <a:rPr sz="2086" spc="27" dirty="0">
                <a:latin typeface="Microsoft Sans Serif"/>
                <a:cs typeface="Microsoft Sans Serif"/>
              </a:rPr>
              <a:t> </a:t>
            </a:r>
            <a:r>
              <a:rPr sz="2086" dirty="0">
                <a:latin typeface="Microsoft Sans Serif"/>
                <a:cs typeface="Microsoft Sans Serif"/>
              </a:rPr>
              <a:t>of</a:t>
            </a:r>
            <a:r>
              <a:rPr sz="2086" spc="27" dirty="0">
                <a:latin typeface="Microsoft Sans Serif"/>
                <a:cs typeface="Microsoft Sans Serif"/>
              </a:rPr>
              <a:t> </a:t>
            </a:r>
            <a:r>
              <a:rPr sz="2086" dirty="0">
                <a:latin typeface="Microsoft Sans Serif"/>
                <a:cs typeface="Microsoft Sans Serif"/>
              </a:rPr>
              <a:t>the</a:t>
            </a:r>
            <a:r>
              <a:rPr sz="2086" spc="27" dirty="0">
                <a:latin typeface="Microsoft Sans Serif"/>
                <a:cs typeface="Microsoft Sans Serif"/>
              </a:rPr>
              <a:t> </a:t>
            </a:r>
            <a:r>
              <a:rPr sz="2086" dirty="0">
                <a:latin typeface="Microsoft Sans Serif"/>
                <a:cs typeface="Microsoft Sans Serif"/>
              </a:rPr>
              <a:t>ovarian</a:t>
            </a:r>
            <a:r>
              <a:rPr sz="2086" spc="27" dirty="0">
                <a:latin typeface="Microsoft Sans Serif"/>
                <a:cs typeface="Microsoft Sans Serif"/>
              </a:rPr>
              <a:t> </a:t>
            </a:r>
            <a:r>
              <a:rPr sz="2086" dirty="0">
                <a:latin typeface="Microsoft Sans Serif"/>
                <a:cs typeface="Microsoft Sans Serif"/>
              </a:rPr>
              <a:t>vein</a:t>
            </a:r>
            <a:r>
              <a:rPr sz="2086" spc="27" dirty="0">
                <a:latin typeface="Microsoft Sans Serif"/>
                <a:cs typeface="Microsoft Sans Serif"/>
              </a:rPr>
              <a:t> </a:t>
            </a:r>
            <a:r>
              <a:rPr sz="2086" spc="-5" dirty="0">
                <a:latin typeface="Microsoft Sans Serif"/>
                <a:cs typeface="Microsoft Sans Serif"/>
              </a:rPr>
              <a:t>(usually</a:t>
            </a:r>
            <a:r>
              <a:rPr sz="2086" spc="27" dirty="0">
                <a:latin typeface="Microsoft Sans Serif"/>
                <a:cs typeface="Microsoft Sans Serif"/>
              </a:rPr>
              <a:t> </a:t>
            </a:r>
            <a:r>
              <a:rPr sz="2086" spc="5" dirty="0">
                <a:latin typeface="Microsoft Sans Serif"/>
                <a:cs typeface="Microsoft Sans Serif"/>
              </a:rPr>
              <a:t>on</a:t>
            </a:r>
            <a:r>
              <a:rPr sz="2086" spc="27" dirty="0">
                <a:latin typeface="Microsoft Sans Serif"/>
                <a:cs typeface="Microsoft Sans Serif"/>
              </a:rPr>
              <a:t> </a:t>
            </a:r>
            <a:r>
              <a:rPr sz="2086" dirty="0">
                <a:latin typeface="Microsoft Sans Serif"/>
                <a:cs typeface="Microsoft Sans Serif"/>
              </a:rPr>
              <a:t>the</a:t>
            </a:r>
            <a:r>
              <a:rPr sz="2086" spc="27" dirty="0">
                <a:latin typeface="Microsoft Sans Serif"/>
                <a:cs typeface="Microsoft Sans Serif"/>
              </a:rPr>
              <a:t> </a:t>
            </a:r>
            <a:r>
              <a:rPr sz="2086" spc="-5" dirty="0">
                <a:latin typeface="Microsoft Sans Serif"/>
                <a:cs typeface="Microsoft Sans Serif"/>
              </a:rPr>
              <a:t>right</a:t>
            </a:r>
            <a:r>
              <a:rPr sz="2086" spc="27" dirty="0">
                <a:latin typeface="Microsoft Sans Serif"/>
                <a:cs typeface="Microsoft Sans Serif"/>
              </a:rPr>
              <a:t> </a:t>
            </a:r>
            <a:r>
              <a:rPr sz="2086" spc="-5" dirty="0">
                <a:latin typeface="Microsoft Sans Serif"/>
                <a:cs typeface="Microsoft Sans Serif"/>
              </a:rPr>
              <a:t>side) </a:t>
            </a:r>
            <a:r>
              <a:rPr sz="2086" dirty="0">
                <a:latin typeface="Microsoft Sans Serif"/>
                <a:cs typeface="Microsoft Sans Serif"/>
              </a:rPr>
              <a:t> </a:t>
            </a:r>
            <a:r>
              <a:rPr sz="2086" spc="-5" dirty="0">
                <a:latin typeface="Microsoft Sans Serif"/>
                <a:cs typeface="Microsoft Sans Serif"/>
              </a:rPr>
              <a:t>can</a:t>
            </a:r>
            <a:r>
              <a:rPr sz="2086" spc="23" dirty="0">
                <a:latin typeface="Microsoft Sans Serif"/>
                <a:cs typeface="Microsoft Sans Serif"/>
              </a:rPr>
              <a:t> </a:t>
            </a:r>
            <a:r>
              <a:rPr sz="2086" spc="-5" dirty="0">
                <a:latin typeface="Microsoft Sans Serif"/>
                <a:cs typeface="Microsoft Sans Serif"/>
              </a:rPr>
              <a:t>sometimes</a:t>
            </a:r>
            <a:r>
              <a:rPr sz="2086" spc="23" dirty="0">
                <a:latin typeface="Microsoft Sans Serif"/>
                <a:cs typeface="Microsoft Sans Serif"/>
              </a:rPr>
              <a:t> </a:t>
            </a:r>
            <a:r>
              <a:rPr sz="2086" dirty="0">
                <a:latin typeface="Microsoft Sans Serif"/>
                <a:cs typeface="Microsoft Sans Serif"/>
              </a:rPr>
              <a:t>be</a:t>
            </a:r>
            <a:r>
              <a:rPr sz="2086" spc="27" dirty="0">
                <a:latin typeface="Microsoft Sans Serif"/>
                <a:cs typeface="Microsoft Sans Serif"/>
              </a:rPr>
              <a:t> </a:t>
            </a:r>
            <a:r>
              <a:rPr sz="2086" spc="-9" dirty="0">
                <a:latin typeface="Microsoft Sans Serif"/>
                <a:cs typeface="Microsoft Sans Serif"/>
              </a:rPr>
              <a:t>visualized</a:t>
            </a:r>
            <a:r>
              <a:rPr sz="2086" spc="23" dirty="0">
                <a:latin typeface="Microsoft Sans Serif"/>
                <a:cs typeface="Microsoft Sans Serif"/>
              </a:rPr>
              <a:t> </a:t>
            </a:r>
            <a:r>
              <a:rPr sz="2086" spc="-9" dirty="0">
                <a:latin typeface="Microsoft Sans Serif"/>
                <a:cs typeface="Microsoft Sans Serif"/>
              </a:rPr>
              <a:t>radiographically.</a:t>
            </a:r>
            <a:endParaRPr sz="2086">
              <a:latin typeface="Microsoft Sans Serif"/>
              <a:cs typeface="Microsoft Sans Serif"/>
            </a:endParaRPr>
          </a:p>
          <a:p>
            <a:pPr marL="181958" marR="4607" indent="-171018">
              <a:lnSpc>
                <a:spcPts val="2013"/>
              </a:lnSpc>
              <a:spcBef>
                <a:spcPts val="735"/>
              </a:spcBef>
              <a:buChar char="•"/>
              <a:tabLst>
                <a:tab pos="182534" algn="l"/>
              </a:tabLst>
            </a:pPr>
            <a:r>
              <a:rPr sz="2086" dirty="0">
                <a:latin typeface="Microsoft Sans Serif"/>
                <a:cs typeface="Microsoft Sans Serif"/>
              </a:rPr>
              <a:t>•Patients</a:t>
            </a:r>
            <a:r>
              <a:rPr sz="2086" spc="32" dirty="0">
                <a:latin typeface="Microsoft Sans Serif"/>
                <a:cs typeface="Microsoft Sans Serif"/>
              </a:rPr>
              <a:t> </a:t>
            </a:r>
            <a:r>
              <a:rPr sz="2086" spc="-5" dirty="0">
                <a:latin typeface="Microsoft Sans Serif"/>
                <a:cs typeface="Microsoft Sans Serif"/>
              </a:rPr>
              <a:t>with</a:t>
            </a:r>
            <a:r>
              <a:rPr sz="2086" spc="32" dirty="0">
                <a:latin typeface="Microsoft Sans Serif"/>
                <a:cs typeface="Microsoft Sans Serif"/>
              </a:rPr>
              <a:t> </a:t>
            </a:r>
            <a:r>
              <a:rPr sz="2086" dirty="0">
                <a:latin typeface="Microsoft Sans Serif"/>
                <a:cs typeface="Microsoft Sans Serif"/>
              </a:rPr>
              <a:t>deep</a:t>
            </a:r>
            <a:r>
              <a:rPr sz="2086" spc="32" dirty="0">
                <a:latin typeface="Microsoft Sans Serif"/>
                <a:cs typeface="Microsoft Sans Serif"/>
              </a:rPr>
              <a:t> </a:t>
            </a:r>
            <a:r>
              <a:rPr sz="2086" dirty="0">
                <a:latin typeface="Microsoft Sans Serif"/>
                <a:cs typeface="Microsoft Sans Serif"/>
              </a:rPr>
              <a:t>septic</a:t>
            </a:r>
            <a:r>
              <a:rPr sz="2086" spc="32" dirty="0">
                <a:latin typeface="Microsoft Sans Serif"/>
                <a:cs typeface="Microsoft Sans Serif"/>
              </a:rPr>
              <a:t> </a:t>
            </a:r>
            <a:r>
              <a:rPr sz="2086" spc="-5" dirty="0">
                <a:latin typeface="Microsoft Sans Serif"/>
                <a:cs typeface="Microsoft Sans Serif"/>
              </a:rPr>
              <a:t>pelvic</a:t>
            </a:r>
            <a:r>
              <a:rPr sz="2086" spc="32" dirty="0">
                <a:latin typeface="Microsoft Sans Serif"/>
                <a:cs typeface="Microsoft Sans Serif"/>
              </a:rPr>
              <a:t> </a:t>
            </a:r>
            <a:r>
              <a:rPr sz="2086" spc="-5" dirty="0">
                <a:latin typeface="Microsoft Sans Serif"/>
                <a:cs typeface="Microsoft Sans Serif"/>
              </a:rPr>
              <a:t>thrombophlebitis</a:t>
            </a:r>
            <a:r>
              <a:rPr sz="2086" spc="32" dirty="0">
                <a:latin typeface="Microsoft Sans Serif"/>
                <a:cs typeface="Microsoft Sans Serif"/>
              </a:rPr>
              <a:t> </a:t>
            </a:r>
            <a:r>
              <a:rPr sz="2086" dirty="0">
                <a:latin typeface="Microsoft Sans Serif"/>
                <a:cs typeface="Microsoft Sans Serif"/>
              </a:rPr>
              <a:t>present</a:t>
            </a:r>
            <a:r>
              <a:rPr sz="2086" spc="32" dirty="0">
                <a:latin typeface="Microsoft Sans Serif"/>
                <a:cs typeface="Microsoft Sans Serif"/>
              </a:rPr>
              <a:t> </a:t>
            </a:r>
            <a:r>
              <a:rPr sz="2086" dirty="0">
                <a:latin typeface="Microsoft Sans Serif"/>
                <a:cs typeface="Microsoft Sans Serif"/>
              </a:rPr>
              <a:t>more </a:t>
            </a:r>
            <a:r>
              <a:rPr sz="2086" spc="-540" dirty="0">
                <a:latin typeface="Microsoft Sans Serif"/>
                <a:cs typeface="Microsoft Sans Serif"/>
              </a:rPr>
              <a:t> </a:t>
            </a:r>
            <a:r>
              <a:rPr sz="2086" dirty="0">
                <a:latin typeface="Microsoft Sans Serif"/>
                <a:cs typeface="Microsoft Sans Serif"/>
              </a:rPr>
              <a:t>subtly</a:t>
            </a:r>
            <a:r>
              <a:rPr sz="2086" spc="23" dirty="0">
                <a:latin typeface="Microsoft Sans Serif"/>
                <a:cs typeface="Microsoft Sans Serif"/>
              </a:rPr>
              <a:t> </a:t>
            </a:r>
            <a:r>
              <a:rPr sz="2086" spc="-5" dirty="0">
                <a:latin typeface="Microsoft Sans Serif"/>
                <a:cs typeface="Microsoft Sans Serif"/>
              </a:rPr>
              <a:t>with</a:t>
            </a:r>
            <a:r>
              <a:rPr sz="2086" spc="23" dirty="0">
                <a:latin typeface="Microsoft Sans Serif"/>
                <a:cs typeface="Microsoft Sans Serif"/>
              </a:rPr>
              <a:t> </a:t>
            </a:r>
            <a:r>
              <a:rPr sz="2086" spc="-5" dirty="0">
                <a:latin typeface="Microsoft Sans Serif"/>
                <a:cs typeface="Microsoft Sans Serif"/>
              </a:rPr>
              <a:t>isolated</a:t>
            </a:r>
            <a:r>
              <a:rPr sz="2086" spc="27" dirty="0">
                <a:latin typeface="Microsoft Sans Serif"/>
                <a:cs typeface="Microsoft Sans Serif"/>
              </a:rPr>
              <a:t> </a:t>
            </a:r>
            <a:r>
              <a:rPr sz="2086" dirty="0">
                <a:latin typeface="Microsoft Sans Serif"/>
                <a:cs typeface="Microsoft Sans Serif"/>
              </a:rPr>
              <a:t>fever</a:t>
            </a:r>
            <a:r>
              <a:rPr sz="2086" spc="23" dirty="0">
                <a:latin typeface="Microsoft Sans Serif"/>
                <a:cs typeface="Microsoft Sans Serif"/>
              </a:rPr>
              <a:t> </a:t>
            </a:r>
            <a:r>
              <a:rPr sz="2086" spc="-5" dirty="0">
                <a:latin typeface="Microsoft Sans Serif"/>
                <a:cs typeface="Microsoft Sans Serif"/>
              </a:rPr>
              <a:t>in</a:t>
            </a:r>
            <a:r>
              <a:rPr sz="2086" spc="23" dirty="0">
                <a:latin typeface="Microsoft Sans Serif"/>
                <a:cs typeface="Microsoft Sans Serif"/>
              </a:rPr>
              <a:t> </a:t>
            </a:r>
            <a:r>
              <a:rPr sz="2086" dirty="0">
                <a:latin typeface="Microsoft Sans Serif"/>
                <a:cs typeface="Microsoft Sans Serif"/>
              </a:rPr>
              <a:t>the</a:t>
            </a:r>
            <a:r>
              <a:rPr sz="2086" spc="27" dirty="0">
                <a:latin typeface="Microsoft Sans Serif"/>
                <a:cs typeface="Microsoft Sans Serif"/>
              </a:rPr>
              <a:t> </a:t>
            </a:r>
            <a:r>
              <a:rPr sz="2086" dirty="0">
                <a:latin typeface="Microsoft Sans Serif"/>
                <a:cs typeface="Microsoft Sans Serif"/>
              </a:rPr>
              <a:t>early</a:t>
            </a:r>
            <a:r>
              <a:rPr sz="2086" spc="23" dirty="0">
                <a:latin typeface="Microsoft Sans Serif"/>
                <a:cs typeface="Microsoft Sans Serif"/>
              </a:rPr>
              <a:t> </a:t>
            </a:r>
            <a:r>
              <a:rPr sz="2086" dirty="0">
                <a:latin typeface="Microsoft Sans Serif"/>
                <a:cs typeface="Microsoft Sans Serif"/>
              </a:rPr>
              <a:t>postpartum</a:t>
            </a:r>
            <a:r>
              <a:rPr sz="2086" spc="23" dirty="0">
                <a:latin typeface="Microsoft Sans Serif"/>
                <a:cs typeface="Microsoft Sans Serif"/>
              </a:rPr>
              <a:t> </a:t>
            </a:r>
            <a:r>
              <a:rPr sz="2086" dirty="0">
                <a:latin typeface="Microsoft Sans Serif"/>
                <a:cs typeface="Microsoft Sans Serif"/>
              </a:rPr>
              <a:t>period</a:t>
            </a:r>
            <a:r>
              <a:rPr sz="2086" spc="27" dirty="0">
                <a:latin typeface="Microsoft Sans Serif"/>
                <a:cs typeface="Microsoft Sans Serif"/>
              </a:rPr>
              <a:t> </a:t>
            </a:r>
            <a:r>
              <a:rPr sz="2086" dirty="0">
                <a:latin typeface="Microsoft Sans Serif"/>
                <a:cs typeface="Microsoft Sans Serif"/>
              </a:rPr>
              <a:t>and </a:t>
            </a:r>
            <a:r>
              <a:rPr sz="2086" spc="5" dirty="0">
                <a:latin typeface="Microsoft Sans Serif"/>
                <a:cs typeface="Microsoft Sans Serif"/>
              </a:rPr>
              <a:t> </a:t>
            </a:r>
            <a:r>
              <a:rPr sz="2086" dirty="0">
                <a:latin typeface="Microsoft Sans Serif"/>
                <a:cs typeface="Microsoft Sans Serif"/>
              </a:rPr>
              <a:t>notably</a:t>
            </a:r>
            <a:r>
              <a:rPr sz="2086" spc="23" dirty="0">
                <a:latin typeface="Microsoft Sans Serif"/>
                <a:cs typeface="Microsoft Sans Serif"/>
              </a:rPr>
              <a:t> </a:t>
            </a:r>
            <a:r>
              <a:rPr sz="2086" spc="5" dirty="0">
                <a:latin typeface="Microsoft Sans Serif"/>
                <a:cs typeface="Microsoft Sans Serif"/>
              </a:rPr>
              <a:t>do</a:t>
            </a:r>
            <a:r>
              <a:rPr sz="2086" spc="23" dirty="0">
                <a:latin typeface="Microsoft Sans Serif"/>
                <a:cs typeface="Microsoft Sans Serif"/>
              </a:rPr>
              <a:t> </a:t>
            </a:r>
            <a:r>
              <a:rPr sz="2086" dirty="0">
                <a:latin typeface="Microsoft Sans Serif"/>
                <a:cs typeface="Microsoft Sans Serif"/>
              </a:rPr>
              <a:t>not</a:t>
            </a:r>
            <a:r>
              <a:rPr sz="2086" spc="23" dirty="0">
                <a:latin typeface="Microsoft Sans Serif"/>
                <a:cs typeface="Microsoft Sans Serif"/>
              </a:rPr>
              <a:t> </a:t>
            </a:r>
            <a:r>
              <a:rPr sz="2086" dirty="0">
                <a:latin typeface="Microsoft Sans Serif"/>
                <a:cs typeface="Microsoft Sans Serif"/>
              </a:rPr>
              <a:t>have</a:t>
            </a:r>
            <a:r>
              <a:rPr sz="2086" spc="23" dirty="0">
                <a:latin typeface="Microsoft Sans Serif"/>
                <a:cs typeface="Microsoft Sans Serif"/>
              </a:rPr>
              <a:t> </a:t>
            </a:r>
            <a:r>
              <a:rPr sz="2086" dirty="0">
                <a:latin typeface="Microsoft Sans Serif"/>
                <a:cs typeface="Microsoft Sans Serif"/>
              </a:rPr>
              <a:t>abdominal</a:t>
            </a:r>
            <a:r>
              <a:rPr sz="2086" spc="23" dirty="0">
                <a:latin typeface="Microsoft Sans Serif"/>
                <a:cs typeface="Microsoft Sans Serif"/>
              </a:rPr>
              <a:t> </a:t>
            </a:r>
            <a:r>
              <a:rPr sz="2086" dirty="0">
                <a:latin typeface="Microsoft Sans Serif"/>
                <a:cs typeface="Microsoft Sans Serif"/>
              </a:rPr>
              <a:t>or</a:t>
            </a:r>
            <a:r>
              <a:rPr sz="2086" spc="23" dirty="0">
                <a:latin typeface="Microsoft Sans Serif"/>
                <a:cs typeface="Microsoft Sans Serif"/>
              </a:rPr>
              <a:t> </a:t>
            </a:r>
            <a:r>
              <a:rPr sz="2086" spc="-5" dirty="0">
                <a:latin typeface="Microsoft Sans Serif"/>
                <a:cs typeface="Microsoft Sans Serif"/>
              </a:rPr>
              <a:t>pelvic</a:t>
            </a:r>
            <a:r>
              <a:rPr sz="2086" spc="23" dirty="0">
                <a:latin typeface="Microsoft Sans Serif"/>
                <a:cs typeface="Microsoft Sans Serif"/>
              </a:rPr>
              <a:t> </a:t>
            </a:r>
            <a:r>
              <a:rPr sz="2086" dirty="0">
                <a:latin typeface="Microsoft Sans Serif"/>
                <a:cs typeface="Microsoft Sans Serif"/>
              </a:rPr>
              <a:t>tenderness,</a:t>
            </a:r>
            <a:r>
              <a:rPr sz="2086" spc="23" dirty="0">
                <a:latin typeface="Microsoft Sans Serif"/>
                <a:cs typeface="Microsoft Sans Serif"/>
              </a:rPr>
              <a:t> </a:t>
            </a:r>
            <a:r>
              <a:rPr sz="2086" dirty="0">
                <a:latin typeface="Microsoft Sans Serif"/>
                <a:cs typeface="Microsoft Sans Serif"/>
              </a:rPr>
              <a:t>and </a:t>
            </a:r>
            <a:r>
              <a:rPr sz="2086" spc="5" dirty="0">
                <a:latin typeface="Microsoft Sans Serif"/>
                <a:cs typeface="Microsoft Sans Serif"/>
              </a:rPr>
              <a:t> </a:t>
            </a:r>
            <a:r>
              <a:rPr sz="2086" dirty="0">
                <a:latin typeface="Microsoft Sans Serif"/>
                <a:cs typeface="Microsoft Sans Serif"/>
              </a:rPr>
              <a:t>radiographic</a:t>
            </a:r>
            <a:r>
              <a:rPr sz="2086" spc="23" dirty="0">
                <a:latin typeface="Microsoft Sans Serif"/>
                <a:cs typeface="Microsoft Sans Serif"/>
              </a:rPr>
              <a:t> </a:t>
            </a:r>
            <a:r>
              <a:rPr sz="2086" spc="-5" dirty="0">
                <a:latin typeface="Microsoft Sans Serif"/>
                <a:cs typeface="Microsoft Sans Serif"/>
              </a:rPr>
              <a:t>imaging</a:t>
            </a:r>
            <a:r>
              <a:rPr sz="2086" spc="27" dirty="0">
                <a:latin typeface="Microsoft Sans Serif"/>
                <a:cs typeface="Microsoft Sans Serif"/>
              </a:rPr>
              <a:t> </a:t>
            </a:r>
            <a:r>
              <a:rPr sz="2086" spc="-5" dirty="0">
                <a:latin typeface="Microsoft Sans Serif"/>
                <a:cs typeface="Microsoft Sans Serif"/>
              </a:rPr>
              <a:t>typically</a:t>
            </a:r>
            <a:r>
              <a:rPr sz="2086" spc="27" dirty="0">
                <a:latin typeface="Microsoft Sans Serif"/>
                <a:cs typeface="Microsoft Sans Serif"/>
              </a:rPr>
              <a:t> </a:t>
            </a:r>
            <a:r>
              <a:rPr sz="2086" dirty="0">
                <a:latin typeface="Microsoft Sans Serif"/>
                <a:cs typeface="Microsoft Sans Serif"/>
              </a:rPr>
              <a:t>does</a:t>
            </a:r>
            <a:r>
              <a:rPr sz="2086" spc="27" dirty="0">
                <a:latin typeface="Microsoft Sans Serif"/>
                <a:cs typeface="Microsoft Sans Serif"/>
              </a:rPr>
              <a:t> </a:t>
            </a:r>
            <a:r>
              <a:rPr sz="2086" dirty="0">
                <a:latin typeface="Microsoft Sans Serif"/>
                <a:cs typeface="Microsoft Sans Serif"/>
              </a:rPr>
              <a:t>not</a:t>
            </a:r>
            <a:r>
              <a:rPr sz="2086" spc="27" dirty="0">
                <a:latin typeface="Microsoft Sans Serif"/>
                <a:cs typeface="Microsoft Sans Serif"/>
              </a:rPr>
              <a:t> </a:t>
            </a:r>
            <a:r>
              <a:rPr sz="2086" spc="-5" dirty="0">
                <a:latin typeface="Microsoft Sans Serif"/>
                <a:cs typeface="Microsoft Sans Serif"/>
              </a:rPr>
              <a:t>identify</a:t>
            </a:r>
            <a:r>
              <a:rPr sz="2086" spc="27" dirty="0">
                <a:latin typeface="Microsoft Sans Serif"/>
                <a:cs typeface="Microsoft Sans Serif"/>
              </a:rPr>
              <a:t> </a:t>
            </a:r>
            <a:r>
              <a:rPr sz="2086" dirty="0">
                <a:latin typeface="Microsoft Sans Serif"/>
                <a:cs typeface="Microsoft Sans Serif"/>
              </a:rPr>
              <a:t>thrombosis</a:t>
            </a:r>
            <a:r>
              <a:rPr sz="2086" spc="23" dirty="0">
                <a:latin typeface="Microsoft Sans Serif"/>
                <a:cs typeface="Microsoft Sans Serif"/>
              </a:rPr>
              <a:t> </a:t>
            </a:r>
            <a:r>
              <a:rPr sz="2086" dirty="0">
                <a:latin typeface="Microsoft Sans Serif"/>
                <a:cs typeface="Microsoft Sans Serif"/>
              </a:rPr>
              <a:t>of</a:t>
            </a:r>
            <a:r>
              <a:rPr sz="2086" spc="27" dirty="0">
                <a:latin typeface="Microsoft Sans Serif"/>
                <a:cs typeface="Microsoft Sans Serif"/>
              </a:rPr>
              <a:t> </a:t>
            </a:r>
            <a:r>
              <a:rPr sz="2086" spc="5" dirty="0">
                <a:latin typeface="Microsoft Sans Serif"/>
                <a:cs typeface="Microsoft Sans Serif"/>
              </a:rPr>
              <a:t>a </a:t>
            </a:r>
            <a:r>
              <a:rPr sz="2086" spc="9" dirty="0">
                <a:latin typeface="Microsoft Sans Serif"/>
                <a:cs typeface="Microsoft Sans Serif"/>
              </a:rPr>
              <a:t> </a:t>
            </a:r>
            <a:r>
              <a:rPr sz="2086" spc="-5" dirty="0">
                <a:latin typeface="Microsoft Sans Serif"/>
                <a:cs typeface="Microsoft Sans Serif"/>
              </a:rPr>
              <a:t>specific</a:t>
            </a:r>
            <a:r>
              <a:rPr sz="2086" spc="18" dirty="0">
                <a:latin typeface="Microsoft Sans Serif"/>
                <a:cs typeface="Microsoft Sans Serif"/>
              </a:rPr>
              <a:t> </a:t>
            </a:r>
            <a:r>
              <a:rPr sz="2086" spc="-5" dirty="0">
                <a:latin typeface="Microsoft Sans Serif"/>
                <a:cs typeface="Microsoft Sans Serif"/>
              </a:rPr>
              <a:t>vein</a:t>
            </a:r>
            <a:endParaRPr sz="2086">
              <a:latin typeface="Microsoft Sans Serif"/>
              <a:cs typeface="Microsoft Sans Serif"/>
            </a:endParaRPr>
          </a:p>
          <a:p>
            <a:pPr marL="182534" indent="-171018">
              <a:spcBef>
                <a:spcPts val="263"/>
              </a:spcBef>
              <a:buChar char="•"/>
              <a:tabLst>
                <a:tab pos="182534" algn="l"/>
              </a:tabLst>
            </a:pPr>
            <a:r>
              <a:rPr sz="2086" spc="5" dirty="0">
                <a:latin typeface="Microsoft Sans Serif"/>
                <a:cs typeface="Microsoft Sans Serif"/>
              </a:rPr>
              <a:t>7-</a:t>
            </a:r>
            <a:r>
              <a:rPr sz="2086" spc="14" dirty="0">
                <a:latin typeface="Microsoft Sans Serif"/>
                <a:cs typeface="Microsoft Sans Serif"/>
              </a:rPr>
              <a:t> </a:t>
            </a:r>
            <a:r>
              <a:rPr sz="2086" dirty="0">
                <a:latin typeface="Microsoft Sans Serif"/>
                <a:cs typeface="Microsoft Sans Serif"/>
              </a:rPr>
              <a:t>C.</a:t>
            </a:r>
            <a:r>
              <a:rPr sz="2086" spc="14" dirty="0">
                <a:latin typeface="Microsoft Sans Serif"/>
                <a:cs typeface="Microsoft Sans Serif"/>
              </a:rPr>
              <a:t> </a:t>
            </a:r>
            <a:r>
              <a:rPr sz="2086" spc="95" dirty="0">
                <a:latin typeface="Microsoft Sans Serif"/>
                <a:cs typeface="Microsoft Sans Serif"/>
              </a:rPr>
              <a:t>difficile</a:t>
            </a:r>
            <a:r>
              <a:rPr sz="2086" spc="14" dirty="0">
                <a:latin typeface="Microsoft Sans Serif"/>
                <a:cs typeface="Microsoft Sans Serif"/>
              </a:rPr>
              <a:t> </a:t>
            </a:r>
            <a:r>
              <a:rPr sz="2086" spc="100" dirty="0">
                <a:latin typeface="Microsoft Sans Serif"/>
                <a:cs typeface="Microsoft Sans Serif"/>
              </a:rPr>
              <a:t>infection</a:t>
            </a:r>
            <a:endParaRPr sz="2086">
              <a:latin typeface="Microsoft Sans Serif"/>
              <a:cs typeface="Microsoft Sans Serif"/>
            </a:endParaRPr>
          </a:p>
          <a:p>
            <a:pPr marL="182534" indent="-171018">
              <a:spcBef>
                <a:spcPts val="254"/>
              </a:spcBef>
              <a:buChar char="•"/>
              <a:tabLst>
                <a:tab pos="182534" algn="l"/>
              </a:tabLst>
            </a:pPr>
            <a:r>
              <a:rPr sz="2086" dirty="0">
                <a:latin typeface="Microsoft Sans Serif"/>
                <a:cs typeface="Microsoft Sans Serif"/>
              </a:rPr>
              <a:t>8- </a:t>
            </a:r>
            <a:r>
              <a:rPr sz="2086" spc="118" dirty="0">
                <a:latin typeface="Microsoft Sans Serif"/>
                <a:cs typeface="Microsoft Sans Serif"/>
              </a:rPr>
              <a:t>drug</a:t>
            </a:r>
            <a:r>
              <a:rPr sz="2086" spc="5" dirty="0">
                <a:latin typeface="Microsoft Sans Serif"/>
                <a:cs typeface="Microsoft Sans Serif"/>
              </a:rPr>
              <a:t> </a:t>
            </a:r>
            <a:r>
              <a:rPr sz="2086" spc="68" dirty="0">
                <a:latin typeface="Microsoft Sans Serif"/>
                <a:cs typeface="Microsoft Sans Serif"/>
              </a:rPr>
              <a:t>fever</a:t>
            </a:r>
            <a:endParaRPr sz="2086">
              <a:latin typeface="Microsoft Sans Serif"/>
              <a:cs typeface="Microsoft Sans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561504-9B78-9234-DC2C-B11E0814ED03}"/>
              </a:ext>
            </a:extLst>
          </p:cNvPr>
          <p:cNvSpPr>
            <a:spLocks noGrp="1"/>
          </p:cNvSpPr>
          <p:nvPr>
            <p:ph type="title"/>
          </p:nvPr>
        </p:nvSpPr>
        <p:spPr>
          <a:xfrm>
            <a:off x="838200" y="643467"/>
            <a:ext cx="2951205" cy="5571066"/>
          </a:xfrm>
        </p:spPr>
        <p:txBody>
          <a:bodyPr vert="horz" lIns="91440" tIns="45720" rIns="91440" bIns="45720" rtlCol="0">
            <a:normAutofit/>
          </a:bodyPr>
          <a:lstStyle/>
          <a:p>
            <a:r>
              <a:rPr lang="en-MY" sz="4100" dirty="0">
                <a:solidFill>
                  <a:schemeClr val="accent6"/>
                </a:solidFill>
                <a:ea typeface="+mj-lt"/>
                <a:cs typeface="+mj-lt"/>
              </a:rPr>
              <a:t> General Physiological Changes </a:t>
            </a:r>
          </a:p>
        </p:txBody>
      </p:sp>
      <p:graphicFrame>
        <p:nvGraphicFramePr>
          <p:cNvPr id="9" name="Content Placeholder 2">
            <a:extLst>
              <a:ext uri="{FF2B5EF4-FFF2-40B4-BE49-F238E27FC236}">
                <a16:creationId xmlns:a16="http://schemas.microsoft.com/office/drawing/2014/main" id="{29FCBEF7-660A-D444-22F5-857ACD90794A}"/>
              </a:ext>
            </a:extLst>
          </p:cNvPr>
          <p:cNvGraphicFramePr>
            <a:graphicFrameLocks noGrp="1"/>
          </p:cNvGraphicFramePr>
          <p:nvPr>
            <p:ph idx="1"/>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DC41CCF-820A-239E-1AE4-33D04D6963A4}"/>
              </a:ext>
            </a:extLst>
          </p:cNvPr>
          <p:cNvSpPr>
            <a:spLocks noGrp="1"/>
          </p:cNvSpPr>
          <p:nvPr>
            <p:ph type="dt" sz="half" idx="10"/>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venir Next LT Pro"/>
                <a:ea typeface="+mn-ea"/>
                <a:cs typeface="+mn-cs"/>
              </a:rPr>
              <a:t>9/3/20XX</a:t>
            </a:r>
          </a:p>
        </p:txBody>
      </p:sp>
      <p:sp>
        <p:nvSpPr>
          <p:cNvPr id="5" name="Footer Placeholder 4">
            <a:extLst>
              <a:ext uri="{FF2B5EF4-FFF2-40B4-BE49-F238E27FC236}">
                <a16:creationId xmlns:a16="http://schemas.microsoft.com/office/drawing/2014/main" id="{1019B5F2-7C4D-A0F4-A850-8E3795B0BA78}"/>
              </a:ext>
            </a:extLst>
          </p:cNvPr>
          <p:cNvSpPr>
            <a:spLocks noGrp="1"/>
          </p:cNvSpPr>
          <p:nvPr>
            <p:ph type="ftr" sz="quarter" idx="11"/>
          </p:nvPr>
        </p:nvSpPr>
        <p:spPr>
          <a:xfrm>
            <a:off x="5237018" y="6356350"/>
            <a:ext cx="424460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rPr>
              <a:t>Presentation Title</a:t>
            </a:r>
          </a:p>
        </p:txBody>
      </p:sp>
      <p:sp>
        <p:nvSpPr>
          <p:cNvPr id="6" name="Slide Number Placeholder 5">
            <a:extLst>
              <a:ext uri="{FF2B5EF4-FFF2-40B4-BE49-F238E27FC236}">
                <a16:creationId xmlns:a16="http://schemas.microsoft.com/office/drawing/2014/main" id="{6A82A7B2-8331-F797-487A-635D2B49D261}"/>
              </a:ext>
            </a:extLst>
          </p:cNvPr>
          <p:cNvSpPr>
            <a:spLocks noGrp="1"/>
          </p:cNvSpPr>
          <p:nvPr>
            <p:ph type="sldNum" sz="quarter" idx="12"/>
          </p:nvPr>
        </p:nvSpPr>
        <p:spPr>
          <a:xfrm>
            <a:off x="9664504" y="6356350"/>
            <a:ext cx="168929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spTree>
    <p:extLst>
      <p:ext uri="{BB962C8B-B14F-4D97-AF65-F5344CB8AC3E}">
        <p14:creationId xmlns:p14="http://schemas.microsoft.com/office/powerpoint/2010/main" val="3960142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82995"/>
            <a:ext cx="6902914" cy="1369334"/>
          </a:xfrm>
          <a:prstGeom prst="rect">
            <a:avLst/>
          </a:prstGeom>
        </p:spPr>
        <p:txBody>
          <a:bodyPr vert="horz" wrap="square" lIns="0" tIns="14971" rIns="0" bIns="0" rtlCol="0" anchor="ctr">
            <a:spAutoFit/>
          </a:bodyPr>
          <a:lstStyle/>
          <a:p>
            <a:pPr marL="11516">
              <a:lnSpc>
                <a:spcPct val="100000"/>
              </a:lnSpc>
              <a:spcBef>
                <a:spcPts val="118"/>
              </a:spcBef>
            </a:pPr>
            <a:r>
              <a:rPr spc="5" dirty="0"/>
              <a:t>potentially</a:t>
            </a:r>
            <a:r>
              <a:rPr spc="36" dirty="0"/>
              <a:t> </a:t>
            </a:r>
            <a:r>
              <a:rPr spc="5" dirty="0"/>
              <a:t>life-threatening</a:t>
            </a:r>
            <a:r>
              <a:rPr spc="36" dirty="0"/>
              <a:t> </a:t>
            </a:r>
            <a:r>
              <a:rPr spc="5" dirty="0"/>
              <a:t>conditions:</a:t>
            </a:r>
          </a:p>
        </p:txBody>
      </p:sp>
      <p:sp>
        <p:nvSpPr>
          <p:cNvPr id="3" name="object 3"/>
          <p:cNvSpPr txBox="1"/>
          <p:nvPr/>
        </p:nvSpPr>
        <p:spPr>
          <a:xfrm>
            <a:off x="2474813" y="1372877"/>
            <a:ext cx="3655296" cy="2707786"/>
          </a:xfrm>
          <a:prstGeom prst="rect">
            <a:avLst/>
          </a:prstGeom>
        </p:spPr>
        <p:txBody>
          <a:bodyPr vert="horz" wrap="square" lIns="0" tIns="75432" rIns="0" bIns="0" rtlCol="0">
            <a:spAutoFit/>
          </a:bodyPr>
          <a:lstStyle/>
          <a:p>
            <a:pPr marL="182534" indent="-171018">
              <a:spcBef>
                <a:spcPts val="594"/>
              </a:spcBef>
              <a:buChar char="•"/>
              <a:tabLst>
                <a:tab pos="182534" algn="l"/>
              </a:tabLst>
            </a:pPr>
            <a:r>
              <a:rPr sz="2086" dirty="0">
                <a:latin typeface="Microsoft Sans Serif"/>
                <a:cs typeface="Microsoft Sans Serif"/>
              </a:rPr>
              <a:t>Headache</a:t>
            </a:r>
            <a:endParaRPr sz="2086">
              <a:latin typeface="Microsoft Sans Serif"/>
              <a:cs typeface="Microsoft Sans Serif"/>
            </a:endParaRPr>
          </a:p>
          <a:p>
            <a:pPr marL="182534" indent="-171018">
              <a:spcBef>
                <a:spcPts val="508"/>
              </a:spcBef>
              <a:buChar char="•"/>
              <a:tabLst>
                <a:tab pos="182534" algn="l"/>
              </a:tabLst>
            </a:pPr>
            <a:r>
              <a:rPr sz="2086" dirty="0">
                <a:latin typeface="Microsoft Sans Serif"/>
                <a:cs typeface="Microsoft Sans Serif"/>
              </a:rPr>
              <a:t>Hypertension</a:t>
            </a:r>
            <a:r>
              <a:rPr sz="2086" spc="-5" dirty="0">
                <a:latin typeface="Microsoft Sans Serif"/>
                <a:cs typeface="Microsoft Sans Serif"/>
              </a:rPr>
              <a:t> </a:t>
            </a:r>
            <a:r>
              <a:rPr sz="2086" dirty="0">
                <a:latin typeface="Microsoft Sans Serif"/>
                <a:cs typeface="Microsoft Sans Serif"/>
              </a:rPr>
              <a:t>and/or seizures</a:t>
            </a:r>
            <a:endParaRPr sz="2086">
              <a:latin typeface="Microsoft Sans Serif"/>
              <a:cs typeface="Microsoft Sans Serif"/>
            </a:endParaRPr>
          </a:p>
          <a:p>
            <a:pPr marL="182534" indent="-171018">
              <a:spcBef>
                <a:spcPts val="512"/>
              </a:spcBef>
              <a:buChar char="•"/>
              <a:tabLst>
                <a:tab pos="182534" algn="l"/>
              </a:tabLst>
            </a:pPr>
            <a:r>
              <a:rPr sz="2086" dirty="0">
                <a:latin typeface="Microsoft Sans Serif"/>
                <a:cs typeface="Microsoft Sans Serif"/>
              </a:rPr>
              <a:t>Hemorrhage</a:t>
            </a:r>
            <a:endParaRPr sz="2086">
              <a:latin typeface="Microsoft Sans Serif"/>
              <a:cs typeface="Microsoft Sans Serif"/>
            </a:endParaRPr>
          </a:p>
          <a:p>
            <a:pPr marL="182534" indent="-171018">
              <a:spcBef>
                <a:spcPts val="508"/>
              </a:spcBef>
              <a:buChar char="•"/>
              <a:tabLst>
                <a:tab pos="182534" algn="l"/>
              </a:tabLst>
            </a:pPr>
            <a:r>
              <a:rPr sz="2086" dirty="0">
                <a:latin typeface="Microsoft Sans Serif"/>
                <a:cs typeface="Microsoft Sans Serif"/>
              </a:rPr>
              <a:t>Uterine</a:t>
            </a:r>
            <a:r>
              <a:rPr sz="2086" spc="-5" dirty="0">
                <a:latin typeface="Microsoft Sans Serif"/>
                <a:cs typeface="Microsoft Sans Serif"/>
              </a:rPr>
              <a:t> inversion</a:t>
            </a:r>
            <a:endParaRPr sz="2086">
              <a:latin typeface="Microsoft Sans Serif"/>
              <a:cs typeface="Microsoft Sans Serif"/>
            </a:endParaRPr>
          </a:p>
          <a:p>
            <a:pPr marL="182534" indent="-171018">
              <a:spcBef>
                <a:spcPts val="508"/>
              </a:spcBef>
              <a:buChar char="•"/>
              <a:tabLst>
                <a:tab pos="182534" algn="l"/>
              </a:tabLst>
            </a:pPr>
            <a:r>
              <a:rPr sz="2086" dirty="0">
                <a:latin typeface="Microsoft Sans Serif"/>
                <a:cs typeface="Microsoft Sans Serif"/>
              </a:rPr>
              <a:t>Dyspnea</a:t>
            </a:r>
            <a:r>
              <a:rPr sz="2086" spc="14" dirty="0">
                <a:latin typeface="Microsoft Sans Serif"/>
                <a:cs typeface="Microsoft Sans Serif"/>
              </a:rPr>
              <a:t> </a:t>
            </a:r>
            <a:r>
              <a:rPr sz="2086" dirty="0">
                <a:latin typeface="Microsoft Sans Serif"/>
                <a:cs typeface="Microsoft Sans Serif"/>
              </a:rPr>
              <a:t>or</a:t>
            </a:r>
            <a:r>
              <a:rPr sz="2086" spc="14" dirty="0">
                <a:latin typeface="Microsoft Sans Serif"/>
                <a:cs typeface="Microsoft Sans Serif"/>
              </a:rPr>
              <a:t> </a:t>
            </a:r>
            <a:r>
              <a:rPr sz="2086" dirty="0">
                <a:latin typeface="Microsoft Sans Serif"/>
                <a:cs typeface="Microsoft Sans Serif"/>
              </a:rPr>
              <a:t>chest</a:t>
            </a:r>
            <a:r>
              <a:rPr sz="2086" spc="18" dirty="0">
                <a:latin typeface="Microsoft Sans Serif"/>
                <a:cs typeface="Microsoft Sans Serif"/>
              </a:rPr>
              <a:t> </a:t>
            </a:r>
            <a:r>
              <a:rPr sz="2086" spc="-5" dirty="0">
                <a:latin typeface="Microsoft Sans Serif"/>
                <a:cs typeface="Microsoft Sans Serif"/>
              </a:rPr>
              <a:t>pain</a:t>
            </a:r>
            <a:endParaRPr sz="2086">
              <a:latin typeface="Microsoft Sans Serif"/>
              <a:cs typeface="Microsoft Sans Serif"/>
            </a:endParaRPr>
          </a:p>
          <a:p>
            <a:pPr marL="182534" indent="-171018">
              <a:spcBef>
                <a:spcPts val="508"/>
              </a:spcBef>
              <a:buChar char="•"/>
              <a:tabLst>
                <a:tab pos="182534" algn="l"/>
              </a:tabLst>
            </a:pPr>
            <a:r>
              <a:rPr sz="2086" spc="-5" dirty="0">
                <a:latin typeface="Microsoft Sans Serif"/>
                <a:cs typeface="Microsoft Sans Serif"/>
              </a:rPr>
              <a:t>Fulminant</a:t>
            </a:r>
            <a:r>
              <a:rPr sz="2086" dirty="0">
                <a:latin typeface="Microsoft Sans Serif"/>
                <a:cs typeface="Microsoft Sans Serif"/>
              </a:rPr>
              <a:t> </a:t>
            </a:r>
            <a:r>
              <a:rPr sz="2086" spc="-5" dirty="0">
                <a:latin typeface="Microsoft Sans Serif"/>
                <a:cs typeface="Microsoft Sans Serif"/>
              </a:rPr>
              <a:t>colitis</a:t>
            </a:r>
            <a:endParaRPr sz="2086">
              <a:latin typeface="Microsoft Sans Serif"/>
              <a:cs typeface="Microsoft Sans Serif"/>
            </a:endParaRPr>
          </a:p>
          <a:p>
            <a:pPr marL="182534" indent="-171018">
              <a:spcBef>
                <a:spcPts val="508"/>
              </a:spcBef>
              <a:buChar char="•"/>
              <a:tabLst>
                <a:tab pos="182534" algn="l"/>
              </a:tabLst>
            </a:pPr>
            <a:r>
              <a:rPr sz="2086" dirty="0">
                <a:latin typeface="Microsoft Sans Serif"/>
                <a:cs typeface="Microsoft Sans Serif"/>
              </a:rPr>
              <a:t>Severe</a:t>
            </a:r>
            <a:r>
              <a:rPr sz="2086" spc="14" dirty="0">
                <a:latin typeface="Microsoft Sans Serif"/>
                <a:cs typeface="Microsoft Sans Serif"/>
              </a:rPr>
              <a:t> </a:t>
            </a:r>
            <a:r>
              <a:rPr sz="2086" spc="-5" dirty="0">
                <a:latin typeface="Microsoft Sans Serif"/>
                <a:cs typeface="Microsoft Sans Serif"/>
              </a:rPr>
              <a:t>painful</a:t>
            </a:r>
            <a:r>
              <a:rPr sz="2086" spc="14" dirty="0">
                <a:latin typeface="Microsoft Sans Serif"/>
                <a:cs typeface="Microsoft Sans Serif"/>
              </a:rPr>
              <a:t> </a:t>
            </a:r>
            <a:r>
              <a:rPr sz="2086" dirty="0">
                <a:latin typeface="Microsoft Sans Serif"/>
                <a:cs typeface="Microsoft Sans Serif"/>
              </a:rPr>
              <a:t>vulvar</a:t>
            </a:r>
            <a:r>
              <a:rPr sz="2086" spc="18" dirty="0">
                <a:latin typeface="Microsoft Sans Serif"/>
                <a:cs typeface="Microsoft Sans Serif"/>
              </a:rPr>
              <a:t> </a:t>
            </a:r>
            <a:r>
              <a:rPr sz="2086" dirty="0">
                <a:latin typeface="Microsoft Sans Serif"/>
                <a:cs typeface="Microsoft Sans Serif"/>
              </a:rPr>
              <a:t>edema</a:t>
            </a:r>
            <a:endParaRPr sz="2086">
              <a:latin typeface="Microsoft Sans Serif"/>
              <a:cs typeface="Microsoft Sans Serif"/>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83150"/>
            <a:ext cx="1929568" cy="1369334"/>
          </a:xfrm>
          <a:prstGeom prst="rect">
            <a:avLst/>
          </a:prstGeom>
        </p:spPr>
        <p:txBody>
          <a:bodyPr vert="horz" wrap="square" lIns="0" tIns="14971" rIns="0" bIns="0" rtlCol="0" anchor="ctr">
            <a:spAutoFit/>
          </a:bodyPr>
          <a:lstStyle/>
          <a:p>
            <a:pPr marL="11516">
              <a:lnSpc>
                <a:spcPct val="100000"/>
              </a:lnSpc>
              <a:spcBef>
                <a:spcPts val="118"/>
              </a:spcBef>
            </a:pPr>
            <a:r>
              <a:rPr spc="14" dirty="0"/>
              <a:t>Headache</a:t>
            </a:r>
          </a:p>
        </p:txBody>
      </p:sp>
      <p:sp>
        <p:nvSpPr>
          <p:cNvPr id="3" name="object 3"/>
          <p:cNvSpPr txBox="1"/>
          <p:nvPr/>
        </p:nvSpPr>
        <p:spPr>
          <a:xfrm>
            <a:off x="2474812" y="1420165"/>
            <a:ext cx="7027291" cy="2386871"/>
          </a:xfrm>
          <a:prstGeom prst="rect">
            <a:avLst/>
          </a:prstGeom>
        </p:spPr>
        <p:txBody>
          <a:bodyPr vert="horz" wrap="square" lIns="0" tIns="84645" rIns="0" bIns="0" rtlCol="0">
            <a:spAutoFit/>
          </a:bodyPr>
          <a:lstStyle/>
          <a:p>
            <a:pPr marL="181958" marR="4607" indent="-171018">
              <a:lnSpc>
                <a:spcPct val="70100"/>
              </a:lnSpc>
              <a:spcBef>
                <a:spcPts val="666"/>
              </a:spcBef>
              <a:buChar char="•"/>
              <a:tabLst>
                <a:tab pos="182534" algn="l"/>
              </a:tabLst>
            </a:pPr>
            <a:r>
              <a:rPr sz="1632" spc="-9" dirty="0">
                <a:latin typeface="Microsoft Sans Serif"/>
                <a:cs typeface="Microsoft Sans Serif"/>
              </a:rPr>
              <a:t>Pregnant</a:t>
            </a:r>
            <a:r>
              <a:rPr sz="1632" spc="14" dirty="0">
                <a:latin typeface="Microsoft Sans Serif"/>
                <a:cs typeface="Microsoft Sans Serif"/>
              </a:rPr>
              <a:t> </a:t>
            </a:r>
            <a:r>
              <a:rPr sz="1632" spc="-9" dirty="0">
                <a:latin typeface="Microsoft Sans Serif"/>
                <a:cs typeface="Microsoft Sans Serif"/>
              </a:rPr>
              <a:t>patients</a:t>
            </a:r>
            <a:r>
              <a:rPr sz="1632" spc="18" dirty="0">
                <a:latin typeface="Microsoft Sans Serif"/>
                <a:cs typeface="Microsoft Sans Serif"/>
              </a:rPr>
              <a:t> </a:t>
            </a:r>
            <a:r>
              <a:rPr sz="1632" spc="-9" dirty="0">
                <a:latin typeface="Microsoft Sans Serif"/>
                <a:cs typeface="Microsoft Sans Serif"/>
              </a:rPr>
              <a:t>with</a:t>
            </a:r>
            <a:r>
              <a:rPr sz="1632" spc="18" dirty="0">
                <a:latin typeface="Microsoft Sans Serif"/>
                <a:cs typeface="Microsoft Sans Serif"/>
              </a:rPr>
              <a:t> </a:t>
            </a:r>
            <a:r>
              <a:rPr sz="1632" spc="-9" dirty="0">
                <a:latin typeface="Microsoft Sans Serif"/>
                <a:cs typeface="Microsoft Sans Serif"/>
              </a:rPr>
              <a:t>the</a:t>
            </a:r>
            <a:r>
              <a:rPr sz="1632" spc="18" dirty="0">
                <a:latin typeface="Microsoft Sans Serif"/>
                <a:cs typeface="Microsoft Sans Serif"/>
              </a:rPr>
              <a:t> </a:t>
            </a:r>
            <a:r>
              <a:rPr sz="1632" spc="-9" dirty="0">
                <a:latin typeface="Microsoft Sans Serif"/>
                <a:cs typeface="Microsoft Sans Serif"/>
              </a:rPr>
              <a:t>headache</a:t>
            </a:r>
            <a:r>
              <a:rPr sz="1632" spc="18" dirty="0">
                <a:latin typeface="Microsoft Sans Serif"/>
                <a:cs typeface="Microsoft Sans Serif"/>
              </a:rPr>
              <a:t> </a:t>
            </a:r>
            <a:r>
              <a:rPr sz="1632" spc="-9" dirty="0">
                <a:latin typeface="Microsoft Sans Serif"/>
                <a:cs typeface="Microsoft Sans Serif"/>
              </a:rPr>
              <a:t>characteristics</a:t>
            </a:r>
            <a:r>
              <a:rPr sz="1632" spc="18" dirty="0">
                <a:latin typeface="Microsoft Sans Serif"/>
                <a:cs typeface="Microsoft Sans Serif"/>
              </a:rPr>
              <a:t> </a:t>
            </a:r>
            <a:r>
              <a:rPr sz="1632" spc="-9" dirty="0">
                <a:latin typeface="Microsoft Sans Serif"/>
                <a:cs typeface="Microsoft Sans Serif"/>
              </a:rPr>
              <a:t>listed</a:t>
            </a:r>
            <a:r>
              <a:rPr sz="1632" spc="18" dirty="0">
                <a:latin typeface="Microsoft Sans Serif"/>
                <a:cs typeface="Microsoft Sans Serif"/>
              </a:rPr>
              <a:t> </a:t>
            </a:r>
            <a:r>
              <a:rPr sz="1632" spc="-9" dirty="0">
                <a:latin typeface="Microsoft Sans Serif"/>
                <a:cs typeface="Microsoft Sans Serif"/>
              </a:rPr>
              <a:t>in</a:t>
            </a:r>
            <a:r>
              <a:rPr sz="1632" spc="18" dirty="0">
                <a:latin typeface="Microsoft Sans Serif"/>
                <a:cs typeface="Microsoft Sans Serif"/>
              </a:rPr>
              <a:t> </a:t>
            </a:r>
            <a:r>
              <a:rPr sz="1632" spc="-9" dirty="0">
                <a:latin typeface="Microsoft Sans Serif"/>
                <a:cs typeface="Microsoft Sans Serif"/>
              </a:rPr>
              <a:t>the</a:t>
            </a:r>
            <a:r>
              <a:rPr sz="1632" spc="18" dirty="0">
                <a:latin typeface="Microsoft Sans Serif"/>
                <a:cs typeface="Microsoft Sans Serif"/>
              </a:rPr>
              <a:t> </a:t>
            </a:r>
            <a:r>
              <a:rPr sz="1632" spc="-9" dirty="0">
                <a:latin typeface="Microsoft Sans Serif"/>
                <a:cs typeface="Microsoft Sans Serif"/>
              </a:rPr>
              <a:t>next</a:t>
            </a:r>
            <a:r>
              <a:rPr sz="1632" spc="14" dirty="0">
                <a:latin typeface="Microsoft Sans Serif"/>
                <a:cs typeface="Microsoft Sans Serif"/>
              </a:rPr>
              <a:t> </a:t>
            </a:r>
            <a:r>
              <a:rPr sz="1632" spc="-14" dirty="0">
                <a:latin typeface="Microsoft Sans Serif"/>
                <a:cs typeface="Microsoft Sans Serif"/>
              </a:rPr>
              <a:t>slide </a:t>
            </a:r>
            <a:r>
              <a:rPr sz="1632" spc="-9" dirty="0">
                <a:latin typeface="Microsoft Sans Serif"/>
                <a:cs typeface="Microsoft Sans Serif"/>
              </a:rPr>
              <a:t> </a:t>
            </a:r>
            <a:r>
              <a:rPr sz="1587" spc="18" dirty="0">
                <a:latin typeface="Microsoft Sans Serif"/>
                <a:cs typeface="Microsoft Sans Serif"/>
              </a:rPr>
              <a:t>may</a:t>
            </a:r>
            <a:r>
              <a:rPr sz="1587" spc="32" dirty="0">
                <a:latin typeface="Microsoft Sans Serif"/>
                <a:cs typeface="Microsoft Sans Serif"/>
              </a:rPr>
              <a:t> </a:t>
            </a:r>
            <a:r>
              <a:rPr sz="1587" spc="14" dirty="0">
                <a:latin typeface="Microsoft Sans Serif"/>
                <a:cs typeface="Microsoft Sans Serif"/>
              </a:rPr>
              <a:t>have</a:t>
            </a:r>
            <a:r>
              <a:rPr sz="1587" spc="36" dirty="0">
                <a:latin typeface="Microsoft Sans Serif"/>
                <a:cs typeface="Microsoft Sans Serif"/>
              </a:rPr>
              <a:t> </a:t>
            </a:r>
            <a:r>
              <a:rPr sz="1587" spc="18" dirty="0">
                <a:latin typeface="Microsoft Sans Serif"/>
                <a:cs typeface="Microsoft Sans Serif"/>
              </a:rPr>
              <a:t>a</a:t>
            </a:r>
            <a:r>
              <a:rPr sz="1587" spc="32" dirty="0">
                <a:latin typeface="Microsoft Sans Serif"/>
                <a:cs typeface="Microsoft Sans Serif"/>
              </a:rPr>
              <a:t> </a:t>
            </a:r>
            <a:r>
              <a:rPr sz="1587" spc="9" dirty="0">
                <a:latin typeface="Microsoft Sans Serif"/>
                <a:cs typeface="Microsoft Sans Serif"/>
              </a:rPr>
              <a:t>serious</a:t>
            </a:r>
            <a:r>
              <a:rPr sz="1587" spc="36" dirty="0">
                <a:latin typeface="Microsoft Sans Serif"/>
                <a:cs typeface="Microsoft Sans Serif"/>
              </a:rPr>
              <a:t> </a:t>
            </a:r>
            <a:r>
              <a:rPr sz="1587" spc="9" dirty="0">
                <a:latin typeface="Microsoft Sans Serif"/>
                <a:cs typeface="Microsoft Sans Serif"/>
              </a:rPr>
              <a:t>underlying</a:t>
            </a:r>
            <a:r>
              <a:rPr sz="1587" spc="32" dirty="0">
                <a:latin typeface="Microsoft Sans Serif"/>
                <a:cs typeface="Microsoft Sans Serif"/>
              </a:rPr>
              <a:t> </a:t>
            </a:r>
            <a:r>
              <a:rPr sz="1587" spc="9" dirty="0">
                <a:latin typeface="Microsoft Sans Serif"/>
                <a:cs typeface="Microsoft Sans Serif"/>
              </a:rPr>
              <a:t>disorder.</a:t>
            </a:r>
            <a:r>
              <a:rPr sz="1587" spc="36" dirty="0">
                <a:latin typeface="Microsoft Sans Serif"/>
                <a:cs typeface="Microsoft Sans Serif"/>
              </a:rPr>
              <a:t> </a:t>
            </a:r>
            <a:r>
              <a:rPr sz="1587" spc="14" dirty="0">
                <a:latin typeface="Microsoft Sans Serif"/>
                <a:cs typeface="Microsoft Sans Serif"/>
              </a:rPr>
              <a:t>Those</a:t>
            </a:r>
            <a:r>
              <a:rPr sz="1587" spc="36" dirty="0">
                <a:latin typeface="Microsoft Sans Serif"/>
                <a:cs typeface="Microsoft Sans Serif"/>
              </a:rPr>
              <a:t> </a:t>
            </a:r>
            <a:r>
              <a:rPr sz="1587" spc="9" dirty="0">
                <a:latin typeface="Microsoft Sans Serif"/>
                <a:cs typeface="Microsoft Sans Serif"/>
              </a:rPr>
              <a:t>with</a:t>
            </a:r>
            <a:r>
              <a:rPr sz="1587" spc="32" dirty="0">
                <a:latin typeface="Microsoft Sans Serif"/>
                <a:cs typeface="Microsoft Sans Serif"/>
              </a:rPr>
              <a:t> </a:t>
            </a:r>
            <a:r>
              <a:rPr sz="1587" spc="14" dirty="0">
                <a:latin typeface="Microsoft Sans Serif"/>
                <a:cs typeface="Microsoft Sans Serif"/>
              </a:rPr>
              <a:t>headaches</a:t>
            </a:r>
            <a:r>
              <a:rPr sz="1587" spc="36" dirty="0">
                <a:latin typeface="Microsoft Sans Serif"/>
                <a:cs typeface="Microsoft Sans Serif"/>
              </a:rPr>
              <a:t> </a:t>
            </a:r>
            <a:r>
              <a:rPr sz="1587" spc="9" dirty="0">
                <a:latin typeface="Microsoft Sans Serif"/>
                <a:cs typeface="Microsoft Sans Serif"/>
              </a:rPr>
              <a:t>having</a:t>
            </a:r>
            <a:r>
              <a:rPr sz="1587" spc="32" dirty="0">
                <a:latin typeface="Microsoft Sans Serif"/>
                <a:cs typeface="Microsoft Sans Serif"/>
              </a:rPr>
              <a:t> </a:t>
            </a:r>
            <a:r>
              <a:rPr sz="1587" spc="14" dirty="0">
                <a:latin typeface="Microsoft Sans Serif"/>
                <a:cs typeface="Microsoft Sans Serif"/>
              </a:rPr>
              <a:t>one </a:t>
            </a:r>
            <a:r>
              <a:rPr sz="1587" spc="-408" dirty="0">
                <a:latin typeface="Microsoft Sans Serif"/>
                <a:cs typeface="Microsoft Sans Serif"/>
              </a:rPr>
              <a:t> </a:t>
            </a:r>
            <a:r>
              <a:rPr sz="1632" spc="-5" dirty="0">
                <a:latin typeface="Microsoft Sans Serif"/>
                <a:cs typeface="Microsoft Sans Serif"/>
              </a:rPr>
              <a:t>or</a:t>
            </a:r>
            <a:r>
              <a:rPr sz="1632" spc="14" dirty="0">
                <a:latin typeface="Microsoft Sans Serif"/>
                <a:cs typeface="Microsoft Sans Serif"/>
              </a:rPr>
              <a:t> </a:t>
            </a:r>
            <a:r>
              <a:rPr sz="1632" spc="-9" dirty="0">
                <a:latin typeface="Microsoft Sans Serif"/>
                <a:cs typeface="Microsoft Sans Serif"/>
              </a:rPr>
              <a:t>more</a:t>
            </a:r>
            <a:r>
              <a:rPr sz="1632" spc="14" dirty="0">
                <a:latin typeface="Microsoft Sans Serif"/>
                <a:cs typeface="Microsoft Sans Serif"/>
              </a:rPr>
              <a:t> </a:t>
            </a:r>
            <a:r>
              <a:rPr sz="1632" spc="-5" dirty="0">
                <a:latin typeface="Microsoft Sans Serif"/>
                <a:cs typeface="Microsoft Sans Serif"/>
              </a:rPr>
              <a:t>of</a:t>
            </a:r>
            <a:r>
              <a:rPr sz="1632" spc="14" dirty="0">
                <a:latin typeface="Microsoft Sans Serif"/>
                <a:cs typeface="Microsoft Sans Serif"/>
              </a:rPr>
              <a:t> </a:t>
            </a:r>
            <a:r>
              <a:rPr sz="1632" spc="-9" dirty="0">
                <a:latin typeface="Microsoft Sans Serif"/>
                <a:cs typeface="Microsoft Sans Serif"/>
              </a:rPr>
              <a:t>these</a:t>
            </a:r>
            <a:r>
              <a:rPr sz="1632" spc="14" dirty="0">
                <a:latin typeface="Microsoft Sans Serif"/>
                <a:cs typeface="Microsoft Sans Serif"/>
              </a:rPr>
              <a:t> </a:t>
            </a:r>
            <a:r>
              <a:rPr sz="1632" spc="-9" dirty="0">
                <a:latin typeface="Microsoft Sans Serif"/>
                <a:cs typeface="Microsoft Sans Serif"/>
              </a:rPr>
              <a:t>features,</a:t>
            </a:r>
            <a:r>
              <a:rPr sz="1632" spc="14" dirty="0">
                <a:latin typeface="Microsoft Sans Serif"/>
                <a:cs typeface="Microsoft Sans Serif"/>
              </a:rPr>
              <a:t> </a:t>
            </a:r>
            <a:r>
              <a:rPr sz="1632" spc="-9" dirty="0">
                <a:latin typeface="Microsoft Sans Serif"/>
                <a:cs typeface="Microsoft Sans Serif"/>
              </a:rPr>
              <a:t>especially</a:t>
            </a:r>
            <a:r>
              <a:rPr sz="1632" spc="18" dirty="0">
                <a:latin typeface="Microsoft Sans Serif"/>
                <a:cs typeface="Microsoft Sans Serif"/>
              </a:rPr>
              <a:t> </a:t>
            </a:r>
            <a:r>
              <a:rPr sz="1632" spc="-9" dirty="0">
                <a:latin typeface="Microsoft Sans Serif"/>
                <a:cs typeface="Microsoft Sans Serif"/>
              </a:rPr>
              <a:t>if</a:t>
            </a:r>
            <a:r>
              <a:rPr sz="1632" spc="14" dirty="0">
                <a:latin typeface="Microsoft Sans Serif"/>
                <a:cs typeface="Microsoft Sans Serif"/>
              </a:rPr>
              <a:t> </a:t>
            </a:r>
            <a:r>
              <a:rPr sz="1632" spc="-9" dirty="0">
                <a:latin typeface="Microsoft Sans Serif"/>
                <a:cs typeface="Microsoft Sans Serif"/>
              </a:rPr>
              <a:t>not</a:t>
            </a:r>
            <a:r>
              <a:rPr sz="1632" spc="14" dirty="0">
                <a:latin typeface="Microsoft Sans Serif"/>
                <a:cs typeface="Microsoft Sans Serif"/>
              </a:rPr>
              <a:t> </a:t>
            </a:r>
            <a:r>
              <a:rPr sz="1632" spc="-9" dirty="0">
                <a:latin typeface="Microsoft Sans Serif"/>
                <a:cs typeface="Microsoft Sans Serif"/>
              </a:rPr>
              <a:t>typical</a:t>
            </a:r>
            <a:r>
              <a:rPr sz="1632" spc="14" dirty="0">
                <a:latin typeface="Microsoft Sans Serif"/>
                <a:cs typeface="Microsoft Sans Serif"/>
              </a:rPr>
              <a:t> </a:t>
            </a:r>
            <a:r>
              <a:rPr sz="1632" spc="-5" dirty="0">
                <a:latin typeface="Microsoft Sans Serif"/>
                <a:cs typeface="Microsoft Sans Serif"/>
              </a:rPr>
              <a:t>of</a:t>
            </a:r>
            <a:r>
              <a:rPr sz="1632" spc="14" dirty="0">
                <a:latin typeface="Microsoft Sans Serif"/>
                <a:cs typeface="Microsoft Sans Serif"/>
              </a:rPr>
              <a:t> </a:t>
            </a:r>
            <a:r>
              <a:rPr sz="1632" spc="-9" dirty="0">
                <a:latin typeface="Microsoft Sans Serif"/>
                <a:cs typeface="Microsoft Sans Serif"/>
              </a:rPr>
              <a:t>the</a:t>
            </a:r>
            <a:r>
              <a:rPr sz="1632" spc="14" dirty="0">
                <a:latin typeface="Microsoft Sans Serif"/>
                <a:cs typeface="Microsoft Sans Serif"/>
              </a:rPr>
              <a:t> </a:t>
            </a:r>
            <a:r>
              <a:rPr sz="1632" spc="-9" dirty="0">
                <a:latin typeface="Microsoft Sans Serif"/>
                <a:cs typeface="Microsoft Sans Serif"/>
              </a:rPr>
              <a:t>patient's</a:t>
            </a:r>
            <a:r>
              <a:rPr sz="1632" spc="18" dirty="0">
                <a:latin typeface="Microsoft Sans Serif"/>
                <a:cs typeface="Microsoft Sans Serif"/>
              </a:rPr>
              <a:t> </a:t>
            </a:r>
            <a:r>
              <a:rPr sz="1632" spc="-9" dirty="0">
                <a:latin typeface="Microsoft Sans Serif"/>
                <a:cs typeface="Microsoft Sans Serif"/>
              </a:rPr>
              <a:t>usual </a:t>
            </a:r>
            <a:r>
              <a:rPr sz="1632" spc="-5" dirty="0">
                <a:latin typeface="Microsoft Sans Serif"/>
                <a:cs typeface="Microsoft Sans Serif"/>
              </a:rPr>
              <a:t> </a:t>
            </a:r>
            <a:r>
              <a:rPr sz="1632" spc="-9" dirty="0">
                <a:latin typeface="Microsoft Sans Serif"/>
                <a:cs typeface="Microsoft Sans Serif"/>
              </a:rPr>
              <a:t>headache,</a:t>
            </a:r>
            <a:r>
              <a:rPr sz="1632" spc="14" dirty="0">
                <a:latin typeface="Microsoft Sans Serif"/>
                <a:cs typeface="Microsoft Sans Serif"/>
              </a:rPr>
              <a:t> </a:t>
            </a:r>
            <a:r>
              <a:rPr sz="1632" spc="-9" dirty="0">
                <a:latin typeface="Microsoft Sans Serif"/>
                <a:cs typeface="Microsoft Sans Serif"/>
              </a:rPr>
              <a:t>should</a:t>
            </a:r>
            <a:r>
              <a:rPr sz="1632" spc="14" dirty="0">
                <a:latin typeface="Microsoft Sans Serif"/>
                <a:cs typeface="Microsoft Sans Serif"/>
              </a:rPr>
              <a:t> </a:t>
            </a:r>
            <a:r>
              <a:rPr sz="1632" spc="-9" dirty="0">
                <a:latin typeface="Microsoft Sans Serif"/>
                <a:cs typeface="Microsoft Sans Serif"/>
              </a:rPr>
              <a:t>be</a:t>
            </a:r>
            <a:r>
              <a:rPr sz="1632" spc="14" dirty="0">
                <a:latin typeface="Microsoft Sans Serif"/>
                <a:cs typeface="Microsoft Sans Serif"/>
              </a:rPr>
              <a:t> </a:t>
            </a:r>
            <a:r>
              <a:rPr sz="1632" spc="-9" dirty="0">
                <a:latin typeface="Microsoft Sans Serif"/>
                <a:cs typeface="Microsoft Sans Serif"/>
              </a:rPr>
              <a:t>evaluated</a:t>
            </a:r>
            <a:r>
              <a:rPr sz="1632" spc="14" dirty="0">
                <a:latin typeface="Microsoft Sans Serif"/>
                <a:cs typeface="Microsoft Sans Serif"/>
              </a:rPr>
              <a:t> </a:t>
            </a:r>
            <a:r>
              <a:rPr sz="1632" spc="-9" dirty="0">
                <a:latin typeface="Microsoft Sans Serif"/>
                <a:cs typeface="Microsoft Sans Serif"/>
              </a:rPr>
              <a:t>immediately</a:t>
            </a:r>
            <a:r>
              <a:rPr sz="1632" spc="18" dirty="0">
                <a:latin typeface="Microsoft Sans Serif"/>
                <a:cs typeface="Microsoft Sans Serif"/>
              </a:rPr>
              <a:t> </a:t>
            </a:r>
            <a:r>
              <a:rPr sz="1632" spc="-9" dirty="0">
                <a:latin typeface="Microsoft Sans Serif"/>
                <a:cs typeface="Microsoft Sans Serif"/>
              </a:rPr>
              <a:t>for</a:t>
            </a:r>
            <a:r>
              <a:rPr sz="1632" spc="14" dirty="0">
                <a:latin typeface="Microsoft Sans Serif"/>
                <a:cs typeface="Microsoft Sans Serif"/>
              </a:rPr>
              <a:t> </a:t>
            </a:r>
            <a:r>
              <a:rPr sz="1632" spc="-9" dirty="0">
                <a:latin typeface="Microsoft Sans Serif"/>
                <a:cs typeface="Microsoft Sans Serif"/>
              </a:rPr>
              <a:t>an</a:t>
            </a:r>
            <a:r>
              <a:rPr sz="1632" spc="14" dirty="0">
                <a:latin typeface="Microsoft Sans Serif"/>
                <a:cs typeface="Microsoft Sans Serif"/>
              </a:rPr>
              <a:t> </a:t>
            </a:r>
            <a:r>
              <a:rPr sz="1632" spc="-9" dirty="0">
                <a:latin typeface="Microsoft Sans Serif"/>
                <a:cs typeface="Microsoft Sans Serif"/>
              </a:rPr>
              <a:t>acute</a:t>
            </a:r>
            <a:r>
              <a:rPr sz="1632" spc="14" dirty="0">
                <a:latin typeface="Microsoft Sans Serif"/>
                <a:cs typeface="Microsoft Sans Serif"/>
              </a:rPr>
              <a:t> </a:t>
            </a:r>
            <a:r>
              <a:rPr sz="1632" spc="-9" dirty="0">
                <a:latin typeface="Microsoft Sans Serif"/>
                <a:cs typeface="Microsoft Sans Serif"/>
              </a:rPr>
              <a:t>neurovascular </a:t>
            </a:r>
            <a:r>
              <a:rPr sz="1632" spc="-5" dirty="0">
                <a:latin typeface="Microsoft Sans Serif"/>
                <a:cs typeface="Microsoft Sans Serif"/>
              </a:rPr>
              <a:t> </a:t>
            </a:r>
            <a:r>
              <a:rPr sz="1632" spc="-9" dirty="0">
                <a:latin typeface="Microsoft Sans Serif"/>
                <a:cs typeface="Microsoft Sans Serif"/>
              </a:rPr>
              <a:t>event</a:t>
            </a:r>
            <a:r>
              <a:rPr sz="1632" spc="9" dirty="0">
                <a:latin typeface="Microsoft Sans Serif"/>
                <a:cs typeface="Microsoft Sans Serif"/>
              </a:rPr>
              <a:t> </a:t>
            </a:r>
            <a:r>
              <a:rPr sz="1632" spc="-9" dirty="0">
                <a:latin typeface="Microsoft Sans Serif"/>
                <a:cs typeface="Microsoft Sans Serif"/>
              </a:rPr>
              <a:t>as</a:t>
            </a:r>
            <a:r>
              <a:rPr sz="1632" spc="14" dirty="0">
                <a:latin typeface="Microsoft Sans Serif"/>
                <a:cs typeface="Microsoft Sans Serif"/>
              </a:rPr>
              <a:t> </a:t>
            </a:r>
            <a:r>
              <a:rPr sz="1632" spc="-14" dirty="0">
                <a:latin typeface="Microsoft Sans Serif"/>
                <a:cs typeface="Microsoft Sans Serif"/>
              </a:rPr>
              <a:t>well</a:t>
            </a:r>
            <a:r>
              <a:rPr sz="1632" spc="14" dirty="0">
                <a:latin typeface="Microsoft Sans Serif"/>
                <a:cs typeface="Microsoft Sans Serif"/>
              </a:rPr>
              <a:t> </a:t>
            </a:r>
            <a:r>
              <a:rPr sz="1632" spc="-9" dirty="0">
                <a:latin typeface="Microsoft Sans Serif"/>
                <a:cs typeface="Microsoft Sans Serif"/>
              </a:rPr>
              <a:t>as</a:t>
            </a:r>
            <a:r>
              <a:rPr sz="1632" spc="14" dirty="0">
                <a:latin typeface="Microsoft Sans Serif"/>
                <a:cs typeface="Microsoft Sans Serif"/>
              </a:rPr>
              <a:t> </a:t>
            </a:r>
            <a:r>
              <a:rPr sz="1632" spc="-9" dirty="0">
                <a:latin typeface="Microsoft Sans Serif"/>
                <a:cs typeface="Microsoft Sans Serif"/>
              </a:rPr>
              <a:t>preeclampsia.</a:t>
            </a:r>
            <a:endParaRPr sz="1632">
              <a:latin typeface="Microsoft Sans Serif"/>
              <a:cs typeface="Microsoft Sans Serif"/>
            </a:endParaRPr>
          </a:p>
          <a:p>
            <a:pPr>
              <a:lnSpc>
                <a:spcPct val="100000"/>
              </a:lnSpc>
              <a:buFont typeface="Microsoft Sans Serif"/>
              <a:buChar char="•"/>
            </a:pPr>
            <a:endParaRPr sz="1632">
              <a:latin typeface="Microsoft Sans Serif"/>
              <a:cs typeface="Microsoft Sans Serif"/>
            </a:endParaRPr>
          </a:p>
          <a:p>
            <a:pPr marL="181958" marR="61613" indent="-171018">
              <a:lnSpc>
                <a:spcPct val="70100"/>
              </a:lnSpc>
              <a:spcBef>
                <a:spcPts val="1034"/>
              </a:spcBef>
              <a:buSzPct val="102857"/>
              <a:buChar char="•"/>
              <a:tabLst>
                <a:tab pos="182534" algn="l"/>
              </a:tabLst>
            </a:pPr>
            <a:r>
              <a:rPr sz="1587" spc="14" dirty="0">
                <a:latin typeface="Microsoft Sans Serif"/>
                <a:cs typeface="Microsoft Sans Serif"/>
              </a:rPr>
              <a:t>However,</a:t>
            </a:r>
            <a:r>
              <a:rPr sz="1587" spc="27" dirty="0">
                <a:latin typeface="Microsoft Sans Serif"/>
                <a:cs typeface="Microsoft Sans Serif"/>
              </a:rPr>
              <a:t> </a:t>
            </a:r>
            <a:r>
              <a:rPr sz="1587" spc="14" dirty="0">
                <a:latin typeface="Microsoft Sans Serif"/>
                <a:cs typeface="Microsoft Sans Serif"/>
              </a:rPr>
              <a:t>most</a:t>
            </a:r>
            <a:r>
              <a:rPr sz="1587" spc="32" dirty="0">
                <a:latin typeface="Microsoft Sans Serif"/>
                <a:cs typeface="Microsoft Sans Serif"/>
              </a:rPr>
              <a:t> </a:t>
            </a:r>
            <a:r>
              <a:rPr sz="1587" spc="14" dirty="0">
                <a:latin typeface="Microsoft Sans Serif"/>
                <a:cs typeface="Microsoft Sans Serif"/>
              </a:rPr>
              <a:t>postpartum</a:t>
            </a:r>
            <a:r>
              <a:rPr sz="1587" spc="27" dirty="0">
                <a:latin typeface="Microsoft Sans Serif"/>
                <a:cs typeface="Microsoft Sans Serif"/>
              </a:rPr>
              <a:t> </a:t>
            </a:r>
            <a:r>
              <a:rPr sz="1587" spc="14" dirty="0">
                <a:latin typeface="Microsoft Sans Serif"/>
                <a:cs typeface="Microsoft Sans Serif"/>
              </a:rPr>
              <a:t>headaches</a:t>
            </a:r>
            <a:r>
              <a:rPr sz="1587" spc="32" dirty="0">
                <a:latin typeface="Microsoft Sans Serif"/>
                <a:cs typeface="Microsoft Sans Serif"/>
              </a:rPr>
              <a:t> </a:t>
            </a:r>
            <a:r>
              <a:rPr sz="1587" spc="14" dirty="0">
                <a:latin typeface="Microsoft Sans Serif"/>
                <a:cs typeface="Microsoft Sans Serif"/>
              </a:rPr>
              <a:t>are</a:t>
            </a:r>
            <a:r>
              <a:rPr sz="1587" spc="27" dirty="0">
                <a:latin typeface="Microsoft Sans Serif"/>
                <a:cs typeface="Microsoft Sans Serif"/>
              </a:rPr>
              <a:t> </a:t>
            </a:r>
            <a:r>
              <a:rPr sz="1587" spc="14" dirty="0">
                <a:latin typeface="Microsoft Sans Serif"/>
                <a:cs typeface="Microsoft Sans Serif"/>
              </a:rPr>
              <a:t>not</a:t>
            </a:r>
            <a:r>
              <a:rPr sz="1587" spc="27" dirty="0">
                <a:latin typeface="Microsoft Sans Serif"/>
                <a:cs typeface="Microsoft Sans Serif"/>
              </a:rPr>
              <a:t> </a:t>
            </a:r>
            <a:r>
              <a:rPr sz="1587" spc="9" dirty="0">
                <a:latin typeface="Microsoft Sans Serif"/>
                <a:cs typeface="Microsoft Sans Serif"/>
              </a:rPr>
              <a:t>associated</a:t>
            </a:r>
            <a:r>
              <a:rPr sz="1587" spc="32" dirty="0">
                <a:latin typeface="Microsoft Sans Serif"/>
                <a:cs typeface="Microsoft Sans Serif"/>
              </a:rPr>
              <a:t> </a:t>
            </a:r>
            <a:r>
              <a:rPr sz="1587" spc="9" dirty="0">
                <a:latin typeface="Microsoft Sans Serif"/>
                <a:cs typeface="Microsoft Sans Serif"/>
              </a:rPr>
              <a:t>with</a:t>
            </a:r>
            <a:r>
              <a:rPr sz="1587" spc="27" dirty="0">
                <a:latin typeface="Microsoft Sans Serif"/>
                <a:cs typeface="Microsoft Sans Serif"/>
              </a:rPr>
              <a:t> </a:t>
            </a:r>
            <a:r>
              <a:rPr sz="1587" spc="9" dirty="0">
                <a:latin typeface="Microsoft Sans Serif"/>
                <a:cs typeface="Microsoft Sans Serif"/>
              </a:rPr>
              <a:t>serious </a:t>
            </a:r>
            <a:r>
              <a:rPr sz="1587" spc="14" dirty="0">
                <a:latin typeface="Microsoft Sans Serif"/>
                <a:cs typeface="Microsoft Sans Serif"/>
              </a:rPr>
              <a:t> </a:t>
            </a:r>
            <a:r>
              <a:rPr sz="1587" spc="9" dirty="0">
                <a:latin typeface="Microsoft Sans Serif"/>
                <a:cs typeface="Microsoft Sans Serif"/>
              </a:rPr>
              <a:t>underlying</a:t>
            </a:r>
            <a:r>
              <a:rPr sz="1587" spc="32" dirty="0">
                <a:latin typeface="Microsoft Sans Serif"/>
                <a:cs typeface="Microsoft Sans Serif"/>
              </a:rPr>
              <a:t> </a:t>
            </a:r>
            <a:r>
              <a:rPr sz="1587" spc="9" dirty="0">
                <a:latin typeface="Microsoft Sans Serif"/>
                <a:cs typeface="Microsoft Sans Serif"/>
              </a:rPr>
              <a:t>pathology.</a:t>
            </a:r>
            <a:r>
              <a:rPr sz="1587" spc="36" dirty="0">
                <a:latin typeface="Microsoft Sans Serif"/>
                <a:cs typeface="Microsoft Sans Serif"/>
              </a:rPr>
              <a:t> </a:t>
            </a:r>
            <a:r>
              <a:rPr sz="1587" spc="14" dirty="0">
                <a:latin typeface="Microsoft Sans Serif"/>
                <a:cs typeface="Microsoft Sans Serif"/>
              </a:rPr>
              <a:t>The</a:t>
            </a:r>
            <a:r>
              <a:rPr sz="1587" spc="36" dirty="0">
                <a:latin typeface="Microsoft Sans Serif"/>
                <a:cs typeface="Microsoft Sans Serif"/>
              </a:rPr>
              <a:t> </a:t>
            </a:r>
            <a:r>
              <a:rPr sz="1587" spc="14" dirty="0">
                <a:latin typeface="Microsoft Sans Serif"/>
                <a:cs typeface="Microsoft Sans Serif"/>
              </a:rPr>
              <a:t>postpartum</a:t>
            </a:r>
            <a:r>
              <a:rPr sz="1587" spc="36" dirty="0">
                <a:latin typeface="Microsoft Sans Serif"/>
                <a:cs typeface="Microsoft Sans Serif"/>
              </a:rPr>
              <a:t> </a:t>
            </a:r>
            <a:r>
              <a:rPr sz="1587" spc="9" dirty="0">
                <a:latin typeface="Microsoft Sans Serif"/>
                <a:cs typeface="Microsoft Sans Serif"/>
              </a:rPr>
              <a:t>period</a:t>
            </a:r>
            <a:r>
              <a:rPr sz="1587" spc="36" dirty="0">
                <a:latin typeface="Microsoft Sans Serif"/>
                <a:cs typeface="Microsoft Sans Serif"/>
              </a:rPr>
              <a:t> </a:t>
            </a:r>
            <a:r>
              <a:rPr sz="1587" spc="5" dirty="0">
                <a:latin typeface="Microsoft Sans Serif"/>
                <a:cs typeface="Microsoft Sans Serif"/>
              </a:rPr>
              <a:t>is</a:t>
            </a:r>
            <a:r>
              <a:rPr sz="1587" spc="36" dirty="0">
                <a:latin typeface="Microsoft Sans Serif"/>
                <a:cs typeface="Microsoft Sans Serif"/>
              </a:rPr>
              <a:t> </a:t>
            </a:r>
            <a:r>
              <a:rPr sz="1587" spc="9" dirty="0">
                <a:latin typeface="Microsoft Sans Serif"/>
                <a:cs typeface="Microsoft Sans Serif"/>
              </a:rPr>
              <a:t>characterized</a:t>
            </a:r>
            <a:r>
              <a:rPr sz="1587" spc="36" dirty="0">
                <a:latin typeface="Microsoft Sans Serif"/>
                <a:cs typeface="Microsoft Sans Serif"/>
              </a:rPr>
              <a:t> </a:t>
            </a:r>
            <a:r>
              <a:rPr sz="1587" spc="14" dirty="0">
                <a:latin typeface="Microsoft Sans Serif"/>
                <a:cs typeface="Microsoft Sans Serif"/>
              </a:rPr>
              <a:t>by</a:t>
            </a:r>
            <a:r>
              <a:rPr sz="1587" spc="32" dirty="0">
                <a:latin typeface="Microsoft Sans Serif"/>
                <a:cs typeface="Microsoft Sans Serif"/>
              </a:rPr>
              <a:t> </a:t>
            </a:r>
            <a:r>
              <a:rPr sz="1587" spc="9" dirty="0">
                <a:latin typeface="Microsoft Sans Serif"/>
                <a:cs typeface="Microsoft Sans Serif"/>
              </a:rPr>
              <a:t>hormonal </a:t>
            </a:r>
            <a:r>
              <a:rPr sz="1587" spc="-408" dirty="0">
                <a:latin typeface="Microsoft Sans Serif"/>
                <a:cs typeface="Microsoft Sans Serif"/>
              </a:rPr>
              <a:t> </a:t>
            </a:r>
            <a:r>
              <a:rPr sz="1632" spc="-9" dirty="0">
                <a:latin typeface="Microsoft Sans Serif"/>
                <a:cs typeface="Microsoft Sans Serif"/>
              </a:rPr>
              <a:t>and</a:t>
            </a:r>
            <a:r>
              <a:rPr sz="1632" spc="14" dirty="0">
                <a:latin typeface="Microsoft Sans Serif"/>
                <a:cs typeface="Microsoft Sans Serif"/>
              </a:rPr>
              <a:t> </a:t>
            </a:r>
            <a:r>
              <a:rPr sz="1632" spc="-9" dirty="0">
                <a:latin typeface="Microsoft Sans Serif"/>
                <a:cs typeface="Microsoft Sans Serif"/>
              </a:rPr>
              <a:t>other</a:t>
            </a:r>
            <a:r>
              <a:rPr sz="1632" spc="14" dirty="0">
                <a:latin typeface="Microsoft Sans Serif"/>
                <a:cs typeface="Microsoft Sans Serif"/>
              </a:rPr>
              <a:t> </a:t>
            </a:r>
            <a:r>
              <a:rPr sz="1632" spc="-9" dirty="0">
                <a:latin typeface="Microsoft Sans Serif"/>
                <a:cs typeface="Microsoft Sans Serif"/>
              </a:rPr>
              <a:t>physiological</a:t>
            </a:r>
            <a:r>
              <a:rPr sz="1632" spc="14" dirty="0">
                <a:latin typeface="Microsoft Sans Serif"/>
                <a:cs typeface="Microsoft Sans Serif"/>
              </a:rPr>
              <a:t> </a:t>
            </a:r>
            <a:r>
              <a:rPr sz="1632" spc="-9" dirty="0">
                <a:latin typeface="Microsoft Sans Serif"/>
                <a:cs typeface="Microsoft Sans Serif"/>
              </a:rPr>
              <a:t>changes,</a:t>
            </a:r>
            <a:r>
              <a:rPr sz="1632" spc="14" dirty="0">
                <a:latin typeface="Microsoft Sans Serif"/>
                <a:cs typeface="Microsoft Sans Serif"/>
              </a:rPr>
              <a:t> </a:t>
            </a:r>
            <a:r>
              <a:rPr sz="1632" spc="-9" dirty="0">
                <a:latin typeface="Microsoft Sans Serif"/>
                <a:cs typeface="Microsoft Sans Serif"/>
              </a:rPr>
              <a:t>sleep</a:t>
            </a:r>
            <a:r>
              <a:rPr sz="1632" spc="18" dirty="0">
                <a:latin typeface="Microsoft Sans Serif"/>
                <a:cs typeface="Microsoft Sans Serif"/>
              </a:rPr>
              <a:t> </a:t>
            </a:r>
            <a:r>
              <a:rPr sz="1632" spc="-9" dirty="0">
                <a:latin typeface="Microsoft Sans Serif"/>
                <a:cs typeface="Microsoft Sans Serif"/>
              </a:rPr>
              <a:t>deprivation,</a:t>
            </a:r>
            <a:r>
              <a:rPr sz="1632" spc="14" dirty="0">
                <a:latin typeface="Microsoft Sans Serif"/>
                <a:cs typeface="Microsoft Sans Serif"/>
              </a:rPr>
              <a:t> </a:t>
            </a:r>
            <a:r>
              <a:rPr sz="1632" spc="-9" dirty="0">
                <a:latin typeface="Microsoft Sans Serif"/>
                <a:cs typeface="Microsoft Sans Serif"/>
              </a:rPr>
              <a:t>irregular</a:t>
            </a:r>
            <a:r>
              <a:rPr sz="1632" spc="14" dirty="0">
                <a:latin typeface="Microsoft Sans Serif"/>
                <a:cs typeface="Microsoft Sans Serif"/>
              </a:rPr>
              <a:t> </a:t>
            </a:r>
            <a:r>
              <a:rPr sz="1632" spc="-9" dirty="0">
                <a:latin typeface="Microsoft Sans Serif"/>
                <a:cs typeface="Microsoft Sans Serif"/>
              </a:rPr>
              <a:t>food</a:t>
            </a:r>
            <a:r>
              <a:rPr sz="1632" spc="14" dirty="0">
                <a:latin typeface="Microsoft Sans Serif"/>
                <a:cs typeface="Microsoft Sans Serif"/>
              </a:rPr>
              <a:t> </a:t>
            </a:r>
            <a:r>
              <a:rPr sz="1632" spc="-9" dirty="0">
                <a:latin typeface="Microsoft Sans Serif"/>
                <a:cs typeface="Microsoft Sans Serif"/>
              </a:rPr>
              <a:t>intake, </a:t>
            </a:r>
            <a:r>
              <a:rPr sz="1632" spc="-5" dirty="0">
                <a:latin typeface="Microsoft Sans Serif"/>
                <a:cs typeface="Microsoft Sans Serif"/>
              </a:rPr>
              <a:t> </a:t>
            </a:r>
            <a:r>
              <a:rPr sz="1632" spc="-9" dirty="0">
                <a:latin typeface="Microsoft Sans Serif"/>
                <a:cs typeface="Microsoft Sans Serif"/>
              </a:rPr>
              <a:t>psychological</a:t>
            </a:r>
            <a:r>
              <a:rPr sz="1632" spc="14" dirty="0">
                <a:latin typeface="Microsoft Sans Serif"/>
                <a:cs typeface="Microsoft Sans Serif"/>
              </a:rPr>
              <a:t> </a:t>
            </a:r>
            <a:r>
              <a:rPr sz="1632" spc="-9" dirty="0">
                <a:latin typeface="Microsoft Sans Serif"/>
                <a:cs typeface="Microsoft Sans Serif"/>
              </a:rPr>
              <a:t>stress,</a:t>
            </a:r>
            <a:r>
              <a:rPr sz="1632" spc="14" dirty="0">
                <a:latin typeface="Microsoft Sans Serif"/>
                <a:cs typeface="Microsoft Sans Serif"/>
              </a:rPr>
              <a:t> </a:t>
            </a:r>
            <a:r>
              <a:rPr sz="1632" spc="-9" dirty="0">
                <a:latin typeface="Microsoft Sans Serif"/>
                <a:cs typeface="Microsoft Sans Serif"/>
              </a:rPr>
              <a:t>and</a:t>
            </a:r>
            <a:r>
              <a:rPr sz="1632" spc="14" dirty="0">
                <a:latin typeface="Microsoft Sans Serif"/>
                <a:cs typeface="Microsoft Sans Serif"/>
              </a:rPr>
              <a:t> </a:t>
            </a:r>
            <a:r>
              <a:rPr sz="1632" spc="-9" dirty="0">
                <a:latin typeface="Microsoft Sans Serif"/>
                <a:cs typeface="Microsoft Sans Serif"/>
              </a:rPr>
              <a:t>fatigue.</a:t>
            </a:r>
            <a:r>
              <a:rPr sz="1632" spc="18" dirty="0">
                <a:latin typeface="Microsoft Sans Serif"/>
                <a:cs typeface="Microsoft Sans Serif"/>
              </a:rPr>
              <a:t> </a:t>
            </a:r>
            <a:r>
              <a:rPr sz="1632" spc="-5" dirty="0">
                <a:latin typeface="Microsoft Sans Serif"/>
                <a:cs typeface="Microsoft Sans Serif"/>
              </a:rPr>
              <a:t>In</a:t>
            </a:r>
            <a:r>
              <a:rPr sz="1632" spc="14" dirty="0">
                <a:latin typeface="Microsoft Sans Serif"/>
                <a:cs typeface="Microsoft Sans Serif"/>
              </a:rPr>
              <a:t> </a:t>
            </a:r>
            <a:r>
              <a:rPr sz="1632" spc="-9" dirty="0">
                <a:latin typeface="Microsoft Sans Serif"/>
                <a:cs typeface="Microsoft Sans Serif"/>
              </a:rPr>
              <a:t>addition,</a:t>
            </a:r>
            <a:r>
              <a:rPr sz="1632" spc="14" dirty="0">
                <a:latin typeface="Microsoft Sans Serif"/>
                <a:cs typeface="Microsoft Sans Serif"/>
              </a:rPr>
              <a:t> </a:t>
            </a:r>
            <a:r>
              <a:rPr sz="1632" spc="-9" dirty="0">
                <a:latin typeface="Microsoft Sans Serif"/>
                <a:cs typeface="Microsoft Sans Serif"/>
              </a:rPr>
              <a:t>many</a:t>
            </a:r>
            <a:r>
              <a:rPr sz="1632" spc="18" dirty="0">
                <a:latin typeface="Microsoft Sans Serif"/>
                <a:cs typeface="Microsoft Sans Serif"/>
              </a:rPr>
              <a:t> </a:t>
            </a:r>
            <a:r>
              <a:rPr sz="1632" spc="-9" dirty="0">
                <a:latin typeface="Microsoft Sans Serif"/>
                <a:cs typeface="Microsoft Sans Serif"/>
              </a:rPr>
              <a:t>patients</a:t>
            </a:r>
            <a:r>
              <a:rPr sz="1632" spc="14" dirty="0">
                <a:latin typeface="Microsoft Sans Serif"/>
                <a:cs typeface="Microsoft Sans Serif"/>
              </a:rPr>
              <a:t> </a:t>
            </a:r>
            <a:r>
              <a:rPr sz="1632" spc="-9" dirty="0">
                <a:latin typeface="Microsoft Sans Serif"/>
                <a:cs typeface="Microsoft Sans Serif"/>
              </a:rPr>
              <a:t>have</a:t>
            </a:r>
            <a:r>
              <a:rPr sz="1632" spc="14" dirty="0">
                <a:latin typeface="Microsoft Sans Serif"/>
                <a:cs typeface="Microsoft Sans Serif"/>
              </a:rPr>
              <a:t> </a:t>
            </a:r>
            <a:r>
              <a:rPr sz="1632" spc="-9" dirty="0">
                <a:latin typeface="Microsoft Sans Serif"/>
                <a:cs typeface="Microsoft Sans Serif"/>
              </a:rPr>
              <a:t>had</a:t>
            </a:r>
            <a:r>
              <a:rPr sz="1632" spc="18" dirty="0">
                <a:latin typeface="Microsoft Sans Serif"/>
                <a:cs typeface="Microsoft Sans Serif"/>
              </a:rPr>
              <a:t> </a:t>
            </a:r>
            <a:r>
              <a:rPr sz="1632" spc="-5" dirty="0">
                <a:latin typeface="Microsoft Sans Serif"/>
                <a:cs typeface="Microsoft Sans Serif"/>
              </a:rPr>
              <a:t>a </a:t>
            </a:r>
            <a:r>
              <a:rPr sz="1632" dirty="0">
                <a:latin typeface="Microsoft Sans Serif"/>
                <a:cs typeface="Microsoft Sans Serif"/>
              </a:rPr>
              <a:t> </a:t>
            </a:r>
            <a:r>
              <a:rPr sz="1632" spc="-9" dirty="0">
                <a:latin typeface="Microsoft Sans Serif"/>
                <a:cs typeface="Microsoft Sans Serif"/>
              </a:rPr>
              <a:t>neuraxial</a:t>
            </a:r>
            <a:r>
              <a:rPr sz="1632" spc="14" dirty="0">
                <a:latin typeface="Microsoft Sans Serif"/>
                <a:cs typeface="Microsoft Sans Serif"/>
              </a:rPr>
              <a:t> </a:t>
            </a:r>
            <a:r>
              <a:rPr sz="1632" spc="-9" dirty="0">
                <a:latin typeface="Microsoft Sans Serif"/>
                <a:cs typeface="Microsoft Sans Serif"/>
              </a:rPr>
              <a:t>anesthetic</a:t>
            </a:r>
            <a:r>
              <a:rPr sz="1632" spc="14" dirty="0">
                <a:latin typeface="Microsoft Sans Serif"/>
                <a:cs typeface="Microsoft Sans Serif"/>
              </a:rPr>
              <a:t> </a:t>
            </a:r>
            <a:r>
              <a:rPr sz="1632" spc="-9" dirty="0">
                <a:latin typeface="Microsoft Sans Serif"/>
                <a:cs typeface="Microsoft Sans Serif"/>
              </a:rPr>
              <a:t>for</a:t>
            </a:r>
            <a:r>
              <a:rPr sz="1632" spc="14" dirty="0">
                <a:latin typeface="Microsoft Sans Serif"/>
                <a:cs typeface="Microsoft Sans Serif"/>
              </a:rPr>
              <a:t> </a:t>
            </a:r>
            <a:r>
              <a:rPr sz="1632" spc="-9" dirty="0">
                <a:latin typeface="Microsoft Sans Serif"/>
                <a:cs typeface="Microsoft Sans Serif"/>
              </a:rPr>
              <a:t>labor</a:t>
            </a:r>
            <a:r>
              <a:rPr sz="1632" spc="14" dirty="0">
                <a:latin typeface="Microsoft Sans Serif"/>
                <a:cs typeface="Microsoft Sans Serif"/>
              </a:rPr>
              <a:t> </a:t>
            </a:r>
            <a:r>
              <a:rPr sz="1632" spc="-9" dirty="0">
                <a:latin typeface="Microsoft Sans Serif"/>
                <a:cs typeface="Microsoft Sans Serif"/>
              </a:rPr>
              <a:t>and</a:t>
            </a:r>
            <a:r>
              <a:rPr sz="1632" spc="18" dirty="0">
                <a:latin typeface="Microsoft Sans Serif"/>
                <a:cs typeface="Microsoft Sans Serif"/>
              </a:rPr>
              <a:t> </a:t>
            </a:r>
            <a:r>
              <a:rPr sz="1632" spc="-9" dirty="0">
                <a:latin typeface="Microsoft Sans Serif"/>
                <a:cs typeface="Microsoft Sans Serif"/>
              </a:rPr>
              <a:t>delivery</a:t>
            </a:r>
            <a:r>
              <a:rPr sz="1632" spc="14" dirty="0">
                <a:latin typeface="Microsoft Sans Serif"/>
                <a:cs typeface="Microsoft Sans Serif"/>
              </a:rPr>
              <a:t> </a:t>
            </a:r>
            <a:r>
              <a:rPr sz="1632" spc="-5" dirty="0">
                <a:latin typeface="Microsoft Sans Serif"/>
                <a:cs typeface="Microsoft Sans Serif"/>
              </a:rPr>
              <a:t>or</a:t>
            </a:r>
            <a:r>
              <a:rPr sz="1632" spc="14" dirty="0">
                <a:latin typeface="Microsoft Sans Serif"/>
                <a:cs typeface="Microsoft Sans Serif"/>
              </a:rPr>
              <a:t> </a:t>
            </a:r>
            <a:r>
              <a:rPr sz="1632" spc="-9" dirty="0">
                <a:latin typeface="Microsoft Sans Serif"/>
                <a:cs typeface="Microsoft Sans Serif"/>
              </a:rPr>
              <a:t>have</a:t>
            </a:r>
            <a:r>
              <a:rPr sz="1632" spc="14" dirty="0">
                <a:latin typeface="Microsoft Sans Serif"/>
                <a:cs typeface="Microsoft Sans Serif"/>
              </a:rPr>
              <a:t> </a:t>
            </a:r>
            <a:r>
              <a:rPr sz="1632" spc="-9" dirty="0">
                <a:latin typeface="Microsoft Sans Serif"/>
                <a:cs typeface="Microsoft Sans Serif"/>
              </a:rPr>
              <a:t>been</a:t>
            </a:r>
            <a:r>
              <a:rPr sz="1632" spc="18" dirty="0">
                <a:latin typeface="Microsoft Sans Serif"/>
                <a:cs typeface="Microsoft Sans Serif"/>
              </a:rPr>
              <a:t> </a:t>
            </a:r>
            <a:r>
              <a:rPr sz="1632" spc="-9" dirty="0">
                <a:latin typeface="Microsoft Sans Serif"/>
                <a:cs typeface="Microsoft Sans Serif"/>
              </a:rPr>
              <a:t>given</a:t>
            </a:r>
            <a:r>
              <a:rPr sz="1632" spc="14" dirty="0">
                <a:latin typeface="Microsoft Sans Serif"/>
                <a:cs typeface="Microsoft Sans Serif"/>
              </a:rPr>
              <a:t> </a:t>
            </a:r>
            <a:r>
              <a:rPr sz="1632" spc="-9" dirty="0">
                <a:latin typeface="Microsoft Sans Serif"/>
                <a:cs typeface="Microsoft Sans Serif"/>
              </a:rPr>
              <a:t>vasoactive </a:t>
            </a:r>
            <a:r>
              <a:rPr sz="1632" spc="-5" dirty="0">
                <a:latin typeface="Microsoft Sans Serif"/>
                <a:cs typeface="Microsoft Sans Serif"/>
              </a:rPr>
              <a:t> </a:t>
            </a:r>
            <a:r>
              <a:rPr sz="1632" spc="-9" dirty="0">
                <a:latin typeface="Microsoft Sans Serif"/>
                <a:cs typeface="Microsoft Sans Serif"/>
              </a:rPr>
              <a:t>drugs</a:t>
            </a:r>
            <a:r>
              <a:rPr sz="1632" spc="18" dirty="0">
                <a:latin typeface="Microsoft Sans Serif"/>
                <a:cs typeface="Microsoft Sans Serif"/>
              </a:rPr>
              <a:t> </a:t>
            </a:r>
            <a:r>
              <a:rPr sz="1632" spc="-9" dirty="0">
                <a:latin typeface="Microsoft Sans Serif"/>
                <a:cs typeface="Microsoft Sans Serif"/>
              </a:rPr>
              <a:t>(eg,</a:t>
            </a:r>
            <a:r>
              <a:rPr sz="1632" spc="23" dirty="0">
                <a:latin typeface="Microsoft Sans Serif"/>
                <a:cs typeface="Microsoft Sans Serif"/>
              </a:rPr>
              <a:t> </a:t>
            </a:r>
            <a:r>
              <a:rPr sz="1632" spc="-9" dirty="0">
                <a:latin typeface="Microsoft Sans Serif"/>
                <a:cs typeface="Microsoft Sans Serif"/>
              </a:rPr>
              <a:t>ergots).</a:t>
            </a:r>
            <a:r>
              <a:rPr sz="1632" spc="18" dirty="0">
                <a:latin typeface="Microsoft Sans Serif"/>
                <a:cs typeface="Microsoft Sans Serif"/>
              </a:rPr>
              <a:t> </a:t>
            </a:r>
            <a:r>
              <a:rPr sz="1632" spc="-9" dirty="0">
                <a:latin typeface="Microsoft Sans Serif"/>
                <a:cs typeface="Microsoft Sans Serif"/>
              </a:rPr>
              <a:t>These</a:t>
            </a:r>
            <a:r>
              <a:rPr sz="1632" spc="23" dirty="0">
                <a:latin typeface="Microsoft Sans Serif"/>
                <a:cs typeface="Microsoft Sans Serif"/>
              </a:rPr>
              <a:t> </a:t>
            </a:r>
            <a:r>
              <a:rPr sz="1632" spc="-9" dirty="0">
                <a:latin typeface="Microsoft Sans Serif"/>
                <a:cs typeface="Microsoft Sans Serif"/>
              </a:rPr>
              <a:t>are</a:t>
            </a:r>
            <a:r>
              <a:rPr sz="1632" spc="18" dirty="0">
                <a:latin typeface="Microsoft Sans Serif"/>
                <a:cs typeface="Microsoft Sans Serif"/>
              </a:rPr>
              <a:t> </a:t>
            </a:r>
            <a:r>
              <a:rPr sz="1632" spc="-14" dirty="0">
                <a:latin typeface="Microsoft Sans Serif"/>
                <a:cs typeface="Microsoft Sans Serif"/>
              </a:rPr>
              <a:t>all</a:t>
            </a:r>
            <a:r>
              <a:rPr sz="1632" spc="23" dirty="0">
                <a:latin typeface="Microsoft Sans Serif"/>
                <a:cs typeface="Microsoft Sans Serif"/>
              </a:rPr>
              <a:t> </a:t>
            </a:r>
            <a:r>
              <a:rPr sz="1632" spc="-9" dirty="0">
                <a:latin typeface="Microsoft Sans Serif"/>
                <a:cs typeface="Microsoft Sans Serif"/>
              </a:rPr>
              <a:t>risk</a:t>
            </a:r>
            <a:r>
              <a:rPr sz="1632" spc="18" dirty="0">
                <a:latin typeface="Microsoft Sans Serif"/>
                <a:cs typeface="Microsoft Sans Serif"/>
              </a:rPr>
              <a:t> </a:t>
            </a:r>
            <a:r>
              <a:rPr sz="1632" spc="-9" dirty="0">
                <a:latin typeface="Microsoft Sans Serif"/>
                <a:cs typeface="Microsoft Sans Serif"/>
              </a:rPr>
              <a:t>factors</a:t>
            </a:r>
            <a:r>
              <a:rPr sz="1632" spc="23" dirty="0">
                <a:latin typeface="Microsoft Sans Serif"/>
                <a:cs typeface="Microsoft Sans Serif"/>
              </a:rPr>
              <a:t> </a:t>
            </a:r>
            <a:r>
              <a:rPr sz="1632" spc="-9" dirty="0">
                <a:latin typeface="Microsoft Sans Serif"/>
                <a:cs typeface="Microsoft Sans Serif"/>
              </a:rPr>
              <a:t>for</a:t>
            </a:r>
            <a:r>
              <a:rPr sz="1632" spc="18" dirty="0">
                <a:latin typeface="Microsoft Sans Serif"/>
                <a:cs typeface="Microsoft Sans Serif"/>
              </a:rPr>
              <a:t> </a:t>
            </a:r>
            <a:r>
              <a:rPr sz="1632" spc="-9" dirty="0">
                <a:latin typeface="Microsoft Sans Serif"/>
                <a:cs typeface="Microsoft Sans Serif"/>
              </a:rPr>
              <a:t>development</a:t>
            </a:r>
            <a:r>
              <a:rPr sz="1632" spc="23" dirty="0">
                <a:latin typeface="Microsoft Sans Serif"/>
                <a:cs typeface="Microsoft Sans Serif"/>
              </a:rPr>
              <a:t> </a:t>
            </a:r>
            <a:r>
              <a:rPr sz="1632" spc="-9" dirty="0">
                <a:latin typeface="Microsoft Sans Serif"/>
                <a:cs typeface="Microsoft Sans Serif"/>
              </a:rPr>
              <a:t>of</a:t>
            </a:r>
            <a:r>
              <a:rPr sz="1632" spc="18" dirty="0">
                <a:latin typeface="Microsoft Sans Serif"/>
                <a:cs typeface="Microsoft Sans Serif"/>
              </a:rPr>
              <a:t> </a:t>
            </a:r>
            <a:r>
              <a:rPr sz="1632" spc="-9" dirty="0">
                <a:latin typeface="Microsoft Sans Serif"/>
                <a:cs typeface="Microsoft Sans Serif"/>
              </a:rPr>
              <a:t>headache.</a:t>
            </a:r>
            <a:endParaRPr sz="1632">
              <a:latin typeface="Microsoft Sans Serif"/>
              <a:cs typeface="Microsoft Sans Serif"/>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1850" y="47858"/>
            <a:ext cx="6588517" cy="884114"/>
          </a:xfrm>
          <a:prstGeom prst="rect">
            <a:avLst/>
          </a:prstGeom>
        </p:spPr>
        <p:txBody>
          <a:bodyPr vert="horz" wrap="square" lIns="0" tIns="62764" rIns="0" bIns="0" rtlCol="0" anchor="ctr">
            <a:spAutoFit/>
          </a:bodyPr>
          <a:lstStyle/>
          <a:p>
            <a:pPr marL="11516" marR="4607">
              <a:lnSpc>
                <a:spcPts val="3200"/>
              </a:lnSpc>
              <a:spcBef>
                <a:spcPts val="494"/>
              </a:spcBef>
            </a:pPr>
            <a:r>
              <a:rPr sz="2947" spc="68" dirty="0"/>
              <a:t>Headache</a:t>
            </a:r>
            <a:r>
              <a:rPr sz="2947" spc="32" dirty="0"/>
              <a:t> </a:t>
            </a:r>
            <a:r>
              <a:rPr sz="2947" spc="131" dirty="0"/>
              <a:t>characteristics</a:t>
            </a:r>
            <a:r>
              <a:rPr sz="2947" spc="36" dirty="0"/>
              <a:t> </a:t>
            </a:r>
            <a:r>
              <a:rPr sz="2947" spc="131" dirty="0"/>
              <a:t>warranting </a:t>
            </a:r>
            <a:r>
              <a:rPr sz="2947" spc="-765" dirty="0"/>
              <a:t> </a:t>
            </a:r>
            <a:r>
              <a:rPr sz="2947" spc="168" dirty="0"/>
              <a:t>prompt</a:t>
            </a:r>
            <a:r>
              <a:rPr sz="2947" spc="32" dirty="0"/>
              <a:t> </a:t>
            </a:r>
            <a:r>
              <a:rPr sz="2947" spc="113" dirty="0"/>
              <a:t>evaluation</a:t>
            </a:r>
            <a:endParaRPr sz="2947"/>
          </a:p>
        </p:txBody>
      </p:sp>
      <p:sp>
        <p:nvSpPr>
          <p:cNvPr id="3" name="object 3"/>
          <p:cNvSpPr txBox="1"/>
          <p:nvPr/>
        </p:nvSpPr>
        <p:spPr>
          <a:xfrm>
            <a:off x="2121850" y="930724"/>
            <a:ext cx="7661843" cy="3868308"/>
          </a:xfrm>
          <a:prstGeom prst="rect">
            <a:avLst/>
          </a:prstGeom>
        </p:spPr>
        <p:txBody>
          <a:bodyPr vert="horz" wrap="square" lIns="0" tIns="68522" rIns="0" bIns="0" rtlCol="0">
            <a:spAutoFit/>
          </a:bodyPr>
          <a:lstStyle/>
          <a:p>
            <a:pPr marL="181958" marR="906913" indent="-171018" algn="just">
              <a:lnSpc>
                <a:spcPts val="1859"/>
              </a:lnSpc>
              <a:spcBef>
                <a:spcPts val="540"/>
              </a:spcBef>
              <a:buChar char="•"/>
              <a:tabLst>
                <a:tab pos="182534" algn="l"/>
              </a:tabLst>
            </a:pPr>
            <a:r>
              <a:rPr sz="1904" spc="14" dirty="0">
                <a:latin typeface="Microsoft Sans Serif"/>
                <a:cs typeface="Microsoft Sans Serif"/>
              </a:rPr>
              <a:t>Headache </a:t>
            </a:r>
            <a:r>
              <a:rPr sz="1904" spc="9" dirty="0">
                <a:latin typeface="Microsoft Sans Serif"/>
                <a:cs typeface="Microsoft Sans Serif"/>
              </a:rPr>
              <a:t>with altered mental status, seizures, papilledema, </a:t>
            </a:r>
            <a:r>
              <a:rPr sz="1904" spc="-494" dirty="0">
                <a:latin typeface="Microsoft Sans Serif"/>
                <a:cs typeface="Microsoft Sans Serif"/>
              </a:rPr>
              <a:t> </a:t>
            </a:r>
            <a:r>
              <a:rPr sz="1904" spc="14" dirty="0">
                <a:latin typeface="Microsoft Sans Serif"/>
                <a:cs typeface="Microsoft Sans Serif"/>
              </a:rPr>
              <a:t>changes </a:t>
            </a:r>
            <a:r>
              <a:rPr sz="1904" spc="5" dirty="0">
                <a:latin typeface="Microsoft Sans Serif"/>
                <a:cs typeface="Microsoft Sans Serif"/>
              </a:rPr>
              <a:t>in vision, stiff </a:t>
            </a:r>
            <a:r>
              <a:rPr sz="1904" spc="9" dirty="0">
                <a:latin typeface="Microsoft Sans Serif"/>
                <a:cs typeface="Microsoft Sans Serif"/>
              </a:rPr>
              <a:t>neck, </a:t>
            </a:r>
            <a:r>
              <a:rPr sz="1904" spc="14" dirty="0">
                <a:latin typeface="Microsoft Sans Serif"/>
                <a:cs typeface="Microsoft Sans Serif"/>
              </a:rPr>
              <a:t>weakness, or </a:t>
            </a:r>
            <a:r>
              <a:rPr sz="1904" spc="9" dirty="0">
                <a:latin typeface="Microsoft Sans Serif"/>
                <a:cs typeface="Microsoft Sans Serif"/>
              </a:rPr>
              <a:t>focal neurological </a:t>
            </a:r>
            <a:r>
              <a:rPr sz="1904" spc="-494" dirty="0">
                <a:latin typeface="Microsoft Sans Serif"/>
                <a:cs typeface="Microsoft Sans Serif"/>
              </a:rPr>
              <a:t> </a:t>
            </a:r>
            <a:r>
              <a:rPr sz="1904" spc="14" dirty="0">
                <a:latin typeface="Microsoft Sans Serif"/>
                <a:cs typeface="Microsoft Sans Serif"/>
              </a:rPr>
              <a:t>signs/symptoms</a:t>
            </a:r>
            <a:endParaRPr sz="1904">
              <a:latin typeface="Microsoft Sans Serif"/>
              <a:cs typeface="Microsoft Sans Serif"/>
            </a:endParaRPr>
          </a:p>
          <a:p>
            <a:pPr marL="182534" indent="-171018">
              <a:spcBef>
                <a:spcPts val="336"/>
              </a:spcBef>
              <a:buChar char="•"/>
              <a:tabLst>
                <a:tab pos="182534" algn="l"/>
              </a:tabLst>
            </a:pPr>
            <a:r>
              <a:rPr sz="1904" spc="14" dirty="0">
                <a:latin typeface="Microsoft Sans Serif"/>
                <a:cs typeface="Microsoft Sans Serif"/>
              </a:rPr>
              <a:t>Sudden</a:t>
            </a:r>
            <a:r>
              <a:rPr sz="1904" spc="27" dirty="0">
                <a:latin typeface="Microsoft Sans Serif"/>
                <a:cs typeface="Microsoft Sans Serif"/>
              </a:rPr>
              <a:t> </a:t>
            </a:r>
            <a:r>
              <a:rPr sz="1904" spc="14" dirty="0">
                <a:latin typeface="Microsoft Sans Serif"/>
                <a:cs typeface="Microsoft Sans Serif"/>
              </a:rPr>
              <a:t>onset</a:t>
            </a:r>
            <a:r>
              <a:rPr sz="1904" spc="32" dirty="0">
                <a:latin typeface="Microsoft Sans Serif"/>
                <a:cs typeface="Microsoft Sans Serif"/>
              </a:rPr>
              <a:t> </a:t>
            </a:r>
            <a:r>
              <a:rPr sz="1904" spc="9" dirty="0">
                <a:latin typeface="Microsoft Sans Serif"/>
                <a:cs typeface="Microsoft Sans Serif"/>
              </a:rPr>
              <a:t>of</a:t>
            </a:r>
            <a:r>
              <a:rPr sz="1904" spc="32" dirty="0">
                <a:latin typeface="Microsoft Sans Serif"/>
                <a:cs typeface="Microsoft Sans Serif"/>
              </a:rPr>
              <a:t> </a:t>
            </a:r>
            <a:r>
              <a:rPr sz="1904" spc="14" dirty="0">
                <a:latin typeface="Microsoft Sans Serif"/>
                <a:cs typeface="Microsoft Sans Serif"/>
              </a:rPr>
              <a:t>severe</a:t>
            </a:r>
            <a:r>
              <a:rPr sz="1904" spc="32" dirty="0">
                <a:latin typeface="Microsoft Sans Serif"/>
                <a:cs typeface="Microsoft Sans Serif"/>
              </a:rPr>
              <a:t> </a:t>
            </a:r>
            <a:r>
              <a:rPr sz="1904" spc="14" dirty="0">
                <a:latin typeface="Microsoft Sans Serif"/>
                <a:cs typeface="Microsoft Sans Serif"/>
              </a:rPr>
              <a:t>headache</a:t>
            </a:r>
            <a:r>
              <a:rPr sz="1904" spc="27" dirty="0">
                <a:latin typeface="Microsoft Sans Serif"/>
                <a:cs typeface="Microsoft Sans Serif"/>
              </a:rPr>
              <a:t> </a:t>
            </a:r>
            <a:r>
              <a:rPr sz="1904" spc="9" dirty="0">
                <a:latin typeface="Microsoft Sans Serif"/>
                <a:cs typeface="Microsoft Sans Serif"/>
              </a:rPr>
              <a:t>("worst</a:t>
            </a:r>
            <a:r>
              <a:rPr sz="1904" spc="32" dirty="0">
                <a:latin typeface="Microsoft Sans Serif"/>
                <a:cs typeface="Microsoft Sans Serif"/>
              </a:rPr>
              <a:t> </a:t>
            </a:r>
            <a:r>
              <a:rPr sz="1904" spc="14" dirty="0">
                <a:latin typeface="Microsoft Sans Serif"/>
                <a:cs typeface="Microsoft Sans Serif"/>
              </a:rPr>
              <a:t>headache</a:t>
            </a:r>
            <a:r>
              <a:rPr sz="1904" spc="32" dirty="0">
                <a:latin typeface="Microsoft Sans Serif"/>
                <a:cs typeface="Microsoft Sans Serif"/>
              </a:rPr>
              <a:t> </a:t>
            </a:r>
            <a:r>
              <a:rPr sz="1904" spc="9" dirty="0">
                <a:latin typeface="Microsoft Sans Serif"/>
                <a:cs typeface="Microsoft Sans Serif"/>
              </a:rPr>
              <a:t>of</a:t>
            </a:r>
            <a:r>
              <a:rPr sz="1904" spc="32" dirty="0">
                <a:latin typeface="Microsoft Sans Serif"/>
                <a:cs typeface="Microsoft Sans Serif"/>
              </a:rPr>
              <a:t> </a:t>
            </a:r>
            <a:r>
              <a:rPr sz="1904" spc="18" dirty="0">
                <a:latin typeface="Microsoft Sans Serif"/>
                <a:cs typeface="Microsoft Sans Serif"/>
              </a:rPr>
              <a:t>my</a:t>
            </a:r>
            <a:r>
              <a:rPr sz="1904" spc="27" dirty="0">
                <a:latin typeface="Microsoft Sans Serif"/>
                <a:cs typeface="Microsoft Sans Serif"/>
              </a:rPr>
              <a:t> </a:t>
            </a:r>
            <a:r>
              <a:rPr sz="1904" spc="5" dirty="0">
                <a:latin typeface="Microsoft Sans Serif"/>
                <a:cs typeface="Microsoft Sans Serif"/>
              </a:rPr>
              <a:t>life")</a:t>
            </a:r>
            <a:endParaRPr sz="1904">
              <a:latin typeface="Microsoft Sans Serif"/>
              <a:cs typeface="Microsoft Sans Serif"/>
            </a:endParaRPr>
          </a:p>
          <a:p>
            <a:pPr marL="182534" indent="-171018">
              <a:spcBef>
                <a:spcPts val="326"/>
              </a:spcBef>
              <a:buChar char="•"/>
              <a:tabLst>
                <a:tab pos="182534" algn="l"/>
              </a:tabLst>
            </a:pPr>
            <a:r>
              <a:rPr sz="1904" spc="14" dirty="0">
                <a:latin typeface="Microsoft Sans Serif"/>
                <a:cs typeface="Microsoft Sans Serif"/>
              </a:rPr>
              <a:t>New-onset</a:t>
            </a:r>
            <a:r>
              <a:rPr sz="1904" spc="23" dirty="0">
                <a:latin typeface="Microsoft Sans Serif"/>
                <a:cs typeface="Microsoft Sans Serif"/>
              </a:rPr>
              <a:t> </a:t>
            </a:r>
            <a:r>
              <a:rPr sz="1904" spc="9" dirty="0">
                <a:latin typeface="Microsoft Sans Serif"/>
                <a:cs typeface="Microsoft Sans Serif"/>
              </a:rPr>
              <a:t>of</a:t>
            </a:r>
            <a:r>
              <a:rPr sz="1904" spc="23" dirty="0">
                <a:latin typeface="Microsoft Sans Serif"/>
                <a:cs typeface="Microsoft Sans Serif"/>
              </a:rPr>
              <a:t> </a:t>
            </a:r>
            <a:r>
              <a:rPr sz="1904" spc="9" dirty="0">
                <a:latin typeface="Microsoft Sans Serif"/>
                <a:cs typeface="Microsoft Sans Serif"/>
              </a:rPr>
              <a:t>migraine-type</a:t>
            </a:r>
            <a:r>
              <a:rPr sz="1904" spc="23" dirty="0">
                <a:latin typeface="Microsoft Sans Serif"/>
                <a:cs typeface="Microsoft Sans Serif"/>
              </a:rPr>
              <a:t> </a:t>
            </a:r>
            <a:r>
              <a:rPr sz="1904" spc="14" dirty="0">
                <a:latin typeface="Microsoft Sans Serif"/>
                <a:cs typeface="Microsoft Sans Serif"/>
              </a:rPr>
              <a:t>headache</a:t>
            </a:r>
            <a:endParaRPr sz="1904">
              <a:latin typeface="Microsoft Sans Serif"/>
              <a:cs typeface="Microsoft Sans Serif"/>
            </a:endParaRPr>
          </a:p>
          <a:p>
            <a:pPr marL="182534" indent="-171018">
              <a:spcBef>
                <a:spcPts val="322"/>
              </a:spcBef>
              <a:buChar char="•"/>
              <a:tabLst>
                <a:tab pos="182534" algn="l"/>
              </a:tabLst>
            </a:pPr>
            <a:r>
              <a:rPr sz="1904" spc="14" dirty="0">
                <a:latin typeface="Microsoft Sans Serif"/>
                <a:cs typeface="Microsoft Sans Serif"/>
              </a:rPr>
              <a:t>Headache</a:t>
            </a:r>
            <a:r>
              <a:rPr sz="1904" spc="23" dirty="0">
                <a:latin typeface="Microsoft Sans Serif"/>
                <a:cs typeface="Microsoft Sans Serif"/>
              </a:rPr>
              <a:t> </a:t>
            </a:r>
            <a:r>
              <a:rPr sz="1904" spc="5" dirty="0">
                <a:latin typeface="Microsoft Sans Serif"/>
                <a:cs typeface="Microsoft Sans Serif"/>
              </a:rPr>
              <a:t>in</a:t>
            </a:r>
            <a:r>
              <a:rPr sz="1904" spc="23" dirty="0">
                <a:latin typeface="Microsoft Sans Serif"/>
                <a:cs typeface="Microsoft Sans Serif"/>
              </a:rPr>
              <a:t> </a:t>
            </a:r>
            <a:r>
              <a:rPr sz="1904" spc="14" dirty="0">
                <a:latin typeface="Microsoft Sans Serif"/>
                <a:cs typeface="Microsoft Sans Serif"/>
              </a:rPr>
              <a:t>an</a:t>
            </a:r>
            <a:r>
              <a:rPr sz="1904" spc="23" dirty="0">
                <a:latin typeface="Microsoft Sans Serif"/>
                <a:cs typeface="Microsoft Sans Serif"/>
              </a:rPr>
              <a:t> </a:t>
            </a:r>
            <a:r>
              <a:rPr sz="1904" spc="14" dirty="0">
                <a:latin typeface="Microsoft Sans Serif"/>
                <a:cs typeface="Microsoft Sans Serif"/>
              </a:rPr>
              <a:t>immunosuppressed</a:t>
            </a:r>
            <a:r>
              <a:rPr sz="1904" spc="23" dirty="0">
                <a:latin typeface="Microsoft Sans Serif"/>
                <a:cs typeface="Microsoft Sans Serif"/>
              </a:rPr>
              <a:t> </a:t>
            </a:r>
            <a:r>
              <a:rPr sz="1904" spc="9" dirty="0">
                <a:latin typeface="Microsoft Sans Serif"/>
                <a:cs typeface="Microsoft Sans Serif"/>
              </a:rPr>
              <a:t>patient</a:t>
            </a:r>
            <a:endParaRPr sz="1904">
              <a:latin typeface="Microsoft Sans Serif"/>
              <a:cs typeface="Microsoft Sans Serif"/>
            </a:endParaRPr>
          </a:p>
          <a:p>
            <a:pPr marL="181958" marR="4607" indent="-171018">
              <a:lnSpc>
                <a:spcPts val="1859"/>
              </a:lnSpc>
              <a:spcBef>
                <a:spcPts val="743"/>
              </a:spcBef>
              <a:buChar char="•"/>
              <a:tabLst>
                <a:tab pos="182534" algn="l"/>
              </a:tabLst>
            </a:pPr>
            <a:r>
              <a:rPr sz="1904" spc="14" dirty="0">
                <a:latin typeface="Microsoft Sans Serif"/>
                <a:cs typeface="Microsoft Sans Serif"/>
              </a:rPr>
              <a:t>Change</a:t>
            </a:r>
            <a:r>
              <a:rPr sz="1904" spc="32" dirty="0">
                <a:latin typeface="Microsoft Sans Serif"/>
                <a:cs typeface="Microsoft Sans Serif"/>
              </a:rPr>
              <a:t> </a:t>
            </a:r>
            <a:r>
              <a:rPr sz="1904" spc="5" dirty="0">
                <a:latin typeface="Microsoft Sans Serif"/>
                <a:cs typeface="Microsoft Sans Serif"/>
              </a:rPr>
              <a:t>in</a:t>
            </a:r>
            <a:r>
              <a:rPr sz="1904" spc="32" dirty="0">
                <a:latin typeface="Microsoft Sans Serif"/>
                <a:cs typeface="Microsoft Sans Serif"/>
              </a:rPr>
              <a:t> </a:t>
            </a:r>
            <a:r>
              <a:rPr sz="1904" spc="14" dirty="0">
                <a:latin typeface="Microsoft Sans Serif"/>
                <a:cs typeface="Microsoft Sans Serif"/>
              </a:rPr>
              <a:t>headache</a:t>
            </a:r>
            <a:r>
              <a:rPr sz="1904" spc="32" dirty="0">
                <a:latin typeface="Microsoft Sans Serif"/>
                <a:cs typeface="Microsoft Sans Serif"/>
              </a:rPr>
              <a:t> </a:t>
            </a:r>
            <a:r>
              <a:rPr sz="1904" spc="9" dirty="0">
                <a:latin typeface="Microsoft Sans Serif"/>
                <a:cs typeface="Microsoft Sans Serif"/>
              </a:rPr>
              <a:t>characteristics</a:t>
            </a:r>
            <a:r>
              <a:rPr sz="1904" spc="32" dirty="0">
                <a:latin typeface="Microsoft Sans Serif"/>
                <a:cs typeface="Microsoft Sans Serif"/>
              </a:rPr>
              <a:t> </a:t>
            </a:r>
            <a:r>
              <a:rPr sz="1904" spc="9" dirty="0">
                <a:latin typeface="Microsoft Sans Serif"/>
                <a:cs typeface="Microsoft Sans Serif"/>
              </a:rPr>
              <a:t>(eg,</a:t>
            </a:r>
            <a:r>
              <a:rPr sz="1904" spc="32" dirty="0">
                <a:latin typeface="Microsoft Sans Serif"/>
                <a:cs typeface="Microsoft Sans Serif"/>
              </a:rPr>
              <a:t> </a:t>
            </a:r>
            <a:r>
              <a:rPr sz="1904" spc="9" dirty="0">
                <a:latin typeface="Microsoft Sans Serif"/>
                <a:cs typeface="Microsoft Sans Serif"/>
              </a:rPr>
              <a:t>pain,</a:t>
            </a:r>
            <a:r>
              <a:rPr sz="1904" spc="32" dirty="0">
                <a:latin typeface="Microsoft Sans Serif"/>
                <a:cs typeface="Microsoft Sans Serif"/>
              </a:rPr>
              <a:t> </a:t>
            </a:r>
            <a:r>
              <a:rPr sz="1904" spc="9" dirty="0">
                <a:latin typeface="Microsoft Sans Serif"/>
                <a:cs typeface="Microsoft Sans Serif"/>
              </a:rPr>
              <a:t>pattern,</a:t>
            </a:r>
            <a:r>
              <a:rPr sz="1904" spc="32" dirty="0">
                <a:latin typeface="Microsoft Sans Serif"/>
                <a:cs typeface="Microsoft Sans Serif"/>
              </a:rPr>
              <a:t> </a:t>
            </a:r>
            <a:r>
              <a:rPr sz="1904" spc="9" dirty="0">
                <a:latin typeface="Microsoft Sans Serif"/>
                <a:cs typeface="Microsoft Sans Serif"/>
              </a:rPr>
              <a:t>severity)</a:t>
            </a:r>
            <a:r>
              <a:rPr sz="1904" spc="32" dirty="0">
                <a:latin typeface="Microsoft Sans Serif"/>
                <a:cs typeface="Microsoft Sans Serif"/>
              </a:rPr>
              <a:t> </a:t>
            </a:r>
            <a:r>
              <a:rPr sz="1904" spc="14" dirty="0">
                <a:latin typeface="Microsoft Sans Serif"/>
                <a:cs typeface="Microsoft Sans Serif"/>
              </a:rPr>
              <a:t>from </a:t>
            </a:r>
            <a:r>
              <a:rPr sz="1904" spc="-494" dirty="0">
                <a:latin typeface="Microsoft Sans Serif"/>
                <a:cs typeface="Microsoft Sans Serif"/>
              </a:rPr>
              <a:t> </a:t>
            </a:r>
            <a:r>
              <a:rPr sz="1904" spc="9" dirty="0">
                <a:latin typeface="Microsoft Sans Serif"/>
                <a:cs typeface="Microsoft Sans Serif"/>
              </a:rPr>
              <a:t>usual</a:t>
            </a:r>
            <a:r>
              <a:rPr sz="1904" spc="23" dirty="0">
                <a:latin typeface="Microsoft Sans Serif"/>
                <a:cs typeface="Microsoft Sans Serif"/>
              </a:rPr>
              <a:t> </a:t>
            </a:r>
            <a:r>
              <a:rPr sz="1904" spc="14" dirty="0">
                <a:latin typeface="Microsoft Sans Serif"/>
                <a:cs typeface="Microsoft Sans Serif"/>
              </a:rPr>
              <a:t>headaches</a:t>
            </a:r>
            <a:endParaRPr sz="1904">
              <a:latin typeface="Microsoft Sans Serif"/>
              <a:cs typeface="Microsoft Sans Serif"/>
            </a:endParaRPr>
          </a:p>
          <a:p>
            <a:pPr marL="181958" marR="373130" indent="-171018">
              <a:lnSpc>
                <a:spcPts val="1859"/>
              </a:lnSpc>
              <a:spcBef>
                <a:spcPts val="753"/>
              </a:spcBef>
              <a:buChar char="•"/>
              <a:tabLst>
                <a:tab pos="182534" algn="l"/>
              </a:tabLst>
            </a:pPr>
            <a:r>
              <a:rPr sz="1904" spc="14" dirty="0">
                <a:latin typeface="Microsoft Sans Serif"/>
                <a:cs typeface="Microsoft Sans Serif"/>
              </a:rPr>
              <a:t>Headache</a:t>
            </a:r>
            <a:r>
              <a:rPr sz="1904" spc="27" dirty="0">
                <a:latin typeface="Microsoft Sans Serif"/>
                <a:cs typeface="Microsoft Sans Serif"/>
              </a:rPr>
              <a:t> </a:t>
            </a:r>
            <a:r>
              <a:rPr sz="1904" spc="9" dirty="0">
                <a:latin typeface="Microsoft Sans Serif"/>
                <a:cs typeface="Microsoft Sans Serif"/>
              </a:rPr>
              <a:t>associated</a:t>
            </a:r>
            <a:r>
              <a:rPr sz="1904" spc="27" dirty="0">
                <a:latin typeface="Microsoft Sans Serif"/>
                <a:cs typeface="Microsoft Sans Serif"/>
              </a:rPr>
              <a:t> </a:t>
            </a:r>
            <a:r>
              <a:rPr sz="1904" spc="5" dirty="0">
                <a:latin typeface="Microsoft Sans Serif"/>
                <a:cs typeface="Microsoft Sans Serif"/>
              </a:rPr>
              <a:t>with/precipitated</a:t>
            </a:r>
            <a:r>
              <a:rPr sz="1904" spc="32" dirty="0">
                <a:latin typeface="Microsoft Sans Serif"/>
                <a:cs typeface="Microsoft Sans Serif"/>
              </a:rPr>
              <a:t> </a:t>
            </a:r>
            <a:r>
              <a:rPr sz="1904" spc="14" dirty="0">
                <a:latin typeface="Microsoft Sans Serif"/>
                <a:cs typeface="Microsoft Sans Serif"/>
              </a:rPr>
              <a:t>by</a:t>
            </a:r>
            <a:r>
              <a:rPr sz="1904" spc="27" dirty="0">
                <a:latin typeface="Microsoft Sans Serif"/>
                <a:cs typeface="Microsoft Sans Serif"/>
              </a:rPr>
              <a:t> </a:t>
            </a:r>
            <a:r>
              <a:rPr sz="1904" spc="9" dirty="0">
                <a:latin typeface="Microsoft Sans Serif"/>
                <a:cs typeface="Microsoft Sans Serif"/>
              </a:rPr>
              <a:t>fever,</a:t>
            </a:r>
            <a:r>
              <a:rPr sz="1904" spc="32" dirty="0">
                <a:latin typeface="Microsoft Sans Serif"/>
                <a:cs typeface="Microsoft Sans Serif"/>
              </a:rPr>
              <a:t> </a:t>
            </a:r>
            <a:r>
              <a:rPr sz="1904" spc="14" dirty="0">
                <a:latin typeface="Microsoft Sans Serif"/>
                <a:cs typeface="Microsoft Sans Serif"/>
              </a:rPr>
              <a:t>head</a:t>
            </a:r>
            <a:r>
              <a:rPr sz="1904" spc="27" dirty="0">
                <a:latin typeface="Microsoft Sans Serif"/>
                <a:cs typeface="Microsoft Sans Serif"/>
              </a:rPr>
              <a:t> </a:t>
            </a:r>
            <a:r>
              <a:rPr sz="1904" spc="9" dirty="0">
                <a:latin typeface="Microsoft Sans Serif"/>
                <a:cs typeface="Microsoft Sans Serif"/>
              </a:rPr>
              <a:t>trauma, </a:t>
            </a:r>
            <a:r>
              <a:rPr sz="1904" spc="14" dirty="0">
                <a:latin typeface="Microsoft Sans Serif"/>
                <a:cs typeface="Microsoft Sans Serif"/>
              </a:rPr>
              <a:t> </a:t>
            </a:r>
            <a:r>
              <a:rPr sz="1904" spc="9" dirty="0">
                <a:latin typeface="Microsoft Sans Serif"/>
                <a:cs typeface="Microsoft Sans Serif"/>
              </a:rPr>
              <a:t>nonprescription</a:t>
            </a:r>
            <a:r>
              <a:rPr sz="1904" spc="23" dirty="0">
                <a:latin typeface="Microsoft Sans Serif"/>
                <a:cs typeface="Microsoft Sans Serif"/>
              </a:rPr>
              <a:t> </a:t>
            </a:r>
            <a:r>
              <a:rPr sz="1904" spc="14" dirty="0">
                <a:latin typeface="Microsoft Sans Serif"/>
                <a:cs typeface="Microsoft Sans Serif"/>
              </a:rPr>
              <a:t>drug</a:t>
            </a:r>
            <a:r>
              <a:rPr sz="1904" spc="27" dirty="0">
                <a:latin typeface="Microsoft Sans Serif"/>
                <a:cs typeface="Microsoft Sans Serif"/>
              </a:rPr>
              <a:t> </a:t>
            </a:r>
            <a:r>
              <a:rPr sz="1904" spc="14" dirty="0">
                <a:latin typeface="Microsoft Sans Serif"/>
                <a:cs typeface="Microsoft Sans Serif"/>
              </a:rPr>
              <a:t>use,</a:t>
            </a:r>
            <a:r>
              <a:rPr sz="1904" spc="27" dirty="0">
                <a:latin typeface="Microsoft Sans Serif"/>
                <a:cs typeface="Microsoft Sans Serif"/>
              </a:rPr>
              <a:t> </a:t>
            </a:r>
            <a:r>
              <a:rPr sz="1904" spc="9" dirty="0">
                <a:latin typeface="Microsoft Sans Serif"/>
                <a:cs typeface="Microsoft Sans Serif"/>
              </a:rPr>
              <a:t>toxic</a:t>
            </a:r>
            <a:r>
              <a:rPr sz="1904" spc="27" dirty="0">
                <a:latin typeface="Microsoft Sans Serif"/>
                <a:cs typeface="Microsoft Sans Serif"/>
              </a:rPr>
              <a:t> </a:t>
            </a:r>
            <a:r>
              <a:rPr sz="1904" spc="14" dirty="0">
                <a:latin typeface="Microsoft Sans Serif"/>
                <a:cs typeface="Microsoft Sans Serif"/>
              </a:rPr>
              <a:t>exposure,</a:t>
            </a:r>
            <a:r>
              <a:rPr sz="1904" spc="27" dirty="0">
                <a:latin typeface="Microsoft Sans Serif"/>
                <a:cs typeface="Microsoft Sans Serif"/>
              </a:rPr>
              <a:t> </a:t>
            </a:r>
            <a:r>
              <a:rPr sz="1904" spc="14" dirty="0">
                <a:latin typeface="Microsoft Sans Serif"/>
                <a:cs typeface="Microsoft Sans Serif"/>
              </a:rPr>
              <a:t>cough,</a:t>
            </a:r>
            <a:r>
              <a:rPr sz="1904" spc="27" dirty="0">
                <a:latin typeface="Microsoft Sans Serif"/>
                <a:cs typeface="Microsoft Sans Serif"/>
              </a:rPr>
              <a:t> </a:t>
            </a:r>
            <a:r>
              <a:rPr sz="1904" spc="9" dirty="0">
                <a:latin typeface="Microsoft Sans Serif"/>
                <a:cs typeface="Microsoft Sans Serif"/>
              </a:rPr>
              <a:t>exertion,</a:t>
            </a:r>
            <a:r>
              <a:rPr sz="1904" spc="27" dirty="0">
                <a:latin typeface="Microsoft Sans Serif"/>
                <a:cs typeface="Microsoft Sans Serif"/>
              </a:rPr>
              <a:t> </a:t>
            </a:r>
            <a:r>
              <a:rPr sz="1904" spc="9" dirty="0">
                <a:latin typeface="Microsoft Sans Serif"/>
                <a:cs typeface="Microsoft Sans Serif"/>
              </a:rPr>
              <a:t>sexual </a:t>
            </a:r>
            <a:r>
              <a:rPr sz="1904" spc="-494" dirty="0">
                <a:latin typeface="Microsoft Sans Serif"/>
                <a:cs typeface="Microsoft Sans Serif"/>
              </a:rPr>
              <a:t> </a:t>
            </a:r>
            <a:r>
              <a:rPr sz="1904" spc="-5" dirty="0">
                <a:latin typeface="Microsoft Sans Serif"/>
                <a:cs typeface="Microsoft Sans Serif"/>
              </a:rPr>
              <a:t>activity,</a:t>
            </a:r>
            <a:r>
              <a:rPr sz="1904" spc="23" dirty="0">
                <a:latin typeface="Microsoft Sans Serif"/>
                <a:cs typeface="Microsoft Sans Serif"/>
              </a:rPr>
              <a:t> </a:t>
            </a:r>
            <a:r>
              <a:rPr sz="1904" dirty="0">
                <a:latin typeface="Microsoft Sans Serif"/>
                <a:cs typeface="Microsoft Sans Serif"/>
              </a:rPr>
              <a:t>or</a:t>
            </a:r>
            <a:r>
              <a:rPr sz="1904" spc="23" dirty="0">
                <a:latin typeface="Microsoft Sans Serif"/>
                <a:cs typeface="Microsoft Sans Serif"/>
              </a:rPr>
              <a:t> </a:t>
            </a:r>
            <a:r>
              <a:rPr sz="1904" spc="-5" dirty="0">
                <a:latin typeface="Microsoft Sans Serif"/>
                <a:cs typeface="Microsoft Sans Serif"/>
              </a:rPr>
              <a:t>Valsalva</a:t>
            </a:r>
            <a:r>
              <a:rPr sz="1904" spc="23" dirty="0">
                <a:latin typeface="Microsoft Sans Serif"/>
                <a:cs typeface="Microsoft Sans Serif"/>
              </a:rPr>
              <a:t> </a:t>
            </a:r>
            <a:r>
              <a:rPr sz="1904" dirty="0">
                <a:latin typeface="Microsoft Sans Serif"/>
                <a:cs typeface="Microsoft Sans Serif"/>
              </a:rPr>
              <a:t>maneuver</a:t>
            </a:r>
            <a:endParaRPr sz="1904">
              <a:latin typeface="Microsoft Sans Serif"/>
              <a:cs typeface="Microsoft Sans Serif"/>
            </a:endParaRPr>
          </a:p>
          <a:p>
            <a:pPr marL="182534" indent="-171018">
              <a:spcBef>
                <a:spcPts val="336"/>
              </a:spcBef>
              <a:buChar char="•"/>
              <a:tabLst>
                <a:tab pos="182534" algn="l"/>
              </a:tabLst>
            </a:pPr>
            <a:r>
              <a:rPr sz="1904" spc="14" dirty="0">
                <a:latin typeface="Microsoft Sans Serif"/>
                <a:cs typeface="Microsoft Sans Serif"/>
              </a:rPr>
              <a:t>Headache</a:t>
            </a:r>
            <a:r>
              <a:rPr sz="1904" spc="27" dirty="0">
                <a:latin typeface="Microsoft Sans Serif"/>
                <a:cs typeface="Microsoft Sans Serif"/>
              </a:rPr>
              <a:t> </a:t>
            </a:r>
            <a:r>
              <a:rPr sz="1904" spc="9" dirty="0">
                <a:latin typeface="Microsoft Sans Serif"/>
                <a:cs typeface="Microsoft Sans Serif"/>
              </a:rPr>
              <a:t>that</a:t>
            </a:r>
            <a:r>
              <a:rPr sz="1904" spc="27" dirty="0">
                <a:latin typeface="Microsoft Sans Serif"/>
                <a:cs typeface="Microsoft Sans Serif"/>
              </a:rPr>
              <a:t> </a:t>
            </a:r>
            <a:r>
              <a:rPr sz="1904" spc="14" dirty="0">
                <a:latin typeface="Microsoft Sans Serif"/>
                <a:cs typeface="Microsoft Sans Serif"/>
              </a:rPr>
              <a:t>awakens</a:t>
            </a:r>
            <a:r>
              <a:rPr sz="1904" spc="27" dirty="0">
                <a:latin typeface="Microsoft Sans Serif"/>
                <a:cs typeface="Microsoft Sans Serif"/>
              </a:rPr>
              <a:t> </a:t>
            </a:r>
            <a:r>
              <a:rPr sz="1904" spc="14" dirty="0">
                <a:latin typeface="Microsoft Sans Serif"/>
                <a:cs typeface="Microsoft Sans Serif"/>
              </a:rPr>
              <a:t>the</a:t>
            </a:r>
            <a:r>
              <a:rPr sz="1904" spc="27" dirty="0">
                <a:latin typeface="Microsoft Sans Serif"/>
                <a:cs typeface="Microsoft Sans Serif"/>
              </a:rPr>
              <a:t> </a:t>
            </a:r>
            <a:r>
              <a:rPr sz="1904" spc="9" dirty="0">
                <a:latin typeface="Microsoft Sans Serif"/>
                <a:cs typeface="Microsoft Sans Serif"/>
              </a:rPr>
              <a:t>patient</a:t>
            </a:r>
            <a:r>
              <a:rPr sz="1904" spc="27" dirty="0">
                <a:latin typeface="Microsoft Sans Serif"/>
                <a:cs typeface="Microsoft Sans Serif"/>
              </a:rPr>
              <a:t> </a:t>
            </a:r>
            <a:r>
              <a:rPr sz="1904" spc="14" dirty="0">
                <a:latin typeface="Microsoft Sans Serif"/>
                <a:cs typeface="Microsoft Sans Serif"/>
              </a:rPr>
              <a:t>from</a:t>
            </a:r>
            <a:r>
              <a:rPr sz="1904" spc="27" dirty="0">
                <a:latin typeface="Microsoft Sans Serif"/>
                <a:cs typeface="Microsoft Sans Serif"/>
              </a:rPr>
              <a:t> </a:t>
            </a:r>
            <a:r>
              <a:rPr sz="1904" spc="9" dirty="0">
                <a:latin typeface="Microsoft Sans Serif"/>
                <a:cs typeface="Microsoft Sans Serif"/>
              </a:rPr>
              <a:t>sleep</a:t>
            </a:r>
            <a:endParaRPr sz="1904">
              <a:latin typeface="Microsoft Sans Serif"/>
              <a:cs typeface="Microsoft Sans Serif"/>
            </a:endParaRPr>
          </a:p>
          <a:p>
            <a:pPr marL="182534" indent="-171018">
              <a:spcBef>
                <a:spcPts val="322"/>
              </a:spcBef>
              <a:buChar char="•"/>
              <a:tabLst>
                <a:tab pos="182534" algn="l"/>
              </a:tabLst>
            </a:pPr>
            <a:r>
              <a:rPr sz="1904" spc="14" dirty="0">
                <a:latin typeface="Microsoft Sans Serif"/>
                <a:cs typeface="Microsoft Sans Serif"/>
              </a:rPr>
              <a:t>Headache</a:t>
            </a:r>
            <a:r>
              <a:rPr sz="1904" spc="23" dirty="0">
                <a:latin typeface="Microsoft Sans Serif"/>
                <a:cs typeface="Microsoft Sans Serif"/>
              </a:rPr>
              <a:t> </a:t>
            </a:r>
            <a:r>
              <a:rPr sz="1904" spc="9" dirty="0">
                <a:latin typeface="Microsoft Sans Serif"/>
                <a:cs typeface="Microsoft Sans Serif"/>
              </a:rPr>
              <a:t>unrelieved</a:t>
            </a:r>
            <a:r>
              <a:rPr sz="1904" spc="27" dirty="0">
                <a:latin typeface="Microsoft Sans Serif"/>
                <a:cs typeface="Microsoft Sans Serif"/>
              </a:rPr>
              <a:t> </a:t>
            </a:r>
            <a:r>
              <a:rPr sz="1904" spc="14" dirty="0">
                <a:latin typeface="Microsoft Sans Serif"/>
                <a:cs typeface="Microsoft Sans Serif"/>
              </a:rPr>
              <a:t>by</a:t>
            </a:r>
            <a:r>
              <a:rPr sz="1904" spc="23" dirty="0">
                <a:latin typeface="Microsoft Sans Serif"/>
                <a:cs typeface="Microsoft Sans Serif"/>
              </a:rPr>
              <a:t> </a:t>
            </a:r>
            <a:r>
              <a:rPr sz="1904" spc="9" dirty="0">
                <a:latin typeface="Microsoft Sans Serif"/>
                <a:cs typeface="Microsoft Sans Serif"/>
              </a:rPr>
              <a:t>pain</a:t>
            </a:r>
            <a:r>
              <a:rPr sz="1904" spc="27" dirty="0">
                <a:latin typeface="Microsoft Sans Serif"/>
                <a:cs typeface="Microsoft Sans Serif"/>
              </a:rPr>
              <a:t> </a:t>
            </a:r>
            <a:r>
              <a:rPr sz="1904" spc="9" dirty="0">
                <a:latin typeface="Microsoft Sans Serif"/>
                <a:cs typeface="Microsoft Sans Serif"/>
              </a:rPr>
              <a:t>medication</a:t>
            </a:r>
            <a:endParaRPr sz="1904">
              <a:latin typeface="Microsoft Sans Serif"/>
              <a:cs typeface="Microsoft Sans Serif"/>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7214-7660-03AA-B64C-E3CFE725638B}"/>
              </a:ext>
            </a:extLst>
          </p:cNvPr>
          <p:cNvSpPr>
            <a:spLocks noGrp="1"/>
          </p:cNvSpPr>
          <p:nvPr>
            <p:ph type="title"/>
          </p:nvPr>
        </p:nvSpPr>
        <p:spPr>
          <a:xfrm>
            <a:off x="1995962" y="279276"/>
            <a:ext cx="8200075" cy="5693479"/>
          </a:xfrm>
        </p:spPr>
        <p:txBody>
          <a:bodyPr/>
          <a:lstStyle/>
          <a:p>
            <a:r>
              <a:rPr lang="en-US" sz="2176" dirty="0"/>
              <a:t>A 21-year-old woman is evaluated for nausea, vomiting, and a severe headache.  The patient developed a headache last night after getting out of bed and walking to the newborn nursery.  Her headache has not improved with acetaminophen or ibuprofen, and the only thing that makes it better is lying down and sleeping.  Now she has a severe headache, nausea, and vomiting whenever she gets out of bed.  The patient has had no dizziness, changes in vision, or loss of consciousness.  She had a spontaneous vaginal delivery 2 days ago after an induction of labor for gestational hypertension.  She had an epidural placed for analgesia that was removed immediately after delivery.  Temperature is 37.2 C (99 F), blood pressure is 136/88 mm Hg, and pulse is 108/min.  The patient has neck stiffness and is unable to sit up due to severe nausea.  There is no papilledema, and the pupils are equal and reactive.  Bilateral lower extremities have pitting edema to the knees.  Deep tendon reflexes are 2+.  Which of the following is the most likely diagnosis in this patient?</a:t>
            </a:r>
          </a:p>
        </p:txBody>
      </p:sp>
    </p:spTree>
    <p:extLst>
      <p:ext uri="{BB962C8B-B14F-4D97-AF65-F5344CB8AC3E}">
        <p14:creationId xmlns:p14="http://schemas.microsoft.com/office/powerpoint/2010/main" val="2303025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3496" y="1818419"/>
            <a:ext cx="8074129" cy="2385271"/>
          </a:xfrm>
          <a:prstGeom prst="rect">
            <a:avLst/>
          </a:prstGeom>
        </p:spPr>
        <p:txBody>
          <a:bodyPr vert="horz" wrap="square" lIns="0" tIns="42611" rIns="0" bIns="0" rtlCol="0">
            <a:spAutoFit/>
          </a:bodyPr>
          <a:lstStyle/>
          <a:p>
            <a:pPr marL="181958" marR="4607" indent="-171018">
              <a:lnSpc>
                <a:spcPts val="1941"/>
              </a:lnSpc>
              <a:spcBef>
                <a:spcPts val="336"/>
              </a:spcBef>
              <a:buFont typeface="Microsoft Sans Serif"/>
              <a:buChar char="•"/>
              <a:tabLst>
                <a:tab pos="182534" algn="l"/>
              </a:tabLst>
            </a:pPr>
            <a:r>
              <a:rPr sz="1768" spc="5" dirty="0">
                <a:latin typeface="Times New Roman"/>
                <a:cs typeface="Times New Roman"/>
              </a:rPr>
              <a:t>patients </a:t>
            </a:r>
            <a:r>
              <a:rPr sz="1768" spc="9" dirty="0">
                <a:latin typeface="Times New Roman"/>
                <a:cs typeface="Times New Roman"/>
              </a:rPr>
              <a:t>with severe pre-eclampsia should be managed for the </a:t>
            </a:r>
            <a:r>
              <a:rPr sz="1768" spc="5" dirty="0">
                <a:latin typeface="Times New Roman"/>
                <a:cs typeface="Times New Roman"/>
              </a:rPr>
              <a:t>first </a:t>
            </a:r>
            <a:r>
              <a:rPr sz="1768" spc="14" dirty="0">
                <a:latin typeface="Times New Roman"/>
                <a:cs typeface="Times New Roman"/>
              </a:rPr>
              <a:t>24 </a:t>
            </a:r>
            <a:r>
              <a:rPr sz="1768" spc="9" dirty="0">
                <a:latin typeface="Times New Roman"/>
                <a:cs typeface="Times New Roman"/>
              </a:rPr>
              <a:t>hours </a:t>
            </a:r>
            <a:r>
              <a:rPr sz="1768" spc="14" dirty="0">
                <a:latin typeface="Times New Roman"/>
                <a:cs typeface="Times New Roman"/>
              </a:rPr>
              <a:t>on </a:t>
            </a:r>
            <a:r>
              <a:rPr sz="1768" spc="9" dirty="0">
                <a:latin typeface="Times New Roman"/>
                <a:cs typeface="Times New Roman"/>
              </a:rPr>
              <a:t>a high- </a:t>
            </a:r>
            <a:r>
              <a:rPr sz="1768" spc="-431" dirty="0">
                <a:latin typeface="Times New Roman"/>
                <a:cs typeface="Times New Roman"/>
              </a:rPr>
              <a:t> </a:t>
            </a:r>
            <a:r>
              <a:rPr sz="1768" spc="9" dirty="0">
                <a:latin typeface="Times New Roman"/>
                <a:cs typeface="Times New Roman"/>
              </a:rPr>
              <a:t>dependency</a:t>
            </a:r>
            <a:r>
              <a:rPr sz="1768" spc="5" dirty="0">
                <a:latin typeface="Times New Roman"/>
                <a:cs typeface="Times New Roman"/>
              </a:rPr>
              <a:t> unit</a:t>
            </a:r>
            <a:r>
              <a:rPr sz="1768" spc="9" dirty="0">
                <a:latin typeface="Times New Roman"/>
                <a:cs typeface="Times New Roman"/>
              </a:rPr>
              <a:t> </a:t>
            </a:r>
            <a:r>
              <a:rPr sz="1768" spc="5" dirty="0">
                <a:latin typeface="Times New Roman"/>
                <a:cs typeface="Times New Roman"/>
              </a:rPr>
              <a:t>until</a:t>
            </a:r>
            <a:r>
              <a:rPr sz="1768" spc="9" dirty="0">
                <a:latin typeface="Times New Roman"/>
                <a:cs typeface="Times New Roman"/>
              </a:rPr>
              <a:t> </a:t>
            </a:r>
            <a:r>
              <a:rPr sz="1768" spc="5" dirty="0">
                <a:latin typeface="Times New Roman"/>
                <a:cs typeface="Times New Roman"/>
              </a:rPr>
              <a:t>their </a:t>
            </a:r>
            <a:r>
              <a:rPr sz="1768" spc="9" dirty="0">
                <a:latin typeface="Times New Roman"/>
                <a:cs typeface="Times New Roman"/>
              </a:rPr>
              <a:t>blood pressure </a:t>
            </a:r>
            <a:r>
              <a:rPr sz="1768" spc="5" dirty="0">
                <a:latin typeface="Times New Roman"/>
                <a:cs typeface="Times New Roman"/>
              </a:rPr>
              <a:t>is</a:t>
            </a:r>
            <a:r>
              <a:rPr sz="1768" spc="9" dirty="0">
                <a:latin typeface="Times New Roman"/>
                <a:cs typeface="Times New Roman"/>
              </a:rPr>
              <a:t> </a:t>
            </a:r>
            <a:r>
              <a:rPr sz="1768" spc="5" dirty="0">
                <a:latin typeface="Times New Roman"/>
                <a:cs typeface="Times New Roman"/>
              </a:rPr>
              <a:t>controlled </a:t>
            </a:r>
            <a:r>
              <a:rPr sz="1768" spc="9" dirty="0">
                <a:latin typeface="Times New Roman"/>
                <a:cs typeface="Times New Roman"/>
              </a:rPr>
              <a:t>and they achieve a</a:t>
            </a:r>
            <a:r>
              <a:rPr sz="1768" spc="5" dirty="0">
                <a:latin typeface="Times New Roman"/>
                <a:cs typeface="Times New Roman"/>
              </a:rPr>
              <a:t> </a:t>
            </a:r>
            <a:r>
              <a:rPr sz="1768" spc="9" dirty="0">
                <a:latin typeface="Times New Roman"/>
                <a:cs typeface="Times New Roman"/>
              </a:rPr>
              <a:t>good </a:t>
            </a:r>
            <a:r>
              <a:rPr sz="1768" spc="14" dirty="0">
                <a:latin typeface="Times New Roman"/>
                <a:cs typeface="Times New Roman"/>
              </a:rPr>
              <a:t> </a:t>
            </a:r>
            <a:r>
              <a:rPr sz="1768" spc="5" dirty="0">
                <a:latin typeface="Times New Roman"/>
                <a:cs typeface="Times New Roman"/>
              </a:rPr>
              <a:t>diuresis.</a:t>
            </a:r>
            <a:endParaRPr sz="1768">
              <a:latin typeface="Times New Roman"/>
              <a:cs typeface="Times New Roman"/>
            </a:endParaRPr>
          </a:p>
          <a:p>
            <a:pPr marL="182534" indent="-171018">
              <a:spcBef>
                <a:spcPts val="526"/>
              </a:spcBef>
              <a:buFont typeface="Microsoft Sans Serif"/>
              <a:buChar char="•"/>
              <a:tabLst>
                <a:tab pos="182534" algn="l"/>
              </a:tabLst>
            </a:pPr>
            <a:r>
              <a:rPr sz="1768" spc="9" dirty="0">
                <a:latin typeface="Times New Roman"/>
                <a:cs typeface="Times New Roman"/>
              </a:rPr>
              <a:t>Their</a:t>
            </a:r>
            <a:r>
              <a:rPr sz="1768" spc="-5" dirty="0">
                <a:latin typeface="Times New Roman"/>
                <a:cs typeface="Times New Roman"/>
              </a:rPr>
              <a:t> </a:t>
            </a:r>
            <a:r>
              <a:rPr sz="1768" spc="9" dirty="0">
                <a:latin typeface="Times New Roman"/>
                <a:cs typeface="Times New Roman"/>
              </a:rPr>
              <a:t>blood</a:t>
            </a:r>
            <a:r>
              <a:rPr sz="1768" dirty="0">
                <a:latin typeface="Times New Roman"/>
                <a:cs typeface="Times New Roman"/>
              </a:rPr>
              <a:t> </a:t>
            </a:r>
            <a:r>
              <a:rPr sz="1768" spc="9" dirty="0">
                <a:latin typeface="Times New Roman"/>
                <a:cs typeface="Times New Roman"/>
              </a:rPr>
              <a:t>pressure</a:t>
            </a:r>
            <a:r>
              <a:rPr sz="1768" dirty="0">
                <a:latin typeface="Times New Roman"/>
                <a:cs typeface="Times New Roman"/>
              </a:rPr>
              <a:t> </a:t>
            </a:r>
            <a:r>
              <a:rPr sz="1768" spc="9" dirty="0">
                <a:latin typeface="Times New Roman"/>
                <a:cs typeface="Times New Roman"/>
              </a:rPr>
              <a:t>should</a:t>
            </a:r>
            <a:r>
              <a:rPr sz="1768" dirty="0">
                <a:latin typeface="Times New Roman"/>
                <a:cs typeface="Times New Roman"/>
              </a:rPr>
              <a:t> </a:t>
            </a:r>
            <a:r>
              <a:rPr sz="1768" spc="9" dirty="0">
                <a:latin typeface="Times New Roman"/>
                <a:cs typeface="Times New Roman"/>
              </a:rPr>
              <a:t>be</a:t>
            </a:r>
            <a:r>
              <a:rPr sz="1768" dirty="0">
                <a:latin typeface="Times New Roman"/>
                <a:cs typeface="Times New Roman"/>
              </a:rPr>
              <a:t> </a:t>
            </a:r>
            <a:r>
              <a:rPr sz="1768" spc="9" dirty="0">
                <a:latin typeface="Times New Roman"/>
                <a:cs typeface="Times New Roman"/>
              </a:rPr>
              <a:t>kept</a:t>
            </a:r>
            <a:r>
              <a:rPr sz="1768" dirty="0">
                <a:latin typeface="Times New Roman"/>
                <a:cs typeface="Times New Roman"/>
              </a:rPr>
              <a:t> </a:t>
            </a:r>
            <a:r>
              <a:rPr sz="1768" spc="9" dirty="0">
                <a:latin typeface="Times New Roman"/>
                <a:cs typeface="Times New Roman"/>
              </a:rPr>
              <a:t>under</a:t>
            </a:r>
            <a:r>
              <a:rPr sz="1768" spc="-5" dirty="0">
                <a:latin typeface="Times New Roman"/>
                <a:cs typeface="Times New Roman"/>
              </a:rPr>
              <a:t> </a:t>
            </a:r>
            <a:r>
              <a:rPr sz="1632" spc="27" dirty="0">
                <a:latin typeface="Microsoft Sans Serif"/>
                <a:cs typeface="Microsoft Sans Serif"/>
              </a:rPr>
              <a:t>150/100mmhg</a:t>
            </a:r>
            <a:endParaRPr sz="1632">
              <a:latin typeface="Microsoft Sans Serif"/>
              <a:cs typeface="Microsoft Sans Serif"/>
            </a:endParaRPr>
          </a:p>
          <a:p>
            <a:pPr marL="181958" marR="316700" indent="-171018">
              <a:lnSpc>
                <a:spcPts val="1941"/>
              </a:lnSpc>
              <a:spcBef>
                <a:spcPts val="784"/>
              </a:spcBef>
              <a:buSzPct val="111428"/>
              <a:buChar char="•"/>
              <a:tabLst>
                <a:tab pos="182534" algn="l"/>
              </a:tabLst>
            </a:pPr>
            <a:r>
              <a:rPr sz="1587" spc="68" dirty="0">
                <a:latin typeface="Microsoft Sans Serif"/>
                <a:cs typeface="Microsoft Sans Serif"/>
              </a:rPr>
              <a:t>Labetolol </a:t>
            </a:r>
            <a:r>
              <a:rPr sz="1587" spc="91" dirty="0">
                <a:latin typeface="Microsoft Sans Serif"/>
                <a:cs typeface="Microsoft Sans Serif"/>
              </a:rPr>
              <a:t>or </a:t>
            </a:r>
            <a:r>
              <a:rPr sz="1587" spc="50" dirty="0">
                <a:latin typeface="Microsoft Sans Serif"/>
                <a:cs typeface="Microsoft Sans Serif"/>
              </a:rPr>
              <a:t>slow-release </a:t>
            </a:r>
            <a:r>
              <a:rPr sz="1587" spc="68" dirty="0">
                <a:latin typeface="Microsoft Sans Serif"/>
                <a:cs typeface="Microsoft Sans Serif"/>
              </a:rPr>
              <a:t>nifedipine </a:t>
            </a:r>
            <a:r>
              <a:rPr sz="1768" spc="9" dirty="0">
                <a:latin typeface="Times New Roman"/>
                <a:cs typeface="Times New Roman"/>
              </a:rPr>
              <a:t>are good choices for </a:t>
            </a:r>
            <a:r>
              <a:rPr sz="1768" spc="5" dirty="0">
                <a:latin typeface="Times New Roman"/>
                <a:cs typeface="Times New Roman"/>
              </a:rPr>
              <a:t>this, </a:t>
            </a:r>
            <a:r>
              <a:rPr sz="1768" spc="9" dirty="0">
                <a:latin typeface="Times New Roman"/>
                <a:cs typeface="Times New Roman"/>
              </a:rPr>
              <a:t>and are commonly </a:t>
            </a:r>
            <a:r>
              <a:rPr sz="1768" spc="-431" dirty="0">
                <a:latin typeface="Times New Roman"/>
                <a:cs typeface="Times New Roman"/>
              </a:rPr>
              <a:t> </a:t>
            </a:r>
            <a:r>
              <a:rPr sz="1768" spc="9" dirty="0">
                <a:latin typeface="Times New Roman"/>
                <a:cs typeface="Times New Roman"/>
              </a:rPr>
              <a:t>needed</a:t>
            </a:r>
            <a:r>
              <a:rPr sz="1768" dirty="0">
                <a:latin typeface="Times New Roman"/>
                <a:cs typeface="Times New Roman"/>
              </a:rPr>
              <a:t> </a:t>
            </a:r>
            <a:r>
              <a:rPr sz="1768" spc="9" dirty="0">
                <a:latin typeface="Times New Roman"/>
                <a:cs typeface="Times New Roman"/>
              </a:rPr>
              <a:t>for</a:t>
            </a:r>
            <a:r>
              <a:rPr sz="1768" spc="5" dirty="0">
                <a:latin typeface="Times New Roman"/>
                <a:cs typeface="Times New Roman"/>
              </a:rPr>
              <a:t> </a:t>
            </a:r>
            <a:r>
              <a:rPr sz="1542" spc="141" dirty="0">
                <a:latin typeface="Microsoft Sans Serif"/>
                <a:cs typeface="Microsoft Sans Serif"/>
              </a:rPr>
              <a:t>1–2</a:t>
            </a:r>
            <a:r>
              <a:rPr sz="1542" spc="-32" dirty="0">
                <a:latin typeface="Microsoft Sans Serif"/>
                <a:cs typeface="Microsoft Sans Serif"/>
              </a:rPr>
              <a:t> </a:t>
            </a:r>
            <a:r>
              <a:rPr sz="1542" spc="59" dirty="0">
                <a:latin typeface="Microsoft Sans Serif"/>
                <a:cs typeface="Microsoft Sans Serif"/>
              </a:rPr>
              <a:t>weeks</a:t>
            </a:r>
            <a:r>
              <a:rPr sz="1542" spc="100" dirty="0">
                <a:latin typeface="Microsoft Sans Serif"/>
                <a:cs typeface="Microsoft Sans Serif"/>
              </a:rPr>
              <a:t> </a:t>
            </a:r>
            <a:r>
              <a:rPr sz="1768" spc="5" dirty="0">
                <a:latin typeface="Times New Roman"/>
                <a:cs typeface="Times New Roman"/>
              </a:rPr>
              <a:t>postnatally</a:t>
            </a:r>
            <a:endParaRPr sz="1768">
              <a:latin typeface="Times New Roman"/>
              <a:cs typeface="Times New Roman"/>
            </a:endParaRPr>
          </a:p>
          <a:p>
            <a:pPr marL="182534" indent="-171018">
              <a:spcBef>
                <a:spcPts val="530"/>
              </a:spcBef>
              <a:buFont typeface="Microsoft Sans Serif"/>
              <a:buChar char="•"/>
              <a:tabLst>
                <a:tab pos="182534" algn="l"/>
              </a:tabLst>
            </a:pPr>
            <a:r>
              <a:rPr sz="1768" spc="5" dirty="0">
                <a:latin typeface="Times New Roman"/>
                <a:cs typeface="Times New Roman"/>
              </a:rPr>
              <a:t>Patients</a:t>
            </a:r>
            <a:r>
              <a:rPr sz="1768" spc="9" dirty="0">
                <a:latin typeface="Times New Roman"/>
                <a:cs typeface="Times New Roman"/>
              </a:rPr>
              <a:t> </a:t>
            </a:r>
            <a:r>
              <a:rPr sz="1768" spc="14" dirty="0">
                <a:latin typeface="Times New Roman"/>
                <a:cs typeface="Times New Roman"/>
              </a:rPr>
              <a:t>who</a:t>
            </a:r>
            <a:r>
              <a:rPr sz="1768" spc="9" dirty="0">
                <a:latin typeface="Times New Roman"/>
                <a:cs typeface="Times New Roman"/>
              </a:rPr>
              <a:t> </a:t>
            </a:r>
            <a:r>
              <a:rPr sz="1768" spc="5" dirty="0">
                <a:latin typeface="Times New Roman"/>
                <a:cs typeface="Times New Roman"/>
              </a:rPr>
              <a:t>still</a:t>
            </a:r>
            <a:r>
              <a:rPr sz="1768" spc="14" dirty="0">
                <a:latin typeface="Times New Roman"/>
                <a:cs typeface="Times New Roman"/>
              </a:rPr>
              <a:t> </a:t>
            </a:r>
            <a:r>
              <a:rPr sz="1768" spc="9" dirty="0">
                <a:latin typeface="Times New Roman"/>
                <a:cs typeface="Times New Roman"/>
              </a:rPr>
              <a:t>hypertensive beyond 6weeks</a:t>
            </a:r>
            <a:r>
              <a:rPr sz="1768" spc="14" dirty="0">
                <a:latin typeface="Times New Roman"/>
                <a:cs typeface="Times New Roman"/>
              </a:rPr>
              <a:t> </a:t>
            </a:r>
            <a:r>
              <a:rPr sz="1768" spc="9" dirty="0">
                <a:latin typeface="Times New Roman"/>
                <a:cs typeface="Times New Roman"/>
              </a:rPr>
              <a:t>should be</a:t>
            </a:r>
            <a:r>
              <a:rPr sz="1768" spc="14" dirty="0">
                <a:latin typeface="Times New Roman"/>
                <a:cs typeface="Times New Roman"/>
              </a:rPr>
              <a:t> </a:t>
            </a:r>
            <a:r>
              <a:rPr sz="1768" spc="5" dirty="0">
                <a:latin typeface="Times New Roman"/>
                <a:cs typeface="Times New Roman"/>
              </a:rPr>
              <a:t>referred</a:t>
            </a:r>
            <a:r>
              <a:rPr sz="1768" spc="9" dirty="0">
                <a:latin typeface="Times New Roman"/>
                <a:cs typeface="Times New Roman"/>
              </a:rPr>
              <a:t> to a</a:t>
            </a:r>
            <a:r>
              <a:rPr sz="1768" spc="14" dirty="0">
                <a:latin typeface="Times New Roman"/>
                <a:cs typeface="Times New Roman"/>
              </a:rPr>
              <a:t> </a:t>
            </a:r>
            <a:r>
              <a:rPr sz="1768" spc="5" dirty="0">
                <a:latin typeface="Times New Roman"/>
                <a:cs typeface="Times New Roman"/>
              </a:rPr>
              <a:t>specialist</a:t>
            </a:r>
            <a:endParaRPr sz="1768">
              <a:latin typeface="Times New Roman"/>
              <a:cs typeface="Times New Roman"/>
            </a:endParaRPr>
          </a:p>
          <a:p>
            <a:pPr marL="182534" indent="-171018">
              <a:spcBef>
                <a:spcPts val="562"/>
              </a:spcBef>
              <a:buFont typeface="Microsoft Sans Serif"/>
              <a:buChar char="•"/>
              <a:tabLst>
                <a:tab pos="182534" algn="l"/>
              </a:tabLst>
            </a:pPr>
            <a:r>
              <a:rPr sz="1768" spc="9" dirty="0">
                <a:latin typeface="Times New Roman"/>
                <a:cs typeface="Times New Roman"/>
              </a:rPr>
              <a:t>Blood</a:t>
            </a:r>
            <a:r>
              <a:rPr sz="1768" spc="5" dirty="0">
                <a:latin typeface="Times New Roman"/>
                <a:cs typeface="Times New Roman"/>
              </a:rPr>
              <a:t> </a:t>
            </a:r>
            <a:r>
              <a:rPr sz="1768" spc="9" dirty="0">
                <a:latin typeface="Times New Roman"/>
                <a:cs typeface="Times New Roman"/>
              </a:rPr>
              <a:t>pressure should</a:t>
            </a:r>
            <a:r>
              <a:rPr sz="1768" spc="5" dirty="0">
                <a:latin typeface="Times New Roman"/>
                <a:cs typeface="Times New Roman"/>
              </a:rPr>
              <a:t> </a:t>
            </a:r>
            <a:r>
              <a:rPr sz="1768" spc="9" dirty="0">
                <a:latin typeface="Times New Roman"/>
                <a:cs typeface="Times New Roman"/>
              </a:rPr>
              <a:t>be </a:t>
            </a:r>
            <a:r>
              <a:rPr sz="1768" spc="5" dirty="0">
                <a:latin typeface="Times New Roman"/>
                <a:cs typeface="Times New Roman"/>
              </a:rPr>
              <a:t>tested </a:t>
            </a:r>
            <a:r>
              <a:rPr sz="1768" spc="9" dirty="0">
                <a:latin typeface="Times New Roman"/>
                <a:cs typeface="Times New Roman"/>
              </a:rPr>
              <a:t>in every </a:t>
            </a:r>
            <a:r>
              <a:rPr sz="1768" spc="5" dirty="0">
                <a:latin typeface="Times New Roman"/>
                <a:cs typeface="Times New Roman"/>
              </a:rPr>
              <a:t>postnatal visit</a:t>
            </a:r>
            <a:endParaRPr sz="1768">
              <a:latin typeface="Times New Roman"/>
              <a:cs typeface="Times New Roman"/>
            </a:endParaRPr>
          </a:p>
        </p:txBody>
      </p:sp>
      <p:sp>
        <p:nvSpPr>
          <p:cNvPr id="3" name="object 3"/>
          <p:cNvSpPr txBox="1">
            <a:spLocks noGrp="1"/>
          </p:cNvSpPr>
          <p:nvPr>
            <p:ph type="title"/>
          </p:nvPr>
        </p:nvSpPr>
        <p:spPr>
          <a:xfrm>
            <a:off x="1889076" y="68293"/>
            <a:ext cx="2516903" cy="523906"/>
          </a:xfrm>
          <a:prstGeom prst="rect">
            <a:avLst/>
          </a:prstGeom>
        </p:spPr>
        <p:txBody>
          <a:bodyPr vert="horz" wrap="square" lIns="0" tIns="14395" rIns="0" bIns="0" rtlCol="0" anchor="ctr">
            <a:spAutoFit/>
          </a:bodyPr>
          <a:lstStyle/>
          <a:p>
            <a:pPr marL="11516">
              <a:lnSpc>
                <a:spcPct val="100000"/>
              </a:lnSpc>
              <a:spcBef>
                <a:spcPts val="113"/>
              </a:spcBef>
            </a:pPr>
            <a:r>
              <a:rPr sz="3310" spc="5" dirty="0"/>
              <a:t>Hypertension</a:t>
            </a:r>
            <a:endParaRPr sz="331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EB91-E80F-A919-165E-FC4E21C0ED39}"/>
              </a:ext>
            </a:extLst>
          </p:cNvPr>
          <p:cNvSpPr>
            <a:spLocks noGrp="1"/>
          </p:cNvSpPr>
          <p:nvPr>
            <p:ph type="title"/>
          </p:nvPr>
        </p:nvSpPr>
        <p:spPr>
          <a:xfrm>
            <a:off x="1995963" y="734169"/>
            <a:ext cx="8200075" cy="5860934"/>
          </a:xfrm>
        </p:spPr>
        <p:txBody>
          <a:bodyPr/>
          <a:lstStyle/>
          <a:p>
            <a:r>
              <a:rPr lang="en-US" sz="1814" dirty="0"/>
              <a:t>A 27-year-old woman, gravida 1 para 1, is evaluated on the postpartum floor due to a generalized tonic-</a:t>
            </a:r>
            <a:r>
              <a:rPr lang="en-US" sz="1814" dirty="0" err="1"/>
              <a:t>clonic</a:t>
            </a:r>
            <a:r>
              <a:rPr lang="en-US" sz="1814" dirty="0"/>
              <a:t> seizure that occurred 30 hours after a vaginal delivery.  The patient was induced at 37 weeks gestation for preeclampsia with severe features via an oxytocin infusion for 48 hours.  She also received magnesium sulfate for maternal seizure prophylaxis, which was discontinued 24 hours after delivery.  The patient had a spontaneous vaginal delivery complicated by a postpartum hemorrhage that was treated with bimanual uterine massage and an oxytocin bolus and infusion.  Temperature is 37.1 C (98.7 F), blood pressure is 128/82 mm Hg, pulse is 78/min, and respirations are 18/min.  Physical examination shows a lethargic patient with no focal neurologic deficits.  Laboratory results on serum drawn immediately after the seizure are as follows:</a:t>
            </a:r>
            <a:br>
              <a:rPr lang="en-US" sz="1814" dirty="0"/>
            </a:br>
            <a:br>
              <a:rPr lang="en-US" sz="1814" dirty="0"/>
            </a:br>
            <a:r>
              <a:rPr lang="en-US" sz="1814" dirty="0"/>
              <a:t>Hemoglobin	10 g/dL	</a:t>
            </a:r>
            <a:br>
              <a:rPr lang="en-US" sz="1814" dirty="0"/>
            </a:br>
            <a:r>
              <a:rPr lang="en-US" sz="1814" dirty="0"/>
              <a:t>Platelets	160,000/mm3	</a:t>
            </a:r>
            <a:br>
              <a:rPr lang="en-US" sz="1814" dirty="0"/>
            </a:br>
            <a:r>
              <a:rPr lang="en-US" sz="1814" dirty="0"/>
              <a:t>Sodium	112 </a:t>
            </a:r>
            <a:r>
              <a:rPr lang="en-US" sz="1814" dirty="0" err="1"/>
              <a:t>mEq</a:t>
            </a:r>
            <a:r>
              <a:rPr lang="en-US" sz="1814" dirty="0"/>
              <a:t>/L	</a:t>
            </a:r>
            <a:br>
              <a:rPr lang="en-US" sz="1814" dirty="0"/>
            </a:br>
            <a:r>
              <a:rPr lang="en-US" sz="1814" dirty="0"/>
              <a:t>Potassium	3.6 </a:t>
            </a:r>
            <a:r>
              <a:rPr lang="en-US" sz="1814" dirty="0" err="1"/>
              <a:t>mEq</a:t>
            </a:r>
            <a:r>
              <a:rPr lang="en-US" sz="1814" dirty="0"/>
              <a:t>/L	</a:t>
            </a:r>
            <a:br>
              <a:rPr lang="en-US" sz="1814" dirty="0"/>
            </a:br>
            <a:r>
              <a:rPr lang="en-US" sz="1814" dirty="0"/>
              <a:t>Chloride	100 </a:t>
            </a:r>
            <a:r>
              <a:rPr lang="en-US" sz="1814" dirty="0" err="1"/>
              <a:t>mEq</a:t>
            </a:r>
            <a:r>
              <a:rPr lang="en-US" sz="1814" dirty="0"/>
              <a:t>/L	</a:t>
            </a:r>
            <a:br>
              <a:rPr lang="en-US" sz="1814" dirty="0"/>
            </a:br>
            <a:r>
              <a:rPr lang="en-US" sz="1814" dirty="0"/>
              <a:t>Magnesium	5.1 mg/dL	(normal therapeutic range: 4.8-8.4 mg/dL)</a:t>
            </a:r>
            <a:br>
              <a:rPr lang="en-US" sz="1814" dirty="0"/>
            </a:br>
            <a:r>
              <a:rPr lang="en-US" sz="1814" dirty="0"/>
              <a:t>Which of the following is the most likely underlying cause of this patient's seizure?</a:t>
            </a:r>
          </a:p>
        </p:txBody>
      </p:sp>
    </p:spTree>
    <p:extLst>
      <p:ext uri="{BB962C8B-B14F-4D97-AF65-F5344CB8AC3E}">
        <p14:creationId xmlns:p14="http://schemas.microsoft.com/office/powerpoint/2010/main" val="3783322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5962" y="83108"/>
            <a:ext cx="3764701" cy="1369334"/>
          </a:xfrm>
          <a:prstGeom prst="rect">
            <a:avLst/>
          </a:prstGeom>
        </p:spPr>
        <p:txBody>
          <a:bodyPr vert="horz" wrap="square" lIns="0" tIns="14971" rIns="0" bIns="0" rtlCol="0" anchor="ctr">
            <a:spAutoFit/>
          </a:bodyPr>
          <a:lstStyle/>
          <a:p>
            <a:pPr marL="11516">
              <a:lnSpc>
                <a:spcPct val="100000"/>
              </a:lnSpc>
              <a:spcBef>
                <a:spcPts val="118"/>
              </a:spcBef>
            </a:pPr>
            <a:r>
              <a:rPr spc="14" dirty="0"/>
              <a:t>Chest</a:t>
            </a:r>
            <a:r>
              <a:rPr spc="-9" dirty="0"/>
              <a:t> </a:t>
            </a:r>
            <a:r>
              <a:rPr spc="5" dirty="0"/>
              <a:t>complications</a:t>
            </a:r>
          </a:p>
        </p:txBody>
      </p:sp>
      <p:sp>
        <p:nvSpPr>
          <p:cNvPr id="3" name="object 3"/>
          <p:cNvSpPr txBox="1"/>
          <p:nvPr/>
        </p:nvSpPr>
        <p:spPr>
          <a:xfrm>
            <a:off x="2304507" y="1133171"/>
            <a:ext cx="5629203" cy="653599"/>
          </a:xfrm>
          <a:prstGeom prst="rect">
            <a:avLst/>
          </a:prstGeom>
        </p:spPr>
        <p:txBody>
          <a:bodyPr vert="horz" wrap="square" lIns="0" tIns="11516" rIns="0" bIns="0" rtlCol="0">
            <a:spAutoFit/>
          </a:bodyPr>
          <a:lstStyle/>
          <a:p>
            <a:pPr marL="11516" marR="4607">
              <a:lnSpc>
                <a:spcPct val="100400"/>
              </a:lnSpc>
              <a:spcBef>
                <a:spcPts val="91"/>
              </a:spcBef>
            </a:pPr>
            <a:r>
              <a:rPr sz="2086" dirty="0">
                <a:latin typeface="Times New Roman"/>
                <a:cs typeface="Times New Roman"/>
              </a:rPr>
              <a:t>first </a:t>
            </a:r>
            <a:r>
              <a:rPr sz="2086" spc="5" dirty="0">
                <a:latin typeface="Times New Roman"/>
                <a:cs typeface="Times New Roman"/>
              </a:rPr>
              <a:t>24 </a:t>
            </a:r>
            <a:r>
              <a:rPr sz="2086" dirty="0">
                <a:latin typeface="Times New Roman"/>
                <a:cs typeface="Times New Roman"/>
              </a:rPr>
              <a:t>hours after delivery particularly after general </a:t>
            </a:r>
            <a:r>
              <a:rPr sz="2086" spc="-508" dirty="0">
                <a:latin typeface="Times New Roman"/>
                <a:cs typeface="Times New Roman"/>
              </a:rPr>
              <a:t> </a:t>
            </a:r>
            <a:r>
              <a:rPr sz="2086" dirty="0">
                <a:latin typeface="Times New Roman"/>
                <a:cs typeface="Times New Roman"/>
              </a:rPr>
              <a:t>anesthesia</a:t>
            </a:r>
            <a:endParaRPr sz="2086">
              <a:latin typeface="Times New Roman"/>
              <a:cs typeface="Times New Roman"/>
            </a:endParaRPr>
          </a:p>
        </p:txBody>
      </p:sp>
      <p:grpSp>
        <p:nvGrpSpPr>
          <p:cNvPr id="4" name="object 4"/>
          <p:cNvGrpSpPr/>
          <p:nvPr/>
        </p:nvGrpSpPr>
        <p:grpSpPr>
          <a:xfrm>
            <a:off x="5373210" y="1935886"/>
            <a:ext cx="331672" cy="341460"/>
            <a:chOff x="4232123" y="2134851"/>
            <a:chExt cx="365760" cy="376555"/>
          </a:xfrm>
        </p:grpSpPr>
        <p:sp>
          <p:nvSpPr>
            <p:cNvPr id="5" name="object 5"/>
            <p:cNvSpPr/>
            <p:nvPr/>
          </p:nvSpPr>
          <p:spPr>
            <a:xfrm>
              <a:off x="4263556" y="2137471"/>
              <a:ext cx="331470" cy="364490"/>
            </a:xfrm>
            <a:custGeom>
              <a:avLst/>
              <a:gdLst/>
              <a:ahLst/>
              <a:cxnLst/>
              <a:rect l="l" t="t" r="r" b="b"/>
              <a:pathLst>
                <a:path w="331470" h="364489">
                  <a:moveTo>
                    <a:pt x="331088" y="0"/>
                  </a:moveTo>
                  <a:lnTo>
                    <a:pt x="331088" y="182308"/>
                  </a:lnTo>
                  <a:lnTo>
                    <a:pt x="0" y="182308"/>
                  </a:lnTo>
                  <a:lnTo>
                    <a:pt x="0" y="364355"/>
                  </a:lnTo>
                </a:path>
              </a:pathLst>
            </a:custGeom>
            <a:ln w="5238">
              <a:solidFill>
                <a:srgbClr val="EE7661"/>
              </a:solidFill>
            </a:ln>
          </p:spPr>
          <p:txBody>
            <a:bodyPr wrap="square" lIns="0" tIns="0" rIns="0" bIns="0" rtlCol="0"/>
            <a:lstStyle/>
            <a:p>
              <a:endParaRPr sz="1632"/>
            </a:p>
          </p:txBody>
        </p:sp>
        <p:sp>
          <p:nvSpPr>
            <p:cNvPr id="6" name="object 6"/>
            <p:cNvSpPr/>
            <p:nvPr/>
          </p:nvSpPr>
          <p:spPr>
            <a:xfrm>
              <a:off x="4232123" y="2448391"/>
              <a:ext cx="62865" cy="62865"/>
            </a:xfrm>
            <a:custGeom>
              <a:avLst/>
              <a:gdLst/>
              <a:ahLst/>
              <a:cxnLst/>
              <a:rect l="l" t="t" r="r" b="b"/>
              <a:pathLst>
                <a:path w="62864" h="62864">
                  <a:moveTo>
                    <a:pt x="62865" y="0"/>
                  </a:moveTo>
                  <a:lnTo>
                    <a:pt x="0" y="0"/>
                  </a:lnTo>
                  <a:lnTo>
                    <a:pt x="31432" y="62865"/>
                  </a:lnTo>
                  <a:lnTo>
                    <a:pt x="62865" y="0"/>
                  </a:lnTo>
                  <a:close/>
                </a:path>
              </a:pathLst>
            </a:custGeom>
            <a:solidFill>
              <a:srgbClr val="EE7661"/>
            </a:solidFill>
          </p:spPr>
          <p:txBody>
            <a:bodyPr wrap="square" lIns="0" tIns="0" rIns="0" bIns="0" rtlCol="0"/>
            <a:lstStyle/>
            <a:p>
              <a:endParaRPr sz="1632"/>
            </a:p>
          </p:txBody>
        </p:sp>
      </p:grpSp>
      <p:sp>
        <p:nvSpPr>
          <p:cNvPr id="7" name="object 7"/>
          <p:cNvSpPr txBox="1"/>
          <p:nvPr/>
        </p:nvSpPr>
        <p:spPr>
          <a:xfrm>
            <a:off x="3571229" y="2242289"/>
            <a:ext cx="1061810" cy="249519"/>
          </a:xfrm>
          <a:prstGeom prst="rect">
            <a:avLst/>
          </a:prstGeom>
        </p:spPr>
        <p:txBody>
          <a:bodyPr vert="horz" wrap="square" lIns="0" tIns="12092" rIns="0" bIns="0" rtlCol="0">
            <a:spAutoFit/>
          </a:bodyPr>
          <a:lstStyle/>
          <a:p>
            <a:pPr marL="11516">
              <a:spcBef>
                <a:spcPts val="95"/>
              </a:spcBef>
            </a:pPr>
            <a:r>
              <a:rPr sz="1542" spc="59" dirty="0">
                <a:latin typeface="Microsoft Sans Serif"/>
                <a:cs typeface="Microsoft Sans Serif"/>
              </a:rPr>
              <a:t>Atelectasis</a:t>
            </a:r>
            <a:endParaRPr sz="1542">
              <a:latin typeface="Microsoft Sans Serif"/>
              <a:cs typeface="Microsoft Sans Serif"/>
            </a:endParaRPr>
          </a:p>
        </p:txBody>
      </p:sp>
      <p:grpSp>
        <p:nvGrpSpPr>
          <p:cNvPr id="8" name="object 8"/>
          <p:cNvGrpSpPr/>
          <p:nvPr/>
        </p:nvGrpSpPr>
        <p:grpSpPr>
          <a:xfrm>
            <a:off x="5836147" y="1935886"/>
            <a:ext cx="289061" cy="341460"/>
            <a:chOff x="4742640" y="2134851"/>
            <a:chExt cx="318770" cy="376555"/>
          </a:xfrm>
        </p:grpSpPr>
        <p:sp>
          <p:nvSpPr>
            <p:cNvPr id="9" name="object 9"/>
            <p:cNvSpPr/>
            <p:nvPr/>
          </p:nvSpPr>
          <p:spPr>
            <a:xfrm>
              <a:off x="4745259" y="2137471"/>
              <a:ext cx="284480" cy="364490"/>
            </a:xfrm>
            <a:custGeom>
              <a:avLst/>
              <a:gdLst/>
              <a:ahLst/>
              <a:cxnLst/>
              <a:rect l="l" t="t" r="r" b="b"/>
              <a:pathLst>
                <a:path w="284479" h="364489">
                  <a:moveTo>
                    <a:pt x="0" y="0"/>
                  </a:moveTo>
                  <a:lnTo>
                    <a:pt x="0" y="189380"/>
                  </a:lnTo>
                  <a:lnTo>
                    <a:pt x="284202" y="189380"/>
                  </a:lnTo>
                  <a:lnTo>
                    <a:pt x="284202" y="364355"/>
                  </a:lnTo>
                </a:path>
              </a:pathLst>
            </a:custGeom>
            <a:ln w="5238">
              <a:solidFill>
                <a:srgbClr val="EE7661"/>
              </a:solidFill>
            </a:ln>
          </p:spPr>
          <p:txBody>
            <a:bodyPr wrap="square" lIns="0" tIns="0" rIns="0" bIns="0" rtlCol="0"/>
            <a:lstStyle/>
            <a:p>
              <a:endParaRPr sz="1632"/>
            </a:p>
          </p:txBody>
        </p:sp>
        <p:sp>
          <p:nvSpPr>
            <p:cNvPr id="10" name="object 10"/>
            <p:cNvSpPr/>
            <p:nvPr/>
          </p:nvSpPr>
          <p:spPr>
            <a:xfrm>
              <a:off x="4998029" y="2448391"/>
              <a:ext cx="62865" cy="62865"/>
            </a:xfrm>
            <a:custGeom>
              <a:avLst/>
              <a:gdLst/>
              <a:ahLst/>
              <a:cxnLst/>
              <a:rect l="l" t="t" r="r" b="b"/>
              <a:pathLst>
                <a:path w="62864" h="62864">
                  <a:moveTo>
                    <a:pt x="62865" y="0"/>
                  </a:moveTo>
                  <a:lnTo>
                    <a:pt x="0" y="0"/>
                  </a:lnTo>
                  <a:lnTo>
                    <a:pt x="31432" y="62865"/>
                  </a:lnTo>
                  <a:lnTo>
                    <a:pt x="62865" y="0"/>
                  </a:lnTo>
                  <a:close/>
                </a:path>
              </a:pathLst>
            </a:custGeom>
            <a:solidFill>
              <a:srgbClr val="EE7661"/>
            </a:solidFill>
          </p:spPr>
          <p:txBody>
            <a:bodyPr wrap="square" lIns="0" tIns="0" rIns="0" bIns="0" rtlCol="0"/>
            <a:lstStyle/>
            <a:p>
              <a:endParaRPr sz="1632"/>
            </a:p>
          </p:txBody>
        </p:sp>
      </p:grpSp>
      <p:sp>
        <p:nvSpPr>
          <p:cNvPr id="11" name="object 11"/>
          <p:cNvSpPr txBox="1"/>
          <p:nvPr/>
        </p:nvSpPr>
        <p:spPr>
          <a:xfrm>
            <a:off x="6023915" y="2239802"/>
            <a:ext cx="2203658" cy="262787"/>
          </a:xfrm>
          <a:prstGeom prst="rect">
            <a:avLst/>
          </a:prstGeom>
        </p:spPr>
        <p:txBody>
          <a:bodyPr vert="horz" wrap="square" lIns="0" tIns="11516" rIns="0" bIns="0" rtlCol="0">
            <a:spAutoFit/>
          </a:bodyPr>
          <a:lstStyle/>
          <a:p>
            <a:pPr marL="11516">
              <a:spcBef>
                <a:spcPts val="91"/>
              </a:spcBef>
            </a:pPr>
            <a:r>
              <a:rPr sz="1632" spc="73" dirty="0">
                <a:latin typeface="Microsoft Sans Serif"/>
                <a:cs typeface="Microsoft Sans Serif"/>
              </a:rPr>
              <a:t>Aspiration</a:t>
            </a:r>
            <a:r>
              <a:rPr sz="1632" spc="-68" dirty="0">
                <a:latin typeface="Microsoft Sans Serif"/>
                <a:cs typeface="Microsoft Sans Serif"/>
              </a:rPr>
              <a:t> </a:t>
            </a:r>
            <a:r>
              <a:rPr sz="1632" spc="63" dirty="0">
                <a:latin typeface="Microsoft Sans Serif"/>
                <a:cs typeface="Microsoft Sans Serif"/>
              </a:rPr>
              <a:t>pneumonia</a:t>
            </a:r>
            <a:endParaRPr sz="1632">
              <a:latin typeface="Microsoft Sans Serif"/>
              <a:cs typeface="Microsoft Sans Serif"/>
            </a:endParaRPr>
          </a:p>
        </p:txBody>
      </p:sp>
      <p:sp>
        <p:nvSpPr>
          <p:cNvPr id="12" name="object 12"/>
          <p:cNvSpPr txBox="1"/>
          <p:nvPr/>
        </p:nvSpPr>
        <p:spPr>
          <a:xfrm>
            <a:off x="2080997" y="3077616"/>
            <a:ext cx="3202127" cy="830721"/>
          </a:xfrm>
          <a:prstGeom prst="rect">
            <a:avLst/>
          </a:prstGeom>
        </p:spPr>
        <p:txBody>
          <a:bodyPr vert="horz" wrap="square" lIns="0" tIns="14395" rIns="0" bIns="0" rtlCol="0">
            <a:spAutoFit/>
          </a:bodyPr>
          <a:lstStyle/>
          <a:p>
            <a:pPr marL="11516">
              <a:spcBef>
                <a:spcPts val="113"/>
              </a:spcBef>
            </a:pPr>
            <a:r>
              <a:rPr sz="1768" spc="5" dirty="0">
                <a:latin typeface="Times New Roman"/>
                <a:cs typeface="Times New Roman"/>
              </a:rPr>
              <a:t>Ass.</a:t>
            </a:r>
            <a:r>
              <a:rPr sz="1768" spc="-9" dirty="0">
                <a:latin typeface="Times New Roman"/>
                <a:cs typeface="Times New Roman"/>
              </a:rPr>
              <a:t> </a:t>
            </a:r>
            <a:r>
              <a:rPr sz="1768" spc="5" dirty="0">
                <a:latin typeface="Times New Roman"/>
                <a:cs typeface="Times New Roman"/>
              </a:rPr>
              <a:t>With</a:t>
            </a:r>
            <a:r>
              <a:rPr sz="1768" spc="-9" dirty="0">
                <a:latin typeface="Times New Roman"/>
                <a:cs typeface="Times New Roman"/>
              </a:rPr>
              <a:t> </a:t>
            </a:r>
            <a:r>
              <a:rPr sz="1768" spc="5" dirty="0">
                <a:latin typeface="Times New Roman"/>
                <a:cs typeface="Times New Roman"/>
              </a:rPr>
              <a:t>general</a:t>
            </a:r>
            <a:r>
              <a:rPr sz="1768" spc="-5" dirty="0">
                <a:latin typeface="Times New Roman"/>
                <a:cs typeface="Times New Roman"/>
              </a:rPr>
              <a:t> </a:t>
            </a:r>
            <a:r>
              <a:rPr sz="1768" spc="5" dirty="0">
                <a:latin typeface="Times New Roman"/>
                <a:cs typeface="Times New Roman"/>
              </a:rPr>
              <a:t>anasthesia</a:t>
            </a:r>
            <a:endParaRPr sz="1768">
              <a:latin typeface="Times New Roman"/>
              <a:cs typeface="Times New Roman"/>
            </a:endParaRPr>
          </a:p>
          <a:p>
            <a:pPr marL="11516">
              <a:spcBef>
                <a:spcPts val="32"/>
              </a:spcBef>
            </a:pPr>
            <a:r>
              <a:rPr sz="1768" spc="5" dirty="0">
                <a:latin typeface="Times New Roman"/>
                <a:cs typeface="Times New Roman"/>
              </a:rPr>
              <a:t>associated</a:t>
            </a:r>
            <a:r>
              <a:rPr sz="1768" spc="-5" dirty="0">
                <a:latin typeface="Times New Roman"/>
                <a:cs typeface="Times New Roman"/>
              </a:rPr>
              <a:t> </a:t>
            </a:r>
            <a:r>
              <a:rPr sz="1768" spc="9" dirty="0">
                <a:latin typeface="Times New Roman"/>
                <a:cs typeface="Times New Roman"/>
              </a:rPr>
              <a:t>with</a:t>
            </a:r>
            <a:r>
              <a:rPr sz="1768" dirty="0">
                <a:latin typeface="Times New Roman"/>
                <a:cs typeface="Times New Roman"/>
              </a:rPr>
              <a:t> </a:t>
            </a:r>
            <a:r>
              <a:rPr sz="1768" spc="5" dirty="0">
                <a:latin typeface="Times New Roman"/>
                <a:cs typeface="Times New Roman"/>
              </a:rPr>
              <a:t>fever</a:t>
            </a:r>
            <a:endParaRPr sz="1768">
              <a:latin typeface="Times New Roman"/>
              <a:cs typeface="Times New Roman"/>
            </a:endParaRPr>
          </a:p>
          <a:p>
            <a:pPr marL="11516">
              <a:spcBef>
                <a:spcPts val="32"/>
              </a:spcBef>
            </a:pPr>
            <a:r>
              <a:rPr sz="1768" spc="9" dirty="0">
                <a:latin typeface="Times New Roman"/>
                <a:cs typeface="Times New Roman"/>
              </a:rPr>
              <a:t>can</a:t>
            </a:r>
            <a:r>
              <a:rPr sz="1768" spc="-14" dirty="0">
                <a:latin typeface="Times New Roman"/>
                <a:cs typeface="Times New Roman"/>
              </a:rPr>
              <a:t> </a:t>
            </a:r>
            <a:r>
              <a:rPr sz="1768" spc="9" dirty="0">
                <a:latin typeface="Times New Roman"/>
                <a:cs typeface="Times New Roman"/>
              </a:rPr>
              <a:t>be</a:t>
            </a:r>
            <a:r>
              <a:rPr sz="1768" spc="-14" dirty="0">
                <a:latin typeface="Times New Roman"/>
                <a:cs typeface="Times New Roman"/>
              </a:rPr>
              <a:t> </a:t>
            </a:r>
            <a:r>
              <a:rPr sz="1768" spc="9" dirty="0">
                <a:latin typeface="Times New Roman"/>
                <a:cs typeface="Times New Roman"/>
              </a:rPr>
              <a:t>prevented</a:t>
            </a:r>
            <a:r>
              <a:rPr sz="1768" spc="-9" dirty="0">
                <a:latin typeface="Times New Roman"/>
                <a:cs typeface="Times New Roman"/>
              </a:rPr>
              <a:t> </a:t>
            </a:r>
            <a:r>
              <a:rPr sz="1768" spc="14" dirty="0">
                <a:latin typeface="Times New Roman"/>
                <a:cs typeface="Times New Roman"/>
              </a:rPr>
              <a:t>by</a:t>
            </a:r>
            <a:r>
              <a:rPr sz="1768" spc="-14" dirty="0">
                <a:latin typeface="Times New Roman"/>
                <a:cs typeface="Times New Roman"/>
              </a:rPr>
              <a:t> </a:t>
            </a:r>
            <a:r>
              <a:rPr sz="1768" spc="9" dirty="0">
                <a:latin typeface="Times New Roman"/>
                <a:cs typeface="Times New Roman"/>
              </a:rPr>
              <a:t>physiotherapy</a:t>
            </a:r>
            <a:endParaRPr sz="1768">
              <a:latin typeface="Times New Roman"/>
              <a:cs typeface="Times New Roman"/>
            </a:endParaRPr>
          </a:p>
        </p:txBody>
      </p:sp>
      <p:grpSp>
        <p:nvGrpSpPr>
          <p:cNvPr id="13" name="object 13"/>
          <p:cNvGrpSpPr/>
          <p:nvPr/>
        </p:nvGrpSpPr>
        <p:grpSpPr>
          <a:xfrm>
            <a:off x="4071099" y="2546325"/>
            <a:ext cx="319579" cy="443955"/>
            <a:chOff x="2796183" y="2808031"/>
            <a:chExt cx="352425" cy="489584"/>
          </a:xfrm>
        </p:grpSpPr>
        <p:sp>
          <p:nvSpPr>
            <p:cNvPr id="14" name="object 14"/>
            <p:cNvSpPr/>
            <p:nvPr/>
          </p:nvSpPr>
          <p:spPr>
            <a:xfrm>
              <a:off x="2801683" y="2810650"/>
              <a:ext cx="344170" cy="479425"/>
            </a:xfrm>
            <a:custGeom>
              <a:avLst/>
              <a:gdLst/>
              <a:ahLst/>
              <a:cxnLst/>
              <a:rect l="l" t="t" r="r" b="b"/>
              <a:pathLst>
                <a:path w="344169" h="479425">
                  <a:moveTo>
                    <a:pt x="343923" y="0"/>
                  </a:moveTo>
                  <a:lnTo>
                    <a:pt x="0" y="479083"/>
                  </a:lnTo>
                </a:path>
              </a:pathLst>
            </a:custGeom>
            <a:ln w="5238">
              <a:solidFill>
                <a:srgbClr val="EE7661"/>
              </a:solidFill>
            </a:ln>
          </p:spPr>
          <p:txBody>
            <a:bodyPr wrap="square" lIns="0" tIns="0" rIns="0" bIns="0" rtlCol="0"/>
            <a:lstStyle/>
            <a:p>
              <a:endParaRPr sz="1632"/>
            </a:p>
          </p:txBody>
        </p:sp>
        <p:sp>
          <p:nvSpPr>
            <p:cNvPr id="15" name="object 15"/>
            <p:cNvSpPr/>
            <p:nvPr/>
          </p:nvSpPr>
          <p:spPr>
            <a:xfrm>
              <a:off x="2796183" y="3227917"/>
              <a:ext cx="62230" cy="69850"/>
            </a:xfrm>
            <a:custGeom>
              <a:avLst/>
              <a:gdLst/>
              <a:ahLst/>
              <a:cxnLst/>
              <a:rect l="l" t="t" r="r" b="b"/>
              <a:pathLst>
                <a:path w="62230" h="69850">
                  <a:moveTo>
                    <a:pt x="11000" y="0"/>
                  </a:moveTo>
                  <a:lnTo>
                    <a:pt x="0" y="69413"/>
                  </a:lnTo>
                  <a:lnTo>
                    <a:pt x="62078" y="36671"/>
                  </a:lnTo>
                  <a:lnTo>
                    <a:pt x="11000" y="0"/>
                  </a:lnTo>
                  <a:close/>
                </a:path>
              </a:pathLst>
            </a:custGeom>
            <a:solidFill>
              <a:srgbClr val="EE7661"/>
            </a:solidFill>
          </p:spPr>
          <p:txBody>
            <a:bodyPr wrap="square" lIns="0" tIns="0" rIns="0" bIns="0" rtlCol="0"/>
            <a:lstStyle/>
            <a:p>
              <a:endParaRPr sz="1632"/>
            </a:p>
          </p:txBody>
        </p:sp>
      </p:grpSp>
      <p:grpSp>
        <p:nvGrpSpPr>
          <p:cNvPr id="16" name="object 16"/>
          <p:cNvGrpSpPr/>
          <p:nvPr/>
        </p:nvGrpSpPr>
        <p:grpSpPr>
          <a:xfrm>
            <a:off x="7181490" y="2554401"/>
            <a:ext cx="349522" cy="522268"/>
            <a:chOff x="6226254" y="2816936"/>
            <a:chExt cx="385445" cy="575945"/>
          </a:xfrm>
        </p:grpSpPr>
        <p:sp>
          <p:nvSpPr>
            <p:cNvPr id="17" name="object 17"/>
            <p:cNvSpPr/>
            <p:nvPr/>
          </p:nvSpPr>
          <p:spPr>
            <a:xfrm>
              <a:off x="6228873" y="2819556"/>
              <a:ext cx="377825" cy="565785"/>
            </a:xfrm>
            <a:custGeom>
              <a:avLst/>
              <a:gdLst/>
              <a:ahLst/>
              <a:cxnLst/>
              <a:rect l="l" t="t" r="r" b="b"/>
              <a:pathLst>
                <a:path w="377825" h="565785">
                  <a:moveTo>
                    <a:pt x="0" y="0"/>
                  </a:moveTo>
                  <a:lnTo>
                    <a:pt x="377451" y="565261"/>
                  </a:lnTo>
                </a:path>
              </a:pathLst>
            </a:custGeom>
            <a:ln w="5238">
              <a:solidFill>
                <a:srgbClr val="EE7661"/>
              </a:solidFill>
            </a:ln>
          </p:spPr>
          <p:txBody>
            <a:bodyPr wrap="square" lIns="0" tIns="0" rIns="0" bIns="0" rtlCol="0"/>
            <a:lstStyle/>
            <a:p>
              <a:endParaRPr sz="1632"/>
            </a:p>
          </p:txBody>
        </p:sp>
        <p:sp>
          <p:nvSpPr>
            <p:cNvPr id="18" name="object 18"/>
            <p:cNvSpPr/>
            <p:nvPr/>
          </p:nvSpPr>
          <p:spPr>
            <a:xfrm>
              <a:off x="6550533" y="3323000"/>
              <a:ext cx="61594" cy="69850"/>
            </a:xfrm>
            <a:custGeom>
              <a:avLst/>
              <a:gdLst/>
              <a:ahLst/>
              <a:cxnLst/>
              <a:rect l="l" t="t" r="r" b="b"/>
              <a:pathLst>
                <a:path w="61595" h="69850">
                  <a:moveTo>
                    <a:pt x="52387" y="0"/>
                  </a:moveTo>
                  <a:lnTo>
                    <a:pt x="0" y="34837"/>
                  </a:lnTo>
                  <a:lnTo>
                    <a:pt x="61031" y="69674"/>
                  </a:lnTo>
                  <a:lnTo>
                    <a:pt x="52387" y="0"/>
                  </a:lnTo>
                  <a:close/>
                </a:path>
              </a:pathLst>
            </a:custGeom>
            <a:solidFill>
              <a:srgbClr val="EE7661"/>
            </a:solidFill>
          </p:spPr>
          <p:txBody>
            <a:bodyPr wrap="square" lIns="0" tIns="0" rIns="0" bIns="0" rtlCol="0"/>
            <a:lstStyle/>
            <a:p>
              <a:endParaRPr sz="1632"/>
            </a:p>
          </p:txBody>
        </p:sp>
      </p:grpSp>
      <p:sp>
        <p:nvSpPr>
          <p:cNvPr id="19" name="object 19"/>
          <p:cNvSpPr txBox="1"/>
          <p:nvPr/>
        </p:nvSpPr>
        <p:spPr>
          <a:xfrm>
            <a:off x="6962851" y="3087537"/>
            <a:ext cx="2886003" cy="820009"/>
          </a:xfrm>
          <a:prstGeom prst="rect">
            <a:avLst/>
          </a:prstGeom>
        </p:spPr>
        <p:txBody>
          <a:bodyPr vert="horz" wrap="square" lIns="0" tIns="13820" rIns="0" bIns="0" rtlCol="0">
            <a:spAutoFit/>
          </a:bodyPr>
          <a:lstStyle/>
          <a:p>
            <a:pPr marL="11516">
              <a:spcBef>
                <a:spcPts val="109"/>
              </a:spcBef>
            </a:pPr>
            <a:r>
              <a:rPr sz="1768" spc="27" dirty="0">
                <a:latin typeface="Times New Roman"/>
                <a:cs typeface="Times New Roman"/>
              </a:rPr>
              <a:t>Mendleson's</a:t>
            </a:r>
            <a:r>
              <a:rPr sz="1768" spc="-23" dirty="0">
                <a:latin typeface="Times New Roman"/>
                <a:cs typeface="Times New Roman"/>
              </a:rPr>
              <a:t> </a:t>
            </a:r>
            <a:r>
              <a:rPr sz="1768" spc="5" dirty="0">
                <a:latin typeface="Times New Roman"/>
                <a:cs typeface="Times New Roman"/>
              </a:rPr>
              <a:t>syndrome</a:t>
            </a:r>
            <a:endParaRPr sz="1768">
              <a:latin typeface="Times New Roman"/>
              <a:cs typeface="Times New Roman"/>
            </a:endParaRPr>
          </a:p>
          <a:p>
            <a:pPr marL="11516" marR="4607">
              <a:lnSpc>
                <a:spcPct val="101499"/>
              </a:lnSpc>
            </a:pPr>
            <a:r>
              <a:rPr sz="1768" spc="9" dirty="0">
                <a:latin typeface="Times New Roman"/>
                <a:cs typeface="Times New Roman"/>
              </a:rPr>
              <a:t>spiking </a:t>
            </a:r>
            <a:r>
              <a:rPr sz="1768" spc="5" dirty="0">
                <a:latin typeface="Times New Roman"/>
                <a:cs typeface="Times New Roman"/>
              </a:rPr>
              <a:t>temperature, </a:t>
            </a:r>
            <a:r>
              <a:rPr sz="1768" spc="9" dirty="0">
                <a:latin typeface="Times New Roman"/>
                <a:cs typeface="Times New Roman"/>
              </a:rPr>
              <a:t>wheezing, </a:t>
            </a:r>
            <a:r>
              <a:rPr sz="1768" spc="-431" dirty="0">
                <a:latin typeface="Times New Roman"/>
                <a:cs typeface="Times New Roman"/>
              </a:rPr>
              <a:t> </a:t>
            </a:r>
            <a:r>
              <a:rPr sz="1768" spc="9" dirty="0">
                <a:latin typeface="Times New Roman"/>
                <a:cs typeface="Times New Roman"/>
              </a:rPr>
              <a:t>dyspnea,</a:t>
            </a:r>
            <a:r>
              <a:rPr sz="1768" dirty="0">
                <a:latin typeface="Times New Roman"/>
                <a:cs typeface="Times New Roman"/>
              </a:rPr>
              <a:t> </a:t>
            </a:r>
            <a:r>
              <a:rPr sz="1768" spc="9" dirty="0">
                <a:latin typeface="Times New Roman"/>
                <a:cs typeface="Times New Roman"/>
              </a:rPr>
              <a:t>and</a:t>
            </a:r>
            <a:r>
              <a:rPr sz="1768" dirty="0">
                <a:latin typeface="Times New Roman"/>
                <a:cs typeface="Times New Roman"/>
              </a:rPr>
              <a:t> </a:t>
            </a:r>
            <a:r>
              <a:rPr sz="1768" spc="9" dirty="0">
                <a:latin typeface="Times New Roman"/>
                <a:cs typeface="Times New Roman"/>
              </a:rPr>
              <a:t>hypoxia</a:t>
            </a:r>
            <a:endParaRPr sz="1768">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9473" y="188970"/>
            <a:ext cx="7203491" cy="423861"/>
          </a:xfrm>
          <a:prstGeom prst="rect">
            <a:avLst/>
          </a:prstGeom>
        </p:spPr>
        <p:txBody>
          <a:bodyPr vert="horz" wrap="square" lIns="0" tIns="12092" rIns="0" bIns="0" rtlCol="0" anchor="ctr">
            <a:spAutoFit/>
          </a:bodyPr>
          <a:lstStyle/>
          <a:p>
            <a:pPr marL="11516">
              <a:lnSpc>
                <a:spcPct val="100000"/>
              </a:lnSpc>
              <a:spcBef>
                <a:spcPts val="95"/>
              </a:spcBef>
            </a:pPr>
            <a:r>
              <a:rPr sz="2675" dirty="0">
                <a:latin typeface="Times New Roman"/>
                <a:cs typeface="Times New Roman"/>
              </a:rPr>
              <a:t>Venous</a:t>
            </a:r>
            <a:r>
              <a:rPr sz="2675" spc="-5" dirty="0">
                <a:latin typeface="Times New Roman"/>
                <a:cs typeface="Times New Roman"/>
              </a:rPr>
              <a:t> thromboembolism</a:t>
            </a:r>
            <a:r>
              <a:rPr sz="2675" dirty="0">
                <a:latin typeface="Times New Roman"/>
                <a:cs typeface="Times New Roman"/>
              </a:rPr>
              <a:t> and pulmonary </a:t>
            </a:r>
            <a:r>
              <a:rPr sz="2675" spc="-5" dirty="0">
                <a:latin typeface="Times New Roman"/>
                <a:cs typeface="Times New Roman"/>
              </a:rPr>
              <a:t>embolism</a:t>
            </a:r>
            <a:endParaRPr sz="2675">
              <a:latin typeface="Times New Roman"/>
              <a:cs typeface="Times New Roman"/>
            </a:endParaRPr>
          </a:p>
        </p:txBody>
      </p:sp>
      <p:graphicFrame>
        <p:nvGraphicFramePr>
          <p:cNvPr id="3" name="object 3"/>
          <p:cNvGraphicFramePr>
            <a:graphicFrameLocks noGrp="1"/>
          </p:cNvGraphicFramePr>
          <p:nvPr/>
        </p:nvGraphicFramePr>
        <p:xfrm>
          <a:off x="2117215" y="1107844"/>
          <a:ext cx="6785446" cy="2263405"/>
        </p:xfrm>
        <a:graphic>
          <a:graphicData uri="http://schemas.openxmlformats.org/drawingml/2006/table">
            <a:tbl>
              <a:tblPr firstRow="1" bandRow="1">
                <a:tableStyleId>{2D5ABB26-0587-4C30-8999-92F81FD0307C}</a:tableStyleId>
              </a:tblPr>
              <a:tblGrid>
                <a:gridCol w="339157">
                  <a:extLst>
                    <a:ext uri="{9D8B030D-6E8A-4147-A177-3AD203B41FA5}">
                      <a16:colId xmlns:a16="http://schemas.microsoft.com/office/drawing/2014/main" val="20000"/>
                    </a:ext>
                  </a:extLst>
                </a:gridCol>
                <a:gridCol w="4749352">
                  <a:extLst>
                    <a:ext uri="{9D8B030D-6E8A-4147-A177-3AD203B41FA5}">
                      <a16:colId xmlns:a16="http://schemas.microsoft.com/office/drawing/2014/main" val="20001"/>
                    </a:ext>
                  </a:extLst>
                </a:gridCol>
                <a:gridCol w="1696937">
                  <a:extLst>
                    <a:ext uri="{9D8B030D-6E8A-4147-A177-3AD203B41FA5}">
                      <a16:colId xmlns:a16="http://schemas.microsoft.com/office/drawing/2014/main" val="20002"/>
                    </a:ext>
                  </a:extLst>
                </a:gridCol>
              </a:tblGrid>
              <a:tr h="184823">
                <a:tc>
                  <a:txBody>
                    <a:bodyPr/>
                    <a:lstStyle/>
                    <a:p>
                      <a:pPr>
                        <a:lnSpc>
                          <a:spcPct val="100000"/>
                        </a:lnSpc>
                      </a:pPr>
                      <a:endParaRPr sz="1100">
                        <a:latin typeface="Times New Roman"/>
                        <a:cs typeface="Times New Roman"/>
                      </a:endParaRPr>
                    </a:p>
                  </a:txBody>
                  <a:tcPr marL="0" marR="0" marT="0" marB="0">
                    <a:lnR w="19050">
                      <a:solidFill>
                        <a:srgbClr val="4E91F0"/>
                      </a:solidFill>
                      <a:prstDash val="solid"/>
                    </a:lnR>
                    <a:lnB w="12700">
                      <a:solidFill>
                        <a:srgbClr val="EE7461"/>
                      </a:solidFill>
                      <a:prstDash val="solid"/>
                    </a:lnB>
                  </a:tcPr>
                </a:tc>
                <a:tc>
                  <a:txBody>
                    <a:bodyPr/>
                    <a:lstStyle/>
                    <a:p>
                      <a:pPr>
                        <a:lnSpc>
                          <a:spcPct val="100000"/>
                        </a:lnSpc>
                      </a:pPr>
                      <a:endParaRPr sz="1100">
                        <a:latin typeface="Times New Roman"/>
                        <a:cs typeface="Times New Roman"/>
                      </a:endParaRPr>
                    </a:p>
                  </a:txBody>
                  <a:tcPr marL="0" marR="0" marT="0" marB="0">
                    <a:lnL w="19050">
                      <a:solidFill>
                        <a:srgbClr val="4E91F0"/>
                      </a:solidFill>
                      <a:prstDash val="solid"/>
                    </a:lnL>
                    <a:lnR w="19050">
                      <a:solidFill>
                        <a:srgbClr val="4E91F0"/>
                      </a:solidFill>
                      <a:prstDash val="solid"/>
                    </a:lnR>
                    <a:lnB w="12700">
                      <a:solidFill>
                        <a:srgbClr val="EE7461"/>
                      </a:solidFill>
                      <a:prstDash val="solid"/>
                    </a:lnB>
                  </a:tcPr>
                </a:tc>
                <a:tc>
                  <a:txBody>
                    <a:bodyPr/>
                    <a:lstStyle/>
                    <a:p>
                      <a:pPr>
                        <a:lnSpc>
                          <a:spcPct val="100000"/>
                        </a:lnSpc>
                      </a:pPr>
                      <a:endParaRPr sz="1100">
                        <a:latin typeface="Times New Roman"/>
                        <a:cs typeface="Times New Roman"/>
                      </a:endParaRPr>
                    </a:p>
                  </a:txBody>
                  <a:tcPr marL="0" marR="0" marT="0" marB="0">
                    <a:lnL w="19050">
                      <a:solidFill>
                        <a:srgbClr val="4E91F0"/>
                      </a:solidFill>
                      <a:prstDash val="solid"/>
                    </a:lnL>
                    <a:lnB w="12700">
                      <a:solidFill>
                        <a:srgbClr val="EE7461"/>
                      </a:solidFill>
                      <a:prstDash val="solid"/>
                    </a:lnB>
                  </a:tcPr>
                </a:tc>
                <a:extLst>
                  <a:ext uri="{0D108BD9-81ED-4DB2-BD59-A6C34878D82A}">
                    <a16:rowId xmlns:a16="http://schemas.microsoft.com/office/drawing/2014/main" val="10000"/>
                  </a:ext>
                </a:extLst>
              </a:tr>
              <a:tr h="184111">
                <a:tc>
                  <a:txBody>
                    <a:bodyPr/>
                    <a:lstStyle/>
                    <a:p>
                      <a:pPr>
                        <a:lnSpc>
                          <a:spcPct val="100000"/>
                        </a:lnSpc>
                      </a:pPr>
                      <a:endParaRPr sz="1100">
                        <a:latin typeface="Times New Roman"/>
                        <a:cs typeface="Times New Roman"/>
                      </a:endParaRPr>
                    </a:p>
                  </a:txBody>
                  <a:tcPr marL="0" marR="0" marT="0" marB="0">
                    <a:lnL w="12700">
                      <a:solidFill>
                        <a:srgbClr val="EE7461"/>
                      </a:solidFill>
                      <a:prstDash val="solid"/>
                    </a:lnL>
                    <a:lnR w="19050">
                      <a:solidFill>
                        <a:srgbClr val="4E91F0"/>
                      </a:solidFill>
                      <a:prstDash val="solid"/>
                    </a:lnR>
                    <a:lnT w="12700">
                      <a:solidFill>
                        <a:srgbClr val="EE7461"/>
                      </a:solidFill>
                      <a:prstDash val="solid"/>
                    </a:lnT>
                  </a:tcPr>
                </a:tc>
                <a:tc>
                  <a:txBody>
                    <a:bodyPr/>
                    <a:lstStyle/>
                    <a:p>
                      <a:pPr marL="222885">
                        <a:lnSpc>
                          <a:spcPts val="1360"/>
                        </a:lnSpc>
                      </a:pPr>
                      <a:r>
                        <a:rPr sz="2000" spc="45" dirty="0">
                          <a:solidFill>
                            <a:srgbClr val="FFFFFF"/>
                          </a:solidFill>
                          <a:latin typeface="Microsoft Sans Serif"/>
                          <a:cs typeface="Microsoft Sans Serif"/>
                        </a:rPr>
                        <a:t>RISK</a:t>
                      </a:r>
                      <a:r>
                        <a:rPr sz="2000" spc="-65" dirty="0">
                          <a:solidFill>
                            <a:srgbClr val="FFFFFF"/>
                          </a:solidFill>
                          <a:latin typeface="Microsoft Sans Serif"/>
                          <a:cs typeface="Microsoft Sans Serif"/>
                        </a:rPr>
                        <a:t> </a:t>
                      </a:r>
                      <a:r>
                        <a:rPr sz="2000" spc="35" dirty="0">
                          <a:solidFill>
                            <a:srgbClr val="FFFFFF"/>
                          </a:solidFill>
                          <a:latin typeface="Microsoft Sans Serif"/>
                          <a:cs typeface="Microsoft Sans Serif"/>
                        </a:rPr>
                        <a:t>FACTORS</a:t>
                      </a:r>
                      <a:endParaRPr sz="2000">
                        <a:latin typeface="Microsoft Sans Serif"/>
                        <a:cs typeface="Microsoft Sans Serif"/>
                      </a:endParaRPr>
                    </a:p>
                  </a:txBody>
                  <a:tcPr marL="0" marR="0" marT="0" marB="0">
                    <a:lnL w="19050">
                      <a:solidFill>
                        <a:srgbClr val="4E91F0"/>
                      </a:solidFill>
                      <a:prstDash val="solid"/>
                    </a:lnL>
                    <a:lnR w="19050">
                      <a:solidFill>
                        <a:srgbClr val="4E91F0"/>
                      </a:solidFill>
                      <a:prstDash val="solid"/>
                    </a:lnR>
                    <a:lnT w="12700">
                      <a:solidFill>
                        <a:srgbClr val="EE7461"/>
                      </a:solidFill>
                      <a:prstDash val="solid"/>
                    </a:lnT>
                  </a:tcPr>
                </a:tc>
                <a:tc>
                  <a:txBody>
                    <a:bodyPr/>
                    <a:lstStyle/>
                    <a:p>
                      <a:pPr>
                        <a:lnSpc>
                          <a:spcPct val="100000"/>
                        </a:lnSpc>
                      </a:pPr>
                      <a:endParaRPr sz="1100">
                        <a:latin typeface="Times New Roman"/>
                        <a:cs typeface="Times New Roman"/>
                      </a:endParaRPr>
                    </a:p>
                  </a:txBody>
                  <a:tcPr marL="0" marR="0" marT="0" marB="0">
                    <a:lnL w="19050">
                      <a:solidFill>
                        <a:srgbClr val="4E91F0"/>
                      </a:solidFill>
                      <a:prstDash val="solid"/>
                    </a:lnL>
                    <a:lnR w="12700">
                      <a:solidFill>
                        <a:srgbClr val="EE7461"/>
                      </a:solidFill>
                      <a:prstDash val="solid"/>
                    </a:lnR>
                    <a:lnT w="12700">
                      <a:solidFill>
                        <a:srgbClr val="EE7461"/>
                      </a:solidFill>
                      <a:prstDash val="solid"/>
                    </a:lnT>
                  </a:tcPr>
                </a:tc>
                <a:extLst>
                  <a:ext uri="{0D108BD9-81ED-4DB2-BD59-A6C34878D82A}">
                    <a16:rowId xmlns:a16="http://schemas.microsoft.com/office/drawing/2014/main" val="10001"/>
                  </a:ext>
                </a:extLst>
              </a:tr>
              <a:tr h="1894471">
                <a:tc gridSpan="3">
                  <a:txBody>
                    <a:bodyPr/>
                    <a:lstStyle/>
                    <a:p>
                      <a:pPr marL="768985" indent="-189230">
                        <a:lnSpc>
                          <a:spcPct val="100000"/>
                        </a:lnSpc>
                        <a:spcBef>
                          <a:spcPts val="1140"/>
                        </a:spcBef>
                        <a:buChar char="•"/>
                        <a:tabLst>
                          <a:tab pos="769620" algn="l"/>
                        </a:tabLst>
                      </a:pPr>
                      <a:r>
                        <a:rPr sz="1800" spc="10" dirty="0">
                          <a:latin typeface="Times New Roman"/>
                          <a:cs typeface="Times New Roman"/>
                        </a:rPr>
                        <a:t>age</a:t>
                      </a:r>
                      <a:r>
                        <a:rPr sz="1800" spc="-15" dirty="0">
                          <a:latin typeface="Times New Roman"/>
                          <a:cs typeface="Times New Roman"/>
                        </a:rPr>
                        <a:t> </a:t>
                      </a:r>
                      <a:r>
                        <a:rPr sz="1800" spc="10" dirty="0">
                          <a:latin typeface="Times New Roman"/>
                          <a:cs typeface="Times New Roman"/>
                        </a:rPr>
                        <a:t>&gt;35</a:t>
                      </a:r>
                      <a:r>
                        <a:rPr sz="1800" spc="-10" dirty="0">
                          <a:latin typeface="Times New Roman"/>
                          <a:cs typeface="Times New Roman"/>
                        </a:rPr>
                        <a:t> </a:t>
                      </a:r>
                      <a:r>
                        <a:rPr sz="1800" spc="5" dirty="0">
                          <a:latin typeface="Times New Roman"/>
                          <a:cs typeface="Times New Roman"/>
                        </a:rPr>
                        <a:t>years</a:t>
                      </a:r>
                      <a:endParaRPr sz="1800">
                        <a:latin typeface="Times New Roman"/>
                        <a:cs typeface="Times New Roman"/>
                      </a:endParaRPr>
                    </a:p>
                    <a:p>
                      <a:pPr marL="768985" indent="-189230">
                        <a:lnSpc>
                          <a:spcPct val="100000"/>
                        </a:lnSpc>
                        <a:spcBef>
                          <a:spcPts val="160"/>
                        </a:spcBef>
                        <a:buChar char="•"/>
                        <a:tabLst>
                          <a:tab pos="769620" algn="l"/>
                        </a:tabLst>
                      </a:pPr>
                      <a:r>
                        <a:rPr sz="1800" spc="10" dirty="0">
                          <a:latin typeface="Times New Roman"/>
                          <a:cs typeface="Times New Roman"/>
                        </a:rPr>
                        <a:t>hypertension</a:t>
                      </a:r>
                      <a:endParaRPr sz="1800">
                        <a:latin typeface="Times New Roman"/>
                        <a:cs typeface="Times New Roman"/>
                      </a:endParaRPr>
                    </a:p>
                    <a:p>
                      <a:pPr marL="768985" indent="-189230">
                        <a:lnSpc>
                          <a:spcPct val="100000"/>
                        </a:lnSpc>
                        <a:spcBef>
                          <a:spcPts val="155"/>
                        </a:spcBef>
                        <a:buChar char="•"/>
                        <a:tabLst>
                          <a:tab pos="769620" algn="l"/>
                        </a:tabLst>
                      </a:pPr>
                      <a:r>
                        <a:rPr sz="1800" spc="10" dirty="0">
                          <a:latin typeface="Times New Roman"/>
                          <a:cs typeface="Times New Roman"/>
                        </a:rPr>
                        <a:t>and</a:t>
                      </a:r>
                      <a:r>
                        <a:rPr sz="1800" spc="-10" dirty="0">
                          <a:latin typeface="Times New Roman"/>
                          <a:cs typeface="Times New Roman"/>
                        </a:rPr>
                        <a:t> </a:t>
                      </a:r>
                      <a:r>
                        <a:rPr sz="1800" spc="10" dirty="0">
                          <a:latin typeface="Times New Roman"/>
                          <a:cs typeface="Times New Roman"/>
                        </a:rPr>
                        <a:t>postpartum</a:t>
                      </a:r>
                      <a:r>
                        <a:rPr sz="1800" spc="-5" dirty="0">
                          <a:latin typeface="Times New Roman"/>
                          <a:cs typeface="Times New Roman"/>
                        </a:rPr>
                        <a:t> </a:t>
                      </a:r>
                      <a:r>
                        <a:rPr sz="1800" spc="5" dirty="0">
                          <a:latin typeface="Times New Roman"/>
                          <a:cs typeface="Times New Roman"/>
                        </a:rPr>
                        <a:t>bleeding.</a:t>
                      </a:r>
                      <a:endParaRPr sz="1800">
                        <a:latin typeface="Times New Roman"/>
                        <a:cs typeface="Times New Roman"/>
                      </a:endParaRPr>
                    </a:p>
                    <a:p>
                      <a:pPr marL="957580" lvl="1" indent="-189230">
                        <a:lnSpc>
                          <a:spcPct val="100000"/>
                        </a:lnSpc>
                        <a:spcBef>
                          <a:spcPts val="155"/>
                        </a:spcBef>
                        <a:buChar char="•"/>
                        <a:tabLst>
                          <a:tab pos="958215" algn="l"/>
                        </a:tabLst>
                      </a:pPr>
                      <a:r>
                        <a:rPr sz="1800" spc="10" dirty="0">
                          <a:latin typeface="Times New Roman"/>
                          <a:cs typeface="Times New Roman"/>
                        </a:rPr>
                        <a:t>Previous</a:t>
                      </a:r>
                      <a:r>
                        <a:rPr sz="1800" spc="-35" dirty="0">
                          <a:latin typeface="Times New Roman"/>
                          <a:cs typeface="Times New Roman"/>
                        </a:rPr>
                        <a:t> </a:t>
                      </a:r>
                      <a:r>
                        <a:rPr sz="1800" spc="15" dirty="0">
                          <a:latin typeface="Times New Roman"/>
                          <a:cs typeface="Times New Roman"/>
                        </a:rPr>
                        <a:t>VTE</a:t>
                      </a:r>
                      <a:endParaRPr sz="1800">
                        <a:latin typeface="Times New Roman"/>
                        <a:cs typeface="Times New Roman"/>
                      </a:endParaRPr>
                    </a:p>
                    <a:p>
                      <a:pPr marL="957580" lvl="1" indent="-189230">
                        <a:lnSpc>
                          <a:spcPct val="100000"/>
                        </a:lnSpc>
                        <a:spcBef>
                          <a:spcPts val="155"/>
                        </a:spcBef>
                        <a:buChar char="•"/>
                        <a:tabLst>
                          <a:tab pos="958215" algn="l"/>
                        </a:tabLst>
                      </a:pPr>
                      <a:r>
                        <a:rPr sz="1800" spc="10" dirty="0">
                          <a:latin typeface="Times New Roman"/>
                          <a:cs typeface="Times New Roman"/>
                        </a:rPr>
                        <a:t>High</a:t>
                      </a:r>
                      <a:r>
                        <a:rPr sz="1800" spc="5" dirty="0">
                          <a:latin typeface="Times New Roman"/>
                          <a:cs typeface="Times New Roman"/>
                        </a:rPr>
                        <a:t> </a:t>
                      </a:r>
                      <a:r>
                        <a:rPr sz="1800" spc="10" dirty="0">
                          <a:latin typeface="Times New Roman"/>
                          <a:cs typeface="Times New Roman"/>
                        </a:rPr>
                        <a:t>body mass index </a:t>
                      </a:r>
                      <a:r>
                        <a:rPr sz="1800" spc="5" dirty="0">
                          <a:latin typeface="Times New Roman"/>
                          <a:cs typeface="Times New Roman"/>
                        </a:rPr>
                        <a:t>/</a:t>
                      </a:r>
                      <a:r>
                        <a:rPr sz="1800" spc="10" dirty="0">
                          <a:latin typeface="Times New Roman"/>
                          <a:cs typeface="Times New Roman"/>
                        </a:rPr>
                        <a:t> </a:t>
                      </a:r>
                      <a:r>
                        <a:rPr sz="1800" spc="5" dirty="0">
                          <a:latin typeface="Times New Roman"/>
                          <a:cs typeface="Times New Roman"/>
                        </a:rPr>
                        <a:t>immobilization</a:t>
                      </a:r>
                      <a:endParaRPr sz="1800">
                        <a:latin typeface="Times New Roman"/>
                        <a:cs typeface="Times New Roman"/>
                      </a:endParaRPr>
                    </a:p>
                    <a:p>
                      <a:pPr marL="957580" lvl="1" indent="-189230">
                        <a:lnSpc>
                          <a:spcPct val="100000"/>
                        </a:lnSpc>
                        <a:spcBef>
                          <a:spcPts val="155"/>
                        </a:spcBef>
                        <a:buChar char="•"/>
                        <a:tabLst>
                          <a:tab pos="958215" algn="l"/>
                        </a:tabLst>
                      </a:pPr>
                      <a:r>
                        <a:rPr sz="1800" spc="10" dirty="0">
                          <a:latin typeface="Times New Roman"/>
                          <a:cs typeface="Times New Roman"/>
                        </a:rPr>
                        <a:t>Caesarean</a:t>
                      </a:r>
                      <a:r>
                        <a:rPr sz="1800" spc="-5" dirty="0">
                          <a:latin typeface="Times New Roman"/>
                          <a:cs typeface="Times New Roman"/>
                        </a:rPr>
                        <a:t> </a:t>
                      </a:r>
                      <a:r>
                        <a:rPr sz="1800" spc="10" dirty="0">
                          <a:latin typeface="Times New Roman"/>
                          <a:cs typeface="Times New Roman"/>
                        </a:rPr>
                        <a:t>delivery</a:t>
                      </a:r>
                      <a:r>
                        <a:rPr sz="1800" spc="-5" dirty="0">
                          <a:latin typeface="Times New Roman"/>
                          <a:cs typeface="Times New Roman"/>
                        </a:rPr>
                        <a:t> </a:t>
                      </a:r>
                      <a:r>
                        <a:rPr sz="1800" spc="10" dirty="0">
                          <a:latin typeface="Times New Roman"/>
                          <a:cs typeface="Times New Roman"/>
                        </a:rPr>
                        <a:t>or</a:t>
                      </a:r>
                      <a:r>
                        <a:rPr sz="1800" spc="-5" dirty="0">
                          <a:latin typeface="Times New Roman"/>
                          <a:cs typeface="Times New Roman"/>
                        </a:rPr>
                        <a:t> </a:t>
                      </a:r>
                      <a:r>
                        <a:rPr sz="1800" spc="10" dirty="0">
                          <a:latin typeface="Times New Roman"/>
                          <a:cs typeface="Times New Roman"/>
                        </a:rPr>
                        <a:t>operative</a:t>
                      </a:r>
                      <a:r>
                        <a:rPr sz="1800" spc="-5" dirty="0">
                          <a:latin typeface="Times New Roman"/>
                          <a:cs typeface="Times New Roman"/>
                        </a:rPr>
                        <a:t> </a:t>
                      </a:r>
                      <a:r>
                        <a:rPr sz="1800" spc="5" dirty="0">
                          <a:latin typeface="Times New Roman"/>
                          <a:cs typeface="Times New Roman"/>
                        </a:rPr>
                        <a:t>delivery</a:t>
                      </a:r>
                      <a:endParaRPr sz="1800">
                        <a:latin typeface="Times New Roman"/>
                        <a:cs typeface="Times New Roman"/>
                      </a:endParaRPr>
                    </a:p>
                  </a:txBody>
                  <a:tcPr marL="0" marR="0" marT="131287" marB="0">
                    <a:lnL w="12700">
                      <a:solidFill>
                        <a:srgbClr val="EE7461"/>
                      </a:solidFill>
                      <a:prstDash val="solid"/>
                    </a:lnL>
                    <a:lnR w="12700">
                      <a:solidFill>
                        <a:srgbClr val="EE7461"/>
                      </a:solidFill>
                      <a:prstDash val="solid"/>
                    </a:lnR>
                    <a:lnB w="12700">
                      <a:solidFill>
                        <a:srgbClr val="EE7461"/>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p:nvPr/>
        </p:nvSpPr>
        <p:spPr>
          <a:xfrm>
            <a:off x="2461152" y="1060842"/>
            <a:ext cx="4749928" cy="462958"/>
          </a:xfrm>
          <a:custGeom>
            <a:avLst/>
            <a:gdLst/>
            <a:ahLst/>
            <a:cxnLst/>
            <a:rect l="l" t="t" r="r" b="b"/>
            <a:pathLst>
              <a:path w="5238115" h="510539">
                <a:moveTo>
                  <a:pt x="5152834" y="0"/>
                </a:moveTo>
                <a:lnTo>
                  <a:pt x="84867" y="0"/>
                </a:lnTo>
                <a:lnTo>
                  <a:pt x="51831" y="6668"/>
                </a:lnTo>
                <a:lnTo>
                  <a:pt x="24855" y="24855"/>
                </a:lnTo>
                <a:lnTo>
                  <a:pt x="6668" y="51831"/>
                </a:lnTo>
                <a:lnTo>
                  <a:pt x="0" y="84867"/>
                </a:lnTo>
                <a:lnTo>
                  <a:pt x="0" y="425648"/>
                </a:lnTo>
                <a:lnTo>
                  <a:pt x="6668" y="458684"/>
                </a:lnTo>
                <a:lnTo>
                  <a:pt x="24855" y="485660"/>
                </a:lnTo>
                <a:lnTo>
                  <a:pt x="51831" y="503847"/>
                </a:lnTo>
                <a:lnTo>
                  <a:pt x="84867" y="510516"/>
                </a:lnTo>
                <a:lnTo>
                  <a:pt x="5152834" y="510516"/>
                </a:lnTo>
                <a:lnTo>
                  <a:pt x="5185871" y="503847"/>
                </a:lnTo>
                <a:lnTo>
                  <a:pt x="5212847" y="485660"/>
                </a:lnTo>
                <a:lnTo>
                  <a:pt x="5231033" y="458684"/>
                </a:lnTo>
                <a:lnTo>
                  <a:pt x="5237702" y="425648"/>
                </a:lnTo>
                <a:lnTo>
                  <a:pt x="5237702" y="84867"/>
                </a:lnTo>
                <a:lnTo>
                  <a:pt x="5231033" y="51831"/>
                </a:lnTo>
                <a:lnTo>
                  <a:pt x="5212847" y="24855"/>
                </a:lnTo>
                <a:lnTo>
                  <a:pt x="5185871" y="6668"/>
                </a:lnTo>
                <a:lnTo>
                  <a:pt x="5152834" y="0"/>
                </a:lnTo>
                <a:close/>
              </a:path>
            </a:pathLst>
          </a:custGeom>
          <a:solidFill>
            <a:srgbClr val="4E91F0"/>
          </a:solidFill>
        </p:spPr>
        <p:txBody>
          <a:bodyPr wrap="square" lIns="0" tIns="0" rIns="0" bIns="0" rtlCol="0"/>
          <a:lstStyle/>
          <a:p>
            <a:endParaRPr sz="1632"/>
          </a:p>
        </p:txBody>
      </p:sp>
      <p:sp>
        <p:nvSpPr>
          <p:cNvPr id="5" name="object 5"/>
          <p:cNvSpPr txBox="1"/>
          <p:nvPr/>
        </p:nvSpPr>
        <p:spPr>
          <a:xfrm>
            <a:off x="1836820" y="3756001"/>
            <a:ext cx="8370100" cy="1273419"/>
          </a:xfrm>
          <a:prstGeom prst="rect">
            <a:avLst/>
          </a:prstGeom>
        </p:spPr>
        <p:txBody>
          <a:bodyPr vert="horz" wrap="square" lIns="0" tIns="41459" rIns="0" bIns="0" rtlCol="0">
            <a:spAutoFit/>
          </a:bodyPr>
          <a:lstStyle/>
          <a:p>
            <a:pPr marL="11516">
              <a:spcBef>
                <a:spcPts val="326"/>
              </a:spcBef>
            </a:pPr>
            <a:r>
              <a:rPr sz="1768" spc="77" dirty="0">
                <a:latin typeface="Microsoft Sans Serif"/>
                <a:cs typeface="Microsoft Sans Serif"/>
              </a:rPr>
              <a:t>Clinical</a:t>
            </a:r>
            <a:r>
              <a:rPr sz="1768" spc="-45" dirty="0">
                <a:latin typeface="Microsoft Sans Serif"/>
                <a:cs typeface="Microsoft Sans Serif"/>
              </a:rPr>
              <a:t> </a:t>
            </a:r>
            <a:r>
              <a:rPr sz="1768" spc="73" dirty="0">
                <a:latin typeface="Microsoft Sans Serif"/>
                <a:cs typeface="Microsoft Sans Serif"/>
              </a:rPr>
              <a:t>Picture</a:t>
            </a:r>
            <a:r>
              <a:rPr sz="1950" spc="73" dirty="0">
                <a:latin typeface="Times New Roman"/>
                <a:cs typeface="Times New Roman"/>
              </a:rPr>
              <a:t>:</a:t>
            </a:r>
            <a:endParaRPr sz="1950">
              <a:latin typeface="Times New Roman"/>
              <a:cs typeface="Times New Roman"/>
            </a:endParaRPr>
          </a:p>
          <a:p>
            <a:pPr marL="182534" indent="-171018">
              <a:spcBef>
                <a:spcPts val="249"/>
              </a:spcBef>
              <a:buFont typeface="Microsoft Sans Serif"/>
              <a:buChar char="•"/>
              <a:tabLst>
                <a:tab pos="182534" algn="l"/>
              </a:tabLst>
            </a:pPr>
            <a:r>
              <a:rPr sz="1768" u="heavy" spc="9" dirty="0">
                <a:uFill>
                  <a:solidFill>
                    <a:srgbClr val="000000"/>
                  </a:solidFill>
                </a:uFill>
                <a:latin typeface="Times New Roman"/>
                <a:cs typeface="Times New Roman"/>
              </a:rPr>
              <a:t>Pulmonary</a:t>
            </a:r>
            <a:r>
              <a:rPr sz="1768" u="heavy" spc="5" dirty="0">
                <a:uFill>
                  <a:solidFill>
                    <a:srgbClr val="000000"/>
                  </a:solidFill>
                </a:uFill>
                <a:latin typeface="Times New Roman"/>
                <a:cs typeface="Times New Roman"/>
              </a:rPr>
              <a:t> </a:t>
            </a:r>
            <a:r>
              <a:rPr sz="1768" u="heavy" spc="9" dirty="0">
                <a:uFill>
                  <a:solidFill>
                    <a:srgbClr val="000000"/>
                  </a:solidFill>
                </a:uFill>
                <a:latin typeface="Times New Roman"/>
                <a:cs typeface="Times New Roman"/>
              </a:rPr>
              <a:t>embolism</a:t>
            </a:r>
            <a:r>
              <a:rPr sz="1768" spc="9" dirty="0">
                <a:latin typeface="Times New Roman"/>
                <a:cs typeface="Times New Roman"/>
              </a:rPr>
              <a:t>:</a:t>
            </a:r>
            <a:r>
              <a:rPr sz="1768" spc="5" dirty="0">
                <a:latin typeface="Times New Roman"/>
                <a:cs typeface="Times New Roman"/>
              </a:rPr>
              <a:t> </a:t>
            </a:r>
            <a:r>
              <a:rPr sz="1768" spc="9" dirty="0">
                <a:latin typeface="Times New Roman"/>
                <a:cs typeface="Times New Roman"/>
              </a:rPr>
              <a:t>Acute-onset</a:t>
            </a:r>
            <a:r>
              <a:rPr sz="1768" spc="5" dirty="0">
                <a:latin typeface="Times New Roman"/>
                <a:cs typeface="Times New Roman"/>
              </a:rPr>
              <a:t> </a:t>
            </a:r>
            <a:r>
              <a:rPr sz="1768" spc="9" dirty="0">
                <a:latin typeface="Times New Roman"/>
                <a:cs typeface="Times New Roman"/>
              </a:rPr>
              <a:t>dyspnea,</a:t>
            </a:r>
            <a:r>
              <a:rPr sz="1768" spc="5" dirty="0">
                <a:latin typeface="Times New Roman"/>
                <a:cs typeface="Times New Roman"/>
              </a:rPr>
              <a:t> </a:t>
            </a:r>
            <a:r>
              <a:rPr sz="1768" spc="9" dirty="0">
                <a:latin typeface="Times New Roman"/>
                <a:cs typeface="Times New Roman"/>
              </a:rPr>
              <a:t>sharp</a:t>
            </a:r>
            <a:r>
              <a:rPr sz="1768" spc="5" dirty="0">
                <a:latin typeface="Times New Roman"/>
                <a:cs typeface="Times New Roman"/>
              </a:rPr>
              <a:t> pain, </a:t>
            </a:r>
            <a:r>
              <a:rPr sz="1768" spc="9" dirty="0">
                <a:latin typeface="Times New Roman"/>
                <a:cs typeface="Times New Roman"/>
              </a:rPr>
              <a:t>and</a:t>
            </a:r>
            <a:r>
              <a:rPr sz="1768" spc="5" dirty="0">
                <a:latin typeface="Times New Roman"/>
                <a:cs typeface="Times New Roman"/>
              </a:rPr>
              <a:t> </a:t>
            </a:r>
            <a:r>
              <a:rPr sz="1768" spc="9" dirty="0">
                <a:latin typeface="Times New Roman"/>
                <a:cs typeface="Times New Roman"/>
              </a:rPr>
              <a:t>hemoptysis</a:t>
            </a:r>
            <a:endParaRPr sz="1768">
              <a:latin typeface="Times New Roman"/>
              <a:cs typeface="Times New Roman"/>
            </a:endParaRPr>
          </a:p>
          <a:p>
            <a:pPr>
              <a:spcBef>
                <a:spcPts val="50"/>
              </a:spcBef>
              <a:buFont typeface="Microsoft Sans Serif"/>
              <a:buChar char="•"/>
            </a:pPr>
            <a:endParaRPr sz="2267">
              <a:latin typeface="Times New Roman"/>
              <a:cs typeface="Times New Roman"/>
            </a:endParaRPr>
          </a:p>
          <a:p>
            <a:pPr marL="182534" indent="-171018">
              <a:buFont typeface="Microsoft Sans Serif"/>
              <a:buChar char="•"/>
              <a:tabLst>
                <a:tab pos="182534" algn="l"/>
              </a:tabLst>
            </a:pPr>
            <a:r>
              <a:rPr sz="1768" u="heavy" spc="14" dirty="0">
                <a:uFill>
                  <a:solidFill>
                    <a:srgbClr val="000000"/>
                  </a:solidFill>
                </a:uFill>
                <a:latin typeface="Times New Roman"/>
                <a:cs typeface="Times New Roman"/>
              </a:rPr>
              <a:t>DVT</a:t>
            </a:r>
            <a:r>
              <a:rPr sz="1768" u="heavy" spc="5" dirty="0">
                <a:uFill>
                  <a:solidFill>
                    <a:srgbClr val="000000"/>
                  </a:solidFill>
                </a:uFill>
                <a:latin typeface="Times New Roman"/>
                <a:cs typeface="Times New Roman"/>
              </a:rPr>
              <a:t> </a:t>
            </a:r>
            <a:r>
              <a:rPr sz="1768" spc="5" dirty="0">
                <a:latin typeface="Times New Roman"/>
                <a:cs typeface="Times New Roman"/>
              </a:rPr>
              <a:t>: Edema,</a:t>
            </a:r>
            <a:r>
              <a:rPr sz="1768" dirty="0">
                <a:latin typeface="Times New Roman"/>
                <a:cs typeface="Times New Roman"/>
              </a:rPr>
              <a:t> </a:t>
            </a:r>
            <a:r>
              <a:rPr sz="1768" spc="5" dirty="0">
                <a:latin typeface="Times New Roman"/>
                <a:cs typeface="Times New Roman"/>
              </a:rPr>
              <a:t>Leg pain, Tenderness,</a:t>
            </a:r>
            <a:r>
              <a:rPr sz="1768" dirty="0">
                <a:latin typeface="Times New Roman"/>
                <a:cs typeface="Times New Roman"/>
              </a:rPr>
              <a:t> </a:t>
            </a:r>
            <a:r>
              <a:rPr sz="1768" spc="5" dirty="0">
                <a:latin typeface="Times New Roman"/>
                <a:cs typeface="Times New Roman"/>
              </a:rPr>
              <a:t>Warmth or erythema</a:t>
            </a:r>
            <a:r>
              <a:rPr sz="1768" dirty="0">
                <a:latin typeface="Times New Roman"/>
                <a:cs typeface="Times New Roman"/>
              </a:rPr>
              <a:t> </a:t>
            </a:r>
            <a:r>
              <a:rPr sz="1768" spc="5" dirty="0">
                <a:latin typeface="Times New Roman"/>
                <a:cs typeface="Times New Roman"/>
              </a:rPr>
              <a:t>of the skin</a:t>
            </a:r>
            <a:r>
              <a:rPr sz="1768" dirty="0">
                <a:latin typeface="Times New Roman"/>
                <a:cs typeface="Times New Roman"/>
              </a:rPr>
              <a:t> </a:t>
            </a:r>
            <a:r>
              <a:rPr sz="1768" spc="5" dirty="0">
                <a:latin typeface="Times New Roman"/>
                <a:cs typeface="Times New Roman"/>
              </a:rPr>
              <a:t>over particular area</a:t>
            </a:r>
            <a:endParaRPr sz="1768">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9473" y="288390"/>
            <a:ext cx="5395421" cy="936210"/>
          </a:xfrm>
          <a:prstGeom prst="rect">
            <a:avLst/>
          </a:prstGeom>
        </p:spPr>
        <p:txBody>
          <a:bodyPr vert="horz" wrap="square" lIns="0" tIns="41458" rIns="0" bIns="0" rtlCol="0">
            <a:spAutoFit/>
          </a:bodyPr>
          <a:lstStyle/>
          <a:p>
            <a:pPr marL="182534" indent="-171018">
              <a:spcBef>
                <a:spcPts val="326"/>
              </a:spcBef>
              <a:buSzPct val="95121"/>
              <a:buChar char="•"/>
              <a:tabLst>
                <a:tab pos="182534" algn="l"/>
              </a:tabLst>
            </a:pPr>
            <a:r>
              <a:rPr sz="1859" spc="14" dirty="0">
                <a:latin typeface="Microsoft Sans Serif"/>
                <a:cs typeface="Microsoft Sans Serif"/>
              </a:rPr>
              <a:t>INVESTIGATION:</a:t>
            </a:r>
            <a:endParaRPr sz="1859">
              <a:latin typeface="Microsoft Sans Serif"/>
              <a:cs typeface="Microsoft Sans Serif"/>
            </a:endParaRPr>
          </a:p>
          <a:p>
            <a:pPr marL="182534" indent="-171018">
              <a:spcBef>
                <a:spcPts val="245"/>
              </a:spcBef>
              <a:buFont typeface="Microsoft Sans Serif"/>
              <a:buChar char="•"/>
              <a:tabLst>
                <a:tab pos="182534" algn="l"/>
              </a:tabLst>
            </a:pPr>
            <a:r>
              <a:rPr sz="1768" spc="9" dirty="0">
                <a:latin typeface="Times New Roman"/>
                <a:cs typeface="Times New Roman"/>
              </a:rPr>
              <a:t>lower</a:t>
            </a:r>
            <a:r>
              <a:rPr sz="1768" dirty="0">
                <a:latin typeface="Times New Roman"/>
                <a:cs typeface="Times New Roman"/>
              </a:rPr>
              <a:t> </a:t>
            </a:r>
            <a:r>
              <a:rPr sz="1768" spc="9" dirty="0">
                <a:latin typeface="Times New Roman"/>
                <a:cs typeface="Times New Roman"/>
              </a:rPr>
              <a:t>limb</a:t>
            </a:r>
            <a:r>
              <a:rPr sz="1768" dirty="0">
                <a:latin typeface="Times New Roman"/>
                <a:cs typeface="Times New Roman"/>
              </a:rPr>
              <a:t> </a:t>
            </a:r>
            <a:r>
              <a:rPr sz="1768" spc="9" dirty="0">
                <a:latin typeface="Times New Roman"/>
                <a:cs typeface="Times New Roman"/>
              </a:rPr>
              <a:t>compression</a:t>
            </a:r>
            <a:r>
              <a:rPr sz="1768" dirty="0">
                <a:latin typeface="Times New Roman"/>
                <a:cs typeface="Times New Roman"/>
              </a:rPr>
              <a:t> </a:t>
            </a:r>
            <a:r>
              <a:rPr sz="1768" spc="9" dirty="0">
                <a:latin typeface="Times New Roman"/>
                <a:cs typeface="Times New Roman"/>
              </a:rPr>
              <a:t>ultrasound</a:t>
            </a:r>
            <a:r>
              <a:rPr sz="1768" dirty="0">
                <a:latin typeface="Times New Roman"/>
                <a:cs typeface="Times New Roman"/>
              </a:rPr>
              <a:t> </a:t>
            </a:r>
            <a:r>
              <a:rPr sz="1768" spc="9" dirty="0">
                <a:latin typeface="Times New Roman"/>
                <a:cs typeface="Times New Roman"/>
              </a:rPr>
              <a:t>done</a:t>
            </a:r>
            <a:r>
              <a:rPr sz="1768" dirty="0">
                <a:latin typeface="Times New Roman"/>
                <a:cs typeface="Times New Roman"/>
              </a:rPr>
              <a:t> </a:t>
            </a:r>
            <a:r>
              <a:rPr sz="1768" spc="9" dirty="0">
                <a:latin typeface="Times New Roman"/>
                <a:cs typeface="Times New Roman"/>
              </a:rPr>
              <a:t>within</a:t>
            </a:r>
            <a:r>
              <a:rPr sz="1768" dirty="0">
                <a:latin typeface="Times New Roman"/>
                <a:cs typeface="Times New Roman"/>
              </a:rPr>
              <a:t> </a:t>
            </a:r>
            <a:r>
              <a:rPr sz="1768" spc="9" dirty="0">
                <a:latin typeface="Times New Roman"/>
                <a:cs typeface="Times New Roman"/>
              </a:rPr>
              <a:t>24-48</a:t>
            </a:r>
            <a:r>
              <a:rPr sz="1768" dirty="0">
                <a:latin typeface="Times New Roman"/>
                <a:cs typeface="Times New Roman"/>
              </a:rPr>
              <a:t> </a:t>
            </a:r>
            <a:r>
              <a:rPr sz="1768" spc="9" dirty="0">
                <a:latin typeface="Times New Roman"/>
                <a:cs typeface="Times New Roman"/>
              </a:rPr>
              <a:t>hr</a:t>
            </a:r>
            <a:endParaRPr sz="1768">
              <a:latin typeface="Times New Roman"/>
              <a:cs typeface="Times New Roman"/>
            </a:endParaRPr>
          </a:p>
          <a:p>
            <a:pPr marL="182534" indent="-171018">
              <a:spcBef>
                <a:spcPts val="268"/>
              </a:spcBef>
              <a:buFont typeface="Microsoft Sans Serif"/>
              <a:buChar char="•"/>
              <a:tabLst>
                <a:tab pos="182534" algn="l"/>
              </a:tabLst>
            </a:pPr>
            <a:r>
              <a:rPr sz="1768" dirty="0">
                <a:latin typeface="Times New Roman"/>
                <a:cs typeface="Times New Roman"/>
              </a:rPr>
              <a:t>Venography</a:t>
            </a:r>
            <a:r>
              <a:rPr sz="1768" spc="-5" dirty="0">
                <a:latin typeface="Times New Roman"/>
                <a:cs typeface="Times New Roman"/>
              </a:rPr>
              <a:t> </a:t>
            </a:r>
            <a:r>
              <a:rPr sz="1768" dirty="0">
                <a:latin typeface="Times New Roman"/>
                <a:cs typeface="Times New Roman"/>
              </a:rPr>
              <a:t>and </a:t>
            </a:r>
            <a:r>
              <a:rPr sz="1768" spc="5" dirty="0">
                <a:latin typeface="Times New Roman"/>
                <a:cs typeface="Times New Roman"/>
              </a:rPr>
              <a:t>MRI</a:t>
            </a:r>
            <a:r>
              <a:rPr sz="1768" spc="-5" dirty="0">
                <a:latin typeface="Times New Roman"/>
                <a:cs typeface="Times New Roman"/>
              </a:rPr>
              <a:t> </a:t>
            </a:r>
            <a:r>
              <a:rPr sz="1768" dirty="0">
                <a:latin typeface="Times New Roman"/>
                <a:cs typeface="Times New Roman"/>
              </a:rPr>
              <a:t>can </a:t>
            </a:r>
            <a:r>
              <a:rPr sz="1768" spc="5" dirty="0">
                <a:latin typeface="Times New Roman"/>
                <a:cs typeface="Times New Roman"/>
              </a:rPr>
              <a:t>b</a:t>
            </a:r>
            <a:r>
              <a:rPr sz="1768" dirty="0">
                <a:latin typeface="Times New Roman"/>
                <a:cs typeface="Times New Roman"/>
              </a:rPr>
              <a:t> useful</a:t>
            </a:r>
            <a:endParaRPr sz="1768">
              <a:latin typeface="Times New Roman"/>
              <a:cs typeface="Times New Roman"/>
            </a:endParaRPr>
          </a:p>
        </p:txBody>
      </p:sp>
      <p:sp>
        <p:nvSpPr>
          <p:cNvPr id="3" name="object 3"/>
          <p:cNvSpPr txBox="1"/>
          <p:nvPr/>
        </p:nvSpPr>
        <p:spPr>
          <a:xfrm>
            <a:off x="2219473" y="1947653"/>
            <a:ext cx="7270285" cy="1470174"/>
          </a:xfrm>
          <a:prstGeom prst="rect">
            <a:avLst/>
          </a:prstGeom>
        </p:spPr>
        <p:txBody>
          <a:bodyPr vert="horz" wrap="square" lIns="0" tIns="46065" rIns="0" bIns="0" rtlCol="0">
            <a:spAutoFit/>
          </a:bodyPr>
          <a:lstStyle/>
          <a:p>
            <a:pPr marL="182534" indent="-171018">
              <a:spcBef>
                <a:spcPts val="363"/>
              </a:spcBef>
              <a:buSzPct val="108333"/>
              <a:buChar char="•"/>
              <a:tabLst>
                <a:tab pos="182534" algn="l"/>
              </a:tabLst>
            </a:pPr>
            <a:r>
              <a:rPr sz="1632" spc="68" dirty="0">
                <a:latin typeface="Microsoft Sans Serif"/>
                <a:cs typeface="Microsoft Sans Serif"/>
              </a:rPr>
              <a:t>Treatment:</a:t>
            </a:r>
            <a:endParaRPr sz="1632">
              <a:latin typeface="Microsoft Sans Serif"/>
              <a:cs typeface="Microsoft Sans Serif"/>
            </a:endParaRPr>
          </a:p>
          <a:p>
            <a:pPr marL="182534" indent="-171018">
              <a:spcBef>
                <a:spcPts val="295"/>
              </a:spcBef>
              <a:buFont typeface="Microsoft Sans Serif"/>
              <a:buChar char="•"/>
              <a:tabLst>
                <a:tab pos="182534" algn="l"/>
              </a:tabLst>
            </a:pPr>
            <a:r>
              <a:rPr sz="1768" spc="5" dirty="0">
                <a:latin typeface="Times New Roman"/>
                <a:cs typeface="Times New Roman"/>
              </a:rPr>
              <a:t>full</a:t>
            </a:r>
            <a:r>
              <a:rPr sz="1768" spc="9" dirty="0">
                <a:latin typeface="Times New Roman"/>
                <a:cs typeface="Times New Roman"/>
              </a:rPr>
              <a:t> </a:t>
            </a:r>
            <a:r>
              <a:rPr sz="1768" spc="5" dirty="0">
                <a:latin typeface="Times New Roman"/>
                <a:cs typeface="Times New Roman"/>
              </a:rPr>
              <a:t>anticoagulant</a:t>
            </a:r>
            <a:r>
              <a:rPr sz="1768" spc="9" dirty="0">
                <a:latin typeface="Times New Roman"/>
                <a:cs typeface="Times New Roman"/>
              </a:rPr>
              <a:t> therapy (ex:</a:t>
            </a:r>
            <a:r>
              <a:rPr sz="1768" spc="14" dirty="0">
                <a:latin typeface="Times New Roman"/>
                <a:cs typeface="Times New Roman"/>
              </a:rPr>
              <a:t> </a:t>
            </a:r>
            <a:r>
              <a:rPr sz="1768" spc="9" dirty="0">
                <a:latin typeface="Times New Roman"/>
                <a:cs typeface="Times New Roman"/>
              </a:rPr>
              <a:t>Heparins, warfarin, </a:t>
            </a:r>
            <a:r>
              <a:rPr sz="1768" spc="5" dirty="0">
                <a:latin typeface="Times New Roman"/>
                <a:cs typeface="Times New Roman"/>
              </a:rPr>
              <a:t>factor</a:t>
            </a:r>
            <a:r>
              <a:rPr sz="1768" spc="14" dirty="0">
                <a:latin typeface="Times New Roman"/>
                <a:cs typeface="Times New Roman"/>
              </a:rPr>
              <a:t> Xa</a:t>
            </a:r>
            <a:r>
              <a:rPr sz="1768" spc="9" dirty="0">
                <a:latin typeface="Times New Roman"/>
                <a:cs typeface="Times New Roman"/>
              </a:rPr>
              <a:t> </a:t>
            </a:r>
            <a:r>
              <a:rPr sz="1768" spc="5" dirty="0">
                <a:latin typeface="Times New Roman"/>
                <a:cs typeface="Times New Roman"/>
              </a:rPr>
              <a:t>inhibitors)</a:t>
            </a:r>
            <a:endParaRPr sz="1768">
              <a:latin typeface="Times New Roman"/>
              <a:cs typeface="Times New Roman"/>
            </a:endParaRPr>
          </a:p>
          <a:p>
            <a:pPr marL="182534" indent="-171018">
              <a:spcBef>
                <a:spcPts val="268"/>
              </a:spcBef>
              <a:buFont typeface="Microsoft Sans Serif"/>
              <a:buChar char="•"/>
              <a:tabLst>
                <a:tab pos="182534" algn="l"/>
              </a:tabLst>
            </a:pPr>
            <a:r>
              <a:rPr sz="1768" spc="9" dirty="0">
                <a:latin typeface="Times New Roman"/>
                <a:cs typeface="Times New Roman"/>
              </a:rPr>
              <a:t>Endovascular</a:t>
            </a:r>
            <a:r>
              <a:rPr sz="1768" dirty="0">
                <a:latin typeface="Times New Roman"/>
                <a:cs typeface="Times New Roman"/>
              </a:rPr>
              <a:t> </a:t>
            </a:r>
            <a:r>
              <a:rPr sz="1768" spc="9" dirty="0">
                <a:latin typeface="Times New Roman"/>
                <a:cs typeface="Times New Roman"/>
              </a:rPr>
              <a:t>and</a:t>
            </a:r>
            <a:r>
              <a:rPr sz="1768" dirty="0">
                <a:latin typeface="Times New Roman"/>
                <a:cs typeface="Times New Roman"/>
              </a:rPr>
              <a:t> </a:t>
            </a:r>
            <a:r>
              <a:rPr sz="1768" spc="5" dirty="0">
                <a:latin typeface="Times New Roman"/>
                <a:cs typeface="Times New Roman"/>
              </a:rPr>
              <a:t>surgical</a:t>
            </a:r>
            <a:r>
              <a:rPr sz="1768" dirty="0">
                <a:latin typeface="Times New Roman"/>
                <a:cs typeface="Times New Roman"/>
              </a:rPr>
              <a:t> </a:t>
            </a:r>
            <a:r>
              <a:rPr sz="1768" spc="5" dirty="0">
                <a:latin typeface="Times New Roman"/>
                <a:cs typeface="Times New Roman"/>
              </a:rPr>
              <a:t>interventions</a:t>
            </a:r>
            <a:endParaRPr sz="1768">
              <a:latin typeface="Times New Roman"/>
              <a:cs typeface="Times New Roman"/>
            </a:endParaRPr>
          </a:p>
          <a:p>
            <a:pPr marL="182534" indent="-171018">
              <a:lnSpc>
                <a:spcPts val="2031"/>
              </a:lnSpc>
              <a:spcBef>
                <a:spcPts val="263"/>
              </a:spcBef>
              <a:buFont typeface="Microsoft Sans Serif"/>
              <a:buChar char="•"/>
              <a:tabLst>
                <a:tab pos="182534" algn="l"/>
              </a:tabLst>
            </a:pPr>
            <a:r>
              <a:rPr sz="1768" spc="9" dirty="0">
                <a:latin typeface="Times New Roman"/>
                <a:cs typeface="Times New Roman"/>
              </a:rPr>
              <a:t>Percutanous </a:t>
            </a:r>
            <a:r>
              <a:rPr sz="1768" spc="5" dirty="0">
                <a:latin typeface="Times New Roman"/>
                <a:cs typeface="Times New Roman"/>
              </a:rPr>
              <a:t>transcatheter</a:t>
            </a:r>
            <a:r>
              <a:rPr sz="1768" spc="9" dirty="0">
                <a:latin typeface="Times New Roman"/>
                <a:cs typeface="Times New Roman"/>
              </a:rPr>
              <a:t> </a:t>
            </a:r>
            <a:r>
              <a:rPr sz="1768" spc="5" dirty="0">
                <a:latin typeface="Times New Roman"/>
                <a:cs typeface="Times New Roman"/>
              </a:rPr>
              <a:t>treatment </a:t>
            </a:r>
            <a:r>
              <a:rPr sz="1768" spc="9" dirty="0">
                <a:latin typeface="Times New Roman"/>
                <a:cs typeface="Times New Roman"/>
              </a:rPr>
              <a:t>of </a:t>
            </a:r>
            <a:r>
              <a:rPr sz="1768" spc="14" dirty="0">
                <a:latin typeface="Times New Roman"/>
                <a:cs typeface="Times New Roman"/>
              </a:rPr>
              <a:t>DVT</a:t>
            </a:r>
            <a:r>
              <a:rPr sz="1768" spc="9" dirty="0">
                <a:latin typeface="Times New Roman"/>
                <a:cs typeface="Times New Roman"/>
              </a:rPr>
              <a:t> (Thrombus removal, Mechanical</a:t>
            </a:r>
            <a:endParaRPr sz="1768">
              <a:latin typeface="Times New Roman"/>
              <a:cs typeface="Times New Roman"/>
            </a:endParaRPr>
          </a:p>
          <a:p>
            <a:pPr marL="11516">
              <a:lnSpc>
                <a:spcPts val="2031"/>
              </a:lnSpc>
            </a:pPr>
            <a:r>
              <a:rPr sz="1768" dirty="0">
                <a:latin typeface="Times New Roman"/>
                <a:cs typeface="Times New Roman"/>
              </a:rPr>
              <a:t>thrombectomy, Angioplasty, Stenting)</a:t>
            </a:r>
            <a:endParaRPr sz="1768">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281"/>
        <p:cNvGrpSpPr/>
        <p:nvPr/>
      </p:nvGrpSpPr>
      <p:grpSpPr>
        <a:xfrm>
          <a:off x="0" y="0"/>
          <a:ext cx="0" cy="0"/>
          <a:chOff x="0" y="0"/>
          <a:chExt cx="0" cy="0"/>
        </a:xfrm>
      </p:grpSpPr>
      <p:sp>
        <p:nvSpPr>
          <p:cNvPr id="54282" name="Google Shape;54282;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dirty="0">
                <a:latin typeface="Times New Roman"/>
                <a:ea typeface="Times New Roman"/>
                <a:cs typeface="Times New Roman"/>
                <a:sym typeface="Times New Roman"/>
              </a:rPr>
              <a:t>Puerperal sepsis (Genital tract infection)</a:t>
            </a:r>
            <a:endParaRPr dirty="0"/>
          </a:p>
        </p:txBody>
      </p:sp>
      <p:sp>
        <p:nvSpPr>
          <p:cNvPr id="54283" name="Google Shape;54283;p2"/>
          <p:cNvSpPr txBox="1"/>
          <p:nvPr/>
        </p:nvSpPr>
        <p:spPr>
          <a:xfrm>
            <a:off x="231213" y="2199032"/>
            <a:ext cx="11040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54284" name="Google Shape;54284;p2"/>
          <p:cNvSpPr txBox="1"/>
          <p:nvPr/>
        </p:nvSpPr>
        <p:spPr>
          <a:xfrm>
            <a:off x="231213" y="1861458"/>
            <a:ext cx="10852200" cy="181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imes New Roman"/>
                <a:ea typeface="Times New Roman"/>
                <a:cs typeface="Times New Roman"/>
                <a:sym typeface="Times New Roman"/>
              </a:rPr>
              <a:t>Placental separation exposes area equivalent to an open wound, retained products of conception and blood clots within the uterus can provide a culture medium for infection. Although associated lacerations of the genital tract, Caesarean section wound and episiotomy.</a:t>
            </a:r>
            <a:endParaRPr dirty="0"/>
          </a:p>
        </p:txBody>
      </p:sp>
      <p:sp>
        <p:nvSpPr>
          <p:cNvPr id="54285" name="Google Shape;54285;p2"/>
          <p:cNvSpPr txBox="1"/>
          <p:nvPr/>
        </p:nvSpPr>
        <p:spPr>
          <a:xfrm>
            <a:off x="283029" y="3859509"/>
            <a:ext cx="1758000" cy="712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Etiology</a:t>
            </a:r>
            <a:r>
              <a:rPr lang="en-US" sz="4400" b="0" i="0" u="none" strike="noStrike" cap="none">
                <a:solidFill>
                  <a:schemeClr val="dk1"/>
                </a:solidFill>
                <a:latin typeface="Calibri"/>
                <a:ea typeface="Calibri"/>
                <a:cs typeface="Calibri"/>
                <a:sym typeface="Calibri"/>
              </a:rPr>
              <a:t> </a:t>
            </a:r>
            <a:endParaRPr/>
          </a:p>
        </p:txBody>
      </p:sp>
      <p:sp>
        <p:nvSpPr>
          <p:cNvPr id="54286" name="Google Shape;54286;p2"/>
          <p:cNvSpPr txBox="1"/>
          <p:nvPr/>
        </p:nvSpPr>
        <p:spPr>
          <a:xfrm>
            <a:off x="424543" y="4751614"/>
            <a:ext cx="9307200" cy="94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usually polymicrobial (mixed flora normally colonizes the perineum and lower genital tract.)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B5AE-8A7F-4C62-920C-B86479239EE0}"/>
              </a:ext>
            </a:extLst>
          </p:cNvPr>
          <p:cNvSpPr>
            <a:spLocks noGrp="1"/>
          </p:cNvSpPr>
          <p:nvPr>
            <p:ph type="title"/>
          </p:nvPr>
        </p:nvSpPr>
        <p:spPr>
          <a:xfrm>
            <a:off x="686834" y="1153572"/>
            <a:ext cx="3200400" cy="4461163"/>
          </a:xfrm>
        </p:spPr>
        <p:txBody>
          <a:bodyPr>
            <a:normAutofit/>
          </a:bodyPr>
          <a:lstStyle/>
          <a:p>
            <a:r>
              <a:rPr lang="en-US" sz="4000" b="1" dirty="0">
                <a:solidFill>
                  <a:schemeClr val="accent1"/>
                </a:solidFill>
                <a:latin typeface="Times New Roman" pitchFamily="18" charset="0"/>
                <a:cs typeface="Times New Roman" pitchFamily="18" charset="0"/>
              </a:rPr>
              <a:t>Postpartum shivering:</a:t>
            </a:r>
            <a:endParaRPr lang="ar-QA" sz="4000" b="1" dirty="0">
              <a:solidFill>
                <a:schemeClr val="accent1"/>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CB69016-4865-4A03-9252-C75EB57AFC85}"/>
              </a:ext>
            </a:extLst>
          </p:cNvPr>
          <p:cNvSpPr>
            <a:spLocks noGrp="1"/>
          </p:cNvSpPr>
          <p:nvPr>
            <p:ph idx="1"/>
          </p:nvPr>
        </p:nvSpPr>
        <p:spPr>
          <a:xfrm>
            <a:off x="4447308" y="591345"/>
            <a:ext cx="6906491" cy="3377010"/>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Body)"/>
                <a:ea typeface="+mn-ea"/>
                <a:cs typeface="+mn-cs"/>
              </a:rPr>
              <a:t>postpartum shivering or chills are observed in 25 to 50 % of women. Shivering usually starts 1 to 30 minutes post-delivery and lasts for 2 to 60 minutes. The cause is unknown.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Body)"/>
                <a:ea typeface="+mn-ea"/>
                <a:cs typeface="+mn-cs"/>
              </a:rPr>
              <a:t>Treatment is supportive with warm blankets and/or warm air</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endParaRPr lang="ar-QA" dirty="0"/>
          </a:p>
        </p:txBody>
      </p:sp>
      <p:pic>
        <p:nvPicPr>
          <p:cNvPr id="7" name="Picture 2" descr="What is Diastasis Recti and How to Fix It. - Agape Physical Therapy">
            <a:extLst>
              <a:ext uri="{FF2B5EF4-FFF2-40B4-BE49-F238E27FC236}">
                <a16:creationId xmlns:a16="http://schemas.microsoft.com/office/drawing/2014/main" id="{23231966-CADD-458C-A5CB-7D2DD9244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9147" y="705655"/>
            <a:ext cx="8534400" cy="57180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E81B36-A80C-0B84-D3AB-862129871DE0}"/>
              </a:ext>
            </a:extLst>
          </p:cNvPr>
          <p:cNvSpPr txBox="1"/>
          <p:nvPr/>
        </p:nvSpPr>
        <p:spPr>
          <a:xfrm>
            <a:off x="3887234" y="4951512"/>
            <a:ext cx="706709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E7661"/>
                </a:solidFill>
                <a:effectLst/>
                <a:uLnTx/>
                <a:uFillTx/>
                <a:latin typeface="Gill Sans MT (Body)"/>
                <a:ea typeface="+mn-ea"/>
                <a:cs typeface="+mn-cs"/>
              </a:rPr>
              <a:t>Note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Body)"/>
                <a:ea typeface="+mn-ea"/>
                <a:cs typeface="+mn-cs"/>
              </a:rPr>
              <a:t>Low‑grade fever ,shivering, and leukocytosis are common findings during the first 24 hours postpartum and do not necessarily indicate an infection.</a:t>
            </a:r>
          </a:p>
        </p:txBody>
      </p:sp>
      <p:pic>
        <p:nvPicPr>
          <p:cNvPr id="6" name="Picture 5">
            <a:extLst>
              <a:ext uri="{FF2B5EF4-FFF2-40B4-BE49-F238E27FC236}">
                <a16:creationId xmlns:a16="http://schemas.microsoft.com/office/drawing/2014/main" id="{D101FEC5-6A9E-5D5C-3DFB-38140F379B48}"/>
              </a:ext>
            </a:extLst>
          </p:cNvPr>
          <p:cNvPicPr>
            <a:picLocks noChangeAspect="1"/>
          </p:cNvPicPr>
          <p:nvPr/>
        </p:nvPicPr>
        <p:blipFill>
          <a:blip r:embed="rId4"/>
          <a:stretch>
            <a:fillRect/>
          </a:stretch>
        </p:blipFill>
        <p:spPr>
          <a:xfrm>
            <a:off x="8709126" y="3236705"/>
            <a:ext cx="2507971" cy="1673509"/>
          </a:xfrm>
          <a:prstGeom prst="rect">
            <a:avLst/>
          </a:prstGeom>
        </p:spPr>
      </p:pic>
    </p:spTree>
    <p:extLst>
      <p:ext uri="{BB962C8B-B14F-4D97-AF65-F5344CB8AC3E}">
        <p14:creationId xmlns:p14="http://schemas.microsoft.com/office/powerpoint/2010/main" val="899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35216 -0.05411 L -0.85425 -0.04671 " pathEditMode="relative" ptsTypes="AA">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4CA5-C519-4518-8CF3-007BBBFC73DC}"/>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chemeClr val="accent6"/>
                </a:solidFill>
                <a:latin typeface="+mj-lt"/>
                <a:ea typeface="+mj-ea"/>
                <a:cs typeface="+mj-cs"/>
              </a:rPr>
              <a:t>Risk factors</a:t>
            </a:r>
          </a:p>
        </p:txBody>
      </p:sp>
      <p:sp>
        <p:nvSpPr>
          <p:cNvPr id="5" name="TextBox 4">
            <a:extLst>
              <a:ext uri="{FF2B5EF4-FFF2-40B4-BE49-F238E27FC236}">
                <a16:creationId xmlns:a16="http://schemas.microsoft.com/office/drawing/2014/main" id="{EBF4AE99-88BE-459E-BB85-B88C001BD71C}"/>
              </a:ext>
            </a:extLst>
          </p:cNvPr>
          <p:cNvSpPr txBox="1"/>
          <p:nvPr/>
        </p:nvSpPr>
        <p:spPr>
          <a:xfrm>
            <a:off x="4196443" y="591344"/>
            <a:ext cx="7995557" cy="5585619"/>
          </a:xfrm>
          <a:prstGeom prst="rect">
            <a:avLst/>
          </a:prstGeom>
        </p:spPr>
        <p:txBody>
          <a:bodyPr vert="horz" lIns="91440" tIns="45720" rIns="91440" bIns="45720" rtlCol="0" anchor="ctr">
            <a:normAutofit/>
          </a:bodyPr>
          <a:lstStyle/>
          <a:p>
            <a:pPr marL="228600" indent="-457200">
              <a:lnSpc>
                <a:spcPct val="90000"/>
              </a:lnSpc>
              <a:spcAft>
                <a:spcPts val="600"/>
              </a:spcAft>
              <a:buFont typeface="+mj-lt"/>
              <a:buAutoNum type="arabicPeriod"/>
            </a:pPr>
            <a:r>
              <a:rPr lang="en-US" sz="2600" dirty="0">
                <a:latin typeface="Times New Roman" pitchFamily="18" charset="0"/>
                <a:cs typeface="Times New Roman" pitchFamily="18" charset="0"/>
              </a:rPr>
              <a:t> Antenatal intrauterine infection</a:t>
            </a:r>
          </a:p>
          <a:p>
            <a:pPr marL="228600" indent="-457200">
              <a:lnSpc>
                <a:spcPct val="90000"/>
              </a:lnSpc>
              <a:spcAft>
                <a:spcPts val="600"/>
              </a:spcAft>
              <a:buFont typeface="+mj-lt"/>
              <a:buAutoNum type="arabicPeriod"/>
            </a:pPr>
            <a:r>
              <a:rPr lang="en-US" sz="2600" dirty="0">
                <a:latin typeface="Times New Roman" pitchFamily="18" charset="0"/>
                <a:cs typeface="Times New Roman" pitchFamily="18" charset="0"/>
              </a:rPr>
              <a:t> Caesarean section</a:t>
            </a:r>
          </a:p>
          <a:p>
            <a:pPr marL="228600" indent="-457200">
              <a:lnSpc>
                <a:spcPct val="90000"/>
              </a:lnSpc>
              <a:spcAft>
                <a:spcPts val="600"/>
              </a:spcAft>
              <a:buFont typeface="+mj-lt"/>
              <a:buAutoNum type="arabicPeriod"/>
            </a:pPr>
            <a:r>
              <a:rPr lang="en-US" sz="2600" dirty="0">
                <a:latin typeface="Times New Roman" pitchFamily="18" charset="0"/>
                <a:cs typeface="Times New Roman" pitchFamily="18" charset="0"/>
              </a:rPr>
              <a:t> Cervical </a:t>
            </a:r>
            <a:r>
              <a:rPr lang="en-US" sz="2600" dirty="0" err="1">
                <a:latin typeface="Times New Roman" pitchFamily="18" charset="0"/>
                <a:cs typeface="Times New Roman" pitchFamily="18" charset="0"/>
              </a:rPr>
              <a:t>cerclage</a:t>
            </a:r>
            <a:endParaRPr lang="en-US" sz="2600" dirty="0">
              <a:latin typeface="Times New Roman" pitchFamily="18" charset="0"/>
              <a:cs typeface="Times New Roman" pitchFamily="18" charset="0"/>
            </a:endParaRPr>
          </a:p>
          <a:p>
            <a:pPr marL="228600" indent="-457200">
              <a:lnSpc>
                <a:spcPct val="90000"/>
              </a:lnSpc>
              <a:spcAft>
                <a:spcPts val="600"/>
              </a:spcAft>
              <a:buFont typeface="+mj-lt"/>
              <a:buAutoNum type="arabicPeriod"/>
            </a:pPr>
            <a:r>
              <a:rPr lang="en-US" sz="2600" dirty="0">
                <a:latin typeface="Times New Roman" pitchFamily="18" charset="0"/>
                <a:cs typeface="Times New Roman" pitchFamily="18" charset="0"/>
              </a:rPr>
              <a:t>Prolonged </a:t>
            </a:r>
            <a:r>
              <a:rPr lang="en-US" sz="2600" dirty="0" err="1">
                <a:latin typeface="Times New Roman" pitchFamily="18" charset="0"/>
                <a:cs typeface="Times New Roman" pitchFamily="18" charset="0"/>
              </a:rPr>
              <a:t>labour</a:t>
            </a:r>
            <a:r>
              <a:rPr lang="en-US" sz="2600" dirty="0">
                <a:latin typeface="Times New Roman" pitchFamily="18" charset="0"/>
                <a:cs typeface="Times New Roman" pitchFamily="18" charset="0"/>
              </a:rPr>
              <a:t> or Prolonged rupture of membranes</a:t>
            </a:r>
          </a:p>
          <a:p>
            <a:pPr marL="228600" indent="-457200">
              <a:lnSpc>
                <a:spcPct val="90000"/>
              </a:lnSpc>
              <a:spcAft>
                <a:spcPts val="600"/>
              </a:spcAft>
              <a:buFont typeface="+mj-lt"/>
              <a:buAutoNum type="arabicPeriod"/>
            </a:pPr>
            <a:r>
              <a:rPr lang="en-US" sz="2600" dirty="0">
                <a:latin typeface="Times New Roman" pitchFamily="18" charset="0"/>
                <a:cs typeface="Times New Roman" pitchFamily="18" charset="0"/>
              </a:rPr>
              <a:t> Instrumental delivery</a:t>
            </a:r>
          </a:p>
          <a:p>
            <a:pPr marL="228600" indent="-457200">
              <a:lnSpc>
                <a:spcPct val="90000"/>
              </a:lnSpc>
              <a:spcAft>
                <a:spcPts val="600"/>
              </a:spcAft>
              <a:buFont typeface="+mj-lt"/>
              <a:buAutoNum type="arabicPeriod"/>
            </a:pPr>
            <a:r>
              <a:rPr lang="en-US" sz="2600" dirty="0">
                <a:latin typeface="Times New Roman" pitchFamily="18" charset="0"/>
                <a:cs typeface="Times New Roman" pitchFamily="18" charset="0"/>
              </a:rPr>
              <a:t> Multiple vaginal examinations</a:t>
            </a:r>
          </a:p>
          <a:p>
            <a:pPr marL="228600" indent="-457200">
              <a:lnSpc>
                <a:spcPct val="90000"/>
              </a:lnSpc>
              <a:spcAft>
                <a:spcPts val="600"/>
              </a:spcAft>
              <a:buFont typeface="+mj-lt"/>
              <a:buAutoNum type="arabicPeriod"/>
            </a:pPr>
            <a:r>
              <a:rPr lang="en-US" sz="2600" dirty="0">
                <a:latin typeface="Times New Roman" pitchFamily="18" charset="0"/>
                <a:cs typeface="Times New Roman" pitchFamily="18" charset="0"/>
              </a:rPr>
              <a:t> Manual removal of the placenta</a:t>
            </a:r>
          </a:p>
          <a:p>
            <a:pPr marL="228600" indent="-457200">
              <a:lnSpc>
                <a:spcPct val="90000"/>
              </a:lnSpc>
              <a:spcAft>
                <a:spcPts val="600"/>
              </a:spcAft>
              <a:buFont typeface="+mj-lt"/>
              <a:buAutoNum type="arabicPeriod"/>
            </a:pPr>
            <a:r>
              <a:rPr lang="en-US" sz="2600" dirty="0">
                <a:latin typeface="Times New Roman" pitchFamily="18" charset="0"/>
                <a:cs typeface="Times New Roman" pitchFamily="18" charset="0"/>
              </a:rPr>
              <a:t> Retained products of conception</a:t>
            </a:r>
          </a:p>
          <a:p>
            <a:pPr marL="228600" indent="-457200">
              <a:lnSpc>
                <a:spcPct val="90000"/>
              </a:lnSpc>
              <a:spcAft>
                <a:spcPts val="600"/>
              </a:spcAft>
              <a:buFont typeface="+mj-lt"/>
              <a:buAutoNum type="arabicPeriod"/>
            </a:pPr>
            <a:r>
              <a:rPr lang="en-US" sz="2600" dirty="0">
                <a:latin typeface="Times New Roman" pitchFamily="18" charset="0"/>
                <a:cs typeface="Times New Roman" pitchFamily="18" charset="0"/>
              </a:rPr>
              <a:t> Non-obstetric, e.g. obesity, diabetes, human immunodeficiency virus (HIV)</a:t>
            </a:r>
          </a:p>
        </p:txBody>
      </p:sp>
    </p:spTree>
    <p:extLst>
      <p:ext uri="{BB962C8B-B14F-4D97-AF65-F5344CB8AC3E}">
        <p14:creationId xmlns:p14="http://schemas.microsoft.com/office/powerpoint/2010/main" val="3321634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52F6-20EA-477B-BAE1-4D2926DA80E9}"/>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chemeClr val="accent6"/>
                </a:solidFill>
                <a:latin typeface="+mj-lt"/>
                <a:ea typeface="+mj-ea"/>
                <a:cs typeface="+mj-cs"/>
              </a:rPr>
              <a:t>Symptoms and signs</a:t>
            </a:r>
          </a:p>
        </p:txBody>
      </p:sp>
      <p:sp>
        <p:nvSpPr>
          <p:cNvPr id="5" name="TextBox 4">
            <a:extLst>
              <a:ext uri="{FF2B5EF4-FFF2-40B4-BE49-F238E27FC236}">
                <a16:creationId xmlns:a16="http://schemas.microsoft.com/office/drawing/2014/main" id="{66087BB7-9FB0-4F3F-9871-C9D61FF8835E}"/>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b="1" u="sng" dirty="0">
                <a:latin typeface="Times New Roman" pitchFamily="18" charset="0"/>
                <a:cs typeface="Times New Roman" pitchFamily="18" charset="0"/>
              </a:rPr>
              <a:t>general</a:t>
            </a:r>
            <a:r>
              <a:rPr lang="en-US" sz="2400" dirty="0">
                <a:latin typeface="Times New Roman" pitchFamily="18" charset="0"/>
                <a:cs typeface="Times New Roman" pitchFamily="18" charset="0"/>
              </a:rPr>
              <a:t> : fever, Malaise, rigors headache </a:t>
            </a:r>
          </a:p>
          <a:p>
            <a:pPr marL="285750" indent="-228600">
              <a:lnSpc>
                <a:spcPct val="90000"/>
              </a:lnSpc>
              <a:spcAft>
                <a:spcPts val="600"/>
              </a:spcAft>
              <a:buFont typeface="Arial" panose="020B0604020202020204" pitchFamily="34" charset="0"/>
              <a:buChar char="•"/>
            </a:pPr>
            <a:r>
              <a:rPr lang="en-US" sz="2400" b="1" u="sng" dirty="0">
                <a:latin typeface="Times New Roman" pitchFamily="18" charset="0"/>
                <a:cs typeface="Times New Roman" pitchFamily="18" charset="0"/>
              </a:rPr>
              <a:t>Abdominal</a:t>
            </a:r>
            <a:r>
              <a:rPr lang="en-US" sz="2400" dirty="0">
                <a:latin typeface="Times New Roman" pitchFamily="18" charset="0"/>
                <a:cs typeface="Times New Roman" pitchFamily="18" charset="0"/>
              </a:rPr>
              <a:t>: discomfort, vomiting and </a:t>
            </a:r>
            <a:r>
              <a:rPr lang="en-US" sz="2400" dirty="0" err="1">
                <a:latin typeface="Times New Roman" pitchFamily="18" charset="0"/>
                <a:cs typeface="Times New Roman" pitchFamily="18" charset="0"/>
              </a:rPr>
              <a:t>diarrhoea</a:t>
            </a:r>
            <a:r>
              <a:rPr lang="en-US" sz="2400" dirty="0">
                <a:latin typeface="Times New Roman" pitchFamily="18" charset="0"/>
                <a:cs typeface="Times New Roman" pitchFamily="18" charset="0"/>
              </a:rPr>
              <a:t>, </a:t>
            </a:r>
          </a:p>
          <a:p>
            <a:pPr marL="285750" indent="-228600">
              <a:lnSpc>
                <a:spcPct val="90000"/>
              </a:lnSpc>
              <a:spcAft>
                <a:spcPts val="600"/>
              </a:spcAft>
              <a:buFont typeface="Arial" panose="020B0604020202020204" pitchFamily="34" charset="0"/>
              <a:buChar char="•"/>
            </a:pPr>
            <a:r>
              <a:rPr lang="en-US" sz="2400" b="1" u="sng" dirty="0">
                <a:latin typeface="Times New Roman" pitchFamily="18" charset="0"/>
                <a:cs typeface="Times New Roman" pitchFamily="18" charset="0"/>
              </a:rPr>
              <a:t>Genitals</a:t>
            </a:r>
            <a:r>
              <a:rPr lang="en-US" sz="2400" dirty="0">
                <a:latin typeface="Times New Roman" pitchFamily="18" charset="0"/>
                <a:cs typeface="Times New Roman" pitchFamily="18" charset="0"/>
              </a:rPr>
              <a:t>: Offensive </a:t>
            </a:r>
            <a:r>
              <a:rPr lang="en-US" sz="2400" dirty="0" err="1">
                <a:latin typeface="Times New Roman" pitchFamily="18" charset="0"/>
                <a:cs typeface="Times New Roman" pitchFamily="18" charset="0"/>
              </a:rPr>
              <a:t>lochia</a:t>
            </a:r>
            <a:r>
              <a:rPr lang="en-US" sz="2400" dirty="0">
                <a:latin typeface="Times New Roman" pitchFamily="18" charset="0"/>
                <a:cs typeface="Times New Roman" pitchFamily="18" charset="0"/>
              </a:rPr>
              <a:t> and Secondary post partum hemorrhage </a:t>
            </a:r>
          </a:p>
          <a:p>
            <a:pPr indent="-228600">
              <a:lnSpc>
                <a:spcPct val="90000"/>
              </a:lnSpc>
              <a:spcAft>
                <a:spcPts val="600"/>
              </a:spcAft>
              <a:buFont typeface="Arial" panose="020B0604020202020204" pitchFamily="34" charset="0"/>
              <a:buChar char="•"/>
            </a:pPr>
            <a:endParaRPr lang="en-US" sz="2400" dirty="0">
              <a:latin typeface="Times New Roman" pitchFamily="18" charset="0"/>
              <a:cs typeface="Times New Roman" pitchFamily="18" charset="0"/>
            </a:endParaRPr>
          </a:p>
          <a:p>
            <a:pPr marL="514350" indent="-457200">
              <a:lnSpc>
                <a:spcPct val="90000"/>
              </a:lnSpc>
              <a:spcAft>
                <a:spcPts val="600"/>
              </a:spcAft>
              <a:buFont typeface="+mj-lt"/>
              <a:buAutoNum type="arabicPeriod"/>
            </a:pPr>
            <a:r>
              <a:rPr lang="en-US" sz="2400" dirty="0">
                <a:latin typeface="Times New Roman" pitchFamily="18" charset="0"/>
                <a:cs typeface="Times New Roman" pitchFamily="18" charset="0"/>
              </a:rPr>
              <a:t>Pyrexia, tachycardia</a:t>
            </a:r>
          </a:p>
          <a:p>
            <a:pPr marL="514350" indent="-457200">
              <a:lnSpc>
                <a:spcPct val="90000"/>
              </a:lnSpc>
              <a:spcAft>
                <a:spcPts val="600"/>
              </a:spcAft>
              <a:buFont typeface="+mj-lt"/>
              <a:buAutoNum type="arabicPeriod"/>
            </a:pPr>
            <a:r>
              <a:rPr lang="en-US" sz="2400" dirty="0">
                <a:latin typeface="Times New Roman" pitchFamily="18" charset="0"/>
                <a:cs typeface="Times New Roman" pitchFamily="18" charset="0"/>
              </a:rPr>
              <a:t>toxic look, pallor</a:t>
            </a:r>
          </a:p>
          <a:p>
            <a:pPr marL="514350" indent="-457200">
              <a:lnSpc>
                <a:spcPct val="90000"/>
              </a:lnSpc>
              <a:spcAft>
                <a:spcPts val="600"/>
              </a:spcAft>
              <a:buFont typeface="+mj-lt"/>
              <a:buAutoNum type="arabicPeriod"/>
            </a:pPr>
            <a:r>
              <a:rPr lang="en-US" sz="2400" dirty="0">
                <a:latin typeface="Times New Roman" pitchFamily="18" charset="0"/>
                <a:cs typeface="Times New Roman" pitchFamily="18" charset="0"/>
              </a:rPr>
              <a:t>Infected wounds – Caesarean/episiotomy </a:t>
            </a:r>
          </a:p>
          <a:p>
            <a:pPr marL="514350" indent="-457200">
              <a:lnSpc>
                <a:spcPct val="90000"/>
              </a:lnSpc>
              <a:spcAft>
                <a:spcPts val="600"/>
              </a:spcAft>
              <a:buFont typeface="+mj-lt"/>
              <a:buAutoNum type="arabicPeriod"/>
            </a:pPr>
            <a:r>
              <a:rPr lang="en-US" sz="2400" dirty="0" err="1">
                <a:latin typeface="Times New Roman" pitchFamily="18" charset="0"/>
                <a:cs typeface="Times New Roman" pitchFamily="18" charset="0"/>
              </a:rPr>
              <a:t>Peritonism</a:t>
            </a:r>
            <a:r>
              <a:rPr lang="en-US" sz="2400" dirty="0">
                <a:latin typeface="Times New Roman" pitchFamily="18" charset="0"/>
                <a:cs typeface="Times New Roman" pitchFamily="18" charset="0"/>
              </a:rPr>
              <a:t>   </a:t>
            </a:r>
          </a:p>
          <a:p>
            <a:pPr marL="514350" indent="-457200">
              <a:lnSpc>
                <a:spcPct val="90000"/>
              </a:lnSpc>
              <a:spcAft>
                <a:spcPts val="600"/>
              </a:spcAft>
              <a:buFont typeface="+mj-lt"/>
              <a:buAutoNum type="arabicPeriod"/>
            </a:pPr>
            <a:r>
              <a:rPr lang="en-US" sz="2400" dirty="0">
                <a:latin typeface="Times New Roman" pitchFamily="18" charset="0"/>
                <a:cs typeface="Times New Roman" pitchFamily="18" charset="0"/>
              </a:rPr>
              <a:t>Paralytic </a:t>
            </a:r>
            <a:r>
              <a:rPr lang="en-US" sz="2400" dirty="0" err="1">
                <a:latin typeface="Times New Roman" pitchFamily="18" charset="0"/>
                <a:cs typeface="Times New Roman" pitchFamily="18" charset="0"/>
              </a:rPr>
              <a:t>ileus</a:t>
            </a:r>
            <a:r>
              <a:rPr lang="en-US" sz="2400" dirty="0">
                <a:latin typeface="Times New Roman" pitchFamily="18" charset="0"/>
                <a:cs typeface="Times New Roman" pitchFamily="18" charset="0"/>
              </a:rPr>
              <a:t> </a:t>
            </a:r>
          </a:p>
          <a:p>
            <a:pPr marL="514350" indent="-457200">
              <a:lnSpc>
                <a:spcPct val="90000"/>
              </a:lnSpc>
              <a:spcAft>
                <a:spcPts val="600"/>
              </a:spcAft>
              <a:buFont typeface="+mj-lt"/>
              <a:buAutoNum type="arabicPeriod"/>
            </a:pPr>
            <a:r>
              <a:rPr lang="en-US" sz="2400" dirty="0">
                <a:latin typeface="Times New Roman" pitchFamily="18" charset="0"/>
                <a:cs typeface="Times New Roman" pitchFamily="18" charset="0"/>
              </a:rPr>
              <a:t>Uterus –</a:t>
            </a:r>
            <a:r>
              <a:rPr lang="en-US" sz="2400" dirty="0" err="1">
                <a:latin typeface="Times New Roman" pitchFamily="18" charset="0"/>
                <a:cs typeface="Times New Roman" pitchFamily="18" charset="0"/>
              </a:rPr>
              <a:t>subinvluoted</a:t>
            </a:r>
            <a:r>
              <a:rPr lang="en-US" sz="2400" dirty="0">
                <a:latin typeface="Times New Roman" pitchFamily="18" charset="0"/>
                <a:cs typeface="Times New Roman" pitchFamily="18" charset="0"/>
              </a:rPr>
              <a:t>, boggy, tender</a:t>
            </a:r>
          </a:p>
          <a:p>
            <a:pPr marL="514350" indent="-457200">
              <a:lnSpc>
                <a:spcPct val="90000"/>
              </a:lnSpc>
              <a:spcAft>
                <a:spcPts val="600"/>
              </a:spcAft>
              <a:buFont typeface="+mj-lt"/>
              <a:buAutoNum type="arabicPeriod"/>
            </a:pPr>
            <a:r>
              <a:rPr lang="en-US" sz="2400" dirty="0" err="1">
                <a:latin typeface="Times New Roman" pitchFamily="18" charset="0"/>
                <a:cs typeface="Times New Roman" pitchFamily="18" charset="0"/>
              </a:rPr>
              <a:t>Indurated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adnexa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parametritis</a:t>
            </a:r>
            <a:r>
              <a:rPr lang="en-US" sz="2400" dirty="0">
                <a:latin typeface="Times New Roman" pitchFamily="18" charset="0"/>
                <a:cs typeface="Times New Roman" pitchFamily="18" charset="0"/>
              </a:rPr>
              <a:t>) </a:t>
            </a:r>
          </a:p>
          <a:p>
            <a:pPr marL="514350" indent="-457200">
              <a:lnSpc>
                <a:spcPct val="90000"/>
              </a:lnSpc>
              <a:spcAft>
                <a:spcPts val="600"/>
              </a:spcAft>
              <a:buFont typeface="+mj-lt"/>
              <a:buAutoNum type="arabicPeriod"/>
            </a:pPr>
            <a:r>
              <a:rPr lang="en-US" sz="2400" dirty="0">
                <a:latin typeface="Times New Roman" pitchFamily="18" charset="0"/>
                <a:cs typeface="Times New Roman" pitchFamily="18" charset="0"/>
              </a:rPr>
              <a:t>Bogginess in pelvis (abscess)</a:t>
            </a:r>
          </a:p>
        </p:txBody>
      </p:sp>
    </p:spTree>
    <p:extLst>
      <p:ext uri="{BB962C8B-B14F-4D97-AF65-F5344CB8AC3E}">
        <p14:creationId xmlns:p14="http://schemas.microsoft.com/office/powerpoint/2010/main" val="2180723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84B1-A92C-44F1-99E0-F1C44D58C76D}"/>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kern="1200">
                <a:solidFill>
                  <a:schemeClr val="accent6"/>
                </a:solidFill>
                <a:latin typeface="+mj-lt"/>
                <a:ea typeface="+mj-ea"/>
                <a:cs typeface="+mj-cs"/>
              </a:rPr>
              <a:t>Investigations</a:t>
            </a:r>
          </a:p>
        </p:txBody>
      </p:sp>
      <p:sp>
        <p:nvSpPr>
          <p:cNvPr id="7" name="TextBox 6">
            <a:extLst>
              <a:ext uri="{FF2B5EF4-FFF2-40B4-BE49-F238E27FC236}">
                <a16:creationId xmlns:a16="http://schemas.microsoft.com/office/drawing/2014/main" id="{77AD83A7-6A0E-40E8-A29F-119F28668EC4}"/>
              </a:ext>
            </a:extLst>
          </p:cNvPr>
          <p:cNvSpPr txBox="1"/>
          <p:nvPr/>
        </p:nvSpPr>
        <p:spPr>
          <a:xfrm>
            <a:off x="5370153" y="1526033"/>
            <a:ext cx="5536397"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a:latin typeface="Times New Roman" pitchFamily="18" charset="0"/>
                <a:cs typeface="Times New Roman" pitchFamily="18" charset="0"/>
              </a:rPr>
              <a:t>CBC</a:t>
            </a:r>
          </a:p>
          <a:p>
            <a:pPr indent="-228600">
              <a:lnSpc>
                <a:spcPct val="90000"/>
              </a:lnSpc>
              <a:spcAft>
                <a:spcPts val="600"/>
              </a:spcAft>
              <a:buFont typeface="Arial" panose="020B0604020202020204" pitchFamily="34" charset="0"/>
              <a:buChar char="•"/>
            </a:pPr>
            <a:r>
              <a:rPr lang="en-US" sz="2800" dirty="0">
                <a:latin typeface="Times New Roman" pitchFamily="18" charset="0"/>
                <a:cs typeface="Times New Roman" pitchFamily="18" charset="0"/>
              </a:rPr>
              <a:t>Urea and electrolytes</a:t>
            </a:r>
          </a:p>
          <a:p>
            <a:pPr indent="-228600">
              <a:lnSpc>
                <a:spcPct val="90000"/>
              </a:lnSpc>
              <a:spcAft>
                <a:spcPts val="600"/>
              </a:spcAft>
              <a:buFont typeface="Arial" panose="020B0604020202020204" pitchFamily="34" charset="0"/>
              <a:buChar char="•"/>
            </a:pPr>
            <a:r>
              <a:rPr lang="en-US" sz="2800" dirty="0">
                <a:latin typeface="Times New Roman" pitchFamily="18" charset="0"/>
                <a:cs typeface="Times New Roman" pitchFamily="18" charset="0"/>
              </a:rPr>
              <a:t>Clotting screen</a:t>
            </a:r>
          </a:p>
          <a:p>
            <a:pPr indent="-228600">
              <a:lnSpc>
                <a:spcPct val="90000"/>
              </a:lnSpc>
              <a:spcAft>
                <a:spcPts val="600"/>
              </a:spcAft>
              <a:buFont typeface="Arial" panose="020B0604020202020204" pitchFamily="34" charset="0"/>
              <a:buChar char="•"/>
            </a:pPr>
            <a:r>
              <a:rPr lang="en-US" sz="2800" dirty="0">
                <a:latin typeface="Times New Roman" pitchFamily="18" charset="0"/>
                <a:cs typeface="Times New Roman" pitchFamily="18" charset="0"/>
              </a:rPr>
              <a:t>ABG</a:t>
            </a:r>
          </a:p>
          <a:p>
            <a:pPr indent="-228600">
              <a:lnSpc>
                <a:spcPct val="90000"/>
              </a:lnSpc>
              <a:spcAft>
                <a:spcPts val="600"/>
              </a:spcAft>
              <a:buFont typeface="Arial" panose="020B0604020202020204" pitchFamily="34" charset="0"/>
              <a:buChar char="•"/>
            </a:pPr>
            <a:r>
              <a:rPr lang="en-US" sz="2800" dirty="0">
                <a:latin typeface="Times New Roman" pitchFamily="18" charset="0"/>
                <a:cs typeface="Times New Roman" pitchFamily="18" charset="0"/>
              </a:rPr>
              <a:t>High vaginal swabs</a:t>
            </a:r>
          </a:p>
          <a:p>
            <a:pPr indent="-228600">
              <a:lnSpc>
                <a:spcPct val="90000"/>
              </a:lnSpc>
              <a:spcAft>
                <a:spcPts val="600"/>
              </a:spcAft>
              <a:buFont typeface="Arial" panose="020B0604020202020204" pitchFamily="34" charset="0"/>
              <a:buChar char="•"/>
            </a:pPr>
            <a:r>
              <a:rPr lang="en-US" sz="2800" dirty="0">
                <a:latin typeface="Times New Roman" pitchFamily="18" charset="0"/>
                <a:cs typeface="Times New Roman" pitchFamily="18" charset="0"/>
              </a:rPr>
              <a:t>Pelvic ultrasound</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80202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1550-FDEE-4855-87C0-5F74EC151C9B}"/>
              </a:ext>
            </a:extLst>
          </p:cNvPr>
          <p:cNvSpPr>
            <a:spLocks noGrp="1"/>
          </p:cNvSpPr>
          <p:nvPr>
            <p:ph type="title"/>
          </p:nvPr>
        </p:nvSpPr>
        <p:spPr>
          <a:xfrm>
            <a:off x="838200" y="365125"/>
            <a:ext cx="10515600" cy="777875"/>
          </a:xfrm>
          <a:solidFill>
            <a:schemeClr val="accent2"/>
          </a:solidFill>
        </p:spPr>
        <p:txBody>
          <a:bodyPr/>
          <a:lstStyle/>
          <a:p>
            <a:pPr algn="ctr"/>
            <a:r>
              <a:rPr lang="en-US" b="1" dirty="0">
                <a:solidFill>
                  <a:schemeClr val="bg1"/>
                </a:solidFill>
                <a:latin typeface="Times New Roman" pitchFamily="18" charset="0"/>
                <a:cs typeface="Times New Roman" pitchFamily="18" charset="0"/>
              </a:rPr>
              <a:t>Complications</a:t>
            </a:r>
          </a:p>
        </p:txBody>
      </p:sp>
      <p:sp>
        <p:nvSpPr>
          <p:cNvPr id="4" name="TextBox 3">
            <a:extLst>
              <a:ext uri="{FF2B5EF4-FFF2-40B4-BE49-F238E27FC236}">
                <a16:creationId xmlns:a16="http://schemas.microsoft.com/office/drawing/2014/main" id="{1FC075E9-0618-48FE-A7C6-8C1403552A9C}"/>
              </a:ext>
            </a:extLst>
          </p:cNvPr>
          <p:cNvSpPr txBox="1"/>
          <p:nvPr/>
        </p:nvSpPr>
        <p:spPr>
          <a:xfrm>
            <a:off x="751115" y="2464547"/>
            <a:ext cx="6525087" cy="1569660"/>
          </a:xfrm>
          <a:prstGeom prst="rect">
            <a:avLst/>
          </a:prstGeom>
          <a:noFill/>
        </p:spPr>
        <p:txBody>
          <a:bodyPr wrap="square" rtlCol="0">
            <a:spAutoFit/>
          </a:bodyPr>
          <a:lstStyle/>
          <a:p>
            <a:r>
              <a:rPr lang="en-US" sz="2400" b="1" dirty="0">
                <a:latin typeface="Times New Roman" pitchFamily="18" charset="0"/>
                <a:cs typeface="Times New Roman" pitchFamily="18" charset="0"/>
              </a:rPr>
              <a:t>Late : </a:t>
            </a:r>
          </a:p>
          <a:p>
            <a:r>
              <a:rPr lang="en-US" sz="2400" dirty="0">
                <a:latin typeface="Times New Roman" pitchFamily="18" charset="0"/>
                <a:cs typeface="Times New Roman" pitchFamily="18" charset="0"/>
              </a:rPr>
              <a:t>Infertility : like in </a:t>
            </a:r>
            <a:r>
              <a:rPr lang="en-US" sz="2400" dirty="0" err="1">
                <a:latin typeface="Times New Roman" pitchFamily="18" charset="0"/>
                <a:cs typeface="Times New Roman" pitchFamily="18" charset="0"/>
              </a:rPr>
              <a:t>perisalpingitis</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Tubo</a:t>
            </a:r>
            <a:r>
              <a:rPr lang="en-US" sz="2400" dirty="0">
                <a:latin typeface="Times New Roman" pitchFamily="18" charset="0"/>
                <a:cs typeface="Times New Roman" pitchFamily="18" charset="0"/>
              </a:rPr>
              <a:t>-ovarian abscesses</a:t>
            </a:r>
          </a:p>
          <a:p>
            <a:r>
              <a:rPr lang="en-US" sz="2400" dirty="0">
                <a:latin typeface="Times New Roman" pitchFamily="18" charset="0"/>
                <a:cs typeface="Times New Roman" pitchFamily="18" charset="0"/>
              </a:rPr>
              <a:t>Intrauterine adhesion</a:t>
            </a:r>
          </a:p>
        </p:txBody>
      </p:sp>
      <p:sp>
        <p:nvSpPr>
          <p:cNvPr id="7" name="TextBox 6">
            <a:extLst>
              <a:ext uri="{FF2B5EF4-FFF2-40B4-BE49-F238E27FC236}">
                <a16:creationId xmlns:a16="http://schemas.microsoft.com/office/drawing/2014/main" id="{E350DFAC-2903-41BD-8CAC-508AC82719B2}"/>
              </a:ext>
            </a:extLst>
          </p:cNvPr>
          <p:cNvSpPr txBox="1"/>
          <p:nvPr/>
        </p:nvSpPr>
        <p:spPr>
          <a:xfrm>
            <a:off x="767444" y="1298529"/>
            <a:ext cx="8167456" cy="1200329"/>
          </a:xfrm>
          <a:prstGeom prst="rect">
            <a:avLst/>
          </a:prstGeom>
          <a:noFill/>
        </p:spPr>
        <p:txBody>
          <a:bodyPr wrap="square">
            <a:spAutoFit/>
          </a:bodyPr>
          <a:lstStyle/>
          <a:p>
            <a:r>
              <a:rPr lang="en-US" sz="2400" b="1" dirty="0">
                <a:latin typeface="Times New Roman" pitchFamily="18" charset="0"/>
                <a:cs typeface="Times New Roman" pitchFamily="18" charset="0"/>
              </a:rPr>
              <a:t>Early</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t>
            </a:r>
          </a:p>
          <a:p>
            <a:r>
              <a:rPr lang="en-US" sz="2400" dirty="0">
                <a:latin typeface="Times New Roman" pitchFamily="18" charset="0"/>
                <a:cs typeface="Times New Roman" pitchFamily="18" charset="0"/>
              </a:rPr>
              <a:t>wound infection, </a:t>
            </a:r>
            <a:r>
              <a:rPr lang="en-US" sz="2400" dirty="0" err="1">
                <a:latin typeface="Times New Roman" pitchFamily="18" charset="0"/>
                <a:cs typeface="Times New Roman" pitchFamily="18" charset="0"/>
              </a:rPr>
              <a:t>metritis</a:t>
            </a:r>
            <a:r>
              <a:rPr lang="en-US" sz="2400" dirty="0">
                <a:latin typeface="Times New Roman" pitchFamily="18" charset="0"/>
                <a:cs typeface="Times New Roman" pitchFamily="18" charset="0"/>
              </a:rPr>
              <a:t>, pelvic </a:t>
            </a:r>
            <a:r>
              <a:rPr lang="en-US" sz="2400" dirty="0" err="1">
                <a:latin typeface="Times New Roman" pitchFamily="18" charset="0"/>
                <a:cs typeface="Times New Roman" pitchFamily="18" charset="0"/>
              </a:rPr>
              <a:t>cellulitis</a:t>
            </a:r>
            <a:r>
              <a:rPr lang="en-US" sz="2400" dirty="0">
                <a:latin typeface="Times New Roman" pitchFamily="18" charset="0"/>
                <a:cs typeface="Times New Roman" pitchFamily="18" charset="0"/>
              </a:rPr>
              <a:t>, pelvic abscess, pelvic </a:t>
            </a:r>
            <a:r>
              <a:rPr lang="en-US" sz="2400" dirty="0" err="1">
                <a:latin typeface="Times New Roman" pitchFamily="18" charset="0"/>
                <a:cs typeface="Times New Roman" pitchFamily="18" charset="0"/>
              </a:rPr>
              <a:t>thrombophlebitis</a:t>
            </a:r>
            <a:r>
              <a:rPr lang="en-US" sz="2400" dirty="0">
                <a:latin typeface="Times New Roman" pitchFamily="18" charset="0"/>
                <a:cs typeface="Times New Roman" pitchFamily="18" charset="0"/>
              </a:rPr>
              <a:t> and septic shock</a:t>
            </a:r>
          </a:p>
        </p:txBody>
      </p:sp>
      <p:sp>
        <p:nvSpPr>
          <p:cNvPr id="9" name="TextBox 8">
            <a:extLst>
              <a:ext uri="{FF2B5EF4-FFF2-40B4-BE49-F238E27FC236}">
                <a16:creationId xmlns:a16="http://schemas.microsoft.com/office/drawing/2014/main" id="{D11C70BF-8EC7-41D0-8F1B-3956EDA1BFFC}"/>
              </a:ext>
            </a:extLst>
          </p:cNvPr>
          <p:cNvSpPr txBox="1"/>
          <p:nvPr/>
        </p:nvSpPr>
        <p:spPr>
          <a:xfrm>
            <a:off x="865415" y="4280004"/>
            <a:ext cx="6094520" cy="830997"/>
          </a:xfrm>
          <a:prstGeom prst="rect">
            <a:avLst/>
          </a:prstGeom>
          <a:noFill/>
        </p:spPr>
        <p:txBody>
          <a:bodyPr wrap="square">
            <a:spAutoFit/>
          </a:bodyPr>
          <a:lstStyle/>
          <a:p>
            <a:r>
              <a:rPr lang="en-US" sz="2400" b="1" dirty="0">
                <a:latin typeface="Times New Roman" pitchFamily="18" charset="0"/>
                <a:cs typeface="Times New Roman" pitchFamily="18" charset="0"/>
              </a:rPr>
              <a:t>Rare :</a:t>
            </a:r>
          </a:p>
          <a:p>
            <a:r>
              <a:rPr lang="en-US" sz="2400" dirty="0">
                <a:latin typeface="Times New Roman" pitchFamily="18" charset="0"/>
                <a:cs typeface="Times New Roman" pitchFamily="18" charset="0"/>
              </a:rPr>
              <a:t>Necrotizing fasciitis </a:t>
            </a:r>
          </a:p>
        </p:txBody>
      </p:sp>
    </p:spTree>
    <p:extLst>
      <p:ext uri="{BB962C8B-B14F-4D97-AF65-F5344CB8AC3E}">
        <p14:creationId xmlns:p14="http://schemas.microsoft.com/office/powerpoint/2010/main" val="1229510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3D1650-2FDB-46A4-833B-537AE82771DE}"/>
              </a:ext>
            </a:extLst>
          </p:cNvPr>
          <p:cNvSpPr txBox="1"/>
          <p:nvPr/>
        </p:nvSpPr>
        <p:spPr>
          <a:xfrm>
            <a:off x="587111" y="321342"/>
            <a:ext cx="10131425" cy="646331"/>
          </a:xfrm>
          <a:prstGeom prst="rect">
            <a:avLst/>
          </a:prstGeom>
          <a:solidFill>
            <a:schemeClr val="accent2"/>
          </a:solidFill>
        </p:spPr>
        <p:txBody>
          <a:bodyPr wrap="square" rtlCol="0">
            <a:spAutoFit/>
          </a:bodyPr>
          <a:lstStyle/>
          <a:p>
            <a:pPr algn="ctr"/>
            <a:r>
              <a:rPr lang="en-US" sz="3600" b="1" cap="all" dirty="0">
                <a:ln w="3175" cmpd="sng">
                  <a:noFill/>
                </a:ln>
                <a:solidFill>
                  <a:schemeClr val="bg1"/>
                </a:solidFill>
                <a:latin typeface="Times New Roman" pitchFamily="18" charset="0"/>
                <a:ea typeface="+mj-ea"/>
                <a:cs typeface="Times New Roman" pitchFamily="18" charset="0"/>
              </a:rPr>
              <a:t>Treatment</a:t>
            </a:r>
            <a:r>
              <a:rPr lang="en-US" dirty="0">
                <a:solidFill>
                  <a:schemeClr val="bg1"/>
                </a:solidFill>
              </a:rPr>
              <a:t> </a:t>
            </a:r>
          </a:p>
        </p:txBody>
      </p:sp>
      <p:sp>
        <p:nvSpPr>
          <p:cNvPr id="10" name="TextBox 9">
            <a:extLst>
              <a:ext uri="{FF2B5EF4-FFF2-40B4-BE49-F238E27FC236}">
                <a16:creationId xmlns:a16="http://schemas.microsoft.com/office/drawing/2014/main" id="{5A337C39-E488-4B1E-8EAD-D7E9714ED589}"/>
              </a:ext>
            </a:extLst>
          </p:cNvPr>
          <p:cNvSpPr txBox="1"/>
          <p:nvPr/>
        </p:nvSpPr>
        <p:spPr>
          <a:xfrm>
            <a:off x="538126" y="1283785"/>
            <a:ext cx="10287000" cy="267765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itchFamily="18" charset="0"/>
                <a:cs typeface="Times New Roman" pitchFamily="18" charset="0"/>
              </a:rPr>
              <a:t>Bed rest </a:t>
            </a:r>
          </a:p>
          <a:p>
            <a:pPr marL="285750" indent="-285750">
              <a:buFont typeface="Arial" panose="020B0604020202020204" pitchFamily="34" charset="0"/>
              <a:buChar char="•"/>
            </a:pPr>
            <a:r>
              <a:rPr lang="en-US" sz="2400" dirty="0">
                <a:latin typeface="Times New Roman" pitchFamily="18" charset="0"/>
                <a:cs typeface="Times New Roman" pitchFamily="18" charset="0"/>
              </a:rPr>
              <a:t>Increase oral fluid intake / IV fluid </a:t>
            </a:r>
          </a:p>
          <a:p>
            <a:pPr marL="285750" indent="-285750">
              <a:buFont typeface="Arial" panose="020B0604020202020204" pitchFamily="34" charset="0"/>
              <a:buChar char="•"/>
            </a:pPr>
            <a:r>
              <a:rPr lang="en-US" sz="2400" dirty="0">
                <a:latin typeface="Times New Roman" pitchFamily="18" charset="0"/>
                <a:cs typeface="Times New Roman" pitchFamily="18" charset="0"/>
              </a:rPr>
              <a:t>Analgesia , antipyretics </a:t>
            </a:r>
          </a:p>
          <a:p>
            <a:pPr marL="285750" indent="-285750">
              <a:buFont typeface="Arial" panose="020B0604020202020204" pitchFamily="34" charset="0"/>
              <a:buChar char="•"/>
            </a:pPr>
            <a:r>
              <a:rPr lang="en-US" sz="2400" dirty="0">
                <a:latin typeface="Times New Roman" pitchFamily="18" charset="0"/>
                <a:cs typeface="Times New Roman" pitchFamily="18" charset="0"/>
              </a:rPr>
              <a:t>IV antibiotics</a:t>
            </a:r>
          </a:p>
          <a:p>
            <a:pPr marL="1200150" lvl="2" indent="-285750">
              <a:buFont typeface="Arial" panose="020B0604020202020204" pitchFamily="34" charset="0"/>
              <a:buChar char="•"/>
            </a:pPr>
            <a:r>
              <a:rPr lang="en-US" sz="2400" dirty="0">
                <a:latin typeface="Times New Roman" pitchFamily="18" charset="0"/>
                <a:cs typeface="Times New Roman" pitchFamily="18" charset="0"/>
              </a:rPr>
              <a:t> clindamycin 900mg every 8 h plus gentamicin 5mg/kg every 24h</a:t>
            </a:r>
          </a:p>
          <a:p>
            <a:pPr marL="1200150" lvl="2" indent="-285750">
              <a:buFont typeface="Arial" panose="020B0604020202020204" pitchFamily="34" charset="0"/>
              <a:buChar char="•"/>
            </a:pPr>
            <a:r>
              <a:rPr lang="en-US" sz="2400" dirty="0">
                <a:latin typeface="Times New Roman" pitchFamily="18" charset="0"/>
                <a:cs typeface="Times New Roman" pitchFamily="18" charset="0"/>
              </a:rPr>
              <a:t>If GBS colonize  : plus ampicillin 2g IV every 6h </a:t>
            </a:r>
          </a:p>
          <a:p>
            <a:pPr marL="285750" indent="-285750">
              <a:buFont typeface="Arial" panose="020B0604020202020204" pitchFamily="34" charset="0"/>
              <a:buChar char="•"/>
            </a:pPr>
            <a:r>
              <a:rPr lang="en-US" sz="2400" dirty="0">
                <a:latin typeface="Times New Roman" pitchFamily="18" charset="0"/>
                <a:cs typeface="Times New Roman" pitchFamily="18" charset="0"/>
              </a:rPr>
              <a:t>Isolate baby just if the mother severely ill </a:t>
            </a:r>
          </a:p>
        </p:txBody>
      </p:sp>
    </p:spTree>
    <p:extLst>
      <p:ext uri="{BB962C8B-B14F-4D97-AF65-F5344CB8AC3E}">
        <p14:creationId xmlns:p14="http://schemas.microsoft.com/office/powerpoint/2010/main" val="1388001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6834" y="1153572"/>
            <a:ext cx="3200400" cy="4461163"/>
          </a:xfrm>
        </p:spPr>
        <p:txBody>
          <a:bodyPr>
            <a:normAutofit/>
          </a:bodyPr>
          <a:lstStyle/>
          <a:p>
            <a:r>
              <a:rPr lang="en-US" altLang="en-US" b="1">
                <a:solidFill>
                  <a:schemeClr val="accent6"/>
                </a:solidFill>
                <a:cs typeface="Times New Roman" panose="02020603050405020304" pitchFamily="18" charset="0"/>
              </a:rPr>
              <a:t>Psychological problems:</a:t>
            </a:r>
            <a:endParaRPr lang="en-US">
              <a:solidFill>
                <a:schemeClr val="accent6"/>
              </a:solidFill>
            </a:endParaRPr>
          </a:p>
        </p:txBody>
      </p:sp>
      <p:sp>
        <p:nvSpPr>
          <p:cNvPr id="3" name="Content Placeholder 2"/>
          <p:cNvSpPr>
            <a:spLocks noGrp="1"/>
          </p:cNvSpPr>
          <p:nvPr>
            <p:ph idx="1"/>
          </p:nvPr>
        </p:nvSpPr>
        <p:spPr>
          <a:xfrm>
            <a:off x="4447308" y="326571"/>
            <a:ext cx="6906491" cy="6221185"/>
          </a:xfrm>
        </p:spPr>
        <p:txBody>
          <a:bodyPr anchor="ctr">
            <a:normAutofit/>
          </a:bodyPr>
          <a:lstStyle/>
          <a:p>
            <a:pPr marL="514350" indent="-514350">
              <a:buAutoNum type="arabicPeriod"/>
              <a:defRPr/>
            </a:pPr>
            <a:r>
              <a:rPr lang="en-US" b="1" dirty="0">
                <a:latin typeface="Times New Roman" pitchFamily="18" charset="0"/>
                <a:cs typeface="Times New Roman" pitchFamily="18" charset="0"/>
              </a:rPr>
              <a:t>Baby blues</a:t>
            </a:r>
          </a:p>
          <a:p>
            <a:pPr marL="514350" indent="-514350">
              <a:buNone/>
              <a:defRPr/>
            </a:pPr>
            <a:endParaRPr lang="en-US" b="1" dirty="0">
              <a:effectLst/>
              <a:latin typeface="Times New Roman" pitchFamily="18" charset="0"/>
              <a:ea typeface="Calibri" panose="020F0502020204030204" pitchFamily="34" charset="0"/>
              <a:cs typeface="Times New Roman" pitchFamily="18" charset="0"/>
            </a:endParaRPr>
          </a:p>
          <a:p>
            <a:pPr>
              <a:buNone/>
              <a:defRPr/>
            </a:pPr>
            <a:r>
              <a:rPr lang="en-US" b="1" dirty="0">
                <a:effectLst/>
                <a:latin typeface="Times New Roman" pitchFamily="18" charset="0"/>
                <a:ea typeface="Calibri" panose="020F0502020204030204" pitchFamily="34" charset="0"/>
                <a:cs typeface="Times New Roman" pitchFamily="18" charset="0"/>
              </a:rPr>
              <a:t>* </a:t>
            </a:r>
            <a:r>
              <a:rPr lang="en-US" sz="2400" u="sng" dirty="0">
                <a:effectLst/>
                <a:latin typeface="Times New Roman" pitchFamily="18" charset="0"/>
                <a:ea typeface="Calibri" panose="020F0502020204030204" pitchFamily="34" charset="0"/>
                <a:cs typeface="Times New Roman" pitchFamily="18" charset="0"/>
              </a:rPr>
              <a:t>50 to 85% </a:t>
            </a:r>
            <a:r>
              <a:rPr lang="en-US" sz="2400" dirty="0">
                <a:effectLst/>
                <a:latin typeface="Times New Roman" pitchFamily="18" charset="0"/>
                <a:ea typeface="Calibri" panose="020F0502020204030204" pitchFamily="34" charset="0"/>
                <a:cs typeface="Times New Roman" pitchFamily="18" charset="0"/>
              </a:rPr>
              <a:t>of women experience postpartum blues during the first few weeks after delivery.</a:t>
            </a:r>
            <a:endParaRPr lang="en-US" sz="2400" dirty="0">
              <a:latin typeface="Times New Roman" pitchFamily="18" charset="0"/>
              <a:cs typeface="Times New Roman" pitchFamily="18" charset="0"/>
            </a:endParaRPr>
          </a:p>
          <a:p>
            <a:pPr>
              <a:buNone/>
              <a:defRPr/>
            </a:pPr>
            <a:r>
              <a:rPr lang="en-US" sz="2400" b="1" dirty="0">
                <a:latin typeface="Times New Roman" pitchFamily="18" charset="0"/>
                <a:cs typeface="Times New Roman" pitchFamily="18" charset="0"/>
              </a:rPr>
              <a:t>  </a:t>
            </a:r>
            <a:r>
              <a:rPr lang="en-US" sz="2400" b="1" u="sng" dirty="0">
                <a:latin typeface="Times New Roman" pitchFamily="18" charset="0"/>
                <a:cs typeface="Times New Roman" pitchFamily="18" charset="0"/>
              </a:rPr>
              <a:t> Symptoms </a:t>
            </a:r>
            <a:r>
              <a:rPr lang="en-US" sz="2400" dirty="0">
                <a:latin typeface="Times New Roman" pitchFamily="18" charset="0"/>
                <a:cs typeface="Times New Roman" pitchFamily="18" charset="0"/>
              </a:rPr>
              <a:t>: </a:t>
            </a:r>
            <a:r>
              <a:rPr lang="en-US" sz="2400" dirty="0">
                <a:effectLst/>
                <a:latin typeface="Times New Roman" pitchFamily="18" charset="0"/>
                <a:ea typeface="Calibri" panose="020F0502020204030204" pitchFamily="34" charset="0"/>
                <a:cs typeface="Times New Roman" pitchFamily="18" charset="0"/>
              </a:rPr>
              <a:t>feelings of sadness, mood </a:t>
            </a:r>
            <a:r>
              <a:rPr lang="en-US" sz="2400" dirty="0" err="1">
                <a:effectLst/>
                <a:latin typeface="Times New Roman" pitchFamily="18" charset="0"/>
                <a:ea typeface="Calibri" panose="020F0502020204030204" pitchFamily="34" charset="0"/>
                <a:cs typeface="Times New Roman" pitchFamily="18" charset="0"/>
              </a:rPr>
              <a:t>lability</a:t>
            </a:r>
            <a:r>
              <a:rPr lang="en-US" sz="2400" dirty="0">
                <a:effectLst/>
                <a:latin typeface="Times New Roman" pitchFamily="18" charset="0"/>
                <a:ea typeface="Calibri" panose="020F0502020204030204" pitchFamily="34" charset="0"/>
                <a:cs typeface="Times New Roman" pitchFamily="18" charset="0"/>
              </a:rPr>
              <a:t>, tearfulness, anxiety or irritability , </a:t>
            </a:r>
            <a:r>
              <a:rPr lang="en-US" sz="2400" dirty="0">
                <a:latin typeface="Times New Roman" pitchFamily="18" charset="0"/>
                <a:cs typeface="Times New Roman" pitchFamily="18" charset="0"/>
              </a:rPr>
              <a:t>Feeling overwhelmed and that you cant take care of the baby </a:t>
            </a:r>
          </a:p>
          <a:p>
            <a:pPr>
              <a:buNone/>
              <a:defRPr/>
            </a:pPr>
            <a:r>
              <a:rPr lang="en-US" sz="2400" dirty="0">
                <a:effectLst/>
                <a:latin typeface="Times New Roman" pitchFamily="18" charset="0"/>
                <a:ea typeface="Calibri" panose="020F0502020204030204" pitchFamily="34" charset="0"/>
                <a:cs typeface="Times New Roman" pitchFamily="18" charset="0"/>
              </a:rPr>
              <a:t>    O</a:t>
            </a:r>
            <a:r>
              <a:rPr lang="en-US" sz="2400" b="1" u="sng" dirty="0">
                <a:effectLst/>
                <a:latin typeface="Times New Roman" pitchFamily="18" charset="0"/>
                <a:ea typeface="Calibri" panose="020F0502020204030204" pitchFamily="34" charset="0"/>
                <a:cs typeface="Times New Roman" pitchFamily="18" charset="0"/>
              </a:rPr>
              <a:t>nset : </a:t>
            </a:r>
            <a:r>
              <a:rPr lang="en-US" sz="2400" dirty="0">
                <a:effectLst/>
                <a:latin typeface="Times New Roman" pitchFamily="18" charset="0"/>
                <a:ea typeface="Calibri" panose="020F0502020204030204" pitchFamily="34" charset="0"/>
                <a:cs typeface="Times New Roman" pitchFamily="18" charset="0"/>
              </a:rPr>
              <a:t>4-5 day after delivery and may last for a few hours or a few days.</a:t>
            </a:r>
          </a:p>
          <a:p>
            <a:pPr>
              <a:buNone/>
              <a:defRPr/>
            </a:pPr>
            <a:r>
              <a:rPr lang="en-US" sz="2400" dirty="0">
                <a:effectLst/>
                <a:latin typeface="Times New Roman" pitchFamily="18" charset="0"/>
                <a:ea typeface="Calibri" panose="020F0502020204030204" pitchFamily="34" charset="0"/>
                <a:cs typeface="Times New Roman" pitchFamily="18" charset="0"/>
              </a:rPr>
              <a:t>Remitting spontaneously within two weeks of delivery </a:t>
            </a:r>
          </a:p>
          <a:p>
            <a:pPr>
              <a:buNone/>
              <a:defRPr/>
            </a:pPr>
            <a:endParaRPr lang="en-US" sz="2400" dirty="0">
              <a:latin typeface="Times New Roman" pitchFamily="18" charset="0"/>
              <a:cs typeface="Times New Roman" pitchFamily="18" charset="0"/>
            </a:endParaRPr>
          </a:p>
          <a:p>
            <a:pPr>
              <a:buNone/>
              <a:defRPr/>
            </a:pPr>
            <a:r>
              <a:rPr lang="en-US" sz="2400" dirty="0">
                <a:latin typeface="Times New Roman" pitchFamily="18" charset="0"/>
                <a:cs typeface="Times New Roman" pitchFamily="18" charset="0"/>
              </a:rPr>
              <a:t>    </a:t>
            </a:r>
          </a:p>
          <a:p>
            <a:pPr>
              <a:buNone/>
              <a:defRPr/>
            </a:pPr>
            <a:endParaRPr lang="en-US" sz="2200" dirty="0"/>
          </a:p>
        </p:txBody>
      </p:sp>
    </p:spTree>
    <p:extLst>
      <p:ext uri="{BB962C8B-B14F-4D97-AF65-F5344CB8AC3E}">
        <p14:creationId xmlns:p14="http://schemas.microsoft.com/office/powerpoint/2010/main" val="1206680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686834" y="1153572"/>
            <a:ext cx="3200400" cy="4461163"/>
          </a:xfrm>
        </p:spPr>
        <p:txBody>
          <a:bodyPr>
            <a:normAutofit/>
          </a:bodyPr>
          <a:lstStyle/>
          <a:p>
            <a:r>
              <a:rPr lang="en-US" b="0" dirty="0">
                <a:solidFill>
                  <a:schemeClr val="accent6"/>
                </a:solidFill>
                <a:latin typeface="Times New Roman" pitchFamily="18" charset="0"/>
                <a:cs typeface="Times New Roman" pitchFamily="18" charset="0"/>
              </a:rPr>
              <a:t>Post Partum Depression PPD</a:t>
            </a:r>
            <a:r>
              <a:rPr lang="en-US" dirty="0">
                <a:solidFill>
                  <a:schemeClr val="accent6"/>
                </a:solidFill>
                <a:latin typeface="Times New Roman" pitchFamily="18" charset="0"/>
                <a:cs typeface="Times New Roman" pitchFamily="18" charset="0"/>
              </a:rPr>
              <a:t> </a:t>
            </a:r>
          </a:p>
        </p:txBody>
      </p:sp>
      <p:sp>
        <p:nvSpPr>
          <p:cNvPr id="5123" name="Rectangle 3"/>
          <p:cNvSpPr>
            <a:spLocks noGrp="1" noChangeArrowheads="1"/>
          </p:cNvSpPr>
          <p:nvPr>
            <p:ph idx="1"/>
          </p:nvPr>
        </p:nvSpPr>
        <p:spPr>
          <a:xfrm>
            <a:off x="4447308" y="591344"/>
            <a:ext cx="6906491" cy="5585619"/>
          </a:xfrm>
        </p:spPr>
        <p:txBody>
          <a:bodyPr anchor="ctr">
            <a:normAutofit/>
          </a:bodyPr>
          <a:lstStyle/>
          <a:p>
            <a:pPr rtl="0">
              <a:buClr>
                <a:schemeClr val="accent2"/>
              </a:buClr>
              <a:buSzPct val="92000"/>
              <a:buFont typeface="Arial"/>
              <a:buChar char="•"/>
            </a:pPr>
            <a:r>
              <a:rPr lang="en-US" b="1" dirty="0">
                <a:latin typeface="Times New Roman" pitchFamily="18" charset="0"/>
                <a:cs typeface="Times New Roman" pitchFamily="18" charset="0"/>
              </a:rPr>
              <a:t>Related solely to pregnancy and childbirth</a:t>
            </a:r>
          </a:p>
          <a:p>
            <a:pPr rtl="0">
              <a:buClr>
                <a:schemeClr val="accent2"/>
              </a:buClr>
              <a:buSzPct val="92000"/>
              <a:buFont typeface="Arial"/>
              <a:buChar char="•"/>
            </a:pPr>
            <a:r>
              <a:rPr lang="en-US" dirty="0">
                <a:latin typeface="Times New Roman" pitchFamily="18" charset="0"/>
                <a:cs typeface="Times New Roman" pitchFamily="18" charset="0"/>
              </a:rPr>
              <a:t>PPD generally </a:t>
            </a:r>
            <a:r>
              <a:rPr lang="en-US" b="1" dirty="0">
                <a:latin typeface="Times New Roman" pitchFamily="18" charset="0"/>
                <a:cs typeface="Times New Roman" pitchFamily="18" charset="0"/>
              </a:rPr>
              <a:t>lasts for 3-6 months</a:t>
            </a:r>
            <a:r>
              <a:rPr lang="en-US" dirty="0">
                <a:latin typeface="Times New Roman" pitchFamily="18" charset="0"/>
                <a:cs typeface="Times New Roman" pitchFamily="18" charset="0"/>
              </a:rPr>
              <a:t>, with 25% of patients still affected at 1 year.</a:t>
            </a:r>
          </a:p>
          <a:p>
            <a:pPr rtl="0">
              <a:buClr>
                <a:schemeClr val="accent2"/>
              </a:buClr>
              <a:buSzPct val="92000"/>
              <a:buFont typeface="Arial"/>
              <a:buChar char="•"/>
            </a:pPr>
            <a:r>
              <a:rPr lang="en-US" dirty="0">
                <a:latin typeface="Times New Roman" pitchFamily="18" charset="0"/>
                <a:cs typeface="Times New Roman" pitchFamily="18" charset="0"/>
              </a:rPr>
              <a:t> PPD greatly affects the </a:t>
            </a:r>
            <a:r>
              <a:rPr lang="en-US" b="1" dirty="0">
                <a:latin typeface="Times New Roman" pitchFamily="18" charset="0"/>
                <a:cs typeface="Times New Roman" pitchFamily="18" charset="0"/>
              </a:rPr>
              <a:t>patient's ability to complete activities </a:t>
            </a:r>
            <a:r>
              <a:rPr lang="en-US" dirty="0">
                <a:latin typeface="Times New Roman" pitchFamily="18" charset="0"/>
                <a:cs typeface="Times New Roman" pitchFamily="18" charset="0"/>
              </a:rPr>
              <a:t>associated with daily living.</a:t>
            </a:r>
          </a:p>
        </p:txBody>
      </p:sp>
    </p:spTree>
    <p:extLst>
      <p:ext uri="{BB962C8B-B14F-4D97-AF65-F5344CB8AC3E}">
        <p14:creationId xmlns:p14="http://schemas.microsoft.com/office/powerpoint/2010/main" val="3886207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84AC8CD-3B36-4E72-9004-4741643D9A91}"/>
              </a:ext>
            </a:extLst>
          </p:cNvPr>
          <p:cNvGraphicFramePr>
            <a:graphicFrameLocks noGrp="1"/>
          </p:cNvGraphicFramePr>
          <p:nvPr>
            <p:ph idx="1"/>
          </p:nvPr>
        </p:nvGraphicFramePr>
        <p:xfrm>
          <a:off x="1914144" y="477078"/>
          <a:ext cx="9997440" cy="5771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27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FC48-144E-4062-8832-EDB3A4D0F447}"/>
              </a:ext>
            </a:extLst>
          </p:cNvPr>
          <p:cNvSpPr>
            <a:spLocks noGrp="1"/>
          </p:cNvSpPr>
          <p:nvPr>
            <p:ph type="title"/>
          </p:nvPr>
        </p:nvSpPr>
        <p:spPr>
          <a:xfrm>
            <a:off x="838200" y="365125"/>
            <a:ext cx="5393361" cy="1325563"/>
          </a:xfrm>
        </p:spPr>
        <p:txBody>
          <a:bodyPr>
            <a:normAutofit/>
          </a:bodyPr>
          <a:lstStyle/>
          <a:p>
            <a:r>
              <a:rPr lang="en-US" sz="2800" b="1" u="sng" dirty="0">
                <a:effectLst/>
                <a:latin typeface="Times New Roman" pitchFamily="18" charset="0"/>
                <a:ea typeface="Times New Roman" panose="02020603050405020304" pitchFamily="18" charset="0"/>
                <a:cs typeface="Times New Roman" pitchFamily="18" charset="0"/>
              </a:rPr>
              <a:t>Who is at Risk for Postpartum Depression?</a:t>
            </a:r>
            <a:br>
              <a:rPr lang="en-US" sz="2800" b="1" dirty="0">
                <a:effectLst/>
                <a:ea typeface="Times New Roman" panose="02020603050405020304" pitchFamily="18" charset="0"/>
                <a:cs typeface="Times New Roman" panose="02020603050405020304" pitchFamily="18" charset="0"/>
              </a:rPr>
            </a:br>
            <a:endParaRPr lang="en-US" sz="2800" b="1" dirty="0"/>
          </a:p>
        </p:txBody>
      </p:sp>
      <p:graphicFrame>
        <p:nvGraphicFramePr>
          <p:cNvPr id="5" name="Content Placeholder 2">
            <a:extLst>
              <a:ext uri="{FF2B5EF4-FFF2-40B4-BE49-F238E27FC236}">
                <a16:creationId xmlns:a16="http://schemas.microsoft.com/office/drawing/2014/main" id="{9800CBE5-A607-453D-AD5C-0011D2ED4215}"/>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E9A54A3-756C-4336-8624-F54DFC0A7746}"/>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99" t="236" r="48601" b="-236"/>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TextBox 3">
            <a:extLst>
              <a:ext uri="{FF2B5EF4-FFF2-40B4-BE49-F238E27FC236}">
                <a16:creationId xmlns:a16="http://schemas.microsoft.com/office/drawing/2014/main" id="{E4FFB690-D2D3-4DB8-AA08-CB770AD35FE8}"/>
              </a:ext>
            </a:extLst>
          </p:cNvPr>
          <p:cNvSpPr txBox="1"/>
          <p:nvPr/>
        </p:nvSpPr>
        <p:spPr>
          <a:xfrm>
            <a:off x="6374920" y="5880752"/>
            <a:ext cx="5122238" cy="230832"/>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900" b="0" i="0" u="none" strike="noStrike" kern="1200" cap="none" spc="0" normalizeH="0" baseline="0" noProof="0">
                <a:ln>
                  <a:noFill/>
                </a:ln>
                <a:solidFill>
                  <a:prstClr val="black"/>
                </a:solidFill>
                <a:effectLst/>
                <a:uLnTx/>
                <a:uFillTx/>
                <a:latin typeface="Calibri"/>
                <a:ea typeface="+mn-ea"/>
                <a:cs typeface="Arial" panose="020B0604020202020204" pitchFamily="34" charset="0"/>
                <a:hlinkClick r:id="rId8" tooltip="https://factly.in/who-did-not-list-out-these-7-brain-damaging-habits/"/>
              </a:rPr>
              <a:t>This Photo</a:t>
            </a:r>
            <a:r>
              <a:rPr kumimoji="0" lang="ar-JO" sz="9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 by Unknown Author is licensed under </a:t>
            </a:r>
            <a:r>
              <a:rPr kumimoji="0" lang="ar-JO" sz="900" b="0" i="0" u="none" strike="noStrike" kern="1200" cap="none" spc="0" normalizeH="0" baseline="0" noProof="0">
                <a:ln>
                  <a:noFill/>
                </a:ln>
                <a:solidFill>
                  <a:prstClr val="black"/>
                </a:solidFill>
                <a:effectLst/>
                <a:uLnTx/>
                <a:uFillTx/>
                <a:latin typeface="Calibri"/>
                <a:ea typeface="+mn-ea"/>
                <a:cs typeface="Arial" panose="020B0604020202020204" pitchFamily="34" charset="0"/>
                <a:hlinkClick r:id="rId9" tooltip="https://creativecommons.org/licenses/by/3.0/"/>
              </a:rPr>
              <a:t>CC BY</a:t>
            </a:r>
            <a:endParaRPr kumimoji="0" lang="ar-JO"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90904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9110-7932-43F9-A937-94BEDD6DE59F}"/>
              </a:ext>
            </a:extLst>
          </p:cNvPr>
          <p:cNvSpPr>
            <a:spLocks noGrp="1"/>
          </p:cNvSpPr>
          <p:nvPr>
            <p:ph type="title"/>
          </p:nvPr>
        </p:nvSpPr>
        <p:spPr>
          <a:xfrm>
            <a:off x="262291" y="1055600"/>
            <a:ext cx="3200400" cy="4461163"/>
          </a:xfrm>
          <a:ln>
            <a:solidFill>
              <a:schemeClr val="bg1"/>
            </a:solidFill>
          </a:ln>
        </p:spPr>
        <p:txBody>
          <a:bodyPr>
            <a:normAutofit/>
          </a:bodyPr>
          <a:lstStyle/>
          <a:p>
            <a:r>
              <a:rPr lang="en-US" sz="3700" b="1" dirty="0">
                <a:solidFill>
                  <a:schemeClr val="accent6"/>
                </a:solidFill>
                <a:effectLst/>
                <a:latin typeface="Open Sans" panose="020B0606030504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Postpartum Psychosis</a:t>
            </a:r>
            <a:br>
              <a:rPr lang="en-US" sz="3700" b="1" dirty="0">
                <a:solidFill>
                  <a:schemeClr val="accent6"/>
                </a:solidFill>
                <a:effectLst/>
                <a:latin typeface="Cambria" panose="02040503050406030204" pitchFamily="18" charset="0"/>
                <a:ea typeface="Times New Roman" panose="02020603050405020304" pitchFamily="18" charset="0"/>
                <a:cs typeface="Times New Roman" panose="02020603050405020304" pitchFamily="18" charset="0"/>
              </a:rPr>
            </a:br>
            <a:endParaRPr lang="en-US" sz="3700" dirty="0">
              <a:solidFill>
                <a:schemeClr val="accent6"/>
              </a:solidFill>
            </a:endParaRPr>
          </a:p>
        </p:txBody>
      </p:sp>
      <p:sp>
        <p:nvSpPr>
          <p:cNvPr id="3" name="Content Placeholder 2">
            <a:extLst>
              <a:ext uri="{FF2B5EF4-FFF2-40B4-BE49-F238E27FC236}">
                <a16:creationId xmlns:a16="http://schemas.microsoft.com/office/drawing/2014/main" id="{554A512D-4188-44D4-A3D1-A4D2236033C0}"/>
              </a:ext>
            </a:extLst>
          </p:cNvPr>
          <p:cNvSpPr>
            <a:spLocks noGrp="1"/>
          </p:cNvSpPr>
          <p:nvPr>
            <p:ph idx="1"/>
          </p:nvPr>
        </p:nvSpPr>
        <p:spPr>
          <a:xfrm>
            <a:off x="4447308" y="591344"/>
            <a:ext cx="6906491" cy="5585619"/>
          </a:xfrm>
        </p:spPr>
        <p:txBody>
          <a:bodyPr anchor="ctr">
            <a:normAutofit/>
          </a:bodyPr>
          <a:lstStyle/>
          <a:p>
            <a:pPr marL="0" marR="0">
              <a:spcBef>
                <a:spcPts val="0"/>
              </a:spcBef>
              <a:spcAft>
                <a:spcPts val="1360"/>
              </a:spcAft>
            </a:pPr>
            <a:r>
              <a:rPr lang="en-US" dirty="0">
                <a:effectLst/>
                <a:latin typeface="Times New Roman" pitchFamily="18" charset="0"/>
                <a:ea typeface="Times New Roman" panose="02020603050405020304" pitchFamily="18" charset="0"/>
                <a:cs typeface="Times New Roman" pitchFamily="18" charset="0"/>
              </a:rPr>
              <a:t>The most severe form of postpartum psychiatric illness. </a:t>
            </a:r>
          </a:p>
          <a:p>
            <a:pPr marL="0" marR="0">
              <a:spcBef>
                <a:spcPts val="0"/>
              </a:spcBef>
              <a:spcAft>
                <a:spcPts val="1360"/>
              </a:spcAft>
            </a:pPr>
            <a:r>
              <a:rPr lang="en-US" dirty="0">
                <a:effectLst/>
                <a:latin typeface="Times New Roman" pitchFamily="18" charset="0"/>
                <a:ea typeface="Times New Roman" panose="02020603050405020304" pitchFamily="18" charset="0"/>
                <a:cs typeface="Times New Roman" pitchFamily="18" charset="0"/>
              </a:rPr>
              <a:t>It is a rare event (1 to 2 per 1000 women) after childbirth. </a:t>
            </a:r>
          </a:p>
          <a:p>
            <a:pPr marL="0" marR="0">
              <a:spcBef>
                <a:spcPts val="0"/>
              </a:spcBef>
              <a:spcAft>
                <a:spcPts val="1360"/>
              </a:spcAft>
            </a:pPr>
            <a:r>
              <a:rPr lang="en-US" dirty="0">
                <a:latin typeface="Times New Roman" pitchFamily="18" charset="0"/>
                <a:ea typeface="Times New Roman" panose="02020603050405020304" pitchFamily="18" charset="0"/>
                <a:cs typeface="Times New Roman" pitchFamily="18" charset="0"/>
              </a:rPr>
              <a:t>Onset</a:t>
            </a:r>
            <a:r>
              <a:rPr lang="en-US" dirty="0">
                <a:effectLst/>
                <a:latin typeface="Times New Roman" pitchFamily="18" charset="0"/>
                <a:ea typeface="Times New Roman" panose="02020603050405020304" pitchFamily="18" charset="0"/>
                <a:cs typeface="Times New Roman" pitchFamily="18" charset="0"/>
              </a:rPr>
              <a:t> of symptoms: as early as the first 48 to 72 hours after delivery. The majority of women with puerperal psychosis develop symptoms within the first two postpartum weeks.</a:t>
            </a:r>
          </a:p>
          <a:p>
            <a:pPr marL="0" marR="0">
              <a:spcBef>
                <a:spcPts val="0"/>
              </a:spcBef>
              <a:spcAft>
                <a:spcPts val="1360"/>
              </a:spcAft>
            </a:pPr>
            <a:endParaRPr lang="en-US" dirty="0">
              <a:latin typeface="+mj-lt"/>
              <a:ea typeface="Times New Roman" panose="02020603050405020304" pitchFamily="18" charset="0"/>
            </a:endParaRPr>
          </a:p>
          <a:p>
            <a:pPr marL="0" marR="0">
              <a:spcBef>
                <a:spcPts val="0"/>
              </a:spcBef>
              <a:spcAft>
                <a:spcPts val="1360"/>
              </a:spcAft>
            </a:pPr>
            <a:endParaRPr lang="en-US" b="1" dirty="0">
              <a:effectLst/>
              <a:latin typeface="+mj-lt"/>
              <a:ea typeface="Times New Roman" panose="02020603050405020304" pitchFamily="18" charset="0"/>
            </a:endParaRPr>
          </a:p>
        </p:txBody>
      </p:sp>
    </p:spTree>
    <p:extLst>
      <p:ext uri="{BB962C8B-B14F-4D97-AF65-F5344CB8AC3E}">
        <p14:creationId xmlns:p14="http://schemas.microsoft.com/office/powerpoint/2010/main" val="251800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0B3BAFC-F89C-488A-B180-79BB77618BA2}"/>
              </a:ext>
            </a:extLst>
          </p:cNvPr>
          <p:cNvGraphicFramePr>
            <a:graphicFrameLocks noGrp="1"/>
          </p:cNvGraphicFramePr>
          <p:nvPr>
            <p:ph idx="1"/>
          </p:nvPr>
        </p:nvGraphicFramePr>
        <p:xfrm>
          <a:off x="751114" y="1518557"/>
          <a:ext cx="10662557" cy="4735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8401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025BF1-6458-4BE5-A994-F1D2F8EE005E}"/>
              </a:ext>
            </a:extLst>
          </p:cNvPr>
          <p:cNvSpPr>
            <a:spLocks noGrp="1"/>
          </p:cNvSpPr>
          <p:nvPr>
            <p:ph idx="1"/>
          </p:nvPr>
        </p:nvSpPr>
        <p:spPr>
          <a:xfrm>
            <a:off x="424543" y="391886"/>
            <a:ext cx="11211747" cy="6123214"/>
          </a:xfrm>
        </p:spPr>
        <p:txBody>
          <a:bodyPr>
            <a:normAutofit/>
          </a:bodyPr>
          <a:lstStyle/>
          <a:p>
            <a:pPr marL="82296" indent="0">
              <a:buNone/>
            </a:pPr>
            <a:r>
              <a:rPr lang="en-US" sz="2400" b="1" u="sng" dirty="0">
                <a:effectLst/>
                <a:latin typeface="Times New Roman" pitchFamily="18" charset="0"/>
                <a:ea typeface="Times New Roman" panose="02020603050405020304" pitchFamily="18" charset="0"/>
                <a:cs typeface="Times New Roman" pitchFamily="18" charset="0"/>
              </a:rPr>
              <a:t>Symptoms :</a:t>
            </a:r>
          </a:p>
          <a:p>
            <a:pPr marL="539496" indent="-457200">
              <a:buFont typeface="+mj-lt"/>
              <a:buAutoNum type="arabicPeriod"/>
            </a:pPr>
            <a:r>
              <a:rPr lang="en-US" sz="2400" b="1" dirty="0">
                <a:latin typeface="Times New Roman" pitchFamily="18" charset="0"/>
                <a:cs typeface="Times New Roman" pitchFamily="18" charset="0"/>
              </a:rPr>
              <a:t>Hallucinations</a:t>
            </a:r>
          </a:p>
          <a:p>
            <a:pPr marL="539496" indent="-457200">
              <a:buFont typeface="+mj-lt"/>
              <a:buAutoNum type="arabicPeriod"/>
            </a:pPr>
            <a:r>
              <a:rPr lang="en-US" sz="2400" b="1" i="0" dirty="0">
                <a:effectLst/>
                <a:latin typeface="Times New Roman" pitchFamily="18" charset="0"/>
                <a:cs typeface="Times New Roman" pitchFamily="18" charset="0"/>
              </a:rPr>
              <a:t>delusions  </a:t>
            </a:r>
          </a:p>
          <a:p>
            <a:pPr marL="457200" indent="-457200">
              <a:buFont typeface="+mj-lt"/>
              <a:buAutoNum type="arabicPeriod"/>
            </a:pPr>
            <a:r>
              <a:rPr lang="en-US" sz="2400" b="1" i="0" dirty="0">
                <a:effectLst/>
                <a:latin typeface="Times New Roman" pitchFamily="18" charset="0"/>
                <a:cs typeface="Times New Roman" pitchFamily="18" charset="0"/>
              </a:rPr>
              <a:t>a manic mood </a:t>
            </a:r>
          </a:p>
          <a:p>
            <a:pPr marL="457200" indent="-457200">
              <a:buFont typeface="+mj-lt"/>
              <a:buAutoNum type="arabicPeriod"/>
            </a:pPr>
            <a:r>
              <a:rPr lang="en-US" sz="2400" b="1" i="0" dirty="0">
                <a:effectLst/>
                <a:latin typeface="Times New Roman" pitchFamily="18" charset="0"/>
                <a:cs typeface="Times New Roman" pitchFamily="18" charset="0"/>
              </a:rPr>
              <a:t>a low mood </a:t>
            </a:r>
          </a:p>
          <a:p>
            <a:pPr marL="457200" indent="-457200">
              <a:buFont typeface="+mj-lt"/>
              <a:buAutoNum type="arabicPeriod"/>
            </a:pPr>
            <a:r>
              <a:rPr lang="en-US" sz="2400" b="1" i="0" dirty="0">
                <a:effectLst/>
                <a:latin typeface="Times New Roman" pitchFamily="18" charset="0"/>
                <a:cs typeface="Times New Roman" pitchFamily="18" charset="0"/>
              </a:rPr>
              <a:t>sometimes a mixture of both a manic mood and a low mood - or rapidly changing moods</a:t>
            </a:r>
          </a:p>
          <a:p>
            <a:pPr marL="457200" indent="-457200">
              <a:buFont typeface="+mj-lt"/>
              <a:buAutoNum type="arabicPeriod"/>
            </a:pPr>
            <a:r>
              <a:rPr lang="en-US" sz="2400" b="1" i="0" dirty="0">
                <a:effectLst/>
                <a:latin typeface="Times New Roman" pitchFamily="18" charset="0"/>
                <a:cs typeface="Times New Roman" pitchFamily="18" charset="0"/>
              </a:rPr>
              <a:t>loss of inhibitions</a:t>
            </a:r>
          </a:p>
          <a:p>
            <a:pPr marL="457200" indent="-457200">
              <a:buFont typeface="+mj-lt"/>
              <a:buAutoNum type="arabicPeriod"/>
            </a:pPr>
            <a:r>
              <a:rPr lang="en-US" sz="2400" b="1" i="0" dirty="0">
                <a:effectLst/>
                <a:latin typeface="Times New Roman" pitchFamily="18" charset="0"/>
                <a:cs typeface="Times New Roman" pitchFamily="18" charset="0"/>
              </a:rPr>
              <a:t>feeling suspicious or fearful</a:t>
            </a:r>
          </a:p>
          <a:p>
            <a:pPr marL="457200" indent="-457200">
              <a:buFont typeface="+mj-lt"/>
              <a:buAutoNum type="arabicPeriod"/>
            </a:pPr>
            <a:r>
              <a:rPr lang="en-US" sz="2400" b="1" i="0" dirty="0">
                <a:effectLst/>
                <a:latin typeface="Times New Roman" pitchFamily="18" charset="0"/>
                <a:cs typeface="Times New Roman" pitchFamily="18" charset="0"/>
              </a:rPr>
              <a:t>restlessness</a:t>
            </a:r>
          </a:p>
          <a:p>
            <a:pPr marL="457200" indent="-457200">
              <a:buFont typeface="+mj-lt"/>
              <a:buAutoNum type="arabicPeriod"/>
            </a:pPr>
            <a:r>
              <a:rPr lang="en-US" sz="2400" b="1" i="0" dirty="0">
                <a:effectLst/>
                <a:latin typeface="Times New Roman" pitchFamily="18" charset="0"/>
                <a:cs typeface="Times New Roman" pitchFamily="18" charset="0"/>
              </a:rPr>
              <a:t>feeling very confused</a:t>
            </a:r>
          </a:p>
          <a:p>
            <a:pPr marL="457200" indent="-457200">
              <a:buFont typeface="+mj-lt"/>
              <a:buAutoNum type="arabicPeriod"/>
            </a:pPr>
            <a:r>
              <a:rPr lang="en-US" sz="2400" b="1" i="0" dirty="0">
                <a:effectLst/>
                <a:latin typeface="Times New Roman" pitchFamily="18" charset="0"/>
                <a:cs typeface="Times New Roman" pitchFamily="18" charset="0"/>
              </a:rPr>
              <a:t>behaving in a way that's out of character</a:t>
            </a:r>
          </a:p>
          <a:p>
            <a:endParaRPr lang="en-US" sz="1800" dirty="0"/>
          </a:p>
        </p:txBody>
      </p:sp>
    </p:spTree>
    <p:extLst>
      <p:ext uri="{BB962C8B-B14F-4D97-AF65-F5344CB8AC3E}">
        <p14:creationId xmlns:p14="http://schemas.microsoft.com/office/powerpoint/2010/main" val="1960476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679E6A-CE1C-4184-ADBF-886E06F32880}"/>
              </a:ext>
            </a:extLst>
          </p:cNvPr>
          <p:cNvPicPr>
            <a:picLocks noGrp="1" noChangeAspect="1"/>
          </p:cNvPicPr>
          <p:nvPr>
            <p:ph idx="1"/>
          </p:nvPr>
        </p:nvPicPr>
        <p:blipFill>
          <a:blip r:embed="rId2" cstate="print"/>
          <a:stretch>
            <a:fillRect/>
          </a:stretch>
        </p:blipFill>
        <p:spPr>
          <a:xfrm>
            <a:off x="838200" y="1387929"/>
            <a:ext cx="10515600" cy="4288943"/>
          </a:xfrm>
        </p:spPr>
      </p:pic>
    </p:spTree>
    <p:extLst>
      <p:ext uri="{BB962C8B-B14F-4D97-AF65-F5344CB8AC3E}">
        <p14:creationId xmlns:p14="http://schemas.microsoft.com/office/powerpoint/2010/main" val="12697764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bject 2"/>
          <p:cNvSpPr txBox="1">
            <a:spLocks noGrp="1"/>
          </p:cNvSpPr>
          <p:nvPr>
            <p:ph type="title"/>
          </p:nvPr>
        </p:nvSpPr>
        <p:spPr>
          <a:xfrm>
            <a:off x="5026727" y="470277"/>
            <a:ext cx="2112561" cy="474261"/>
          </a:xfrm>
          <a:prstGeom prst="rect">
            <a:avLst/>
          </a:prstGeom>
        </p:spPr>
        <p:txBody>
          <a:bodyPr/>
          <a:lstStyle/>
          <a:p>
            <a:pPr indent="11373">
              <a:spcBef>
                <a:spcPts val="90"/>
              </a:spcBef>
            </a:pPr>
            <a:r>
              <a:rPr u="sng"/>
              <a:t>Hemorrhage</a:t>
            </a:r>
            <a:r>
              <a:t> </a:t>
            </a:r>
          </a:p>
        </p:txBody>
      </p:sp>
      <p:sp>
        <p:nvSpPr>
          <p:cNvPr id="84" name="object 3"/>
          <p:cNvSpPr txBox="1"/>
          <p:nvPr/>
        </p:nvSpPr>
        <p:spPr>
          <a:xfrm>
            <a:off x="2262772" y="1405556"/>
            <a:ext cx="7640472" cy="2603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79691" marR="4549" indent="-168887" defTabSz="818845" hangingPunct="0">
              <a:lnSpc>
                <a:spcPts val="2239"/>
              </a:lnSpc>
              <a:spcBef>
                <a:spcPts val="358"/>
              </a:spcBef>
              <a:buSzPct val="100000"/>
              <a:buFontTx/>
              <a:buChar char="•"/>
              <a:tabLst>
                <a:tab pos="170593" algn="l"/>
              </a:tabLst>
              <a:defRPr sz="2300" spc="5">
                <a:latin typeface="Microsoft Sans Serif"/>
                <a:ea typeface="Microsoft Sans Serif"/>
                <a:cs typeface="Microsoft Sans Serif"/>
                <a:sym typeface="Microsoft Sans Serif"/>
              </a:defRPr>
            </a:pPr>
            <a:r>
              <a:rPr sz="2060" kern="0" spc="4">
                <a:solidFill>
                  <a:srgbClr val="000000"/>
                </a:solidFill>
                <a:latin typeface="Microsoft Sans Serif"/>
                <a:ea typeface="Microsoft Sans Serif"/>
                <a:cs typeface="Microsoft Sans Serif"/>
                <a:sym typeface="Microsoft Sans Serif"/>
              </a:rPr>
              <a:t>We</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make</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the</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diagnosis</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of</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postpartum</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hemorrhage</a:t>
            </a:r>
            <a:r>
              <a:rPr sz="2060" kern="0" spc="22">
                <a:solidFill>
                  <a:srgbClr val="000000"/>
                </a:solidFill>
                <a:latin typeface="Microsoft Sans Serif"/>
                <a:ea typeface="Microsoft Sans Serif"/>
                <a:cs typeface="Microsoft Sans Serif"/>
                <a:sym typeface="Microsoft Sans Serif"/>
              </a:rPr>
              <a:t> </a:t>
            </a:r>
            <a:r>
              <a:rPr sz="2060" kern="0" spc="-9">
                <a:solidFill>
                  <a:srgbClr val="000000"/>
                </a:solidFill>
                <a:latin typeface="Microsoft Sans Serif"/>
                <a:ea typeface="Microsoft Sans Serif"/>
                <a:cs typeface="Microsoft Sans Serif"/>
                <a:sym typeface="Microsoft Sans Serif"/>
              </a:rPr>
              <a:t>in </a:t>
            </a:r>
            <a:r>
              <a:rPr sz="2060" kern="0" spc="-4">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postpartum</a:t>
            </a:r>
            <a:r>
              <a:rPr sz="2060" kern="0" spc="27">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patients</a:t>
            </a:r>
            <a:r>
              <a:rPr sz="2060" kern="0" spc="27">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with</a:t>
            </a:r>
            <a:r>
              <a:rPr sz="2060" kern="0" spc="27">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bleeding</a:t>
            </a:r>
            <a:r>
              <a:rPr sz="2060" kern="0" spc="27">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that</a:t>
            </a:r>
            <a:r>
              <a:rPr sz="2060" kern="0" spc="27">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is</a:t>
            </a:r>
            <a:r>
              <a:rPr sz="2060" kern="0" spc="27">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greater</a:t>
            </a:r>
            <a:r>
              <a:rPr sz="2060" kern="0" spc="27">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than</a:t>
            </a:r>
            <a:r>
              <a:rPr sz="2060" kern="0" spc="31">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expected </a:t>
            </a:r>
            <a:r>
              <a:rPr sz="2060" kern="0" spc="4">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and</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results</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in</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signs</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and/or</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symptoms</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of</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hypovolemia</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(tachycardia, hypotension , pallor , oliguria/anuria , restlessness </a:t>
            </a:r>
            <a:r>
              <a:rPr sz="2060" kern="0" spc="4">
                <a:solidFill>
                  <a:srgbClr val="000000"/>
                </a:solidFill>
                <a:latin typeface="Microsoft Sans Serif"/>
                <a:ea typeface="Microsoft Sans Serif"/>
                <a:cs typeface="Microsoft Sans Serif"/>
                <a:sym typeface="Microsoft Sans Serif"/>
              </a:rPr>
              <a:t>).</a:t>
            </a:r>
            <a:r>
              <a:rPr sz="2060" kern="0" spc="22">
                <a:solidFill>
                  <a:srgbClr val="000000"/>
                </a:solidFill>
                <a:latin typeface="Microsoft Sans Serif"/>
                <a:ea typeface="Microsoft Sans Serif"/>
                <a:cs typeface="Microsoft Sans Serif"/>
                <a:sym typeface="Microsoft Sans Serif"/>
              </a:rPr>
              <a:t> </a:t>
            </a:r>
          </a:p>
          <a:p>
            <a:pPr marL="179691" marR="4549" indent="-168887" defTabSz="818845" hangingPunct="0">
              <a:lnSpc>
                <a:spcPts val="2239"/>
              </a:lnSpc>
              <a:spcBef>
                <a:spcPts val="358"/>
              </a:spcBef>
              <a:buSzPct val="100000"/>
              <a:buFontTx/>
              <a:buChar char="•"/>
              <a:tabLst>
                <a:tab pos="170593" algn="l"/>
              </a:tabLst>
              <a:defRPr sz="2300" spc="5">
                <a:latin typeface="Microsoft Sans Serif"/>
                <a:ea typeface="Microsoft Sans Serif"/>
                <a:cs typeface="Microsoft Sans Serif"/>
                <a:sym typeface="Microsoft Sans Serif"/>
              </a:defRPr>
            </a:pPr>
            <a:r>
              <a:rPr sz="2060" kern="0" spc="4">
                <a:solidFill>
                  <a:srgbClr val="000000"/>
                </a:solidFill>
                <a:latin typeface="Microsoft Sans Serif"/>
                <a:ea typeface="Microsoft Sans Serif"/>
                <a:cs typeface="Microsoft Sans Serif"/>
                <a:sym typeface="Microsoft Sans Serif"/>
              </a:rPr>
              <a:t>The</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diagnosis</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may</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be</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delayed</a:t>
            </a:r>
            <a:r>
              <a:rPr sz="2060" kern="0" spc="27">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in</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symptomatic</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patients</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(eg,</a:t>
            </a:r>
          </a:p>
          <a:p>
            <a:pPr marR="148984" indent="179691" defTabSz="818845" hangingPunct="0">
              <a:lnSpc>
                <a:spcPts val="2239"/>
              </a:lnSpc>
              <a:spcBef>
                <a:spcPts val="90"/>
              </a:spcBef>
              <a:defRPr sz="2300">
                <a:latin typeface="Microsoft Sans Serif"/>
                <a:ea typeface="Microsoft Sans Serif"/>
                <a:cs typeface="Microsoft Sans Serif"/>
                <a:sym typeface="Microsoft Sans Serif"/>
              </a:defRPr>
            </a:pPr>
            <a:r>
              <a:rPr sz="2060" kern="0">
                <a:solidFill>
                  <a:srgbClr val="000000"/>
                </a:solidFill>
                <a:latin typeface="Microsoft Sans Serif"/>
                <a:ea typeface="Microsoft Sans Serif"/>
                <a:cs typeface="Microsoft Sans Serif"/>
                <a:sym typeface="Microsoft Sans Serif"/>
              </a:rPr>
              <a:t>patients</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with</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tachycardia,</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hypotension)</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when</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bleeding</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is</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not </a:t>
            </a:r>
            <a:r>
              <a:rPr sz="2060" kern="0" spc="4">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observed,</a:t>
            </a:r>
            <a:r>
              <a:rPr sz="2060" kern="0" spc="31">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such</a:t>
            </a:r>
            <a:r>
              <a:rPr sz="2060" kern="0" spc="31">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as</a:t>
            </a:r>
            <a:r>
              <a:rPr sz="2060" kern="0" spc="36">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intraabdominal</a:t>
            </a:r>
            <a:r>
              <a:rPr sz="2060" kern="0" spc="31">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bleeding</a:t>
            </a:r>
            <a:r>
              <a:rPr sz="2060" kern="0" spc="36">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after</a:t>
            </a:r>
            <a:r>
              <a:rPr sz="2060" kern="0" spc="31">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a</a:t>
            </a:r>
            <a:r>
              <a:rPr sz="2060" kern="0" spc="36">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vaginal</a:t>
            </a:r>
            <a:r>
              <a:rPr sz="2060" kern="0" spc="31">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birth </a:t>
            </a:r>
            <a:r>
              <a:rPr sz="2060" kern="0" spc="-53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or</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after</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closure</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of</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the</a:t>
            </a:r>
            <a:r>
              <a:rPr sz="2060" kern="0" spc="27">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abdomen</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in</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a</a:t>
            </a:r>
            <a:r>
              <a:rPr sz="2060" kern="0" spc="22">
                <a:solidFill>
                  <a:srgbClr val="000000"/>
                </a:solidFill>
                <a:latin typeface="Microsoft Sans Serif"/>
                <a:ea typeface="Microsoft Sans Serif"/>
                <a:cs typeface="Microsoft Sans Serif"/>
                <a:sym typeface="Microsoft Sans Serif"/>
              </a:rPr>
              <a:t> </a:t>
            </a:r>
            <a:r>
              <a:rPr sz="2060" kern="0">
                <a:solidFill>
                  <a:srgbClr val="000000"/>
                </a:solidFill>
                <a:latin typeface="Microsoft Sans Serif"/>
                <a:ea typeface="Microsoft Sans Serif"/>
                <a:cs typeface="Microsoft Sans Serif"/>
                <a:sym typeface="Microsoft Sans Serif"/>
              </a:rPr>
              <a:t>cesarean</a:t>
            </a:r>
            <a:r>
              <a:rPr sz="2060" kern="0" spc="22">
                <a:solidFill>
                  <a:srgbClr val="000000"/>
                </a:solidFill>
                <a:latin typeface="Microsoft Sans Serif"/>
                <a:ea typeface="Microsoft Sans Serif"/>
                <a:cs typeface="Microsoft Sans Serif"/>
                <a:sym typeface="Microsoft Sans Serif"/>
              </a:rPr>
              <a:t> </a:t>
            </a:r>
            <a:r>
              <a:rPr sz="2060" kern="0" spc="-4">
                <a:solidFill>
                  <a:srgbClr val="000000"/>
                </a:solidFill>
                <a:latin typeface="Microsoft Sans Serif"/>
                <a:ea typeface="Microsoft Sans Serif"/>
                <a:cs typeface="Microsoft Sans Serif"/>
                <a:sym typeface="Microsoft Sans Serif"/>
              </a:rPr>
              <a:t>birth.</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object 2"/>
          <p:cNvGrpSpPr/>
          <p:nvPr/>
        </p:nvGrpSpPr>
        <p:grpSpPr>
          <a:xfrm>
            <a:off x="1592239" y="0"/>
            <a:ext cx="9007523" cy="6766044"/>
            <a:chOff x="0" y="0"/>
            <a:chExt cx="10058400" cy="7555414"/>
          </a:xfrm>
        </p:grpSpPr>
        <p:pic>
          <p:nvPicPr>
            <p:cNvPr id="86" name="object 3" descr="object 3"/>
            <p:cNvPicPr>
              <a:picLocks noChangeAspect="1"/>
            </p:cNvPicPr>
            <p:nvPr/>
          </p:nvPicPr>
          <p:blipFill>
            <a:blip r:embed="rId2"/>
            <a:stretch>
              <a:fillRect/>
            </a:stretch>
          </p:blipFill>
          <p:spPr>
            <a:xfrm>
              <a:off x="0" y="0"/>
              <a:ext cx="10058400" cy="7555415"/>
            </a:xfrm>
            <a:prstGeom prst="rect">
              <a:avLst/>
            </a:prstGeom>
            <a:ln w="12700" cap="flat">
              <a:noFill/>
              <a:miter lim="400000"/>
            </a:ln>
            <a:effectLst/>
          </p:spPr>
        </p:pic>
        <p:sp>
          <p:nvSpPr>
            <p:cNvPr id="87" name="object 4"/>
            <p:cNvSpPr/>
            <p:nvPr/>
          </p:nvSpPr>
          <p:spPr>
            <a:xfrm>
              <a:off x="-1" y="954590"/>
              <a:ext cx="10052910" cy="5657851"/>
            </a:xfrm>
            <a:prstGeom prst="rect">
              <a:avLst/>
            </a:prstGeom>
            <a:solidFill>
              <a:srgbClr val="FFFFFF"/>
            </a:solidFill>
            <a:ln w="12700" cap="flat">
              <a:noFill/>
              <a:miter lim="400000"/>
            </a:ln>
            <a:effectLst/>
          </p:spPr>
          <p:txBody>
            <a:bodyPr wrap="square" lIns="40942" tIns="40942" rIns="40942" bIns="40942" numCol="1" anchor="t">
              <a:noAutofit/>
            </a:bodyPr>
            <a:lstStyle/>
            <a:p>
              <a:pPr defTabSz="818845" hangingPunct="0"/>
              <a:endParaRPr sz="1612" kern="0">
                <a:solidFill>
                  <a:srgbClr val="000000"/>
                </a:solidFill>
                <a:latin typeface="Calibri"/>
                <a:cs typeface="Calibri"/>
                <a:sym typeface="Calibri"/>
              </a:endParaRPr>
            </a:p>
          </p:txBody>
        </p:sp>
      </p:grpSp>
      <p:sp>
        <p:nvSpPr>
          <p:cNvPr id="89" name="object 5"/>
          <p:cNvSpPr txBox="1"/>
          <p:nvPr/>
        </p:nvSpPr>
        <p:spPr>
          <a:xfrm>
            <a:off x="3043054" y="915779"/>
            <a:ext cx="5778690" cy="496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spcBef>
                <a:spcPts val="90"/>
              </a:spcBef>
              <a:defRPr sz="3600" b="1" u="sng" spc="10">
                <a:uFill>
                  <a:solidFill>
                    <a:srgbClr val="000000"/>
                  </a:solidFill>
                </a:uFill>
                <a:latin typeface="Times New Roman"/>
                <a:ea typeface="Times New Roman"/>
                <a:cs typeface="Times New Roman"/>
                <a:sym typeface="Times New Roman"/>
              </a:defRPr>
            </a:pPr>
            <a:r>
              <a:rPr sz="3224" b="1" u="sng" kern="0" spc="9">
                <a:solidFill>
                  <a:srgbClr val="000000"/>
                </a:solidFill>
                <a:uFill>
                  <a:solidFill>
                    <a:srgbClr val="000000"/>
                  </a:solidFill>
                </a:uFill>
                <a:latin typeface="Times New Roman"/>
                <a:cs typeface="Times New Roman"/>
                <a:sym typeface="Times New Roman"/>
              </a:rPr>
              <a:t>Postpartum</a:t>
            </a:r>
            <a:r>
              <a:rPr sz="3224" b="1" u="sng" kern="0" spc="4">
                <a:solidFill>
                  <a:srgbClr val="000000"/>
                </a:solidFill>
                <a:uFill>
                  <a:solidFill>
                    <a:srgbClr val="000000"/>
                  </a:solidFill>
                </a:uFill>
                <a:latin typeface="Times New Roman"/>
                <a:cs typeface="Times New Roman"/>
                <a:sym typeface="Times New Roman"/>
              </a:rPr>
              <a:t> </a:t>
            </a:r>
            <a:r>
              <a:rPr sz="3224" b="1" u="sng" kern="0" spc="9">
                <a:solidFill>
                  <a:srgbClr val="000000"/>
                </a:solidFill>
                <a:uFill>
                  <a:solidFill>
                    <a:srgbClr val="000000"/>
                  </a:solidFill>
                </a:uFill>
                <a:latin typeface="Times New Roman"/>
                <a:cs typeface="Times New Roman"/>
                <a:sym typeface="Times New Roman"/>
              </a:rPr>
              <a:t>haemorrhage</a:t>
            </a:r>
            <a:r>
              <a:rPr sz="3224" b="1" u="sng" kern="0" spc="4">
                <a:solidFill>
                  <a:srgbClr val="000000"/>
                </a:solidFill>
                <a:uFill>
                  <a:solidFill>
                    <a:srgbClr val="000000"/>
                  </a:solidFill>
                </a:uFill>
                <a:latin typeface="Times New Roman"/>
                <a:cs typeface="Times New Roman"/>
                <a:sym typeface="Times New Roman"/>
              </a:rPr>
              <a:t> </a:t>
            </a:r>
            <a:r>
              <a:rPr sz="3224" b="1" u="sng" kern="0" spc="9">
                <a:solidFill>
                  <a:srgbClr val="000000"/>
                </a:solidFill>
                <a:uFill>
                  <a:solidFill>
                    <a:srgbClr val="000000"/>
                  </a:solidFill>
                </a:uFill>
                <a:latin typeface="Times New Roman"/>
                <a:cs typeface="Times New Roman"/>
                <a:sym typeface="Times New Roman"/>
              </a:rPr>
              <a:t>(PPH)</a:t>
            </a:r>
          </a:p>
        </p:txBody>
      </p:sp>
      <p:grpSp>
        <p:nvGrpSpPr>
          <p:cNvPr id="92" name="object 6"/>
          <p:cNvGrpSpPr/>
          <p:nvPr/>
        </p:nvGrpSpPr>
        <p:grpSpPr>
          <a:xfrm>
            <a:off x="1592239" y="52546"/>
            <a:ext cx="8680319" cy="6107055"/>
            <a:chOff x="0" y="0"/>
            <a:chExt cx="9693022" cy="6819543"/>
          </a:xfrm>
        </p:grpSpPr>
        <p:pic>
          <p:nvPicPr>
            <p:cNvPr id="90" name="object 7" descr="object 7"/>
            <p:cNvPicPr>
              <a:picLocks noChangeAspect="1"/>
            </p:cNvPicPr>
            <p:nvPr/>
          </p:nvPicPr>
          <p:blipFill>
            <a:blip r:embed="rId3"/>
            <a:stretch>
              <a:fillRect/>
            </a:stretch>
          </p:blipFill>
          <p:spPr>
            <a:xfrm>
              <a:off x="1140252" y="3755560"/>
              <a:ext cx="8552771" cy="3063984"/>
            </a:xfrm>
            <a:prstGeom prst="rect">
              <a:avLst/>
            </a:prstGeom>
            <a:ln w="12700" cap="flat">
              <a:noFill/>
              <a:miter lim="400000"/>
            </a:ln>
            <a:effectLst/>
          </p:spPr>
        </p:pic>
        <p:pic>
          <p:nvPicPr>
            <p:cNvPr id="91" name="object 8" descr="object 8"/>
            <p:cNvPicPr>
              <a:picLocks noChangeAspect="1"/>
            </p:cNvPicPr>
            <p:nvPr/>
          </p:nvPicPr>
          <p:blipFill>
            <a:blip r:embed="rId4"/>
            <a:stretch>
              <a:fillRect/>
            </a:stretch>
          </p:blipFill>
          <p:spPr>
            <a:xfrm>
              <a:off x="0" y="0"/>
              <a:ext cx="8971642" cy="427551"/>
            </a:xfrm>
            <a:prstGeom prst="rect">
              <a:avLst/>
            </a:prstGeom>
            <a:ln w="12700" cap="flat">
              <a:noFill/>
              <a:miter lim="400000"/>
            </a:ln>
            <a:effectLst/>
          </p:spPr>
        </p:pic>
      </p:grpSp>
      <p:sp>
        <p:nvSpPr>
          <p:cNvPr id="93" name="object 9"/>
          <p:cNvSpPr txBox="1"/>
          <p:nvPr/>
        </p:nvSpPr>
        <p:spPr>
          <a:xfrm>
            <a:off x="4826036" y="2232476"/>
            <a:ext cx="2203546" cy="358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defRPr sz="2600" b="1" spc="-10">
                <a:solidFill>
                  <a:srgbClr val="FF0000"/>
                </a:solidFill>
                <a:latin typeface="Arial"/>
                <a:ea typeface="Arial"/>
                <a:cs typeface="Arial"/>
                <a:sym typeface="Arial"/>
              </a:defRPr>
            </a:pPr>
            <a:r>
              <a:rPr sz="2328" b="1" kern="0" spc="-9">
                <a:solidFill>
                  <a:srgbClr val="FF0000"/>
                </a:solidFill>
                <a:latin typeface="Arial"/>
                <a:cs typeface="Arial"/>
                <a:sym typeface="Arial"/>
              </a:rPr>
              <a:t>Sara</a:t>
            </a:r>
            <a:r>
              <a:rPr sz="2328" b="1" kern="0" spc="-31">
                <a:solidFill>
                  <a:srgbClr val="FF0000"/>
                </a:solidFill>
                <a:latin typeface="Arial"/>
                <a:cs typeface="Arial"/>
                <a:sym typeface="Arial"/>
              </a:rPr>
              <a:t> </a:t>
            </a:r>
            <a:r>
              <a:rPr sz="2328" b="1" kern="0" spc="-9">
                <a:solidFill>
                  <a:srgbClr val="FF0000"/>
                </a:solidFill>
                <a:latin typeface="Arial"/>
                <a:cs typeface="Arial"/>
                <a:sym typeface="Arial"/>
              </a:rPr>
              <a:t>Bin</a:t>
            </a:r>
            <a:r>
              <a:rPr sz="2328" b="1" kern="0" spc="-27">
                <a:solidFill>
                  <a:srgbClr val="FF0000"/>
                </a:solidFill>
                <a:latin typeface="Arial"/>
                <a:cs typeface="Arial"/>
                <a:sym typeface="Arial"/>
              </a:rPr>
              <a:t> </a:t>
            </a:r>
            <a:r>
              <a:rPr sz="2328" b="1" kern="0" spc="-36">
                <a:solidFill>
                  <a:srgbClr val="FF0000"/>
                </a:solidFill>
                <a:latin typeface="Arial"/>
                <a:cs typeface="Arial"/>
                <a:sym typeface="Arial"/>
              </a:rPr>
              <a:t>Tareef</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object 2"/>
          <p:cNvGrpSpPr/>
          <p:nvPr/>
        </p:nvGrpSpPr>
        <p:grpSpPr>
          <a:xfrm>
            <a:off x="1479914" y="192359"/>
            <a:ext cx="9288228" cy="6275967"/>
            <a:chOff x="0" y="-635896"/>
            <a:chExt cx="10371854" cy="7008162"/>
          </a:xfrm>
        </p:grpSpPr>
        <p:sp>
          <p:nvSpPr>
            <p:cNvPr id="95" name="object 3"/>
            <p:cNvSpPr/>
            <p:nvPr/>
          </p:nvSpPr>
          <p:spPr>
            <a:xfrm>
              <a:off x="0" y="0"/>
              <a:ext cx="10192540" cy="5736436"/>
            </a:xfrm>
            <a:prstGeom prst="rect">
              <a:avLst/>
            </a:prstGeom>
            <a:solidFill>
              <a:srgbClr val="FFFFFF"/>
            </a:solidFill>
            <a:ln w="12700" cap="flat">
              <a:noFill/>
              <a:miter lim="400000"/>
            </a:ln>
            <a:effectLst/>
          </p:spPr>
          <p:txBody>
            <a:bodyPr wrap="square" lIns="40942" tIns="40942" rIns="40942" bIns="40942" numCol="1" anchor="t">
              <a:noAutofit/>
            </a:bodyPr>
            <a:lstStyle/>
            <a:p>
              <a:pPr defTabSz="818845" hangingPunct="0"/>
              <a:endParaRPr sz="1612" kern="0">
                <a:solidFill>
                  <a:srgbClr val="000000"/>
                </a:solidFill>
                <a:latin typeface="Calibri"/>
                <a:cs typeface="Calibri"/>
                <a:sym typeface="Calibri"/>
              </a:endParaRPr>
            </a:p>
          </p:txBody>
        </p:sp>
        <p:pic>
          <p:nvPicPr>
            <p:cNvPr id="96" name="object 4" descr="object 4"/>
            <p:cNvPicPr>
              <a:picLocks noChangeAspect="1"/>
            </p:cNvPicPr>
            <p:nvPr/>
          </p:nvPicPr>
          <p:blipFill>
            <a:blip r:embed="rId2"/>
            <a:srcRect l="1903" t="3048"/>
            <a:stretch>
              <a:fillRect/>
            </a:stretch>
          </p:blipFill>
          <p:spPr>
            <a:xfrm>
              <a:off x="280406" y="-635897"/>
              <a:ext cx="10091449" cy="7008163"/>
            </a:xfrm>
            <a:prstGeom prst="rect">
              <a:avLst/>
            </a:prstGeom>
            <a:ln w="12700" cap="flat">
              <a:noFill/>
              <a:miter lim="400000"/>
            </a:ln>
            <a:effectLst/>
          </p:spPr>
        </p:pic>
      </p:grpSp>
      <p:sp>
        <p:nvSpPr>
          <p:cNvPr id="98" name="object 5"/>
          <p:cNvSpPr txBox="1"/>
          <p:nvPr/>
        </p:nvSpPr>
        <p:spPr>
          <a:xfrm>
            <a:off x="3810776" y="3881559"/>
            <a:ext cx="101790" cy="261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900" spc="10">
                <a:solidFill>
                  <a:srgbClr val="A40020"/>
                </a:solidFill>
                <a:latin typeface="Arial"/>
                <a:ea typeface="Arial"/>
                <a:cs typeface="Arial"/>
                <a:sym typeface="Arial"/>
              </a:defRPr>
            </a:lvl1pPr>
          </a:lstStyle>
          <a:p>
            <a:pPr indent="11373" defTabSz="818845" hangingPunct="0">
              <a:spcBef>
                <a:spcPts val="90"/>
              </a:spcBef>
            </a:pPr>
            <a:r>
              <a:rPr sz="1701" kern="0" spc="9"/>
              <a:t>•</a:t>
            </a:r>
          </a:p>
        </p:txBody>
      </p:sp>
      <p:sp>
        <p:nvSpPr>
          <p:cNvPr id="99" name="object 6"/>
          <p:cNvSpPr txBox="1"/>
          <p:nvPr/>
        </p:nvSpPr>
        <p:spPr>
          <a:xfrm>
            <a:off x="4220915" y="3995761"/>
            <a:ext cx="4211472" cy="261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spcBef>
                <a:spcPts val="90"/>
              </a:spcBef>
              <a:defRPr sz="1900" b="1" spc="10">
                <a:latin typeface="Times New Roman"/>
                <a:ea typeface="Times New Roman"/>
                <a:cs typeface="Times New Roman"/>
                <a:sym typeface="Times New Roman"/>
              </a:defRPr>
            </a:pPr>
            <a:r>
              <a:rPr sz="1701" b="1" kern="0" spc="9">
                <a:solidFill>
                  <a:srgbClr val="000000"/>
                </a:solidFill>
                <a:latin typeface="Times New Roman"/>
                <a:cs typeface="Times New Roman"/>
                <a:sym typeface="Times New Roman"/>
              </a:rPr>
              <a:t>(</a:t>
            </a:r>
            <a:r>
              <a:rPr sz="1701" b="1" kern="0" spc="-143">
                <a:solidFill>
                  <a:srgbClr val="000000"/>
                </a:solidFill>
                <a:latin typeface="Times New Roman"/>
                <a:cs typeface="Times New Roman"/>
                <a:sym typeface="Times New Roman"/>
              </a:rPr>
              <a:t> </a:t>
            </a:r>
            <a:r>
              <a:rPr sz="1701" b="1" kern="0" spc="-63">
                <a:solidFill>
                  <a:srgbClr val="000000"/>
                </a:solidFill>
                <a:latin typeface="Arial"/>
                <a:ea typeface="Arial"/>
                <a:cs typeface="Arial"/>
                <a:sym typeface="Arial"/>
              </a:rPr>
              <a:t>betwe</a:t>
            </a:r>
            <a:r>
              <a:rPr sz="1701" b="1" kern="0" spc="13">
                <a:solidFill>
                  <a:srgbClr val="000000"/>
                </a:solidFill>
                <a:latin typeface="Arial"/>
                <a:ea typeface="Arial"/>
                <a:cs typeface="Arial"/>
                <a:sym typeface="Arial"/>
              </a:rPr>
              <a:t>en</a:t>
            </a:r>
            <a:r>
              <a:rPr sz="1701" b="1" kern="0" spc="-193">
                <a:solidFill>
                  <a:srgbClr val="000000"/>
                </a:solidFill>
                <a:latin typeface="Arial"/>
                <a:ea typeface="Arial"/>
                <a:cs typeface="Arial"/>
                <a:sym typeface="Arial"/>
              </a:rPr>
              <a:t> </a:t>
            </a:r>
            <a:r>
              <a:rPr sz="1701" b="1" kern="0" spc="-63">
                <a:solidFill>
                  <a:srgbClr val="000000"/>
                </a:solidFill>
                <a:latin typeface="Arial"/>
                <a:ea typeface="Arial"/>
                <a:cs typeface="Arial"/>
                <a:sym typeface="Arial"/>
              </a:rPr>
              <a:t>admissio</a:t>
            </a:r>
            <a:r>
              <a:rPr sz="1701" b="1" kern="0" spc="13">
                <a:solidFill>
                  <a:srgbClr val="000000"/>
                </a:solidFill>
                <a:latin typeface="Arial"/>
                <a:ea typeface="Arial"/>
                <a:cs typeface="Arial"/>
                <a:sym typeface="Arial"/>
              </a:rPr>
              <a:t>n</a:t>
            </a:r>
            <a:r>
              <a:rPr sz="1701" b="1" kern="0" spc="-193">
                <a:solidFill>
                  <a:srgbClr val="000000"/>
                </a:solidFill>
                <a:latin typeface="Arial"/>
                <a:ea typeface="Arial"/>
                <a:cs typeface="Arial"/>
                <a:sym typeface="Arial"/>
              </a:rPr>
              <a:t> </a:t>
            </a:r>
            <a:r>
              <a:rPr sz="1701" b="1" kern="0" spc="18">
                <a:solidFill>
                  <a:srgbClr val="000000"/>
                </a:solidFill>
                <a:latin typeface="Arial"/>
                <a:ea typeface="Arial"/>
                <a:cs typeface="Arial"/>
                <a:sym typeface="Arial"/>
              </a:rPr>
              <a:t>&amp;</a:t>
            </a:r>
            <a:r>
              <a:rPr sz="1701" b="1" kern="0" spc="-193">
                <a:solidFill>
                  <a:srgbClr val="000000"/>
                </a:solidFill>
                <a:latin typeface="Arial"/>
                <a:ea typeface="Arial"/>
                <a:cs typeface="Arial"/>
                <a:sym typeface="Arial"/>
              </a:rPr>
              <a:t> </a:t>
            </a:r>
            <a:r>
              <a:rPr sz="1701" kern="0" spc="13">
                <a:solidFill>
                  <a:srgbClr val="000000"/>
                </a:solidFill>
                <a:latin typeface="Times New Roman"/>
                <a:cs typeface="Times New Roman"/>
                <a:sym typeface="Times New Roman"/>
              </a:rPr>
              <a:t>pu</a:t>
            </a:r>
            <a:r>
              <a:rPr sz="1701" kern="0" spc="4">
                <a:solidFill>
                  <a:srgbClr val="000000"/>
                </a:solidFill>
                <a:latin typeface="Times New Roman"/>
                <a:cs typeface="Times New Roman"/>
                <a:sym typeface="Times New Roman"/>
              </a:rPr>
              <a:t>e</a:t>
            </a:r>
            <a:r>
              <a:rPr sz="1701" kern="0" spc="9">
                <a:solidFill>
                  <a:srgbClr val="000000"/>
                </a:solidFill>
                <a:latin typeface="Times New Roman"/>
                <a:cs typeface="Times New Roman"/>
                <a:sym typeface="Times New Roman"/>
              </a:rPr>
              <a:t>rp</a:t>
            </a:r>
            <a:r>
              <a:rPr sz="1701" kern="0" spc="4">
                <a:solidFill>
                  <a:srgbClr val="000000"/>
                </a:solidFill>
                <a:latin typeface="Times New Roman"/>
                <a:cs typeface="Times New Roman"/>
                <a:sym typeface="Times New Roman"/>
              </a:rPr>
              <a:t>e</a:t>
            </a:r>
            <a:r>
              <a:rPr sz="1701" kern="0" spc="9">
                <a:solidFill>
                  <a:srgbClr val="000000"/>
                </a:solidFill>
                <a:latin typeface="Times New Roman"/>
                <a:cs typeface="Times New Roman"/>
                <a:sym typeface="Times New Roman"/>
              </a:rPr>
              <a:t>r</a:t>
            </a:r>
            <a:r>
              <a:rPr sz="1701" kern="0">
                <a:solidFill>
                  <a:srgbClr val="000000"/>
                </a:solidFill>
                <a:latin typeface="Times New Roman"/>
                <a:cs typeface="Times New Roman"/>
                <a:sym typeface="Times New Roman"/>
              </a:rPr>
              <a:t>i</a:t>
            </a:r>
            <a:r>
              <a:rPr sz="1701" kern="0" spc="13">
                <a:solidFill>
                  <a:srgbClr val="000000"/>
                </a:solidFill>
                <a:latin typeface="Times New Roman"/>
                <a:cs typeface="Times New Roman"/>
                <a:sym typeface="Times New Roman"/>
              </a:rPr>
              <a:t>um</a:t>
            </a:r>
            <a:r>
              <a:rPr sz="1701" kern="0" spc="4">
                <a:solidFill>
                  <a:srgbClr val="000000"/>
                </a:solidFill>
                <a:latin typeface="Times New Roman"/>
                <a:cs typeface="Times New Roman"/>
                <a:sym typeface="Times New Roman"/>
              </a:rPr>
              <a:t> </a:t>
            </a:r>
            <a:r>
              <a:rPr sz="1701" b="1" kern="0" spc="-63">
                <a:solidFill>
                  <a:srgbClr val="000000"/>
                </a:solidFill>
                <a:latin typeface="Arial"/>
                <a:ea typeface="Arial"/>
                <a:cs typeface="Arial"/>
                <a:sym typeface="Arial"/>
              </a:rPr>
              <a:t>period</a:t>
            </a:r>
            <a:r>
              <a:rPr sz="1701" b="1" kern="0" spc="9">
                <a:solidFill>
                  <a:srgbClr val="000000"/>
                </a:solidFill>
                <a:latin typeface="Arial"/>
                <a:ea typeface="Arial"/>
                <a:cs typeface="Arial"/>
                <a:sym typeface="Arial"/>
              </a:rPr>
              <a:t>)</a:t>
            </a:r>
            <a:r>
              <a:rPr sz="1701" b="1" kern="0" spc="-143">
                <a:solidFill>
                  <a:srgbClr val="000000"/>
                </a:solidFill>
                <a:latin typeface="Arial"/>
                <a:ea typeface="Arial"/>
                <a:cs typeface="Arial"/>
                <a:sym typeface="Arial"/>
              </a:rPr>
              <a:t> </a:t>
            </a:r>
            <a:r>
              <a:rPr sz="1701" b="1" kern="0" spc="4">
                <a:solidFill>
                  <a:srgbClr val="000000"/>
                </a:solidFill>
                <a:latin typeface="Arial"/>
                <a:ea typeface="Arial"/>
                <a:cs typeface="Arial"/>
                <a:sym typeface="Arial"/>
              </a:rPr>
              <a:t>.</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object 2"/>
          <p:cNvGrpSpPr/>
          <p:nvPr/>
        </p:nvGrpSpPr>
        <p:grpSpPr>
          <a:xfrm>
            <a:off x="1594697" y="849656"/>
            <a:ext cx="9002606" cy="5066732"/>
            <a:chOff x="0" y="0"/>
            <a:chExt cx="10052908" cy="5657850"/>
          </a:xfrm>
        </p:grpSpPr>
        <p:sp>
          <p:nvSpPr>
            <p:cNvPr id="101" name="object 3"/>
            <p:cNvSpPr/>
            <p:nvPr/>
          </p:nvSpPr>
          <p:spPr>
            <a:xfrm>
              <a:off x="0" y="0"/>
              <a:ext cx="10052909" cy="5657850"/>
            </a:xfrm>
            <a:prstGeom prst="rect">
              <a:avLst/>
            </a:prstGeom>
            <a:solidFill>
              <a:srgbClr val="FFFFFF"/>
            </a:solidFill>
            <a:ln w="12700" cap="flat">
              <a:noFill/>
              <a:miter lim="400000"/>
            </a:ln>
            <a:effectLst/>
          </p:spPr>
          <p:txBody>
            <a:bodyPr wrap="square" lIns="40942" tIns="40942" rIns="40942" bIns="40942" numCol="1" anchor="t">
              <a:noAutofit/>
            </a:bodyPr>
            <a:lstStyle/>
            <a:p>
              <a:pPr defTabSz="818845" hangingPunct="0"/>
              <a:endParaRPr sz="1612" kern="0">
                <a:solidFill>
                  <a:srgbClr val="000000"/>
                </a:solidFill>
                <a:latin typeface="Calibri"/>
                <a:cs typeface="Calibri"/>
                <a:sym typeface="Calibri"/>
              </a:endParaRPr>
            </a:p>
          </p:txBody>
        </p:sp>
        <p:pic>
          <p:nvPicPr>
            <p:cNvPr id="102" name="object 4" descr="object 4"/>
            <p:cNvPicPr>
              <a:picLocks noChangeAspect="1"/>
            </p:cNvPicPr>
            <p:nvPr/>
          </p:nvPicPr>
          <p:blipFill>
            <a:blip r:embed="rId2"/>
            <a:stretch>
              <a:fillRect/>
            </a:stretch>
          </p:blipFill>
          <p:spPr>
            <a:xfrm>
              <a:off x="376352" y="0"/>
              <a:ext cx="9620158" cy="5657850"/>
            </a:xfrm>
            <a:prstGeom prst="rect">
              <a:avLst/>
            </a:prstGeom>
            <a:ln w="12700" cap="flat">
              <a:noFill/>
              <a:miter lim="400000"/>
            </a:ln>
            <a:effectLst/>
          </p:spPr>
        </p:pic>
      </p:grpSp>
      <p:sp>
        <p:nvSpPr>
          <p:cNvPr id="104" name="object 5"/>
          <p:cNvSpPr txBox="1"/>
          <p:nvPr/>
        </p:nvSpPr>
        <p:spPr>
          <a:xfrm>
            <a:off x="3227210" y="4942041"/>
            <a:ext cx="5334570" cy="723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49146" indent="-337774" defTabSz="818845" hangingPunct="0">
              <a:spcBef>
                <a:spcPts val="806"/>
              </a:spcBef>
              <a:buSzPct val="100000"/>
              <a:buFontTx/>
              <a:buChar char="•"/>
              <a:tabLst>
                <a:tab pos="341186" algn="l"/>
                <a:tab pos="341186" algn="l"/>
              </a:tabLst>
              <a:defRPr sz="2300" spc="-80">
                <a:latin typeface="Arial"/>
                <a:ea typeface="Arial"/>
                <a:cs typeface="Arial"/>
                <a:sym typeface="Arial"/>
              </a:defRPr>
            </a:pPr>
            <a:r>
              <a:rPr sz="2060" kern="0" spc="-72">
                <a:solidFill>
                  <a:srgbClr val="000000"/>
                </a:solidFill>
                <a:latin typeface="Arial"/>
                <a:cs typeface="Arial"/>
                <a:sym typeface="Arial"/>
              </a:rPr>
              <a:t>Mos</a:t>
            </a:r>
            <a:r>
              <a:rPr sz="2060" kern="0">
                <a:solidFill>
                  <a:srgbClr val="000000"/>
                </a:solidFill>
                <a:latin typeface="Arial"/>
                <a:cs typeface="Arial"/>
                <a:sym typeface="Arial"/>
              </a:rPr>
              <a:t>t</a:t>
            </a:r>
            <a:r>
              <a:rPr sz="2060" kern="0" spc="-148">
                <a:solidFill>
                  <a:srgbClr val="000000"/>
                </a:solidFill>
                <a:latin typeface="Arial"/>
                <a:cs typeface="Arial"/>
                <a:sym typeface="Arial"/>
              </a:rPr>
              <a:t> </a:t>
            </a:r>
            <a:r>
              <a:rPr sz="2060" kern="0" spc="-72">
                <a:solidFill>
                  <a:srgbClr val="000000"/>
                </a:solidFill>
                <a:latin typeface="Arial"/>
                <a:cs typeface="Arial"/>
                <a:sym typeface="Arial"/>
              </a:rPr>
              <a:t>commo</a:t>
            </a:r>
            <a:r>
              <a:rPr sz="2060" kern="0" spc="4">
                <a:solidFill>
                  <a:srgbClr val="000000"/>
                </a:solidFill>
                <a:latin typeface="Arial"/>
                <a:cs typeface="Arial"/>
                <a:sym typeface="Arial"/>
              </a:rPr>
              <a:t>n</a:t>
            </a:r>
            <a:r>
              <a:rPr sz="2060" kern="0" spc="-148">
                <a:solidFill>
                  <a:srgbClr val="000000"/>
                </a:solidFill>
                <a:latin typeface="Arial"/>
                <a:cs typeface="Arial"/>
                <a:sym typeface="Arial"/>
              </a:rPr>
              <a:t> </a:t>
            </a:r>
            <a:r>
              <a:rPr sz="2060" kern="0" spc="-72">
                <a:solidFill>
                  <a:srgbClr val="000000"/>
                </a:solidFill>
                <a:latin typeface="Arial"/>
                <a:cs typeface="Arial"/>
                <a:sym typeface="Arial"/>
              </a:rPr>
              <a:t>caus</a:t>
            </a:r>
            <a:r>
              <a:rPr sz="2060" kern="0" spc="4">
                <a:solidFill>
                  <a:srgbClr val="000000"/>
                </a:solidFill>
                <a:latin typeface="Arial"/>
                <a:cs typeface="Arial"/>
                <a:sym typeface="Arial"/>
              </a:rPr>
              <a:t>e</a:t>
            </a:r>
            <a:r>
              <a:rPr sz="2060" kern="0" spc="-148">
                <a:solidFill>
                  <a:srgbClr val="000000"/>
                </a:solidFill>
                <a:latin typeface="Arial"/>
                <a:cs typeface="Arial"/>
                <a:sym typeface="Arial"/>
              </a:rPr>
              <a:t> </a:t>
            </a:r>
            <a:r>
              <a:rPr sz="2060" kern="0" spc="-72">
                <a:solidFill>
                  <a:srgbClr val="000000"/>
                </a:solidFill>
                <a:latin typeface="Arial"/>
                <a:cs typeface="Arial"/>
                <a:sym typeface="Arial"/>
              </a:rPr>
              <a:t>o</a:t>
            </a:r>
            <a:r>
              <a:rPr sz="2060" kern="0">
                <a:solidFill>
                  <a:srgbClr val="000000"/>
                </a:solidFill>
                <a:latin typeface="Arial"/>
                <a:cs typeface="Arial"/>
                <a:sym typeface="Arial"/>
              </a:rPr>
              <a:t>f</a:t>
            </a:r>
            <a:r>
              <a:rPr sz="2060" kern="0" spc="-148">
                <a:solidFill>
                  <a:srgbClr val="000000"/>
                </a:solidFill>
                <a:latin typeface="Arial"/>
                <a:cs typeface="Arial"/>
                <a:sym typeface="Arial"/>
              </a:rPr>
              <a:t> </a:t>
            </a:r>
            <a:r>
              <a:rPr sz="2060" kern="0" spc="-76">
                <a:solidFill>
                  <a:srgbClr val="000000"/>
                </a:solidFill>
                <a:latin typeface="Arial"/>
                <a:cs typeface="Arial"/>
                <a:sym typeface="Arial"/>
              </a:rPr>
              <a:t>1r</a:t>
            </a:r>
            <a:r>
              <a:rPr sz="2060" kern="0" spc="4">
                <a:solidFill>
                  <a:srgbClr val="000000"/>
                </a:solidFill>
                <a:latin typeface="Arial"/>
                <a:cs typeface="Arial"/>
                <a:sym typeface="Arial"/>
              </a:rPr>
              <a:t>y</a:t>
            </a:r>
            <a:r>
              <a:rPr sz="2060" kern="0" spc="-148">
                <a:solidFill>
                  <a:srgbClr val="000000"/>
                </a:solidFill>
                <a:latin typeface="Arial"/>
                <a:cs typeface="Arial"/>
                <a:sym typeface="Arial"/>
              </a:rPr>
              <a:t> </a:t>
            </a:r>
            <a:r>
              <a:rPr sz="2060" kern="0" spc="-67">
                <a:solidFill>
                  <a:srgbClr val="000000"/>
                </a:solidFill>
                <a:latin typeface="Arial"/>
                <a:cs typeface="Arial"/>
                <a:sym typeface="Arial"/>
              </a:rPr>
              <a:t>…</a:t>
            </a:r>
            <a:r>
              <a:rPr sz="2060" kern="0" spc="9">
                <a:solidFill>
                  <a:srgbClr val="000000"/>
                </a:solidFill>
                <a:latin typeface="Arial"/>
                <a:cs typeface="Arial"/>
                <a:sym typeface="Arial"/>
              </a:rPr>
              <a:t>…</a:t>
            </a:r>
            <a:r>
              <a:rPr sz="2060" kern="0" spc="-148">
                <a:solidFill>
                  <a:srgbClr val="000000"/>
                </a:solidFill>
                <a:latin typeface="Arial"/>
                <a:cs typeface="Arial"/>
                <a:sym typeface="Arial"/>
              </a:rPr>
              <a:t> </a:t>
            </a:r>
            <a:r>
              <a:rPr sz="2060" kern="0" spc="-76">
                <a:solidFill>
                  <a:srgbClr val="000000"/>
                </a:solidFill>
                <a:latin typeface="Arial"/>
                <a:cs typeface="Arial"/>
                <a:sym typeface="Arial"/>
              </a:rPr>
              <a:t>uterin</a:t>
            </a:r>
            <a:r>
              <a:rPr sz="2060" kern="0" spc="4">
                <a:solidFill>
                  <a:srgbClr val="000000"/>
                </a:solidFill>
                <a:latin typeface="Arial"/>
                <a:cs typeface="Arial"/>
                <a:sym typeface="Arial"/>
              </a:rPr>
              <a:t>e</a:t>
            </a:r>
            <a:r>
              <a:rPr sz="2060" kern="0" spc="-260">
                <a:solidFill>
                  <a:srgbClr val="000000"/>
                </a:solidFill>
                <a:latin typeface="Arial"/>
                <a:cs typeface="Arial"/>
                <a:sym typeface="Arial"/>
              </a:rPr>
              <a:t> </a:t>
            </a:r>
            <a:r>
              <a:rPr sz="2060" kern="0" spc="-72">
                <a:solidFill>
                  <a:srgbClr val="000000"/>
                </a:solidFill>
                <a:latin typeface="Arial"/>
                <a:cs typeface="Arial"/>
                <a:sym typeface="Arial"/>
              </a:rPr>
              <a:t>Atony</a:t>
            </a:r>
          </a:p>
          <a:p>
            <a:pPr marL="349146" indent="-337774" defTabSz="818845" hangingPunct="0">
              <a:spcBef>
                <a:spcPts val="716"/>
              </a:spcBef>
              <a:buSzPct val="100000"/>
              <a:buFontTx/>
              <a:buChar char="•"/>
              <a:tabLst>
                <a:tab pos="341186" algn="l"/>
                <a:tab pos="341186" algn="l"/>
              </a:tabLst>
              <a:defRPr sz="2300" spc="-80">
                <a:latin typeface="Arial"/>
                <a:ea typeface="Arial"/>
                <a:cs typeface="Arial"/>
                <a:sym typeface="Arial"/>
              </a:defRPr>
            </a:pPr>
            <a:r>
              <a:rPr sz="2060" kern="0" spc="-72">
                <a:solidFill>
                  <a:srgbClr val="000000"/>
                </a:solidFill>
                <a:latin typeface="Arial"/>
                <a:cs typeface="Arial"/>
                <a:sym typeface="Arial"/>
              </a:rPr>
              <a:t>Mos</a:t>
            </a:r>
            <a:r>
              <a:rPr sz="2060" kern="0">
                <a:solidFill>
                  <a:srgbClr val="000000"/>
                </a:solidFill>
                <a:latin typeface="Arial"/>
                <a:cs typeface="Arial"/>
                <a:sym typeface="Arial"/>
              </a:rPr>
              <a:t>t</a:t>
            </a:r>
            <a:r>
              <a:rPr sz="2060" kern="0" spc="-148">
                <a:solidFill>
                  <a:srgbClr val="000000"/>
                </a:solidFill>
                <a:latin typeface="Arial"/>
                <a:cs typeface="Arial"/>
                <a:sym typeface="Arial"/>
              </a:rPr>
              <a:t> </a:t>
            </a:r>
            <a:r>
              <a:rPr sz="2060" kern="0" spc="-72">
                <a:solidFill>
                  <a:srgbClr val="000000"/>
                </a:solidFill>
                <a:latin typeface="Arial"/>
                <a:cs typeface="Arial"/>
                <a:sym typeface="Arial"/>
              </a:rPr>
              <a:t>commo</a:t>
            </a:r>
            <a:r>
              <a:rPr sz="2060" kern="0" spc="4">
                <a:solidFill>
                  <a:srgbClr val="000000"/>
                </a:solidFill>
                <a:latin typeface="Arial"/>
                <a:cs typeface="Arial"/>
                <a:sym typeface="Arial"/>
              </a:rPr>
              <a:t>n</a:t>
            </a:r>
            <a:r>
              <a:rPr sz="2060" kern="0" spc="-148">
                <a:solidFill>
                  <a:srgbClr val="000000"/>
                </a:solidFill>
                <a:latin typeface="Arial"/>
                <a:cs typeface="Arial"/>
                <a:sym typeface="Arial"/>
              </a:rPr>
              <a:t> </a:t>
            </a:r>
            <a:r>
              <a:rPr sz="2060" kern="0" spc="-72">
                <a:solidFill>
                  <a:srgbClr val="000000"/>
                </a:solidFill>
                <a:latin typeface="Arial"/>
                <a:cs typeface="Arial"/>
                <a:sym typeface="Arial"/>
              </a:rPr>
              <a:t>caus</a:t>
            </a:r>
            <a:r>
              <a:rPr sz="2060" kern="0" spc="4">
                <a:solidFill>
                  <a:srgbClr val="000000"/>
                </a:solidFill>
                <a:latin typeface="Arial"/>
                <a:cs typeface="Arial"/>
                <a:sym typeface="Arial"/>
              </a:rPr>
              <a:t>e</a:t>
            </a:r>
            <a:r>
              <a:rPr sz="2060" kern="0" spc="-148">
                <a:solidFill>
                  <a:srgbClr val="000000"/>
                </a:solidFill>
                <a:latin typeface="Arial"/>
                <a:cs typeface="Arial"/>
                <a:sym typeface="Arial"/>
              </a:rPr>
              <a:t> </a:t>
            </a:r>
            <a:r>
              <a:rPr sz="2060" kern="0" spc="-72">
                <a:solidFill>
                  <a:srgbClr val="000000"/>
                </a:solidFill>
                <a:latin typeface="Arial"/>
                <a:cs typeface="Arial"/>
                <a:sym typeface="Arial"/>
              </a:rPr>
              <a:t>o</a:t>
            </a:r>
            <a:r>
              <a:rPr sz="2060" kern="0">
                <a:solidFill>
                  <a:srgbClr val="000000"/>
                </a:solidFill>
                <a:latin typeface="Arial"/>
                <a:cs typeface="Arial"/>
                <a:sym typeface="Arial"/>
              </a:rPr>
              <a:t>f</a:t>
            </a:r>
            <a:r>
              <a:rPr sz="2060" kern="0" spc="-148">
                <a:solidFill>
                  <a:srgbClr val="000000"/>
                </a:solidFill>
                <a:latin typeface="Arial"/>
                <a:cs typeface="Arial"/>
                <a:sym typeface="Arial"/>
              </a:rPr>
              <a:t> </a:t>
            </a:r>
            <a:r>
              <a:rPr sz="2060" kern="0" spc="-76">
                <a:solidFill>
                  <a:srgbClr val="000000"/>
                </a:solidFill>
                <a:latin typeface="Arial"/>
                <a:cs typeface="Arial"/>
                <a:sym typeface="Arial"/>
              </a:rPr>
              <a:t>2r</a:t>
            </a:r>
            <a:r>
              <a:rPr sz="2060" kern="0" spc="4">
                <a:solidFill>
                  <a:srgbClr val="000000"/>
                </a:solidFill>
                <a:latin typeface="Arial"/>
                <a:cs typeface="Arial"/>
                <a:sym typeface="Arial"/>
              </a:rPr>
              <a:t>y</a:t>
            </a:r>
            <a:r>
              <a:rPr sz="2060" kern="0" spc="-148">
                <a:solidFill>
                  <a:srgbClr val="000000"/>
                </a:solidFill>
                <a:latin typeface="Arial"/>
                <a:cs typeface="Arial"/>
                <a:sym typeface="Arial"/>
              </a:rPr>
              <a:t> </a:t>
            </a:r>
            <a:r>
              <a:rPr sz="2060" kern="0" spc="-67">
                <a:solidFill>
                  <a:srgbClr val="000000"/>
                </a:solidFill>
                <a:latin typeface="Arial"/>
                <a:cs typeface="Arial"/>
                <a:sym typeface="Arial"/>
              </a:rPr>
              <a:t>…</a:t>
            </a:r>
            <a:r>
              <a:rPr sz="2060" kern="0" spc="9">
                <a:solidFill>
                  <a:srgbClr val="000000"/>
                </a:solidFill>
                <a:latin typeface="Arial"/>
                <a:cs typeface="Arial"/>
                <a:sym typeface="Arial"/>
              </a:rPr>
              <a:t>…</a:t>
            </a:r>
            <a:r>
              <a:rPr sz="2060" kern="0" spc="-148">
                <a:solidFill>
                  <a:srgbClr val="000000"/>
                </a:solidFill>
                <a:latin typeface="Arial"/>
                <a:cs typeface="Arial"/>
                <a:sym typeface="Arial"/>
              </a:rPr>
              <a:t> </a:t>
            </a:r>
            <a:r>
              <a:rPr sz="2060" kern="0" spc="-76">
                <a:solidFill>
                  <a:srgbClr val="000000"/>
                </a:solidFill>
                <a:latin typeface="Arial"/>
                <a:cs typeface="Arial"/>
                <a:sym typeface="Arial"/>
              </a:rPr>
              <a:t>endometritis</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object 2" descr="object 2"/>
          <p:cNvPicPr>
            <a:picLocks noChangeAspect="1"/>
          </p:cNvPicPr>
          <p:nvPr/>
        </p:nvPicPr>
        <p:blipFill>
          <a:blip r:embed="rId2"/>
          <a:stretch>
            <a:fillRect/>
          </a:stretch>
        </p:blipFill>
        <p:spPr>
          <a:xfrm>
            <a:off x="1594697" y="650787"/>
            <a:ext cx="9002606" cy="5066732"/>
          </a:xfrm>
          <a:prstGeom prst="rect">
            <a:avLst/>
          </a:prstGeom>
          <a:ln w="12700">
            <a:miter lim="400000"/>
          </a:ln>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object 2"/>
          <p:cNvGrpSpPr/>
          <p:nvPr/>
        </p:nvGrpSpPr>
        <p:grpSpPr>
          <a:xfrm>
            <a:off x="673104" y="1328750"/>
            <a:ext cx="9007523" cy="5071507"/>
            <a:chOff x="-1026367" y="1483770"/>
            <a:chExt cx="10058400" cy="5663182"/>
          </a:xfrm>
        </p:grpSpPr>
        <p:pic>
          <p:nvPicPr>
            <p:cNvPr id="108" name="object 3" descr="object 3"/>
            <p:cNvPicPr>
              <a:picLocks noChangeAspect="1"/>
            </p:cNvPicPr>
            <p:nvPr/>
          </p:nvPicPr>
          <p:blipFill>
            <a:blip r:embed="rId2"/>
            <a:stretch>
              <a:fillRect/>
            </a:stretch>
          </p:blipFill>
          <p:spPr>
            <a:xfrm>
              <a:off x="-1026368" y="1483770"/>
              <a:ext cx="10058401" cy="5663183"/>
            </a:xfrm>
            <a:prstGeom prst="rect">
              <a:avLst/>
            </a:prstGeom>
            <a:ln w="12700" cap="flat">
              <a:noFill/>
              <a:miter lim="400000"/>
            </a:ln>
            <a:effectLst/>
          </p:spPr>
        </p:pic>
        <p:sp>
          <p:nvSpPr>
            <p:cNvPr id="109" name="object 4"/>
            <p:cNvSpPr/>
            <p:nvPr/>
          </p:nvSpPr>
          <p:spPr>
            <a:xfrm>
              <a:off x="132811" y="3527867"/>
              <a:ext cx="353720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14007" y="0"/>
                  </a:lnTo>
                  <a:moveTo>
                    <a:pt x="14007" y="0"/>
                  </a:moveTo>
                  <a:lnTo>
                    <a:pt x="14701" y="0"/>
                  </a:lnTo>
                  <a:moveTo>
                    <a:pt x="14701" y="0"/>
                  </a:moveTo>
                  <a:lnTo>
                    <a:pt x="21600" y="0"/>
                  </a:lnTo>
                </a:path>
              </a:pathLst>
            </a:custGeom>
            <a:noFill/>
            <a:ln w="11787" cap="flat">
              <a:solidFill>
                <a:srgbClr val="000000"/>
              </a:solidFill>
              <a:prstDash val="solid"/>
              <a:round/>
            </a:ln>
            <a:effectLst/>
          </p:spPr>
          <p:txBody>
            <a:bodyPr wrap="square" lIns="40942" tIns="40942" rIns="40942" bIns="40942" numCol="1" anchor="t">
              <a:noAutofit/>
            </a:bodyPr>
            <a:lstStyle/>
            <a:p>
              <a:pPr defTabSz="818845" hangingPunct="0"/>
              <a:endParaRPr sz="1612" kern="0">
                <a:solidFill>
                  <a:srgbClr val="000000"/>
                </a:solidFill>
                <a:latin typeface="Calibri"/>
                <a:cs typeface="Calibri"/>
                <a:sym typeface="Calibri"/>
              </a:endParaRPr>
            </a:p>
          </p:txBody>
        </p:sp>
      </p:grpSp>
      <p:sp>
        <p:nvSpPr>
          <p:cNvPr id="111" name="object 5"/>
          <p:cNvSpPr txBox="1"/>
          <p:nvPr/>
        </p:nvSpPr>
        <p:spPr>
          <a:xfrm>
            <a:off x="1580228" y="262508"/>
            <a:ext cx="8792431" cy="4839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83753" indent="-169455" defTabSz="818845" hangingPunct="0">
              <a:spcBef>
                <a:spcPts val="448"/>
              </a:spcBef>
              <a:buSzPct val="117777"/>
              <a:buFontTx/>
              <a:buChar char="•"/>
              <a:tabLst>
                <a:tab pos="284321" algn="l"/>
              </a:tabLst>
              <a:defRPr sz="2200" u="sng" spc="100">
                <a:uFill>
                  <a:solidFill>
                    <a:srgbClr val="000000"/>
                  </a:solidFill>
                </a:uFill>
                <a:latin typeface="Microsoft Sans Serif"/>
                <a:ea typeface="Microsoft Sans Serif"/>
                <a:cs typeface="Microsoft Sans Serif"/>
                <a:sym typeface="Microsoft Sans Serif"/>
              </a:defRPr>
            </a:pPr>
            <a:r>
              <a:rPr sz="1970" u="sng" kern="0" spc="90">
                <a:solidFill>
                  <a:srgbClr val="000000"/>
                </a:solidFill>
                <a:uFill>
                  <a:solidFill>
                    <a:srgbClr val="000000"/>
                  </a:solidFill>
                </a:uFill>
                <a:latin typeface="Microsoft Sans Serif"/>
                <a:ea typeface="Microsoft Sans Serif"/>
                <a:cs typeface="Microsoft Sans Serif"/>
                <a:sym typeface="Microsoft Sans Serif"/>
              </a:rPr>
              <a:t>Complications</a:t>
            </a:r>
            <a:r>
              <a:rPr sz="1970" u="sng" kern="0" spc="-116">
                <a:solidFill>
                  <a:srgbClr val="000000"/>
                </a:solidFill>
                <a:uFill>
                  <a:solidFill>
                    <a:srgbClr val="000000"/>
                  </a:solidFill>
                </a:uFill>
                <a:latin typeface="Microsoft Sans Serif"/>
                <a:ea typeface="Microsoft Sans Serif"/>
                <a:cs typeface="Microsoft Sans Serif"/>
                <a:sym typeface="Microsoft Sans Serif"/>
              </a:rPr>
              <a:t> </a:t>
            </a:r>
            <a:r>
              <a:rPr sz="1970" u="sng" kern="0" spc="107">
                <a:solidFill>
                  <a:srgbClr val="000000"/>
                </a:solidFill>
                <a:uFill>
                  <a:solidFill>
                    <a:srgbClr val="000000"/>
                  </a:solidFill>
                </a:uFill>
                <a:latin typeface="Microsoft Sans Serif"/>
                <a:ea typeface="Microsoft Sans Serif"/>
                <a:cs typeface="Microsoft Sans Serif"/>
                <a:sym typeface="Microsoft Sans Serif"/>
              </a:rPr>
              <a:t>of</a:t>
            </a:r>
            <a:r>
              <a:rPr sz="1970" u="sng" kern="0" spc="-116">
                <a:solidFill>
                  <a:srgbClr val="000000"/>
                </a:solidFill>
                <a:uFill>
                  <a:solidFill>
                    <a:srgbClr val="000000"/>
                  </a:solidFill>
                </a:uFill>
                <a:latin typeface="Microsoft Sans Serif"/>
                <a:ea typeface="Microsoft Sans Serif"/>
                <a:cs typeface="Microsoft Sans Serif"/>
                <a:sym typeface="Microsoft Sans Serif"/>
              </a:rPr>
              <a:t> </a:t>
            </a:r>
            <a:r>
              <a:rPr sz="1970" u="sng" kern="0" spc="-4">
                <a:solidFill>
                  <a:srgbClr val="000000"/>
                </a:solidFill>
                <a:uFill>
                  <a:solidFill>
                    <a:srgbClr val="000000"/>
                  </a:solidFill>
                </a:uFill>
                <a:latin typeface="Microsoft Sans Serif"/>
                <a:ea typeface="Microsoft Sans Serif"/>
                <a:cs typeface="Microsoft Sans Serif"/>
                <a:sym typeface="Microsoft Sans Serif"/>
              </a:rPr>
              <a:t>PPH</a:t>
            </a:r>
            <a:r>
              <a:rPr sz="1970" u="sng" kern="0" spc="-116">
                <a:solidFill>
                  <a:srgbClr val="000000"/>
                </a:solidFill>
                <a:uFill>
                  <a:solidFill>
                    <a:srgbClr val="000000"/>
                  </a:solidFill>
                </a:uFill>
                <a:latin typeface="Microsoft Sans Serif"/>
                <a:ea typeface="Microsoft Sans Serif"/>
                <a:cs typeface="Microsoft Sans Serif"/>
                <a:sym typeface="Microsoft Sans Serif"/>
              </a:rPr>
              <a:t> </a:t>
            </a:r>
            <a:r>
              <a:rPr sz="1970" u="sng" kern="0" spc="54">
                <a:solidFill>
                  <a:srgbClr val="000000"/>
                </a:solidFill>
                <a:uFill>
                  <a:solidFill>
                    <a:srgbClr val="000000"/>
                  </a:solidFill>
                </a:uFill>
                <a:latin typeface="Microsoft Sans Serif"/>
                <a:ea typeface="Microsoft Sans Serif"/>
                <a:cs typeface="Microsoft Sans Serif"/>
                <a:sym typeface="Microsoft Sans Serif"/>
              </a:rPr>
              <a:t>:-</a:t>
            </a:r>
          </a:p>
          <a:p>
            <a:pPr marL="385540" indent="-271242" defTabSz="818845" hangingPunct="0">
              <a:spcBef>
                <a:spcPts val="627"/>
              </a:spcBef>
              <a:buSzPct val="100000"/>
              <a:buFontTx/>
              <a:buAutoNum type="arabicParenR"/>
              <a:tabLst>
                <a:tab pos="375304" algn="l"/>
              </a:tabLst>
              <a:defRPr sz="2100" spc="-10">
                <a:latin typeface="Microsoft Sans Serif"/>
                <a:ea typeface="Microsoft Sans Serif"/>
                <a:cs typeface="Microsoft Sans Serif"/>
                <a:sym typeface="Microsoft Sans Serif"/>
              </a:defRPr>
            </a:pPr>
            <a:r>
              <a:rPr sz="1881" kern="0" spc="51">
                <a:solidFill>
                  <a:srgbClr val="000000"/>
                </a:solidFill>
                <a:latin typeface="Microsoft Sans Serif"/>
                <a:ea typeface="Microsoft Sans Serif"/>
                <a:cs typeface="Microsoft Sans Serif"/>
                <a:sym typeface="Microsoft Sans Serif"/>
              </a:rPr>
              <a:t>Maternal mortality </a:t>
            </a:r>
          </a:p>
          <a:p>
            <a:pPr marL="385540" indent="-271242" defTabSz="818845" hangingPunct="0">
              <a:spcBef>
                <a:spcPts val="627"/>
              </a:spcBef>
              <a:buSzPct val="100000"/>
              <a:buFontTx/>
              <a:buAutoNum type="arabicParenR"/>
              <a:tabLst>
                <a:tab pos="375304" algn="l"/>
              </a:tabLst>
              <a:defRPr sz="2100" spc="-10">
                <a:latin typeface="Microsoft Sans Serif"/>
                <a:ea typeface="Microsoft Sans Serif"/>
                <a:cs typeface="Microsoft Sans Serif"/>
                <a:sym typeface="Microsoft Sans Serif"/>
              </a:defRPr>
            </a:pPr>
            <a:r>
              <a:rPr sz="1881" kern="0" spc="51">
                <a:solidFill>
                  <a:srgbClr val="000000"/>
                </a:solidFill>
                <a:latin typeface="Microsoft Sans Serif"/>
                <a:ea typeface="Microsoft Sans Serif"/>
                <a:cs typeface="Microsoft Sans Serif"/>
                <a:sym typeface="Microsoft Sans Serif"/>
              </a:rPr>
              <a:t>Shock ( hypovolemic / neurogenic )</a:t>
            </a:r>
          </a:p>
          <a:p>
            <a:pPr marL="385540" indent="-271242" defTabSz="818845" hangingPunct="0">
              <a:spcBef>
                <a:spcPts val="627"/>
              </a:spcBef>
              <a:buSzPct val="100000"/>
              <a:buFontTx/>
              <a:buAutoNum type="arabicParenR"/>
              <a:tabLst>
                <a:tab pos="375304" algn="l"/>
              </a:tabLst>
              <a:defRPr sz="2100" spc="-10">
                <a:latin typeface="Microsoft Sans Serif"/>
                <a:ea typeface="Microsoft Sans Serif"/>
                <a:cs typeface="Microsoft Sans Serif"/>
                <a:sym typeface="Microsoft Sans Serif"/>
              </a:defRPr>
            </a:pPr>
            <a:r>
              <a:rPr sz="1881" kern="0" spc="-9">
                <a:solidFill>
                  <a:srgbClr val="000000"/>
                </a:solidFill>
                <a:latin typeface="Microsoft Sans Serif"/>
                <a:ea typeface="Microsoft Sans Serif"/>
                <a:cs typeface="Microsoft Sans Serif"/>
                <a:sym typeface="Microsoft Sans Serif"/>
              </a:rPr>
              <a:t>Blood</a:t>
            </a:r>
            <a:r>
              <a:rPr sz="1881" kern="0" spc="-99">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transfusion</a:t>
            </a:r>
            <a:r>
              <a:rPr sz="1881" kern="0" spc="-93">
                <a:solidFill>
                  <a:srgbClr val="000000"/>
                </a:solidFill>
                <a:latin typeface="Microsoft Sans Serif"/>
                <a:ea typeface="Microsoft Sans Serif"/>
                <a:cs typeface="Microsoft Sans Serif"/>
                <a:sym typeface="Microsoft Sans Serif"/>
              </a:rPr>
              <a:t> </a:t>
            </a:r>
            <a:r>
              <a:rPr sz="1881" kern="0" spc="-13">
                <a:solidFill>
                  <a:srgbClr val="000000"/>
                </a:solidFill>
                <a:latin typeface="Microsoft Sans Serif"/>
                <a:ea typeface="Microsoft Sans Serif"/>
                <a:cs typeface="Microsoft Sans Serif"/>
                <a:sym typeface="Microsoft Sans Serif"/>
              </a:rPr>
              <a:t>complications</a:t>
            </a:r>
          </a:p>
          <a:p>
            <a:pPr marL="377010" indent="-262713" defTabSz="818845" hangingPunct="0">
              <a:spcBef>
                <a:spcPts val="716"/>
              </a:spcBef>
              <a:buSzPct val="100000"/>
              <a:buFontTx/>
              <a:buAutoNum type="arabicParenR"/>
              <a:tabLst>
                <a:tab pos="375304" algn="l"/>
              </a:tabLst>
              <a:defRPr sz="2000" spc="9">
                <a:latin typeface="Microsoft Sans Serif"/>
                <a:ea typeface="Microsoft Sans Serif"/>
                <a:cs typeface="Microsoft Sans Serif"/>
                <a:sym typeface="Microsoft Sans Serif"/>
              </a:defRPr>
            </a:pPr>
            <a:r>
              <a:rPr sz="1791" kern="0" spc="8">
                <a:solidFill>
                  <a:srgbClr val="000000"/>
                </a:solidFill>
                <a:latin typeface="Microsoft Sans Serif"/>
                <a:ea typeface="Microsoft Sans Serif"/>
                <a:cs typeface="Microsoft Sans Serif"/>
                <a:sym typeface="Microsoft Sans Serif"/>
              </a:rPr>
              <a:t>Sheehan</a:t>
            </a:r>
            <a:r>
              <a:rPr sz="1791" kern="0" spc="-102">
                <a:solidFill>
                  <a:srgbClr val="000000"/>
                </a:solidFill>
                <a:latin typeface="Microsoft Sans Serif"/>
                <a:ea typeface="Microsoft Sans Serif"/>
                <a:cs typeface="Microsoft Sans Serif"/>
                <a:sym typeface="Microsoft Sans Serif"/>
              </a:rPr>
              <a:t> </a:t>
            </a:r>
            <a:r>
              <a:rPr sz="1791" kern="0" spc="8">
                <a:solidFill>
                  <a:srgbClr val="000000"/>
                </a:solidFill>
                <a:latin typeface="Microsoft Sans Serif"/>
                <a:ea typeface="Microsoft Sans Serif"/>
                <a:cs typeface="Microsoft Sans Serif"/>
                <a:sym typeface="Microsoft Sans Serif"/>
              </a:rPr>
              <a:t>syndrome</a:t>
            </a:r>
          </a:p>
          <a:p>
            <a:pPr defTabSz="818845" hangingPunct="0">
              <a:defRPr sz="2100">
                <a:latin typeface="Microsoft Sans Serif"/>
                <a:ea typeface="Microsoft Sans Serif"/>
                <a:cs typeface="Microsoft Sans Serif"/>
                <a:sym typeface="Microsoft Sans Serif"/>
              </a:defRPr>
            </a:pPr>
            <a:endParaRPr sz="1881" kern="0">
              <a:solidFill>
                <a:srgbClr val="000000"/>
              </a:solidFill>
              <a:latin typeface="Microsoft Sans Serif"/>
              <a:ea typeface="Microsoft Sans Serif"/>
              <a:cs typeface="Microsoft Sans Serif"/>
              <a:sym typeface="Microsoft Sans Serif"/>
            </a:endParaRPr>
          </a:p>
          <a:p>
            <a:pPr defTabSz="818845" hangingPunct="0">
              <a:defRPr sz="2000">
                <a:latin typeface="Microsoft Sans Serif"/>
                <a:ea typeface="Microsoft Sans Serif"/>
                <a:cs typeface="Microsoft Sans Serif"/>
                <a:sym typeface="Microsoft Sans Serif"/>
              </a:defRPr>
            </a:pPr>
            <a:endParaRPr sz="1791" kern="0">
              <a:solidFill>
                <a:srgbClr val="000000"/>
              </a:solidFill>
              <a:latin typeface="Microsoft Sans Serif"/>
              <a:ea typeface="Microsoft Sans Serif"/>
              <a:cs typeface="Microsoft Sans Serif"/>
              <a:sym typeface="Microsoft Sans Serif"/>
            </a:endParaRPr>
          </a:p>
          <a:p>
            <a:pPr indent="90983" defTabSz="818845" hangingPunct="0">
              <a:defRPr sz="2500" u="sng" spc="104">
                <a:solidFill>
                  <a:srgbClr val="FF0000"/>
                </a:solidFill>
                <a:uFill>
                  <a:solidFill>
                    <a:srgbClr val="FF0000"/>
                  </a:solidFill>
                </a:uFill>
                <a:latin typeface="Microsoft Sans Serif"/>
                <a:ea typeface="Microsoft Sans Serif"/>
                <a:cs typeface="Microsoft Sans Serif"/>
                <a:sym typeface="Microsoft Sans Serif"/>
              </a:defRPr>
            </a:pPr>
            <a:r>
              <a:rPr sz="2239" u="sng" kern="0" spc="93">
                <a:solidFill>
                  <a:srgbClr val="FF0000"/>
                </a:solidFill>
                <a:uFill>
                  <a:solidFill>
                    <a:srgbClr val="FF0000"/>
                  </a:solidFill>
                </a:uFill>
                <a:latin typeface="Microsoft Sans Serif"/>
                <a:ea typeface="Microsoft Sans Serif"/>
                <a:cs typeface="Microsoft Sans Serif"/>
                <a:sym typeface="Microsoft Sans Serif"/>
              </a:rPr>
              <a:t>Prevention</a:t>
            </a:r>
            <a:r>
              <a:rPr sz="2239" u="sng" kern="0" spc="-112">
                <a:solidFill>
                  <a:srgbClr val="FF0000"/>
                </a:solidFill>
                <a:uFill>
                  <a:solidFill>
                    <a:srgbClr val="FF0000"/>
                  </a:solidFill>
                </a:uFill>
                <a:latin typeface="Microsoft Sans Serif"/>
                <a:ea typeface="Microsoft Sans Serif"/>
                <a:cs typeface="Microsoft Sans Serif"/>
                <a:sym typeface="Microsoft Sans Serif"/>
              </a:rPr>
              <a:t> </a:t>
            </a:r>
            <a:r>
              <a:rPr sz="2239" u="sng" kern="0" spc="134">
                <a:solidFill>
                  <a:srgbClr val="FF0000"/>
                </a:solidFill>
                <a:uFill>
                  <a:solidFill>
                    <a:srgbClr val="FF0000"/>
                  </a:solidFill>
                </a:uFill>
                <a:latin typeface="Microsoft Sans Serif"/>
                <a:ea typeface="Microsoft Sans Serif"/>
                <a:cs typeface="Microsoft Sans Serif"/>
                <a:sym typeface="Microsoft Sans Serif"/>
              </a:rPr>
              <a:t>of</a:t>
            </a:r>
            <a:r>
              <a:rPr sz="2239" u="sng" kern="0" spc="-112">
                <a:solidFill>
                  <a:srgbClr val="FF0000"/>
                </a:solidFill>
                <a:uFill>
                  <a:solidFill>
                    <a:srgbClr val="FF0000"/>
                  </a:solidFill>
                </a:uFill>
                <a:latin typeface="Microsoft Sans Serif"/>
                <a:ea typeface="Microsoft Sans Serif"/>
                <a:cs typeface="Microsoft Sans Serif"/>
                <a:sym typeface="Microsoft Sans Serif"/>
              </a:rPr>
              <a:t> </a:t>
            </a:r>
            <a:r>
              <a:rPr sz="2239" u="sng" kern="0" spc="13">
                <a:solidFill>
                  <a:srgbClr val="FF0000"/>
                </a:solidFill>
                <a:uFill>
                  <a:solidFill>
                    <a:srgbClr val="FF0000"/>
                  </a:solidFill>
                </a:uFill>
                <a:latin typeface="Microsoft Sans Serif"/>
                <a:ea typeface="Microsoft Sans Serif"/>
                <a:cs typeface="Microsoft Sans Serif"/>
                <a:sym typeface="Microsoft Sans Serif"/>
              </a:rPr>
              <a:t>PPH</a:t>
            </a:r>
            <a:r>
              <a:rPr sz="2239" u="sng" kern="0" spc="-112">
                <a:solidFill>
                  <a:srgbClr val="FF0000"/>
                </a:solidFill>
                <a:uFill>
                  <a:solidFill>
                    <a:srgbClr val="FF0000"/>
                  </a:solidFill>
                </a:uFill>
                <a:latin typeface="Microsoft Sans Serif"/>
                <a:ea typeface="Microsoft Sans Serif"/>
                <a:cs typeface="Microsoft Sans Serif"/>
                <a:sym typeface="Microsoft Sans Serif"/>
              </a:rPr>
              <a:t> </a:t>
            </a:r>
            <a:r>
              <a:rPr sz="2239" u="sng" kern="0" spc="72">
                <a:solidFill>
                  <a:srgbClr val="FF0000"/>
                </a:solidFill>
                <a:uFill>
                  <a:solidFill>
                    <a:srgbClr val="FF0000"/>
                  </a:solidFill>
                </a:uFill>
                <a:latin typeface="Microsoft Sans Serif"/>
                <a:ea typeface="Microsoft Sans Serif"/>
                <a:cs typeface="Microsoft Sans Serif"/>
                <a:sym typeface="Microsoft Sans Serif"/>
              </a:rPr>
              <a:t>:-</a:t>
            </a:r>
            <a:r>
              <a:rPr sz="2239" u="sng" kern="0" spc="278">
                <a:solidFill>
                  <a:srgbClr val="FF0000"/>
                </a:solidFill>
                <a:uFill>
                  <a:solidFill>
                    <a:srgbClr val="FF0000"/>
                  </a:solidFill>
                </a:uFill>
                <a:latin typeface="Microsoft Sans Serif"/>
                <a:ea typeface="Microsoft Sans Serif"/>
                <a:cs typeface="Microsoft Sans Serif"/>
                <a:sym typeface="Microsoft Sans Serif"/>
              </a:rPr>
              <a:t> </a:t>
            </a:r>
          </a:p>
          <a:p>
            <a:pPr indent="90983" defTabSz="818845" hangingPunct="0">
              <a:spcBef>
                <a:spcPts val="1075"/>
              </a:spcBef>
              <a:tabLst>
                <a:tab pos="466287" algn="l"/>
              </a:tabLst>
              <a:defRPr sz="1400" spc="-10">
                <a:latin typeface="Microsoft Sans Serif"/>
                <a:ea typeface="Microsoft Sans Serif"/>
                <a:cs typeface="Microsoft Sans Serif"/>
                <a:sym typeface="Microsoft Sans Serif"/>
              </a:defRPr>
            </a:pPr>
            <a:r>
              <a:rPr sz="1254" kern="0" spc="-9">
                <a:solidFill>
                  <a:srgbClr val="000000"/>
                </a:solidFill>
                <a:latin typeface="Microsoft Sans Serif"/>
                <a:ea typeface="Microsoft Sans Serif"/>
                <a:cs typeface="Microsoft Sans Serif"/>
                <a:sym typeface="Microsoft Sans Serif"/>
              </a:rPr>
              <a:t>1)	</a:t>
            </a:r>
            <a:r>
              <a:rPr sz="1164" kern="0" spc="4">
                <a:solidFill>
                  <a:srgbClr val="000000"/>
                </a:solidFill>
                <a:latin typeface="Microsoft Sans Serif"/>
                <a:ea typeface="Microsoft Sans Serif"/>
                <a:cs typeface="Microsoft Sans Serif"/>
                <a:sym typeface="Microsoft Sans Serif"/>
              </a:rPr>
              <a:t>Active</a:t>
            </a:r>
            <a:r>
              <a:rPr sz="1164" kern="0" spc="-49">
                <a:solidFill>
                  <a:srgbClr val="000000"/>
                </a:solidFill>
                <a:latin typeface="Microsoft Sans Serif"/>
                <a:ea typeface="Microsoft Sans Serif"/>
                <a:cs typeface="Microsoft Sans Serif"/>
                <a:sym typeface="Microsoft Sans Serif"/>
              </a:rPr>
              <a:t> </a:t>
            </a:r>
            <a:r>
              <a:rPr sz="1164" kern="0" spc="9">
                <a:solidFill>
                  <a:srgbClr val="000000"/>
                </a:solidFill>
                <a:latin typeface="Microsoft Sans Serif"/>
                <a:ea typeface="Microsoft Sans Serif"/>
                <a:cs typeface="Microsoft Sans Serif"/>
                <a:sym typeface="Microsoft Sans Serif"/>
              </a:rPr>
              <a:t>management</a:t>
            </a:r>
            <a:r>
              <a:rPr sz="1164" kern="0" spc="-49">
                <a:solidFill>
                  <a:srgbClr val="000000"/>
                </a:solidFill>
                <a:latin typeface="Microsoft Sans Serif"/>
                <a:ea typeface="Microsoft Sans Serif"/>
                <a:cs typeface="Microsoft Sans Serif"/>
                <a:sym typeface="Microsoft Sans Serif"/>
              </a:rPr>
              <a:t> </a:t>
            </a:r>
            <a:r>
              <a:rPr sz="1164" kern="0" spc="9">
                <a:solidFill>
                  <a:srgbClr val="000000"/>
                </a:solidFill>
                <a:latin typeface="Microsoft Sans Serif"/>
                <a:ea typeface="Microsoft Sans Serif"/>
                <a:cs typeface="Microsoft Sans Serif"/>
                <a:sym typeface="Microsoft Sans Serif"/>
              </a:rPr>
              <a:t>of</a:t>
            </a:r>
            <a:r>
              <a:rPr sz="1164" kern="0" spc="-49">
                <a:solidFill>
                  <a:srgbClr val="000000"/>
                </a:solidFill>
                <a:latin typeface="Microsoft Sans Serif"/>
                <a:ea typeface="Microsoft Sans Serif"/>
                <a:cs typeface="Microsoft Sans Serif"/>
                <a:sym typeface="Microsoft Sans Serif"/>
              </a:rPr>
              <a:t> </a:t>
            </a:r>
            <a:r>
              <a:rPr sz="1164" kern="0" spc="49">
                <a:solidFill>
                  <a:srgbClr val="000000"/>
                </a:solidFill>
                <a:latin typeface="Microsoft Sans Serif"/>
                <a:ea typeface="Microsoft Sans Serif"/>
                <a:cs typeface="Microsoft Sans Serif"/>
                <a:sym typeface="Microsoft Sans Serif"/>
              </a:rPr>
              <a:t>3</a:t>
            </a:r>
            <a:r>
              <a:rPr sz="1254" kern="0" spc="73" baseline="29238">
                <a:solidFill>
                  <a:srgbClr val="000000"/>
                </a:solidFill>
                <a:latin typeface="Microsoft Sans Serif"/>
                <a:ea typeface="Microsoft Sans Serif"/>
                <a:cs typeface="Microsoft Sans Serif"/>
                <a:sym typeface="Microsoft Sans Serif"/>
              </a:rPr>
              <a:t>rd</a:t>
            </a:r>
            <a:r>
              <a:rPr sz="1254" kern="0" spc="39" baseline="29238">
                <a:solidFill>
                  <a:srgbClr val="000000"/>
                </a:solidFill>
                <a:latin typeface="Microsoft Sans Serif"/>
                <a:ea typeface="Microsoft Sans Serif"/>
                <a:cs typeface="Microsoft Sans Serif"/>
                <a:sym typeface="Microsoft Sans Serif"/>
              </a:rPr>
              <a:t> </a:t>
            </a:r>
            <a:r>
              <a:rPr sz="1164" kern="0" spc="4">
                <a:solidFill>
                  <a:srgbClr val="000000"/>
                </a:solidFill>
                <a:latin typeface="Microsoft Sans Serif"/>
                <a:ea typeface="Microsoft Sans Serif"/>
                <a:cs typeface="Microsoft Sans Serif"/>
                <a:sym typeface="Microsoft Sans Serif"/>
              </a:rPr>
              <a:t>stage</a:t>
            </a:r>
            <a:r>
              <a:rPr sz="1164" kern="0" spc="-54">
                <a:solidFill>
                  <a:srgbClr val="000000"/>
                </a:solidFill>
                <a:latin typeface="Microsoft Sans Serif"/>
                <a:ea typeface="Microsoft Sans Serif"/>
                <a:cs typeface="Microsoft Sans Serif"/>
                <a:sym typeface="Microsoft Sans Serif"/>
              </a:rPr>
              <a:t> </a:t>
            </a:r>
            <a:r>
              <a:rPr sz="1164" kern="0" spc="4">
                <a:solidFill>
                  <a:srgbClr val="000000"/>
                </a:solidFill>
                <a:latin typeface="Microsoft Sans Serif"/>
                <a:ea typeface="Microsoft Sans Serif"/>
                <a:cs typeface="Microsoft Sans Serif"/>
                <a:sym typeface="Microsoft Sans Serif"/>
              </a:rPr>
              <a:t>of</a:t>
            </a:r>
            <a:r>
              <a:rPr sz="1164" kern="0" spc="-54">
                <a:solidFill>
                  <a:srgbClr val="000000"/>
                </a:solidFill>
                <a:latin typeface="Microsoft Sans Serif"/>
                <a:ea typeface="Microsoft Sans Serif"/>
                <a:cs typeface="Microsoft Sans Serif"/>
                <a:sym typeface="Microsoft Sans Serif"/>
              </a:rPr>
              <a:t> </a:t>
            </a:r>
            <a:r>
              <a:rPr sz="1164" kern="0">
                <a:solidFill>
                  <a:srgbClr val="000000"/>
                </a:solidFill>
                <a:latin typeface="Microsoft Sans Serif"/>
                <a:ea typeface="Microsoft Sans Serif"/>
                <a:cs typeface="Microsoft Sans Serif"/>
                <a:sym typeface="Microsoft Sans Serif"/>
              </a:rPr>
              <a:t>labor</a:t>
            </a:r>
            <a:endParaRPr sz="1164" kern="0" spc="-8">
              <a:solidFill>
                <a:srgbClr val="000000"/>
              </a:solidFill>
              <a:latin typeface="Microsoft Sans Serif"/>
              <a:ea typeface="Microsoft Sans Serif"/>
              <a:cs typeface="Microsoft Sans Serif"/>
              <a:sym typeface="Microsoft Sans Serif"/>
            </a:endParaRPr>
          </a:p>
          <a:p>
            <a:pPr indent="125670" defTabSz="818845" hangingPunct="0">
              <a:spcBef>
                <a:spcPts val="537"/>
              </a:spcBef>
              <a:defRPr sz="1300" spc="10">
                <a:latin typeface="Microsoft Sans Serif"/>
                <a:ea typeface="Microsoft Sans Serif"/>
                <a:cs typeface="Microsoft Sans Serif"/>
                <a:sym typeface="Microsoft Sans Serif"/>
              </a:defRPr>
            </a:pPr>
            <a:r>
              <a:rPr sz="1164" kern="0" spc="9">
                <a:solidFill>
                  <a:srgbClr val="000000"/>
                </a:solidFill>
                <a:latin typeface="Microsoft Sans Serif"/>
                <a:ea typeface="Microsoft Sans Serif"/>
                <a:cs typeface="Microsoft Sans Serif"/>
                <a:sym typeface="Microsoft Sans Serif"/>
              </a:rPr>
              <a:t>-</a:t>
            </a:r>
            <a:r>
              <a:rPr sz="1164" kern="0" spc="-45">
                <a:solidFill>
                  <a:srgbClr val="000000"/>
                </a:solidFill>
                <a:latin typeface="Microsoft Sans Serif"/>
                <a:ea typeface="Microsoft Sans Serif"/>
                <a:cs typeface="Microsoft Sans Serif"/>
                <a:sym typeface="Microsoft Sans Serif"/>
              </a:rPr>
              <a:t> </a:t>
            </a:r>
            <a:r>
              <a:rPr sz="1164" kern="0" spc="13">
                <a:solidFill>
                  <a:srgbClr val="000000"/>
                </a:solidFill>
                <a:latin typeface="Microsoft Sans Serif"/>
                <a:ea typeface="Microsoft Sans Serif"/>
                <a:cs typeface="Microsoft Sans Serif"/>
                <a:sym typeface="Microsoft Sans Serif"/>
              </a:rPr>
              <a:t>An</a:t>
            </a:r>
            <a:r>
              <a:rPr sz="1164" kern="0" spc="-40">
                <a:solidFill>
                  <a:srgbClr val="000000"/>
                </a:solidFill>
                <a:latin typeface="Microsoft Sans Serif"/>
                <a:ea typeface="Microsoft Sans Serif"/>
                <a:cs typeface="Microsoft Sans Serif"/>
                <a:sym typeface="Microsoft Sans Serif"/>
              </a:rPr>
              <a:t> </a:t>
            </a:r>
            <a:r>
              <a:rPr sz="1164" kern="0" spc="9">
                <a:solidFill>
                  <a:srgbClr val="000000"/>
                </a:solidFill>
                <a:latin typeface="Microsoft Sans Serif"/>
                <a:ea typeface="Microsoft Sans Serif"/>
                <a:cs typeface="Microsoft Sans Serif"/>
                <a:sym typeface="Microsoft Sans Serif"/>
              </a:rPr>
              <a:t>approach</a:t>
            </a:r>
            <a:r>
              <a:rPr sz="1164" kern="0" spc="-40">
                <a:solidFill>
                  <a:srgbClr val="000000"/>
                </a:solidFill>
                <a:latin typeface="Microsoft Sans Serif"/>
                <a:ea typeface="Microsoft Sans Serif"/>
                <a:cs typeface="Microsoft Sans Serif"/>
                <a:sym typeface="Microsoft Sans Serif"/>
              </a:rPr>
              <a:t> </a:t>
            </a:r>
            <a:r>
              <a:rPr sz="1164" kern="0" spc="9">
                <a:solidFill>
                  <a:srgbClr val="000000"/>
                </a:solidFill>
                <a:latin typeface="Microsoft Sans Serif"/>
                <a:ea typeface="Microsoft Sans Serif"/>
                <a:cs typeface="Microsoft Sans Serif"/>
                <a:sym typeface="Microsoft Sans Serif"/>
              </a:rPr>
              <a:t>to</a:t>
            </a:r>
            <a:r>
              <a:rPr sz="1164" kern="0" spc="-45">
                <a:solidFill>
                  <a:srgbClr val="000000"/>
                </a:solidFill>
                <a:latin typeface="Microsoft Sans Serif"/>
                <a:ea typeface="Microsoft Sans Serif"/>
                <a:cs typeface="Microsoft Sans Serif"/>
                <a:sym typeface="Microsoft Sans Serif"/>
              </a:rPr>
              <a:t> </a:t>
            </a:r>
            <a:r>
              <a:rPr sz="1164" kern="0" spc="9">
                <a:solidFill>
                  <a:srgbClr val="000000"/>
                </a:solidFill>
                <a:latin typeface="Microsoft Sans Serif"/>
                <a:ea typeface="Microsoft Sans Serif"/>
                <a:cs typeface="Microsoft Sans Serif"/>
                <a:sym typeface="Microsoft Sans Serif"/>
              </a:rPr>
              <a:t>management</a:t>
            </a:r>
            <a:r>
              <a:rPr sz="1164" kern="0" spc="-40">
                <a:solidFill>
                  <a:srgbClr val="000000"/>
                </a:solidFill>
                <a:latin typeface="Microsoft Sans Serif"/>
                <a:ea typeface="Microsoft Sans Serif"/>
                <a:cs typeface="Microsoft Sans Serif"/>
                <a:sym typeface="Microsoft Sans Serif"/>
              </a:rPr>
              <a:t> </a:t>
            </a:r>
            <a:r>
              <a:rPr sz="1164" kern="0" spc="9">
                <a:solidFill>
                  <a:srgbClr val="000000"/>
                </a:solidFill>
                <a:latin typeface="Microsoft Sans Serif"/>
                <a:ea typeface="Microsoft Sans Serif"/>
                <a:cs typeface="Microsoft Sans Serif"/>
                <a:sym typeface="Microsoft Sans Serif"/>
              </a:rPr>
              <a:t>of</a:t>
            </a:r>
            <a:r>
              <a:rPr sz="1164" kern="0" spc="-45">
                <a:solidFill>
                  <a:srgbClr val="000000"/>
                </a:solidFill>
                <a:latin typeface="Microsoft Sans Serif"/>
                <a:ea typeface="Microsoft Sans Serif"/>
                <a:cs typeface="Microsoft Sans Serif"/>
                <a:sym typeface="Microsoft Sans Serif"/>
              </a:rPr>
              <a:t> </a:t>
            </a:r>
            <a:r>
              <a:rPr sz="1164" kern="0" spc="13">
                <a:solidFill>
                  <a:srgbClr val="000000"/>
                </a:solidFill>
                <a:latin typeface="Microsoft Sans Serif"/>
                <a:ea typeface="Microsoft Sans Serif"/>
                <a:cs typeface="Microsoft Sans Serif"/>
                <a:sym typeface="Microsoft Sans Serif"/>
              </a:rPr>
              <a:t>3</a:t>
            </a:r>
            <a:r>
              <a:rPr sz="1164" kern="0" spc="-130">
                <a:solidFill>
                  <a:srgbClr val="000000"/>
                </a:solidFill>
                <a:latin typeface="Microsoft Sans Serif"/>
                <a:ea typeface="Microsoft Sans Serif"/>
                <a:cs typeface="Microsoft Sans Serif"/>
                <a:sym typeface="Microsoft Sans Serif"/>
              </a:rPr>
              <a:t> </a:t>
            </a:r>
            <a:r>
              <a:rPr sz="1254" kern="0" spc="39" baseline="29238">
                <a:solidFill>
                  <a:srgbClr val="000000"/>
                </a:solidFill>
                <a:latin typeface="Microsoft Sans Serif"/>
                <a:ea typeface="Microsoft Sans Serif"/>
                <a:cs typeface="Microsoft Sans Serif"/>
                <a:sym typeface="Microsoft Sans Serif"/>
              </a:rPr>
              <a:t>rd</a:t>
            </a:r>
            <a:r>
              <a:rPr sz="1254" kern="0" spc="54" baseline="29238">
                <a:solidFill>
                  <a:srgbClr val="000000"/>
                </a:solidFill>
                <a:latin typeface="Microsoft Sans Serif"/>
                <a:ea typeface="Microsoft Sans Serif"/>
                <a:cs typeface="Microsoft Sans Serif"/>
                <a:sym typeface="Microsoft Sans Serif"/>
              </a:rPr>
              <a:t> </a:t>
            </a:r>
            <a:r>
              <a:rPr sz="1254" kern="0" spc="-9">
                <a:solidFill>
                  <a:srgbClr val="000000"/>
                </a:solidFill>
                <a:latin typeface="Microsoft Sans Serif"/>
                <a:ea typeface="Microsoft Sans Serif"/>
                <a:cs typeface="Microsoft Sans Serif"/>
                <a:sym typeface="Microsoft Sans Serif"/>
              </a:rPr>
              <a:t>stage</a:t>
            </a:r>
            <a:r>
              <a:rPr sz="1254" kern="0" spc="-49">
                <a:solidFill>
                  <a:srgbClr val="000000"/>
                </a:solidFill>
                <a:latin typeface="Microsoft Sans Serif"/>
                <a:ea typeface="Microsoft Sans Serif"/>
                <a:cs typeface="Microsoft Sans Serif"/>
                <a:sym typeface="Microsoft Sans Serif"/>
              </a:rPr>
              <a:t> </a:t>
            </a:r>
            <a:r>
              <a:rPr sz="1254" kern="0" spc="-4">
                <a:solidFill>
                  <a:srgbClr val="000000"/>
                </a:solidFill>
                <a:latin typeface="Microsoft Sans Serif"/>
                <a:ea typeface="Microsoft Sans Serif"/>
                <a:cs typeface="Microsoft Sans Serif"/>
                <a:sym typeface="Microsoft Sans Serif"/>
              </a:rPr>
              <a:t>of</a:t>
            </a:r>
            <a:r>
              <a:rPr sz="1254" kern="0" spc="-49">
                <a:solidFill>
                  <a:srgbClr val="000000"/>
                </a:solidFill>
                <a:latin typeface="Microsoft Sans Serif"/>
                <a:ea typeface="Microsoft Sans Serif"/>
                <a:cs typeface="Microsoft Sans Serif"/>
                <a:sym typeface="Microsoft Sans Serif"/>
              </a:rPr>
              <a:t> </a:t>
            </a:r>
            <a:r>
              <a:rPr sz="1254" kern="0" spc="-9">
                <a:solidFill>
                  <a:srgbClr val="000000"/>
                </a:solidFill>
                <a:latin typeface="Microsoft Sans Serif"/>
                <a:ea typeface="Microsoft Sans Serif"/>
                <a:cs typeface="Microsoft Sans Serif"/>
                <a:sym typeface="Microsoft Sans Serif"/>
              </a:rPr>
              <a:t>labor</a:t>
            </a:r>
            <a:r>
              <a:rPr sz="1254" kern="0" spc="-54">
                <a:solidFill>
                  <a:srgbClr val="000000"/>
                </a:solidFill>
                <a:latin typeface="Microsoft Sans Serif"/>
                <a:ea typeface="Microsoft Sans Serif"/>
                <a:cs typeface="Microsoft Sans Serif"/>
                <a:sym typeface="Microsoft Sans Serif"/>
              </a:rPr>
              <a:t> </a:t>
            </a:r>
            <a:r>
              <a:rPr sz="1254" kern="0" spc="-9">
                <a:solidFill>
                  <a:srgbClr val="000000"/>
                </a:solidFill>
                <a:latin typeface="Microsoft Sans Serif"/>
                <a:ea typeface="Microsoft Sans Serif"/>
                <a:cs typeface="Microsoft Sans Serif"/>
                <a:sym typeface="Microsoft Sans Serif"/>
              </a:rPr>
              <a:t>aimed</a:t>
            </a:r>
            <a:r>
              <a:rPr sz="1254" kern="0" spc="-49">
                <a:solidFill>
                  <a:srgbClr val="000000"/>
                </a:solidFill>
                <a:latin typeface="Microsoft Sans Serif"/>
                <a:ea typeface="Microsoft Sans Serif"/>
                <a:cs typeface="Microsoft Sans Serif"/>
                <a:sym typeface="Microsoft Sans Serif"/>
              </a:rPr>
              <a:t> </a:t>
            </a:r>
            <a:r>
              <a:rPr sz="1254" kern="0" spc="-4">
                <a:solidFill>
                  <a:srgbClr val="000000"/>
                </a:solidFill>
                <a:latin typeface="Microsoft Sans Serif"/>
                <a:ea typeface="Microsoft Sans Serif"/>
                <a:cs typeface="Microsoft Sans Serif"/>
                <a:sym typeface="Microsoft Sans Serif"/>
              </a:rPr>
              <a:t>to</a:t>
            </a:r>
            <a:r>
              <a:rPr sz="1254" kern="0" spc="-49">
                <a:solidFill>
                  <a:srgbClr val="000000"/>
                </a:solidFill>
                <a:latin typeface="Microsoft Sans Serif"/>
                <a:ea typeface="Microsoft Sans Serif"/>
                <a:cs typeface="Microsoft Sans Serif"/>
                <a:sym typeface="Microsoft Sans Serif"/>
              </a:rPr>
              <a:t> </a:t>
            </a:r>
            <a:r>
              <a:rPr sz="1254" kern="0" spc="-9">
                <a:solidFill>
                  <a:srgbClr val="000000"/>
                </a:solidFill>
                <a:latin typeface="Microsoft Sans Serif"/>
                <a:ea typeface="Microsoft Sans Serif"/>
                <a:cs typeface="Microsoft Sans Serif"/>
                <a:sym typeface="Microsoft Sans Serif"/>
              </a:rPr>
              <a:t>prevent</a:t>
            </a:r>
            <a:r>
              <a:rPr sz="1254" kern="0" spc="-54">
                <a:solidFill>
                  <a:srgbClr val="000000"/>
                </a:solidFill>
                <a:latin typeface="Microsoft Sans Serif"/>
                <a:ea typeface="Microsoft Sans Serif"/>
                <a:cs typeface="Microsoft Sans Serif"/>
                <a:sym typeface="Microsoft Sans Serif"/>
              </a:rPr>
              <a:t> </a:t>
            </a:r>
            <a:r>
              <a:rPr sz="1254" kern="0" spc="-9">
                <a:solidFill>
                  <a:srgbClr val="000000"/>
                </a:solidFill>
                <a:latin typeface="Microsoft Sans Serif"/>
                <a:ea typeface="Microsoft Sans Serif"/>
                <a:cs typeface="Microsoft Sans Serif"/>
                <a:sym typeface="Microsoft Sans Serif"/>
              </a:rPr>
              <a:t>postpartum</a:t>
            </a:r>
            <a:r>
              <a:rPr sz="1254" kern="0" spc="-49">
                <a:solidFill>
                  <a:srgbClr val="000000"/>
                </a:solidFill>
                <a:latin typeface="Microsoft Sans Serif"/>
                <a:ea typeface="Microsoft Sans Serif"/>
                <a:cs typeface="Microsoft Sans Serif"/>
                <a:sym typeface="Microsoft Sans Serif"/>
              </a:rPr>
              <a:t> </a:t>
            </a:r>
            <a:r>
              <a:rPr sz="1254" kern="0" spc="-9">
                <a:solidFill>
                  <a:srgbClr val="000000"/>
                </a:solidFill>
                <a:latin typeface="Microsoft Sans Serif"/>
                <a:ea typeface="Microsoft Sans Serif"/>
                <a:cs typeface="Microsoft Sans Serif"/>
                <a:sym typeface="Microsoft Sans Serif"/>
              </a:rPr>
              <a:t>hemorrhage.</a:t>
            </a:r>
            <a:endParaRPr sz="1254" kern="0" spc="9">
              <a:solidFill>
                <a:srgbClr val="000000"/>
              </a:solidFill>
              <a:latin typeface="Microsoft Sans Serif"/>
              <a:ea typeface="Microsoft Sans Serif"/>
              <a:cs typeface="Microsoft Sans Serif"/>
              <a:sym typeface="Microsoft Sans Serif"/>
            </a:endParaRPr>
          </a:p>
          <a:p>
            <a:pPr indent="116572" defTabSz="818845" hangingPunct="0">
              <a:defRPr sz="1000">
                <a:latin typeface="Microsoft Sans Serif"/>
                <a:ea typeface="Microsoft Sans Serif"/>
                <a:cs typeface="Microsoft Sans Serif"/>
                <a:sym typeface="Microsoft Sans Serif"/>
              </a:defRPr>
            </a:pPr>
            <a:r>
              <a:rPr sz="896" kern="0">
                <a:solidFill>
                  <a:srgbClr val="000000"/>
                </a:solidFill>
                <a:latin typeface="Microsoft Sans Serif"/>
                <a:ea typeface="Microsoft Sans Serif"/>
                <a:cs typeface="Microsoft Sans Serif"/>
                <a:sym typeface="Microsoft Sans Serif"/>
              </a:rPr>
              <a:t>it</a:t>
            </a:r>
            <a:r>
              <a:rPr sz="896" kern="0" spc="183">
                <a:solidFill>
                  <a:srgbClr val="000000"/>
                </a:solidFill>
                <a:latin typeface="Microsoft Sans Serif"/>
                <a:ea typeface="Microsoft Sans Serif"/>
                <a:cs typeface="Microsoft Sans Serif"/>
                <a:sym typeface="Microsoft Sans Serif"/>
              </a:rPr>
              <a:t> </a:t>
            </a:r>
            <a:r>
              <a:rPr sz="896" kern="0" spc="40">
                <a:solidFill>
                  <a:srgbClr val="000000"/>
                </a:solidFill>
                <a:latin typeface="Microsoft Sans Serif"/>
                <a:ea typeface="Microsoft Sans Serif"/>
                <a:cs typeface="Microsoft Sans Serif"/>
                <a:sym typeface="Microsoft Sans Serif"/>
              </a:rPr>
              <a:t>includes…..</a:t>
            </a:r>
            <a:r>
              <a:rPr sz="896" kern="0" spc="99">
                <a:solidFill>
                  <a:srgbClr val="000000"/>
                </a:solidFill>
                <a:latin typeface="Microsoft Sans Serif"/>
                <a:ea typeface="Microsoft Sans Serif"/>
                <a:cs typeface="Microsoft Sans Serif"/>
                <a:sym typeface="Microsoft Sans Serif"/>
              </a:rPr>
              <a:t> </a:t>
            </a:r>
            <a:r>
              <a:rPr sz="985" u="sng" kern="0" spc="-8">
                <a:solidFill>
                  <a:srgbClr val="FF0000"/>
                </a:solidFill>
                <a:uFill>
                  <a:solidFill>
                    <a:srgbClr val="FF0000"/>
                  </a:solidFill>
                </a:uFill>
                <a:latin typeface="Microsoft Sans Serif"/>
                <a:ea typeface="Microsoft Sans Serif"/>
                <a:cs typeface="Microsoft Sans Serif"/>
                <a:sym typeface="Microsoft Sans Serif"/>
              </a:rPr>
              <a:t>administration</a:t>
            </a:r>
            <a:r>
              <a:rPr sz="985" u="sng" kern="0" spc="-35">
                <a:solidFill>
                  <a:srgbClr val="FF0000"/>
                </a:solidFill>
                <a:uFill>
                  <a:solidFill>
                    <a:srgbClr val="FF0000"/>
                  </a:solidFill>
                </a:uFill>
                <a:latin typeface="Microsoft Sans Serif"/>
                <a:ea typeface="Microsoft Sans Serif"/>
                <a:cs typeface="Microsoft Sans Serif"/>
                <a:sym typeface="Microsoft Sans Serif"/>
              </a:rPr>
              <a:t> </a:t>
            </a:r>
            <a:r>
              <a:rPr sz="985" u="sng" kern="0" spc="-4">
                <a:solidFill>
                  <a:srgbClr val="FF0000"/>
                </a:solidFill>
                <a:uFill>
                  <a:solidFill>
                    <a:srgbClr val="FF0000"/>
                  </a:solidFill>
                </a:uFill>
                <a:latin typeface="Microsoft Sans Serif"/>
                <a:ea typeface="Microsoft Sans Serif"/>
                <a:cs typeface="Microsoft Sans Serif"/>
                <a:sym typeface="Microsoft Sans Serif"/>
              </a:rPr>
              <a:t>of</a:t>
            </a:r>
            <a:r>
              <a:rPr sz="985" u="sng" kern="0" spc="-35">
                <a:solidFill>
                  <a:srgbClr val="FF0000"/>
                </a:solidFill>
                <a:uFill>
                  <a:solidFill>
                    <a:srgbClr val="FF0000"/>
                  </a:solidFill>
                </a:uFill>
                <a:latin typeface="Microsoft Sans Serif"/>
                <a:ea typeface="Microsoft Sans Serif"/>
                <a:cs typeface="Microsoft Sans Serif"/>
                <a:sym typeface="Microsoft Sans Serif"/>
              </a:rPr>
              <a:t> </a:t>
            </a:r>
            <a:r>
              <a:rPr sz="985" u="sng" kern="0" spc="-8">
                <a:solidFill>
                  <a:srgbClr val="FF0000"/>
                </a:solidFill>
                <a:uFill>
                  <a:solidFill>
                    <a:srgbClr val="FF0000"/>
                  </a:solidFill>
                </a:uFill>
                <a:latin typeface="Microsoft Sans Serif"/>
                <a:ea typeface="Microsoft Sans Serif"/>
                <a:cs typeface="Microsoft Sans Serif"/>
                <a:sym typeface="Microsoft Sans Serif"/>
              </a:rPr>
              <a:t>uterotonic</a:t>
            </a:r>
            <a:r>
              <a:rPr sz="985" u="sng" kern="0" spc="-35">
                <a:solidFill>
                  <a:srgbClr val="FF0000"/>
                </a:solidFill>
                <a:uFill>
                  <a:solidFill>
                    <a:srgbClr val="FF0000"/>
                  </a:solidFill>
                </a:uFill>
                <a:latin typeface="Microsoft Sans Serif"/>
                <a:ea typeface="Microsoft Sans Serif"/>
                <a:cs typeface="Microsoft Sans Serif"/>
                <a:sym typeface="Microsoft Sans Serif"/>
              </a:rPr>
              <a:t> </a:t>
            </a:r>
            <a:r>
              <a:rPr sz="985" u="sng" kern="0" spc="-4">
                <a:solidFill>
                  <a:srgbClr val="FF0000"/>
                </a:solidFill>
                <a:uFill>
                  <a:solidFill>
                    <a:srgbClr val="FF0000"/>
                  </a:solidFill>
                </a:uFill>
                <a:latin typeface="Microsoft Sans Serif"/>
                <a:ea typeface="Microsoft Sans Serif"/>
                <a:cs typeface="Microsoft Sans Serif"/>
                <a:sym typeface="Microsoft Sans Serif"/>
              </a:rPr>
              <a:t>medications</a:t>
            </a:r>
            <a:r>
              <a:rPr sz="985" kern="0" spc="-4">
                <a:solidFill>
                  <a:srgbClr val="FF0000"/>
                </a:solidFill>
                <a:latin typeface="Microsoft Sans Serif"/>
                <a:ea typeface="Microsoft Sans Serif"/>
                <a:cs typeface="Microsoft Sans Serif"/>
                <a:sym typeface="Microsoft Sans Serif"/>
              </a:rPr>
              <a:t>,</a:t>
            </a:r>
            <a:r>
              <a:rPr sz="985" kern="0" spc="-40">
                <a:solidFill>
                  <a:srgbClr val="FF0000"/>
                </a:solidFill>
                <a:latin typeface="Microsoft Sans Serif"/>
                <a:ea typeface="Microsoft Sans Serif"/>
                <a:cs typeface="Microsoft Sans Serif"/>
                <a:sym typeface="Microsoft Sans Serif"/>
              </a:rPr>
              <a:t> </a:t>
            </a:r>
            <a:r>
              <a:rPr sz="985" u="sng" kern="0" spc="-8">
                <a:solidFill>
                  <a:srgbClr val="FF0000"/>
                </a:solidFill>
                <a:uFill>
                  <a:solidFill>
                    <a:srgbClr val="FF0000"/>
                  </a:solidFill>
                </a:uFill>
                <a:latin typeface="Microsoft Sans Serif"/>
                <a:ea typeface="Microsoft Sans Serif"/>
                <a:cs typeface="Microsoft Sans Serif"/>
                <a:sym typeface="Microsoft Sans Serif"/>
              </a:rPr>
              <a:t>controlled</a:t>
            </a:r>
            <a:r>
              <a:rPr sz="985" u="sng" kern="0" spc="-35">
                <a:solidFill>
                  <a:srgbClr val="FF0000"/>
                </a:solidFill>
                <a:uFill>
                  <a:solidFill>
                    <a:srgbClr val="FF0000"/>
                  </a:solidFill>
                </a:uFill>
                <a:latin typeface="Microsoft Sans Serif"/>
                <a:ea typeface="Microsoft Sans Serif"/>
                <a:cs typeface="Microsoft Sans Serif"/>
                <a:sym typeface="Microsoft Sans Serif"/>
              </a:rPr>
              <a:t> </a:t>
            </a:r>
            <a:r>
              <a:rPr sz="985" u="sng" kern="0" spc="-8">
                <a:solidFill>
                  <a:srgbClr val="FF0000"/>
                </a:solidFill>
                <a:uFill>
                  <a:solidFill>
                    <a:srgbClr val="FF0000"/>
                  </a:solidFill>
                </a:uFill>
                <a:latin typeface="Microsoft Sans Serif"/>
                <a:ea typeface="Microsoft Sans Serif"/>
                <a:cs typeface="Microsoft Sans Serif"/>
                <a:sym typeface="Microsoft Sans Serif"/>
              </a:rPr>
              <a:t>umbilical</a:t>
            </a:r>
            <a:r>
              <a:rPr sz="985" u="sng" kern="0" spc="-35">
                <a:solidFill>
                  <a:srgbClr val="FF0000"/>
                </a:solidFill>
                <a:uFill>
                  <a:solidFill>
                    <a:srgbClr val="FF0000"/>
                  </a:solidFill>
                </a:uFill>
                <a:latin typeface="Microsoft Sans Serif"/>
                <a:ea typeface="Microsoft Sans Serif"/>
                <a:cs typeface="Microsoft Sans Serif"/>
                <a:sym typeface="Microsoft Sans Serif"/>
              </a:rPr>
              <a:t> </a:t>
            </a:r>
            <a:r>
              <a:rPr sz="985" u="sng" kern="0" spc="-4">
                <a:solidFill>
                  <a:srgbClr val="FF0000"/>
                </a:solidFill>
                <a:uFill>
                  <a:solidFill>
                    <a:srgbClr val="FF0000"/>
                  </a:solidFill>
                </a:uFill>
                <a:latin typeface="Microsoft Sans Serif"/>
                <a:ea typeface="Microsoft Sans Serif"/>
                <a:cs typeface="Microsoft Sans Serif"/>
                <a:sym typeface="Microsoft Sans Serif"/>
              </a:rPr>
              <a:t>cord</a:t>
            </a:r>
            <a:r>
              <a:rPr sz="985" u="sng" kern="0" spc="-35">
                <a:solidFill>
                  <a:srgbClr val="FF0000"/>
                </a:solidFill>
                <a:uFill>
                  <a:solidFill>
                    <a:srgbClr val="FF0000"/>
                  </a:solidFill>
                </a:uFill>
                <a:latin typeface="Microsoft Sans Serif"/>
                <a:ea typeface="Microsoft Sans Serif"/>
                <a:cs typeface="Microsoft Sans Serif"/>
                <a:sym typeface="Microsoft Sans Serif"/>
              </a:rPr>
              <a:t> </a:t>
            </a:r>
            <a:r>
              <a:rPr sz="985" u="sng" kern="0">
                <a:solidFill>
                  <a:srgbClr val="FF0000"/>
                </a:solidFill>
                <a:uFill>
                  <a:solidFill>
                    <a:srgbClr val="FF0000"/>
                  </a:solidFill>
                </a:uFill>
                <a:latin typeface="Microsoft Sans Serif"/>
                <a:ea typeface="Microsoft Sans Serif"/>
                <a:cs typeface="Microsoft Sans Serif"/>
                <a:sym typeface="Microsoft Sans Serif"/>
              </a:rPr>
              <a:t>traction</a:t>
            </a:r>
            <a:r>
              <a:rPr sz="896" kern="0">
                <a:solidFill>
                  <a:srgbClr val="FF0000"/>
                </a:solidFill>
                <a:latin typeface="Microsoft Sans Serif"/>
                <a:ea typeface="Microsoft Sans Serif"/>
                <a:cs typeface="Microsoft Sans Serif"/>
                <a:sym typeface="Microsoft Sans Serif"/>
              </a:rPr>
              <a:t>,</a:t>
            </a:r>
            <a:r>
              <a:rPr sz="896" kern="0" spc="-35">
                <a:solidFill>
                  <a:srgbClr val="FF0000"/>
                </a:solidFill>
                <a:latin typeface="Microsoft Sans Serif"/>
                <a:ea typeface="Microsoft Sans Serif"/>
                <a:cs typeface="Microsoft Sans Serif"/>
                <a:sym typeface="Microsoft Sans Serif"/>
              </a:rPr>
              <a:t> </a:t>
            </a:r>
            <a:r>
              <a:rPr sz="896" kern="0">
                <a:solidFill>
                  <a:srgbClr val="FF0000"/>
                </a:solidFill>
                <a:latin typeface="Microsoft Sans Serif"/>
                <a:ea typeface="Microsoft Sans Serif"/>
                <a:cs typeface="Microsoft Sans Serif"/>
                <a:sym typeface="Microsoft Sans Serif"/>
              </a:rPr>
              <a:t>and  </a:t>
            </a:r>
            <a:r>
              <a:rPr sz="896" kern="0" spc="13">
                <a:solidFill>
                  <a:srgbClr val="FF0000"/>
                </a:solidFill>
                <a:latin typeface="Microsoft Sans Serif"/>
                <a:ea typeface="Microsoft Sans Serif"/>
                <a:cs typeface="Microsoft Sans Serif"/>
                <a:sym typeface="Microsoft Sans Serif"/>
              </a:rPr>
              <a:t> </a:t>
            </a:r>
            <a:r>
              <a:rPr sz="896" u="sng" kern="0" spc="8">
                <a:solidFill>
                  <a:srgbClr val="FF0000"/>
                </a:solidFill>
                <a:uFill>
                  <a:solidFill>
                    <a:srgbClr val="FF0000"/>
                  </a:solidFill>
                </a:uFill>
                <a:latin typeface="Microsoft Sans Serif"/>
                <a:ea typeface="Microsoft Sans Serif"/>
                <a:cs typeface="Microsoft Sans Serif"/>
                <a:sym typeface="Microsoft Sans Serif"/>
              </a:rPr>
              <a:t>massage</a:t>
            </a:r>
            <a:r>
              <a:rPr sz="896" u="sng" kern="0" spc="-31">
                <a:solidFill>
                  <a:srgbClr val="FF0000"/>
                </a:solidFill>
                <a:uFill>
                  <a:solidFill>
                    <a:srgbClr val="FF0000"/>
                  </a:solidFill>
                </a:uFill>
                <a:latin typeface="Microsoft Sans Serif"/>
                <a:ea typeface="Microsoft Sans Serif"/>
                <a:cs typeface="Microsoft Sans Serif"/>
                <a:sym typeface="Microsoft Sans Serif"/>
              </a:rPr>
              <a:t> </a:t>
            </a:r>
            <a:r>
              <a:rPr sz="896" u="sng" kern="0" spc="4">
                <a:solidFill>
                  <a:srgbClr val="FF0000"/>
                </a:solidFill>
                <a:uFill>
                  <a:solidFill>
                    <a:srgbClr val="FF0000"/>
                  </a:solidFill>
                </a:uFill>
                <a:latin typeface="Microsoft Sans Serif"/>
                <a:ea typeface="Microsoft Sans Serif"/>
                <a:cs typeface="Microsoft Sans Serif"/>
                <a:sym typeface="Microsoft Sans Serif"/>
              </a:rPr>
              <a:t>of</a:t>
            </a:r>
            <a:r>
              <a:rPr sz="896" u="sng" kern="0" spc="-31">
                <a:solidFill>
                  <a:srgbClr val="FF0000"/>
                </a:solidFill>
                <a:uFill>
                  <a:solidFill>
                    <a:srgbClr val="FF0000"/>
                  </a:solidFill>
                </a:uFill>
                <a:latin typeface="Microsoft Sans Serif"/>
                <a:ea typeface="Microsoft Sans Serif"/>
                <a:cs typeface="Microsoft Sans Serif"/>
                <a:sym typeface="Microsoft Sans Serif"/>
              </a:rPr>
              <a:t> </a:t>
            </a:r>
            <a:r>
              <a:rPr sz="896" u="sng" kern="0" spc="4">
                <a:solidFill>
                  <a:srgbClr val="FF0000"/>
                </a:solidFill>
                <a:uFill>
                  <a:solidFill>
                    <a:srgbClr val="FF0000"/>
                  </a:solidFill>
                </a:uFill>
                <a:latin typeface="Microsoft Sans Serif"/>
                <a:ea typeface="Microsoft Sans Serif"/>
                <a:cs typeface="Microsoft Sans Serif"/>
                <a:sym typeface="Microsoft Sans Serif"/>
              </a:rPr>
              <a:t>uterine</a:t>
            </a:r>
            <a:r>
              <a:rPr sz="896" u="sng" kern="0" spc="-31">
                <a:solidFill>
                  <a:srgbClr val="FF0000"/>
                </a:solidFill>
                <a:uFill>
                  <a:solidFill>
                    <a:srgbClr val="FF0000"/>
                  </a:solidFill>
                </a:uFill>
                <a:latin typeface="Microsoft Sans Serif"/>
                <a:ea typeface="Microsoft Sans Serif"/>
                <a:cs typeface="Microsoft Sans Serif"/>
                <a:sym typeface="Microsoft Sans Serif"/>
              </a:rPr>
              <a:t> </a:t>
            </a:r>
            <a:r>
              <a:rPr sz="896" u="sng" kern="0" spc="4">
                <a:solidFill>
                  <a:srgbClr val="FF0000"/>
                </a:solidFill>
                <a:uFill>
                  <a:solidFill>
                    <a:srgbClr val="FF0000"/>
                  </a:solidFill>
                </a:uFill>
                <a:latin typeface="Microsoft Sans Serif"/>
                <a:ea typeface="Microsoft Sans Serif"/>
                <a:cs typeface="Microsoft Sans Serif"/>
                <a:sym typeface="Microsoft Sans Serif"/>
              </a:rPr>
              <a:t>fundus</a:t>
            </a:r>
            <a:r>
              <a:rPr sz="896" u="sng" kern="0" spc="-31">
                <a:solidFill>
                  <a:srgbClr val="FF0000"/>
                </a:solidFill>
                <a:uFill>
                  <a:solidFill>
                    <a:srgbClr val="FF0000"/>
                  </a:solidFill>
                </a:uFill>
                <a:latin typeface="Microsoft Sans Serif"/>
                <a:ea typeface="Microsoft Sans Serif"/>
                <a:cs typeface="Microsoft Sans Serif"/>
                <a:sym typeface="Microsoft Sans Serif"/>
              </a:rPr>
              <a:t> </a:t>
            </a:r>
            <a:r>
              <a:rPr sz="896" u="sng" kern="0" spc="4">
                <a:solidFill>
                  <a:srgbClr val="FF0000"/>
                </a:solidFill>
                <a:uFill>
                  <a:solidFill>
                    <a:srgbClr val="FF0000"/>
                  </a:solidFill>
                </a:uFill>
                <a:latin typeface="Microsoft Sans Serif"/>
                <a:ea typeface="Microsoft Sans Serif"/>
                <a:cs typeface="Microsoft Sans Serif"/>
                <a:sym typeface="Microsoft Sans Serif"/>
              </a:rPr>
              <a:t>after</a:t>
            </a:r>
            <a:r>
              <a:rPr sz="896" u="sng" kern="0" spc="-31">
                <a:solidFill>
                  <a:srgbClr val="FF0000"/>
                </a:solidFill>
                <a:uFill>
                  <a:solidFill>
                    <a:srgbClr val="FF0000"/>
                  </a:solidFill>
                </a:uFill>
                <a:latin typeface="Microsoft Sans Serif"/>
                <a:ea typeface="Microsoft Sans Serif"/>
                <a:cs typeface="Microsoft Sans Serif"/>
                <a:sym typeface="Microsoft Sans Serif"/>
              </a:rPr>
              <a:t> </a:t>
            </a:r>
            <a:r>
              <a:rPr sz="896" u="sng" kern="0" spc="4">
                <a:solidFill>
                  <a:srgbClr val="FF0000"/>
                </a:solidFill>
                <a:uFill>
                  <a:solidFill>
                    <a:srgbClr val="FF0000"/>
                  </a:solidFill>
                </a:uFill>
                <a:latin typeface="Microsoft Sans Serif"/>
                <a:ea typeface="Microsoft Sans Serif"/>
                <a:cs typeface="Microsoft Sans Serif"/>
                <a:sym typeface="Microsoft Sans Serif"/>
              </a:rPr>
              <a:t>delivery</a:t>
            </a:r>
            <a:r>
              <a:rPr sz="896" u="sng" kern="0" spc="-31">
                <a:solidFill>
                  <a:srgbClr val="FF0000"/>
                </a:solidFill>
                <a:uFill>
                  <a:solidFill>
                    <a:srgbClr val="FF0000"/>
                  </a:solidFill>
                </a:uFill>
                <a:latin typeface="Microsoft Sans Serif"/>
                <a:ea typeface="Microsoft Sans Serif"/>
                <a:cs typeface="Microsoft Sans Serif"/>
                <a:sym typeface="Microsoft Sans Serif"/>
              </a:rPr>
              <a:t> </a:t>
            </a:r>
            <a:r>
              <a:rPr sz="896" u="sng" kern="0" spc="4">
                <a:solidFill>
                  <a:srgbClr val="FF0000"/>
                </a:solidFill>
                <a:uFill>
                  <a:solidFill>
                    <a:srgbClr val="FF0000"/>
                  </a:solidFill>
                </a:uFill>
                <a:latin typeface="Microsoft Sans Serif"/>
                <a:ea typeface="Microsoft Sans Serif"/>
                <a:cs typeface="Microsoft Sans Serif"/>
                <a:sym typeface="Microsoft Sans Serif"/>
              </a:rPr>
              <a:t>of</a:t>
            </a:r>
            <a:r>
              <a:rPr sz="896" u="sng" kern="0" spc="-31">
                <a:solidFill>
                  <a:srgbClr val="FF0000"/>
                </a:solidFill>
                <a:uFill>
                  <a:solidFill>
                    <a:srgbClr val="FF0000"/>
                  </a:solidFill>
                </a:uFill>
                <a:latin typeface="Microsoft Sans Serif"/>
                <a:ea typeface="Microsoft Sans Serif"/>
                <a:cs typeface="Microsoft Sans Serif"/>
                <a:sym typeface="Microsoft Sans Serif"/>
              </a:rPr>
              <a:t> </a:t>
            </a:r>
            <a:r>
              <a:rPr sz="896" u="sng" kern="0" spc="4">
                <a:solidFill>
                  <a:srgbClr val="FF0000"/>
                </a:solidFill>
                <a:uFill>
                  <a:solidFill>
                    <a:srgbClr val="FF0000"/>
                  </a:solidFill>
                </a:uFill>
                <a:latin typeface="Microsoft Sans Serif"/>
                <a:ea typeface="Microsoft Sans Serif"/>
                <a:cs typeface="Microsoft Sans Serif"/>
                <a:sym typeface="Microsoft Sans Serif"/>
              </a:rPr>
              <a:t>placenta</a:t>
            </a:r>
            <a:r>
              <a:rPr sz="896" kern="0" spc="-107">
                <a:solidFill>
                  <a:srgbClr val="FF0000"/>
                </a:solidFill>
                <a:latin typeface="Microsoft Sans Serif"/>
                <a:ea typeface="Microsoft Sans Serif"/>
                <a:cs typeface="Microsoft Sans Serif"/>
                <a:sym typeface="Microsoft Sans Serif"/>
              </a:rPr>
              <a:t> </a:t>
            </a:r>
            <a:r>
              <a:rPr sz="985" kern="0">
                <a:solidFill>
                  <a:srgbClr val="000000"/>
                </a:solidFill>
                <a:latin typeface="Microsoft Sans Serif"/>
                <a:ea typeface="Microsoft Sans Serif"/>
                <a:cs typeface="Microsoft Sans Serif"/>
                <a:sym typeface="Microsoft Sans Serif"/>
              </a:rPr>
              <a:t>.</a:t>
            </a:r>
          </a:p>
          <a:p>
            <a:pPr defTabSz="818845" hangingPunct="0">
              <a:defRPr sz="1100">
                <a:latin typeface="Microsoft Sans Serif"/>
                <a:ea typeface="Microsoft Sans Serif"/>
                <a:cs typeface="Microsoft Sans Serif"/>
                <a:sym typeface="Microsoft Sans Serif"/>
              </a:defRPr>
            </a:pPr>
            <a:endParaRPr sz="985" kern="0">
              <a:solidFill>
                <a:srgbClr val="000000"/>
              </a:solidFill>
              <a:latin typeface="Microsoft Sans Serif"/>
              <a:ea typeface="Microsoft Sans Serif"/>
              <a:cs typeface="Microsoft Sans Serif"/>
              <a:sym typeface="Microsoft Sans Serif"/>
            </a:endParaRPr>
          </a:p>
          <a:p>
            <a:pPr defTabSz="818845" hangingPunct="0">
              <a:defRPr sz="1100">
                <a:latin typeface="Microsoft Sans Serif"/>
                <a:ea typeface="Microsoft Sans Serif"/>
                <a:cs typeface="Microsoft Sans Serif"/>
                <a:sym typeface="Microsoft Sans Serif"/>
              </a:defRPr>
            </a:pPr>
            <a:endParaRPr sz="985" kern="0">
              <a:solidFill>
                <a:srgbClr val="000000"/>
              </a:solidFill>
              <a:latin typeface="Microsoft Sans Serif"/>
              <a:ea typeface="Microsoft Sans Serif"/>
              <a:cs typeface="Microsoft Sans Serif"/>
              <a:sym typeface="Microsoft Sans Serif"/>
            </a:endParaRPr>
          </a:p>
          <a:p>
            <a:pPr marL="266693" indent="-176279" defTabSz="818845" hangingPunct="0">
              <a:buSzPct val="100000"/>
              <a:buFontTx/>
              <a:buAutoNum type="arabicParenR" startAt="2"/>
              <a:tabLst>
                <a:tab pos="261576" algn="l"/>
              </a:tabLst>
              <a:defRPr sz="1300" u="sng" spc="10">
                <a:uFill>
                  <a:solidFill>
                    <a:srgbClr val="000000"/>
                  </a:solidFill>
                </a:uFill>
                <a:latin typeface="Microsoft Sans Serif"/>
                <a:ea typeface="Microsoft Sans Serif"/>
                <a:cs typeface="Microsoft Sans Serif"/>
                <a:sym typeface="Microsoft Sans Serif"/>
              </a:defRPr>
            </a:pPr>
            <a:r>
              <a:rPr sz="1164" u="sng" kern="0" spc="9">
                <a:solidFill>
                  <a:srgbClr val="000000"/>
                </a:solidFill>
                <a:uFill>
                  <a:solidFill>
                    <a:srgbClr val="000000"/>
                  </a:solidFill>
                </a:uFill>
                <a:latin typeface="Microsoft Sans Serif"/>
                <a:ea typeface="Microsoft Sans Serif"/>
                <a:cs typeface="Microsoft Sans Serif"/>
                <a:sym typeface="Microsoft Sans Serif"/>
              </a:rPr>
              <a:t>Uterotonic</a:t>
            </a:r>
            <a:r>
              <a:rPr sz="1164" u="sng" kern="0" spc="-54">
                <a:solidFill>
                  <a:srgbClr val="000000"/>
                </a:solidFill>
                <a:uFill>
                  <a:solidFill>
                    <a:srgbClr val="000000"/>
                  </a:solidFill>
                </a:uFill>
                <a:latin typeface="Microsoft Sans Serif"/>
                <a:ea typeface="Microsoft Sans Serif"/>
                <a:cs typeface="Microsoft Sans Serif"/>
                <a:sym typeface="Microsoft Sans Serif"/>
              </a:rPr>
              <a:t> </a:t>
            </a:r>
            <a:r>
              <a:rPr sz="1164" u="sng" kern="0" spc="13">
                <a:solidFill>
                  <a:srgbClr val="000000"/>
                </a:solidFill>
                <a:uFill>
                  <a:solidFill>
                    <a:srgbClr val="000000"/>
                  </a:solidFill>
                </a:uFill>
                <a:latin typeface="Microsoft Sans Serif"/>
                <a:ea typeface="Microsoft Sans Serif"/>
                <a:cs typeface="Microsoft Sans Serif"/>
                <a:sym typeface="Microsoft Sans Serif"/>
              </a:rPr>
              <a:t>agents</a:t>
            </a:r>
            <a:r>
              <a:rPr sz="1164" u="sng" kern="0" spc="-49">
                <a:solidFill>
                  <a:srgbClr val="000000"/>
                </a:solidFill>
                <a:uFill>
                  <a:solidFill>
                    <a:srgbClr val="000000"/>
                  </a:solidFill>
                </a:uFill>
                <a:latin typeface="Microsoft Sans Serif"/>
                <a:ea typeface="Microsoft Sans Serif"/>
                <a:cs typeface="Microsoft Sans Serif"/>
                <a:sym typeface="Microsoft Sans Serif"/>
              </a:rPr>
              <a:t> </a:t>
            </a:r>
            <a:r>
              <a:rPr sz="1164" u="sng" kern="0" spc="9">
                <a:solidFill>
                  <a:srgbClr val="000000"/>
                </a:solidFill>
                <a:uFill>
                  <a:solidFill>
                    <a:srgbClr val="000000"/>
                  </a:solidFill>
                </a:uFill>
                <a:latin typeface="Microsoft Sans Serif"/>
                <a:ea typeface="Microsoft Sans Serif"/>
                <a:cs typeface="Microsoft Sans Serif"/>
                <a:sym typeface="Microsoft Sans Serif"/>
              </a:rPr>
              <a:t>(IV/IM</a:t>
            </a:r>
            <a:r>
              <a:rPr sz="1164" u="sng" kern="0" spc="-49">
                <a:solidFill>
                  <a:srgbClr val="000000"/>
                </a:solidFill>
                <a:uFill>
                  <a:solidFill>
                    <a:srgbClr val="000000"/>
                  </a:solidFill>
                </a:uFill>
                <a:latin typeface="Microsoft Sans Serif"/>
                <a:ea typeface="Microsoft Sans Serif"/>
                <a:cs typeface="Microsoft Sans Serif"/>
                <a:sym typeface="Microsoft Sans Serif"/>
              </a:rPr>
              <a:t> </a:t>
            </a:r>
            <a:r>
              <a:rPr sz="1164" u="sng" kern="0" spc="9">
                <a:solidFill>
                  <a:srgbClr val="000000"/>
                </a:solidFill>
                <a:uFill>
                  <a:solidFill>
                    <a:srgbClr val="000000"/>
                  </a:solidFill>
                </a:uFill>
                <a:latin typeface="Microsoft Sans Serif"/>
                <a:ea typeface="Microsoft Sans Serif"/>
                <a:cs typeface="Microsoft Sans Serif"/>
                <a:sym typeface="Microsoft Sans Serif"/>
              </a:rPr>
              <a:t>oxytocin)</a:t>
            </a:r>
          </a:p>
          <a:p>
            <a:pPr defTabSz="818845" hangingPunct="0">
              <a:buSzPct val="100000"/>
              <a:buFontTx/>
              <a:buAutoNum type="arabicParenR" startAt="2"/>
              <a:defRPr sz="1700">
                <a:latin typeface="Microsoft Sans Serif"/>
                <a:ea typeface="Microsoft Sans Serif"/>
                <a:cs typeface="Microsoft Sans Serif"/>
                <a:sym typeface="Microsoft Sans Serif"/>
              </a:defRPr>
            </a:pPr>
            <a:endParaRPr sz="1522" kern="0">
              <a:solidFill>
                <a:srgbClr val="000000"/>
              </a:solidFill>
              <a:latin typeface="Microsoft Sans Serif"/>
              <a:ea typeface="Microsoft Sans Serif"/>
              <a:cs typeface="Microsoft Sans Serif"/>
              <a:sym typeface="Microsoft Sans Serif"/>
            </a:endParaRPr>
          </a:p>
          <a:p>
            <a:pPr marL="282615" indent="-192200" defTabSz="818845" hangingPunct="0">
              <a:buSzPct val="100000"/>
              <a:buFontTx/>
              <a:buAutoNum type="arabicParenR" startAt="3"/>
              <a:tabLst>
                <a:tab pos="272948" algn="l"/>
              </a:tabLst>
              <a:defRPr sz="1500" u="sng">
                <a:uFill>
                  <a:solidFill>
                    <a:srgbClr val="000000"/>
                  </a:solidFill>
                </a:uFill>
                <a:latin typeface="Microsoft Sans Serif"/>
                <a:ea typeface="Microsoft Sans Serif"/>
                <a:cs typeface="Microsoft Sans Serif"/>
                <a:sym typeface="Microsoft Sans Serif"/>
              </a:defRPr>
            </a:pPr>
            <a:r>
              <a:rPr sz="1343" u="sng" kern="0">
                <a:solidFill>
                  <a:srgbClr val="000000"/>
                </a:solidFill>
                <a:uFill>
                  <a:solidFill>
                    <a:srgbClr val="000000"/>
                  </a:solidFill>
                </a:uFill>
                <a:latin typeface="Microsoft Sans Serif"/>
                <a:ea typeface="Microsoft Sans Serif"/>
                <a:cs typeface="Microsoft Sans Serif"/>
                <a:sym typeface="Microsoft Sans Serif"/>
              </a:rPr>
              <a:t>Bimanual</a:t>
            </a:r>
            <a:r>
              <a:rPr sz="1343" u="sng" kern="0" spc="-72">
                <a:solidFill>
                  <a:srgbClr val="000000"/>
                </a:solidFill>
                <a:uFill>
                  <a:solidFill>
                    <a:srgbClr val="000000"/>
                  </a:solidFill>
                </a:uFill>
                <a:latin typeface="Microsoft Sans Serif"/>
                <a:ea typeface="Microsoft Sans Serif"/>
                <a:cs typeface="Microsoft Sans Serif"/>
                <a:sym typeface="Microsoft Sans Serif"/>
              </a:rPr>
              <a:t> </a:t>
            </a:r>
            <a:r>
              <a:rPr sz="1343" u="sng" kern="0" spc="4">
                <a:solidFill>
                  <a:srgbClr val="000000"/>
                </a:solidFill>
                <a:uFill>
                  <a:solidFill>
                    <a:srgbClr val="000000"/>
                  </a:solidFill>
                </a:uFill>
                <a:latin typeface="Microsoft Sans Serif"/>
                <a:ea typeface="Microsoft Sans Serif"/>
                <a:cs typeface="Microsoft Sans Serif"/>
                <a:sym typeface="Microsoft Sans Serif"/>
              </a:rPr>
              <a:t>compression</a:t>
            </a:r>
            <a:r>
              <a:rPr sz="1343" u="sng" kern="0" spc="-67">
                <a:solidFill>
                  <a:srgbClr val="000000"/>
                </a:solidFill>
                <a:uFill>
                  <a:solidFill>
                    <a:srgbClr val="000000"/>
                  </a:solidFill>
                </a:uFill>
                <a:latin typeface="Microsoft Sans Serif"/>
                <a:ea typeface="Microsoft Sans Serif"/>
                <a:cs typeface="Microsoft Sans Serif"/>
                <a:sym typeface="Microsoft Sans Serif"/>
              </a:rPr>
              <a:t> </a:t>
            </a:r>
            <a:r>
              <a:rPr sz="1343" u="sng" kern="0" spc="4">
                <a:solidFill>
                  <a:srgbClr val="000000"/>
                </a:solidFill>
                <a:uFill>
                  <a:solidFill>
                    <a:srgbClr val="000000"/>
                  </a:solidFill>
                </a:uFill>
                <a:latin typeface="Microsoft Sans Serif"/>
                <a:ea typeface="Microsoft Sans Serif"/>
                <a:cs typeface="Microsoft Sans Serif"/>
                <a:sym typeface="Microsoft Sans Serif"/>
              </a:rPr>
              <a:t>on</a:t>
            </a:r>
            <a:r>
              <a:rPr sz="1343" u="sng" kern="0" spc="-67">
                <a:solidFill>
                  <a:srgbClr val="000000"/>
                </a:solidFill>
                <a:uFill>
                  <a:solidFill>
                    <a:srgbClr val="000000"/>
                  </a:solidFill>
                </a:uFill>
                <a:latin typeface="Microsoft Sans Serif"/>
                <a:ea typeface="Microsoft Sans Serif"/>
                <a:cs typeface="Microsoft Sans Serif"/>
                <a:sym typeface="Microsoft Sans Serif"/>
              </a:rPr>
              <a:t> </a:t>
            </a:r>
            <a:r>
              <a:rPr sz="1343" u="sng" kern="0" spc="4">
                <a:solidFill>
                  <a:srgbClr val="000000"/>
                </a:solidFill>
                <a:uFill>
                  <a:solidFill>
                    <a:srgbClr val="000000"/>
                  </a:solidFill>
                </a:uFill>
                <a:latin typeface="Microsoft Sans Serif"/>
                <a:ea typeface="Microsoft Sans Serif"/>
                <a:cs typeface="Microsoft Sans Serif"/>
                <a:sym typeface="Microsoft Sans Serif"/>
              </a:rPr>
              <a:t>uterus</a:t>
            </a:r>
            <a:r>
              <a:rPr sz="1343" u="sng" kern="0" spc="102">
                <a:solidFill>
                  <a:srgbClr val="000000"/>
                </a:solidFill>
                <a:uFill>
                  <a:solidFill>
                    <a:srgbClr val="000000"/>
                  </a:solidFill>
                </a:uFill>
                <a:latin typeface="Microsoft Sans Serif"/>
                <a:ea typeface="Microsoft Sans Serif"/>
                <a:cs typeface="Microsoft Sans Serif"/>
                <a:sym typeface="Microsoft Sans Serif"/>
              </a:rPr>
              <a:t> </a:t>
            </a:r>
          </a:p>
          <a:p>
            <a:pPr defTabSz="818845" hangingPunct="0">
              <a:defRPr sz="1900">
                <a:latin typeface="Microsoft Sans Serif"/>
                <a:ea typeface="Microsoft Sans Serif"/>
                <a:cs typeface="Microsoft Sans Serif"/>
                <a:sym typeface="Microsoft Sans Serif"/>
              </a:defRPr>
            </a:pPr>
            <a:endParaRPr sz="1701" kern="0" spc="102">
              <a:solidFill>
                <a:srgbClr val="000000"/>
              </a:solidFill>
              <a:latin typeface="Microsoft Sans Serif"/>
              <a:ea typeface="Microsoft Sans Serif"/>
              <a:cs typeface="Microsoft Sans Serif"/>
              <a:sym typeface="Microsoft Sans Serif"/>
            </a:endParaRPr>
          </a:p>
          <a:p>
            <a:pPr indent="90983" defTabSz="818845" hangingPunct="0">
              <a:defRPr sz="1700" u="sng" spc="15">
                <a:uFill>
                  <a:solidFill>
                    <a:srgbClr val="000000"/>
                  </a:solidFill>
                </a:uFill>
                <a:latin typeface="Microsoft Sans Serif"/>
                <a:ea typeface="Microsoft Sans Serif"/>
                <a:cs typeface="Microsoft Sans Serif"/>
                <a:sym typeface="Microsoft Sans Serif"/>
              </a:defRPr>
            </a:pPr>
            <a:r>
              <a:rPr sz="1522" u="sng" kern="0" spc="13">
                <a:solidFill>
                  <a:srgbClr val="000000"/>
                </a:solidFill>
                <a:uFill>
                  <a:solidFill>
                    <a:srgbClr val="000000"/>
                  </a:solidFill>
                </a:uFill>
                <a:latin typeface="Microsoft Sans Serif"/>
                <a:ea typeface="Microsoft Sans Serif"/>
                <a:cs typeface="Microsoft Sans Serif"/>
                <a:sym typeface="Microsoft Sans Serif"/>
              </a:rPr>
              <a:t>4</a:t>
            </a:r>
            <a:r>
              <a:rPr sz="1522" u="sng" kern="0" spc="-81">
                <a:solidFill>
                  <a:srgbClr val="000000"/>
                </a:solidFill>
                <a:uFill>
                  <a:solidFill>
                    <a:srgbClr val="000000"/>
                  </a:solidFill>
                </a:uFill>
                <a:latin typeface="Microsoft Sans Serif"/>
                <a:ea typeface="Microsoft Sans Serif"/>
                <a:cs typeface="Microsoft Sans Serif"/>
                <a:sym typeface="Microsoft Sans Serif"/>
              </a:rPr>
              <a:t> </a:t>
            </a:r>
            <a:r>
              <a:rPr sz="1522" u="sng" kern="0" spc="9">
                <a:solidFill>
                  <a:srgbClr val="000000"/>
                </a:solidFill>
                <a:uFill>
                  <a:solidFill>
                    <a:srgbClr val="000000"/>
                  </a:solidFill>
                </a:uFill>
                <a:latin typeface="Microsoft Sans Serif"/>
                <a:ea typeface="Microsoft Sans Serif"/>
                <a:cs typeface="Microsoft Sans Serif"/>
                <a:sym typeface="Microsoft Sans Serif"/>
              </a:rPr>
              <a:t>)</a:t>
            </a:r>
            <a:r>
              <a:rPr sz="1522" u="sng" kern="0" spc="-81">
                <a:solidFill>
                  <a:srgbClr val="000000"/>
                </a:solidFill>
                <a:uFill>
                  <a:solidFill>
                    <a:srgbClr val="000000"/>
                  </a:solidFill>
                </a:uFill>
                <a:latin typeface="Microsoft Sans Serif"/>
                <a:ea typeface="Microsoft Sans Serif"/>
                <a:cs typeface="Microsoft Sans Serif"/>
                <a:sym typeface="Microsoft Sans Serif"/>
              </a:rPr>
              <a:t> </a:t>
            </a:r>
            <a:r>
              <a:rPr sz="1522" u="sng" kern="0" spc="4">
                <a:solidFill>
                  <a:srgbClr val="000000"/>
                </a:solidFill>
                <a:uFill>
                  <a:solidFill>
                    <a:srgbClr val="000000"/>
                  </a:solidFill>
                </a:uFill>
                <a:latin typeface="Microsoft Sans Serif"/>
                <a:ea typeface="Microsoft Sans Serif"/>
                <a:cs typeface="Microsoft Sans Serif"/>
                <a:sym typeface="Microsoft Sans Serif"/>
              </a:rPr>
              <a:t>Surgical</a:t>
            </a:r>
            <a:r>
              <a:rPr sz="1522" u="sng" kern="0" spc="-81">
                <a:solidFill>
                  <a:srgbClr val="000000"/>
                </a:solidFill>
                <a:uFill>
                  <a:solidFill>
                    <a:srgbClr val="000000"/>
                  </a:solidFill>
                </a:uFill>
                <a:latin typeface="Microsoft Sans Serif"/>
                <a:ea typeface="Microsoft Sans Serif"/>
                <a:cs typeface="Microsoft Sans Serif"/>
                <a:sym typeface="Microsoft Sans Serif"/>
              </a:rPr>
              <a:t> </a:t>
            </a:r>
            <a:r>
              <a:rPr sz="1522" u="sng" kern="0" spc="9">
                <a:solidFill>
                  <a:srgbClr val="000000"/>
                </a:solidFill>
                <a:uFill>
                  <a:solidFill>
                    <a:srgbClr val="000000"/>
                  </a:solidFill>
                </a:uFill>
                <a:latin typeface="Microsoft Sans Serif"/>
                <a:ea typeface="Microsoft Sans Serif"/>
                <a:cs typeface="Microsoft Sans Serif"/>
                <a:sym typeface="Microsoft Sans Serif"/>
              </a:rPr>
              <a:t>procedures</a:t>
            </a:r>
            <a:r>
              <a:rPr sz="1522" u="sng" kern="0" spc="121">
                <a:solidFill>
                  <a:srgbClr val="000000"/>
                </a:solidFill>
                <a:uFill>
                  <a:solidFill>
                    <a:srgbClr val="000000"/>
                  </a:solidFill>
                </a:uFill>
                <a:latin typeface="Microsoft Sans Serif"/>
                <a:ea typeface="Microsoft Sans Serif"/>
                <a:cs typeface="Microsoft Sans Serif"/>
                <a:sym typeface="Microsoft Sans Serif"/>
              </a:rPr>
              <a:t> </a:t>
            </a:r>
          </a:p>
        </p:txBody>
      </p:sp>
      <p:pic>
        <p:nvPicPr>
          <p:cNvPr id="112" name="object 7" descr="object 7"/>
          <p:cNvPicPr>
            <a:picLocks noChangeAspect="1"/>
          </p:cNvPicPr>
          <p:nvPr/>
        </p:nvPicPr>
        <p:blipFill>
          <a:blip r:embed="rId3"/>
          <a:stretch>
            <a:fillRect/>
          </a:stretch>
        </p:blipFill>
        <p:spPr>
          <a:xfrm>
            <a:off x="6509057" y="502105"/>
            <a:ext cx="3758863" cy="1704601"/>
          </a:xfrm>
          <a:prstGeom prst="rect">
            <a:avLst/>
          </a:prstGeom>
          <a:ln w="12700">
            <a:miter lim="400000"/>
          </a:ln>
        </p:spPr>
      </p:pic>
      <p:pic>
        <p:nvPicPr>
          <p:cNvPr id="113" name="object 4" descr="object 4"/>
          <p:cNvPicPr>
            <a:picLocks noChangeAspect="1"/>
          </p:cNvPicPr>
          <p:nvPr/>
        </p:nvPicPr>
        <p:blipFill>
          <a:blip r:embed="rId4"/>
          <a:stretch>
            <a:fillRect/>
          </a:stretch>
        </p:blipFill>
        <p:spPr>
          <a:xfrm>
            <a:off x="6862547" y="58190"/>
            <a:ext cx="2789631" cy="384449"/>
          </a:xfrm>
          <a:prstGeom prst="rect">
            <a:avLst/>
          </a:prstGeom>
          <a:ln w="12700">
            <a:miter lim="400000"/>
          </a:ln>
        </p:spPr>
      </p:pic>
      <p:grpSp>
        <p:nvGrpSpPr>
          <p:cNvPr id="117" name="object 4"/>
          <p:cNvGrpSpPr/>
          <p:nvPr/>
        </p:nvGrpSpPr>
        <p:grpSpPr>
          <a:xfrm>
            <a:off x="4539323" y="4124427"/>
            <a:ext cx="5630984" cy="1942170"/>
            <a:chOff x="0" y="0"/>
            <a:chExt cx="6287930" cy="2168756"/>
          </a:xfrm>
        </p:grpSpPr>
        <p:pic>
          <p:nvPicPr>
            <p:cNvPr id="114" name="object 5" descr="object 5"/>
            <p:cNvPicPr>
              <a:picLocks noChangeAspect="1"/>
            </p:cNvPicPr>
            <p:nvPr/>
          </p:nvPicPr>
          <p:blipFill>
            <a:blip r:embed="rId5"/>
            <a:stretch>
              <a:fillRect/>
            </a:stretch>
          </p:blipFill>
          <p:spPr>
            <a:xfrm>
              <a:off x="4008686" y="0"/>
              <a:ext cx="2279246" cy="2168757"/>
            </a:xfrm>
            <a:prstGeom prst="rect">
              <a:avLst/>
            </a:prstGeom>
            <a:ln w="12700" cap="flat">
              <a:noFill/>
              <a:miter lim="400000"/>
            </a:ln>
            <a:effectLst/>
          </p:spPr>
        </p:pic>
        <p:pic>
          <p:nvPicPr>
            <p:cNvPr id="115" name="object 6" descr="object 6"/>
            <p:cNvPicPr>
              <a:picLocks noChangeAspect="1"/>
            </p:cNvPicPr>
            <p:nvPr/>
          </p:nvPicPr>
          <p:blipFill>
            <a:blip r:embed="rId6"/>
            <a:srcRect/>
            <a:stretch>
              <a:fillRect/>
            </a:stretch>
          </p:blipFill>
          <p:spPr>
            <a:xfrm>
              <a:off x="1699163" y="145466"/>
              <a:ext cx="1622094" cy="1568889"/>
            </a:xfrm>
            <a:prstGeom prst="rect">
              <a:avLst/>
            </a:prstGeom>
            <a:ln w="12700" cap="flat">
              <a:noFill/>
              <a:miter lim="400000"/>
            </a:ln>
            <a:effectLst/>
          </p:spPr>
        </p:pic>
        <p:pic>
          <p:nvPicPr>
            <p:cNvPr id="116" name="object 7" descr="object 7"/>
            <p:cNvPicPr>
              <a:picLocks noChangeAspect="1"/>
            </p:cNvPicPr>
            <p:nvPr/>
          </p:nvPicPr>
          <p:blipFill>
            <a:blip r:embed="rId7"/>
            <a:stretch>
              <a:fillRect/>
            </a:stretch>
          </p:blipFill>
          <p:spPr>
            <a:xfrm>
              <a:off x="0" y="53179"/>
              <a:ext cx="1816350" cy="1328941"/>
            </a:xfrm>
            <a:prstGeom prst="rect">
              <a:avLst/>
            </a:prstGeom>
            <a:ln w="12700" cap="flat">
              <a:noFill/>
              <a:miter lim="400000"/>
            </a:ln>
            <a:effectLst/>
          </p:spPr>
        </p:pic>
      </p:grpSp>
      <p:sp>
        <p:nvSpPr>
          <p:cNvPr id="118" name="object 3"/>
          <p:cNvSpPr txBox="1"/>
          <p:nvPr/>
        </p:nvSpPr>
        <p:spPr>
          <a:xfrm>
            <a:off x="4720280" y="5835352"/>
            <a:ext cx="2512326" cy="248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defRPr u="sng" spc="-5">
                <a:uFill>
                  <a:solidFill>
                    <a:srgbClr val="000000"/>
                  </a:solidFill>
                </a:uFill>
                <a:latin typeface="Arial"/>
                <a:ea typeface="Arial"/>
                <a:cs typeface="Arial"/>
                <a:sym typeface="Arial"/>
              </a:defRPr>
            </a:pPr>
            <a:r>
              <a:rPr sz="1612" u="sng" kern="0" spc="-4">
                <a:solidFill>
                  <a:srgbClr val="000000"/>
                </a:solidFill>
                <a:uFill>
                  <a:solidFill>
                    <a:srgbClr val="000000"/>
                  </a:solidFill>
                </a:uFill>
                <a:latin typeface="Arial"/>
                <a:cs typeface="Arial"/>
                <a:sym typeface="Arial"/>
              </a:rPr>
              <a:t>uterine</a:t>
            </a:r>
            <a:r>
              <a:rPr sz="1612" u="sng" kern="0" spc="-13">
                <a:solidFill>
                  <a:srgbClr val="000000"/>
                </a:solidFill>
                <a:uFill>
                  <a:solidFill>
                    <a:srgbClr val="000000"/>
                  </a:solidFill>
                </a:uFill>
                <a:latin typeface="Arial"/>
                <a:cs typeface="Arial"/>
                <a:sym typeface="Arial"/>
              </a:rPr>
              <a:t> </a:t>
            </a:r>
            <a:r>
              <a:rPr sz="1612" u="sng" kern="0" spc="-4">
                <a:solidFill>
                  <a:srgbClr val="000000"/>
                </a:solidFill>
                <a:uFill>
                  <a:solidFill>
                    <a:srgbClr val="000000"/>
                  </a:solidFill>
                </a:uFill>
                <a:latin typeface="Arial"/>
                <a:cs typeface="Arial"/>
                <a:sym typeface="Arial"/>
              </a:rPr>
              <a:t>balloon</a:t>
            </a:r>
            <a:r>
              <a:rPr sz="1612" u="sng" kern="0" spc="-13">
                <a:solidFill>
                  <a:srgbClr val="000000"/>
                </a:solidFill>
                <a:uFill>
                  <a:solidFill>
                    <a:srgbClr val="000000"/>
                  </a:solidFill>
                </a:uFill>
                <a:latin typeface="Arial"/>
                <a:cs typeface="Arial"/>
                <a:sym typeface="Arial"/>
              </a:rPr>
              <a:t> </a:t>
            </a:r>
            <a:r>
              <a:rPr sz="1612" u="sng" kern="0" spc="-4">
                <a:solidFill>
                  <a:srgbClr val="000000"/>
                </a:solidFill>
                <a:uFill>
                  <a:solidFill>
                    <a:srgbClr val="000000"/>
                  </a:solidFill>
                </a:uFill>
                <a:latin typeface="Arial"/>
                <a:cs typeface="Arial"/>
                <a:sym typeface="Arial"/>
              </a:rPr>
              <a:t>tamponade</a:t>
            </a:r>
          </a:p>
        </p:txBody>
      </p:sp>
      <p:sp>
        <p:nvSpPr>
          <p:cNvPr id="119" name="object 8"/>
          <p:cNvSpPr txBox="1"/>
          <p:nvPr/>
        </p:nvSpPr>
        <p:spPr>
          <a:xfrm>
            <a:off x="8286270" y="6324892"/>
            <a:ext cx="1448370" cy="248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defRPr u="sng" spc="-5">
                <a:uFill>
                  <a:solidFill>
                    <a:srgbClr val="000000"/>
                  </a:solidFill>
                </a:uFill>
                <a:latin typeface="Arial"/>
                <a:ea typeface="Arial"/>
                <a:cs typeface="Arial"/>
                <a:sym typeface="Arial"/>
              </a:defRPr>
            </a:pPr>
            <a:r>
              <a:rPr sz="1612" u="sng" kern="0" spc="-4">
                <a:solidFill>
                  <a:srgbClr val="000000"/>
                </a:solidFill>
                <a:uFill>
                  <a:solidFill>
                    <a:srgbClr val="000000"/>
                  </a:solidFill>
                </a:uFill>
                <a:latin typeface="Arial"/>
                <a:cs typeface="Arial"/>
                <a:sym typeface="Arial"/>
              </a:rPr>
              <a:t>uterine</a:t>
            </a:r>
            <a:r>
              <a:rPr sz="1612" u="sng" kern="0" spc="-40">
                <a:solidFill>
                  <a:srgbClr val="000000"/>
                </a:solidFill>
                <a:uFill>
                  <a:solidFill>
                    <a:srgbClr val="000000"/>
                  </a:solidFill>
                </a:uFill>
                <a:latin typeface="Arial"/>
                <a:cs typeface="Arial"/>
                <a:sym typeface="Arial"/>
              </a:rPr>
              <a:t> </a:t>
            </a:r>
            <a:r>
              <a:rPr sz="1612" u="sng" kern="0" spc="-4">
                <a:solidFill>
                  <a:srgbClr val="000000"/>
                </a:solidFill>
                <a:uFill>
                  <a:solidFill>
                    <a:srgbClr val="000000"/>
                  </a:solidFill>
                </a:uFill>
                <a:latin typeface="Arial"/>
                <a:cs typeface="Arial"/>
                <a:sym typeface="Arial"/>
              </a:rPr>
              <a:t>packing</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object 2"/>
          <p:cNvSpPr txBox="1">
            <a:spLocks noGrp="1"/>
          </p:cNvSpPr>
          <p:nvPr>
            <p:ph type="title"/>
          </p:nvPr>
        </p:nvSpPr>
        <p:spPr>
          <a:xfrm>
            <a:off x="4607825" y="229784"/>
            <a:ext cx="2976351" cy="564108"/>
          </a:xfrm>
          <a:prstGeom prst="rect">
            <a:avLst/>
          </a:prstGeom>
        </p:spPr>
        <p:txBody>
          <a:bodyPr>
            <a:normAutofit fontScale="90000"/>
          </a:bodyPr>
          <a:lstStyle/>
          <a:p>
            <a:pPr indent="11373">
              <a:spcBef>
                <a:spcPts val="90"/>
              </a:spcBef>
              <a:defRPr sz="3900" u="sng" spc="100">
                <a:solidFill>
                  <a:srgbClr val="FF0000"/>
                </a:solidFill>
                <a:uFill>
                  <a:solidFill>
                    <a:srgbClr val="FF0000"/>
                  </a:solidFill>
                </a:uFill>
              </a:defRPr>
            </a:pPr>
            <a:r>
              <a:t>Uterine</a:t>
            </a:r>
            <a:r>
              <a:rPr spc="-90"/>
              <a:t> </a:t>
            </a:r>
            <a:r>
              <a:rPr spc="179"/>
              <a:t>Atony</a:t>
            </a:r>
          </a:p>
        </p:txBody>
      </p:sp>
      <p:sp>
        <p:nvSpPr>
          <p:cNvPr id="122" name="object 3"/>
          <p:cNvSpPr txBox="1"/>
          <p:nvPr/>
        </p:nvSpPr>
        <p:spPr>
          <a:xfrm>
            <a:off x="1861784" y="824096"/>
            <a:ext cx="7364105" cy="3701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48416" indent="-137611" defTabSz="818845" hangingPunct="0">
              <a:spcBef>
                <a:spcPts val="269"/>
              </a:spcBef>
              <a:buSzPct val="100000"/>
              <a:buFontTx/>
              <a:buChar char="-"/>
              <a:tabLst>
                <a:tab pos="147847" algn="l"/>
              </a:tabLst>
              <a:defRPr sz="2100">
                <a:latin typeface="Microsoft Sans Serif"/>
                <a:ea typeface="Microsoft Sans Serif"/>
                <a:cs typeface="Microsoft Sans Serif"/>
                <a:sym typeface="Microsoft Sans Serif"/>
              </a:defRPr>
            </a:pPr>
            <a:r>
              <a:rPr sz="1881" kern="0">
                <a:solidFill>
                  <a:srgbClr val="000000"/>
                </a:solidFill>
                <a:latin typeface="Microsoft Sans Serif"/>
                <a:ea typeface="Microsoft Sans Serif"/>
                <a:cs typeface="Microsoft Sans Serif"/>
                <a:sym typeface="Microsoft Sans Serif"/>
              </a:rPr>
              <a:t>Failure</a:t>
            </a:r>
            <a:r>
              <a:rPr sz="1881" kern="0" spc="-8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of</a:t>
            </a:r>
            <a:r>
              <a:rPr sz="1881" kern="0" spc="-8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the</a:t>
            </a:r>
            <a:r>
              <a:rPr sz="1881" kern="0" spc="-8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uterus</a:t>
            </a:r>
            <a:r>
              <a:rPr sz="1881" kern="0" spc="-76">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to</a:t>
            </a:r>
            <a:r>
              <a:rPr sz="1881" kern="0" spc="-8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contract</a:t>
            </a:r>
            <a:r>
              <a:rPr sz="1881" kern="0" spc="-81">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after</a:t>
            </a:r>
            <a:r>
              <a:rPr sz="1881" kern="0" spc="-76">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placental</a:t>
            </a:r>
            <a:r>
              <a:rPr sz="1881" kern="0" spc="-81">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separation</a:t>
            </a:r>
          </a:p>
          <a:p>
            <a:pPr marL="146709" indent="-135905" defTabSz="818845" hangingPunct="0">
              <a:spcBef>
                <a:spcPts val="90"/>
              </a:spcBef>
              <a:buSzPct val="100000"/>
              <a:buFontTx/>
              <a:buChar char="-"/>
              <a:tabLst>
                <a:tab pos="136474" algn="l"/>
              </a:tabLst>
              <a:defRPr sz="2100" spc="-5">
                <a:latin typeface="Microsoft Sans Serif"/>
                <a:ea typeface="Microsoft Sans Serif"/>
                <a:cs typeface="Microsoft Sans Serif"/>
                <a:sym typeface="Microsoft Sans Serif"/>
              </a:defRPr>
            </a:pPr>
            <a:r>
              <a:rPr sz="1881" kern="0" spc="-4">
                <a:solidFill>
                  <a:srgbClr val="000000"/>
                </a:solidFill>
                <a:latin typeface="Microsoft Sans Serif"/>
                <a:ea typeface="Microsoft Sans Serif"/>
                <a:cs typeface="Microsoft Sans Serif"/>
                <a:sym typeface="Microsoft Sans Serif"/>
              </a:rPr>
              <a:t>occurs</a:t>
            </a:r>
            <a:r>
              <a:rPr sz="1881" kern="0" spc="-8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from</a:t>
            </a:r>
            <a:r>
              <a:rPr sz="1881" kern="0" spc="-8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the</a:t>
            </a:r>
            <a:r>
              <a:rPr sz="1881" kern="0" spc="-81">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myometrial</a:t>
            </a:r>
            <a:r>
              <a:rPr sz="1881" kern="0" spc="-81">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spiral</a:t>
            </a:r>
            <a:r>
              <a:rPr sz="1881" kern="0" spc="-81">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arterioles</a:t>
            </a:r>
            <a:r>
              <a:rPr sz="1881" kern="0" spc="-8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and</a:t>
            </a:r>
            <a:r>
              <a:rPr sz="1881" kern="0" spc="-81">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decidual</a:t>
            </a:r>
            <a:r>
              <a:rPr sz="1881" kern="0" spc="-76">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veins.</a:t>
            </a:r>
          </a:p>
          <a:p>
            <a:pPr defTabSz="818845" hangingPunct="0">
              <a:buSzPct val="100000"/>
              <a:buFontTx/>
              <a:buChar char="-"/>
              <a:defRPr sz="2100">
                <a:latin typeface="Microsoft Sans Serif"/>
                <a:ea typeface="Microsoft Sans Serif"/>
                <a:cs typeface="Microsoft Sans Serif"/>
                <a:sym typeface="Microsoft Sans Serif"/>
              </a:defRPr>
            </a:pPr>
            <a:endParaRPr sz="1881" kern="0">
              <a:solidFill>
                <a:srgbClr val="000000"/>
              </a:solidFill>
              <a:latin typeface="Microsoft Sans Serif"/>
              <a:ea typeface="Microsoft Sans Serif"/>
              <a:cs typeface="Microsoft Sans Serif"/>
              <a:sym typeface="Microsoft Sans Serif"/>
            </a:endParaRPr>
          </a:p>
          <a:p>
            <a:pPr indent="11373" defTabSz="818845" hangingPunct="0">
              <a:spcBef>
                <a:spcPts val="1075"/>
              </a:spcBef>
              <a:tabLst>
                <a:tab pos="1933385" algn="l"/>
              </a:tabLst>
              <a:defRPr sz="2400" u="sng" spc="100">
                <a:solidFill>
                  <a:srgbClr val="FF0000"/>
                </a:solidFill>
                <a:uFill>
                  <a:solidFill>
                    <a:srgbClr val="FF0000"/>
                  </a:solidFill>
                </a:uFill>
                <a:latin typeface="Microsoft Sans Serif"/>
                <a:ea typeface="Microsoft Sans Serif"/>
                <a:cs typeface="Microsoft Sans Serif"/>
                <a:sym typeface="Microsoft Sans Serif"/>
              </a:defRPr>
            </a:pPr>
            <a:r>
              <a:rPr sz="2149" u="sng" kern="0" spc="90">
                <a:solidFill>
                  <a:srgbClr val="FF0000"/>
                </a:solidFill>
                <a:uFill>
                  <a:solidFill>
                    <a:srgbClr val="FF0000"/>
                  </a:solidFill>
                </a:uFill>
                <a:latin typeface="Microsoft Sans Serif"/>
                <a:ea typeface="Microsoft Sans Serif"/>
                <a:cs typeface="Microsoft Sans Serif"/>
                <a:sym typeface="Microsoft Sans Serif"/>
              </a:rPr>
              <a:t>Risk</a:t>
            </a:r>
            <a:r>
              <a:rPr sz="2149" u="sng" kern="0" spc="-107">
                <a:solidFill>
                  <a:srgbClr val="FF0000"/>
                </a:solidFill>
                <a:uFill>
                  <a:solidFill>
                    <a:srgbClr val="FF0000"/>
                  </a:solidFill>
                </a:uFill>
                <a:latin typeface="Microsoft Sans Serif"/>
                <a:ea typeface="Microsoft Sans Serif"/>
                <a:cs typeface="Microsoft Sans Serif"/>
                <a:sym typeface="Microsoft Sans Serif"/>
              </a:rPr>
              <a:t> </a:t>
            </a:r>
            <a:r>
              <a:rPr sz="2149" u="sng" kern="0" spc="107">
                <a:solidFill>
                  <a:srgbClr val="FF0000"/>
                </a:solidFill>
                <a:uFill>
                  <a:solidFill>
                    <a:srgbClr val="FF0000"/>
                  </a:solidFill>
                </a:uFill>
                <a:latin typeface="Microsoft Sans Serif"/>
                <a:ea typeface="Microsoft Sans Serif"/>
                <a:cs typeface="Microsoft Sans Serif"/>
                <a:sym typeface="Microsoft Sans Serif"/>
              </a:rPr>
              <a:t>factors</a:t>
            </a:r>
            <a:r>
              <a:rPr sz="2149" u="sng" kern="0" spc="143">
                <a:solidFill>
                  <a:srgbClr val="FF0000"/>
                </a:solidFill>
                <a:uFill>
                  <a:solidFill>
                    <a:srgbClr val="FF0000"/>
                  </a:solidFill>
                </a:uFill>
                <a:latin typeface="Microsoft Sans Serif"/>
                <a:ea typeface="Microsoft Sans Serif"/>
                <a:cs typeface="Microsoft Sans Serif"/>
                <a:sym typeface="Microsoft Sans Serif"/>
              </a:rPr>
              <a:t> </a:t>
            </a:r>
            <a:r>
              <a:rPr sz="2597" u="sng" kern="0" spc="4">
                <a:solidFill>
                  <a:srgbClr val="FF0000"/>
                </a:solidFill>
                <a:uFill>
                  <a:solidFill>
                    <a:srgbClr val="FF0000"/>
                  </a:solidFill>
                </a:uFill>
                <a:latin typeface="Microsoft Sans Serif"/>
                <a:ea typeface="Microsoft Sans Serif"/>
                <a:cs typeface="Microsoft Sans Serif"/>
                <a:sym typeface="Microsoft Sans Serif"/>
              </a:rPr>
              <a:t>/	</a:t>
            </a:r>
            <a:r>
              <a:rPr sz="2239" u="sng" kern="0" spc="112">
                <a:solidFill>
                  <a:srgbClr val="FF0000"/>
                </a:solidFill>
                <a:uFill>
                  <a:solidFill>
                    <a:srgbClr val="FF0000"/>
                  </a:solidFill>
                </a:uFill>
                <a:latin typeface="Microsoft Sans Serif"/>
                <a:ea typeface="Microsoft Sans Serif"/>
                <a:cs typeface="Microsoft Sans Serif"/>
                <a:sym typeface="Microsoft Sans Serif"/>
              </a:rPr>
              <a:t>Etiology</a:t>
            </a:r>
            <a:r>
              <a:rPr sz="2239" u="sng" kern="0" spc="-139">
                <a:solidFill>
                  <a:srgbClr val="FF0000"/>
                </a:solidFill>
                <a:uFill>
                  <a:solidFill>
                    <a:srgbClr val="FF0000"/>
                  </a:solidFill>
                </a:uFill>
                <a:latin typeface="Microsoft Sans Serif"/>
                <a:ea typeface="Microsoft Sans Serif"/>
                <a:cs typeface="Microsoft Sans Serif"/>
                <a:sym typeface="Microsoft Sans Serif"/>
              </a:rPr>
              <a:t> </a:t>
            </a:r>
            <a:r>
              <a:rPr sz="2239" u="sng" kern="0" spc="67">
                <a:solidFill>
                  <a:srgbClr val="FF0000"/>
                </a:solidFill>
                <a:uFill>
                  <a:solidFill>
                    <a:srgbClr val="FF0000"/>
                  </a:solidFill>
                </a:uFill>
                <a:latin typeface="Microsoft Sans Serif"/>
                <a:ea typeface="Microsoft Sans Serif"/>
                <a:cs typeface="Microsoft Sans Serif"/>
                <a:sym typeface="Microsoft Sans Serif"/>
              </a:rPr>
              <a:t>:-</a:t>
            </a:r>
            <a:endParaRPr sz="2239" u="sng" kern="0" spc="93">
              <a:solidFill>
                <a:srgbClr val="FF0000"/>
              </a:solidFill>
              <a:uFill>
                <a:solidFill>
                  <a:srgbClr val="FF0000"/>
                </a:solidFill>
              </a:uFill>
              <a:latin typeface="Microsoft Sans Serif"/>
              <a:ea typeface="Microsoft Sans Serif"/>
              <a:cs typeface="Microsoft Sans Serif"/>
              <a:sym typeface="Microsoft Sans Serif"/>
            </a:endParaRPr>
          </a:p>
          <a:p>
            <a:pPr indent="11373" defTabSz="818845" hangingPunct="0">
              <a:spcBef>
                <a:spcPts val="179"/>
              </a:spcBef>
              <a:defRPr sz="2100" spc="-5">
                <a:latin typeface="Microsoft Sans Serif"/>
                <a:ea typeface="Microsoft Sans Serif"/>
                <a:cs typeface="Microsoft Sans Serif"/>
                <a:sym typeface="Microsoft Sans Serif"/>
              </a:defRPr>
            </a:pPr>
            <a:r>
              <a:rPr sz="1881" kern="0" spc="-4">
                <a:solidFill>
                  <a:srgbClr val="000000"/>
                </a:solidFill>
                <a:latin typeface="Microsoft Sans Serif"/>
                <a:ea typeface="Microsoft Sans Serif"/>
                <a:cs typeface="Microsoft Sans Serif"/>
                <a:sym typeface="Microsoft Sans Serif"/>
              </a:rPr>
              <a:t>Risk</a:t>
            </a:r>
            <a:r>
              <a:rPr sz="1881" kern="0" spc="-85">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factors</a:t>
            </a:r>
            <a:r>
              <a:rPr sz="1881" kern="0" spc="-81">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are</a:t>
            </a:r>
            <a:r>
              <a:rPr sz="1881" kern="0" spc="-85">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related</a:t>
            </a:r>
            <a:r>
              <a:rPr sz="1881" kern="0" spc="-81">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to</a:t>
            </a:r>
            <a:r>
              <a:rPr sz="1881" kern="0" spc="-85">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overdistention</a:t>
            </a:r>
            <a:r>
              <a:rPr sz="1881" kern="0" spc="-81">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of</a:t>
            </a:r>
            <a:r>
              <a:rPr sz="1881" kern="0" spc="-85">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the</a:t>
            </a:r>
            <a:r>
              <a:rPr sz="1881" kern="0" spc="-81">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uterus</a:t>
            </a:r>
            <a:r>
              <a:rPr sz="1881" kern="0" spc="-85">
                <a:solidFill>
                  <a:srgbClr val="000000"/>
                </a:solidFill>
                <a:latin typeface="Microsoft Sans Serif"/>
                <a:ea typeface="Microsoft Sans Serif"/>
                <a:cs typeface="Microsoft Sans Serif"/>
                <a:sym typeface="Microsoft Sans Serif"/>
              </a:rPr>
              <a:t> </a:t>
            </a:r>
            <a:r>
              <a:rPr sz="1881" kern="0">
                <a:solidFill>
                  <a:srgbClr val="000000"/>
                </a:solidFill>
                <a:latin typeface="Microsoft Sans Serif"/>
                <a:ea typeface="Microsoft Sans Serif"/>
                <a:cs typeface="Microsoft Sans Serif"/>
                <a:sym typeface="Microsoft Sans Serif"/>
              </a:rPr>
              <a:t>and</a:t>
            </a:r>
            <a:r>
              <a:rPr sz="1881" kern="0" spc="-8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include</a:t>
            </a:r>
          </a:p>
          <a:p>
            <a:pPr indent="11373" defTabSz="818845" hangingPunct="0">
              <a:spcBef>
                <a:spcPts val="90"/>
              </a:spcBef>
              <a:tabLst>
                <a:tab pos="7346861" algn="l"/>
              </a:tabLst>
              <a:defRPr sz="2100" u="sng" spc="-55">
                <a:uFill>
                  <a:solidFill>
                    <a:srgbClr val="000000"/>
                  </a:solidFill>
                </a:uFill>
                <a:latin typeface="Times New Roman"/>
                <a:ea typeface="Times New Roman"/>
                <a:cs typeface="Times New Roman"/>
                <a:sym typeface="Times New Roman"/>
              </a:defRPr>
            </a:pPr>
            <a:r>
              <a:rPr sz="1881" u="sng" kern="0" spc="-49">
                <a:solidFill>
                  <a:srgbClr val="000000"/>
                </a:solidFill>
                <a:uFill>
                  <a:solidFill>
                    <a:srgbClr val="000000"/>
                  </a:solidFill>
                </a:uFill>
                <a:latin typeface="Times New Roman"/>
                <a:cs typeface="Times New Roman"/>
                <a:sym typeface="Times New Roman"/>
              </a:rPr>
              <a:t> </a:t>
            </a:r>
            <a:r>
              <a:rPr sz="1881" u="sng" kern="0" spc="4">
                <a:solidFill>
                  <a:srgbClr val="000000"/>
                </a:solidFill>
                <a:uFill>
                  <a:solidFill>
                    <a:srgbClr val="000000"/>
                  </a:solidFill>
                </a:uFill>
                <a:latin typeface="Microsoft Sans Serif"/>
                <a:ea typeface="Microsoft Sans Serif"/>
                <a:cs typeface="Microsoft Sans Serif"/>
                <a:sym typeface="Microsoft Sans Serif"/>
              </a:rPr>
              <a:t>multiparity</a:t>
            </a:r>
            <a:r>
              <a:rPr sz="1881" u="sng" kern="0" spc="-85">
                <a:solidFill>
                  <a:srgbClr val="000000"/>
                </a:solidFill>
                <a:uFill>
                  <a:solidFill>
                    <a:srgbClr val="000000"/>
                  </a:solidFill>
                </a:uFill>
                <a:latin typeface="Microsoft Sans Serif"/>
                <a:ea typeface="Microsoft Sans Serif"/>
                <a:cs typeface="Microsoft Sans Serif"/>
                <a:sym typeface="Microsoft Sans Serif"/>
              </a:rPr>
              <a:t> </a:t>
            </a:r>
            <a:r>
              <a:rPr sz="1881" u="sng" kern="0" spc="4">
                <a:solidFill>
                  <a:srgbClr val="000000"/>
                </a:solidFill>
                <a:uFill>
                  <a:solidFill>
                    <a:srgbClr val="000000"/>
                  </a:solidFill>
                </a:uFill>
                <a:latin typeface="Microsoft Sans Serif"/>
                <a:ea typeface="Microsoft Sans Serif"/>
                <a:cs typeface="Microsoft Sans Serif"/>
                <a:sym typeface="Microsoft Sans Serif"/>
              </a:rPr>
              <a:t>,</a:t>
            </a:r>
            <a:r>
              <a:rPr sz="1881" u="sng" kern="0" spc="-81">
                <a:solidFill>
                  <a:srgbClr val="000000"/>
                </a:solidFill>
                <a:uFill>
                  <a:solidFill>
                    <a:srgbClr val="000000"/>
                  </a:solidFill>
                </a:uFill>
                <a:latin typeface="Microsoft Sans Serif"/>
                <a:ea typeface="Microsoft Sans Serif"/>
                <a:cs typeface="Microsoft Sans Serif"/>
                <a:sym typeface="Microsoft Sans Serif"/>
              </a:rPr>
              <a:t> </a:t>
            </a:r>
            <a:r>
              <a:rPr sz="1881" u="sng" kern="0" spc="4">
                <a:solidFill>
                  <a:srgbClr val="000000"/>
                </a:solidFill>
                <a:uFill>
                  <a:solidFill>
                    <a:srgbClr val="000000"/>
                  </a:solidFill>
                </a:uFill>
                <a:latin typeface="Microsoft Sans Serif"/>
                <a:ea typeface="Microsoft Sans Serif"/>
                <a:cs typeface="Microsoft Sans Serif"/>
                <a:sym typeface="Microsoft Sans Serif"/>
              </a:rPr>
              <a:t>fetal</a:t>
            </a:r>
            <a:r>
              <a:rPr sz="1881" u="sng" kern="0" spc="-85">
                <a:solidFill>
                  <a:srgbClr val="000000"/>
                </a:solidFill>
                <a:uFill>
                  <a:solidFill>
                    <a:srgbClr val="000000"/>
                  </a:solidFill>
                </a:uFill>
                <a:latin typeface="Microsoft Sans Serif"/>
                <a:ea typeface="Microsoft Sans Serif"/>
                <a:cs typeface="Microsoft Sans Serif"/>
                <a:sym typeface="Microsoft Sans Serif"/>
              </a:rPr>
              <a:t> </a:t>
            </a:r>
            <a:r>
              <a:rPr sz="1881" u="sng" kern="0" spc="9">
                <a:solidFill>
                  <a:srgbClr val="000000"/>
                </a:solidFill>
                <a:uFill>
                  <a:solidFill>
                    <a:srgbClr val="000000"/>
                  </a:solidFill>
                </a:uFill>
                <a:latin typeface="Microsoft Sans Serif"/>
                <a:ea typeface="Microsoft Sans Serif"/>
                <a:cs typeface="Microsoft Sans Serif"/>
                <a:sym typeface="Microsoft Sans Serif"/>
              </a:rPr>
              <a:t>macrosomia,</a:t>
            </a:r>
            <a:r>
              <a:rPr sz="1881" u="sng" kern="0" spc="-81">
                <a:solidFill>
                  <a:srgbClr val="000000"/>
                </a:solidFill>
                <a:uFill>
                  <a:solidFill>
                    <a:srgbClr val="000000"/>
                  </a:solidFill>
                </a:uFill>
                <a:latin typeface="Microsoft Sans Serif"/>
                <a:ea typeface="Microsoft Sans Serif"/>
                <a:cs typeface="Microsoft Sans Serif"/>
                <a:sym typeface="Microsoft Sans Serif"/>
              </a:rPr>
              <a:t> </a:t>
            </a:r>
            <a:r>
              <a:rPr sz="1881" u="sng" kern="0" spc="9">
                <a:solidFill>
                  <a:srgbClr val="000000"/>
                </a:solidFill>
                <a:uFill>
                  <a:solidFill>
                    <a:srgbClr val="000000"/>
                  </a:solidFill>
                </a:uFill>
                <a:latin typeface="Microsoft Sans Serif"/>
                <a:ea typeface="Microsoft Sans Serif"/>
                <a:cs typeface="Microsoft Sans Serif"/>
                <a:sym typeface="Microsoft Sans Serif"/>
              </a:rPr>
              <a:t>polyhydrominos</a:t>
            </a:r>
            <a:r>
              <a:rPr sz="1881" u="sng" kern="0" spc="-81">
                <a:solidFill>
                  <a:srgbClr val="000000"/>
                </a:solidFill>
                <a:uFill>
                  <a:solidFill>
                    <a:srgbClr val="000000"/>
                  </a:solidFill>
                </a:uFill>
                <a:latin typeface="Microsoft Sans Serif"/>
                <a:ea typeface="Microsoft Sans Serif"/>
                <a:cs typeface="Microsoft Sans Serif"/>
                <a:sym typeface="Microsoft Sans Serif"/>
              </a:rPr>
              <a:t> </a:t>
            </a:r>
            <a:r>
              <a:rPr sz="1881" u="sng" kern="0" spc="4">
                <a:solidFill>
                  <a:srgbClr val="000000"/>
                </a:solidFill>
                <a:uFill>
                  <a:solidFill>
                    <a:srgbClr val="000000"/>
                  </a:solidFill>
                </a:uFill>
                <a:latin typeface="Microsoft Sans Serif"/>
                <a:ea typeface="Microsoft Sans Serif"/>
                <a:cs typeface="Microsoft Sans Serif"/>
                <a:sym typeface="Microsoft Sans Serif"/>
              </a:rPr>
              <a:t>,</a:t>
            </a:r>
            <a:r>
              <a:rPr sz="1881" u="sng" kern="0" spc="-85">
                <a:solidFill>
                  <a:srgbClr val="000000"/>
                </a:solidFill>
                <a:uFill>
                  <a:solidFill>
                    <a:srgbClr val="000000"/>
                  </a:solidFill>
                </a:uFill>
                <a:latin typeface="Microsoft Sans Serif"/>
                <a:ea typeface="Microsoft Sans Serif"/>
                <a:cs typeface="Microsoft Sans Serif"/>
                <a:sym typeface="Microsoft Sans Serif"/>
              </a:rPr>
              <a:t> </a:t>
            </a:r>
            <a:r>
              <a:rPr sz="1881" u="sng" kern="0" spc="4">
                <a:solidFill>
                  <a:srgbClr val="000000"/>
                </a:solidFill>
                <a:uFill>
                  <a:solidFill>
                    <a:srgbClr val="000000"/>
                  </a:solidFill>
                </a:uFill>
                <a:latin typeface="Microsoft Sans Serif"/>
                <a:ea typeface="Microsoft Sans Serif"/>
                <a:cs typeface="Microsoft Sans Serif"/>
                <a:sym typeface="Microsoft Sans Serif"/>
              </a:rPr>
              <a:t>multiple</a:t>
            </a:r>
            <a:r>
              <a:rPr sz="1881" u="sng" kern="0" spc="-81">
                <a:solidFill>
                  <a:srgbClr val="000000"/>
                </a:solidFill>
                <a:uFill>
                  <a:solidFill>
                    <a:srgbClr val="000000"/>
                  </a:solidFill>
                </a:uFill>
                <a:latin typeface="Microsoft Sans Serif"/>
                <a:ea typeface="Microsoft Sans Serif"/>
                <a:cs typeface="Microsoft Sans Serif"/>
                <a:sym typeface="Microsoft Sans Serif"/>
              </a:rPr>
              <a:t> </a:t>
            </a:r>
            <a:r>
              <a:rPr sz="1881" u="sng" kern="0" spc="4">
                <a:solidFill>
                  <a:srgbClr val="000000"/>
                </a:solidFill>
                <a:uFill>
                  <a:solidFill>
                    <a:srgbClr val="000000"/>
                  </a:solidFill>
                </a:uFill>
                <a:latin typeface="Microsoft Sans Serif"/>
                <a:ea typeface="Microsoft Sans Serif"/>
                <a:cs typeface="Microsoft Sans Serif"/>
                <a:sym typeface="Microsoft Sans Serif"/>
              </a:rPr>
              <a:t>gestation	</a:t>
            </a:r>
            <a:endParaRPr sz="1881" u="sng" kern="0" spc="-49">
              <a:solidFill>
                <a:srgbClr val="000000"/>
              </a:solidFill>
              <a:uFill>
                <a:solidFill>
                  <a:srgbClr val="000000"/>
                </a:solidFill>
              </a:uFill>
              <a:latin typeface="Microsoft Sans Serif"/>
              <a:ea typeface="Microsoft Sans Serif"/>
              <a:cs typeface="Microsoft Sans Serif"/>
              <a:sym typeface="Microsoft Sans Serif"/>
            </a:endParaRPr>
          </a:p>
          <a:p>
            <a:pPr defTabSz="818845" hangingPunct="0">
              <a:defRPr sz="2400">
                <a:latin typeface="Microsoft Sans Serif"/>
                <a:ea typeface="Microsoft Sans Serif"/>
                <a:cs typeface="Microsoft Sans Serif"/>
                <a:sym typeface="Microsoft Sans Serif"/>
              </a:defRPr>
            </a:pPr>
            <a:endParaRPr sz="2149" kern="0">
              <a:solidFill>
                <a:srgbClr val="000000"/>
              </a:solidFill>
              <a:latin typeface="Microsoft Sans Serif"/>
              <a:ea typeface="Microsoft Sans Serif"/>
              <a:cs typeface="Microsoft Sans Serif"/>
              <a:sym typeface="Microsoft Sans Serif"/>
            </a:endParaRPr>
          </a:p>
          <a:p>
            <a:pPr defTabSz="818845" hangingPunct="0">
              <a:defRPr sz="2800">
                <a:latin typeface="Microsoft Sans Serif"/>
                <a:ea typeface="Microsoft Sans Serif"/>
                <a:cs typeface="Microsoft Sans Serif"/>
                <a:sym typeface="Microsoft Sans Serif"/>
              </a:defRPr>
            </a:pPr>
            <a:endParaRPr sz="2507" kern="0">
              <a:solidFill>
                <a:srgbClr val="000000"/>
              </a:solidFill>
              <a:latin typeface="Microsoft Sans Serif"/>
              <a:ea typeface="Microsoft Sans Serif"/>
              <a:cs typeface="Microsoft Sans Serif"/>
              <a:sym typeface="Microsoft Sans Serif"/>
            </a:endParaRPr>
          </a:p>
          <a:p>
            <a:pPr indent="11373" defTabSz="818845" hangingPunct="0">
              <a:defRPr sz="2200" u="sng" spc="90">
                <a:solidFill>
                  <a:srgbClr val="FF0000"/>
                </a:solidFill>
                <a:uFill>
                  <a:solidFill>
                    <a:srgbClr val="FF0000"/>
                  </a:solidFill>
                </a:uFill>
                <a:latin typeface="Microsoft Sans Serif"/>
                <a:ea typeface="Microsoft Sans Serif"/>
                <a:cs typeface="Microsoft Sans Serif"/>
                <a:sym typeface="Microsoft Sans Serif"/>
              </a:defRPr>
            </a:pPr>
            <a:r>
              <a:rPr sz="1970" u="sng" kern="0" spc="81">
                <a:solidFill>
                  <a:srgbClr val="FF0000"/>
                </a:solidFill>
                <a:uFill>
                  <a:solidFill>
                    <a:srgbClr val="FF0000"/>
                  </a:solidFill>
                </a:uFill>
                <a:latin typeface="Microsoft Sans Serif"/>
                <a:ea typeface="Microsoft Sans Serif"/>
                <a:cs typeface="Microsoft Sans Serif"/>
                <a:sym typeface="Microsoft Sans Serif"/>
              </a:rPr>
              <a:t>Clinical</a:t>
            </a:r>
            <a:r>
              <a:rPr sz="1970" u="sng" kern="0" spc="-125">
                <a:solidFill>
                  <a:srgbClr val="FF0000"/>
                </a:solidFill>
                <a:uFill>
                  <a:solidFill>
                    <a:srgbClr val="FF0000"/>
                  </a:solidFill>
                </a:uFill>
                <a:latin typeface="Microsoft Sans Serif"/>
                <a:ea typeface="Microsoft Sans Serif"/>
                <a:cs typeface="Microsoft Sans Serif"/>
                <a:sym typeface="Microsoft Sans Serif"/>
              </a:rPr>
              <a:t> </a:t>
            </a:r>
            <a:r>
              <a:rPr sz="1970" u="sng" kern="0" spc="67">
                <a:solidFill>
                  <a:srgbClr val="FF0000"/>
                </a:solidFill>
                <a:uFill>
                  <a:solidFill>
                    <a:srgbClr val="FF0000"/>
                  </a:solidFill>
                </a:uFill>
                <a:latin typeface="Microsoft Sans Serif"/>
                <a:ea typeface="Microsoft Sans Serif"/>
                <a:cs typeface="Microsoft Sans Serif"/>
                <a:sym typeface="Microsoft Sans Serif"/>
              </a:rPr>
              <a:t>features:-</a:t>
            </a:r>
            <a:r>
              <a:rPr sz="1970" u="sng" kern="0" spc="90">
                <a:solidFill>
                  <a:srgbClr val="FF0000"/>
                </a:solidFill>
                <a:uFill>
                  <a:solidFill>
                    <a:srgbClr val="FF0000"/>
                  </a:solidFill>
                </a:uFill>
                <a:latin typeface="Microsoft Sans Serif"/>
                <a:ea typeface="Microsoft Sans Serif"/>
                <a:cs typeface="Microsoft Sans Serif"/>
                <a:sym typeface="Microsoft Sans Serif"/>
              </a:rPr>
              <a:t> </a:t>
            </a:r>
          </a:p>
          <a:p>
            <a:pPr indent="11373" defTabSz="818845" hangingPunct="0">
              <a:spcBef>
                <a:spcPts val="269"/>
              </a:spcBef>
              <a:defRPr sz="2100" spc="-5">
                <a:latin typeface="Microsoft Sans Serif"/>
                <a:ea typeface="Microsoft Sans Serif"/>
                <a:cs typeface="Microsoft Sans Serif"/>
                <a:sym typeface="Microsoft Sans Serif"/>
              </a:defRPr>
            </a:pPr>
            <a:r>
              <a:rPr sz="1881" kern="0" spc="-4">
                <a:solidFill>
                  <a:srgbClr val="000000"/>
                </a:solidFill>
                <a:latin typeface="Microsoft Sans Serif"/>
                <a:ea typeface="Microsoft Sans Serif"/>
                <a:cs typeface="Microsoft Sans Serif"/>
                <a:sym typeface="Microsoft Sans Serif"/>
              </a:rPr>
              <a:t>-Profuse</a:t>
            </a:r>
            <a:r>
              <a:rPr sz="1881" kern="0" spc="-99">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vaginal</a:t>
            </a:r>
            <a:r>
              <a:rPr sz="1881" kern="0" spc="-93">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bleeding</a:t>
            </a:r>
          </a:p>
          <a:p>
            <a:pPr marL="145572" indent="-134768" defTabSz="818845" hangingPunct="0">
              <a:spcBef>
                <a:spcPts val="179"/>
              </a:spcBef>
              <a:buSzPct val="100000"/>
              <a:buFontTx/>
              <a:buChar char="-"/>
              <a:tabLst>
                <a:tab pos="136474" algn="l"/>
              </a:tabLst>
              <a:defRPr sz="2100" spc="5">
                <a:latin typeface="Microsoft Sans Serif"/>
                <a:ea typeface="Microsoft Sans Serif"/>
                <a:cs typeface="Microsoft Sans Serif"/>
                <a:sym typeface="Microsoft Sans Serif"/>
              </a:defRPr>
            </a:pPr>
            <a:r>
              <a:rPr sz="1881" kern="0" spc="4">
                <a:solidFill>
                  <a:srgbClr val="000000"/>
                </a:solidFill>
                <a:latin typeface="Microsoft Sans Serif"/>
                <a:ea typeface="Microsoft Sans Serif"/>
                <a:cs typeface="Microsoft Sans Serif"/>
                <a:sym typeface="Microsoft Sans Serif"/>
              </a:rPr>
              <a:t>Soft,</a:t>
            </a:r>
            <a:r>
              <a:rPr sz="1881" kern="0" spc="-93">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enlarged</a:t>
            </a:r>
            <a:r>
              <a:rPr sz="1881" kern="0" spc="-90">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uterus</a:t>
            </a:r>
          </a:p>
        </p:txBody>
      </p:sp>
      <p:grpSp>
        <p:nvGrpSpPr>
          <p:cNvPr id="125" name="object 4"/>
          <p:cNvGrpSpPr/>
          <p:nvPr/>
        </p:nvGrpSpPr>
        <p:grpSpPr>
          <a:xfrm>
            <a:off x="1223767" y="3570136"/>
            <a:ext cx="9237066" cy="2268719"/>
            <a:chOff x="0" y="0"/>
            <a:chExt cx="10314723" cy="2533402"/>
          </a:xfrm>
        </p:grpSpPr>
        <p:sp>
          <p:nvSpPr>
            <p:cNvPr id="123" name="object 5"/>
            <p:cNvSpPr/>
            <p:nvPr/>
          </p:nvSpPr>
          <p:spPr>
            <a:xfrm>
              <a:off x="0" y="2302562"/>
              <a:ext cx="45280" cy="1"/>
            </a:xfrm>
            <a:prstGeom prst="line">
              <a:avLst/>
            </a:prstGeom>
            <a:noFill/>
            <a:ln w="11787" cap="flat">
              <a:solidFill>
                <a:srgbClr val="000000"/>
              </a:solidFill>
              <a:prstDash val="solid"/>
              <a:round/>
            </a:ln>
            <a:effectLst/>
          </p:spPr>
          <p:txBody>
            <a:bodyPr wrap="square" lIns="40942" tIns="40942" rIns="40942" bIns="40942" numCol="1" anchor="t">
              <a:noAutofit/>
            </a:bodyPr>
            <a:lstStyle/>
            <a:p>
              <a:pPr defTabSz="818845" hangingPunct="0"/>
              <a:endParaRPr sz="1612" kern="0">
                <a:solidFill>
                  <a:srgbClr val="000000"/>
                </a:solidFill>
                <a:latin typeface="Calibri"/>
                <a:cs typeface="Calibri"/>
                <a:sym typeface="Calibri"/>
              </a:endParaRPr>
            </a:p>
          </p:txBody>
        </p:sp>
        <p:pic>
          <p:nvPicPr>
            <p:cNvPr id="124" name="object 6" descr="object 6"/>
            <p:cNvPicPr>
              <a:picLocks noChangeAspect="1"/>
            </p:cNvPicPr>
            <p:nvPr/>
          </p:nvPicPr>
          <p:blipFill>
            <a:blip r:embed="rId2"/>
            <a:stretch>
              <a:fillRect/>
            </a:stretch>
          </p:blipFill>
          <p:spPr>
            <a:xfrm>
              <a:off x="3980108" y="0"/>
              <a:ext cx="6334616" cy="2533403"/>
            </a:xfrm>
            <a:prstGeom prst="rect">
              <a:avLst/>
            </a:prstGeom>
            <a:ln w="12700" cap="flat">
              <a:noFill/>
              <a:miter lim="400000"/>
            </a:ln>
            <a:effectLst/>
          </p:spPr>
        </p:pic>
      </p:gr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object 2"/>
          <p:cNvSpPr txBox="1">
            <a:spLocks noGrp="1"/>
          </p:cNvSpPr>
          <p:nvPr>
            <p:ph type="title"/>
          </p:nvPr>
        </p:nvSpPr>
        <p:spPr>
          <a:xfrm>
            <a:off x="1706838" y="135393"/>
            <a:ext cx="2272923" cy="474261"/>
          </a:xfrm>
          <a:prstGeom prst="rect">
            <a:avLst/>
          </a:prstGeom>
        </p:spPr>
        <p:txBody>
          <a:bodyPr/>
          <a:lstStyle/>
          <a:p>
            <a:pPr indent="11373">
              <a:spcBef>
                <a:spcPts val="90"/>
              </a:spcBef>
              <a:defRPr u="sng" spc="100">
                <a:solidFill>
                  <a:srgbClr val="FF0000"/>
                </a:solidFill>
                <a:uFill>
                  <a:solidFill>
                    <a:srgbClr val="FF0000"/>
                  </a:solidFill>
                </a:uFill>
              </a:defRPr>
            </a:pPr>
            <a:r>
              <a:t>Diagnosis</a:t>
            </a:r>
            <a:r>
              <a:rPr spc="-179"/>
              <a:t> </a:t>
            </a:r>
            <a:r>
              <a:t>:- </a:t>
            </a:r>
          </a:p>
        </p:txBody>
      </p:sp>
      <p:sp>
        <p:nvSpPr>
          <p:cNvPr id="128" name="object 3"/>
          <p:cNvSpPr/>
          <p:nvPr/>
        </p:nvSpPr>
        <p:spPr>
          <a:xfrm>
            <a:off x="1718211" y="3291113"/>
            <a:ext cx="4008583" cy="1"/>
          </a:xfrm>
          <a:prstGeom prst="line">
            <a:avLst/>
          </a:prstGeom>
          <a:ln w="20954">
            <a:solidFill>
              <a:srgbClr val="000000"/>
            </a:solidFill>
          </a:ln>
        </p:spPr>
        <p:txBody>
          <a:bodyPr lIns="40942" rIns="40942"/>
          <a:lstStyle/>
          <a:p>
            <a:pPr defTabSz="818845" hangingPunct="0"/>
            <a:endParaRPr sz="1612" kern="0">
              <a:solidFill>
                <a:srgbClr val="000000"/>
              </a:solidFill>
              <a:latin typeface="Calibri"/>
              <a:cs typeface="Calibri"/>
              <a:sym typeface="Calibri"/>
            </a:endParaRPr>
          </a:p>
        </p:txBody>
      </p:sp>
      <p:sp>
        <p:nvSpPr>
          <p:cNvPr id="129" name="object 4"/>
          <p:cNvSpPr txBox="1"/>
          <p:nvPr/>
        </p:nvSpPr>
        <p:spPr>
          <a:xfrm>
            <a:off x="1846707" y="1046967"/>
            <a:ext cx="5601149" cy="3884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defRPr sz="2200" spc="-9">
                <a:latin typeface="Microsoft Sans Serif"/>
                <a:ea typeface="Microsoft Sans Serif"/>
                <a:cs typeface="Microsoft Sans Serif"/>
                <a:sym typeface="Microsoft Sans Serif"/>
              </a:defRPr>
            </a:pPr>
            <a:r>
              <a:rPr sz="1970" kern="0" spc="-8">
                <a:solidFill>
                  <a:srgbClr val="000000"/>
                </a:solidFill>
                <a:latin typeface="Microsoft Sans Serif"/>
                <a:ea typeface="Microsoft Sans Serif"/>
                <a:cs typeface="Microsoft Sans Serif"/>
                <a:sym typeface="Microsoft Sans Serif"/>
              </a:rPr>
              <a:t>B</a:t>
            </a:r>
            <a:r>
              <a:rPr sz="1970" kern="0" spc="-4">
                <a:solidFill>
                  <a:srgbClr val="000000"/>
                </a:solidFill>
                <a:latin typeface="Microsoft Sans Serif"/>
                <a:ea typeface="Microsoft Sans Serif"/>
                <a:cs typeface="Microsoft Sans Serif"/>
                <a:sym typeface="Microsoft Sans Serif"/>
              </a:rPr>
              <a:t>y</a:t>
            </a:r>
            <a:r>
              <a:rPr sz="1970" kern="0" spc="-309">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Bimanua</a:t>
            </a:r>
            <a:r>
              <a:rPr sz="1881" kern="0" spc="4">
                <a:solidFill>
                  <a:srgbClr val="000000"/>
                </a:solidFill>
                <a:latin typeface="Microsoft Sans Serif"/>
                <a:ea typeface="Microsoft Sans Serif"/>
                <a:cs typeface="Microsoft Sans Serif"/>
                <a:sym typeface="Microsoft Sans Serif"/>
              </a:rPr>
              <a:t>l</a:t>
            </a:r>
            <a:r>
              <a:rPr sz="1881" kern="0" spc="-8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pelvi</a:t>
            </a:r>
            <a:r>
              <a:rPr sz="1881" kern="0" spc="9">
                <a:solidFill>
                  <a:srgbClr val="000000"/>
                </a:solidFill>
                <a:latin typeface="Microsoft Sans Serif"/>
                <a:ea typeface="Microsoft Sans Serif"/>
                <a:cs typeface="Microsoft Sans Serif"/>
                <a:sym typeface="Microsoft Sans Serif"/>
              </a:rPr>
              <a:t>c</a:t>
            </a:r>
            <a:r>
              <a:rPr sz="1881" kern="0" spc="-81">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examination</a:t>
            </a:r>
            <a:endParaRPr sz="1881" kern="0" spc="-8">
              <a:solidFill>
                <a:srgbClr val="000000"/>
              </a:solidFill>
              <a:latin typeface="Microsoft Sans Serif"/>
              <a:ea typeface="Microsoft Sans Serif"/>
              <a:cs typeface="Microsoft Sans Serif"/>
              <a:sym typeface="Microsoft Sans Serif"/>
            </a:endParaRPr>
          </a:p>
          <a:p>
            <a:pPr defTabSz="818845" hangingPunct="0">
              <a:defRPr sz="1700">
                <a:latin typeface="Microsoft Sans Serif"/>
                <a:ea typeface="Microsoft Sans Serif"/>
                <a:cs typeface="Microsoft Sans Serif"/>
                <a:sym typeface="Microsoft Sans Serif"/>
              </a:defRPr>
            </a:pPr>
            <a:endParaRPr sz="1881" kern="0" spc="-8">
              <a:solidFill>
                <a:srgbClr val="000000"/>
              </a:solidFill>
              <a:latin typeface="Microsoft Sans Serif"/>
              <a:ea typeface="Microsoft Sans Serif"/>
              <a:cs typeface="Microsoft Sans Serif"/>
              <a:sym typeface="Microsoft Sans Serif"/>
            </a:endParaRPr>
          </a:p>
          <a:p>
            <a:pPr indent="11373" defTabSz="818845" hangingPunct="0">
              <a:defRPr sz="1900" u="sng" spc="95">
                <a:uFill>
                  <a:solidFill>
                    <a:srgbClr val="000000"/>
                  </a:solidFill>
                </a:uFill>
                <a:latin typeface="Microsoft Sans Serif"/>
                <a:ea typeface="Microsoft Sans Serif"/>
                <a:cs typeface="Microsoft Sans Serif"/>
                <a:sym typeface="Microsoft Sans Serif"/>
              </a:defRPr>
            </a:pPr>
            <a:r>
              <a:rPr sz="1701" u="sng" kern="0" spc="85">
                <a:solidFill>
                  <a:srgbClr val="000000"/>
                </a:solidFill>
                <a:uFill>
                  <a:solidFill>
                    <a:srgbClr val="000000"/>
                  </a:solidFill>
                </a:uFill>
                <a:latin typeface="Microsoft Sans Serif"/>
                <a:ea typeface="Microsoft Sans Serif"/>
                <a:cs typeface="Microsoft Sans Serif"/>
                <a:sym typeface="Microsoft Sans Serif"/>
              </a:rPr>
              <a:t>Findings</a:t>
            </a:r>
            <a:r>
              <a:rPr sz="1701" u="sng" kern="0" spc="-107">
                <a:solidFill>
                  <a:srgbClr val="000000"/>
                </a:solidFill>
                <a:uFill>
                  <a:solidFill>
                    <a:srgbClr val="000000"/>
                  </a:solidFill>
                </a:uFill>
                <a:latin typeface="Microsoft Sans Serif"/>
                <a:ea typeface="Microsoft Sans Serif"/>
                <a:cs typeface="Microsoft Sans Serif"/>
                <a:sym typeface="Microsoft Sans Serif"/>
              </a:rPr>
              <a:t> </a:t>
            </a:r>
            <a:r>
              <a:rPr sz="1701" u="sng" kern="0" spc="99">
                <a:solidFill>
                  <a:srgbClr val="000000"/>
                </a:solidFill>
                <a:uFill>
                  <a:solidFill>
                    <a:srgbClr val="000000"/>
                  </a:solidFill>
                </a:uFill>
                <a:latin typeface="Microsoft Sans Serif"/>
                <a:ea typeface="Microsoft Sans Serif"/>
                <a:cs typeface="Microsoft Sans Serif"/>
                <a:sym typeface="Microsoft Sans Serif"/>
              </a:rPr>
              <a:t>:</a:t>
            </a:r>
            <a:r>
              <a:rPr sz="1701" u="sng" kern="0" spc="-107">
                <a:solidFill>
                  <a:srgbClr val="000000"/>
                </a:solidFill>
                <a:uFill>
                  <a:solidFill>
                    <a:srgbClr val="000000"/>
                  </a:solidFill>
                </a:uFill>
                <a:latin typeface="Microsoft Sans Serif"/>
                <a:ea typeface="Microsoft Sans Serif"/>
                <a:cs typeface="Microsoft Sans Serif"/>
                <a:sym typeface="Microsoft Sans Serif"/>
              </a:rPr>
              <a:t> </a:t>
            </a:r>
            <a:r>
              <a:rPr sz="1701" u="sng" kern="0" spc="4">
                <a:solidFill>
                  <a:srgbClr val="000000"/>
                </a:solidFill>
                <a:uFill>
                  <a:solidFill>
                    <a:srgbClr val="000000"/>
                  </a:solidFill>
                </a:uFill>
                <a:latin typeface="Microsoft Sans Serif"/>
                <a:ea typeface="Microsoft Sans Serif"/>
                <a:cs typeface="Microsoft Sans Serif"/>
                <a:sym typeface="Microsoft Sans Serif"/>
              </a:rPr>
              <a:t>-</a:t>
            </a:r>
          </a:p>
          <a:p>
            <a:pPr marL="180260" indent="-168887" defTabSz="818845" hangingPunct="0">
              <a:buSzPct val="106976"/>
              <a:buFontTx/>
              <a:buChar char="-"/>
              <a:tabLst>
                <a:tab pos="170593" algn="l"/>
              </a:tabLst>
              <a:defRPr sz="2100" spc="-5">
                <a:latin typeface="Microsoft Sans Serif"/>
                <a:ea typeface="Microsoft Sans Serif"/>
                <a:cs typeface="Microsoft Sans Serif"/>
                <a:sym typeface="Microsoft Sans Serif"/>
              </a:defRPr>
            </a:pPr>
            <a:r>
              <a:rPr sz="1881" kern="0" spc="-4">
                <a:solidFill>
                  <a:srgbClr val="000000"/>
                </a:solidFill>
                <a:latin typeface="Microsoft Sans Serif"/>
                <a:ea typeface="Microsoft Sans Serif"/>
                <a:cs typeface="Microsoft Sans Serif"/>
                <a:sym typeface="Microsoft Sans Serif"/>
              </a:rPr>
              <a:t>Soft</a:t>
            </a:r>
            <a:r>
              <a:rPr sz="1881" kern="0" spc="-121">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uterus</a:t>
            </a:r>
          </a:p>
          <a:p>
            <a:pPr marL="180260" indent="-168887" defTabSz="818845" hangingPunct="0">
              <a:buSzPct val="109522"/>
              <a:buFontTx/>
              <a:buChar char="-"/>
              <a:tabLst>
                <a:tab pos="170593" algn="l"/>
              </a:tabLst>
              <a:defRPr sz="2100" spc="-10">
                <a:latin typeface="Microsoft Sans Serif"/>
                <a:ea typeface="Microsoft Sans Serif"/>
                <a:cs typeface="Microsoft Sans Serif"/>
                <a:sym typeface="Microsoft Sans Serif"/>
              </a:defRPr>
            </a:pPr>
            <a:r>
              <a:rPr sz="1881" kern="0" spc="-9">
                <a:solidFill>
                  <a:srgbClr val="000000"/>
                </a:solidFill>
                <a:latin typeface="Microsoft Sans Serif"/>
                <a:ea typeface="Microsoft Sans Serif"/>
                <a:cs typeface="Microsoft Sans Serif"/>
                <a:sym typeface="Microsoft Sans Serif"/>
              </a:rPr>
              <a:t>Enlarged</a:t>
            </a:r>
            <a:r>
              <a:rPr sz="1881" kern="0" spc="-116">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uterus</a:t>
            </a:r>
          </a:p>
          <a:p>
            <a:pPr marL="180260" indent="-168887" defTabSz="818845" hangingPunct="0">
              <a:buSzPct val="109522"/>
              <a:buFontTx/>
              <a:buChar char="-"/>
              <a:tabLst>
                <a:tab pos="170593" algn="l"/>
              </a:tabLst>
              <a:defRPr sz="2100" spc="5">
                <a:latin typeface="Microsoft Sans Serif"/>
                <a:ea typeface="Microsoft Sans Serif"/>
                <a:cs typeface="Microsoft Sans Serif"/>
                <a:sym typeface="Microsoft Sans Serif"/>
              </a:defRPr>
            </a:pPr>
            <a:r>
              <a:rPr sz="1881" kern="0" spc="4">
                <a:solidFill>
                  <a:srgbClr val="000000"/>
                </a:solidFill>
                <a:latin typeface="Microsoft Sans Serif"/>
                <a:ea typeface="Microsoft Sans Serif"/>
                <a:cs typeface="Microsoft Sans Serif"/>
                <a:sym typeface="Microsoft Sans Serif"/>
              </a:rPr>
              <a:t>High</a:t>
            </a:r>
            <a:r>
              <a:rPr sz="1881" kern="0" spc="-116">
                <a:solidFill>
                  <a:srgbClr val="000000"/>
                </a:solidFill>
                <a:latin typeface="Microsoft Sans Serif"/>
                <a:ea typeface="Microsoft Sans Serif"/>
                <a:cs typeface="Microsoft Sans Serif"/>
                <a:sym typeface="Microsoft Sans Serif"/>
              </a:rPr>
              <a:t> </a:t>
            </a:r>
            <a:r>
              <a:rPr sz="1881" kern="0" spc="4">
                <a:solidFill>
                  <a:srgbClr val="000000"/>
                </a:solidFill>
                <a:latin typeface="Microsoft Sans Serif"/>
                <a:ea typeface="Microsoft Sans Serif"/>
                <a:cs typeface="Microsoft Sans Serif"/>
                <a:sym typeface="Microsoft Sans Serif"/>
              </a:rPr>
              <a:t>fundus</a:t>
            </a:r>
          </a:p>
          <a:p>
            <a:pPr defTabSz="818845" hangingPunct="0">
              <a:buSzPct val="100000"/>
              <a:buFont typeface="Microsoft Sans Serif"/>
              <a:buChar char="-"/>
              <a:defRPr sz="2700">
                <a:latin typeface="Microsoft Sans Serif"/>
                <a:ea typeface="Microsoft Sans Serif"/>
                <a:cs typeface="Microsoft Sans Serif"/>
                <a:sym typeface="Microsoft Sans Serif"/>
              </a:defRPr>
            </a:pPr>
            <a:endParaRPr sz="2418" kern="0">
              <a:solidFill>
                <a:srgbClr val="000000"/>
              </a:solidFill>
              <a:latin typeface="Microsoft Sans Serif"/>
              <a:ea typeface="Microsoft Sans Serif"/>
              <a:cs typeface="Microsoft Sans Serif"/>
              <a:sym typeface="Microsoft Sans Serif"/>
            </a:endParaRPr>
          </a:p>
          <a:p>
            <a:pPr indent="11373" defTabSz="818845" hangingPunct="0">
              <a:defRPr sz="2300" spc="70">
                <a:latin typeface="Microsoft Sans Serif"/>
                <a:ea typeface="Microsoft Sans Serif"/>
                <a:cs typeface="Microsoft Sans Serif"/>
                <a:sym typeface="Microsoft Sans Serif"/>
              </a:defRPr>
            </a:pPr>
            <a:r>
              <a:rPr sz="2060" kern="0" spc="63">
                <a:solidFill>
                  <a:srgbClr val="000000"/>
                </a:solidFill>
                <a:latin typeface="Microsoft Sans Serif"/>
                <a:ea typeface="Microsoft Sans Serif"/>
                <a:cs typeface="Microsoft Sans Serif"/>
                <a:sym typeface="Microsoft Sans Serif"/>
              </a:rPr>
              <a:t>Management</a:t>
            </a:r>
            <a:r>
              <a:rPr sz="2060" kern="0" spc="-112">
                <a:solidFill>
                  <a:srgbClr val="000000"/>
                </a:solidFill>
                <a:latin typeface="Microsoft Sans Serif"/>
                <a:ea typeface="Microsoft Sans Serif"/>
                <a:cs typeface="Microsoft Sans Serif"/>
                <a:sym typeface="Microsoft Sans Serif"/>
              </a:rPr>
              <a:t> </a:t>
            </a:r>
            <a:r>
              <a:rPr sz="2060" kern="0" spc="121">
                <a:solidFill>
                  <a:srgbClr val="000000"/>
                </a:solidFill>
                <a:latin typeface="Microsoft Sans Serif"/>
                <a:ea typeface="Microsoft Sans Serif"/>
                <a:cs typeface="Microsoft Sans Serif"/>
                <a:sym typeface="Microsoft Sans Serif"/>
              </a:rPr>
              <a:t>of</a:t>
            </a:r>
            <a:r>
              <a:rPr sz="2060" kern="0" spc="-107">
                <a:solidFill>
                  <a:srgbClr val="000000"/>
                </a:solidFill>
                <a:latin typeface="Microsoft Sans Serif"/>
                <a:ea typeface="Microsoft Sans Serif"/>
                <a:cs typeface="Microsoft Sans Serif"/>
                <a:sym typeface="Microsoft Sans Serif"/>
              </a:rPr>
              <a:t> </a:t>
            </a:r>
            <a:r>
              <a:rPr sz="2060" kern="0" spc="85">
                <a:solidFill>
                  <a:srgbClr val="000000"/>
                </a:solidFill>
                <a:latin typeface="Microsoft Sans Serif"/>
                <a:ea typeface="Microsoft Sans Serif"/>
                <a:cs typeface="Microsoft Sans Serif"/>
                <a:sym typeface="Microsoft Sans Serif"/>
              </a:rPr>
              <a:t>uterine</a:t>
            </a:r>
            <a:r>
              <a:rPr sz="2060" kern="0" spc="-107">
                <a:solidFill>
                  <a:srgbClr val="000000"/>
                </a:solidFill>
                <a:latin typeface="Microsoft Sans Serif"/>
                <a:ea typeface="Microsoft Sans Serif"/>
                <a:cs typeface="Microsoft Sans Serif"/>
                <a:sym typeface="Microsoft Sans Serif"/>
              </a:rPr>
              <a:t> </a:t>
            </a:r>
            <a:r>
              <a:rPr sz="2060" kern="0" spc="121">
                <a:solidFill>
                  <a:srgbClr val="000000"/>
                </a:solidFill>
                <a:latin typeface="Microsoft Sans Serif"/>
                <a:ea typeface="Microsoft Sans Serif"/>
                <a:cs typeface="Microsoft Sans Serif"/>
                <a:sym typeface="Microsoft Sans Serif"/>
              </a:rPr>
              <a:t>Atony</a:t>
            </a:r>
            <a:r>
              <a:rPr sz="2060" kern="0" spc="-107">
                <a:solidFill>
                  <a:srgbClr val="000000"/>
                </a:solidFill>
                <a:latin typeface="Microsoft Sans Serif"/>
                <a:ea typeface="Microsoft Sans Serif"/>
                <a:cs typeface="Microsoft Sans Serif"/>
                <a:sym typeface="Microsoft Sans Serif"/>
              </a:rPr>
              <a:t> </a:t>
            </a:r>
            <a:r>
              <a:rPr sz="2060" kern="0" spc="58">
                <a:solidFill>
                  <a:srgbClr val="000000"/>
                </a:solidFill>
                <a:latin typeface="Microsoft Sans Serif"/>
                <a:ea typeface="Microsoft Sans Serif"/>
                <a:cs typeface="Microsoft Sans Serif"/>
                <a:sym typeface="Microsoft Sans Serif"/>
              </a:rPr>
              <a:t>:-</a:t>
            </a:r>
          </a:p>
          <a:p>
            <a:pPr indent="11373" defTabSz="818845" hangingPunct="0">
              <a:spcBef>
                <a:spcPts val="179"/>
              </a:spcBef>
              <a:defRPr sz="2100" spc="-10">
                <a:latin typeface="Microsoft Sans Serif"/>
                <a:ea typeface="Microsoft Sans Serif"/>
                <a:cs typeface="Microsoft Sans Serif"/>
                <a:sym typeface="Microsoft Sans Serif"/>
              </a:defRPr>
            </a:pPr>
            <a:r>
              <a:rPr sz="1881" kern="0" spc="-9">
                <a:solidFill>
                  <a:srgbClr val="000000"/>
                </a:solidFill>
                <a:latin typeface="Microsoft Sans Serif"/>
                <a:ea typeface="Microsoft Sans Serif"/>
                <a:cs typeface="Microsoft Sans Serif"/>
                <a:sym typeface="Microsoft Sans Serif"/>
              </a:rPr>
              <a:t>-uterine</a:t>
            </a:r>
            <a:r>
              <a:rPr sz="1881" kern="0" spc="-107">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massage</a:t>
            </a:r>
          </a:p>
          <a:p>
            <a:pPr marL="180260" indent="-168887" defTabSz="818845" hangingPunct="0">
              <a:buSzPct val="109522"/>
              <a:buFontTx/>
              <a:buChar char="-"/>
              <a:tabLst>
                <a:tab pos="170593" algn="l"/>
              </a:tabLst>
              <a:defRPr sz="2100" spc="10">
                <a:latin typeface="Microsoft Sans Serif"/>
                <a:ea typeface="Microsoft Sans Serif"/>
                <a:cs typeface="Microsoft Sans Serif"/>
                <a:sym typeface="Microsoft Sans Serif"/>
              </a:defRPr>
            </a:pPr>
            <a:r>
              <a:rPr sz="1881" kern="0" spc="9">
                <a:solidFill>
                  <a:srgbClr val="000000"/>
                </a:solidFill>
                <a:latin typeface="Microsoft Sans Serif"/>
                <a:ea typeface="Microsoft Sans Serif"/>
                <a:cs typeface="Microsoft Sans Serif"/>
                <a:sym typeface="Microsoft Sans Serif"/>
              </a:rPr>
              <a:t>Bimanual</a:t>
            </a:r>
            <a:r>
              <a:rPr sz="1881" kern="0" spc="-90">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compression</a:t>
            </a:r>
            <a:r>
              <a:rPr sz="1881" kern="0" spc="-90">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of</a:t>
            </a:r>
            <a:r>
              <a:rPr sz="1881" kern="0" spc="-85">
                <a:solidFill>
                  <a:srgbClr val="000000"/>
                </a:solidFill>
                <a:latin typeface="Microsoft Sans Serif"/>
                <a:ea typeface="Microsoft Sans Serif"/>
                <a:cs typeface="Microsoft Sans Serif"/>
                <a:sym typeface="Microsoft Sans Serif"/>
              </a:rPr>
              <a:t> </a:t>
            </a:r>
            <a:r>
              <a:rPr sz="1881" kern="0" spc="9">
                <a:solidFill>
                  <a:srgbClr val="000000"/>
                </a:solidFill>
                <a:latin typeface="Microsoft Sans Serif"/>
                <a:ea typeface="Microsoft Sans Serif"/>
                <a:cs typeface="Microsoft Sans Serif"/>
                <a:sym typeface="Microsoft Sans Serif"/>
              </a:rPr>
              <a:t>uterus</a:t>
            </a:r>
          </a:p>
          <a:p>
            <a:pPr marL="180260" indent="-168887" defTabSz="818845" hangingPunct="0">
              <a:buSzPct val="109522"/>
              <a:buFontTx/>
              <a:buChar char="-"/>
              <a:tabLst>
                <a:tab pos="170593" algn="l"/>
              </a:tabLst>
              <a:defRPr sz="2100" spc="5">
                <a:latin typeface="Microsoft Sans Serif"/>
                <a:ea typeface="Microsoft Sans Serif"/>
                <a:cs typeface="Microsoft Sans Serif"/>
                <a:sym typeface="Microsoft Sans Serif"/>
              </a:defRPr>
            </a:pPr>
            <a:r>
              <a:rPr sz="1881" kern="0" spc="4">
                <a:solidFill>
                  <a:srgbClr val="000000"/>
                </a:solidFill>
                <a:latin typeface="Microsoft Sans Serif"/>
                <a:ea typeface="Microsoft Sans Serif"/>
                <a:cs typeface="Microsoft Sans Serif"/>
                <a:sym typeface="Microsoft Sans Serif"/>
              </a:rPr>
              <a:t>Oxytocin</a:t>
            </a:r>
          </a:p>
          <a:p>
            <a:pPr marL="180260" indent="-168887" defTabSz="818845" hangingPunct="0">
              <a:buSzPct val="104545"/>
              <a:buFontTx/>
              <a:buChar char="-"/>
              <a:tabLst>
                <a:tab pos="170593" algn="l"/>
              </a:tabLst>
              <a:defRPr sz="2200" spc="-9">
                <a:latin typeface="Microsoft Sans Serif"/>
                <a:ea typeface="Microsoft Sans Serif"/>
                <a:cs typeface="Microsoft Sans Serif"/>
                <a:sym typeface="Microsoft Sans Serif"/>
              </a:defRPr>
            </a:pPr>
            <a:r>
              <a:rPr sz="1970" kern="0" spc="-8">
                <a:solidFill>
                  <a:srgbClr val="000000"/>
                </a:solidFill>
                <a:latin typeface="Microsoft Sans Serif"/>
                <a:ea typeface="Microsoft Sans Serif"/>
                <a:cs typeface="Microsoft Sans Serif"/>
                <a:sym typeface="Microsoft Sans Serif"/>
              </a:rPr>
              <a:t>Misoprostol</a:t>
            </a:r>
          </a:p>
          <a:p>
            <a:pPr marL="180260" indent="-168887" defTabSz="818845" hangingPunct="0">
              <a:buSzPct val="112195"/>
              <a:buFontTx/>
              <a:buChar char="-"/>
              <a:tabLst>
                <a:tab pos="170593" algn="l"/>
              </a:tabLst>
              <a:defRPr sz="2000" spc="-9">
                <a:latin typeface="Microsoft Sans Serif"/>
                <a:ea typeface="Microsoft Sans Serif"/>
                <a:cs typeface="Microsoft Sans Serif"/>
                <a:sym typeface="Microsoft Sans Serif"/>
              </a:defRPr>
            </a:pPr>
            <a:r>
              <a:rPr sz="1791" kern="0" spc="-8">
                <a:solidFill>
                  <a:srgbClr val="000000"/>
                </a:solidFill>
                <a:latin typeface="Microsoft Sans Serif"/>
                <a:ea typeface="Microsoft Sans Serif"/>
                <a:cs typeface="Microsoft Sans Serif"/>
                <a:sym typeface="Microsoft Sans Serif"/>
              </a:rPr>
              <a:t>Tranexami</a:t>
            </a:r>
            <a:r>
              <a:rPr sz="1791" kern="0" spc="-4">
                <a:solidFill>
                  <a:srgbClr val="000000"/>
                </a:solidFill>
                <a:latin typeface="Microsoft Sans Serif"/>
                <a:ea typeface="Microsoft Sans Serif"/>
                <a:cs typeface="Microsoft Sans Serif"/>
                <a:sym typeface="Microsoft Sans Serif"/>
              </a:rPr>
              <a:t>c</a:t>
            </a:r>
            <a:r>
              <a:rPr sz="1791" kern="0" spc="-90">
                <a:solidFill>
                  <a:srgbClr val="000000"/>
                </a:solidFill>
                <a:latin typeface="Microsoft Sans Serif"/>
                <a:ea typeface="Microsoft Sans Serif"/>
                <a:cs typeface="Microsoft Sans Serif"/>
                <a:sym typeface="Microsoft Sans Serif"/>
              </a:rPr>
              <a:t> </a:t>
            </a:r>
            <a:r>
              <a:rPr sz="1791" kern="0" spc="-8">
                <a:solidFill>
                  <a:srgbClr val="000000"/>
                </a:solidFill>
                <a:latin typeface="Microsoft Sans Serif"/>
                <a:ea typeface="Microsoft Sans Serif"/>
                <a:cs typeface="Microsoft Sans Serif"/>
                <a:sym typeface="Microsoft Sans Serif"/>
              </a:rPr>
              <a:t>acid</a:t>
            </a:r>
          </a:p>
        </p:txBody>
      </p:sp>
      <p:sp>
        <p:nvSpPr>
          <p:cNvPr id="130" name="object 5"/>
          <p:cNvSpPr/>
          <p:nvPr/>
        </p:nvSpPr>
        <p:spPr>
          <a:xfrm>
            <a:off x="1562267" y="2790227"/>
            <a:ext cx="5447919" cy="2047570"/>
          </a:xfrm>
          <a:custGeom>
            <a:avLst/>
            <a:gdLst/>
            <a:ahLst/>
            <a:cxnLst>
              <a:cxn ang="0">
                <a:pos x="wd2" y="hd2"/>
              </a:cxn>
              <a:cxn ang="5400000">
                <a:pos x="wd2" y="hd2"/>
              </a:cxn>
              <a:cxn ang="10800000">
                <a:pos x="wd2" y="hd2"/>
              </a:cxn>
              <a:cxn ang="16200000">
                <a:pos x="wd2" y="hd2"/>
              </a:cxn>
            </a:cxnLst>
            <a:rect l="0" t="0" r="r" b="b"/>
            <a:pathLst>
              <a:path w="21600" h="21600" extrusionOk="0">
                <a:moveTo>
                  <a:pt x="0" y="3235"/>
                </a:moveTo>
                <a:lnTo>
                  <a:pt x="45" y="2398"/>
                </a:lnTo>
                <a:lnTo>
                  <a:pt x="223" y="1368"/>
                </a:lnTo>
                <a:lnTo>
                  <a:pt x="494" y="582"/>
                </a:lnTo>
                <a:lnTo>
                  <a:pt x="833" y="106"/>
                </a:lnTo>
                <a:lnTo>
                  <a:pt x="20474" y="0"/>
                </a:lnTo>
                <a:lnTo>
                  <a:pt x="20604" y="25"/>
                </a:lnTo>
                <a:lnTo>
                  <a:pt x="20965" y="359"/>
                </a:lnTo>
                <a:lnTo>
                  <a:pt x="21264" y="1034"/>
                </a:lnTo>
                <a:lnTo>
                  <a:pt x="21480" y="1982"/>
                </a:lnTo>
                <a:lnTo>
                  <a:pt x="21591" y="3125"/>
                </a:lnTo>
                <a:lnTo>
                  <a:pt x="21600" y="18000"/>
                </a:lnTo>
                <a:lnTo>
                  <a:pt x="21593" y="18415"/>
                </a:lnTo>
                <a:lnTo>
                  <a:pt x="21487" y="19568"/>
                </a:lnTo>
                <a:lnTo>
                  <a:pt x="21276" y="20526"/>
                </a:lnTo>
                <a:lnTo>
                  <a:pt x="20981" y="21216"/>
                </a:lnTo>
                <a:lnTo>
                  <a:pt x="20623" y="21568"/>
                </a:lnTo>
                <a:lnTo>
                  <a:pt x="1107" y="21600"/>
                </a:lnTo>
                <a:lnTo>
                  <a:pt x="977" y="21575"/>
                </a:lnTo>
                <a:lnTo>
                  <a:pt x="616" y="21241"/>
                </a:lnTo>
                <a:lnTo>
                  <a:pt x="316" y="20566"/>
                </a:lnTo>
                <a:lnTo>
                  <a:pt x="100" y="19618"/>
                </a:lnTo>
                <a:lnTo>
                  <a:pt x="0" y="18580"/>
                </a:lnTo>
              </a:path>
            </a:pathLst>
          </a:custGeom>
          <a:ln w="10477">
            <a:solidFill>
              <a:srgbClr val="4471C4"/>
            </a:solidFill>
          </a:ln>
        </p:spPr>
        <p:txBody>
          <a:bodyPr lIns="40942" rIns="40942"/>
          <a:lstStyle/>
          <a:p>
            <a:pPr defTabSz="818845" hangingPunct="0"/>
            <a:endParaRPr sz="1612" kern="0">
              <a:solidFill>
                <a:srgbClr val="000000"/>
              </a:solidFill>
              <a:latin typeface="Calibri"/>
              <a:cs typeface="Calibri"/>
              <a:sym typeface="Calibri"/>
            </a:endParaRPr>
          </a:p>
        </p:txBody>
      </p:sp>
      <p:pic>
        <p:nvPicPr>
          <p:cNvPr id="131" name="object 6" descr="object 6"/>
          <p:cNvPicPr>
            <a:picLocks noChangeAspect="1"/>
          </p:cNvPicPr>
          <p:nvPr/>
        </p:nvPicPr>
        <p:blipFill>
          <a:blip r:embed="rId2"/>
          <a:stretch>
            <a:fillRect/>
          </a:stretch>
        </p:blipFill>
        <p:spPr>
          <a:xfrm>
            <a:off x="5386628" y="197328"/>
            <a:ext cx="5275736" cy="197039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B5AE-8A7F-4C62-920C-B86479239EE0}"/>
              </a:ext>
            </a:extLst>
          </p:cNvPr>
          <p:cNvSpPr>
            <a:spLocks noGrp="1"/>
          </p:cNvSpPr>
          <p:nvPr>
            <p:ph type="title"/>
          </p:nvPr>
        </p:nvSpPr>
        <p:spPr>
          <a:xfrm>
            <a:off x="686834" y="1153572"/>
            <a:ext cx="3200400" cy="4461163"/>
          </a:xfrm>
        </p:spPr>
        <p:txBody>
          <a:bodyPr>
            <a:normAutofit/>
          </a:bodyPr>
          <a:lstStyle/>
          <a:p>
            <a:r>
              <a:rPr lang="en-US" sz="4000" b="1" dirty="0">
                <a:solidFill>
                  <a:schemeClr val="accent1"/>
                </a:solidFill>
                <a:latin typeface="Times New Roman" pitchFamily="18" charset="0"/>
                <a:cs typeface="Times New Roman" pitchFamily="18" charset="0"/>
              </a:rPr>
              <a:t>Abdominal wall </a:t>
            </a:r>
            <a:endParaRPr lang="ar-QA" sz="4000" b="1" dirty="0">
              <a:solidFill>
                <a:schemeClr val="accent1"/>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CB69016-4865-4A03-9252-C75EB57AFC85}"/>
              </a:ext>
            </a:extLst>
          </p:cNvPr>
          <p:cNvSpPr>
            <a:spLocks noGrp="1"/>
          </p:cNvSpPr>
          <p:nvPr>
            <p:ph idx="1"/>
          </p:nvPr>
        </p:nvSpPr>
        <p:spPr>
          <a:xfrm>
            <a:off x="4447308" y="591344"/>
            <a:ext cx="6906491" cy="5585619"/>
          </a:xfrm>
        </p:spPr>
        <p:txBody>
          <a:bodyPr anchor="ctr">
            <a:normAutofit/>
          </a:bodyPr>
          <a:lstStyle/>
          <a:p>
            <a:r>
              <a:rPr lang="en-US" b="0" i="0" dirty="0">
                <a:effectLst/>
                <a:latin typeface="Times New Roman" pitchFamily="18" charset="0"/>
                <a:cs typeface="Times New Roman" pitchFamily="18" charset="0"/>
              </a:rPr>
              <a:t>The abdominal wall is lax postpartum but regains most, if not all, of its normal muscular tone over several weeks; however, separation (</a:t>
            </a:r>
            <a:r>
              <a:rPr lang="en-US" b="0" i="0" dirty="0" err="1">
                <a:effectLst/>
                <a:latin typeface="Times New Roman" pitchFamily="18" charset="0"/>
                <a:cs typeface="Times New Roman" pitchFamily="18" charset="0"/>
              </a:rPr>
              <a:t>diastasis</a:t>
            </a:r>
            <a:r>
              <a:rPr lang="en-US" b="0" i="0" dirty="0">
                <a:effectLst/>
                <a:latin typeface="Times New Roman" pitchFamily="18" charset="0"/>
                <a:cs typeface="Times New Roman" pitchFamily="18" charset="0"/>
              </a:rPr>
              <a:t>) of the rectus </a:t>
            </a:r>
            <a:r>
              <a:rPr lang="en-US" b="0" i="0" dirty="0" err="1">
                <a:effectLst/>
                <a:latin typeface="Times New Roman" pitchFamily="18" charset="0"/>
                <a:cs typeface="Times New Roman" pitchFamily="18" charset="0"/>
              </a:rPr>
              <a:t>abdominis</a:t>
            </a:r>
            <a:r>
              <a:rPr lang="en-US" b="0" i="0" dirty="0">
                <a:effectLst/>
                <a:latin typeface="Times New Roman" pitchFamily="18" charset="0"/>
                <a:cs typeface="Times New Roman" pitchFamily="18" charset="0"/>
              </a:rPr>
              <a:t> muscles may persist.</a:t>
            </a:r>
            <a:endParaRPr lang="en-US" dirty="0">
              <a:latin typeface="Times New Roman" pitchFamily="18" charset="0"/>
              <a:cs typeface="Times New Roman" pitchFamily="18" charset="0"/>
            </a:endParaRPr>
          </a:p>
          <a:p>
            <a:endParaRPr lang="ar-QA" dirty="0"/>
          </a:p>
        </p:txBody>
      </p:sp>
      <p:pic>
        <p:nvPicPr>
          <p:cNvPr id="7" name="Picture 2" descr="What is Diastasis Recti and How to Fix It. - Agape Physical Therapy">
            <a:extLst>
              <a:ext uri="{FF2B5EF4-FFF2-40B4-BE49-F238E27FC236}">
                <a16:creationId xmlns:a16="http://schemas.microsoft.com/office/drawing/2014/main" id="{23231966-CADD-458C-A5CB-7D2DD9244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9147" y="705655"/>
            <a:ext cx="8534400" cy="571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35216 -0.05411 L -0.85425 -0.04671 " pathEditMode="relative" ptsTypes="AA">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object 2"/>
          <p:cNvSpPr txBox="1"/>
          <p:nvPr/>
        </p:nvSpPr>
        <p:spPr>
          <a:xfrm>
            <a:off x="1652212" y="1986598"/>
            <a:ext cx="8366078" cy="2986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spcBef>
                <a:spcPts val="269"/>
              </a:spcBef>
              <a:defRPr sz="2600" spc="5">
                <a:latin typeface="Microsoft Sans Serif"/>
                <a:ea typeface="Microsoft Sans Serif"/>
                <a:cs typeface="Microsoft Sans Serif"/>
                <a:sym typeface="Microsoft Sans Serif"/>
              </a:defRPr>
            </a:pPr>
            <a:r>
              <a:rPr sz="2328" kern="0" spc="4">
                <a:solidFill>
                  <a:srgbClr val="000000"/>
                </a:solidFill>
                <a:latin typeface="Microsoft Sans Serif"/>
                <a:ea typeface="Microsoft Sans Serif"/>
                <a:cs typeface="Microsoft Sans Serif"/>
                <a:sym typeface="Microsoft Sans Serif"/>
              </a:rPr>
              <a:t>-under</a:t>
            </a:r>
            <a:r>
              <a:rPr sz="2328" kern="0" spc="-130">
                <a:solidFill>
                  <a:srgbClr val="000000"/>
                </a:solidFill>
                <a:latin typeface="Microsoft Sans Serif"/>
                <a:ea typeface="Microsoft Sans Serif"/>
                <a:cs typeface="Microsoft Sans Serif"/>
                <a:sym typeface="Microsoft Sans Serif"/>
              </a:rPr>
              <a:t> </a:t>
            </a:r>
            <a:r>
              <a:rPr sz="2328" kern="0">
                <a:solidFill>
                  <a:srgbClr val="000000"/>
                </a:solidFill>
                <a:latin typeface="Microsoft Sans Serif"/>
                <a:ea typeface="Microsoft Sans Serif"/>
                <a:cs typeface="Microsoft Sans Serif"/>
                <a:sym typeface="Microsoft Sans Serif"/>
              </a:rPr>
              <a:t>general</a:t>
            </a:r>
            <a:r>
              <a:rPr sz="2328" kern="0" spc="-130">
                <a:solidFill>
                  <a:srgbClr val="000000"/>
                </a:solidFill>
                <a:latin typeface="Microsoft Sans Serif"/>
                <a:ea typeface="Microsoft Sans Serif"/>
                <a:cs typeface="Microsoft Sans Serif"/>
                <a:sym typeface="Microsoft Sans Serif"/>
              </a:rPr>
              <a:t> </a:t>
            </a:r>
            <a:r>
              <a:rPr sz="2328" kern="0">
                <a:solidFill>
                  <a:srgbClr val="000000"/>
                </a:solidFill>
                <a:latin typeface="Microsoft Sans Serif"/>
                <a:ea typeface="Microsoft Sans Serif"/>
                <a:cs typeface="Microsoft Sans Serif"/>
                <a:sym typeface="Microsoft Sans Serif"/>
              </a:rPr>
              <a:t>anasthesia</a:t>
            </a:r>
          </a:p>
          <a:p>
            <a:pPr marL="183671" indent="-172866" defTabSz="818845" hangingPunct="0">
              <a:spcBef>
                <a:spcPts val="179"/>
              </a:spcBef>
              <a:buSzPct val="100000"/>
              <a:buFontTx/>
              <a:buChar char="-"/>
              <a:tabLst>
                <a:tab pos="181966" algn="l"/>
              </a:tabLst>
              <a:defRPr sz="2700" spc="-10">
                <a:latin typeface="Microsoft Sans Serif"/>
                <a:ea typeface="Microsoft Sans Serif"/>
                <a:cs typeface="Microsoft Sans Serif"/>
                <a:sym typeface="Microsoft Sans Serif"/>
              </a:defRPr>
            </a:pPr>
            <a:r>
              <a:rPr sz="2418" kern="0" spc="-9">
                <a:solidFill>
                  <a:srgbClr val="000000"/>
                </a:solidFill>
                <a:latin typeface="Microsoft Sans Serif"/>
                <a:ea typeface="Microsoft Sans Serif"/>
                <a:cs typeface="Microsoft Sans Serif"/>
                <a:sym typeface="Microsoft Sans Serif"/>
              </a:rPr>
              <a:t>compression</a:t>
            </a:r>
            <a:r>
              <a:rPr sz="2418" kern="0" spc="-130">
                <a:solidFill>
                  <a:srgbClr val="000000"/>
                </a:solidFill>
                <a:latin typeface="Microsoft Sans Serif"/>
                <a:ea typeface="Microsoft Sans Serif"/>
                <a:cs typeface="Microsoft Sans Serif"/>
                <a:sym typeface="Microsoft Sans Serif"/>
              </a:rPr>
              <a:t> </a:t>
            </a:r>
            <a:r>
              <a:rPr sz="2418" kern="0" spc="-4">
                <a:solidFill>
                  <a:srgbClr val="000000"/>
                </a:solidFill>
                <a:latin typeface="Microsoft Sans Serif"/>
                <a:ea typeface="Microsoft Sans Serif"/>
                <a:cs typeface="Microsoft Sans Serif"/>
                <a:sym typeface="Microsoft Sans Serif"/>
              </a:rPr>
              <a:t>for</a:t>
            </a:r>
            <a:r>
              <a:rPr sz="2418" kern="0" spc="-130">
                <a:solidFill>
                  <a:srgbClr val="000000"/>
                </a:solidFill>
                <a:latin typeface="Microsoft Sans Serif"/>
                <a:ea typeface="Microsoft Sans Serif"/>
                <a:cs typeface="Microsoft Sans Serif"/>
                <a:sym typeface="Microsoft Sans Serif"/>
              </a:rPr>
              <a:t> </a:t>
            </a:r>
            <a:r>
              <a:rPr sz="2418" kern="0" spc="-9">
                <a:solidFill>
                  <a:srgbClr val="000000"/>
                </a:solidFill>
                <a:latin typeface="Microsoft Sans Serif"/>
                <a:ea typeface="Microsoft Sans Serif"/>
                <a:cs typeface="Microsoft Sans Serif"/>
                <a:sym typeface="Microsoft Sans Serif"/>
              </a:rPr>
              <a:t>about</a:t>
            </a:r>
            <a:r>
              <a:rPr sz="2418" kern="0" spc="-130">
                <a:solidFill>
                  <a:srgbClr val="000000"/>
                </a:solidFill>
                <a:latin typeface="Microsoft Sans Serif"/>
                <a:ea typeface="Microsoft Sans Serif"/>
                <a:cs typeface="Microsoft Sans Serif"/>
                <a:sym typeface="Microsoft Sans Serif"/>
              </a:rPr>
              <a:t> </a:t>
            </a:r>
            <a:r>
              <a:rPr sz="2418" kern="0" spc="-4">
                <a:solidFill>
                  <a:srgbClr val="000000"/>
                </a:solidFill>
                <a:latin typeface="Microsoft Sans Serif"/>
                <a:ea typeface="Microsoft Sans Serif"/>
                <a:cs typeface="Microsoft Sans Serif"/>
                <a:sym typeface="Microsoft Sans Serif"/>
              </a:rPr>
              <a:t>30</a:t>
            </a:r>
            <a:r>
              <a:rPr sz="2418" kern="0" spc="-130">
                <a:solidFill>
                  <a:srgbClr val="000000"/>
                </a:solidFill>
                <a:latin typeface="Microsoft Sans Serif"/>
                <a:ea typeface="Microsoft Sans Serif"/>
                <a:cs typeface="Microsoft Sans Serif"/>
                <a:sym typeface="Microsoft Sans Serif"/>
              </a:rPr>
              <a:t> </a:t>
            </a:r>
            <a:r>
              <a:rPr sz="2418" kern="0" spc="-9">
                <a:solidFill>
                  <a:srgbClr val="000000"/>
                </a:solidFill>
                <a:latin typeface="Microsoft Sans Serif"/>
                <a:ea typeface="Microsoft Sans Serif"/>
                <a:cs typeface="Microsoft Sans Serif"/>
                <a:sym typeface="Microsoft Sans Serif"/>
              </a:rPr>
              <a:t>min</a:t>
            </a:r>
          </a:p>
          <a:p>
            <a:pPr defTabSz="818845" hangingPunct="0">
              <a:buSzPct val="100000"/>
              <a:buFontTx/>
              <a:buChar char="-"/>
              <a:defRPr sz="3200">
                <a:latin typeface="Microsoft Sans Serif"/>
                <a:ea typeface="Microsoft Sans Serif"/>
                <a:cs typeface="Microsoft Sans Serif"/>
                <a:sym typeface="Microsoft Sans Serif"/>
              </a:defRPr>
            </a:pPr>
            <a:endParaRPr sz="2866" kern="0">
              <a:solidFill>
                <a:srgbClr val="000000"/>
              </a:solidFill>
              <a:latin typeface="Microsoft Sans Serif"/>
              <a:ea typeface="Microsoft Sans Serif"/>
              <a:cs typeface="Microsoft Sans Serif"/>
              <a:sym typeface="Microsoft Sans Serif"/>
            </a:endParaRPr>
          </a:p>
          <a:p>
            <a:pPr marL="189927" indent="-179122" defTabSz="818845" hangingPunct="0">
              <a:buClr>
                <a:srgbClr val="000000"/>
              </a:buClr>
              <a:buSzPct val="109433"/>
              <a:buFontTx/>
              <a:buChar char="-"/>
              <a:tabLst>
                <a:tab pos="181966" algn="l"/>
              </a:tabLst>
              <a:defRPr sz="2600">
                <a:solidFill>
                  <a:srgbClr val="FF0000"/>
                </a:solidFill>
                <a:latin typeface="Microsoft Sans Serif"/>
                <a:ea typeface="Microsoft Sans Serif"/>
                <a:cs typeface="Microsoft Sans Serif"/>
                <a:sym typeface="Microsoft Sans Serif"/>
              </a:defRPr>
            </a:pPr>
            <a:r>
              <a:rPr sz="2328" kern="0">
                <a:solidFill>
                  <a:srgbClr val="FF0000"/>
                </a:solidFill>
                <a:latin typeface="Microsoft Sans Serif"/>
                <a:ea typeface="Microsoft Sans Serif"/>
                <a:cs typeface="Microsoft Sans Serif"/>
                <a:sym typeface="Microsoft Sans Serif"/>
              </a:rPr>
              <a:t>Rt</a:t>
            </a:r>
            <a:r>
              <a:rPr sz="2328" kern="0" spc="-116">
                <a:solidFill>
                  <a:srgbClr val="FF0000"/>
                </a:solidFill>
                <a:latin typeface="Microsoft Sans Serif"/>
                <a:ea typeface="Microsoft Sans Serif"/>
                <a:cs typeface="Microsoft Sans Serif"/>
                <a:sym typeface="Microsoft Sans Serif"/>
              </a:rPr>
              <a:t> </a:t>
            </a:r>
            <a:r>
              <a:rPr sz="2328" kern="0">
                <a:solidFill>
                  <a:srgbClr val="FF0000"/>
                </a:solidFill>
                <a:latin typeface="Microsoft Sans Serif"/>
                <a:ea typeface="Microsoft Sans Serif"/>
                <a:cs typeface="Microsoft Sans Serif"/>
                <a:sym typeface="Microsoft Sans Serif"/>
              </a:rPr>
              <a:t>hand</a:t>
            </a:r>
            <a:r>
              <a:rPr sz="2328" kern="0" spc="36">
                <a:solidFill>
                  <a:srgbClr val="FF0000"/>
                </a:solidFill>
                <a:latin typeface="Microsoft Sans Serif"/>
                <a:ea typeface="Microsoft Sans Serif"/>
                <a:cs typeface="Microsoft Sans Serif"/>
                <a:sym typeface="Microsoft Sans Serif"/>
              </a:rPr>
              <a:t> </a:t>
            </a:r>
            <a:r>
              <a:rPr sz="2328" kern="0" spc="345">
                <a:solidFill>
                  <a:srgbClr val="000000"/>
                </a:solidFill>
                <a:latin typeface="Microsoft Sans Serif"/>
                <a:ea typeface="Microsoft Sans Serif"/>
                <a:cs typeface="Microsoft Sans Serif"/>
                <a:sym typeface="Microsoft Sans Serif"/>
              </a:rPr>
              <a:t>…..</a:t>
            </a:r>
            <a:r>
              <a:rPr sz="2328" kern="0" spc="-112">
                <a:solidFill>
                  <a:srgbClr val="000000"/>
                </a:solidFill>
                <a:latin typeface="Microsoft Sans Serif"/>
                <a:ea typeface="Microsoft Sans Serif"/>
                <a:cs typeface="Microsoft Sans Serif"/>
                <a:sym typeface="Microsoft Sans Serif"/>
              </a:rPr>
              <a:t> </a:t>
            </a:r>
            <a:r>
              <a:rPr sz="2328" kern="0" spc="4">
                <a:solidFill>
                  <a:srgbClr val="000000"/>
                </a:solidFill>
                <a:latin typeface="Microsoft Sans Serif"/>
                <a:ea typeface="Microsoft Sans Serif"/>
                <a:cs typeface="Microsoft Sans Serif"/>
                <a:sym typeface="Microsoft Sans Serif"/>
              </a:rPr>
              <a:t>Closed</a:t>
            </a:r>
            <a:r>
              <a:rPr sz="2328" kern="0" spc="-107">
                <a:solidFill>
                  <a:srgbClr val="000000"/>
                </a:solidFill>
                <a:latin typeface="Microsoft Sans Serif"/>
                <a:ea typeface="Microsoft Sans Serif"/>
                <a:cs typeface="Microsoft Sans Serif"/>
                <a:sym typeface="Microsoft Sans Serif"/>
              </a:rPr>
              <a:t> </a:t>
            </a:r>
            <a:r>
              <a:rPr sz="2328" kern="0">
                <a:solidFill>
                  <a:srgbClr val="000000"/>
                </a:solidFill>
                <a:latin typeface="Microsoft Sans Serif"/>
                <a:ea typeface="Microsoft Sans Serif"/>
                <a:cs typeface="Microsoft Sans Serif"/>
                <a:sym typeface="Microsoft Sans Serif"/>
              </a:rPr>
              <a:t>fist</a:t>
            </a:r>
            <a:r>
              <a:rPr sz="2328" kern="0" spc="-112">
                <a:solidFill>
                  <a:srgbClr val="000000"/>
                </a:solidFill>
                <a:latin typeface="Microsoft Sans Serif"/>
                <a:ea typeface="Microsoft Sans Serif"/>
                <a:cs typeface="Microsoft Sans Serif"/>
                <a:sym typeface="Microsoft Sans Serif"/>
              </a:rPr>
              <a:t> </a:t>
            </a:r>
            <a:r>
              <a:rPr sz="2328" kern="0" spc="13">
                <a:solidFill>
                  <a:srgbClr val="000000"/>
                </a:solidFill>
                <a:latin typeface="Microsoft Sans Serif"/>
                <a:ea typeface="Microsoft Sans Serif"/>
                <a:cs typeface="Microsoft Sans Serif"/>
                <a:sym typeface="Microsoft Sans Serif"/>
              </a:rPr>
              <a:t>on</a:t>
            </a:r>
            <a:r>
              <a:rPr sz="2328" kern="0" spc="-112">
                <a:solidFill>
                  <a:srgbClr val="000000"/>
                </a:solidFill>
                <a:latin typeface="Microsoft Sans Serif"/>
                <a:ea typeface="Microsoft Sans Serif"/>
                <a:cs typeface="Microsoft Sans Serif"/>
                <a:sym typeface="Microsoft Sans Serif"/>
              </a:rPr>
              <a:t> </a:t>
            </a:r>
            <a:r>
              <a:rPr sz="2328" kern="0">
                <a:solidFill>
                  <a:srgbClr val="000000"/>
                </a:solidFill>
                <a:latin typeface="Microsoft Sans Serif"/>
                <a:ea typeface="Microsoft Sans Serif"/>
                <a:cs typeface="Microsoft Sans Serif"/>
                <a:sym typeface="Microsoft Sans Serif"/>
              </a:rPr>
              <a:t>ant.vaginal</a:t>
            </a:r>
            <a:r>
              <a:rPr sz="2328" kern="0" spc="-112">
                <a:solidFill>
                  <a:srgbClr val="000000"/>
                </a:solidFill>
                <a:latin typeface="Microsoft Sans Serif"/>
                <a:ea typeface="Microsoft Sans Serif"/>
                <a:cs typeface="Microsoft Sans Serif"/>
                <a:sym typeface="Microsoft Sans Serif"/>
              </a:rPr>
              <a:t> </a:t>
            </a:r>
            <a:r>
              <a:rPr sz="2328" kern="0" spc="4">
                <a:solidFill>
                  <a:srgbClr val="000000"/>
                </a:solidFill>
                <a:latin typeface="Microsoft Sans Serif"/>
                <a:ea typeface="Microsoft Sans Serif"/>
                <a:cs typeface="Microsoft Sans Serif"/>
                <a:sym typeface="Microsoft Sans Serif"/>
              </a:rPr>
              <a:t>fornex</a:t>
            </a:r>
          </a:p>
          <a:p>
            <a:pPr marL="189927" indent="-179122" defTabSz="818845" hangingPunct="0">
              <a:buClr>
                <a:srgbClr val="000000"/>
              </a:buClr>
              <a:buSzPct val="109433"/>
              <a:buFontTx/>
              <a:buChar char="-"/>
              <a:tabLst>
                <a:tab pos="181966" algn="l"/>
              </a:tabLst>
              <a:defRPr sz="2600" spc="5">
                <a:solidFill>
                  <a:srgbClr val="FF0000"/>
                </a:solidFill>
                <a:latin typeface="Microsoft Sans Serif"/>
                <a:ea typeface="Microsoft Sans Serif"/>
                <a:cs typeface="Microsoft Sans Serif"/>
                <a:sym typeface="Microsoft Sans Serif"/>
              </a:defRPr>
            </a:pPr>
            <a:r>
              <a:rPr sz="2328" kern="0" spc="4">
                <a:solidFill>
                  <a:srgbClr val="FF0000"/>
                </a:solidFill>
                <a:latin typeface="Microsoft Sans Serif"/>
                <a:ea typeface="Microsoft Sans Serif"/>
                <a:cs typeface="Microsoft Sans Serif"/>
                <a:sym typeface="Microsoft Sans Serif"/>
              </a:rPr>
              <a:t>Lt</a:t>
            </a:r>
            <a:r>
              <a:rPr sz="2328" kern="0" spc="-116">
                <a:solidFill>
                  <a:srgbClr val="FF0000"/>
                </a:solidFill>
                <a:latin typeface="Microsoft Sans Serif"/>
                <a:ea typeface="Microsoft Sans Serif"/>
                <a:cs typeface="Microsoft Sans Serif"/>
                <a:sym typeface="Microsoft Sans Serif"/>
              </a:rPr>
              <a:t> </a:t>
            </a:r>
            <a:r>
              <a:rPr sz="2328" kern="0" spc="9">
                <a:solidFill>
                  <a:srgbClr val="FF0000"/>
                </a:solidFill>
                <a:latin typeface="Microsoft Sans Serif"/>
                <a:ea typeface="Microsoft Sans Serif"/>
                <a:cs typeface="Microsoft Sans Serif"/>
                <a:sym typeface="Microsoft Sans Serif"/>
              </a:rPr>
              <a:t>hand</a:t>
            </a:r>
            <a:r>
              <a:rPr sz="2328" kern="0" spc="27">
                <a:solidFill>
                  <a:srgbClr val="FF0000"/>
                </a:solidFill>
                <a:latin typeface="Microsoft Sans Serif"/>
                <a:ea typeface="Microsoft Sans Serif"/>
                <a:cs typeface="Microsoft Sans Serif"/>
                <a:sym typeface="Microsoft Sans Serif"/>
              </a:rPr>
              <a:t> </a:t>
            </a:r>
            <a:r>
              <a:rPr sz="2418" kern="0" spc="345">
                <a:solidFill>
                  <a:srgbClr val="000000"/>
                </a:solidFill>
                <a:latin typeface="Microsoft Sans Serif"/>
                <a:ea typeface="Microsoft Sans Serif"/>
                <a:cs typeface="Microsoft Sans Serif"/>
                <a:sym typeface="Microsoft Sans Serif"/>
              </a:rPr>
              <a:t>…..</a:t>
            </a:r>
            <a:r>
              <a:rPr sz="2418" kern="0" spc="-121">
                <a:solidFill>
                  <a:srgbClr val="000000"/>
                </a:solidFill>
                <a:latin typeface="Microsoft Sans Serif"/>
                <a:ea typeface="Microsoft Sans Serif"/>
                <a:cs typeface="Microsoft Sans Serif"/>
                <a:sym typeface="Microsoft Sans Serif"/>
              </a:rPr>
              <a:t> </a:t>
            </a:r>
            <a:r>
              <a:rPr sz="2418" kern="0" spc="-4">
                <a:solidFill>
                  <a:srgbClr val="000000"/>
                </a:solidFill>
                <a:latin typeface="Microsoft Sans Serif"/>
                <a:ea typeface="Microsoft Sans Serif"/>
                <a:cs typeface="Microsoft Sans Serif"/>
                <a:sym typeface="Microsoft Sans Serif"/>
              </a:rPr>
              <a:t>On</a:t>
            </a:r>
            <a:r>
              <a:rPr sz="2418" kern="0" spc="-121">
                <a:solidFill>
                  <a:srgbClr val="000000"/>
                </a:solidFill>
                <a:latin typeface="Microsoft Sans Serif"/>
                <a:ea typeface="Microsoft Sans Serif"/>
                <a:cs typeface="Microsoft Sans Serif"/>
                <a:sym typeface="Microsoft Sans Serif"/>
              </a:rPr>
              <a:t> </a:t>
            </a:r>
            <a:r>
              <a:rPr sz="2418" kern="0" spc="-9">
                <a:solidFill>
                  <a:srgbClr val="000000"/>
                </a:solidFill>
                <a:latin typeface="Microsoft Sans Serif"/>
                <a:ea typeface="Microsoft Sans Serif"/>
                <a:cs typeface="Microsoft Sans Serif"/>
                <a:sym typeface="Microsoft Sans Serif"/>
              </a:rPr>
              <a:t>abdomen</a:t>
            </a:r>
            <a:r>
              <a:rPr sz="2418" kern="0" spc="-121">
                <a:solidFill>
                  <a:srgbClr val="000000"/>
                </a:solidFill>
                <a:latin typeface="Microsoft Sans Serif"/>
                <a:ea typeface="Microsoft Sans Serif"/>
                <a:cs typeface="Microsoft Sans Serif"/>
                <a:sym typeface="Microsoft Sans Serif"/>
              </a:rPr>
              <a:t> </a:t>
            </a:r>
            <a:r>
              <a:rPr sz="2418" kern="0" spc="-9">
                <a:solidFill>
                  <a:srgbClr val="000000"/>
                </a:solidFill>
                <a:latin typeface="Microsoft Sans Serif"/>
                <a:ea typeface="Microsoft Sans Serif"/>
                <a:cs typeface="Microsoft Sans Serif"/>
                <a:sym typeface="Microsoft Sans Serif"/>
              </a:rPr>
              <a:t>behind</a:t>
            </a:r>
            <a:r>
              <a:rPr sz="2418" kern="0" spc="-121">
                <a:solidFill>
                  <a:srgbClr val="000000"/>
                </a:solidFill>
                <a:latin typeface="Microsoft Sans Serif"/>
                <a:ea typeface="Microsoft Sans Serif"/>
                <a:cs typeface="Microsoft Sans Serif"/>
                <a:sym typeface="Microsoft Sans Serif"/>
              </a:rPr>
              <a:t> </a:t>
            </a:r>
            <a:r>
              <a:rPr sz="2418" kern="0" spc="-9">
                <a:solidFill>
                  <a:srgbClr val="000000"/>
                </a:solidFill>
                <a:latin typeface="Microsoft Sans Serif"/>
                <a:ea typeface="Microsoft Sans Serif"/>
                <a:cs typeface="Microsoft Sans Serif"/>
                <a:sym typeface="Microsoft Sans Serif"/>
              </a:rPr>
              <a:t>body</a:t>
            </a:r>
            <a:r>
              <a:rPr sz="2418" kern="0" spc="-121">
                <a:solidFill>
                  <a:srgbClr val="000000"/>
                </a:solidFill>
                <a:latin typeface="Microsoft Sans Serif"/>
                <a:ea typeface="Microsoft Sans Serif"/>
                <a:cs typeface="Microsoft Sans Serif"/>
                <a:sym typeface="Microsoft Sans Serif"/>
              </a:rPr>
              <a:t> </a:t>
            </a:r>
            <a:r>
              <a:rPr sz="2418" kern="0" spc="-4">
                <a:solidFill>
                  <a:srgbClr val="000000"/>
                </a:solidFill>
                <a:latin typeface="Microsoft Sans Serif"/>
                <a:ea typeface="Microsoft Sans Serif"/>
                <a:cs typeface="Microsoft Sans Serif"/>
                <a:sym typeface="Microsoft Sans Serif"/>
              </a:rPr>
              <a:t>of</a:t>
            </a:r>
            <a:r>
              <a:rPr sz="2418" kern="0" spc="-125">
                <a:solidFill>
                  <a:srgbClr val="000000"/>
                </a:solidFill>
                <a:latin typeface="Microsoft Sans Serif"/>
                <a:ea typeface="Microsoft Sans Serif"/>
                <a:cs typeface="Microsoft Sans Serif"/>
                <a:sym typeface="Microsoft Sans Serif"/>
              </a:rPr>
              <a:t> </a:t>
            </a:r>
            <a:r>
              <a:rPr sz="2418" kern="0" spc="-9">
                <a:solidFill>
                  <a:srgbClr val="000000"/>
                </a:solidFill>
                <a:latin typeface="Microsoft Sans Serif"/>
                <a:ea typeface="Microsoft Sans Serif"/>
                <a:cs typeface="Microsoft Sans Serif"/>
                <a:sym typeface="Microsoft Sans Serif"/>
              </a:rPr>
              <a:t>uterus</a:t>
            </a:r>
            <a:endParaRPr sz="2418" kern="0" spc="4">
              <a:solidFill>
                <a:srgbClr val="FF0000"/>
              </a:solidFill>
              <a:latin typeface="Microsoft Sans Serif"/>
              <a:ea typeface="Microsoft Sans Serif"/>
              <a:cs typeface="Microsoft Sans Serif"/>
              <a:sym typeface="Microsoft Sans Serif"/>
            </a:endParaRPr>
          </a:p>
          <a:p>
            <a:pPr defTabSz="818845" hangingPunct="0">
              <a:buSzPct val="100000"/>
              <a:buFontTx/>
              <a:buChar char="-"/>
              <a:defRPr sz="3200">
                <a:latin typeface="Microsoft Sans Serif"/>
                <a:ea typeface="Microsoft Sans Serif"/>
                <a:cs typeface="Microsoft Sans Serif"/>
                <a:sym typeface="Microsoft Sans Serif"/>
              </a:defRPr>
            </a:pPr>
            <a:endParaRPr sz="2418" kern="0" spc="4">
              <a:solidFill>
                <a:srgbClr val="000000"/>
              </a:solidFill>
              <a:latin typeface="Microsoft Sans Serif"/>
              <a:ea typeface="Microsoft Sans Serif"/>
              <a:cs typeface="Microsoft Sans Serif"/>
              <a:sym typeface="Microsoft Sans Serif"/>
            </a:endParaRPr>
          </a:p>
          <a:p>
            <a:pPr marL="189927" indent="-179122" defTabSz="818845" hangingPunct="0">
              <a:buSzPct val="118366"/>
              <a:buFontTx/>
              <a:buChar char="-"/>
              <a:tabLst>
                <a:tab pos="181966" algn="l"/>
              </a:tabLst>
              <a:defRPr sz="2400" spc="-5">
                <a:latin typeface="Microsoft Sans Serif"/>
                <a:ea typeface="Microsoft Sans Serif"/>
                <a:cs typeface="Microsoft Sans Serif"/>
                <a:sym typeface="Microsoft Sans Serif"/>
              </a:defRPr>
            </a:pPr>
            <a:r>
              <a:rPr sz="2149" kern="0" spc="-4">
                <a:solidFill>
                  <a:srgbClr val="000000"/>
                </a:solidFill>
                <a:latin typeface="Microsoft Sans Serif"/>
                <a:ea typeface="Microsoft Sans Serif"/>
                <a:cs typeface="Microsoft Sans Serif"/>
                <a:sym typeface="Microsoft Sans Serif"/>
              </a:rPr>
              <a:t>the</a:t>
            </a:r>
            <a:r>
              <a:rPr sz="2149" kern="0" spc="-107">
                <a:solidFill>
                  <a:srgbClr val="000000"/>
                </a:solidFill>
                <a:latin typeface="Microsoft Sans Serif"/>
                <a:ea typeface="Microsoft Sans Serif"/>
                <a:cs typeface="Microsoft Sans Serif"/>
                <a:sym typeface="Microsoft Sans Serif"/>
              </a:rPr>
              <a:t> </a:t>
            </a:r>
            <a:r>
              <a:rPr sz="2149" kern="0" spc="-4">
                <a:solidFill>
                  <a:srgbClr val="000000"/>
                </a:solidFill>
                <a:latin typeface="Microsoft Sans Serif"/>
                <a:ea typeface="Microsoft Sans Serif"/>
                <a:cs typeface="Microsoft Sans Serif"/>
                <a:sym typeface="Microsoft Sans Serif"/>
              </a:rPr>
              <a:t>aim</a:t>
            </a:r>
            <a:r>
              <a:rPr sz="2149" kern="0" spc="-102">
                <a:solidFill>
                  <a:srgbClr val="000000"/>
                </a:solidFill>
                <a:latin typeface="Microsoft Sans Serif"/>
                <a:ea typeface="Microsoft Sans Serif"/>
                <a:cs typeface="Microsoft Sans Serif"/>
                <a:sym typeface="Microsoft Sans Serif"/>
              </a:rPr>
              <a:t> </a:t>
            </a:r>
            <a:r>
              <a:rPr sz="2149" kern="0">
                <a:solidFill>
                  <a:srgbClr val="000000"/>
                </a:solidFill>
                <a:latin typeface="Microsoft Sans Serif"/>
                <a:ea typeface="Microsoft Sans Serif"/>
                <a:cs typeface="Microsoft Sans Serif"/>
                <a:sym typeface="Microsoft Sans Serif"/>
              </a:rPr>
              <a:t>of</a:t>
            </a:r>
            <a:r>
              <a:rPr sz="2149" kern="0" spc="-107">
                <a:solidFill>
                  <a:srgbClr val="000000"/>
                </a:solidFill>
                <a:latin typeface="Microsoft Sans Serif"/>
                <a:ea typeface="Microsoft Sans Serif"/>
                <a:cs typeface="Microsoft Sans Serif"/>
                <a:sym typeface="Microsoft Sans Serif"/>
              </a:rPr>
              <a:t> </a:t>
            </a:r>
            <a:r>
              <a:rPr sz="2149" kern="0" spc="-4">
                <a:solidFill>
                  <a:srgbClr val="000000"/>
                </a:solidFill>
                <a:latin typeface="Microsoft Sans Serif"/>
                <a:ea typeface="Microsoft Sans Serif"/>
                <a:cs typeface="Microsoft Sans Serif"/>
                <a:sym typeface="Microsoft Sans Serif"/>
              </a:rPr>
              <a:t>compression</a:t>
            </a:r>
            <a:r>
              <a:rPr sz="2149" kern="0" spc="-102">
                <a:solidFill>
                  <a:srgbClr val="000000"/>
                </a:solidFill>
                <a:latin typeface="Microsoft Sans Serif"/>
                <a:ea typeface="Microsoft Sans Serif"/>
                <a:cs typeface="Microsoft Sans Serif"/>
                <a:sym typeface="Microsoft Sans Serif"/>
              </a:rPr>
              <a:t> </a:t>
            </a:r>
            <a:r>
              <a:rPr sz="2149" kern="0" spc="-9">
                <a:solidFill>
                  <a:srgbClr val="000000"/>
                </a:solidFill>
                <a:latin typeface="Microsoft Sans Serif"/>
                <a:ea typeface="Microsoft Sans Serif"/>
                <a:cs typeface="Microsoft Sans Serif"/>
                <a:sym typeface="Microsoft Sans Serif"/>
              </a:rPr>
              <a:t>is</a:t>
            </a:r>
            <a:r>
              <a:rPr sz="2149" kern="0" spc="-102">
                <a:solidFill>
                  <a:srgbClr val="000000"/>
                </a:solidFill>
                <a:latin typeface="Microsoft Sans Serif"/>
                <a:ea typeface="Microsoft Sans Serif"/>
                <a:cs typeface="Microsoft Sans Serif"/>
                <a:sym typeface="Microsoft Sans Serif"/>
              </a:rPr>
              <a:t> </a:t>
            </a:r>
            <a:r>
              <a:rPr sz="2149" kern="0">
                <a:solidFill>
                  <a:srgbClr val="000000"/>
                </a:solidFill>
                <a:latin typeface="Microsoft Sans Serif"/>
                <a:ea typeface="Microsoft Sans Serif"/>
                <a:cs typeface="Microsoft Sans Serif"/>
                <a:sym typeface="Microsoft Sans Serif"/>
              </a:rPr>
              <a:t>to</a:t>
            </a:r>
            <a:r>
              <a:rPr sz="2149" kern="0" spc="-107">
                <a:solidFill>
                  <a:srgbClr val="000000"/>
                </a:solidFill>
                <a:latin typeface="Microsoft Sans Serif"/>
                <a:ea typeface="Microsoft Sans Serif"/>
                <a:cs typeface="Microsoft Sans Serif"/>
                <a:sym typeface="Microsoft Sans Serif"/>
              </a:rPr>
              <a:t> </a:t>
            </a:r>
            <a:r>
              <a:rPr sz="2149" kern="0" spc="-9">
                <a:solidFill>
                  <a:srgbClr val="000000"/>
                </a:solidFill>
                <a:latin typeface="Microsoft Sans Serif"/>
                <a:ea typeface="Microsoft Sans Serif"/>
                <a:cs typeface="Microsoft Sans Serif"/>
                <a:sym typeface="Microsoft Sans Serif"/>
              </a:rPr>
              <a:t>stimulate</a:t>
            </a:r>
            <a:r>
              <a:rPr sz="2149" kern="0" spc="-102">
                <a:solidFill>
                  <a:srgbClr val="000000"/>
                </a:solidFill>
                <a:latin typeface="Microsoft Sans Serif"/>
                <a:ea typeface="Microsoft Sans Serif"/>
                <a:cs typeface="Microsoft Sans Serif"/>
                <a:sym typeface="Microsoft Sans Serif"/>
              </a:rPr>
              <a:t> </a:t>
            </a:r>
            <a:r>
              <a:rPr sz="2149" kern="0" spc="-4">
                <a:solidFill>
                  <a:srgbClr val="000000"/>
                </a:solidFill>
                <a:latin typeface="Microsoft Sans Serif"/>
                <a:ea typeface="Microsoft Sans Serif"/>
                <a:cs typeface="Microsoft Sans Serif"/>
                <a:sym typeface="Microsoft Sans Serif"/>
              </a:rPr>
              <a:t>the</a:t>
            </a:r>
            <a:r>
              <a:rPr sz="2149" kern="0" spc="-102">
                <a:solidFill>
                  <a:srgbClr val="000000"/>
                </a:solidFill>
                <a:latin typeface="Microsoft Sans Serif"/>
                <a:ea typeface="Microsoft Sans Serif"/>
                <a:cs typeface="Microsoft Sans Serif"/>
                <a:sym typeface="Microsoft Sans Serif"/>
              </a:rPr>
              <a:t> </a:t>
            </a:r>
            <a:r>
              <a:rPr sz="2149" kern="0" spc="-9">
                <a:solidFill>
                  <a:srgbClr val="000000"/>
                </a:solidFill>
                <a:latin typeface="Microsoft Sans Serif"/>
                <a:ea typeface="Microsoft Sans Serif"/>
                <a:cs typeface="Microsoft Sans Serif"/>
                <a:sym typeface="Microsoft Sans Serif"/>
              </a:rPr>
              <a:t>walls</a:t>
            </a:r>
            <a:r>
              <a:rPr sz="2149" kern="0" spc="-107">
                <a:solidFill>
                  <a:srgbClr val="000000"/>
                </a:solidFill>
                <a:latin typeface="Microsoft Sans Serif"/>
                <a:ea typeface="Microsoft Sans Serif"/>
                <a:cs typeface="Microsoft Sans Serif"/>
                <a:sym typeface="Microsoft Sans Serif"/>
              </a:rPr>
              <a:t> </a:t>
            </a:r>
            <a:r>
              <a:rPr sz="2149" kern="0">
                <a:solidFill>
                  <a:srgbClr val="000000"/>
                </a:solidFill>
                <a:latin typeface="Microsoft Sans Serif"/>
                <a:ea typeface="Microsoft Sans Serif"/>
                <a:cs typeface="Microsoft Sans Serif"/>
                <a:sym typeface="Microsoft Sans Serif"/>
              </a:rPr>
              <a:t>of</a:t>
            </a:r>
            <a:r>
              <a:rPr sz="2149" kern="0" spc="-102">
                <a:solidFill>
                  <a:srgbClr val="000000"/>
                </a:solidFill>
                <a:latin typeface="Microsoft Sans Serif"/>
                <a:ea typeface="Microsoft Sans Serif"/>
                <a:cs typeface="Microsoft Sans Serif"/>
                <a:sym typeface="Microsoft Sans Serif"/>
              </a:rPr>
              <a:t> </a:t>
            </a:r>
            <a:r>
              <a:rPr sz="2149" kern="0" spc="-4">
                <a:solidFill>
                  <a:srgbClr val="000000"/>
                </a:solidFill>
                <a:latin typeface="Microsoft Sans Serif"/>
                <a:ea typeface="Microsoft Sans Serif"/>
                <a:cs typeface="Microsoft Sans Serif"/>
                <a:sym typeface="Microsoft Sans Serif"/>
              </a:rPr>
              <a:t>uterus</a:t>
            </a:r>
            <a:r>
              <a:rPr sz="2149" kern="0" spc="-102">
                <a:solidFill>
                  <a:srgbClr val="000000"/>
                </a:solidFill>
                <a:latin typeface="Microsoft Sans Serif"/>
                <a:ea typeface="Microsoft Sans Serif"/>
                <a:cs typeface="Microsoft Sans Serif"/>
                <a:sym typeface="Microsoft Sans Serif"/>
              </a:rPr>
              <a:t> </a:t>
            </a:r>
            <a:r>
              <a:rPr sz="2149" kern="0">
                <a:solidFill>
                  <a:srgbClr val="000000"/>
                </a:solidFill>
                <a:latin typeface="Microsoft Sans Serif"/>
                <a:ea typeface="Microsoft Sans Serif"/>
                <a:cs typeface="Microsoft Sans Serif"/>
                <a:sym typeface="Microsoft Sans Serif"/>
              </a:rPr>
              <a:t>to</a:t>
            </a:r>
            <a:r>
              <a:rPr sz="2149" kern="0" spc="-107">
                <a:solidFill>
                  <a:srgbClr val="000000"/>
                </a:solidFill>
                <a:latin typeface="Microsoft Sans Serif"/>
                <a:ea typeface="Microsoft Sans Serif"/>
                <a:cs typeface="Microsoft Sans Serif"/>
                <a:sym typeface="Microsoft Sans Serif"/>
              </a:rPr>
              <a:t> </a:t>
            </a:r>
            <a:r>
              <a:rPr sz="2149" kern="0" spc="-4">
                <a:solidFill>
                  <a:srgbClr val="000000"/>
                </a:solidFill>
                <a:latin typeface="Microsoft Sans Serif"/>
                <a:ea typeface="Microsoft Sans Serif"/>
                <a:cs typeface="Microsoft Sans Serif"/>
                <a:sym typeface="Microsoft Sans Serif"/>
              </a:rPr>
              <a:t>contract</a:t>
            </a:r>
          </a:p>
          <a:p>
            <a:pPr indent="11373" defTabSz="818845" hangingPunct="0">
              <a:spcBef>
                <a:spcPts val="179"/>
              </a:spcBef>
              <a:defRPr sz="2400" spc="-15">
                <a:latin typeface="Microsoft Sans Serif"/>
                <a:ea typeface="Microsoft Sans Serif"/>
                <a:cs typeface="Microsoft Sans Serif"/>
                <a:sym typeface="Microsoft Sans Serif"/>
              </a:defRPr>
            </a:pPr>
            <a:r>
              <a:rPr sz="2149" kern="0" spc="-13">
                <a:solidFill>
                  <a:srgbClr val="000000"/>
                </a:solidFill>
                <a:latin typeface="Microsoft Sans Serif"/>
                <a:ea typeface="Microsoft Sans Serif"/>
                <a:cs typeface="Microsoft Sans Serif"/>
                <a:sym typeface="Microsoft Sans Serif"/>
              </a:rPr>
              <a:t>which</a:t>
            </a:r>
            <a:r>
              <a:rPr sz="2149" kern="0" spc="-107">
                <a:solidFill>
                  <a:srgbClr val="000000"/>
                </a:solidFill>
                <a:latin typeface="Microsoft Sans Serif"/>
                <a:ea typeface="Microsoft Sans Serif"/>
                <a:cs typeface="Microsoft Sans Serif"/>
                <a:sym typeface="Microsoft Sans Serif"/>
              </a:rPr>
              <a:t> </a:t>
            </a:r>
            <a:r>
              <a:rPr sz="2149" kern="0" spc="-13">
                <a:solidFill>
                  <a:srgbClr val="000000"/>
                </a:solidFill>
                <a:latin typeface="Microsoft Sans Serif"/>
                <a:ea typeface="Microsoft Sans Serif"/>
                <a:cs typeface="Microsoft Sans Serif"/>
                <a:sym typeface="Microsoft Sans Serif"/>
              </a:rPr>
              <a:t>lead</a:t>
            </a:r>
            <a:r>
              <a:rPr sz="2149" kern="0" spc="-107">
                <a:solidFill>
                  <a:srgbClr val="000000"/>
                </a:solidFill>
                <a:latin typeface="Microsoft Sans Serif"/>
                <a:ea typeface="Microsoft Sans Serif"/>
                <a:cs typeface="Microsoft Sans Serif"/>
                <a:sym typeface="Microsoft Sans Serif"/>
              </a:rPr>
              <a:t> </a:t>
            </a:r>
            <a:r>
              <a:rPr sz="2149" kern="0" spc="-9">
                <a:solidFill>
                  <a:srgbClr val="000000"/>
                </a:solidFill>
                <a:latin typeface="Microsoft Sans Serif"/>
                <a:ea typeface="Microsoft Sans Serif"/>
                <a:cs typeface="Microsoft Sans Serif"/>
                <a:sym typeface="Microsoft Sans Serif"/>
              </a:rPr>
              <a:t>to</a:t>
            </a:r>
            <a:r>
              <a:rPr sz="2149" kern="0" spc="-102">
                <a:solidFill>
                  <a:srgbClr val="000000"/>
                </a:solidFill>
                <a:latin typeface="Microsoft Sans Serif"/>
                <a:ea typeface="Microsoft Sans Serif"/>
                <a:cs typeface="Microsoft Sans Serif"/>
                <a:sym typeface="Microsoft Sans Serif"/>
              </a:rPr>
              <a:t> </a:t>
            </a:r>
            <a:r>
              <a:rPr sz="2149" kern="0" spc="-13">
                <a:solidFill>
                  <a:srgbClr val="000000"/>
                </a:solidFill>
                <a:latin typeface="Microsoft Sans Serif"/>
                <a:ea typeface="Microsoft Sans Serif"/>
                <a:cs typeface="Microsoft Sans Serif"/>
                <a:sym typeface="Microsoft Sans Serif"/>
              </a:rPr>
              <a:t>vasoconstriction</a:t>
            </a:r>
            <a:r>
              <a:rPr sz="2149" kern="0" spc="-107">
                <a:solidFill>
                  <a:srgbClr val="000000"/>
                </a:solidFill>
                <a:latin typeface="Microsoft Sans Serif"/>
                <a:ea typeface="Microsoft Sans Serif"/>
                <a:cs typeface="Microsoft Sans Serif"/>
                <a:sym typeface="Microsoft Sans Serif"/>
              </a:rPr>
              <a:t> </a:t>
            </a:r>
            <a:r>
              <a:rPr sz="2149" kern="0" spc="-9">
                <a:solidFill>
                  <a:srgbClr val="000000"/>
                </a:solidFill>
                <a:latin typeface="Microsoft Sans Serif"/>
                <a:ea typeface="Microsoft Sans Serif"/>
                <a:cs typeface="Microsoft Sans Serif"/>
                <a:sym typeface="Microsoft Sans Serif"/>
              </a:rPr>
              <a:t>of</a:t>
            </a:r>
            <a:r>
              <a:rPr sz="2149" kern="0" spc="152">
                <a:solidFill>
                  <a:srgbClr val="000000"/>
                </a:solidFill>
                <a:latin typeface="Microsoft Sans Serif"/>
                <a:ea typeface="Microsoft Sans Serif"/>
                <a:cs typeface="Microsoft Sans Serif"/>
                <a:sym typeface="Microsoft Sans Serif"/>
              </a:rPr>
              <a:t> </a:t>
            </a:r>
            <a:r>
              <a:rPr sz="2149" kern="0" spc="-9">
                <a:solidFill>
                  <a:srgbClr val="000000"/>
                </a:solidFill>
                <a:latin typeface="Microsoft Sans Serif"/>
                <a:ea typeface="Microsoft Sans Serif"/>
                <a:cs typeface="Microsoft Sans Serif"/>
                <a:sym typeface="Microsoft Sans Serif"/>
              </a:rPr>
              <a:t>myometrial</a:t>
            </a:r>
            <a:r>
              <a:rPr sz="2149" kern="0" spc="-99">
                <a:solidFill>
                  <a:srgbClr val="000000"/>
                </a:solidFill>
                <a:latin typeface="Microsoft Sans Serif"/>
                <a:ea typeface="Microsoft Sans Serif"/>
                <a:cs typeface="Microsoft Sans Serif"/>
                <a:sym typeface="Microsoft Sans Serif"/>
              </a:rPr>
              <a:t> </a:t>
            </a:r>
            <a:r>
              <a:rPr sz="2149" kern="0" spc="-9">
                <a:solidFill>
                  <a:srgbClr val="000000"/>
                </a:solidFill>
                <a:latin typeface="Microsoft Sans Serif"/>
                <a:ea typeface="Microsoft Sans Serif"/>
                <a:cs typeface="Microsoft Sans Serif"/>
                <a:sym typeface="Microsoft Sans Serif"/>
              </a:rPr>
              <a:t>spiral</a:t>
            </a:r>
            <a:r>
              <a:rPr sz="2149" kern="0" spc="-93">
                <a:solidFill>
                  <a:srgbClr val="000000"/>
                </a:solidFill>
                <a:latin typeface="Microsoft Sans Serif"/>
                <a:ea typeface="Microsoft Sans Serif"/>
                <a:cs typeface="Microsoft Sans Serif"/>
                <a:sym typeface="Microsoft Sans Serif"/>
              </a:rPr>
              <a:t> </a:t>
            </a:r>
            <a:r>
              <a:rPr sz="2149" kern="0" spc="-9">
                <a:solidFill>
                  <a:srgbClr val="000000"/>
                </a:solidFill>
                <a:latin typeface="Microsoft Sans Serif"/>
                <a:ea typeface="Microsoft Sans Serif"/>
                <a:cs typeface="Microsoft Sans Serif"/>
                <a:sym typeface="Microsoft Sans Serif"/>
              </a:rPr>
              <a:t>arterioles</a:t>
            </a:r>
          </a:p>
        </p:txBody>
      </p:sp>
      <p:pic>
        <p:nvPicPr>
          <p:cNvPr id="134" name="object 3" descr="object 3"/>
          <p:cNvPicPr>
            <a:picLocks noChangeAspect="1"/>
          </p:cNvPicPr>
          <p:nvPr/>
        </p:nvPicPr>
        <p:blipFill>
          <a:blip r:embed="rId2"/>
          <a:stretch>
            <a:fillRect/>
          </a:stretch>
        </p:blipFill>
        <p:spPr>
          <a:xfrm>
            <a:off x="5568223" y="571264"/>
            <a:ext cx="5026621" cy="2000890"/>
          </a:xfrm>
          <a:prstGeom prst="rect">
            <a:avLst/>
          </a:prstGeom>
          <a:ln w="12700">
            <a:miter lim="400000"/>
          </a:ln>
        </p:spPr>
      </p:pic>
      <p:sp>
        <p:nvSpPr>
          <p:cNvPr id="135" name="object 4"/>
          <p:cNvSpPr txBox="1">
            <a:spLocks noGrp="1"/>
          </p:cNvSpPr>
          <p:nvPr>
            <p:ph type="title"/>
          </p:nvPr>
        </p:nvSpPr>
        <p:spPr>
          <a:xfrm>
            <a:off x="2041172" y="146160"/>
            <a:ext cx="7588157" cy="565247"/>
          </a:xfrm>
          <a:prstGeom prst="rect">
            <a:avLst/>
          </a:prstGeom>
        </p:spPr>
        <p:txBody>
          <a:bodyPr>
            <a:normAutofit fontScale="90000"/>
          </a:bodyPr>
          <a:lstStyle/>
          <a:p>
            <a:pPr indent="11373">
              <a:spcBef>
                <a:spcPts val="90"/>
              </a:spcBef>
              <a:defRPr sz="3900" u="sng">
                <a:uFill>
                  <a:solidFill>
                    <a:srgbClr val="000000"/>
                  </a:solidFill>
                </a:uFill>
                <a:latin typeface="Times New Roman"/>
                <a:ea typeface="Times New Roman"/>
                <a:cs typeface="Times New Roman"/>
                <a:sym typeface="Times New Roman"/>
              </a:defRPr>
            </a:pPr>
            <a:r>
              <a:t> </a:t>
            </a:r>
            <a:r>
              <a:rPr spc="90"/>
              <a:t>Bimanual</a:t>
            </a:r>
            <a:r>
              <a:rPr spc="-269"/>
              <a:t> </a:t>
            </a:r>
            <a:r>
              <a:rPr spc="90"/>
              <a:t>compression</a:t>
            </a:r>
            <a:r>
              <a:rPr spc="-179"/>
              <a:t> </a:t>
            </a:r>
            <a:r>
              <a:rPr spc="179"/>
              <a:t>of</a:t>
            </a:r>
            <a:r>
              <a:rPr spc="-179"/>
              <a:t> </a:t>
            </a:r>
            <a:r>
              <a:rPr spc="90"/>
              <a:t>the</a:t>
            </a:r>
            <a:r>
              <a:rPr spc="-179"/>
              <a:t> </a:t>
            </a:r>
            <a:r>
              <a:rPr spc="90"/>
              <a:t>uterus</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object 2"/>
          <p:cNvSpPr txBox="1">
            <a:spLocks noGrp="1"/>
          </p:cNvSpPr>
          <p:nvPr>
            <p:ph type="title"/>
          </p:nvPr>
        </p:nvSpPr>
        <p:spPr>
          <a:xfrm>
            <a:off x="3052806" y="-1"/>
            <a:ext cx="5542129" cy="834220"/>
          </a:xfrm>
          <a:prstGeom prst="rect">
            <a:avLst/>
          </a:prstGeom>
        </p:spPr>
        <p:txBody>
          <a:bodyPr>
            <a:normAutofit fontScale="90000"/>
          </a:bodyPr>
          <a:lstStyle/>
          <a:p>
            <a:pPr indent="11373">
              <a:defRPr sz="5900" u="sng" spc="100">
                <a:solidFill>
                  <a:srgbClr val="FF0000"/>
                </a:solidFill>
                <a:uFill>
                  <a:solidFill>
                    <a:srgbClr val="FF0000"/>
                  </a:solidFill>
                </a:uFill>
              </a:defRPr>
            </a:pPr>
            <a:r>
              <a:t>Uterine</a:t>
            </a:r>
            <a:r>
              <a:rPr spc="-90"/>
              <a:t> </a:t>
            </a:r>
            <a:r>
              <a:rPr spc="179"/>
              <a:t>inversion</a:t>
            </a:r>
          </a:p>
        </p:txBody>
      </p:sp>
      <p:pic>
        <p:nvPicPr>
          <p:cNvPr id="138" name="object 3" descr="object 3"/>
          <p:cNvPicPr>
            <a:picLocks noChangeAspect="1"/>
          </p:cNvPicPr>
          <p:nvPr/>
        </p:nvPicPr>
        <p:blipFill>
          <a:blip r:embed="rId2"/>
          <a:stretch>
            <a:fillRect/>
          </a:stretch>
        </p:blipFill>
        <p:spPr>
          <a:xfrm>
            <a:off x="7490532" y="2200355"/>
            <a:ext cx="3032067" cy="2704371"/>
          </a:xfrm>
          <a:prstGeom prst="rect">
            <a:avLst/>
          </a:prstGeom>
          <a:ln w="12700">
            <a:miter lim="400000"/>
          </a:ln>
        </p:spPr>
      </p:pic>
      <p:sp>
        <p:nvSpPr>
          <p:cNvPr id="139" name="object 4"/>
          <p:cNvSpPr txBox="1"/>
          <p:nvPr/>
        </p:nvSpPr>
        <p:spPr>
          <a:xfrm>
            <a:off x="1723962" y="763532"/>
            <a:ext cx="8853164" cy="3713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29000" defTabSz="818845" hangingPunct="0">
              <a:spcBef>
                <a:spcPts val="90"/>
              </a:spcBef>
              <a:defRPr>
                <a:solidFill>
                  <a:srgbClr val="1A1C1C"/>
                </a:solidFill>
                <a:latin typeface="Microsoft Sans Serif"/>
                <a:ea typeface="Microsoft Sans Serif"/>
                <a:cs typeface="Microsoft Sans Serif"/>
                <a:sym typeface="Microsoft Sans Serif"/>
              </a:defRPr>
            </a:pPr>
            <a:r>
              <a:rPr sz="1612" kern="0">
                <a:solidFill>
                  <a:srgbClr val="1A1C1C"/>
                </a:solidFill>
                <a:latin typeface="Microsoft Sans Serif"/>
                <a:ea typeface="Microsoft Sans Serif"/>
                <a:cs typeface="Microsoft Sans Serif"/>
                <a:sym typeface="Microsoft Sans Serif"/>
              </a:rPr>
              <a:t>An</a:t>
            </a:r>
            <a:r>
              <a:rPr sz="1612" kern="0" spc="22">
                <a:solidFill>
                  <a:srgbClr val="1A1C1C"/>
                </a:solidFill>
                <a:latin typeface="Microsoft Sans Serif"/>
                <a:ea typeface="Microsoft Sans Serif"/>
                <a:cs typeface="Microsoft Sans Serif"/>
                <a:sym typeface="Microsoft Sans Serif"/>
              </a:rPr>
              <a:t> </a:t>
            </a:r>
            <a:r>
              <a:rPr sz="1612" kern="0" spc="-4">
                <a:solidFill>
                  <a:srgbClr val="1A1C1C"/>
                </a:solidFill>
                <a:latin typeface="Microsoft Sans Serif"/>
                <a:ea typeface="Microsoft Sans Serif"/>
                <a:cs typeface="Microsoft Sans Serif"/>
                <a:sym typeface="Microsoft Sans Serif"/>
              </a:rPr>
              <a:t>obstetric</a:t>
            </a:r>
            <a:r>
              <a:rPr sz="1612" kern="0" spc="22">
                <a:solidFill>
                  <a:srgbClr val="1A1C1C"/>
                </a:solidFill>
                <a:latin typeface="Microsoft Sans Serif"/>
                <a:ea typeface="Microsoft Sans Serif"/>
                <a:cs typeface="Microsoft Sans Serif"/>
                <a:sym typeface="Microsoft Sans Serif"/>
              </a:rPr>
              <a:t> </a:t>
            </a:r>
            <a:r>
              <a:rPr sz="1612" kern="0">
                <a:solidFill>
                  <a:srgbClr val="1A1C1C"/>
                </a:solidFill>
                <a:latin typeface="Microsoft Sans Serif"/>
                <a:ea typeface="Microsoft Sans Serif"/>
                <a:cs typeface="Microsoft Sans Serif"/>
                <a:sym typeface="Microsoft Sans Serif"/>
              </a:rPr>
              <a:t>emergency</a:t>
            </a:r>
            <a:r>
              <a:rPr sz="1612" kern="0" spc="22">
                <a:solidFill>
                  <a:srgbClr val="1A1C1C"/>
                </a:solidFill>
                <a:latin typeface="Microsoft Sans Serif"/>
                <a:ea typeface="Microsoft Sans Serif"/>
                <a:cs typeface="Microsoft Sans Serif"/>
                <a:sym typeface="Microsoft Sans Serif"/>
              </a:rPr>
              <a:t> </a:t>
            </a:r>
            <a:r>
              <a:rPr sz="1612" kern="0">
                <a:solidFill>
                  <a:srgbClr val="1A1C1C"/>
                </a:solidFill>
                <a:latin typeface="Microsoft Sans Serif"/>
                <a:ea typeface="Microsoft Sans Serif"/>
                <a:cs typeface="Microsoft Sans Serif"/>
                <a:sym typeface="Microsoft Sans Serif"/>
              </a:rPr>
              <a:t>that</a:t>
            </a:r>
            <a:r>
              <a:rPr sz="1612" kern="0" spc="22">
                <a:solidFill>
                  <a:srgbClr val="1A1C1C"/>
                </a:solidFill>
                <a:latin typeface="Microsoft Sans Serif"/>
                <a:ea typeface="Microsoft Sans Serif"/>
                <a:cs typeface="Microsoft Sans Serif"/>
                <a:sym typeface="Microsoft Sans Serif"/>
              </a:rPr>
              <a:t> </a:t>
            </a:r>
            <a:r>
              <a:rPr sz="1612" kern="0">
                <a:solidFill>
                  <a:srgbClr val="1A1C1C"/>
                </a:solidFill>
                <a:latin typeface="Microsoft Sans Serif"/>
                <a:ea typeface="Microsoft Sans Serif"/>
                <a:cs typeface="Microsoft Sans Serif"/>
                <a:sym typeface="Microsoft Sans Serif"/>
              </a:rPr>
              <a:t>can</a:t>
            </a:r>
            <a:r>
              <a:rPr sz="1612" kern="0" spc="22">
                <a:solidFill>
                  <a:srgbClr val="1A1C1C"/>
                </a:solidFill>
                <a:latin typeface="Microsoft Sans Serif"/>
                <a:ea typeface="Microsoft Sans Serif"/>
                <a:cs typeface="Microsoft Sans Serif"/>
                <a:sym typeface="Microsoft Sans Serif"/>
              </a:rPr>
              <a:t> </a:t>
            </a:r>
            <a:r>
              <a:rPr sz="1612" kern="0" spc="-4">
                <a:solidFill>
                  <a:srgbClr val="1A1C1C"/>
                </a:solidFill>
                <a:latin typeface="Microsoft Sans Serif"/>
                <a:ea typeface="Microsoft Sans Serif"/>
                <a:cs typeface="Microsoft Sans Serif"/>
                <a:sym typeface="Microsoft Sans Serif"/>
              </a:rPr>
              <a:t>follow</a:t>
            </a:r>
            <a:r>
              <a:rPr sz="1612" kern="0" spc="27">
                <a:solidFill>
                  <a:srgbClr val="1A1C1C"/>
                </a:solidFill>
                <a:latin typeface="Microsoft Sans Serif"/>
                <a:ea typeface="Microsoft Sans Serif"/>
                <a:cs typeface="Microsoft Sans Serif"/>
                <a:sym typeface="Microsoft Sans Serif"/>
              </a:rPr>
              <a:t> </a:t>
            </a:r>
            <a:r>
              <a:rPr sz="1612" kern="0" spc="-4">
                <a:solidFill>
                  <a:srgbClr val="1A1C1C"/>
                </a:solidFill>
                <a:latin typeface="Microsoft Sans Serif"/>
                <a:ea typeface="Microsoft Sans Serif"/>
                <a:cs typeface="Microsoft Sans Serif"/>
                <a:sym typeface="Microsoft Sans Serif"/>
              </a:rPr>
              <a:t>vaginal</a:t>
            </a:r>
            <a:r>
              <a:rPr sz="1612" kern="0" spc="22">
                <a:solidFill>
                  <a:srgbClr val="1A1C1C"/>
                </a:solidFill>
                <a:latin typeface="Microsoft Sans Serif"/>
                <a:ea typeface="Microsoft Sans Serif"/>
                <a:cs typeface="Microsoft Sans Serif"/>
                <a:sym typeface="Microsoft Sans Serif"/>
              </a:rPr>
              <a:t> </a:t>
            </a:r>
            <a:r>
              <a:rPr sz="1612" kern="0" spc="-4">
                <a:solidFill>
                  <a:srgbClr val="1A1C1C"/>
                </a:solidFill>
                <a:latin typeface="Microsoft Sans Serif"/>
                <a:ea typeface="Microsoft Sans Serif"/>
                <a:cs typeface="Microsoft Sans Serif"/>
                <a:sym typeface="Microsoft Sans Serif"/>
              </a:rPr>
              <a:t>delivery,</a:t>
            </a:r>
          </a:p>
          <a:p>
            <a:pPr indent="29000" defTabSz="818845" hangingPunct="0">
              <a:defRPr sz="1600" spc="-10">
                <a:solidFill>
                  <a:srgbClr val="1A1C1C"/>
                </a:solidFill>
                <a:latin typeface="Microsoft Sans Serif"/>
                <a:ea typeface="Microsoft Sans Serif"/>
                <a:cs typeface="Microsoft Sans Serif"/>
                <a:sym typeface="Microsoft Sans Serif"/>
              </a:defRPr>
            </a:pPr>
            <a:r>
              <a:rPr sz="1433" kern="0" spc="-9">
                <a:solidFill>
                  <a:srgbClr val="1A1C1C"/>
                </a:solidFill>
                <a:latin typeface="Microsoft Sans Serif"/>
                <a:ea typeface="Microsoft Sans Serif"/>
                <a:cs typeface="Microsoft Sans Serif"/>
                <a:sym typeface="Microsoft Sans Serif"/>
              </a:rPr>
              <a:t>in</a:t>
            </a:r>
            <a:r>
              <a:rPr sz="1433" kern="0" spc="18">
                <a:solidFill>
                  <a:srgbClr val="1A1C1C"/>
                </a:solidFill>
                <a:latin typeface="Microsoft Sans Serif"/>
                <a:ea typeface="Microsoft Sans Serif"/>
                <a:cs typeface="Microsoft Sans Serif"/>
                <a:sym typeface="Microsoft Sans Serif"/>
              </a:rPr>
              <a:t> </a:t>
            </a:r>
            <a:r>
              <a:rPr sz="1433" kern="0" spc="-9">
                <a:solidFill>
                  <a:srgbClr val="1A1C1C"/>
                </a:solidFill>
                <a:latin typeface="Microsoft Sans Serif"/>
                <a:ea typeface="Microsoft Sans Serif"/>
                <a:cs typeface="Microsoft Sans Serif"/>
                <a:sym typeface="Microsoft Sans Serif"/>
              </a:rPr>
              <a:t>which</a:t>
            </a:r>
            <a:r>
              <a:rPr sz="1433" kern="0" spc="18">
                <a:solidFill>
                  <a:srgbClr val="1A1C1C"/>
                </a:solidFill>
                <a:latin typeface="Microsoft Sans Serif"/>
                <a:ea typeface="Microsoft Sans Serif"/>
                <a:cs typeface="Microsoft Sans Serif"/>
                <a:sym typeface="Microsoft Sans Serif"/>
              </a:rPr>
              <a:t> </a:t>
            </a:r>
            <a:r>
              <a:rPr sz="1433" kern="0" spc="-4">
                <a:solidFill>
                  <a:srgbClr val="1A1C1C"/>
                </a:solidFill>
                <a:latin typeface="Microsoft Sans Serif"/>
                <a:ea typeface="Microsoft Sans Serif"/>
                <a:cs typeface="Microsoft Sans Serif"/>
                <a:sym typeface="Microsoft Sans Serif"/>
              </a:rPr>
              <a:t>the</a:t>
            </a:r>
            <a:r>
              <a:rPr sz="1433" kern="0" spc="18">
                <a:solidFill>
                  <a:srgbClr val="1A1C1C"/>
                </a:solidFill>
                <a:latin typeface="Microsoft Sans Serif"/>
                <a:ea typeface="Microsoft Sans Serif"/>
                <a:cs typeface="Microsoft Sans Serif"/>
                <a:sym typeface="Microsoft Sans Serif"/>
              </a:rPr>
              <a:t> </a:t>
            </a:r>
            <a:r>
              <a:rPr sz="1433" kern="0" spc="-9">
                <a:solidFill>
                  <a:srgbClr val="1A1C1C"/>
                </a:solidFill>
                <a:latin typeface="Microsoft Sans Serif"/>
                <a:ea typeface="Microsoft Sans Serif"/>
                <a:cs typeface="Microsoft Sans Serif"/>
                <a:sym typeface="Microsoft Sans Serif"/>
              </a:rPr>
              <a:t>uterine</a:t>
            </a:r>
            <a:r>
              <a:rPr sz="1433" kern="0" spc="18">
                <a:solidFill>
                  <a:srgbClr val="1A1C1C"/>
                </a:solidFill>
                <a:latin typeface="Microsoft Sans Serif"/>
                <a:ea typeface="Microsoft Sans Serif"/>
                <a:cs typeface="Microsoft Sans Serif"/>
                <a:sym typeface="Microsoft Sans Serif"/>
              </a:rPr>
              <a:t> </a:t>
            </a:r>
            <a:r>
              <a:rPr sz="1433" kern="0" spc="-4">
                <a:solidFill>
                  <a:srgbClr val="1A1C1C"/>
                </a:solidFill>
                <a:latin typeface="Microsoft Sans Serif"/>
                <a:ea typeface="Microsoft Sans Serif"/>
                <a:cs typeface="Microsoft Sans Serif"/>
                <a:sym typeface="Microsoft Sans Serif"/>
              </a:rPr>
              <a:t>fundus</a:t>
            </a:r>
            <a:r>
              <a:rPr sz="1433" kern="0" spc="18">
                <a:solidFill>
                  <a:srgbClr val="1A1C1C"/>
                </a:solidFill>
                <a:latin typeface="Microsoft Sans Serif"/>
                <a:ea typeface="Microsoft Sans Serif"/>
                <a:cs typeface="Microsoft Sans Serif"/>
                <a:sym typeface="Microsoft Sans Serif"/>
              </a:rPr>
              <a:t> </a:t>
            </a:r>
            <a:r>
              <a:rPr sz="1433" kern="0" spc="-9">
                <a:solidFill>
                  <a:srgbClr val="1A1C1C"/>
                </a:solidFill>
                <a:latin typeface="Microsoft Sans Serif"/>
                <a:ea typeface="Microsoft Sans Serif"/>
                <a:cs typeface="Microsoft Sans Serif"/>
                <a:sym typeface="Microsoft Sans Serif"/>
              </a:rPr>
              <a:t>collapses</a:t>
            </a:r>
            <a:r>
              <a:rPr sz="1433" kern="0" spc="18">
                <a:solidFill>
                  <a:srgbClr val="1A1C1C"/>
                </a:solidFill>
                <a:latin typeface="Microsoft Sans Serif"/>
                <a:ea typeface="Microsoft Sans Serif"/>
                <a:cs typeface="Microsoft Sans Serif"/>
                <a:sym typeface="Microsoft Sans Serif"/>
              </a:rPr>
              <a:t> </a:t>
            </a:r>
            <a:r>
              <a:rPr sz="1433" kern="0" spc="-9">
                <a:solidFill>
                  <a:srgbClr val="1A1C1C"/>
                </a:solidFill>
                <a:latin typeface="Microsoft Sans Serif"/>
                <a:ea typeface="Microsoft Sans Serif"/>
                <a:cs typeface="Microsoft Sans Serif"/>
                <a:sym typeface="Microsoft Sans Serif"/>
              </a:rPr>
              <a:t>into</a:t>
            </a:r>
            <a:r>
              <a:rPr sz="1433" kern="0" spc="18">
                <a:solidFill>
                  <a:srgbClr val="1A1C1C"/>
                </a:solidFill>
                <a:latin typeface="Microsoft Sans Serif"/>
                <a:ea typeface="Microsoft Sans Serif"/>
                <a:cs typeface="Microsoft Sans Serif"/>
                <a:sym typeface="Microsoft Sans Serif"/>
              </a:rPr>
              <a:t> </a:t>
            </a:r>
            <a:r>
              <a:rPr sz="1433" kern="0" spc="-4">
                <a:solidFill>
                  <a:srgbClr val="1A1C1C"/>
                </a:solidFill>
                <a:latin typeface="Microsoft Sans Serif"/>
                <a:ea typeface="Microsoft Sans Serif"/>
                <a:cs typeface="Microsoft Sans Serif"/>
                <a:sym typeface="Microsoft Sans Serif"/>
              </a:rPr>
              <a:t>the</a:t>
            </a:r>
            <a:r>
              <a:rPr sz="1433" kern="0" spc="22">
                <a:solidFill>
                  <a:srgbClr val="1A1C1C"/>
                </a:solidFill>
                <a:latin typeface="Microsoft Sans Serif"/>
                <a:ea typeface="Microsoft Sans Serif"/>
                <a:cs typeface="Microsoft Sans Serif"/>
                <a:sym typeface="Microsoft Sans Serif"/>
              </a:rPr>
              <a:t> </a:t>
            </a:r>
            <a:r>
              <a:rPr sz="1433" kern="0" spc="-9">
                <a:solidFill>
                  <a:srgbClr val="1A1C1C"/>
                </a:solidFill>
                <a:latin typeface="Microsoft Sans Serif"/>
                <a:ea typeface="Microsoft Sans Serif"/>
                <a:cs typeface="Microsoft Sans Serif"/>
                <a:sym typeface="Microsoft Sans Serif"/>
              </a:rPr>
              <a:t>endometrial</a:t>
            </a:r>
            <a:r>
              <a:rPr sz="1433" kern="0" spc="18">
                <a:solidFill>
                  <a:srgbClr val="1A1C1C"/>
                </a:solidFill>
                <a:latin typeface="Microsoft Sans Serif"/>
                <a:ea typeface="Microsoft Sans Serif"/>
                <a:cs typeface="Microsoft Sans Serif"/>
                <a:sym typeface="Microsoft Sans Serif"/>
              </a:rPr>
              <a:t> </a:t>
            </a:r>
            <a:r>
              <a:rPr sz="1433" kern="0" spc="-9">
                <a:solidFill>
                  <a:srgbClr val="1A1C1C"/>
                </a:solidFill>
                <a:latin typeface="Microsoft Sans Serif"/>
                <a:ea typeface="Microsoft Sans Serif"/>
                <a:cs typeface="Microsoft Sans Serif"/>
                <a:sym typeface="Microsoft Sans Serif"/>
              </a:rPr>
              <a:t>cavity,</a:t>
            </a:r>
          </a:p>
          <a:p>
            <a:pPr indent="29000" defTabSz="818845" hangingPunct="0">
              <a:defRPr sz="1600" spc="-5">
                <a:solidFill>
                  <a:srgbClr val="1A1C1C"/>
                </a:solidFill>
                <a:latin typeface="Microsoft Sans Serif"/>
                <a:ea typeface="Microsoft Sans Serif"/>
                <a:cs typeface="Microsoft Sans Serif"/>
                <a:sym typeface="Microsoft Sans Serif"/>
              </a:defRPr>
            </a:pPr>
            <a:r>
              <a:rPr sz="1433" kern="0" spc="-4">
                <a:solidFill>
                  <a:srgbClr val="1A1C1C"/>
                </a:solidFill>
                <a:latin typeface="Microsoft Sans Serif"/>
                <a:ea typeface="Microsoft Sans Serif"/>
                <a:cs typeface="Microsoft Sans Serif"/>
                <a:sym typeface="Microsoft Sans Serif"/>
              </a:rPr>
              <a:t>which</a:t>
            </a:r>
            <a:r>
              <a:rPr sz="1433" kern="0" spc="18">
                <a:solidFill>
                  <a:srgbClr val="1A1C1C"/>
                </a:solidFill>
                <a:latin typeface="Microsoft Sans Serif"/>
                <a:ea typeface="Microsoft Sans Serif"/>
                <a:cs typeface="Microsoft Sans Serif"/>
                <a:sym typeface="Microsoft Sans Serif"/>
              </a:rPr>
              <a:t> </a:t>
            </a:r>
            <a:r>
              <a:rPr sz="1433" kern="0" spc="-4">
                <a:solidFill>
                  <a:srgbClr val="1A1C1C"/>
                </a:solidFill>
                <a:latin typeface="Microsoft Sans Serif"/>
                <a:ea typeface="Microsoft Sans Serif"/>
                <a:cs typeface="Microsoft Sans Serif"/>
                <a:sym typeface="Microsoft Sans Serif"/>
              </a:rPr>
              <a:t>turns</a:t>
            </a:r>
            <a:r>
              <a:rPr sz="1433" kern="0" spc="18">
                <a:solidFill>
                  <a:srgbClr val="1A1C1C"/>
                </a:solidFill>
                <a:latin typeface="Microsoft Sans Serif"/>
                <a:ea typeface="Microsoft Sans Serif"/>
                <a:cs typeface="Microsoft Sans Serif"/>
                <a:sym typeface="Microsoft Sans Serif"/>
              </a:rPr>
              <a:t> </a:t>
            </a:r>
            <a:r>
              <a:rPr sz="1433" kern="0" spc="-4">
                <a:solidFill>
                  <a:srgbClr val="1A1C1C"/>
                </a:solidFill>
                <a:latin typeface="Microsoft Sans Serif"/>
                <a:ea typeface="Microsoft Sans Serif"/>
                <a:cs typeface="Microsoft Sans Serif"/>
                <a:sym typeface="Microsoft Sans Serif"/>
              </a:rPr>
              <a:t>the</a:t>
            </a:r>
            <a:r>
              <a:rPr sz="1433" kern="0" spc="18">
                <a:solidFill>
                  <a:srgbClr val="1A1C1C"/>
                </a:solidFill>
                <a:latin typeface="Microsoft Sans Serif"/>
                <a:ea typeface="Microsoft Sans Serif"/>
                <a:cs typeface="Microsoft Sans Serif"/>
                <a:sym typeface="Microsoft Sans Serif"/>
              </a:rPr>
              <a:t> </a:t>
            </a:r>
            <a:r>
              <a:rPr sz="1433" kern="0" spc="-4">
                <a:solidFill>
                  <a:srgbClr val="1A1C1C"/>
                </a:solidFill>
                <a:latin typeface="Microsoft Sans Serif"/>
                <a:ea typeface="Microsoft Sans Serif"/>
                <a:cs typeface="Microsoft Sans Serif"/>
                <a:sym typeface="Microsoft Sans Serif"/>
              </a:rPr>
              <a:t>uterus</a:t>
            </a:r>
            <a:r>
              <a:rPr sz="1433" kern="0" spc="18">
                <a:solidFill>
                  <a:srgbClr val="1A1C1C"/>
                </a:solidFill>
                <a:latin typeface="Microsoft Sans Serif"/>
                <a:ea typeface="Microsoft Sans Serif"/>
                <a:cs typeface="Microsoft Sans Serif"/>
                <a:sym typeface="Microsoft Sans Serif"/>
              </a:rPr>
              <a:t> </a:t>
            </a:r>
            <a:r>
              <a:rPr sz="1433" kern="0" spc="-9">
                <a:solidFill>
                  <a:srgbClr val="1A1C1C"/>
                </a:solidFill>
                <a:latin typeface="Microsoft Sans Serif"/>
                <a:ea typeface="Microsoft Sans Serif"/>
                <a:cs typeface="Microsoft Sans Serif"/>
                <a:sym typeface="Microsoft Sans Serif"/>
              </a:rPr>
              <a:t>partially</a:t>
            </a:r>
            <a:r>
              <a:rPr sz="1433" kern="0" spc="18">
                <a:solidFill>
                  <a:srgbClr val="1A1C1C"/>
                </a:solidFill>
                <a:latin typeface="Microsoft Sans Serif"/>
                <a:ea typeface="Microsoft Sans Serif"/>
                <a:cs typeface="Microsoft Sans Serif"/>
                <a:sym typeface="Microsoft Sans Serif"/>
              </a:rPr>
              <a:t> </a:t>
            </a:r>
            <a:r>
              <a:rPr sz="1433" kern="0" spc="-4">
                <a:solidFill>
                  <a:srgbClr val="1A1C1C"/>
                </a:solidFill>
                <a:latin typeface="Microsoft Sans Serif"/>
                <a:ea typeface="Microsoft Sans Serif"/>
                <a:cs typeface="Microsoft Sans Serif"/>
                <a:sym typeface="Microsoft Sans Serif"/>
              </a:rPr>
              <a:t>or</a:t>
            </a:r>
            <a:r>
              <a:rPr sz="1433" kern="0" spc="18">
                <a:solidFill>
                  <a:srgbClr val="1A1C1C"/>
                </a:solidFill>
                <a:latin typeface="Microsoft Sans Serif"/>
                <a:ea typeface="Microsoft Sans Serif"/>
                <a:cs typeface="Microsoft Sans Serif"/>
                <a:sym typeface="Microsoft Sans Serif"/>
              </a:rPr>
              <a:t> </a:t>
            </a:r>
            <a:r>
              <a:rPr sz="1433" kern="0" spc="-9">
                <a:solidFill>
                  <a:srgbClr val="1A1C1C"/>
                </a:solidFill>
                <a:latin typeface="Microsoft Sans Serif"/>
                <a:ea typeface="Microsoft Sans Serif"/>
                <a:cs typeface="Microsoft Sans Serif"/>
                <a:sym typeface="Microsoft Sans Serif"/>
              </a:rPr>
              <a:t>completely</a:t>
            </a:r>
            <a:r>
              <a:rPr sz="1433" kern="0" spc="18">
                <a:solidFill>
                  <a:srgbClr val="1A1C1C"/>
                </a:solidFill>
                <a:latin typeface="Microsoft Sans Serif"/>
                <a:ea typeface="Microsoft Sans Serif"/>
                <a:cs typeface="Microsoft Sans Serif"/>
                <a:sym typeface="Microsoft Sans Serif"/>
              </a:rPr>
              <a:t> </a:t>
            </a:r>
            <a:r>
              <a:rPr sz="1433" kern="0" spc="-9">
                <a:solidFill>
                  <a:srgbClr val="1A1C1C"/>
                </a:solidFill>
                <a:latin typeface="Microsoft Sans Serif"/>
                <a:ea typeface="Microsoft Sans Serif"/>
                <a:cs typeface="Microsoft Sans Serif"/>
                <a:sym typeface="Microsoft Sans Serif"/>
              </a:rPr>
              <a:t>inside</a:t>
            </a:r>
            <a:r>
              <a:rPr sz="1433" kern="0" spc="22">
                <a:solidFill>
                  <a:srgbClr val="1A1C1C"/>
                </a:solidFill>
                <a:latin typeface="Microsoft Sans Serif"/>
                <a:ea typeface="Microsoft Sans Serif"/>
                <a:cs typeface="Microsoft Sans Serif"/>
                <a:sym typeface="Microsoft Sans Serif"/>
              </a:rPr>
              <a:t> </a:t>
            </a:r>
            <a:r>
              <a:rPr sz="1433" kern="0" spc="-4">
                <a:solidFill>
                  <a:srgbClr val="1A1C1C"/>
                </a:solidFill>
                <a:latin typeface="Microsoft Sans Serif"/>
                <a:ea typeface="Microsoft Sans Serif"/>
                <a:cs typeface="Microsoft Sans Serif"/>
                <a:sym typeface="Microsoft Sans Serif"/>
              </a:rPr>
              <a:t>out</a:t>
            </a:r>
          </a:p>
          <a:p>
            <a:pPr defTabSz="818845" hangingPunct="0">
              <a:defRPr sz="1600">
                <a:latin typeface="Microsoft Sans Serif"/>
                <a:ea typeface="Microsoft Sans Serif"/>
                <a:cs typeface="Microsoft Sans Serif"/>
                <a:sym typeface="Microsoft Sans Serif"/>
              </a:defRPr>
            </a:pPr>
            <a:endParaRPr sz="1433" kern="0">
              <a:solidFill>
                <a:srgbClr val="000000"/>
              </a:solidFill>
              <a:latin typeface="Microsoft Sans Serif"/>
              <a:ea typeface="Microsoft Sans Serif"/>
              <a:cs typeface="Microsoft Sans Serif"/>
              <a:sym typeface="Microsoft Sans Serif"/>
            </a:endParaRPr>
          </a:p>
          <a:p>
            <a:pPr defTabSz="818845" hangingPunct="0">
              <a:defRPr sz="1400">
                <a:latin typeface="Microsoft Sans Serif"/>
                <a:ea typeface="Microsoft Sans Serif"/>
                <a:cs typeface="Microsoft Sans Serif"/>
                <a:sym typeface="Microsoft Sans Serif"/>
              </a:defRPr>
            </a:pPr>
            <a:endParaRPr sz="1254" kern="0">
              <a:solidFill>
                <a:srgbClr val="000000"/>
              </a:solidFill>
              <a:latin typeface="Microsoft Sans Serif"/>
              <a:ea typeface="Microsoft Sans Serif"/>
              <a:cs typeface="Microsoft Sans Serif"/>
              <a:sym typeface="Microsoft Sans Serif"/>
            </a:endParaRPr>
          </a:p>
          <a:p>
            <a:pPr indent="83590" defTabSz="818845" hangingPunct="0">
              <a:defRPr sz="1300" spc="5">
                <a:latin typeface="Microsoft Sans Serif"/>
                <a:ea typeface="Microsoft Sans Serif"/>
                <a:cs typeface="Microsoft Sans Serif"/>
                <a:sym typeface="Microsoft Sans Serif"/>
              </a:defRPr>
            </a:pPr>
            <a:r>
              <a:rPr sz="1164" kern="0" spc="4">
                <a:solidFill>
                  <a:srgbClr val="000000"/>
                </a:solidFill>
                <a:latin typeface="Microsoft Sans Serif"/>
                <a:ea typeface="Microsoft Sans Serif"/>
                <a:cs typeface="Microsoft Sans Serif"/>
                <a:sym typeface="Microsoft Sans Serif"/>
              </a:rPr>
              <a:t>Manifests</a:t>
            </a:r>
            <a:r>
              <a:rPr sz="1164" kern="0" spc="-49">
                <a:solidFill>
                  <a:srgbClr val="000000"/>
                </a:solidFill>
                <a:latin typeface="Microsoft Sans Serif"/>
                <a:ea typeface="Microsoft Sans Serif"/>
                <a:cs typeface="Microsoft Sans Serif"/>
                <a:sym typeface="Microsoft Sans Serif"/>
              </a:rPr>
              <a:t> </a:t>
            </a:r>
            <a:r>
              <a:rPr sz="1164" kern="0" spc="147">
                <a:solidFill>
                  <a:srgbClr val="000000"/>
                </a:solidFill>
                <a:latin typeface="Microsoft Sans Serif"/>
                <a:ea typeface="Microsoft Sans Serif"/>
                <a:cs typeface="Microsoft Sans Serif"/>
                <a:sym typeface="Microsoft Sans Serif"/>
              </a:rPr>
              <a:t>with…….</a:t>
            </a:r>
            <a:r>
              <a:rPr sz="1164" kern="0" spc="36">
                <a:solidFill>
                  <a:srgbClr val="000000"/>
                </a:solidFill>
                <a:latin typeface="Microsoft Sans Serif"/>
                <a:ea typeface="Microsoft Sans Serif"/>
                <a:cs typeface="Microsoft Sans Serif"/>
                <a:sym typeface="Microsoft Sans Serif"/>
              </a:rPr>
              <a:t> </a:t>
            </a:r>
            <a:r>
              <a:rPr sz="1164" kern="0" spc="31">
                <a:solidFill>
                  <a:srgbClr val="00B050"/>
                </a:solidFill>
                <a:latin typeface="Microsoft Sans Serif"/>
                <a:ea typeface="Microsoft Sans Serif"/>
                <a:cs typeface="Microsoft Sans Serif"/>
                <a:sym typeface="Microsoft Sans Serif"/>
              </a:rPr>
              <a:t>severe</a:t>
            </a:r>
            <a:r>
              <a:rPr sz="1164" kern="0" spc="-54">
                <a:solidFill>
                  <a:srgbClr val="00B050"/>
                </a:solidFill>
                <a:latin typeface="Microsoft Sans Serif"/>
                <a:ea typeface="Microsoft Sans Serif"/>
                <a:cs typeface="Microsoft Sans Serif"/>
                <a:sym typeface="Microsoft Sans Serif"/>
              </a:rPr>
              <a:t> </a:t>
            </a:r>
            <a:r>
              <a:rPr sz="1164" kern="0" spc="54">
                <a:solidFill>
                  <a:srgbClr val="00B050"/>
                </a:solidFill>
                <a:latin typeface="Microsoft Sans Serif"/>
                <a:ea typeface="Microsoft Sans Serif"/>
                <a:cs typeface="Microsoft Sans Serif"/>
                <a:sym typeface="Microsoft Sans Serif"/>
              </a:rPr>
              <a:t>postpartum</a:t>
            </a:r>
            <a:r>
              <a:rPr sz="1164" kern="0" spc="-54">
                <a:solidFill>
                  <a:srgbClr val="00B050"/>
                </a:solidFill>
                <a:latin typeface="Microsoft Sans Serif"/>
                <a:ea typeface="Microsoft Sans Serif"/>
                <a:cs typeface="Microsoft Sans Serif"/>
                <a:sym typeface="Microsoft Sans Serif"/>
              </a:rPr>
              <a:t> </a:t>
            </a:r>
            <a:r>
              <a:rPr sz="1164" kern="0" spc="45">
                <a:solidFill>
                  <a:srgbClr val="00B050"/>
                </a:solidFill>
                <a:latin typeface="Microsoft Sans Serif"/>
                <a:ea typeface="Microsoft Sans Serif"/>
                <a:cs typeface="Microsoft Sans Serif"/>
                <a:sym typeface="Microsoft Sans Serif"/>
              </a:rPr>
              <a:t>hemorrhage</a:t>
            </a:r>
            <a:r>
              <a:rPr sz="1164" kern="0" spc="90">
                <a:solidFill>
                  <a:srgbClr val="00B050"/>
                </a:solidFill>
                <a:latin typeface="Microsoft Sans Serif"/>
                <a:ea typeface="Microsoft Sans Serif"/>
                <a:cs typeface="Microsoft Sans Serif"/>
                <a:sym typeface="Microsoft Sans Serif"/>
              </a:rPr>
              <a:t> </a:t>
            </a:r>
            <a:r>
              <a:rPr sz="1164" kern="0" spc="-9">
                <a:solidFill>
                  <a:srgbClr val="000000"/>
                </a:solidFill>
                <a:latin typeface="Microsoft Sans Serif"/>
                <a:ea typeface="Microsoft Sans Serif"/>
                <a:cs typeface="Microsoft Sans Serif"/>
                <a:sym typeface="Microsoft Sans Serif"/>
              </a:rPr>
              <a:t>and</a:t>
            </a:r>
            <a:r>
              <a:rPr sz="1164" kern="0" spc="-54">
                <a:solidFill>
                  <a:srgbClr val="000000"/>
                </a:solidFill>
                <a:latin typeface="Microsoft Sans Serif"/>
                <a:ea typeface="Microsoft Sans Serif"/>
                <a:cs typeface="Microsoft Sans Serif"/>
                <a:sym typeface="Microsoft Sans Serif"/>
              </a:rPr>
              <a:t> </a:t>
            </a:r>
            <a:r>
              <a:rPr sz="1164" kern="0" spc="-4">
                <a:solidFill>
                  <a:srgbClr val="000000"/>
                </a:solidFill>
                <a:latin typeface="Microsoft Sans Serif"/>
                <a:ea typeface="Microsoft Sans Serif"/>
                <a:cs typeface="Microsoft Sans Serif"/>
                <a:sym typeface="Microsoft Sans Serif"/>
              </a:rPr>
              <a:t>a</a:t>
            </a:r>
            <a:r>
              <a:rPr sz="1164" kern="0" spc="18">
                <a:solidFill>
                  <a:srgbClr val="000000"/>
                </a:solidFill>
                <a:latin typeface="Microsoft Sans Serif"/>
                <a:ea typeface="Microsoft Sans Serif"/>
                <a:cs typeface="Microsoft Sans Serif"/>
                <a:sym typeface="Microsoft Sans Serif"/>
              </a:rPr>
              <a:t> </a:t>
            </a:r>
            <a:r>
              <a:rPr sz="1164" kern="0" spc="45">
                <a:solidFill>
                  <a:srgbClr val="00B050"/>
                </a:solidFill>
                <a:latin typeface="Microsoft Sans Serif"/>
                <a:ea typeface="Microsoft Sans Serif"/>
                <a:cs typeface="Microsoft Sans Serif"/>
                <a:sym typeface="Microsoft Sans Serif"/>
              </a:rPr>
              <a:t>round,</a:t>
            </a:r>
            <a:r>
              <a:rPr sz="1164" kern="0" spc="-54">
                <a:solidFill>
                  <a:srgbClr val="00B050"/>
                </a:solidFill>
                <a:latin typeface="Microsoft Sans Serif"/>
                <a:ea typeface="Microsoft Sans Serif"/>
                <a:cs typeface="Microsoft Sans Serif"/>
                <a:sym typeface="Microsoft Sans Serif"/>
              </a:rPr>
              <a:t> </a:t>
            </a:r>
            <a:r>
              <a:rPr sz="1164" kern="0" spc="58">
                <a:solidFill>
                  <a:srgbClr val="00B050"/>
                </a:solidFill>
                <a:latin typeface="Microsoft Sans Serif"/>
                <a:ea typeface="Microsoft Sans Serif"/>
                <a:cs typeface="Microsoft Sans Serif"/>
                <a:sym typeface="Microsoft Sans Serif"/>
              </a:rPr>
              <a:t>protruding</a:t>
            </a:r>
            <a:r>
              <a:rPr sz="1164" kern="0" spc="-54">
                <a:solidFill>
                  <a:srgbClr val="00B050"/>
                </a:solidFill>
                <a:latin typeface="Microsoft Sans Serif"/>
                <a:ea typeface="Microsoft Sans Serif"/>
                <a:cs typeface="Microsoft Sans Serif"/>
                <a:sym typeface="Microsoft Sans Serif"/>
              </a:rPr>
              <a:t> </a:t>
            </a:r>
            <a:r>
              <a:rPr sz="1164" kern="0" spc="40">
                <a:solidFill>
                  <a:srgbClr val="00B050"/>
                </a:solidFill>
                <a:latin typeface="Microsoft Sans Serif"/>
                <a:ea typeface="Microsoft Sans Serif"/>
                <a:cs typeface="Microsoft Sans Serif"/>
                <a:sym typeface="Microsoft Sans Serif"/>
              </a:rPr>
              <a:t>mass</a:t>
            </a:r>
            <a:r>
              <a:rPr sz="1164" kern="0" spc="-54">
                <a:solidFill>
                  <a:srgbClr val="00B050"/>
                </a:solidFill>
                <a:latin typeface="Microsoft Sans Serif"/>
                <a:ea typeface="Microsoft Sans Serif"/>
                <a:cs typeface="Microsoft Sans Serif"/>
                <a:sym typeface="Microsoft Sans Serif"/>
              </a:rPr>
              <a:t> </a:t>
            </a:r>
            <a:r>
              <a:rPr sz="1164" kern="0" spc="58">
                <a:solidFill>
                  <a:srgbClr val="00B050"/>
                </a:solidFill>
                <a:latin typeface="Microsoft Sans Serif"/>
                <a:ea typeface="Microsoft Sans Serif"/>
                <a:cs typeface="Microsoft Sans Serif"/>
                <a:sym typeface="Microsoft Sans Serif"/>
              </a:rPr>
              <a:t>from</a:t>
            </a:r>
            <a:r>
              <a:rPr sz="1164" kern="0" spc="-54">
                <a:solidFill>
                  <a:srgbClr val="00B050"/>
                </a:solidFill>
                <a:latin typeface="Microsoft Sans Serif"/>
                <a:ea typeface="Microsoft Sans Serif"/>
                <a:cs typeface="Microsoft Sans Serif"/>
                <a:sym typeface="Microsoft Sans Serif"/>
              </a:rPr>
              <a:t> </a:t>
            </a:r>
            <a:r>
              <a:rPr sz="1164" kern="0" spc="36">
                <a:solidFill>
                  <a:srgbClr val="00B050"/>
                </a:solidFill>
                <a:latin typeface="Microsoft Sans Serif"/>
                <a:ea typeface="Microsoft Sans Serif"/>
                <a:cs typeface="Microsoft Sans Serif"/>
                <a:sym typeface="Microsoft Sans Serif"/>
              </a:rPr>
              <a:t>the</a:t>
            </a:r>
            <a:r>
              <a:rPr sz="1164" kern="0" spc="-49">
                <a:solidFill>
                  <a:srgbClr val="00B050"/>
                </a:solidFill>
                <a:latin typeface="Microsoft Sans Serif"/>
                <a:ea typeface="Microsoft Sans Serif"/>
                <a:cs typeface="Microsoft Sans Serif"/>
                <a:sym typeface="Microsoft Sans Serif"/>
              </a:rPr>
              <a:t> </a:t>
            </a:r>
            <a:r>
              <a:rPr sz="1164" kern="0" spc="45">
                <a:solidFill>
                  <a:srgbClr val="00B050"/>
                </a:solidFill>
                <a:latin typeface="Microsoft Sans Serif"/>
                <a:ea typeface="Microsoft Sans Serif"/>
                <a:cs typeface="Microsoft Sans Serif"/>
                <a:sym typeface="Microsoft Sans Serif"/>
              </a:rPr>
              <a:t>cervix</a:t>
            </a:r>
            <a:r>
              <a:rPr sz="1164" kern="0" spc="-54">
                <a:solidFill>
                  <a:srgbClr val="00B050"/>
                </a:solidFill>
                <a:latin typeface="Microsoft Sans Serif"/>
                <a:ea typeface="Microsoft Sans Serif"/>
                <a:cs typeface="Microsoft Sans Serif"/>
                <a:sym typeface="Microsoft Sans Serif"/>
              </a:rPr>
              <a:t> </a:t>
            </a:r>
            <a:r>
              <a:rPr sz="1164" kern="0" spc="58">
                <a:solidFill>
                  <a:srgbClr val="00B050"/>
                </a:solidFill>
                <a:latin typeface="Microsoft Sans Serif"/>
                <a:ea typeface="Microsoft Sans Serif"/>
                <a:cs typeface="Microsoft Sans Serif"/>
                <a:sym typeface="Microsoft Sans Serif"/>
              </a:rPr>
              <a:t>or</a:t>
            </a:r>
            <a:r>
              <a:rPr sz="1164" kern="0" spc="-54">
                <a:solidFill>
                  <a:srgbClr val="00B050"/>
                </a:solidFill>
                <a:latin typeface="Microsoft Sans Serif"/>
                <a:ea typeface="Microsoft Sans Serif"/>
                <a:cs typeface="Microsoft Sans Serif"/>
                <a:sym typeface="Microsoft Sans Serif"/>
              </a:rPr>
              <a:t> </a:t>
            </a:r>
            <a:r>
              <a:rPr sz="1164" kern="0" spc="36">
                <a:solidFill>
                  <a:srgbClr val="00B050"/>
                </a:solidFill>
                <a:latin typeface="Microsoft Sans Serif"/>
                <a:ea typeface="Microsoft Sans Serif"/>
                <a:cs typeface="Microsoft Sans Serif"/>
                <a:sym typeface="Microsoft Sans Serif"/>
              </a:rPr>
              <a:t>vagina</a:t>
            </a:r>
            <a:r>
              <a:rPr sz="1164" kern="0" spc="18">
                <a:solidFill>
                  <a:srgbClr val="00B050"/>
                </a:solidFill>
                <a:latin typeface="Microsoft Sans Serif"/>
                <a:ea typeface="Microsoft Sans Serif"/>
                <a:cs typeface="Microsoft Sans Serif"/>
                <a:sym typeface="Microsoft Sans Serif"/>
              </a:rPr>
              <a:t> </a:t>
            </a:r>
            <a:r>
              <a:rPr sz="1254" kern="0" spc="9">
                <a:solidFill>
                  <a:srgbClr val="00B050"/>
                </a:solidFill>
                <a:latin typeface="Microsoft Sans Serif"/>
                <a:ea typeface="Microsoft Sans Serif"/>
                <a:cs typeface="Microsoft Sans Serif"/>
                <a:sym typeface="Microsoft Sans Serif"/>
              </a:rPr>
              <a:t>.</a:t>
            </a:r>
            <a:endParaRPr sz="1254" kern="0" spc="4">
              <a:solidFill>
                <a:srgbClr val="000000"/>
              </a:solidFill>
              <a:latin typeface="Microsoft Sans Serif"/>
              <a:ea typeface="Microsoft Sans Serif"/>
              <a:cs typeface="Microsoft Sans Serif"/>
              <a:sym typeface="Microsoft Sans Serif"/>
            </a:endParaRPr>
          </a:p>
          <a:p>
            <a:pPr defTabSz="818845" hangingPunct="0">
              <a:defRPr sz="1500">
                <a:latin typeface="Microsoft Sans Serif"/>
                <a:ea typeface="Microsoft Sans Serif"/>
                <a:cs typeface="Microsoft Sans Serif"/>
                <a:sym typeface="Microsoft Sans Serif"/>
              </a:defRPr>
            </a:pPr>
            <a:endParaRPr sz="1254" kern="0" spc="4">
              <a:solidFill>
                <a:srgbClr val="000000"/>
              </a:solidFill>
              <a:latin typeface="Microsoft Sans Serif"/>
              <a:ea typeface="Microsoft Sans Serif"/>
              <a:cs typeface="Microsoft Sans Serif"/>
              <a:sym typeface="Microsoft Sans Serif"/>
            </a:endParaRPr>
          </a:p>
          <a:p>
            <a:pPr defTabSz="818845" hangingPunct="0">
              <a:defRPr sz="1200">
                <a:latin typeface="Microsoft Sans Serif"/>
                <a:ea typeface="Microsoft Sans Serif"/>
                <a:cs typeface="Microsoft Sans Serif"/>
                <a:sym typeface="Microsoft Sans Serif"/>
              </a:defRPr>
            </a:pPr>
            <a:endParaRPr sz="1254" kern="0" spc="4">
              <a:solidFill>
                <a:srgbClr val="000000"/>
              </a:solidFill>
              <a:latin typeface="Microsoft Sans Serif"/>
              <a:ea typeface="Microsoft Sans Serif"/>
              <a:cs typeface="Microsoft Sans Serif"/>
              <a:sym typeface="Microsoft Sans Serif"/>
            </a:endParaRPr>
          </a:p>
          <a:p>
            <a:pPr indent="11373" defTabSz="818845" hangingPunct="0">
              <a:tabLst>
                <a:tab pos="1933385" algn="l"/>
              </a:tabLst>
              <a:defRPr sz="2400" u="sng" spc="100">
                <a:solidFill>
                  <a:srgbClr val="FF0000"/>
                </a:solidFill>
                <a:uFill>
                  <a:solidFill>
                    <a:srgbClr val="FF0000"/>
                  </a:solidFill>
                </a:uFill>
                <a:latin typeface="Microsoft Sans Serif"/>
                <a:ea typeface="Microsoft Sans Serif"/>
                <a:cs typeface="Microsoft Sans Serif"/>
                <a:sym typeface="Microsoft Sans Serif"/>
              </a:defRPr>
            </a:pPr>
            <a:r>
              <a:rPr sz="2149" u="sng" kern="0" spc="90">
                <a:solidFill>
                  <a:srgbClr val="FF0000"/>
                </a:solidFill>
                <a:uFill>
                  <a:solidFill>
                    <a:srgbClr val="FF0000"/>
                  </a:solidFill>
                </a:uFill>
                <a:latin typeface="Microsoft Sans Serif"/>
                <a:ea typeface="Microsoft Sans Serif"/>
                <a:cs typeface="Microsoft Sans Serif"/>
                <a:sym typeface="Microsoft Sans Serif"/>
              </a:rPr>
              <a:t>Risk</a:t>
            </a:r>
            <a:r>
              <a:rPr sz="2149" u="sng" kern="0" spc="-107">
                <a:solidFill>
                  <a:srgbClr val="FF0000"/>
                </a:solidFill>
                <a:uFill>
                  <a:solidFill>
                    <a:srgbClr val="FF0000"/>
                  </a:solidFill>
                </a:uFill>
                <a:latin typeface="Microsoft Sans Serif"/>
                <a:ea typeface="Microsoft Sans Serif"/>
                <a:cs typeface="Microsoft Sans Serif"/>
                <a:sym typeface="Microsoft Sans Serif"/>
              </a:rPr>
              <a:t> </a:t>
            </a:r>
            <a:r>
              <a:rPr sz="2149" u="sng" kern="0" spc="107">
                <a:solidFill>
                  <a:srgbClr val="FF0000"/>
                </a:solidFill>
                <a:uFill>
                  <a:solidFill>
                    <a:srgbClr val="FF0000"/>
                  </a:solidFill>
                </a:uFill>
                <a:latin typeface="Microsoft Sans Serif"/>
                <a:ea typeface="Microsoft Sans Serif"/>
                <a:cs typeface="Microsoft Sans Serif"/>
                <a:sym typeface="Microsoft Sans Serif"/>
              </a:rPr>
              <a:t>factors</a:t>
            </a:r>
            <a:r>
              <a:rPr sz="2149" u="sng" kern="0" spc="143">
                <a:solidFill>
                  <a:srgbClr val="FF0000"/>
                </a:solidFill>
                <a:uFill>
                  <a:solidFill>
                    <a:srgbClr val="FF0000"/>
                  </a:solidFill>
                </a:uFill>
                <a:latin typeface="Microsoft Sans Serif"/>
                <a:ea typeface="Microsoft Sans Serif"/>
                <a:cs typeface="Microsoft Sans Serif"/>
                <a:sym typeface="Microsoft Sans Serif"/>
              </a:rPr>
              <a:t> </a:t>
            </a:r>
            <a:r>
              <a:rPr sz="2597" u="sng" kern="0" spc="4">
                <a:solidFill>
                  <a:srgbClr val="FF0000"/>
                </a:solidFill>
                <a:uFill>
                  <a:solidFill>
                    <a:srgbClr val="FF0000"/>
                  </a:solidFill>
                </a:uFill>
                <a:latin typeface="Microsoft Sans Serif"/>
                <a:ea typeface="Microsoft Sans Serif"/>
                <a:cs typeface="Microsoft Sans Serif"/>
                <a:sym typeface="Microsoft Sans Serif"/>
              </a:rPr>
              <a:t>/	</a:t>
            </a:r>
            <a:r>
              <a:rPr sz="2239" u="sng" kern="0" spc="112">
                <a:solidFill>
                  <a:srgbClr val="FF0000"/>
                </a:solidFill>
                <a:uFill>
                  <a:solidFill>
                    <a:srgbClr val="FF0000"/>
                  </a:solidFill>
                </a:uFill>
                <a:latin typeface="Microsoft Sans Serif"/>
                <a:ea typeface="Microsoft Sans Serif"/>
                <a:cs typeface="Microsoft Sans Serif"/>
                <a:sym typeface="Microsoft Sans Serif"/>
              </a:rPr>
              <a:t>Etiology</a:t>
            </a:r>
            <a:r>
              <a:rPr sz="2239" u="sng" kern="0" spc="-139">
                <a:solidFill>
                  <a:srgbClr val="FF0000"/>
                </a:solidFill>
                <a:uFill>
                  <a:solidFill>
                    <a:srgbClr val="FF0000"/>
                  </a:solidFill>
                </a:uFill>
                <a:latin typeface="Microsoft Sans Serif"/>
                <a:ea typeface="Microsoft Sans Serif"/>
                <a:cs typeface="Microsoft Sans Serif"/>
                <a:sym typeface="Microsoft Sans Serif"/>
              </a:rPr>
              <a:t> </a:t>
            </a:r>
            <a:r>
              <a:rPr sz="2239" u="sng" kern="0" spc="67">
                <a:solidFill>
                  <a:srgbClr val="FF0000"/>
                </a:solidFill>
                <a:uFill>
                  <a:solidFill>
                    <a:srgbClr val="FF0000"/>
                  </a:solidFill>
                </a:uFill>
                <a:latin typeface="Microsoft Sans Serif"/>
                <a:ea typeface="Microsoft Sans Serif"/>
                <a:cs typeface="Microsoft Sans Serif"/>
                <a:sym typeface="Microsoft Sans Serif"/>
              </a:rPr>
              <a:t>:-</a:t>
            </a:r>
            <a:endParaRPr sz="2239" u="sng" kern="0" spc="93">
              <a:solidFill>
                <a:srgbClr val="FF0000"/>
              </a:solidFill>
              <a:uFill>
                <a:solidFill>
                  <a:srgbClr val="FF0000"/>
                </a:solidFill>
              </a:uFill>
              <a:latin typeface="Microsoft Sans Serif"/>
              <a:ea typeface="Microsoft Sans Serif"/>
              <a:cs typeface="Microsoft Sans Serif"/>
              <a:sym typeface="Microsoft Sans Serif"/>
            </a:endParaRPr>
          </a:p>
          <a:p>
            <a:pPr indent="11373" defTabSz="818845" hangingPunct="0">
              <a:spcBef>
                <a:spcPts val="448"/>
              </a:spcBef>
              <a:defRPr spc="5">
                <a:latin typeface="Microsoft Sans Serif"/>
                <a:ea typeface="Microsoft Sans Serif"/>
                <a:cs typeface="Microsoft Sans Serif"/>
                <a:sym typeface="Microsoft Sans Serif"/>
              </a:defRPr>
            </a:pPr>
            <a:r>
              <a:rPr sz="1612" kern="0" spc="4">
                <a:solidFill>
                  <a:srgbClr val="000000"/>
                </a:solidFill>
                <a:latin typeface="Microsoft Sans Serif"/>
                <a:ea typeface="Microsoft Sans Serif"/>
                <a:cs typeface="Microsoft Sans Serif"/>
                <a:sym typeface="Microsoft Sans Serif"/>
              </a:rPr>
              <a:t>-Uncontrolled</a:t>
            </a:r>
            <a:r>
              <a:rPr sz="1612" kern="0" spc="-81">
                <a:solidFill>
                  <a:srgbClr val="000000"/>
                </a:solidFill>
                <a:latin typeface="Microsoft Sans Serif"/>
                <a:ea typeface="Microsoft Sans Serif"/>
                <a:cs typeface="Microsoft Sans Serif"/>
                <a:sym typeface="Microsoft Sans Serif"/>
              </a:rPr>
              <a:t> </a:t>
            </a:r>
            <a:r>
              <a:rPr sz="1612" kern="0" spc="9">
                <a:solidFill>
                  <a:srgbClr val="000000"/>
                </a:solidFill>
                <a:latin typeface="Microsoft Sans Serif"/>
                <a:ea typeface="Microsoft Sans Serif"/>
                <a:cs typeface="Microsoft Sans Serif"/>
                <a:sym typeface="Microsoft Sans Serif"/>
              </a:rPr>
              <a:t>cord</a:t>
            </a:r>
            <a:r>
              <a:rPr sz="1612" kern="0" spc="-76">
                <a:solidFill>
                  <a:srgbClr val="000000"/>
                </a:solidFill>
                <a:latin typeface="Microsoft Sans Serif"/>
                <a:ea typeface="Microsoft Sans Serif"/>
                <a:cs typeface="Microsoft Sans Serif"/>
                <a:sym typeface="Microsoft Sans Serif"/>
              </a:rPr>
              <a:t> </a:t>
            </a:r>
            <a:r>
              <a:rPr sz="1612" kern="0" spc="4">
                <a:solidFill>
                  <a:srgbClr val="000000"/>
                </a:solidFill>
                <a:latin typeface="Microsoft Sans Serif"/>
                <a:ea typeface="Microsoft Sans Serif"/>
                <a:cs typeface="Microsoft Sans Serif"/>
                <a:sym typeface="Microsoft Sans Serif"/>
              </a:rPr>
              <a:t>traction</a:t>
            </a:r>
          </a:p>
          <a:p>
            <a:pPr indent="11373" defTabSz="818845" hangingPunct="0">
              <a:spcBef>
                <a:spcPts val="179"/>
              </a:spcBef>
              <a:defRPr spc="10">
                <a:latin typeface="Microsoft Sans Serif"/>
                <a:ea typeface="Microsoft Sans Serif"/>
                <a:cs typeface="Microsoft Sans Serif"/>
                <a:sym typeface="Microsoft Sans Serif"/>
              </a:defRPr>
            </a:pPr>
            <a:r>
              <a:rPr sz="1612" kern="0" spc="9">
                <a:solidFill>
                  <a:srgbClr val="000000"/>
                </a:solidFill>
                <a:latin typeface="Microsoft Sans Serif"/>
                <a:ea typeface="Microsoft Sans Serif"/>
                <a:cs typeface="Microsoft Sans Serif"/>
                <a:sym typeface="Microsoft Sans Serif"/>
              </a:rPr>
              <a:t>-</a:t>
            </a:r>
            <a:r>
              <a:rPr sz="1612" kern="0" spc="-72">
                <a:solidFill>
                  <a:srgbClr val="000000"/>
                </a:solidFill>
                <a:latin typeface="Microsoft Sans Serif"/>
                <a:ea typeface="Microsoft Sans Serif"/>
                <a:cs typeface="Microsoft Sans Serif"/>
                <a:sym typeface="Microsoft Sans Serif"/>
              </a:rPr>
              <a:t> </a:t>
            </a:r>
            <a:r>
              <a:rPr sz="1612" kern="0" spc="4">
                <a:solidFill>
                  <a:srgbClr val="000000"/>
                </a:solidFill>
                <a:latin typeface="Microsoft Sans Serif"/>
                <a:ea typeface="Microsoft Sans Serif"/>
                <a:cs typeface="Microsoft Sans Serif"/>
                <a:sym typeface="Microsoft Sans Serif"/>
              </a:rPr>
              <a:t>excessive</a:t>
            </a:r>
            <a:r>
              <a:rPr sz="1612" kern="0" spc="-72">
                <a:solidFill>
                  <a:srgbClr val="000000"/>
                </a:solidFill>
                <a:latin typeface="Microsoft Sans Serif"/>
                <a:ea typeface="Microsoft Sans Serif"/>
                <a:cs typeface="Microsoft Sans Serif"/>
                <a:sym typeface="Microsoft Sans Serif"/>
              </a:rPr>
              <a:t> </a:t>
            </a:r>
            <a:r>
              <a:rPr sz="1612" kern="0" spc="4">
                <a:solidFill>
                  <a:srgbClr val="000000"/>
                </a:solidFill>
                <a:latin typeface="Microsoft Sans Serif"/>
                <a:ea typeface="Microsoft Sans Serif"/>
                <a:cs typeface="Microsoft Sans Serif"/>
                <a:sym typeface="Microsoft Sans Serif"/>
              </a:rPr>
              <a:t>fundal</a:t>
            </a:r>
            <a:r>
              <a:rPr sz="1612" kern="0" spc="-72">
                <a:solidFill>
                  <a:srgbClr val="000000"/>
                </a:solidFill>
                <a:latin typeface="Microsoft Sans Serif"/>
                <a:ea typeface="Microsoft Sans Serif"/>
                <a:cs typeface="Microsoft Sans Serif"/>
                <a:sym typeface="Microsoft Sans Serif"/>
              </a:rPr>
              <a:t> </a:t>
            </a:r>
            <a:r>
              <a:rPr sz="1612" kern="0" spc="9">
                <a:solidFill>
                  <a:srgbClr val="000000"/>
                </a:solidFill>
                <a:latin typeface="Microsoft Sans Serif"/>
                <a:ea typeface="Microsoft Sans Serif"/>
                <a:cs typeface="Microsoft Sans Serif"/>
                <a:sym typeface="Microsoft Sans Serif"/>
              </a:rPr>
              <a:t>pressure</a:t>
            </a:r>
            <a:r>
              <a:rPr sz="1612" kern="0" spc="-72">
                <a:solidFill>
                  <a:srgbClr val="000000"/>
                </a:solidFill>
                <a:latin typeface="Microsoft Sans Serif"/>
                <a:ea typeface="Microsoft Sans Serif"/>
                <a:cs typeface="Microsoft Sans Serif"/>
                <a:sym typeface="Microsoft Sans Serif"/>
              </a:rPr>
              <a:t> </a:t>
            </a:r>
            <a:r>
              <a:rPr sz="1612" kern="0" spc="4">
                <a:solidFill>
                  <a:srgbClr val="000000"/>
                </a:solidFill>
                <a:latin typeface="Microsoft Sans Serif"/>
                <a:ea typeface="Microsoft Sans Serif"/>
                <a:cs typeface="Microsoft Sans Serif"/>
                <a:sym typeface="Microsoft Sans Serif"/>
              </a:rPr>
              <a:t>during</a:t>
            </a:r>
            <a:r>
              <a:rPr sz="1612" kern="0" spc="-72">
                <a:solidFill>
                  <a:srgbClr val="000000"/>
                </a:solidFill>
                <a:latin typeface="Microsoft Sans Serif"/>
                <a:ea typeface="Microsoft Sans Serif"/>
                <a:cs typeface="Microsoft Sans Serif"/>
                <a:sym typeface="Microsoft Sans Serif"/>
              </a:rPr>
              <a:t> </a:t>
            </a:r>
            <a:r>
              <a:rPr sz="1612" kern="0" spc="9">
                <a:solidFill>
                  <a:srgbClr val="000000"/>
                </a:solidFill>
                <a:latin typeface="Microsoft Sans Serif"/>
                <a:ea typeface="Microsoft Sans Serif"/>
                <a:cs typeface="Microsoft Sans Serif"/>
                <a:sym typeface="Microsoft Sans Serif"/>
              </a:rPr>
              <a:t>the</a:t>
            </a:r>
            <a:r>
              <a:rPr sz="1612" kern="0" spc="-67">
                <a:solidFill>
                  <a:srgbClr val="000000"/>
                </a:solidFill>
                <a:latin typeface="Microsoft Sans Serif"/>
                <a:ea typeface="Microsoft Sans Serif"/>
                <a:cs typeface="Microsoft Sans Serif"/>
                <a:sym typeface="Microsoft Sans Serif"/>
              </a:rPr>
              <a:t> </a:t>
            </a:r>
            <a:r>
              <a:rPr sz="1612" kern="0" spc="4">
                <a:solidFill>
                  <a:srgbClr val="000000"/>
                </a:solidFill>
                <a:latin typeface="Microsoft Sans Serif"/>
                <a:ea typeface="Microsoft Sans Serif"/>
                <a:cs typeface="Microsoft Sans Serif"/>
                <a:sym typeface="Microsoft Sans Serif"/>
              </a:rPr>
              <a:t>third</a:t>
            </a:r>
            <a:r>
              <a:rPr sz="1612" kern="0" spc="-72">
                <a:solidFill>
                  <a:srgbClr val="000000"/>
                </a:solidFill>
                <a:latin typeface="Microsoft Sans Serif"/>
                <a:ea typeface="Microsoft Sans Serif"/>
                <a:cs typeface="Microsoft Sans Serif"/>
                <a:sym typeface="Microsoft Sans Serif"/>
              </a:rPr>
              <a:t> </a:t>
            </a:r>
            <a:r>
              <a:rPr sz="1612" kern="0" spc="9">
                <a:solidFill>
                  <a:srgbClr val="000000"/>
                </a:solidFill>
                <a:latin typeface="Microsoft Sans Serif"/>
                <a:ea typeface="Microsoft Sans Serif"/>
                <a:cs typeface="Microsoft Sans Serif"/>
                <a:sym typeface="Microsoft Sans Serif"/>
              </a:rPr>
              <a:t>stage</a:t>
            </a:r>
            <a:r>
              <a:rPr sz="1612" kern="0" spc="-72">
                <a:solidFill>
                  <a:srgbClr val="000000"/>
                </a:solidFill>
                <a:latin typeface="Microsoft Sans Serif"/>
                <a:ea typeface="Microsoft Sans Serif"/>
                <a:cs typeface="Microsoft Sans Serif"/>
                <a:sym typeface="Microsoft Sans Serif"/>
              </a:rPr>
              <a:t> </a:t>
            </a:r>
            <a:r>
              <a:rPr sz="1612" kern="0" spc="4">
                <a:solidFill>
                  <a:srgbClr val="000000"/>
                </a:solidFill>
                <a:latin typeface="Microsoft Sans Serif"/>
                <a:ea typeface="Microsoft Sans Serif"/>
                <a:cs typeface="Microsoft Sans Serif"/>
                <a:sym typeface="Microsoft Sans Serif"/>
              </a:rPr>
              <a:t>of</a:t>
            </a:r>
            <a:r>
              <a:rPr sz="1612" kern="0" spc="-72">
                <a:solidFill>
                  <a:srgbClr val="000000"/>
                </a:solidFill>
                <a:latin typeface="Microsoft Sans Serif"/>
                <a:ea typeface="Microsoft Sans Serif"/>
                <a:cs typeface="Microsoft Sans Serif"/>
                <a:sym typeface="Microsoft Sans Serif"/>
              </a:rPr>
              <a:t> </a:t>
            </a:r>
            <a:r>
              <a:rPr sz="1612" kern="0" spc="4">
                <a:solidFill>
                  <a:srgbClr val="000000"/>
                </a:solidFill>
                <a:latin typeface="Microsoft Sans Serif"/>
                <a:ea typeface="Microsoft Sans Serif"/>
                <a:cs typeface="Microsoft Sans Serif"/>
                <a:sym typeface="Microsoft Sans Serif"/>
              </a:rPr>
              <a:t>labor</a:t>
            </a:r>
          </a:p>
          <a:p>
            <a:pPr indent="11373" defTabSz="818845" hangingPunct="0">
              <a:spcBef>
                <a:spcPts val="179"/>
              </a:spcBef>
              <a:defRPr spc="5">
                <a:latin typeface="Microsoft Sans Serif"/>
                <a:ea typeface="Microsoft Sans Serif"/>
                <a:cs typeface="Microsoft Sans Serif"/>
                <a:sym typeface="Microsoft Sans Serif"/>
              </a:defRPr>
            </a:pPr>
            <a:r>
              <a:rPr sz="1612" kern="0" spc="4">
                <a:solidFill>
                  <a:srgbClr val="000000"/>
                </a:solidFill>
                <a:latin typeface="Microsoft Sans Serif"/>
                <a:ea typeface="Microsoft Sans Serif"/>
                <a:cs typeface="Microsoft Sans Serif"/>
                <a:sym typeface="Microsoft Sans Serif"/>
              </a:rPr>
              <a:t>-Previous</a:t>
            </a:r>
            <a:r>
              <a:rPr sz="1612" kern="0" spc="-81">
                <a:solidFill>
                  <a:srgbClr val="000000"/>
                </a:solidFill>
                <a:latin typeface="Microsoft Sans Serif"/>
                <a:ea typeface="Microsoft Sans Serif"/>
                <a:cs typeface="Microsoft Sans Serif"/>
                <a:sym typeface="Microsoft Sans Serif"/>
              </a:rPr>
              <a:t> </a:t>
            </a:r>
            <a:r>
              <a:rPr sz="1612" kern="0" spc="4">
                <a:solidFill>
                  <a:srgbClr val="000000"/>
                </a:solidFill>
                <a:latin typeface="Microsoft Sans Serif"/>
                <a:ea typeface="Microsoft Sans Serif"/>
                <a:cs typeface="Microsoft Sans Serif"/>
                <a:sym typeface="Microsoft Sans Serif"/>
              </a:rPr>
              <a:t>uterine</a:t>
            </a:r>
            <a:r>
              <a:rPr sz="1612" kern="0" spc="-81">
                <a:solidFill>
                  <a:srgbClr val="000000"/>
                </a:solidFill>
                <a:latin typeface="Microsoft Sans Serif"/>
                <a:ea typeface="Microsoft Sans Serif"/>
                <a:cs typeface="Microsoft Sans Serif"/>
                <a:sym typeface="Microsoft Sans Serif"/>
              </a:rPr>
              <a:t> </a:t>
            </a:r>
            <a:r>
              <a:rPr sz="1612" kern="0" spc="4">
                <a:solidFill>
                  <a:srgbClr val="000000"/>
                </a:solidFill>
                <a:latin typeface="Microsoft Sans Serif"/>
                <a:ea typeface="Microsoft Sans Serif"/>
                <a:cs typeface="Microsoft Sans Serif"/>
                <a:sym typeface="Microsoft Sans Serif"/>
              </a:rPr>
              <a:t>inversion</a:t>
            </a:r>
          </a:p>
          <a:p>
            <a:pPr marL="142729" indent="-131925" defTabSz="818845" hangingPunct="0">
              <a:buSzPct val="100000"/>
              <a:buFontTx/>
              <a:buChar char="-"/>
              <a:tabLst>
                <a:tab pos="136474" algn="l"/>
              </a:tabLst>
              <a:defRPr sz="1900" spc="10">
                <a:latin typeface="Times New Roman"/>
                <a:ea typeface="Times New Roman"/>
                <a:cs typeface="Times New Roman"/>
                <a:sym typeface="Times New Roman"/>
              </a:defRPr>
            </a:pPr>
            <a:r>
              <a:rPr sz="1701" kern="0" spc="9">
                <a:solidFill>
                  <a:srgbClr val="000000"/>
                </a:solidFill>
                <a:latin typeface="Times New Roman"/>
                <a:cs typeface="Times New Roman"/>
                <a:sym typeface="Times New Roman"/>
              </a:rPr>
              <a:t>Myometrial</a:t>
            </a:r>
            <a:r>
              <a:rPr sz="1701" kern="0" spc="-22">
                <a:solidFill>
                  <a:srgbClr val="000000"/>
                </a:solidFill>
                <a:latin typeface="Times New Roman"/>
                <a:cs typeface="Times New Roman"/>
                <a:sym typeface="Times New Roman"/>
              </a:rPr>
              <a:t> </a:t>
            </a:r>
            <a:r>
              <a:rPr sz="1701" kern="0" spc="9">
                <a:solidFill>
                  <a:srgbClr val="000000"/>
                </a:solidFill>
                <a:latin typeface="Times New Roman"/>
                <a:cs typeface="Times New Roman"/>
                <a:sym typeface="Times New Roman"/>
              </a:rPr>
              <a:t>weakness</a:t>
            </a:r>
          </a:p>
          <a:p>
            <a:pPr marL="142729" indent="-131925" defTabSz="818845" hangingPunct="0">
              <a:buSzPct val="100000"/>
              <a:buFontTx/>
              <a:buChar char="-"/>
              <a:tabLst>
                <a:tab pos="136474" algn="l"/>
              </a:tabLst>
              <a:defRPr sz="1900" spc="5">
                <a:latin typeface="Times New Roman"/>
                <a:ea typeface="Times New Roman"/>
                <a:cs typeface="Times New Roman"/>
                <a:sym typeface="Times New Roman"/>
              </a:defRPr>
            </a:pPr>
            <a:r>
              <a:rPr sz="1701" kern="0" spc="4">
                <a:solidFill>
                  <a:srgbClr val="000000"/>
                </a:solidFill>
                <a:latin typeface="Times New Roman"/>
                <a:cs typeface="Times New Roman"/>
                <a:sym typeface="Times New Roman"/>
              </a:rPr>
              <a:t>fibroids,</a:t>
            </a:r>
          </a:p>
          <a:p>
            <a:pPr marL="142729" indent="-131925" defTabSz="818845" hangingPunct="0">
              <a:buSzPct val="100000"/>
              <a:buFontTx/>
              <a:buChar char="-"/>
              <a:tabLst>
                <a:tab pos="136474" algn="l"/>
              </a:tabLst>
              <a:defRPr sz="1900" spc="10">
                <a:latin typeface="Times New Roman"/>
                <a:ea typeface="Times New Roman"/>
                <a:cs typeface="Times New Roman"/>
                <a:sym typeface="Times New Roman"/>
              </a:defRPr>
            </a:pPr>
            <a:r>
              <a:rPr sz="1701" kern="0" spc="9">
                <a:solidFill>
                  <a:srgbClr val="000000"/>
                </a:solidFill>
                <a:latin typeface="Times New Roman"/>
                <a:cs typeface="Times New Roman"/>
                <a:sym typeface="Times New Roman"/>
              </a:rPr>
              <a:t>polyps</a:t>
            </a:r>
          </a:p>
        </p:txBody>
      </p:sp>
      <p:pic>
        <p:nvPicPr>
          <p:cNvPr id="140" name="object 8" descr="object 8"/>
          <p:cNvPicPr>
            <a:picLocks noChangeAspect="1"/>
          </p:cNvPicPr>
          <p:nvPr/>
        </p:nvPicPr>
        <p:blipFill>
          <a:blip r:embed="rId3"/>
          <a:stretch>
            <a:fillRect/>
          </a:stretch>
        </p:blipFill>
        <p:spPr>
          <a:xfrm>
            <a:off x="4561029" y="3516691"/>
            <a:ext cx="2640346" cy="1749228"/>
          </a:xfrm>
          <a:prstGeom prst="rect">
            <a:avLst/>
          </a:prstGeom>
          <a:ln w="12700">
            <a:miter lim="400000"/>
          </a:ln>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object 2"/>
          <p:cNvSpPr txBox="1">
            <a:spLocks noGrp="1"/>
          </p:cNvSpPr>
          <p:nvPr>
            <p:ph type="title"/>
          </p:nvPr>
        </p:nvSpPr>
        <p:spPr>
          <a:xfrm>
            <a:off x="2913972" y="881484"/>
            <a:ext cx="6156279" cy="698312"/>
          </a:xfrm>
          <a:prstGeom prst="rect">
            <a:avLst/>
          </a:prstGeom>
        </p:spPr>
        <p:txBody>
          <a:bodyPr>
            <a:normAutofit fontScale="90000"/>
          </a:bodyPr>
          <a:lstStyle/>
          <a:p>
            <a:pPr indent="11373">
              <a:spcBef>
                <a:spcPts val="90"/>
              </a:spcBef>
              <a:tabLst>
                <a:tab pos="2729484" algn="l"/>
                <a:tab pos="5982119" algn="l"/>
              </a:tabLst>
              <a:defRPr sz="4900">
                <a:latin typeface="Arial"/>
                <a:ea typeface="Arial"/>
                <a:cs typeface="Arial"/>
                <a:sym typeface="Arial"/>
              </a:defRPr>
            </a:pPr>
            <a:r>
              <a:t>Con</a:t>
            </a:r>
            <a:r>
              <a:rPr spc="-90"/>
              <a:t>t</a:t>
            </a:r>
            <a:r>
              <a:t>rolled	cord </a:t>
            </a:r>
            <a:r>
              <a:rPr spc="-90"/>
              <a:t>t</a:t>
            </a:r>
            <a:r>
              <a:t>rac</a:t>
            </a:r>
            <a:r>
              <a:rPr spc="-90"/>
              <a:t>t</a:t>
            </a:r>
            <a:r>
              <a:t>ion	:</a:t>
            </a:r>
          </a:p>
        </p:txBody>
      </p:sp>
      <p:pic>
        <p:nvPicPr>
          <p:cNvPr id="143" name="object 3" descr="object 3"/>
          <p:cNvPicPr>
            <a:picLocks noChangeAspect="1"/>
          </p:cNvPicPr>
          <p:nvPr/>
        </p:nvPicPr>
        <p:blipFill>
          <a:blip r:embed="rId2"/>
          <a:stretch>
            <a:fillRect/>
          </a:stretch>
        </p:blipFill>
        <p:spPr>
          <a:xfrm>
            <a:off x="3154429" y="1574095"/>
            <a:ext cx="5674856" cy="4263531"/>
          </a:xfrm>
          <a:prstGeom prst="rect">
            <a:avLst/>
          </a:prstGeom>
          <a:ln w="12700">
            <a:miter lim="400000"/>
          </a:ln>
        </p:spPr>
      </p:pic>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object 2" descr="object 2"/>
          <p:cNvPicPr>
            <a:picLocks noChangeAspect="1"/>
          </p:cNvPicPr>
          <p:nvPr/>
        </p:nvPicPr>
        <p:blipFill>
          <a:blip r:embed="rId2"/>
          <a:stretch>
            <a:fillRect/>
          </a:stretch>
        </p:blipFill>
        <p:spPr>
          <a:xfrm>
            <a:off x="1592239" y="1"/>
            <a:ext cx="9007522" cy="6766043"/>
          </a:xfrm>
          <a:prstGeom prst="rect">
            <a:avLst/>
          </a:prstGeom>
          <a:ln w="12700">
            <a:miter lim="400000"/>
          </a:ln>
        </p:spPr>
      </p:pic>
      <p:sp>
        <p:nvSpPr>
          <p:cNvPr id="146" name="object 3"/>
          <p:cNvSpPr txBox="1">
            <a:spLocks noGrp="1"/>
          </p:cNvSpPr>
          <p:nvPr>
            <p:ph type="title"/>
          </p:nvPr>
        </p:nvSpPr>
        <p:spPr>
          <a:xfrm>
            <a:off x="2666930" y="853828"/>
            <a:ext cx="3820236" cy="833653"/>
          </a:xfrm>
          <a:prstGeom prst="rect">
            <a:avLst/>
          </a:prstGeom>
        </p:spPr>
        <p:txBody>
          <a:bodyPr>
            <a:normAutofit fontScale="90000"/>
          </a:bodyPr>
          <a:lstStyle/>
          <a:p>
            <a:pPr marR="4549" indent="469130">
              <a:lnSpc>
                <a:spcPct val="100699"/>
              </a:lnSpc>
              <a:defRPr sz="2900" b="1">
                <a:latin typeface="Calibri"/>
                <a:ea typeface="Calibri"/>
                <a:cs typeface="Calibri"/>
                <a:sym typeface="Calibri"/>
              </a:defRPr>
            </a:pPr>
            <a:r>
              <a:t>Reduction of </a:t>
            </a:r>
            <a:r>
              <a:rPr spc="-90"/>
              <a:t>uterine </a:t>
            </a:r>
            <a:r>
              <a:t> </a:t>
            </a:r>
            <a:r>
              <a:rPr spc="-90"/>
              <a:t>inversion </a:t>
            </a:r>
            <a:r>
              <a:rPr sz="2418" spc="-90"/>
              <a:t>(Johnson method).</a:t>
            </a:r>
          </a:p>
        </p:txBody>
      </p:sp>
      <p:sp>
        <p:nvSpPr>
          <p:cNvPr id="147" name="object 4"/>
          <p:cNvSpPr txBox="1"/>
          <p:nvPr/>
        </p:nvSpPr>
        <p:spPr>
          <a:xfrm>
            <a:off x="2617373" y="2429007"/>
            <a:ext cx="3918046" cy="3348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4549" indent="183103" defTabSz="818845" hangingPunct="0">
              <a:spcBef>
                <a:spcPts val="90"/>
              </a:spcBef>
              <a:defRPr sz="2700" spc="-5"/>
            </a:pPr>
            <a:r>
              <a:rPr sz="2418" kern="0" spc="-4">
                <a:solidFill>
                  <a:srgbClr val="000000"/>
                </a:solidFill>
                <a:latin typeface="Calibri"/>
                <a:cs typeface="Calibri"/>
                <a:sym typeface="Calibri"/>
              </a:rPr>
              <a:t>(A) The </a:t>
            </a:r>
            <a:r>
              <a:rPr sz="2418" kern="0" spc="-9">
                <a:solidFill>
                  <a:srgbClr val="000000"/>
                </a:solidFill>
                <a:latin typeface="Calibri"/>
                <a:cs typeface="Calibri"/>
                <a:sym typeface="Calibri"/>
              </a:rPr>
              <a:t>protruding </a:t>
            </a:r>
            <a:r>
              <a:rPr sz="2418" kern="0" spc="-4">
                <a:solidFill>
                  <a:srgbClr val="000000"/>
                </a:solidFill>
                <a:latin typeface="Calibri"/>
                <a:cs typeface="Calibri"/>
                <a:sym typeface="Calibri"/>
              </a:rPr>
              <a:t>fundus is </a:t>
            </a:r>
            <a:r>
              <a:rPr sz="2418" kern="0">
                <a:solidFill>
                  <a:srgbClr val="000000"/>
                </a:solidFill>
                <a:latin typeface="Calibri"/>
                <a:cs typeface="Calibri"/>
                <a:sym typeface="Calibri"/>
              </a:rPr>
              <a:t> </a:t>
            </a:r>
            <a:r>
              <a:rPr sz="2418" kern="0" spc="-9">
                <a:solidFill>
                  <a:srgbClr val="000000"/>
                </a:solidFill>
                <a:latin typeface="Calibri"/>
                <a:cs typeface="Calibri"/>
                <a:sym typeface="Calibri"/>
              </a:rPr>
              <a:t>grasped </a:t>
            </a:r>
            <a:r>
              <a:rPr sz="2418" kern="0" spc="-4">
                <a:solidFill>
                  <a:srgbClr val="000000"/>
                </a:solidFill>
                <a:latin typeface="Calibri"/>
                <a:cs typeface="Calibri"/>
                <a:sym typeface="Calibri"/>
              </a:rPr>
              <a:t>with </a:t>
            </a:r>
            <a:r>
              <a:rPr sz="2418" kern="0" spc="-13">
                <a:solidFill>
                  <a:srgbClr val="000000"/>
                </a:solidFill>
                <a:latin typeface="Calibri"/>
                <a:cs typeface="Calibri"/>
                <a:sym typeface="Calibri"/>
              </a:rPr>
              <a:t>fingers directed </a:t>
            </a:r>
            <a:r>
              <a:rPr sz="2418" kern="0" spc="-9">
                <a:solidFill>
                  <a:srgbClr val="000000"/>
                </a:solidFill>
                <a:latin typeface="Calibri"/>
                <a:cs typeface="Calibri"/>
                <a:sym typeface="Calibri"/>
              </a:rPr>
              <a:t> </a:t>
            </a:r>
            <a:r>
              <a:rPr sz="2418" kern="0" spc="-18">
                <a:solidFill>
                  <a:srgbClr val="000000"/>
                </a:solidFill>
                <a:latin typeface="Calibri"/>
                <a:cs typeface="Calibri"/>
                <a:sym typeface="Calibri"/>
              </a:rPr>
              <a:t>toward</a:t>
            </a:r>
            <a:r>
              <a:rPr sz="2418" kern="0" spc="-13">
                <a:solidFill>
                  <a:srgbClr val="000000"/>
                </a:solidFill>
                <a:latin typeface="Calibri"/>
                <a:cs typeface="Calibri"/>
                <a:sym typeface="Calibri"/>
              </a:rPr>
              <a:t> </a:t>
            </a:r>
            <a:r>
              <a:rPr sz="2418" kern="0" spc="-4">
                <a:solidFill>
                  <a:srgbClr val="000000"/>
                </a:solidFill>
                <a:latin typeface="Calibri"/>
                <a:cs typeface="Calibri"/>
                <a:sym typeface="Calibri"/>
              </a:rPr>
              <a:t>the </a:t>
            </a:r>
            <a:r>
              <a:rPr sz="2418" kern="0" spc="-13">
                <a:solidFill>
                  <a:srgbClr val="000000"/>
                </a:solidFill>
                <a:latin typeface="Calibri"/>
                <a:cs typeface="Calibri"/>
                <a:sym typeface="Calibri"/>
              </a:rPr>
              <a:t>posterior</a:t>
            </a:r>
            <a:r>
              <a:rPr sz="2418" kern="0" spc="528">
                <a:solidFill>
                  <a:srgbClr val="000000"/>
                </a:solidFill>
                <a:latin typeface="Calibri"/>
                <a:cs typeface="Calibri"/>
                <a:sym typeface="Calibri"/>
              </a:rPr>
              <a:t> </a:t>
            </a:r>
            <a:r>
              <a:rPr sz="2418" kern="0" spc="-13">
                <a:solidFill>
                  <a:srgbClr val="000000"/>
                </a:solidFill>
                <a:latin typeface="Calibri"/>
                <a:cs typeface="Calibri"/>
                <a:sym typeface="Calibri"/>
              </a:rPr>
              <a:t>fornix. </a:t>
            </a:r>
            <a:r>
              <a:rPr sz="2418" kern="0" spc="-9">
                <a:solidFill>
                  <a:srgbClr val="000000"/>
                </a:solidFill>
                <a:latin typeface="Calibri"/>
                <a:cs typeface="Calibri"/>
                <a:sym typeface="Calibri"/>
              </a:rPr>
              <a:t> </a:t>
            </a:r>
            <a:r>
              <a:rPr sz="2418" kern="0" spc="-13">
                <a:solidFill>
                  <a:srgbClr val="000000"/>
                </a:solidFill>
                <a:latin typeface="Calibri"/>
                <a:cs typeface="Calibri"/>
                <a:sym typeface="Calibri"/>
              </a:rPr>
              <a:t>(B, </a:t>
            </a:r>
            <a:r>
              <a:rPr sz="2418" kern="0" spc="-4">
                <a:solidFill>
                  <a:srgbClr val="000000"/>
                </a:solidFill>
                <a:latin typeface="Calibri"/>
                <a:cs typeface="Calibri"/>
                <a:sym typeface="Calibri"/>
              </a:rPr>
              <a:t>C)</a:t>
            </a:r>
            <a:r>
              <a:rPr sz="2418" kern="0" spc="-9">
                <a:solidFill>
                  <a:srgbClr val="000000"/>
                </a:solidFill>
                <a:latin typeface="Calibri"/>
                <a:cs typeface="Calibri"/>
                <a:sym typeface="Calibri"/>
              </a:rPr>
              <a:t> </a:t>
            </a:r>
            <a:r>
              <a:rPr sz="2418" kern="0" spc="-4">
                <a:solidFill>
                  <a:srgbClr val="000000"/>
                </a:solidFill>
                <a:latin typeface="Calibri"/>
                <a:cs typeface="Calibri"/>
                <a:sym typeface="Calibri"/>
              </a:rPr>
              <a:t>The</a:t>
            </a:r>
            <a:r>
              <a:rPr sz="2418" kern="0" spc="-13">
                <a:solidFill>
                  <a:srgbClr val="000000"/>
                </a:solidFill>
                <a:latin typeface="Calibri"/>
                <a:cs typeface="Calibri"/>
                <a:sym typeface="Calibri"/>
              </a:rPr>
              <a:t> </a:t>
            </a:r>
            <a:r>
              <a:rPr sz="2418" kern="0" spc="-9">
                <a:solidFill>
                  <a:srgbClr val="000000"/>
                </a:solidFill>
                <a:latin typeface="Calibri"/>
                <a:cs typeface="Calibri"/>
                <a:sym typeface="Calibri"/>
              </a:rPr>
              <a:t>uterus </a:t>
            </a:r>
            <a:r>
              <a:rPr sz="2418" kern="0" spc="-4">
                <a:solidFill>
                  <a:srgbClr val="000000"/>
                </a:solidFill>
                <a:latin typeface="Calibri"/>
                <a:cs typeface="Calibri"/>
                <a:sym typeface="Calibri"/>
              </a:rPr>
              <a:t>is</a:t>
            </a:r>
            <a:r>
              <a:rPr sz="2418" kern="0" spc="-13">
                <a:solidFill>
                  <a:srgbClr val="000000"/>
                </a:solidFill>
                <a:latin typeface="Calibri"/>
                <a:cs typeface="Calibri"/>
                <a:sym typeface="Calibri"/>
              </a:rPr>
              <a:t> returned</a:t>
            </a:r>
            <a:r>
              <a:rPr sz="2418" kern="0" spc="27">
                <a:solidFill>
                  <a:srgbClr val="000000"/>
                </a:solidFill>
                <a:latin typeface="Calibri"/>
                <a:cs typeface="Calibri"/>
                <a:sym typeface="Calibri"/>
              </a:rPr>
              <a:t> </a:t>
            </a:r>
            <a:r>
              <a:rPr sz="2418" kern="0" spc="-13">
                <a:solidFill>
                  <a:srgbClr val="000000"/>
                </a:solidFill>
                <a:latin typeface="Calibri"/>
                <a:cs typeface="Calibri"/>
                <a:sym typeface="Calibri"/>
              </a:rPr>
              <a:t>to </a:t>
            </a:r>
            <a:r>
              <a:rPr sz="2418" kern="0" spc="-546">
                <a:solidFill>
                  <a:srgbClr val="000000"/>
                </a:solidFill>
                <a:latin typeface="Calibri"/>
                <a:cs typeface="Calibri"/>
                <a:sym typeface="Calibri"/>
              </a:rPr>
              <a:t> </a:t>
            </a:r>
            <a:r>
              <a:rPr sz="2418" kern="0" spc="-4">
                <a:solidFill>
                  <a:srgbClr val="000000"/>
                </a:solidFill>
                <a:latin typeface="Calibri"/>
                <a:cs typeface="Calibri"/>
                <a:sym typeface="Calibri"/>
              </a:rPr>
              <a:t>position</a:t>
            </a:r>
            <a:r>
              <a:rPr sz="2418" kern="0" spc="-13">
                <a:solidFill>
                  <a:srgbClr val="000000"/>
                </a:solidFill>
                <a:latin typeface="Calibri"/>
                <a:cs typeface="Calibri"/>
                <a:sym typeface="Calibri"/>
              </a:rPr>
              <a:t> </a:t>
            </a:r>
            <a:r>
              <a:rPr sz="2418" kern="0" spc="-9">
                <a:solidFill>
                  <a:srgbClr val="000000"/>
                </a:solidFill>
                <a:latin typeface="Calibri"/>
                <a:cs typeface="Calibri"/>
                <a:sym typeface="Calibri"/>
              </a:rPr>
              <a:t>by</a:t>
            </a:r>
            <a:r>
              <a:rPr sz="2418" kern="0" spc="-13">
                <a:solidFill>
                  <a:srgbClr val="000000"/>
                </a:solidFill>
                <a:latin typeface="Calibri"/>
                <a:cs typeface="Calibri"/>
                <a:sym typeface="Calibri"/>
              </a:rPr>
              <a:t> </a:t>
            </a:r>
            <a:r>
              <a:rPr sz="2418" kern="0" spc="-4">
                <a:solidFill>
                  <a:srgbClr val="000000"/>
                </a:solidFill>
                <a:latin typeface="Calibri"/>
                <a:cs typeface="Calibri"/>
                <a:sym typeface="Calibri"/>
              </a:rPr>
              <a:t>pushing</a:t>
            </a:r>
            <a:r>
              <a:rPr sz="2418" kern="0" spc="-13">
                <a:solidFill>
                  <a:srgbClr val="000000"/>
                </a:solidFill>
                <a:latin typeface="Calibri"/>
                <a:cs typeface="Calibri"/>
                <a:sym typeface="Calibri"/>
              </a:rPr>
              <a:t> </a:t>
            </a:r>
            <a:r>
              <a:rPr sz="2418" kern="0" spc="-4">
                <a:solidFill>
                  <a:srgbClr val="000000"/>
                </a:solidFill>
                <a:latin typeface="Calibri"/>
                <a:cs typeface="Calibri"/>
                <a:sym typeface="Calibri"/>
              </a:rPr>
              <a:t>it</a:t>
            </a:r>
            <a:r>
              <a:rPr sz="2418" kern="0" spc="-13">
                <a:solidFill>
                  <a:srgbClr val="000000"/>
                </a:solidFill>
                <a:latin typeface="Calibri"/>
                <a:cs typeface="Calibri"/>
                <a:sym typeface="Calibri"/>
              </a:rPr>
              <a:t> through</a:t>
            </a:r>
          </a:p>
          <a:p>
            <a:pPr marR="530543" indent="545897" algn="ctr" defTabSz="818845" hangingPunct="0">
              <a:tabLst>
                <a:tab pos="1774165" algn="l"/>
              </a:tabLst>
              <a:defRPr sz="2700" spc="-5"/>
            </a:pPr>
            <a:r>
              <a:rPr sz="2418" kern="0" spc="-4">
                <a:solidFill>
                  <a:srgbClr val="000000"/>
                </a:solidFill>
                <a:latin typeface="Calibri"/>
                <a:cs typeface="Calibri"/>
                <a:sym typeface="Calibri"/>
              </a:rPr>
              <a:t>the</a:t>
            </a:r>
            <a:r>
              <a:rPr sz="2418" kern="0" spc="-22">
                <a:solidFill>
                  <a:srgbClr val="000000"/>
                </a:solidFill>
                <a:latin typeface="Calibri"/>
                <a:cs typeface="Calibri"/>
                <a:sym typeface="Calibri"/>
              </a:rPr>
              <a:t> </a:t>
            </a:r>
            <a:r>
              <a:rPr sz="2418" kern="0" spc="-4">
                <a:solidFill>
                  <a:srgbClr val="000000"/>
                </a:solidFill>
                <a:latin typeface="Calibri"/>
                <a:cs typeface="Calibri"/>
                <a:sym typeface="Calibri"/>
              </a:rPr>
              <a:t>pelvis</a:t>
            </a:r>
            <a:r>
              <a:rPr sz="2418" kern="0" spc="-22">
                <a:solidFill>
                  <a:srgbClr val="000000"/>
                </a:solidFill>
                <a:latin typeface="Calibri"/>
                <a:cs typeface="Calibri"/>
                <a:sym typeface="Calibri"/>
              </a:rPr>
              <a:t> </a:t>
            </a:r>
            <a:r>
              <a:rPr sz="2418" kern="0">
                <a:solidFill>
                  <a:srgbClr val="000000"/>
                </a:solidFill>
                <a:latin typeface="Calibri"/>
                <a:cs typeface="Calibri"/>
                <a:sym typeface="Calibri"/>
              </a:rPr>
              <a:t>and</a:t>
            </a:r>
            <a:r>
              <a:rPr sz="2418" kern="0" spc="-18">
                <a:solidFill>
                  <a:srgbClr val="000000"/>
                </a:solidFill>
                <a:latin typeface="Calibri"/>
                <a:cs typeface="Calibri"/>
                <a:sym typeface="Calibri"/>
              </a:rPr>
              <a:t> into</a:t>
            </a:r>
            <a:r>
              <a:rPr sz="2418" kern="0" spc="-22">
                <a:solidFill>
                  <a:srgbClr val="000000"/>
                </a:solidFill>
                <a:latin typeface="Calibri"/>
                <a:cs typeface="Calibri"/>
                <a:sym typeface="Calibri"/>
              </a:rPr>
              <a:t> </a:t>
            </a:r>
            <a:r>
              <a:rPr sz="2418" kern="0" spc="-4">
                <a:solidFill>
                  <a:srgbClr val="000000"/>
                </a:solidFill>
                <a:latin typeface="Calibri"/>
                <a:cs typeface="Calibri"/>
                <a:sym typeface="Calibri"/>
              </a:rPr>
              <a:t>the </a:t>
            </a:r>
            <a:r>
              <a:rPr sz="2418" kern="0" spc="-542">
                <a:solidFill>
                  <a:srgbClr val="000000"/>
                </a:solidFill>
                <a:latin typeface="Calibri"/>
                <a:cs typeface="Calibri"/>
                <a:sym typeface="Calibri"/>
              </a:rPr>
              <a:t> </a:t>
            </a:r>
            <a:r>
              <a:rPr sz="2418" kern="0" spc="-4">
                <a:solidFill>
                  <a:srgbClr val="000000"/>
                </a:solidFill>
                <a:latin typeface="Calibri"/>
                <a:cs typeface="Calibri"/>
                <a:sym typeface="Calibri"/>
              </a:rPr>
              <a:t>abdomen with </a:t>
            </a:r>
            <a:r>
              <a:rPr sz="2418" kern="0" spc="-13">
                <a:solidFill>
                  <a:srgbClr val="000000"/>
                </a:solidFill>
                <a:latin typeface="Calibri"/>
                <a:cs typeface="Calibri"/>
                <a:sym typeface="Calibri"/>
              </a:rPr>
              <a:t>steady </a:t>
            </a:r>
            <a:r>
              <a:rPr sz="2418" kern="0" spc="-9">
                <a:solidFill>
                  <a:srgbClr val="000000"/>
                </a:solidFill>
                <a:latin typeface="Calibri"/>
                <a:cs typeface="Calibri"/>
                <a:sym typeface="Calibri"/>
              </a:rPr>
              <a:t> </a:t>
            </a:r>
            <a:r>
              <a:rPr sz="2418" kern="0" spc="-13">
                <a:solidFill>
                  <a:srgbClr val="000000"/>
                </a:solidFill>
                <a:latin typeface="Calibri"/>
                <a:cs typeface="Calibri"/>
                <a:sym typeface="Calibri"/>
              </a:rPr>
              <a:t>pressure	</a:t>
            </a:r>
            <a:r>
              <a:rPr sz="2418" kern="0" spc="-18">
                <a:solidFill>
                  <a:srgbClr val="000000"/>
                </a:solidFill>
                <a:latin typeface="Calibri"/>
                <a:cs typeface="Calibri"/>
                <a:sym typeface="Calibri"/>
              </a:rPr>
              <a:t>towards </a:t>
            </a:r>
            <a:r>
              <a:rPr sz="2418" kern="0" spc="-4">
                <a:solidFill>
                  <a:srgbClr val="000000"/>
                </a:solidFill>
                <a:latin typeface="Calibri"/>
                <a:cs typeface="Calibri"/>
                <a:sym typeface="Calibri"/>
              </a:rPr>
              <a:t>the </a:t>
            </a:r>
            <a:r>
              <a:rPr sz="2418" kern="0">
                <a:solidFill>
                  <a:srgbClr val="000000"/>
                </a:solidFill>
                <a:latin typeface="Calibri"/>
                <a:cs typeface="Calibri"/>
                <a:sym typeface="Calibri"/>
              </a:rPr>
              <a:t> </a:t>
            </a:r>
            <a:r>
              <a:rPr sz="2418" kern="0" spc="-4">
                <a:solidFill>
                  <a:srgbClr val="000000"/>
                </a:solidFill>
                <a:latin typeface="Calibri"/>
                <a:cs typeface="Calibri"/>
                <a:sym typeface="Calibri"/>
              </a:rPr>
              <a:t>umbilicus.</a:t>
            </a:r>
          </a:p>
        </p:txBody>
      </p:sp>
      <p:pic>
        <p:nvPicPr>
          <p:cNvPr id="148" name="object 5" descr="object 5"/>
          <p:cNvPicPr>
            <a:picLocks noChangeAspect="1"/>
          </p:cNvPicPr>
          <p:nvPr/>
        </p:nvPicPr>
        <p:blipFill>
          <a:blip r:embed="rId3"/>
          <a:stretch>
            <a:fillRect/>
          </a:stretch>
        </p:blipFill>
        <p:spPr>
          <a:xfrm>
            <a:off x="7817524" y="10402"/>
            <a:ext cx="2777320" cy="6317274"/>
          </a:xfrm>
          <a:prstGeom prst="rect">
            <a:avLst/>
          </a:prstGeom>
          <a:ln w="12700">
            <a:miter lim="400000"/>
          </a:ln>
        </p:spPr>
      </p:pic>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bject 2"/>
          <p:cNvSpPr txBox="1">
            <a:spLocks noGrp="1"/>
          </p:cNvSpPr>
          <p:nvPr>
            <p:ph type="title"/>
          </p:nvPr>
        </p:nvSpPr>
        <p:spPr>
          <a:xfrm>
            <a:off x="1784482" y="48978"/>
            <a:ext cx="2916071" cy="417964"/>
          </a:xfrm>
          <a:prstGeom prst="rect">
            <a:avLst/>
          </a:prstGeom>
        </p:spPr>
        <p:txBody>
          <a:bodyPr>
            <a:normAutofit fontScale="90000"/>
          </a:bodyPr>
          <a:lstStyle/>
          <a:p>
            <a:pPr indent="11373">
              <a:defRPr sz="2900" u="sng">
                <a:solidFill>
                  <a:srgbClr val="FF0000"/>
                </a:solidFill>
                <a:uFill>
                  <a:solidFill>
                    <a:srgbClr val="FF0000"/>
                  </a:solidFill>
                </a:uFill>
              </a:defRPr>
            </a:pPr>
            <a:r>
              <a:t>Retained</a:t>
            </a:r>
            <a:r>
              <a:rPr spc="-179"/>
              <a:t> </a:t>
            </a:r>
            <a:r>
              <a:t>placenta </a:t>
            </a:r>
          </a:p>
        </p:txBody>
      </p:sp>
      <p:sp>
        <p:nvSpPr>
          <p:cNvPr id="151" name="object 3"/>
          <p:cNvSpPr txBox="1"/>
          <p:nvPr/>
        </p:nvSpPr>
        <p:spPr>
          <a:xfrm>
            <a:off x="1784481" y="724245"/>
            <a:ext cx="7249806" cy="2067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spcBef>
                <a:spcPts val="179"/>
              </a:spcBef>
              <a:defRPr sz="1400" u="sng" spc="70">
                <a:uFill>
                  <a:solidFill>
                    <a:srgbClr val="000000"/>
                  </a:solidFill>
                </a:uFill>
                <a:latin typeface="Microsoft Sans Serif"/>
                <a:ea typeface="Microsoft Sans Serif"/>
                <a:cs typeface="Microsoft Sans Serif"/>
                <a:sym typeface="Microsoft Sans Serif"/>
              </a:defRPr>
            </a:pPr>
            <a:r>
              <a:rPr sz="1254" u="sng" kern="0" spc="63">
                <a:solidFill>
                  <a:srgbClr val="000000"/>
                </a:solidFill>
                <a:uFill>
                  <a:solidFill>
                    <a:srgbClr val="000000"/>
                  </a:solidFill>
                </a:uFill>
                <a:latin typeface="Microsoft Sans Serif"/>
                <a:ea typeface="Microsoft Sans Serif"/>
                <a:cs typeface="Microsoft Sans Serif"/>
                <a:sym typeface="Microsoft Sans Serif"/>
              </a:rPr>
              <a:t>Definition</a:t>
            </a:r>
          </a:p>
          <a:p>
            <a:pPr indent="11373" defTabSz="818845" hangingPunct="0">
              <a:spcBef>
                <a:spcPts val="90"/>
              </a:spcBef>
              <a:defRPr sz="1500">
                <a:latin typeface="Microsoft Sans Serif"/>
                <a:ea typeface="Microsoft Sans Serif"/>
                <a:cs typeface="Microsoft Sans Serif"/>
                <a:sym typeface="Microsoft Sans Serif"/>
              </a:defRPr>
            </a:pPr>
            <a:r>
              <a:rPr sz="1343" kern="0">
                <a:solidFill>
                  <a:srgbClr val="000000"/>
                </a:solidFill>
                <a:latin typeface="Microsoft Sans Serif"/>
                <a:ea typeface="Microsoft Sans Serif"/>
                <a:cs typeface="Microsoft Sans Serif"/>
                <a:sym typeface="Microsoft Sans Serif"/>
              </a:rPr>
              <a:t>Retention</a:t>
            </a:r>
            <a:r>
              <a:rPr sz="1343" kern="0" spc="-58">
                <a:solidFill>
                  <a:srgbClr val="000000"/>
                </a:solidFill>
                <a:latin typeface="Microsoft Sans Serif"/>
                <a:ea typeface="Microsoft Sans Serif"/>
                <a:cs typeface="Microsoft Sans Serif"/>
                <a:sym typeface="Microsoft Sans Serif"/>
              </a:rPr>
              <a:t> </a:t>
            </a:r>
            <a:r>
              <a:rPr sz="1343" kern="0">
                <a:solidFill>
                  <a:srgbClr val="000000"/>
                </a:solidFill>
                <a:latin typeface="Microsoft Sans Serif"/>
                <a:ea typeface="Microsoft Sans Serif"/>
                <a:cs typeface="Microsoft Sans Serif"/>
                <a:sym typeface="Microsoft Sans Serif"/>
              </a:rPr>
              <a:t>of</a:t>
            </a:r>
            <a:r>
              <a:rPr sz="1343" kern="0" spc="-58">
                <a:solidFill>
                  <a:srgbClr val="000000"/>
                </a:solidFill>
                <a:latin typeface="Microsoft Sans Serif"/>
                <a:ea typeface="Microsoft Sans Serif"/>
                <a:cs typeface="Microsoft Sans Serif"/>
                <a:sym typeface="Microsoft Sans Serif"/>
              </a:rPr>
              <a:t> </a:t>
            </a:r>
            <a:r>
              <a:rPr sz="1343" kern="0">
                <a:solidFill>
                  <a:srgbClr val="000000"/>
                </a:solidFill>
                <a:latin typeface="Microsoft Sans Serif"/>
                <a:ea typeface="Microsoft Sans Serif"/>
                <a:cs typeface="Microsoft Sans Serif"/>
                <a:sym typeface="Microsoft Sans Serif"/>
              </a:rPr>
              <a:t>the</a:t>
            </a:r>
            <a:r>
              <a:rPr sz="1343" kern="0" spc="-54">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placental</a:t>
            </a:r>
            <a:r>
              <a:rPr sz="1343" kern="0" spc="-58">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tissue</a:t>
            </a:r>
            <a:r>
              <a:rPr sz="1343" kern="0" spc="-54">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inside</a:t>
            </a:r>
            <a:r>
              <a:rPr sz="1343" kern="0" spc="-58">
                <a:solidFill>
                  <a:srgbClr val="000000"/>
                </a:solidFill>
                <a:latin typeface="Microsoft Sans Serif"/>
                <a:ea typeface="Microsoft Sans Serif"/>
                <a:cs typeface="Microsoft Sans Serif"/>
                <a:sym typeface="Microsoft Sans Serif"/>
              </a:rPr>
              <a:t> </a:t>
            </a:r>
            <a:r>
              <a:rPr sz="1343" kern="0">
                <a:solidFill>
                  <a:srgbClr val="000000"/>
                </a:solidFill>
                <a:latin typeface="Microsoft Sans Serif"/>
                <a:ea typeface="Microsoft Sans Serif"/>
                <a:cs typeface="Microsoft Sans Serif"/>
                <a:sym typeface="Microsoft Sans Serif"/>
              </a:rPr>
              <a:t>the</a:t>
            </a:r>
            <a:r>
              <a:rPr sz="1343" kern="0" spc="-54">
                <a:solidFill>
                  <a:srgbClr val="000000"/>
                </a:solidFill>
                <a:latin typeface="Microsoft Sans Serif"/>
                <a:ea typeface="Microsoft Sans Serif"/>
                <a:cs typeface="Microsoft Sans Serif"/>
                <a:sym typeface="Microsoft Sans Serif"/>
              </a:rPr>
              <a:t> </a:t>
            </a:r>
            <a:r>
              <a:rPr sz="1343" kern="0">
                <a:solidFill>
                  <a:srgbClr val="000000"/>
                </a:solidFill>
                <a:latin typeface="Microsoft Sans Serif"/>
                <a:ea typeface="Microsoft Sans Serif"/>
                <a:cs typeface="Microsoft Sans Serif"/>
                <a:sym typeface="Microsoft Sans Serif"/>
              </a:rPr>
              <a:t>uterine</a:t>
            </a:r>
            <a:r>
              <a:rPr sz="1343" kern="0" spc="-58">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cavity</a:t>
            </a:r>
            <a:r>
              <a:rPr sz="1343" kern="0" spc="-58">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following</a:t>
            </a:r>
            <a:r>
              <a:rPr sz="1343" kern="0" spc="-54">
                <a:solidFill>
                  <a:srgbClr val="000000"/>
                </a:solidFill>
                <a:latin typeface="Microsoft Sans Serif"/>
                <a:ea typeface="Microsoft Sans Serif"/>
                <a:cs typeface="Microsoft Sans Serif"/>
                <a:sym typeface="Microsoft Sans Serif"/>
              </a:rPr>
              <a:t> </a:t>
            </a:r>
            <a:r>
              <a:rPr sz="1343" kern="0">
                <a:solidFill>
                  <a:srgbClr val="000000"/>
                </a:solidFill>
                <a:latin typeface="Microsoft Sans Serif"/>
                <a:ea typeface="Microsoft Sans Serif"/>
                <a:cs typeface="Microsoft Sans Serif"/>
                <a:sym typeface="Microsoft Sans Serif"/>
              </a:rPr>
              <a:t>the</a:t>
            </a:r>
            <a:r>
              <a:rPr sz="1343" kern="0" spc="-58">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first</a:t>
            </a:r>
            <a:r>
              <a:rPr sz="1343" kern="0" spc="-54">
                <a:solidFill>
                  <a:srgbClr val="000000"/>
                </a:solidFill>
                <a:latin typeface="Microsoft Sans Serif"/>
                <a:ea typeface="Microsoft Sans Serif"/>
                <a:cs typeface="Microsoft Sans Serif"/>
                <a:sym typeface="Microsoft Sans Serif"/>
              </a:rPr>
              <a:t> </a:t>
            </a:r>
            <a:r>
              <a:rPr sz="1343" kern="0">
                <a:solidFill>
                  <a:srgbClr val="000000"/>
                </a:solidFill>
                <a:latin typeface="Microsoft Sans Serif"/>
                <a:ea typeface="Microsoft Sans Serif"/>
                <a:cs typeface="Microsoft Sans Serif"/>
                <a:sym typeface="Microsoft Sans Serif"/>
              </a:rPr>
              <a:t>30</a:t>
            </a:r>
            <a:r>
              <a:rPr sz="1343" kern="0" spc="-58">
                <a:solidFill>
                  <a:srgbClr val="000000"/>
                </a:solidFill>
                <a:latin typeface="Microsoft Sans Serif"/>
                <a:ea typeface="Microsoft Sans Serif"/>
                <a:cs typeface="Microsoft Sans Serif"/>
                <a:sym typeface="Microsoft Sans Serif"/>
              </a:rPr>
              <a:t> </a:t>
            </a:r>
            <a:r>
              <a:rPr sz="1343" kern="0">
                <a:solidFill>
                  <a:srgbClr val="000000"/>
                </a:solidFill>
                <a:latin typeface="Microsoft Sans Serif"/>
                <a:ea typeface="Microsoft Sans Serif"/>
                <a:cs typeface="Microsoft Sans Serif"/>
                <a:sym typeface="Microsoft Sans Serif"/>
              </a:rPr>
              <a:t>min</a:t>
            </a:r>
            <a:r>
              <a:rPr sz="1343" kern="0" spc="-54">
                <a:solidFill>
                  <a:srgbClr val="000000"/>
                </a:solidFill>
                <a:latin typeface="Microsoft Sans Serif"/>
                <a:ea typeface="Microsoft Sans Serif"/>
                <a:cs typeface="Microsoft Sans Serif"/>
                <a:sym typeface="Microsoft Sans Serif"/>
              </a:rPr>
              <a:t> </a:t>
            </a:r>
            <a:r>
              <a:rPr sz="1343" kern="0">
                <a:solidFill>
                  <a:srgbClr val="000000"/>
                </a:solidFill>
                <a:latin typeface="Microsoft Sans Serif"/>
                <a:ea typeface="Microsoft Sans Serif"/>
                <a:cs typeface="Microsoft Sans Serif"/>
                <a:sym typeface="Microsoft Sans Serif"/>
              </a:rPr>
              <a:t>postpartum (failure to deliver the placenta after 30 mins of the deliver of the baby ) </a:t>
            </a:r>
          </a:p>
          <a:p>
            <a:pPr defTabSz="818845" hangingPunct="0">
              <a:defRPr sz="1500">
                <a:latin typeface="Microsoft Sans Serif"/>
                <a:ea typeface="Microsoft Sans Serif"/>
                <a:cs typeface="Microsoft Sans Serif"/>
                <a:sym typeface="Microsoft Sans Serif"/>
              </a:defRPr>
            </a:pPr>
            <a:endParaRPr sz="1343" kern="0">
              <a:solidFill>
                <a:srgbClr val="000000"/>
              </a:solidFill>
              <a:latin typeface="Microsoft Sans Serif"/>
              <a:ea typeface="Microsoft Sans Serif"/>
              <a:cs typeface="Microsoft Sans Serif"/>
              <a:sym typeface="Microsoft Sans Serif"/>
            </a:endParaRPr>
          </a:p>
          <a:p>
            <a:pPr defTabSz="818845" hangingPunct="0">
              <a:defRPr sz="2200">
                <a:latin typeface="Microsoft Sans Serif"/>
                <a:ea typeface="Microsoft Sans Serif"/>
                <a:cs typeface="Microsoft Sans Serif"/>
                <a:sym typeface="Microsoft Sans Serif"/>
              </a:defRPr>
            </a:pPr>
            <a:endParaRPr sz="1970" kern="0">
              <a:solidFill>
                <a:srgbClr val="000000"/>
              </a:solidFill>
              <a:latin typeface="Microsoft Sans Serif"/>
              <a:ea typeface="Microsoft Sans Serif"/>
              <a:cs typeface="Microsoft Sans Serif"/>
              <a:sym typeface="Microsoft Sans Serif"/>
            </a:endParaRPr>
          </a:p>
          <a:p>
            <a:pPr indent="11373" defTabSz="818845" hangingPunct="0">
              <a:defRPr sz="1400" u="sng" spc="55">
                <a:uFill>
                  <a:solidFill>
                    <a:srgbClr val="000000"/>
                  </a:solidFill>
                </a:uFill>
                <a:latin typeface="Microsoft Sans Serif"/>
                <a:ea typeface="Microsoft Sans Serif"/>
                <a:cs typeface="Microsoft Sans Serif"/>
                <a:sym typeface="Microsoft Sans Serif"/>
              </a:defRPr>
            </a:pPr>
            <a:r>
              <a:rPr sz="1254" u="sng" kern="0" spc="49">
                <a:solidFill>
                  <a:srgbClr val="000000"/>
                </a:solidFill>
                <a:uFill>
                  <a:solidFill>
                    <a:srgbClr val="000000"/>
                  </a:solidFill>
                </a:uFill>
                <a:latin typeface="Microsoft Sans Serif"/>
                <a:ea typeface="Microsoft Sans Serif"/>
                <a:cs typeface="Microsoft Sans Serif"/>
                <a:sym typeface="Microsoft Sans Serif"/>
              </a:rPr>
              <a:t>Etiology</a:t>
            </a:r>
          </a:p>
          <a:p>
            <a:pPr marL="108611" indent="-97807" defTabSz="818845" hangingPunct="0">
              <a:lnSpc>
                <a:spcPts val="1612"/>
              </a:lnSpc>
              <a:spcBef>
                <a:spcPts val="90"/>
              </a:spcBef>
              <a:buSzPct val="100000"/>
              <a:buFontTx/>
              <a:buChar char="-"/>
              <a:tabLst>
                <a:tab pos="102356" algn="l"/>
              </a:tabLst>
              <a:defRPr sz="1500" spc="-15">
                <a:latin typeface="Microsoft Sans Serif"/>
                <a:ea typeface="Microsoft Sans Serif"/>
                <a:cs typeface="Microsoft Sans Serif"/>
                <a:sym typeface="Microsoft Sans Serif"/>
              </a:defRPr>
            </a:pPr>
            <a:r>
              <a:rPr sz="1343" kern="0" spc="-13">
                <a:solidFill>
                  <a:srgbClr val="000000"/>
                </a:solidFill>
                <a:latin typeface="Microsoft Sans Serif"/>
                <a:ea typeface="Microsoft Sans Serif"/>
                <a:cs typeface="Microsoft Sans Serif"/>
                <a:sym typeface="Microsoft Sans Serif"/>
              </a:rPr>
              <a:t>A</a:t>
            </a:r>
            <a:r>
              <a:rPr sz="1343" kern="0" spc="-9">
                <a:solidFill>
                  <a:srgbClr val="000000"/>
                </a:solidFill>
                <a:latin typeface="Microsoft Sans Serif"/>
                <a:ea typeface="Microsoft Sans Serif"/>
                <a:cs typeface="Microsoft Sans Serif"/>
                <a:sym typeface="Microsoft Sans Serif"/>
              </a:rPr>
              <a:t>ton</a:t>
            </a:r>
            <a:r>
              <a:rPr sz="1343" kern="0" spc="-13">
                <a:solidFill>
                  <a:srgbClr val="000000"/>
                </a:solidFill>
                <a:latin typeface="Microsoft Sans Serif"/>
                <a:ea typeface="Microsoft Sans Serif"/>
                <a:cs typeface="Microsoft Sans Serif"/>
                <a:sym typeface="Microsoft Sans Serif"/>
              </a:rPr>
              <a:t>i</a:t>
            </a:r>
            <a:r>
              <a:rPr sz="1343" kern="0" spc="-4">
                <a:solidFill>
                  <a:srgbClr val="000000"/>
                </a:solidFill>
                <a:latin typeface="Microsoft Sans Serif"/>
                <a:ea typeface="Microsoft Sans Serif"/>
                <a:cs typeface="Microsoft Sans Serif"/>
                <a:sym typeface="Microsoft Sans Serif"/>
              </a:rPr>
              <a:t>c</a:t>
            </a:r>
            <a:r>
              <a:rPr sz="1343" kern="0" spc="-67">
                <a:solidFill>
                  <a:srgbClr val="000000"/>
                </a:solidFill>
                <a:latin typeface="Microsoft Sans Serif"/>
                <a:ea typeface="Microsoft Sans Serif"/>
                <a:cs typeface="Microsoft Sans Serif"/>
                <a:sym typeface="Microsoft Sans Serif"/>
              </a:rPr>
              <a:t> </a:t>
            </a:r>
            <a:r>
              <a:rPr sz="1343" kern="0" spc="-9">
                <a:solidFill>
                  <a:srgbClr val="000000"/>
                </a:solidFill>
                <a:latin typeface="Microsoft Sans Serif"/>
                <a:ea typeface="Microsoft Sans Serif"/>
                <a:cs typeface="Microsoft Sans Serif"/>
                <a:sym typeface="Microsoft Sans Serif"/>
              </a:rPr>
              <a:t>uteru</a:t>
            </a:r>
            <a:r>
              <a:rPr sz="1343" kern="0" spc="-4">
                <a:solidFill>
                  <a:srgbClr val="000000"/>
                </a:solidFill>
                <a:latin typeface="Microsoft Sans Serif"/>
                <a:ea typeface="Microsoft Sans Serif"/>
                <a:cs typeface="Microsoft Sans Serif"/>
                <a:sym typeface="Microsoft Sans Serif"/>
              </a:rPr>
              <a:t>s</a:t>
            </a:r>
          </a:p>
          <a:p>
            <a:pPr marL="113159" indent="-93256" defTabSz="818845" hangingPunct="0">
              <a:lnSpc>
                <a:spcPts val="2418"/>
              </a:lnSpc>
              <a:buSzPct val="100000"/>
              <a:buFontTx/>
              <a:buChar char="-"/>
              <a:tabLst>
                <a:tab pos="113729" algn="l"/>
              </a:tabLst>
              <a:defRPr sz="1400" spc="5">
                <a:latin typeface="Microsoft Sans Serif"/>
                <a:ea typeface="Microsoft Sans Serif"/>
                <a:cs typeface="Microsoft Sans Serif"/>
                <a:sym typeface="Microsoft Sans Serif"/>
              </a:defRPr>
            </a:pPr>
            <a:r>
              <a:rPr sz="1254" kern="0" spc="4">
                <a:solidFill>
                  <a:srgbClr val="000000"/>
                </a:solidFill>
                <a:latin typeface="Microsoft Sans Serif"/>
                <a:ea typeface="Microsoft Sans Serif"/>
                <a:cs typeface="Microsoft Sans Serif"/>
                <a:sym typeface="Microsoft Sans Serif"/>
              </a:rPr>
              <a:t>Placenta</a:t>
            </a:r>
            <a:r>
              <a:rPr sz="1254" kern="0" spc="-9">
                <a:solidFill>
                  <a:srgbClr val="000000"/>
                </a:solidFill>
                <a:latin typeface="Microsoft Sans Serif"/>
                <a:ea typeface="Microsoft Sans Serif"/>
                <a:cs typeface="Microsoft Sans Serif"/>
                <a:sym typeface="Microsoft Sans Serif"/>
              </a:rPr>
              <a:t> </a:t>
            </a:r>
            <a:r>
              <a:rPr sz="1970" kern="0" spc="-22">
                <a:solidFill>
                  <a:srgbClr val="000000"/>
                </a:solidFill>
                <a:latin typeface="Microsoft Sans Serif"/>
                <a:ea typeface="Microsoft Sans Serif"/>
                <a:cs typeface="Microsoft Sans Serif"/>
                <a:sym typeface="Microsoft Sans Serif"/>
              </a:rPr>
              <a:t>pe</a:t>
            </a:r>
            <a:r>
              <a:rPr sz="2060" kern="0" spc="-22">
                <a:solidFill>
                  <a:srgbClr val="000000"/>
                </a:solidFill>
                <a:latin typeface="Microsoft Sans Serif"/>
                <a:ea typeface="Microsoft Sans Serif"/>
                <a:cs typeface="Microsoft Sans Serif"/>
                <a:sym typeface="Microsoft Sans Serif"/>
              </a:rPr>
              <a:t>rcreta</a:t>
            </a:r>
            <a:endParaRPr sz="2060" kern="0" spc="7">
              <a:solidFill>
                <a:srgbClr val="000000"/>
              </a:solidFill>
              <a:latin typeface="Microsoft Sans Serif"/>
              <a:ea typeface="Microsoft Sans Serif"/>
              <a:cs typeface="Microsoft Sans Serif"/>
              <a:sym typeface="Microsoft Sans Serif"/>
            </a:endParaRPr>
          </a:p>
          <a:p>
            <a:pPr marL="107473" indent="-96669" defTabSz="818845" hangingPunct="0">
              <a:spcBef>
                <a:spcPts val="90"/>
              </a:spcBef>
              <a:buSzPct val="100000"/>
              <a:buFontTx/>
              <a:buChar char="-"/>
              <a:tabLst>
                <a:tab pos="102356" algn="l"/>
              </a:tabLst>
              <a:defRPr sz="1500" spc="10">
                <a:latin typeface="Microsoft Sans Serif"/>
                <a:ea typeface="Microsoft Sans Serif"/>
                <a:cs typeface="Microsoft Sans Serif"/>
                <a:sym typeface="Microsoft Sans Serif"/>
              </a:defRPr>
            </a:pPr>
            <a:r>
              <a:rPr sz="1343" kern="0" spc="9">
                <a:solidFill>
                  <a:srgbClr val="000000"/>
                </a:solidFill>
                <a:latin typeface="Microsoft Sans Serif"/>
                <a:ea typeface="Microsoft Sans Serif"/>
                <a:cs typeface="Microsoft Sans Serif"/>
                <a:sym typeface="Microsoft Sans Serif"/>
              </a:rPr>
              <a:t>Premature</a:t>
            </a:r>
            <a:r>
              <a:rPr sz="1343" kern="0" spc="-49">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closure</a:t>
            </a:r>
            <a:r>
              <a:rPr sz="1343" kern="0" spc="-45">
                <a:solidFill>
                  <a:srgbClr val="000000"/>
                </a:solidFill>
                <a:latin typeface="Microsoft Sans Serif"/>
                <a:ea typeface="Microsoft Sans Serif"/>
                <a:cs typeface="Microsoft Sans Serif"/>
                <a:sym typeface="Microsoft Sans Serif"/>
              </a:rPr>
              <a:t> </a:t>
            </a:r>
            <a:r>
              <a:rPr sz="1343" kern="0" spc="9">
                <a:solidFill>
                  <a:srgbClr val="000000"/>
                </a:solidFill>
                <a:latin typeface="Microsoft Sans Serif"/>
                <a:ea typeface="Microsoft Sans Serif"/>
                <a:cs typeface="Microsoft Sans Serif"/>
                <a:sym typeface="Microsoft Sans Serif"/>
              </a:rPr>
              <a:t>of</a:t>
            </a:r>
            <a:r>
              <a:rPr sz="1343" kern="0" spc="-49">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cervix</a:t>
            </a:r>
            <a:r>
              <a:rPr sz="1343" kern="0" spc="-45">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obstructing</a:t>
            </a:r>
            <a:r>
              <a:rPr sz="1343" kern="0" spc="-49">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placental</a:t>
            </a:r>
            <a:r>
              <a:rPr sz="1343" kern="0" spc="-45">
                <a:solidFill>
                  <a:srgbClr val="000000"/>
                </a:solidFill>
                <a:latin typeface="Microsoft Sans Serif"/>
                <a:ea typeface="Microsoft Sans Serif"/>
                <a:cs typeface="Microsoft Sans Serif"/>
                <a:sym typeface="Microsoft Sans Serif"/>
              </a:rPr>
              <a:t> </a:t>
            </a:r>
            <a:r>
              <a:rPr sz="1343" kern="0" spc="4">
                <a:solidFill>
                  <a:srgbClr val="000000"/>
                </a:solidFill>
                <a:latin typeface="Microsoft Sans Serif"/>
                <a:ea typeface="Microsoft Sans Serif"/>
                <a:cs typeface="Microsoft Sans Serif"/>
                <a:sym typeface="Microsoft Sans Serif"/>
              </a:rPr>
              <a:t>expulsion</a:t>
            </a:r>
          </a:p>
        </p:txBody>
      </p:sp>
      <p:grpSp>
        <p:nvGrpSpPr>
          <p:cNvPr id="154" name="object 4"/>
          <p:cNvGrpSpPr/>
          <p:nvPr/>
        </p:nvGrpSpPr>
        <p:grpSpPr>
          <a:xfrm>
            <a:off x="1608410" y="2918681"/>
            <a:ext cx="8659358" cy="2753319"/>
            <a:chOff x="0" y="-613896"/>
            <a:chExt cx="9669614" cy="3074537"/>
          </a:xfrm>
        </p:grpSpPr>
        <p:pic>
          <p:nvPicPr>
            <p:cNvPr id="152" name="object 5" descr="object 5"/>
            <p:cNvPicPr>
              <a:picLocks noChangeAspect="1"/>
            </p:cNvPicPr>
            <p:nvPr/>
          </p:nvPicPr>
          <p:blipFill>
            <a:blip r:embed="rId2"/>
            <a:stretch>
              <a:fillRect/>
            </a:stretch>
          </p:blipFill>
          <p:spPr>
            <a:xfrm>
              <a:off x="0" y="630221"/>
              <a:ext cx="4966336" cy="1830421"/>
            </a:xfrm>
            <a:prstGeom prst="rect">
              <a:avLst/>
            </a:prstGeom>
            <a:ln w="12700" cap="flat">
              <a:noFill/>
              <a:miter lim="400000"/>
            </a:ln>
            <a:effectLst/>
          </p:spPr>
        </p:pic>
        <p:pic>
          <p:nvPicPr>
            <p:cNvPr id="153" name="object 6" descr="object 6"/>
            <p:cNvPicPr>
              <a:picLocks noChangeAspect="1"/>
            </p:cNvPicPr>
            <p:nvPr/>
          </p:nvPicPr>
          <p:blipFill>
            <a:blip r:embed="rId3"/>
            <a:srcRect t="49453"/>
            <a:stretch>
              <a:fillRect/>
            </a:stretch>
          </p:blipFill>
          <p:spPr>
            <a:xfrm>
              <a:off x="5063815" y="-613897"/>
              <a:ext cx="4605800" cy="1878219"/>
            </a:xfrm>
            <a:prstGeom prst="rect">
              <a:avLst/>
            </a:prstGeom>
            <a:ln w="12700" cap="flat">
              <a:noFill/>
              <a:miter lim="400000"/>
            </a:ln>
            <a:effectLst/>
          </p:spPr>
        </p:pic>
      </p:grpSp>
      <p:sp>
        <p:nvSpPr>
          <p:cNvPr id="155" name="object 7"/>
          <p:cNvSpPr txBox="1"/>
          <p:nvPr/>
        </p:nvSpPr>
        <p:spPr>
          <a:xfrm>
            <a:off x="7361741" y="4812956"/>
            <a:ext cx="1661616" cy="261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spcBef>
                <a:spcPts val="90"/>
              </a:spcBef>
              <a:defRPr spc="-15">
                <a:latin typeface="Microsoft Sans Serif"/>
                <a:ea typeface="Microsoft Sans Serif"/>
                <a:cs typeface="Microsoft Sans Serif"/>
                <a:sym typeface="Microsoft Sans Serif"/>
              </a:defRPr>
            </a:pPr>
            <a:r>
              <a:rPr sz="1612" kern="0" spc="-13">
                <a:solidFill>
                  <a:srgbClr val="000000"/>
                </a:solidFill>
                <a:latin typeface="Microsoft Sans Serif"/>
                <a:ea typeface="Microsoft Sans Serif"/>
                <a:cs typeface="Microsoft Sans Serif"/>
                <a:sym typeface="Microsoft Sans Serif"/>
              </a:rPr>
              <a:t>P</a:t>
            </a:r>
            <a:r>
              <a:rPr sz="1612" kern="0" spc="-116">
                <a:solidFill>
                  <a:srgbClr val="000000"/>
                </a:solidFill>
                <a:latin typeface="Microsoft Sans Serif"/>
                <a:ea typeface="Microsoft Sans Serif"/>
                <a:cs typeface="Microsoft Sans Serif"/>
                <a:sym typeface="Microsoft Sans Serif"/>
              </a:rPr>
              <a:t>l</a:t>
            </a:r>
            <a:r>
              <a:rPr sz="1612" kern="0">
                <a:solidFill>
                  <a:srgbClr val="000000"/>
                </a:solidFill>
                <a:latin typeface="Microsoft Sans Serif"/>
                <a:ea typeface="Microsoft Sans Serif"/>
                <a:cs typeface="Microsoft Sans Serif"/>
                <a:sym typeface="Microsoft Sans Serif"/>
              </a:rPr>
              <a:t>a</a:t>
            </a:r>
            <a:r>
              <a:rPr sz="1612" kern="0" spc="-139">
                <a:solidFill>
                  <a:srgbClr val="000000"/>
                </a:solidFill>
                <a:latin typeface="Microsoft Sans Serif"/>
                <a:ea typeface="Microsoft Sans Serif"/>
                <a:cs typeface="Microsoft Sans Serif"/>
                <a:sym typeface="Microsoft Sans Serif"/>
              </a:rPr>
              <a:t>c</a:t>
            </a:r>
            <a:r>
              <a:rPr sz="1701" kern="0" spc="-116">
                <a:solidFill>
                  <a:srgbClr val="000000"/>
                </a:solidFill>
                <a:latin typeface="Microsoft Sans Serif"/>
                <a:ea typeface="Microsoft Sans Serif"/>
                <a:cs typeface="Microsoft Sans Serif"/>
                <a:sym typeface="Microsoft Sans Serif"/>
              </a:rPr>
              <a:t>e</a:t>
            </a:r>
            <a:r>
              <a:rPr sz="1701" kern="0" spc="107">
                <a:solidFill>
                  <a:srgbClr val="000000"/>
                </a:solidFill>
                <a:latin typeface="Microsoft Sans Serif"/>
                <a:ea typeface="Microsoft Sans Serif"/>
                <a:cs typeface="Microsoft Sans Serif"/>
                <a:sym typeface="Microsoft Sans Serif"/>
              </a:rPr>
              <a:t>n</a:t>
            </a:r>
            <a:r>
              <a:rPr sz="1701" kern="0" spc="-31">
                <a:solidFill>
                  <a:srgbClr val="000000"/>
                </a:solidFill>
                <a:latin typeface="Microsoft Sans Serif"/>
                <a:ea typeface="Microsoft Sans Serif"/>
                <a:cs typeface="Microsoft Sans Serif"/>
                <a:sym typeface="Microsoft Sans Serif"/>
              </a:rPr>
              <a:t>t</a:t>
            </a:r>
            <a:r>
              <a:rPr sz="1701" kern="0" spc="13">
                <a:solidFill>
                  <a:srgbClr val="000000"/>
                </a:solidFill>
                <a:latin typeface="Microsoft Sans Serif"/>
                <a:ea typeface="Microsoft Sans Serif"/>
                <a:cs typeface="Microsoft Sans Serif"/>
                <a:sym typeface="Microsoft Sans Serif"/>
              </a:rPr>
              <a:t>a</a:t>
            </a:r>
            <a:r>
              <a:rPr sz="1701" kern="0" spc="-143">
                <a:solidFill>
                  <a:srgbClr val="000000"/>
                </a:solidFill>
                <a:latin typeface="Microsoft Sans Serif"/>
                <a:ea typeface="Microsoft Sans Serif"/>
                <a:cs typeface="Microsoft Sans Serif"/>
                <a:sym typeface="Microsoft Sans Serif"/>
              </a:rPr>
              <a:t> </a:t>
            </a:r>
            <a:r>
              <a:rPr sz="1701" kern="0" spc="90">
                <a:solidFill>
                  <a:srgbClr val="000000"/>
                </a:solidFill>
                <a:latin typeface="Microsoft Sans Serif"/>
                <a:ea typeface="Microsoft Sans Serif"/>
                <a:cs typeface="Microsoft Sans Serif"/>
                <a:sym typeface="Microsoft Sans Serif"/>
              </a:rPr>
              <a:t>p</a:t>
            </a:r>
            <a:r>
              <a:rPr sz="1701" kern="0" spc="-179">
                <a:solidFill>
                  <a:srgbClr val="000000"/>
                </a:solidFill>
                <a:latin typeface="Microsoft Sans Serif"/>
                <a:ea typeface="Microsoft Sans Serif"/>
                <a:cs typeface="Microsoft Sans Serif"/>
                <a:sym typeface="Microsoft Sans Serif"/>
              </a:rPr>
              <a:t>e</a:t>
            </a:r>
            <a:r>
              <a:rPr sz="1701" kern="0" spc="40">
                <a:solidFill>
                  <a:srgbClr val="000000"/>
                </a:solidFill>
                <a:latin typeface="Microsoft Sans Serif"/>
                <a:ea typeface="Microsoft Sans Serif"/>
                <a:cs typeface="Microsoft Sans Serif"/>
                <a:sym typeface="Microsoft Sans Serif"/>
              </a:rPr>
              <a:t>r</a:t>
            </a:r>
            <a:r>
              <a:rPr sz="1701" kern="0" spc="-152">
                <a:solidFill>
                  <a:srgbClr val="000000"/>
                </a:solidFill>
                <a:latin typeface="Microsoft Sans Serif"/>
                <a:ea typeface="Microsoft Sans Serif"/>
                <a:cs typeface="Microsoft Sans Serif"/>
                <a:sym typeface="Microsoft Sans Serif"/>
              </a:rPr>
              <a:t>c</a:t>
            </a:r>
            <a:r>
              <a:rPr sz="1701" kern="0" spc="36">
                <a:solidFill>
                  <a:srgbClr val="000000"/>
                </a:solidFill>
                <a:latin typeface="Microsoft Sans Serif"/>
                <a:ea typeface="Microsoft Sans Serif"/>
                <a:cs typeface="Microsoft Sans Serif"/>
                <a:sym typeface="Microsoft Sans Serif"/>
              </a:rPr>
              <a:t>r</a:t>
            </a:r>
            <a:r>
              <a:rPr sz="1701" kern="0" spc="-112">
                <a:solidFill>
                  <a:srgbClr val="000000"/>
                </a:solidFill>
                <a:latin typeface="Microsoft Sans Serif"/>
                <a:ea typeface="Microsoft Sans Serif"/>
                <a:cs typeface="Microsoft Sans Serif"/>
                <a:sym typeface="Microsoft Sans Serif"/>
              </a:rPr>
              <a:t>e</a:t>
            </a:r>
            <a:r>
              <a:rPr sz="1701" kern="0" spc="112">
                <a:solidFill>
                  <a:srgbClr val="000000"/>
                </a:solidFill>
                <a:latin typeface="Microsoft Sans Serif"/>
                <a:ea typeface="Microsoft Sans Serif"/>
                <a:cs typeface="Microsoft Sans Serif"/>
                <a:sym typeface="Microsoft Sans Serif"/>
              </a:rPr>
              <a:t>t</a:t>
            </a:r>
            <a:r>
              <a:rPr sz="1701" kern="0" spc="13">
                <a:solidFill>
                  <a:srgbClr val="000000"/>
                </a:solidFill>
                <a:latin typeface="Microsoft Sans Serif"/>
                <a:ea typeface="Microsoft Sans Serif"/>
                <a:cs typeface="Microsoft Sans Serif"/>
                <a:sym typeface="Microsoft Sans Serif"/>
              </a:rPr>
              <a:t>a</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Box 5"/>
          <p:cNvSpPr txBox="1"/>
          <p:nvPr/>
        </p:nvSpPr>
        <p:spPr>
          <a:xfrm>
            <a:off x="1650663" y="825650"/>
            <a:ext cx="8890675" cy="3294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942" rIns="40942">
            <a:normAutofit/>
          </a:bodyPr>
          <a:lstStyle/>
          <a:p>
            <a:pPr marL="102356" indent="-204711" defTabSz="818845" hangingPunct="0">
              <a:lnSpc>
                <a:spcPct val="90000"/>
              </a:lnSpc>
              <a:spcBef>
                <a:spcPts val="537"/>
              </a:spcBef>
              <a:buSzPct val="100000"/>
              <a:buFont typeface="Arial"/>
              <a:buChar char="•"/>
              <a:defRPr sz="2400" b="1">
                <a:latin typeface="Times New Roman"/>
                <a:ea typeface="Times New Roman"/>
                <a:cs typeface="Times New Roman"/>
                <a:sym typeface="Times New Roman"/>
              </a:defRPr>
            </a:pPr>
            <a:r>
              <a:rPr sz="2149" kern="0">
                <a:solidFill>
                  <a:srgbClr val="000000"/>
                </a:solidFill>
                <a:latin typeface="Times New Roman"/>
                <a:cs typeface="Times New Roman"/>
                <a:sym typeface="Times New Roman"/>
              </a:rPr>
              <a:t> </a:t>
            </a:r>
            <a:r>
              <a:rPr sz="2149" b="1" kern="0">
                <a:solidFill>
                  <a:srgbClr val="000000"/>
                </a:solidFill>
                <a:latin typeface="Times New Roman"/>
                <a:cs typeface="Times New Roman"/>
                <a:sym typeface="Times New Roman"/>
              </a:rPr>
              <a:t>Non-uterine</a:t>
            </a:r>
            <a:r>
              <a:rPr sz="2149" kern="0">
                <a:solidFill>
                  <a:srgbClr val="000000"/>
                </a:solidFill>
                <a:latin typeface="Times New Roman"/>
                <a:cs typeface="Times New Roman"/>
                <a:sym typeface="Times New Roman"/>
              </a:rPr>
              <a:t> </a:t>
            </a:r>
          </a:p>
          <a:p>
            <a:pPr marL="460600" indent="-204711" defTabSz="818845" hangingPunct="0">
              <a:lnSpc>
                <a:spcPct val="90000"/>
              </a:lnSpc>
              <a:spcBef>
                <a:spcPts val="537"/>
              </a:spcBef>
              <a:buSzPct val="100000"/>
              <a:buFont typeface="Arial"/>
              <a:buChar char="•"/>
              <a:defRPr sz="2400" b="1">
                <a:latin typeface="Times New Roman"/>
                <a:ea typeface="Times New Roman"/>
                <a:cs typeface="Times New Roman"/>
                <a:sym typeface="Times New Roman"/>
              </a:defRPr>
            </a:pPr>
            <a:r>
              <a:rPr sz="2149" b="1" kern="0">
                <a:solidFill>
                  <a:srgbClr val="000000"/>
                </a:solidFill>
                <a:latin typeface="Times New Roman"/>
                <a:cs typeface="Times New Roman"/>
                <a:sym typeface="Times New Roman"/>
              </a:rPr>
              <a:t>Lower genital tract lacerations</a:t>
            </a:r>
            <a:r>
              <a:rPr sz="2149" kern="0">
                <a:solidFill>
                  <a:srgbClr val="000000"/>
                </a:solidFill>
                <a:latin typeface="Times New Roman"/>
                <a:cs typeface="Times New Roman"/>
                <a:sym typeface="Times New Roman"/>
              </a:rPr>
              <a:t>(vagina, cervix, perinium; suspected when the bleeding continues despite firm contracted uterus and use of assisted vaginal delivery)</a:t>
            </a:r>
          </a:p>
          <a:p>
            <a:pPr marL="460600" indent="-204711" defTabSz="818845" hangingPunct="0">
              <a:lnSpc>
                <a:spcPct val="90000"/>
              </a:lnSpc>
              <a:spcBef>
                <a:spcPts val="537"/>
              </a:spcBef>
              <a:buSzPct val="100000"/>
              <a:buFont typeface="Arial"/>
              <a:buChar char="•"/>
              <a:defRPr sz="2400" b="1">
                <a:latin typeface="Times New Roman"/>
                <a:ea typeface="Times New Roman"/>
                <a:cs typeface="Times New Roman"/>
                <a:sym typeface="Times New Roman"/>
              </a:defRPr>
            </a:pPr>
            <a:r>
              <a:rPr sz="2149" b="1" kern="0">
                <a:solidFill>
                  <a:srgbClr val="000000"/>
                </a:solidFill>
                <a:latin typeface="Times New Roman"/>
                <a:cs typeface="Times New Roman"/>
                <a:sym typeface="Times New Roman"/>
              </a:rPr>
              <a:t>Pelvic hematomas </a:t>
            </a:r>
            <a:r>
              <a:rPr sz="2149" kern="0">
                <a:solidFill>
                  <a:srgbClr val="000000"/>
                </a:solidFill>
                <a:latin typeface="Times New Roman"/>
                <a:cs typeface="Times New Roman"/>
                <a:sym typeface="Times New Roman"/>
              </a:rPr>
              <a:t>(vulvar(most common ), vaginal) Woman complains of a persistent perineal or rectal pain, or a feeling of pressure in the vagina</a:t>
            </a:r>
          </a:p>
          <a:p>
            <a:pPr marL="460600" indent="-204711" defTabSz="818845" hangingPunct="0">
              <a:lnSpc>
                <a:spcPct val="90000"/>
              </a:lnSpc>
              <a:spcBef>
                <a:spcPts val="537"/>
              </a:spcBef>
              <a:buSzPct val="100000"/>
              <a:buFont typeface="Arial"/>
              <a:buChar char="•"/>
              <a:defRPr sz="2400" b="1">
                <a:latin typeface="Times New Roman"/>
                <a:ea typeface="Times New Roman"/>
                <a:cs typeface="Times New Roman"/>
                <a:sym typeface="Times New Roman"/>
              </a:defRPr>
            </a:pPr>
            <a:r>
              <a:rPr sz="2149" b="1" kern="0">
                <a:solidFill>
                  <a:srgbClr val="000000"/>
                </a:solidFill>
                <a:latin typeface="Times New Roman"/>
                <a:cs typeface="Times New Roman"/>
                <a:sym typeface="Times New Roman"/>
              </a:rPr>
              <a:t>Coagulation disorders DIC </a:t>
            </a:r>
            <a:r>
              <a:rPr sz="2149" kern="0">
                <a:solidFill>
                  <a:srgbClr val="000000"/>
                </a:solidFill>
                <a:latin typeface="Times New Roman"/>
                <a:cs typeface="Times New Roman"/>
                <a:sym typeface="Times New Roman"/>
              </a:rPr>
              <a:t>:</a:t>
            </a:r>
            <a:r>
              <a:rPr sz="2149" u="sng" kern="0">
                <a:solidFill>
                  <a:srgbClr val="000000"/>
                </a:solidFill>
                <a:latin typeface="Times New Roman"/>
                <a:cs typeface="Times New Roman"/>
                <a:sym typeface="Times New Roman"/>
              </a:rPr>
              <a:t>amniotic fluid embolism, placental abruption, sever preeclampsia , retention of dead fetus</a:t>
            </a:r>
          </a:p>
          <a:p>
            <a:pPr marL="460600" indent="-204711" defTabSz="818845" hangingPunct="0">
              <a:lnSpc>
                <a:spcPct val="90000"/>
              </a:lnSpc>
              <a:spcBef>
                <a:spcPts val="537"/>
              </a:spcBef>
              <a:buSzPct val="100000"/>
              <a:buFont typeface="Arial"/>
              <a:buChar char="•"/>
              <a:defRPr sz="2400" b="1">
                <a:latin typeface="Times New Roman"/>
                <a:ea typeface="Times New Roman"/>
                <a:cs typeface="Times New Roman"/>
                <a:sym typeface="Times New Roman"/>
              </a:defRPr>
            </a:pPr>
            <a:r>
              <a:rPr sz="2149" b="1" kern="0">
                <a:solidFill>
                  <a:srgbClr val="000000"/>
                </a:solidFill>
                <a:latin typeface="Times New Roman"/>
                <a:cs typeface="Times New Roman"/>
                <a:sym typeface="Times New Roman"/>
              </a:rPr>
              <a:t>Inherited coagulopathy</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object 2" descr="object 2"/>
          <p:cNvPicPr>
            <a:picLocks noChangeAspect="1"/>
          </p:cNvPicPr>
          <p:nvPr/>
        </p:nvPicPr>
        <p:blipFill>
          <a:blip r:embed="rId2"/>
          <a:stretch>
            <a:fillRect/>
          </a:stretch>
        </p:blipFill>
        <p:spPr>
          <a:xfrm>
            <a:off x="1592239" y="0"/>
            <a:ext cx="9007522" cy="6862875"/>
          </a:xfrm>
          <a:prstGeom prst="rect">
            <a:avLst/>
          </a:prstGeom>
          <a:ln w="12700">
            <a:miter lim="400000"/>
          </a:ln>
        </p:spPr>
      </p:pic>
      <p:sp>
        <p:nvSpPr>
          <p:cNvPr id="160" name="object 3"/>
          <p:cNvSpPr txBox="1">
            <a:spLocks noGrp="1"/>
          </p:cNvSpPr>
          <p:nvPr>
            <p:ph type="title"/>
          </p:nvPr>
        </p:nvSpPr>
        <p:spPr>
          <a:xfrm>
            <a:off x="4682552" y="311468"/>
            <a:ext cx="3336310" cy="502125"/>
          </a:xfrm>
          <a:prstGeom prst="rect">
            <a:avLst/>
          </a:prstGeom>
        </p:spPr>
        <p:txBody>
          <a:bodyPr>
            <a:normAutofit fontScale="90000"/>
          </a:bodyPr>
          <a:lstStyle/>
          <a:p>
            <a:pPr indent="11373">
              <a:spcBef>
                <a:spcPts val="90"/>
              </a:spcBef>
              <a:defRPr sz="3500" b="1" spc="-100">
                <a:latin typeface="Arial"/>
                <a:ea typeface="Arial"/>
                <a:cs typeface="Arial"/>
                <a:sym typeface="Arial"/>
              </a:defRPr>
            </a:pPr>
            <a:r>
              <a:t>Vulvar hematoma</a:t>
            </a:r>
          </a:p>
        </p:txBody>
      </p:sp>
      <p:sp>
        <p:nvSpPr>
          <p:cNvPr id="161" name="object 4"/>
          <p:cNvSpPr txBox="1">
            <a:spLocks noGrp="1"/>
          </p:cNvSpPr>
          <p:nvPr>
            <p:ph type="body" idx="1"/>
          </p:nvPr>
        </p:nvSpPr>
        <p:spPr>
          <a:xfrm>
            <a:off x="1840742" y="1233801"/>
            <a:ext cx="8510516" cy="4163706"/>
          </a:xfrm>
          <a:prstGeom prst="rect">
            <a:avLst/>
          </a:prstGeom>
        </p:spPr>
        <p:txBody>
          <a:bodyPr/>
          <a:lstStyle/>
          <a:p>
            <a:pPr indent="11373">
              <a:spcBef>
                <a:spcPts val="90"/>
              </a:spcBef>
              <a:defRPr spc="-100"/>
            </a:pPr>
            <a:r>
              <a:t>vulvar hematoma is a collection of blood in the vulva.</a:t>
            </a:r>
          </a:p>
          <a:p>
            <a:pPr marR="353696" indent="11373">
              <a:defRPr spc="-200"/>
            </a:pPr>
            <a:r>
              <a:t>it</a:t>
            </a:r>
            <a:r>
              <a:rPr spc="-90"/>
              <a:t> </a:t>
            </a:r>
            <a:r>
              <a:t>is</a:t>
            </a:r>
            <a:r>
              <a:rPr spc="-90"/>
              <a:t> </a:t>
            </a:r>
            <a:r>
              <a:t>a</a:t>
            </a:r>
            <a:r>
              <a:rPr spc="-90"/>
              <a:t> </a:t>
            </a:r>
            <a:r>
              <a:t>common</a:t>
            </a:r>
            <a:r>
              <a:rPr spc="-90"/>
              <a:t> obstetric complication, </a:t>
            </a:r>
            <a:r>
              <a:t>a</a:t>
            </a:r>
            <a:r>
              <a:rPr spc="-90"/>
              <a:t> vulvar </a:t>
            </a:r>
            <a:r>
              <a:t>hematoma  can</a:t>
            </a:r>
            <a:r>
              <a:rPr spc="-90"/>
              <a:t> </a:t>
            </a:r>
            <a:r>
              <a:t>occur</a:t>
            </a:r>
            <a:r>
              <a:rPr spc="-90"/>
              <a:t> in </a:t>
            </a:r>
            <a:r>
              <a:t>non-obstetric</a:t>
            </a:r>
            <a:r>
              <a:rPr spc="-90"/>
              <a:t> </a:t>
            </a:r>
            <a:r>
              <a:t>settings</a:t>
            </a:r>
            <a:r>
              <a:rPr spc="-90"/>
              <a:t> too.</a:t>
            </a:r>
          </a:p>
          <a:p>
            <a:pPr>
              <a:defRPr sz="2900"/>
            </a:pPr>
            <a:endParaRPr spc="-90"/>
          </a:p>
          <a:p>
            <a:pPr indent="11373">
              <a:defRPr b="1" spc="-100">
                <a:latin typeface="Arial"/>
                <a:ea typeface="Arial"/>
                <a:cs typeface="Arial"/>
                <a:sym typeface="Arial"/>
              </a:defRPr>
            </a:pPr>
            <a:r>
              <a:t>Etiology:</a:t>
            </a:r>
          </a:p>
          <a:p>
            <a:pPr marR="4549" indent="11373"/>
            <a:r>
              <a:t>During</a:t>
            </a:r>
            <a:r>
              <a:rPr spc="-90"/>
              <a:t> labor, </a:t>
            </a:r>
            <a:r>
              <a:t>a</a:t>
            </a:r>
            <a:r>
              <a:rPr spc="-90"/>
              <a:t> vulvar </a:t>
            </a:r>
            <a:r>
              <a:t>hematoma</a:t>
            </a:r>
            <a:r>
              <a:rPr spc="-90"/>
              <a:t> </a:t>
            </a:r>
            <a:r>
              <a:t>can</a:t>
            </a:r>
            <a:r>
              <a:rPr spc="-90"/>
              <a:t> result from either direct </a:t>
            </a:r>
            <a:r>
              <a:rPr spc="-806"/>
              <a:t> </a:t>
            </a:r>
            <a:r>
              <a:rPr spc="-90"/>
              <a:t>or indirect </a:t>
            </a:r>
            <a:r>
              <a:rPr spc="-179"/>
              <a:t>injury </a:t>
            </a:r>
            <a:r>
              <a:rPr spc="-90"/>
              <a:t>to the soft </a:t>
            </a:r>
            <a:r>
              <a:t>tissue.</a:t>
            </a:r>
          </a:p>
          <a:p>
            <a:pPr marR="4549" indent="11373"/>
            <a:r>
              <a:t>* </a:t>
            </a:r>
            <a:r>
              <a:rPr spc="-90"/>
              <a:t>direct injuries include : episiotomy, vaginal laceration repairs,  or</a:t>
            </a:r>
            <a:r>
              <a:t> </a:t>
            </a:r>
            <a:r>
              <a:rPr spc="-90"/>
              <a:t>instrumental</a:t>
            </a:r>
            <a:r>
              <a:t> </a:t>
            </a:r>
            <a:r>
              <a:rPr spc="-90"/>
              <a:t>deliveries.</a:t>
            </a:r>
          </a:p>
          <a:p>
            <a:pPr marR="4549" indent="11373"/>
            <a:r>
              <a:rPr spc="-90"/>
              <a:t>*</a:t>
            </a:r>
            <a:r>
              <a:t> </a:t>
            </a:r>
            <a:r>
              <a:rPr spc="-90"/>
              <a:t>indirect</a:t>
            </a:r>
            <a:r>
              <a:t> </a:t>
            </a:r>
            <a:r>
              <a:rPr spc="-179"/>
              <a:t>injury</a:t>
            </a:r>
            <a:r>
              <a:t> can </a:t>
            </a:r>
            <a:r>
              <a:rPr spc="-90"/>
              <a:t>result  from: extensive stretching of the birth </a:t>
            </a:r>
            <a:r>
              <a:t>canal during </a:t>
            </a:r>
            <a:r>
              <a:rPr spc="-90"/>
              <a:t>vaginal </a:t>
            </a:r>
            <a:r>
              <a:t> </a:t>
            </a:r>
            <a:r>
              <a:rPr spc="-90"/>
              <a:t>delivery.</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object 2" descr="object 2"/>
          <p:cNvPicPr>
            <a:picLocks noChangeAspect="1"/>
          </p:cNvPicPr>
          <p:nvPr/>
        </p:nvPicPr>
        <p:blipFill>
          <a:blip r:embed="rId2"/>
          <a:stretch>
            <a:fillRect/>
          </a:stretch>
        </p:blipFill>
        <p:spPr>
          <a:xfrm>
            <a:off x="1592239" y="0"/>
            <a:ext cx="9007522" cy="6862875"/>
          </a:xfrm>
          <a:prstGeom prst="rect">
            <a:avLst/>
          </a:prstGeom>
          <a:ln w="12700">
            <a:miter lim="400000"/>
          </a:ln>
        </p:spPr>
      </p:pic>
      <p:sp>
        <p:nvSpPr>
          <p:cNvPr id="164" name="object 3"/>
          <p:cNvSpPr txBox="1"/>
          <p:nvPr/>
        </p:nvSpPr>
        <p:spPr>
          <a:xfrm>
            <a:off x="1815436" y="362035"/>
            <a:ext cx="8521890" cy="5581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4549" indent="11373" defTabSz="818845" hangingPunct="0">
              <a:spcBef>
                <a:spcPts val="90"/>
              </a:spcBef>
              <a:defRPr sz="2700" spc="-70">
                <a:latin typeface="Trebuchet MS"/>
                <a:ea typeface="Trebuchet MS"/>
                <a:cs typeface="Trebuchet MS"/>
                <a:sym typeface="Trebuchet MS"/>
              </a:defRPr>
            </a:pPr>
            <a:r>
              <a:rPr sz="2418" kern="0" spc="-63">
                <a:solidFill>
                  <a:srgbClr val="000000"/>
                </a:solidFill>
                <a:latin typeface="Trebuchet MS"/>
                <a:sym typeface="Trebuchet MS"/>
              </a:rPr>
              <a:t>Interestingly, </a:t>
            </a:r>
            <a:r>
              <a:rPr sz="2418" kern="0" spc="54">
                <a:solidFill>
                  <a:srgbClr val="000000"/>
                </a:solidFill>
                <a:latin typeface="Trebuchet MS"/>
                <a:sym typeface="Trebuchet MS"/>
              </a:rPr>
              <a:t>most </a:t>
            </a:r>
            <a:r>
              <a:rPr sz="2418" kern="0" spc="-31">
                <a:solidFill>
                  <a:srgbClr val="000000"/>
                </a:solidFill>
                <a:latin typeface="Trebuchet MS"/>
                <a:sym typeface="Trebuchet MS"/>
              </a:rPr>
              <a:t>vulvar </a:t>
            </a:r>
            <a:r>
              <a:rPr sz="2418" kern="0" spc="40">
                <a:solidFill>
                  <a:srgbClr val="000000"/>
                </a:solidFill>
                <a:latin typeface="Trebuchet MS"/>
                <a:sym typeface="Trebuchet MS"/>
              </a:rPr>
              <a:t>hematomas </a:t>
            </a:r>
            <a:r>
              <a:rPr sz="2418" kern="0" spc="-54">
                <a:solidFill>
                  <a:srgbClr val="000000"/>
                </a:solidFill>
                <a:latin typeface="Trebuchet MS"/>
                <a:sym typeface="Trebuchet MS"/>
              </a:rPr>
              <a:t>are </a:t>
            </a:r>
            <a:r>
              <a:rPr sz="2418" kern="0" spc="-9">
                <a:solidFill>
                  <a:srgbClr val="000000"/>
                </a:solidFill>
                <a:latin typeface="Trebuchet MS"/>
                <a:sym typeface="Trebuchet MS"/>
              </a:rPr>
              <a:t>formed </a:t>
            </a:r>
            <a:r>
              <a:rPr sz="2418" kern="0" spc="-99">
                <a:solidFill>
                  <a:srgbClr val="000000"/>
                </a:solidFill>
                <a:latin typeface="Trebuchet MS"/>
                <a:sym typeface="Trebuchet MS"/>
              </a:rPr>
              <a:t>after </a:t>
            </a:r>
            <a:r>
              <a:rPr sz="2418" kern="0" spc="36">
                <a:solidFill>
                  <a:srgbClr val="000000"/>
                </a:solidFill>
                <a:latin typeface="Trebuchet MS"/>
                <a:sym typeface="Trebuchet MS"/>
              </a:rPr>
              <a:t>a </a:t>
            </a:r>
            <a:r>
              <a:rPr sz="2418" kern="0" spc="40">
                <a:solidFill>
                  <a:srgbClr val="000000"/>
                </a:solidFill>
                <a:latin typeface="Trebuchet MS"/>
                <a:sym typeface="Trebuchet MS"/>
              </a:rPr>
              <a:t> </a:t>
            </a:r>
            <a:r>
              <a:rPr sz="2418" kern="0" spc="-13">
                <a:solidFill>
                  <a:srgbClr val="000000"/>
                </a:solidFill>
                <a:latin typeface="Trebuchet MS"/>
                <a:sym typeface="Trebuchet MS"/>
              </a:rPr>
              <a:t>normal </a:t>
            </a:r>
            <a:r>
              <a:rPr sz="2418" kern="0" spc="-45">
                <a:solidFill>
                  <a:srgbClr val="000000"/>
                </a:solidFill>
                <a:latin typeface="Trebuchet MS"/>
                <a:sym typeface="Trebuchet MS"/>
              </a:rPr>
              <a:t>delivery </a:t>
            </a:r>
            <a:r>
              <a:rPr sz="2418" kern="0" spc="4">
                <a:solidFill>
                  <a:srgbClr val="000000"/>
                </a:solidFill>
                <a:latin typeface="Trebuchet MS"/>
                <a:sym typeface="Trebuchet MS"/>
              </a:rPr>
              <a:t>instead </a:t>
            </a:r>
            <a:r>
              <a:rPr sz="2418" kern="0" spc="-40">
                <a:solidFill>
                  <a:srgbClr val="000000"/>
                </a:solidFill>
                <a:latin typeface="Trebuchet MS"/>
                <a:sym typeface="Trebuchet MS"/>
              </a:rPr>
              <a:t>of </a:t>
            </a:r>
            <a:r>
              <a:rPr sz="2418" kern="0" spc="4">
                <a:solidFill>
                  <a:srgbClr val="000000"/>
                </a:solidFill>
                <a:latin typeface="Trebuchet MS"/>
                <a:sym typeface="Trebuchet MS"/>
              </a:rPr>
              <a:t>complicated </a:t>
            </a:r>
            <a:r>
              <a:rPr sz="2418" kern="0" spc="-9">
                <a:solidFill>
                  <a:srgbClr val="000000"/>
                </a:solidFill>
                <a:latin typeface="Trebuchet MS"/>
                <a:sym typeface="Trebuchet MS"/>
              </a:rPr>
              <a:t>deliveries.Risk </a:t>
            </a:r>
            <a:r>
              <a:rPr sz="2418" kern="0" spc="-4">
                <a:solidFill>
                  <a:srgbClr val="000000"/>
                </a:solidFill>
                <a:latin typeface="Trebuchet MS"/>
                <a:sym typeface="Trebuchet MS"/>
              </a:rPr>
              <a:t> factors</a:t>
            </a:r>
            <a:r>
              <a:rPr sz="2418" kern="0" spc="-49">
                <a:solidFill>
                  <a:srgbClr val="000000"/>
                </a:solidFill>
                <a:latin typeface="Trebuchet MS"/>
                <a:sym typeface="Trebuchet MS"/>
              </a:rPr>
              <a:t> </a:t>
            </a:r>
            <a:r>
              <a:rPr sz="2418" kern="0" spc="-72">
                <a:solidFill>
                  <a:srgbClr val="000000"/>
                </a:solidFill>
                <a:latin typeface="Trebuchet MS"/>
                <a:sym typeface="Trebuchet MS"/>
              </a:rPr>
              <a:t>for</a:t>
            </a:r>
            <a:r>
              <a:rPr sz="2418" kern="0" spc="-49">
                <a:solidFill>
                  <a:srgbClr val="000000"/>
                </a:solidFill>
                <a:latin typeface="Trebuchet MS"/>
                <a:sym typeface="Trebuchet MS"/>
              </a:rPr>
              <a:t> </a:t>
            </a:r>
            <a:r>
              <a:rPr sz="2418" kern="0" spc="18">
                <a:solidFill>
                  <a:srgbClr val="000000"/>
                </a:solidFill>
                <a:latin typeface="Trebuchet MS"/>
                <a:sym typeface="Trebuchet MS"/>
              </a:rPr>
              <a:t>developing</a:t>
            </a:r>
            <a:r>
              <a:rPr sz="2418" kern="0" spc="-49">
                <a:solidFill>
                  <a:srgbClr val="000000"/>
                </a:solidFill>
                <a:latin typeface="Trebuchet MS"/>
                <a:sym typeface="Trebuchet MS"/>
              </a:rPr>
              <a:t> </a:t>
            </a:r>
            <a:r>
              <a:rPr sz="2418" kern="0" spc="-31">
                <a:solidFill>
                  <a:srgbClr val="000000"/>
                </a:solidFill>
                <a:latin typeface="Trebuchet MS"/>
                <a:sym typeface="Trebuchet MS"/>
              </a:rPr>
              <a:t>vulvar</a:t>
            </a:r>
            <a:r>
              <a:rPr sz="2418" kern="0" spc="-49">
                <a:solidFill>
                  <a:srgbClr val="000000"/>
                </a:solidFill>
                <a:latin typeface="Trebuchet MS"/>
                <a:sym typeface="Trebuchet MS"/>
              </a:rPr>
              <a:t> </a:t>
            </a:r>
            <a:r>
              <a:rPr sz="2418" kern="0" spc="13">
                <a:solidFill>
                  <a:srgbClr val="000000"/>
                </a:solidFill>
                <a:latin typeface="Trebuchet MS"/>
                <a:sym typeface="Trebuchet MS"/>
              </a:rPr>
              <a:t>hematoma</a:t>
            </a:r>
            <a:r>
              <a:rPr sz="2418" kern="0" spc="-49">
                <a:solidFill>
                  <a:srgbClr val="000000"/>
                </a:solidFill>
                <a:latin typeface="Trebuchet MS"/>
                <a:sym typeface="Trebuchet MS"/>
              </a:rPr>
              <a:t> </a:t>
            </a:r>
            <a:r>
              <a:rPr sz="2418" kern="0" spc="-13">
                <a:solidFill>
                  <a:srgbClr val="000000"/>
                </a:solidFill>
                <a:latin typeface="Trebuchet MS"/>
                <a:sym typeface="Trebuchet MS"/>
              </a:rPr>
              <a:t>include</a:t>
            </a:r>
            <a:r>
              <a:rPr sz="2418" kern="0" spc="-49">
                <a:solidFill>
                  <a:srgbClr val="000000"/>
                </a:solidFill>
                <a:latin typeface="Trebuchet MS"/>
                <a:sym typeface="Trebuchet MS"/>
              </a:rPr>
              <a:t> </a:t>
            </a:r>
            <a:r>
              <a:rPr sz="2418" kern="0" spc="-36">
                <a:solidFill>
                  <a:srgbClr val="000000"/>
                </a:solidFill>
                <a:latin typeface="Trebuchet MS"/>
                <a:sym typeface="Trebuchet MS"/>
              </a:rPr>
              <a:t>instrumental </a:t>
            </a:r>
            <a:r>
              <a:rPr sz="2418" kern="0" spc="-729">
                <a:solidFill>
                  <a:srgbClr val="000000"/>
                </a:solidFill>
                <a:latin typeface="Trebuchet MS"/>
                <a:sym typeface="Trebuchet MS"/>
              </a:rPr>
              <a:t> </a:t>
            </a:r>
            <a:r>
              <a:rPr sz="2418" kern="0" spc="-85">
                <a:solidFill>
                  <a:srgbClr val="000000"/>
                </a:solidFill>
                <a:latin typeface="Trebuchet MS"/>
                <a:sym typeface="Trebuchet MS"/>
              </a:rPr>
              <a:t>delivery, </a:t>
            </a:r>
            <a:r>
              <a:rPr sz="2418" kern="0" spc="-27">
                <a:solidFill>
                  <a:srgbClr val="000000"/>
                </a:solidFill>
                <a:latin typeface="Trebuchet MS"/>
                <a:sym typeface="Trebuchet MS"/>
              </a:rPr>
              <a:t>episiotomy, </a:t>
            </a:r>
            <a:r>
              <a:rPr sz="2418" kern="0" spc="-85">
                <a:solidFill>
                  <a:srgbClr val="000000"/>
                </a:solidFill>
                <a:latin typeface="Trebuchet MS"/>
                <a:sym typeface="Trebuchet MS"/>
              </a:rPr>
              <a:t>primiparity, </a:t>
            </a:r>
            <a:r>
              <a:rPr sz="2418" kern="0" spc="27">
                <a:solidFill>
                  <a:srgbClr val="000000"/>
                </a:solidFill>
                <a:latin typeface="Trebuchet MS"/>
                <a:sym typeface="Trebuchet MS"/>
              </a:rPr>
              <a:t>prolonged </a:t>
            </a:r>
            <a:r>
              <a:rPr sz="2418" kern="0" spc="93">
                <a:solidFill>
                  <a:srgbClr val="000000"/>
                </a:solidFill>
                <a:latin typeface="Trebuchet MS"/>
                <a:sym typeface="Trebuchet MS"/>
              </a:rPr>
              <a:t>second </a:t>
            </a:r>
            <a:r>
              <a:rPr sz="2418" kern="0" spc="49">
                <a:solidFill>
                  <a:srgbClr val="000000"/>
                </a:solidFill>
                <a:latin typeface="Trebuchet MS"/>
                <a:sym typeface="Trebuchet MS"/>
              </a:rPr>
              <a:t>stage </a:t>
            </a:r>
            <a:r>
              <a:rPr sz="2418" kern="0" spc="-40">
                <a:solidFill>
                  <a:srgbClr val="000000"/>
                </a:solidFill>
                <a:latin typeface="Trebuchet MS"/>
                <a:sym typeface="Trebuchet MS"/>
              </a:rPr>
              <a:t>of </a:t>
            </a:r>
            <a:r>
              <a:rPr sz="2418" kern="0" spc="-36">
                <a:solidFill>
                  <a:srgbClr val="000000"/>
                </a:solidFill>
                <a:latin typeface="Trebuchet MS"/>
                <a:sym typeface="Trebuchet MS"/>
              </a:rPr>
              <a:t> </a:t>
            </a:r>
            <a:r>
              <a:rPr sz="2418" kern="0" spc="-90">
                <a:solidFill>
                  <a:srgbClr val="000000"/>
                </a:solidFill>
                <a:latin typeface="Trebuchet MS"/>
                <a:sym typeface="Trebuchet MS"/>
              </a:rPr>
              <a:t>labor, </a:t>
            </a:r>
            <a:r>
              <a:rPr sz="2418" kern="0" spc="18">
                <a:solidFill>
                  <a:srgbClr val="000000"/>
                </a:solidFill>
                <a:latin typeface="Trebuchet MS"/>
                <a:sym typeface="Trebuchet MS"/>
              </a:rPr>
              <a:t>macrosomia, </a:t>
            </a:r>
            <a:r>
              <a:rPr sz="2418" kern="0" spc="85">
                <a:solidFill>
                  <a:srgbClr val="000000"/>
                </a:solidFill>
                <a:latin typeface="Trebuchet MS"/>
                <a:sym typeface="Trebuchet MS"/>
              </a:rPr>
              <a:t>use </a:t>
            </a:r>
            <a:r>
              <a:rPr sz="2418" kern="0" spc="-40">
                <a:solidFill>
                  <a:srgbClr val="000000"/>
                </a:solidFill>
                <a:latin typeface="Trebuchet MS"/>
                <a:sym typeface="Trebuchet MS"/>
              </a:rPr>
              <a:t>of </a:t>
            </a:r>
            <a:r>
              <a:rPr sz="2418" kern="0" spc="-9">
                <a:solidFill>
                  <a:srgbClr val="000000"/>
                </a:solidFill>
                <a:latin typeface="Trebuchet MS"/>
                <a:sym typeface="Trebuchet MS"/>
              </a:rPr>
              <a:t>anticoagulants, </a:t>
            </a:r>
            <a:r>
              <a:rPr sz="2418" kern="0" spc="-4">
                <a:solidFill>
                  <a:srgbClr val="000000"/>
                </a:solidFill>
                <a:latin typeface="Trebuchet MS"/>
                <a:sym typeface="Trebuchet MS"/>
              </a:rPr>
              <a:t>coagulopathy, </a:t>
            </a:r>
            <a:r>
              <a:rPr sz="2418" kern="0">
                <a:solidFill>
                  <a:srgbClr val="000000"/>
                </a:solidFill>
                <a:latin typeface="Trebuchet MS"/>
                <a:sym typeface="Trebuchet MS"/>
              </a:rPr>
              <a:t> </a:t>
            </a:r>
            <a:r>
              <a:rPr sz="2418" kern="0" spc="-9">
                <a:solidFill>
                  <a:srgbClr val="000000"/>
                </a:solidFill>
                <a:latin typeface="Trebuchet MS"/>
                <a:sym typeface="Trebuchet MS"/>
              </a:rPr>
              <a:t>hypertensive </a:t>
            </a:r>
            <a:r>
              <a:rPr sz="2418" kern="0" spc="31">
                <a:solidFill>
                  <a:srgbClr val="000000"/>
                </a:solidFill>
                <a:latin typeface="Trebuchet MS"/>
                <a:sym typeface="Trebuchet MS"/>
              </a:rPr>
              <a:t>disorders </a:t>
            </a:r>
            <a:r>
              <a:rPr sz="2418" kern="0" spc="-40">
                <a:solidFill>
                  <a:srgbClr val="000000"/>
                </a:solidFill>
                <a:latin typeface="Trebuchet MS"/>
                <a:sym typeface="Trebuchet MS"/>
              </a:rPr>
              <a:t>of </a:t>
            </a:r>
            <a:r>
              <a:rPr sz="2418" kern="0" spc="-9">
                <a:solidFill>
                  <a:srgbClr val="000000"/>
                </a:solidFill>
                <a:latin typeface="Trebuchet MS"/>
                <a:sym typeface="Trebuchet MS"/>
              </a:rPr>
              <a:t>pregnancy, </a:t>
            </a:r>
            <a:r>
              <a:rPr sz="2418" kern="0" spc="54">
                <a:solidFill>
                  <a:srgbClr val="000000"/>
                </a:solidFill>
                <a:latin typeface="Trebuchet MS"/>
                <a:sym typeface="Trebuchet MS"/>
              </a:rPr>
              <a:t>and </a:t>
            </a:r>
            <a:r>
              <a:rPr sz="2418" kern="0">
                <a:solidFill>
                  <a:srgbClr val="000000"/>
                </a:solidFill>
                <a:latin typeface="Trebuchet MS"/>
                <a:sym typeface="Trebuchet MS"/>
              </a:rPr>
              <a:t>vulvovaginal </a:t>
            </a:r>
            <a:r>
              <a:rPr sz="2418" kern="0" spc="4">
                <a:solidFill>
                  <a:srgbClr val="000000"/>
                </a:solidFill>
                <a:latin typeface="Trebuchet MS"/>
                <a:sym typeface="Trebuchet MS"/>
              </a:rPr>
              <a:t> </a:t>
            </a:r>
            <a:r>
              <a:rPr sz="2418" kern="0" spc="-45">
                <a:solidFill>
                  <a:srgbClr val="000000"/>
                </a:solidFill>
                <a:latin typeface="Trebuchet MS"/>
                <a:sym typeface="Trebuchet MS"/>
              </a:rPr>
              <a:t>varicosity.</a:t>
            </a:r>
          </a:p>
          <a:p>
            <a:pPr marR="4549" indent="11373" defTabSz="818845" hangingPunct="0">
              <a:defRPr sz="2700" spc="20">
                <a:latin typeface="Trebuchet MS"/>
                <a:ea typeface="Trebuchet MS"/>
                <a:cs typeface="Trebuchet MS"/>
                <a:sym typeface="Trebuchet MS"/>
              </a:defRPr>
            </a:pPr>
            <a:r>
              <a:rPr sz="2418" kern="0" spc="18">
                <a:solidFill>
                  <a:srgbClr val="000000"/>
                </a:solidFill>
                <a:latin typeface="Trebuchet MS"/>
                <a:sym typeface="Trebuchet MS"/>
              </a:rPr>
              <a:t>Non-obstetric </a:t>
            </a:r>
            <a:r>
              <a:rPr sz="2418" kern="0" spc="-31">
                <a:solidFill>
                  <a:srgbClr val="000000"/>
                </a:solidFill>
                <a:latin typeface="Trebuchet MS"/>
                <a:sym typeface="Trebuchet MS"/>
              </a:rPr>
              <a:t>vulvar </a:t>
            </a:r>
            <a:r>
              <a:rPr sz="2418" kern="0" spc="40">
                <a:solidFill>
                  <a:srgbClr val="000000"/>
                </a:solidFill>
                <a:latin typeface="Trebuchet MS"/>
                <a:sym typeface="Trebuchet MS"/>
              </a:rPr>
              <a:t>hematomas </a:t>
            </a:r>
            <a:r>
              <a:rPr sz="2418" kern="0" spc="58">
                <a:solidFill>
                  <a:srgbClr val="000000"/>
                </a:solidFill>
                <a:latin typeface="Trebuchet MS"/>
                <a:sym typeface="Trebuchet MS"/>
              </a:rPr>
              <a:t>can </a:t>
            </a:r>
            <a:r>
              <a:rPr sz="2418" kern="0" spc="-4">
                <a:solidFill>
                  <a:srgbClr val="000000"/>
                </a:solidFill>
                <a:latin typeface="Trebuchet MS"/>
                <a:sym typeface="Trebuchet MS"/>
              </a:rPr>
              <a:t>arise </a:t>
            </a:r>
            <a:r>
              <a:rPr sz="2418" kern="0" spc="-49">
                <a:solidFill>
                  <a:srgbClr val="000000"/>
                </a:solidFill>
                <a:latin typeface="Trebuchet MS"/>
                <a:sym typeface="Trebuchet MS"/>
              </a:rPr>
              <a:t>from </a:t>
            </a:r>
            <a:r>
              <a:rPr sz="2418" kern="0" spc="27">
                <a:solidFill>
                  <a:srgbClr val="000000"/>
                </a:solidFill>
                <a:latin typeface="Trebuchet MS"/>
                <a:sym typeface="Trebuchet MS"/>
              </a:rPr>
              <a:t>any </a:t>
            </a:r>
            <a:r>
              <a:rPr sz="2418" kern="0" spc="-36">
                <a:solidFill>
                  <a:srgbClr val="000000"/>
                </a:solidFill>
                <a:latin typeface="Trebuchet MS"/>
                <a:sym typeface="Trebuchet MS"/>
              </a:rPr>
              <a:t>form </a:t>
            </a:r>
            <a:r>
              <a:rPr sz="2418" kern="0" spc="-40">
                <a:solidFill>
                  <a:srgbClr val="000000"/>
                </a:solidFill>
                <a:latin typeface="Trebuchet MS"/>
                <a:sym typeface="Trebuchet MS"/>
              </a:rPr>
              <a:t>of </a:t>
            </a:r>
            <a:r>
              <a:rPr sz="2418" kern="0" spc="-729">
                <a:solidFill>
                  <a:srgbClr val="000000"/>
                </a:solidFill>
                <a:latin typeface="Trebuchet MS"/>
                <a:sym typeface="Trebuchet MS"/>
              </a:rPr>
              <a:t> </a:t>
            </a:r>
            <a:r>
              <a:rPr sz="2418" kern="0" spc="-27">
                <a:solidFill>
                  <a:srgbClr val="000000"/>
                </a:solidFill>
                <a:latin typeface="Trebuchet MS"/>
                <a:sym typeface="Trebuchet MS"/>
              </a:rPr>
              <a:t>trauma </a:t>
            </a:r>
            <a:r>
              <a:rPr sz="2418" kern="0" spc="-49">
                <a:solidFill>
                  <a:srgbClr val="000000"/>
                </a:solidFill>
                <a:latin typeface="Trebuchet MS"/>
                <a:sym typeface="Trebuchet MS"/>
              </a:rPr>
              <a:t>to </a:t>
            </a:r>
            <a:r>
              <a:rPr sz="2418" kern="0" spc="-63">
                <a:solidFill>
                  <a:srgbClr val="000000"/>
                </a:solidFill>
                <a:latin typeface="Trebuchet MS"/>
                <a:sym typeface="Trebuchet MS"/>
              </a:rPr>
              <a:t>the </a:t>
            </a:r>
            <a:r>
              <a:rPr sz="2418" kern="0" spc="-36">
                <a:solidFill>
                  <a:srgbClr val="000000"/>
                </a:solidFill>
                <a:latin typeface="Trebuchet MS"/>
                <a:sym typeface="Trebuchet MS"/>
              </a:rPr>
              <a:t>perineum, </a:t>
            </a:r>
            <a:r>
              <a:rPr sz="2418" kern="0" spc="102">
                <a:solidFill>
                  <a:srgbClr val="000000"/>
                </a:solidFill>
                <a:latin typeface="Trebuchet MS"/>
                <a:sym typeface="Trebuchet MS"/>
              </a:rPr>
              <a:t>such </a:t>
            </a:r>
            <a:r>
              <a:rPr sz="2418" kern="0" spc="139">
                <a:solidFill>
                  <a:srgbClr val="000000"/>
                </a:solidFill>
                <a:latin typeface="Trebuchet MS"/>
                <a:sym typeface="Trebuchet MS"/>
              </a:rPr>
              <a:t>as </a:t>
            </a:r>
            <a:r>
              <a:rPr sz="2418" kern="0" spc="36">
                <a:solidFill>
                  <a:srgbClr val="000000"/>
                </a:solidFill>
                <a:latin typeface="Trebuchet MS"/>
                <a:sym typeface="Trebuchet MS"/>
              </a:rPr>
              <a:t>a </a:t>
            </a:r>
            <a:r>
              <a:rPr sz="2418" kern="0" spc="45">
                <a:solidFill>
                  <a:srgbClr val="000000"/>
                </a:solidFill>
                <a:latin typeface="Trebuchet MS"/>
                <a:sym typeface="Trebuchet MS"/>
              </a:rPr>
              <a:t>saddle </a:t>
            </a:r>
            <a:r>
              <a:rPr sz="2418" kern="0" spc="-139">
                <a:solidFill>
                  <a:srgbClr val="000000"/>
                </a:solidFill>
                <a:latin typeface="Trebuchet MS"/>
                <a:sym typeface="Trebuchet MS"/>
              </a:rPr>
              <a:t>injury, </a:t>
            </a:r>
            <a:r>
              <a:rPr sz="2418" kern="0" spc="-63">
                <a:solidFill>
                  <a:srgbClr val="000000"/>
                </a:solidFill>
                <a:latin typeface="Trebuchet MS"/>
                <a:sym typeface="Trebuchet MS"/>
              </a:rPr>
              <a:t>falling </a:t>
            </a:r>
            <a:r>
              <a:rPr sz="2418" kern="0" spc="-49">
                <a:solidFill>
                  <a:srgbClr val="000000"/>
                </a:solidFill>
                <a:latin typeface="Trebuchet MS"/>
                <a:sym typeface="Trebuchet MS"/>
              </a:rPr>
              <a:t>from </a:t>
            </a:r>
            <a:r>
              <a:rPr sz="2418" kern="0" spc="-729">
                <a:solidFill>
                  <a:srgbClr val="000000"/>
                </a:solidFill>
                <a:latin typeface="Trebuchet MS"/>
                <a:sym typeface="Trebuchet MS"/>
              </a:rPr>
              <a:t> </a:t>
            </a:r>
            <a:r>
              <a:rPr sz="2418" kern="0" spc="36">
                <a:solidFill>
                  <a:srgbClr val="000000"/>
                </a:solidFill>
                <a:latin typeface="Trebuchet MS"/>
                <a:sym typeface="Trebuchet MS"/>
              </a:rPr>
              <a:t>a </a:t>
            </a:r>
            <a:r>
              <a:rPr sz="2418" kern="0" spc="-49">
                <a:solidFill>
                  <a:srgbClr val="000000"/>
                </a:solidFill>
                <a:latin typeface="Trebuchet MS"/>
                <a:sym typeface="Trebuchet MS"/>
              </a:rPr>
              <a:t>height, </a:t>
            </a:r>
            <a:r>
              <a:rPr sz="2418" kern="0" spc="-27">
                <a:solidFill>
                  <a:srgbClr val="000000"/>
                </a:solidFill>
                <a:latin typeface="Trebuchet MS"/>
                <a:sym typeface="Trebuchet MS"/>
              </a:rPr>
              <a:t>insertion </a:t>
            </a:r>
            <a:r>
              <a:rPr sz="2418" kern="0" spc="-40">
                <a:solidFill>
                  <a:srgbClr val="000000"/>
                </a:solidFill>
                <a:latin typeface="Trebuchet MS"/>
                <a:sym typeface="Trebuchet MS"/>
              </a:rPr>
              <a:t>of </a:t>
            </a:r>
            <a:r>
              <a:rPr sz="2418" kern="0" spc="36">
                <a:solidFill>
                  <a:srgbClr val="000000"/>
                </a:solidFill>
                <a:latin typeface="Trebuchet MS"/>
                <a:sym typeface="Trebuchet MS"/>
              </a:rPr>
              <a:t>a </a:t>
            </a:r>
            <a:r>
              <a:rPr sz="2418" kern="0" spc="-31">
                <a:solidFill>
                  <a:srgbClr val="000000"/>
                </a:solidFill>
                <a:latin typeface="Trebuchet MS"/>
                <a:sym typeface="Trebuchet MS"/>
              </a:rPr>
              <a:t>foreign </a:t>
            </a:r>
            <a:r>
              <a:rPr sz="2418" kern="0" spc="-18">
                <a:solidFill>
                  <a:srgbClr val="000000"/>
                </a:solidFill>
                <a:latin typeface="Trebuchet MS"/>
                <a:sym typeface="Trebuchet MS"/>
              </a:rPr>
              <a:t>body, </a:t>
            </a:r>
            <a:r>
              <a:rPr sz="2418" kern="0" spc="27">
                <a:solidFill>
                  <a:srgbClr val="000000"/>
                </a:solidFill>
                <a:latin typeface="Trebuchet MS"/>
                <a:sym typeface="Trebuchet MS"/>
              </a:rPr>
              <a:t>sexual </a:t>
            </a:r>
            <a:r>
              <a:rPr sz="2418" kern="0" spc="-40">
                <a:solidFill>
                  <a:srgbClr val="000000"/>
                </a:solidFill>
                <a:latin typeface="Trebuchet MS"/>
                <a:sym typeface="Trebuchet MS"/>
              </a:rPr>
              <a:t>assault,</a:t>
            </a:r>
            <a:r>
              <a:rPr sz="2418" kern="0" spc="-36">
                <a:solidFill>
                  <a:srgbClr val="000000"/>
                </a:solidFill>
                <a:latin typeface="Trebuchet MS"/>
                <a:sym typeface="Trebuchet MS"/>
              </a:rPr>
              <a:t> </a:t>
            </a:r>
            <a:r>
              <a:rPr sz="2418" kern="0" spc="63">
                <a:solidFill>
                  <a:srgbClr val="000000"/>
                </a:solidFill>
                <a:latin typeface="Trebuchet MS"/>
                <a:sym typeface="Trebuchet MS"/>
              </a:rPr>
              <a:t>consensual </a:t>
            </a:r>
            <a:r>
              <a:rPr sz="2418" kern="0" spc="-13">
                <a:solidFill>
                  <a:srgbClr val="000000"/>
                </a:solidFill>
                <a:latin typeface="Trebuchet MS"/>
                <a:sym typeface="Trebuchet MS"/>
              </a:rPr>
              <a:t>coitus, </a:t>
            </a:r>
            <a:r>
              <a:rPr sz="2418" kern="0" spc="-18">
                <a:solidFill>
                  <a:srgbClr val="000000"/>
                </a:solidFill>
                <a:latin typeface="Trebuchet MS"/>
                <a:sym typeface="Trebuchet MS"/>
              </a:rPr>
              <a:t>or </a:t>
            </a:r>
            <a:r>
              <a:rPr sz="2418" kern="0" spc="18">
                <a:solidFill>
                  <a:srgbClr val="000000"/>
                </a:solidFill>
                <a:latin typeface="Trebuchet MS"/>
                <a:sym typeface="Trebuchet MS"/>
              </a:rPr>
              <a:t>surgery </a:t>
            </a:r>
            <a:r>
              <a:rPr sz="2418" kern="0" spc="-40">
                <a:solidFill>
                  <a:srgbClr val="000000"/>
                </a:solidFill>
                <a:latin typeface="Trebuchet MS"/>
                <a:sym typeface="Trebuchet MS"/>
              </a:rPr>
              <a:t>of </a:t>
            </a:r>
            <a:r>
              <a:rPr sz="2418" kern="0" spc="-63">
                <a:solidFill>
                  <a:srgbClr val="000000"/>
                </a:solidFill>
                <a:latin typeface="Trebuchet MS"/>
                <a:sym typeface="Trebuchet MS"/>
              </a:rPr>
              <a:t>the </a:t>
            </a:r>
            <a:r>
              <a:rPr sz="2418" kern="0" spc="-45">
                <a:solidFill>
                  <a:srgbClr val="000000"/>
                </a:solidFill>
                <a:latin typeface="Trebuchet MS"/>
                <a:sym typeface="Trebuchet MS"/>
              </a:rPr>
              <a:t>vulva.</a:t>
            </a:r>
          </a:p>
          <a:p>
            <a:pPr marR="4549" indent="11373" defTabSz="818845" hangingPunct="0">
              <a:defRPr sz="2700" spc="20">
                <a:latin typeface="Trebuchet MS"/>
                <a:ea typeface="Trebuchet MS"/>
                <a:cs typeface="Trebuchet MS"/>
                <a:sym typeface="Trebuchet MS"/>
              </a:defRPr>
            </a:pPr>
            <a:r>
              <a:rPr sz="2418" kern="0" spc="-45">
                <a:solidFill>
                  <a:srgbClr val="000000"/>
                </a:solidFill>
                <a:latin typeface="Trebuchet MS"/>
                <a:sym typeface="Trebuchet MS"/>
              </a:rPr>
              <a:t> </a:t>
            </a:r>
            <a:r>
              <a:rPr sz="2418" kern="0" spc="-112">
                <a:solidFill>
                  <a:srgbClr val="000000"/>
                </a:solidFill>
                <a:latin typeface="Trebuchet MS"/>
                <a:sym typeface="Trebuchet MS"/>
              </a:rPr>
              <a:t>If </a:t>
            </a:r>
            <a:r>
              <a:rPr sz="2418" kern="0" spc="-76">
                <a:solidFill>
                  <a:srgbClr val="000000"/>
                </a:solidFill>
                <a:latin typeface="Trebuchet MS"/>
                <a:sym typeface="Trebuchet MS"/>
              </a:rPr>
              <a:t>there </a:t>
            </a:r>
            <a:r>
              <a:rPr sz="2418" kern="0" spc="45">
                <a:solidFill>
                  <a:srgbClr val="000000"/>
                </a:solidFill>
                <a:latin typeface="Trebuchet MS"/>
                <a:sym typeface="Trebuchet MS"/>
              </a:rPr>
              <a:t>is </a:t>
            </a:r>
            <a:r>
              <a:rPr sz="2418" kern="0" spc="63">
                <a:solidFill>
                  <a:srgbClr val="000000"/>
                </a:solidFill>
                <a:latin typeface="Trebuchet MS"/>
                <a:sym typeface="Trebuchet MS"/>
              </a:rPr>
              <a:t>no </a:t>
            </a:r>
            <a:r>
              <a:rPr sz="2418" kern="0" spc="67">
                <a:solidFill>
                  <a:srgbClr val="000000"/>
                </a:solidFill>
                <a:latin typeface="Trebuchet MS"/>
                <a:sym typeface="Trebuchet MS"/>
              </a:rPr>
              <a:t> </a:t>
            </a:r>
            <a:r>
              <a:rPr sz="2418" kern="0" spc="49">
                <a:solidFill>
                  <a:srgbClr val="000000"/>
                </a:solidFill>
                <a:latin typeface="Trebuchet MS"/>
                <a:sym typeface="Trebuchet MS"/>
              </a:rPr>
              <a:t>associated</a:t>
            </a:r>
            <a:r>
              <a:rPr sz="2418" kern="0" spc="-54">
                <a:solidFill>
                  <a:srgbClr val="000000"/>
                </a:solidFill>
                <a:latin typeface="Trebuchet MS"/>
                <a:sym typeface="Trebuchet MS"/>
              </a:rPr>
              <a:t> trauma, </a:t>
            </a:r>
            <a:r>
              <a:rPr sz="2418" kern="0" spc="63">
                <a:solidFill>
                  <a:srgbClr val="000000"/>
                </a:solidFill>
                <a:latin typeface="Trebuchet MS"/>
                <a:sym typeface="Trebuchet MS"/>
              </a:rPr>
              <a:t>spontaneous</a:t>
            </a:r>
            <a:r>
              <a:rPr sz="2418" kern="0" spc="-54">
                <a:solidFill>
                  <a:srgbClr val="000000"/>
                </a:solidFill>
                <a:latin typeface="Trebuchet MS"/>
                <a:sym typeface="Trebuchet MS"/>
              </a:rPr>
              <a:t> </a:t>
            </a:r>
            <a:r>
              <a:rPr sz="2418" kern="0" spc="49">
                <a:solidFill>
                  <a:srgbClr val="000000"/>
                </a:solidFill>
                <a:latin typeface="Trebuchet MS"/>
                <a:sym typeface="Trebuchet MS"/>
              </a:rPr>
              <a:t>vessel</a:t>
            </a:r>
            <a:r>
              <a:rPr sz="2418" kern="0" spc="-54">
                <a:solidFill>
                  <a:srgbClr val="000000"/>
                </a:solidFill>
                <a:latin typeface="Trebuchet MS"/>
                <a:sym typeface="Trebuchet MS"/>
              </a:rPr>
              <a:t> rupture </a:t>
            </a:r>
            <a:r>
              <a:rPr sz="2418" kern="0" spc="45">
                <a:solidFill>
                  <a:srgbClr val="000000"/>
                </a:solidFill>
                <a:latin typeface="Trebuchet MS"/>
                <a:sym typeface="Trebuchet MS"/>
              </a:rPr>
              <a:t>is</a:t>
            </a:r>
            <a:r>
              <a:rPr sz="2418" kern="0" spc="-54">
                <a:solidFill>
                  <a:srgbClr val="000000"/>
                </a:solidFill>
                <a:latin typeface="Trebuchet MS"/>
                <a:sym typeface="Trebuchet MS"/>
              </a:rPr>
              <a:t> </a:t>
            </a:r>
            <a:r>
              <a:rPr sz="2418" kern="0" spc="36">
                <a:solidFill>
                  <a:srgbClr val="000000"/>
                </a:solidFill>
                <a:latin typeface="Trebuchet MS"/>
                <a:sym typeface="Trebuchet MS"/>
              </a:rPr>
              <a:t>a</a:t>
            </a:r>
            <a:r>
              <a:rPr sz="2418" kern="0" spc="-54">
                <a:solidFill>
                  <a:srgbClr val="000000"/>
                </a:solidFill>
                <a:latin typeface="Trebuchet MS"/>
                <a:sym typeface="Trebuchet MS"/>
              </a:rPr>
              <a:t> </a:t>
            </a:r>
            <a:r>
              <a:rPr sz="2418" kern="0" spc="54">
                <a:solidFill>
                  <a:srgbClr val="000000"/>
                </a:solidFill>
                <a:latin typeface="Trebuchet MS"/>
                <a:sym typeface="Trebuchet MS"/>
              </a:rPr>
              <a:t>possible </a:t>
            </a:r>
            <a:r>
              <a:rPr sz="2418" kern="0" spc="-729">
                <a:solidFill>
                  <a:srgbClr val="000000"/>
                </a:solidFill>
                <a:latin typeface="Trebuchet MS"/>
                <a:sym typeface="Trebuchet MS"/>
              </a:rPr>
              <a:t> </a:t>
            </a:r>
            <a:r>
              <a:rPr sz="2418" kern="0" spc="-9">
                <a:solidFill>
                  <a:srgbClr val="000000"/>
                </a:solidFill>
                <a:latin typeface="Trebuchet MS"/>
                <a:sym typeface="Trebuchet MS"/>
              </a:rPr>
              <a:t>cause.It </a:t>
            </a:r>
            <a:r>
              <a:rPr sz="2418" kern="0" spc="45">
                <a:solidFill>
                  <a:srgbClr val="000000"/>
                </a:solidFill>
                <a:latin typeface="Trebuchet MS"/>
                <a:sym typeface="Trebuchet MS"/>
              </a:rPr>
              <a:t>is </a:t>
            </a:r>
            <a:r>
              <a:rPr sz="2418" kern="0" spc="-31">
                <a:solidFill>
                  <a:srgbClr val="000000"/>
                </a:solidFill>
                <a:latin typeface="Trebuchet MS"/>
                <a:sym typeface="Trebuchet MS"/>
              </a:rPr>
              <a:t>reported </a:t>
            </a:r>
            <a:r>
              <a:rPr sz="2418" kern="0" spc="-85">
                <a:solidFill>
                  <a:srgbClr val="000000"/>
                </a:solidFill>
                <a:latin typeface="Trebuchet MS"/>
                <a:sym typeface="Trebuchet MS"/>
              </a:rPr>
              <a:t>that </a:t>
            </a:r>
            <a:r>
              <a:rPr sz="2418" kern="0">
                <a:solidFill>
                  <a:srgbClr val="000000"/>
                </a:solidFill>
                <a:latin typeface="Trebuchet MS"/>
                <a:sym typeface="Trebuchet MS"/>
              </a:rPr>
              <a:t>post-coital </a:t>
            </a:r>
            <a:r>
              <a:rPr sz="2418" kern="0" spc="-93">
                <a:solidFill>
                  <a:srgbClr val="000000"/>
                </a:solidFill>
                <a:latin typeface="Trebuchet MS"/>
                <a:sym typeface="Trebuchet MS"/>
              </a:rPr>
              <a:t>injury </a:t>
            </a:r>
            <a:r>
              <a:rPr sz="2418" kern="0" spc="45">
                <a:solidFill>
                  <a:srgbClr val="000000"/>
                </a:solidFill>
                <a:latin typeface="Trebuchet MS"/>
                <a:sym typeface="Trebuchet MS"/>
              </a:rPr>
              <a:t>is </a:t>
            </a:r>
            <a:r>
              <a:rPr sz="2418" kern="0" spc="-63">
                <a:solidFill>
                  <a:srgbClr val="000000"/>
                </a:solidFill>
                <a:latin typeface="Trebuchet MS"/>
                <a:sym typeface="Trebuchet MS"/>
              </a:rPr>
              <a:t>the </a:t>
            </a:r>
            <a:r>
              <a:rPr sz="2418" kern="0" spc="54">
                <a:solidFill>
                  <a:srgbClr val="000000"/>
                </a:solidFill>
                <a:latin typeface="Trebuchet MS"/>
                <a:sym typeface="Trebuchet MS"/>
              </a:rPr>
              <a:t>most </a:t>
            </a:r>
            <a:r>
              <a:rPr sz="2418" kern="0" spc="58">
                <a:solidFill>
                  <a:srgbClr val="000000"/>
                </a:solidFill>
                <a:latin typeface="Trebuchet MS"/>
                <a:sym typeface="Trebuchet MS"/>
              </a:rPr>
              <a:t> </a:t>
            </a:r>
            <a:r>
              <a:rPr sz="2418" kern="0" spc="81">
                <a:solidFill>
                  <a:srgbClr val="000000"/>
                </a:solidFill>
                <a:latin typeface="Trebuchet MS"/>
                <a:sym typeface="Trebuchet MS"/>
              </a:rPr>
              <a:t>common</a:t>
            </a:r>
            <a:r>
              <a:rPr sz="2418" kern="0" spc="-58">
                <a:solidFill>
                  <a:srgbClr val="000000"/>
                </a:solidFill>
                <a:latin typeface="Trebuchet MS"/>
                <a:sym typeface="Trebuchet MS"/>
              </a:rPr>
              <a:t> </a:t>
            </a:r>
            <a:r>
              <a:rPr sz="2418" kern="0" spc="4">
                <a:solidFill>
                  <a:srgbClr val="000000"/>
                </a:solidFill>
                <a:latin typeface="Trebuchet MS"/>
                <a:sym typeface="Trebuchet MS"/>
              </a:rPr>
              <a:t>non-obstetric</a:t>
            </a:r>
            <a:r>
              <a:rPr sz="2418" kern="0" spc="-54">
                <a:solidFill>
                  <a:srgbClr val="000000"/>
                </a:solidFill>
                <a:latin typeface="Trebuchet MS"/>
                <a:sym typeface="Trebuchet MS"/>
              </a:rPr>
              <a:t> </a:t>
            </a:r>
            <a:r>
              <a:rPr sz="2418" kern="0" spc="81">
                <a:solidFill>
                  <a:srgbClr val="000000"/>
                </a:solidFill>
                <a:latin typeface="Trebuchet MS"/>
                <a:sym typeface="Trebuchet MS"/>
              </a:rPr>
              <a:t>cause</a:t>
            </a:r>
            <a:r>
              <a:rPr sz="2418" kern="0" spc="-54">
                <a:solidFill>
                  <a:srgbClr val="000000"/>
                </a:solidFill>
                <a:latin typeface="Trebuchet MS"/>
                <a:sym typeface="Trebuchet MS"/>
              </a:rPr>
              <a:t> </a:t>
            </a:r>
            <a:r>
              <a:rPr sz="2418" kern="0" spc="-40">
                <a:solidFill>
                  <a:srgbClr val="000000"/>
                </a:solidFill>
                <a:latin typeface="Trebuchet MS"/>
                <a:sym typeface="Trebuchet MS"/>
              </a:rPr>
              <a:t>of</a:t>
            </a:r>
            <a:r>
              <a:rPr sz="2418" kern="0" spc="-58">
                <a:solidFill>
                  <a:srgbClr val="000000"/>
                </a:solidFill>
                <a:latin typeface="Trebuchet MS"/>
                <a:sym typeface="Trebuchet MS"/>
              </a:rPr>
              <a:t> </a:t>
            </a:r>
            <a:r>
              <a:rPr sz="2418" kern="0" spc="-31">
                <a:solidFill>
                  <a:srgbClr val="000000"/>
                </a:solidFill>
                <a:latin typeface="Trebuchet MS"/>
                <a:sym typeface="Trebuchet MS"/>
              </a:rPr>
              <a:t>vulvar</a:t>
            </a:r>
            <a:r>
              <a:rPr sz="2418" kern="0" spc="-54">
                <a:solidFill>
                  <a:srgbClr val="000000"/>
                </a:solidFill>
                <a:latin typeface="Trebuchet MS"/>
                <a:sym typeface="Trebuchet MS"/>
              </a:rPr>
              <a:t> </a:t>
            </a:r>
            <a:r>
              <a:rPr sz="2418" kern="0" spc="-9">
                <a:solidFill>
                  <a:srgbClr val="000000"/>
                </a:solidFill>
                <a:latin typeface="Trebuchet MS"/>
                <a:sym typeface="Trebuchet MS"/>
              </a:rPr>
              <a:t>hematoma.</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object 2" descr="object 2"/>
          <p:cNvPicPr>
            <a:picLocks noChangeAspect="1"/>
          </p:cNvPicPr>
          <p:nvPr/>
        </p:nvPicPr>
        <p:blipFill>
          <a:blip r:embed="rId2"/>
          <a:stretch>
            <a:fillRect/>
          </a:stretch>
        </p:blipFill>
        <p:spPr>
          <a:xfrm>
            <a:off x="1592239" y="0"/>
            <a:ext cx="9007522" cy="6862875"/>
          </a:xfrm>
          <a:prstGeom prst="rect">
            <a:avLst/>
          </a:prstGeom>
          <a:ln w="12700">
            <a:miter lim="400000"/>
          </a:ln>
        </p:spPr>
      </p:pic>
      <p:sp>
        <p:nvSpPr>
          <p:cNvPr id="167" name="object 3"/>
          <p:cNvSpPr txBox="1">
            <a:spLocks noGrp="1"/>
          </p:cNvSpPr>
          <p:nvPr>
            <p:ph type="title"/>
          </p:nvPr>
        </p:nvSpPr>
        <p:spPr>
          <a:xfrm>
            <a:off x="1815435" y="355287"/>
            <a:ext cx="5559759" cy="444122"/>
          </a:xfrm>
          <a:prstGeom prst="rect">
            <a:avLst/>
          </a:prstGeom>
        </p:spPr>
        <p:txBody>
          <a:bodyPr>
            <a:normAutofit fontScale="90000"/>
          </a:bodyPr>
          <a:lstStyle>
            <a:lvl1pPr indent="12700">
              <a:spcBef>
                <a:spcPts val="100"/>
              </a:spcBef>
              <a:defRPr sz="3000" b="1">
                <a:latin typeface="Arial"/>
                <a:ea typeface="Arial"/>
                <a:cs typeface="Arial"/>
                <a:sym typeface="Arial"/>
              </a:defRPr>
            </a:lvl1pPr>
          </a:lstStyle>
          <a:p>
            <a:r>
              <a:t>Presentation: </a:t>
            </a:r>
          </a:p>
        </p:txBody>
      </p:sp>
      <p:sp>
        <p:nvSpPr>
          <p:cNvPr id="168" name="object 4"/>
          <p:cNvSpPr txBox="1"/>
          <p:nvPr/>
        </p:nvSpPr>
        <p:spPr>
          <a:xfrm>
            <a:off x="1743129" y="1011461"/>
            <a:ext cx="8497438" cy="5424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10478" indent="11373" defTabSz="818845" hangingPunct="0">
              <a:lnSpc>
                <a:spcPts val="2687"/>
              </a:lnSpc>
              <a:spcBef>
                <a:spcPts val="179"/>
              </a:spcBef>
              <a:defRPr sz="2500" spc="30">
                <a:latin typeface="Trebuchet MS"/>
                <a:ea typeface="Trebuchet MS"/>
                <a:cs typeface="Trebuchet MS"/>
                <a:sym typeface="Trebuchet MS"/>
              </a:defRPr>
            </a:pPr>
            <a:r>
              <a:rPr sz="2239" kern="0" spc="27">
                <a:solidFill>
                  <a:srgbClr val="000000"/>
                </a:solidFill>
                <a:latin typeface="Trebuchet MS"/>
                <a:sym typeface="Trebuchet MS"/>
              </a:rPr>
              <a:t>* Pain (</a:t>
            </a:r>
            <a:r>
              <a:rPr sz="2239" kern="0" spc="36">
                <a:solidFill>
                  <a:srgbClr val="000000"/>
                </a:solidFill>
                <a:latin typeface="Trebuchet MS"/>
                <a:sym typeface="Trebuchet MS"/>
              </a:rPr>
              <a:t> </a:t>
            </a:r>
            <a:r>
              <a:rPr sz="2239" kern="0" spc="-63">
                <a:solidFill>
                  <a:srgbClr val="000000"/>
                </a:solidFill>
                <a:latin typeface="Trebuchet MS"/>
                <a:sym typeface="Trebuchet MS"/>
              </a:rPr>
              <a:t>the </a:t>
            </a:r>
            <a:r>
              <a:rPr sz="2239" kern="0" spc="40">
                <a:solidFill>
                  <a:srgbClr val="000000"/>
                </a:solidFill>
                <a:latin typeface="Trebuchet MS"/>
                <a:sym typeface="Trebuchet MS"/>
              </a:rPr>
              <a:t>most </a:t>
            </a:r>
            <a:r>
              <a:rPr sz="2239" kern="0" spc="67">
                <a:solidFill>
                  <a:srgbClr val="000000"/>
                </a:solidFill>
                <a:latin typeface="Trebuchet MS"/>
                <a:sym typeface="Trebuchet MS"/>
              </a:rPr>
              <a:t>common </a:t>
            </a:r>
            <a:r>
              <a:rPr sz="2239" kern="0" spc="45">
                <a:solidFill>
                  <a:srgbClr val="000000"/>
                </a:solidFill>
                <a:latin typeface="Trebuchet MS"/>
                <a:sym typeface="Trebuchet MS"/>
              </a:rPr>
              <a:t>symptom )</a:t>
            </a:r>
            <a:r>
              <a:rPr sz="2239" kern="0" spc="-166">
                <a:solidFill>
                  <a:srgbClr val="000000"/>
                </a:solidFill>
                <a:latin typeface="Trebuchet MS"/>
                <a:sym typeface="Trebuchet MS"/>
              </a:rPr>
              <a:t> </a:t>
            </a:r>
            <a:r>
              <a:rPr sz="2239" kern="0" spc="121">
                <a:solidFill>
                  <a:srgbClr val="000000"/>
                </a:solidFill>
                <a:latin typeface="Trebuchet MS"/>
                <a:sym typeface="Trebuchet MS"/>
              </a:rPr>
              <a:t>as </a:t>
            </a:r>
            <a:r>
              <a:rPr sz="2239" kern="0" spc="-63">
                <a:solidFill>
                  <a:srgbClr val="000000"/>
                </a:solidFill>
                <a:latin typeface="Trebuchet MS"/>
                <a:sym typeface="Trebuchet MS"/>
              </a:rPr>
              <a:t>perineal, </a:t>
            </a:r>
            <a:r>
              <a:rPr sz="2239" kern="0" spc="-13">
                <a:solidFill>
                  <a:srgbClr val="000000"/>
                </a:solidFill>
                <a:latin typeface="Trebuchet MS"/>
                <a:sym typeface="Trebuchet MS"/>
              </a:rPr>
              <a:t>abdominal, </a:t>
            </a:r>
            <a:r>
              <a:rPr sz="2239" kern="0" spc="-22">
                <a:solidFill>
                  <a:srgbClr val="000000"/>
                </a:solidFill>
                <a:latin typeface="Trebuchet MS"/>
                <a:sym typeface="Trebuchet MS"/>
              </a:rPr>
              <a:t>or </a:t>
            </a:r>
            <a:r>
              <a:rPr sz="2239" kern="0" spc="-9">
                <a:solidFill>
                  <a:srgbClr val="000000"/>
                </a:solidFill>
                <a:latin typeface="Trebuchet MS"/>
                <a:sym typeface="Trebuchet MS"/>
              </a:rPr>
              <a:t>buttock </a:t>
            </a:r>
            <a:r>
              <a:rPr sz="2239" kern="0" spc="-4">
                <a:solidFill>
                  <a:srgbClr val="000000"/>
                </a:solidFill>
                <a:latin typeface="Trebuchet MS"/>
                <a:sym typeface="Trebuchet MS"/>
              </a:rPr>
              <a:t> </a:t>
            </a:r>
            <a:r>
              <a:rPr sz="2239" kern="0" spc="-31">
                <a:solidFill>
                  <a:srgbClr val="000000"/>
                </a:solidFill>
                <a:latin typeface="Trebuchet MS"/>
                <a:sym typeface="Trebuchet MS"/>
              </a:rPr>
              <a:t>pain.The</a:t>
            </a:r>
            <a:r>
              <a:rPr sz="2239" kern="0" spc="-49">
                <a:solidFill>
                  <a:srgbClr val="000000"/>
                </a:solidFill>
                <a:latin typeface="Trebuchet MS"/>
                <a:sym typeface="Trebuchet MS"/>
              </a:rPr>
              <a:t> </a:t>
            </a:r>
            <a:r>
              <a:rPr sz="2239" kern="0" spc="-45">
                <a:solidFill>
                  <a:srgbClr val="000000"/>
                </a:solidFill>
                <a:latin typeface="Trebuchet MS"/>
                <a:sym typeface="Trebuchet MS"/>
              </a:rPr>
              <a:t>intensity</a:t>
            </a:r>
            <a:r>
              <a:rPr sz="2239" kern="0" spc="-49">
                <a:solidFill>
                  <a:srgbClr val="000000"/>
                </a:solidFill>
                <a:latin typeface="Trebuchet MS"/>
                <a:sym typeface="Trebuchet MS"/>
              </a:rPr>
              <a:t> </a:t>
            </a:r>
            <a:r>
              <a:rPr sz="2239" kern="0" spc="-40">
                <a:solidFill>
                  <a:srgbClr val="000000"/>
                </a:solidFill>
                <a:latin typeface="Trebuchet MS"/>
                <a:sym typeface="Trebuchet MS"/>
              </a:rPr>
              <a:t>of</a:t>
            </a:r>
            <a:r>
              <a:rPr sz="2239" kern="0" spc="-49">
                <a:solidFill>
                  <a:srgbClr val="000000"/>
                </a:solidFill>
                <a:latin typeface="Trebuchet MS"/>
                <a:sym typeface="Trebuchet MS"/>
              </a:rPr>
              <a:t> </a:t>
            </a:r>
            <a:r>
              <a:rPr sz="2239" kern="0" spc="-63">
                <a:solidFill>
                  <a:srgbClr val="000000"/>
                </a:solidFill>
                <a:latin typeface="Trebuchet MS"/>
                <a:sym typeface="Trebuchet MS"/>
              </a:rPr>
              <a:t>the</a:t>
            </a:r>
            <a:r>
              <a:rPr sz="2239" kern="0" spc="-49">
                <a:solidFill>
                  <a:srgbClr val="000000"/>
                </a:solidFill>
                <a:latin typeface="Trebuchet MS"/>
                <a:sym typeface="Trebuchet MS"/>
              </a:rPr>
              <a:t> </a:t>
            </a:r>
            <a:r>
              <a:rPr sz="2239" kern="0" spc="-4">
                <a:solidFill>
                  <a:srgbClr val="000000"/>
                </a:solidFill>
                <a:latin typeface="Trebuchet MS"/>
                <a:sym typeface="Trebuchet MS"/>
              </a:rPr>
              <a:t>pain</a:t>
            </a:r>
            <a:r>
              <a:rPr sz="2239" kern="0" spc="-49">
                <a:solidFill>
                  <a:srgbClr val="000000"/>
                </a:solidFill>
                <a:latin typeface="Trebuchet MS"/>
                <a:sym typeface="Trebuchet MS"/>
              </a:rPr>
              <a:t> </a:t>
            </a:r>
            <a:r>
              <a:rPr sz="2239" kern="0" spc="49">
                <a:solidFill>
                  <a:srgbClr val="000000"/>
                </a:solidFill>
                <a:latin typeface="Trebuchet MS"/>
                <a:sym typeface="Trebuchet MS"/>
              </a:rPr>
              <a:t>can</a:t>
            </a:r>
            <a:r>
              <a:rPr sz="2239" kern="0" spc="-45">
                <a:solidFill>
                  <a:srgbClr val="000000"/>
                </a:solidFill>
                <a:latin typeface="Trebuchet MS"/>
                <a:sym typeface="Trebuchet MS"/>
              </a:rPr>
              <a:t> </a:t>
            </a:r>
            <a:r>
              <a:rPr sz="2239" kern="0" spc="31">
                <a:solidFill>
                  <a:srgbClr val="000000"/>
                </a:solidFill>
                <a:latin typeface="Trebuchet MS"/>
                <a:sym typeface="Trebuchet MS"/>
              </a:rPr>
              <a:t>be</a:t>
            </a:r>
            <a:r>
              <a:rPr sz="2239" kern="0" spc="-49">
                <a:solidFill>
                  <a:srgbClr val="000000"/>
                </a:solidFill>
                <a:latin typeface="Trebuchet MS"/>
                <a:sym typeface="Trebuchet MS"/>
              </a:rPr>
              <a:t> </a:t>
            </a:r>
            <a:r>
              <a:rPr sz="2239" kern="0">
                <a:solidFill>
                  <a:srgbClr val="000000"/>
                </a:solidFill>
                <a:latin typeface="Trebuchet MS"/>
                <a:sym typeface="Trebuchet MS"/>
              </a:rPr>
              <a:t>severe</a:t>
            </a:r>
            <a:r>
              <a:rPr sz="2239" kern="0" spc="-49">
                <a:solidFill>
                  <a:srgbClr val="000000"/>
                </a:solidFill>
                <a:latin typeface="Trebuchet MS"/>
                <a:sym typeface="Trebuchet MS"/>
              </a:rPr>
              <a:t> </a:t>
            </a:r>
            <a:r>
              <a:rPr sz="2239" kern="0" spc="49">
                <a:solidFill>
                  <a:srgbClr val="000000"/>
                </a:solidFill>
                <a:latin typeface="Trebuchet MS"/>
                <a:sym typeface="Trebuchet MS"/>
              </a:rPr>
              <a:t>enough</a:t>
            </a:r>
            <a:r>
              <a:rPr sz="2239" kern="0" spc="-49">
                <a:solidFill>
                  <a:srgbClr val="000000"/>
                </a:solidFill>
                <a:latin typeface="Trebuchet MS"/>
                <a:sym typeface="Trebuchet MS"/>
              </a:rPr>
              <a:t> to </a:t>
            </a:r>
            <a:r>
              <a:rPr sz="2239" kern="0" spc="-93">
                <a:solidFill>
                  <a:srgbClr val="000000"/>
                </a:solidFill>
                <a:latin typeface="Trebuchet MS"/>
                <a:sym typeface="Trebuchet MS"/>
              </a:rPr>
              <a:t>interfere </a:t>
            </a:r>
            <a:r>
              <a:rPr sz="2239" kern="0" spc="-672">
                <a:solidFill>
                  <a:srgbClr val="000000"/>
                </a:solidFill>
                <a:latin typeface="Trebuchet MS"/>
                <a:sym typeface="Trebuchet MS"/>
              </a:rPr>
              <a:t> </a:t>
            </a:r>
            <a:r>
              <a:rPr sz="2239" kern="0" spc="-72">
                <a:solidFill>
                  <a:srgbClr val="000000"/>
                </a:solidFill>
                <a:latin typeface="Trebuchet MS"/>
                <a:sym typeface="Trebuchet MS"/>
              </a:rPr>
              <a:t>with</a:t>
            </a:r>
            <a:r>
              <a:rPr sz="2239" kern="0" spc="-54">
                <a:solidFill>
                  <a:srgbClr val="000000"/>
                </a:solidFill>
                <a:latin typeface="Trebuchet MS"/>
                <a:sym typeface="Trebuchet MS"/>
              </a:rPr>
              <a:t> </a:t>
            </a:r>
            <a:r>
              <a:rPr sz="2239" kern="0" spc="-102">
                <a:solidFill>
                  <a:srgbClr val="000000"/>
                </a:solidFill>
                <a:latin typeface="Trebuchet MS"/>
                <a:sym typeface="Trebuchet MS"/>
              </a:rPr>
              <a:t>mobility.</a:t>
            </a:r>
          </a:p>
          <a:p>
            <a:pPr marR="310478" indent="11373" defTabSz="818845" hangingPunct="0">
              <a:lnSpc>
                <a:spcPts val="2687"/>
              </a:lnSpc>
              <a:spcBef>
                <a:spcPts val="179"/>
              </a:spcBef>
              <a:defRPr sz="2500" spc="30">
                <a:latin typeface="Trebuchet MS"/>
                <a:ea typeface="Trebuchet MS"/>
                <a:cs typeface="Trebuchet MS"/>
                <a:sym typeface="Trebuchet MS"/>
              </a:defRPr>
            </a:pPr>
            <a:r>
              <a:rPr sz="2239" kern="0" spc="-102">
                <a:solidFill>
                  <a:srgbClr val="000000"/>
                </a:solidFill>
                <a:latin typeface="Trebuchet MS"/>
                <a:sym typeface="Trebuchet MS"/>
              </a:rPr>
              <a:t>* </a:t>
            </a:r>
            <a:r>
              <a:rPr sz="2239" kern="0" spc="-49">
                <a:solidFill>
                  <a:srgbClr val="000000"/>
                </a:solidFill>
                <a:latin typeface="Trebuchet MS"/>
                <a:sym typeface="Trebuchet MS"/>
              </a:rPr>
              <a:t> </a:t>
            </a:r>
            <a:r>
              <a:rPr sz="2239" kern="0" spc="-93">
                <a:solidFill>
                  <a:srgbClr val="000000"/>
                </a:solidFill>
                <a:latin typeface="Trebuchet MS"/>
                <a:sym typeface="Trebuchet MS"/>
              </a:rPr>
              <a:t>intermittent</a:t>
            </a:r>
            <a:r>
              <a:rPr sz="2239" kern="0" spc="-54">
                <a:solidFill>
                  <a:srgbClr val="000000"/>
                </a:solidFill>
                <a:latin typeface="Trebuchet MS"/>
                <a:sym typeface="Trebuchet MS"/>
              </a:rPr>
              <a:t> </a:t>
            </a:r>
            <a:r>
              <a:rPr sz="2239" kern="0" spc="-22">
                <a:solidFill>
                  <a:srgbClr val="000000"/>
                </a:solidFill>
                <a:latin typeface="Trebuchet MS"/>
                <a:sym typeface="Trebuchet MS"/>
              </a:rPr>
              <a:t>bleeding.</a:t>
            </a:r>
          </a:p>
          <a:p>
            <a:pPr indent="11373" defTabSz="818845" hangingPunct="0">
              <a:lnSpc>
                <a:spcPts val="2597"/>
              </a:lnSpc>
              <a:defRPr sz="2500" spc="50">
                <a:latin typeface="Trebuchet MS"/>
                <a:ea typeface="Trebuchet MS"/>
                <a:cs typeface="Trebuchet MS"/>
                <a:sym typeface="Trebuchet MS"/>
              </a:defRPr>
            </a:pPr>
            <a:r>
              <a:rPr sz="2239" kern="0" spc="45">
                <a:solidFill>
                  <a:srgbClr val="000000"/>
                </a:solidFill>
                <a:latin typeface="Trebuchet MS"/>
                <a:sym typeface="Trebuchet MS"/>
              </a:rPr>
              <a:t>Depending</a:t>
            </a:r>
            <a:r>
              <a:rPr sz="2239" kern="0" spc="-54">
                <a:solidFill>
                  <a:srgbClr val="000000"/>
                </a:solidFill>
                <a:latin typeface="Trebuchet MS"/>
                <a:sym typeface="Trebuchet MS"/>
              </a:rPr>
              <a:t> </a:t>
            </a:r>
            <a:r>
              <a:rPr sz="2239" kern="0" spc="54">
                <a:solidFill>
                  <a:srgbClr val="000000"/>
                </a:solidFill>
                <a:latin typeface="Trebuchet MS"/>
                <a:sym typeface="Trebuchet MS"/>
              </a:rPr>
              <a:t>on</a:t>
            </a:r>
            <a:r>
              <a:rPr sz="2239" kern="0" spc="-49">
                <a:solidFill>
                  <a:srgbClr val="000000"/>
                </a:solidFill>
                <a:latin typeface="Trebuchet MS"/>
                <a:sym typeface="Trebuchet MS"/>
              </a:rPr>
              <a:t> </a:t>
            </a:r>
            <a:r>
              <a:rPr sz="2239" kern="0" spc="-63">
                <a:solidFill>
                  <a:srgbClr val="000000"/>
                </a:solidFill>
                <a:latin typeface="Trebuchet MS"/>
                <a:sym typeface="Trebuchet MS"/>
              </a:rPr>
              <a:t>the</a:t>
            </a:r>
            <a:r>
              <a:rPr sz="2239" kern="0" spc="-54">
                <a:solidFill>
                  <a:srgbClr val="000000"/>
                </a:solidFill>
                <a:latin typeface="Trebuchet MS"/>
                <a:sym typeface="Trebuchet MS"/>
              </a:rPr>
              <a:t> </a:t>
            </a:r>
            <a:r>
              <a:rPr sz="2239" kern="0" spc="18">
                <a:solidFill>
                  <a:srgbClr val="000000"/>
                </a:solidFill>
                <a:latin typeface="Trebuchet MS"/>
                <a:sym typeface="Trebuchet MS"/>
              </a:rPr>
              <a:t>size</a:t>
            </a:r>
            <a:r>
              <a:rPr sz="2239" kern="0" spc="-49">
                <a:solidFill>
                  <a:srgbClr val="000000"/>
                </a:solidFill>
                <a:latin typeface="Trebuchet MS"/>
                <a:sym typeface="Trebuchet MS"/>
              </a:rPr>
              <a:t> </a:t>
            </a:r>
            <a:r>
              <a:rPr sz="2239" kern="0" spc="45">
                <a:solidFill>
                  <a:srgbClr val="000000"/>
                </a:solidFill>
                <a:latin typeface="Trebuchet MS"/>
                <a:sym typeface="Trebuchet MS"/>
              </a:rPr>
              <a:t>and</a:t>
            </a:r>
            <a:r>
              <a:rPr sz="2239" kern="0" spc="-54">
                <a:solidFill>
                  <a:srgbClr val="000000"/>
                </a:solidFill>
                <a:latin typeface="Trebuchet MS"/>
                <a:sym typeface="Trebuchet MS"/>
              </a:rPr>
              <a:t> </a:t>
            </a:r>
            <a:r>
              <a:rPr sz="2239" kern="0" spc="-22">
                <a:solidFill>
                  <a:srgbClr val="000000"/>
                </a:solidFill>
                <a:latin typeface="Trebuchet MS"/>
                <a:sym typeface="Trebuchet MS"/>
              </a:rPr>
              <a:t>location</a:t>
            </a:r>
            <a:r>
              <a:rPr sz="2239" kern="0" spc="-49">
                <a:solidFill>
                  <a:srgbClr val="000000"/>
                </a:solidFill>
                <a:latin typeface="Trebuchet MS"/>
                <a:sym typeface="Trebuchet MS"/>
              </a:rPr>
              <a:t> </a:t>
            </a:r>
            <a:r>
              <a:rPr sz="2239" kern="0" spc="-40">
                <a:solidFill>
                  <a:srgbClr val="000000"/>
                </a:solidFill>
                <a:latin typeface="Trebuchet MS"/>
                <a:sym typeface="Trebuchet MS"/>
              </a:rPr>
              <a:t>of</a:t>
            </a:r>
            <a:r>
              <a:rPr sz="2239" kern="0" spc="-54">
                <a:solidFill>
                  <a:srgbClr val="000000"/>
                </a:solidFill>
                <a:latin typeface="Trebuchet MS"/>
                <a:sym typeface="Trebuchet MS"/>
              </a:rPr>
              <a:t> </a:t>
            </a:r>
            <a:r>
              <a:rPr sz="2239" kern="0" spc="-63">
                <a:solidFill>
                  <a:srgbClr val="000000"/>
                </a:solidFill>
                <a:latin typeface="Trebuchet MS"/>
                <a:sym typeface="Trebuchet MS"/>
              </a:rPr>
              <a:t>the</a:t>
            </a:r>
            <a:r>
              <a:rPr sz="2239" kern="0" spc="-49">
                <a:solidFill>
                  <a:srgbClr val="000000"/>
                </a:solidFill>
                <a:latin typeface="Trebuchet MS"/>
                <a:sym typeface="Trebuchet MS"/>
              </a:rPr>
              <a:t> </a:t>
            </a:r>
            <a:r>
              <a:rPr sz="2239" kern="0" spc="-36">
                <a:solidFill>
                  <a:srgbClr val="000000"/>
                </a:solidFill>
                <a:latin typeface="Trebuchet MS"/>
                <a:sym typeface="Trebuchet MS"/>
              </a:rPr>
              <a:t>vulvar</a:t>
            </a:r>
            <a:r>
              <a:rPr sz="2239" kern="0" spc="-54">
                <a:solidFill>
                  <a:srgbClr val="000000"/>
                </a:solidFill>
                <a:latin typeface="Trebuchet MS"/>
                <a:sym typeface="Trebuchet MS"/>
              </a:rPr>
              <a:t> </a:t>
            </a:r>
            <a:r>
              <a:rPr sz="2239" kern="0" spc="-18">
                <a:solidFill>
                  <a:srgbClr val="000000"/>
                </a:solidFill>
                <a:latin typeface="Trebuchet MS"/>
                <a:sym typeface="Trebuchet MS"/>
              </a:rPr>
              <a:t>hematoma,</a:t>
            </a:r>
          </a:p>
          <a:p>
            <a:pPr marL="224463" marR="60276" indent="-224463" defTabSz="818845" hangingPunct="0">
              <a:lnSpc>
                <a:spcPts val="2687"/>
              </a:lnSpc>
              <a:spcBef>
                <a:spcPts val="90"/>
              </a:spcBef>
              <a:buSzPct val="100000"/>
              <a:buFontTx/>
              <a:buChar char="*"/>
              <a:defRPr sz="2500" spc="-20">
                <a:latin typeface="Trebuchet MS"/>
                <a:ea typeface="Trebuchet MS"/>
                <a:cs typeface="Trebuchet MS"/>
                <a:sym typeface="Trebuchet MS"/>
              </a:defRPr>
            </a:pPr>
            <a:r>
              <a:rPr sz="2239" kern="0" spc="-18">
                <a:solidFill>
                  <a:srgbClr val="000000"/>
                </a:solidFill>
                <a:latin typeface="Trebuchet MS"/>
                <a:sym typeface="Trebuchet MS"/>
              </a:rPr>
              <a:t>urological </a:t>
            </a:r>
            <a:r>
              <a:rPr sz="2239" kern="0" spc="-22">
                <a:solidFill>
                  <a:srgbClr val="000000"/>
                </a:solidFill>
                <a:latin typeface="Trebuchet MS"/>
                <a:sym typeface="Trebuchet MS"/>
              </a:rPr>
              <a:t>or </a:t>
            </a:r>
            <a:r>
              <a:rPr sz="2239" kern="0" spc="-13">
                <a:solidFill>
                  <a:srgbClr val="000000"/>
                </a:solidFill>
                <a:latin typeface="Trebuchet MS"/>
                <a:sym typeface="Trebuchet MS"/>
              </a:rPr>
              <a:t>neurological </a:t>
            </a:r>
            <a:r>
              <a:rPr sz="2239" kern="0" spc="93">
                <a:solidFill>
                  <a:srgbClr val="000000"/>
                </a:solidFill>
                <a:latin typeface="Trebuchet MS"/>
                <a:sym typeface="Trebuchet MS"/>
              </a:rPr>
              <a:t>signs </a:t>
            </a:r>
            <a:r>
              <a:rPr sz="2239" kern="0" spc="45">
                <a:solidFill>
                  <a:srgbClr val="000000"/>
                </a:solidFill>
                <a:latin typeface="Trebuchet MS"/>
                <a:sym typeface="Trebuchet MS"/>
              </a:rPr>
              <a:t>and </a:t>
            </a:r>
            <a:r>
              <a:rPr sz="2239" kern="0" spc="67">
                <a:solidFill>
                  <a:srgbClr val="000000"/>
                </a:solidFill>
                <a:latin typeface="Trebuchet MS"/>
                <a:sym typeface="Trebuchet MS"/>
              </a:rPr>
              <a:t>symptoms </a:t>
            </a:r>
            <a:r>
              <a:rPr sz="2239" kern="0" spc="31">
                <a:solidFill>
                  <a:srgbClr val="000000"/>
                </a:solidFill>
                <a:latin typeface="Trebuchet MS"/>
                <a:sym typeface="Trebuchet MS"/>
              </a:rPr>
              <a:t>may be </a:t>
            </a:r>
            <a:r>
              <a:rPr sz="2239" kern="0" spc="-36">
                <a:solidFill>
                  <a:srgbClr val="000000"/>
                </a:solidFill>
                <a:latin typeface="Trebuchet MS"/>
                <a:sym typeface="Trebuchet MS"/>
              </a:rPr>
              <a:t>present. </a:t>
            </a:r>
            <a:r>
              <a:rPr sz="2239" kern="0" spc="-31">
                <a:solidFill>
                  <a:srgbClr val="000000"/>
                </a:solidFill>
                <a:latin typeface="Trebuchet MS"/>
                <a:sym typeface="Trebuchet MS"/>
              </a:rPr>
              <a:t> </a:t>
            </a:r>
            <a:r>
              <a:rPr sz="2239" kern="0" spc="72">
                <a:solidFill>
                  <a:srgbClr val="000000"/>
                </a:solidFill>
                <a:latin typeface="Trebuchet MS"/>
                <a:sym typeface="Trebuchet MS"/>
              </a:rPr>
              <a:t>Due </a:t>
            </a:r>
            <a:r>
              <a:rPr sz="2239" kern="0" spc="-49">
                <a:solidFill>
                  <a:srgbClr val="000000"/>
                </a:solidFill>
                <a:latin typeface="Trebuchet MS"/>
                <a:sym typeface="Trebuchet MS"/>
              </a:rPr>
              <a:t>to </a:t>
            </a:r>
            <a:r>
              <a:rPr sz="2239" kern="0">
                <a:solidFill>
                  <a:srgbClr val="000000"/>
                </a:solidFill>
                <a:latin typeface="Trebuchet MS"/>
                <a:sym typeface="Trebuchet MS"/>
              </a:rPr>
              <a:t>mechanical </a:t>
            </a:r>
            <a:r>
              <a:rPr sz="2239" kern="0" spc="-76">
                <a:solidFill>
                  <a:srgbClr val="000000"/>
                </a:solidFill>
                <a:latin typeface="Trebuchet MS"/>
                <a:sym typeface="Trebuchet MS"/>
              </a:rPr>
              <a:t>urethral </a:t>
            </a:r>
            <a:r>
              <a:rPr sz="2239" kern="0" spc="-22">
                <a:solidFill>
                  <a:srgbClr val="000000"/>
                </a:solidFill>
                <a:latin typeface="Trebuchet MS"/>
                <a:sym typeface="Trebuchet MS"/>
              </a:rPr>
              <a:t>obstruction, patients </a:t>
            </a:r>
            <a:r>
              <a:rPr sz="2239" kern="0" spc="31">
                <a:solidFill>
                  <a:srgbClr val="000000"/>
                </a:solidFill>
                <a:latin typeface="Trebuchet MS"/>
                <a:sym typeface="Trebuchet MS"/>
              </a:rPr>
              <a:t>may </a:t>
            </a:r>
            <a:r>
              <a:rPr sz="2239" kern="0" spc="-9">
                <a:solidFill>
                  <a:srgbClr val="000000"/>
                </a:solidFill>
                <a:latin typeface="Trebuchet MS"/>
                <a:sym typeface="Trebuchet MS"/>
              </a:rPr>
              <a:t>present </a:t>
            </a:r>
            <a:r>
              <a:rPr sz="2239" kern="0" spc="-4">
                <a:solidFill>
                  <a:srgbClr val="000000"/>
                </a:solidFill>
                <a:latin typeface="Trebuchet MS"/>
                <a:sym typeface="Trebuchet MS"/>
              </a:rPr>
              <a:t> </a:t>
            </a:r>
            <a:r>
              <a:rPr sz="2239" kern="0" spc="-72">
                <a:solidFill>
                  <a:srgbClr val="000000"/>
                </a:solidFill>
                <a:latin typeface="Trebuchet MS"/>
                <a:sym typeface="Trebuchet MS"/>
              </a:rPr>
              <a:t>with </a:t>
            </a:r>
            <a:r>
              <a:rPr sz="2239" kern="0" spc="-45">
                <a:solidFill>
                  <a:srgbClr val="000000"/>
                </a:solidFill>
                <a:latin typeface="Trebuchet MS"/>
                <a:sym typeface="Trebuchet MS"/>
              </a:rPr>
              <a:t>urinary </a:t>
            </a:r>
            <a:r>
              <a:rPr sz="2239" kern="0" spc="-67">
                <a:solidFill>
                  <a:srgbClr val="000000"/>
                </a:solidFill>
                <a:latin typeface="Trebuchet MS"/>
                <a:sym typeface="Trebuchet MS"/>
              </a:rPr>
              <a:t>retention </a:t>
            </a:r>
            <a:r>
              <a:rPr sz="2239" kern="0" spc="-22">
                <a:solidFill>
                  <a:srgbClr val="000000"/>
                </a:solidFill>
                <a:latin typeface="Trebuchet MS"/>
                <a:sym typeface="Trebuchet MS"/>
              </a:rPr>
              <a:t>or </a:t>
            </a:r>
            <a:r>
              <a:rPr sz="2239" kern="0" spc="-58">
                <a:solidFill>
                  <a:srgbClr val="000000"/>
                </a:solidFill>
                <a:latin typeface="Trebuchet MS"/>
                <a:sym typeface="Trebuchet MS"/>
              </a:rPr>
              <a:t>micturition </a:t>
            </a:r>
            <a:r>
              <a:rPr sz="2239" kern="0" spc="-54">
                <a:solidFill>
                  <a:srgbClr val="000000"/>
                </a:solidFill>
                <a:latin typeface="Trebuchet MS"/>
                <a:sym typeface="Trebuchet MS"/>
              </a:rPr>
              <a:t>diﬃculties.</a:t>
            </a:r>
          </a:p>
          <a:p>
            <a:pPr marL="224463" marR="60276" indent="-224463" defTabSz="818845" hangingPunct="0">
              <a:lnSpc>
                <a:spcPts val="2687"/>
              </a:lnSpc>
              <a:spcBef>
                <a:spcPts val="90"/>
              </a:spcBef>
              <a:buSzPct val="100000"/>
              <a:buFontTx/>
              <a:buChar char="*"/>
              <a:defRPr sz="2500" spc="-20">
                <a:latin typeface="Trebuchet MS"/>
                <a:ea typeface="Trebuchet MS"/>
                <a:cs typeface="Trebuchet MS"/>
                <a:sym typeface="Trebuchet MS"/>
              </a:defRPr>
            </a:pPr>
            <a:r>
              <a:rPr sz="2239" kern="0" spc="-54">
                <a:solidFill>
                  <a:srgbClr val="000000"/>
                </a:solidFill>
                <a:latin typeface="Trebuchet MS"/>
                <a:sym typeface="Trebuchet MS"/>
              </a:rPr>
              <a:t>In </a:t>
            </a:r>
            <a:r>
              <a:rPr sz="2239" kern="0">
                <a:solidFill>
                  <a:srgbClr val="000000"/>
                </a:solidFill>
                <a:latin typeface="Trebuchet MS"/>
                <a:sym typeface="Trebuchet MS"/>
              </a:rPr>
              <a:t>severe </a:t>
            </a:r>
            <a:r>
              <a:rPr sz="2239" kern="0" spc="54">
                <a:solidFill>
                  <a:srgbClr val="000000"/>
                </a:solidFill>
                <a:latin typeface="Trebuchet MS"/>
                <a:sym typeface="Trebuchet MS"/>
              </a:rPr>
              <a:t>cases, </a:t>
            </a:r>
            <a:r>
              <a:rPr sz="2239" kern="0" spc="58">
                <a:solidFill>
                  <a:srgbClr val="000000"/>
                </a:solidFill>
                <a:latin typeface="Trebuchet MS"/>
                <a:sym typeface="Trebuchet MS"/>
              </a:rPr>
              <a:t> </a:t>
            </a:r>
            <a:r>
              <a:rPr sz="2239" kern="0" spc="-63">
                <a:solidFill>
                  <a:srgbClr val="000000"/>
                </a:solidFill>
                <a:latin typeface="Trebuchet MS"/>
                <a:sym typeface="Trebuchet MS"/>
              </a:rPr>
              <a:t>the </a:t>
            </a:r>
            <a:r>
              <a:rPr sz="2239" kern="0" spc="-58">
                <a:solidFill>
                  <a:srgbClr val="000000"/>
                </a:solidFill>
                <a:latin typeface="Trebuchet MS"/>
                <a:sym typeface="Trebuchet MS"/>
              </a:rPr>
              <a:t>patient </a:t>
            </a:r>
            <a:r>
              <a:rPr sz="2239" kern="0" spc="49">
                <a:solidFill>
                  <a:srgbClr val="000000"/>
                </a:solidFill>
                <a:latin typeface="Trebuchet MS"/>
                <a:sym typeface="Trebuchet MS"/>
              </a:rPr>
              <a:t>can </a:t>
            </a:r>
            <a:r>
              <a:rPr sz="2239" kern="0" spc="31">
                <a:solidFill>
                  <a:srgbClr val="000000"/>
                </a:solidFill>
                <a:latin typeface="Trebuchet MS"/>
                <a:sym typeface="Trebuchet MS"/>
              </a:rPr>
              <a:t>be </a:t>
            </a:r>
            <a:r>
              <a:rPr sz="2239" kern="0">
                <a:solidFill>
                  <a:srgbClr val="000000"/>
                </a:solidFill>
                <a:latin typeface="Trebuchet MS"/>
                <a:sym typeface="Trebuchet MS"/>
              </a:rPr>
              <a:t>hemodynamically unstable </a:t>
            </a:r>
            <a:r>
              <a:rPr sz="2239" kern="0" spc="45">
                <a:solidFill>
                  <a:srgbClr val="000000"/>
                </a:solidFill>
                <a:latin typeface="Trebuchet MS"/>
                <a:sym typeface="Trebuchet MS"/>
              </a:rPr>
              <a:t>and </a:t>
            </a:r>
            <a:r>
              <a:rPr sz="2239" kern="0" spc="-112">
                <a:solidFill>
                  <a:srgbClr val="000000"/>
                </a:solidFill>
                <a:latin typeface="Trebuchet MS"/>
                <a:sym typeface="Trebuchet MS"/>
              </a:rPr>
              <a:t>will </a:t>
            </a:r>
            <a:r>
              <a:rPr sz="2239" kern="0" spc="-63">
                <a:solidFill>
                  <a:srgbClr val="000000"/>
                </a:solidFill>
                <a:latin typeface="Trebuchet MS"/>
                <a:sym typeface="Trebuchet MS"/>
              </a:rPr>
              <a:t>require </a:t>
            </a:r>
            <a:r>
              <a:rPr sz="2239" kern="0" spc="-58">
                <a:solidFill>
                  <a:srgbClr val="000000"/>
                </a:solidFill>
                <a:latin typeface="Trebuchet MS"/>
                <a:sym typeface="Trebuchet MS"/>
              </a:rPr>
              <a:t> </a:t>
            </a:r>
            <a:r>
              <a:rPr sz="2239" kern="0" spc="-31">
                <a:solidFill>
                  <a:srgbClr val="000000"/>
                </a:solidFill>
                <a:latin typeface="Trebuchet MS"/>
                <a:sym typeface="Trebuchet MS"/>
              </a:rPr>
              <a:t>urgent</a:t>
            </a:r>
            <a:r>
              <a:rPr sz="2239" kern="0" spc="-54">
                <a:solidFill>
                  <a:srgbClr val="000000"/>
                </a:solidFill>
                <a:latin typeface="Trebuchet MS"/>
                <a:sym typeface="Trebuchet MS"/>
              </a:rPr>
              <a:t> </a:t>
            </a:r>
            <a:r>
              <a:rPr sz="2239" kern="0" spc="-76">
                <a:solidFill>
                  <a:srgbClr val="000000"/>
                </a:solidFill>
                <a:latin typeface="Trebuchet MS"/>
                <a:sym typeface="Trebuchet MS"/>
              </a:rPr>
              <a:t>fluid</a:t>
            </a:r>
            <a:r>
              <a:rPr sz="2239" kern="0" spc="-49">
                <a:solidFill>
                  <a:srgbClr val="000000"/>
                </a:solidFill>
                <a:latin typeface="Trebuchet MS"/>
                <a:sym typeface="Trebuchet MS"/>
              </a:rPr>
              <a:t> </a:t>
            </a:r>
            <a:r>
              <a:rPr sz="2239" kern="0" spc="-13">
                <a:solidFill>
                  <a:srgbClr val="000000"/>
                </a:solidFill>
                <a:latin typeface="Trebuchet MS"/>
                <a:sym typeface="Trebuchet MS"/>
              </a:rPr>
              <a:t>resuscitation</a:t>
            </a:r>
            <a:r>
              <a:rPr sz="2239" kern="0" spc="-49">
                <a:solidFill>
                  <a:srgbClr val="000000"/>
                </a:solidFill>
                <a:latin typeface="Trebuchet MS"/>
                <a:sym typeface="Trebuchet MS"/>
              </a:rPr>
              <a:t> </a:t>
            </a:r>
            <a:r>
              <a:rPr sz="2239" kern="0" spc="-22">
                <a:solidFill>
                  <a:srgbClr val="000000"/>
                </a:solidFill>
                <a:latin typeface="Trebuchet MS"/>
                <a:sym typeface="Trebuchet MS"/>
              </a:rPr>
              <a:t>or</a:t>
            </a:r>
            <a:r>
              <a:rPr sz="2239" kern="0" spc="-54">
                <a:solidFill>
                  <a:srgbClr val="000000"/>
                </a:solidFill>
                <a:latin typeface="Trebuchet MS"/>
                <a:sym typeface="Trebuchet MS"/>
              </a:rPr>
              <a:t> </a:t>
            </a:r>
            <a:r>
              <a:rPr sz="2239" kern="0" spc="31">
                <a:solidFill>
                  <a:srgbClr val="000000"/>
                </a:solidFill>
                <a:latin typeface="Trebuchet MS"/>
                <a:sym typeface="Trebuchet MS"/>
              </a:rPr>
              <a:t>blood</a:t>
            </a:r>
            <a:r>
              <a:rPr sz="2239" kern="0" spc="-49">
                <a:solidFill>
                  <a:srgbClr val="000000"/>
                </a:solidFill>
                <a:latin typeface="Trebuchet MS"/>
                <a:sym typeface="Trebuchet MS"/>
              </a:rPr>
              <a:t> </a:t>
            </a:r>
            <a:r>
              <a:rPr sz="2239" kern="0" spc="-18">
                <a:solidFill>
                  <a:srgbClr val="000000"/>
                </a:solidFill>
                <a:latin typeface="Trebuchet MS"/>
                <a:sym typeface="Trebuchet MS"/>
              </a:rPr>
              <a:t>transfusion.</a:t>
            </a:r>
            <a:r>
              <a:rPr sz="2239" kern="0" spc="-49">
                <a:solidFill>
                  <a:srgbClr val="000000"/>
                </a:solidFill>
                <a:latin typeface="Trebuchet MS"/>
                <a:sym typeface="Trebuchet MS"/>
              </a:rPr>
              <a:t> </a:t>
            </a:r>
            <a:r>
              <a:rPr sz="2239" kern="0" spc="90">
                <a:solidFill>
                  <a:srgbClr val="000000"/>
                </a:solidFill>
                <a:latin typeface="Trebuchet MS"/>
                <a:sym typeface="Trebuchet MS"/>
              </a:rPr>
              <a:t>Symptoms</a:t>
            </a:r>
            <a:r>
              <a:rPr sz="2239" kern="0" spc="-54">
                <a:solidFill>
                  <a:srgbClr val="000000"/>
                </a:solidFill>
                <a:latin typeface="Trebuchet MS"/>
                <a:sym typeface="Trebuchet MS"/>
              </a:rPr>
              <a:t> </a:t>
            </a:r>
            <a:r>
              <a:rPr sz="2239" kern="0" spc="-4">
                <a:solidFill>
                  <a:srgbClr val="000000"/>
                </a:solidFill>
                <a:latin typeface="Trebuchet MS"/>
                <a:sym typeface="Trebuchet MS"/>
              </a:rPr>
              <a:t>usually </a:t>
            </a:r>
            <a:r>
              <a:rPr sz="2239" kern="0" spc="-672">
                <a:solidFill>
                  <a:srgbClr val="000000"/>
                </a:solidFill>
                <a:latin typeface="Trebuchet MS"/>
                <a:sym typeface="Trebuchet MS"/>
              </a:rPr>
              <a:t> </a:t>
            </a:r>
            <a:r>
              <a:rPr sz="2239" kern="0" spc="9">
                <a:solidFill>
                  <a:srgbClr val="000000"/>
                </a:solidFill>
                <a:latin typeface="Trebuchet MS"/>
                <a:sym typeface="Trebuchet MS"/>
              </a:rPr>
              <a:t>develop</a:t>
            </a:r>
            <a:r>
              <a:rPr sz="2239" kern="0" spc="-54">
                <a:solidFill>
                  <a:srgbClr val="000000"/>
                </a:solidFill>
                <a:latin typeface="Trebuchet MS"/>
                <a:sym typeface="Trebuchet MS"/>
              </a:rPr>
              <a:t> </a:t>
            </a:r>
            <a:r>
              <a:rPr sz="2239" kern="0" spc="-67">
                <a:solidFill>
                  <a:srgbClr val="000000"/>
                </a:solidFill>
                <a:latin typeface="Trebuchet MS"/>
                <a:sym typeface="Trebuchet MS"/>
              </a:rPr>
              <a:t>within</a:t>
            </a:r>
            <a:r>
              <a:rPr sz="2239" kern="0" spc="-54">
                <a:solidFill>
                  <a:srgbClr val="000000"/>
                </a:solidFill>
                <a:latin typeface="Trebuchet MS"/>
                <a:sym typeface="Trebuchet MS"/>
              </a:rPr>
              <a:t> </a:t>
            </a:r>
            <a:r>
              <a:rPr sz="2239" kern="0" spc="27">
                <a:solidFill>
                  <a:srgbClr val="000000"/>
                </a:solidFill>
                <a:latin typeface="Trebuchet MS"/>
                <a:sym typeface="Trebuchet MS"/>
              </a:rPr>
              <a:t>a</a:t>
            </a:r>
            <a:r>
              <a:rPr sz="2239" kern="0" spc="-54">
                <a:solidFill>
                  <a:srgbClr val="000000"/>
                </a:solidFill>
                <a:latin typeface="Trebuchet MS"/>
                <a:sym typeface="Trebuchet MS"/>
              </a:rPr>
              <a:t> few </a:t>
            </a:r>
            <a:r>
              <a:rPr sz="2239" kern="0" spc="45">
                <a:solidFill>
                  <a:srgbClr val="000000"/>
                </a:solidFill>
                <a:latin typeface="Trebuchet MS"/>
                <a:sym typeface="Trebuchet MS"/>
              </a:rPr>
              <a:t>hours</a:t>
            </a:r>
            <a:r>
              <a:rPr sz="2239" kern="0" spc="-54">
                <a:solidFill>
                  <a:srgbClr val="000000"/>
                </a:solidFill>
                <a:latin typeface="Trebuchet MS"/>
                <a:sym typeface="Trebuchet MS"/>
              </a:rPr>
              <a:t> </a:t>
            </a:r>
            <a:r>
              <a:rPr sz="2239" kern="0" spc="-49">
                <a:solidFill>
                  <a:srgbClr val="000000"/>
                </a:solidFill>
                <a:latin typeface="Trebuchet MS"/>
                <a:sym typeface="Trebuchet MS"/>
              </a:rPr>
              <a:t>to</a:t>
            </a:r>
            <a:r>
              <a:rPr sz="2239" kern="0" spc="-54">
                <a:solidFill>
                  <a:srgbClr val="000000"/>
                </a:solidFill>
                <a:latin typeface="Trebuchet MS"/>
                <a:sym typeface="Trebuchet MS"/>
              </a:rPr>
              <a:t> </a:t>
            </a:r>
            <a:r>
              <a:rPr sz="2239" kern="0" spc="85">
                <a:solidFill>
                  <a:srgbClr val="000000"/>
                </a:solidFill>
                <a:latin typeface="Trebuchet MS"/>
                <a:sym typeface="Trebuchet MS"/>
              </a:rPr>
              <a:t>days</a:t>
            </a:r>
            <a:r>
              <a:rPr sz="2239" kern="0" spc="-54">
                <a:solidFill>
                  <a:srgbClr val="000000"/>
                </a:solidFill>
                <a:latin typeface="Trebuchet MS"/>
                <a:sym typeface="Trebuchet MS"/>
              </a:rPr>
              <a:t> </a:t>
            </a:r>
            <a:r>
              <a:rPr sz="2239" kern="0" spc="-40">
                <a:solidFill>
                  <a:srgbClr val="000000"/>
                </a:solidFill>
                <a:latin typeface="Trebuchet MS"/>
                <a:sym typeface="Trebuchet MS"/>
              </a:rPr>
              <a:t>of</a:t>
            </a:r>
            <a:r>
              <a:rPr sz="2239" kern="0" spc="-54">
                <a:solidFill>
                  <a:srgbClr val="000000"/>
                </a:solidFill>
                <a:latin typeface="Trebuchet MS"/>
                <a:sym typeface="Trebuchet MS"/>
              </a:rPr>
              <a:t> </a:t>
            </a:r>
            <a:r>
              <a:rPr sz="2239" kern="0" spc="-81">
                <a:solidFill>
                  <a:srgbClr val="000000"/>
                </a:solidFill>
                <a:latin typeface="Trebuchet MS"/>
                <a:sym typeface="Trebuchet MS"/>
              </a:rPr>
              <a:t>delivery,</a:t>
            </a:r>
            <a:r>
              <a:rPr sz="2239" kern="0" spc="-54">
                <a:solidFill>
                  <a:srgbClr val="000000"/>
                </a:solidFill>
                <a:latin typeface="Trebuchet MS"/>
                <a:sym typeface="Trebuchet MS"/>
              </a:rPr>
              <a:t> </a:t>
            </a:r>
            <a:r>
              <a:rPr sz="2239" kern="0" spc="31">
                <a:solidFill>
                  <a:srgbClr val="000000"/>
                </a:solidFill>
                <a:latin typeface="Trebuchet MS"/>
                <a:sym typeface="Trebuchet MS"/>
              </a:rPr>
              <a:t>depending</a:t>
            </a:r>
            <a:r>
              <a:rPr sz="2239" kern="0" spc="-54">
                <a:solidFill>
                  <a:srgbClr val="000000"/>
                </a:solidFill>
                <a:latin typeface="Trebuchet MS"/>
                <a:sym typeface="Trebuchet MS"/>
              </a:rPr>
              <a:t> </a:t>
            </a:r>
            <a:r>
              <a:rPr sz="2239" kern="0" spc="54">
                <a:solidFill>
                  <a:srgbClr val="000000"/>
                </a:solidFill>
                <a:latin typeface="Trebuchet MS"/>
                <a:sym typeface="Trebuchet MS"/>
              </a:rPr>
              <a:t>on</a:t>
            </a:r>
            <a:r>
              <a:rPr sz="2239" kern="0" spc="-54">
                <a:solidFill>
                  <a:srgbClr val="000000"/>
                </a:solidFill>
                <a:latin typeface="Trebuchet MS"/>
                <a:sym typeface="Trebuchet MS"/>
              </a:rPr>
              <a:t> </a:t>
            </a:r>
            <a:r>
              <a:rPr sz="2239" kern="0" spc="-63">
                <a:solidFill>
                  <a:srgbClr val="000000"/>
                </a:solidFill>
                <a:latin typeface="Trebuchet MS"/>
                <a:sym typeface="Trebuchet MS"/>
              </a:rPr>
              <a:t>the </a:t>
            </a:r>
            <a:r>
              <a:rPr sz="2239" kern="0" spc="-18">
                <a:solidFill>
                  <a:srgbClr val="000000"/>
                </a:solidFill>
                <a:latin typeface="Trebuchet MS"/>
                <a:sym typeface="Trebuchet MS"/>
              </a:rPr>
              <a:t>severity</a:t>
            </a:r>
            <a:r>
              <a:rPr sz="2239" kern="0" spc="-58">
                <a:solidFill>
                  <a:srgbClr val="000000"/>
                </a:solidFill>
                <a:latin typeface="Trebuchet MS"/>
                <a:sym typeface="Trebuchet MS"/>
              </a:rPr>
              <a:t> </a:t>
            </a:r>
            <a:r>
              <a:rPr sz="2239" kern="0" spc="-40">
                <a:solidFill>
                  <a:srgbClr val="000000"/>
                </a:solidFill>
                <a:latin typeface="Trebuchet MS"/>
                <a:sym typeface="Trebuchet MS"/>
              </a:rPr>
              <a:t>of</a:t>
            </a:r>
            <a:r>
              <a:rPr sz="2239" kern="0" spc="-58">
                <a:solidFill>
                  <a:srgbClr val="000000"/>
                </a:solidFill>
                <a:latin typeface="Trebuchet MS"/>
                <a:sym typeface="Trebuchet MS"/>
              </a:rPr>
              <a:t> </a:t>
            </a:r>
            <a:r>
              <a:rPr sz="2239" kern="0" spc="-63">
                <a:solidFill>
                  <a:srgbClr val="000000"/>
                </a:solidFill>
                <a:latin typeface="Trebuchet MS"/>
                <a:sym typeface="Trebuchet MS"/>
              </a:rPr>
              <a:t>the</a:t>
            </a:r>
            <a:r>
              <a:rPr sz="2239" kern="0" spc="-54">
                <a:solidFill>
                  <a:srgbClr val="000000"/>
                </a:solidFill>
                <a:latin typeface="Trebuchet MS"/>
                <a:sym typeface="Trebuchet MS"/>
              </a:rPr>
              <a:t> </a:t>
            </a:r>
            <a:r>
              <a:rPr sz="2239" kern="0" spc="-18">
                <a:solidFill>
                  <a:srgbClr val="000000"/>
                </a:solidFill>
                <a:latin typeface="Trebuchet MS"/>
                <a:sym typeface="Trebuchet MS"/>
              </a:rPr>
              <a:t>condition</a:t>
            </a:r>
          </a:p>
          <a:p>
            <a:pPr marL="224463" marR="60276" indent="-224463" defTabSz="818845" hangingPunct="0">
              <a:lnSpc>
                <a:spcPts val="2687"/>
              </a:lnSpc>
              <a:spcBef>
                <a:spcPts val="90"/>
              </a:spcBef>
              <a:buSzPct val="100000"/>
              <a:buFontTx/>
              <a:buChar char="*"/>
              <a:defRPr sz="2500" spc="-20">
                <a:latin typeface="Trebuchet MS"/>
                <a:ea typeface="Trebuchet MS"/>
                <a:cs typeface="Trebuchet MS"/>
                <a:sym typeface="Trebuchet MS"/>
              </a:defRPr>
            </a:pPr>
            <a:endParaRPr sz="2239" kern="0" spc="-18">
              <a:solidFill>
                <a:srgbClr val="000000"/>
              </a:solidFill>
              <a:latin typeface="Trebuchet MS"/>
              <a:sym typeface="Trebuchet MS"/>
            </a:endParaRPr>
          </a:p>
          <a:p>
            <a:pPr marR="4549" indent="11373" defTabSz="818845" hangingPunct="0">
              <a:lnSpc>
                <a:spcPct val="100800"/>
              </a:lnSpc>
              <a:spcBef>
                <a:spcPts val="90"/>
              </a:spcBef>
              <a:defRPr sz="2100" spc="34">
                <a:latin typeface="Trebuchet MS"/>
                <a:ea typeface="Trebuchet MS"/>
                <a:cs typeface="Trebuchet MS"/>
                <a:sym typeface="Trebuchet MS"/>
              </a:defRPr>
            </a:pPr>
            <a:r>
              <a:rPr sz="1881" kern="0" spc="30">
                <a:solidFill>
                  <a:srgbClr val="000000"/>
                </a:solidFill>
                <a:latin typeface="Trebuchet MS"/>
                <a:sym typeface="Trebuchet MS"/>
              </a:rPr>
              <a:t>During </a:t>
            </a:r>
            <a:r>
              <a:rPr sz="1881" kern="0" spc="-40">
                <a:solidFill>
                  <a:srgbClr val="000000"/>
                </a:solidFill>
                <a:latin typeface="Trebuchet MS"/>
                <a:sym typeface="Trebuchet MS"/>
              </a:rPr>
              <a:t>the </a:t>
            </a:r>
            <a:r>
              <a:rPr sz="1881" kern="0" spc="-18">
                <a:solidFill>
                  <a:srgbClr val="000000"/>
                </a:solidFill>
                <a:latin typeface="Trebuchet MS"/>
                <a:sym typeface="Trebuchet MS"/>
              </a:rPr>
              <a:t>examination, </a:t>
            </a:r>
            <a:r>
              <a:rPr sz="1881" kern="0" spc="30">
                <a:solidFill>
                  <a:srgbClr val="000000"/>
                </a:solidFill>
                <a:latin typeface="Trebuchet MS"/>
                <a:sym typeface="Trebuchet MS"/>
              </a:rPr>
              <a:t>a </a:t>
            </a:r>
            <a:r>
              <a:rPr sz="1881" kern="0" spc="13">
                <a:solidFill>
                  <a:srgbClr val="000000"/>
                </a:solidFill>
                <a:latin typeface="Trebuchet MS"/>
                <a:sym typeface="Trebuchet MS"/>
              </a:rPr>
              <a:t>thorough inspection </a:t>
            </a:r>
            <a:r>
              <a:rPr sz="1881" kern="0" spc="45">
                <a:solidFill>
                  <a:srgbClr val="000000"/>
                </a:solidFill>
                <a:latin typeface="Trebuchet MS"/>
                <a:sym typeface="Trebuchet MS"/>
              </a:rPr>
              <a:t>should </a:t>
            </a:r>
            <a:r>
              <a:rPr sz="1881" kern="0" spc="36">
                <a:solidFill>
                  <a:srgbClr val="000000"/>
                </a:solidFill>
                <a:latin typeface="Trebuchet MS"/>
                <a:sym typeface="Trebuchet MS"/>
              </a:rPr>
              <a:t>be </a:t>
            </a:r>
            <a:r>
              <a:rPr sz="1881" kern="0" spc="-4">
                <a:solidFill>
                  <a:srgbClr val="000000"/>
                </a:solidFill>
                <a:latin typeface="Trebuchet MS"/>
                <a:sym typeface="Trebuchet MS"/>
              </a:rPr>
              <a:t>performed </a:t>
            </a:r>
            <a:r>
              <a:rPr sz="1881" kern="0" spc="-49">
                <a:solidFill>
                  <a:srgbClr val="000000"/>
                </a:solidFill>
                <a:latin typeface="Trebuchet MS"/>
                <a:sym typeface="Trebuchet MS"/>
              </a:rPr>
              <a:t>for </a:t>
            </a:r>
            <a:r>
              <a:rPr sz="1881" kern="0" spc="-9">
                <a:solidFill>
                  <a:srgbClr val="000000"/>
                </a:solidFill>
                <a:latin typeface="Trebuchet MS"/>
                <a:sym typeface="Trebuchet MS"/>
              </a:rPr>
              <a:t>pelvic </a:t>
            </a:r>
            <a:r>
              <a:rPr sz="1881" kern="0" spc="-555">
                <a:solidFill>
                  <a:srgbClr val="000000"/>
                </a:solidFill>
                <a:latin typeface="Trebuchet MS"/>
                <a:sym typeface="Trebuchet MS"/>
              </a:rPr>
              <a:t> </a:t>
            </a:r>
            <a:r>
              <a:rPr sz="1881" kern="0" spc="-18">
                <a:solidFill>
                  <a:srgbClr val="000000"/>
                </a:solidFill>
                <a:latin typeface="Trebuchet MS"/>
                <a:sym typeface="Trebuchet MS"/>
              </a:rPr>
              <a:t>fractures </a:t>
            </a:r>
            <a:r>
              <a:rPr sz="1881" kern="0" spc="49">
                <a:solidFill>
                  <a:srgbClr val="000000"/>
                </a:solidFill>
                <a:latin typeface="Trebuchet MS"/>
                <a:sym typeface="Trebuchet MS"/>
              </a:rPr>
              <a:t>and </a:t>
            </a:r>
            <a:r>
              <a:rPr sz="1881" kern="0" spc="-27">
                <a:solidFill>
                  <a:srgbClr val="000000"/>
                </a:solidFill>
                <a:latin typeface="Trebuchet MS"/>
                <a:sym typeface="Trebuchet MS"/>
              </a:rPr>
              <a:t>genital </a:t>
            </a:r>
            <a:r>
              <a:rPr sz="1881" kern="0" spc="-18">
                <a:solidFill>
                  <a:srgbClr val="000000"/>
                </a:solidFill>
                <a:latin typeface="Trebuchet MS"/>
                <a:sym typeface="Trebuchet MS"/>
              </a:rPr>
              <a:t>lacerations, </a:t>
            </a:r>
            <a:r>
              <a:rPr sz="1881" kern="0" spc="4">
                <a:solidFill>
                  <a:srgbClr val="000000"/>
                </a:solidFill>
                <a:latin typeface="Trebuchet MS"/>
                <a:sym typeface="Trebuchet MS"/>
              </a:rPr>
              <a:t>especially </a:t>
            </a:r>
            <a:r>
              <a:rPr sz="1881" kern="0" spc="-124">
                <a:solidFill>
                  <a:srgbClr val="000000"/>
                </a:solidFill>
                <a:latin typeface="Trebuchet MS"/>
                <a:sym typeface="Trebuchet MS"/>
              </a:rPr>
              <a:t>if </a:t>
            </a:r>
            <a:r>
              <a:rPr sz="1881" kern="0" spc="-54">
                <a:solidFill>
                  <a:srgbClr val="000000"/>
                </a:solidFill>
                <a:latin typeface="Trebuchet MS"/>
                <a:sym typeface="Trebuchet MS"/>
              </a:rPr>
              <a:t>there </a:t>
            </a:r>
            <a:r>
              <a:rPr sz="1881" kern="0" spc="36">
                <a:solidFill>
                  <a:srgbClr val="000000"/>
                </a:solidFill>
                <a:latin typeface="Trebuchet MS"/>
                <a:sym typeface="Trebuchet MS"/>
              </a:rPr>
              <a:t>is </a:t>
            </a:r>
            <a:r>
              <a:rPr sz="1881" kern="0" spc="30">
                <a:solidFill>
                  <a:srgbClr val="000000"/>
                </a:solidFill>
                <a:latin typeface="Trebuchet MS"/>
                <a:sym typeface="Trebuchet MS"/>
              </a:rPr>
              <a:t>a </a:t>
            </a:r>
            <a:r>
              <a:rPr sz="1881" kern="0" spc="-4">
                <a:solidFill>
                  <a:srgbClr val="000000"/>
                </a:solidFill>
                <a:latin typeface="Trebuchet MS"/>
                <a:sym typeface="Trebuchet MS"/>
              </a:rPr>
              <a:t>history </a:t>
            </a:r>
            <a:r>
              <a:rPr sz="1881" kern="0" spc="-27">
                <a:solidFill>
                  <a:srgbClr val="000000"/>
                </a:solidFill>
                <a:latin typeface="Trebuchet MS"/>
                <a:sym typeface="Trebuchet MS"/>
              </a:rPr>
              <a:t>of </a:t>
            </a:r>
            <a:r>
              <a:rPr sz="1881" kern="0" spc="-9">
                <a:solidFill>
                  <a:srgbClr val="000000"/>
                </a:solidFill>
                <a:latin typeface="Trebuchet MS"/>
                <a:sym typeface="Trebuchet MS"/>
              </a:rPr>
              <a:t>significant </a:t>
            </a:r>
            <a:r>
              <a:rPr sz="1881" kern="0" spc="-4">
                <a:solidFill>
                  <a:srgbClr val="000000"/>
                </a:solidFill>
                <a:latin typeface="Trebuchet MS"/>
                <a:sym typeface="Trebuchet MS"/>
              </a:rPr>
              <a:t> </a:t>
            </a:r>
            <a:r>
              <a:rPr sz="1881" kern="0" spc="-45">
                <a:solidFill>
                  <a:srgbClr val="000000"/>
                </a:solidFill>
                <a:latin typeface="Trebuchet MS"/>
                <a:sym typeface="Trebuchet MS"/>
              </a:rPr>
              <a:t>trauma. </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object 2" descr="object 2"/>
          <p:cNvPicPr>
            <a:picLocks noChangeAspect="1"/>
          </p:cNvPicPr>
          <p:nvPr/>
        </p:nvPicPr>
        <p:blipFill>
          <a:blip r:embed="rId2"/>
          <a:stretch>
            <a:fillRect/>
          </a:stretch>
        </p:blipFill>
        <p:spPr>
          <a:xfrm>
            <a:off x="1592239" y="0"/>
            <a:ext cx="9007522" cy="6862875"/>
          </a:xfrm>
          <a:prstGeom prst="rect">
            <a:avLst/>
          </a:prstGeom>
          <a:ln w="12700">
            <a:miter lim="400000"/>
          </a:ln>
        </p:spPr>
      </p:pic>
      <p:sp>
        <p:nvSpPr>
          <p:cNvPr id="171" name="object 3"/>
          <p:cNvSpPr txBox="1">
            <a:spLocks noGrp="1"/>
          </p:cNvSpPr>
          <p:nvPr>
            <p:ph type="title"/>
          </p:nvPr>
        </p:nvSpPr>
        <p:spPr>
          <a:xfrm>
            <a:off x="1815436" y="-1"/>
            <a:ext cx="1887941" cy="487909"/>
          </a:xfrm>
          <a:prstGeom prst="rect">
            <a:avLst/>
          </a:prstGeom>
        </p:spPr>
        <p:txBody>
          <a:bodyPr>
            <a:normAutofit fontScale="90000"/>
          </a:bodyPr>
          <a:lstStyle/>
          <a:p>
            <a:pPr indent="11373">
              <a:spcBef>
                <a:spcPts val="90"/>
              </a:spcBef>
              <a:defRPr sz="3400" b="1" spc="-400">
                <a:latin typeface="Arial"/>
                <a:ea typeface="Arial"/>
                <a:cs typeface="Arial"/>
                <a:sym typeface="Arial"/>
              </a:defRPr>
            </a:pPr>
            <a:r>
              <a:t>T</a:t>
            </a:r>
            <a:r>
              <a:rPr spc="-90"/>
              <a:t>r</a:t>
            </a:r>
            <a:r>
              <a:t>eatment</a:t>
            </a:r>
          </a:p>
        </p:txBody>
      </p:sp>
      <p:sp>
        <p:nvSpPr>
          <p:cNvPr id="172" name="object 4"/>
          <p:cNvSpPr txBox="1"/>
          <p:nvPr/>
        </p:nvSpPr>
        <p:spPr>
          <a:xfrm>
            <a:off x="1780719" y="528943"/>
            <a:ext cx="8358117" cy="622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45491" indent="11373" defTabSz="818845" hangingPunct="0">
              <a:spcBef>
                <a:spcPts val="90"/>
              </a:spcBef>
              <a:defRPr sz="2800" spc="5">
                <a:latin typeface="Trebuchet MS"/>
                <a:ea typeface="Trebuchet MS"/>
                <a:cs typeface="Trebuchet MS"/>
                <a:sym typeface="Trebuchet MS"/>
              </a:defRPr>
            </a:pPr>
            <a:r>
              <a:rPr sz="2507" kern="0" spc="4">
                <a:solidFill>
                  <a:srgbClr val="000000"/>
                </a:solidFill>
                <a:latin typeface="Trebuchet MS"/>
                <a:sym typeface="Trebuchet MS"/>
              </a:rPr>
              <a:t>The </a:t>
            </a:r>
            <a:r>
              <a:rPr sz="2507" kern="0" spc="-76">
                <a:solidFill>
                  <a:srgbClr val="000000"/>
                </a:solidFill>
                <a:latin typeface="Trebuchet MS"/>
                <a:sym typeface="Trebuchet MS"/>
              </a:rPr>
              <a:t>majority </a:t>
            </a:r>
            <a:r>
              <a:rPr sz="2507" kern="0" spc="-40">
                <a:solidFill>
                  <a:srgbClr val="000000"/>
                </a:solidFill>
                <a:latin typeface="Trebuchet MS"/>
                <a:sym typeface="Trebuchet MS"/>
              </a:rPr>
              <a:t>of </a:t>
            </a:r>
            <a:r>
              <a:rPr sz="2507" kern="0" spc="-31">
                <a:solidFill>
                  <a:srgbClr val="000000"/>
                </a:solidFill>
                <a:latin typeface="Trebuchet MS"/>
                <a:sym typeface="Trebuchet MS"/>
              </a:rPr>
              <a:t>vulvar </a:t>
            </a:r>
            <a:r>
              <a:rPr sz="2507" kern="0" spc="45">
                <a:solidFill>
                  <a:srgbClr val="000000"/>
                </a:solidFill>
                <a:latin typeface="Trebuchet MS"/>
                <a:sym typeface="Trebuchet MS"/>
              </a:rPr>
              <a:t>hematomas </a:t>
            </a:r>
            <a:r>
              <a:rPr sz="2507" kern="0" spc="-54">
                <a:solidFill>
                  <a:srgbClr val="000000"/>
                </a:solidFill>
                <a:latin typeface="Trebuchet MS"/>
                <a:sym typeface="Trebuchet MS"/>
              </a:rPr>
              <a:t>are </a:t>
            </a:r>
            <a:r>
              <a:rPr sz="2507" kern="0">
                <a:solidFill>
                  <a:srgbClr val="000000"/>
                </a:solidFill>
                <a:latin typeface="Trebuchet MS"/>
                <a:sym typeface="Trebuchet MS"/>
              </a:rPr>
              <a:t>small </a:t>
            </a:r>
            <a:r>
              <a:rPr sz="2507" kern="0" spc="58">
                <a:solidFill>
                  <a:srgbClr val="000000"/>
                </a:solidFill>
                <a:latin typeface="Trebuchet MS"/>
                <a:sym typeface="Trebuchet MS"/>
              </a:rPr>
              <a:t>and </a:t>
            </a:r>
            <a:r>
              <a:rPr sz="2507" kern="0" spc="63">
                <a:solidFill>
                  <a:srgbClr val="000000"/>
                </a:solidFill>
                <a:latin typeface="Trebuchet MS"/>
                <a:sym typeface="Trebuchet MS"/>
              </a:rPr>
              <a:t>can </a:t>
            </a:r>
            <a:r>
              <a:rPr sz="2507" kern="0" spc="45">
                <a:solidFill>
                  <a:srgbClr val="000000"/>
                </a:solidFill>
                <a:latin typeface="Trebuchet MS"/>
                <a:sym typeface="Trebuchet MS"/>
              </a:rPr>
              <a:t>be </a:t>
            </a:r>
            <a:r>
              <a:rPr sz="2507" kern="0" spc="49">
                <a:solidFill>
                  <a:srgbClr val="000000"/>
                </a:solidFill>
                <a:latin typeface="Trebuchet MS"/>
                <a:sym typeface="Trebuchet MS"/>
              </a:rPr>
              <a:t> </a:t>
            </a:r>
            <a:r>
              <a:rPr sz="2507" kern="0" spc="67">
                <a:solidFill>
                  <a:srgbClr val="000000"/>
                </a:solidFill>
                <a:latin typeface="Trebuchet MS"/>
                <a:sym typeface="Trebuchet MS"/>
              </a:rPr>
              <a:t>managed </a:t>
            </a:r>
            <a:r>
              <a:rPr sz="2507" kern="0" spc="-31">
                <a:solidFill>
                  <a:srgbClr val="000000"/>
                </a:solidFill>
                <a:latin typeface="Trebuchet MS"/>
                <a:sym typeface="Trebuchet MS"/>
              </a:rPr>
              <a:t>conservatively. However, </a:t>
            </a:r>
            <a:r>
              <a:rPr sz="2507" kern="0" spc="-36">
                <a:solidFill>
                  <a:srgbClr val="000000"/>
                </a:solidFill>
                <a:latin typeface="Trebuchet MS"/>
                <a:sym typeface="Trebuchet MS"/>
              </a:rPr>
              <a:t>large </a:t>
            </a:r>
            <a:r>
              <a:rPr sz="2507" kern="0" spc="27">
                <a:solidFill>
                  <a:srgbClr val="000000"/>
                </a:solidFill>
                <a:latin typeface="Trebuchet MS"/>
                <a:sym typeface="Trebuchet MS"/>
              </a:rPr>
              <a:t>(&gt;10 </a:t>
            </a:r>
            <a:r>
              <a:rPr sz="2507" kern="0" spc="93">
                <a:solidFill>
                  <a:srgbClr val="000000"/>
                </a:solidFill>
                <a:latin typeface="Trebuchet MS"/>
                <a:sym typeface="Trebuchet MS"/>
              </a:rPr>
              <a:t>cm </a:t>
            </a:r>
            <a:r>
              <a:rPr sz="2507" kern="0" spc="-63">
                <a:solidFill>
                  <a:srgbClr val="000000"/>
                </a:solidFill>
                <a:latin typeface="Trebuchet MS"/>
                <a:sym typeface="Trebuchet MS"/>
              </a:rPr>
              <a:t>in </a:t>
            </a:r>
            <a:r>
              <a:rPr sz="2507" kern="0" spc="-58">
                <a:solidFill>
                  <a:srgbClr val="000000"/>
                </a:solidFill>
                <a:latin typeface="Trebuchet MS"/>
                <a:sym typeface="Trebuchet MS"/>
              </a:rPr>
              <a:t> </a:t>
            </a:r>
            <a:r>
              <a:rPr sz="2507" kern="0" spc="-63">
                <a:solidFill>
                  <a:srgbClr val="000000"/>
                </a:solidFill>
                <a:latin typeface="Trebuchet MS"/>
                <a:sym typeface="Trebuchet MS"/>
              </a:rPr>
              <a:t>diameter) </a:t>
            </a:r>
            <a:r>
              <a:rPr sz="2507" kern="0" spc="-18">
                <a:solidFill>
                  <a:srgbClr val="000000"/>
                </a:solidFill>
                <a:latin typeface="Trebuchet MS"/>
                <a:sym typeface="Trebuchet MS"/>
              </a:rPr>
              <a:t>or </a:t>
            </a:r>
            <a:r>
              <a:rPr sz="2507" kern="0" spc="18">
                <a:solidFill>
                  <a:srgbClr val="000000"/>
                </a:solidFill>
                <a:latin typeface="Trebuchet MS"/>
                <a:sym typeface="Trebuchet MS"/>
              </a:rPr>
              <a:t>progressively </a:t>
            </a:r>
            <a:r>
              <a:rPr sz="2507" kern="0" spc="-9">
                <a:solidFill>
                  <a:srgbClr val="000000"/>
                </a:solidFill>
                <a:latin typeface="Trebuchet MS"/>
                <a:sym typeface="Trebuchet MS"/>
              </a:rPr>
              <a:t>enlarging </a:t>
            </a:r>
            <a:r>
              <a:rPr sz="2507" kern="0" spc="45">
                <a:solidFill>
                  <a:srgbClr val="000000"/>
                </a:solidFill>
                <a:latin typeface="Trebuchet MS"/>
                <a:sym typeface="Trebuchet MS"/>
              </a:rPr>
              <a:t>hematomas </a:t>
            </a:r>
            <a:r>
              <a:rPr sz="2507" kern="0" spc="72">
                <a:solidFill>
                  <a:srgbClr val="000000"/>
                </a:solidFill>
                <a:latin typeface="Trebuchet MS"/>
                <a:sym typeface="Trebuchet MS"/>
              </a:rPr>
              <a:t>causing </a:t>
            </a:r>
            <a:r>
              <a:rPr sz="2507" kern="0" spc="-755">
                <a:solidFill>
                  <a:srgbClr val="000000"/>
                </a:solidFill>
                <a:latin typeface="Trebuchet MS"/>
                <a:sym typeface="Trebuchet MS"/>
              </a:rPr>
              <a:t> </a:t>
            </a:r>
            <a:r>
              <a:rPr sz="2507" kern="0" spc="-9">
                <a:solidFill>
                  <a:srgbClr val="000000"/>
                </a:solidFill>
                <a:latin typeface="Trebuchet MS"/>
                <a:sym typeface="Trebuchet MS"/>
              </a:rPr>
              <a:t>intense </a:t>
            </a:r>
            <a:r>
              <a:rPr sz="2507" kern="0" spc="4">
                <a:solidFill>
                  <a:srgbClr val="000000"/>
                </a:solidFill>
                <a:latin typeface="Trebuchet MS"/>
                <a:sym typeface="Trebuchet MS"/>
              </a:rPr>
              <a:t>pain </a:t>
            </a:r>
            <a:r>
              <a:rPr sz="2507" kern="0" spc="58">
                <a:solidFill>
                  <a:srgbClr val="000000"/>
                </a:solidFill>
                <a:latin typeface="Trebuchet MS"/>
                <a:sym typeface="Trebuchet MS"/>
              </a:rPr>
              <a:t>and </a:t>
            </a:r>
            <a:r>
              <a:rPr sz="2507" kern="0" spc="36">
                <a:solidFill>
                  <a:srgbClr val="000000"/>
                </a:solidFill>
                <a:latin typeface="Trebuchet MS"/>
                <a:sym typeface="Trebuchet MS"/>
              </a:rPr>
              <a:t>distress </a:t>
            </a:r>
            <a:r>
              <a:rPr sz="2507" kern="0" spc="-49">
                <a:solidFill>
                  <a:srgbClr val="000000"/>
                </a:solidFill>
                <a:latin typeface="Trebuchet MS"/>
                <a:sym typeface="Trebuchet MS"/>
              </a:rPr>
              <a:t>to </a:t>
            </a:r>
            <a:r>
              <a:rPr sz="2507" kern="0" spc="-63">
                <a:solidFill>
                  <a:srgbClr val="000000"/>
                </a:solidFill>
                <a:latin typeface="Trebuchet MS"/>
                <a:sym typeface="Trebuchet MS"/>
              </a:rPr>
              <a:t>the </a:t>
            </a:r>
            <a:r>
              <a:rPr sz="2507" kern="0" spc="-58">
                <a:solidFill>
                  <a:srgbClr val="000000"/>
                </a:solidFill>
                <a:latin typeface="Trebuchet MS"/>
                <a:sym typeface="Trebuchet MS"/>
              </a:rPr>
              <a:t>patient require </a:t>
            </a:r>
            <a:r>
              <a:rPr sz="2507" kern="0" spc="9">
                <a:solidFill>
                  <a:srgbClr val="000000"/>
                </a:solidFill>
                <a:latin typeface="Trebuchet MS"/>
                <a:sym typeface="Trebuchet MS"/>
              </a:rPr>
              <a:t>surgical </a:t>
            </a:r>
            <a:r>
              <a:rPr sz="2507" kern="0" spc="13">
                <a:solidFill>
                  <a:srgbClr val="000000"/>
                </a:solidFill>
                <a:latin typeface="Trebuchet MS"/>
                <a:sym typeface="Trebuchet MS"/>
              </a:rPr>
              <a:t> </a:t>
            </a:r>
            <a:r>
              <a:rPr sz="2507" kern="0" spc="-67">
                <a:solidFill>
                  <a:srgbClr val="000000"/>
                </a:solidFill>
                <a:latin typeface="Trebuchet MS"/>
                <a:sym typeface="Trebuchet MS"/>
              </a:rPr>
              <a:t>intervention. </a:t>
            </a:r>
          </a:p>
          <a:p>
            <a:pPr marR="45491" indent="11373" defTabSz="818845" hangingPunct="0">
              <a:spcBef>
                <a:spcPts val="90"/>
              </a:spcBef>
              <a:defRPr sz="2800" spc="5">
                <a:latin typeface="Trebuchet MS"/>
                <a:ea typeface="Trebuchet MS"/>
                <a:cs typeface="Trebuchet MS"/>
                <a:sym typeface="Trebuchet MS"/>
              </a:defRPr>
            </a:pPr>
            <a:r>
              <a:rPr sz="2507" kern="0">
                <a:solidFill>
                  <a:srgbClr val="000000"/>
                </a:solidFill>
                <a:latin typeface="Trebuchet MS"/>
                <a:sym typeface="Trebuchet MS"/>
              </a:rPr>
              <a:t>Urgent </a:t>
            </a:r>
            <a:r>
              <a:rPr sz="2507" kern="0" spc="9">
                <a:solidFill>
                  <a:srgbClr val="000000"/>
                </a:solidFill>
                <a:latin typeface="Trebuchet MS"/>
                <a:sym typeface="Trebuchet MS"/>
              </a:rPr>
              <a:t>surgical </a:t>
            </a:r>
            <a:r>
              <a:rPr sz="2507" kern="0" spc="27">
                <a:solidFill>
                  <a:srgbClr val="000000"/>
                </a:solidFill>
                <a:latin typeface="Trebuchet MS"/>
                <a:sym typeface="Trebuchet MS"/>
              </a:rPr>
              <a:t>management </a:t>
            </a:r>
            <a:r>
              <a:rPr sz="2507" kern="0" spc="45">
                <a:solidFill>
                  <a:srgbClr val="000000"/>
                </a:solidFill>
                <a:latin typeface="Trebuchet MS"/>
                <a:sym typeface="Trebuchet MS"/>
              </a:rPr>
              <a:t>is </a:t>
            </a:r>
            <a:r>
              <a:rPr sz="2507" kern="0" spc="54">
                <a:solidFill>
                  <a:srgbClr val="000000"/>
                </a:solidFill>
                <a:latin typeface="Trebuchet MS"/>
                <a:sym typeface="Trebuchet MS"/>
              </a:rPr>
              <a:t>also </a:t>
            </a:r>
            <a:r>
              <a:rPr sz="2507" kern="0" spc="58">
                <a:solidFill>
                  <a:srgbClr val="000000"/>
                </a:solidFill>
                <a:latin typeface="Trebuchet MS"/>
                <a:sym typeface="Trebuchet MS"/>
              </a:rPr>
              <a:t> </a:t>
            </a:r>
            <a:r>
              <a:rPr sz="2507" kern="0" spc="-27">
                <a:solidFill>
                  <a:srgbClr val="000000"/>
                </a:solidFill>
                <a:latin typeface="Trebuchet MS"/>
                <a:sym typeface="Trebuchet MS"/>
              </a:rPr>
              <a:t>warranted </a:t>
            </a:r>
            <a:r>
              <a:rPr sz="2507" kern="0" spc="-169">
                <a:solidFill>
                  <a:srgbClr val="000000"/>
                </a:solidFill>
                <a:latin typeface="Trebuchet MS"/>
                <a:sym typeface="Trebuchet MS"/>
              </a:rPr>
              <a:t>if </a:t>
            </a:r>
            <a:r>
              <a:rPr sz="2507" kern="0" spc="-63">
                <a:solidFill>
                  <a:srgbClr val="000000"/>
                </a:solidFill>
                <a:latin typeface="Trebuchet MS"/>
                <a:sym typeface="Trebuchet MS"/>
              </a:rPr>
              <a:t>the </a:t>
            </a:r>
            <a:r>
              <a:rPr sz="2507" kern="0" spc="18">
                <a:solidFill>
                  <a:srgbClr val="000000"/>
                </a:solidFill>
                <a:latin typeface="Trebuchet MS"/>
                <a:sym typeface="Trebuchet MS"/>
              </a:rPr>
              <a:t>hematoma </a:t>
            </a:r>
            <a:r>
              <a:rPr sz="2507" kern="0" spc="45">
                <a:solidFill>
                  <a:srgbClr val="000000"/>
                </a:solidFill>
                <a:latin typeface="Trebuchet MS"/>
                <a:sym typeface="Trebuchet MS"/>
              </a:rPr>
              <a:t>is </a:t>
            </a:r>
            <a:r>
              <a:rPr sz="2507" kern="0" spc="-36">
                <a:solidFill>
                  <a:srgbClr val="000000"/>
                </a:solidFill>
                <a:latin typeface="Trebuchet MS"/>
                <a:sym typeface="Trebuchet MS"/>
              </a:rPr>
              <a:t>large </a:t>
            </a:r>
            <a:r>
              <a:rPr sz="2507" kern="0" spc="63">
                <a:solidFill>
                  <a:srgbClr val="000000"/>
                </a:solidFill>
                <a:latin typeface="Trebuchet MS"/>
                <a:sym typeface="Trebuchet MS"/>
              </a:rPr>
              <a:t>enough </a:t>
            </a:r>
            <a:r>
              <a:rPr sz="2507" kern="0" spc="-49">
                <a:solidFill>
                  <a:srgbClr val="000000"/>
                </a:solidFill>
                <a:latin typeface="Trebuchet MS"/>
                <a:sym typeface="Trebuchet MS"/>
              </a:rPr>
              <a:t>to </a:t>
            </a:r>
            <a:r>
              <a:rPr sz="2507" kern="0" spc="84">
                <a:solidFill>
                  <a:srgbClr val="000000"/>
                </a:solidFill>
                <a:latin typeface="Trebuchet MS"/>
                <a:sym typeface="Trebuchet MS"/>
              </a:rPr>
              <a:t>cause </a:t>
            </a:r>
            <a:r>
              <a:rPr sz="2507" kern="0" spc="90">
                <a:solidFill>
                  <a:srgbClr val="000000"/>
                </a:solidFill>
                <a:latin typeface="Trebuchet MS"/>
                <a:sym typeface="Trebuchet MS"/>
              </a:rPr>
              <a:t> </a:t>
            </a:r>
            <a:r>
              <a:rPr sz="2507" kern="0" spc="40">
                <a:solidFill>
                  <a:srgbClr val="000000"/>
                </a:solidFill>
                <a:latin typeface="Trebuchet MS"/>
                <a:sym typeface="Trebuchet MS"/>
              </a:rPr>
              <a:t>hemodynamic </a:t>
            </a:r>
            <a:r>
              <a:rPr sz="2507" kern="0" spc="-84">
                <a:solidFill>
                  <a:srgbClr val="000000"/>
                </a:solidFill>
                <a:latin typeface="Trebuchet MS"/>
                <a:sym typeface="Trebuchet MS"/>
              </a:rPr>
              <a:t>instability, </a:t>
            </a:r>
            <a:r>
              <a:rPr sz="2507" kern="0" spc="-18">
                <a:solidFill>
                  <a:srgbClr val="000000"/>
                </a:solidFill>
                <a:latin typeface="Trebuchet MS"/>
                <a:sym typeface="Trebuchet MS"/>
              </a:rPr>
              <a:t>or </a:t>
            </a:r>
            <a:r>
              <a:rPr sz="2507" kern="0" spc="-13">
                <a:solidFill>
                  <a:srgbClr val="000000"/>
                </a:solidFill>
                <a:latin typeface="Trebuchet MS"/>
                <a:sym typeface="Trebuchet MS"/>
              </a:rPr>
              <a:t>urological </a:t>
            </a:r>
            <a:r>
              <a:rPr sz="2507" kern="0" spc="-18">
                <a:solidFill>
                  <a:srgbClr val="000000"/>
                </a:solidFill>
                <a:latin typeface="Trebuchet MS"/>
                <a:sym typeface="Trebuchet MS"/>
              </a:rPr>
              <a:t>or </a:t>
            </a:r>
            <a:r>
              <a:rPr sz="2507" kern="0" spc="-9">
                <a:solidFill>
                  <a:srgbClr val="000000"/>
                </a:solidFill>
                <a:latin typeface="Trebuchet MS"/>
                <a:sym typeface="Trebuchet MS"/>
              </a:rPr>
              <a:t>neurological </a:t>
            </a:r>
            <a:r>
              <a:rPr sz="2507" kern="0" spc="-4">
                <a:solidFill>
                  <a:srgbClr val="000000"/>
                </a:solidFill>
                <a:latin typeface="Trebuchet MS"/>
                <a:sym typeface="Trebuchet MS"/>
              </a:rPr>
              <a:t> </a:t>
            </a:r>
            <a:r>
              <a:rPr sz="2507" kern="0" spc="116">
                <a:solidFill>
                  <a:srgbClr val="000000"/>
                </a:solidFill>
                <a:latin typeface="Trebuchet MS"/>
                <a:sym typeface="Trebuchet MS"/>
              </a:rPr>
              <a:t>signs</a:t>
            </a:r>
            <a:r>
              <a:rPr sz="2507" kern="0" spc="-54">
                <a:solidFill>
                  <a:srgbClr val="000000"/>
                </a:solidFill>
                <a:latin typeface="Trebuchet MS"/>
                <a:sym typeface="Trebuchet MS"/>
              </a:rPr>
              <a:t> </a:t>
            </a:r>
            <a:r>
              <a:rPr sz="2507" kern="0" spc="58">
                <a:solidFill>
                  <a:srgbClr val="000000"/>
                </a:solidFill>
                <a:latin typeface="Trebuchet MS"/>
                <a:sym typeface="Trebuchet MS"/>
              </a:rPr>
              <a:t>and</a:t>
            </a:r>
            <a:r>
              <a:rPr sz="2507" kern="0" spc="-49">
                <a:solidFill>
                  <a:srgbClr val="000000"/>
                </a:solidFill>
                <a:latin typeface="Trebuchet MS"/>
                <a:sym typeface="Trebuchet MS"/>
              </a:rPr>
              <a:t> </a:t>
            </a:r>
            <a:r>
              <a:rPr sz="2507" kern="0" spc="-22">
                <a:solidFill>
                  <a:srgbClr val="000000"/>
                </a:solidFill>
                <a:latin typeface="Trebuchet MS"/>
                <a:sym typeface="Trebuchet MS"/>
              </a:rPr>
              <a:t>symptoms.</a:t>
            </a:r>
          </a:p>
          <a:p>
            <a:pPr marR="45491" indent="11373" defTabSz="818845" hangingPunct="0">
              <a:spcBef>
                <a:spcPts val="90"/>
              </a:spcBef>
              <a:defRPr sz="2800" spc="5">
                <a:latin typeface="Trebuchet MS"/>
                <a:ea typeface="Trebuchet MS"/>
                <a:cs typeface="Trebuchet MS"/>
                <a:sym typeface="Trebuchet MS"/>
              </a:defRPr>
            </a:pPr>
            <a:r>
              <a:rPr sz="2507" kern="0" spc="161">
                <a:solidFill>
                  <a:srgbClr val="000000"/>
                </a:solidFill>
                <a:latin typeface="Trebuchet MS"/>
                <a:sym typeface="Trebuchet MS"/>
              </a:rPr>
              <a:t>A</a:t>
            </a:r>
            <a:r>
              <a:rPr sz="2507" kern="0" spc="-49">
                <a:solidFill>
                  <a:srgbClr val="000000"/>
                </a:solidFill>
                <a:latin typeface="Trebuchet MS"/>
                <a:sym typeface="Trebuchet MS"/>
              </a:rPr>
              <a:t> catheter</a:t>
            </a:r>
            <a:r>
              <a:rPr sz="2507" kern="0" spc="-54">
                <a:solidFill>
                  <a:srgbClr val="000000"/>
                </a:solidFill>
                <a:latin typeface="Trebuchet MS"/>
                <a:sym typeface="Trebuchet MS"/>
              </a:rPr>
              <a:t> </a:t>
            </a:r>
            <a:r>
              <a:rPr sz="2507" kern="0" spc="45">
                <a:solidFill>
                  <a:srgbClr val="000000"/>
                </a:solidFill>
                <a:latin typeface="Trebuchet MS"/>
                <a:sym typeface="Trebuchet MS"/>
              </a:rPr>
              <a:t>may</a:t>
            </a:r>
            <a:r>
              <a:rPr sz="2507" kern="0" spc="-49">
                <a:solidFill>
                  <a:srgbClr val="000000"/>
                </a:solidFill>
                <a:latin typeface="Trebuchet MS"/>
                <a:sym typeface="Trebuchet MS"/>
              </a:rPr>
              <a:t> </a:t>
            </a:r>
            <a:r>
              <a:rPr sz="2507" kern="0" spc="45">
                <a:solidFill>
                  <a:srgbClr val="000000"/>
                </a:solidFill>
                <a:latin typeface="Trebuchet MS"/>
                <a:sym typeface="Trebuchet MS"/>
              </a:rPr>
              <a:t>be</a:t>
            </a:r>
            <a:r>
              <a:rPr sz="2507" kern="0" spc="-54">
                <a:solidFill>
                  <a:srgbClr val="000000"/>
                </a:solidFill>
                <a:latin typeface="Trebuchet MS"/>
                <a:sym typeface="Trebuchet MS"/>
              </a:rPr>
              <a:t> </a:t>
            </a:r>
            <a:r>
              <a:rPr sz="2507" kern="0" spc="-18">
                <a:solidFill>
                  <a:srgbClr val="000000"/>
                </a:solidFill>
                <a:latin typeface="Trebuchet MS"/>
                <a:sym typeface="Trebuchet MS"/>
              </a:rPr>
              <a:t>inserted</a:t>
            </a:r>
            <a:r>
              <a:rPr sz="2507" kern="0" spc="-49">
                <a:solidFill>
                  <a:srgbClr val="000000"/>
                </a:solidFill>
                <a:latin typeface="Trebuchet MS"/>
                <a:sym typeface="Trebuchet MS"/>
              </a:rPr>
              <a:t> </a:t>
            </a:r>
            <a:r>
              <a:rPr sz="2507" kern="0" spc="-169">
                <a:solidFill>
                  <a:srgbClr val="000000"/>
                </a:solidFill>
                <a:latin typeface="Trebuchet MS"/>
                <a:sym typeface="Trebuchet MS"/>
              </a:rPr>
              <a:t>if </a:t>
            </a:r>
            <a:r>
              <a:rPr sz="2507" kern="0" spc="-755">
                <a:solidFill>
                  <a:srgbClr val="000000"/>
                </a:solidFill>
                <a:latin typeface="Trebuchet MS"/>
                <a:sym typeface="Trebuchet MS"/>
              </a:rPr>
              <a:t> </a:t>
            </a:r>
            <a:r>
              <a:rPr sz="2507" kern="0" spc="-63">
                <a:solidFill>
                  <a:srgbClr val="000000"/>
                </a:solidFill>
                <a:latin typeface="Trebuchet MS"/>
                <a:sym typeface="Trebuchet MS"/>
              </a:rPr>
              <a:t>the</a:t>
            </a:r>
            <a:r>
              <a:rPr sz="2507" kern="0" spc="-58">
                <a:solidFill>
                  <a:srgbClr val="000000"/>
                </a:solidFill>
                <a:latin typeface="Trebuchet MS"/>
                <a:sym typeface="Trebuchet MS"/>
              </a:rPr>
              <a:t> patient</a:t>
            </a:r>
            <a:r>
              <a:rPr sz="2507" kern="0" spc="-54">
                <a:solidFill>
                  <a:srgbClr val="000000"/>
                </a:solidFill>
                <a:latin typeface="Trebuchet MS"/>
                <a:sym typeface="Trebuchet MS"/>
              </a:rPr>
              <a:t> </a:t>
            </a:r>
            <a:r>
              <a:rPr sz="2507" kern="0" spc="18">
                <a:solidFill>
                  <a:srgbClr val="000000"/>
                </a:solidFill>
                <a:latin typeface="Trebuchet MS"/>
                <a:sym typeface="Trebuchet MS"/>
              </a:rPr>
              <a:t>experiences</a:t>
            </a:r>
            <a:r>
              <a:rPr sz="2507" kern="0" spc="-54">
                <a:solidFill>
                  <a:srgbClr val="000000"/>
                </a:solidFill>
                <a:latin typeface="Trebuchet MS"/>
                <a:sym typeface="Trebuchet MS"/>
              </a:rPr>
              <a:t> </a:t>
            </a:r>
            <a:r>
              <a:rPr sz="2507" kern="0" spc="-63">
                <a:solidFill>
                  <a:srgbClr val="000000"/>
                </a:solidFill>
                <a:latin typeface="Trebuchet MS"/>
                <a:sym typeface="Trebuchet MS"/>
              </a:rPr>
              <a:t>diﬃculty</a:t>
            </a:r>
            <a:r>
              <a:rPr sz="2507" kern="0" spc="-54">
                <a:solidFill>
                  <a:srgbClr val="000000"/>
                </a:solidFill>
                <a:latin typeface="Trebuchet MS"/>
                <a:sym typeface="Trebuchet MS"/>
              </a:rPr>
              <a:t> urinating.</a:t>
            </a:r>
          </a:p>
          <a:p>
            <a:pPr defTabSz="818845" hangingPunct="0">
              <a:defRPr sz="3000">
                <a:latin typeface="Trebuchet MS"/>
                <a:ea typeface="Trebuchet MS"/>
                <a:cs typeface="Trebuchet MS"/>
                <a:sym typeface="Trebuchet MS"/>
              </a:defRPr>
            </a:pPr>
            <a:endParaRPr sz="2687" kern="0" spc="-54">
              <a:solidFill>
                <a:srgbClr val="000000"/>
              </a:solidFill>
              <a:latin typeface="Trebuchet MS"/>
              <a:sym typeface="Trebuchet MS"/>
            </a:endParaRPr>
          </a:p>
          <a:p>
            <a:pPr marR="4549" indent="11373" defTabSz="818845" hangingPunct="0">
              <a:defRPr sz="2800" spc="30">
                <a:latin typeface="Trebuchet MS"/>
                <a:ea typeface="Trebuchet MS"/>
                <a:cs typeface="Trebuchet MS"/>
                <a:sym typeface="Trebuchet MS"/>
              </a:defRPr>
            </a:pPr>
            <a:r>
              <a:rPr sz="2507" kern="0" spc="27">
                <a:solidFill>
                  <a:srgbClr val="000000"/>
                </a:solidFill>
                <a:latin typeface="Trebuchet MS"/>
                <a:sym typeface="Trebuchet MS"/>
              </a:rPr>
              <a:t>Conservative</a:t>
            </a:r>
            <a:r>
              <a:rPr sz="2507" kern="0" spc="-58">
                <a:solidFill>
                  <a:srgbClr val="000000"/>
                </a:solidFill>
                <a:latin typeface="Trebuchet MS"/>
                <a:sym typeface="Trebuchet MS"/>
              </a:rPr>
              <a:t> </a:t>
            </a:r>
            <a:r>
              <a:rPr sz="2507" kern="0" spc="27">
                <a:solidFill>
                  <a:srgbClr val="000000"/>
                </a:solidFill>
                <a:latin typeface="Trebuchet MS"/>
                <a:sym typeface="Trebuchet MS"/>
              </a:rPr>
              <a:t>management</a:t>
            </a:r>
            <a:r>
              <a:rPr sz="2507" kern="0" spc="-58">
                <a:solidFill>
                  <a:srgbClr val="000000"/>
                </a:solidFill>
                <a:latin typeface="Trebuchet MS"/>
                <a:sym typeface="Trebuchet MS"/>
              </a:rPr>
              <a:t> </a:t>
            </a:r>
            <a:r>
              <a:rPr sz="2507" kern="0" spc="4">
                <a:solidFill>
                  <a:srgbClr val="000000"/>
                </a:solidFill>
                <a:latin typeface="Trebuchet MS"/>
                <a:sym typeface="Trebuchet MS"/>
              </a:rPr>
              <a:t>usually</a:t>
            </a:r>
            <a:r>
              <a:rPr sz="2507" kern="0" spc="-54">
                <a:solidFill>
                  <a:srgbClr val="000000"/>
                </a:solidFill>
                <a:latin typeface="Trebuchet MS"/>
                <a:sym typeface="Trebuchet MS"/>
              </a:rPr>
              <a:t> </a:t>
            </a:r>
            <a:r>
              <a:rPr sz="2507" kern="0" spc="13">
                <a:solidFill>
                  <a:srgbClr val="000000"/>
                </a:solidFill>
                <a:latin typeface="Trebuchet MS"/>
                <a:sym typeface="Trebuchet MS"/>
              </a:rPr>
              <a:t>involves</a:t>
            </a:r>
            <a:r>
              <a:rPr sz="2507" kern="0" spc="-58">
                <a:solidFill>
                  <a:srgbClr val="000000"/>
                </a:solidFill>
                <a:latin typeface="Trebuchet MS"/>
                <a:sym typeface="Trebuchet MS"/>
              </a:rPr>
              <a:t> </a:t>
            </a:r>
            <a:r>
              <a:rPr sz="2507" kern="0" spc="-63">
                <a:solidFill>
                  <a:srgbClr val="000000"/>
                </a:solidFill>
                <a:latin typeface="Trebuchet MS"/>
                <a:sym typeface="Trebuchet MS"/>
              </a:rPr>
              <a:t>the</a:t>
            </a:r>
            <a:r>
              <a:rPr sz="2507" kern="0" spc="-58">
                <a:solidFill>
                  <a:srgbClr val="000000"/>
                </a:solidFill>
                <a:latin typeface="Trebuchet MS"/>
                <a:sym typeface="Trebuchet MS"/>
              </a:rPr>
              <a:t> </a:t>
            </a:r>
            <a:r>
              <a:rPr sz="2507" kern="0" spc="90">
                <a:solidFill>
                  <a:srgbClr val="000000"/>
                </a:solidFill>
                <a:latin typeface="Trebuchet MS"/>
                <a:sym typeface="Trebuchet MS"/>
              </a:rPr>
              <a:t>use</a:t>
            </a:r>
            <a:r>
              <a:rPr sz="2507" kern="0" spc="-54">
                <a:solidFill>
                  <a:srgbClr val="000000"/>
                </a:solidFill>
                <a:latin typeface="Trebuchet MS"/>
                <a:sym typeface="Trebuchet MS"/>
              </a:rPr>
              <a:t> </a:t>
            </a:r>
            <a:r>
              <a:rPr sz="2507" kern="0" spc="-40">
                <a:solidFill>
                  <a:srgbClr val="000000"/>
                </a:solidFill>
                <a:latin typeface="Trebuchet MS"/>
                <a:sym typeface="Trebuchet MS"/>
              </a:rPr>
              <a:t>of</a:t>
            </a:r>
            <a:r>
              <a:rPr sz="2507" kern="0" spc="-58">
                <a:solidFill>
                  <a:srgbClr val="000000"/>
                </a:solidFill>
                <a:latin typeface="Trebuchet MS"/>
                <a:sym typeface="Trebuchet MS"/>
              </a:rPr>
              <a:t> </a:t>
            </a:r>
            <a:r>
              <a:rPr sz="2507" kern="0" spc="-18">
                <a:solidFill>
                  <a:srgbClr val="000000"/>
                </a:solidFill>
                <a:latin typeface="Trebuchet MS"/>
                <a:sym typeface="Trebuchet MS"/>
              </a:rPr>
              <a:t>ice </a:t>
            </a:r>
            <a:r>
              <a:rPr sz="2507" kern="0" spc="-755">
                <a:solidFill>
                  <a:srgbClr val="000000"/>
                </a:solidFill>
                <a:latin typeface="Trebuchet MS"/>
                <a:sym typeface="Trebuchet MS"/>
              </a:rPr>
              <a:t> </a:t>
            </a:r>
            <a:r>
              <a:rPr sz="2507" kern="0" spc="54">
                <a:solidFill>
                  <a:srgbClr val="000000"/>
                </a:solidFill>
                <a:latin typeface="Trebuchet MS"/>
                <a:sym typeface="Trebuchet MS"/>
              </a:rPr>
              <a:t>packs, </a:t>
            </a:r>
            <a:r>
              <a:rPr sz="2507" kern="0" spc="-22">
                <a:solidFill>
                  <a:srgbClr val="000000"/>
                </a:solidFill>
                <a:latin typeface="Trebuchet MS"/>
                <a:sym typeface="Trebuchet MS"/>
              </a:rPr>
              <a:t>local </a:t>
            </a:r>
            <a:r>
              <a:rPr sz="2507" kern="0" spc="54">
                <a:solidFill>
                  <a:srgbClr val="000000"/>
                </a:solidFill>
                <a:latin typeface="Trebuchet MS"/>
                <a:sym typeface="Trebuchet MS"/>
              </a:rPr>
              <a:t>compressions, </a:t>
            </a:r>
            <a:r>
              <a:rPr sz="2507" kern="0" spc="63">
                <a:solidFill>
                  <a:srgbClr val="000000"/>
                </a:solidFill>
                <a:latin typeface="Trebuchet MS"/>
                <a:sym typeface="Trebuchet MS"/>
              </a:rPr>
              <a:t>bed </a:t>
            </a:r>
            <a:r>
              <a:rPr sz="2507" kern="0" spc="-76">
                <a:solidFill>
                  <a:srgbClr val="000000"/>
                </a:solidFill>
                <a:latin typeface="Trebuchet MS"/>
                <a:sym typeface="Trebuchet MS"/>
              </a:rPr>
              <a:t>rest, </a:t>
            </a:r>
            <a:r>
              <a:rPr sz="2507" kern="0" spc="58">
                <a:solidFill>
                  <a:srgbClr val="000000"/>
                </a:solidFill>
                <a:latin typeface="Trebuchet MS"/>
                <a:sym typeface="Trebuchet MS"/>
              </a:rPr>
              <a:t>and </a:t>
            </a:r>
            <a:r>
              <a:rPr sz="2507" kern="0" spc="31">
                <a:solidFill>
                  <a:srgbClr val="000000"/>
                </a:solidFill>
                <a:latin typeface="Trebuchet MS"/>
                <a:sym typeface="Trebuchet MS"/>
              </a:rPr>
              <a:t>analgesics. </a:t>
            </a:r>
            <a:r>
              <a:rPr sz="2507" kern="0" spc="-4">
                <a:solidFill>
                  <a:srgbClr val="000000"/>
                </a:solidFill>
                <a:latin typeface="Trebuchet MS"/>
                <a:sym typeface="Trebuchet MS"/>
              </a:rPr>
              <a:t>In </a:t>
            </a:r>
            <a:r>
              <a:rPr sz="2507" kern="0">
                <a:solidFill>
                  <a:srgbClr val="000000"/>
                </a:solidFill>
                <a:latin typeface="Trebuchet MS"/>
                <a:sym typeface="Trebuchet MS"/>
              </a:rPr>
              <a:t> </a:t>
            </a:r>
            <a:r>
              <a:rPr sz="2507" kern="0" spc="-63">
                <a:solidFill>
                  <a:srgbClr val="000000"/>
                </a:solidFill>
                <a:latin typeface="Trebuchet MS"/>
                <a:sym typeface="Trebuchet MS"/>
              </a:rPr>
              <a:t>the </a:t>
            </a:r>
            <a:r>
              <a:rPr sz="2507" kern="0" spc="-31">
                <a:solidFill>
                  <a:srgbClr val="000000"/>
                </a:solidFill>
                <a:latin typeface="Trebuchet MS"/>
                <a:sym typeface="Trebuchet MS"/>
              </a:rPr>
              <a:t>event </a:t>
            </a:r>
            <a:r>
              <a:rPr sz="2507" kern="0" spc="-84">
                <a:solidFill>
                  <a:srgbClr val="000000"/>
                </a:solidFill>
                <a:latin typeface="Trebuchet MS"/>
                <a:sym typeface="Trebuchet MS"/>
              </a:rPr>
              <a:t>that </a:t>
            </a:r>
            <a:r>
              <a:rPr sz="2507" kern="0" spc="9">
                <a:solidFill>
                  <a:srgbClr val="000000"/>
                </a:solidFill>
                <a:latin typeface="Trebuchet MS"/>
                <a:sym typeface="Trebuchet MS"/>
              </a:rPr>
              <a:t>conservative </a:t>
            </a:r>
            <a:r>
              <a:rPr sz="2507" kern="0" spc="27">
                <a:solidFill>
                  <a:srgbClr val="000000"/>
                </a:solidFill>
                <a:latin typeface="Trebuchet MS"/>
                <a:sym typeface="Trebuchet MS"/>
              </a:rPr>
              <a:t>management </a:t>
            </a:r>
            <a:r>
              <a:rPr sz="2507" kern="0" spc="107">
                <a:solidFill>
                  <a:srgbClr val="000000"/>
                </a:solidFill>
                <a:latin typeface="Trebuchet MS"/>
                <a:sym typeface="Trebuchet MS"/>
              </a:rPr>
              <a:t>has </a:t>
            </a:r>
            <a:r>
              <a:rPr sz="2507" kern="0" spc="-22">
                <a:solidFill>
                  <a:srgbClr val="000000"/>
                </a:solidFill>
                <a:latin typeface="Trebuchet MS"/>
                <a:sym typeface="Trebuchet MS"/>
              </a:rPr>
              <a:t>not </a:t>
            </a:r>
            <a:r>
              <a:rPr sz="2507" kern="0" spc="27">
                <a:solidFill>
                  <a:srgbClr val="000000"/>
                </a:solidFill>
                <a:latin typeface="Trebuchet MS"/>
                <a:sym typeface="Trebuchet MS"/>
              </a:rPr>
              <a:t>been </a:t>
            </a:r>
            <a:r>
              <a:rPr sz="2507" kern="0" spc="31">
                <a:solidFill>
                  <a:srgbClr val="000000"/>
                </a:solidFill>
                <a:latin typeface="Trebuchet MS"/>
                <a:sym typeface="Trebuchet MS"/>
              </a:rPr>
              <a:t> </a:t>
            </a:r>
            <a:r>
              <a:rPr sz="2507" kern="0" spc="-72">
                <a:solidFill>
                  <a:srgbClr val="000000"/>
                </a:solidFill>
                <a:latin typeface="Trebuchet MS"/>
                <a:sym typeface="Trebuchet MS"/>
              </a:rPr>
              <a:t>effective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3410" y="482138"/>
            <a:ext cx="9725891" cy="5694825"/>
          </a:xfrm>
        </p:spPr>
      </p:pic>
    </p:spTree>
    <p:extLst>
      <p:ext uri="{BB962C8B-B14F-4D97-AF65-F5344CB8AC3E}">
        <p14:creationId xmlns:p14="http://schemas.microsoft.com/office/powerpoint/2010/main" val="8621818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object 2" descr="object 2"/>
          <p:cNvPicPr>
            <a:picLocks noChangeAspect="1"/>
          </p:cNvPicPr>
          <p:nvPr/>
        </p:nvPicPr>
        <p:blipFill>
          <a:blip r:embed="rId2"/>
          <a:stretch>
            <a:fillRect/>
          </a:stretch>
        </p:blipFill>
        <p:spPr>
          <a:xfrm>
            <a:off x="1592239" y="0"/>
            <a:ext cx="9007522" cy="6862875"/>
          </a:xfrm>
          <a:prstGeom prst="rect">
            <a:avLst/>
          </a:prstGeom>
          <a:ln w="12700">
            <a:miter lim="400000"/>
          </a:ln>
        </p:spPr>
      </p:pic>
      <p:sp>
        <p:nvSpPr>
          <p:cNvPr id="175" name="object 3"/>
          <p:cNvSpPr txBox="1">
            <a:spLocks noGrp="1"/>
          </p:cNvSpPr>
          <p:nvPr>
            <p:ph type="title"/>
          </p:nvPr>
        </p:nvSpPr>
        <p:spPr>
          <a:prstGeom prst="rect">
            <a:avLst/>
          </a:prstGeom>
        </p:spPr>
        <p:txBody>
          <a:bodyPr/>
          <a:lstStyle/>
          <a:p>
            <a:pPr marR="4549" indent="11373">
              <a:lnSpc>
                <a:spcPts val="2597"/>
              </a:lnSpc>
              <a:spcBef>
                <a:spcPts val="179"/>
              </a:spcBef>
            </a:pPr>
            <a:r>
              <a:t>Surgical management includes surgical drainage </a:t>
            </a:r>
            <a:r>
              <a:rPr spc="-90"/>
              <a:t>of the hematoma, </a:t>
            </a:r>
            <a:r>
              <a:rPr spc="-716"/>
              <a:t> </a:t>
            </a:r>
            <a:r>
              <a:rPr spc="-90"/>
              <a:t>evacuation of </a:t>
            </a:r>
            <a:r>
              <a:t>any</a:t>
            </a:r>
            <a:r>
              <a:rPr spc="-90"/>
              <a:t> </a:t>
            </a:r>
            <a:r>
              <a:t>clots</a:t>
            </a:r>
            <a:r>
              <a:rPr spc="-90"/>
              <a:t> present, ligation of bleeding points, </a:t>
            </a:r>
            <a:r>
              <a:t>and</a:t>
            </a:r>
            <a:r>
              <a:rPr spc="-90"/>
              <a:t> the </a:t>
            </a:r>
            <a:r>
              <a:rPr spc="-716"/>
              <a:t> </a:t>
            </a:r>
            <a:r>
              <a:t>assessment </a:t>
            </a:r>
            <a:r>
              <a:rPr spc="-90"/>
              <a:t>for </a:t>
            </a:r>
            <a:r>
              <a:rPr spc="90"/>
              <a:t>signs </a:t>
            </a:r>
            <a:r>
              <a:rPr spc="-90"/>
              <a:t>of </a:t>
            </a:r>
            <a:r>
              <a:t>pressure necrosis </a:t>
            </a:r>
            <a:r>
              <a:rPr spc="-179"/>
              <a:t>(a </a:t>
            </a:r>
            <a:r>
              <a:rPr spc="-90"/>
              <a:t>complication of vulva </a:t>
            </a:r>
            <a:r>
              <a:rPr spc="-716"/>
              <a:t> </a:t>
            </a:r>
            <a:r>
              <a:rPr spc="-90"/>
              <a:t>hematoma). </a:t>
            </a:r>
            <a:r>
              <a:t>These</a:t>
            </a:r>
            <a:r>
              <a:rPr spc="-90"/>
              <a:t> </a:t>
            </a:r>
            <a:r>
              <a:t>can</a:t>
            </a:r>
            <a:r>
              <a:rPr spc="-90"/>
              <a:t> </a:t>
            </a:r>
            <a:r>
              <a:t>be</a:t>
            </a:r>
            <a:r>
              <a:rPr spc="-90"/>
              <a:t> </a:t>
            </a:r>
            <a:r>
              <a:t>done</a:t>
            </a:r>
            <a:r>
              <a:rPr spc="-90"/>
              <a:t> under local </a:t>
            </a:r>
            <a:r>
              <a:t>anesthesia</a:t>
            </a:r>
          </a:p>
        </p:txBody>
      </p:sp>
      <p:sp>
        <p:nvSpPr>
          <p:cNvPr id="176" name="object 4"/>
          <p:cNvSpPr txBox="1"/>
          <p:nvPr/>
        </p:nvSpPr>
        <p:spPr>
          <a:xfrm>
            <a:off x="2183558" y="5645981"/>
            <a:ext cx="1230575" cy="303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2200" spc="-19">
                <a:latin typeface="Trebuchet MS"/>
                <a:ea typeface="Trebuchet MS"/>
                <a:cs typeface="Trebuchet MS"/>
                <a:sym typeface="Trebuchet MS"/>
              </a:defRPr>
            </a:lvl1pPr>
          </a:lstStyle>
          <a:p>
            <a:pPr indent="11373" defTabSz="818845" hangingPunct="0">
              <a:spcBef>
                <a:spcPts val="90"/>
              </a:spcBef>
            </a:pPr>
            <a:r>
              <a:rPr sz="1970" kern="0" spc="-17">
                <a:solidFill>
                  <a:srgbClr val="000000"/>
                </a:solidFill>
              </a:rPr>
              <a:t>evacuation</a:t>
            </a:r>
          </a:p>
        </p:txBody>
      </p:sp>
      <p:sp>
        <p:nvSpPr>
          <p:cNvPr id="177" name="object 5"/>
          <p:cNvSpPr txBox="1"/>
          <p:nvPr/>
        </p:nvSpPr>
        <p:spPr>
          <a:xfrm>
            <a:off x="5434931" y="6093155"/>
            <a:ext cx="305370" cy="358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2600" spc="15">
                <a:latin typeface="Microsoft YaHei UI Light"/>
                <a:ea typeface="Microsoft YaHei UI Light"/>
                <a:cs typeface="Microsoft YaHei UI Light"/>
                <a:sym typeface="Microsoft YaHei UI Light"/>
              </a:defRPr>
            </a:lvl1pPr>
          </a:lstStyle>
          <a:p>
            <a:pPr indent="11373" defTabSz="818845" hangingPunct="0">
              <a:spcBef>
                <a:spcPts val="90"/>
              </a:spcBef>
            </a:pPr>
            <a:r>
              <a:rPr sz="2328" kern="0" spc="13">
                <a:solidFill>
                  <a:srgbClr val="000000"/>
                </a:solidFill>
              </a:rPr>
              <a:t>Rt</a:t>
            </a:r>
          </a:p>
        </p:txBody>
      </p:sp>
      <p:sp>
        <p:nvSpPr>
          <p:cNvPr id="178" name="object 6"/>
          <p:cNvSpPr txBox="1"/>
          <p:nvPr/>
        </p:nvSpPr>
        <p:spPr>
          <a:xfrm>
            <a:off x="6090022" y="6100868"/>
            <a:ext cx="481653" cy="303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2200" spc="19">
                <a:latin typeface="Trebuchet MS"/>
                <a:ea typeface="Trebuchet MS"/>
                <a:cs typeface="Trebuchet MS"/>
                <a:sym typeface="Trebuchet MS"/>
              </a:defRPr>
            </a:lvl1pPr>
          </a:lstStyle>
          <a:p>
            <a:pPr indent="11373" defTabSz="818845" hangingPunct="0">
              <a:spcBef>
                <a:spcPts val="90"/>
              </a:spcBef>
            </a:pPr>
            <a:r>
              <a:rPr sz="1970" kern="0" spc="17">
                <a:solidFill>
                  <a:srgbClr val="000000"/>
                </a:solidFill>
              </a:rPr>
              <a:t>side</a:t>
            </a:r>
          </a:p>
        </p:txBody>
      </p:sp>
      <p:sp>
        <p:nvSpPr>
          <p:cNvPr id="179" name="object 7"/>
          <p:cNvSpPr txBox="1"/>
          <p:nvPr/>
        </p:nvSpPr>
        <p:spPr>
          <a:xfrm>
            <a:off x="7017427" y="6127745"/>
            <a:ext cx="640877" cy="275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1373" defTabSz="818845" hangingPunct="0">
              <a:spcBef>
                <a:spcPts val="90"/>
              </a:spcBef>
              <a:defRPr sz="2000" spc="39">
                <a:latin typeface="Trebuchet MS"/>
                <a:ea typeface="Trebuchet MS"/>
                <a:cs typeface="Trebuchet MS"/>
                <a:sym typeface="Trebuchet MS"/>
              </a:defRPr>
            </a:pPr>
            <a:r>
              <a:rPr sz="1791" kern="0" spc="35">
                <a:solidFill>
                  <a:srgbClr val="000000"/>
                </a:solidFill>
                <a:latin typeface="Trebuchet MS"/>
                <a:sym typeface="Trebuchet MS"/>
              </a:rPr>
              <a:t>vu</a:t>
            </a:r>
            <a:r>
              <a:rPr sz="1791" kern="0" spc="-40">
                <a:solidFill>
                  <a:srgbClr val="000000"/>
                </a:solidFill>
                <a:latin typeface="Trebuchet MS"/>
                <a:sym typeface="Trebuchet MS"/>
              </a:rPr>
              <a:t>l</a:t>
            </a:r>
            <a:r>
              <a:rPr sz="1791" kern="0" spc="-71">
                <a:solidFill>
                  <a:srgbClr val="000000"/>
                </a:solidFill>
                <a:latin typeface="Trebuchet MS"/>
                <a:sym typeface="Trebuchet MS"/>
              </a:rPr>
              <a:t>v</a:t>
            </a:r>
            <a:r>
              <a:rPr sz="1791" kern="0" spc="4">
                <a:solidFill>
                  <a:srgbClr val="000000"/>
                </a:solidFill>
                <a:latin typeface="Trebuchet MS"/>
                <a:sym typeface="Trebuchet MS"/>
              </a:rPr>
              <a:t>a</a:t>
            </a:r>
            <a:r>
              <a:rPr sz="1791" kern="0" spc="-22">
                <a:solidFill>
                  <a:srgbClr val="000000"/>
                </a:solidFill>
                <a:latin typeface="Trebuchet MS"/>
                <a:sym typeface="Trebuchet MS"/>
              </a:rPr>
              <a:t>r</a:t>
            </a:r>
          </a:p>
        </p:txBody>
      </p:sp>
      <p:sp>
        <p:nvSpPr>
          <p:cNvPr id="180" name="object 8"/>
          <p:cNvSpPr txBox="1"/>
          <p:nvPr/>
        </p:nvSpPr>
        <p:spPr>
          <a:xfrm>
            <a:off x="8315214" y="6137205"/>
            <a:ext cx="1249908" cy="317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defRPr sz="2300" spc="-35">
                <a:latin typeface="Tahoma"/>
                <a:ea typeface="Tahoma"/>
                <a:cs typeface="Tahoma"/>
                <a:sym typeface="Tahoma"/>
              </a:defRPr>
            </a:lvl1pPr>
          </a:lstStyle>
          <a:p>
            <a:pPr indent="11373" defTabSz="818845" hangingPunct="0"/>
            <a:r>
              <a:rPr sz="2060" kern="0" spc="-31">
                <a:solidFill>
                  <a:srgbClr val="000000"/>
                </a:solidFill>
              </a:rPr>
              <a:t>hematoma</a:t>
            </a:r>
          </a:p>
        </p:txBody>
      </p:sp>
      <p:pic>
        <p:nvPicPr>
          <p:cNvPr id="181" name="object 9" descr="object 9"/>
          <p:cNvPicPr>
            <a:picLocks noChangeAspect="1"/>
          </p:cNvPicPr>
          <p:nvPr/>
        </p:nvPicPr>
        <p:blipFill>
          <a:blip r:embed="rId3"/>
          <a:stretch>
            <a:fillRect/>
          </a:stretch>
        </p:blipFill>
        <p:spPr>
          <a:xfrm>
            <a:off x="1765373" y="1910972"/>
            <a:ext cx="3106170" cy="4654322"/>
          </a:xfrm>
          <a:prstGeom prst="rect">
            <a:avLst/>
          </a:prstGeom>
          <a:ln w="12700">
            <a:miter lim="400000"/>
          </a:ln>
        </p:spPr>
      </p:pic>
      <p:pic>
        <p:nvPicPr>
          <p:cNvPr id="182" name="object 10" descr="object 10"/>
          <p:cNvPicPr>
            <a:picLocks noChangeAspect="1"/>
          </p:cNvPicPr>
          <p:nvPr/>
        </p:nvPicPr>
        <p:blipFill>
          <a:blip r:embed="rId4"/>
          <a:stretch>
            <a:fillRect/>
          </a:stretch>
        </p:blipFill>
        <p:spPr>
          <a:xfrm>
            <a:off x="5118923" y="1849780"/>
            <a:ext cx="4923870" cy="4776688"/>
          </a:xfrm>
          <a:prstGeom prst="rect">
            <a:avLst/>
          </a:prstGeom>
          <a:ln w="12700">
            <a:miter lim="400000"/>
          </a:ln>
        </p:spPr>
      </p:pic>
      <p:pic>
        <p:nvPicPr>
          <p:cNvPr id="183" name="object 11" descr="object 11"/>
          <p:cNvPicPr>
            <a:picLocks noChangeAspect="1"/>
          </p:cNvPicPr>
          <p:nvPr/>
        </p:nvPicPr>
        <p:blipFill>
          <a:blip r:embed="rId5"/>
          <a:stretch>
            <a:fillRect/>
          </a:stretch>
        </p:blipFill>
        <p:spPr>
          <a:xfrm>
            <a:off x="1938850" y="5648823"/>
            <a:ext cx="7857034" cy="708936"/>
          </a:xfrm>
          <a:prstGeom prst="rect">
            <a:avLst/>
          </a:prstGeom>
          <a:ln w="12700">
            <a:miter lim="400000"/>
          </a:ln>
        </p:spPr>
      </p:pic>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84B1-A92C-44F1-99E0-F1C44D58C76D}"/>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dirty="0">
                <a:solidFill>
                  <a:schemeClr val="accent6"/>
                </a:solidFill>
              </a:rPr>
              <a:t>Breastfeeding</a:t>
            </a:r>
            <a:endParaRPr lang="en-US" sz="4100" kern="1200" dirty="0">
              <a:solidFill>
                <a:schemeClr val="accent6"/>
              </a:solidFill>
              <a:latin typeface="+mj-lt"/>
              <a:ea typeface="+mj-ea"/>
              <a:cs typeface="+mj-cs"/>
            </a:endParaRPr>
          </a:p>
        </p:txBody>
      </p:sp>
      <p:sp>
        <p:nvSpPr>
          <p:cNvPr id="7" name="TextBox 6">
            <a:extLst>
              <a:ext uri="{FF2B5EF4-FFF2-40B4-BE49-F238E27FC236}">
                <a16:creationId xmlns:a16="http://schemas.microsoft.com/office/drawing/2014/main" id="{77AD83A7-6A0E-40E8-A29F-119F28668EC4}"/>
              </a:ext>
            </a:extLst>
          </p:cNvPr>
          <p:cNvSpPr txBox="1"/>
          <p:nvPr/>
        </p:nvSpPr>
        <p:spPr>
          <a:xfrm>
            <a:off x="5370153" y="1526033"/>
            <a:ext cx="5536397"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solidFill>
                <a:schemeClr val="accent6"/>
              </a:solidFill>
            </a:endParaRPr>
          </a:p>
        </p:txBody>
      </p:sp>
      <p:pic>
        <p:nvPicPr>
          <p:cNvPr id="8194" name="Picture 2" descr="1,800+ Breastfeeding Infant Illustrations, Royalty-Free Vector Graphics &amp;  Clip Art - iStock"/>
          <p:cNvPicPr>
            <a:picLocks noChangeAspect="1" noChangeArrowheads="1"/>
          </p:cNvPicPr>
          <p:nvPr/>
        </p:nvPicPr>
        <p:blipFill>
          <a:blip r:embed="rId3"/>
          <a:srcRect/>
          <a:stretch>
            <a:fillRect/>
          </a:stretch>
        </p:blipFill>
        <p:spPr bwMode="auto">
          <a:xfrm>
            <a:off x="8013928" y="1045029"/>
            <a:ext cx="3962626" cy="3962627"/>
          </a:xfrm>
          <a:prstGeom prst="rect">
            <a:avLst/>
          </a:prstGeom>
          <a:noFill/>
        </p:spPr>
      </p:pic>
    </p:spTree>
    <p:extLst>
      <p:ext uri="{BB962C8B-B14F-4D97-AF65-F5344CB8AC3E}">
        <p14:creationId xmlns:p14="http://schemas.microsoft.com/office/powerpoint/2010/main" val="1802020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Physiology of lactation</a:t>
            </a:r>
            <a:endParaRPr lang="ar-JO" dirty="0"/>
          </a:p>
        </p:txBody>
      </p:sp>
      <p:sp>
        <p:nvSpPr>
          <p:cNvPr id="298" name="عنصر نائب للمحتوى 2"/>
          <p:cNvSpPr txBox="1">
            <a:spLocks noGrp="1"/>
          </p:cNvSpPr>
          <p:nvPr>
            <p:ph type="body" idx="1"/>
          </p:nvPr>
        </p:nvSpPr>
        <p:spPr>
          <a:prstGeom prst="rect">
            <a:avLst/>
          </a:prstGeom>
        </p:spPr>
        <p:txBody>
          <a:bodyPr>
            <a:normAutofit lnSpcReduction="10000"/>
          </a:bodyPr>
          <a:lstStyle/>
          <a:p>
            <a:pPr algn="l">
              <a:lnSpc>
                <a:spcPct val="80000"/>
              </a:lnSpc>
              <a:spcBef>
                <a:spcPts val="500"/>
              </a:spcBef>
              <a:buSzTx/>
              <a:buNone/>
              <a:defRPr sz="2400">
                <a:solidFill>
                  <a:srgbClr val="FF0000"/>
                </a:solidFill>
              </a:defRPr>
            </a:pPr>
            <a:r>
              <a:rPr dirty="0"/>
              <a:t>At puberty</a:t>
            </a:r>
            <a:r>
              <a:rPr dirty="0">
                <a:solidFill>
                  <a:srgbClr val="000000"/>
                </a:solidFill>
              </a:rPr>
              <a:t>, the milk ducts that lead from the nipple to the secretory alveoli are stimulated by </a:t>
            </a:r>
            <a:r>
              <a:rPr dirty="0" err="1">
                <a:solidFill>
                  <a:srgbClr val="000000"/>
                </a:solidFill>
              </a:rPr>
              <a:t>oestrogen</a:t>
            </a:r>
            <a:r>
              <a:rPr dirty="0">
                <a:solidFill>
                  <a:srgbClr val="000000"/>
                </a:solidFill>
              </a:rPr>
              <a:t> to sprout, branch and form glandular tissue buds from which milk‐secreting glands will develop.</a:t>
            </a:r>
            <a:endParaRPr lang="ar-JO" dirty="0">
              <a:solidFill>
                <a:srgbClr val="000000"/>
              </a:solidFill>
            </a:endParaRPr>
          </a:p>
          <a:p>
            <a:pPr algn="l">
              <a:lnSpc>
                <a:spcPct val="80000"/>
              </a:lnSpc>
              <a:spcBef>
                <a:spcPts val="500"/>
              </a:spcBef>
              <a:buSzTx/>
              <a:buNone/>
              <a:defRPr sz="2400">
                <a:solidFill>
                  <a:srgbClr val="FF0000"/>
                </a:solidFill>
              </a:defRPr>
            </a:pPr>
            <a:r>
              <a:rPr dirty="0"/>
              <a:t>During pregnancy</a:t>
            </a:r>
            <a:r>
              <a:rPr dirty="0">
                <a:solidFill>
                  <a:srgbClr val="000000"/>
                </a:solidFill>
              </a:rPr>
              <a:t>, breast tissue is further stimulated so</a:t>
            </a:r>
            <a:r>
              <a:rPr lang="en-US" dirty="0">
                <a:solidFill>
                  <a:srgbClr val="000000"/>
                </a:solidFill>
              </a:rPr>
              <a:t> </a:t>
            </a:r>
            <a:r>
              <a:rPr dirty="0">
                <a:solidFill>
                  <a:srgbClr val="000000"/>
                </a:solidFill>
              </a:rPr>
              <a:t>that pre‐existing alveolar–lobular structures hypertrophy and new ones are formed.</a:t>
            </a:r>
          </a:p>
          <a:p>
            <a:pPr algn="l">
              <a:lnSpc>
                <a:spcPct val="80000"/>
              </a:lnSpc>
              <a:spcBef>
                <a:spcPts val="500"/>
              </a:spcBef>
              <a:buSzTx/>
              <a:buNone/>
              <a:defRPr sz="2400"/>
            </a:pPr>
            <a:r>
              <a:rPr dirty="0"/>
              <a:t>At the same time milk‐collecting ducts also undergo branching and proliferation. Both </a:t>
            </a:r>
            <a:r>
              <a:rPr dirty="0" err="1">
                <a:solidFill>
                  <a:srgbClr val="00B050"/>
                </a:solidFill>
              </a:rPr>
              <a:t>oestrogen</a:t>
            </a:r>
            <a:r>
              <a:rPr dirty="0"/>
              <a:t> and </a:t>
            </a:r>
            <a:r>
              <a:rPr dirty="0">
                <a:solidFill>
                  <a:srgbClr val="00B050"/>
                </a:solidFill>
              </a:rPr>
              <a:t>progesterone</a:t>
            </a:r>
            <a:r>
              <a:rPr dirty="0"/>
              <a:t> are necessary for</a:t>
            </a:r>
            <a:r>
              <a:rPr lang="ar-JO" dirty="0"/>
              <a:t> </a:t>
            </a:r>
            <a:r>
              <a:rPr dirty="0"/>
              <a:t>mammary development in pregnancy but </a:t>
            </a:r>
            <a:r>
              <a:rPr dirty="0">
                <a:solidFill>
                  <a:srgbClr val="00B050"/>
                </a:solidFill>
              </a:rPr>
              <a:t>prolactin</a:t>
            </a:r>
            <a:r>
              <a:rPr dirty="0"/>
              <a:t>, growth hormone and adrenal steroids may also be involved.</a:t>
            </a:r>
          </a:p>
          <a:p>
            <a:pPr algn="l">
              <a:lnSpc>
                <a:spcPct val="80000"/>
              </a:lnSpc>
              <a:spcBef>
                <a:spcPts val="500"/>
              </a:spcBef>
              <a:buSzTx/>
              <a:buNone/>
              <a:defRPr sz="2400">
                <a:solidFill>
                  <a:srgbClr val="FFC000"/>
                </a:solidFill>
              </a:defRPr>
            </a:pPr>
            <a:r>
              <a:rPr dirty="0"/>
              <a:t>During pregnancy </a:t>
            </a:r>
            <a:r>
              <a:rPr dirty="0">
                <a:solidFill>
                  <a:srgbClr val="000000"/>
                </a:solidFill>
              </a:rPr>
              <a:t>only </a:t>
            </a:r>
            <a:r>
              <a:rPr dirty="0"/>
              <a:t>minimal amounts of milk </a:t>
            </a:r>
            <a:r>
              <a:rPr dirty="0">
                <a:solidFill>
                  <a:srgbClr val="000000"/>
                </a:solidFill>
              </a:rPr>
              <a:t>are formed in the breast despite high levels of the lactogenic hormones prolactin and placental </a:t>
            </a:r>
            <a:r>
              <a:rPr dirty="0" err="1">
                <a:solidFill>
                  <a:srgbClr val="000000"/>
                </a:solidFill>
              </a:rPr>
              <a:t>lactogen</a:t>
            </a:r>
            <a:r>
              <a:rPr dirty="0">
                <a:solidFill>
                  <a:srgbClr val="000000"/>
                </a:solidFill>
              </a:rPr>
              <a:t>. This is because the actions of these lactogenic hormones are inhibited by the secretion of high levels of </a:t>
            </a:r>
            <a:r>
              <a:rPr dirty="0" err="1">
                <a:solidFill>
                  <a:srgbClr val="000000"/>
                </a:solidFill>
              </a:rPr>
              <a:t>oestrogen</a:t>
            </a:r>
            <a:r>
              <a:rPr dirty="0">
                <a:solidFill>
                  <a:srgbClr val="000000"/>
                </a:solidFill>
              </a:rPr>
              <a:t> and progesterone from the placenta and it is not until after delivery that copious milk production is induced. </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Colostrum</a:t>
            </a:r>
            <a:endParaRPr lang="ar-JO" dirty="0"/>
          </a:p>
        </p:txBody>
      </p:sp>
      <p:sp>
        <p:nvSpPr>
          <p:cNvPr id="3" name="عنصر نائب للمحتوى 2"/>
          <p:cNvSpPr>
            <a:spLocks noGrp="1"/>
          </p:cNvSpPr>
          <p:nvPr>
            <p:ph idx="1"/>
          </p:nvPr>
        </p:nvSpPr>
        <p:spPr/>
        <p:txBody>
          <a:bodyPr>
            <a:normAutofit fontScale="92500" lnSpcReduction="10000"/>
          </a:bodyPr>
          <a:lstStyle/>
          <a:p>
            <a:r>
              <a:rPr lang="en-US" dirty="0" err="1"/>
              <a:t>Colostrum</a:t>
            </a:r>
            <a:r>
              <a:rPr lang="en-US" dirty="0"/>
              <a:t> is a yellowish fluid secreted by the breast that can be expressed as early as the 16th week of pregnancy, but is replaced by milk during the second postpartum day.</a:t>
            </a:r>
          </a:p>
          <a:p>
            <a:r>
              <a:rPr lang="en-US" dirty="0" err="1"/>
              <a:t>Colostrum</a:t>
            </a:r>
            <a:r>
              <a:rPr lang="en-US" dirty="0"/>
              <a:t> has a high concentration of proteins (immunoglobulin (</a:t>
            </a:r>
            <a:r>
              <a:rPr lang="en-US" dirty="0" err="1"/>
              <a:t>Ig</a:t>
            </a:r>
            <a:r>
              <a:rPr lang="en-US" dirty="0"/>
              <a:t>) A, which plays an important role in protection against infection).</a:t>
            </a:r>
          </a:p>
          <a:p>
            <a:r>
              <a:rPr lang="en-US" dirty="0"/>
              <a:t>It also contains large fat globules (but contains less sugar and fat than breast milk).</a:t>
            </a:r>
          </a:p>
          <a:p>
            <a:r>
              <a:rPr lang="en-US" dirty="0" err="1"/>
              <a:t>Colostrum</a:t>
            </a:r>
            <a:r>
              <a:rPr lang="en-US" dirty="0"/>
              <a:t> is believed to have a laxative effect, which may help empty the baby's bowel of </a:t>
            </a:r>
            <a:r>
              <a:rPr lang="en-US" dirty="0" err="1"/>
              <a:t>meconium</a:t>
            </a:r>
            <a:r>
              <a:rPr lang="en-US" dirty="0"/>
              <a:t>.</a:t>
            </a:r>
            <a:endParaRPr lang="ar-JO"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Breast milk </a:t>
            </a:r>
            <a:endParaRPr lang="ar-JO" dirty="0"/>
          </a:p>
        </p:txBody>
      </p:sp>
      <p:sp>
        <p:nvSpPr>
          <p:cNvPr id="3" name="عنصر نائب للمحتوى 2"/>
          <p:cNvSpPr>
            <a:spLocks noGrp="1"/>
          </p:cNvSpPr>
          <p:nvPr>
            <p:ph idx="1"/>
          </p:nvPr>
        </p:nvSpPr>
        <p:spPr/>
        <p:txBody>
          <a:bodyPr/>
          <a:lstStyle/>
          <a:p>
            <a:r>
              <a:rPr lang="en-US" dirty="0"/>
              <a:t>The major constituents of breast milk are lactose, protein, fat and water. However, the composition of breast milk is not constant.</a:t>
            </a:r>
          </a:p>
          <a:p>
            <a:r>
              <a:rPr lang="en-US" dirty="0" err="1"/>
              <a:t>Lactalbumin</a:t>
            </a:r>
            <a:r>
              <a:rPr lang="en-US" dirty="0"/>
              <a:t> is the major protein in breast milk.</a:t>
            </a:r>
          </a:p>
          <a:p>
            <a:r>
              <a:rPr lang="en-US" dirty="0"/>
              <a:t>In addition to </a:t>
            </a:r>
            <a:r>
              <a:rPr lang="en-US" dirty="0" err="1"/>
              <a:t>IgA</a:t>
            </a:r>
            <a:r>
              <a:rPr lang="en-US" dirty="0"/>
              <a:t>, breast milk contains small amounts of </a:t>
            </a:r>
            <a:r>
              <a:rPr lang="en-US" dirty="0" err="1"/>
              <a:t>IgM</a:t>
            </a:r>
            <a:r>
              <a:rPr lang="en-US" dirty="0"/>
              <a:t> and </a:t>
            </a:r>
            <a:r>
              <a:rPr lang="en-US" dirty="0" err="1"/>
              <a:t>IgG</a:t>
            </a:r>
            <a:r>
              <a:rPr lang="en-US" dirty="0"/>
              <a:t> and other factors such as </a:t>
            </a:r>
            <a:r>
              <a:rPr lang="en-US" dirty="0" err="1"/>
              <a:t>lactoferrin</a:t>
            </a:r>
            <a:r>
              <a:rPr lang="en-US" dirty="0"/>
              <a:t>, macrophages, complement and </a:t>
            </a:r>
            <a:r>
              <a:rPr lang="en-US" dirty="0" err="1"/>
              <a:t>lysozymes</a:t>
            </a:r>
            <a:r>
              <a:rPr lang="en-US" dirty="0"/>
              <a:t>.</a:t>
            </a:r>
          </a:p>
          <a:p>
            <a:endParaRPr lang="ar-JO"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Milk ejection reflex</a:t>
            </a:r>
            <a:endParaRPr lang="ar-JO" b="1" dirty="0"/>
          </a:p>
        </p:txBody>
      </p:sp>
      <p:sp>
        <p:nvSpPr>
          <p:cNvPr id="3" name="عنصر نائب للمحتوى 2"/>
          <p:cNvSpPr>
            <a:spLocks noGrp="1"/>
          </p:cNvSpPr>
          <p:nvPr>
            <p:ph type="body" idx="1"/>
          </p:nvPr>
        </p:nvSpPr>
        <p:spPr/>
        <p:txBody>
          <a:bodyPr>
            <a:noAutofit/>
          </a:bodyPr>
          <a:lstStyle/>
          <a:p>
            <a:pPr algn="l">
              <a:buNone/>
            </a:pPr>
            <a:r>
              <a:rPr lang="en-US" sz="2200" dirty="0">
                <a:cs typeface="+mj-cs"/>
              </a:rPr>
              <a:t>Successful breastfeeding depends as much on effective milk transfer from the breast to the baby as on adequate milk secretion.</a:t>
            </a:r>
          </a:p>
          <a:p>
            <a:pPr algn="l">
              <a:buNone/>
            </a:pPr>
            <a:r>
              <a:rPr lang="en-US" sz="2200" u="sng" dirty="0">
                <a:cs typeface="+mj-cs"/>
              </a:rPr>
              <a:t>The milk ejection reflex </a:t>
            </a:r>
            <a:r>
              <a:rPr lang="en-US" sz="2200" dirty="0">
                <a:cs typeface="+mj-cs"/>
              </a:rPr>
              <a:t>is the release of </a:t>
            </a:r>
            <a:r>
              <a:rPr lang="en-US" sz="2200" b="1" dirty="0" err="1">
                <a:solidFill>
                  <a:srgbClr val="7030A0"/>
                </a:solidFill>
                <a:cs typeface="+mj-cs"/>
              </a:rPr>
              <a:t>oxytocin</a:t>
            </a:r>
            <a:r>
              <a:rPr lang="en-US" sz="2200" dirty="0">
                <a:cs typeface="+mj-cs"/>
              </a:rPr>
              <a:t> from the posterior pituitary gland .</a:t>
            </a:r>
          </a:p>
          <a:p>
            <a:pPr algn="l">
              <a:buNone/>
            </a:pPr>
            <a:r>
              <a:rPr lang="en-US" sz="2200" b="1" dirty="0" err="1">
                <a:solidFill>
                  <a:srgbClr val="7030A0"/>
                </a:solidFill>
                <a:cs typeface="+mj-cs"/>
              </a:rPr>
              <a:t>Oxytocin</a:t>
            </a:r>
            <a:r>
              <a:rPr lang="en-US" sz="2200" dirty="0">
                <a:solidFill>
                  <a:schemeClr val="accent5">
                    <a:lumMod val="75000"/>
                  </a:schemeClr>
                </a:solidFill>
                <a:cs typeface="+mj-cs"/>
              </a:rPr>
              <a:t> causes contraction of the sensitive </a:t>
            </a:r>
            <a:r>
              <a:rPr lang="en-US" sz="2200" dirty="0" err="1">
                <a:solidFill>
                  <a:schemeClr val="accent5">
                    <a:lumMod val="75000"/>
                  </a:schemeClr>
                </a:solidFill>
                <a:cs typeface="+mj-cs"/>
              </a:rPr>
              <a:t>myoepithelial</a:t>
            </a:r>
            <a:r>
              <a:rPr lang="en-US" sz="2200" dirty="0">
                <a:solidFill>
                  <a:schemeClr val="accent5">
                    <a:lumMod val="75000"/>
                  </a:schemeClr>
                </a:solidFill>
                <a:cs typeface="+mj-cs"/>
              </a:rPr>
              <a:t> cells that are situated around the milk‐secreting glands and also dilates the ducts by acting on the muscle cells that lie longitudinally in the duct walls.</a:t>
            </a:r>
          </a:p>
        </p:txBody>
      </p:sp>
      <p:pic>
        <p:nvPicPr>
          <p:cNvPr id="4" name="Picture 2" descr="Picture 2"/>
          <p:cNvPicPr>
            <a:picLocks noChangeAspect="1"/>
          </p:cNvPicPr>
          <p:nvPr/>
        </p:nvPicPr>
        <p:blipFill>
          <a:blip r:embed="rId2"/>
          <a:stretch>
            <a:fillRect/>
          </a:stretch>
        </p:blipFill>
        <p:spPr>
          <a:xfrm>
            <a:off x="8752114" y="3951514"/>
            <a:ext cx="4107543" cy="3080657"/>
          </a:xfrm>
          <a:prstGeom prst="rect">
            <a:avLst/>
          </a:prstGeom>
          <a:ln w="12700">
            <a:miter lim="400000"/>
          </a:ln>
        </p:spPr>
      </p:pic>
      <p:sp>
        <p:nvSpPr>
          <p:cNvPr id="6" name="مستطيل 5"/>
          <p:cNvSpPr/>
          <p:nvPr/>
        </p:nvSpPr>
        <p:spPr>
          <a:xfrm>
            <a:off x="856343" y="4024423"/>
            <a:ext cx="8040914" cy="2462213"/>
          </a:xfrm>
          <a:prstGeom prst="rect">
            <a:avLst/>
          </a:prstGeom>
        </p:spPr>
        <p:txBody>
          <a:bodyPr wrap="square">
            <a:spAutoFit/>
          </a:bodyPr>
          <a:lstStyle/>
          <a:p>
            <a:r>
              <a:rPr lang="en-US" sz="2200" dirty="0"/>
              <a:t>Contraction of these cells therefore has the dual effect of expelling milk from the glands and of encouraging free flow of milk along dilated ducts.</a:t>
            </a:r>
          </a:p>
          <a:p>
            <a:r>
              <a:rPr lang="en-US" sz="2200" dirty="0"/>
              <a:t>This is recognized by the mother as milk ‘</a:t>
            </a:r>
            <a:r>
              <a:rPr lang="en-US" sz="2200" dirty="0">
                <a:solidFill>
                  <a:schemeClr val="accent5">
                    <a:lumMod val="75000"/>
                  </a:schemeClr>
                </a:solidFill>
              </a:rPr>
              <a:t>let‐down</a:t>
            </a:r>
            <a:r>
              <a:rPr lang="en-US" sz="2200" dirty="0"/>
              <a:t>’ and she may be aware of milk being ejected from the opposite breast from which the baby is suckling. </a:t>
            </a:r>
            <a:br>
              <a:rPr lang="en-US" sz="2200" dirty="0"/>
            </a:br>
            <a:endParaRPr lang="ar-JO" sz="2200" dirty="0"/>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type="body" idx="1"/>
          </p:nvPr>
        </p:nvSpPr>
        <p:spPr>
          <a:xfrm>
            <a:off x="571461" y="1500175"/>
            <a:ext cx="10972800" cy="4525963"/>
          </a:xfrm>
        </p:spPr>
        <p:txBody>
          <a:bodyPr>
            <a:noAutofit/>
          </a:bodyPr>
          <a:lstStyle/>
          <a:p>
            <a:pPr algn="l">
              <a:buNone/>
            </a:pPr>
            <a:r>
              <a:rPr lang="en-US" sz="2800" dirty="0"/>
              <a:t>In contrast to </a:t>
            </a:r>
            <a:r>
              <a:rPr lang="en-US" sz="2800" b="1" dirty="0" err="1">
                <a:solidFill>
                  <a:srgbClr val="7030A0"/>
                </a:solidFill>
              </a:rPr>
              <a:t>prolactin</a:t>
            </a:r>
            <a:r>
              <a:rPr lang="en-US" sz="2800" dirty="0"/>
              <a:t>, which is secreted </a:t>
            </a:r>
            <a:r>
              <a:rPr lang="en-US" sz="2800" dirty="0">
                <a:solidFill>
                  <a:schemeClr val="accent5">
                    <a:lumMod val="75000"/>
                  </a:schemeClr>
                </a:solidFill>
              </a:rPr>
              <a:t>only in response to </a:t>
            </a:r>
            <a:r>
              <a:rPr lang="en-US" sz="2800" u="sng" dirty="0">
                <a:solidFill>
                  <a:schemeClr val="accent5">
                    <a:lumMod val="75000"/>
                  </a:schemeClr>
                </a:solidFill>
              </a:rPr>
              <a:t>suckling</a:t>
            </a:r>
            <a:r>
              <a:rPr lang="en-US" sz="2800" dirty="0"/>
              <a:t>, </a:t>
            </a:r>
            <a:r>
              <a:rPr lang="en-US" sz="2800" b="1" dirty="0" err="1">
                <a:solidFill>
                  <a:srgbClr val="7030A0"/>
                </a:solidFill>
              </a:rPr>
              <a:t>oxytocin</a:t>
            </a:r>
            <a:r>
              <a:rPr lang="en-US" sz="2800" dirty="0"/>
              <a:t> can be </a:t>
            </a:r>
            <a:r>
              <a:rPr lang="en-US" sz="2800" dirty="0">
                <a:solidFill>
                  <a:schemeClr val="accent5">
                    <a:lumMod val="75000"/>
                  </a:schemeClr>
                </a:solidFill>
              </a:rPr>
              <a:t>released in response to </a:t>
            </a:r>
            <a:r>
              <a:rPr lang="en-US" sz="2800" u="sng" dirty="0">
                <a:solidFill>
                  <a:schemeClr val="accent5">
                    <a:lumMod val="75000"/>
                  </a:schemeClr>
                </a:solidFill>
              </a:rPr>
              <a:t>sensory inputs</a:t>
            </a:r>
            <a:r>
              <a:rPr lang="en-US" sz="2800" dirty="0">
                <a:solidFill>
                  <a:schemeClr val="accent5">
                    <a:lumMod val="75000"/>
                  </a:schemeClr>
                </a:solidFill>
              </a:rPr>
              <a:t> such as the </a:t>
            </a:r>
            <a:r>
              <a:rPr lang="en-US" sz="2800" u="sng" dirty="0">
                <a:solidFill>
                  <a:schemeClr val="accent5">
                    <a:lumMod val="75000"/>
                  </a:schemeClr>
                </a:solidFill>
              </a:rPr>
              <a:t>mother seeing the baby </a:t>
            </a:r>
            <a:r>
              <a:rPr lang="en-US" sz="2800" dirty="0">
                <a:solidFill>
                  <a:schemeClr val="accent5">
                    <a:lumMod val="75000"/>
                  </a:schemeClr>
                </a:solidFill>
              </a:rPr>
              <a:t>or </a:t>
            </a:r>
            <a:r>
              <a:rPr lang="en-US" sz="2800" u="sng" dirty="0">
                <a:solidFill>
                  <a:schemeClr val="accent5">
                    <a:lumMod val="75000"/>
                  </a:schemeClr>
                </a:solidFill>
              </a:rPr>
              <a:t>hearing its cry</a:t>
            </a:r>
            <a:r>
              <a:rPr lang="en-US" sz="2800" dirty="0"/>
              <a:t>.</a:t>
            </a:r>
          </a:p>
          <a:p>
            <a:pPr algn="l">
              <a:buNone/>
            </a:pPr>
            <a:endParaRPr lang="en-US" sz="2800" dirty="0"/>
          </a:p>
          <a:p>
            <a:pPr algn="l">
              <a:buNone/>
            </a:pPr>
            <a:r>
              <a:rPr lang="en-US" sz="2800" b="1" dirty="0" err="1">
                <a:solidFill>
                  <a:srgbClr val="7030A0"/>
                </a:solidFill>
              </a:rPr>
              <a:t>Oxytocin</a:t>
            </a:r>
            <a:r>
              <a:rPr lang="en-US" sz="2800" dirty="0"/>
              <a:t> has a very short half‐life in the circulation and is released from the posterior pituitary in a </a:t>
            </a:r>
            <a:r>
              <a:rPr lang="en-US" sz="2800" dirty="0" err="1"/>
              <a:t>pulsatile</a:t>
            </a:r>
            <a:r>
              <a:rPr lang="en-US" sz="2800" dirty="0"/>
              <a:t> manner.</a:t>
            </a:r>
          </a:p>
          <a:p>
            <a:pPr algn="l">
              <a:buNone/>
            </a:pPr>
            <a:endParaRPr lang="en-US" sz="2800" dirty="0"/>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type="body" idx="1"/>
          </p:nvPr>
        </p:nvSpPr>
        <p:spPr>
          <a:xfrm>
            <a:off x="571461" y="428605"/>
            <a:ext cx="10972800" cy="4525963"/>
          </a:xfrm>
        </p:spPr>
        <p:txBody>
          <a:bodyPr>
            <a:noAutofit/>
          </a:bodyPr>
          <a:lstStyle/>
          <a:p>
            <a:pPr algn="l">
              <a:buNone/>
            </a:pPr>
            <a:r>
              <a:rPr lang="en-US" sz="2800" dirty="0">
                <a:solidFill>
                  <a:srgbClr val="C00000"/>
                </a:solidFill>
              </a:rPr>
              <a:t>The milk ejection reflex is readily inhibited by emotional stress </a:t>
            </a:r>
            <a:r>
              <a:rPr lang="en-US" sz="2800" dirty="0"/>
              <a:t>and this may explain why maternal </a:t>
            </a:r>
            <a:r>
              <a:rPr lang="en-US" sz="2800" dirty="0">
                <a:solidFill>
                  <a:srgbClr val="C00000"/>
                </a:solidFill>
              </a:rPr>
              <a:t>anxiety frequently leads to failure of lactation.</a:t>
            </a:r>
            <a:br>
              <a:rPr lang="en-US" sz="2800" dirty="0">
                <a:solidFill>
                  <a:srgbClr val="C00000"/>
                </a:solidFill>
              </a:rPr>
            </a:br>
            <a:endParaRPr lang="en-US" sz="2800" dirty="0">
              <a:solidFill>
                <a:srgbClr val="C00000"/>
              </a:solidFill>
            </a:endParaRPr>
          </a:p>
          <a:p>
            <a:pPr algn="l">
              <a:buNone/>
            </a:pPr>
            <a:r>
              <a:rPr lang="en-US" sz="2800" dirty="0"/>
              <a:t>Successful breastfeeding depends on engendering confidence in the mother and ensuring correct fixing and suckling on the nipple.</a:t>
            </a:r>
            <a:br>
              <a:rPr lang="en-US" sz="2800" dirty="0"/>
            </a:br>
            <a:endParaRPr lang="en-US" sz="2800" dirty="0"/>
          </a:p>
          <a:p>
            <a:pPr algn="l">
              <a:buNone/>
            </a:pPr>
            <a:r>
              <a:rPr lang="en-US" sz="2800" dirty="0"/>
              <a:t>Another factor that is of potential physiological importance as an inhibitor of breast milk is: </a:t>
            </a:r>
            <a:r>
              <a:rPr lang="en-US" sz="2800" dirty="0">
                <a:solidFill>
                  <a:srgbClr val="C00000"/>
                </a:solidFill>
              </a:rPr>
              <a:t>when the milk is not effectively stripped from the breast at each feed, this will inhibit </a:t>
            </a:r>
            <a:r>
              <a:rPr lang="en-US" sz="2800" dirty="0" err="1">
                <a:solidFill>
                  <a:srgbClr val="C00000"/>
                </a:solidFill>
              </a:rPr>
              <a:t>lactopoiesis</a:t>
            </a:r>
            <a:r>
              <a:rPr lang="en-US" sz="2800" dirty="0"/>
              <a:t> </a:t>
            </a:r>
            <a:r>
              <a:rPr lang="en-US" sz="2800" dirty="0">
                <a:solidFill>
                  <a:srgbClr val="C00000"/>
                </a:solidFill>
              </a:rPr>
              <a:t>and lead to a fall in milk</a:t>
            </a:r>
            <a:r>
              <a:rPr lang="en-US" sz="2800" dirty="0"/>
              <a:t> </a:t>
            </a:r>
            <a:r>
              <a:rPr lang="en-US" sz="2800" dirty="0">
                <a:solidFill>
                  <a:srgbClr val="C00000"/>
                </a:solidFill>
              </a:rPr>
              <a:t>production.</a:t>
            </a:r>
            <a:endParaRPr lang="ar-JO" sz="2800" dirty="0">
              <a:solidFill>
                <a:srgbClr val="C00000"/>
              </a:solidFill>
            </a:endParaRPr>
          </a:p>
          <a:p>
            <a:pPr>
              <a:buNone/>
            </a:pPr>
            <a:endParaRPr lang="ar-JO" sz="2800" dirty="0"/>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عنوان 1"/>
          <p:cNvSpPr txBox="1">
            <a:spLocks noGrp="1"/>
          </p:cNvSpPr>
          <p:nvPr>
            <p:ph type="title"/>
          </p:nvPr>
        </p:nvSpPr>
        <p:spPr>
          <a:prstGeom prst="rect">
            <a:avLst/>
          </a:prstGeom>
        </p:spPr>
        <p:txBody>
          <a:bodyPr/>
          <a:lstStyle>
            <a:lvl1pPr>
              <a:defRPr sz="3600" b="1" i="1">
                <a:solidFill>
                  <a:srgbClr val="FF0000"/>
                </a:solidFill>
              </a:defRPr>
            </a:lvl1pPr>
          </a:lstStyle>
          <a:p>
            <a:r>
              <a:rPr i="0"/>
              <a:t>Mechanisms of lactational amenorrhoea</a:t>
            </a:r>
          </a:p>
        </p:txBody>
      </p:sp>
      <p:sp>
        <p:nvSpPr>
          <p:cNvPr id="283" name="عنصر نائب للمحتوى 2"/>
          <p:cNvSpPr txBox="1">
            <a:spLocks noGrp="1"/>
          </p:cNvSpPr>
          <p:nvPr>
            <p:ph type="body" idx="1"/>
          </p:nvPr>
        </p:nvSpPr>
        <p:spPr>
          <a:prstGeom prst="rect">
            <a:avLst/>
          </a:prstGeom>
        </p:spPr>
        <p:txBody>
          <a:bodyPr>
            <a:normAutofit fontScale="92500" lnSpcReduction="20000"/>
          </a:bodyPr>
          <a:lstStyle/>
          <a:p>
            <a:pPr marL="325754" indent="-325754" algn="l" defTabSz="868680">
              <a:spcBef>
                <a:spcPts val="500"/>
              </a:spcBef>
              <a:buSzTx/>
              <a:buNone/>
              <a:defRPr sz="2185"/>
            </a:pPr>
            <a:r>
              <a:t>The key event is a </a:t>
            </a:r>
            <a:r>
              <a:rPr b="1"/>
              <a:t>suckling‐induced change in the hypothalamic sensitivity </a:t>
            </a:r>
            <a:r>
              <a:t>to the feedback effects of ovarian steroids.</a:t>
            </a:r>
          </a:p>
          <a:p>
            <a:pPr marL="325754" indent="-325754" algn="l" defTabSz="868680">
              <a:spcBef>
                <a:spcPts val="500"/>
              </a:spcBef>
              <a:buSzTx/>
              <a:buNone/>
              <a:defRPr sz="2185"/>
            </a:pPr>
            <a:r>
              <a:t>During lactation, the hypothalamus becomes </a:t>
            </a:r>
            <a:r>
              <a:rPr b="1"/>
              <a:t>more sensitive </a:t>
            </a:r>
            <a:r>
              <a:t>to the</a:t>
            </a:r>
            <a:br/>
            <a:r>
              <a:rPr b="1"/>
              <a:t>negative feedback </a:t>
            </a:r>
            <a:r>
              <a:t>effects and </a:t>
            </a:r>
            <a:r>
              <a:rPr b="1"/>
              <a:t>less sensitive </a:t>
            </a:r>
            <a:r>
              <a:t>to the </a:t>
            </a:r>
            <a:r>
              <a:rPr b="1"/>
              <a:t>positive feedback </a:t>
            </a:r>
            <a:r>
              <a:t>effects of oestrogen.</a:t>
            </a:r>
          </a:p>
          <a:p>
            <a:pPr marL="325754" indent="-325754" algn="l" defTabSz="868680">
              <a:spcBef>
                <a:spcPts val="500"/>
              </a:spcBef>
              <a:buSzTx/>
              <a:buNone/>
              <a:defRPr sz="2185"/>
            </a:pPr>
            <a:r>
              <a:t>This means that if the pituitary secretes enough follicle‐stimulating hormone to initiate the development of an ovarian follicle, the consequent </a:t>
            </a:r>
            <a:r>
              <a:rPr u="sng"/>
              <a:t>oestrogen</a:t>
            </a:r>
            <a:r>
              <a:t> and </a:t>
            </a:r>
            <a:r>
              <a:rPr u="sng"/>
              <a:t>inhibin</a:t>
            </a:r>
            <a:r>
              <a:t> secretion will inhibit </a:t>
            </a:r>
            <a:r>
              <a:rPr u="sng"/>
              <a:t>gonadotrophin</a:t>
            </a:r>
            <a:r>
              <a:t> production and the follicle will fail to mature.</a:t>
            </a:r>
          </a:p>
          <a:p>
            <a:pPr marL="325754" indent="-325754" algn="l" defTabSz="868680">
              <a:buSzTx/>
              <a:buNone/>
              <a:defRPr sz="2185"/>
            </a:pPr>
            <a:endParaRPr/>
          </a:p>
          <a:p>
            <a:pPr marL="325754" indent="-325754" algn="l" defTabSz="868680">
              <a:spcBef>
                <a:spcPts val="500"/>
              </a:spcBef>
              <a:buSzTx/>
              <a:buNone/>
              <a:defRPr sz="2185"/>
            </a:pPr>
            <a:r>
              <a:t>From a clinical standpoint, the major factor is </a:t>
            </a:r>
            <a:r>
              <a:rPr b="1"/>
              <a:t>the frequency and duration of the suckling </a:t>
            </a:r>
            <a:r>
              <a:t>stimulus, although other factors such as </a:t>
            </a:r>
            <a:r>
              <a:rPr u="sng"/>
              <a:t>maternal weight and diet</a:t>
            </a:r>
            <a:r>
              <a:t> may be important confounding factors.</a:t>
            </a:r>
          </a:p>
          <a:p>
            <a:pPr marL="325754" indent="-325754" algn="l" defTabSz="868680">
              <a:buSzTx/>
              <a:buNone/>
              <a:defRPr sz="2185"/>
            </a:pPr>
            <a:endParaRPr/>
          </a:p>
          <a:p>
            <a:pPr marL="325754" indent="-325754" algn="l" defTabSz="868680">
              <a:spcBef>
                <a:spcPts val="500"/>
              </a:spcBef>
              <a:buSzTx/>
              <a:buNone/>
              <a:defRPr sz="2185"/>
            </a:pPr>
            <a:r>
              <a:t>If supplementary food is introduced at an early stage, the suckling stimulus will fall and early ovulation and a return to fertility. </a:t>
            </a:r>
            <a:br/>
            <a:endParaRP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blob:https://web.whatsapp.com/64e53ed1-3d6e-4227-9e20-39259fd87ce9"/>
          <p:cNvSpPr>
            <a:spLocks noChangeAspect="1" noChangeArrowheads="1"/>
          </p:cNvSpPr>
          <p:nvPr/>
        </p:nvSpPr>
        <p:spPr bwMode="auto">
          <a:xfrm>
            <a:off x="11897784"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10" name="صورة 9" descr="WhatsApp Image 2023-07-14 at 23.41.29(1).jpeg"/>
          <p:cNvPicPr>
            <a:picLocks noChangeAspect="1"/>
          </p:cNvPicPr>
          <p:nvPr/>
        </p:nvPicPr>
        <p:blipFill>
          <a:blip r:embed="rId2"/>
          <a:stretch>
            <a:fillRect/>
          </a:stretch>
        </p:blipFill>
        <p:spPr>
          <a:xfrm>
            <a:off x="-167381" y="968692"/>
            <a:ext cx="12645176" cy="5103514"/>
          </a:xfrm>
          <a:prstGeom prst="rect">
            <a:avLst/>
          </a:prstGeom>
        </p:spPr>
      </p:pic>
    </p:spTree>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3037</TotalTime>
  <Words>8077</Words>
  <Application>Microsoft Office PowerPoint</Application>
  <PresentationFormat>Widescreen</PresentationFormat>
  <Paragraphs>804</Paragraphs>
  <Slides>103</Slides>
  <Notes>21</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103</vt:i4>
      </vt:variant>
    </vt:vector>
  </HeadingPairs>
  <TitlesOfParts>
    <vt:vector size="123" baseType="lpstr">
      <vt:lpstr>Arial</vt:lpstr>
      <vt:lpstr>Avenir Next LT Pro</vt:lpstr>
      <vt:lpstr>Calibri</vt:lpstr>
      <vt:lpstr>Cambria</vt:lpstr>
      <vt:lpstr>Gill Sans MT</vt:lpstr>
      <vt:lpstr>Gill Sans MT (Body)</vt:lpstr>
      <vt:lpstr>Helvetica</vt:lpstr>
      <vt:lpstr>Lucida Sans</vt:lpstr>
      <vt:lpstr>Lucida Sans Unicode</vt:lpstr>
      <vt:lpstr>Microsoft Sans Serif</vt:lpstr>
      <vt:lpstr>Monotype Sorts</vt:lpstr>
      <vt:lpstr>Noto Sans</vt:lpstr>
      <vt:lpstr>Open Sans</vt:lpstr>
      <vt:lpstr>proxima_nova_rgregular</vt:lpstr>
      <vt:lpstr>Times New Roman</vt:lpstr>
      <vt:lpstr>Trebuchet MS</vt:lpstr>
      <vt:lpstr>Tw Cen MT</vt:lpstr>
      <vt:lpstr>Wingdings</vt:lpstr>
      <vt:lpstr>ShapesVTI</vt:lpstr>
      <vt:lpstr>Office Theme</vt:lpstr>
      <vt:lpstr>Puerperium and It’s Complication</vt:lpstr>
      <vt:lpstr>Supervise by : Dr. Ahlam Al-Kharabsheh </vt:lpstr>
      <vt:lpstr>PowerPoint Presentation</vt:lpstr>
      <vt:lpstr>PowerPoint Presentation</vt:lpstr>
      <vt:lpstr> General Physiological Changes </vt:lpstr>
      <vt:lpstr>Postpartum shivering:</vt:lpstr>
      <vt:lpstr>PowerPoint Presentation</vt:lpstr>
      <vt:lpstr>Abdominal wall </vt:lpstr>
      <vt:lpstr>PowerPoint Presentation</vt:lpstr>
      <vt:lpstr> Cardiovascular System</vt:lpstr>
      <vt:lpstr>Blood</vt:lpstr>
      <vt:lpstr>Bowel function + urinary system</vt:lpstr>
      <vt:lpstr>Hair and Skin</vt:lpstr>
      <vt:lpstr> Genital tract changes : </vt:lpstr>
      <vt:lpstr>2- Uterine involution:   Is : Immediately after delivery of the placenta, the uterus begins to return to its nonpregnant size and condition, a process termed uterine involution. </vt:lpstr>
      <vt:lpstr>PowerPoint Presentation</vt:lpstr>
      <vt:lpstr>PowerPoint Presentation</vt:lpstr>
      <vt:lpstr>PowerPoint Presentation</vt:lpstr>
      <vt:lpstr>PowerPoint Presentation</vt:lpstr>
      <vt:lpstr>4- After Pain</vt:lpstr>
      <vt:lpstr>5- Cervix</vt:lpstr>
      <vt:lpstr>PowerPoint Presentation</vt:lpstr>
      <vt:lpstr>Vagina, hymen, pelvic muscles </vt:lpstr>
      <vt:lpstr>Ovulation and Menstruation</vt:lpstr>
      <vt:lpstr>6- HCG , hot flashes</vt:lpstr>
      <vt:lpstr>Management of normal Puerperium</vt:lpstr>
      <vt:lpstr>PowerPoint Presentation</vt:lpstr>
      <vt:lpstr>Hospitalizations </vt:lpstr>
      <vt:lpstr>Treatment of minor ailments</vt:lpstr>
      <vt:lpstr>PowerPoint Presentation</vt:lpstr>
      <vt:lpstr>PowerPoint Presentation</vt:lpstr>
      <vt:lpstr>postpartum complications</vt:lpstr>
      <vt:lpstr>Non-life-threatening disorders and  complications</vt:lpstr>
      <vt:lpstr>Voiding difficulty and urinary retention and urinary incontinence</vt:lpstr>
      <vt:lpstr>It is more frequently seen following instrumental  delivery and least frequently after elective caesarean  section.</vt:lpstr>
      <vt:lpstr>PowerPoint Presentation</vt:lpstr>
      <vt:lpstr>Fecal incontinence</vt:lpstr>
      <vt:lpstr>Symptomatic hemorrhoids</vt:lpstr>
      <vt:lpstr>Malodorous lochia</vt:lpstr>
      <vt:lpstr>Symptomatic lower extremity varicose  veins</vt:lpstr>
      <vt:lpstr>Mild vulvar edema</vt:lpstr>
      <vt:lpstr>Bothersome peripheral or generalized  edema</vt:lpstr>
      <vt:lpstr>Breast engorgement</vt:lpstr>
      <vt:lpstr>postpartum  febrile  morbidity</vt:lpstr>
      <vt:lpstr>DDx:</vt:lpstr>
      <vt:lpstr>4- Mastitis or breast abscess</vt:lpstr>
      <vt:lpstr>PowerPoint Presentation</vt:lpstr>
      <vt:lpstr>Management:</vt:lpstr>
      <vt:lpstr>PowerPoint Presentation</vt:lpstr>
      <vt:lpstr>potentially life-threatening conditions:</vt:lpstr>
      <vt:lpstr>Headache</vt:lpstr>
      <vt:lpstr>Headache characteristics warranting  prompt evaluation</vt:lpstr>
      <vt:lpstr>A 21-year-old woman is evaluated for nausea, vomiting, and a severe headache.  The patient developed a headache last night after getting out of bed and walking to the newborn nursery.  Her headache has not improved with acetaminophen or ibuprofen, and the only thing that makes it better is lying down and sleeping.  Now she has a severe headache, nausea, and vomiting whenever she gets out of bed.  The patient has had no dizziness, changes in vision, or loss of consciousness.  She had a spontaneous vaginal delivery 2 days ago after an induction of labor for gestational hypertension.  She had an epidural placed for analgesia that was removed immediately after delivery.  Temperature is 37.2 C (99 F), blood pressure is 136/88 mm Hg, and pulse is 108/min.  The patient has neck stiffness and is unable to sit up due to severe nausea.  There is no papilledema, and the pupils are equal and reactive.  Bilateral lower extremities have pitting edema to the knees.  Deep tendon reflexes are 2+.  Which of the following is the most likely diagnosis in this patient?</vt:lpstr>
      <vt:lpstr>Hypertension</vt:lpstr>
      <vt:lpstr>A 27-year-old woman, gravida 1 para 1, is evaluated on the postpartum floor due to a generalized tonic-clonic seizure that occurred 30 hours after a vaginal delivery.  The patient was induced at 37 weeks gestation for preeclampsia with severe features via an oxytocin infusion for 48 hours.  She also received magnesium sulfate for maternal seizure prophylaxis, which was discontinued 24 hours after delivery.  The patient had a spontaneous vaginal delivery complicated by a postpartum hemorrhage that was treated with bimanual uterine massage and an oxytocin bolus and infusion.  Temperature is 37.1 C (98.7 F), blood pressure is 128/82 mm Hg, pulse is 78/min, and respirations are 18/min.  Physical examination shows a lethargic patient with no focal neurologic deficits.  Laboratory results on serum drawn immediately after the seizure are as follows:  Hemoglobin 10 g/dL  Platelets 160,000/mm3  Sodium 112 mEq/L  Potassium 3.6 mEq/L  Chloride 100 mEq/L  Magnesium 5.1 mg/dL (normal therapeutic range: 4.8-8.4 mg/dL) Which of the following is the most likely underlying cause of this patient's seizure?</vt:lpstr>
      <vt:lpstr>Chest complications</vt:lpstr>
      <vt:lpstr>Venous thromboembolism and pulmonary embolism</vt:lpstr>
      <vt:lpstr>PowerPoint Presentation</vt:lpstr>
      <vt:lpstr>Puerperal sepsis (Genital tract infection)</vt:lpstr>
      <vt:lpstr>Risk factors</vt:lpstr>
      <vt:lpstr>Symptoms and signs</vt:lpstr>
      <vt:lpstr>Investigations</vt:lpstr>
      <vt:lpstr>Complications</vt:lpstr>
      <vt:lpstr>PowerPoint Presentation</vt:lpstr>
      <vt:lpstr>Psychological problems:</vt:lpstr>
      <vt:lpstr>Post Partum Depression PPD </vt:lpstr>
      <vt:lpstr>PowerPoint Presentation</vt:lpstr>
      <vt:lpstr>Who is at Risk for Postpartum Depression? </vt:lpstr>
      <vt:lpstr>Postpartum Psychosis </vt:lpstr>
      <vt:lpstr>PowerPoint Presentation</vt:lpstr>
      <vt:lpstr>PowerPoint Presentation</vt:lpstr>
      <vt:lpstr>Hemorrhage </vt:lpstr>
      <vt:lpstr>PowerPoint Presentation</vt:lpstr>
      <vt:lpstr>PowerPoint Presentation</vt:lpstr>
      <vt:lpstr>PowerPoint Presentation</vt:lpstr>
      <vt:lpstr>PowerPoint Presentation</vt:lpstr>
      <vt:lpstr>PowerPoint Presentation</vt:lpstr>
      <vt:lpstr>Uterine Atony</vt:lpstr>
      <vt:lpstr>Diagnosis :- </vt:lpstr>
      <vt:lpstr> Bimanual compression of the uterus</vt:lpstr>
      <vt:lpstr>Uterine inversion</vt:lpstr>
      <vt:lpstr>Controlled cord traction :</vt:lpstr>
      <vt:lpstr>Reduction of uterine  inversion (Johnson method).</vt:lpstr>
      <vt:lpstr>Retained placenta </vt:lpstr>
      <vt:lpstr>PowerPoint Presentation</vt:lpstr>
      <vt:lpstr>Vulvar hematoma</vt:lpstr>
      <vt:lpstr>PowerPoint Presentation</vt:lpstr>
      <vt:lpstr>Presentation: </vt:lpstr>
      <vt:lpstr>Treatment</vt:lpstr>
      <vt:lpstr>Surgical management includes surgical drainage of the hematoma,  evacuation of any clots present, ligation of bleeding points, and the  assessment for signs of pressure necrosis (a complication of vulva  hematoma). These can be done under local anesthesia</vt:lpstr>
      <vt:lpstr>Breastfeeding</vt:lpstr>
      <vt:lpstr>Physiology of lactation</vt:lpstr>
      <vt:lpstr>Colostrum</vt:lpstr>
      <vt:lpstr>Breast milk </vt:lpstr>
      <vt:lpstr>Milk ejection reflex</vt:lpstr>
      <vt:lpstr>PowerPoint Presentation</vt:lpstr>
      <vt:lpstr>PowerPoint Presentation</vt:lpstr>
      <vt:lpstr>Mechanisms of lactational amenorrhoea</vt:lpstr>
      <vt:lpstr>PowerPoint Presentation</vt:lpstr>
      <vt:lpstr>PowerPoint Presentation</vt:lpstr>
      <vt:lpstr>Non-breastfeeding mothers</vt:lpstr>
      <vt:lpstr>contraception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Puerperium and It’s Complication</dc:title>
  <dc:creator>Juman Riyad</dc:creator>
  <cp:lastModifiedBy>JUMAAN RIYAD SAYAYDEH</cp:lastModifiedBy>
  <cp:revision>25</cp:revision>
  <dcterms:modified xsi:type="dcterms:W3CDTF">2024-04-02T04:53:36Z</dcterms:modified>
</cp:coreProperties>
</file>