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69"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612648" y="557783"/>
            <a:ext cx="10969752" cy="3130807"/>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612648" y="3902206"/>
            <a:ext cx="10969752" cy="2240529"/>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79C5A860-F335-4252-AA00-24FB67ED2982}" type="datetime1">
              <a:rPr lang="en-US" smtClean="0"/>
              <a:t>4/26/2023</a:t>
            </a:fld>
            <a:endParaRPr lang="en-US"/>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29602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46AB1048-0047-48CA-88BA-D69B470942CF}" type="datetime1">
              <a:rPr lang="en-US" smtClean="0"/>
              <a:t>4/26/2023</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189292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557784"/>
            <a:ext cx="2854452" cy="564342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612648" y="557784"/>
            <a:ext cx="7734300" cy="56434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5BD83879-648C-49A9-81A2-0EF5946532D0}" type="datetime1">
              <a:rPr lang="en-US" smtClean="0"/>
              <a:t>4/26/2023</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75588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D04BC802-30E3-4658-9CCA-F873646FEC67}" type="datetime1">
              <a:rPr lang="en-US" smtClean="0"/>
              <a:t>4/26/2023</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956809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612648" y="557784"/>
            <a:ext cx="10969752" cy="3146400"/>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612648" y="3902207"/>
            <a:ext cx="10969752" cy="2187443"/>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AB227A3-19CE-4153-81CE-64EB7AB094B3}" type="datetime1">
              <a:rPr lang="en-US" smtClean="0"/>
              <a:t>4/26/2023</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784130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609600"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2"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B819A100-10F6-477E-8847-29D479EF1C92}" type="datetime1">
              <a:rPr lang="en-US" smtClean="0"/>
              <a:t>4/26/2023</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972482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609600" y="365125"/>
            <a:ext cx="1074578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609600" y="1895096"/>
            <a:ext cx="5387975"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609600" y="2842211"/>
            <a:ext cx="5387975"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67890" y="1895096"/>
            <a:ext cx="5414510"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67890" y="2842211"/>
            <a:ext cx="5414510"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5DF128AB-198A-495F-8475-FDB360C9873F}" type="datetime1">
              <a:rPr lang="en-US" smtClean="0"/>
              <a:t>4/26/2023</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703900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21A235E-F8FD-479F-9FC7-18BE84110877}" type="datetime1">
              <a:rPr lang="en-US" smtClean="0"/>
              <a:t>4/26/2023</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974698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E890F09B-68DA-462E-9DB4-4C9ADAB8CBCC}" type="datetime1">
              <a:rPr lang="en-US" smtClean="0"/>
              <a:t>4/26/2023</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13973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612649" y="457199"/>
            <a:ext cx="4970822" cy="2660205"/>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6096000" y="457200"/>
            <a:ext cx="5483352" cy="5744003"/>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612649" y="3329989"/>
            <a:ext cx="4970822" cy="287121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17AC4E36-FABE-47EB-AA7F-C19A93824617}" type="datetime1">
              <a:rPr lang="en-US" smtClean="0"/>
              <a:t>4/26/2023</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387836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612649" y="457199"/>
            <a:ext cx="4970822" cy="26674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6096000" y="457199"/>
            <a:ext cx="5483352" cy="5403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612649" y="3322708"/>
            <a:ext cx="4970822" cy="254628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F199CE6B-5DE6-4A2D-B72E-5E8969F9F56F}" type="datetime1">
              <a:rPr lang="en-US" smtClean="0"/>
              <a:t>4/26/2023</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774363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2E603F-28B7-4831-BF23-65FBAB13D5FB}"/>
              </a:ext>
            </a:extLst>
          </p:cNvPr>
          <p:cNvSpPr/>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7">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609600" y="557784"/>
            <a:ext cx="10972800"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609600" y="2106204"/>
            <a:ext cx="10972800" cy="403653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609600" y="6356350"/>
            <a:ext cx="2743200" cy="365125"/>
          </a:xfrm>
          <a:prstGeom prst="rect">
            <a:avLst/>
          </a:prstGeom>
        </p:spPr>
        <p:txBody>
          <a:bodyPr vert="horz" lIns="91440" tIns="45720" rIns="91440" bIns="45720" rtlCol="0" anchor="ctr"/>
          <a:lstStyle>
            <a:lvl1pPr algn="l">
              <a:defRPr lang="en-US" sz="800" kern="1200" cap="all" spc="200" smtClean="0">
                <a:solidFill>
                  <a:schemeClr val="tx1"/>
                </a:solidFill>
                <a:latin typeface="+mn-lt"/>
                <a:ea typeface="+mn-ea"/>
                <a:cs typeface="Segoe UI Semilight" panose="020B0402040204020203" pitchFamily="34" charset="0"/>
              </a:defRPr>
            </a:lvl1pPr>
          </a:lstStyle>
          <a:p>
            <a:fld id="{F481A142-DA77-4A5F-AD1F-14E6C18F0F5F}" type="datetime1">
              <a:rPr lang="en-US" smtClean="0"/>
              <a:t>4/26/2023</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800" kern="1200" cap="all" spc="200" dirty="0">
                <a:solidFill>
                  <a:schemeClr val="tx1"/>
                </a:solidFill>
                <a:latin typeface="+mn-lt"/>
                <a:ea typeface="+mn-ea"/>
                <a:cs typeface="Segoe UI Semilight" panose="020B0402040204020203" pitchFamily="34" charset="0"/>
              </a:defRPr>
            </a:lvl1pPr>
          </a:lstStyle>
          <a:p>
            <a:endParaRPr lang="en-US" dirty="0"/>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10134600" y="6356350"/>
            <a:ext cx="1447800" cy="365125"/>
          </a:xfrm>
          <a:prstGeom prst="rect">
            <a:avLst/>
          </a:prstGeom>
        </p:spPr>
        <p:txBody>
          <a:bodyPr vert="horz" lIns="91440" tIns="45720" rIns="91440" bIns="45720" rtlCol="0" anchor="ctr"/>
          <a:lstStyle>
            <a:lvl1pPr algn="r">
              <a:defRPr lang="en-US" sz="800" kern="1200" cap="all" spc="200" smtClean="0">
                <a:solidFill>
                  <a:schemeClr val="tx1"/>
                </a:solidFill>
                <a:latin typeface="+mn-lt"/>
                <a:ea typeface="+mn-ea"/>
                <a:cs typeface="Segoe UI Semilight" panose="020B0402040204020203" pitchFamily="34" charset="0"/>
              </a:defRPr>
            </a:lvl1pPr>
          </a:lstStyle>
          <a:p>
            <a:fld id="{1F646F3F-274D-499B-ABBE-824EB4ABDC3D}" type="slidenum">
              <a:rPr lang="en-US" smtClean="0"/>
              <a:pPr/>
              <a:t>‹#›</a:t>
            </a:fld>
            <a:endParaRPr lang="en-US"/>
          </a:p>
        </p:txBody>
      </p:sp>
    </p:spTree>
    <p:extLst>
      <p:ext uri="{BB962C8B-B14F-4D97-AF65-F5344CB8AC3E}">
        <p14:creationId xmlns:p14="http://schemas.microsoft.com/office/powerpoint/2010/main" val="4086312882"/>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Clr>
          <a:schemeClr val="accent5"/>
        </a:buClr>
        <a:buFont typeface="Avenir Next LT Pro" panose="020B05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10000"/>
        </a:lnSpc>
        <a:spcBef>
          <a:spcPts val="500"/>
        </a:spcBef>
        <a:buClr>
          <a:schemeClr val="accent5"/>
        </a:buClr>
        <a:buFont typeface="Avenir Next LT Pro" panose="020B05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Clr>
          <a:schemeClr val="accent5"/>
        </a:buClr>
        <a:buFont typeface="Avenir Next LT Pro" panose="020B05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image" Target="../media/image8.svg" /><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2.gif"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5.jp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Background Fill">
            <a:extLst>
              <a:ext uri="{FF2B5EF4-FFF2-40B4-BE49-F238E27FC236}">
                <a16:creationId xmlns:a16="http://schemas.microsoft.com/office/drawing/2014/main" id="{68CA250C-CF5A-4736-9249-D6111F7C55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A85303E-1D59-4477-A849-22C7FEACDC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2" name="Title 1">
            <a:extLst>
              <a:ext uri="{FF2B5EF4-FFF2-40B4-BE49-F238E27FC236}">
                <a16:creationId xmlns:a16="http://schemas.microsoft.com/office/drawing/2014/main" id="{0DD83A96-B1BF-C7F2-4867-E4C6BB47827E}"/>
              </a:ext>
            </a:extLst>
          </p:cNvPr>
          <p:cNvSpPr>
            <a:spLocks noGrp="1"/>
          </p:cNvSpPr>
          <p:nvPr>
            <p:ph type="ctrTitle"/>
          </p:nvPr>
        </p:nvSpPr>
        <p:spPr>
          <a:xfrm>
            <a:off x="-3048" y="298193"/>
            <a:ext cx="6359652" cy="3130807"/>
          </a:xfrm>
        </p:spPr>
        <p:txBody>
          <a:bodyPr>
            <a:normAutofit/>
          </a:bodyPr>
          <a:lstStyle/>
          <a:p>
            <a:r>
              <a:rPr lang="en-US" sz="6000" dirty="0">
                <a:solidFill>
                  <a:srgbClr val="FFFFFF"/>
                </a:solidFill>
              </a:rPr>
              <a:t>Hypopituitarism</a:t>
            </a:r>
          </a:p>
        </p:txBody>
      </p:sp>
      <p:sp>
        <p:nvSpPr>
          <p:cNvPr id="3" name="Subtitle 2">
            <a:extLst>
              <a:ext uri="{FF2B5EF4-FFF2-40B4-BE49-F238E27FC236}">
                <a16:creationId xmlns:a16="http://schemas.microsoft.com/office/drawing/2014/main" id="{46A0E67D-4728-5E31-27E0-E275DF7BA80B}"/>
              </a:ext>
            </a:extLst>
          </p:cNvPr>
          <p:cNvSpPr>
            <a:spLocks noGrp="1"/>
          </p:cNvSpPr>
          <p:nvPr>
            <p:ph type="subTitle" idx="1"/>
          </p:nvPr>
        </p:nvSpPr>
        <p:spPr>
          <a:xfrm>
            <a:off x="612648" y="3902206"/>
            <a:ext cx="3901736" cy="2240529"/>
          </a:xfrm>
        </p:spPr>
        <p:txBody>
          <a:bodyPr>
            <a:normAutofit fontScale="92500"/>
          </a:bodyPr>
          <a:lstStyle/>
          <a:p>
            <a:r>
              <a:rPr lang="en-US" sz="2800" dirty="0">
                <a:solidFill>
                  <a:srgbClr val="FFFFFF"/>
                </a:solidFill>
              </a:rPr>
              <a:t>Presented by</a:t>
            </a:r>
          </a:p>
          <a:p>
            <a:r>
              <a:rPr lang="en-US" sz="2800" dirty="0">
                <a:solidFill>
                  <a:srgbClr val="FFFFFF"/>
                </a:solidFill>
              </a:rPr>
              <a:t> Anas Saed</a:t>
            </a:r>
          </a:p>
          <a:p>
            <a:r>
              <a:rPr lang="en-US" sz="2800" dirty="0">
                <a:solidFill>
                  <a:srgbClr val="FFFFFF"/>
                </a:solidFill>
              </a:rPr>
              <a:t>Waleed Zakaria </a:t>
            </a:r>
          </a:p>
          <a:p>
            <a:r>
              <a:rPr lang="en-US" sz="2800" dirty="0">
                <a:solidFill>
                  <a:srgbClr val="FFFFFF"/>
                </a:solidFill>
              </a:rPr>
              <a:t>Abdulrahman Al-</a:t>
            </a:r>
            <a:r>
              <a:rPr lang="en-US" sz="2800" dirty="0" err="1">
                <a:solidFill>
                  <a:srgbClr val="FFFFFF"/>
                </a:solidFill>
              </a:rPr>
              <a:t>Jafary</a:t>
            </a:r>
            <a:r>
              <a:rPr lang="en-US" sz="2800" dirty="0">
                <a:solidFill>
                  <a:srgbClr val="FFFFFF"/>
                </a:solidFill>
              </a:rPr>
              <a:t> </a:t>
            </a:r>
          </a:p>
        </p:txBody>
      </p:sp>
      <p:pic>
        <p:nvPicPr>
          <p:cNvPr id="4" name="Picture 3" descr="Colorful wavy concept">
            <a:extLst>
              <a:ext uri="{FF2B5EF4-FFF2-40B4-BE49-F238E27FC236}">
                <a16:creationId xmlns:a16="http://schemas.microsoft.com/office/drawing/2014/main" id="{C9A39FAA-57AF-0440-8807-1B9F8CD2F4CB}"/>
              </a:ext>
            </a:extLst>
          </p:cNvPr>
          <p:cNvPicPr>
            <a:picLocks noChangeAspect="1"/>
          </p:cNvPicPr>
          <p:nvPr/>
        </p:nvPicPr>
        <p:blipFill rotWithShape="1">
          <a:blip r:embed="rId2"/>
          <a:srcRect l="13864" r="15702" b="-1"/>
          <a:stretch/>
        </p:blipFill>
        <p:spPr>
          <a:xfrm>
            <a:off x="6356604" y="-114290"/>
            <a:ext cx="5835396" cy="6857990"/>
          </a:xfrm>
          <a:custGeom>
            <a:avLst/>
            <a:gdLst/>
            <a:ahLst/>
            <a:cxnLst/>
            <a:rect l="l" t="t" r="r" b="b"/>
            <a:pathLst>
              <a:path w="7726675" h="6858000">
                <a:moveTo>
                  <a:pt x="2975226" y="5978334"/>
                </a:moveTo>
                <a:cubicBezTo>
                  <a:pt x="3002582" y="5978928"/>
                  <a:pt x="3030286" y="5982273"/>
                  <a:pt x="3058007" y="5988576"/>
                </a:cubicBezTo>
                <a:cubicBezTo>
                  <a:pt x="3279778" y="6038998"/>
                  <a:pt x="3418684" y="6259656"/>
                  <a:pt x="3368261" y="6481427"/>
                </a:cubicBezTo>
                <a:cubicBezTo>
                  <a:pt x="3317839" y="6703198"/>
                  <a:pt x="3097182" y="6842104"/>
                  <a:pt x="2875410" y="6791681"/>
                </a:cubicBezTo>
                <a:cubicBezTo>
                  <a:pt x="2653640" y="6741259"/>
                  <a:pt x="2514734" y="6520601"/>
                  <a:pt x="2565157" y="6298830"/>
                </a:cubicBezTo>
                <a:cubicBezTo>
                  <a:pt x="2609276" y="6104780"/>
                  <a:pt x="2783732" y="5974174"/>
                  <a:pt x="2975226" y="5978334"/>
                </a:cubicBezTo>
                <a:close/>
                <a:moveTo>
                  <a:pt x="542891" y="1298362"/>
                </a:moveTo>
                <a:cubicBezTo>
                  <a:pt x="578216" y="1299129"/>
                  <a:pt x="613991" y="1303448"/>
                  <a:pt x="649789" y="1311587"/>
                </a:cubicBezTo>
                <a:cubicBezTo>
                  <a:pt x="936170" y="1376700"/>
                  <a:pt x="1115545" y="1661643"/>
                  <a:pt x="1050432" y="1948025"/>
                </a:cubicBezTo>
                <a:cubicBezTo>
                  <a:pt x="985319" y="2234407"/>
                  <a:pt x="700376" y="2413781"/>
                  <a:pt x="413995" y="2348669"/>
                </a:cubicBezTo>
                <a:cubicBezTo>
                  <a:pt x="127612" y="2283556"/>
                  <a:pt x="-51762" y="1998612"/>
                  <a:pt x="13351" y="1712231"/>
                </a:cubicBezTo>
                <a:cubicBezTo>
                  <a:pt x="70325" y="1461647"/>
                  <a:pt x="295606" y="1292990"/>
                  <a:pt x="542891" y="1298362"/>
                </a:cubicBezTo>
                <a:close/>
                <a:moveTo>
                  <a:pt x="362049" y="446831"/>
                </a:moveTo>
                <a:cubicBezTo>
                  <a:pt x="382746" y="447281"/>
                  <a:pt x="403706" y="449811"/>
                  <a:pt x="424679" y="454579"/>
                </a:cubicBezTo>
                <a:cubicBezTo>
                  <a:pt x="592463" y="492727"/>
                  <a:pt x="697554" y="659668"/>
                  <a:pt x="659405" y="827452"/>
                </a:cubicBezTo>
                <a:cubicBezTo>
                  <a:pt x="621257" y="995236"/>
                  <a:pt x="454318" y="1100327"/>
                  <a:pt x="286534" y="1062179"/>
                </a:cubicBezTo>
                <a:cubicBezTo>
                  <a:pt x="118749" y="1024031"/>
                  <a:pt x="13658" y="857091"/>
                  <a:pt x="51806" y="689306"/>
                </a:cubicBezTo>
                <a:cubicBezTo>
                  <a:pt x="85186" y="542495"/>
                  <a:pt x="217172" y="443684"/>
                  <a:pt x="362049" y="446831"/>
                </a:cubicBezTo>
                <a:close/>
                <a:moveTo>
                  <a:pt x="688320" y="0"/>
                </a:moveTo>
                <a:lnTo>
                  <a:pt x="5442022" y="0"/>
                </a:lnTo>
                <a:lnTo>
                  <a:pt x="7726675" y="0"/>
                </a:lnTo>
                <a:lnTo>
                  <a:pt x="7726675" y="988372"/>
                </a:lnTo>
                <a:lnTo>
                  <a:pt x="7726675" y="6858000"/>
                </a:lnTo>
                <a:lnTo>
                  <a:pt x="4265234" y="6858000"/>
                </a:lnTo>
                <a:lnTo>
                  <a:pt x="4167452" y="6648946"/>
                </a:lnTo>
                <a:cubicBezTo>
                  <a:pt x="4064668" y="6438534"/>
                  <a:pt x="3951418" y="6237194"/>
                  <a:pt x="3802376" y="6067515"/>
                </a:cubicBezTo>
                <a:cubicBezTo>
                  <a:pt x="3433898" y="5648543"/>
                  <a:pt x="2855445" y="5560200"/>
                  <a:pt x="2314714" y="5492960"/>
                </a:cubicBezTo>
                <a:cubicBezTo>
                  <a:pt x="1689319" y="5415368"/>
                  <a:pt x="1105502" y="5269445"/>
                  <a:pt x="626568" y="4822392"/>
                </a:cubicBezTo>
                <a:cubicBezTo>
                  <a:pt x="42544" y="4277286"/>
                  <a:pt x="59772" y="3691233"/>
                  <a:pt x="462831" y="3184007"/>
                </a:cubicBezTo>
                <a:cubicBezTo>
                  <a:pt x="688845" y="2899538"/>
                  <a:pt x="972083" y="2660548"/>
                  <a:pt x="1228189" y="2399566"/>
                </a:cubicBezTo>
                <a:cubicBezTo>
                  <a:pt x="1460698" y="2161897"/>
                  <a:pt x="1522193" y="1866062"/>
                  <a:pt x="1384674" y="1566341"/>
                </a:cubicBezTo>
                <a:cubicBezTo>
                  <a:pt x="1239184" y="1249484"/>
                  <a:pt x="1095206" y="930335"/>
                  <a:pt x="922279" y="628332"/>
                </a:cubicBezTo>
                <a:cubicBezTo>
                  <a:pt x="805583" y="424593"/>
                  <a:pt x="731712" y="225291"/>
                  <a:pt x="693729" y="33341"/>
                </a:cubicBezTo>
                <a:close/>
              </a:path>
            </a:pathLst>
          </a:custGeom>
        </p:spPr>
      </p:pic>
    </p:spTree>
    <p:extLst>
      <p:ext uri="{BB962C8B-B14F-4D97-AF65-F5344CB8AC3E}">
        <p14:creationId xmlns:p14="http://schemas.microsoft.com/office/powerpoint/2010/main" val="246889418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B505F-73CB-C7D6-70A1-D5BDD77CB89C}"/>
              </a:ext>
            </a:extLst>
          </p:cNvPr>
          <p:cNvSpPr>
            <a:spLocks noGrp="1"/>
          </p:cNvSpPr>
          <p:nvPr>
            <p:ph type="title"/>
          </p:nvPr>
        </p:nvSpPr>
        <p:spPr/>
        <p:txBody>
          <a:bodyPr/>
          <a:lstStyle/>
          <a:p>
            <a:pPr algn="ctr"/>
            <a:r>
              <a:rPr lang="en-US" dirty="0"/>
              <a:t>Diagnosis</a:t>
            </a:r>
          </a:p>
        </p:txBody>
      </p:sp>
      <p:sp>
        <p:nvSpPr>
          <p:cNvPr id="3" name="Content Placeholder 2">
            <a:extLst>
              <a:ext uri="{FF2B5EF4-FFF2-40B4-BE49-F238E27FC236}">
                <a16:creationId xmlns:a16="http://schemas.microsoft.com/office/drawing/2014/main" id="{89CFF2DC-D6FE-B18F-F3E8-3F7B3C499839}"/>
              </a:ext>
            </a:extLst>
          </p:cNvPr>
          <p:cNvSpPr>
            <a:spLocks noGrp="1"/>
          </p:cNvSpPr>
          <p:nvPr>
            <p:ph idx="1"/>
          </p:nvPr>
        </p:nvSpPr>
        <p:spPr/>
        <p:txBody>
          <a:bodyPr/>
          <a:lstStyle/>
          <a:p>
            <a:r>
              <a:rPr lang="en-US" b="1" dirty="0"/>
              <a:t>Magnetic Resonance Imaging (MRI</a:t>
            </a:r>
            <a:r>
              <a:rPr lang="en-US" dirty="0"/>
              <a:t>): An MRI scan of the brain can be used to evaluate the structure of the pituitary gland and identify any abnormalities, such as tumors or damage.</a:t>
            </a:r>
          </a:p>
          <a:p>
            <a:endParaRPr lang="en-US" dirty="0"/>
          </a:p>
          <a:p>
            <a:r>
              <a:rPr lang="en-US" b="1" dirty="0"/>
              <a:t>Visual field test</a:t>
            </a:r>
            <a:r>
              <a:rPr lang="en-US" dirty="0"/>
              <a:t>: A visual field test may be done to detect any visual field abnormalities caused by a pituitary tumor.</a:t>
            </a:r>
          </a:p>
          <a:p>
            <a:endParaRPr lang="en-US" dirty="0"/>
          </a:p>
          <a:p>
            <a:r>
              <a:rPr lang="en-US" b="1" dirty="0"/>
              <a:t>Bone density test</a:t>
            </a:r>
            <a:r>
              <a:rPr lang="en-US" dirty="0"/>
              <a:t>: A bone density test may be done to evaluate bone health and detect any loss of bone density caused by a deficiency of growth hormone.</a:t>
            </a:r>
          </a:p>
          <a:p>
            <a:endParaRPr lang="en-US" dirty="0"/>
          </a:p>
        </p:txBody>
      </p:sp>
    </p:spTree>
    <p:extLst>
      <p:ext uri="{BB962C8B-B14F-4D97-AF65-F5344CB8AC3E}">
        <p14:creationId xmlns:p14="http://schemas.microsoft.com/office/powerpoint/2010/main" val="905182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F1E4D-1FDE-4875-3514-84B19B0BF749}"/>
              </a:ext>
            </a:extLst>
          </p:cNvPr>
          <p:cNvSpPr>
            <a:spLocks noGrp="1"/>
          </p:cNvSpPr>
          <p:nvPr>
            <p:ph type="title"/>
          </p:nvPr>
        </p:nvSpPr>
        <p:spPr/>
        <p:txBody>
          <a:bodyPr/>
          <a:lstStyle/>
          <a:p>
            <a:pPr algn="ctr"/>
            <a:r>
              <a:rPr lang="en-US" dirty="0"/>
              <a:t>Treatment</a:t>
            </a:r>
          </a:p>
        </p:txBody>
      </p:sp>
      <p:sp>
        <p:nvSpPr>
          <p:cNvPr id="3" name="Content Placeholder 2">
            <a:extLst>
              <a:ext uri="{FF2B5EF4-FFF2-40B4-BE49-F238E27FC236}">
                <a16:creationId xmlns:a16="http://schemas.microsoft.com/office/drawing/2014/main" id="{DA6DB802-7AD1-AB06-FB6B-05E368B133C9}"/>
              </a:ext>
            </a:extLst>
          </p:cNvPr>
          <p:cNvSpPr>
            <a:spLocks noGrp="1"/>
          </p:cNvSpPr>
          <p:nvPr>
            <p:ph idx="1"/>
          </p:nvPr>
        </p:nvSpPr>
        <p:spPr/>
        <p:txBody>
          <a:bodyPr>
            <a:normAutofit/>
          </a:bodyPr>
          <a:lstStyle/>
          <a:p>
            <a:r>
              <a:rPr lang="en-US" dirty="0"/>
              <a:t>Once the cause of hypopituitarism is established, specific treatment is required.</a:t>
            </a:r>
          </a:p>
          <a:p>
            <a:r>
              <a:rPr lang="en-US" dirty="0"/>
              <a:t>Chronic hormone replacement therapies must be administered as :</a:t>
            </a:r>
          </a:p>
          <a:p>
            <a:r>
              <a:rPr lang="en-US" dirty="0"/>
              <a:t>- </a:t>
            </a:r>
            <a:r>
              <a:rPr lang="en-US" b="1" dirty="0"/>
              <a:t>Cortisol replacement :</a:t>
            </a:r>
          </a:p>
          <a:p>
            <a:r>
              <a:rPr lang="en-US" dirty="0"/>
              <a:t>Hydrocortisone should be given if there is ACTH deficiency.</a:t>
            </a:r>
          </a:p>
          <a:p>
            <a:r>
              <a:rPr lang="en-US" dirty="0"/>
              <a:t>- </a:t>
            </a:r>
            <a:r>
              <a:rPr lang="en-US" b="1" dirty="0"/>
              <a:t>Thyroid hormone replacement:</a:t>
            </a:r>
          </a:p>
          <a:p>
            <a:r>
              <a:rPr lang="en-US" dirty="0"/>
              <a:t>Levothyroxine 50–150 </a:t>
            </a:r>
            <a:r>
              <a:rPr lang="en-US" dirty="0" err="1"/>
              <a:t>μg</a:t>
            </a:r>
            <a:r>
              <a:rPr lang="en-US" dirty="0"/>
              <a:t> once daily should be given .</a:t>
            </a:r>
          </a:p>
        </p:txBody>
      </p:sp>
    </p:spTree>
    <p:extLst>
      <p:ext uri="{BB962C8B-B14F-4D97-AF65-F5344CB8AC3E}">
        <p14:creationId xmlns:p14="http://schemas.microsoft.com/office/powerpoint/2010/main" val="1702080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7CB3-45A6-177A-232D-25E57F4F87F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1B6D74B-EB40-8D77-5367-73533AED9510}"/>
              </a:ext>
            </a:extLst>
          </p:cNvPr>
          <p:cNvSpPr>
            <a:spLocks noGrp="1"/>
          </p:cNvSpPr>
          <p:nvPr>
            <p:ph idx="1"/>
          </p:nvPr>
        </p:nvSpPr>
        <p:spPr/>
        <p:txBody>
          <a:bodyPr/>
          <a:lstStyle/>
          <a:p>
            <a:r>
              <a:rPr lang="en-US" dirty="0"/>
              <a:t>- </a:t>
            </a:r>
            <a:r>
              <a:rPr lang="en-US" b="1" dirty="0"/>
              <a:t>Sex hormone replacement :</a:t>
            </a:r>
          </a:p>
          <a:p>
            <a:r>
              <a:rPr lang="en-US" dirty="0"/>
              <a:t>This is indicated if there is gonadotrophin deficiency in women under the age of 50 and in men to restore normal sexual function and to prevent osteoporosis .</a:t>
            </a:r>
          </a:p>
          <a:p>
            <a:r>
              <a:rPr lang="en-US" dirty="0"/>
              <a:t>- </a:t>
            </a:r>
            <a:r>
              <a:rPr lang="en-US" b="1" dirty="0"/>
              <a:t>Growth hormone replacement :</a:t>
            </a:r>
          </a:p>
          <a:p>
            <a:r>
              <a:rPr lang="en-US" dirty="0"/>
              <a:t>Growth hormone (GH) is administered by daily subcutaneous self-injection to children and adolescents with GH deficiency and, until recently, was discontinued once the epiphyses had fused.</a:t>
            </a:r>
          </a:p>
          <a:p>
            <a:endParaRPr lang="en-US" dirty="0"/>
          </a:p>
        </p:txBody>
      </p:sp>
    </p:spTree>
    <p:extLst>
      <p:ext uri="{BB962C8B-B14F-4D97-AF65-F5344CB8AC3E}">
        <p14:creationId xmlns:p14="http://schemas.microsoft.com/office/powerpoint/2010/main" val="3050958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9"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7C48F90-AFD5-4232-AE7D-27B956BF7E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73C96EE1-9524-4300-BFAC-56AA55EB49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855747" y="-1"/>
            <a:ext cx="6336253" cy="6858001"/>
          </a:xfrm>
          <a:custGeom>
            <a:avLst/>
            <a:gdLst>
              <a:gd name="connsiteX0" fmla="*/ 5721063 w 6336253"/>
              <a:gd name="connsiteY0" fmla="*/ 3536635 h 6858001"/>
              <a:gd name="connsiteX1" fmla="*/ 6230651 w 6336253"/>
              <a:gd name="connsiteY1" fmla="*/ 4046223 h 6858001"/>
              <a:gd name="connsiteX2" fmla="*/ 5721063 w 6336253"/>
              <a:gd name="connsiteY2" fmla="*/ 4555811 h 6858001"/>
              <a:gd name="connsiteX3" fmla="*/ 5211475 w 6336253"/>
              <a:gd name="connsiteY3" fmla="*/ 4046223 h 6858001"/>
              <a:gd name="connsiteX4" fmla="*/ 5721063 w 6336253"/>
              <a:gd name="connsiteY4" fmla="*/ 3536635 h 6858001"/>
              <a:gd name="connsiteX5" fmla="*/ 5456902 w 6336253"/>
              <a:gd name="connsiteY5" fmla="*/ 0 h 6858001"/>
              <a:gd name="connsiteX6" fmla="*/ 6321710 w 6336253"/>
              <a:gd name="connsiteY6" fmla="*/ 0 h 6858001"/>
              <a:gd name="connsiteX7" fmla="*/ 6332019 w 6336253"/>
              <a:gd name="connsiteY7" fmla="*/ 42969 h 6858001"/>
              <a:gd name="connsiteX8" fmla="*/ 6320934 w 6336253"/>
              <a:gd name="connsiteY8" fmla="*/ 219852 h 6858001"/>
              <a:gd name="connsiteX9" fmla="*/ 5774313 w 6336253"/>
              <a:gd name="connsiteY9" fmla="*/ 535443 h 6858001"/>
              <a:gd name="connsiteX10" fmla="*/ 5444200 w 6336253"/>
              <a:gd name="connsiteY10" fmla="*/ 78052 h 6858001"/>
              <a:gd name="connsiteX11" fmla="*/ 609600 w 6336253"/>
              <a:gd name="connsiteY11" fmla="*/ 0 h 6858001"/>
              <a:gd name="connsiteX12" fmla="*/ 1171409 w 6336253"/>
              <a:gd name="connsiteY12" fmla="*/ 0 h 6858001"/>
              <a:gd name="connsiteX13" fmla="*/ 4838473 w 6336253"/>
              <a:gd name="connsiteY13" fmla="*/ 0 h 6858001"/>
              <a:gd name="connsiteX14" fmla="*/ 4830349 w 6336253"/>
              <a:gd name="connsiteY14" fmla="*/ 184996 h 6858001"/>
              <a:gd name="connsiteX15" fmla="*/ 4833376 w 6336253"/>
              <a:gd name="connsiteY15" fmla="*/ 419995 h 6858001"/>
              <a:gd name="connsiteX16" fmla="*/ 5281338 w 6336253"/>
              <a:gd name="connsiteY16" fmla="*/ 1068099 h 6858001"/>
              <a:gd name="connsiteX17" fmla="*/ 5729205 w 6336253"/>
              <a:gd name="connsiteY17" fmla="*/ 2589405 h 6858001"/>
              <a:gd name="connsiteX18" fmla="*/ 5283212 w 6336253"/>
              <a:gd name="connsiteY18" fmla="*/ 3164269 h 6858001"/>
              <a:gd name="connsiteX19" fmla="*/ 5124820 w 6336253"/>
              <a:gd name="connsiteY19" fmla="*/ 4641255 h 6858001"/>
              <a:gd name="connsiteX20" fmla="*/ 5736551 w 6336253"/>
              <a:gd name="connsiteY20" fmla="*/ 5670858 h 6858001"/>
              <a:gd name="connsiteX21" fmla="*/ 6022123 w 6336253"/>
              <a:gd name="connsiteY21" fmla="*/ 6707670 h 6858001"/>
              <a:gd name="connsiteX22" fmla="*/ 6024496 w 6336253"/>
              <a:gd name="connsiteY22" fmla="*/ 6858000 h 6858001"/>
              <a:gd name="connsiteX23" fmla="*/ 2242268 w 6336253"/>
              <a:gd name="connsiteY23" fmla="*/ 6858000 h 6858001"/>
              <a:gd name="connsiteX24" fmla="*/ 2242268 w 6336253"/>
              <a:gd name="connsiteY24" fmla="*/ 6858001 h 6858001"/>
              <a:gd name="connsiteX25" fmla="*/ 0 w 6336253"/>
              <a:gd name="connsiteY25" fmla="*/ 6858001 h 6858001"/>
              <a:gd name="connsiteX26" fmla="*/ 0 w 6336253"/>
              <a:gd name="connsiteY26" fmla="*/ 1 h 6858001"/>
              <a:gd name="connsiteX27" fmla="*/ 609600 w 6336253"/>
              <a:gd name="connsiteY27"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336253" h="6858001">
                <a:moveTo>
                  <a:pt x="5721063" y="3536635"/>
                </a:moveTo>
                <a:cubicBezTo>
                  <a:pt x="6002501" y="3536635"/>
                  <a:pt x="6230651" y="3764785"/>
                  <a:pt x="6230651" y="4046223"/>
                </a:cubicBezTo>
                <a:cubicBezTo>
                  <a:pt x="6230651" y="4327661"/>
                  <a:pt x="6002501" y="4555811"/>
                  <a:pt x="5721063" y="4555811"/>
                </a:cubicBezTo>
                <a:cubicBezTo>
                  <a:pt x="5439625" y="4555811"/>
                  <a:pt x="5211475" y="4327661"/>
                  <a:pt x="5211475" y="4046223"/>
                </a:cubicBezTo>
                <a:cubicBezTo>
                  <a:pt x="5211475" y="3764785"/>
                  <a:pt x="5439625" y="3536635"/>
                  <a:pt x="5721063" y="3536635"/>
                </a:cubicBezTo>
                <a:close/>
                <a:moveTo>
                  <a:pt x="5456902" y="0"/>
                </a:moveTo>
                <a:lnTo>
                  <a:pt x="6321710" y="0"/>
                </a:lnTo>
                <a:lnTo>
                  <a:pt x="6332019" y="42969"/>
                </a:lnTo>
                <a:cubicBezTo>
                  <a:pt x="6340015" y="100391"/>
                  <a:pt x="6336884" y="160329"/>
                  <a:pt x="6320934" y="219852"/>
                </a:cubicBezTo>
                <a:cubicBezTo>
                  <a:pt x="6257137" y="457945"/>
                  <a:pt x="6012407" y="599240"/>
                  <a:pt x="5774313" y="535443"/>
                </a:cubicBezTo>
                <a:cubicBezTo>
                  <a:pt x="5565982" y="479621"/>
                  <a:pt x="5431761" y="285271"/>
                  <a:pt x="5444200" y="78052"/>
                </a:cubicBezTo>
                <a:close/>
                <a:moveTo>
                  <a:pt x="609600" y="0"/>
                </a:moveTo>
                <a:lnTo>
                  <a:pt x="1171409" y="0"/>
                </a:lnTo>
                <a:lnTo>
                  <a:pt x="4838473" y="0"/>
                </a:lnTo>
                <a:lnTo>
                  <a:pt x="4830349" y="184996"/>
                </a:lnTo>
                <a:cubicBezTo>
                  <a:pt x="4828991" y="263520"/>
                  <a:pt x="4829864" y="341910"/>
                  <a:pt x="4833376" y="419995"/>
                </a:cubicBezTo>
                <a:cubicBezTo>
                  <a:pt x="4846565" y="709488"/>
                  <a:pt x="5075226" y="891535"/>
                  <a:pt x="5281338" y="1068099"/>
                </a:cubicBezTo>
                <a:cubicBezTo>
                  <a:pt x="5795128" y="1508061"/>
                  <a:pt x="5969974" y="2032158"/>
                  <a:pt x="5729205" y="2589405"/>
                </a:cubicBezTo>
                <a:cubicBezTo>
                  <a:pt x="5635831" y="2805523"/>
                  <a:pt x="5454276" y="2993264"/>
                  <a:pt x="5283212" y="3164269"/>
                </a:cubicBezTo>
                <a:cubicBezTo>
                  <a:pt x="4824418" y="3622744"/>
                  <a:pt x="4843217" y="4154456"/>
                  <a:pt x="5124820" y="4641255"/>
                </a:cubicBezTo>
                <a:cubicBezTo>
                  <a:pt x="5325440" y="4986832"/>
                  <a:pt x="5565996" y="5311556"/>
                  <a:pt x="5736551" y="5670858"/>
                </a:cubicBezTo>
                <a:cubicBezTo>
                  <a:pt x="5902602" y="6019042"/>
                  <a:pt x="6001121" y="6366409"/>
                  <a:pt x="6022123" y="6707670"/>
                </a:cubicBezTo>
                <a:lnTo>
                  <a:pt x="6024496" y="6858000"/>
                </a:lnTo>
                <a:lnTo>
                  <a:pt x="2242268" y="6858000"/>
                </a:lnTo>
                <a:lnTo>
                  <a:pt x="2242268" y="6858001"/>
                </a:lnTo>
                <a:lnTo>
                  <a:pt x="0" y="6858001"/>
                </a:lnTo>
                <a:lnTo>
                  <a:pt x="0" y="1"/>
                </a:lnTo>
                <a:lnTo>
                  <a:pt x="609600"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C88B0C1F-AB53-15EC-D785-2B75A5B1699E}"/>
              </a:ext>
            </a:extLst>
          </p:cNvPr>
          <p:cNvSpPr>
            <a:spLocks noGrp="1"/>
          </p:cNvSpPr>
          <p:nvPr>
            <p:ph idx="1"/>
          </p:nvPr>
        </p:nvSpPr>
        <p:spPr>
          <a:xfrm>
            <a:off x="609600" y="2548521"/>
            <a:ext cx="5545867" cy="3470616"/>
          </a:xfrm>
        </p:spPr>
        <p:txBody>
          <a:bodyPr>
            <a:normAutofit/>
          </a:bodyPr>
          <a:lstStyle/>
          <a:p>
            <a:r>
              <a:rPr lang="en-US" sz="6600" dirty="0">
                <a:solidFill>
                  <a:srgbClr val="FF0000"/>
                </a:solidFill>
              </a:rPr>
              <a:t>THANK YOU</a:t>
            </a:r>
          </a:p>
        </p:txBody>
      </p:sp>
      <p:pic>
        <p:nvPicPr>
          <p:cNvPr id="7" name="Graphic 6" descr="Smiling Face with No Fill">
            <a:extLst>
              <a:ext uri="{FF2B5EF4-FFF2-40B4-BE49-F238E27FC236}">
                <a16:creationId xmlns:a16="http://schemas.microsoft.com/office/drawing/2014/main" id="{993490FC-8FF2-336E-F3CD-EAAC9688AD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93116" y="1196906"/>
            <a:ext cx="4289283" cy="4289283"/>
          </a:xfrm>
          <a:prstGeom prst="rect">
            <a:avLst/>
          </a:prstGeom>
        </p:spPr>
      </p:pic>
    </p:spTree>
    <p:extLst>
      <p:ext uri="{BB962C8B-B14F-4D97-AF65-F5344CB8AC3E}">
        <p14:creationId xmlns:p14="http://schemas.microsoft.com/office/powerpoint/2010/main" val="4191415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E64E4A9-D8D0-4AE7-99BD-EFE51D6EB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AFD62F46-8DC3-4EDF-BDEF-27C439C6F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336253" cy="6858001"/>
          </a:xfrm>
          <a:custGeom>
            <a:avLst/>
            <a:gdLst>
              <a:gd name="connsiteX0" fmla="*/ 5721063 w 6336253"/>
              <a:gd name="connsiteY0" fmla="*/ 3536635 h 6858001"/>
              <a:gd name="connsiteX1" fmla="*/ 6230651 w 6336253"/>
              <a:gd name="connsiteY1" fmla="*/ 4046223 h 6858001"/>
              <a:gd name="connsiteX2" fmla="*/ 5721063 w 6336253"/>
              <a:gd name="connsiteY2" fmla="*/ 4555811 h 6858001"/>
              <a:gd name="connsiteX3" fmla="*/ 5211475 w 6336253"/>
              <a:gd name="connsiteY3" fmla="*/ 4046223 h 6858001"/>
              <a:gd name="connsiteX4" fmla="*/ 5721063 w 6336253"/>
              <a:gd name="connsiteY4" fmla="*/ 3536635 h 6858001"/>
              <a:gd name="connsiteX5" fmla="*/ 5456902 w 6336253"/>
              <a:gd name="connsiteY5" fmla="*/ 0 h 6858001"/>
              <a:gd name="connsiteX6" fmla="*/ 6321710 w 6336253"/>
              <a:gd name="connsiteY6" fmla="*/ 0 h 6858001"/>
              <a:gd name="connsiteX7" fmla="*/ 6332019 w 6336253"/>
              <a:gd name="connsiteY7" fmla="*/ 42969 h 6858001"/>
              <a:gd name="connsiteX8" fmla="*/ 6320934 w 6336253"/>
              <a:gd name="connsiteY8" fmla="*/ 219852 h 6858001"/>
              <a:gd name="connsiteX9" fmla="*/ 5774313 w 6336253"/>
              <a:gd name="connsiteY9" fmla="*/ 535443 h 6858001"/>
              <a:gd name="connsiteX10" fmla="*/ 5444200 w 6336253"/>
              <a:gd name="connsiteY10" fmla="*/ 78052 h 6858001"/>
              <a:gd name="connsiteX11" fmla="*/ 609600 w 6336253"/>
              <a:gd name="connsiteY11" fmla="*/ 0 h 6858001"/>
              <a:gd name="connsiteX12" fmla="*/ 1171409 w 6336253"/>
              <a:gd name="connsiteY12" fmla="*/ 0 h 6858001"/>
              <a:gd name="connsiteX13" fmla="*/ 4838473 w 6336253"/>
              <a:gd name="connsiteY13" fmla="*/ 0 h 6858001"/>
              <a:gd name="connsiteX14" fmla="*/ 4830349 w 6336253"/>
              <a:gd name="connsiteY14" fmla="*/ 184996 h 6858001"/>
              <a:gd name="connsiteX15" fmla="*/ 4833376 w 6336253"/>
              <a:gd name="connsiteY15" fmla="*/ 419995 h 6858001"/>
              <a:gd name="connsiteX16" fmla="*/ 5281338 w 6336253"/>
              <a:gd name="connsiteY16" fmla="*/ 1068099 h 6858001"/>
              <a:gd name="connsiteX17" fmla="*/ 5729205 w 6336253"/>
              <a:gd name="connsiteY17" fmla="*/ 2589405 h 6858001"/>
              <a:gd name="connsiteX18" fmla="*/ 5283212 w 6336253"/>
              <a:gd name="connsiteY18" fmla="*/ 3164269 h 6858001"/>
              <a:gd name="connsiteX19" fmla="*/ 5124820 w 6336253"/>
              <a:gd name="connsiteY19" fmla="*/ 4641255 h 6858001"/>
              <a:gd name="connsiteX20" fmla="*/ 5736551 w 6336253"/>
              <a:gd name="connsiteY20" fmla="*/ 5670858 h 6858001"/>
              <a:gd name="connsiteX21" fmla="*/ 6022123 w 6336253"/>
              <a:gd name="connsiteY21" fmla="*/ 6707670 h 6858001"/>
              <a:gd name="connsiteX22" fmla="*/ 6024496 w 6336253"/>
              <a:gd name="connsiteY22" fmla="*/ 6858000 h 6858001"/>
              <a:gd name="connsiteX23" fmla="*/ 2242268 w 6336253"/>
              <a:gd name="connsiteY23" fmla="*/ 6858000 h 6858001"/>
              <a:gd name="connsiteX24" fmla="*/ 2242268 w 6336253"/>
              <a:gd name="connsiteY24" fmla="*/ 6858001 h 6858001"/>
              <a:gd name="connsiteX25" fmla="*/ 0 w 6336253"/>
              <a:gd name="connsiteY25" fmla="*/ 6858001 h 6858001"/>
              <a:gd name="connsiteX26" fmla="*/ 0 w 6336253"/>
              <a:gd name="connsiteY26" fmla="*/ 1 h 6858001"/>
              <a:gd name="connsiteX27" fmla="*/ 609600 w 6336253"/>
              <a:gd name="connsiteY27"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336253" h="6858001">
                <a:moveTo>
                  <a:pt x="5721063" y="3536635"/>
                </a:moveTo>
                <a:cubicBezTo>
                  <a:pt x="6002501" y="3536635"/>
                  <a:pt x="6230651" y="3764785"/>
                  <a:pt x="6230651" y="4046223"/>
                </a:cubicBezTo>
                <a:cubicBezTo>
                  <a:pt x="6230651" y="4327661"/>
                  <a:pt x="6002501" y="4555811"/>
                  <a:pt x="5721063" y="4555811"/>
                </a:cubicBezTo>
                <a:cubicBezTo>
                  <a:pt x="5439625" y="4555811"/>
                  <a:pt x="5211475" y="4327661"/>
                  <a:pt x="5211475" y="4046223"/>
                </a:cubicBezTo>
                <a:cubicBezTo>
                  <a:pt x="5211475" y="3764785"/>
                  <a:pt x="5439625" y="3536635"/>
                  <a:pt x="5721063" y="3536635"/>
                </a:cubicBezTo>
                <a:close/>
                <a:moveTo>
                  <a:pt x="5456902" y="0"/>
                </a:moveTo>
                <a:lnTo>
                  <a:pt x="6321710" y="0"/>
                </a:lnTo>
                <a:lnTo>
                  <a:pt x="6332019" y="42969"/>
                </a:lnTo>
                <a:cubicBezTo>
                  <a:pt x="6340015" y="100391"/>
                  <a:pt x="6336884" y="160329"/>
                  <a:pt x="6320934" y="219852"/>
                </a:cubicBezTo>
                <a:cubicBezTo>
                  <a:pt x="6257137" y="457945"/>
                  <a:pt x="6012407" y="599240"/>
                  <a:pt x="5774313" y="535443"/>
                </a:cubicBezTo>
                <a:cubicBezTo>
                  <a:pt x="5565982" y="479621"/>
                  <a:pt x="5431761" y="285271"/>
                  <a:pt x="5444200" y="78052"/>
                </a:cubicBezTo>
                <a:close/>
                <a:moveTo>
                  <a:pt x="609600" y="0"/>
                </a:moveTo>
                <a:lnTo>
                  <a:pt x="1171409" y="0"/>
                </a:lnTo>
                <a:lnTo>
                  <a:pt x="4838473" y="0"/>
                </a:lnTo>
                <a:lnTo>
                  <a:pt x="4830349" y="184996"/>
                </a:lnTo>
                <a:cubicBezTo>
                  <a:pt x="4828991" y="263520"/>
                  <a:pt x="4829864" y="341910"/>
                  <a:pt x="4833376" y="419995"/>
                </a:cubicBezTo>
                <a:cubicBezTo>
                  <a:pt x="4846565" y="709488"/>
                  <a:pt x="5075226" y="891535"/>
                  <a:pt x="5281338" y="1068099"/>
                </a:cubicBezTo>
                <a:cubicBezTo>
                  <a:pt x="5795128" y="1508061"/>
                  <a:pt x="5969974" y="2032158"/>
                  <a:pt x="5729205" y="2589405"/>
                </a:cubicBezTo>
                <a:cubicBezTo>
                  <a:pt x="5635831" y="2805523"/>
                  <a:pt x="5454276" y="2993264"/>
                  <a:pt x="5283212" y="3164269"/>
                </a:cubicBezTo>
                <a:cubicBezTo>
                  <a:pt x="4824418" y="3622744"/>
                  <a:pt x="4843217" y="4154456"/>
                  <a:pt x="5124820" y="4641255"/>
                </a:cubicBezTo>
                <a:cubicBezTo>
                  <a:pt x="5325440" y="4986832"/>
                  <a:pt x="5565996" y="5311556"/>
                  <a:pt x="5736551" y="5670858"/>
                </a:cubicBezTo>
                <a:cubicBezTo>
                  <a:pt x="5902602" y="6019042"/>
                  <a:pt x="6001121" y="6366409"/>
                  <a:pt x="6022123" y="6707670"/>
                </a:cubicBezTo>
                <a:lnTo>
                  <a:pt x="6024496" y="6858000"/>
                </a:lnTo>
                <a:lnTo>
                  <a:pt x="2242268" y="6858000"/>
                </a:lnTo>
                <a:lnTo>
                  <a:pt x="2242268" y="6858001"/>
                </a:lnTo>
                <a:lnTo>
                  <a:pt x="0" y="6858001"/>
                </a:lnTo>
                <a:lnTo>
                  <a:pt x="0" y="1"/>
                </a:lnTo>
                <a:lnTo>
                  <a:pt x="609600"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988944D-595F-0938-EAB6-5EC1E97E5C71}"/>
              </a:ext>
            </a:extLst>
          </p:cNvPr>
          <p:cNvSpPr>
            <a:spLocks noGrp="1"/>
          </p:cNvSpPr>
          <p:nvPr>
            <p:ph type="title"/>
          </p:nvPr>
        </p:nvSpPr>
        <p:spPr>
          <a:xfrm>
            <a:off x="6456458" y="552782"/>
            <a:ext cx="5125941" cy="1936746"/>
          </a:xfrm>
        </p:spPr>
        <p:txBody>
          <a:bodyPr>
            <a:normAutofit/>
          </a:bodyPr>
          <a:lstStyle/>
          <a:p>
            <a:r>
              <a:rPr lang="en-US"/>
              <a:t>Defintion</a:t>
            </a:r>
          </a:p>
        </p:txBody>
      </p:sp>
      <p:sp>
        <p:nvSpPr>
          <p:cNvPr id="3" name="Content Placeholder 2">
            <a:extLst>
              <a:ext uri="{FF2B5EF4-FFF2-40B4-BE49-F238E27FC236}">
                <a16:creationId xmlns:a16="http://schemas.microsoft.com/office/drawing/2014/main" id="{10CE5D1D-7737-F09F-7C33-E4F4D235756C}"/>
              </a:ext>
            </a:extLst>
          </p:cNvPr>
          <p:cNvSpPr>
            <a:spLocks noGrp="1"/>
          </p:cNvSpPr>
          <p:nvPr>
            <p:ph idx="1"/>
          </p:nvPr>
        </p:nvSpPr>
        <p:spPr>
          <a:xfrm>
            <a:off x="6456458" y="2735229"/>
            <a:ext cx="5125941" cy="3484596"/>
          </a:xfrm>
        </p:spPr>
        <p:txBody>
          <a:bodyPr>
            <a:normAutofit/>
          </a:bodyPr>
          <a:lstStyle/>
          <a:p>
            <a:pPr lvl="1"/>
            <a:r>
              <a:rPr lang="en-US" dirty="0">
                <a:latin typeface="Tahoma" panose="020B0604030504040204" pitchFamily="34" charset="0"/>
              </a:rPr>
              <a:t>The pituitary gland is a small gland located at the base of the brain, and it plays a critical role in regulating various bodily functions by producing and releasing hormones that stimulate other glands in the body to produce their own hormones .</a:t>
            </a:r>
          </a:p>
          <a:p>
            <a:pPr lvl="1"/>
            <a:endParaRPr lang="en-US" dirty="0">
              <a:latin typeface="Tahoma" panose="020B0604030504040204" pitchFamily="34" charset="0"/>
            </a:endParaRPr>
          </a:p>
          <a:p>
            <a:pPr lvl="1"/>
            <a:r>
              <a:rPr lang="en-US" dirty="0">
                <a:latin typeface="Tahoma" panose="020B0604030504040204" pitchFamily="34" charset="0"/>
              </a:rPr>
              <a:t>Hypopituitarism is defined as :</a:t>
            </a:r>
          </a:p>
          <a:p>
            <a:pPr lvl="1"/>
            <a:r>
              <a:rPr lang="en-US" dirty="0">
                <a:latin typeface="Tahoma" panose="020B0604030504040204" pitchFamily="34" charset="0"/>
              </a:rPr>
              <a:t>medical condition in which the pituitary gland fails to produce one or more hormones</a:t>
            </a:r>
          </a:p>
        </p:txBody>
      </p:sp>
      <p:pic>
        <p:nvPicPr>
          <p:cNvPr id="5" name="Picture 4" descr="Diagram&#10;&#10;Description automatically generated">
            <a:extLst>
              <a:ext uri="{FF2B5EF4-FFF2-40B4-BE49-F238E27FC236}">
                <a16:creationId xmlns:a16="http://schemas.microsoft.com/office/drawing/2014/main" id="{C1E9DD81-9F9F-9E98-F01E-3C7DB2A7B4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325" y="666750"/>
            <a:ext cx="5687603" cy="5286375"/>
          </a:xfrm>
          <a:prstGeom prst="rect">
            <a:avLst/>
          </a:prstGeom>
        </p:spPr>
      </p:pic>
    </p:spTree>
    <p:extLst>
      <p:ext uri="{BB962C8B-B14F-4D97-AF65-F5344CB8AC3E}">
        <p14:creationId xmlns:p14="http://schemas.microsoft.com/office/powerpoint/2010/main" val="3130627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6ADA084-C86B-4F3C-8077-6A8999CC46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47CBC078-3F75-BAB4-156B-FA0BD17102FE}"/>
              </a:ext>
            </a:extLst>
          </p:cNvPr>
          <p:cNvSpPr>
            <a:spLocks noGrp="1"/>
          </p:cNvSpPr>
          <p:nvPr>
            <p:ph type="title"/>
          </p:nvPr>
        </p:nvSpPr>
        <p:spPr>
          <a:xfrm>
            <a:off x="6297494" y="552782"/>
            <a:ext cx="5369169" cy="1619611"/>
          </a:xfrm>
        </p:spPr>
        <p:txBody>
          <a:bodyPr>
            <a:normAutofit/>
          </a:bodyPr>
          <a:lstStyle/>
          <a:p>
            <a:r>
              <a:rPr lang="en-US" dirty="0"/>
              <a:t>Causes</a:t>
            </a:r>
            <a:endParaRPr lang="en-US"/>
          </a:p>
        </p:txBody>
      </p:sp>
      <p:pic>
        <p:nvPicPr>
          <p:cNvPr id="5" name="Picture 4" descr="Scan of a human brain in a neurology clinic">
            <a:extLst>
              <a:ext uri="{FF2B5EF4-FFF2-40B4-BE49-F238E27FC236}">
                <a16:creationId xmlns:a16="http://schemas.microsoft.com/office/drawing/2014/main" id="{DA608A48-7197-D618-64F2-FAAFD171415E}"/>
              </a:ext>
            </a:extLst>
          </p:cNvPr>
          <p:cNvPicPr>
            <a:picLocks noChangeAspect="1"/>
          </p:cNvPicPr>
          <p:nvPr/>
        </p:nvPicPr>
        <p:blipFill rotWithShape="1">
          <a:blip r:embed="rId2"/>
          <a:srcRect l="36269"/>
          <a:stretch/>
        </p:blipFill>
        <p:spPr>
          <a:xfrm>
            <a:off x="-52346" y="10"/>
            <a:ext cx="5827552" cy="6857990"/>
          </a:xfrm>
          <a:custGeom>
            <a:avLst/>
            <a:gdLst/>
            <a:ahLst/>
            <a:cxnLst/>
            <a:rect l="l" t="t" r="r" b="b"/>
            <a:pathLst>
              <a:path w="5827552" h="6858000">
                <a:moveTo>
                  <a:pt x="5436113" y="4232571"/>
                </a:moveTo>
                <a:cubicBezTo>
                  <a:pt x="5625722" y="4232571"/>
                  <a:pt x="5779430" y="4386279"/>
                  <a:pt x="5779430" y="4575888"/>
                </a:cubicBezTo>
                <a:cubicBezTo>
                  <a:pt x="5779430" y="4765497"/>
                  <a:pt x="5625722" y="4919205"/>
                  <a:pt x="5436113" y="4919205"/>
                </a:cubicBezTo>
                <a:cubicBezTo>
                  <a:pt x="5246504" y="4919205"/>
                  <a:pt x="5092796" y="4765497"/>
                  <a:pt x="5092796" y="4575888"/>
                </a:cubicBezTo>
                <a:cubicBezTo>
                  <a:pt x="5092796" y="4386279"/>
                  <a:pt x="5246504" y="4232571"/>
                  <a:pt x="5436113" y="4232571"/>
                </a:cubicBezTo>
                <a:close/>
                <a:moveTo>
                  <a:pt x="5580185" y="1806694"/>
                </a:moveTo>
                <a:cubicBezTo>
                  <a:pt x="5699726" y="1806694"/>
                  <a:pt x="5799461" y="1891487"/>
                  <a:pt x="5822527" y="2004209"/>
                </a:cubicBezTo>
                <a:lnTo>
                  <a:pt x="5827552" y="2054052"/>
                </a:lnTo>
                <a:lnTo>
                  <a:pt x="5827552" y="2054073"/>
                </a:lnTo>
                <a:lnTo>
                  <a:pt x="5822527" y="2103916"/>
                </a:lnTo>
                <a:cubicBezTo>
                  <a:pt x="5799461" y="2216637"/>
                  <a:pt x="5699726" y="2301430"/>
                  <a:pt x="5580185" y="2301430"/>
                </a:cubicBezTo>
                <a:cubicBezTo>
                  <a:pt x="5443567" y="2301430"/>
                  <a:pt x="5332817" y="2190680"/>
                  <a:pt x="5332817" y="2054062"/>
                </a:cubicBezTo>
                <a:cubicBezTo>
                  <a:pt x="5332817" y="1917444"/>
                  <a:pt x="5443567" y="1806694"/>
                  <a:pt x="5580185" y="1806694"/>
                </a:cubicBezTo>
                <a:close/>
                <a:moveTo>
                  <a:pt x="5580184" y="1294715"/>
                </a:moveTo>
                <a:cubicBezTo>
                  <a:pt x="5659753" y="1294715"/>
                  <a:pt x="5724256" y="1359218"/>
                  <a:pt x="5724256" y="1438787"/>
                </a:cubicBezTo>
                <a:cubicBezTo>
                  <a:pt x="5724256" y="1518356"/>
                  <a:pt x="5659753" y="1582859"/>
                  <a:pt x="5580184" y="1582859"/>
                </a:cubicBezTo>
                <a:cubicBezTo>
                  <a:pt x="5500615" y="1582859"/>
                  <a:pt x="5436112" y="1518356"/>
                  <a:pt x="5436112" y="1438787"/>
                </a:cubicBezTo>
                <a:cubicBezTo>
                  <a:pt x="5436112" y="1359218"/>
                  <a:pt x="5500615" y="1294715"/>
                  <a:pt x="5580184" y="1294715"/>
                </a:cubicBezTo>
                <a:close/>
                <a:moveTo>
                  <a:pt x="0" y="0"/>
                </a:moveTo>
                <a:lnTo>
                  <a:pt x="5346882" y="0"/>
                </a:lnTo>
                <a:lnTo>
                  <a:pt x="5396357" y="64140"/>
                </a:lnTo>
                <a:cubicBezTo>
                  <a:pt x="5509528" y="228632"/>
                  <a:pt x="5577723" y="424885"/>
                  <a:pt x="5582550" y="646882"/>
                </a:cubicBezTo>
                <a:cubicBezTo>
                  <a:pt x="5608062" y="1102027"/>
                  <a:pt x="5203194" y="1301070"/>
                  <a:pt x="5151872" y="1809180"/>
                </a:cubicBezTo>
                <a:cubicBezTo>
                  <a:pt x="5104686" y="2276432"/>
                  <a:pt x="5496947" y="2514465"/>
                  <a:pt x="5323965" y="3464278"/>
                </a:cubicBezTo>
                <a:cubicBezTo>
                  <a:pt x="5211960" y="4079388"/>
                  <a:pt x="4297510" y="4259025"/>
                  <a:pt x="5513003" y="5720066"/>
                </a:cubicBezTo>
                <a:cubicBezTo>
                  <a:pt x="5768583" y="6027176"/>
                  <a:pt x="5791560" y="6490332"/>
                  <a:pt x="5601722" y="6841105"/>
                </a:cubicBezTo>
                <a:lnTo>
                  <a:pt x="5590822" y="6858000"/>
                </a:lnTo>
                <a:lnTo>
                  <a:pt x="1735" y="6858000"/>
                </a:lnTo>
                <a:lnTo>
                  <a:pt x="0" y="6858000"/>
                </a:lnTo>
                <a:lnTo>
                  <a:pt x="0" y="6849812"/>
                </a:lnTo>
                <a:lnTo>
                  <a:pt x="0" y="6483067"/>
                </a:lnTo>
                <a:lnTo>
                  <a:pt x="0" y="1250146"/>
                </a:lnTo>
                <a:close/>
              </a:path>
            </a:pathLst>
          </a:custGeom>
        </p:spPr>
      </p:pic>
      <p:sp>
        <p:nvSpPr>
          <p:cNvPr id="3" name="Content Placeholder 2">
            <a:extLst>
              <a:ext uri="{FF2B5EF4-FFF2-40B4-BE49-F238E27FC236}">
                <a16:creationId xmlns:a16="http://schemas.microsoft.com/office/drawing/2014/main" id="{8509619A-F353-AE81-DA9C-76441FF6D003}"/>
              </a:ext>
            </a:extLst>
          </p:cNvPr>
          <p:cNvSpPr>
            <a:spLocks noGrp="1"/>
          </p:cNvSpPr>
          <p:nvPr>
            <p:ph idx="1"/>
          </p:nvPr>
        </p:nvSpPr>
        <p:spPr>
          <a:xfrm>
            <a:off x="6297494" y="2382470"/>
            <a:ext cx="5355276" cy="4466005"/>
          </a:xfrm>
        </p:spPr>
        <p:txBody>
          <a:bodyPr anchor="t">
            <a:normAutofit/>
          </a:bodyPr>
          <a:lstStyle/>
          <a:p>
            <a:pPr>
              <a:lnSpc>
                <a:spcPct val="100000"/>
              </a:lnSpc>
            </a:pPr>
            <a:r>
              <a:rPr lang="en-US" sz="1800" dirty="0"/>
              <a:t>1-</a:t>
            </a:r>
            <a:r>
              <a:rPr lang="en-US" sz="1800" b="1" dirty="0"/>
              <a:t>Tumors</a:t>
            </a:r>
            <a:r>
              <a:rPr lang="en-US" sz="1800" dirty="0"/>
              <a:t>: Pituitary tumors, both benign and malignant, can damage the pituitary gland and affect its ability to produce hormones</a:t>
            </a:r>
            <a:r>
              <a:rPr lang="en-US" sz="1800" b="1" dirty="0"/>
              <a:t>. (macroadenoma)</a:t>
            </a:r>
          </a:p>
          <a:p>
            <a:pPr>
              <a:lnSpc>
                <a:spcPct val="100000"/>
              </a:lnSpc>
            </a:pPr>
            <a:r>
              <a:rPr lang="en-US" sz="1800" dirty="0"/>
              <a:t>2-</a:t>
            </a:r>
            <a:r>
              <a:rPr lang="en-US" sz="1800" b="1" dirty="0"/>
              <a:t>Trauma</a:t>
            </a:r>
            <a:r>
              <a:rPr lang="en-US" sz="1800" dirty="0"/>
              <a:t>: Head injuries or surgery in the area of the pituitary gland can damage the gland and cause hypopituitarism.</a:t>
            </a:r>
          </a:p>
          <a:p>
            <a:pPr>
              <a:lnSpc>
                <a:spcPct val="100000"/>
              </a:lnSpc>
            </a:pPr>
            <a:r>
              <a:rPr lang="en-US" sz="1800" dirty="0"/>
              <a:t>3-</a:t>
            </a:r>
            <a:r>
              <a:rPr lang="en-US" sz="1800" b="1" dirty="0"/>
              <a:t>Infections: </a:t>
            </a:r>
            <a:r>
              <a:rPr lang="en-US" sz="1800" dirty="0"/>
              <a:t>Infections such as meningitis or tuberculosis can damage the pituitary gland and affect hormone production.</a:t>
            </a:r>
          </a:p>
          <a:p>
            <a:pPr>
              <a:lnSpc>
                <a:spcPct val="100000"/>
              </a:lnSpc>
            </a:pPr>
            <a:r>
              <a:rPr lang="en-US" sz="1800" dirty="0"/>
              <a:t>4-</a:t>
            </a:r>
            <a:r>
              <a:rPr lang="en-US" sz="1800" b="1" dirty="0"/>
              <a:t>Radiation therapy</a:t>
            </a:r>
            <a:r>
              <a:rPr lang="en-US" sz="1800" dirty="0"/>
              <a:t>: Radiation therapy to the brain can damage the pituitary gland and cause hypopituitarism.</a:t>
            </a:r>
          </a:p>
          <a:p>
            <a:pPr>
              <a:lnSpc>
                <a:spcPct val="100000"/>
              </a:lnSpc>
            </a:pPr>
            <a:endParaRPr lang="en-US" sz="1400" dirty="0"/>
          </a:p>
        </p:txBody>
      </p:sp>
    </p:spTree>
    <p:extLst>
      <p:ext uri="{BB962C8B-B14F-4D97-AF65-F5344CB8AC3E}">
        <p14:creationId xmlns:p14="http://schemas.microsoft.com/office/powerpoint/2010/main" val="1105418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9"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0">
            <a:extLst>
              <a:ext uri="{FF2B5EF4-FFF2-40B4-BE49-F238E27FC236}">
                <a16:creationId xmlns:a16="http://schemas.microsoft.com/office/drawing/2014/main" id="{76ADA084-C86B-4F3C-8077-6A8999CC46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4A479B1D-7BE6-A9E9-F0C5-42CFC6E12CE3}"/>
              </a:ext>
            </a:extLst>
          </p:cNvPr>
          <p:cNvSpPr>
            <a:spLocks noGrp="1"/>
          </p:cNvSpPr>
          <p:nvPr>
            <p:ph type="title"/>
          </p:nvPr>
        </p:nvSpPr>
        <p:spPr>
          <a:xfrm>
            <a:off x="6297494" y="552782"/>
            <a:ext cx="5369169" cy="1619611"/>
          </a:xfrm>
        </p:spPr>
        <p:txBody>
          <a:bodyPr>
            <a:normAutofit/>
          </a:bodyPr>
          <a:lstStyle/>
          <a:p>
            <a:r>
              <a:rPr lang="en-US"/>
              <a:t>Clinical presentation</a:t>
            </a:r>
          </a:p>
        </p:txBody>
      </p:sp>
      <p:pic>
        <p:nvPicPr>
          <p:cNvPr id="21" name="Picture 4" descr="A row of samples for medical testing">
            <a:extLst>
              <a:ext uri="{FF2B5EF4-FFF2-40B4-BE49-F238E27FC236}">
                <a16:creationId xmlns:a16="http://schemas.microsoft.com/office/drawing/2014/main" id="{83FE0114-FC03-5AE1-E4E0-F588D608BF52}"/>
              </a:ext>
            </a:extLst>
          </p:cNvPr>
          <p:cNvPicPr>
            <a:picLocks noChangeAspect="1"/>
          </p:cNvPicPr>
          <p:nvPr/>
        </p:nvPicPr>
        <p:blipFill rotWithShape="1">
          <a:blip r:embed="rId2"/>
          <a:srcRect l="36269"/>
          <a:stretch/>
        </p:blipFill>
        <p:spPr>
          <a:xfrm>
            <a:off x="-52346" y="10"/>
            <a:ext cx="5827552" cy="6857990"/>
          </a:xfrm>
          <a:custGeom>
            <a:avLst/>
            <a:gdLst/>
            <a:ahLst/>
            <a:cxnLst/>
            <a:rect l="l" t="t" r="r" b="b"/>
            <a:pathLst>
              <a:path w="5827552" h="6858000">
                <a:moveTo>
                  <a:pt x="5436113" y="4232571"/>
                </a:moveTo>
                <a:cubicBezTo>
                  <a:pt x="5625722" y="4232571"/>
                  <a:pt x="5779430" y="4386279"/>
                  <a:pt x="5779430" y="4575888"/>
                </a:cubicBezTo>
                <a:cubicBezTo>
                  <a:pt x="5779430" y="4765497"/>
                  <a:pt x="5625722" y="4919205"/>
                  <a:pt x="5436113" y="4919205"/>
                </a:cubicBezTo>
                <a:cubicBezTo>
                  <a:pt x="5246504" y="4919205"/>
                  <a:pt x="5092796" y="4765497"/>
                  <a:pt x="5092796" y="4575888"/>
                </a:cubicBezTo>
                <a:cubicBezTo>
                  <a:pt x="5092796" y="4386279"/>
                  <a:pt x="5246504" y="4232571"/>
                  <a:pt x="5436113" y="4232571"/>
                </a:cubicBezTo>
                <a:close/>
                <a:moveTo>
                  <a:pt x="5580185" y="1806694"/>
                </a:moveTo>
                <a:cubicBezTo>
                  <a:pt x="5699726" y="1806694"/>
                  <a:pt x="5799461" y="1891487"/>
                  <a:pt x="5822527" y="2004209"/>
                </a:cubicBezTo>
                <a:lnTo>
                  <a:pt x="5827552" y="2054052"/>
                </a:lnTo>
                <a:lnTo>
                  <a:pt x="5827552" y="2054073"/>
                </a:lnTo>
                <a:lnTo>
                  <a:pt x="5822527" y="2103916"/>
                </a:lnTo>
                <a:cubicBezTo>
                  <a:pt x="5799461" y="2216637"/>
                  <a:pt x="5699726" y="2301430"/>
                  <a:pt x="5580185" y="2301430"/>
                </a:cubicBezTo>
                <a:cubicBezTo>
                  <a:pt x="5443567" y="2301430"/>
                  <a:pt x="5332817" y="2190680"/>
                  <a:pt x="5332817" y="2054062"/>
                </a:cubicBezTo>
                <a:cubicBezTo>
                  <a:pt x="5332817" y="1917444"/>
                  <a:pt x="5443567" y="1806694"/>
                  <a:pt x="5580185" y="1806694"/>
                </a:cubicBezTo>
                <a:close/>
                <a:moveTo>
                  <a:pt x="5580184" y="1294715"/>
                </a:moveTo>
                <a:cubicBezTo>
                  <a:pt x="5659753" y="1294715"/>
                  <a:pt x="5724256" y="1359218"/>
                  <a:pt x="5724256" y="1438787"/>
                </a:cubicBezTo>
                <a:cubicBezTo>
                  <a:pt x="5724256" y="1518356"/>
                  <a:pt x="5659753" y="1582859"/>
                  <a:pt x="5580184" y="1582859"/>
                </a:cubicBezTo>
                <a:cubicBezTo>
                  <a:pt x="5500615" y="1582859"/>
                  <a:pt x="5436112" y="1518356"/>
                  <a:pt x="5436112" y="1438787"/>
                </a:cubicBezTo>
                <a:cubicBezTo>
                  <a:pt x="5436112" y="1359218"/>
                  <a:pt x="5500615" y="1294715"/>
                  <a:pt x="5580184" y="1294715"/>
                </a:cubicBezTo>
                <a:close/>
                <a:moveTo>
                  <a:pt x="0" y="0"/>
                </a:moveTo>
                <a:lnTo>
                  <a:pt x="5346882" y="0"/>
                </a:lnTo>
                <a:lnTo>
                  <a:pt x="5396357" y="64140"/>
                </a:lnTo>
                <a:cubicBezTo>
                  <a:pt x="5509528" y="228632"/>
                  <a:pt x="5577723" y="424885"/>
                  <a:pt x="5582550" y="646882"/>
                </a:cubicBezTo>
                <a:cubicBezTo>
                  <a:pt x="5608062" y="1102027"/>
                  <a:pt x="5203194" y="1301070"/>
                  <a:pt x="5151872" y="1809180"/>
                </a:cubicBezTo>
                <a:cubicBezTo>
                  <a:pt x="5104686" y="2276432"/>
                  <a:pt x="5496947" y="2514465"/>
                  <a:pt x="5323965" y="3464278"/>
                </a:cubicBezTo>
                <a:cubicBezTo>
                  <a:pt x="5211960" y="4079388"/>
                  <a:pt x="4297510" y="4259025"/>
                  <a:pt x="5513003" y="5720066"/>
                </a:cubicBezTo>
                <a:cubicBezTo>
                  <a:pt x="5768583" y="6027176"/>
                  <a:pt x="5791560" y="6490332"/>
                  <a:pt x="5601722" y="6841105"/>
                </a:cubicBezTo>
                <a:lnTo>
                  <a:pt x="5590822" y="6858000"/>
                </a:lnTo>
                <a:lnTo>
                  <a:pt x="1735" y="6858000"/>
                </a:lnTo>
                <a:lnTo>
                  <a:pt x="0" y="6858000"/>
                </a:lnTo>
                <a:lnTo>
                  <a:pt x="0" y="6849812"/>
                </a:lnTo>
                <a:lnTo>
                  <a:pt x="0" y="6483067"/>
                </a:lnTo>
                <a:lnTo>
                  <a:pt x="0" y="1250146"/>
                </a:lnTo>
                <a:close/>
              </a:path>
            </a:pathLst>
          </a:custGeom>
        </p:spPr>
      </p:pic>
      <p:sp>
        <p:nvSpPr>
          <p:cNvPr id="22" name="Content Placeholder 2">
            <a:extLst>
              <a:ext uri="{FF2B5EF4-FFF2-40B4-BE49-F238E27FC236}">
                <a16:creationId xmlns:a16="http://schemas.microsoft.com/office/drawing/2014/main" id="{2F6771BF-7038-9576-1766-451E2BDAD8D4}"/>
              </a:ext>
            </a:extLst>
          </p:cNvPr>
          <p:cNvSpPr>
            <a:spLocks noGrp="1"/>
          </p:cNvSpPr>
          <p:nvPr>
            <p:ph idx="1"/>
          </p:nvPr>
        </p:nvSpPr>
        <p:spPr>
          <a:xfrm>
            <a:off x="6298092" y="2391995"/>
            <a:ext cx="5355276" cy="3174788"/>
          </a:xfrm>
        </p:spPr>
        <p:txBody>
          <a:bodyPr anchor="t">
            <a:normAutofit/>
          </a:bodyPr>
          <a:lstStyle/>
          <a:p>
            <a:r>
              <a:rPr lang="en-US" u="none" strike="noStrike" baseline="0">
                <a:latin typeface="Tahoma" panose="020B0604030504040204" pitchFamily="34" charset="0"/>
              </a:rPr>
              <a:t>The clinical presentation is variable and depends on the underlying lesion and the pattern of resulting hormone deficiency.</a:t>
            </a:r>
          </a:p>
          <a:p>
            <a:r>
              <a:rPr lang="en-US" u="none" strike="noStrike" baseline="0">
                <a:latin typeface="Tahoma" panose="020B0604030504040204" pitchFamily="34" charset="0"/>
              </a:rPr>
              <a:t> in general luteinizing hormone, follicle stimulating hormone , and growth hormone are lost before thyroid stimulating hormone and adrenal corticotropic hormone.</a:t>
            </a:r>
            <a:endParaRPr lang="en-US"/>
          </a:p>
        </p:txBody>
      </p:sp>
    </p:spTree>
    <p:extLst>
      <p:ext uri="{BB962C8B-B14F-4D97-AF65-F5344CB8AC3E}">
        <p14:creationId xmlns:p14="http://schemas.microsoft.com/office/powerpoint/2010/main" val="3167837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5C473-D70E-E765-830F-A55B6C794441}"/>
              </a:ext>
            </a:extLst>
          </p:cNvPr>
          <p:cNvSpPr>
            <a:spLocks noGrp="1"/>
          </p:cNvSpPr>
          <p:nvPr>
            <p:ph type="title"/>
          </p:nvPr>
        </p:nvSpPr>
        <p:spPr/>
        <p:txBody>
          <a:bodyPr/>
          <a:lstStyle/>
          <a:p>
            <a:pPr algn="ctr"/>
            <a:r>
              <a:rPr lang="en-US"/>
              <a:t>GH/LH/FSH</a:t>
            </a:r>
            <a:endParaRPr lang="en-US" dirty="0"/>
          </a:p>
        </p:txBody>
      </p:sp>
      <p:sp>
        <p:nvSpPr>
          <p:cNvPr id="3" name="Content Placeholder 2">
            <a:extLst>
              <a:ext uri="{FF2B5EF4-FFF2-40B4-BE49-F238E27FC236}">
                <a16:creationId xmlns:a16="http://schemas.microsoft.com/office/drawing/2014/main" id="{A1733A3D-CB2A-6682-B85D-2C2CFA23EFFB}"/>
              </a:ext>
            </a:extLst>
          </p:cNvPr>
          <p:cNvSpPr>
            <a:spLocks noGrp="1"/>
          </p:cNvSpPr>
          <p:nvPr>
            <p:ph idx="1"/>
          </p:nvPr>
        </p:nvSpPr>
        <p:spPr/>
        <p:txBody>
          <a:bodyPr>
            <a:normAutofit fontScale="92500"/>
          </a:bodyPr>
          <a:lstStyle/>
          <a:p>
            <a:r>
              <a:rPr lang="en-US" sz="2400"/>
              <a:t>Growth hormone deficiency In adults, this produces lethargy, muscle weakness and increased fat mass but these features are not obvious in isolation. In children This can lead to stunted growth as well as other health problems.</a:t>
            </a:r>
          </a:p>
          <a:p>
            <a:r>
              <a:rPr lang="en-US" sz="2400"/>
              <a:t>Next, gonadotrophin (LH and FSH) secretion becomes impaired with loss of libido in the male and oligomenorrhoea or amenorrhoea in the female.</a:t>
            </a:r>
          </a:p>
          <a:p>
            <a:r>
              <a:rPr lang="en-US" sz="2400"/>
              <a:t>Later, in the male there may be gynaecomastia and decreased frequency of shaving.</a:t>
            </a:r>
          </a:p>
          <a:p>
            <a:r>
              <a:rPr lang="en-US" sz="2400"/>
              <a:t>In both sexes, axillary and pubic hair eventually become sparse or even absent and the skin becomes characteristically finer and wrinkled.</a:t>
            </a:r>
            <a:endParaRPr lang="en-US" sz="2400" dirty="0"/>
          </a:p>
        </p:txBody>
      </p:sp>
    </p:spTree>
    <p:extLst>
      <p:ext uri="{BB962C8B-B14F-4D97-AF65-F5344CB8AC3E}">
        <p14:creationId xmlns:p14="http://schemas.microsoft.com/office/powerpoint/2010/main" val="123719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5"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37C48F90-AFD5-4232-AE7D-27B956BF7E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73C96EE1-9524-4300-BFAC-56AA55EB49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855747" y="-1"/>
            <a:ext cx="6336253" cy="6858001"/>
          </a:xfrm>
          <a:custGeom>
            <a:avLst/>
            <a:gdLst>
              <a:gd name="connsiteX0" fmla="*/ 5721063 w 6336253"/>
              <a:gd name="connsiteY0" fmla="*/ 3536635 h 6858001"/>
              <a:gd name="connsiteX1" fmla="*/ 6230651 w 6336253"/>
              <a:gd name="connsiteY1" fmla="*/ 4046223 h 6858001"/>
              <a:gd name="connsiteX2" fmla="*/ 5721063 w 6336253"/>
              <a:gd name="connsiteY2" fmla="*/ 4555811 h 6858001"/>
              <a:gd name="connsiteX3" fmla="*/ 5211475 w 6336253"/>
              <a:gd name="connsiteY3" fmla="*/ 4046223 h 6858001"/>
              <a:gd name="connsiteX4" fmla="*/ 5721063 w 6336253"/>
              <a:gd name="connsiteY4" fmla="*/ 3536635 h 6858001"/>
              <a:gd name="connsiteX5" fmla="*/ 5456902 w 6336253"/>
              <a:gd name="connsiteY5" fmla="*/ 0 h 6858001"/>
              <a:gd name="connsiteX6" fmla="*/ 6321710 w 6336253"/>
              <a:gd name="connsiteY6" fmla="*/ 0 h 6858001"/>
              <a:gd name="connsiteX7" fmla="*/ 6332019 w 6336253"/>
              <a:gd name="connsiteY7" fmla="*/ 42969 h 6858001"/>
              <a:gd name="connsiteX8" fmla="*/ 6320934 w 6336253"/>
              <a:gd name="connsiteY8" fmla="*/ 219852 h 6858001"/>
              <a:gd name="connsiteX9" fmla="*/ 5774313 w 6336253"/>
              <a:gd name="connsiteY9" fmla="*/ 535443 h 6858001"/>
              <a:gd name="connsiteX10" fmla="*/ 5444200 w 6336253"/>
              <a:gd name="connsiteY10" fmla="*/ 78052 h 6858001"/>
              <a:gd name="connsiteX11" fmla="*/ 609600 w 6336253"/>
              <a:gd name="connsiteY11" fmla="*/ 0 h 6858001"/>
              <a:gd name="connsiteX12" fmla="*/ 1171409 w 6336253"/>
              <a:gd name="connsiteY12" fmla="*/ 0 h 6858001"/>
              <a:gd name="connsiteX13" fmla="*/ 4838473 w 6336253"/>
              <a:gd name="connsiteY13" fmla="*/ 0 h 6858001"/>
              <a:gd name="connsiteX14" fmla="*/ 4830349 w 6336253"/>
              <a:gd name="connsiteY14" fmla="*/ 184996 h 6858001"/>
              <a:gd name="connsiteX15" fmla="*/ 4833376 w 6336253"/>
              <a:gd name="connsiteY15" fmla="*/ 419995 h 6858001"/>
              <a:gd name="connsiteX16" fmla="*/ 5281338 w 6336253"/>
              <a:gd name="connsiteY16" fmla="*/ 1068099 h 6858001"/>
              <a:gd name="connsiteX17" fmla="*/ 5729205 w 6336253"/>
              <a:gd name="connsiteY17" fmla="*/ 2589405 h 6858001"/>
              <a:gd name="connsiteX18" fmla="*/ 5283212 w 6336253"/>
              <a:gd name="connsiteY18" fmla="*/ 3164269 h 6858001"/>
              <a:gd name="connsiteX19" fmla="*/ 5124820 w 6336253"/>
              <a:gd name="connsiteY19" fmla="*/ 4641255 h 6858001"/>
              <a:gd name="connsiteX20" fmla="*/ 5736551 w 6336253"/>
              <a:gd name="connsiteY20" fmla="*/ 5670858 h 6858001"/>
              <a:gd name="connsiteX21" fmla="*/ 6022123 w 6336253"/>
              <a:gd name="connsiteY21" fmla="*/ 6707670 h 6858001"/>
              <a:gd name="connsiteX22" fmla="*/ 6024496 w 6336253"/>
              <a:gd name="connsiteY22" fmla="*/ 6858000 h 6858001"/>
              <a:gd name="connsiteX23" fmla="*/ 2242268 w 6336253"/>
              <a:gd name="connsiteY23" fmla="*/ 6858000 h 6858001"/>
              <a:gd name="connsiteX24" fmla="*/ 2242268 w 6336253"/>
              <a:gd name="connsiteY24" fmla="*/ 6858001 h 6858001"/>
              <a:gd name="connsiteX25" fmla="*/ 0 w 6336253"/>
              <a:gd name="connsiteY25" fmla="*/ 6858001 h 6858001"/>
              <a:gd name="connsiteX26" fmla="*/ 0 w 6336253"/>
              <a:gd name="connsiteY26" fmla="*/ 1 h 6858001"/>
              <a:gd name="connsiteX27" fmla="*/ 609600 w 6336253"/>
              <a:gd name="connsiteY27"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336253" h="6858001">
                <a:moveTo>
                  <a:pt x="5721063" y="3536635"/>
                </a:moveTo>
                <a:cubicBezTo>
                  <a:pt x="6002501" y="3536635"/>
                  <a:pt x="6230651" y="3764785"/>
                  <a:pt x="6230651" y="4046223"/>
                </a:cubicBezTo>
                <a:cubicBezTo>
                  <a:pt x="6230651" y="4327661"/>
                  <a:pt x="6002501" y="4555811"/>
                  <a:pt x="5721063" y="4555811"/>
                </a:cubicBezTo>
                <a:cubicBezTo>
                  <a:pt x="5439625" y="4555811"/>
                  <a:pt x="5211475" y="4327661"/>
                  <a:pt x="5211475" y="4046223"/>
                </a:cubicBezTo>
                <a:cubicBezTo>
                  <a:pt x="5211475" y="3764785"/>
                  <a:pt x="5439625" y="3536635"/>
                  <a:pt x="5721063" y="3536635"/>
                </a:cubicBezTo>
                <a:close/>
                <a:moveTo>
                  <a:pt x="5456902" y="0"/>
                </a:moveTo>
                <a:lnTo>
                  <a:pt x="6321710" y="0"/>
                </a:lnTo>
                <a:lnTo>
                  <a:pt x="6332019" y="42969"/>
                </a:lnTo>
                <a:cubicBezTo>
                  <a:pt x="6340015" y="100391"/>
                  <a:pt x="6336884" y="160329"/>
                  <a:pt x="6320934" y="219852"/>
                </a:cubicBezTo>
                <a:cubicBezTo>
                  <a:pt x="6257137" y="457945"/>
                  <a:pt x="6012407" y="599240"/>
                  <a:pt x="5774313" y="535443"/>
                </a:cubicBezTo>
                <a:cubicBezTo>
                  <a:pt x="5565982" y="479621"/>
                  <a:pt x="5431761" y="285271"/>
                  <a:pt x="5444200" y="78052"/>
                </a:cubicBezTo>
                <a:close/>
                <a:moveTo>
                  <a:pt x="609600" y="0"/>
                </a:moveTo>
                <a:lnTo>
                  <a:pt x="1171409" y="0"/>
                </a:lnTo>
                <a:lnTo>
                  <a:pt x="4838473" y="0"/>
                </a:lnTo>
                <a:lnTo>
                  <a:pt x="4830349" y="184996"/>
                </a:lnTo>
                <a:cubicBezTo>
                  <a:pt x="4828991" y="263520"/>
                  <a:pt x="4829864" y="341910"/>
                  <a:pt x="4833376" y="419995"/>
                </a:cubicBezTo>
                <a:cubicBezTo>
                  <a:pt x="4846565" y="709488"/>
                  <a:pt x="5075226" y="891535"/>
                  <a:pt x="5281338" y="1068099"/>
                </a:cubicBezTo>
                <a:cubicBezTo>
                  <a:pt x="5795128" y="1508061"/>
                  <a:pt x="5969974" y="2032158"/>
                  <a:pt x="5729205" y="2589405"/>
                </a:cubicBezTo>
                <a:cubicBezTo>
                  <a:pt x="5635831" y="2805523"/>
                  <a:pt x="5454276" y="2993264"/>
                  <a:pt x="5283212" y="3164269"/>
                </a:cubicBezTo>
                <a:cubicBezTo>
                  <a:pt x="4824418" y="3622744"/>
                  <a:pt x="4843217" y="4154456"/>
                  <a:pt x="5124820" y="4641255"/>
                </a:cubicBezTo>
                <a:cubicBezTo>
                  <a:pt x="5325440" y="4986832"/>
                  <a:pt x="5565996" y="5311556"/>
                  <a:pt x="5736551" y="5670858"/>
                </a:cubicBezTo>
                <a:cubicBezTo>
                  <a:pt x="5902602" y="6019042"/>
                  <a:pt x="6001121" y="6366409"/>
                  <a:pt x="6022123" y="6707670"/>
                </a:cubicBezTo>
                <a:lnTo>
                  <a:pt x="6024496" y="6858000"/>
                </a:lnTo>
                <a:lnTo>
                  <a:pt x="2242268" y="6858000"/>
                </a:lnTo>
                <a:lnTo>
                  <a:pt x="2242268" y="6858001"/>
                </a:lnTo>
                <a:lnTo>
                  <a:pt x="0" y="6858001"/>
                </a:lnTo>
                <a:lnTo>
                  <a:pt x="0" y="1"/>
                </a:lnTo>
                <a:lnTo>
                  <a:pt x="609600"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92A9C54-875F-B5C3-749A-56C66D5A020B}"/>
              </a:ext>
            </a:extLst>
          </p:cNvPr>
          <p:cNvSpPr>
            <a:spLocks noGrp="1"/>
          </p:cNvSpPr>
          <p:nvPr>
            <p:ph type="title"/>
          </p:nvPr>
        </p:nvSpPr>
        <p:spPr>
          <a:xfrm>
            <a:off x="638948" y="114632"/>
            <a:ext cx="5545870" cy="1658525"/>
          </a:xfrm>
        </p:spPr>
        <p:txBody>
          <a:bodyPr>
            <a:normAutofit/>
          </a:bodyPr>
          <a:lstStyle/>
          <a:p>
            <a:r>
              <a:rPr lang="en-US" dirty="0"/>
              <a:t>ACTH </a:t>
            </a:r>
          </a:p>
        </p:txBody>
      </p:sp>
      <p:sp>
        <p:nvSpPr>
          <p:cNvPr id="3" name="Content Placeholder 2">
            <a:extLst>
              <a:ext uri="{FF2B5EF4-FFF2-40B4-BE49-F238E27FC236}">
                <a16:creationId xmlns:a16="http://schemas.microsoft.com/office/drawing/2014/main" id="{522D4E65-1E3F-A624-A61F-40F2918C5D37}"/>
              </a:ext>
            </a:extLst>
          </p:cNvPr>
          <p:cNvSpPr>
            <a:spLocks noGrp="1"/>
          </p:cNvSpPr>
          <p:nvPr>
            <p:ph idx="1"/>
          </p:nvPr>
        </p:nvSpPr>
        <p:spPr>
          <a:xfrm>
            <a:off x="609600" y="2211307"/>
            <a:ext cx="6076962" cy="3807830"/>
          </a:xfrm>
        </p:spPr>
        <p:txBody>
          <a:bodyPr>
            <a:normAutofit fontScale="92500" lnSpcReduction="10000"/>
          </a:bodyPr>
          <a:lstStyle/>
          <a:p>
            <a:pPr>
              <a:lnSpc>
                <a:spcPct val="100000"/>
              </a:lnSpc>
            </a:pPr>
            <a:r>
              <a:rPr lang="en-US" sz="1800" dirty="0"/>
              <a:t>ACTH deficiency can have significant effects on the body through :</a:t>
            </a:r>
          </a:p>
          <a:p>
            <a:pPr>
              <a:lnSpc>
                <a:spcPct val="100000"/>
              </a:lnSpc>
            </a:pPr>
            <a:r>
              <a:rPr lang="en-US" sz="1800" b="1" dirty="0"/>
              <a:t>Adrenal Insufficiency</a:t>
            </a:r>
            <a:r>
              <a:rPr lang="en-US" sz="1800" dirty="0"/>
              <a:t>: ACTH loss can lead to adrenal insufficiency, which means that the adrenal glands are unable to produce enough cortisol. This can cause a range of symptoms such as fatigue, weakness, weight loss, and low blood pressure.</a:t>
            </a:r>
          </a:p>
          <a:p>
            <a:pPr>
              <a:lnSpc>
                <a:spcPct val="100000"/>
              </a:lnSpc>
            </a:pPr>
            <a:r>
              <a:rPr lang="en-US" sz="1800" b="1" dirty="0"/>
              <a:t>Low Blood Sugar</a:t>
            </a:r>
            <a:r>
              <a:rPr lang="en-US" sz="1800" dirty="0"/>
              <a:t>: Cortisol helps regulate blood sugar levels, so a loss of ACTH can lead to low blood sugar (hypoglycemia).</a:t>
            </a:r>
          </a:p>
          <a:p>
            <a:pPr>
              <a:lnSpc>
                <a:spcPct val="100000"/>
              </a:lnSpc>
            </a:pPr>
            <a:r>
              <a:rPr lang="en-US" sz="1800" b="1" dirty="0"/>
              <a:t>Decreased Immune Function</a:t>
            </a:r>
            <a:r>
              <a:rPr lang="en-US" sz="1800" dirty="0"/>
              <a:t>: Cortisol is also important for immune function, so a loss of ACTH can weaken the immune system and increase the risk of infections.</a:t>
            </a:r>
          </a:p>
        </p:txBody>
      </p:sp>
      <p:pic>
        <p:nvPicPr>
          <p:cNvPr id="5" name="Picture 4">
            <a:extLst>
              <a:ext uri="{FF2B5EF4-FFF2-40B4-BE49-F238E27FC236}">
                <a16:creationId xmlns:a16="http://schemas.microsoft.com/office/drawing/2014/main" id="{8D08213A-EE6F-ECC0-3FF4-760E688AA6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462" y="663959"/>
            <a:ext cx="4230590" cy="5355178"/>
          </a:xfrm>
          <a:prstGeom prst="rect">
            <a:avLst/>
          </a:prstGeom>
        </p:spPr>
      </p:pic>
    </p:spTree>
    <p:extLst>
      <p:ext uri="{BB962C8B-B14F-4D97-AF65-F5344CB8AC3E}">
        <p14:creationId xmlns:p14="http://schemas.microsoft.com/office/powerpoint/2010/main" val="3368701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094E1-4456-0A6A-7287-3A134C2855BB}"/>
              </a:ext>
            </a:extLst>
          </p:cNvPr>
          <p:cNvSpPr>
            <a:spLocks noGrp="1"/>
          </p:cNvSpPr>
          <p:nvPr>
            <p:ph type="title"/>
          </p:nvPr>
        </p:nvSpPr>
        <p:spPr/>
        <p:txBody>
          <a:bodyPr/>
          <a:lstStyle/>
          <a:p>
            <a:pPr algn="ctr"/>
            <a:r>
              <a:rPr lang="en-US" dirty="0"/>
              <a:t>TSH</a:t>
            </a:r>
          </a:p>
        </p:txBody>
      </p:sp>
      <p:sp>
        <p:nvSpPr>
          <p:cNvPr id="3" name="Content Placeholder 2">
            <a:extLst>
              <a:ext uri="{FF2B5EF4-FFF2-40B4-BE49-F238E27FC236}">
                <a16:creationId xmlns:a16="http://schemas.microsoft.com/office/drawing/2014/main" id="{0AC957DE-0462-F3CB-53F1-EC78261E2574}"/>
              </a:ext>
            </a:extLst>
          </p:cNvPr>
          <p:cNvSpPr>
            <a:spLocks noGrp="1"/>
          </p:cNvSpPr>
          <p:nvPr>
            <p:ph idx="1"/>
          </p:nvPr>
        </p:nvSpPr>
        <p:spPr/>
        <p:txBody>
          <a:bodyPr/>
          <a:lstStyle/>
          <a:p>
            <a:r>
              <a:rPr lang="en-US" dirty="0"/>
              <a:t>TSH deficiency will result in :</a:t>
            </a:r>
          </a:p>
          <a:p>
            <a:r>
              <a:rPr lang="en-US" b="1" dirty="0"/>
              <a:t>- Hypothyroidism</a:t>
            </a:r>
            <a:r>
              <a:rPr lang="en-US" dirty="0"/>
              <a:t>: TSH loss can lead to hypothyroidism, a condition in which the thyroid gland does not produce enough thyroid hormones. This can cause a range of symptoms such as fatigue, weight gain, cold intolerance, constipation, and dry skin.</a:t>
            </a:r>
          </a:p>
          <a:p>
            <a:r>
              <a:rPr lang="en-US" b="1" dirty="0"/>
              <a:t>- Slow Metabolism</a:t>
            </a:r>
            <a:r>
              <a:rPr lang="en-US" dirty="0"/>
              <a:t>: Thyroid hormones are important for regulating metabolism, so a loss of TSH can lead to a slower metabolism and decreased energy levels.</a:t>
            </a:r>
          </a:p>
          <a:p>
            <a:r>
              <a:rPr lang="en-US" b="1" dirty="0"/>
              <a:t>- Delayed Growth and Development</a:t>
            </a:r>
          </a:p>
        </p:txBody>
      </p:sp>
    </p:spTree>
    <p:extLst>
      <p:ext uri="{BB962C8B-B14F-4D97-AF65-F5344CB8AC3E}">
        <p14:creationId xmlns:p14="http://schemas.microsoft.com/office/powerpoint/2010/main" val="91699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76BDF4D-4826-490A-8307-7247A295E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3">
            <a:extLst>
              <a:ext uri="{FF2B5EF4-FFF2-40B4-BE49-F238E27FC236}">
                <a16:creationId xmlns:a16="http://schemas.microsoft.com/office/drawing/2014/main" id="{2E0FF4CF-25CB-4537-9BBF-28B36C76BE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65328" y="1352190"/>
            <a:ext cx="7823624" cy="5505810"/>
          </a:xfrm>
          <a:custGeom>
            <a:avLst/>
            <a:gdLst>
              <a:gd name="connsiteX0" fmla="*/ 7676365 w 7823624"/>
              <a:gd name="connsiteY0" fmla="*/ 583688 h 5505810"/>
              <a:gd name="connsiteX1" fmla="*/ 7807957 w 7823624"/>
              <a:gd name="connsiteY1" fmla="*/ 609260 h 5505810"/>
              <a:gd name="connsiteX2" fmla="*/ 7823624 w 7823624"/>
              <a:gd name="connsiteY2" fmla="*/ 618028 h 5505810"/>
              <a:gd name="connsiteX3" fmla="*/ 7823624 w 7823624"/>
              <a:gd name="connsiteY3" fmla="*/ 1356037 h 5505810"/>
              <a:gd name="connsiteX4" fmla="*/ 7783921 w 7823624"/>
              <a:gd name="connsiteY4" fmla="*/ 1367061 h 5505810"/>
              <a:gd name="connsiteX5" fmla="*/ 7685829 w 7823624"/>
              <a:gd name="connsiteY5" fmla="*/ 1364631 h 5505810"/>
              <a:gd name="connsiteX6" fmla="*/ 7556041 w 7823624"/>
              <a:gd name="connsiteY6" fmla="*/ 1308528 h 5505810"/>
              <a:gd name="connsiteX7" fmla="*/ 7412440 w 7823624"/>
              <a:gd name="connsiteY7" fmla="*/ 765688 h 5505810"/>
              <a:gd name="connsiteX8" fmla="*/ 7676365 w 7823624"/>
              <a:gd name="connsiteY8" fmla="*/ 583688 h 5505810"/>
              <a:gd name="connsiteX9" fmla="*/ 7062857 w 7823624"/>
              <a:gd name="connsiteY9" fmla="*/ 396783 h 5505810"/>
              <a:gd name="connsiteX10" fmla="*/ 7127059 w 7823624"/>
              <a:gd name="connsiteY10" fmla="*/ 424535 h 5505810"/>
              <a:gd name="connsiteX11" fmla="*/ 7198094 w 7823624"/>
              <a:gd name="connsiteY11" fmla="*/ 693059 h 5505810"/>
              <a:gd name="connsiteX12" fmla="*/ 7099157 w 7823624"/>
              <a:gd name="connsiteY12" fmla="*/ 778505 h 5505810"/>
              <a:gd name="connsiteX13" fmla="*/ 7034998 w 7823624"/>
              <a:gd name="connsiteY13" fmla="*/ 780480 h 5505810"/>
              <a:gd name="connsiteX14" fmla="*/ 6970795 w 7823624"/>
              <a:gd name="connsiteY14" fmla="*/ 752727 h 5505810"/>
              <a:gd name="connsiteX15" fmla="*/ 6899760 w 7823624"/>
              <a:gd name="connsiteY15" fmla="*/ 484203 h 5505810"/>
              <a:gd name="connsiteX16" fmla="*/ 7062857 w 7823624"/>
              <a:gd name="connsiteY16" fmla="*/ 396783 h 5505810"/>
              <a:gd name="connsiteX17" fmla="*/ 1780739 w 7823624"/>
              <a:gd name="connsiteY17" fmla="*/ 1190 h 5505810"/>
              <a:gd name="connsiteX18" fmla="*/ 2850847 w 7823624"/>
              <a:gd name="connsiteY18" fmla="*/ 384530 h 5505810"/>
              <a:gd name="connsiteX19" fmla="*/ 3809413 w 7823624"/>
              <a:gd name="connsiteY19" fmla="*/ 1153764 h 5505810"/>
              <a:gd name="connsiteX20" fmla="*/ 5160376 w 7823624"/>
              <a:gd name="connsiteY20" fmla="*/ 1003825 h 5505810"/>
              <a:gd name="connsiteX21" fmla="*/ 5677238 w 7823624"/>
              <a:gd name="connsiteY21" fmla="*/ 480424 h 5505810"/>
              <a:gd name="connsiteX22" fmla="*/ 7082965 w 7823624"/>
              <a:gd name="connsiteY22" fmla="*/ 1065272 h 5505810"/>
              <a:gd name="connsiteX23" fmla="*/ 7687818 w 7823624"/>
              <a:gd name="connsiteY23" fmla="*/ 1625585 h 5505810"/>
              <a:gd name="connsiteX24" fmla="*/ 7823624 w 7823624"/>
              <a:gd name="connsiteY24" fmla="*/ 1633445 h 5505810"/>
              <a:gd name="connsiteX25" fmla="*/ 7823624 w 7823624"/>
              <a:gd name="connsiteY25" fmla="*/ 5505810 h 5505810"/>
              <a:gd name="connsiteX26" fmla="*/ 1419133 w 7823624"/>
              <a:gd name="connsiteY26" fmla="*/ 5505810 h 5505810"/>
              <a:gd name="connsiteX27" fmla="*/ 1422753 w 7823624"/>
              <a:gd name="connsiteY27" fmla="*/ 5488656 h 5505810"/>
              <a:gd name="connsiteX28" fmla="*/ 1543078 w 7823624"/>
              <a:gd name="connsiteY28" fmla="*/ 4961644 h 5505810"/>
              <a:gd name="connsiteX29" fmla="*/ 1334564 w 7823624"/>
              <a:gd name="connsiteY29" fmla="*/ 4133160 h 5505810"/>
              <a:gd name="connsiteX30" fmla="*/ 670875 w 7823624"/>
              <a:gd name="connsiteY30" fmla="*/ 3489628 h 5505810"/>
              <a:gd name="connsiteX31" fmla="*/ 499515 w 7823624"/>
              <a:gd name="connsiteY31" fmla="*/ 578153 h 5505810"/>
              <a:gd name="connsiteX32" fmla="*/ 1780739 w 7823624"/>
              <a:gd name="connsiteY32" fmla="*/ 1190 h 5505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7823624" h="5505810">
                <a:moveTo>
                  <a:pt x="7676365" y="583688"/>
                </a:moveTo>
                <a:cubicBezTo>
                  <a:pt x="7719804" y="582304"/>
                  <a:pt x="7764489" y="590613"/>
                  <a:pt x="7807957" y="609260"/>
                </a:cubicBezTo>
                <a:lnTo>
                  <a:pt x="7823624" y="618028"/>
                </a:lnTo>
                <a:lnTo>
                  <a:pt x="7823624" y="1356037"/>
                </a:lnTo>
                <a:lnTo>
                  <a:pt x="7783921" y="1367061"/>
                </a:lnTo>
                <a:cubicBezTo>
                  <a:pt x="7751926" y="1371702"/>
                  <a:pt x="7718882" y="1370985"/>
                  <a:pt x="7685829" y="1364631"/>
                </a:cubicBezTo>
                <a:cubicBezTo>
                  <a:pt x="7641760" y="1356162"/>
                  <a:pt x="7597675" y="1337676"/>
                  <a:pt x="7556041" y="1308528"/>
                </a:cubicBezTo>
                <a:cubicBezTo>
                  <a:pt x="7389499" y="1191936"/>
                  <a:pt x="7325207" y="948898"/>
                  <a:pt x="7412440" y="765688"/>
                </a:cubicBezTo>
                <a:cubicBezTo>
                  <a:pt x="7466961" y="651183"/>
                  <a:pt x="7567768" y="587147"/>
                  <a:pt x="7676365" y="583688"/>
                </a:cubicBezTo>
                <a:close/>
                <a:moveTo>
                  <a:pt x="7062857" y="396783"/>
                </a:moveTo>
                <a:cubicBezTo>
                  <a:pt x="7084657" y="400973"/>
                  <a:pt x="7106463" y="410117"/>
                  <a:pt x="7127059" y="424535"/>
                </a:cubicBezTo>
                <a:cubicBezTo>
                  <a:pt x="7209442" y="482209"/>
                  <a:pt x="7241245" y="602433"/>
                  <a:pt x="7198094" y="693059"/>
                </a:cubicBezTo>
                <a:cubicBezTo>
                  <a:pt x="7176519" y="738373"/>
                  <a:pt x="7140289" y="767709"/>
                  <a:pt x="7099157" y="778505"/>
                </a:cubicBezTo>
                <a:cubicBezTo>
                  <a:pt x="7078590" y="783905"/>
                  <a:pt x="7056797" y="784670"/>
                  <a:pt x="7034998" y="780480"/>
                </a:cubicBezTo>
                <a:cubicBezTo>
                  <a:pt x="7013198" y="776289"/>
                  <a:pt x="6991391" y="767146"/>
                  <a:pt x="6970795" y="752727"/>
                </a:cubicBezTo>
                <a:cubicBezTo>
                  <a:pt x="6888412" y="695052"/>
                  <a:pt x="6856608" y="574829"/>
                  <a:pt x="6899760" y="484203"/>
                </a:cubicBezTo>
                <a:cubicBezTo>
                  <a:pt x="6932124" y="416232"/>
                  <a:pt x="6997458" y="384213"/>
                  <a:pt x="7062857" y="396783"/>
                </a:cubicBezTo>
                <a:close/>
                <a:moveTo>
                  <a:pt x="1780739" y="1190"/>
                </a:moveTo>
                <a:cubicBezTo>
                  <a:pt x="2129768" y="14988"/>
                  <a:pt x="2488852" y="148495"/>
                  <a:pt x="2850847" y="384530"/>
                </a:cubicBezTo>
                <a:cubicBezTo>
                  <a:pt x="3184362" y="601036"/>
                  <a:pt x="3487788" y="901267"/>
                  <a:pt x="3809413" y="1153764"/>
                </a:cubicBezTo>
                <a:cubicBezTo>
                  <a:pt x="4262448" y="1508236"/>
                  <a:pt x="4750558" y="1545992"/>
                  <a:pt x="5160376" y="1003825"/>
                </a:cubicBezTo>
                <a:cubicBezTo>
                  <a:pt x="5313232" y="801671"/>
                  <a:pt x="5481196" y="587300"/>
                  <a:pt x="5677238" y="480424"/>
                </a:cubicBezTo>
                <a:cubicBezTo>
                  <a:pt x="6182723" y="204840"/>
                  <a:pt x="6667481" y="431193"/>
                  <a:pt x="7082965" y="1065272"/>
                </a:cubicBezTo>
                <a:cubicBezTo>
                  <a:pt x="7249706" y="1319645"/>
                  <a:pt x="7421998" y="1601453"/>
                  <a:pt x="7687818" y="1625585"/>
                </a:cubicBezTo>
                <a:lnTo>
                  <a:pt x="7823624" y="1633445"/>
                </a:lnTo>
                <a:lnTo>
                  <a:pt x="7823624" y="5505810"/>
                </a:lnTo>
                <a:lnTo>
                  <a:pt x="1419133" y="5505810"/>
                </a:lnTo>
                <a:lnTo>
                  <a:pt x="1422753" y="5488656"/>
                </a:lnTo>
                <a:cubicBezTo>
                  <a:pt x="1462649" y="5312984"/>
                  <a:pt x="1506176" y="5138278"/>
                  <a:pt x="1543078" y="4961644"/>
                </a:cubicBezTo>
                <a:cubicBezTo>
                  <a:pt x="1609806" y="4640258"/>
                  <a:pt x="1539760" y="4343419"/>
                  <a:pt x="1334564" y="4133160"/>
                </a:cubicBezTo>
                <a:cubicBezTo>
                  <a:pt x="1117562" y="3910930"/>
                  <a:pt x="900716" y="3685928"/>
                  <a:pt x="670875" y="3489628"/>
                </a:cubicBezTo>
                <a:cubicBezTo>
                  <a:pt x="-321639" y="2642174"/>
                  <a:pt x="-67393" y="1165752"/>
                  <a:pt x="499515" y="578153"/>
                </a:cubicBezTo>
                <a:cubicBezTo>
                  <a:pt x="899852" y="163598"/>
                  <a:pt x="1331986" y="-16550"/>
                  <a:pt x="1780739" y="119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BAF4275-893A-BEED-F05F-676225B4E2B2}"/>
              </a:ext>
            </a:extLst>
          </p:cNvPr>
          <p:cNvSpPr>
            <a:spLocks noGrp="1"/>
          </p:cNvSpPr>
          <p:nvPr>
            <p:ph type="title"/>
          </p:nvPr>
        </p:nvSpPr>
        <p:spPr>
          <a:xfrm>
            <a:off x="609600" y="552783"/>
            <a:ext cx="10972800" cy="1570804"/>
          </a:xfrm>
        </p:spPr>
        <p:txBody>
          <a:bodyPr>
            <a:normAutofit/>
          </a:bodyPr>
          <a:lstStyle/>
          <a:p>
            <a:r>
              <a:rPr lang="en-US"/>
              <a:t>Other features</a:t>
            </a:r>
          </a:p>
        </p:txBody>
      </p:sp>
      <p:sp>
        <p:nvSpPr>
          <p:cNvPr id="3" name="Content Placeholder 2">
            <a:extLst>
              <a:ext uri="{FF2B5EF4-FFF2-40B4-BE49-F238E27FC236}">
                <a16:creationId xmlns:a16="http://schemas.microsoft.com/office/drawing/2014/main" id="{C7E24A52-329C-9953-A1AF-54F8548D7FFB}"/>
              </a:ext>
            </a:extLst>
          </p:cNvPr>
          <p:cNvSpPr>
            <a:spLocks noGrp="1"/>
          </p:cNvSpPr>
          <p:nvPr>
            <p:ph idx="1"/>
          </p:nvPr>
        </p:nvSpPr>
        <p:spPr>
          <a:xfrm>
            <a:off x="609599" y="2397689"/>
            <a:ext cx="3750023" cy="3445893"/>
          </a:xfrm>
        </p:spPr>
        <p:txBody>
          <a:bodyPr>
            <a:normAutofit/>
          </a:bodyPr>
          <a:lstStyle/>
          <a:p>
            <a:pPr marL="457200" indent="-457200">
              <a:buFontTx/>
              <a:buChar char="-"/>
            </a:pPr>
            <a:r>
              <a:rPr lang="en-US"/>
              <a:t>Headache</a:t>
            </a:r>
          </a:p>
          <a:p>
            <a:pPr marL="457200" indent="-457200">
              <a:buFontTx/>
              <a:buChar char="-"/>
            </a:pPr>
            <a:r>
              <a:rPr lang="en-US"/>
              <a:t>visual field defect</a:t>
            </a:r>
          </a:p>
          <a:p>
            <a:pPr marL="457200" indent="-457200">
              <a:buFontTx/>
              <a:buChar char="-"/>
            </a:pPr>
            <a:r>
              <a:rPr lang="en-US"/>
              <a:t>Diplopia </a:t>
            </a:r>
          </a:p>
          <a:p>
            <a:pPr marL="457200" indent="-457200">
              <a:buFontTx/>
              <a:buChar char="-"/>
            </a:pPr>
            <a:endParaRPr lang="en-US"/>
          </a:p>
        </p:txBody>
      </p:sp>
      <p:pic>
        <p:nvPicPr>
          <p:cNvPr id="5" name="Picture 4" descr="A picture containing text&#10;&#10;Description automatically generated">
            <a:extLst>
              <a:ext uri="{FF2B5EF4-FFF2-40B4-BE49-F238E27FC236}">
                <a16:creationId xmlns:a16="http://schemas.microsoft.com/office/drawing/2014/main" id="{53CE1D31-166F-2C60-D29F-992F7D04A2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9622" y="2648461"/>
            <a:ext cx="7019925" cy="2913268"/>
          </a:xfrm>
          <a:prstGeom prst="rect">
            <a:avLst/>
          </a:prstGeom>
        </p:spPr>
      </p:pic>
    </p:spTree>
    <p:extLst>
      <p:ext uri="{BB962C8B-B14F-4D97-AF65-F5344CB8AC3E}">
        <p14:creationId xmlns:p14="http://schemas.microsoft.com/office/powerpoint/2010/main" val="530317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AFAC8-1B0E-314D-64CD-1C43E5D2988D}"/>
              </a:ext>
            </a:extLst>
          </p:cNvPr>
          <p:cNvSpPr>
            <a:spLocks noGrp="1"/>
          </p:cNvSpPr>
          <p:nvPr>
            <p:ph type="title"/>
          </p:nvPr>
        </p:nvSpPr>
        <p:spPr/>
        <p:txBody>
          <a:bodyPr/>
          <a:lstStyle/>
          <a:p>
            <a:pPr algn="ctr"/>
            <a:r>
              <a:rPr lang="en-US" dirty="0"/>
              <a:t>Diagnosis</a:t>
            </a:r>
          </a:p>
        </p:txBody>
      </p:sp>
      <p:sp>
        <p:nvSpPr>
          <p:cNvPr id="3" name="Content Placeholder 2">
            <a:extLst>
              <a:ext uri="{FF2B5EF4-FFF2-40B4-BE49-F238E27FC236}">
                <a16:creationId xmlns:a16="http://schemas.microsoft.com/office/drawing/2014/main" id="{DF1F99CD-924C-AEFC-C267-227B55B181A3}"/>
              </a:ext>
            </a:extLst>
          </p:cNvPr>
          <p:cNvSpPr>
            <a:spLocks noGrp="1"/>
          </p:cNvSpPr>
          <p:nvPr>
            <p:ph idx="1"/>
          </p:nvPr>
        </p:nvSpPr>
        <p:spPr/>
        <p:txBody>
          <a:bodyPr>
            <a:normAutofit/>
          </a:bodyPr>
          <a:lstStyle/>
          <a:p>
            <a:r>
              <a:rPr lang="en-US" dirty="0"/>
              <a:t>The diagnosis of hypopituitarism typically involves a combination of medical history, physical examination, and laboratory tests. Here are some of the tests commonly used to diagnose hypopituitarism :</a:t>
            </a:r>
          </a:p>
          <a:p>
            <a:r>
              <a:rPr lang="en-US" b="1" dirty="0"/>
              <a:t>Blood tests</a:t>
            </a:r>
            <a:r>
              <a:rPr lang="en-US" dirty="0"/>
              <a:t>: Blood tests can be used to measure hormone levels in the blood. For example, low levels of cortisol, TSH, LH, FSH, or growth hormone may indicate hypopituitarism.</a:t>
            </a:r>
          </a:p>
          <a:p>
            <a:endParaRPr lang="en-US" dirty="0"/>
          </a:p>
          <a:p>
            <a:r>
              <a:rPr lang="en-US" b="1" dirty="0"/>
              <a:t>Stimulation tests</a:t>
            </a:r>
            <a:r>
              <a:rPr lang="en-US" dirty="0"/>
              <a:t>: Stimulation tests can be used to assess the ability of the pituitary gland to produce hormones in response to specific stimuli. For example, a corticotropin stimulation test can be used to evaluate adrenal function by measuring cortisol levels before and after a synthetic ACTH injection.</a:t>
            </a:r>
          </a:p>
          <a:p>
            <a:endParaRPr lang="en-US" dirty="0"/>
          </a:p>
        </p:txBody>
      </p:sp>
    </p:spTree>
    <p:extLst>
      <p:ext uri="{BB962C8B-B14F-4D97-AF65-F5344CB8AC3E}">
        <p14:creationId xmlns:p14="http://schemas.microsoft.com/office/powerpoint/2010/main" val="616523412"/>
      </p:ext>
    </p:extLst>
  </p:cSld>
  <p:clrMapOvr>
    <a:masterClrMapping/>
  </p:clrMapOvr>
</p:sld>
</file>

<file path=ppt/theme/theme1.xml><?xml version="1.0" encoding="utf-8"?>
<a:theme xmlns:a="http://schemas.openxmlformats.org/drawingml/2006/main" name="SplashVTI">
  <a:themeElements>
    <a:clrScheme name="AnalogousFromLightSeed_2SEEDS">
      <a:dk1>
        <a:srgbClr val="000000"/>
      </a:dk1>
      <a:lt1>
        <a:srgbClr val="FFFFFF"/>
      </a:lt1>
      <a:dk2>
        <a:srgbClr val="243841"/>
      </a:dk2>
      <a:lt2>
        <a:srgbClr val="E8E3E2"/>
      </a:lt2>
      <a:accent1>
        <a:srgbClr val="7AA9B7"/>
      </a:accent1>
      <a:accent2>
        <a:srgbClr val="80A9A1"/>
      </a:accent2>
      <a:accent3>
        <a:srgbClr val="8FA2C3"/>
      </a:accent3>
      <a:accent4>
        <a:srgbClr val="BA7F80"/>
      </a:accent4>
      <a:accent5>
        <a:srgbClr val="BC9B84"/>
      </a:accent5>
      <a:accent6>
        <a:srgbClr val="ABA175"/>
      </a:accent6>
      <a:hlink>
        <a:srgbClr val="AC7465"/>
      </a:hlink>
      <a:folHlink>
        <a:srgbClr val="7F7F7F"/>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lashVTI" id="{CD38C481-21EC-466B-953B-A1440B42712A}" vid="{D3E4813C-1D98-48C2-AF59-2D0D78E25500}"/>
    </a:ext>
  </a:extLst>
</a:theme>
</file>

<file path=docProps/app.xml><?xml version="1.0" encoding="utf-8"?>
<Properties xmlns="http://schemas.openxmlformats.org/officeDocument/2006/extended-properties" xmlns:vt="http://schemas.openxmlformats.org/officeDocument/2006/docPropsVTypes">
  <TotalTime>71</TotalTime>
  <Words>846</Words>
  <Application>Microsoft Office PowerPoint</Application>
  <PresentationFormat>Widescreen</PresentationFormat>
  <Paragraphs>60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SplashVTI</vt:lpstr>
      <vt:lpstr>Hypopituitarism</vt:lpstr>
      <vt:lpstr>Defintion</vt:lpstr>
      <vt:lpstr>Causes</vt:lpstr>
      <vt:lpstr>Clinical presentation</vt:lpstr>
      <vt:lpstr>GH/LH/FSH</vt:lpstr>
      <vt:lpstr>ACTH </vt:lpstr>
      <vt:lpstr>TSH</vt:lpstr>
      <vt:lpstr>Other features</vt:lpstr>
      <vt:lpstr>Diagnosis</vt:lpstr>
      <vt:lpstr>Diagnosis</vt:lpstr>
      <vt:lpstr>Treatment</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Hypopituitarism</dc:title>
  <dc:creator>Anas Saed Abed</dc:creator>
  <cp:lastModifiedBy>962796281345</cp:lastModifiedBy>
  <cp:revision>2</cp:revision>
  <dcterms:created xsi:type="dcterms:W3CDTF">2023-04-25T18:34:27Z</dcterms:created>
  <dcterms:modified xsi:type="dcterms:W3CDTF">2023-04-26T06:47:28Z</dcterms:modified>
</cp:coreProperties>
</file>