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59" r:id="rId5"/>
    <p:sldId id="260" r:id="rId6"/>
    <p:sldId id="305" r:id="rId7"/>
    <p:sldId id="306" r:id="rId8"/>
    <p:sldId id="307" r:id="rId9"/>
    <p:sldId id="308" r:id="rId10"/>
    <p:sldId id="309" r:id="rId11"/>
    <p:sldId id="261" r:id="rId12"/>
    <p:sldId id="262" r:id="rId13"/>
    <p:sldId id="263" r:id="rId14"/>
    <p:sldId id="264" r:id="rId15"/>
    <p:sldId id="265" r:id="rId16"/>
    <p:sldId id="266" r:id="rId17"/>
    <p:sldId id="268" r:id="rId18"/>
    <p:sldId id="269" r:id="rId19"/>
    <p:sldId id="270" r:id="rId20"/>
    <p:sldId id="271" r:id="rId21"/>
    <p:sldId id="272" r:id="rId22"/>
    <p:sldId id="273" r:id="rId23"/>
    <p:sldId id="274" r:id="rId24"/>
    <p:sldId id="310" r:id="rId25"/>
    <p:sldId id="311" r:id="rId26"/>
    <p:sldId id="275" r:id="rId27"/>
    <p:sldId id="276" r:id="rId28"/>
    <p:sldId id="278" r:id="rId29"/>
    <p:sldId id="279" r:id="rId30"/>
    <p:sldId id="280" r:id="rId31"/>
    <p:sldId id="281" r:id="rId32"/>
    <p:sldId id="282" r:id="rId33"/>
    <p:sldId id="277"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90A7DB-6D54-4585-A553-A18FD36151B1}" type="datetimeFigureOut">
              <a:rPr lang="en-US" smtClean="0"/>
              <a:t>9/13/23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A907BD-14F1-49AA-9F79-2868DBD48A2A}" type="slidenum">
              <a:rPr lang="en-US" smtClean="0"/>
              <a:t>‹#›</a:t>
            </a:fld>
            <a:endParaRPr lang="en-US"/>
          </a:p>
        </p:txBody>
      </p:sp>
    </p:spTree>
    <p:extLst>
      <p:ext uri="{BB962C8B-B14F-4D97-AF65-F5344CB8AC3E}">
        <p14:creationId xmlns:p14="http://schemas.microsoft.com/office/powerpoint/2010/main" val="2594904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1143000" y="685800"/>
            <a:ext cx="4572000" cy="3429000"/>
          </a:xfrm>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6E50A731-3C68-4C24-9A11-899D9C5673FB}"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118899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PG2alpha cause uterine smooth muscle contraction </a:t>
            </a:r>
            <a:endParaRPr lang="en-GB" dirty="0"/>
          </a:p>
        </p:txBody>
      </p:sp>
      <p:sp>
        <p:nvSpPr>
          <p:cNvPr id="4" name="Slide Number Placeholder 3"/>
          <p:cNvSpPr>
            <a:spLocks noGrp="1"/>
          </p:cNvSpPr>
          <p:nvPr>
            <p:ph type="sldNum" sz="quarter" idx="5"/>
          </p:nvPr>
        </p:nvSpPr>
        <p:spPr/>
        <p:txBody>
          <a:bodyPr/>
          <a:lstStyle/>
          <a:p>
            <a:fld id="{67B2565E-A645-43C8-B672-C0F38F30E844}" type="slidenum">
              <a:rPr lang="en-GB" smtClean="0">
                <a:solidFill>
                  <a:prstClr val="black"/>
                </a:solidFill>
              </a:rPr>
              <a:pPr/>
              <a:t>38</a:t>
            </a:fld>
            <a:endParaRPr lang="en-GB">
              <a:solidFill>
                <a:prstClr val="black"/>
              </a:solidFill>
            </a:endParaRPr>
          </a:p>
        </p:txBody>
      </p:sp>
    </p:spTree>
    <p:extLst>
      <p:ext uri="{BB962C8B-B14F-4D97-AF65-F5344CB8AC3E}">
        <p14:creationId xmlns:p14="http://schemas.microsoft.com/office/powerpoint/2010/main" val="1262532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1457948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615403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1276096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05812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1290514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p:cNvSpPr>
            <a:spLocks noGrp="1"/>
          </p:cNvSpPr>
          <p:nvPr>
            <p:ph type="dt" sz="half" idx="10"/>
          </p:nvPr>
        </p:nvSpPr>
        <p:spPr/>
        <p:txBody>
          <a:bodyPr/>
          <a:lstStyle/>
          <a:p>
            <a:fld id="{2480FFF3-2635-40B1-B463-76CFBCE932B9}" type="datetimeFigureOut">
              <a:rPr lang="en-US" smtClean="0"/>
              <a:t>9/13/23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86766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p:cNvSpPr>
            <a:spLocks noGrp="1"/>
          </p:cNvSpPr>
          <p:nvPr>
            <p:ph type="dt" sz="half" idx="10"/>
          </p:nvPr>
        </p:nvSpPr>
        <p:spPr/>
        <p:txBody>
          <a:bodyPr/>
          <a:lstStyle/>
          <a:p>
            <a:fld id="{2480FFF3-2635-40B1-B463-76CFBCE932B9}" type="datetimeFigureOut">
              <a:rPr lang="en-US" smtClean="0"/>
              <a:t>9/13/23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3214071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2480FFF3-2635-40B1-B463-76CFBCE932B9}" type="datetimeFigureOut">
              <a:rPr lang="en-US" smtClean="0"/>
              <a:t>9/13/23</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53213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480FFF3-2635-40B1-B463-76CFBCE932B9}" type="datetimeFigureOut">
              <a:rPr lang="en-US" smtClean="0"/>
              <a:t>9/13/23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659895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2480FFF3-2635-40B1-B463-76CFBCE932B9}" type="datetimeFigureOut">
              <a:rPr lang="en-US" smtClean="0"/>
              <a:t>9/13/23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1972881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2480FFF3-2635-40B1-B463-76CFBCE932B9}" type="datetimeFigureOut">
              <a:rPr lang="en-US" smtClean="0"/>
              <a:t>9/13/23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423079F-D8C4-4AE0-9A5C-EB48BA70C63A}" type="slidenum">
              <a:rPr lang="en-US" smtClean="0"/>
              <a:t>‹#›</a:t>
            </a:fld>
            <a:endParaRPr lang="en-US"/>
          </a:p>
        </p:txBody>
      </p:sp>
    </p:spTree>
    <p:extLst>
      <p:ext uri="{BB962C8B-B14F-4D97-AF65-F5344CB8AC3E}">
        <p14:creationId xmlns:p14="http://schemas.microsoft.com/office/powerpoint/2010/main" val="2623928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0FFF3-2635-40B1-B463-76CFBCE932B9}" type="datetimeFigureOut">
              <a:rPr lang="en-US" smtClean="0"/>
              <a:t>9/13/23</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3079F-D8C4-4AE0-9A5C-EB48BA70C63A}" type="slidenum">
              <a:rPr lang="en-US" smtClean="0"/>
              <a:t>‹#›</a:t>
            </a:fld>
            <a:endParaRPr lang="en-US"/>
          </a:p>
        </p:txBody>
      </p:sp>
    </p:spTree>
    <p:extLst>
      <p:ext uri="{BB962C8B-B14F-4D97-AF65-F5344CB8AC3E}">
        <p14:creationId xmlns:p14="http://schemas.microsoft.com/office/powerpoint/2010/main" val="762981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685800" y="1371600"/>
            <a:ext cx="7848600" cy="4267200"/>
          </a:xfrm>
        </p:spPr>
        <p:txBody>
          <a:bodyPr>
            <a:normAutofit/>
          </a:bodyPr>
          <a:lstStyle/>
          <a:p>
            <a:r>
              <a:rPr lang="en-US" sz="4400" b="1" dirty="0"/>
              <a:t>(Abnormal Uterine Bleeding )</a:t>
            </a:r>
            <a:endParaRPr lang="ar-JO" sz="4400" b="1" dirty="0"/>
          </a:p>
          <a:p>
            <a:r>
              <a:rPr lang="en-US" b="1" dirty="0"/>
              <a:t>6th year seminar </a:t>
            </a:r>
            <a:endParaRPr lang="ar-JO" b="1" dirty="0"/>
          </a:p>
          <a:p>
            <a:r>
              <a:rPr lang="en-US" b="1" dirty="0"/>
              <a:t>Supervised by: Dr. Mohammad </a:t>
            </a:r>
            <a:r>
              <a:rPr lang="en-US" b="1" dirty="0" err="1"/>
              <a:t>khadder</a:t>
            </a:r>
            <a:r>
              <a:rPr lang="en-US" b="1" dirty="0"/>
              <a:t> </a:t>
            </a:r>
            <a:endParaRPr lang="ar-JO" b="1" dirty="0"/>
          </a:p>
          <a:p>
            <a:r>
              <a:rPr lang="en-US" b="1" dirty="0"/>
              <a:t>Done by: </a:t>
            </a:r>
            <a:r>
              <a:rPr lang="en-US" b="1" dirty="0" err="1"/>
              <a:t>Bara'ah</a:t>
            </a:r>
            <a:r>
              <a:rPr lang="en-US" b="1" dirty="0"/>
              <a:t> </a:t>
            </a:r>
            <a:r>
              <a:rPr lang="en-US" b="1" dirty="0" err="1"/>
              <a:t>Tarawneh</a:t>
            </a:r>
            <a:r>
              <a:rPr lang="en-US" b="1" dirty="0"/>
              <a:t> </a:t>
            </a:r>
            <a:endParaRPr lang="ar-JO" b="1" dirty="0"/>
          </a:p>
          <a:p>
            <a:r>
              <a:rPr lang="ar-JO" b="1" dirty="0"/>
              <a:t>      </a:t>
            </a:r>
            <a:r>
              <a:rPr lang="en-US" b="1" dirty="0"/>
              <a:t>Dana Bader </a:t>
            </a:r>
            <a:endParaRPr lang="ar-JO" b="1" dirty="0"/>
          </a:p>
          <a:p>
            <a:r>
              <a:rPr lang="ar-JO" b="1" dirty="0"/>
              <a:t>      </a:t>
            </a:r>
            <a:r>
              <a:rPr lang="en-US" b="1" dirty="0" err="1"/>
              <a:t>Lujain</a:t>
            </a:r>
            <a:r>
              <a:rPr lang="en-US" b="1" dirty="0"/>
              <a:t> </a:t>
            </a:r>
            <a:r>
              <a:rPr lang="en-US" b="1" dirty="0" err="1"/>
              <a:t>Hlool</a:t>
            </a:r>
            <a:endParaRPr lang="en-US" b="1" dirty="0"/>
          </a:p>
        </p:txBody>
      </p:sp>
    </p:spTree>
    <p:extLst>
      <p:ext uri="{BB962C8B-B14F-4D97-AF65-F5344CB8AC3E}">
        <p14:creationId xmlns:p14="http://schemas.microsoft.com/office/powerpoint/2010/main" val="1173411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l" rtl="0"/>
            <a:r>
              <a:rPr lang="en-US" sz="2800" dirty="0"/>
              <a:t>Early pregnancy bleeding is considered as abnormal uterine bleeding !</a:t>
            </a:r>
          </a:p>
          <a:p>
            <a:pPr algn="l" rtl="0"/>
            <a:r>
              <a:rPr lang="en-US" sz="2800" dirty="0"/>
              <a:t>AUB can be caused by structural uterine pathology or </a:t>
            </a:r>
            <a:r>
              <a:rPr lang="en-US" sz="2800" dirty="0" err="1"/>
              <a:t>Nonuterine</a:t>
            </a:r>
            <a:r>
              <a:rPr lang="en-US" sz="2800" dirty="0"/>
              <a:t> causes &gt;&gt; </a:t>
            </a:r>
            <a:r>
              <a:rPr lang="en-US" sz="2800" b="1" dirty="0"/>
              <a:t>PALM – COIEN classification</a:t>
            </a:r>
          </a:p>
          <a:p>
            <a:pPr algn="l" rtl="0"/>
            <a:r>
              <a:rPr lang="en-US" sz="2800" dirty="0"/>
              <a:t>may cause anemia and impair quality of life.</a:t>
            </a:r>
          </a:p>
          <a:p>
            <a:pPr algn="l" rtl="0">
              <a:buFont typeface="Wingdings" pitchFamily="2" charset="2"/>
              <a:buChar char="q"/>
            </a:pPr>
            <a:r>
              <a:rPr lang="en-US" sz="2800" dirty="0"/>
              <a:t> Prolonged bleeding that is not cyclical is often caused by ovulatory dysfunction . </a:t>
            </a:r>
          </a:p>
          <a:p>
            <a:pPr marL="0" indent="0" algn="l" rtl="0">
              <a:buNone/>
            </a:pPr>
            <a:r>
              <a:rPr lang="en-US" sz="2800" dirty="0"/>
              <a:t>- In contrast , heavy menstrual bleeding (HMB) is </a:t>
            </a:r>
            <a:r>
              <a:rPr lang="en-US" sz="2800" b="1" dirty="0"/>
              <a:t>cyclical</a:t>
            </a:r>
            <a:r>
              <a:rPr lang="en-US" sz="2800" dirty="0"/>
              <a:t> and often associated with structural uterine Causes !! </a:t>
            </a:r>
          </a:p>
          <a:p>
            <a:pPr algn="l" rtl="0"/>
            <a:endParaRPr lang="en-US" sz="2800" dirty="0"/>
          </a:p>
          <a:p>
            <a:pPr algn="l" rtl="0"/>
            <a:endParaRPr lang="en-US" sz="2800" dirty="0"/>
          </a:p>
          <a:p>
            <a:pPr algn="l" rtl="0"/>
            <a:endParaRPr lang="en-US" dirty="0"/>
          </a:p>
          <a:p>
            <a:pPr algn="l" rtl="0"/>
            <a:endParaRPr lang="en-US" dirty="0"/>
          </a:p>
          <a:p>
            <a:pPr algn="l" rtl="0"/>
            <a:endParaRPr lang="ar-SA" dirty="0"/>
          </a:p>
        </p:txBody>
      </p:sp>
      <p:sp>
        <p:nvSpPr>
          <p:cNvPr id="5" name="Title 4">
            <a:extLst>
              <a:ext uri="{FF2B5EF4-FFF2-40B4-BE49-F238E27FC236}">
                <a16:creationId xmlns:a16="http://schemas.microsoft.com/office/drawing/2014/main" id="{8D0B208E-E217-5640-21FA-3AB172D71126}"/>
              </a:ext>
            </a:extLst>
          </p:cNvPr>
          <p:cNvSpPr>
            <a:spLocks noGrp="1"/>
          </p:cNvSpPr>
          <p:nvPr>
            <p:ph type="title"/>
          </p:nvPr>
        </p:nvSpPr>
        <p:spPr/>
        <p:txBody>
          <a:bodyPr/>
          <a:lstStyle/>
          <a:p>
            <a:r>
              <a:rPr lang="en-US" dirty="0"/>
              <a:t>Notes </a:t>
            </a:r>
          </a:p>
        </p:txBody>
      </p:sp>
    </p:spTree>
    <p:extLst>
      <p:ext uri="{BB962C8B-B14F-4D97-AF65-F5344CB8AC3E}">
        <p14:creationId xmlns:p14="http://schemas.microsoft.com/office/powerpoint/2010/main" val="211473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Polyp (AUB-P)</a:t>
            </a:r>
            <a:br>
              <a:rPr lang="en-US" dirty="0"/>
            </a:br>
            <a:endParaRPr lang="en-US" dirty="0"/>
          </a:p>
        </p:txBody>
      </p:sp>
      <p:sp>
        <p:nvSpPr>
          <p:cNvPr id="3" name="عنصر نائب للمحتوى 2"/>
          <p:cNvSpPr>
            <a:spLocks noGrp="1"/>
          </p:cNvSpPr>
          <p:nvPr>
            <p:ph idx="1"/>
          </p:nvPr>
        </p:nvSpPr>
        <p:spPr/>
        <p:txBody>
          <a:bodyPr>
            <a:normAutofit fontScale="85000" lnSpcReduction="20000"/>
          </a:bodyPr>
          <a:lstStyle/>
          <a:p>
            <a:pPr marL="0" indent="0">
              <a:buNone/>
            </a:pPr>
            <a:r>
              <a:rPr lang="en-US"/>
              <a:t> • </a:t>
            </a:r>
            <a:r>
              <a:rPr lang="en-US" dirty="0"/>
              <a:t>polyps: </a:t>
            </a:r>
          </a:p>
          <a:p>
            <a:pPr marL="0" indent="0">
              <a:buNone/>
            </a:pPr>
            <a:r>
              <a:rPr lang="en-US" dirty="0"/>
              <a:t>• 64 – 88% have symptoms </a:t>
            </a:r>
          </a:p>
          <a:p>
            <a:pPr marL="0" indent="0">
              <a:buNone/>
            </a:pPr>
            <a:r>
              <a:rPr lang="en-US" dirty="0"/>
              <a:t>• Present with HMB, IMB, or PCB </a:t>
            </a:r>
          </a:p>
          <a:p>
            <a:pPr marL="0" indent="0">
              <a:buNone/>
            </a:pPr>
            <a:r>
              <a:rPr lang="en-US" dirty="0"/>
              <a:t>• Symptoms do NOT correlate with number,  </a:t>
            </a:r>
          </a:p>
          <a:p>
            <a:pPr marL="0" indent="0">
              <a:buNone/>
            </a:pPr>
            <a:r>
              <a:rPr lang="en-US" dirty="0"/>
              <a:t>diameter &amp; site </a:t>
            </a:r>
          </a:p>
          <a:p>
            <a:pPr marL="0" indent="0">
              <a:buNone/>
            </a:pPr>
            <a:r>
              <a:rPr lang="en-US" dirty="0"/>
              <a:t>• Diagnosis: US, Saline infusion </a:t>
            </a:r>
            <a:r>
              <a:rPr lang="en-US" dirty="0" err="1"/>
              <a:t>sonohysterograph</a:t>
            </a:r>
            <a:r>
              <a:rPr lang="en-US" dirty="0"/>
              <a:t>,  </a:t>
            </a:r>
          </a:p>
          <a:p>
            <a:pPr marL="0" indent="0">
              <a:buNone/>
            </a:pPr>
            <a:r>
              <a:rPr lang="en-US" dirty="0"/>
              <a:t>hysteroscopy </a:t>
            </a:r>
          </a:p>
          <a:p>
            <a:pPr marL="0" indent="0">
              <a:buNone/>
            </a:pPr>
            <a:r>
              <a:rPr lang="en-US" dirty="0"/>
              <a:t>• The lesions are usually benign but a small  </a:t>
            </a:r>
          </a:p>
          <a:p>
            <a:pPr marL="0" indent="0">
              <a:buNone/>
            </a:pPr>
            <a:r>
              <a:rPr lang="en-US" dirty="0"/>
              <a:t>minority may have atypical or malignant  </a:t>
            </a:r>
          </a:p>
          <a:p>
            <a:pPr marL="0" indent="0">
              <a:buNone/>
            </a:pPr>
            <a:r>
              <a:rPr lang="en-US" dirty="0"/>
              <a:t>features</a:t>
            </a:r>
          </a:p>
          <a:p>
            <a:pPr marL="0" indent="0">
              <a:buNone/>
            </a:pPr>
            <a:endParaRPr lang="en-US" dirty="0"/>
          </a:p>
        </p:txBody>
      </p:sp>
    </p:spTree>
    <p:extLst>
      <p:ext uri="{BB962C8B-B14F-4D97-AF65-F5344CB8AC3E}">
        <p14:creationId xmlns:p14="http://schemas.microsoft.com/office/powerpoint/2010/main" val="3019906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804555"/>
            <a:ext cx="3048000" cy="326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4410075"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7530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a:t>Adenomyosis</a:t>
            </a:r>
            <a:r>
              <a:rPr lang="en-US" dirty="0"/>
              <a:t> (AUB-A)</a:t>
            </a:r>
          </a:p>
        </p:txBody>
      </p:sp>
      <p:sp>
        <p:nvSpPr>
          <p:cNvPr id="3" name="عنصر نائب للمحتوى 2"/>
          <p:cNvSpPr>
            <a:spLocks noGrp="1"/>
          </p:cNvSpPr>
          <p:nvPr>
            <p:ph idx="1"/>
          </p:nvPr>
        </p:nvSpPr>
        <p:spPr/>
        <p:txBody>
          <a:bodyPr>
            <a:normAutofit fontScale="92500" lnSpcReduction="10000"/>
          </a:bodyPr>
          <a:lstStyle/>
          <a:p>
            <a:pPr marL="0" indent="0">
              <a:buNone/>
            </a:pPr>
            <a:r>
              <a:rPr lang="en-US" dirty="0"/>
              <a:t>• The presence of endometrial tissue in the </a:t>
            </a:r>
          </a:p>
          <a:p>
            <a:pPr marL="0" indent="0">
              <a:buNone/>
            </a:pPr>
            <a:r>
              <a:rPr lang="en-US" dirty="0"/>
              <a:t>uterine myometrium leading to abnormal </a:t>
            </a:r>
          </a:p>
          <a:p>
            <a:pPr marL="0" indent="0">
              <a:buNone/>
            </a:pPr>
            <a:r>
              <a:rPr lang="en-US" dirty="0"/>
              <a:t>UTERINE bleeding and pain { cyclic cramping uterine pain beginning later in reproductive life( generally after age 35 ) with prolonged and heavy menses</a:t>
            </a:r>
          </a:p>
          <a:p>
            <a:pPr marL="0" indent="0">
              <a:buNone/>
            </a:pPr>
            <a:r>
              <a:rPr lang="en-US" dirty="0"/>
              <a:t>• DX : </a:t>
            </a:r>
          </a:p>
          <a:p>
            <a:pPr marL="0" indent="0">
              <a:buNone/>
            </a:pPr>
            <a:r>
              <a:rPr lang="en-US" dirty="0"/>
              <a:t>• MRI is the most accurate imaging tool for </a:t>
            </a:r>
          </a:p>
          <a:p>
            <a:pPr marL="0" indent="0">
              <a:buNone/>
            </a:pPr>
            <a:r>
              <a:rPr lang="en-US" dirty="0"/>
              <a:t>identifying </a:t>
            </a:r>
            <a:r>
              <a:rPr lang="en-US" dirty="0" err="1"/>
              <a:t>adenomyosis</a:t>
            </a:r>
            <a:r>
              <a:rPr lang="en-US" dirty="0"/>
              <a:t> ,</a:t>
            </a:r>
          </a:p>
          <a:p>
            <a:pPr marL="0" indent="0">
              <a:buNone/>
            </a:pPr>
            <a:r>
              <a:rPr lang="en-US" dirty="0"/>
              <a:t>• TVUS , </a:t>
            </a:r>
            <a:r>
              <a:rPr lang="en-US" dirty="0" err="1"/>
              <a:t>hysterosalpingogram</a:t>
            </a:r>
            <a:endParaRPr lang="en-US" dirty="0"/>
          </a:p>
        </p:txBody>
      </p:sp>
    </p:spTree>
    <p:extLst>
      <p:ext uri="{BB962C8B-B14F-4D97-AF65-F5344CB8AC3E}">
        <p14:creationId xmlns:p14="http://schemas.microsoft.com/office/powerpoint/2010/main" val="520175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3009900" cy="271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752600"/>
            <a:ext cx="3076575"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648200"/>
            <a:ext cx="2943225"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0886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4525963"/>
          </a:xfrm>
        </p:spPr>
        <p:txBody>
          <a:bodyPr>
            <a:normAutofit fontScale="62500" lnSpcReduction="20000"/>
          </a:bodyPr>
          <a:lstStyle/>
          <a:p>
            <a:r>
              <a:rPr lang="en-US" b="1" dirty="0"/>
              <a:t>A 44-year-old woman comes to the office for evaluation of abnormal uterine bleeding. The patient has had intermenstrual bleeding over the past 3 months. Most of the time, she has had only spotting with wiping, but last week, she had slightly heavier bleeding that required her to use a menstrual pad. In addition to this intermenstrual bleeding, the patient also has monthly menses with 4-5 days of moderate bleeding and slight cramping on the first 2 days that typically resolves with ibuprofen. She has no chronic medical conditions and takes no daily medications. The patient had a bilateral tubal ligation after her last delivery at age 31. Vital signs are normal. BMI is 22 kg/m². Speculum examination reveals a multiparous cervix with a small amount of bright red blood at the </a:t>
            </a:r>
            <a:r>
              <a:rPr lang="en-US" b="1" dirty="0" err="1"/>
              <a:t>os</a:t>
            </a:r>
            <a:r>
              <a:rPr lang="en-US" b="1" dirty="0"/>
              <a:t> and no visible cervical or vaginal lesions. On bimanual pelvic examination, the uterus is small, mobile, and </a:t>
            </a:r>
            <a:r>
              <a:rPr lang="en-US" b="1" dirty="0" err="1"/>
              <a:t>nontender</a:t>
            </a:r>
            <a:r>
              <a:rPr lang="en-US" b="1" dirty="0"/>
              <a:t>. No adnexal masses are palpated. FSH, TSH, and prolactin levels are normal. Urine pregnancy test is negative. Which of the following is the most likely cause of this patient's abnormal uterine bleeding?</a:t>
            </a:r>
          </a:p>
        </p:txBody>
      </p:sp>
      <p:sp>
        <p:nvSpPr>
          <p:cNvPr id="4" name="Rectangle 3"/>
          <p:cNvSpPr/>
          <p:nvPr/>
        </p:nvSpPr>
        <p:spPr>
          <a:xfrm>
            <a:off x="1143000" y="4648200"/>
            <a:ext cx="7543800" cy="1938992"/>
          </a:xfrm>
          <a:prstGeom prst="rect">
            <a:avLst/>
          </a:prstGeom>
        </p:spPr>
        <p:txBody>
          <a:bodyPr wrap="square">
            <a:spAutoFit/>
          </a:bodyPr>
          <a:lstStyle/>
          <a:p>
            <a:pPr marL="342900" indent="-342900">
              <a:buAutoNum type="alphaUcPeriod"/>
            </a:pPr>
            <a:r>
              <a:rPr lang="en-US" sz="2000" dirty="0" err="1"/>
              <a:t>Adenomyosis</a:t>
            </a:r>
            <a:r>
              <a:rPr lang="en-US" sz="2000" dirty="0"/>
              <a:t> [3%]</a:t>
            </a:r>
          </a:p>
          <a:p>
            <a:pPr marL="342900" indent="-342900">
              <a:buAutoNum type="alphaUcPeriod"/>
            </a:pPr>
            <a:r>
              <a:rPr lang="en-US" sz="2000" dirty="0"/>
              <a:t>Endometrial hyperplasia [22%]</a:t>
            </a:r>
          </a:p>
          <a:p>
            <a:pPr marL="342900" indent="-342900">
              <a:buAutoNum type="alphaUcPeriod"/>
            </a:pPr>
            <a:r>
              <a:rPr lang="en-US" sz="2000" dirty="0"/>
              <a:t>Endometrial polyp [45%]</a:t>
            </a:r>
          </a:p>
          <a:p>
            <a:pPr marL="342900" indent="-342900">
              <a:buAutoNum type="alphaUcPeriod"/>
            </a:pPr>
            <a:r>
              <a:rPr lang="en-US" sz="2000" dirty="0"/>
              <a:t>Invasive cervical cancer [2%] </a:t>
            </a:r>
          </a:p>
          <a:p>
            <a:pPr marL="342900" indent="-342900">
              <a:buAutoNum type="alphaUcPeriod"/>
            </a:pPr>
            <a:r>
              <a:rPr lang="en-US" sz="2000" dirty="0"/>
              <a:t>Perimenopause [22%]</a:t>
            </a:r>
          </a:p>
          <a:p>
            <a:pPr marL="342900" indent="-342900">
              <a:buAutoNum type="alphaUcPeriod"/>
            </a:pPr>
            <a:r>
              <a:rPr lang="en-US" sz="2000" dirty="0"/>
              <a:t>Uterine </a:t>
            </a:r>
            <a:r>
              <a:rPr lang="en-US" sz="2000" dirty="0" err="1"/>
              <a:t>leiomyomas</a:t>
            </a:r>
            <a:r>
              <a:rPr lang="en-US" sz="2000" dirty="0"/>
              <a:t> [4%]</a:t>
            </a:r>
          </a:p>
        </p:txBody>
      </p:sp>
    </p:spTree>
    <p:extLst>
      <p:ext uri="{BB962C8B-B14F-4D97-AF65-F5344CB8AC3E}">
        <p14:creationId xmlns:p14="http://schemas.microsoft.com/office/powerpoint/2010/main" val="2625493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1"/>
            <a:ext cx="8839200" cy="4267200"/>
          </a:xfrm>
        </p:spPr>
        <p:txBody>
          <a:bodyPr>
            <a:noAutofit/>
          </a:bodyPr>
          <a:lstStyle/>
          <a:p>
            <a:r>
              <a:rPr lang="en-US" sz="2000" b="1" dirty="0"/>
              <a:t>A 62-year-old woman comes to the office for evaluation of postmenopausal bleeding. The patient had a single episode of light vaginal bleeding with wiping 1 week ago. She has had no pelvic pain or recurrence of bleeding. The patient's last menstrual period was at age 48, and she has never used hormone therapy for menopausal symptoms. Vital signs are normal. BMI is 34 kg/m². Vulvovaginal atrophy is noted on physical examination. There are no cervical lesions. Transvaginal ultrasonography shows a normal-sized uterus with a slightly thickened endometrium and a 1.7-cm </a:t>
            </a:r>
            <a:r>
              <a:rPr lang="en-US" sz="2000" b="1" dirty="0" err="1"/>
              <a:t>intracavitary</a:t>
            </a:r>
            <a:r>
              <a:rPr lang="en-US" sz="2000" b="1" dirty="0"/>
              <a:t> lesion consistent with an endometrial polyp. There are no adnexal masses. Endometrial biopsy reveals atrophic endometrium with no evidence of hyperplasia. Which of the following is the best next step in management of this patient?</a:t>
            </a:r>
          </a:p>
        </p:txBody>
      </p:sp>
      <p:sp>
        <p:nvSpPr>
          <p:cNvPr id="4" name="Rectangle 3"/>
          <p:cNvSpPr/>
          <p:nvPr/>
        </p:nvSpPr>
        <p:spPr>
          <a:xfrm>
            <a:off x="990600" y="4038600"/>
            <a:ext cx="6705600" cy="1938992"/>
          </a:xfrm>
          <a:prstGeom prst="rect">
            <a:avLst/>
          </a:prstGeom>
        </p:spPr>
        <p:txBody>
          <a:bodyPr wrap="square">
            <a:spAutoFit/>
          </a:bodyPr>
          <a:lstStyle/>
          <a:p>
            <a:pPr marL="342900" indent="-342900">
              <a:buAutoNum type="alphaUcPeriod"/>
            </a:pPr>
            <a:r>
              <a:rPr lang="en-US" sz="2400" dirty="0"/>
              <a:t>Estrogen-containing transdermal patch [4%]</a:t>
            </a:r>
          </a:p>
          <a:p>
            <a:pPr marL="342900" indent="-342900">
              <a:buAutoNum type="alphaUcPeriod"/>
            </a:pPr>
            <a:r>
              <a:rPr lang="en-US" sz="2400" dirty="0"/>
              <a:t>Hysterectomy with bilateral salpingectomy [4%]</a:t>
            </a:r>
          </a:p>
          <a:p>
            <a:pPr marL="342900" indent="-342900">
              <a:buAutoNum type="alphaUcPeriod"/>
            </a:pPr>
            <a:r>
              <a:rPr lang="en-US" sz="2400" dirty="0" err="1"/>
              <a:t>Hysteroscopic</a:t>
            </a:r>
            <a:r>
              <a:rPr lang="en-US" sz="2400" dirty="0"/>
              <a:t> polyp removal [51%]</a:t>
            </a:r>
          </a:p>
          <a:p>
            <a:pPr marL="342900" indent="-342900">
              <a:buAutoNum type="alphaUcPeriod"/>
            </a:pPr>
            <a:r>
              <a:rPr lang="en-US" sz="2400" dirty="0"/>
              <a:t>Observation and reassurance only [37%]</a:t>
            </a:r>
          </a:p>
          <a:p>
            <a:pPr marL="342900" indent="-342900">
              <a:buAutoNum type="alphaUcPeriod"/>
            </a:pPr>
            <a:r>
              <a:rPr lang="en-US" sz="2400" dirty="0"/>
              <a:t>Progestin-containing intrauterine device [1%]</a:t>
            </a:r>
          </a:p>
        </p:txBody>
      </p:sp>
    </p:spTree>
    <p:extLst>
      <p:ext uri="{BB962C8B-B14F-4D97-AF65-F5344CB8AC3E}">
        <p14:creationId xmlns:p14="http://schemas.microsoft.com/office/powerpoint/2010/main" val="3450152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Submucosal </a:t>
            </a:r>
            <a:r>
              <a:rPr lang="en-US" b="1" dirty="0">
                <a:solidFill>
                  <a:schemeClr val="tx2">
                    <a:lumMod val="75000"/>
                  </a:schemeClr>
                </a:solidFill>
              </a:rPr>
              <a:t>l</a:t>
            </a:r>
            <a:r>
              <a:rPr lang="en-US" b="1" dirty="0"/>
              <a:t>eiomyoma </a:t>
            </a:r>
          </a:p>
        </p:txBody>
      </p:sp>
      <p:sp>
        <p:nvSpPr>
          <p:cNvPr id="3" name="عنصر نائب للمحتوى 2"/>
          <p:cNvSpPr>
            <a:spLocks noGrp="1"/>
          </p:cNvSpPr>
          <p:nvPr>
            <p:ph idx="1"/>
          </p:nvPr>
        </p:nvSpPr>
        <p:spPr/>
        <p:txBody>
          <a:bodyPr>
            <a:normAutofit fontScale="85000" lnSpcReduction="20000"/>
          </a:bodyPr>
          <a:lstStyle/>
          <a:p>
            <a:r>
              <a:rPr lang="en-US" dirty="0"/>
              <a:t>Most common tumor in females , Mostly asymptomatic (60%) and 30% of the patients present with abnormal uterine bleeding with peak occurrence at </a:t>
            </a:r>
            <a:r>
              <a:rPr lang="en-US" dirty="0">
                <a:solidFill>
                  <a:srgbClr val="FF0000"/>
                </a:solidFill>
              </a:rPr>
              <a:t>20-40</a:t>
            </a:r>
            <a:r>
              <a:rPr lang="en-US" dirty="0"/>
              <a:t> </a:t>
            </a:r>
            <a:r>
              <a:rPr lang="en-US" dirty="0">
                <a:solidFill>
                  <a:srgbClr val="FF0000"/>
                </a:solidFill>
              </a:rPr>
              <a:t>years</a:t>
            </a:r>
            <a:r>
              <a:rPr lang="en-US" dirty="0"/>
              <a:t> of age </a:t>
            </a:r>
            <a:r>
              <a:rPr lang="en-US" dirty="0">
                <a:solidFill>
                  <a:srgbClr val="FF0000"/>
                </a:solidFill>
              </a:rPr>
              <a:t> </a:t>
            </a:r>
          </a:p>
          <a:p>
            <a:r>
              <a:rPr lang="en-US" dirty="0"/>
              <a:t>Risk factors :</a:t>
            </a:r>
          </a:p>
          <a:p>
            <a:pPr marL="0" indent="0">
              <a:buNone/>
            </a:pPr>
            <a:r>
              <a:rPr lang="ar-JO" dirty="0"/>
              <a:t>-</a:t>
            </a:r>
            <a:r>
              <a:rPr lang="en-US" dirty="0"/>
              <a:t>Black women </a:t>
            </a:r>
          </a:p>
          <a:p>
            <a:pPr marL="0" indent="0">
              <a:buNone/>
            </a:pPr>
            <a:r>
              <a:rPr lang="ar-JO" dirty="0"/>
              <a:t>-</a:t>
            </a:r>
            <a:r>
              <a:rPr lang="en-US" dirty="0"/>
              <a:t>Early menarche</a:t>
            </a:r>
          </a:p>
          <a:p>
            <a:pPr marL="0" indent="0">
              <a:buNone/>
            </a:pPr>
            <a:r>
              <a:rPr lang="en-US" dirty="0"/>
              <a:t>-late menopause </a:t>
            </a:r>
          </a:p>
          <a:p>
            <a:pPr marL="0" indent="0">
              <a:buNone/>
            </a:pPr>
            <a:r>
              <a:rPr lang="ar-JO" dirty="0"/>
              <a:t>-</a:t>
            </a:r>
            <a:r>
              <a:rPr lang="en-US" dirty="0"/>
              <a:t> obesity</a:t>
            </a:r>
          </a:p>
          <a:p>
            <a:pPr marL="0" indent="0">
              <a:buNone/>
            </a:pPr>
            <a:r>
              <a:rPr lang="ar-JO" dirty="0"/>
              <a:t>-</a:t>
            </a:r>
            <a:r>
              <a:rPr lang="en-US" dirty="0"/>
              <a:t>HTN</a:t>
            </a:r>
          </a:p>
          <a:p>
            <a:pPr marL="0" indent="0">
              <a:buNone/>
            </a:pPr>
            <a:r>
              <a:rPr lang="en-US" dirty="0"/>
              <a:t>-DM</a:t>
            </a:r>
          </a:p>
          <a:p>
            <a:pPr marL="0" indent="0">
              <a:buNone/>
            </a:pPr>
            <a:endParaRPr lang="en-US" dirty="0"/>
          </a:p>
        </p:txBody>
      </p:sp>
    </p:spTree>
    <p:extLst>
      <p:ext uri="{BB962C8B-B14F-4D97-AF65-F5344CB8AC3E}">
        <p14:creationId xmlns:p14="http://schemas.microsoft.com/office/powerpoint/2010/main" val="2125827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Clinical features </a:t>
            </a:r>
          </a:p>
        </p:txBody>
      </p:sp>
      <p:sp>
        <p:nvSpPr>
          <p:cNvPr id="3" name="عنصر نائب للمحتوى 2"/>
          <p:cNvSpPr>
            <a:spLocks noGrp="1"/>
          </p:cNvSpPr>
          <p:nvPr>
            <p:ph idx="1"/>
          </p:nvPr>
        </p:nvSpPr>
        <p:spPr>
          <a:xfrm>
            <a:off x="457200" y="1600200"/>
            <a:ext cx="7391400" cy="4525963"/>
          </a:xfrm>
        </p:spPr>
        <p:txBody>
          <a:bodyPr>
            <a:normAutofit/>
          </a:bodyPr>
          <a:lstStyle/>
          <a:p>
            <a:r>
              <a:rPr lang="en-US" dirty="0"/>
              <a:t>Abnormal uterine bleeding </a:t>
            </a:r>
          </a:p>
          <a:p>
            <a:r>
              <a:rPr lang="en-US" dirty="0"/>
              <a:t>Acute pelvic pain</a:t>
            </a:r>
          </a:p>
          <a:p>
            <a:r>
              <a:rPr lang="en-US" dirty="0" err="1"/>
              <a:t>Subfertility</a:t>
            </a:r>
            <a:r>
              <a:rPr lang="en-US"/>
              <a:t> </a:t>
            </a:r>
            <a:endParaRPr lang="en-US" dirty="0"/>
          </a:p>
          <a:p>
            <a:r>
              <a:rPr lang="en-US" dirty="0"/>
              <a:t>Heavy menstrual bleeding </a:t>
            </a:r>
          </a:p>
        </p:txBody>
      </p:sp>
      <p:pic>
        <p:nvPicPr>
          <p:cNvPr id="6" name="Picture 5">
            <a:extLst>
              <a:ext uri="{FF2B5EF4-FFF2-40B4-BE49-F238E27FC236}">
                <a16:creationId xmlns:a16="http://schemas.microsoft.com/office/drawing/2014/main" id="{935E5253-C9D3-6C48-EB23-3CFDDE3E5DCB}"/>
              </a:ext>
            </a:extLst>
          </p:cNvPr>
          <p:cNvPicPr>
            <a:picLocks noChangeAspect="1"/>
          </p:cNvPicPr>
          <p:nvPr/>
        </p:nvPicPr>
        <p:blipFill>
          <a:blip r:embed="rId2"/>
          <a:stretch>
            <a:fillRect/>
          </a:stretch>
        </p:blipFill>
        <p:spPr>
          <a:xfrm>
            <a:off x="5162116" y="3962400"/>
            <a:ext cx="3981884" cy="2895599"/>
          </a:xfrm>
          <a:prstGeom prst="rect">
            <a:avLst/>
          </a:prstGeom>
        </p:spPr>
      </p:pic>
    </p:spTree>
    <p:extLst>
      <p:ext uri="{BB962C8B-B14F-4D97-AF65-F5344CB8AC3E}">
        <p14:creationId xmlns:p14="http://schemas.microsoft.com/office/powerpoint/2010/main" val="2796313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CBB31C-2641-DD0D-67BC-30BFA2931B9F}"/>
              </a:ext>
            </a:extLst>
          </p:cNvPr>
          <p:cNvSpPr txBox="1"/>
          <p:nvPr/>
        </p:nvSpPr>
        <p:spPr>
          <a:xfrm>
            <a:off x="137929" y="0"/>
            <a:ext cx="8908036" cy="5447645"/>
          </a:xfrm>
          <a:prstGeom prst="rect">
            <a:avLst/>
          </a:prstGeom>
          <a:noFill/>
        </p:spPr>
        <p:txBody>
          <a:bodyPr wrap="square" rtlCol="0">
            <a:spAutoFit/>
          </a:bodyPr>
          <a:lstStyle/>
          <a:p>
            <a:pPr algn="l"/>
            <a:r>
              <a:rPr lang="en-US" sz="5200" dirty="0"/>
              <a:t>Investigations</a:t>
            </a:r>
            <a:endParaRPr lang="en-US" sz="2700" dirty="0"/>
          </a:p>
          <a:p>
            <a:pPr algn="l"/>
            <a:r>
              <a:rPr lang="en-US" sz="2700" dirty="0"/>
              <a:t>-Vital signs  ( tachycardia , hypotension )</a:t>
            </a:r>
          </a:p>
          <a:p>
            <a:pPr algn="l"/>
            <a:r>
              <a:rPr lang="en-US" sz="2700" dirty="0"/>
              <a:t>- check CBC for anemia </a:t>
            </a:r>
          </a:p>
          <a:p>
            <a:pPr algn="l"/>
            <a:endParaRPr lang="en-US" sz="2700" dirty="0"/>
          </a:p>
          <a:p>
            <a:pPr algn="l"/>
            <a:r>
              <a:rPr lang="en-US" sz="3000" b="1" dirty="0"/>
              <a:t>Physical examination :</a:t>
            </a:r>
          </a:p>
          <a:p>
            <a:pPr algn="l"/>
            <a:r>
              <a:rPr lang="en-US" sz="2300" dirty="0"/>
              <a:t>Look for pallor </a:t>
            </a:r>
          </a:p>
          <a:p>
            <a:pPr algn="l"/>
            <a:r>
              <a:rPr lang="en-US" sz="2300" dirty="0"/>
              <a:t>Bimanual pelvic exam ( uterus will be enlarged asymmetrically and usually mobile , tenderness ) </a:t>
            </a:r>
          </a:p>
          <a:p>
            <a:pPr algn="l"/>
            <a:r>
              <a:rPr lang="en-US" sz="2300" dirty="0"/>
              <a:t>Speculum because submucosal fibroids can be seen on external  cervical os</a:t>
            </a:r>
          </a:p>
          <a:p>
            <a:pPr algn="l"/>
            <a:endParaRPr lang="en-US" sz="3000" dirty="0"/>
          </a:p>
          <a:p>
            <a:pPr algn="l"/>
            <a:endParaRPr lang="en-US" dirty="0"/>
          </a:p>
          <a:p>
            <a:pPr algn="l"/>
            <a:endParaRPr lang="en-US" dirty="0"/>
          </a:p>
        </p:txBody>
      </p:sp>
      <p:sp>
        <p:nvSpPr>
          <p:cNvPr id="3" name="TextBox 2">
            <a:extLst>
              <a:ext uri="{FF2B5EF4-FFF2-40B4-BE49-F238E27FC236}">
                <a16:creationId xmlns:a16="http://schemas.microsoft.com/office/drawing/2014/main" id="{41720DCC-C915-BD5C-50DD-C4D4066AC8FB}"/>
              </a:ext>
            </a:extLst>
          </p:cNvPr>
          <p:cNvSpPr txBox="1"/>
          <p:nvPr/>
        </p:nvSpPr>
        <p:spPr>
          <a:xfrm>
            <a:off x="137929" y="4257288"/>
            <a:ext cx="7030767" cy="2600712"/>
          </a:xfrm>
          <a:prstGeom prst="rect">
            <a:avLst/>
          </a:prstGeom>
          <a:noFill/>
        </p:spPr>
        <p:txBody>
          <a:bodyPr wrap="square" rtlCol="0">
            <a:spAutoFit/>
          </a:bodyPr>
          <a:lstStyle/>
          <a:p>
            <a:pPr algn="l"/>
            <a:r>
              <a:rPr lang="en-US" sz="3300" dirty="0"/>
              <a:t>Imaging</a:t>
            </a:r>
            <a:r>
              <a:rPr lang="en-US" dirty="0"/>
              <a:t> </a:t>
            </a:r>
          </a:p>
          <a:p>
            <a:pPr algn="l"/>
            <a:r>
              <a:rPr lang="en-US" sz="2600" dirty="0"/>
              <a:t>-</a:t>
            </a:r>
            <a:r>
              <a:rPr lang="en-US" sz="2600" dirty="0" err="1"/>
              <a:t>Transvaginal</a:t>
            </a:r>
            <a:r>
              <a:rPr lang="en-US" sz="2600" dirty="0"/>
              <a:t> ultrasound </a:t>
            </a:r>
          </a:p>
          <a:p>
            <a:pPr algn="l"/>
            <a:r>
              <a:rPr lang="en-US" sz="2600" dirty="0"/>
              <a:t>-</a:t>
            </a:r>
            <a:r>
              <a:rPr lang="en-US" sz="2600" dirty="0" err="1"/>
              <a:t>sonohysterography</a:t>
            </a:r>
            <a:endParaRPr lang="en-US" sz="2600" dirty="0"/>
          </a:p>
          <a:p>
            <a:pPr algn="l"/>
            <a:r>
              <a:rPr lang="en-US" sz="2600" dirty="0"/>
              <a:t>-</a:t>
            </a:r>
            <a:r>
              <a:rPr lang="en-US" sz="2600" dirty="0" err="1"/>
              <a:t>Hysteroscopy</a:t>
            </a:r>
            <a:r>
              <a:rPr lang="en-US" sz="2600" dirty="0"/>
              <a:t> </a:t>
            </a:r>
          </a:p>
          <a:p>
            <a:pPr algn="l"/>
            <a:r>
              <a:rPr lang="en-US" sz="2600" dirty="0"/>
              <a:t>- </a:t>
            </a:r>
            <a:r>
              <a:rPr lang="en-US" sz="2600" dirty="0" err="1"/>
              <a:t>Hysteroslpingography</a:t>
            </a:r>
            <a:r>
              <a:rPr lang="en-US" sz="2600" dirty="0"/>
              <a:t> </a:t>
            </a:r>
          </a:p>
          <a:p>
            <a:pPr algn="l"/>
            <a:r>
              <a:rPr lang="en-US" sz="2600" dirty="0"/>
              <a:t>-MRI</a:t>
            </a:r>
          </a:p>
        </p:txBody>
      </p:sp>
    </p:spTree>
    <p:extLst>
      <p:ext uri="{BB962C8B-B14F-4D97-AF65-F5344CB8AC3E}">
        <p14:creationId xmlns:p14="http://schemas.microsoft.com/office/powerpoint/2010/main" val="838119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en-US" dirty="0"/>
              <a:t>*Normal cycle :</a:t>
            </a:r>
            <a:endParaRPr lang="ar-JO" dirty="0"/>
          </a:p>
          <a:p>
            <a:pPr>
              <a:buFontTx/>
              <a:buChar char="-"/>
            </a:pPr>
            <a:r>
              <a:rPr lang="en-US" dirty="0"/>
              <a:t>frequency: 21-35 day</a:t>
            </a:r>
            <a:endParaRPr lang="ar-JO" dirty="0"/>
          </a:p>
          <a:p>
            <a:pPr>
              <a:buFontTx/>
              <a:buChar char="-"/>
            </a:pPr>
            <a:r>
              <a:rPr lang="en-US" dirty="0"/>
              <a:t>menses : *duration 3-7d *Volume 20-80ml</a:t>
            </a:r>
          </a:p>
          <a:p>
            <a:pPr marL="0" indent="0">
              <a:buNone/>
            </a:pPr>
            <a:r>
              <a:rPr lang="en-US" dirty="0"/>
              <a:t>*Menopause onset: 45-55 year</a:t>
            </a:r>
          </a:p>
        </p:txBody>
      </p:sp>
    </p:spTree>
    <p:extLst>
      <p:ext uri="{BB962C8B-B14F-4D97-AF65-F5344CB8AC3E}">
        <p14:creationId xmlns:p14="http://schemas.microsoft.com/office/powerpoint/2010/main" val="3778109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0795A-C539-1944-93EB-C7A708CC1E00}"/>
              </a:ext>
            </a:extLst>
          </p:cNvPr>
          <p:cNvSpPr>
            <a:spLocks noGrp="1"/>
          </p:cNvSpPr>
          <p:nvPr>
            <p:ph type="title"/>
          </p:nvPr>
        </p:nvSpPr>
        <p:spPr/>
        <p:txBody>
          <a:bodyPr/>
          <a:lstStyle/>
          <a:p>
            <a:r>
              <a:rPr lang="en-US" dirty="0"/>
              <a:t>Management </a:t>
            </a:r>
          </a:p>
        </p:txBody>
      </p:sp>
      <p:sp>
        <p:nvSpPr>
          <p:cNvPr id="3" name="Content Placeholder 2">
            <a:extLst>
              <a:ext uri="{FF2B5EF4-FFF2-40B4-BE49-F238E27FC236}">
                <a16:creationId xmlns:a16="http://schemas.microsoft.com/office/drawing/2014/main" id="{CC07EC1F-2888-A0CE-57E4-46D1CC76C8AE}"/>
              </a:ext>
            </a:extLst>
          </p:cNvPr>
          <p:cNvSpPr>
            <a:spLocks noGrp="1"/>
          </p:cNvSpPr>
          <p:nvPr>
            <p:ph idx="1"/>
          </p:nvPr>
        </p:nvSpPr>
        <p:spPr/>
        <p:txBody>
          <a:bodyPr/>
          <a:lstStyle/>
          <a:p>
            <a:r>
              <a:rPr lang="en-US" dirty="0"/>
              <a:t>Observation and follow up for asymptomatic patients every 3 months </a:t>
            </a:r>
          </a:p>
          <a:p>
            <a:r>
              <a:rPr lang="en-US" dirty="0"/>
              <a:t>Medical therapy : for patients who are unfit for surgery ( </a:t>
            </a:r>
            <a:r>
              <a:rPr lang="en-US" dirty="0" err="1"/>
              <a:t>Progestrone</a:t>
            </a:r>
            <a:r>
              <a:rPr lang="en-US" dirty="0"/>
              <a:t> , OCP , </a:t>
            </a:r>
            <a:r>
              <a:rPr lang="en-US" dirty="0" err="1"/>
              <a:t>Mirena</a:t>
            </a:r>
            <a:r>
              <a:rPr lang="en-US" dirty="0"/>
              <a:t> , GnRH agonists or antagonists , Raloxifene , Aromatase inhibitors, NSAIDS, </a:t>
            </a:r>
            <a:r>
              <a:rPr lang="en-US" dirty="0" err="1"/>
              <a:t>tranexamic</a:t>
            </a:r>
            <a:r>
              <a:rPr lang="en-US" dirty="0"/>
              <a:t> acid)</a:t>
            </a:r>
          </a:p>
          <a:p>
            <a:r>
              <a:rPr lang="en-US" dirty="0"/>
              <a:t>Surgery  (Hysterectomy, myomectomy)</a:t>
            </a:r>
          </a:p>
        </p:txBody>
      </p:sp>
    </p:spTree>
    <p:extLst>
      <p:ext uri="{BB962C8B-B14F-4D97-AF65-F5344CB8AC3E}">
        <p14:creationId xmlns:p14="http://schemas.microsoft.com/office/powerpoint/2010/main" val="127038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83582-D47C-0838-0EF0-90B061C3E8FF}"/>
              </a:ext>
            </a:extLst>
          </p:cNvPr>
          <p:cNvSpPr>
            <a:spLocks noGrp="1"/>
          </p:cNvSpPr>
          <p:nvPr>
            <p:ph type="title"/>
          </p:nvPr>
        </p:nvSpPr>
        <p:spPr/>
        <p:txBody>
          <a:bodyPr/>
          <a:lstStyle/>
          <a:p>
            <a:r>
              <a:rPr lang="en-US" dirty="0"/>
              <a:t>CASE SCENARIO </a:t>
            </a:r>
          </a:p>
        </p:txBody>
      </p:sp>
      <p:sp>
        <p:nvSpPr>
          <p:cNvPr id="3" name="Content Placeholder 2">
            <a:extLst>
              <a:ext uri="{FF2B5EF4-FFF2-40B4-BE49-F238E27FC236}">
                <a16:creationId xmlns:a16="http://schemas.microsoft.com/office/drawing/2014/main" id="{1D3AAEFC-5D0C-20FC-294F-65F9AB6A46CB}"/>
              </a:ext>
            </a:extLst>
          </p:cNvPr>
          <p:cNvSpPr>
            <a:spLocks noGrp="1"/>
          </p:cNvSpPr>
          <p:nvPr>
            <p:ph idx="1"/>
          </p:nvPr>
        </p:nvSpPr>
        <p:spPr/>
        <p:txBody>
          <a:bodyPr>
            <a:normAutofit lnSpcReduction="10000"/>
          </a:bodyPr>
          <a:lstStyle/>
          <a:p>
            <a:r>
              <a:rPr lang="en-US" dirty="0"/>
              <a:t>A 36 year old married African woman complains of increasingly long and heavy periods , her menses used to be 4 days but now the bleeding lasts up to 10 days , the periods are irregular, and were not painful previously but in recent months have become extremely painful , she also experiences </a:t>
            </a:r>
            <a:r>
              <a:rPr lang="en-US" dirty="0" err="1"/>
              <a:t>intermenstrual</a:t>
            </a:r>
            <a:r>
              <a:rPr lang="en-US" dirty="0"/>
              <a:t> bleeding between most periods, she recently complains of dysmenorrhea and no post coital bleeding.</a:t>
            </a:r>
          </a:p>
        </p:txBody>
      </p:sp>
    </p:spTree>
    <p:extLst>
      <p:ext uri="{BB962C8B-B14F-4D97-AF65-F5344CB8AC3E}">
        <p14:creationId xmlns:p14="http://schemas.microsoft.com/office/powerpoint/2010/main" val="3401677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526C-13B0-2A74-35C9-04AD7285789B}"/>
              </a:ext>
            </a:extLst>
          </p:cNvPr>
          <p:cNvSpPr>
            <a:spLocks noGrp="1"/>
          </p:cNvSpPr>
          <p:nvPr>
            <p:ph type="title"/>
          </p:nvPr>
        </p:nvSpPr>
        <p:spPr/>
        <p:txBody>
          <a:bodyPr/>
          <a:lstStyle/>
          <a:p>
            <a:r>
              <a:rPr lang="en-US" dirty="0"/>
              <a:t>On examination :</a:t>
            </a:r>
          </a:p>
        </p:txBody>
      </p:sp>
      <p:sp>
        <p:nvSpPr>
          <p:cNvPr id="3" name="Content Placeholder 2">
            <a:extLst>
              <a:ext uri="{FF2B5EF4-FFF2-40B4-BE49-F238E27FC236}">
                <a16:creationId xmlns:a16="http://schemas.microsoft.com/office/drawing/2014/main" id="{1ED4F2B1-2EB5-EB49-6A1F-DC92F6258A3D}"/>
              </a:ext>
            </a:extLst>
          </p:cNvPr>
          <p:cNvSpPr>
            <a:spLocks noGrp="1"/>
          </p:cNvSpPr>
          <p:nvPr>
            <p:ph idx="1"/>
          </p:nvPr>
        </p:nvSpPr>
        <p:spPr/>
        <p:txBody>
          <a:bodyPr>
            <a:normAutofit/>
          </a:bodyPr>
          <a:lstStyle/>
          <a:p>
            <a:r>
              <a:rPr lang="en-US" dirty="0"/>
              <a:t>The abdomen was soft and non tender with no palpable masses , speculum examination showed a normal cervix , on Bimanual examination the uterus is bulky ( approximately 8 weeks size ) and it was mobile , there were no adnexal masses </a:t>
            </a:r>
          </a:p>
          <a:p>
            <a:r>
              <a:rPr lang="en-US" dirty="0"/>
              <a:t>On blood test : the Hb was 10 and the mcv was 75</a:t>
            </a:r>
          </a:p>
        </p:txBody>
      </p:sp>
    </p:spTree>
    <p:extLst>
      <p:ext uri="{BB962C8B-B14F-4D97-AF65-F5344CB8AC3E}">
        <p14:creationId xmlns:p14="http://schemas.microsoft.com/office/powerpoint/2010/main" val="2073054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C000"/>
                </a:solidFill>
              </a:rPr>
              <a:t>M</a:t>
            </a:r>
            <a:r>
              <a:rPr lang="en-US" dirty="0"/>
              <a:t>alignancy And Hyperplasia</a:t>
            </a:r>
          </a:p>
        </p:txBody>
      </p:sp>
      <p:sp>
        <p:nvSpPr>
          <p:cNvPr id="3" name="عنصر نائب للمحتوى 2"/>
          <p:cNvSpPr>
            <a:spLocks noGrp="1"/>
          </p:cNvSpPr>
          <p:nvPr>
            <p:ph idx="1"/>
          </p:nvPr>
        </p:nvSpPr>
        <p:spPr/>
        <p:txBody>
          <a:bodyPr/>
          <a:lstStyle/>
          <a:p>
            <a:r>
              <a:rPr lang="en-US" dirty="0">
                <a:effectLst/>
                <a:latin typeface="Calibri Light" pitchFamily="34" charset="0"/>
              </a:rPr>
              <a:t>Premalignancy (endometrial hyperplasia)</a:t>
            </a:r>
            <a:br>
              <a:rPr lang="en-US" dirty="0">
                <a:effectLst/>
                <a:latin typeface="Calibri Light" pitchFamily="34" charset="0"/>
              </a:rPr>
            </a:br>
            <a:r>
              <a:rPr lang="en-US" dirty="0">
                <a:effectLst/>
                <a:latin typeface="Calibri Light" pitchFamily="34" charset="0"/>
              </a:rPr>
              <a:t>Malignancy of the genital tract (cervical, endometrial)</a:t>
            </a:r>
            <a:endParaRPr lang="en-US" dirty="0"/>
          </a:p>
        </p:txBody>
      </p:sp>
    </p:spTree>
    <p:extLst>
      <p:ext uri="{BB962C8B-B14F-4D97-AF65-F5344CB8AC3E}">
        <p14:creationId xmlns:p14="http://schemas.microsoft.com/office/powerpoint/2010/main" val="2208009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C6A98-92B3-9A97-9515-E844EAF16F53}"/>
              </a:ext>
            </a:extLst>
          </p:cNvPr>
          <p:cNvSpPr>
            <a:spLocks noGrp="1"/>
          </p:cNvSpPr>
          <p:nvPr>
            <p:ph type="title"/>
          </p:nvPr>
        </p:nvSpPr>
        <p:spPr/>
        <p:txBody>
          <a:bodyPr/>
          <a:lstStyle/>
          <a:p>
            <a:r>
              <a:rPr lang="en-US" dirty="0"/>
              <a:t>Endometrial cancer approach </a:t>
            </a:r>
          </a:p>
        </p:txBody>
      </p:sp>
      <p:sp>
        <p:nvSpPr>
          <p:cNvPr id="3" name="Content Placeholder 2">
            <a:extLst>
              <a:ext uri="{FF2B5EF4-FFF2-40B4-BE49-F238E27FC236}">
                <a16:creationId xmlns:a16="http://schemas.microsoft.com/office/drawing/2014/main" id="{ADF6AFD1-624E-F133-1673-18F8B5CC779E}"/>
              </a:ext>
            </a:extLst>
          </p:cNvPr>
          <p:cNvSpPr>
            <a:spLocks noGrp="1"/>
          </p:cNvSpPr>
          <p:nvPr>
            <p:ph idx="1"/>
          </p:nvPr>
        </p:nvSpPr>
        <p:spPr/>
        <p:txBody>
          <a:bodyPr>
            <a:normAutofit/>
          </a:bodyPr>
          <a:lstStyle/>
          <a:p>
            <a:r>
              <a:rPr lang="en-US" dirty="0"/>
              <a:t>History: </a:t>
            </a:r>
          </a:p>
          <a:p>
            <a:r>
              <a:rPr lang="en-US" dirty="0"/>
              <a:t>postmenopausal bleeding or staining</a:t>
            </a:r>
          </a:p>
          <a:p>
            <a:r>
              <a:rPr lang="en-US" dirty="0"/>
              <a:t> Blood stained vaginal discharge. </a:t>
            </a:r>
          </a:p>
          <a:p>
            <a:r>
              <a:rPr lang="en-US" dirty="0"/>
              <a:t>Heavy and irregular vaginal bleeding.</a:t>
            </a:r>
          </a:p>
        </p:txBody>
      </p:sp>
    </p:spTree>
    <p:extLst>
      <p:ext uri="{BB962C8B-B14F-4D97-AF65-F5344CB8AC3E}">
        <p14:creationId xmlns:p14="http://schemas.microsoft.com/office/powerpoint/2010/main" val="1505190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3BCD5-9CB6-F0C5-C631-18D53A5164FB}"/>
              </a:ext>
            </a:extLst>
          </p:cNvPr>
          <p:cNvSpPr>
            <a:spLocks noGrp="1"/>
          </p:cNvSpPr>
          <p:nvPr>
            <p:ph type="title"/>
          </p:nvPr>
        </p:nvSpPr>
        <p:spPr/>
        <p:txBody>
          <a:bodyPr/>
          <a:lstStyle/>
          <a:p>
            <a:r>
              <a:rPr lang="en-US" dirty="0"/>
              <a:t>Examination</a:t>
            </a:r>
          </a:p>
        </p:txBody>
      </p:sp>
      <p:sp>
        <p:nvSpPr>
          <p:cNvPr id="3" name="Content Placeholder 2">
            <a:extLst>
              <a:ext uri="{FF2B5EF4-FFF2-40B4-BE49-F238E27FC236}">
                <a16:creationId xmlns:a16="http://schemas.microsoft.com/office/drawing/2014/main" id="{09D7FEB5-428C-B5DF-85C4-F368BA6A01B1}"/>
              </a:ext>
            </a:extLst>
          </p:cNvPr>
          <p:cNvSpPr>
            <a:spLocks noGrp="1"/>
          </p:cNvSpPr>
          <p:nvPr>
            <p:ph idx="1"/>
          </p:nvPr>
        </p:nvSpPr>
        <p:spPr/>
        <p:txBody>
          <a:bodyPr>
            <a:normAutofit fontScale="77500" lnSpcReduction="20000"/>
          </a:bodyPr>
          <a:lstStyle/>
          <a:p>
            <a:r>
              <a:rPr lang="en-US" dirty="0"/>
              <a:t>Examination: </a:t>
            </a:r>
          </a:p>
          <a:p>
            <a:r>
              <a:rPr lang="en-US" dirty="0"/>
              <a:t>it should include palpation of </a:t>
            </a:r>
            <a:r>
              <a:rPr lang="en-US" dirty="0" err="1"/>
              <a:t>supraclavicular</a:t>
            </a:r>
            <a:r>
              <a:rPr lang="en-US" dirty="0"/>
              <a:t> and inguinal lymph nodes, abdominal palpation might be difficult due to obesity.</a:t>
            </a:r>
          </a:p>
          <a:p>
            <a:r>
              <a:rPr lang="en-US" dirty="0"/>
              <a:t> </a:t>
            </a:r>
            <a:r>
              <a:rPr lang="en-US" dirty="0" err="1"/>
              <a:t>Gynaecological</a:t>
            </a:r>
            <a:r>
              <a:rPr lang="en-US" dirty="0"/>
              <a:t> examination: </a:t>
            </a:r>
          </a:p>
          <a:p>
            <a:r>
              <a:rPr lang="en-US" dirty="0"/>
              <a:t> inspection of vulva, vaginal skin in </a:t>
            </a:r>
            <a:r>
              <a:rPr lang="en-US" dirty="0" err="1"/>
              <a:t>suburethral</a:t>
            </a:r>
            <a:r>
              <a:rPr lang="en-US" dirty="0"/>
              <a:t> area and cervix. </a:t>
            </a:r>
          </a:p>
          <a:p>
            <a:r>
              <a:rPr lang="en-US" dirty="0"/>
              <a:t> Bimanual vaginal examination assesses uterine size, </a:t>
            </a:r>
            <a:r>
              <a:rPr lang="en-US" dirty="0" err="1"/>
              <a:t>andmobility</a:t>
            </a:r>
            <a:r>
              <a:rPr lang="en-US" dirty="0"/>
              <a:t>, state of </a:t>
            </a:r>
            <a:r>
              <a:rPr lang="en-US" dirty="0" err="1"/>
              <a:t>parametria</a:t>
            </a:r>
            <a:r>
              <a:rPr lang="en-US" dirty="0"/>
              <a:t> and adnexa.</a:t>
            </a:r>
          </a:p>
          <a:p>
            <a:r>
              <a:rPr lang="en-US" dirty="0"/>
              <a:t>Bimanual recto-vaginal examination.</a:t>
            </a:r>
          </a:p>
          <a:p>
            <a:r>
              <a:rPr lang="en-US" dirty="0"/>
              <a:t>DON’T FORGET TO TAKE AN ENDOMETRIAL BIOPSY FOR HISTOLOGY AND STAGING</a:t>
            </a:r>
          </a:p>
        </p:txBody>
      </p:sp>
    </p:spTree>
    <p:extLst>
      <p:ext uri="{BB962C8B-B14F-4D97-AF65-F5344CB8AC3E}">
        <p14:creationId xmlns:p14="http://schemas.microsoft.com/office/powerpoint/2010/main" val="1927347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A14A0-EA86-1129-AD48-F8263307AD3B}"/>
              </a:ext>
            </a:extLst>
          </p:cNvPr>
          <p:cNvSpPr>
            <a:spLocks noGrp="1"/>
          </p:cNvSpPr>
          <p:nvPr>
            <p:ph type="title"/>
          </p:nvPr>
        </p:nvSpPr>
        <p:spPr/>
        <p:txBody>
          <a:bodyPr/>
          <a:lstStyle/>
          <a:p>
            <a:r>
              <a:rPr lang="en-US" dirty="0"/>
              <a:t>CASE SCENARIO</a:t>
            </a:r>
          </a:p>
        </p:txBody>
      </p:sp>
      <p:sp>
        <p:nvSpPr>
          <p:cNvPr id="3" name="Content Placeholder 2">
            <a:extLst>
              <a:ext uri="{FF2B5EF4-FFF2-40B4-BE49-F238E27FC236}">
                <a16:creationId xmlns:a16="http://schemas.microsoft.com/office/drawing/2014/main" id="{43BFB7E8-BC47-096F-E9CF-641E061898DB}"/>
              </a:ext>
            </a:extLst>
          </p:cNvPr>
          <p:cNvSpPr>
            <a:spLocks noGrp="1"/>
          </p:cNvSpPr>
          <p:nvPr>
            <p:ph idx="1"/>
          </p:nvPr>
        </p:nvSpPr>
        <p:spPr/>
        <p:txBody>
          <a:bodyPr/>
          <a:lstStyle/>
          <a:p>
            <a:r>
              <a:rPr lang="en-US" dirty="0"/>
              <a:t>A 58 year old obese female patient known to have DM type 2 reports post menopausal bleeding for 6 months , initially she didn’t pay any attention to it but she has had several episodes but now occurs most of the day , it is generally light but for few days recently it was almost like a period , no associated pain . She has never been married or sexually active , and no previous gynecology history </a:t>
            </a:r>
          </a:p>
        </p:txBody>
      </p:sp>
    </p:spTree>
    <p:extLst>
      <p:ext uri="{BB962C8B-B14F-4D97-AF65-F5344CB8AC3E}">
        <p14:creationId xmlns:p14="http://schemas.microsoft.com/office/powerpoint/2010/main" val="773696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170C1-4B20-0B16-F27F-EED130D234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387C2D-6683-117E-2353-1F0E96F787DF}"/>
              </a:ext>
            </a:extLst>
          </p:cNvPr>
          <p:cNvSpPr>
            <a:spLocks noGrp="1"/>
          </p:cNvSpPr>
          <p:nvPr>
            <p:ph idx="1"/>
          </p:nvPr>
        </p:nvSpPr>
        <p:spPr/>
        <p:txBody>
          <a:bodyPr>
            <a:normAutofit fontScale="92500" lnSpcReduction="20000"/>
          </a:bodyPr>
          <a:lstStyle/>
          <a:p>
            <a:r>
              <a:rPr lang="en-US" dirty="0"/>
              <a:t>On examination the woman is obese with BMI of 35  , the abdomen is non tender but due to her adiposity it was not possible to feel any abdominal mass </a:t>
            </a:r>
          </a:p>
          <a:p>
            <a:r>
              <a:rPr lang="en-US" dirty="0"/>
              <a:t>on </a:t>
            </a:r>
            <a:r>
              <a:rPr lang="en-US" dirty="0" err="1">
                <a:solidFill>
                  <a:srgbClr val="FF0000"/>
                </a:solidFill>
              </a:rPr>
              <a:t>transabdominal</a:t>
            </a:r>
            <a:r>
              <a:rPr lang="en-US" dirty="0">
                <a:solidFill>
                  <a:srgbClr val="FF0000"/>
                </a:solidFill>
              </a:rPr>
              <a:t> ultrasound </a:t>
            </a:r>
            <a:r>
              <a:rPr lang="en-US" dirty="0"/>
              <a:t>the uterus was normal and the endometrium couldn’t be clearly visualized because of her adiposity </a:t>
            </a:r>
          </a:p>
          <a:p>
            <a:r>
              <a:rPr lang="en-US" dirty="0"/>
              <a:t>On examination under </a:t>
            </a:r>
            <a:r>
              <a:rPr lang="en-US" dirty="0" err="1"/>
              <a:t>anaesthesia</a:t>
            </a:r>
            <a:r>
              <a:rPr lang="en-US" dirty="0"/>
              <a:t> and </a:t>
            </a:r>
            <a:r>
              <a:rPr lang="en-US" dirty="0" err="1">
                <a:solidFill>
                  <a:srgbClr val="FF0000"/>
                </a:solidFill>
              </a:rPr>
              <a:t>hysterescopy</a:t>
            </a:r>
            <a:r>
              <a:rPr lang="en-US" dirty="0"/>
              <a:t> irregular vascular mass was discovered arising from the endometrial wall </a:t>
            </a:r>
          </a:p>
          <a:p>
            <a:r>
              <a:rPr lang="en-US" dirty="0"/>
              <a:t>Curettage was performed and sent for histology </a:t>
            </a:r>
          </a:p>
        </p:txBody>
      </p:sp>
    </p:spTree>
    <p:extLst>
      <p:ext uri="{BB962C8B-B14F-4D97-AF65-F5344CB8AC3E}">
        <p14:creationId xmlns:p14="http://schemas.microsoft.com/office/powerpoint/2010/main" val="1580887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7B073-858B-B133-5F87-8273C473399C}"/>
              </a:ext>
            </a:extLst>
          </p:cNvPr>
          <p:cNvSpPr>
            <a:spLocks noGrp="1"/>
          </p:cNvSpPr>
          <p:nvPr>
            <p:ph type="title"/>
          </p:nvPr>
        </p:nvSpPr>
        <p:spPr/>
        <p:txBody>
          <a:bodyPr/>
          <a:lstStyle/>
          <a:p>
            <a:r>
              <a:rPr lang="en-US" dirty="0"/>
              <a:t>CASE SCENARIO </a:t>
            </a:r>
          </a:p>
        </p:txBody>
      </p:sp>
      <p:sp>
        <p:nvSpPr>
          <p:cNvPr id="3" name="Content Placeholder 2">
            <a:extLst>
              <a:ext uri="{FF2B5EF4-FFF2-40B4-BE49-F238E27FC236}">
                <a16:creationId xmlns:a16="http://schemas.microsoft.com/office/drawing/2014/main" id="{419C0341-625A-036D-EFC9-C9FCD61B57DF}"/>
              </a:ext>
            </a:extLst>
          </p:cNvPr>
          <p:cNvSpPr>
            <a:spLocks noGrp="1"/>
          </p:cNvSpPr>
          <p:nvPr>
            <p:ph idx="1"/>
          </p:nvPr>
        </p:nvSpPr>
        <p:spPr/>
        <p:txBody>
          <a:bodyPr>
            <a:normAutofit fontScale="92500" lnSpcReduction="20000"/>
          </a:bodyPr>
          <a:lstStyle/>
          <a:p>
            <a:r>
              <a:rPr lang="en-US" dirty="0"/>
              <a:t>A 59 year old woman awoke with blood on her pants , which was bright red but not heavy , no clots of blood , no associated pain . The bleeding has occurred twice in similar amounts , her last period was at the age of 49 years , she suffered hot flashes and sweating around the time of her menopause , she is sexually active but has noticed vaginal dryness on intercourse recently . She has always had Normal cervical smears , the last one was 7 months ago , and she never used HRT </a:t>
            </a:r>
          </a:p>
        </p:txBody>
      </p:sp>
    </p:spTree>
    <p:extLst>
      <p:ext uri="{BB962C8B-B14F-4D97-AF65-F5344CB8AC3E}">
        <p14:creationId xmlns:p14="http://schemas.microsoft.com/office/powerpoint/2010/main" val="4091050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76D3-56E9-25BA-3749-CF4F4432AFD4}"/>
              </a:ext>
            </a:extLst>
          </p:cNvPr>
          <p:cNvSpPr>
            <a:spLocks noGrp="1"/>
          </p:cNvSpPr>
          <p:nvPr>
            <p:ph type="title"/>
          </p:nvPr>
        </p:nvSpPr>
        <p:spPr/>
        <p:txBody>
          <a:bodyPr/>
          <a:lstStyle/>
          <a:p>
            <a:r>
              <a:rPr lang="en-US" dirty="0"/>
              <a:t>ON EXAMINATION </a:t>
            </a:r>
          </a:p>
        </p:txBody>
      </p:sp>
      <p:sp>
        <p:nvSpPr>
          <p:cNvPr id="3" name="Content Placeholder 2">
            <a:extLst>
              <a:ext uri="{FF2B5EF4-FFF2-40B4-BE49-F238E27FC236}">
                <a16:creationId xmlns:a16="http://schemas.microsoft.com/office/drawing/2014/main" id="{66F1CEC2-C046-019D-29F2-3E5F6295F19C}"/>
              </a:ext>
            </a:extLst>
          </p:cNvPr>
          <p:cNvSpPr>
            <a:spLocks noGrp="1"/>
          </p:cNvSpPr>
          <p:nvPr>
            <p:ph idx="1"/>
          </p:nvPr>
        </p:nvSpPr>
        <p:spPr/>
        <p:txBody>
          <a:bodyPr/>
          <a:lstStyle/>
          <a:p>
            <a:r>
              <a:rPr lang="en-US" dirty="0"/>
              <a:t>She is slightly overweight , abdominal exam was normal , but the vulva and vagina appeared thin and atrophied , and no palpable adnexal masses </a:t>
            </a:r>
          </a:p>
          <a:p>
            <a:r>
              <a:rPr lang="en-US" dirty="0"/>
              <a:t>DDX?</a:t>
            </a:r>
          </a:p>
          <a:p>
            <a:endParaRPr lang="en-US" dirty="0"/>
          </a:p>
        </p:txBody>
      </p:sp>
    </p:spTree>
    <p:extLst>
      <p:ext uri="{BB962C8B-B14F-4D97-AF65-F5344CB8AC3E}">
        <p14:creationId xmlns:p14="http://schemas.microsoft.com/office/powerpoint/2010/main" val="3109960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3400" y="457200"/>
            <a:ext cx="8153400" cy="5668963"/>
          </a:xfrm>
        </p:spPr>
        <p:txBody>
          <a:bodyPr>
            <a:normAutofit fontScale="92500" lnSpcReduction="20000"/>
          </a:bodyPr>
          <a:lstStyle/>
          <a:p>
            <a:pPr marL="0" indent="0">
              <a:buNone/>
            </a:pPr>
            <a:r>
              <a:rPr lang="en-US" dirty="0"/>
              <a:t>*AUB: abnormal quantity, </a:t>
            </a:r>
            <a:r>
              <a:rPr lang="en-US" dirty="0" err="1"/>
              <a:t>duration,or</a:t>
            </a:r>
            <a:r>
              <a:rPr lang="en-US" dirty="0"/>
              <a:t> time that affect females of all ages.</a:t>
            </a:r>
          </a:p>
          <a:p>
            <a:pPr marL="0" indent="0">
              <a:buNone/>
            </a:pPr>
            <a:r>
              <a:rPr lang="en-US" dirty="0"/>
              <a:t>*Frequency {length of cycle} : normal, frequent(</a:t>
            </a:r>
            <a:r>
              <a:rPr lang="en-US" dirty="0" err="1"/>
              <a:t>polymenorrhea</a:t>
            </a:r>
            <a:r>
              <a:rPr lang="en-US" dirty="0"/>
              <a:t> &lt;21 day ) Infrequent( </a:t>
            </a:r>
            <a:r>
              <a:rPr lang="en-US" dirty="0" err="1"/>
              <a:t>oligomenorrhea</a:t>
            </a:r>
            <a:r>
              <a:rPr lang="en-US" dirty="0"/>
              <a:t>&gt;35 day .</a:t>
            </a:r>
          </a:p>
          <a:p>
            <a:pPr marL="0" indent="0">
              <a:buNone/>
            </a:pPr>
            <a:r>
              <a:rPr lang="en-US" dirty="0"/>
              <a:t>*Amount: </a:t>
            </a:r>
          </a:p>
          <a:p>
            <a:pPr marL="0" indent="0">
              <a:buNone/>
            </a:pPr>
            <a:r>
              <a:rPr lang="en-US" dirty="0"/>
              <a:t>-menorrhagia( heavy): excessive&gt;80ml volume or prolonged duration of menses&gt;7 </a:t>
            </a:r>
            <a:r>
              <a:rPr lang="en-US" dirty="0" err="1"/>
              <a:t>day,at</a:t>
            </a:r>
            <a:r>
              <a:rPr lang="en-US" dirty="0"/>
              <a:t> regular intervals.</a:t>
            </a:r>
          </a:p>
          <a:p>
            <a:pPr marL="0" indent="0">
              <a:buNone/>
            </a:pPr>
            <a:r>
              <a:rPr lang="en-US" dirty="0"/>
              <a:t>- </a:t>
            </a:r>
            <a:r>
              <a:rPr lang="en-US" dirty="0" err="1"/>
              <a:t>Hypomenorragia</a:t>
            </a:r>
            <a:r>
              <a:rPr lang="en-US" dirty="0"/>
              <a:t> (light) .</a:t>
            </a:r>
          </a:p>
          <a:p>
            <a:pPr marL="0" indent="0">
              <a:buNone/>
            </a:pPr>
            <a:r>
              <a:rPr lang="en-US" dirty="0"/>
              <a:t>* </a:t>
            </a:r>
            <a:r>
              <a:rPr lang="en-US" dirty="0" err="1"/>
              <a:t>Metrorrhagia</a:t>
            </a:r>
            <a:r>
              <a:rPr lang="en-US" dirty="0"/>
              <a:t> ( IMB): abnormal bleeding at irregular interval particularly between the expected menstrual cycle.</a:t>
            </a:r>
          </a:p>
        </p:txBody>
      </p:sp>
    </p:spTree>
    <p:extLst>
      <p:ext uri="{BB962C8B-B14F-4D97-AF65-F5344CB8AC3E}">
        <p14:creationId xmlns:p14="http://schemas.microsoft.com/office/powerpoint/2010/main" val="2810933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6AFB2-48B6-4569-BA35-805B88289A97}"/>
              </a:ext>
            </a:extLst>
          </p:cNvPr>
          <p:cNvSpPr>
            <a:spLocks noGrp="1"/>
          </p:cNvSpPr>
          <p:nvPr>
            <p:ph type="title"/>
          </p:nvPr>
        </p:nvSpPr>
        <p:spPr/>
        <p:txBody>
          <a:bodyPr>
            <a:normAutofit fontScale="90000"/>
          </a:bodyPr>
          <a:lstStyle/>
          <a:p>
            <a:r>
              <a:rPr lang="en-US" dirty="0"/>
              <a:t>Coagulation : von </a:t>
            </a:r>
            <a:r>
              <a:rPr lang="en-US" dirty="0" err="1"/>
              <a:t>willebrand</a:t>
            </a:r>
            <a:r>
              <a:rPr lang="en-US" dirty="0"/>
              <a:t> disease</a:t>
            </a:r>
            <a:endParaRPr lang="en-GB" sz="1900" dirty="0"/>
          </a:p>
        </p:txBody>
      </p:sp>
      <p:sp>
        <p:nvSpPr>
          <p:cNvPr id="3" name="Content Placeholder 2">
            <a:extLst>
              <a:ext uri="{FF2B5EF4-FFF2-40B4-BE49-F238E27FC236}">
                <a16:creationId xmlns:a16="http://schemas.microsoft.com/office/drawing/2014/main" id="{79846A6F-D76C-40AE-A447-E5A877A67480}"/>
              </a:ext>
            </a:extLst>
          </p:cNvPr>
          <p:cNvSpPr>
            <a:spLocks noGrp="1"/>
          </p:cNvSpPr>
          <p:nvPr>
            <p:ph idx="1"/>
          </p:nvPr>
        </p:nvSpPr>
        <p:spPr>
          <a:xfrm>
            <a:off x="281197" y="1833114"/>
            <a:ext cx="7886700" cy="4349150"/>
          </a:xfrm>
        </p:spPr>
        <p:txBody>
          <a:bodyPr>
            <a:normAutofit/>
          </a:bodyPr>
          <a:lstStyle/>
          <a:p>
            <a:r>
              <a:rPr lang="en-US" sz="1700" b="0" i="0" dirty="0">
                <a:solidFill>
                  <a:schemeClr val="accent6">
                    <a:lumMod val="75000"/>
                  </a:schemeClr>
                </a:solidFill>
                <a:effectLst/>
                <a:latin typeface="Roboto" panose="020B0604020202020204" pitchFamily="2" charset="0"/>
              </a:rPr>
              <a:t>Presents as HMB</a:t>
            </a:r>
          </a:p>
          <a:p>
            <a:r>
              <a:rPr lang="en-US" sz="1700" b="0" i="0" dirty="0">
                <a:solidFill>
                  <a:srgbClr val="515151"/>
                </a:solidFill>
                <a:effectLst/>
                <a:latin typeface="Roboto" panose="020B0604020202020204" pitchFamily="2" charset="0"/>
              </a:rPr>
              <a:t>Von Willebrand disease, the most common inherited bleeding disorder among American women </a:t>
            </a:r>
          </a:p>
          <a:p>
            <a:pPr marL="0" indent="0">
              <a:buNone/>
            </a:pPr>
            <a:r>
              <a:rPr lang="en-US" sz="1700" dirty="0">
                <a:solidFill>
                  <a:schemeClr val="accent1"/>
                </a:solidFill>
                <a:latin typeface="Roboto" panose="020B0604020202020204" pitchFamily="2" charset="0"/>
              </a:rPr>
              <a:t>          </a:t>
            </a:r>
            <a:endParaRPr lang="en-US" sz="1700" b="0" i="0" dirty="0">
              <a:solidFill>
                <a:srgbClr val="515151"/>
              </a:solidFill>
              <a:effectLst/>
              <a:latin typeface="Roboto" panose="020B0604020202020204" pitchFamily="2" charset="0"/>
            </a:endParaRPr>
          </a:p>
          <a:p>
            <a:r>
              <a:rPr lang="en-US" sz="1700" b="0" i="0" dirty="0">
                <a:solidFill>
                  <a:srgbClr val="515151"/>
                </a:solidFill>
                <a:effectLst/>
                <a:latin typeface="Roboto" panose="020B0604020202020204" pitchFamily="2" charset="0"/>
              </a:rPr>
              <a:t>Type I and type II are inherited autosomal dominant: There</a:t>
            </a:r>
            <a:r>
              <a:rPr lang="en-US" sz="1700" dirty="0">
                <a:solidFill>
                  <a:srgbClr val="515151"/>
                </a:solidFill>
                <a:latin typeface="Roboto" panose="020B0604020202020204" pitchFamily="2" charset="0"/>
              </a:rPr>
              <a:t>’s type III as well </a:t>
            </a:r>
            <a:endParaRPr lang="en-US" sz="1700" b="0" i="0" dirty="0">
              <a:solidFill>
                <a:srgbClr val="515151"/>
              </a:solidFill>
              <a:effectLst/>
              <a:latin typeface="Roboto" panose="020B0604020202020204" pitchFamily="2" charset="0"/>
            </a:endParaRPr>
          </a:p>
          <a:p>
            <a:pPr marL="0" indent="0">
              <a:buNone/>
            </a:pPr>
            <a:r>
              <a:rPr lang="en-US" sz="1700" dirty="0">
                <a:solidFill>
                  <a:schemeClr val="accent1"/>
                </a:solidFill>
                <a:latin typeface="Roboto" panose="020B0604020202020204" pitchFamily="2" charset="0"/>
              </a:rPr>
              <a:t>          </a:t>
            </a:r>
            <a:r>
              <a:rPr lang="en-US" sz="1700" b="1" dirty="0">
                <a:solidFill>
                  <a:schemeClr val="accent1"/>
                </a:solidFill>
                <a:latin typeface="Roboto" panose="020B0604020202020204" pitchFamily="2" charset="0"/>
              </a:rPr>
              <a:t>-</a:t>
            </a:r>
            <a:r>
              <a:rPr lang="en-US" sz="1700" dirty="0">
                <a:solidFill>
                  <a:srgbClr val="515151"/>
                </a:solidFill>
                <a:latin typeface="Roboto" panose="020B0604020202020204" pitchFamily="2" charset="0"/>
              </a:rPr>
              <a:t>Type I is more common and less severe </a:t>
            </a:r>
          </a:p>
          <a:p>
            <a:pPr marL="0" indent="0">
              <a:buNone/>
            </a:pPr>
            <a:r>
              <a:rPr lang="en-US" sz="1700" b="1" i="0" dirty="0">
                <a:solidFill>
                  <a:srgbClr val="515151"/>
                </a:solidFill>
                <a:effectLst/>
                <a:latin typeface="Roboto" panose="020B0604020202020204" pitchFamily="2" charset="0"/>
              </a:rPr>
              <a:t>          </a:t>
            </a:r>
            <a:r>
              <a:rPr lang="en-US" sz="1700" b="1" dirty="0">
                <a:solidFill>
                  <a:schemeClr val="accent1"/>
                </a:solidFill>
                <a:latin typeface="Roboto" panose="020B0604020202020204" pitchFamily="2" charset="0"/>
              </a:rPr>
              <a:t>-</a:t>
            </a:r>
            <a:r>
              <a:rPr lang="en-US" sz="1700" dirty="0">
                <a:solidFill>
                  <a:srgbClr val="515151"/>
                </a:solidFill>
                <a:latin typeface="Roboto" panose="020B0604020202020204" pitchFamily="2" charset="0"/>
              </a:rPr>
              <a:t>Type III is less common but more severe</a:t>
            </a:r>
          </a:p>
          <a:p>
            <a:pPr marL="0" indent="0">
              <a:buNone/>
            </a:pPr>
            <a:endParaRPr lang="en-US" sz="1700" dirty="0">
              <a:solidFill>
                <a:srgbClr val="515151"/>
              </a:solidFill>
              <a:latin typeface="Roboto" panose="020B0604020202020204" pitchFamily="2" charset="0"/>
            </a:endParaRPr>
          </a:p>
          <a:p>
            <a:pPr marL="0" indent="0">
              <a:buNone/>
            </a:pPr>
            <a:endParaRPr lang="en-US" sz="1700" dirty="0">
              <a:solidFill>
                <a:srgbClr val="515151"/>
              </a:solidFill>
              <a:latin typeface="Roboto" panose="020B0604020202020204" pitchFamily="2" charset="0"/>
            </a:endParaRPr>
          </a:p>
          <a:p>
            <a:pPr marL="0" indent="0">
              <a:buNone/>
            </a:pPr>
            <a:r>
              <a:rPr lang="en-US" sz="1700" dirty="0">
                <a:solidFill>
                  <a:srgbClr val="515151"/>
                </a:solidFill>
                <a:latin typeface="Roboto" panose="020B0604020202020204" pitchFamily="2" charset="0"/>
              </a:rPr>
              <a:t>Treatment : </a:t>
            </a:r>
            <a:r>
              <a:rPr lang="en-US" sz="1700" dirty="0" err="1">
                <a:solidFill>
                  <a:srgbClr val="515151"/>
                </a:solidFill>
                <a:latin typeface="Roboto" panose="020B0604020202020204" pitchFamily="2" charset="0"/>
              </a:rPr>
              <a:t>Desmopressin</a:t>
            </a:r>
            <a:r>
              <a:rPr lang="en-US" sz="1700" dirty="0">
                <a:solidFill>
                  <a:srgbClr val="515151"/>
                </a:solidFill>
                <a:latin typeface="Roboto" panose="020B0604020202020204" pitchFamily="2" charset="0"/>
              </a:rPr>
              <a:t> </a:t>
            </a:r>
            <a:endParaRPr lang="en-US" sz="1700" b="0" i="0" dirty="0">
              <a:solidFill>
                <a:srgbClr val="515151"/>
              </a:solidFill>
              <a:effectLst/>
              <a:latin typeface="Roboto" panose="020B0604020202020204" pitchFamily="2" charset="0"/>
            </a:endParaRPr>
          </a:p>
          <a:p>
            <a:endParaRPr lang="en-GB" dirty="0"/>
          </a:p>
        </p:txBody>
      </p:sp>
    </p:spTree>
    <p:extLst>
      <p:ext uri="{BB962C8B-B14F-4D97-AF65-F5344CB8AC3E}">
        <p14:creationId xmlns:p14="http://schemas.microsoft.com/office/powerpoint/2010/main" val="2320757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FD69D-6FDA-4084-992D-C8A121E503D6}"/>
              </a:ext>
            </a:extLst>
          </p:cNvPr>
          <p:cNvSpPr>
            <a:spLocks noGrp="1"/>
          </p:cNvSpPr>
          <p:nvPr>
            <p:ph type="title"/>
          </p:nvPr>
        </p:nvSpPr>
        <p:spPr/>
        <p:txBody>
          <a:bodyPr>
            <a:normAutofit fontScale="90000"/>
          </a:bodyPr>
          <a:lstStyle/>
          <a:p>
            <a:r>
              <a:rPr lang="en-US" dirty="0"/>
              <a:t>C-Coagulation:  Von Willebrand Disease cont.</a:t>
            </a:r>
            <a:endParaRPr lang="en-GB" dirty="0"/>
          </a:p>
        </p:txBody>
      </p:sp>
      <p:sp>
        <p:nvSpPr>
          <p:cNvPr id="3" name="Content Placeholder 2">
            <a:extLst>
              <a:ext uri="{FF2B5EF4-FFF2-40B4-BE49-F238E27FC236}">
                <a16:creationId xmlns:a16="http://schemas.microsoft.com/office/drawing/2014/main" id="{62E9E01F-F225-4393-BE95-7A66FF3314E3}"/>
              </a:ext>
            </a:extLst>
          </p:cNvPr>
          <p:cNvSpPr>
            <a:spLocks noGrp="1"/>
          </p:cNvSpPr>
          <p:nvPr>
            <p:ph idx="1"/>
          </p:nvPr>
        </p:nvSpPr>
        <p:spPr/>
        <p:txBody>
          <a:bodyPr/>
          <a:lstStyle/>
          <a:p>
            <a:r>
              <a:rPr lang="en-US" dirty="0">
                <a:solidFill>
                  <a:srgbClr val="515151"/>
                </a:solidFill>
                <a:latin typeface="Roboto" panose="020B0604020202020204" pitchFamily="2" charset="0"/>
              </a:rPr>
              <a:t>Pts with VWD may also present with bruising and bleeding tendency</a:t>
            </a:r>
            <a:r>
              <a:rPr lang="ar-SA" dirty="0">
                <a:solidFill>
                  <a:srgbClr val="515151"/>
                </a:solidFill>
                <a:latin typeface="Roboto" panose="020B0604020202020204" pitchFamily="2" charset="0"/>
              </a:rPr>
              <a:t> </a:t>
            </a:r>
            <a:r>
              <a:rPr lang="en-US" dirty="0">
                <a:solidFill>
                  <a:srgbClr val="515151"/>
                </a:solidFill>
                <a:latin typeface="Roboto" panose="020B0604020202020204" pitchFamily="2" charset="0"/>
              </a:rPr>
              <a:t> or history of excessive bleeding during surgery </a:t>
            </a:r>
          </a:p>
          <a:p>
            <a:pPr marL="0" indent="0">
              <a:buNone/>
            </a:pPr>
            <a:r>
              <a:rPr lang="en-US" dirty="0">
                <a:solidFill>
                  <a:schemeClr val="accent3">
                    <a:lumMod val="75000"/>
                  </a:schemeClr>
                </a:solidFill>
                <a:latin typeface="Roboto" panose="020B0604020202020204" pitchFamily="2" charset="0"/>
              </a:rPr>
              <a:t>**Absence of these symptoms does not exclude the disease  </a:t>
            </a:r>
            <a:endParaRPr lang="en-US" b="0" i="0" dirty="0">
              <a:solidFill>
                <a:schemeClr val="accent3">
                  <a:lumMod val="75000"/>
                </a:schemeClr>
              </a:solidFill>
              <a:effectLst/>
              <a:latin typeface="Roboto" panose="020B0604020202020204" pitchFamily="2" charset="0"/>
            </a:endParaRPr>
          </a:p>
          <a:p>
            <a:endParaRPr lang="en-GB" dirty="0"/>
          </a:p>
        </p:txBody>
      </p:sp>
    </p:spTree>
    <p:extLst>
      <p:ext uri="{BB962C8B-B14F-4D97-AF65-F5344CB8AC3E}">
        <p14:creationId xmlns:p14="http://schemas.microsoft.com/office/powerpoint/2010/main" val="20435802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A2D5-AC48-42B9-9D2D-C8DAEC2BDDF1}"/>
              </a:ext>
            </a:extLst>
          </p:cNvPr>
          <p:cNvSpPr>
            <a:spLocks noGrp="1"/>
          </p:cNvSpPr>
          <p:nvPr>
            <p:ph type="title"/>
          </p:nvPr>
        </p:nvSpPr>
        <p:spPr/>
        <p:txBody>
          <a:bodyPr/>
          <a:lstStyle/>
          <a:p>
            <a:r>
              <a:rPr lang="en-US" dirty="0"/>
              <a:t>C-Coagulation </a:t>
            </a:r>
            <a:endParaRPr lang="en-GB" dirty="0"/>
          </a:p>
        </p:txBody>
      </p:sp>
      <p:sp>
        <p:nvSpPr>
          <p:cNvPr id="3" name="Content Placeholder 2">
            <a:extLst>
              <a:ext uri="{FF2B5EF4-FFF2-40B4-BE49-F238E27FC236}">
                <a16:creationId xmlns:a16="http://schemas.microsoft.com/office/drawing/2014/main" id="{B18632C9-E814-426B-AD25-DFA4E2220092}"/>
              </a:ext>
            </a:extLst>
          </p:cNvPr>
          <p:cNvSpPr>
            <a:spLocks noGrp="1"/>
          </p:cNvSpPr>
          <p:nvPr>
            <p:ph idx="1"/>
          </p:nvPr>
        </p:nvSpPr>
        <p:spPr/>
        <p:txBody>
          <a:bodyPr>
            <a:normAutofit fontScale="92500" lnSpcReduction="20000"/>
          </a:bodyPr>
          <a:lstStyle/>
          <a:p>
            <a:pPr marL="0" indent="0">
              <a:buNone/>
            </a:pPr>
            <a:r>
              <a:rPr lang="en-US" b="1" dirty="0">
                <a:solidFill>
                  <a:schemeClr val="accent3">
                    <a:lumMod val="75000"/>
                  </a:schemeClr>
                </a:solidFill>
              </a:rPr>
              <a:t>LIVER DYSFUNCTION</a:t>
            </a:r>
            <a:r>
              <a:rPr lang="en-US" b="1" dirty="0"/>
              <a:t>: </a:t>
            </a:r>
            <a:r>
              <a:rPr lang="en-US" dirty="0"/>
              <a:t>Pts with cannot make enough clotting factors </a:t>
            </a:r>
            <a:r>
              <a:rPr lang="en-US" dirty="0">
                <a:sym typeface="Wingdings" panose="05000000000000000000" pitchFamily="2" charset="2"/>
              </a:rPr>
              <a:t> increase bleeding tendency </a:t>
            </a:r>
            <a:endParaRPr lang="en-US" dirty="0"/>
          </a:p>
          <a:p>
            <a:pPr marL="0" indent="0">
              <a:buNone/>
            </a:pPr>
            <a:r>
              <a:rPr lang="en-US" b="1" dirty="0">
                <a:solidFill>
                  <a:schemeClr val="accent3">
                    <a:lumMod val="75000"/>
                  </a:schemeClr>
                </a:solidFill>
              </a:rPr>
              <a:t>LEUKEMIA: </a:t>
            </a:r>
            <a:r>
              <a:rPr lang="en-US" dirty="0"/>
              <a:t>could be a cause of AUB. The proliferation of abnormal blood components will compromise the synthesis and functional normal platelets which would lead to thrombocytopenia </a:t>
            </a:r>
          </a:p>
          <a:p>
            <a:pPr marL="0" indent="0">
              <a:buNone/>
            </a:pPr>
            <a:r>
              <a:rPr lang="en-US" dirty="0"/>
              <a:t>     **Presents as </a:t>
            </a:r>
            <a:r>
              <a:rPr lang="en-US" dirty="0">
                <a:solidFill>
                  <a:schemeClr val="accent6">
                    <a:lumMod val="75000"/>
                  </a:schemeClr>
                </a:solidFill>
              </a:rPr>
              <a:t>HMB</a:t>
            </a:r>
            <a:r>
              <a:rPr lang="en-US" dirty="0"/>
              <a:t> and the bleeding is usually serious </a:t>
            </a:r>
          </a:p>
          <a:p>
            <a:pPr marL="0" indent="0">
              <a:buNone/>
            </a:pPr>
            <a:r>
              <a:rPr lang="en-US" b="1" dirty="0">
                <a:solidFill>
                  <a:schemeClr val="accent3">
                    <a:lumMod val="75000"/>
                  </a:schemeClr>
                </a:solidFill>
              </a:rPr>
              <a:t>DRUGS: </a:t>
            </a:r>
            <a:r>
              <a:rPr lang="en-US" dirty="0">
                <a:solidFill>
                  <a:schemeClr val="tx1"/>
                </a:solidFill>
              </a:rPr>
              <a:t>Warfarin, Aspirin, Estrogen, Tamoxifen…</a:t>
            </a:r>
            <a:r>
              <a:rPr lang="en-US" dirty="0" err="1">
                <a:solidFill>
                  <a:schemeClr val="tx1"/>
                </a:solidFill>
              </a:rPr>
              <a:t>etc</a:t>
            </a:r>
            <a:r>
              <a:rPr lang="en-US" dirty="0">
                <a:solidFill>
                  <a:schemeClr val="tx1"/>
                </a:solidFill>
              </a:rPr>
              <a:t> </a:t>
            </a:r>
          </a:p>
          <a:p>
            <a:pPr marL="0" indent="0">
              <a:buNone/>
            </a:pPr>
            <a:r>
              <a:rPr lang="en-US" b="1" dirty="0">
                <a:solidFill>
                  <a:schemeClr val="accent3">
                    <a:lumMod val="75000"/>
                  </a:schemeClr>
                </a:solidFill>
              </a:rPr>
              <a:t>THROMBOCYTOPENIA </a:t>
            </a:r>
          </a:p>
          <a:p>
            <a:endParaRPr lang="en-GB" dirty="0"/>
          </a:p>
        </p:txBody>
      </p:sp>
    </p:spTree>
    <p:extLst>
      <p:ext uri="{BB962C8B-B14F-4D97-AF65-F5344CB8AC3E}">
        <p14:creationId xmlns:p14="http://schemas.microsoft.com/office/powerpoint/2010/main" val="711425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AB286-E6ED-8472-1E43-86330D99132A}"/>
              </a:ext>
            </a:extLst>
          </p:cNvPr>
          <p:cNvSpPr>
            <a:spLocks noGrp="1"/>
          </p:cNvSpPr>
          <p:nvPr>
            <p:ph type="title"/>
          </p:nvPr>
        </p:nvSpPr>
        <p:spPr>
          <a:xfrm>
            <a:off x="0" y="3429000"/>
            <a:ext cx="8722895" cy="209439"/>
          </a:xfrm>
        </p:spPr>
        <p:txBody>
          <a:bodyPr>
            <a:noAutofit/>
          </a:bodyPr>
          <a:lstStyle/>
          <a:p>
            <a:r>
              <a:rPr lang="en-US" sz="2800" dirty="0"/>
              <a:t>A 58-year-old obese woman, menopausal for 10 years, mother of one child .</a:t>
            </a:r>
            <a:br>
              <a:rPr lang="en-US" sz="2800" dirty="0"/>
            </a:br>
            <a:r>
              <a:rPr lang="en-US" sz="2800" dirty="0"/>
              <a:t>Six years ago she was diagnosed with breast cancer and she underwent surgery and was doing well.She has been on tamoxifen for the last two years.She started complaining of bleeding from the vagina for the last two months and therefore was advised to do sonography of the pelvis.On sonography, the endometrial lining was very thick 15 millimeters and there was fluid inside.</a:t>
            </a:r>
          </a:p>
        </p:txBody>
      </p:sp>
      <p:sp>
        <p:nvSpPr>
          <p:cNvPr id="4" name="TextBox 3">
            <a:extLst>
              <a:ext uri="{FF2B5EF4-FFF2-40B4-BE49-F238E27FC236}">
                <a16:creationId xmlns:a16="http://schemas.microsoft.com/office/drawing/2014/main" id="{A5F03112-EB0E-C663-2BDA-1FA3F238914C}"/>
              </a:ext>
            </a:extLst>
          </p:cNvPr>
          <p:cNvSpPr txBox="1"/>
          <p:nvPr/>
        </p:nvSpPr>
        <p:spPr>
          <a:xfrm>
            <a:off x="1140994" y="286265"/>
            <a:ext cx="3905584" cy="738664"/>
          </a:xfrm>
          <a:prstGeom prst="rect">
            <a:avLst/>
          </a:prstGeom>
          <a:noFill/>
        </p:spPr>
        <p:txBody>
          <a:bodyPr wrap="square" rtlCol="0">
            <a:spAutoFit/>
          </a:bodyPr>
          <a:lstStyle/>
          <a:p>
            <a:pPr algn="l"/>
            <a:r>
              <a:rPr lang="en-US" sz="4200" dirty="0"/>
              <a:t>CASE SCENARIO</a:t>
            </a:r>
          </a:p>
        </p:txBody>
      </p:sp>
    </p:spTree>
    <p:extLst>
      <p:ext uri="{BB962C8B-B14F-4D97-AF65-F5344CB8AC3E}">
        <p14:creationId xmlns:p14="http://schemas.microsoft.com/office/powerpoint/2010/main" val="3482730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8F5DA-883E-4EB3-A308-04C17A91146D}"/>
              </a:ext>
            </a:extLst>
          </p:cNvPr>
          <p:cNvSpPr>
            <a:spLocks noGrp="1"/>
          </p:cNvSpPr>
          <p:nvPr>
            <p:ph type="title"/>
          </p:nvPr>
        </p:nvSpPr>
        <p:spPr/>
        <p:txBody>
          <a:bodyPr/>
          <a:lstStyle/>
          <a:p>
            <a:r>
              <a:rPr lang="en-US" dirty="0"/>
              <a:t>O-Ovulation Dysfunction </a:t>
            </a:r>
            <a:endParaRPr lang="en-GB" dirty="0"/>
          </a:p>
        </p:txBody>
      </p:sp>
      <p:sp>
        <p:nvSpPr>
          <p:cNvPr id="3" name="Content Placeholder 2">
            <a:extLst>
              <a:ext uri="{FF2B5EF4-FFF2-40B4-BE49-F238E27FC236}">
                <a16:creationId xmlns:a16="http://schemas.microsoft.com/office/drawing/2014/main" id="{619A52BB-3534-4E62-BBDC-680723AB32B3}"/>
              </a:ext>
            </a:extLst>
          </p:cNvPr>
          <p:cNvSpPr>
            <a:spLocks noGrp="1"/>
          </p:cNvSpPr>
          <p:nvPr>
            <p:ph idx="1"/>
          </p:nvPr>
        </p:nvSpPr>
        <p:spPr/>
        <p:txBody>
          <a:bodyPr>
            <a:normAutofit fontScale="92500" lnSpcReduction="20000"/>
          </a:bodyPr>
          <a:lstStyle/>
          <a:p>
            <a:pPr marL="0" indent="0">
              <a:buNone/>
            </a:pPr>
            <a:r>
              <a:rPr lang="en-US" dirty="0">
                <a:solidFill>
                  <a:srgbClr val="FF0000"/>
                </a:solidFill>
              </a:rPr>
              <a:t>MOST COMMON NON-STRUCTURAL CAUSE OF  </a:t>
            </a:r>
            <a:r>
              <a:rPr lang="en-US" b="1" dirty="0">
                <a:solidFill>
                  <a:srgbClr val="FF0000"/>
                </a:solidFill>
              </a:rPr>
              <a:t>AUB </a:t>
            </a:r>
          </a:p>
          <a:p>
            <a:pPr marL="0" indent="0">
              <a:buNone/>
            </a:pPr>
            <a:r>
              <a:rPr lang="en-US" b="1" dirty="0">
                <a:solidFill>
                  <a:schemeClr val="accent3">
                    <a:lumMod val="75000"/>
                  </a:schemeClr>
                </a:solidFill>
              </a:rPr>
              <a:t>PCOS: </a:t>
            </a:r>
            <a:r>
              <a:rPr lang="en-US" dirty="0">
                <a:solidFill>
                  <a:schemeClr val="tx1"/>
                </a:solidFill>
              </a:rPr>
              <a:t>HPO Dysfunction</a:t>
            </a:r>
          </a:p>
          <a:p>
            <a:pPr>
              <a:buFont typeface="Arial" panose="020B0604020202020204" pitchFamily="34" charset="0"/>
              <a:buChar char="•"/>
            </a:pPr>
            <a:r>
              <a:rPr lang="en-US" dirty="0">
                <a:solidFill>
                  <a:schemeClr val="tx1"/>
                </a:solidFill>
              </a:rPr>
              <a:t>high LH</a:t>
            </a:r>
            <a:r>
              <a:rPr lang="en-US" dirty="0">
                <a:solidFill>
                  <a:schemeClr val="tx1"/>
                </a:solidFill>
                <a:sym typeface="Wingdings" panose="05000000000000000000" pitchFamily="2" charset="2"/>
              </a:rPr>
              <a:t> theca cell produces more </a:t>
            </a:r>
            <a:r>
              <a:rPr lang="en-US" dirty="0" err="1">
                <a:solidFill>
                  <a:schemeClr val="tx1"/>
                </a:solidFill>
                <a:sym typeface="Wingdings" panose="05000000000000000000" pitchFamily="2" charset="2"/>
              </a:rPr>
              <a:t>Androsterodione</a:t>
            </a:r>
            <a:r>
              <a:rPr lang="en-US" dirty="0">
                <a:solidFill>
                  <a:schemeClr val="tx1"/>
                </a:solidFill>
                <a:sym typeface="Wingdings" panose="05000000000000000000" pitchFamily="2" charset="2"/>
              </a:rPr>
              <a:t> excess flows into the blood  adipose tissue converts the excess to estrone  -</a:t>
            </a:r>
            <a:r>
              <a:rPr lang="en-US" dirty="0" err="1">
                <a:solidFill>
                  <a:schemeClr val="tx1"/>
                </a:solidFill>
                <a:sym typeface="Wingdings" panose="05000000000000000000" pitchFamily="2" charset="2"/>
              </a:rPr>
              <a:t>ve</a:t>
            </a:r>
            <a:r>
              <a:rPr lang="en-US" dirty="0">
                <a:solidFill>
                  <a:schemeClr val="tx1"/>
                </a:solidFill>
                <a:sym typeface="Wingdings" panose="05000000000000000000" pitchFamily="2" charset="2"/>
              </a:rPr>
              <a:t> feedback on pituitary to stop FSH , or by aromatization </a:t>
            </a:r>
          </a:p>
          <a:p>
            <a:pPr marL="0" indent="0">
              <a:buNone/>
            </a:pPr>
            <a:r>
              <a:rPr lang="en-US" b="1" dirty="0">
                <a:solidFill>
                  <a:schemeClr val="accent3">
                    <a:lumMod val="75000"/>
                  </a:schemeClr>
                </a:solidFill>
              </a:rPr>
              <a:t>ENDOMETRIOSIS: </a:t>
            </a:r>
            <a:r>
              <a:rPr lang="en-US" dirty="0"/>
              <a:t>20% of pts with endometriosis have anovulatory cycles for unknown reasons  </a:t>
            </a:r>
            <a:r>
              <a:rPr lang="en-US" b="1" dirty="0"/>
              <a:t>(HMV and AUB)</a:t>
            </a:r>
            <a:endParaRPr lang="en-GB" b="1" dirty="0"/>
          </a:p>
        </p:txBody>
      </p:sp>
    </p:spTree>
    <p:extLst>
      <p:ext uri="{BB962C8B-B14F-4D97-AF65-F5344CB8AC3E}">
        <p14:creationId xmlns:p14="http://schemas.microsoft.com/office/powerpoint/2010/main" val="2238663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9FE9E-288B-8416-5B91-83B49803EB11}"/>
              </a:ext>
            </a:extLst>
          </p:cNvPr>
          <p:cNvSpPr>
            <a:spLocks noGrp="1"/>
          </p:cNvSpPr>
          <p:nvPr>
            <p:ph type="title"/>
          </p:nvPr>
        </p:nvSpPr>
        <p:spPr/>
        <p:txBody>
          <a:bodyPr/>
          <a:lstStyle/>
          <a:p>
            <a:r>
              <a:rPr lang="en-US" dirty="0"/>
              <a:t>CASE SCENARIO </a:t>
            </a:r>
          </a:p>
        </p:txBody>
      </p:sp>
      <p:sp>
        <p:nvSpPr>
          <p:cNvPr id="3" name="Content Placeholder 2">
            <a:extLst>
              <a:ext uri="{FF2B5EF4-FFF2-40B4-BE49-F238E27FC236}">
                <a16:creationId xmlns:a16="http://schemas.microsoft.com/office/drawing/2014/main" id="{409567DD-0149-10A8-C1D1-C386B429D613}"/>
              </a:ext>
            </a:extLst>
          </p:cNvPr>
          <p:cNvSpPr>
            <a:spLocks noGrp="1"/>
          </p:cNvSpPr>
          <p:nvPr>
            <p:ph idx="1"/>
          </p:nvPr>
        </p:nvSpPr>
        <p:spPr/>
        <p:txBody>
          <a:bodyPr>
            <a:normAutofit fontScale="77500" lnSpcReduction="20000"/>
          </a:bodyPr>
          <a:lstStyle/>
          <a:p>
            <a:r>
              <a:rPr lang="en-US" dirty="0"/>
              <a:t>A 19 year old female patient referred by her GP With increased hair growth and acne , she first noticed the problem when she was 16 and it was progressively worsened for which she now feels very self-conscious about it , the hair growth is noticed mainly on her arms , thighs and abdomen , hair has developed on the upper lip more recently , her period started at the age of 13 and she bleeds every 30-35 days , the periods are not painful nor heavy </a:t>
            </a:r>
          </a:p>
          <a:p>
            <a:r>
              <a:rPr lang="en-US" dirty="0"/>
              <a:t>ON EXAMINATION : the patient has increased BMI which is 29 and excessive hair growth on her lower arms , the abdomen was soft and no palpable masses</a:t>
            </a:r>
          </a:p>
          <a:p>
            <a:r>
              <a:rPr lang="en-US" dirty="0"/>
              <a:t>INVESTIGATIONS to be done ? And what’s the possible diagnosis  </a:t>
            </a:r>
          </a:p>
        </p:txBody>
      </p:sp>
    </p:spTree>
    <p:extLst>
      <p:ext uri="{BB962C8B-B14F-4D97-AF65-F5344CB8AC3E}">
        <p14:creationId xmlns:p14="http://schemas.microsoft.com/office/powerpoint/2010/main" val="37962028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CA746-B242-5167-89BC-9C1E620670DD}"/>
              </a:ext>
            </a:extLst>
          </p:cNvPr>
          <p:cNvSpPr>
            <a:spLocks noGrp="1"/>
          </p:cNvSpPr>
          <p:nvPr>
            <p:ph type="title"/>
          </p:nvPr>
        </p:nvSpPr>
        <p:spPr/>
        <p:txBody>
          <a:bodyPr/>
          <a:lstStyle/>
          <a:p>
            <a:r>
              <a:rPr lang="en-US" dirty="0"/>
              <a:t>CASE SCENARIO</a:t>
            </a:r>
          </a:p>
        </p:txBody>
      </p:sp>
      <p:sp>
        <p:nvSpPr>
          <p:cNvPr id="3" name="Content Placeholder 2">
            <a:extLst>
              <a:ext uri="{FF2B5EF4-FFF2-40B4-BE49-F238E27FC236}">
                <a16:creationId xmlns:a16="http://schemas.microsoft.com/office/drawing/2014/main" id="{50B0E8D1-455A-D471-CB1B-EA3A579F3AAE}"/>
              </a:ext>
            </a:extLst>
          </p:cNvPr>
          <p:cNvSpPr>
            <a:spLocks noGrp="1"/>
          </p:cNvSpPr>
          <p:nvPr>
            <p:ph idx="1"/>
          </p:nvPr>
        </p:nvSpPr>
        <p:spPr/>
        <p:txBody>
          <a:bodyPr>
            <a:normAutofit fontScale="77500" lnSpcReduction="20000"/>
          </a:bodyPr>
          <a:lstStyle/>
          <a:p>
            <a:r>
              <a:rPr lang="en-US" dirty="0"/>
              <a:t>A 29 year old female patient presents with lower abdominal pain for 4 years occurring with her periods for which she takes ibuprofen and sometimes pain injections , her periods are regular and no menorrhagia , and no post coital bleeding  , she has been married for 2 years and has deep dyspareunia which makes her interrupt the sexual intercourse , she doesn’t use any contraception as they are keen to start a family , she has never been pregnant in the past </a:t>
            </a:r>
          </a:p>
          <a:p>
            <a:r>
              <a:rPr lang="en-US" dirty="0"/>
              <a:t>ON EXAMINATION : there is generalized lower abdominal tenderness particularly in the </a:t>
            </a:r>
            <a:r>
              <a:rPr lang="en-US" dirty="0" err="1"/>
              <a:t>suprapubic</a:t>
            </a:r>
            <a:r>
              <a:rPr lang="en-US" dirty="0"/>
              <a:t> area but no masses are palpable . The pouch of </a:t>
            </a:r>
            <a:r>
              <a:rPr lang="en-US" dirty="0" err="1"/>
              <a:t>doughlas</a:t>
            </a:r>
            <a:r>
              <a:rPr lang="en-US" dirty="0"/>
              <a:t> is very tender and contains a mass , no palpable masses in the adnexa </a:t>
            </a:r>
          </a:p>
        </p:txBody>
      </p:sp>
    </p:spTree>
    <p:extLst>
      <p:ext uri="{BB962C8B-B14F-4D97-AF65-F5344CB8AC3E}">
        <p14:creationId xmlns:p14="http://schemas.microsoft.com/office/powerpoint/2010/main" val="4151432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3D707-A834-4399-A047-41EB3E9ADF54}"/>
              </a:ext>
            </a:extLst>
          </p:cNvPr>
          <p:cNvSpPr>
            <a:spLocks noGrp="1"/>
          </p:cNvSpPr>
          <p:nvPr>
            <p:ph type="title"/>
          </p:nvPr>
        </p:nvSpPr>
        <p:spPr/>
        <p:txBody>
          <a:bodyPr/>
          <a:lstStyle/>
          <a:p>
            <a:r>
              <a:rPr lang="en-US" dirty="0"/>
              <a:t>O-Ovulation Dysfunction </a:t>
            </a:r>
            <a:endParaRPr lang="en-GB" dirty="0"/>
          </a:p>
        </p:txBody>
      </p:sp>
      <p:sp>
        <p:nvSpPr>
          <p:cNvPr id="3" name="Content Placeholder 2">
            <a:extLst>
              <a:ext uri="{FF2B5EF4-FFF2-40B4-BE49-F238E27FC236}">
                <a16:creationId xmlns:a16="http://schemas.microsoft.com/office/drawing/2014/main" id="{E702D51C-318D-4BE4-B0C7-1AB8D3F7EDB7}"/>
              </a:ext>
            </a:extLst>
          </p:cNvPr>
          <p:cNvSpPr>
            <a:spLocks noGrp="1"/>
          </p:cNvSpPr>
          <p:nvPr>
            <p:ph idx="1"/>
          </p:nvPr>
        </p:nvSpPr>
        <p:spPr/>
        <p:txBody>
          <a:bodyPr>
            <a:normAutofit lnSpcReduction="10000"/>
          </a:bodyPr>
          <a:lstStyle/>
          <a:p>
            <a:pPr marL="0" indent="0">
              <a:buNone/>
            </a:pPr>
            <a:r>
              <a:rPr lang="en-US" b="1" dirty="0">
                <a:solidFill>
                  <a:schemeClr val="accent3">
                    <a:lumMod val="75000"/>
                  </a:schemeClr>
                </a:solidFill>
              </a:rPr>
              <a:t>CUSHING syndrome : </a:t>
            </a:r>
            <a:r>
              <a:rPr lang="en-US" dirty="0"/>
              <a:t>increase level of androgens and cortisol </a:t>
            </a:r>
          </a:p>
          <a:p>
            <a:r>
              <a:rPr lang="en-US" dirty="0"/>
              <a:t>**cortisol suppresses the GnRH </a:t>
            </a:r>
            <a:r>
              <a:rPr lang="en-US" dirty="0">
                <a:sym typeface="Wingdings" panose="05000000000000000000" pitchFamily="2" charset="2"/>
              </a:rPr>
              <a:t> suppresses the FSH and LH pulsations </a:t>
            </a:r>
          </a:p>
          <a:p>
            <a:pPr marL="0" indent="0">
              <a:buNone/>
            </a:pPr>
            <a:r>
              <a:rPr lang="en-US" b="1" dirty="0">
                <a:solidFill>
                  <a:schemeClr val="accent3">
                    <a:lumMod val="75000"/>
                  </a:schemeClr>
                </a:solidFill>
                <a:sym typeface="Wingdings" panose="05000000000000000000" pitchFamily="2" charset="2"/>
              </a:rPr>
              <a:t>HYPERPROLACTINEMIA</a:t>
            </a:r>
            <a:r>
              <a:rPr lang="en-US" dirty="0">
                <a:sym typeface="Wingdings" panose="05000000000000000000" pitchFamily="2" charset="2"/>
              </a:rPr>
              <a:t>: it inhibits GnRH  suppresses FSH and LH pulsation </a:t>
            </a:r>
            <a:endParaRPr lang="en-GB" dirty="0">
              <a:sym typeface="Wingdings" panose="05000000000000000000" pitchFamily="2" charset="2"/>
            </a:endParaRPr>
          </a:p>
          <a:p>
            <a:pPr marL="0" indent="0">
              <a:buNone/>
            </a:pPr>
            <a:r>
              <a:rPr lang="en-GB" b="1" dirty="0">
                <a:solidFill>
                  <a:schemeClr val="accent3">
                    <a:lumMod val="75000"/>
                  </a:schemeClr>
                </a:solidFill>
                <a:sym typeface="Wingdings" panose="05000000000000000000" pitchFamily="2" charset="2"/>
              </a:rPr>
              <a:t>THYROID ABNORMALITY:</a:t>
            </a:r>
          </a:p>
          <a:p>
            <a:r>
              <a:rPr lang="en-GB" dirty="0">
                <a:sym typeface="Wingdings" panose="05000000000000000000" pitchFamily="2" charset="2"/>
              </a:rPr>
              <a:t>Both hypo and hyperthyroid can</a:t>
            </a:r>
            <a:r>
              <a:rPr lang="en-US" dirty="0">
                <a:sym typeface="Wingdings" panose="05000000000000000000" pitchFamily="2" charset="2"/>
              </a:rPr>
              <a:t> cause amenorrhea</a:t>
            </a:r>
            <a:endParaRPr lang="en-GB" dirty="0">
              <a:sym typeface="Wingdings" panose="05000000000000000000" pitchFamily="2" charset="2"/>
            </a:endParaRPr>
          </a:p>
          <a:p>
            <a:pPr marL="0" indent="0">
              <a:buNone/>
            </a:pPr>
            <a:endParaRPr lang="en-GB" dirty="0">
              <a:sym typeface="Wingdings" panose="05000000000000000000" pitchFamily="2" charset="2"/>
            </a:endParaRPr>
          </a:p>
        </p:txBody>
      </p:sp>
    </p:spTree>
    <p:extLst>
      <p:ext uri="{BB962C8B-B14F-4D97-AF65-F5344CB8AC3E}">
        <p14:creationId xmlns:p14="http://schemas.microsoft.com/office/powerpoint/2010/main" val="13993080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CC0E-11CB-4473-B45E-B23B6A2A8FB4}"/>
              </a:ext>
            </a:extLst>
          </p:cNvPr>
          <p:cNvSpPr>
            <a:spLocks noGrp="1"/>
          </p:cNvSpPr>
          <p:nvPr>
            <p:ph type="title"/>
          </p:nvPr>
        </p:nvSpPr>
        <p:spPr/>
        <p:txBody>
          <a:bodyPr/>
          <a:lstStyle/>
          <a:p>
            <a:r>
              <a:rPr lang="en-US" dirty="0"/>
              <a:t>E-Endometrial  </a:t>
            </a:r>
            <a:endParaRPr lang="en-GB" dirty="0"/>
          </a:p>
        </p:txBody>
      </p:sp>
      <p:sp>
        <p:nvSpPr>
          <p:cNvPr id="3" name="Content Placeholder 2">
            <a:extLst>
              <a:ext uri="{FF2B5EF4-FFF2-40B4-BE49-F238E27FC236}">
                <a16:creationId xmlns:a16="http://schemas.microsoft.com/office/drawing/2014/main" id="{2929675F-F729-41F1-9682-F0BC604A4CA8}"/>
              </a:ext>
            </a:extLst>
          </p:cNvPr>
          <p:cNvSpPr>
            <a:spLocks noGrp="1"/>
          </p:cNvSpPr>
          <p:nvPr>
            <p:ph idx="1"/>
          </p:nvPr>
        </p:nvSpPr>
        <p:spPr/>
        <p:txBody>
          <a:bodyPr/>
          <a:lstStyle/>
          <a:p>
            <a:pPr marL="0" indent="0">
              <a:buNone/>
            </a:pPr>
            <a:r>
              <a:rPr lang="en-US" dirty="0">
                <a:solidFill>
                  <a:schemeClr val="tx1"/>
                </a:solidFill>
              </a:rPr>
              <a:t>Primarily caused from the endometrium </a:t>
            </a:r>
          </a:p>
          <a:p>
            <a:pPr marL="0" indent="0">
              <a:buNone/>
            </a:pPr>
            <a:r>
              <a:rPr lang="en-US" dirty="0">
                <a:solidFill>
                  <a:schemeClr val="accent6">
                    <a:lumMod val="75000"/>
                  </a:schemeClr>
                </a:solidFill>
              </a:rPr>
              <a:t>Regular ovulatory cycles with HMB</a:t>
            </a:r>
          </a:p>
          <a:p>
            <a:pPr marL="0" indent="0">
              <a:buNone/>
            </a:pPr>
            <a:endParaRPr lang="en-US" dirty="0">
              <a:solidFill>
                <a:schemeClr val="accent6">
                  <a:lumMod val="75000"/>
                </a:schemeClr>
              </a:solidFill>
            </a:endParaRPr>
          </a:p>
          <a:p>
            <a:pPr marL="0" indent="0">
              <a:buNone/>
            </a:pPr>
            <a:r>
              <a:rPr lang="en-US" dirty="0"/>
              <a:t>Causes : </a:t>
            </a:r>
          </a:p>
          <a:p>
            <a:pPr marL="0" indent="0">
              <a:buNone/>
            </a:pPr>
            <a:r>
              <a:rPr lang="en-US" dirty="0"/>
              <a:t>-excessive uterine production of prostacyclin ( vasodilator)</a:t>
            </a:r>
          </a:p>
          <a:p>
            <a:pPr marL="0" indent="0">
              <a:buNone/>
            </a:pPr>
            <a:r>
              <a:rPr lang="en-US" dirty="0"/>
              <a:t>-Deficiency of PGF2a</a:t>
            </a:r>
          </a:p>
          <a:p>
            <a:pPr marL="0" indent="0">
              <a:buNone/>
            </a:pPr>
            <a:endParaRPr lang="en-US" dirty="0"/>
          </a:p>
          <a:p>
            <a:pPr marL="0" indent="0">
              <a:buNone/>
            </a:pPr>
            <a:endParaRPr lang="en-GB" dirty="0"/>
          </a:p>
        </p:txBody>
      </p:sp>
    </p:spTree>
    <p:extLst>
      <p:ext uri="{BB962C8B-B14F-4D97-AF65-F5344CB8AC3E}">
        <p14:creationId xmlns:p14="http://schemas.microsoft.com/office/powerpoint/2010/main" val="3398797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0DD80-E2B4-443E-926C-6687E73C2274}"/>
              </a:ext>
            </a:extLst>
          </p:cNvPr>
          <p:cNvSpPr>
            <a:spLocks noGrp="1"/>
          </p:cNvSpPr>
          <p:nvPr>
            <p:ph type="title"/>
          </p:nvPr>
        </p:nvSpPr>
        <p:spPr/>
        <p:txBody>
          <a:bodyPr/>
          <a:lstStyle/>
          <a:p>
            <a:r>
              <a:rPr lang="en-US" dirty="0"/>
              <a:t>I-Iatrogenic </a:t>
            </a:r>
            <a:endParaRPr lang="en-GB" dirty="0"/>
          </a:p>
        </p:txBody>
      </p:sp>
      <p:sp>
        <p:nvSpPr>
          <p:cNvPr id="3" name="Content Placeholder 2">
            <a:extLst>
              <a:ext uri="{FF2B5EF4-FFF2-40B4-BE49-F238E27FC236}">
                <a16:creationId xmlns:a16="http://schemas.microsoft.com/office/drawing/2014/main" id="{202C3275-BD77-4EDB-BD08-BF756FF5AF16}"/>
              </a:ext>
            </a:extLst>
          </p:cNvPr>
          <p:cNvSpPr>
            <a:spLocks noGrp="1"/>
          </p:cNvSpPr>
          <p:nvPr>
            <p:ph idx="1"/>
          </p:nvPr>
        </p:nvSpPr>
        <p:spPr/>
        <p:txBody>
          <a:bodyPr/>
          <a:lstStyle/>
          <a:p>
            <a:pPr marL="0" indent="0">
              <a:buNone/>
            </a:pPr>
            <a:r>
              <a:rPr lang="en-US" dirty="0"/>
              <a:t>Cu-IUD</a:t>
            </a:r>
            <a:r>
              <a:rPr lang="en-US" dirty="0">
                <a:sym typeface="Wingdings" panose="05000000000000000000" pitchFamily="2" charset="2"/>
              </a:rPr>
              <a:t> </a:t>
            </a:r>
            <a:r>
              <a:rPr lang="en-US" dirty="0">
                <a:solidFill>
                  <a:schemeClr val="accent6">
                    <a:lumMod val="75000"/>
                  </a:schemeClr>
                </a:solidFill>
                <a:sym typeface="Wingdings" panose="05000000000000000000" pitchFamily="2" charset="2"/>
              </a:rPr>
              <a:t>HMB</a:t>
            </a:r>
          </a:p>
          <a:p>
            <a:pPr marL="0" indent="0">
              <a:buNone/>
            </a:pPr>
            <a:r>
              <a:rPr lang="en-US" dirty="0">
                <a:sym typeface="Wingdings" panose="05000000000000000000" pitchFamily="2" charset="2"/>
              </a:rPr>
              <a:t>LNG-IUD </a:t>
            </a:r>
            <a:r>
              <a:rPr lang="en-US" dirty="0">
                <a:solidFill>
                  <a:schemeClr val="accent6">
                    <a:lumMod val="75000"/>
                  </a:schemeClr>
                </a:solidFill>
                <a:sym typeface="Wingdings" panose="05000000000000000000" pitchFamily="2" charset="2"/>
              </a:rPr>
              <a:t>IMB + IRREGULAR BLEEDING</a:t>
            </a:r>
            <a:r>
              <a:rPr lang="en-US" dirty="0">
                <a:sym typeface="Wingdings" panose="05000000000000000000" pitchFamily="2" charset="2"/>
              </a:rPr>
              <a:t> </a:t>
            </a:r>
          </a:p>
          <a:p>
            <a:pPr marL="0" indent="0">
              <a:buNone/>
            </a:pPr>
            <a:r>
              <a:rPr lang="en-US" dirty="0">
                <a:sym typeface="Wingdings" panose="05000000000000000000" pitchFamily="2" charset="2"/>
              </a:rPr>
              <a:t>HRT in post menopausal women  </a:t>
            </a:r>
            <a:r>
              <a:rPr lang="en-US" dirty="0">
                <a:solidFill>
                  <a:schemeClr val="accent6">
                    <a:lumMod val="75000"/>
                  </a:schemeClr>
                </a:solidFill>
                <a:sym typeface="Wingdings" panose="05000000000000000000" pitchFamily="2" charset="2"/>
              </a:rPr>
              <a:t>irregular bleeding </a:t>
            </a:r>
          </a:p>
          <a:p>
            <a:pPr marL="0" indent="0">
              <a:buNone/>
            </a:pPr>
            <a:r>
              <a:rPr lang="en-US" dirty="0">
                <a:solidFill>
                  <a:schemeClr val="accent6">
                    <a:lumMod val="75000"/>
                  </a:schemeClr>
                </a:solidFill>
                <a:sym typeface="Wingdings" panose="05000000000000000000" pitchFamily="2" charset="2"/>
              </a:rPr>
              <a:t> </a:t>
            </a:r>
          </a:p>
          <a:p>
            <a:pPr marL="0" indent="0">
              <a:buNone/>
            </a:pPr>
            <a:endParaRPr lang="en-US" dirty="0">
              <a:solidFill>
                <a:schemeClr val="tx1"/>
              </a:solidFill>
              <a:sym typeface="Wingdings" panose="05000000000000000000" pitchFamily="2" charset="2"/>
            </a:endParaRPr>
          </a:p>
        </p:txBody>
      </p:sp>
    </p:spTree>
    <p:extLst>
      <p:ext uri="{BB962C8B-B14F-4D97-AF65-F5344CB8AC3E}">
        <p14:creationId xmlns:p14="http://schemas.microsoft.com/office/powerpoint/2010/main" val="102448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85800"/>
            <a:ext cx="8229600" cy="5440363"/>
          </a:xfrm>
        </p:spPr>
        <p:txBody>
          <a:bodyPr>
            <a:normAutofit fontScale="85000" lnSpcReduction="20000"/>
          </a:bodyPr>
          <a:lstStyle/>
          <a:p>
            <a:pPr marL="0" indent="0">
              <a:buNone/>
            </a:pPr>
            <a:r>
              <a:rPr lang="en-US" dirty="0"/>
              <a:t>Types of AUB: </a:t>
            </a:r>
          </a:p>
          <a:p>
            <a:pPr marL="514350" indent="-514350">
              <a:buAutoNum type="arabicPeriod"/>
            </a:pPr>
            <a:r>
              <a:rPr lang="en-US" dirty="0"/>
              <a:t>HMB:</a:t>
            </a:r>
          </a:p>
          <a:p>
            <a:pPr marL="0" indent="0">
              <a:buNone/>
            </a:pPr>
            <a:r>
              <a:rPr lang="en-US" dirty="0"/>
              <a:t> *symptoms:{clotting, affecting daily activities, symptoms of anemia,&gt;7day ,1 pad /2 hours or more than 1pad , awakening patient from sleep</a:t>
            </a:r>
          </a:p>
          <a:p>
            <a:pPr marL="0" indent="0">
              <a:buNone/>
            </a:pPr>
            <a:r>
              <a:rPr lang="en-US" dirty="0"/>
              <a:t> 2-IMB</a:t>
            </a:r>
          </a:p>
          <a:p>
            <a:pPr marL="0" indent="0">
              <a:buNone/>
            </a:pPr>
            <a:r>
              <a:rPr lang="en-US" dirty="0"/>
              <a:t> 3-PCB</a:t>
            </a:r>
          </a:p>
          <a:p>
            <a:pPr marL="0" indent="0">
              <a:buNone/>
            </a:pPr>
            <a:r>
              <a:rPr lang="en-US" dirty="0"/>
              <a:t>4-PMB: bleeding more than 1 year after cessation of periods.</a:t>
            </a:r>
          </a:p>
          <a:p>
            <a:pPr marL="0" indent="0">
              <a:buNone/>
            </a:pPr>
            <a:r>
              <a:rPr lang="en-US" dirty="0"/>
              <a:t>*Most commonly due to endometrial /vaginal atrophy and endometrial polyps.</a:t>
            </a:r>
          </a:p>
          <a:p>
            <a:pPr marL="0" indent="0">
              <a:buNone/>
            </a:pPr>
            <a:r>
              <a:rPr lang="en-US" dirty="0"/>
              <a:t>*We consider it malignancy until proven otherwise , so the endometrial biopsy is must.</a:t>
            </a:r>
          </a:p>
        </p:txBody>
      </p:sp>
    </p:spTree>
    <p:extLst>
      <p:ext uri="{BB962C8B-B14F-4D97-AF65-F5344CB8AC3E}">
        <p14:creationId xmlns:p14="http://schemas.microsoft.com/office/powerpoint/2010/main" val="10640658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3434C-FCC3-4EE6-A500-477E6F521568}"/>
              </a:ext>
            </a:extLst>
          </p:cNvPr>
          <p:cNvSpPr>
            <a:spLocks noGrp="1"/>
          </p:cNvSpPr>
          <p:nvPr>
            <p:ph type="title"/>
          </p:nvPr>
        </p:nvSpPr>
        <p:spPr/>
        <p:txBody>
          <a:bodyPr/>
          <a:lstStyle/>
          <a:p>
            <a:r>
              <a:rPr lang="en-US" dirty="0"/>
              <a:t>N-Not otherwise specified    </a:t>
            </a:r>
            <a:endParaRPr lang="en-GB" dirty="0"/>
          </a:p>
        </p:txBody>
      </p:sp>
      <p:sp>
        <p:nvSpPr>
          <p:cNvPr id="3" name="Content Placeholder 2">
            <a:extLst>
              <a:ext uri="{FF2B5EF4-FFF2-40B4-BE49-F238E27FC236}">
                <a16:creationId xmlns:a16="http://schemas.microsoft.com/office/drawing/2014/main" id="{CD3E924F-FE23-4C96-9C9D-8CF552EEE0D5}"/>
              </a:ext>
            </a:extLst>
          </p:cNvPr>
          <p:cNvSpPr>
            <a:spLocks noGrp="1"/>
          </p:cNvSpPr>
          <p:nvPr>
            <p:ph idx="1"/>
          </p:nvPr>
        </p:nvSpPr>
        <p:spPr/>
        <p:txBody>
          <a:bodyPr>
            <a:normAutofit fontScale="92500" lnSpcReduction="10000"/>
          </a:bodyPr>
          <a:lstStyle/>
          <a:p>
            <a:pPr marL="0" indent="0">
              <a:buNone/>
            </a:pPr>
            <a:r>
              <a:rPr lang="en-US" b="1" dirty="0">
                <a:solidFill>
                  <a:schemeClr val="accent3">
                    <a:lumMod val="75000"/>
                  </a:schemeClr>
                </a:solidFill>
              </a:rPr>
              <a:t>AV malformation in uterus </a:t>
            </a:r>
          </a:p>
          <a:p>
            <a:pPr marL="0" indent="0">
              <a:buNone/>
            </a:pPr>
            <a:r>
              <a:rPr lang="en-US" b="1" dirty="0">
                <a:solidFill>
                  <a:schemeClr val="accent3">
                    <a:lumMod val="75000"/>
                  </a:schemeClr>
                </a:solidFill>
              </a:rPr>
              <a:t>CKD: </a:t>
            </a:r>
            <a:r>
              <a:rPr lang="en-US" dirty="0"/>
              <a:t>Pts with kidney impairment (</a:t>
            </a:r>
            <a:r>
              <a:rPr lang="en-US" dirty="0" err="1"/>
              <a:t>esp</a:t>
            </a:r>
            <a:r>
              <a:rPr lang="en-US" dirty="0"/>
              <a:t> CKD) have increased bleeding tendency due to impairment in the adhesion of platelets to the vessel wall because of uremic toxins </a:t>
            </a:r>
          </a:p>
          <a:p>
            <a:pPr marL="0" indent="0">
              <a:buNone/>
            </a:pPr>
            <a:r>
              <a:rPr lang="en-US" b="1" dirty="0">
                <a:solidFill>
                  <a:schemeClr val="accent3">
                    <a:lumMod val="75000"/>
                  </a:schemeClr>
                </a:solidFill>
              </a:rPr>
              <a:t>HEPATIC DISEASE: </a:t>
            </a:r>
            <a:r>
              <a:rPr lang="en-US" dirty="0"/>
              <a:t>liver is responsible for metabolism of estrogen, so decrease in its function would cause increase in estrogen levels </a:t>
            </a:r>
            <a:r>
              <a:rPr lang="en-US" dirty="0">
                <a:sym typeface="Wingdings" panose="05000000000000000000" pitchFamily="2" charset="2"/>
              </a:rPr>
              <a:t> endometrial hyperplasia </a:t>
            </a:r>
            <a:endParaRPr lang="en-US" dirty="0"/>
          </a:p>
          <a:p>
            <a:pPr marL="0" indent="0">
              <a:buNone/>
            </a:pPr>
            <a:r>
              <a:rPr lang="en-US" b="1" dirty="0">
                <a:solidFill>
                  <a:schemeClr val="accent3">
                    <a:lumMod val="75000"/>
                  </a:schemeClr>
                </a:solidFill>
              </a:rPr>
              <a:t>Sex hormone secreting ovarian neoplasm </a:t>
            </a:r>
          </a:p>
          <a:p>
            <a:pPr marL="0" indent="0">
              <a:buNone/>
            </a:pPr>
            <a:endParaRPr lang="en-US" b="1" dirty="0">
              <a:solidFill>
                <a:schemeClr val="accent3">
                  <a:lumMod val="75000"/>
                </a:schemeClr>
              </a:solidFill>
            </a:endParaRPr>
          </a:p>
          <a:p>
            <a:pPr marL="0" indent="0">
              <a:buNone/>
            </a:pPr>
            <a:endParaRPr lang="en-US" dirty="0"/>
          </a:p>
          <a:p>
            <a:endParaRPr lang="en-US" dirty="0"/>
          </a:p>
        </p:txBody>
      </p:sp>
    </p:spTree>
    <p:extLst>
      <p:ext uri="{BB962C8B-B14F-4D97-AF65-F5344CB8AC3E}">
        <p14:creationId xmlns:p14="http://schemas.microsoft.com/office/powerpoint/2010/main" val="30299066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t>MANAGMENT</a:t>
            </a:r>
            <a:endParaRPr lang="ar-JO" b="1"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914750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Medical therapy</a:t>
            </a:r>
            <a:endParaRPr lang="ar-JO" dirty="0"/>
          </a:p>
        </p:txBody>
      </p:sp>
      <p:sp>
        <p:nvSpPr>
          <p:cNvPr id="3" name="Content Placeholder 2"/>
          <p:cNvSpPr>
            <a:spLocks noGrp="1"/>
          </p:cNvSpPr>
          <p:nvPr>
            <p:ph idx="1"/>
          </p:nvPr>
        </p:nvSpPr>
        <p:spPr/>
        <p:txBody>
          <a:bodyPr>
            <a:normAutofit fontScale="92500" lnSpcReduction="20000"/>
          </a:bodyPr>
          <a:lstStyle/>
          <a:p>
            <a:pPr algn="l" rtl="0">
              <a:buFont typeface="Wingdings" pitchFamily="2" charset="2"/>
              <a:buChar char="q"/>
            </a:pPr>
            <a:r>
              <a:rPr lang="en-US" dirty="0"/>
              <a:t>Hormonal treatment : </a:t>
            </a:r>
          </a:p>
          <a:p>
            <a:pPr algn="l" rtl="0">
              <a:buFont typeface="Wingdings" pitchFamily="2" charset="2"/>
              <a:buChar char="q"/>
            </a:pPr>
            <a:endParaRPr lang="en-US" dirty="0"/>
          </a:p>
          <a:p>
            <a:pPr lvl="1" algn="l" rtl="0">
              <a:buFont typeface="Wingdings" pitchFamily="2" charset="2"/>
              <a:buChar char="§"/>
            </a:pPr>
            <a:r>
              <a:rPr lang="en-US" dirty="0"/>
              <a:t> </a:t>
            </a:r>
            <a:r>
              <a:rPr lang="en-US" b="1" dirty="0"/>
              <a:t>Estrogen-progestin contraceptives </a:t>
            </a:r>
          </a:p>
          <a:p>
            <a:pPr lvl="1" algn="l" rtl="0">
              <a:buNone/>
            </a:pPr>
            <a:r>
              <a:rPr lang="en-US" sz="2400" dirty="0"/>
              <a:t>-    Combined oral contraceptives (OCs) are first-line management for many patients with AUB. The advantages of estrogen-progestin contraceptives are that they typically make bleeding more regular, lighter, and reduce </a:t>
            </a:r>
            <a:r>
              <a:rPr lang="en-US" sz="2400" dirty="0" err="1"/>
              <a:t>dysmenorrhea</a:t>
            </a:r>
            <a:r>
              <a:rPr lang="en-US" sz="2400" dirty="0"/>
              <a:t>, as well as provide contraception, if needed.</a:t>
            </a:r>
          </a:p>
          <a:p>
            <a:pPr lvl="1" algn="l" rtl="0">
              <a:buFontTx/>
              <a:buChar char="-"/>
            </a:pPr>
            <a:r>
              <a:rPr lang="en-US" sz="2400" dirty="0"/>
              <a:t>Reductions in menstrual blood loss ranging from 35 to 69 percent</a:t>
            </a:r>
          </a:p>
          <a:p>
            <a:pPr lvl="1" algn="l" rtl="0">
              <a:buFontTx/>
              <a:buChar char="-"/>
            </a:pPr>
            <a:r>
              <a:rPr lang="en-US" sz="2400" dirty="0"/>
              <a:t>Other routes of administration include the </a:t>
            </a:r>
            <a:r>
              <a:rPr lang="en-US" sz="2400" dirty="0" err="1"/>
              <a:t>transdermal</a:t>
            </a:r>
            <a:r>
              <a:rPr lang="en-US" sz="2400" dirty="0"/>
              <a:t> contraceptive patch and vaginal contraceptive ring. The efficacy of these in treating AUB is similar, and the choice of delivery system depends on patient preference.</a:t>
            </a:r>
          </a:p>
        </p:txBody>
      </p:sp>
    </p:spTree>
    <p:extLst>
      <p:ext uri="{BB962C8B-B14F-4D97-AF65-F5344CB8AC3E}">
        <p14:creationId xmlns:p14="http://schemas.microsoft.com/office/powerpoint/2010/main" val="514945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304800" y="1600200"/>
            <a:ext cx="8610600" cy="4876800"/>
          </a:xfrm>
        </p:spPr>
        <p:txBody>
          <a:bodyPr>
            <a:normAutofit/>
          </a:bodyPr>
          <a:lstStyle/>
          <a:p>
            <a:pPr lvl="1" algn="l" rtl="0">
              <a:buFontTx/>
              <a:buChar char="-"/>
            </a:pPr>
            <a:endParaRPr lang="en-US" sz="2400" dirty="0"/>
          </a:p>
          <a:p>
            <a:pPr lvl="1" algn="l" rtl="0">
              <a:buNone/>
            </a:pPr>
            <a:r>
              <a:rPr lang="en-US" sz="2400" dirty="0"/>
              <a:t> -  OCs are contraindicated in patients who are at elevated risk for thrombosis.</a:t>
            </a:r>
            <a:endParaRPr lang="ar-JO" sz="2400" dirty="0"/>
          </a:p>
          <a:p>
            <a:pPr algn="l" rtl="0"/>
            <a:endParaRPr lang="ar-JO" sz="2200" dirty="0"/>
          </a:p>
        </p:txBody>
      </p:sp>
    </p:spTree>
    <p:extLst>
      <p:ext uri="{BB962C8B-B14F-4D97-AF65-F5344CB8AC3E}">
        <p14:creationId xmlns:p14="http://schemas.microsoft.com/office/powerpoint/2010/main" val="2770889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lnSpcReduction="10000"/>
          </a:bodyPr>
          <a:lstStyle/>
          <a:p>
            <a:pPr algn="l" rtl="0">
              <a:buFont typeface="Wingdings" pitchFamily="2" charset="2"/>
              <a:buChar char="§"/>
            </a:pPr>
            <a:r>
              <a:rPr lang="en-US" sz="3700" b="1" dirty="0" err="1"/>
              <a:t>Levonorgestrel</a:t>
            </a:r>
            <a:r>
              <a:rPr lang="en-US" sz="3700" b="1" dirty="0"/>
              <a:t> intrauterine device</a:t>
            </a:r>
          </a:p>
          <a:p>
            <a:pPr algn="l" rtl="0">
              <a:buFont typeface="Wingdings" pitchFamily="2" charset="2"/>
              <a:buChar char="§"/>
            </a:pPr>
            <a:endParaRPr lang="en-US" b="1" dirty="0"/>
          </a:p>
          <a:p>
            <a:pPr algn="l" rtl="0">
              <a:buNone/>
            </a:pPr>
            <a:r>
              <a:rPr lang="en-US" dirty="0"/>
              <a:t>   </a:t>
            </a:r>
            <a:r>
              <a:rPr lang="en-US" sz="3400" dirty="0"/>
              <a:t>- A highly effective and easy-to-use treatment option for AUB and is approved by the FDA for  treatment of HMB. Most patients using the LNG 52 develop scant bleeding or amenorrhea.</a:t>
            </a:r>
          </a:p>
          <a:p>
            <a:pPr algn="l" rtl="0">
              <a:buNone/>
            </a:pPr>
            <a:r>
              <a:rPr lang="en-US" sz="3400" dirty="0"/>
              <a:t>  - Mean reductions in mean blood loss (MBL) of around 95% are achieved by 1 year after insertion.</a:t>
            </a:r>
          </a:p>
          <a:p>
            <a:pPr algn="l" rtl="0">
              <a:buNone/>
            </a:pPr>
            <a:endParaRPr lang="en-US" sz="1400" dirty="0"/>
          </a:p>
          <a:p>
            <a:pPr algn="l" rtl="0">
              <a:buNone/>
            </a:pPr>
            <a:r>
              <a:rPr lang="en-US" sz="3400" dirty="0"/>
              <a:t>  - LNG 52 reduced menstrual blood loss more than other medical treatments and was comparable to endometrial ablation.</a:t>
            </a:r>
          </a:p>
        </p:txBody>
      </p:sp>
    </p:spTree>
    <p:extLst>
      <p:ext uri="{BB962C8B-B14F-4D97-AF65-F5344CB8AC3E}">
        <p14:creationId xmlns:p14="http://schemas.microsoft.com/office/powerpoint/2010/main" val="3068533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lnSpcReduction="10000"/>
          </a:bodyPr>
          <a:lstStyle/>
          <a:p>
            <a:pPr algn="l" rtl="0">
              <a:buFont typeface="Wingdings" pitchFamily="2" charset="2"/>
              <a:buChar char="§"/>
            </a:pPr>
            <a:r>
              <a:rPr lang="en-US" b="1" dirty="0"/>
              <a:t>Depot </a:t>
            </a:r>
            <a:r>
              <a:rPr lang="en-US" b="1" dirty="0" err="1"/>
              <a:t>medroxyprogesterone</a:t>
            </a:r>
            <a:r>
              <a:rPr lang="en-US" b="1" dirty="0"/>
              <a:t> acetate</a:t>
            </a:r>
          </a:p>
          <a:p>
            <a:pPr algn="l" rtl="0">
              <a:buFont typeface="Wingdings" pitchFamily="2" charset="2"/>
              <a:buChar char="§"/>
            </a:pPr>
            <a:endParaRPr lang="en-US" sz="1500" b="1" dirty="0"/>
          </a:p>
          <a:p>
            <a:pPr algn="l" rtl="0">
              <a:buNone/>
            </a:pPr>
            <a:r>
              <a:rPr lang="en-US" b="1" dirty="0"/>
              <a:t>  </a:t>
            </a:r>
            <a:r>
              <a:rPr lang="en-US" dirty="0"/>
              <a:t>Typically used for patients with AUB who have contraindications to or prefer to avoid estrogen and/or if they prefer this method of contraception. DMPA is not an option for patients who are trying to conceive or interested in conceiving in the next one to two years.</a:t>
            </a:r>
          </a:p>
          <a:p>
            <a:pPr algn="l" rtl="0">
              <a:buNone/>
            </a:pPr>
            <a:r>
              <a:rPr lang="en-US" dirty="0"/>
              <a:t> One short-term study in patients with AUB-O or HMB noted that after two months, those using DMPA experienced a 49% reduction in menstrual blood loss.</a:t>
            </a:r>
            <a:endParaRPr lang="ar-JO" dirty="0"/>
          </a:p>
        </p:txBody>
      </p:sp>
    </p:spTree>
    <p:extLst>
      <p:ext uri="{BB962C8B-B14F-4D97-AF65-F5344CB8AC3E}">
        <p14:creationId xmlns:p14="http://schemas.microsoft.com/office/powerpoint/2010/main" val="40191456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92500" lnSpcReduction="10000"/>
          </a:bodyPr>
          <a:lstStyle/>
          <a:p>
            <a:pPr algn="l" rtl="0">
              <a:buFont typeface="Wingdings" pitchFamily="2" charset="2"/>
              <a:buChar char="§"/>
            </a:pPr>
            <a:r>
              <a:rPr lang="en-US" sz="2800" b="1" dirty="0"/>
              <a:t>Norethindrone acetate </a:t>
            </a:r>
          </a:p>
          <a:p>
            <a:pPr algn="l" rtl="0">
              <a:buFont typeface="Wingdings" pitchFamily="2" charset="2"/>
              <a:buChar char="§"/>
            </a:pPr>
            <a:endParaRPr lang="en-US" sz="1500" b="1" dirty="0"/>
          </a:p>
          <a:p>
            <a:pPr algn="l" rtl="0">
              <a:buNone/>
            </a:pPr>
            <a:r>
              <a:rPr lang="en-US" dirty="0"/>
              <a:t> - 5 mg tablets one to three tablets daily</a:t>
            </a:r>
          </a:p>
          <a:p>
            <a:pPr algn="l" rtl="0">
              <a:buNone/>
            </a:pPr>
            <a:r>
              <a:rPr lang="en-US" dirty="0"/>
              <a:t> - Promotes endometrial suppression</a:t>
            </a:r>
          </a:p>
          <a:p>
            <a:pPr algn="l" rtl="0">
              <a:buNone/>
            </a:pPr>
            <a:r>
              <a:rPr lang="en-US" dirty="0"/>
              <a:t> - May cause progestin-related side effects, including </a:t>
            </a:r>
            <a:r>
              <a:rPr lang="en-US" dirty="0" err="1"/>
              <a:t>dysphoria</a:t>
            </a:r>
            <a:r>
              <a:rPr lang="en-US" dirty="0"/>
              <a:t>, bloating, and an increased appetite.</a:t>
            </a:r>
          </a:p>
          <a:p>
            <a:pPr algn="l" rtl="0">
              <a:buNone/>
            </a:pPr>
            <a:r>
              <a:rPr lang="en-US" dirty="0"/>
              <a:t> - In some patients in whom AUB has responded well to higher doses of </a:t>
            </a:r>
            <a:r>
              <a:rPr lang="en-US" dirty="0" err="1"/>
              <a:t>norethindrone</a:t>
            </a:r>
            <a:r>
              <a:rPr lang="en-US" dirty="0"/>
              <a:t> acetate (</a:t>
            </a:r>
            <a:r>
              <a:rPr lang="en-US" dirty="0" err="1"/>
              <a:t>eg</a:t>
            </a:r>
            <a:r>
              <a:rPr lang="en-US" dirty="0"/>
              <a:t>, one to three 5 mg tablets daily), we slowly taper the dose down to, if possible, as low as 2.5 mg daily.</a:t>
            </a:r>
          </a:p>
          <a:p>
            <a:pPr algn="l" rtl="0">
              <a:buNone/>
            </a:pPr>
            <a:r>
              <a:rPr lang="en-US" dirty="0"/>
              <a:t> </a:t>
            </a:r>
            <a:endParaRPr lang="ar-JO" dirty="0"/>
          </a:p>
        </p:txBody>
      </p:sp>
    </p:spTree>
    <p:extLst>
      <p:ext uri="{BB962C8B-B14F-4D97-AF65-F5344CB8AC3E}">
        <p14:creationId xmlns:p14="http://schemas.microsoft.com/office/powerpoint/2010/main" val="2684549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algn="l" rtl="0">
              <a:buFont typeface="Wingdings" pitchFamily="2" charset="2"/>
              <a:buChar char="§"/>
            </a:pPr>
            <a:r>
              <a:rPr lang="en-US" sz="2800" b="1" dirty="0" err="1"/>
              <a:t>GnRH</a:t>
            </a:r>
            <a:r>
              <a:rPr lang="en-US" sz="2800" b="1" dirty="0"/>
              <a:t> agonist </a:t>
            </a:r>
          </a:p>
          <a:p>
            <a:pPr algn="l" rtl="0">
              <a:buFont typeface="Wingdings" pitchFamily="2" charset="2"/>
              <a:buChar char="§"/>
            </a:pPr>
            <a:endParaRPr lang="en-US" sz="1200" b="1" dirty="0"/>
          </a:p>
          <a:p>
            <a:pPr algn="l" rtl="0">
              <a:buNone/>
            </a:pPr>
            <a:r>
              <a:rPr lang="en-US" dirty="0"/>
              <a:t> These are only used in the short term due to the resulting hypo-</a:t>
            </a:r>
            <a:r>
              <a:rPr lang="en-US" dirty="0" err="1"/>
              <a:t>oestrogenic</a:t>
            </a:r>
            <a:r>
              <a:rPr lang="en-US" dirty="0"/>
              <a:t> state that predisposes to osteoporosis. </a:t>
            </a:r>
          </a:p>
          <a:p>
            <a:pPr algn="l" rtl="0">
              <a:buNone/>
            </a:pPr>
            <a:r>
              <a:rPr lang="en-US" dirty="0"/>
              <a:t>They may be used preoperatively to shrink fibroids or cause endometrial suppression to enhance visualization at hysteroscopy.</a:t>
            </a:r>
            <a:endParaRPr lang="ar-JO" dirty="0"/>
          </a:p>
        </p:txBody>
      </p:sp>
    </p:spTree>
    <p:extLst>
      <p:ext uri="{BB962C8B-B14F-4D97-AF65-F5344CB8AC3E}">
        <p14:creationId xmlns:p14="http://schemas.microsoft.com/office/powerpoint/2010/main" val="40744377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fontScale="85000" lnSpcReduction="20000"/>
          </a:bodyPr>
          <a:lstStyle/>
          <a:p>
            <a:pPr algn="l" rtl="0">
              <a:buFont typeface="Wingdings" pitchFamily="2" charset="2"/>
              <a:buChar char="q"/>
            </a:pPr>
            <a:r>
              <a:rPr lang="en-US" dirty="0"/>
              <a:t> Non-hormonal treatment :</a:t>
            </a:r>
          </a:p>
          <a:p>
            <a:pPr algn="l" rtl="0">
              <a:buFont typeface="Wingdings" pitchFamily="2" charset="2"/>
              <a:buChar char="q"/>
            </a:pPr>
            <a:endParaRPr lang="en-US" sz="1400" dirty="0"/>
          </a:p>
          <a:p>
            <a:pPr algn="l" rtl="0">
              <a:buFont typeface="Wingdings" pitchFamily="2" charset="2"/>
              <a:buChar char="§"/>
            </a:pPr>
            <a:r>
              <a:rPr lang="en-US" b="1" dirty="0" err="1"/>
              <a:t>Tranexamic</a:t>
            </a:r>
            <a:r>
              <a:rPr lang="en-US" b="1" dirty="0"/>
              <a:t> acid </a:t>
            </a:r>
          </a:p>
          <a:p>
            <a:pPr algn="l" rtl="0">
              <a:buFont typeface="Wingdings" pitchFamily="2" charset="2"/>
              <a:buChar char="§"/>
            </a:pPr>
            <a:endParaRPr lang="en-US" sz="1900" b="1" dirty="0"/>
          </a:p>
          <a:p>
            <a:pPr algn="l" rtl="0">
              <a:buNone/>
            </a:pPr>
            <a:r>
              <a:rPr lang="en-US" b="1" dirty="0"/>
              <a:t> - </a:t>
            </a:r>
            <a:r>
              <a:rPr lang="en-US" dirty="0"/>
              <a:t>An option for treatment of patients with HMB who do not desire or contraindicated to use hormonal treatment (</a:t>
            </a:r>
            <a:r>
              <a:rPr lang="en-US" dirty="0" err="1"/>
              <a:t>eg</a:t>
            </a:r>
            <a:r>
              <a:rPr lang="en-US" dirty="0"/>
              <a:t>, patients with a personal history of breast cancer).</a:t>
            </a:r>
            <a:endParaRPr lang="en-US" b="1" dirty="0"/>
          </a:p>
          <a:p>
            <a:pPr algn="l" rtl="0">
              <a:buNone/>
            </a:pPr>
            <a:r>
              <a:rPr lang="en-US" dirty="0"/>
              <a:t> - Is an </a:t>
            </a:r>
            <a:r>
              <a:rPr lang="en-US" dirty="0" err="1"/>
              <a:t>antifibrinolytic</a:t>
            </a:r>
            <a:r>
              <a:rPr lang="en-US" dirty="0"/>
              <a:t> agent that competitively blocks the conversion of </a:t>
            </a:r>
            <a:r>
              <a:rPr lang="en-US" dirty="0" err="1"/>
              <a:t>plasminogen</a:t>
            </a:r>
            <a:r>
              <a:rPr lang="en-US" dirty="0"/>
              <a:t> to </a:t>
            </a:r>
            <a:r>
              <a:rPr lang="en-US" dirty="0" err="1"/>
              <a:t>plasmin</a:t>
            </a:r>
            <a:r>
              <a:rPr lang="en-US" dirty="0"/>
              <a:t>, thereby reducing </a:t>
            </a:r>
            <a:r>
              <a:rPr lang="en-US" dirty="0" err="1"/>
              <a:t>fibrinolysis</a:t>
            </a:r>
            <a:r>
              <a:rPr lang="en-US" dirty="0"/>
              <a:t>.</a:t>
            </a:r>
          </a:p>
          <a:p>
            <a:pPr algn="l" rtl="0">
              <a:buNone/>
            </a:pPr>
            <a:r>
              <a:rPr lang="en-US" dirty="0"/>
              <a:t> - Reduces menstrual blood loss by 50%</a:t>
            </a:r>
          </a:p>
          <a:p>
            <a:pPr algn="l" rtl="0">
              <a:buNone/>
            </a:pPr>
            <a:r>
              <a:rPr lang="en-US" dirty="0"/>
              <a:t> - Advantages of this </a:t>
            </a:r>
            <a:r>
              <a:rPr lang="en-US" dirty="0" err="1"/>
              <a:t>antifibrinolytic</a:t>
            </a:r>
            <a:r>
              <a:rPr lang="en-US" dirty="0"/>
              <a:t> medication are that it may be used while trying to conceive and is taken only during menses, rather than daily.</a:t>
            </a:r>
          </a:p>
          <a:p>
            <a:pPr algn="l" rtl="0">
              <a:buNone/>
            </a:pPr>
            <a:r>
              <a:rPr lang="en-US" dirty="0"/>
              <a:t> - Use of </a:t>
            </a:r>
            <a:r>
              <a:rPr lang="en-US" dirty="0" err="1"/>
              <a:t>tranexamic</a:t>
            </a:r>
            <a:r>
              <a:rPr lang="en-US" dirty="0"/>
              <a:t> acid was associated with an elevated risk of thrombosis</a:t>
            </a:r>
          </a:p>
          <a:p>
            <a:pPr algn="l" rtl="0">
              <a:buFont typeface="Wingdings" pitchFamily="2" charset="2"/>
              <a:buChar char="q"/>
            </a:pPr>
            <a:endParaRPr lang="ar-JO" dirty="0"/>
          </a:p>
        </p:txBody>
      </p:sp>
    </p:spTree>
    <p:extLst>
      <p:ext uri="{BB962C8B-B14F-4D97-AF65-F5344CB8AC3E}">
        <p14:creationId xmlns:p14="http://schemas.microsoft.com/office/powerpoint/2010/main" val="16860509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7500" lnSpcReduction="20000"/>
          </a:bodyPr>
          <a:lstStyle/>
          <a:p>
            <a:pPr algn="l" rtl="0">
              <a:buFont typeface="Wingdings" pitchFamily="2" charset="2"/>
              <a:buChar char="§"/>
            </a:pPr>
            <a:r>
              <a:rPr lang="en-US" b="1" dirty="0" err="1"/>
              <a:t>Nonsteroidal</a:t>
            </a:r>
            <a:r>
              <a:rPr lang="en-US" b="1" dirty="0"/>
              <a:t> anti-inflammatory drugs</a:t>
            </a:r>
          </a:p>
          <a:p>
            <a:pPr algn="l" rtl="0">
              <a:buFont typeface="Wingdings" pitchFamily="2" charset="2"/>
              <a:buChar char="§"/>
            </a:pPr>
            <a:endParaRPr lang="en-US" b="1" dirty="0"/>
          </a:p>
          <a:p>
            <a:pPr algn="l" rtl="0">
              <a:buNone/>
            </a:pPr>
            <a:r>
              <a:rPr lang="en-US" dirty="0"/>
              <a:t> - NSAIDs used to treat HMB include ibuprofen, naproxen, and mefenamic acid. </a:t>
            </a:r>
          </a:p>
          <a:p>
            <a:pPr algn="l" rtl="0">
              <a:buNone/>
            </a:pPr>
            <a:r>
              <a:rPr lang="en-US" dirty="0"/>
              <a:t> - NSAIDs reduce the volume of menstrual blood loss by causing a decline in the rate of prostaglandin synthesis in the </a:t>
            </a:r>
            <a:r>
              <a:rPr lang="en-US" dirty="0" err="1"/>
              <a:t>endometrium</a:t>
            </a:r>
            <a:r>
              <a:rPr lang="en-US" dirty="0"/>
              <a:t>, leading to vasoconstriction and reduced bleeding.</a:t>
            </a:r>
          </a:p>
          <a:p>
            <a:pPr algn="l" rtl="0">
              <a:buNone/>
            </a:pPr>
            <a:r>
              <a:rPr lang="en-US" dirty="0"/>
              <a:t> - Start on the first day of bleeding and should be continued for four or five days or until menstruation ceases</a:t>
            </a:r>
          </a:p>
          <a:p>
            <a:pPr algn="l" rtl="0">
              <a:buNone/>
            </a:pPr>
            <a:r>
              <a:rPr lang="en-US" dirty="0"/>
              <a:t> - Advantages of NSAIDs include:</a:t>
            </a:r>
          </a:p>
          <a:p>
            <a:pPr marL="514350" indent="-514350" algn="l" rtl="0">
              <a:buFont typeface="+mj-lt"/>
              <a:buAutoNum type="arabicPeriod"/>
            </a:pPr>
            <a:r>
              <a:rPr lang="en-US" dirty="0"/>
              <a:t>Do not increase risk of thrombosis</a:t>
            </a:r>
          </a:p>
          <a:p>
            <a:pPr marL="514350" indent="-514350" algn="l" rtl="0">
              <a:buFont typeface="+mj-lt"/>
              <a:buAutoNum type="arabicPeriod"/>
            </a:pPr>
            <a:r>
              <a:rPr lang="en-US" dirty="0"/>
              <a:t>Low risk of adverse effects</a:t>
            </a:r>
          </a:p>
          <a:p>
            <a:pPr marL="514350" indent="-514350" algn="l" rtl="0">
              <a:buFont typeface="+mj-lt"/>
              <a:buAutoNum type="arabicPeriod"/>
            </a:pPr>
            <a:r>
              <a:rPr lang="en-US" dirty="0"/>
              <a:t>Reduction of </a:t>
            </a:r>
            <a:r>
              <a:rPr lang="en-US" dirty="0" err="1"/>
              <a:t>dysmenorrhea</a:t>
            </a:r>
            <a:endParaRPr lang="en-US" dirty="0"/>
          </a:p>
          <a:p>
            <a:pPr marL="514350" indent="-514350" algn="l" rtl="0">
              <a:buFont typeface="+mj-lt"/>
              <a:buAutoNum type="arabicPeriod"/>
            </a:pPr>
            <a:r>
              <a:rPr lang="en-US" dirty="0"/>
              <a:t>Low cost and often available over the counter</a:t>
            </a:r>
          </a:p>
          <a:p>
            <a:pPr marL="514350" indent="-514350" algn="l" rtl="0">
              <a:buFont typeface="+mj-lt"/>
              <a:buAutoNum type="arabicPeriod"/>
            </a:pPr>
            <a:r>
              <a:rPr lang="en-US" dirty="0"/>
              <a:t>Unlike most hormonal therapies, they do not need to be taken daily</a:t>
            </a:r>
          </a:p>
          <a:p>
            <a:pPr algn="l" rtl="0">
              <a:buNone/>
            </a:pPr>
            <a:endParaRPr lang="en-US" dirty="0"/>
          </a:p>
          <a:p>
            <a:pPr algn="l" rtl="0">
              <a:buNone/>
            </a:pPr>
            <a:endParaRPr lang="ar-JO" dirty="0"/>
          </a:p>
        </p:txBody>
      </p:sp>
    </p:spTree>
    <p:extLst>
      <p:ext uri="{BB962C8B-B14F-4D97-AF65-F5344CB8AC3E}">
        <p14:creationId xmlns:p14="http://schemas.microsoft.com/office/powerpoint/2010/main" val="268152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28600"/>
            <a:ext cx="8229600" cy="5897563"/>
          </a:xfrm>
        </p:spPr>
        <p:txBody>
          <a:bodyPr/>
          <a:lstStyle/>
          <a:p>
            <a:pPr marL="0" indent="0" algn="ctr">
              <a:buNone/>
            </a:pPr>
            <a:r>
              <a:rPr lang="en-US" dirty="0"/>
              <a:t>AUB</a:t>
            </a:r>
          </a:p>
        </p:txBody>
      </p:sp>
      <p:cxnSp>
        <p:nvCxnSpPr>
          <p:cNvPr id="5" name="رابط كسهم مستقيم 4"/>
          <p:cNvCxnSpPr/>
          <p:nvPr/>
        </p:nvCxnSpPr>
        <p:spPr>
          <a:xfrm>
            <a:off x="5257800" y="533400"/>
            <a:ext cx="685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مستطيل 5"/>
          <p:cNvSpPr/>
          <p:nvPr/>
        </p:nvSpPr>
        <p:spPr>
          <a:xfrm>
            <a:off x="6172200" y="30171"/>
            <a:ext cx="2438400" cy="1077218"/>
          </a:xfrm>
          <a:prstGeom prst="rect">
            <a:avLst/>
          </a:prstGeom>
        </p:spPr>
        <p:txBody>
          <a:bodyPr wrap="square">
            <a:spAutoFit/>
          </a:bodyPr>
          <a:lstStyle/>
          <a:p>
            <a:r>
              <a:rPr lang="en-US" sz="1600" dirty="0"/>
              <a:t>* Before puberty :-mostly FB introduction</a:t>
            </a:r>
          </a:p>
          <a:p>
            <a:r>
              <a:rPr lang="en-US" sz="1600" dirty="0"/>
              <a:t>- may be precocious puberty</a:t>
            </a:r>
          </a:p>
        </p:txBody>
      </p:sp>
      <p:sp>
        <p:nvSpPr>
          <p:cNvPr id="7" name="مستطيل 6"/>
          <p:cNvSpPr/>
          <p:nvPr/>
        </p:nvSpPr>
        <p:spPr>
          <a:xfrm>
            <a:off x="304800" y="30171"/>
            <a:ext cx="2438400" cy="1323439"/>
          </a:xfrm>
          <a:prstGeom prst="rect">
            <a:avLst/>
          </a:prstGeom>
        </p:spPr>
        <p:txBody>
          <a:bodyPr wrap="square">
            <a:spAutoFit/>
          </a:bodyPr>
          <a:lstStyle/>
          <a:p>
            <a:r>
              <a:rPr lang="en-US" sz="1600" dirty="0"/>
              <a:t>*After menopause </a:t>
            </a:r>
          </a:p>
          <a:p>
            <a:r>
              <a:rPr lang="en-US" sz="1600" dirty="0"/>
              <a:t> (postmenopausal bleeding):- most </a:t>
            </a:r>
            <a:r>
              <a:rPr lang="en-US" sz="1600" dirty="0" err="1"/>
              <a:t>commom</a:t>
            </a:r>
            <a:r>
              <a:rPr lang="en-US" sz="1600" dirty="0"/>
              <a:t>: Atrophic -most </a:t>
            </a:r>
            <a:r>
              <a:rPr lang="en-US" sz="1600" dirty="0" err="1"/>
              <a:t>serious:Malignancy</a:t>
            </a:r>
            <a:endParaRPr lang="en-US" sz="1600" dirty="0"/>
          </a:p>
        </p:txBody>
      </p:sp>
      <p:cxnSp>
        <p:nvCxnSpPr>
          <p:cNvPr id="9" name="رابط كسهم مستقيم 8"/>
          <p:cNvCxnSpPr/>
          <p:nvPr/>
        </p:nvCxnSpPr>
        <p:spPr>
          <a:xfrm flipH="1">
            <a:off x="3124200" y="533400"/>
            <a:ext cx="838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a:off x="4495800" y="838200"/>
            <a:ext cx="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مستطيل 11"/>
          <p:cNvSpPr/>
          <p:nvPr/>
        </p:nvSpPr>
        <p:spPr>
          <a:xfrm>
            <a:off x="1905000" y="1752600"/>
            <a:ext cx="5715000" cy="584775"/>
          </a:xfrm>
          <a:prstGeom prst="rect">
            <a:avLst/>
          </a:prstGeom>
        </p:spPr>
        <p:txBody>
          <a:bodyPr wrap="square">
            <a:spAutoFit/>
          </a:bodyPr>
          <a:lstStyle/>
          <a:p>
            <a:pPr algn="ctr"/>
            <a:r>
              <a:rPr lang="en-US" sz="1600" dirty="0"/>
              <a:t>Child bearing period</a:t>
            </a:r>
          </a:p>
          <a:p>
            <a:r>
              <a:rPr lang="en-US" sz="1600" dirty="0"/>
              <a:t>                ( Menorrhagia / </a:t>
            </a:r>
            <a:r>
              <a:rPr lang="en-US" sz="1600" dirty="0" err="1"/>
              <a:t>Metrorrhagia</a:t>
            </a:r>
            <a:r>
              <a:rPr lang="en-US" sz="1600" dirty="0"/>
              <a:t> / Contact bleeding )</a:t>
            </a:r>
          </a:p>
        </p:txBody>
      </p:sp>
      <p:cxnSp>
        <p:nvCxnSpPr>
          <p:cNvPr id="18" name="رابط مستقيم 17"/>
          <p:cNvCxnSpPr/>
          <p:nvPr/>
        </p:nvCxnSpPr>
        <p:spPr>
          <a:xfrm>
            <a:off x="4762500" y="2337375"/>
            <a:ext cx="0" cy="2534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رابط مستقيم 19"/>
          <p:cNvCxnSpPr/>
          <p:nvPr/>
        </p:nvCxnSpPr>
        <p:spPr>
          <a:xfrm flipH="1">
            <a:off x="1295400" y="2590800"/>
            <a:ext cx="3467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4762500" y="2590800"/>
            <a:ext cx="308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كسهم مستقيم 23"/>
          <p:cNvCxnSpPr/>
          <p:nvPr/>
        </p:nvCxnSpPr>
        <p:spPr>
          <a:xfrm>
            <a:off x="1295400" y="25908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رابط كسهم مستقيم 25"/>
          <p:cNvCxnSpPr/>
          <p:nvPr/>
        </p:nvCxnSpPr>
        <p:spPr>
          <a:xfrm>
            <a:off x="7834745" y="25908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مستقيم 28"/>
          <p:cNvCxnSpPr/>
          <p:nvPr/>
        </p:nvCxnSpPr>
        <p:spPr>
          <a:xfrm>
            <a:off x="4762500" y="2590800"/>
            <a:ext cx="0" cy="533400"/>
          </a:xfrm>
          <a:prstGeom prst="line">
            <a:avLst/>
          </a:prstGeom>
        </p:spPr>
        <p:style>
          <a:lnRef idx="1">
            <a:schemeClr val="accent1"/>
          </a:lnRef>
          <a:fillRef idx="0">
            <a:schemeClr val="accent1"/>
          </a:fillRef>
          <a:effectRef idx="0">
            <a:schemeClr val="accent1"/>
          </a:effectRef>
          <a:fontRef idx="minor">
            <a:schemeClr val="tx1"/>
          </a:fontRef>
        </p:style>
      </p:cxnSp>
      <p:sp>
        <p:nvSpPr>
          <p:cNvPr id="30" name="مستطيل 29"/>
          <p:cNvSpPr/>
          <p:nvPr/>
        </p:nvSpPr>
        <p:spPr>
          <a:xfrm>
            <a:off x="304800" y="2967335"/>
            <a:ext cx="2362200" cy="1323439"/>
          </a:xfrm>
          <a:prstGeom prst="rect">
            <a:avLst/>
          </a:prstGeom>
        </p:spPr>
        <p:txBody>
          <a:bodyPr wrap="square">
            <a:spAutoFit/>
          </a:bodyPr>
          <a:lstStyle/>
          <a:p>
            <a:r>
              <a:rPr lang="en-US" sz="1600" dirty="0"/>
              <a:t>1- Exclude Complications of pregnancy</a:t>
            </a:r>
          </a:p>
          <a:p>
            <a:r>
              <a:rPr lang="en-US" sz="1600" dirty="0"/>
              <a:t>( </a:t>
            </a:r>
            <a:r>
              <a:rPr lang="en-US" sz="1600" dirty="0" err="1"/>
              <a:t>ie</a:t>
            </a:r>
            <a:r>
              <a:rPr lang="en-US" sz="1600" dirty="0"/>
              <a:t> bleeding in early pregnancy )</a:t>
            </a:r>
          </a:p>
          <a:p>
            <a:r>
              <a:rPr lang="en-US" sz="1600" dirty="0"/>
              <a:t> (β-HCG)</a:t>
            </a:r>
          </a:p>
        </p:txBody>
      </p:sp>
      <p:sp>
        <p:nvSpPr>
          <p:cNvPr id="31" name="مستطيل 30"/>
          <p:cNvSpPr/>
          <p:nvPr/>
        </p:nvSpPr>
        <p:spPr>
          <a:xfrm>
            <a:off x="6678755" y="2967335"/>
            <a:ext cx="2311977" cy="830997"/>
          </a:xfrm>
          <a:prstGeom prst="rect">
            <a:avLst/>
          </a:prstGeom>
        </p:spPr>
        <p:txBody>
          <a:bodyPr wrap="square">
            <a:spAutoFit/>
          </a:bodyPr>
          <a:lstStyle/>
          <a:p>
            <a:r>
              <a:rPr lang="en-US" sz="1600" dirty="0"/>
              <a:t>2-Exclude Complications of contraception</a:t>
            </a:r>
          </a:p>
          <a:p>
            <a:r>
              <a:rPr lang="en-US" sz="1600" dirty="0"/>
              <a:t> ( IUD / Hormonal )</a:t>
            </a:r>
          </a:p>
        </p:txBody>
      </p:sp>
      <p:sp>
        <p:nvSpPr>
          <p:cNvPr id="32" name="مستطيل 31"/>
          <p:cNvSpPr/>
          <p:nvPr/>
        </p:nvSpPr>
        <p:spPr>
          <a:xfrm>
            <a:off x="4178846" y="3275947"/>
            <a:ext cx="1167307" cy="369332"/>
          </a:xfrm>
          <a:prstGeom prst="rect">
            <a:avLst/>
          </a:prstGeom>
        </p:spPr>
        <p:txBody>
          <a:bodyPr wrap="none">
            <a:spAutoFit/>
          </a:bodyPr>
          <a:lstStyle/>
          <a:p>
            <a:r>
              <a:rPr lang="en-US" dirty="0"/>
              <a:t>FIGO 2011</a:t>
            </a:r>
          </a:p>
        </p:txBody>
      </p:sp>
      <p:cxnSp>
        <p:nvCxnSpPr>
          <p:cNvPr id="34" name="رابط مستقيم 33"/>
          <p:cNvCxnSpPr>
            <a:stCxn id="32" idx="2"/>
          </p:cNvCxnSpPr>
          <p:nvPr/>
        </p:nvCxnSpPr>
        <p:spPr>
          <a:xfrm>
            <a:off x="4762500" y="3645279"/>
            <a:ext cx="0" cy="6454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رابط مستقيم 35"/>
          <p:cNvCxnSpPr/>
          <p:nvPr/>
        </p:nvCxnSpPr>
        <p:spPr>
          <a:xfrm flipH="1">
            <a:off x="1905000" y="4290774"/>
            <a:ext cx="28574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رابط مستقيم 37"/>
          <p:cNvCxnSpPr/>
          <p:nvPr/>
        </p:nvCxnSpPr>
        <p:spPr>
          <a:xfrm>
            <a:off x="4762500" y="4290774"/>
            <a:ext cx="2628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p:nvPr/>
        </p:nvCxnSpPr>
        <p:spPr>
          <a:xfrm>
            <a:off x="1905000" y="4290774"/>
            <a:ext cx="0" cy="3574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p:nvPr/>
        </p:nvCxnSpPr>
        <p:spPr>
          <a:xfrm>
            <a:off x="7391400" y="4290774"/>
            <a:ext cx="0" cy="3574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مستطيل 42"/>
          <p:cNvSpPr/>
          <p:nvPr/>
        </p:nvSpPr>
        <p:spPr>
          <a:xfrm>
            <a:off x="800849" y="4705989"/>
            <a:ext cx="2449773" cy="369332"/>
          </a:xfrm>
          <a:prstGeom prst="rect">
            <a:avLst/>
          </a:prstGeom>
        </p:spPr>
        <p:txBody>
          <a:bodyPr wrap="none">
            <a:spAutoFit/>
          </a:bodyPr>
          <a:lstStyle/>
          <a:p>
            <a:r>
              <a:rPr lang="en-US" dirty="0"/>
              <a:t>Structural abnormalities</a:t>
            </a:r>
          </a:p>
        </p:txBody>
      </p:sp>
      <p:sp>
        <p:nvSpPr>
          <p:cNvPr id="44" name="مستطيل 43"/>
          <p:cNvSpPr/>
          <p:nvPr/>
        </p:nvSpPr>
        <p:spPr>
          <a:xfrm>
            <a:off x="6563737" y="4736068"/>
            <a:ext cx="1655325" cy="369332"/>
          </a:xfrm>
          <a:prstGeom prst="rect">
            <a:avLst/>
          </a:prstGeom>
        </p:spPr>
        <p:txBody>
          <a:bodyPr wrap="none">
            <a:spAutoFit/>
          </a:bodyPr>
          <a:lstStyle/>
          <a:p>
            <a:r>
              <a:rPr lang="en-US" dirty="0"/>
              <a:t>Non - structural</a:t>
            </a:r>
          </a:p>
        </p:txBody>
      </p:sp>
      <p:sp>
        <p:nvSpPr>
          <p:cNvPr id="45" name="مستطيل 44"/>
          <p:cNvSpPr/>
          <p:nvPr/>
        </p:nvSpPr>
        <p:spPr>
          <a:xfrm>
            <a:off x="800849" y="4925291"/>
            <a:ext cx="2743200" cy="1815882"/>
          </a:xfrm>
          <a:prstGeom prst="rect">
            <a:avLst/>
          </a:prstGeom>
        </p:spPr>
        <p:txBody>
          <a:bodyPr wrap="square">
            <a:spAutoFit/>
          </a:bodyPr>
          <a:lstStyle/>
          <a:p>
            <a:r>
              <a:rPr lang="en-US" sz="1400" dirty="0"/>
              <a:t>Palm </a:t>
            </a:r>
          </a:p>
          <a:p>
            <a:r>
              <a:rPr lang="en-US" sz="1400" dirty="0"/>
              <a:t>- Polyp</a:t>
            </a:r>
          </a:p>
          <a:p>
            <a:r>
              <a:rPr lang="en-US" sz="1400" dirty="0"/>
              <a:t>- </a:t>
            </a:r>
            <a:r>
              <a:rPr lang="en-US" sz="1400" dirty="0" err="1"/>
              <a:t>Adenomyosis</a:t>
            </a:r>
            <a:r>
              <a:rPr lang="en-US" sz="1400" dirty="0"/>
              <a:t> </a:t>
            </a:r>
          </a:p>
          <a:p>
            <a:r>
              <a:rPr lang="en-US" sz="1400" dirty="0"/>
              <a:t>- Leiomyoma </a:t>
            </a:r>
          </a:p>
          <a:p>
            <a:r>
              <a:rPr lang="en-US" sz="1400" dirty="0"/>
              <a:t>- Malignancy :</a:t>
            </a:r>
          </a:p>
          <a:p>
            <a:r>
              <a:rPr lang="en-US" sz="1400" dirty="0"/>
              <a:t> cx </a:t>
            </a:r>
          </a:p>
          <a:p>
            <a:r>
              <a:rPr lang="en-US" sz="1400" dirty="0"/>
              <a:t> endometrium </a:t>
            </a:r>
          </a:p>
          <a:p>
            <a:r>
              <a:rPr lang="en-US" sz="1400" dirty="0"/>
              <a:t> functioning ovarian tumor</a:t>
            </a:r>
          </a:p>
        </p:txBody>
      </p:sp>
      <p:sp>
        <p:nvSpPr>
          <p:cNvPr id="46" name="مستطيل 45"/>
          <p:cNvSpPr/>
          <p:nvPr/>
        </p:nvSpPr>
        <p:spPr>
          <a:xfrm>
            <a:off x="5867400" y="5053238"/>
            <a:ext cx="3048000" cy="1785104"/>
          </a:xfrm>
          <a:prstGeom prst="rect">
            <a:avLst/>
          </a:prstGeom>
        </p:spPr>
        <p:txBody>
          <a:bodyPr wrap="square">
            <a:spAutoFit/>
          </a:bodyPr>
          <a:lstStyle/>
          <a:p>
            <a:r>
              <a:rPr lang="en-US" sz="1100" dirty="0"/>
              <a:t>( = Dysfunctional DUB) COEIN- Coagulation disorder ( H/O &amp; </a:t>
            </a:r>
            <a:r>
              <a:rPr lang="en-US" sz="1100" dirty="0" err="1"/>
              <a:t>Inv</a:t>
            </a:r>
            <a:r>
              <a:rPr lang="en-US" sz="1100" dirty="0"/>
              <a:t> )</a:t>
            </a:r>
          </a:p>
          <a:p>
            <a:r>
              <a:rPr lang="en-US" sz="1100" dirty="0"/>
              <a:t>- Ovarian disorder ( Exclusion )</a:t>
            </a:r>
          </a:p>
          <a:p>
            <a:r>
              <a:rPr lang="en-US" sz="1100" dirty="0"/>
              <a:t> </a:t>
            </a:r>
          </a:p>
          <a:p>
            <a:endParaRPr lang="en-US" sz="1100" dirty="0"/>
          </a:p>
          <a:p>
            <a:r>
              <a:rPr lang="en-US" sz="1100" dirty="0"/>
              <a:t>- Endometrial disorder (US)</a:t>
            </a:r>
          </a:p>
          <a:p>
            <a:r>
              <a:rPr lang="en-US" sz="1100" dirty="0"/>
              <a:t>- Iatrogenic drugs (</a:t>
            </a:r>
            <a:r>
              <a:rPr lang="en-US" sz="1100" dirty="0" err="1"/>
              <a:t>eg</a:t>
            </a:r>
            <a:r>
              <a:rPr lang="en-US" sz="1100" dirty="0"/>
              <a:t> anticoagulants) ( H/O)</a:t>
            </a:r>
          </a:p>
          <a:p>
            <a:r>
              <a:rPr lang="en-US" sz="1100" dirty="0"/>
              <a:t>- Non specific ( HTN / Liver troubles / Thyroid troubles</a:t>
            </a:r>
          </a:p>
          <a:p>
            <a:r>
              <a:rPr lang="en-US" sz="1100" dirty="0"/>
              <a:t>) (H/O &amp; </a:t>
            </a:r>
            <a:r>
              <a:rPr lang="en-US" sz="1100" dirty="0" err="1"/>
              <a:t>Inv</a:t>
            </a:r>
            <a:r>
              <a:rPr lang="en-US" sz="1100" dirty="0"/>
              <a:t> )</a:t>
            </a:r>
          </a:p>
        </p:txBody>
      </p:sp>
    </p:spTree>
    <p:extLst>
      <p:ext uri="{BB962C8B-B14F-4D97-AF65-F5344CB8AC3E}">
        <p14:creationId xmlns:p14="http://schemas.microsoft.com/office/powerpoint/2010/main" val="40367872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Surgical therapy</a:t>
            </a:r>
            <a:endParaRPr lang="ar-JO" dirty="0"/>
          </a:p>
        </p:txBody>
      </p:sp>
      <p:sp>
        <p:nvSpPr>
          <p:cNvPr id="3" name="Content Placeholder 2"/>
          <p:cNvSpPr>
            <a:spLocks noGrp="1"/>
          </p:cNvSpPr>
          <p:nvPr>
            <p:ph idx="1"/>
          </p:nvPr>
        </p:nvSpPr>
        <p:spPr>
          <a:xfrm>
            <a:off x="457200" y="1600200"/>
            <a:ext cx="8229600" cy="5029200"/>
          </a:xfrm>
        </p:spPr>
        <p:txBody>
          <a:bodyPr>
            <a:normAutofit fontScale="62500" lnSpcReduction="20000"/>
          </a:bodyPr>
          <a:lstStyle/>
          <a:p>
            <a:pPr algn="l" rtl="0">
              <a:buFont typeface="Wingdings" pitchFamily="2" charset="2"/>
              <a:buChar char="Ø"/>
            </a:pPr>
            <a:endParaRPr lang="en-US" dirty="0"/>
          </a:p>
          <a:p>
            <a:pPr algn="l" rtl="0"/>
            <a:r>
              <a:rPr lang="en-US" dirty="0"/>
              <a:t> </a:t>
            </a:r>
            <a:r>
              <a:rPr lang="en-US" sz="4100" b="1" dirty="0" err="1"/>
              <a:t>Myomectomy</a:t>
            </a:r>
            <a:r>
              <a:rPr lang="en-US" sz="4100" b="1" dirty="0"/>
              <a:t>  </a:t>
            </a:r>
          </a:p>
          <a:p>
            <a:pPr algn="l" rtl="0"/>
            <a:endParaRPr lang="en-US" sz="1600" b="1" dirty="0"/>
          </a:p>
          <a:p>
            <a:pPr algn="l" rtl="0">
              <a:buNone/>
            </a:pPr>
            <a:r>
              <a:rPr lang="en-US" dirty="0"/>
              <a:t>    </a:t>
            </a:r>
            <a:r>
              <a:rPr lang="en-US" sz="4100" dirty="0"/>
              <a:t>Is an option for patients with uterine </a:t>
            </a:r>
            <a:r>
              <a:rPr lang="en-US" sz="4100" dirty="0" err="1"/>
              <a:t>leiomyomas</a:t>
            </a:r>
            <a:r>
              <a:rPr lang="en-US" sz="4100" dirty="0"/>
              <a:t>. If one or two </a:t>
            </a:r>
            <a:r>
              <a:rPr lang="en-US" sz="4100" dirty="0" err="1"/>
              <a:t>intracavitary</a:t>
            </a:r>
            <a:r>
              <a:rPr lang="en-US" sz="4100" dirty="0"/>
              <a:t> </a:t>
            </a:r>
            <a:r>
              <a:rPr lang="en-US" sz="4100" dirty="0" err="1"/>
              <a:t>myomas</a:t>
            </a:r>
            <a:r>
              <a:rPr lang="en-US" sz="4100" dirty="0"/>
              <a:t> are present, a </a:t>
            </a:r>
            <a:r>
              <a:rPr lang="en-US" sz="4100" dirty="0" err="1"/>
              <a:t>hysteroscopic</a:t>
            </a:r>
            <a:r>
              <a:rPr lang="en-US" sz="4100" dirty="0"/>
              <a:t> </a:t>
            </a:r>
            <a:r>
              <a:rPr lang="en-US" sz="4100" dirty="0" err="1"/>
              <a:t>myomectomy</a:t>
            </a:r>
            <a:r>
              <a:rPr lang="en-US" sz="4100" dirty="0"/>
              <a:t> is minimally invasive and may resolve AUB symptoms. </a:t>
            </a:r>
          </a:p>
          <a:p>
            <a:pPr algn="l" rtl="0"/>
            <a:endParaRPr lang="en-US" sz="4100" dirty="0"/>
          </a:p>
          <a:p>
            <a:pPr algn="l" rtl="0">
              <a:buNone/>
            </a:pPr>
            <a:r>
              <a:rPr lang="en-US" sz="4100" dirty="0"/>
              <a:t>    Patients with fibroids at other sites that result in AUB may be initially treated with medical therapy. However, laparoscopic or open </a:t>
            </a:r>
            <a:r>
              <a:rPr lang="en-US" sz="4100" dirty="0" err="1"/>
              <a:t>myomectomy</a:t>
            </a:r>
            <a:r>
              <a:rPr lang="en-US" sz="4100" dirty="0"/>
              <a:t> is required if medical management fails </a:t>
            </a:r>
            <a:r>
              <a:rPr lang="en-US" sz="4200" dirty="0"/>
              <a:t>and if the patient desires to preserve fertility. </a:t>
            </a:r>
            <a:br>
              <a:rPr lang="en-US" sz="4200" dirty="0"/>
            </a:br>
            <a:endParaRPr lang="en-US" sz="4200" dirty="0"/>
          </a:p>
        </p:txBody>
      </p:sp>
    </p:spTree>
    <p:extLst>
      <p:ext uri="{BB962C8B-B14F-4D97-AF65-F5344CB8AC3E}">
        <p14:creationId xmlns:p14="http://schemas.microsoft.com/office/powerpoint/2010/main" val="10584201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pPr algn="l" rtl="0"/>
            <a:r>
              <a:rPr lang="en-US" b="1" dirty="0"/>
              <a:t>Endometrial ablation </a:t>
            </a:r>
          </a:p>
          <a:p>
            <a:pPr algn="l" rtl="0">
              <a:buNone/>
            </a:pPr>
            <a:r>
              <a:rPr lang="en-US" b="1" dirty="0"/>
              <a:t> </a:t>
            </a:r>
            <a:r>
              <a:rPr lang="en-US" dirty="0"/>
              <a:t>Endometrial ablation is a minimally invasive option for treatment of heavy or prolonged uterine bleeding when medical therapy fails or in patients who do not want to use chronic medical therapy.</a:t>
            </a:r>
          </a:p>
          <a:p>
            <a:pPr algn="l" rtl="0">
              <a:buNone/>
            </a:pPr>
            <a:endParaRPr lang="en-US" dirty="0"/>
          </a:p>
        </p:txBody>
      </p:sp>
    </p:spTree>
    <p:extLst>
      <p:ext uri="{BB962C8B-B14F-4D97-AF65-F5344CB8AC3E}">
        <p14:creationId xmlns:p14="http://schemas.microsoft.com/office/powerpoint/2010/main" val="6423003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algn="l" rtl="0"/>
            <a:r>
              <a:rPr lang="en-US" b="1" dirty="0"/>
              <a:t>Uterine artery </a:t>
            </a:r>
            <a:r>
              <a:rPr lang="en-US" b="1" dirty="0" err="1"/>
              <a:t>embolization</a:t>
            </a:r>
            <a:endParaRPr lang="en-US" b="1" dirty="0"/>
          </a:p>
          <a:p>
            <a:pPr algn="l" rtl="0">
              <a:buNone/>
            </a:pPr>
            <a:r>
              <a:rPr lang="en-US" b="1" dirty="0"/>
              <a:t> </a:t>
            </a:r>
            <a:r>
              <a:rPr lang="en-US" dirty="0"/>
              <a:t>Uterine artery </a:t>
            </a:r>
            <a:r>
              <a:rPr lang="en-US" dirty="0" err="1"/>
              <a:t>embolization</a:t>
            </a:r>
            <a:r>
              <a:rPr lang="en-US" dirty="0"/>
              <a:t> is an option for patients with uterine </a:t>
            </a:r>
            <a:r>
              <a:rPr lang="en-US" dirty="0" err="1"/>
              <a:t>leiomyomas</a:t>
            </a:r>
            <a:r>
              <a:rPr lang="en-US" dirty="0"/>
              <a:t>.</a:t>
            </a:r>
          </a:p>
          <a:p>
            <a:pPr algn="l" rtl="0">
              <a:buNone/>
            </a:pPr>
            <a:r>
              <a:rPr lang="en-US" dirty="0"/>
              <a:t>Women wishing to retain their fertility should be counseled carefully before undergoing UAE as the effects on subsequent reproductive function are uncertain. Pregnancies have been reported in the literature, but concerns remain over </a:t>
            </a:r>
            <a:r>
              <a:rPr lang="en-US" u="sng" dirty="0"/>
              <a:t>premature ovarian failure </a:t>
            </a:r>
            <a:r>
              <a:rPr lang="en-US" dirty="0"/>
              <a:t>and effects on the </a:t>
            </a:r>
            <a:r>
              <a:rPr lang="en-US" dirty="0" err="1"/>
              <a:t>endometrium</a:t>
            </a:r>
            <a:r>
              <a:rPr lang="en-US" dirty="0"/>
              <a:t> that may lead to </a:t>
            </a:r>
            <a:r>
              <a:rPr lang="en-US" u="sng" dirty="0"/>
              <a:t>abnormal </a:t>
            </a:r>
            <a:r>
              <a:rPr lang="en-US" u="sng" dirty="0" err="1"/>
              <a:t>placentation</a:t>
            </a:r>
            <a:r>
              <a:rPr lang="en-US" dirty="0"/>
              <a:t>.</a:t>
            </a:r>
            <a:endParaRPr lang="ar-JO" dirty="0"/>
          </a:p>
        </p:txBody>
      </p:sp>
    </p:spTree>
    <p:extLst>
      <p:ext uri="{BB962C8B-B14F-4D97-AF65-F5344CB8AC3E}">
        <p14:creationId xmlns:p14="http://schemas.microsoft.com/office/powerpoint/2010/main" val="17432885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algn="l" rtl="0"/>
            <a:r>
              <a:rPr lang="en-US" b="1" dirty="0"/>
              <a:t>Hysterectomy</a:t>
            </a:r>
            <a:r>
              <a:rPr lang="en-US" dirty="0"/>
              <a:t> </a:t>
            </a:r>
          </a:p>
          <a:p>
            <a:pPr algn="l" rtl="0">
              <a:buNone/>
            </a:pPr>
            <a:r>
              <a:rPr lang="en-US" dirty="0"/>
              <a:t> Hysterectomy represents definitive treatment for uterine bleeding. This procedure has a high rate of patient satisfaction because it is curative, is frequently performed after medical management has failed, is not associated with drug-related side effects, and does not require repeated procedures or prolonged follow-up.</a:t>
            </a:r>
            <a:endParaRPr lang="ar-JO" dirty="0"/>
          </a:p>
        </p:txBody>
      </p:sp>
    </p:spTree>
    <p:extLst>
      <p:ext uri="{BB962C8B-B14F-4D97-AF65-F5344CB8AC3E}">
        <p14:creationId xmlns:p14="http://schemas.microsoft.com/office/powerpoint/2010/main" val="4169908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484784"/>
            <a:ext cx="7349480" cy="4392488"/>
          </a:xfrm>
          <a:solidFill>
            <a:schemeClr val="bg2"/>
          </a:solidFill>
        </p:spPr>
        <p:txBody>
          <a:bodyPr>
            <a:noAutofit/>
          </a:bodyPr>
          <a:lstStyle/>
          <a:p>
            <a:pPr algn="ctr" rtl="0">
              <a:buNone/>
            </a:pPr>
            <a:r>
              <a:rPr lang="en-US" sz="13800" b="1" dirty="0">
                <a:solidFill>
                  <a:schemeClr val="tx2">
                    <a:lumMod val="60000"/>
                    <a:lumOff val="40000"/>
                  </a:schemeClr>
                </a:solidFill>
                <a:latin typeface="Arial Rounded MT Bold" pitchFamily="34" charset="0"/>
              </a:rPr>
              <a:t>THANK YOU!</a:t>
            </a:r>
            <a:endParaRPr lang="ar-JO" sz="13800" b="1" dirty="0">
              <a:solidFill>
                <a:schemeClr val="tx2">
                  <a:lumMod val="60000"/>
                  <a:lumOff val="40000"/>
                </a:schemeClr>
              </a:solidFill>
              <a:latin typeface="Arial Rounded MT Bold" pitchFamily="34" charset="0"/>
            </a:endParaRPr>
          </a:p>
        </p:txBody>
      </p:sp>
    </p:spTree>
    <p:extLst>
      <p:ext uri="{BB962C8B-B14F-4D97-AF65-F5344CB8AC3E}">
        <p14:creationId xmlns:p14="http://schemas.microsoft.com/office/powerpoint/2010/main" val="963194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11505" cy="707886"/>
          </a:xfrm>
          <a:prstGeom prst="rect">
            <a:avLst/>
          </a:prstGeom>
          <a:solidFill>
            <a:srgbClr val="FFC000"/>
          </a:solidFill>
        </p:spPr>
        <p:txBody>
          <a:bodyPr wrap="square" rtlCol="1">
            <a:spAutoFit/>
          </a:bodyPr>
          <a:lstStyle/>
          <a:p>
            <a:pPr algn="ctr"/>
            <a:r>
              <a:rPr lang="en-US" sz="4000" b="1" dirty="0"/>
              <a:t>General Approach and investigation </a:t>
            </a:r>
            <a:endParaRPr lang="ar-SA" sz="4000" b="1" dirty="0"/>
          </a:p>
        </p:txBody>
      </p:sp>
      <p:sp>
        <p:nvSpPr>
          <p:cNvPr id="6" name="Content Placeholder 5"/>
          <p:cNvSpPr txBox="1">
            <a:spLocks noGrp="1"/>
          </p:cNvSpPr>
          <p:nvPr>
            <p:ph idx="1"/>
          </p:nvPr>
        </p:nvSpPr>
        <p:spPr>
          <a:xfrm>
            <a:off x="395536" y="1124744"/>
            <a:ext cx="8467489" cy="5464253"/>
          </a:xfrm>
          <a:prstGeom prst="rect">
            <a:avLst/>
          </a:prstGeom>
          <a:noFill/>
        </p:spPr>
        <p:txBody>
          <a:bodyPr wrap="square" rtlCol="1">
            <a:spAutoFit/>
          </a:bodyPr>
          <a:lstStyle/>
          <a:p>
            <a:pPr algn="l" rtl="0">
              <a:buFont typeface="Wingdings" pitchFamily="2" charset="2"/>
              <a:buChar char="q"/>
            </a:pPr>
            <a:r>
              <a:rPr lang="en-US" sz="2000" b="1" dirty="0"/>
              <a:t>History &amp; Examination  </a:t>
            </a:r>
            <a:r>
              <a:rPr lang="en-US" sz="1800" dirty="0"/>
              <a:t>: </a:t>
            </a:r>
          </a:p>
          <a:p>
            <a:pPr marL="0" indent="0" algn="l" rtl="0">
              <a:buNone/>
            </a:pPr>
            <a:r>
              <a:rPr lang="en-US" sz="1800" dirty="0"/>
              <a:t>-  Aiming to identify the pattern of bleeding and </a:t>
            </a:r>
            <a:r>
              <a:rPr lang="en-US" sz="1800" dirty="0" err="1"/>
              <a:t>DDx</a:t>
            </a:r>
            <a:r>
              <a:rPr lang="en-US" sz="1800" dirty="0"/>
              <a:t> of the Underlying pathology  ..</a:t>
            </a:r>
          </a:p>
          <a:p>
            <a:pPr algn="l" rtl="0">
              <a:buFont typeface="Wingdings" pitchFamily="2" charset="2"/>
              <a:buChar char="ü"/>
            </a:pPr>
            <a:r>
              <a:rPr lang="en-US" sz="1800" dirty="0"/>
              <a:t>Age</a:t>
            </a:r>
          </a:p>
          <a:p>
            <a:pPr algn="l" rtl="0">
              <a:buFont typeface="Wingdings" pitchFamily="2" charset="2"/>
              <a:buChar char="ü"/>
            </a:pPr>
            <a:r>
              <a:rPr lang="en-US" sz="1800" dirty="0"/>
              <a:t>Menstrual Or Non-menstrual (</a:t>
            </a:r>
            <a:r>
              <a:rPr lang="en-US" sz="1800" dirty="0" err="1"/>
              <a:t>Intermenstrual</a:t>
            </a:r>
            <a:r>
              <a:rPr lang="en-US" sz="1800" dirty="0"/>
              <a:t> Bleeding , </a:t>
            </a:r>
            <a:r>
              <a:rPr lang="en-US" sz="1800" dirty="0" err="1"/>
              <a:t>Postcoital</a:t>
            </a:r>
            <a:r>
              <a:rPr lang="en-US" sz="1800" dirty="0"/>
              <a:t> Bleeding , Postmenopausal Bleeding)</a:t>
            </a:r>
          </a:p>
          <a:p>
            <a:pPr algn="l" rtl="0">
              <a:buFont typeface="Wingdings" pitchFamily="2" charset="2"/>
              <a:buChar char="ü"/>
            </a:pPr>
            <a:r>
              <a:rPr lang="en-US" sz="1800" dirty="0"/>
              <a:t>Subjective Assessment of HMB And how much affect her quality of life  :</a:t>
            </a:r>
          </a:p>
          <a:p>
            <a:pPr marL="0" indent="0" algn="l" rtl="0">
              <a:buNone/>
            </a:pPr>
            <a:r>
              <a:rPr lang="en-US" sz="1600" dirty="0"/>
              <a:t>- Bleeding that lasts more than 7 days.</a:t>
            </a:r>
            <a:endParaRPr lang="en-US" sz="1200" dirty="0"/>
          </a:p>
          <a:p>
            <a:pPr marL="0" indent="0" algn="l" rtl="0">
              <a:buNone/>
            </a:pPr>
            <a:r>
              <a:rPr lang="en-US" sz="1600" dirty="0"/>
              <a:t>- Needing to change &gt;1 pad every 2 hours</a:t>
            </a:r>
          </a:p>
          <a:p>
            <a:pPr marL="0" indent="0" algn="l" rtl="0">
              <a:buNone/>
            </a:pPr>
            <a:r>
              <a:rPr lang="en-US" sz="1600" dirty="0"/>
              <a:t>- Needing to wear more than one pad at a time to control menstrual flow.</a:t>
            </a:r>
          </a:p>
          <a:p>
            <a:pPr marL="0" indent="0" algn="l" rtl="0">
              <a:buNone/>
            </a:pPr>
            <a:r>
              <a:rPr lang="en-US" sz="1600" dirty="0"/>
              <a:t>- Needing to change pads or tampons during the night.</a:t>
            </a:r>
          </a:p>
          <a:p>
            <a:pPr marL="0" indent="0" algn="l" rtl="0">
              <a:buNone/>
            </a:pPr>
            <a:r>
              <a:rPr lang="en-US" sz="1600" dirty="0"/>
              <a:t>- Menstrual flow with large blood clots .</a:t>
            </a:r>
          </a:p>
          <a:p>
            <a:pPr algn="l" rtl="0">
              <a:buFont typeface="Wingdings" pitchFamily="2" charset="2"/>
              <a:buChar char="ü"/>
            </a:pPr>
            <a:r>
              <a:rPr lang="en-US" sz="1800" dirty="0"/>
              <a:t>Any Alteration In The Menstrual Cycle pattern </a:t>
            </a:r>
          </a:p>
          <a:p>
            <a:pPr algn="l" rtl="0">
              <a:buFont typeface="Wingdings" pitchFamily="2" charset="2"/>
              <a:buChar char="ü"/>
            </a:pPr>
            <a:r>
              <a:rPr lang="en-US" sz="1800" dirty="0"/>
              <a:t>Pelvic Pain And Pressure Effects And other associated symptoms of anemia and suspected pathology </a:t>
            </a:r>
          </a:p>
          <a:p>
            <a:pPr algn="l" rtl="0">
              <a:buFont typeface="Wingdings" pitchFamily="2" charset="2"/>
              <a:buChar char="ü"/>
            </a:pPr>
            <a:r>
              <a:rPr lang="en-US" sz="1800" dirty="0"/>
              <a:t>Previous Medical Or Surgical Treatment For AUB</a:t>
            </a:r>
          </a:p>
          <a:p>
            <a:pPr algn="l" rtl="0">
              <a:buFont typeface="Wingdings" pitchFamily="2" charset="2"/>
              <a:buChar char="ü"/>
            </a:pPr>
            <a:r>
              <a:rPr lang="en-US" sz="1800" dirty="0"/>
              <a:t>Up-to-date Smear Test</a:t>
            </a:r>
          </a:p>
          <a:p>
            <a:pPr algn="l" rtl="0">
              <a:buFont typeface="Wingdings" pitchFamily="2" charset="2"/>
              <a:buChar char="ü"/>
            </a:pPr>
            <a:r>
              <a:rPr lang="en-US" sz="1800" dirty="0"/>
              <a:t>Family History Of Gynecological Pathology.</a:t>
            </a:r>
          </a:p>
        </p:txBody>
      </p:sp>
    </p:spTree>
    <p:extLst>
      <p:ext uri="{BB962C8B-B14F-4D97-AF65-F5344CB8AC3E}">
        <p14:creationId xmlns:p14="http://schemas.microsoft.com/office/powerpoint/2010/main" val="1723818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fontAlgn="ctr">
              <a:buFont typeface="Wingdings" pitchFamily="2" charset="2"/>
              <a:buChar char="ü"/>
            </a:pPr>
            <a:r>
              <a:rPr lang="en-US" dirty="0"/>
              <a:t> </a:t>
            </a:r>
            <a:r>
              <a:rPr lang="en-US" sz="2400" dirty="0"/>
              <a:t>History of HMB since menarche , PPH , surgical-related bleeding , bleeding associated with dental work , presence of bruises or epistaxis may indicate underlying coagulopathy ! </a:t>
            </a:r>
          </a:p>
          <a:p>
            <a:pPr algn="l" rtl="0" fontAlgn="ctr">
              <a:buFont typeface="Wingdings" pitchFamily="2" charset="2"/>
              <a:buChar char="q"/>
            </a:pPr>
            <a:r>
              <a:rPr lang="en-US" sz="2400" dirty="0"/>
              <a:t>After examining the patient for </a:t>
            </a:r>
            <a:r>
              <a:rPr lang="en-US" sz="2400" b="1" dirty="0"/>
              <a:t>signs of anemia </a:t>
            </a:r>
            <a:r>
              <a:rPr lang="en-US" sz="2400" dirty="0"/>
              <a:t>, it is important to perform an </a:t>
            </a:r>
            <a:r>
              <a:rPr lang="en-US" sz="2400" b="1" dirty="0"/>
              <a:t>Abdominal and Pelvic examination </a:t>
            </a:r>
            <a:r>
              <a:rPr lang="en-US" sz="2400" dirty="0"/>
              <a:t>in All women complaining of HMB</a:t>
            </a:r>
          </a:p>
          <a:p>
            <a:pPr algn="l" rtl="0" fontAlgn="ctr">
              <a:buFont typeface="Wingdings" pitchFamily="2" charset="2"/>
              <a:buChar char="Ø"/>
            </a:pPr>
            <a:r>
              <a:rPr lang="en-US" sz="2400" dirty="0"/>
              <a:t> There Is </a:t>
            </a:r>
            <a:r>
              <a:rPr lang="en-US" sz="2400" b="1" dirty="0"/>
              <a:t>No Agreed 'Gold Standard' Investigation </a:t>
            </a:r>
            <a:r>
              <a:rPr lang="en-US" sz="2400" dirty="0"/>
              <a:t>For AUB !</a:t>
            </a:r>
            <a:endParaRPr lang="ar-SA" dirty="0"/>
          </a:p>
        </p:txBody>
      </p:sp>
    </p:spTree>
    <p:extLst>
      <p:ext uri="{BB962C8B-B14F-4D97-AF65-F5344CB8AC3E}">
        <p14:creationId xmlns:p14="http://schemas.microsoft.com/office/powerpoint/2010/main" val="3551118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435280" cy="5721499"/>
          </a:xfrm>
        </p:spPr>
        <p:txBody>
          <a:bodyPr>
            <a:normAutofit/>
          </a:bodyPr>
          <a:lstStyle/>
          <a:p>
            <a:pPr algn="l" rtl="0">
              <a:buFont typeface="Wingdings" pitchFamily="2" charset="2"/>
              <a:buChar char="q"/>
            </a:pPr>
            <a:r>
              <a:rPr lang="en-US" sz="2800" b="1" dirty="0">
                <a:solidFill>
                  <a:schemeClr val="bg1">
                    <a:lumMod val="10000"/>
                  </a:schemeClr>
                </a:solidFill>
              </a:rPr>
              <a:t>Investigations</a:t>
            </a:r>
          </a:p>
          <a:p>
            <a:pPr algn="l" rtl="0">
              <a:buFont typeface="Wingdings" pitchFamily="2" charset="2"/>
              <a:buChar char="Ø"/>
            </a:pPr>
            <a:r>
              <a:rPr lang="en-US" sz="2400" dirty="0"/>
              <a:t>Pregnancy test -- </a:t>
            </a:r>
            <a:r>
              <a:rPr lang="en-US" sz="2400" b="1" dirty="0"/>
              <a:t>Pregnancy should be excluded</a:t>
            </a:r>
            <a:r>
              <a:rPr lang="en-US" sz="2400" dirty="0"/>
              <a:t> in all reproductive-age patients with AUB</a:t>
            </a:r>
          </a:p>
          <a:p>
            <a:pPr algn="l" rtl="0">
              <a:buFontTx/>
              <a:buChar char="-"/>
            </a:pPr>
            <a:r>
              <a:rPr lang="en-US" sz="2400" dirty="0"/>
              <a:t>It should also be performed in patients who report no sexual activity and in those who report use of contraception !!</a:t>
            </a:r>
          </a:p>
          <a:p>
            <a:pPr algn="l" rtl="0">
              <a:buFont typeface="Wingdings" pitchFamily="2" charset="2"/>
              <a:buChar char="Ø"/>
            </a:pPr>
            <a:r>
              <a:rPr lang="en-US" sz="2400" dirty="0"/>
              <a:t>Full blood count (FBC) should be performed in </a:t>
            </a:r>
            <a:r>
              <a:rPr lang="en-US" sz="2400" b="1" dirty="0"/>
              <a:t>all women  ..    </a:t>
            </a:r>
            <a:r>
              <a:rPr lang="en-US" sz="2400" dirty="0"/>
              <a:t>(but serum ferritin should not be performed).</a:t>
            </a:r>
          </a:p>
          <a:p>
            <a:pPr algn="l" rtl="0">
              <a:buFont typeface="Wingdings" pitchFamily="2" charset="2"/>
              <a:buChar char="Ø"/>
            </a:pPr>
            <a:r>
              <a:rPr lang="en-US" sz="2400" dirty="0"/>
              <a:t>Pelvic Ultrasound (Structural Pathology) .</a:t>
            </a:r>
          </a:p>
          <a:p>
            <a:pPr algn="l" rtl="0">
              <a:buFont typeface="Wingdings" pitchFamily="2" charset="2"/>
              <a:buChar char="Ø"/>
            </a:pPr>
            <a:r>
              <a:rPr lang="en-US" sz="2400" dirty="0"/>
              <a:t>Pelvic Infection Screening (Genital Tract Swab).</a:t>
            </a:r>
          </a:p>
          <a:p>
            <a:pPr algn="l" rtl="0">
              <a:buFont typeface="Wingdings" pitchFamily="2" charset="2"/>
              <a:buChar char="Ø"/>
            </a:pPr>
            <a:r>
              <a:rPr lang="en-US" sz="2400" dirty="0"/>
              <a:t>Hysteroscopy (For Endometrial Pathology) </a:t>
            </a:r>
          </a:p>
          <a:p>
            <a:pPr algn="l" rtl="0">
              <a:buFont typeface="Wingdings" pitchFamily="2" charset="2"/>
              <a:buChar char="Ø"/>
            </a:pPr>
            <a:r>
              <a:rPr lang="en-US" sz="2400" dirty="0"/>
              <a:t>Cervical Smear</a:t>
            </a:r>
          </a:p>
          <a:p>
            <a:pPr algn="l" rtl="0">
              <a:buFont typeface="Wingdings" pitchFamily="2" charset="2"/>
              <a:buChar char="Ø"/>
            </a:pPr>
            <a:r>
              <a:rPr lang="en-US" sz="2400" dirty="0"/>
              <a:t>Coagulation screen And Thyroid function If suggestive history </a:t>
            </a:r>
          </a:p>
          <a:p>
            <a:pPr algn="l" rtl="0"/>
            <a:endParaRPr lang="en-US" sz="1400" dirty="0"/>
          </a:p>
          <a:p>
            <a:pPr algn="l" rtl="0"/>
            <a:endParaRPr lang="en-US" sz="1400" dirty="0"/>
          </a:p>
          <a:p>
            <a:pPr algn="l" rtl="0">
              <a:buFont typeface="Wingdings" pitchFamily="2" charset="2"/>
              <a:buChar char="q"/>
            </a:pPr>
            <a:endParaRPr lang="en-US" sz="1400" dirty="0"/>
          </a:p>
          <a:p>
            <a:pPr algn="l" rtl="0">
              <a:buFont typeface="Wingdings" pitchFamily="2" charset="2"/>
              <a:buChar char="q"/>
            </a:pPr>
            <a:endParaRPr lang="en-US" sz="1400" dirty="0"/>
          </a:p>
          <a:p>
            <a:pPr algn="l" rtl="0">
              <a:buFont typeface="Wingdings" pitchFamily="2" charset="2"/>
              <a:buChar char="q"/>
            </a:pPr>
            <a:endParaRPr lang="ar-SA" sz="1400" dirty="0"/>
          </a:p>
        </p:txBody>
      </p:sp>
    </p:spTree>
    <p:extLst>
      <p:ext uri="{BB962C8B-B14F-4D97-AF65-F5344CB8AC3E}">
        <p14:creationId xmlns:p14="http://schemas.microsoft.com/office/powerpoint/2010/main" val="273631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140" y="2492896"/>
            <a:ext cx="9126860" cy="3888432"/>
          </a:xfrm>
        </p:spPr>
      </p:pic>
      <p:sp>
        <p:nvSpPr>
          <p:cNvPr id="2" name="TextBox 1"/>
          <p:cNvSpPr txBox="1"/>
          <p:nvPr/>
        </p:nvSpPr>
        <p:spPr>
          <a:xfrm>
            <a:off x="179512" y="332656"/>
            <a:ext cx="8568952" cy="1938992"/>
          </a:xfrm>
          <a:prstGeom prst="rect">
            <a:avLst/>
          </a:prstGeom>
          <a:noFill/>
        </p:spPr>
        <p:txBody>
          <a:bodyPr wrap="square" rtlCol="1">
            <a:spAutoFit/>
          </a:bodyPr>
          <a:lstStyle/>
          <a:p>
            <a:pPr marL="285750" indent="-285750" algn="l" rtl="0">
              <a:buFont typeface="Wingdings" pitchFamily="2" charset="2"/>
              <a:buChar char="J"/>
            </a:pPr>
            <a:r>
              <a:rPr lang="en-US" sz="2400" b="1" dirty="0">
                <a:sym typeface="Wingdings"/>
              </a:rPr>
              <a:t>Endometrial biopsy : </a:t>
            </a:r>
          </a:p>
          <a:p>
            <a:pPr marL="285750" indent="-285750" algn="l" rtl="0">
              <a:buFont typeface="Wingdings" pitchFamily="2" charset="2"/>
              <a:buChar char="J"/>
            </a:pPr>
            <a:endParaRPr lang="en-US" sz="2400" b="1" dirty="0">
              <a:sym typeface="Wingdings"/>
            </a:endParaRPr>
          </a:p>
          <a:p>
            <a:pPr algn="l" rtl="0"/>
            <a:r>
              <a:rPr lang="en-US" sz="2400" dirty="0"/>
              <a:t>( NOTE ) - Sensitivity of EB increases when performed in addition to using the</a:t>
            </a:r>
            <a:r>
              <a:rPr lang="en-US" sz="2400" b="1" dirty="0"/>
              <a:t> cut-off of 4 mm endometrial thickness </a:t>
            </a:r>
            <a:r>
              <a:rPr lang="en-US" sz="2400" dirty="0"/>
              <a:t>on </a:t>
            </a:r>
            <a:r>
              <a:rPr lang="en-US" sz="2400" b="1" dirty="0"/>
              <a:t>TVUS</a:t>
            </a:r>
            <a:r>
              <a:rPr lang="en-US" sz="2400" dirty="0"/>
              <a:t> in </a:t>
            </a:r>
            <a:r>
              <a:rPr lang="en-US" sz="2400" u="sng" dirty="0">
                <a:effectLst>
                  <a:outerShdw blurRad="38100" dist="38100" dir="2700000" algn="tl">
                    <a:srgbClr val="000000">
                      <a:alpha val="43137"/>
                    </a:srgbClr>
                  </a:outerShdw>
                </a:effectLst>
              </a:rPr>
              <a:t>postmenopausa</a:t>
            </a:r>
            <a:r>
              <a:rPr lang="en-US" sz="2400" dirty="0"/>
              <a:t>l bleeding .</a:t>
            </a:r>
          </a:p>
        </p:txBody>
      </p:sp>
    </p:spTree>
    <p:extLst>
      <p:ext uri="{BB962C8B-B14F-4D97-AF65-F5344CB8AC3E}">
        <p14:creationId xmlns:p14="http://schemas.microsoft.com/office/powerpoint/2010/main" val="186235973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2696</Words>
  <Application>Microsoft Office PowerPoint</Application>
  <PresentationFormat>On-screen Show (4:3)</PresentationFormat>
  <Paragraphs>261</Paragraphs>
  <Slides>54</Slides>
  <Notes>2</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Notes </vt:lpstr>
      <vt:lpstr>Polyp (AUB-P) </vt:lpstr>
      <vt:lpstr>PowerPoint Presentation</vt:lpstr>
      <vt:lpstr>Adenomyosis (AUB-A)</vt:lpstr>
      <vt:lpstr>PowerPoint Presentation</vt:lpstr>
      <vt:lpstr>PowerPoint Presentation</vt:lpstr>
      <vt:lpstr>PowerPoint Presentation</vt:lpstr>
      <vt:lpstr>Submucosal leiomyoma </vt:lpstr>
      <vt:lpstr>Clinical features </vt:lpstr>
      <vt:lpstr>PowerPoint Presentation</vt:lpstr>
      <vt:lpstr>Management </vt:lpstr>
      <vt:lpstr>CASE SCENARIO </vt:lpstr>
      <vt:lpstr>On examination :</vt:lpstr>
      <vt:lpstr>Malignancy And Hyperplasia</vt:lpstr>
      <vt:lpstr>Endometrial cancer approach </vt:lpstr>
      <vt:lpstr>Examination</vt:lpstr>
      <vt:lpstr>CASE SCENARIO</vt:lpstr>
      <vt:lpstr>PowerPoint Presentation</vt:lpstr>
      <vt:lpstr>CASE SCENARIO </vt:lpstr>
      <vt:lpstr>ON EXAMINATION </vt:lpstr>
      <vt:lpstr>Coagulation : von willebrand disease</vt:lpstr>
      <vt:lpstr>C-Coagulation:  Von Willebrand Disease cont.</vt:lpstr>
      <vt:lpstr>C-Coagulation </vt:lpstr>
      <vt:lpstr>A 58-year-old obese woman, menopausal for 10 years, mother of one child . Six years ago she was diagnosed with breast cancer and she underwent surgery and was doing well.She has been on tamoxifen for the last two years.She started complaining of bleeding from the vagina for the last two months and therefore was advised to do sonography of the pelvis.On sonography, the endometrial lining was very thick 15 millimeters and there was fluid inside.</vt:lpstr>
      <vt:lpstr>O-Ovulation Dysfunction </vt:lpstr>
      <vt:lpstr>CASE SCENARIO </vt:lpstr>
      <vt:lpstr>CASE SCENARIO</vt:lpstr>
      <vt:lpstr>O-Ovulation Dysfunction </vt:lpstr>
      <vt:lpstr>E-Endometrial  </vt:lpstr>
      <vt:lpstr>I-Iatrogenic </vt:lpstr>
      <vt:lpstr>N-Not otherwise specified    </vt:lpstr>
      <vt:lpstr>MANAGMENT</vt:lpstr>
      <vt:lpstr>Medical therapy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Surgical therapy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ليث هاني ناجي بدر</cp:lastModifiedBy>
  <cp:revision>15</cp:revision>
  <dcterms:created xsi:type="dcterms:W3CDTF">2023-09-10T08:52:39Z</dcterms:created>
  <dcterms:modified xsi:type="dcterms:W3CDTF">2023-09-13T20:02:01Z</dcterms:modified>
</cp:coreProperties>
</file>